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3" r:id="rId7"/>
    <p:sldId id="264" r:id="rId8"/>
    <p:sldId id="265" r:id="rId9"/>
    <p:sldId id="266" r:id="rId10"/>
    <p:sldId id="270"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4"/>
  </p:normalViewPr>
  <p:slideViewPr>
    <p:cSldViewPr snapToGrid="0">
      <p:cViewPr varScale="1">
        <p:scale>
          <a:sx n="106" d="100"/>
          <a:sy n="106"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4B28D7-8710-4966-AE95-5A1B31DE8EC4}" type="datetimeFigureOut">
              <a:rPr lang="en-US" smtClean="0"/>
              <a:t>3/23/24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24EDE-512D-4030-BC88-EAF01D0C858C}" type="slidenum">
              <a:rPr lang="en-US" smtClean="0"/>
              <a:t>‹#›</a:t>
            </a:fld>
            <a:endParaRPr lang="en-US"/>
          </a:p>
        </p:txBody>
      </p:sp>
    </p:spTree>
    <p:extLst>
      <p:ext uri="{BB962C8B-B14F-4D97-AF65-F5344CB8AC3E}">
        <p14:creationId xmlns:p14="http://schemas.microsoft.com/office/powerpoint/2010/main" val="293751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4B28D7-8710-4966-AE95-5A1B31DE8EC4}" type="datetimeFigureOut">
              <a:rPr lang="en-US" smtClean="0"/>
              <a:t>3/23/24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24EDE-512D-4030-BC88-EAF01D0C858C}" type="slidenum">
              <a:rPr lang="en-US" smtClean="0"/>
              <a:t>‹#›</a:t>
            </a:fld>
            <a:endParaRPr lang="en-US"/>
          </a:p>
        </p:txBody>
      </p:sp>
    </p:spTree>
    <p:extLst>
      <p:ext uri="{BB962C8B-B14F-4D97-AF65-F5344CB8AC3E}">
        <p14:creationId xmlns:p14="http://schemas.microsoft.com/office/powerpoint/2010/main" val="3497077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4B28D7-8710-4966-AE95-5A1B31DE8EC4}" type="datetimeFigureOut">
              <a:rPr lang="en-US" smtClean="0"/>
              <a:t>3/23/24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24EDE-512D-4030-BC88-EAF01D0C858C}" type="slidenum">
              <a:rPr lang="en-US" smtClean="0"/>
              <a:t>‹#›</a:t>
            </a:fld>
            <a:endParaRPr lang="en-US"/>
          </a:p>
        </p:txBody>
      </p:sp>
    </p:spTree>
    <p:extLst>
      <p:ext uri="{BB962C8B-B14F-4D97-AF65-F5344CB8AC3E}">
        <p14:creationId xmlns:p14="http://schemas.microsoft.com/office/powerpoint/2010/main" val="2119992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4B28D7-8710-4966-AE95-5A1B31DE8EC4}" type="datetimeFigureOut">
              <a:rPr lang="en-US" smtClean="0"/>
              <a:t>3/23/24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24EDE-512D-4030-BC88-EAF01D0C858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9356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4B28D7-8710-4966-AE95-5A1B31DE8EC4}" type="datetimeFigureOut">
              <a:rPr lang="en-US" smtClean="0"/>
              <a:t>3/23/24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24EDE-512D-4030-BC88-EAF01D0C858C}" type="slidenum">
              <a:rPr lang="en-US" smtClean="0"/>
              <a:t>‹#›</a:t>
            </a:fld>
            <a:endParaRPr lang="en-US"/>
          </a:p>
        </p:txBody>
      </p:sp>
    </p:spTree>
    <p:extLst>
      <p:ext uri="{BB962C8B-B14F-4D97-AF65-F5344CB8AC3E}">
        <p14:creationId xmlns:p14="http://schemas.microsoft.com/office/powerpoint/2010/main" val="3604430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B4B28D7-8710-4966-AE95-5A1B31DE8EC4}" type="datetimeFigureOut">
              <a:rPr lang="en-US" smtClean="0"/>
              <a:t>3/23/24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24EDE-512D-4030-BC88-EAF01D0C858C}" type="slidenum">
              <a:rPr lang="en-US" smtClean="0"/>
              <a:t>‹#›</a:t>
            </a:fld>
            <a:endParaRPr lang="en-US"/>
          </a:p>
        </p:txBody>
      </p:sp>
    </p:spTree>
    <p:extLst>
      <p:ext uri="{BB962C8B-B14F-4D97-AF65-F5344CB8AC3E}">
        <p14:creationId xmlns:p14="http://schemas.microsoft.com/office/powerpoint/2010/main" val="2126846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B4B28D7-8710-4966-AE95-5A1B31DE8EC4}" type="datetimeFigureOut">
              <a:rPr lang="en-US" smtClean="0"/>
              <a:t>3/23/24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24EDE-512D-4030-BC88-EAF01D0C858C}" type="slidenum">
              <a:rPr lang="en-US" smtClean="0"/>
              <a:t>‹#›</a:t>
            </a:fld>
            <a:endParaRPr lang="en-US"/>
          </a:p>
        </p:txBody>
      </p:sp>
    </p:spTree>
    <p:extLst>
      <p:ext uri="{BB962C8B-B14F-4D97-AF65-F5344CB8AC3E}">
        <p14:creationId xmlns:p14="http://schemas.microsoft.com/office/powerpoint/2010/main" val="1179001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B28D7-8710-4966-AE95-5A1B31DE8EC4}" type="datetimeFigureOut">
              <a:rPr lang="en-US" smtClean="0"/>
              <a:t>3/23/24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24EDE-512D-4030-BC88-EAF01D0C858C}" type="slidenum">
              <a:rPr lang="en-US" smtClean="0"/>
              <a:t>‹#›</a:t>
            </a:fld>
            <a:endParaRPr lang="en-US"/>
          </a:p>
        </p:txBody>
      </p:sp>
    </p:spTree>
    <p:extLst>
      <p:ext uri="{BB962C8B-B14F-4D97-AF65-F5344CB8AC3E}">
        <p14:creationId xmlns:p14="http://schemas.microsoft.com/office/powerpoint/2010/main" val="3479738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B28D7-8710-4966-AE95-5A1B31DE8EC4}" type="datetimeFigureOut">
              <a:rPr lang="en-US" smtClean="0"/>
              <a:t>3/23/24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24EDE-512D-4030-BC88-EAF01D0C858C}" type="slidenum">
              <a:rPr lang="en-US" smtClean="0"/>
              <a:t>‹#›</a:t>
            </a:fld>
            <a:endParaRPr lang="en-US"/>
          </a:p>
        </p:txBody>
      </p:sp>
    </p:spTree>
    <p:extLst>
      <p:ext uri="{BB962C8B-B14F-4D97-AF65-F5344CB8AC3E}">
        <p14:creationId xmlns:p14="http://schemas.microsoft.com/office/powerpoint/2010/main" val="144583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B4B28D7-8710-4966-AE95-5A1B31DE8EC4}" type="datetimeFigureOut">
              <a:rPr lang="en-US" smtClean="0"/>
              <a:t>3/23/24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24EDE-512D-4030-BC88-EAF01D0C858C}" type="slidenum">
              <a:rPr lang="en-US" smtClean="0"/>
              <a:t>‹#›</a:t>
            </a:fld>
            <a:endParaRPr lang="en-US"/>
          </a:p>
        </p:txBody>
      </p:sp>
    </p:spTree>
    <p:extLst>
      <p:ext uri="{BB962C8B-B14F-4D97-AF65-F5344CB8AC3E}">
        <p14:creationId xmlns:p14="http://schemas.microsoft.com/office/powerpoint/2010/main" val="1765993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4B28D7-8710-4966-AE95-5A1B31DE8EC4}" type="datetimeFigureOut">
              <a:rPr lang="en-US" smtClean="0"/>
              <a:t>3/23/24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24EDE-512D-4030-BC88-EAF01D0C858C}" type="slidenum">
              <a:rPr lang="en-US" smtClean="0"/>
              <a:t>‹#›</a:t>
            </a:fld>
            <a:endParaRPr lang="en-US"/>
          </a:p>
        </p:txBody>
      </p:sp>
    </p:spTree>
    <p:extLst>
      <p:ext uri="{BB962C8B-B14F-4D97-AF65-F5344CB8AC3E}">
        <p14:creationId xmlns:p14="http://schemas.microsoft.com/office/powerpoint/2010/main" val="208981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4B28D7-8710-4966-AE95-5A1B31DE8EC4}" type="datetimeFigureOut">
              <a:rPr lang="en-US" smtClean="0"/>
              <a:t>3/23/24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24EDE-512D-4030-BC88-EAF01D0C858C}" type="slidenum">
              <a:rPr lang="en-US" smtClean="0"/>
              <a:t>‹#›</a:t>
            </a:fld>
            <a:endParaRPr lang="en-US"/>
          </a:p>
        </p:txBody>
      </p:sp>
    </p:spTree>
    <p:extLst>
      <p:ext uri="{BB962C8B-B14F-4D97-AF65-F5344CB8AC3E}">
        <p14:creationId xmlns:p14="http://schemas.microsoft.com/office/powerpoint/2010/main" val="326722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4B28D7-8710-4966-AE95-5A1B31DE8EC4}" type="datetimeFigureOut">
              <a:rPr lang="en-US" smtClean="0"/>
              <a:t>3/23/24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624EDE-512D-4030-BC88-EAF01D0C858C}" type="slidenum">
              <a:rPr lang="en-US" smtClean="0"/>
              <a:t>‹#›</a:t>
            </a:fld>
            <a:endParaRPr lang="en-US"/>
          </a:p>
        </p:txBody>
      </p:sp>
    </p:spTree>
    <p:extLst>
      <p:ext uri="{BB962C8B-B14F-4D97-AF65-F5344CB8AC3E}">
        <p14:creationId xmlns:p14="http://schemas.microsoft.com/office/powerpoint/2010/main" val="2688615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B4B28D7-8710-4966-AE95-5A1B31DE8EC4}" type="datetimeFigureOut">
              <a:rPr lang="en-US" smtClean="0"/>
              <a:t>3/23/24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2624EDE-512D-4030-BC88-EAF01D0C858C}" type="slidenum">
              <a:rPr lang="en-US" smtClean="0"/>
              <a:t>‹#›</a:t>
            </a:fld>
            <a:endParaRPr lang="en-US"/>
          </a:p>
        </p:txBody>
      </p:sp>
    </p:spTree>
    <p:extLst>
      <p:ext uri="{BB962C8B-B14F-4D97-AF65-F5344CB8AC3E}">
        <p14:creationId xmlns:p14="http://schemas.microsoft.com/office/powerpoint/2010/main" val="1367507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B4B28D7-8710-4966-AE95-5A1B31DE8EC4}" type="datetimeFigureOut">
              <a:rPr lang="en-US" smtClean="0"/>
              <a:t>3/23/24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2624EDE-512D-4030-BC88-EAF01D0C858C}" type="slidenum">
              <a:rPr lang="en-US" smtClean="0"/>
              <a:t>‹#›</a:t>
            </a:fld>
            <a:endParaRPr lang="en-US"/>
          </a:p>
        </p:txBody>
      </p:sp>
    </p:spTree>
    <p:extLst>
      <p:ext uri="{BB962C8B-B14F-4D97-AF65-F5344CB8AC3E}">
        <p14:creationId xmlns:p14="http://schemas.microsoft.com/office/powerpoint/2010/main" val="20803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B4B28D7-8710-4966-AE95-5A1B31DE8EC4}" type="datetimeFigureOut">
              <a:rPr lang="en-US" smtClean="0"/>
              <a:t>3/23/24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2624EDE-512D-4030-BC88-EAF01D0C858C}" type="slidenum">
              <a:rPr lang="en-US" smtClean="0"/>
              <a:t>‹#›</a:t>
            </a:fld>
            <a:endParaRPr lang="en-US"/>
          </a:p>
        </p:txBody>
      </p:sp>
    </p:spTree>
    <p:extLst>
      <p:ext uri="{BB962C8B-B14F-4D97-AF65-F5344CB8AC3E}">
        <p14:creationId xmlns:p14="http://schemas.microsoft.com/office/powerpoint/2010/main" val="3071073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4B28D7-8710-4966-AE95-5A1B31DE8EC4}" type="datetimeFigureOut">
              <a:rPr lang="en-US" smtClean="0"/>
              <a:t>3/23/24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24EDE-512D-4030-BC88-EAF01D0C858C}" type="slidenum">
              <a:rPr lang="en-US" smtClean="0"/>
              <a:t>‹#›</a:t>
            </a:fld>
            <a:endParaRPr lang="en-US"/>
          </a:p>
        </p:txBody>
      </p:sp>
    </p:spTree>
    <p:extLst>
      <p:ext uri="{BB962C8B-B14F-4D97-AF65-F5344CB8AC3E}">
        <p14:creationId xmlns:p14="http://schemas.microsoft.com/office/powerpoint/2010/main" val="332245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B4B28D7-8710-4966-AE95-5A1B31DE8EC4}" type="datetimeFigureOut">
              <a:rPr lang="en-US" smtClean="0"/>
              <a:t>3/23/24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2624EDE-512D-4030-BC88-EAF01D0C858C}" type="slidenum">
              <a:rPr lang="en-US" smtClean="0"/>
              <a:t>‹#›</a:t>
            </a:fld>
            <a:endParaRPr lang="en-US"/>
          </a:p>
        </p:txBody>
      </p:sp>
    </p:spTree>
    <p:extLst>
      <p:ext uri="{BB962C8B-B14F-4D97-AF65-F5344CB8AC3E}">
        <p14:creationId xmlns:p14="http://schemas.microsoft.com/office/powerpoint/2010/main" val="11364211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paperswithcode.com/dataset/amazon-revie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99F47-4E12-26FB-66D5-270BFF058905}"/>
              </a:ext>
            </a:extLst>
          </p:cNvPr>
          <p:cNvSpPr>
            <a:spLocks noGrp="1"/>
          </p:cNvSpPr>
          <p:nvPr>
            <p:ph type="title"/>
          </p:nvPr>
        </p:nvSpPr>
        <p:spPr>
          <a:xfrm>
            <a:off x="5224006" y="629266"/>
            <a:ext cx="4985469" cy="1469878"/>
          </a:xfrm>
        </p:spPr>
        <p:txBody>
          <a:bodyPr>
            <a:normAutofit/>
          </a:bodyPr>
          <a:lstStyle/>
          <a:p>
            <a:r>
              <a:rPr lang="en-US" b="1" dirty="0"/>
              <a:t>Introduction</a:t>
            </a:r>
          </a:p>
        </p:txBody>
      </p:sp>
      <p:pic>
        <p:nvPicPr>
          <p:cNvPr id="7" name="Graphic 6" descr="CRM Customer Insights App">
            <a:extLst>
              <a:ext uri="{FF2B5EF4-FFF2-40B4-BE49-F238E27FC236}">
                <a16:creationId xmlns:a16="http://schemas.microsoft.com/office/drawing/2014/main" id="{C98A3E1F-FADB-05EC-59FA-04CCFDA901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6914" y="1339536"/>
            <a:ext cx="4261089" cy="4261089"/>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12181ED8-5D62-9B4C-782C-D048F55CC16E}"/>
              </a:ext>
            </a:extLst>
          </p:cNvPr>
          <p:cNvSpPr>
            <a:spLocks noGrp="1"/>
          </p:cNvSpPr>
          <p:nvPr>
            <p:ph idx="1"/>
          </p:nvPr>
        </p:nvSpPr>
        <p:spPr>
          <a:xfrm>
            <a:off x="5093110" y="1740310"/>
            <a:ext cx="5191432" cy="4508089"/>
          </a:xfrm>
        </p:spPr>
        <p:txBody>
          <a:bodyPr>
            <a:normAutofit lnSpcReduction="10000"/>
          </a:bodyPr>
          <a:lstStyle/>
          <a:p>
            <a:pPr marL="0" indent="0">
              <a:lnSpc>
                <a:spcPct val="150000"/>
              </a:lnSpc>
              <a:buNone/>
            </a:pPr>
            <a:r>
              <a:rPr lang="en-US" sz="1700" dirty="0"/>
              <a:t>The project focuses on the challenge of predicting book pricing in the dynamic book market. Predicting book pricing is the issue we attempt to solve. In a competitive market, this is an essential task for writers, publishers, and retailers. For businesses to maximize profits and satisfying consumer demand, accurate pricing is crucial, and machine learning offers data-driven insights into how they do so. We use a large dataset with important book properties, like User Rating, Reviews, Year, Author, and Name, to achieve these objectives.</a:t>
            </a:r>
          </a:p>
        </p:txBody>
      </p:sp>
    </p:spTree>
    <p:extLst>
      <p:ext uri="{BB962C8B-B14F-4D97-AF65-F5344CB8AC3E}">
        <p14:creationId xmlns:p14="http://schemas.microsoft.com/office/powerpoint/2010/main" val="1457685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093AC-6DC5-D0FA-C491-2C86A3C155C8}"/>
              </a:ext>
            </a:extLst>
          </p:cNvPr>
          <p:cNvSpPr>
            <a:spLocks noGrp="1"/>
          </p:cNvSpPr>
          <p:nvPr>
            <p:ph type="title"/>
          </p:nvPr>
        </p:nvSpPr>
        <p:spPr/>
        <p:txBody>
          <a:bodyPr/>
          <a:lstStyle/>
          <a:p>
            <a:r>
              <a:rPr lang="en-US" b="1" dirty="0"/>
              <a:t>Models</a:t>
            </a:r>
          </a:p>
        </p:txBody>
      </p:sp>
      <p:sp>
        <p:nvSpPr>
          <p:cNvPr id="3" name="Content Placeholder 2">
            <a:extLst>
              <a:ext uri="{FF2B5EF4-FFF2-40B4-BE49-F238E27FC236}">
                <a16:creationId xmlns:a16="http://schemas.microsoft.com/office/drawing/2014/main" id="{C87998E3-A2DF-E399-3D29-CD3C52783CC7}"/>
              </a:ext>
            </a:extLst>
          </p:cNvPr>
          <p:cNvSpPr>
            <a:spLocks noGrp="1"/>
          </p:cNvSpPr>
          <p:nvPr>
            <p:ph idx="1"/>
          </p:nvPr>
        </p:nvSpPr>
        <p:spPr>
          <a:xfrm>
            <a:off x="645130" y="1671484"/>
            <a:ext cx="9404723" cy="4576915"/>
          </a:xfrm>
        </p:spPr>
        <p:txBody>
          <a:bodyPr/>
          <a:lstStyle/>
          <a:p>
            <a:pPr>
              <a:lnSpc>
                <a:spcPct val="150000"/>
              </a:lnSpc>
            </a:pPr>
            <a:r>
              <a:rPr lang="en-US" dirty="0"/>
              <a:t>We used Linear regression KNN models for our dataset.</a:t>
            </a:r>
          </a:p>
          <a:p>
            <a:pPr>
              <a:lnSpc>
                <a:spcPct val="150000"/>
              </a:lnSpc>
            </a:pPr>
            <a:r>
              <a:rPr lang="en-US" dirty="0"/>
              <a:t>The goal variable and the data have a linear relationship when predicated in the traditional and understandable regression model known as linear regression.</a:t>
            </a:r>
          </a:p>
          <a:p>
            <a:pPr>
              <a:lnSpc>
                <a:spcPct val="150000"/>
              </a:lnSpc>
            </a:pPr>
            <a:r>
              <a:rPr lang="en-US" dirty="0"/>
              <a:t>The majority decision or average of the KNN's k-nearest neighbors in the feature space acts as the basis for its predictions. KNN is a non-parametric regression model.</a:t>
            </a:r>
          </a:p>
          <a:p>
            <a:pPr>
              <a:lnSpc>
                <a:spcPct val="150000"/>
              </a:lnSpc>
            </a:pPr>
            <a:r>
              <a:rPr lang="en-US" dirty="0"/>
              <a:t>Limitations include exposure to the selection of the neighborhood size (k) as well as difficulty for large datasets.</a:t>
            </a:r>
          </a:p>
        </p:txBody>
      </p:sp>
    </p:spTree>
    <p:extLst>
      <p:ext uri="{BB962C8B-B14F-4D97-AF65-F5344CB8AC3E}">
        <p14:creationId xmlns:p14="http://schemas.microsoft.com/office/powerpoint/2010/main" val="1198985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D8D22-79BA-E164-66AE-EEC7C3DB056F}"/>
              </a:ext>
            </a:extLst>
          </p:cNvPr>
          <p:cNvSpPr>
            <a:spLocks noGrp="1"/>
          </p:cNvSpPr>
          <p:nvPr>
            <p:ph type="title"/>
          </p:nvPr>
        </p:nvSpPr>
        <p:spPr/>
        <p:txBody>
          <a:bodyPr/>
          <a:lstStyle/>
          <a:p>
            <a:r>
              <a:rPr lang="en-US" dirty="0"/>
              <a:t>Model Evaluation</a:t>
            </a:r>
          </a:p>
        </p:txBody>
      </p:sp>
      <p:sp>
        <p:nvSpPr>
          <p:cNvPr id="3" name="Content Placeholder 2">
            <a:extLst>
              <a:ext uri="{FF2B5EF4-FFF2-40B4-BE49-F238E27FC236}">
                <a16:creationId xmlns:a16="http://schemas.microsoft.com/office/drawing/2014/main" id="{7CD23D88-CF19-0D08-8600-86D7ECE95E62}"/>
              </a:ext>
            </a:extLst>
          </p:cNvPr>
          <p:cNvSpPr>
            <a:spLocks noGrp="1"/>
          </p:cNvSpPr>
          <p:nvPr>
            <p:ph idx="1"/>
          </p:nvPr>
        </p:nvSpPr>
        <p:spPr>
          <a:xfrm>
            <a:off x="645132" y="1853248"/>
            <a:ext cx="9404722" cy="4395151"/>
          </a:xfrm>
        </p:spPr>
        <p:txBody>
          <a:bodyPr/>
          <a:lstStyle/>
          <a:p>
            <a:pPr>
              <a:lnSpc>
                <a:spcPct val="150000"/>
              </a:lnSpc>
            </a:pPr>
            <a:r>
              <a:rPr lang="en-US" dirty="0"/>
              <a:t>The RMSE is obtained by taking the square root of the previously calculated MSE.</a:t>
            </a:r>
          </a:p>
          <a:p>
            <a:pPr>
              <a:lnSpc>
                <a:spcPct val="150000"/>
              </a:lnSpc>
            </a:pPr>
            <a:r>
              <a:rPr lang="en-US" dirty="0"/>
              <a:t>The r2_score function is used to compute the R-squared value, which represents percentage of the variance of dependent variable that can be calculated for by the independent variables.</a:t>
            </a:r>
          </a:p>
          <a:p>
            <a:pPr>
              <a:lnSpc>
                <a:spcPct val="150000"/>
              </a:lnSpc>
            </a:pPr>
            <a:r>
              <a:rPr lang="en-US" dirty="0"/>
              <a:t>Result of the evaluation indicate that the mean squared error </a:t>
            </a:r>
            <a:r>
              <a:rPr lang="en-US"/>
              <a:t>is 1043.132 </a:t>
            </a:r>
            <a:r>
              <a:rPr lang="en-US" dirty="0"/>
              <a:t>and the R-squared value is 0.87635.</a:t>
            </a:r>
          </a:p>
        </p:txBody>
      </p:sp>
    </p:spTree>
    <p:extLst>
      <p:ext uri="{BB962C8B-B14F-4D97-AF65-F5344CB8AC3E}">
        <p14:creationId xmlns:p14="http://schemas.microsoft.com/office/powerpoint/2010/main" val="3440510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2F02A-0164-B7E5-332A-7F332B649151}"/>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900C54ED-A4FB-6077-F4A3-91FBABC66FFA}"/>
              </a:ext>
            </a:extLst>
          </p:cNvPr>
          <p:cNvSpPr>
            <a:spLocks noGrp="1"/>
          </p:cNvSpPr>
          <p:nvPr>
            <p:ph idx="1"/>
          </p:nvPr>
        </p:nvSpPr>
        <p:spPr>
          <a:xfrm>
            <a:off x="786580" y="1740310"/>
            <a:ext cx="9263273" cy="4508089"/>
          </a:xfrm>
        </p:spPr>
        <p:txBody>
          <a:bodyPr/>
          <a:lstStyle/>
          <a:p>
            <a:pPr marL="0" indent="0" algn="just">
              <a:lnSpc>
                <a:spcPct val="150000"/>
              </a:lnSpc>
              <a:buNone/>
            </a:pPr>
            <a:r>
              <a:rPr lang="en-US" dirty="0"/>
              <a:t>In conclusion, our project's goals of creating precise prediction models for calculating book prices and assessing the effectiveness of various regression techniques were both successfully attained. We learned important things about the dynamics of book price through careful data preparation, exploratory data analysis, and model application. The importance of elements like User Rating, Reviews, and Year in affecting book prices was highlighted by our project. </a:t>
            </a:r>
          </a:p>
        </p:txBody>
      </p:sp>
    </p:spTree>
    <p:extLst>
      <p:ext uri="{BB962C8B-B14F-4D97-AF65-F5344CB8AC3E}">
        <p14:creationId xmlns:p14="http://schemas.microsoft.com/office/powerpoint/2010/main" val="445432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76CD-0269-D873-8220-3542278028FE}"/>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DB7788C6-1EDE-D491-60B1-C035B9BC67AF}"/>
              </a:ext>
            </a:extLst>
          </p:cNvPr>
          <p:cNvSpPr>
            <a:spLocks noGrp="1"/>
          </p:cNvSpPr>
          <p:nvPr>
            <p:ph idx="1"/>
          </p:nvPr>
        </p:nvSpPr>
        <p:spPr>
          <a:xfrm>
            <a:off x="645130" y="1691148"/>
            <a:ext cx="9404723" cy="4557251"/>
          </a:xfrm>
        </p:spPr>
        <p:txBody>
          <a:bodyPr/>
          <a:lstStyle/>
          <a:p>
            <a:pPr marL="457200" indent="-457200">
              <a:lnSpc>
                <a:spcPct val="150000"/>
              </a:lnSpc>
              <a:buAutoNum type="arabicPeriod"/>
            </a:pPr>
            <a:r>
              <a:rPr lang="en-US" dirty="0"/>
              <a:t>BRAD 1.0: Book Reviews in Arabic dataset, Agadir, Morocco: 13th IEEE/ACS International Conference on Computer Systems and Applications, pp. 1–8, </a:t>
            </a:r>
            <a:r>
              <a:rPr lang="en-US" dirty="0" err="1"/>
              <a:t>doi</a:t>
            </a:r>
            <a:r>
              <a:rPr lang="en-US" dirty="0"/>
              <a:t>: 10.1109/AICCSA.2016.7945800.</a:t>
            </a:r>
          </a:p>
          <a:p>
            <a:pPr marL="457200" indent="-457200">
              <a:lnSpc>
                <a:spcPct val="150000"/>
              </a:lnSpc>
              <a:buAutoNum type="arabicPeriod"/>
            </a:pPr>
            <a:r>
              <a:rPr lang="en-US" dirty="0"/>
              <a:t>Linear Regression Models Combined, Journal of the American Statistical Association, 100:472, 1202-1214; Zheng Yuan and </a:t>
            </a:r>
            <a:r>
              <a:rPr lang="en-US" dirty="0" err="1"/>
              <a:t>Yuhong</a:t>
            </a:r>
            <a:r>
              <a:rPr lang="en-US" dirty="0"/>
              <a:t> Yang; DOI: 10.1198/016214505000000088; 2005.</a:t>
            </a:r>
          </a:p>
          <a:p>
            <a:pPr marL="457200" indent="-457200">
              <a:lnSpc>
                <a:spcPct val="150000"/>
              </a:lnSpc>
              <a:buAutoNum type="arabicPeriod"/>
            </a:pPr>
            <a:r>
              <a:rPr lang="en-US" dirty="0"/>
              <a:t>Amazon book reviews and advice </a:t>
            </a:r>
            <a:r>
              <a:rPr lang="en-US" dirty="0">
                <a:hlinkClick r:id="rId2"/>
              </a:rPr>
              <a:t>https://paperswithcode.com/dataset/amazon-review</a:t>
            </a:r>
            <a:endParaRPr lang="en-US" dirty="0"/>
          </a:p>
          <a:p>
            <a:pPr marL="0" indent="0">
              <a:lnSpc>
                <a:spcPct val="150000"/>
              </a:lnSpc>
              <a:buNone/>
            </a:pPr>
            <a:endParaRPr lang="en-US" dirty="0"/>
          </a:p>
          <a:p>
            <a:pPr marL="0" indent="0">
              <a:lnSpc>
                <a:spcPct val="150000"/>
              </a:lnSpc>
              <a:buNone/>
            </a:pPr>
            <a:endParaRPr lang="en-US" dirty="0"/>
          </a:p>
          <a:p>
            <a:pPr marL="0" indent="0">
              <a:lnSpc>
                <a:spcPct val="150000"/>
              </a:lnSpc>
              <a:buNone/>
            </a:pPr>
            <a:endParaRPr lang="en-US" dirty="0"/>
          </a:p>
          <a:p>
            <a:pPr marL="0" indent="0">
              <a:buNone/>
            </a:pPr>
            <a:endParaRPr lang="en-US" dirty="0"/>
          </a:p>
        </p:txBody>
      </p:sp>
    </p:spTree>
    <p:extLst>
      <p:ext uri="{BB962C8B-B14F-4D97-AF65-F5344CB8AC3E}">
        <p14:creationId xmlns:p14="http://schemas.microsoft.com/office/powerpoint/2010/main" val="416868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D041B-B467-4D52-5587-8FE3DEC71B46}"/>
              </a:ext>
            </a:extLst>
          </p:cNvPr>
          <p:cNvSpPr>
            <a:spLocks noGrp="1"/>
          </p:cNvSpPr>
          <p:nvPr>
            <p:ph type="title"/>
          </p:nvPr>
        </p:nvSpPr>
        <p:spPr>
          <a:xfrm>
            <a:off x="5282381" y="629266"/>
            <a:ext cx="4767471" cy="1641986"/>
          </a:xfrm>
        </p:spPr>
        <p:txBody>
          <a:bodyPr>
            <a:normAutofit/>
          </a:bodyPr>
          <a:lstStyle/>
          <a:p>
            <a:r>
              <a:rPr lang="en-US" b="1" dirty="0"/>
              <a:t>Objectives</a:t>
            </a:r>
          </a:p>
        </p:txBody>
      </p:sp>
      <p:pic>
        <p:nvPicPr>
          <p:cNvPr id="7" name="Picture 6">
            <a:extLst>
              <a:ext uri="{FF2B5EF4-FFF2-40B4-BE49-F238E27FC236}">
                <a16:creationId xmlns:a16="http://schemas.microsoft.com/office/drawing/2014/main" id="{0F937B8F-DEDF-0B6A-129D-EB8438334805}"/>
              </a:ext>
            </a:extLst>
          </p:cNvPr>
          <p:cNvPicPr>
            <a:picLocks noChangeAspect="1"/>
          </p:cNvPicPr>
          <p:nvPr/>
        </p:nvPicPr>
        <p:blipFill rotWithShape="1">
          <a:blip r:embed="rId3"/>
          <a:srcRect l="22634" r="26680"/>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0E625ED9-8622-2C91-6D5A-426994DED6C1}"/>
              </a:ext>
            </a:extLst>
          </p:cNvPr>
          <p:cNvSpPr>
            <a:spLocks noGrp="1"/>
          </p:cNvSpPr>
          <p:nvPr>
            <p:ph idx="1"/>
          </p:nvPr>
        </p:nvSpPr>
        <p:spPr>
          <a:xfrm>
            <a:off x="5282381" y="1858298"/>
            <a:ext cx="4767471" cy="4390102"/>
          </a:xfrm>
        </p:spPr>
        <p:txBody>
          <a:bodyPr>
            <a:normAutofit fontScale="92500" lnSpcReduction="10000"/>
          </a:bodyPr>
          <a:lstStyle/>
          <a:p>
            <a:pPr>
              <a:lnSpc>
                <a:spcPct val="150000"/>
              </a:lnSpc>
            </a:pPr>
            <a:r>
              <a:rPr lang="en-US" sz="1700" dirty="0"/>
              <a:t>Build prediction models to calculate book pricing based on significant features.</a:t>
            </a:r>
          </a:p>
          <a:p>
            <a:pPr>
              <a:lnSpc>
                <a:spcPct val="150000"/>
              </a:lnSpc>
            </a:pPr>
            <a:r>
              <a:rPr lang="en-US" sz="1700" dirty="0"/>
              <a:t>Evaluate the efficacy of various regression techniques.</a:t>
            </a:r>
          </a:p>
          <a:p>
            <a:pPr>
              <a:lnSpc>
                <a:spcPct val="150000"/>
              </a:lnSpc>
            </a:pPr>
            <a:r>
              <a:rPr lang="en-US" sz="1700" dirty="0"/>
              <a:t>Uncover out which characteristics or elements of the book have the biggest bearing on price prediction by conducting a thorough examination.</a:t>
            </a:r>
          </a:p>
          <a:p>
            <a:pPr>
              <a:lnSpc>
                <a:spcPct val="150000"/>
              </a:lnSpc>
            </a:pPr>
            <a:r>
              <a:rPr lang="en-US" sz="1700" dirty="0"/>
              <a:t>Identify the main variables influencing book pricing decisions and share this information with key industry players.</a:t>
            </a:r>
          </a:p>
          <a:p>
            <a:pPr>
              <a:lnSpc>
                <a:spcPct val="150000"/>
              </a:lnSpc>
            </a:pPr>
            <a:endParaRPr lang="en-US" sz="1700" dirty="0"/>
          </a:p>
        </p:txBody>
      </p:sp>
    </p:spTree>
    <p:extLst>
      <p:ext uri="{BB962C8B-B14F-4D97-AF65-F5344CB8AC3E}">
        <p14:creationId xmlns:p14="http://schemas.microsoft.com/office/powerpoint/2010/main" val="3808587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A75E6-F6DA-38C6-0F7C-628512635E54}"/>
              </a:ext>
            </a:extLst>
          </p:cNvPr>
          <p:cNvSpPr>
            <a:spLocks noGrp="1"/>
          </p:cNvSpPr>
          <p:nvPr>
            <p:ph type="title"/>
          </p:nvPr>
        </p:nvSpPr>
        <p:spPr>
          <a:xfrm>
            <a:off x="5282381" y="629266"/>
            <a:ext cx="4767471" cy="1641986"/>
          </a:xfrm>
        </p:spPr>
        <p:txBody>
          <a:bodyPr>
            <a:normAutofit/>
          </a:bodyPr>
          <a:lstStyle/>
          <a:p>
            <a:r>
              <a:rPr lang="en-US" b="1" dirty="0"/>
              <a:t>Methodology</a:t>
            </a:r>
          </a:p>
        </p:txBody>
      </p:sp>
      <p:pic>
        <p:nvPicPr>
          <p:cNvPr id="5" name="Picture 4" descr="Magnifying glass showing decling performance">
            <a:extLst>
              <a:ext uri="{FF2B5EF4-FFF2-40B4-BE49-F238E27FC236}">
                <a16:creationId xmlns:a16="http://schemas.microsoft.com/office/drawing/2014/main" id="{C5C47E41-5555-52E4-6A8D-BD2F5AE9425D}"/>
              </a:ext>
            </a:extLst>
          </p:cNvPr>
          <p:cNvPicPr>
            <a:picLocks noChangeAspect="1"/>
          </p:cNvPicPr>
          <p:nvPr/>
        </p:nvPicPr>
        <p:blipFill rotWithShape="1">
          <a:blip r:embed="rId3"/>
          <a:srcRect l="12163" r="42726" b="-1"/>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4F7654C7-C1FB-1199-12E1-7669B368D4B7}"/>
              </a:ext>
            </a:extLst>
          </p:cNvPr>
          <p:cNvSpPr>
            <a:spLocks noGrp="1"/>
          </p:cNvSpPr>
          <p:nvPr>
            <p:ph idx="1"/>
          </p:nvPr>
        </p:nvSpPr>
        <p:spPr>
          <a:xfrm>
            <a:off x="5211097" y="1917290"/>
            <a:ext cx="4838755" cy="4331109"/>
          </a:xfrm>
        </p:spPr>
        <p:txBody>
          <a:bodyPr>
            <a:normAutofit fontScale="85000" lnSpcReduction="20000"/>
          </a:bodyPr>
          <a:lstStyle/>
          <a:p>
            <a:pPr>
              <a:lnSpc>
                <a:spcPct val="150000"/>
              </a:lnSpc>
            </a:pPr>
            <a:r>
              <a:rPr lang="en-US" sz="1900" dirty="0"/>
              <a:t>Data preprocessing: Handling missing values, cleansing the data, and feature engineering are all examples of data preparation.  EDA, or exploratory data analysis, is used to find out more about the dataset.</a:t>
            </a:r>
          </a:p>
          <a:p>
            <a:pPr>
              <a:lnSpc>
                <a:spcPct val="150000"/>
              </a:lnSpc>
            </a:pPr>
            <a:r>
              <a:rPr lang="en-US" sz="1900" dirty="0"/>
              <a:t>Regression models, Implementations include linear regression and K-Nearest Neighbors (KNN).</a:t>
            </a:r>
          </a:p>
          <a:p>
            <a:pPr>
              <a:lnSpc>
                <a:spcPct val="150000"/>
              </a:lnSpc>
            </a:pPr>
            <a:r>
              <a:rPr lang="en-US" sz="1900" dirty="0"/>
              <a:t>We use measures like MSE and Root Mean Squared Error to assess the model's performance.</a:t>
            </a:r>
          </a:p>
        </p:txBody>
      </p:sp>
    </p:spTree>
    <p:extLst>
      <p:ext uri="{BB962C8B-B14F-4D97-AF65-F5344CB8AC3E}">
        <p14:creationId xmlns:p14="http://schemas.microsoft.com/office/powerpoint/2010/main" val="3920111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ABFEE6-DC0B-C32E-1520-C30CF3D39AF1}"/>
              </a:ext>
            </a:extLst>
          </p:cNvPr>
          <p:cNvSpPr>
            <a:spLocks noGrp="1"/>
          </p:cNvSpPr>
          <p:nvPr>
            <p:ph type="title"/>
          </p:nvPr>
        </p:nvSpPr>
        <p:spPr>
          <a:xfrm>
            <a:off x="5411931" y="452718"/>
            <a:ext cx="4638903" cy="1400530"/>
          </a:xfrm>
        </p:spPr>
        <p:txBody>
          <a:bodyPr>
            <a:normAutofit/>
          </a:bodyPr>
          <a:lstStyle/>
          <a:p>
            <a:r>
              <a:rPr lang="en-US" b="1" dirty="0"/>
              <a:t>Dataset Description</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Abstract blurred public library with bookshelves">
            <a:extLst>
              <a:ext uri="{FF2B5EF4-FFF2-40B4-BE49-F238E27FC236}">
                <a16:creationId xmlns:a16="http://schemas.microsoft.com/office/drawing/2014/main" id="{B8A57E70-456A-1AC4-084E-CDFE93338487}"/>
              </a:ext>
            </a:extLst>
          </p:cNvPr>
          <p:cNvPicPr>
            <a:picLocks noChangeAspect="1"/>
          </p:cNvPicPr>
          <p:nvPr/>
        </p:nvPicPr>
        <p:blipFill rotWithShape="1">
          <a:blip r:embed="rId3"/>
          <a:srcRect l="14628" r="36967" b="-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A53E3660-15AA-6948-0D73-A289748CDA0B}"/>
              </a:ext>
            </a:extLst>
          </p:cNvPr>
          <p:cNvSpPr>
            <a:spLocks noGrp="1"/>
          </p:cNvSpPr>
          <p:nvPr>
            <p:ph idx="1"/>
          </p:nvPr>
        </p:nvSpPr>
        <p:spPr>
          <a:xfrm>
            <a:off x="5410950" y="2052918"/>
            <a:ext cx="4638903" cy="4195481"/>
          </a:xfrm>
        </p:spPr>
        <p:txBody>
          <a:bodyPr>
            <a:normAutofit/>
          </a:bodyPr>
          <a:lstStyle/>
          <a:p>
            <a:pPr>
              <a:lnSpc>
                <a:spcPct val="90000"/>
              </a:lnSpc>
            </a:pPr>
            <a:r>
              <a:rPr lang="en-US" sz="1900" b="1"/>
              <a:t>Name: </a:t>
            </a:r>
            <a:r>
              <a:rPr lang="en-US" sz="1900"/>
              <a:t>The book's title or name.</a:t>
            </a:r>
          </a:p>
          <a:p>
            <a:pPr>
              <a:lnSpc>
                <a:spcPct val="90000"/>
              </a:lnSpc>
            </a:pPr>
            <a:r>
              <a:rPr lang="en-US" sz="1900" b="1"/>
              <a:t>Author: </a:t>
            </a:r>
            <a:r>
              <a:rPr lang="en-US" sz="1900"/>
              <a:t>The name of the author.</a:t>
            </a:r>
          </a:p>
          <a:p>
            <a:pPr>
              <a:lnSpc>
                <a:spcPct val="90000"/>
              </a:lnSpc>
            </a:pPr>
            <a:r>
              <a:rPr lang="en-US" sz="1900" b="1"/>
              <a:t>User Rating: </a:t>
            </a:r>
            <a:r>
              <a:rPr lang="en-US" sz="1900"/>
              <a:t>A numerical rating that reflects the reader's overall opinion of the book on a scale of, say, 0 to 5.</a:t>
            </a:r>
          </a:p>
          <a:p>
            <a:pPr>
              <a:lnSpc>
                <a:spcPct val="90000"/>
              </a:lnSpc>
            </a:pPr>
            <a:r>
              <a:rPr lang="en-US" sz="1900" b="1"/>
              <a:t>Reviews: </a:t>
            </a:r>
            <a:r>
              <a:rPr lang="en-US" sz="1900"/>
              <a:t>The quantity of reader evaluations of the book.</a:t>
            </a:r>
          </a:p>
          <a:p>
            <a:pPr>
              <a:lnSpc>
                <a:spcPct val="90000"/>
              </a:lnSpc>
            </a:pPr>
            <a:r>
              <a:rPr lang="en-US" sz="1900" b="1"/>
              <a:t>Price: </a:t>
            </a:r>
            <a:r>
              <a:rPr lang="en-US" sz="1900"/>
              <a:t>The cost of the book in a given currency, such as the US dollar.</a:t>
            </a:r>
          </a:p>
          <a:p>
            <a:pPr>
              <a:lnSpc>
                <a:spcPct val="90000"/>
              </a:lnSpc>
            </a:pPr>
            <a:r>
              <a:rPr lang="en-US" sz="1900" b="1"/>
              <a:t>Year: </a:t>
            </a:r>
            <a:r>
              <a:rPr lang="en-US" sz="1900"/>
              <a:t>The year the book was published.</a:t>
            </a:r>
          </a:p>
        </p:txBody>
      </p:sp>
    </p:spTree>
    <p:extLst>
      <p:ext uri="{BB962C8B-B14F-4D97-AF65-F5344CB8AC3E}">
        <p14:creationId xmlns:p14="http://schemas.microsoft.com/office/powerpoint/2010/main" val="3788253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9" name="Picture 1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F768C89-1B59-1AA6-75F5-A3C2898576B3}"/>
              </a:ext>
            </a:extLst>
          </p:cNvPr>
          <p:cNvSpPr>
            <a:spLocks noGrp="1"/>
          </p:cNvSpPr>
          <p:nvPr>
            <p:ph type="title"/>
          </p:nvPr>
        </p:nvSpPr>
        <p:spPr>
          <a:xfrm>
            <a:off x="6683829" y="1447800"/>
            <a:ext cx="4397828" cy="3329581"/>
          </a:xfrm>
        </p:spPr>
        <p:txBody>
          <a:bodyPr vert="horz" lIns="91440" tIns="45720" rIns="91440" bIns="45720" rtlCol="0" anchor="b">
            <a:normAutofit/>
          </a:bodyPr>
          <a:lstStyle/>
          <a:p>
            <a:r>
              <a:rPr lang="en-US" sz="6000" b="0" i="0" kern="1200" dirty="0">
                <a:solidFill>
                  <a:schemeClr val="tx2"/>
                </a:solidFill>
                <a:latin typeface="+mj-lt"/>
                <a:ea typeface="+mj-ea"/>
                <a:cs typeface="+mj-cs"/>
              </a:rPr>
              <a:t>Correlation Plot</a:t>
            </a:r>
          </a:p>
        </p:txBody>
      </p:sp>
      <p:sp>
        <p:nvSpPr>
          <p:cNvPr id="7" name="Content Placeholder 6">
            <a:extLst>
              <a:ext uri="{FF2B5EF4-FFF2-40B4-BE49-F238E27FC236}">
                <a16:creationId xmlns:a16="http://schemas.microsoft.com/office/drawing/2014/main" id="{89806C0F-A54E-7CB2-044D-CF938292768F}"/>
              </a:ext>
            </a:extLst>
          </p:cNvPr>
          <p:cNvSpPr>
            <a:spLocks noGrp="1"/>
          </p:cNvSpPr>
          <p:nvPr>
            <p:ph idx="1"/>
          </p:nvPr>
        </p:nvSpPr>
        <p:spPr>
          <a:xfrm>
            <a:off x="6683829" y="4777380"/>
            <a:ext cx="4397828" cy="861420"/>
          </a:xfrm>
        </p:spPr>
        <p:txBody>
          <a:bodyPr vert="horz" lIns="91440" tIns="45720" rIns="91440" bIns="45720" rtlCol="0" anchor="t">
            <a:normAutofit/>
          </a:bodyPr>
          <a:lstStyle/>
          <a:p>
            <a:pPr marL="0" indent="0">
              <a:buNone/>
            </a:pPr>
            <a:r>
              <a:rPr lang="en-US" sz="1900" cap="all" dirty="0">
                <a:solidFill>
                  <a:schemeClr val="bg2">
                    <a:lumMod val="40000"/>
                    <a:lumOff val="60000"/>
                  </a:schemeClr>
                </a:solidFill>
              </a:rPr>
              <a:t>Correlation Plot of Numerical variables in the dataset</a:t>
            </a:r>
          </a:p>
        </p:txBody>
      </p:sp>
      <p:pic>
        <p:nvPicPr>
          <p:cNvPr id="8" name="Content Placeholder 4">
            <a:extLst>
              <a:ext uri="{FF2B5EF4-FFF2-40B4-BE49-F238E27FC236}">
                <a16:creationId xmlns:a16="http://schemas.microsoft.com/office/drawing/2014/main" id="{D76607C5-E9F8-668F-DE71-F171B074467E}"/>
              </a:ext>
            </a:extLst>
          </p:cNvPr>
          <p:cNvPicPr>
            <a:picLocks noChangeAspect="1"/>
          </p:cNvPicPr>
          <p:nvPr/>
        </p:nvPicPr>
        <p:blipFill>
          <a:blip r:embed="rId7"/>
          <a:stretch>
            <a:fillRect/>
          </a:stretch>
        </p:blipFill>
        <p:spPr>
          <a:xfrm>
            <a:off x="643854" y="1200852"/>
            <a:ext cx="5450557" cy="4455830"/>
          </a:xfrm>
          <a:prstGeom prst="rect">
            <a:avLst/>
          </a:prstGeom>
          <a:effectLst/>
        </p:spPr>
      </p:pic>
    </p:spTree>
    <p:extLst>
      <p:ext uri="{BB962C8B-B14F-4D97-AF65-F5344CB8AC3E}">
        <p14:creationId xmlns:p14="http://schemas.microsoft.com/office/powerpoint/2010/main" val="805874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B66B3F-DAD0-4BD8-651B-5F0DBC62458F}"/>
              </a:ext>
            </a:extLst>
          </p:cNvPr>
          <p:cNvSpPr>
            <a:spLocks noGrp="1"/>
          </p:cNvSpPr>
          <p:nvPr>
            <p:ph type="title"/>
          </p:nvPr>
        </p:nvSpPr>
        <p:spPr>
          <a:xfrm>
            <a:off x="648931" y="629266"/>
            <a:ext cx="4166510" cy="1622321"/>
          </a:xfrm>
        </p:spPr>
        <p:txBody>
          <a:bodyPr>
            <a:normAutofit/>
          </a:bodyPr>
          <a:lstStyle/>
          <a:p>
            <a:r>
              <a:rPr lang="en-US" b="1">
                <a:solidFill>
                  <a:srgbClr val="EBEBEB"/>
                </a:solidFill>
              </a:rPr>
              <a:t>Bar Chart</a:t>
            </a:r>
          </a:p>
        </p:txBody>
      </p:sp>
      <p:sp>
        <p:nvSpPr>
          <p:cNvPr id="1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7" name="Freeform: Shape 1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8" name="Content Placeholder 4">
            <a:extLst>
              <a:ext uri="{FF2B5EF4-FFF2-40B4-BE49-F238E27FC236}">
                <a16:creationId xmlns:a16="http://schemas.microsoft.com/office/drawing/2014/main" id="{E070ABB0-6B2C-9B81-5632-6E8F4857F141}"/>
              </a:ext>
            </a:extLst>
          </p:cNvPr>
          <p:cNvPicPr>
            <a:picLocks noChangeAspect="1"/>
          </p:cNvPicPr>
          <p:nvPr/>
        </p:nvPicPr>
        <p:blipFill>
          <a:blip r:embed="rId2"/>
          <a:stretch>
            <a:fillRect/>
          </a:stretch>
        </p:blipFill>
        <p:spPr>
          <a:xfrm>
            <a:off x="5553492" y="1740309"/>
            <a:ext cx="6314244" cy="3136491"/>
          </a:xfrm>
          <a:prstGeom prst="rect">
            <a:avLst/>
          </a:prstGeom>
          <a:effectLst/>
        </p:spPr>
      </p:pic>
      <p:sp>
        <p:nvSpPr>
          <p:cNvPr id="19" name="Rectangle 1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Content Placeholder 6">
            <a:extLst>
              <a:ext uri="{FF2B5EF4-FFF2-40B4-BE49-F238E27FC236}">
                <a16:creationId xmlns:a16="http://schemas.microsoft.com/office/drawing/2014/main" id="{59820381-B7B7-AC15-B510-D559A963692C}"/>
              </a:ext>
            </a:extLst>
          </p:cNvPr>
          <p:cNvSpPr>
            <a:spLocks noGrp="1"/>
          </p:cNvSpPr>
          <p:nvPr>
            <p:ph idx="1"/>
          </p:nvPr>
        </p:nvSpPr>
        <p:spPr>
          <a:xfrm>
            <a:off x="648931" y="2438400"/>
            <a:ext cx="4234024" cy="3785419"/>
          </a:xfrm>
        </p:spPr>
        <p:txBody>
          <a:bodyPr>
            <a:normAutofit/>
          </a:bodyPr>
          <a:lstStyle/>
          <a:p>
            <a:pPr marL="0" indent="0">
              <a:lnSpc>
                <a:spcPct val="150000"/>
              </a:lnSpc>
              <a:buNone/>
            </a:pPr>
            <a:r>
              <a:rPr lang="en-US" dirty="0">
                <a:solidFill>
                  <a:srgbClr val="EBEBEB"/>
                </a:solidFill>
              </a:rPr>
              <a:t>The frequency of different books appearing in a dataset is shown in this graph.</a:t>
            </a:r>
          </a:p>
        </p:txBody>
      </p:sp>
    </p:spTree>
    <p:extLst>
      <p:ext uri="{BB962C8B-B14F-4D97-AF65-F5344CB8AC3E}">
        <p14:creationId xmlns:p14="http://schemas.microsoft.com/office/powerpoint/2010/main" val="361330993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Content Placeholder 4" descr="A red and white graph&#10;&#10;Description automatically generated">
            <a:extLst>
              <a:ext uri="{FF2B5EF4-FFF2-40B4-BE49-F238E27FC236}">
                <a16:creationId xmlns:a16="http://schemas.microsoft.com/office/drawing/2014/main" id="{1B6CCD34-FB94-703E-C1D4-087FB86AD54A}"/>
              </a:ext>
            </a:extLst>
          </p:cNvPr>
          <p:cNvPicPr>
            <a:picLocks noChangeAspect="1"/>
          </p:cNvPicPr>
          <p:nvPr/>
        </p:nvPicPr>
        <p:blipFill>
          <a:blip r:embed="rId3"/>
          <a:stretch>
            <a:fillRect/>
          </a:stretch>
        </p:blipFill>
        <p:spPr>
          <a:xfrm>
            <a:off x="561361" y="2052215"/>
            <a:ext cx="5831982" cy="2985154"/>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992CC161-6042-1343-A942-D25DF0FDE805}"/>
              </a:ext>
            </a:extLst>
          </p:cNvPr>
          <p:cNvSpPr>
            <a:spLocks noGrp="1"/>
          </p:cNvSpPr>
          <p:nvPr>
            <p:ph idx="1"/>
          </p:nvPr>
        </p:nvSpPr>
        <p:spPr>
          <a:xfrm>
            <a:off x="6575729" y="2052215"/>
            <a:ext cx="4701871" cy="3984791"/>
          </a:xfrm>
        </p:spPr>
        <p:txBody>
          <a:bodyPr>
            <a:normAutofit/>
          </a:bodyPr>
          <a:lstStyle/>
          <a:p>
            <a:pPr>
              <a:lnSpc>
                <a:spcPct val="150000"/>
              </a:lnSpc>
              <a:buFont typeface="Wingdings" panose="05000000000000000000" pitchFamily="2" charset="2"/>
              <a:buChar char="Ø"/>
            </a:pPr>
            <a:r>
              <a:rPr lang="en-US" dirty="0"/>
              <a:t>The graph shows how frequently different  authors occur in a dataset.</a:t>
            </a:r>
          </a:p>
          <a:p>
            <a:pPr marL="0" indent="0">
              <a:buNone/>
            </a:pPr>
            <a:endParaRPr lang="en-US" dirty="0"/>
          </a:p>
        </p:txBody>
      </p:sp>
    </p:spTree>
    <p:extLst>
      <p:ext uri="{BB962C8B-B14F-4D97-AF65-F5344CB8AC3E}">
        <p14:creationId xmlns:p14="http://schemas.microsoft.com/office/powerpoint/2010/main" val="3860997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F1A8-C856-9AB4-B26E-0B17A1DEB190}"/>
              </a:ext>
            </a:extLst>
          </p:cNvPr>
          <p:cNvSpPr>
            <a:spLocks noGrp="1"/>
          </p:cNvSpPr>
          <p:nvPr>
            <p:ph type="title"/>
          </p:nvPr>
        </p:nvSpPr>
        <p:spPr>
          <a:xfrm>
            <a:off x="7600335" y="1450259"/>
            <a:ext cx="3943805" cy="1978741"/>
          </a:xfrm>
        </p:spPr>
        <p:txBody>
          <a:bodyPr>
            <a:normAutofit fontScale="90000"/>
          </a:bodyPr>
          <a:lstStyle/>
          <a:p>
            <a:pPr>
              <a:lnSpc>
                <a:spcPct val="150000"/>
              </a:lnSpc>
            </a:pPr>
            <a:br>
              <a:rPr lang="en-US" sz="2400" dirty="0"/>
            </a:br>
            <a:r>
              <a:rPr lang="en-US" sz="2400" dirty="0"/>
              <a:t>The graph offers a graphic depiction of data counts over time.</a:t>
            </a:r>
          </a:p>
        </p:txBody>
      </p:sp>
      <p:pic>
        <p:nvPicPr>
          <p:cNvPr id="4" name="Picture 3" descr="A graph of different colored vertical lines&#10;&#10;Description automatically generated">
            <a:extLst>
              <a:ext uri="{FF2B5EF4-FFF2-40B4-BE49-F238E27FC236}">
                <a16:creationId xmlns:a16="http://schemas.microsoft.com/office/drawing/2014/main" id="{BC7E951A-7194-4C6D-8CA6-B6DAFC2FA947}"/>
              </a:ext>
            </a:extLst>
          </p:cNvPr>
          <p:cNvPicPr>
            <a:picLocks noChangeAspect="1"/>
          </p:cNvPicPr>
          <p:nvPr/>
        </p:nvPicPr>
        <p:blipFill rotWithShape="1">
          <a:blip r:embed="rId3"/>
          <a:srcRect r="3059" b="-2"/>
          <a:stretch/>
        </p:blipFill>
        <p:spPr>
          <a:xfrm>
            <a:off x="646532" y="1447799"/>
            <a:ext cx="6068900" cy="4572001"/>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DEFEFAB3-31F2-1B57-119A-7B7A78E40D6B}"/>
              </a:ext>
            </a:extLst>
          </p:cNvPr>
          <p:cNvSpPr>
            <a:spLocks noGrp="1"/>
          </p:cNvSpPr>
          <p:nvPr>
            <p:ph idx="1"/>
          </p:nvPr>
        </p:nvSpPr>
        <p:spPr>
          <a:xfrm>
            <a:off x="7789312" y="3072385"/>
            <a:ext cx="3754987" cy="2947415"/>
          </a:xfrm>
        </p:spPr>
        <p:txBody>
          <a:bodyPr>
            <a:normAutofit/>
          </a:bodyPr>
          <a:lstStyle/>
          <a:p>
            <a:endParaRPr lang="en-US" sz="1800" dirty="0"/>
          </a:p>
          <a:p>
            <a:endParaRPr lang="en-US" sz="1800" dirty="0"/>
          </a:p>
        </p:txBody>
      </p:sp>
    </p:spTree>
    <p:extLst>
      <p:ext uri="{BB962C8B-B14F-4D97-AF65-F5344CB8AC3E}">
        <p14:creationId xmlns:p14="http://schemas.microsoft.com/office/powerpoint/2010/main" val="131664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A screenshot of a computer screen&#10;&#10;Description automatically generated">
            <a:extLst>
              <a:ext uri="{FF2B5EF4-FFF2-40B4-BE49-F238E27FC236}">
                <a16:creationId xmlns:a16="http://schemas.microsoft.com/office/drawing/2014/main" id="{C535D165-4B83-1EAB-CAE7-B2D14EE49EF4}"/>
              </a:ext>
            </a:extLst>
          </p:cNvPr>
          <p:cNvPicPr>
            <a:picLocks noChangeAspect="1"/>
          </p:cNvPicPr>
          <p:nvPr/>
        </p:nvPicPr>
        <p:blipFill rotWithShape="1">
          <a:blip r:embed="rId3"/>
          <a:srcRect l="31362" r="6853" b="1"/>
          <a:stretch/>
        </p:blipFill>
        <p:spPr>
          <a:xfrm>
            <a:off x="646532" y="1447799"/>
            <a:ext cx="6493910" cy="4572001"/>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D6EF5E86-2F1E-6295-9713-6AADB75BE14D}"/>
              </a:ext>
            </a:extLst>
          </p:cNvPr>
          <p:cNvSpPr>
            <a:spLocks noGrp="1"/>
          </p:cNvSpPr>
          <p:nvPr>
            <p:ph idx="1"/>
          </p:nvPr>
        </p:nvSpPr>
        <p:spPr>
          <a:xfrm>
            <a:off x="7511845" y="1986117"/>
            <a:ext cx="4032454" cy="4033684"/>
          </a:xfrm>
        </p:spPr>
        <p:txBody>
          <a:bodyPr>
            <a:normAutofit/>
          </a:bodyPr>
          <a:lstStyle/>
          <a:p>
            <a:pPr>
              <a:lnSpc>
                <a:spcPct val="150000"/>
              </a:lnSpc>
            </a:pPr>
            <a:r>
              <a:rPr lang="en-US" sz="1800" dirty="0"/>
              <a:t>The graph shows the top authors from 2009 to 2019 alongside the number of books each published each year.</a:t>
            </a:r>
          </a:p>
          <a:p>
            <a:pPr marL="0" indent="0">
              <a:buNone/>
            </a:pPr>
            <a:endParaRPr lang="en-US" sz="1800" dirty="0"/>
          </a:p>
        </p:txBody>
      </p:sp>
    </p:spTree>
    <p:extLst>
      <p:ext uri="{BB962C8B-B14F-4D97-AF65-F5344CB8AC3E}">
        <p14:creationId xmlns:p14="http://schemas.microsoft.com/office/powerpoint/2010/main" val="34581264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119</TotalTime>
  <Words>690</Words>
  <Application>Microsoft Macintosh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Century Gothic</vt:lpstr>
      <vt:lpstr>Wingdings</vt:lpstr>
      <vt:lpstr>Wingdings 3</vt:lpstr>
      <vt:lpstr>Ion</vt:lpstr>
      <vt:lpstr>Introduction</vt:lpstr>
      <vt:lpstr>Objectives</vt:lpstr>
      <vt:lpstr>Methodology</vt:lpstr>
      <vt:lpstr>Dataset Description</vt:lpstr>
      <vt:lpstr>Correlation Plot</vt:lpstr>
      <vt:lpstr>Bar Chart</vt:lpstr>
      <vt:lpstr>PowerPoint Presentation</vt:lpstr>
      <vt:lpstr> The graph offers a graphic depiction of data counts over time.</vt:lpstr>
      <vt:lpstr>PowerPoint Presentation</vt:lpstr>
      <vt:lpstr>Models</vt:lpstr>
      <vt:lpstr>Model Evaluation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Book Information </dc:title>
  <dc:creator>Jakkala, Sukumar</dc:creator>
  <cp:lastModifiedBy>Sanjapu, Ashoka Chakra Varthy</cp:lastModifiedBy>
  <cp:revision>14</cp:revision>
  <dcterms:created xsi:type="dcterms:W3CDTF">2023-10-10T03:29:02Z</dcterms:created>
  <dcterms:modified xsi:type="dcterms:W3CDTF">2024-03-23T18:09:50Z</dcterms:modified>
</cp:coreProperties>
</file>