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58"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95C98B-FF15-4BE5-B2AE-999C972F6E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C9014EF-5DA1-4504-BFC4-E01B2AC4CBDB}">
      <dgm:prSet/>
      <dgm:spPr/>
      <dgm:t>
        <a:bodyPr/>
        <a:lstStyle/>
        <a:p>
          <a:pPr>
            <a:lnSpc>
              <a:spcPct val="100000"/>
            </a:lnSpc>
          </a:pPr>
          <a:r>
            <a:rPr lang="en-US" b="0" i="0"/>
            <a:t>Introducing Hotel DB, an innovative platform for managing hotel databases that is intended to improve customer service, improve management effectiveness, and streamline hotel operations.</a:t>
          </a:r>
          <a:endParaRPr lang="en-US"/>
        </a:p>
      </dgm:t>
    </dgm:pt>
    <dgm:pt modelId="{D5F5E172-14D6-4002-BB8B-39220022C9D7}" type="parTrans" cxnId="{B57CDB98-76CD-452D-9821-99C8341EE70C}">
      <dgm:prSet/>
      <dgm:spPr/>
      <dgm:t>
        <a:bodyPr/>
        <a:lstStyle/>
        <a:p>
          <a:endParaRPr lang="en-US"/>
        </a:p>
      </dgm:t>
    </dgm:pt>
    <dgm:pt modelId="{7561E69D-5665-4B45-8073-E01A0267FFDF}" type="sibTrans" cxnId="{B57CDB98-76CD-452D-9821-99C8341EE70C}">
      <dgm:prSet/>
      <dgm:spPr/>
      <dgm:t>
        <a:bodyPr/>
        <a:lstStyle/>
        <a:p>
          <a:endParaRPr lang="en-US"/>
        </a:p>
      </dgm:t>
    </dgm:pt>
    <dgm:pt modelId="{DB9F43DF-5080-4B6D-9623-EDFB8BD12BA8}">
      <dgm:prSet/>
      <dgm:spPr/>
      <dgm:t>
        <a:bodyPr/>
        <a:lstStyle/>
        <a:p>
          <a:pPr>
            <a:lnSpc>
              <a:spcPct val="100000"/>
            </a:lnSpc>
          </a:pPr>
          <a:r>
            <a:rPr lang="en-US" b="0" i="0"/>
            <a:t>For hotel staff and management, HotelDB provides a powerful administrative backend together with an easy-to-use front for guests.</a:t>
          </a:r>
          <a:endParaRPr lang="en-US"/>
        </a:p>
      </dgm:t>
    </dgm:pt>
    <dgm:pt modelId="{32807B94-0BB1-4F46-BC2A-4A3F22E367CA}" type="parTrans" cxnId="{49407AC8-062B-410E-930D-C969162D11BE}">
      <dgm:prSet/>
      <dgm:spPr/>
      <dgm:t>
        <a:bodyPr/>
        <a:lstStyle/>
        <a:p>
          <a:endParaRPr lang="en-US"/>
        </a:p>
      </dgm:t>
    </dgm:pt>
    <dgm:pt modelId="{1765934B-E2FD-4F32-B922-40D4FE42E884}" type="sibTrans" cxnId="{49407AC8-062B-410E-930D-C969162D11BE}">
      <dgm:prSet/>
      <dgm:spPr/>
      <dgm:t>
        <a:bodyPr/>
        <a:lstStyle/>
        <a:p>
          <a:endParaRPr lang="en-US"/>
        </a:p>
      </dgm:t>
    </dgm:pt>
    <dgm:pt modelId="{8273F354-CA5F-43F0-AE8D-97146E3A9424}">
      <dgm:prSet/>
      <dgm:spPr/>
      <dgm:t>
        <a:bodyPr/>
        <a:lstStyle/>
        <a:p>
          <a:pPr>
            <a:lnSpc>
              <a:spcPct val="100000"/>
            </a:lnSpc>
          </a:pPr>
          <a:r>
            <a:rPr lang="en-US" b="0" i="0"/>
            <a:t>All hotel administration functions are integrated into one easy to use platform with Hotel DB, including staff management, event planning, room reservations, and customized amenities.</a:t>
          </a:r>
          <a:endParaRPr lang="en-US"/>
        </a:p>
      </dgm:t>
    </dgm:pt>
    <dgm:pt modelId="{2D773444-0BEE-4BFD-B166-24842D4CCD14}" type="parTrans" cxnId="{40D7C86E-1CDE-429E-ABC5-E4A7FE0D832B}">
      <dgm:prSet/>
      <dgm:spPr/>
      <dgm:t>
        <a:bodyPr/>
        <a:lstStyle/>
        <a:p>
          <a:endParaRPr lang="en-US"/>
        </a:p>
      </dgm:t>
    </dgm:pt>
    <dgm:pt modelId="{62D5A8A8-9610-4248-89AB-1018F1D0C680}" type="sibTrans" cxnId="{40D7C86E-1CDE-429E-ABC5-E4A7FE0D832B}">
      <dgm:prSet/>
      <dgm:spPr/>
      <dgm:t>
        <a:bodyPr/>
        <a:lstStyle/>
        <a:p>
          <a:endParaRPr lang="en-US"/>
        </a:p>
      </dgm:t>
    </dgm:pt>
    <dgm:pt modelId="{A82E5F61-D7BA-4A57-B232-47DEF2A08A04}" type="pres">
      <dgm:prSet presAssocID="{B395C98B-FF15-4BE5-B2AE-999C972F6E85}" presName="root" presStyleCnt="0">
        <dgm:presLayoutVars>
          <dgm:dir/>
          <dgm:resizeHandles val="exact"/>
        </dgm:presLayoutVars>
      </dgm:prSet>
      <dgm:spPr/>
    </dgm:pt>
    <dgm:pt modelId="{A3264644-1305-41BB-BCD2-E98F418FEE56}" type="pres">
      <dgm:prSet presAssocID="{FC9014EF-5DA1-4504-BFC4-E01B2AC4CBDB}" presName="compNode" presStyleCnt="0"/>
      <dgm:spPr/>
    </dgm:pt>
    <dgm:pt modelId="{3F723860-27FA-4CD7-8684-1F4C5CA7EF89}" type="pres">
      <dgm:prSet presAssocID="{FC9014EF-5DA1-4504-BFC4-E01B2AC4CBDB}" presName="bgRect" presStyleLbl="bgShp" presStyleIdx="0" presStyleCnt="3"/>
      <dgm:spPr/>
    </dgm:pt>
    <dgm:pt modelId="{D24F274C-B8B3-4BC1-8DB0-8AB3F6C49569}" type="pres">
      <dgm:prSet presAssocID="{FC9014EF-5DA1-4504-BFC4-E01B2AC4CBD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BDCF354-2C7A-4112-832C-2E7BC3891F2A}" type="pres">
      <dgm:prSet presAssocID="{FC9014EF-5DA1-4504-BFC4-E01B2AC4CBDB}" presName="spaceRect" presStyleCnt="0"/>
      <dgm:spPr/>
    </dgm:pt>
    <dgm:pt modelId="{13FEA32F-CDD8-4EEE-B9D1-74EFCEEA3ECA}" type="pres">
      <dgm:prSet presAssocID="{FC9014EF-5DA1-4504-BFC4-E01B2AC4CBDB}" presName="parTx" presStyleLbl="revTx" presStyleIdx="0" presStyleCnt="3">
        <dgm:presLayoutVars>
          <dgm:chMax val="0"/>
          <dgm:chPref val="0"/>
        </dgm:presLayoutVars>
      </dgm:prSet>
      <dgm:spPr/>
    </dgm:pt>
    <dgm:pt modelId="{46B7525F-26DA-4181-9374-484DD86A5438}" type="pres">
      <dgm:prSet presAssocID="{7561E69D-5665-4B45-8073-E01A0267FFDF}" presName="sibTrans" presStyleCnt="0"/>
      <dgm:spPr/>
    </dgm:pt>
    <dgm:pt modelId="{1F206796-1516-4E3D-921A-5E6A14447FCD}" type="pres">
      <dgm:prSet presAssocID="{DB9F43DF-5080-4B6D-9623-EDFB8BD12BA8}" presName="compNode" presStyleCnt="0"/>
      <dgm:spPr/>
    </dgm:pt>
    <dgm:pt modelId="{0E2AEA89-DFD8-4EF7-A807-9D159ADE07BF}" type="pres">
      <dgm:prSet presAssocID="{DB9F43DF-5080-4B6D-9623-EDFB8BD12BA8}" presName="bgRect" presStyleLbl="bgShp" presStyleIdx="1" presStyleCnt="3"/>
      <dgm:spPr/>
    </dgm:pt>
    <dgm:pt modelId="{92C74068-0006-45B5-9051-9B53FB56DD9F}" type="pres">
      <dgm:prSet presAssocID="{DB9F43DF-5080-4B6D-9623-EDFB8BD12B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BB777D08-FF16-4A50-8E19-A34A18073A64}" type="pres">
      <dgm:prSet presAssocID="{DB9F43DF-5080-4B6D-9623-EDFB8BD12BA8}" presName="spaceRect" presStyleCnt="0"/>
      <dgm:spPr/>
    </dgm:pt>
    <dgm:pt modelId="{01AB1382-E93C-4C19-B866-D21DC1B7857B}" type="pres">
      <dgm:prSet presAssocID="{DB9F43DF-5080-4B6D-9623-EDFB8BD12BA8}" presName="parTx" presStyleLbl="revTx" presStyleIdx="1" presStyleCnt="3">
        <dgm:presLayoutVars>
          <dgm:chMax val="0"/>
          <dgm:chPref val="0"/>
        </dgm:presLayoutVars>
      </dgm:prSet>
      <dgm:spPr/>
    </dgm:pt>
    <dgm:pt modelId="{20C4B1F9-6527-44AC-84C2-645192425827}" type="pres">
      <dgm:prSet presAssocID="{1765934B-E2FD-4F32-B922-40D4FE42E884}" presName="sibTrans" presStyleCnt="0"/>
      <dgm:spPr/>
    </dgm:pt>
    <dgm:pt modelId="{1D2BCE04-18F0-445E-A91A-63597013130A}" type="pres">
      <dgm:prSet presAssocID="{8273F354-CA5F-43F0-AE8D-97146E3A9424}" presName="compNode" presStyleCnt="0"/>
      <dgm:spPr/>
    </dgm:pt>
    <dgm:pt modelId="{03367F19-4260-493D-8806-4C0AF1F35358}" type="pres">
      <dgm:prSet presAssocID="{8273F354-CA5F-43F0-AE8D-97146E3A9424}" presName="bgRect" presStyleLbl="bgShp" presStyleIdx="2" presStyleCnt="3"/>
      <dgm:spPr/>
    </dgm:pt>
    <dgm:pt modelId="{CFA347AA-A3A1-49C4-89C1-60901C9A05FB}" type="pres">
      <dgm:prSet presAssocID="{8273F354-CA5F-43F0-AE8D-97146E3A94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iter"/>
        </a:ext>
      </dgm:extLst>
    </dgm:pt>
    <dgm:pt modelId="{CA4499B8-B18E-4683-979E-C0F5D2C6BBF3}" type="pres">
      <dgm:prSet presAssocID="{8273F354-CA5F-43F0-AE8D-97146E3A9424}" presName="spaceRect" presStyleCnt="0"/>
      <dgm:spPr/>
    </dgm:pt>
    <dgm:pt modelId="{2B2A18C5-613E-4581-8141-304D1A1B7255}" type="pres">
      <dgm:prSet presAssocID="{8273F354-CA5F-43F0-AE8D-97146E3A9424}" presName="parTx" presStyleLbl="revTx" presStyleIdx="2" presStyleCnt="3">
        <dgm:presLayoutVars>
          <dgm:chMax val="0"/>
          <dgm:chPref val="0"/>
        </dgm:presLayoutVars>
      </dgm:prSet>
      <dgm:spPr/>
    </dgm:pt>
  </dgm:ptLst>
  <dgm:cxnLst>
    <dgm:cxn modelId="{5924CC02-FCCA-4794-9732-A17D7EEFE76B}" type="presOf" srcId="{B395C98B-FF15-4BE5-B2AE-999C972F6E85}" destId="{A82E5F61-D7BA-4A57-B232-47DEF2A08A04}" srcOrd="0" destOrd="0" presId="urn:microsoft.com/office/officeart/2018/2/layout/IconVerticalSolidList"/>
    <dgm:cxn modelId="{A7429F42-B5FD-4290-8280-BDAE44B5C8AD}" type="presOf" srcId="{FC9014EF-5DA1-4504-BFC4-E01B2AC4CBDB}" destId="{13FEA32F-CDD8-4EEE-B9D1-74EFCEEA3ECA}" srcOrd="0" destOrd="0" presId="urn:microsoft.com/office/officeart/2018/2/layout/IconVerticalSolidList"/>
    <dgm:cxn modelId="{40D7C86E-1CDE-429E-ABC5-E4A7FE0D832B}" srcId="{B395C98B-FF15-4BE5-B2AE-999C972F6E85}" destId="{8273F354-CA5F-43F0-AE8D-97146E3A9424}" srcOrd="2" destOrd="0" parTransId="{2D773444-0BEE-4BFD-B166-24842D4CCD14}" sibTransId="{62D5A8A8-9610-4248-89AB-1018F1D0C680}"/>
    <dgm:cxn modelId="{B57CDB98-76CD-452D-9821-99C8341EE70C}" srcId="{B395C98B-FF15-4BE5-B2AE-999C972F6E85}" destId="{FC9014EF-5DA1-4504-BFC4-E01B2AC4CBDB}" srcOrd="0" destOrd="0" parTransId="{D5F5E172-14D6-4002-BB8B-39220022C9D7}" sibTransId="{7561E69D-5665-4B45-8073-E01A0267FFDF}"/>
    <dgm:cxn modelId="{C919859C-EE00-497B-935C-0AD5DB5E6AF0}" type="presOf" srcId="{DB9F43DF-5080-4B6D-9623-EDFB8BD12BA8}" destId="{01AB1382-E93C-4C19-B866-D21DC1B7857B}" srcOrd="0" destOrd="0" presId="urn:microsoft.com/office/officeart/2018/2/layout/IconVerticalSolidList"/>
    <dgm:cxn modelId="{49407AC8-062B-410E-930D-C969162D11BE}" srcId="{B395C98B-FF15-4BE5-B2AE-999C972F6E85}" destId="{DB9F43DF-5080-4B6D-9623-EDFB8BD12BA8}" srcOrd="1" destOrd="0" parTransId="{32807B94-0BB1-4F46-BC2A-4A3F22E367CA}" sibTransId="{1765934B-E2FD-4F32-B922-40D4FE42E884}"/>
    <dgm:cxn modelId="{F08DC8E6-3263-4654-9063-B61362B44E64}" type="presOf" srcId="{8273F354-CA5F-43F0-AE8D-97146E3A9424}" destId="{2B2A18C5-613E-4581-8141-304D1A1B7255}" srcOrd="0" destOrd="0" presId="urn:microsoft.com/office/officeart/2018/2/layout/IconVerticalSolidList"/>
    <dgm:cxn modelId="{29EBC299-B4FC-4AFA-8E9B-94B530DC7ACC}" type="presParOf" srcId="{A82E5F61-D7BA-4A57-B232-47DEF2A08A04}" destId="{A3264644-1305-41BB-BCD2-E98F418FEE56}" srcOrd="0" destOrd="0" presId="urn:microsoft.com/office/officeart/2018/2/layout/IconVerticalSolidList"/>
    <dgm:cxn modelId="{06E2ADDF-8E69-473A-B6CD-02FA6C749DFE}" type="presParOf" srcId="{A3264644-1305-41BB-BCD2-E98F418FEE56}" destId="{3F723860-27FA-4CD7-8684-1F4C5CA7EF89}" srcOrd="0" destOrd="0" presId="urn:microsoft.com/office/officeart/2018/2/layout/IconVerticalSolidList"/>
    <dgm:cxn modelId="{1B4D54D2-1360-482D-B425-830AA068E06A}" type="presParOf" srcId="{A3264644-1305-41BB-BCD2-E98F418FEE56}" destId="{D24F274C-B8B3-4BC1-8DB0-8AB3F6C49569}" srcOrd="1" destOrd="0" presId="urn:microsoft.com/office/officeart/2018/2/layout/IconVerticalSolidList"/>
    <dgm:cxn modelId="{2D04FD12-DEAD-4B26-A3C2-1AF8372F94B8}" type="presParOf" srcId="{A3264644-1305-41BB-BCD2-E98F418FEE56}" destId="{DBDCF354-2C7A-4112-832C-2E7BC3891F2A}" srcOrd="2" destOrd="0" presId="urn:microsoft.com/office/officeart/2018/2/layout/IconVerticalSolidList"/>
    <dgm:cxn modelId="{3C5331DB-58A2-4224-958D-1440E58FE8D2}" type="presParOf" srcId="{A3264644-1305-41BB-BCD2-E98F418FEE56}" destId="{13FEA32F-CDD8-4EEE-B9D1-74EFCEEA3ECA}" srcOrd="3" destOrd="0" presId="urn:microsoft.com/office/officeart/2018/2/layout/IconVerticalSolidList"/>
    <dgm:cxn modelId="{CDC6AA31-EB13-44CF-AC95-0EF08BA6A8A0}" type="presParOf" srcId="{A82E5F61-D7BA-4A57-B232-47DEF2A08A04}" destId="{46B7525F-26DA-4181-9374-484DD86A5438}" srcOrd="1" destOrd="0" presId="urn:microsoft.com/office/officeart/2018/2/layout/IconVerticalSolidList"/>
    <dgm:cxn modelId="{33E889DF-548C-4812-A6F6-0469ECBD5CD2}" type="presParOf" srcId="{A82E5F61-D7BA-4A57-B232-47DEF2A08A04}" destId="{1F206796-1516-4E3D-921A-5E6A14447FCD}" srcOrd="2" destOrd="0" presId="urn:microsoft.com/office/officeart/2018/2/layout/IconVerticalSolidList"/>
    <dgm:cxn modelId="{CFF4ADB2-CCC3-409B-92AE-7ECCE7A3FD87}" type="presParOf" srcId="{1F206796-1516-4E3D-921A-5E6A14447FCD}" destId="{0E2AEA89-DFD8-4EF7-A807-9D159ADE07BF}" srcOrd="0" destOrd="0" presId="urn:microsoft.com/office/officeart/2018/2/layout/IconVerticalSolidList"/>
    <dgm:cxn modelId="{1A5349BE-CB7E-414B-802F-A144D791C855}" type="presParOf" srcId="{1F206796-1516-4E3D-921A-5E6A14447FCD}" destId="{92C74068-0006-45B5-9051-9B53FB56DD9F}" srcOrd="1" destOrd="0" presId="urn:microsoft.com/office/officeart/2018/2/layout/IconVerticalSolidList"/>
    <dgm:cxn modelId="{F8C3AF7F-7390-4390-87DF-573318505FDC}" type="presParOf" srcId="{1F206796-1516-4E3D-921A-5E6A14447FCD}" destId="{BB777D08-FF16-4A50-8E19-A34A18073A64}" srcOrd="2" destOrd="0" presId="urn:microsoft.com/office/officeart/2018/2/layout/IconVerticalSolidList"/>
    <dgm:cxn modelId="{3973F94F-D798-4E50-95E7-E775E7189ED4}" type="presParOf" srcId="{1F206796-1516-4E3D-921A-5E6A14447FCD}" destId="{01AB1382-E93C-4C19-B866-D21DC1B7857B}" srcOrd="3" destOrd="0" presId="urn:microsoft.com/office/officeart/2018/2/layout/IconVerticalSolidList"/>
    <dgm:cxn modelId="{D9CEACCF-2BD5-46F9-9761-490DC855378F}" type="presParOf" srcId="{A82E5F61-D7BA-4A57-B232-47DEF2A08A04}" destId="{20C4B1F9-6527-44AC-84C2-645192425827}" srcOrd="3" destOrd="0" presId="urn:microsoft.com/office/officeart/2018/2/layout/IconVerticalSolidList"/>
    <dgm:cxn modelId="{1F3A94D5-BFFA-4FE7-A7F0-3CEA333A8926}" type="presParOf" srcId="{A82E5F61-D7BA-4A57-B232-47DEF2A08A04}" destId="{1D2BCE04-18F0-445E-A91A-63597013130A}" srcOrd="4" destOrd="0" presId="urn:microsoft.com/office/officeart/2018/2/layout/IconVerticalSolidList"/>
    <dgm:cxn modelId="{1EFFB029-957B-40F9-BEFA-F2E3D0D83613}" type="presParOf" srcId="{1D2BCE04-18F0-445E-A91A-63597013130A}" destId="{03367F19-4260-493D-8806-4C0AF1F35358}" srcOrd="0" destOrd="0" presId="urn:microsoft.com/office/officeart/2018/2/layout/IconVerticalSolidList"/>
    <dgm:cxn modelId="{F5848046-BD36-42D4-B366-6EF663537DA1}" type="presParOf" srcId="{1D2BCE04-18F0-445E-A91A-63597013130A}" destId="{CFA347AA-A3A1-49C4-89C1-60901C9A05FB}" srcOrd="1" destOrd="0" presId="urn:microsoft.com/office/officeart/2018/2/layout/IconVerticalSolidList"/>
    <dgm:cxn modelId="{077EE432-384E-44C8-ACD5-B8C9B6C730D7}" type="presParOf" srcId="{1D2BCE04-18F0-445E-A91A-63597013130A}" destId="{CA4499B8-B18E-4683-979E-C0F5D2C6BBF3}" srcOrd="2" destOrd="0" presId="urn:microsoft.com/office/officeart/2018/2/layout/IconVerticalSolidList"/>
    <dgm:cxn modelId="{1585BC2F-72E2-4731-9123-790A557F5908}" type="presParOf" srcId="{1D2BCE04-18F0-445E-A91A-63597013130A}" destId="{2B2A18C5-613E-4581-8141-304D1A1B725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24C08C-CBB2-4936-880C-DAE59609D85E}"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en-US"/>
        </a:p>
      </dgm:t>
    </dgm:pt>
    <dgm:pt modelId="{85158B4A-5091-4930-A06C-6BD993F01D14}">
      <dgm:prSet/>
      <dgm:spPr/>
      <dgm:t>
        <a:bodyPr/>
        <a:lstStyle/>
        <a:p>
          <a:r>
            <a:rPr lang="en-US" b="1" i="0"/>
            <a:t>Centralization: </a:t>
          </a:r>
          <a:r>
            <a:rPr lang="en-US"/>
            <a:t>Combine all hotel operations and guest information into a single accurate source.</a:t>
          </a:r>
        </a:p>
      </dgm:t>
    </dgm:pt>
    <dgm:pt modelId="{5AB6606C-E351-4179-BA8A-8215DB0217AC}" type="parTrans" cxnId="{A537AEDD-4F38-4F29-AE64-49A21DF62C63}">
      <dgm:prSet/>
      <dgm:spPr/>
      <dgm:t>
        <a:bodyPr/>
        <a:lstStyle/>
        <a:p>
          <a:endParaRPr lang="en-US"/>
        </a:p>
      </dgm:t>
    </dgm:pt>
    <dgm:pt modelId="{BF2B2B5C-BD60-431B-A86E-1C4F9B3FB641}" type="sibTrans" cxnId="{A537AEDD-4F38-4F29-AE64-49A21DF62C63}">
      <dgm:prSet/>
      <dgm:spPr/>
      <dgm:t>
        <a:bodyPr/>
        <a:lstStyle/>
        <a:p>
          <a:endParaRPr lang="en-US"/>
        </a:p>
      </dgm:t>
    </dgm:pt>
    <dgm:pt modelId="{BD2C8DFB-725E-49A2-AD96-2F87BB8E41F6}">
      <dgm:prSet/>
      <dgm:spPr/>
      <dgm:t>
        <a:bodyPr/>
        <a:lstStyle/>
        <a:p>
          <a:r>
            <a:rPr lang="en-US" b="1"/>
            <a:t>User Experience: </a:t>
          </a:r>
          <a:r>
            <a:rPr lang="en-US"/>
            <a:t>By providing simple access to hotel services and facilities via a user-friendly interface, you can improve the overall experience of your guests.</a:t>
          </a:r>
        </a:p>
      </dgm:t>
    </dgm:pt>
    <dgm:pt modelId="{06FC45BD-692A-4EC1-83C1-59DC5C11F924}" type="parTrans" cxnId="{AA2F5D0E-4C6D-4E56-9283-8F41AAB5296E}">
      <dgm:prSet/>
      <dgm:spPr/>
      <dgm:t>
        <a:bodyPr/>
        <a:lstStyle/>
        <a:p>
          <a:endParaRPr lang="en-US"/>
        </a:p>
      </dgm:t>
    </dgm:pt>
    <dgm:pt modelId="{CCB6BA35-ADF7-4633-A4A3-A204CC643FB6}" type="sibTrans" cxnId="{AA2F5D0E-4C6D-4E56-9283-8F41AAB5296E}">
      <dgm:prSet/>
      <dgm:spPr/>
      <dgm:t>
        <a:bodyPr/>
        <a:lstStyle/>
        <a:p>
          <a:endParaRPr lang="en-US"/>
        </a:p>
      </dgm:t>
    </dgm:pt>
    <dgm:pt modelId="{AFD5B2E9-5D27-4C70-8F71-099464C0C71F}">
      <dgm:prSet/>
      <dgm:spPr/>
      <dgm:t>
        <a:bodyPr/>
        <a:lstStyle/>
        <a:p>
          <a:r>
            <a:rPr lang="en-US" b="1"/>
            <a:t>Scalability: </a:t>
          </a:r>
          <a:r>
            <a:rPr lang="en-US"/>
            <a:t>Create a system that extends with the company to meet the needs of different users, properties, and changing market conditions.</a:t>
          </a:r>
        </a:p>
      </dgm:t>
    </dgm:pt>
    <dgm:pt modelId="{3B0F0613-FF5F-4E00-849E-8E625B76AAA0}" type="parTrans" cxnId="{A5C8AB33-0A9B-4827-BC2D-7A1086FAA749}">
      <dgm:prSet/>
      <dgm:spPr/>
      <dgm:t>
        <a:bodyPr/>
        <a:lstStyle/>
        <a:p>
          <a:endParaRPr lang="en-US"/>
        </a:p>
      </dgm:t>
    </dgm:pt>
    <dgm:pt modelId="{08BC4A2D-053C-478A-894E-99716ECA1C10}" type="sibTrans" cxnId="{A5C8AB33-0A9B-4827-BC2D-7A1086FAA749}">
      <dgm:prSet/>
      <dgm:spPr/>
      <dgm:t>
        <a:bodyPr/>
        <a:lstStyle/>
        <a:p>
          <a:endParaRPr lang="en-US"/>
        </a:p>
      </dgm:t>
    </dgm:pt>
    <dgm:pt modelId="{BEEDE0A6-10E4-4628-A089-5D07C4057F6D}">
      <dgm:prSet/>
      <dgm:spPr/>
      <dgm:t>
        <a:bodyPr/>
        <a:lstStyle/>
        <a:p>
          <a:r>
            <a:rPr lang="en-US" b="1"/>
            <a:t>Sustainability: </a:t>
          </a:r>
          <a:r>
            <a:rPr lang="en-US"/>
            <a:t>By using less paper and supporting eco-friendly projects, you can help maintain the sustainability of the environment.</a:t>
          </a:r>
        </a:p>
      </dgm:t>
    </dgm:pt>
    <dgm:pt modelId="{5BCD5ADF-CC01-4B17-A9AE-F01B5AC05711}" type="parTrans" cxnId="{3965B41C-1502-45D4-A4B6-B8A5533677B0}">
      <dgm:prSet/>
      <dgm:spPr/>
      <dgm:t>
        <a:bodyPr/>
        <a:lstStyle/>
        <a:p>
          <a:endParaRPr lang="en-US"/>
        </a:p>
      </dgm:t>
    </dgm:pt>
    <dgm:pt modelId="{2912991C-15F3-4C66-B20B-EB1861AD629B}" type="sibTrans" cxnId="{3965B41C-1502-45D4-A4B6-B8A5533677B0}">
      <dgm:prSet/>
      <dgm:spPr/>
      <dgm:t>
        <a:bodyPr/>
        <a:lstStyle/>
        <a:p>
          <a:endParaRPr lang="en-US"/>
        </a:p>
      </dgm:t>
    </dgm:pt>
    <dgm:pt modelId="{0F5ED984-8435-FB4D-8CFB-1DBD30520973}" type="pres">
      <dgm:prSet presAssocID="{9024C08C-CBB2-4936-880C-DAE59609D85E}" presName="diagram" presStyleCnt="0">
        <dgm:presLayoutVars>
          <dgm:dir/>
          <dgm:resizeHandles val="exact"/>
        </dgm:presLayoutVars>
      </dgm:prSet>
      <dgm:spPr/>
    </dgm:pt>
    <dgm:pt modelId="{4C94DD21-021F-194C-9143-85B60BA26AD7}" type="pres">
      <dgm:prSet presAssocID="{85158B4A-5091-4930-A06C-6BD993F01D14}" presName="node" presStyleLbl="node1" presStyleIdx="0" presStyleCnt="4">
        <dgm:presLayoutVars>
          <dgm:bulletEnabled val="1"/>
        </dgm:presLayoutVars>
      </dgm:prSet>
      <dgm:spPr/>
    </dgm:pt>
    <dgm:pt modelId="{DFAC0109-B48C-3045-826B-FBFFB0386442}" type="pres">
      <dgm:prSet presAssocID="{BF2B2B5C-BD60-431B-A86E-1C4F9B3FB641}" presName="sibTrans" presStyleLbl="sibTrans2D1" presStyleIdx="0" presStyleCnt="3"/>
      <dgm:spPr/>
    </dgm:pt>
    <dgm:pt modelId="{2C6BE1AC-1DCE-C041-B03B-BE22DF69B175}" type="pres">
      <dgm:prSet presAssocID="{BF2B2B5C-BD60-431B-A86E-1C4F9B3FB641}" presName="connectorText" presStyleLbl="sibTrans2D1" presStyleIdx="0" presStyleCnt="3"/>
      <dgm:spPr/>
    </dgm:pt>
    <dgm:pt modelId="{03F0FAD4-8493-4B4A-8EA1-C8E33C9EFB64}" type="pres">
      <dgm:prSet presAssocID="{BD2C8DFB-725E-49A2-AD96-2F87BB8E41F6}" presName="node" presStyleLbl="node1" presStyleIdx="1" presStyleCnt="4">
        <dgm:presLayoutVars>
          <dgm:bulletEnabled val="1"/>
        </dgm:presLayoutVars>
      </dgm:prSet>
      <dgm:spPr/>
    </dgm:pt>
    <dgm:pt modelId="{B0882C8C-F47E-B049-A6B7-7A1B50C8D71E}" type="pres">
      <dgm:prSet presAssocID="{CCB6BA35-ADF7-4633-A4A3-A204CC643FB6}" presName="sibTrans" presStyleLbl="sibTrans2D1" presStyleIdx="1" presStyleCnt="3"/>
      <dgm:spPr/>
    </dgm:pt>
    <dgm:pt modelId="{9BC5AF1E-44E4-3D4A-B1C4-BD4F9396F63E}" type="pres">
      <dgm:prSet presAssocID="{CCB6BA35-ADF7-4633-A4A3-A204CC643FB6}" presName="connectorText" presStyleLbl="sibTrans2D1" presStyleIdx="1" presStyleCnt="3"/>
      <dgm:spPr/>
    </dgm:pt>
    <dgm:pt modelId="{5E8E5595-E0DB-744F-ACE7-4B51EB753189}" type="pres">
      <dgm:prSet presAssocID="{AFD5B2E9-5D27-4C70-8F71-099464C0C71F}" presName="node" presStyleLbl="node1" presStyleIdx="2" presStyleCnt="4">
        <dgm:presLayoutVars>
          <dgm:bulletEnabled val="1"/>
        </dgm:presLayoutVars>
      </dgm:prSet>
      <dgm:spPr/>
    </dgm:pt>
    <dgm:pt modelId="{00C26F1C-7AE3-3347-B208-7FFB9666FF2E}" type="pres">
      <dgm:prSet presAssocID="{08BC4A2D-053C-478A-894E-99716ECA1C10}" presName="sibTrans" presStyleLbl="sibTrans2D1" presStyleIdx="2" presStyleCnt="3"/>
      <dgm:spPr/>
    </dgm:pt>
    <dgm:pt modelId="{5897F029-073E-A048-912B-BF78D6BA5243}" type="pres">
      <dgm:prSet presAssocID="{08BC4A2D-053C-478A-894E-99716ECA1C10}" presName="connectorText" presStyleLbl="sibTrans2D1" presStyleIdx="2" presStyleCnt="3"/>
      <dgm:spPr/>
    </dgm:pt>
    <dgm:pt modelId="{182E5C1E-C8CC-474A-A893-A4F849F338B0}" type="pres">
      <dgm:prSet presAssocID="{BEEDE0A6-10E4-4628-A089-5D07C4057F6D}" presName="node" presStyleLbl="node1" presStyleIdx="3" presStyleCnt="4">
        <dgm:presLayoutVars>
          <dgm:bulletEnabled val="1"/>
        </dgm:presLayoutVars>
      </dgm:prSet>
      <dgm:spPr/>
    </dgm:pt>
  </dgm:ptLst>
  <dgm:cxnLst>
    <dgm:cxn modelId="{AA2F5D0E-4C6D-4E56-9283-8F41AAB5296E}" srcId="{9024C08C-CBB2-4936-880C-DAE59609D85E}" destId="{BD2C8DFB-725E-49A2-AD96-2F87BB8E41F6}" srcOrd="1" destOrd="0" parTransId="{06FC45BD-692A-4EC1-83C1-59DC5C11F924}" sibTransId="{CCB6BA35-ADF7-4633-A4A3-A204CC643FB6}"/>
    <dgm:cxn modelId="{3965B41C-1502-45D4-A4B6-B8A5533677B0}" srcId="{9024C08C-CBB2-4936-880C-DAE59609D85E}" destId="{BEEDE0A6-10E4-4628-A089-5D07C4057F6D}" srcOrd="3" destOrd="0" parTransId="{5BCD5ADF-CC01-4B17-A9AE-F01B5AC05711}" sibTransId="{2912991C-15F3-4C66-B20B-EB1861AD629B}"/>
    <dgm:cxn modelId="{A5C8AB33-0A9B-4827-BC2D-7A1086FAA749}" srcId="{9024C08C-CBB2-4936-880C-DAE59609D85E}" destId="{AFD5B2E9-5D27-4C70-8F71-099464C0C71F}" srcOrd="2" destOrd="0" parTransId="{3B0F0613-FF5F-4E00-849E-8E625B76AAA0}" sibTransId="{08BC4A2D-053C-478A-894E-99716ECA1C10}"/>
    <dgm:cxn modelId="{9405E851-C7F5-C040-8284-37765091FD30}" type="presOf" srcId="{9024C08C-CBB2-4936-880C-DAE59609D85E}" destId="{0F5ED984-8435-FB4D-8CFB-1DBD30520973}" srcOrd="0" destOrd="0" presId="urn:microsoft.com/office/officeart/2005/8/layout/process5"/>
    <dgm:cxn modelId="{C9F51954-BC9E-9547-AD17-141F49DC736F}" type="presOf" srcId="{AFD5B2E9-5D27-4C70-8F71-099464C0C71F}" destId="{5E8E5595-E0DB-744F-ACE7-4B51EB753189}" srcOrd="0" destOrd="0" presId="urn:microsoft.com/office/officeart/2005/8/layout/process5"/>
    <dgm:cxn modelId="{2D2F256B-E18A-8043-8718-23A263510F51}" type="presOf" srcId="{08BC4A2D-053C-478A-894E-99716ECA1C10}" destId="{5897F029-073E-A048-912B-BF78D6BA5243}" srcOrd="1" destOrd="0" presId="urn:microsoft.com/office/officeart/2005/8/layout/process5"/>
    <dgm:cxn modelId="{CC0E9374-23D8-3B4D-9B59-5C53061B097B}" type="presOf" srcId="{85158B4A-5091-4930-A06C-6BD993F01D14}" destId="{4C94DD21-021F-194C-9143-85B60BA26AD7}" srcOrd="0" destOrd="0" presId="urn:microsoft.com/office/officeart/2005/8/layout/process5"/>
    <dgm:cxn modelId="{5696F2A2-B3FF-844E-A6C6-DBA74941E235}" type="presOf" srcId="{08BC4A2D-053C-478A-894E-99716ECA1C10}" destId="{00C26F1C-7AE3-3347-B208-7FFB9666FF2E}" srcOrd="0" destOrd="0" presId="urn:microsoft.com/office/officeart/2005/8/layout/process5"/>
    <dgm:cxn modelId="{0EB840A6-7A13-174E-9EC3-2A7C7E1D141D}" type="presOf" srcId="{CCB6BA35-ADF7-4633-A4A3-A204CC643FB6}" destId="{9BC5AF1E-44E4-3D4A-B1C4-BD4F9396F63E}" srcOrd="1" destOrd="0" presId="urn:microsoft.com/office/officeart/2005/8/layout/process5"/>
    <dgm:cxn modelId="{101911A8-3DF0-9B4C-9B0B-AB666AF4C6F3}" type="presOf" srcId="{BF2B2B5C-BD60-431B-A86E-1C4F9B3FB641}" destId="{DFAC0109-B48C-3045-826B-FBFFB0386442}" srcOrd="0" destOrd="0" presId="urn:microsoft.com/office/officeart/2005/8/layout/process5"/>
    <dgm:cxn modelId="{8D6537AD-F856-3B4A-9B37-FB2A2FBEB2DA}" type="presOf" srcId="{BF2B2B5C-BD60-431B-A86E-1C4F9B3FB641}" destId="{2C6BE1AC-1DCE-C041-B03B-BE22DF69B175}" srcOrd="1" destOrd="0" presId="urn:microsoft.com/office/officeart/2005/8/layout/process5"/>
    <dgm:cxn modelId="{07C655BF-93E3-F143-99C1-DE178CA49CFB}" type="presOf" srcId="{CCB6BA35-ADF7-4633-A4A3-A204CC643FB6}" destId="{B0882C8C-F47E-B049-A6B7-7A1B50C8D71E}" srcOrd="0" destOrd="0" presId="urn:microsoft.com/office/officeart/2005/8/layout/process5"/>
    <dgm:cxn modelId="{637F48C8-6A71-4B4B-B0CC-37C87AE55A11}" type="presOf" srcId="{BD2C8DFB-725E-49A2-AD96-2F87BB8E41F6}" destId="{03F0FAD4-8493-4B4A-8EA1-C8E33C9EFB64}" srcOrd="0" destOrd="0" presId="urn:microsoft.com/office/officeart/2005/8/layout/process5"/>
    <dgm:cxn modelId="{B66339C9-F59D-6148-80EB-B44DCD3D4F22}" type="presOf" srcId="{BEEDE0A6-10E4-4628-A089-5D07C4057F6D}" destId="{182E5C1E-C8CC-474A-A893-A4F849F338B0}" srcOrd="0" destOrd="0" presId="urn:microsoft.com/office/officeart/2005/8/layout/process5"/>
    <dgm:cxn modelId="{A537AEDD-4F38-4F29-AE64-49A21DF62C63}" srcId="{9024C08C-CBB2-4936-880C-DAE59609D85E}" destId="{85158B4A-5091-4930-A06C-6BD993F01D14}" srcOrd="0" destOrd="0" parTransId="{5AB6606C-E351-4179-BA8A-8215DB0217AC}" sibTransId="{BF2B2B5C-BD60-431B-A86E-1C4F9B3FB641}"/>
    <dgm:cxn modelId="{C365C2D7-4DEE-5A4E-BB9D-0699DDCA3FDD}" type="presParOf" srcId="{0F5ED984-8435-FB4D-8CFB-1DBD30520973}" destId="{4C94DD21-021F-194C-9143-85B60BA26AD7}" srcOrd="0" destOrd="0" presId="urn:microsoft.com/office/officeart/2005/8/layout/process5"/>
    <dgm:cxn modelId="{7CC19BF7-631F-7942-81AF-146F48D61E1C}" type="presParOf" srcId="{0F5ED984-8435-FB4D-8CFB-1DBD30520973}" destId="{DFAC0109-B48C-3045-826B-FBFFB0386442}" srcOrd="1" destOrd="0" presId="urn:microsoft.com/office/officeart/2005/8/layout/process5"/>
    <dgm:cxn modelId="{0FA6E837-FCD2-C146-AA54-132D14885247}" type="presParOf" srcId="{DFAC0109-B48C-3045-826B-FBFFB0386442}" destId="{2C6BE1AC-1DCE-C041-B03B-BE22DF69B175}" srcOrd="0" destOrd="0" presId="urn:microsoft.com/office/officeart/2005/8/layout/process5"/>
    <dgm:cxn modelId="{0A7FEB3D-8C52-1F43-AC0C-3A0CA3DB773F}" type="presParOf" srcId="{0F5ED984-8435-FB4D-8CFB-1DBD30520973}" destId="{03F0FAD4-8493-4B4A-8EA1-C8E33C9EFB64}" srcOrd="2" destOrd="0" presId="urn:microsoft.com/office/officeart/2005/8/layout/process5"/>
    <dgm:cxn modelId="{06CAF77B-8949-DE4E-BBF6-1B892DAB9B2B}" type="presParOf" srcId="{0F5ED984-8435-FB4D-8CFB-1DBD30520973}" destId="{B0882C8C-F47E-B049-A6B7-7A1B50C8D71E}" srcOrd="3" destOrd="0" presId="urn:microsoft.com/office/officeart/2005/8/layout/process5"/>
    <dgm:cxn modelId="{63BE73D1-AFB6-5445-AAE7-4875597A8FA2}" type="presParOf" srcId="{B0882C8C-F47E-B049-A6B7-7A1B50C8D71E}" destId="{9BC5AF1E-44E4-3D4A-B1C4-BD4F9396F63E}" srcOrd="0" destOrd="0" presId="urn:microsoft.com/office/officeart/2005/8/layout/process5"/>
    <dgm:cxn modelId="{5224D970-2D6F-AD48-AA3E-D0CA319C3547}" type="presParOf" srcId="{0F5ED984-8435-FB4D-8CFB-1DBD30520973}" destId="{5E8E5595-E0DB-744F-ACE7-4B51EB753189}" srcOrd="4" destOrd="0" presId="urn:microsoft.com/office/officeart/2005/8/layout/process5"/>
    <dgm:cxn modelId="{AD8677D8-E9ED-C641-B8B3-1A853810B735}" type="presParOf" srcId="{0F5ED984-8435-FB4D-8CFB-1DBD30520973}" destId="{00C26F1C-7AE3-3347-B208-7FFB9666FF2E}" srcOrd="5" destOrd="0" presId="urn:microsoft.com/office/officeart/2005/8/layout/process5"/>
    <dgm:cxn modelId="{0BD4BB92-CBC8-BF43-9F57-47BB5500511D}" type="presParOf" srcId="{00C26F1C-7AE3-3347-B208-7FFB9666FF2E}" destId="{5897F029-073E-A048-912B-BF78D6BA5243}" srcOrd="0" destOrd="0" presId="urn:microsoft.com/office/officeart/2005/8/layout/process5"/>
    <dgm:cxn modelId="{4A4CD1E9-A0BE-504A-85D3-40769517AE48}" type="presParOf" srcId="{0F5ED984-8435-FB4D-8CFB-1DBD30520973}" destId="{182E5C1E-C8CC-474A-A893-A4F849F338B0}"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23860-27FA-4CD7-8684-1F4C5CA7EF89}">
      <dsp:nvSpPr>
        <dsp:cNvPr id="0" name=""/>
        <dsp:cNvSpPr/>
      </dsp:nvSpPr>
      <dsp:spPr>
        <a:xfrm>
          <a:off x="0" y="594"/>
          <a:ext cx="10700084" cy="139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F274C-B8B3-4BC1-8DB0-8AB3F6C49569}">
      <dsp:nvSpPr>
        <dsp:cNvPr id="0" name=""/>
        <dsp:cNvSpPr/>
      </dsp:nvSpPr>
      <dsp:spPr>
        <a:xfrm>
          <a:off x="421045" y="313769"/>
          <a:ext cx="765537" cy="7655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FEA32F-CDD8-4EEE-B9D1-74EFCEEA3ECA}">
      <dsp:nvSpPr>
        <dsp:cNvPr id="0" name=""/>
        <dsp:cNvSpPr/>
      </dsp:nvSpPr>
      <dsp:spPr>
        <a:xfrm>
          <a:off x="1607628" y="594"/>
          <a:ext cx="9092455" cy="139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08" tIns="147308" rIns="147308" bIns="147308" numCol="1" spcCol="1270" anchor="ctr" anchorCtr="0">
          <a:noAutofit/>
        </a:bodyPr>
        <a:lstStyle/>
        <a:p>
          <a:pPr marL="0" lvl="0" indent="0" algn="l" defTabSz="933450">
            <a:lnSpc>
              <a:spcPct val="100000"/>
            </a:lnSpc>
            <a:spcBef>
              <a:spcPct val="0"/>
            </a:spcBef>
            <a:spcAft>
              <a:spcPct val="35000"/>
            </a:spcAft>
            <a:buNone/>
          </a:pPr>
          <a:r>
            <a:rPr lang="en-US" sz="2100" b="0" i="0" kern="1200"/>
            <a:t>Introducing Hotel DB, an innovative platform for managing hotel databases that is intended to improve customer service, improve management effectiveness, and streamline hotel operations.</a:t>
          </a:r>
          <a:endParaRPr lang="en-US" sz="2100" kern="1200"/>
        </a:p>
      </dsp:txBody>
      <dsp:txXfrm>
        <a:off x="1607628" y="594"/>
        <a:ext cx="9092455" cy="1391885"/>
      </dsp:txXfrm>
    </dsp:sp>
    <dsp:sp modelId="{0E2AEA89-DFD8-4EF7-A807-9D159ADE07BF}">
      <dsp:nvSpPr>
        <dsp:cNvPr id="0" name=""/>
        <dsp:cNvSpPr/>
      </dsp:nvSpPr>
      <dsp:spPr>
        <a:xfrm>
          <a:off x="0" y="1740452"/>
          <a:ext cx="10700084" cy="139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74068-0006-45B5-9051-9B53FB56DD9F}">
      <dsp:nvSpPr>
        <dsp:cNvPr id="0" name=""/>
        <dsp:cNvSpPr/>
      </dsp:nvSpPr>
      <dsp:spPr>
        <a:xfrm>
          <a:off x="421045" y="2053626"/>
          <a:ext cx="765537" cy="765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B1382-E93C-4C19-B866-D21DC1B7857B}">
      <dsp:nvSpPr>
        <dsp:cNvPr id="0" name=""/>
        <dsp:cNvSpPr/>
      </dsp:nvSpPr>
      <dsp:spPr>
        <a:xfrm>
          <a:off x="1607628" y="1740452"/>
          <a:ext cx="9092455" cy="139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08" tIns="147308" rIns="147308" bIns="147308" numCol="1" spcCol="1270" anchor="ctr" anchorCtr="0">
          <a:noAutofit/>
        </a:bodyPr>
        <a:lstStyle/>
        <a:p>
          <a:pPr marL="0" lvl="0" indent="0" algn="l" defTabSz="933450">
            <a:lnSpc>
              <a:spcPct val="100000"/>
            </a:lnSpc>
            <a:spcBef>
              <a:spcPct val="0"/>
            </a:spcBef>
            <a:spcAft>
              <a:spcPct val="35000"/>
            </a:spcAft>
            <a:buNone/>
          </a:pPr>
          <a:r>
            <a:rPr lang="en-US" sz="2100" b="0" i="0" kern="1200"/>
            <a:t>For hotel staff and management, HotelDB provides a powerful administrative backend together with an easy-to-use front for guests.</a:t>
          </a:r>
          <a:endParaRPr lang="en-US" sz="2100" kern="1200"/>
        </a:p>
      </dsp:txBody>
      <dsp:txXfrm>
        <a:off x="1607628" y="1740452"/>
        <a:ext cx="9092455" cy="1391885"/>
      </dsp:txXfrm>
    </dsp:sp>
    <dsp:sp modelId="{03367F19-4260-493D-8806-4C0AF1F35358}">
      <dsp:nvSpPr>
        <dsp:cNvPr id="0" name=""/>
        <dsp:cNvSpPr/>
      </dsp:nvSpPr>
      <dsp:spPr>
        <a:xfrm>
          <a:off x="0" y="3480309"/>
          <a:ext cx="10700084" cy="139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A347AA-A3A1-49C4-89C1-60901C9A05FB}">
      <dsp:nvSpPr>
        <dsp:cNvPr id="0" name=""/>
        <dsp:cNvSpPr/>
      </dsp:nvSpPr>
      <dsp:spPr>
        <a:xfrm>
          <a:off x="421045" y="3793483"/>
          <a:ext cx="765537" cy="7655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2A18C5-613E-4581-8141-304D1A1B7255}">
      <dsp:nvSpPr>
        <dsp:cNvPr id="0" name=""/>
        <dsp:cNvSpPr/>
      </dsp:nvSpPr>
      <dsp:spPr>
        <a:xfrm>
          <a:off x="1607628" y="3480309"/>
          <a:ext cx="9092455" cy="139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08" tIns="147308" rIns="147308" bIns="147308" numCol="1" spcCol="1270" anchor="ctr" anchorCtr="0">
          <a:noAutofit/>
        </a:bodyPr>
        <a:lstStyle/>
        <a:p>
          <a:pPr marL="0" lvl="0" indent="0" algn="l" defTabSz="933450">
            <a:lnSpc>
              <a:spcPct val="100000"/>
            </a:lnSpc>
            <a:spcBef>
              <a:spcPct val="0"/>
            </a:spcBef>
            <a:spcAft>
              <a:spcPct val="35000"/>
            </a:spcAft>
            <a:buNone/>
          </a:pPr>
          <a:r>
            <a:rPr lang="en-US" sz="2100" b="0" i="0" kern="1200"/>
            <a:t>All hotel administration functions are integrated into one easy to use platform with Hotel DB, including staff management, event planning, room reservations, and customized amenities.</a:t>
          </a:r>
          <a:endParaRPr lang="en-US" sz="2100" kern="1200"/>
        </a:p>
      </dsp:txBody>
      <dsp:txXfrm>
        <a:off x="1607628" y="3480309"/>
        <a:ext cx="9092455" cy="1391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4DD21-021F-194C-9143-85B60BA26AD7}">
      <dsp:nvSpPr>
        <dsp:cNvPr id="0" name=""/>
        <dsp:cNvSpPr/>
      </dsp:nvSpPr>
      <dsp:spPr>
        <a:xfrm>
          <a:off x="1660455" y="403"/>
          <a:ext cx="2534766" cy="152086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t>Centralization: </a:t>
          </a:r>
          <a:r>
            <a:rPr lang="en-US" sz="1300" kern="1200"/>
            <a:t>Combine all hotel operations and guest information into a single accurate source.</a:t>
          </a:r>
        </a:p>
      </dsp:txBody>
      <dsp:txXfrm>
        <a:off x="1704999" y="44947"/>
        <a:ext cx="2445678" cy="1431772"/>
      </dsp:txXfrm>
    </dsp:sp>
    <dsp:sp modelId="{DFAC0109-B48C-3045-826B-FBFFB0386442}">
      <dsp:nvSpPr>
        <dsp:cNvPr id="0" name=""/>
        <dsp:cNvSpPr/>
      </dsp:nvSpPr>
      <dsp:spPr>
        <a:xfrm>
          <a:off x="4418282" y="446522"/>
          <a:ext cx="537370" cy="62862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418282" y="572246"/>
        <a:ext cx="376159" cy="377174"/>
      </dsp:txXfrm>
    </dsp:sp>
    <dsp:sp modelId="{03F0FAD4-8493-4B4A-8EA1-C8E33C9EFB64}">
      <dsp:nvSpPr>
        <dsp:cNvPr id="0" name=""/>
        <dsp:cNvSpPr/>
      </dsp:nvSpPr>
      <dsp:spPr>
        <a:xfrm>
          <a:off x="5209129" y="403"/>
          <a:ext cx="2534766" cy="1520860"/>
        </a:xfrm>
        <a:prstGeom prst="roundRect">
          <a:avLst>
            <a:gd name="adj" fmla="val 10000"/>
          </a:avLst>
        </a:prstGeom>
        <a:solidFill>
          <a:schemeClr val="accent5">
            <a:hueOff val="2079079"/>
            <a:satOff val="-1338"/>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User Experience: </a:t>
          </a:r>
          <a:r>
            <a:rPr lang="en-US" sz="1300" kern="1200"/>
            <a:t>By providing simple access to hotel services and facilities via a user-friendly interface, you can improve the overall experience of your guests.</a:t>
          </a:r>
        </a:p>
      </dsp:txBody>
      <dsp:txXfrm>
        <a:off x="5253673" y="44947"/>
        <a:ext cx="2445678" cy="1431772"/>
      </dsp:txXfrm>
    </dsp:sp>
    <dsp:sp modelId="{B0882C8C-F47E-B049-A6B7-7A1B50C8D71E}">
      <dsp:nvSpPr>
        <dsp:cNvPr id="0" name=""/>
        <dsp:cNvSpPr/>
      </dsp:nvSpPr>
      <dsp:spPr>
        <a:xfrm rot="5400000">
          <a:off x="6207827" y="1698697"/>
          <a:ext cx="537370" cy="628622"/>
        </a:xfrm>
        <a:prstGeom prst="rightArrow">
          <a:avLst>
            <a:gd name="adj1" fmla="val 60000"/>
            <a:gd name="adj2" fmla="val 50000"/>
          </a:avLst>
        </a:prstGeom>
        <a:solidFill>
          <a:schemeClr val="accent5">
            <a:hueOff val="3118619"/>
            <a:satOff val="-2006"/>
            <a:lumOff val="137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287926" y="1744323"/>
        <a:ext cx="377174" cy="376159"/>
      </dsp:txXfrm>
    </dsp:sp>
    <dsp:sp modelId="{5E8E5595-E0DB-744F-ACE7-4B51EB753189}">
      <dsp:nvSpPr>
        <dsp:cNvPr id="0" name=""/>
        <dsp:cNvSpPr/>
      </dsp:nvSpPr>
      <dsp:spPr>
        <a:xfrm>
          <a:off x="5209129" y="2535170"/>
          <a:ext cx="2534766" cy="1520860"/>
        </a:xfrm>
        <a:prstGeom prst="roundRect">
          <a:avLst>
            <a:gd name="adj" fmla="val 10000"/>
          </a:avLst>
        </a:prstGeom>
        <a:solidFill>
          <a:schemeClr val="accent5">
            <a:hueOff val="4158159"/>
            <a:satOff val="-2675"/>
            <a:lumOff val="18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Scalability: </a:t>
          </a:r>
          <a:r>
            <a:rPr lang="en-US" sz="1300" kern="1200"/>
            <a:t>Create a system that extends with the company to meet the needs of different users, properties, and changing market conditions.</a:t>
          </a:r>
        </a:p>
      </dsp:txBody>
      <dsp:txXfrm>
        <a:off x="5253673" y="2579714"/>
        <a:ext cx="2445678" cy="1431772"/>
      </dsp:txXfrm>
    </dsp:sp>
    <dsp:sp modelId="{00C26F1C-7AE3-3347-B208-7FFB9666FF2E}">
      <dsp:nvSpPr>
        <dsp:cNvPr id="0" name=""/>
        <dsp:cNvSpPr/>
      </dsp:nvSpPr>
      <dsp:spPr>
        <a:xfrm rot="10800000">
          <a:off x="4448699" y="2981289"/>
          <a:ext cx="537370" cy="628622"/>
        </a:xfrm>
        <a:prstGeom prst="rightArrow">
          <a:avLst>
            <a:gd name="adj1" fmla="val 60000"/>
            <a:gd name="adj2" fmla="val 50000"/>
          </a:avLst>
        </a:prstGeom>
        <a:solidFill>
          <a:schemeClr val="accent5">
            <a:hueOff val="6237238"/>
            <a:satOff val="-4013"/>
            <a:lumOff val="274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609910" y="3107013"/>
        <a:ext cx="376159" cy="377174"/>
      </dsp:txXfrm>
    </dsp:sp>
    <dsp:sp modelId="{182E5C1E-C8CC-474A-A893-A4F849F338B0}">
      <dsp:nvSpPr>
        <dsp:cNvPr id="0" name=""/>
        <dsp:cNvSpPr/>
      </dsp:nvSpPr>
      <dsp:spPr>
        <a:xfrm>
          <a:off x="1660455" y="2535170"/>
          <a:ext cx="2534766" cy="1520860"/>
        </a:xfrm>
        <a:prstGeom prst="roundRect">
          <a:avLst>
            <a:gd name="adj" fmla="val 10000"/>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Sustainability: </a:t>
          </a:r>
          <a:r>
            <a:rPr lang="en-US" sz="1300" kern="1200"/>
            <a:t>By using less paper and supporting eco-friendly projects, you can help maintain the sustainability of the environment.</a:t>
          </a:r>
        </a:p>
      </dsp:txBody>
      <dsp:txXfrm>
        <a:off x="1704999" y="2579714"/>
        <a:ext cx="2445678" cy="14317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3E89F0-770B-6F47-B9CB-B15D10FC84CE}" type="datetimeFigureOut">
              <a:rPr lang="en-US" smtClean="0"/>
              <a:t>4/28/24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338350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E89F0-770B-6F47-B9CB-B15D10FC84CE}" type="datetimeFigureOut">
              <a:rPr lang="en-US" smtClean="0"/>
              <a:t>4/28/24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278356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B3E89F0-770B-6F47-B9CB-B15D10FC84CE}" type="datetimeFigureOut">
              <a:rPr lang="en-US" smtClean="0"/>
              <a:t>4/28/24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2511652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B3E89F0-770B-6F47-B9CB-B15D10FC84CE}" type="datetimeFigureOut">
              <a:rPr lang="en-US" smtClean="0"/>
              <a:t>4/28/24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5C6CC-D776-5D42-95D6-67185776A67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7355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E89F0-770B-6F47-B9CB-B15D10FC84CE}" type="datetimeFigureOut">
              <a:rPr lang="en-US" smtClean="0"/>
              <a:t>4/28/24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51361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3E89F0-770B-6F47-B9CB-B15D10FC84CE}" type="datetimeFigureOut">
              <a:rPr lang="en-US" smtClean="0"/>
              <a:t>4/28/24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2454392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3E89F0-770B-6F47-B9CB-B15D10FC84CE}" type="datetimeFigureOut">
              <a:rPr lang="en-US" smtClean="0"/>
              <a:t>4/28/24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2380893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E89F0-770B-6F47-B9CB-B15D10FC84CE}" type="datetimeFigureOut">
              <a:rPr lang="en-US" smtClean="0"/>
              <a:t>4/28/24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162544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E89F0-770B-6F47-B9CB-B15D10FC84CE}" type="datetimeFigureOut">
              <a:rPr lang="en-US" smtClean="0"/>
              <a:t>4/28/24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32395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B3E89F0-770B-6F47-B9CB-B15D10FC84CE}" type="datetimeFigureOut">
              <a:rPr lang="en-US" smtClean="0"/>
              <a:t>4/28/24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235637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E89F0-770B-6F47-B9CB-B15D10FC84CE}" type="datetimeFigureOut">
              <a:rPr lang="en-US" smtClean="0"/>
              <a:t>4/28/24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230001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3E89F0-770B-6F47-B9CB-B15D10FC84CE}" type="datetimeFigureOut">
              <a:rPr lang="en-US" smtClean="0"/>
              <a:t>4/28/24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1093887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3E89F0-770B-6F47-B9CB-B15D10FC84CE}" type="datetimeFigureOut">
              <a:rPr lang="en-US" smtClean="0"/>
              <a:t>4/28/24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190029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B3E89F0-770B-6F47-B9CB-B15D10FC84CE}" type="datetimeFigureOut">
              <a:rPr lang="en-US" smtClean="0"/>
              <a:t>4/28/24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321117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B3E89F0-770B-6F47-B9CB-B15D10FC84CE}" type="datetimeFigureOut">
              <a:rPr lang="en-US" smtClean="0"/>
              <a:t>4/28/24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4712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B3E89F0-770B-6F47-B9CB-B15D10FC84CE}" type="datetimeFigureOut">
              <a:rPr lang="en-US" smtClean="0"/>
              <a:t>4/28/24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3648742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E89F0-770B-6F47-B9CB-B15D10FC84CE}" type="datetimeFigureOut">
              <a:rPr lang="en-US" smtClean="0"/>
              <a:t>4/28/24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5C6CC-D776-5D42-95D6-67185776A67B}" type="slidenum">
              <a:rPr lang="en-US" smtClean="0"/>
              <a:t>‹#›</a:t>
            </a:fld>
            <a:endParaRPr lang="en-US"/>
          </a:p>
        </p:txBody>
      </p:sp>
    </p:spTree>
    <p:extLst>
      <p:ext uri="{BB962C8B-B14F-4D97-AF65-F5344CB8AC3E}">
        <p14:creationId xmlns:p14="http://schemas.microsoft.com/office/powerpoint/2010/main" val="4199204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B3E89F0-770B-6F47-B9CB-B15D10FC84CE}" type="datetimeFigureOut">
              <a:rPr lang="en-US" smtClean="0"/>
              <a:t>4/28/24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55C6CC-D776-5D42-95D6-67185776A67B}" type="slidenum">
              <a:rPr lang="en-US" smtClean="0"/>
              <a:t>‹#›</a:t>
            </a:fld>
            <a:endParaRPr lang="en-US"/>
          </a:p>
        </p:txBody>
      </p:sp>
    </p:spTree>
    <p:extLst>
      <p:ext uri="{BB962C8B-B14F-4D97-AF65-F5344CB8AC3E}">
        <p14:creationId xmlns:p14="http://schemas.microsoft.com/office/powerpoint/2010/main" val="906935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A77B-30EF-F69A-CAA9-EB0EF849779A}"/>
              </a:ext>
            </a:extLst>
          </p:cNvPr>
          <p:cNvSpPr>
            <a:spLocks noGrp="1"/>
          </p:cNvSpPr>
          <p:nvPr>
            <p:ph type="ctrTitle"/>
          </p:nvPr>
        </p:nvSpPr>
        <p:spPr>
          <a:xfrm>
            <a:off x="1137326" y="577516"/>
            <a:ext cx="8825658" cy="1503104"/>
          </a:xfrm>
        </p:spPr>
        <p:txBody>
          <a:bodyPr/>
          <a:lstStyle/>
          <a:p>
            <a:r>
              <a:rPr lang="en-US" sz="3600" b="1" dirty="0">
                <a:solidFill>
                  <a:srgbClr val="FFFF00"/>
                </a:solidFill>
              </a:rPr>
              <a:t>Hotel Database Management System</a:t>
            </a:r>
          </a:p>
        </p:txBody>
      </p:sp>
      <p:sp>
        <p:nvSpPr>
          <p:cNvPr id="3" name="Subtitle 2">
            <a:extLst>
              <a:ext uri="{FF2B5EF4-FFF2-40B4-BE49-F238E27FC236}">
                <a16:creationId xmlns:a16="http://schemas.microsoft.com/office/drawing/2014/main" id="{5A63DFDF-4D1D-DE5F-7816-47BCC08FB4D3}"/>
              </a:ext>
            </a:extLst>
          </p:cNvPr>
          <p:cNvSpPr>
            <a:spLocks noGrp="1"/>
          </p:cNvSpPr>
          <p:nvPr>
            <p:ph type="subTitle" idx="1"/>
          </p:nvPr>
        </p:nvSpPr>
        <p:spPr>
          <a:xfrm>
            <a:off x="1154955" y="2430379"/>
            <a:ext cx="8825658" cy="3208421"/>
          </a:xfrm>
        </p:spPr>
        <p:txBody>
          <a:bodyPr/>
          <a:lstStyle/>
          <a:p>
            <a:r>
              <a:rPr lang="en-US" dirty="0"/>
              <a:t>Group – </a:t>
            </a:r>
          </a:p>
          <a:p>
            <a:r>
              <a:rPr lang="en-US" dirty="0"/>
              <a:t>1. </a:t>
            </a:r>
          </a:p>
          <a:p>
            <a:r>
              <a:rPr lang="en-US" dirty="0"/>
              <a:t>2.</a:t>
            </a:r>
          </a:p>
          <a:p>
            <a:r>
              <a:rPr lang="en-US" dirty="0"/>
              <a:t>3. </a:t>
            </a:r>
          </a:p>
          <a:p>
            <a:r>
              <a:rPr lang="en-US" dirty="0"/>
              <a:t>4. </a:t>
            </a:r>
          </a:p>
          <a:p>
            <a:r>
              <a:rPr lang="en-US" dirty="0"/>
              <a:t>5.</a:t>
            </a:r>
          </a:p>
          <a:p>
            <a:endParaRPr lang="en-US" dirty="0"/>
          </a:p>
        </p:txBody>
      </p:sp>
    </p:spTree>
    <p:extLst>
      <p:ext uri="{BB962C8B-B14F-4D97-AF65-F5344CB8AC3E}">
        <p14:creationId xmlns:p14="http://schemas.microsoft.com/office/powerpoint/2010/main" val="243640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rowne Plaza Newcastle - Stephenson Quarter, an IHG Hotel, Newcastle upon  Tyne – Updated 2024 Prices">
            <a:extLst>
              <a:ext uri="{FF2B5EF4-FFF2-40B4-BE49-F238E27FC236}">
                <a16:creationId xmlns:a16="http://schemas.microsoft.com/office/drawing/2014/main" id="{1459316F-0242-D29E-BC96-97B4F5473DAC}"/>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6161" b="10196"/>
          <a:stretch/>
        </p:blipFill>
        <p:spPr bwMode="auto">
          <a:xfrm>
            <a:off x="0" y="32485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B05878C-0244-6E90-BCAC-E5E694E49979}"/>
              </a:ext>
            </a:extLst>
          </p:cNvPr>
          <p:cNvSpPr>
            <a:spLocks noGrp="1"/>
          </p:cNvSpPr>
          <p:nvPr>
            <p:ph type="title"/>
          </p:nvPr>
        </p:nvSpPr>
        <p:spPr>
          <a:xfrm>
            <a:off x="745958" y="428655"/>
            <a:ext cx="9404723" cy="1400530"/>
          </a:xfrm>
        </p:spPr>
        <p:txBody>
          <a:bodyPr>
            <a:normAutofit/>
          </a:bodyPr>
          <a:lstStyle/>
          <a:p>
            <a:r>
              <a:rPr lang="en-US" sz="3600" b="1"/>
              <a:t>Introduction</a:t>
            </a:r>
            <a:endParaRPr lang="en-US" sz="3600" b="1" dirty="0"/>
          </a:p>
        </p:txBody>
      </p:sp>
      <p:graphicFrame>
        <p:nvGraphicFramePr>
          <p:cNvPr id="1057" name="Content Placeholder 2">
            <a:extLst>
              <a:ext uri="{FF2B5EF4-FFF2-40B4-BE49-F238E27FC236}">
                <a16:creationId xmlns:a16="http://schemas.microsoft.com/office/drawing/2014/main" id="{76F43460-DD58-8D35-D291-83CF7EC72DD5}"/>
              </a:ext>
            </a:extLst>
          </p:cNvPr>
          <p:cNvGraphicFramePr>
            <a:graphicFrameLocks noGrp="1"/>
          </p:cNvGraphicFramePr>
          <p:nvPr>
            <p:ph idx="1"/>
          </p:nvPr>
        </p:nvGraphicFramePr>
        <p:xfrm>
          <a:off x="745958" y="1335506"/>
          <a:ext cx="10700084" cy="4872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515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A1B0-17DC-106F-1EB1-5CDC6F28D9A9}"/>
              </a:ext>
            </a:extLst>
          </p:cNvPr>
          <p:cNvSpPr>
            <a:spLocks noGrp="1"/>
          </p:cNvSpPr>
          <p:nvPr>
            <p:ph type="title"/>
          </p:nvPr>
        </p:nvSpPr>
        <p:spPr>
          <a:xfrm>
            <a:off x="646111" y="452718"/>
            <a:ext cx="9404723" cy="1400530"/>
          </a:xfrm>
        </p:spPr>
        <p:txBody>
          <a:bodyPr>
            <a:normAutofit/>
          </a:bodyPr>
          <a:lstStyle/>
          <a:p>
            <a:r>
              <a:rPr lang="en-US" b="1"/>
              <a:t>Objectives</a:t>
            </a:r>
          </a:p>
        </p:txBody>
      </p:sp>
      <p:graphicFrame>
        <p:nvGraphicFramePr>
          <p:cNvPr id="7" name="Content Placeholder 2">
            <a:extLst>
              <a:ext uri="{FF2B5EF4-FFF2-40B4-BE49-F238E27FC236}">
                <a16:creationId xmlns:a16="http://schemas.microsoft.com/office/drawing/2014/main" id="{F01F0846-EDB1-168D-9D1E-E0BDB98A73DF}"/>
              </a:ext>
            </a:extLst>
          </p:cNvPr>
          <p:cNvGraphicFramePr>
            <a:graphicFrameLocks noGrp="1"/>
          </p:cNvGraphicFramePr>
          <p:nvPr>
            <p:ph idx="1"/>
            <p:extLst>
              <p:ext uri="{D42A27DB-BD31-4B8C-83A1-F6EECF244321}">
                <p14:modId xmlns:p14="http://schemas.microsoft.com/office/powerpoint/2010/main" val="2604560963"/>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437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5" name="Picture 205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57" name="Picture 205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59" name="Oval 205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61" name="Picture 206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63" name="Picture 206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65" name="Rectangle 206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7" name="Rectangle 2066">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F41B5-96F3-B1CE-287D-889ED4BEF683}"/>
              </a:ext>
            </a:extLst>
          </p:cNvPr>
          <p:cNvSpPr>
            <a:spLocks noGrp="1"/>
          </p:cNvSpPr>
          <p:nvPr>
            <p:ph type="title"/>
          </p:nvPr>
        </p:nvSpPr>
        <p:spPr>
          <a:xfrm>
            <a:off x="7702699" y="1284553"/>
            <a:ext cx="3352375" cy="3066507"/>
          </a:xfrm>
        </p:spPr>
        <p:txBody>
          <a:bodyPr vert="horz" lIns="91440" tIns="45720" rIns="91440" bIns="45720" rtlCol="0" anchor="b">
            <a:normAutofit/>
          </a:bodyPr>
          <a:lstStyle/>
          <a:p>
            <a:pPr>
              <a:lnSpc>
                <a:spcPct val="90000"/>
              </a:lnSpc>
            </a:pPr>
            <a:r>
              <a:rPr lang="en-US" b="1" i="0" kern="1200" dirty="0">
                <a:solidFill>
                  <a:srgbClr val="FFFF00"/>
                </a:solidFill>
                <a:latin typeface="+mj-lt"/>
                <a:ea typeface="+mj-ea"/>
                <a:cs typeface="+mj-cs"/>
              </a:rPr>
              <a:t>Entity Relationship Diagram</a:t>
            </a:r>
          </a:p>
        </p:txBody>
      </p:sp>
      <p:sp>
        <p:nvSpPr>
          <p:cNvPr id="206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71" name="Freeform: Shape 2070">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3" name="Rectangle 2072">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50" name="Picture 2">
            <a:extLst>
              <a:ext uri="{FF2B5EF4-FFF2-40B4-BE49-F238E27FC236}">
                <a16:creationId xmlns:a16="http://schemas.microsoft.com/office/drawing/2014/main" id="{9E38479C-560E-7AE1-061B-07CCF29DA1CA}"/>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125010" y="742950"/>
            <a:ext cx="7283064" cy="535305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05416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ED073-9023-DC58-6AAD-822509C7C8EC}"/>
              </a:ext>
            </a:extLst>
          </p:cNvPr>
          <p:cNvSpPr>
            <a:spLocks noGrp="1"/>
          </p:cNvSpPr>
          <p:nvPr>
            <p:ph type="title"/>
          </p:nvPr>
        </p:nvSpPr>
        <p:spPr>
          <a:xfrm>
            <a:off x="469655" y="222820"/>
            <a:ext cx="6188608" cy="1037569"/>
          </a:xfrm>
        </p:spPr>
        <p:txBody>
          <a:bodyPr>
            <a:normAutofit/>
          </a:bodyPr>
          <a:lstStyle/>
          <a:p>
            <a:r>
              <a:rPr lang="en-US" sz="3600" b="1" dirty="0">
                <a:solidFill>
                  <a:srgbClr val="FFFF00"/>
                </a:solidFill>
              </a:rPr>
              <a:t>Entities and Attributes</a:t>
            </a:r>
          </a:p>
        </p:txBody>
      </p:sp>
      <p:sp>
        <p:nvSpPr>
          <p:cNvPr id="7" name="Content Placeholder 2">
            <a:extLst>
              <a:ext uri="{FF2B5EF4-FFF2-40B4-BE49-F238E27FC236}">
                <a16:creationId xmlns:a16="http://schemas.microsoft.com/office/drawing/2014/main" id="{E57DB34F-FD5F-7133-3C0E-66BB8BB5B872}"/>
              </a:ext>
            </a:extLst>
          </p:cNvPr>
          <p:cNvSpPr>
            <a:spLocks noGrp="1"/>
          </p:cNvSpPr>
          <p:nvPr>
            <p:ph idx="1"/>
          </p:nvPr>
        </p:nvSpPr>
        <p:spPr>
          <a:xfrm>
            <a:off x="469654" y="1260389"/>
            <a:ext cx="6658263" cy="5374791"/>
          </a:xfrm>
        </p:spPr>
        <p:txBody>
          <a:bodyPr>
            <a:noAutofit/>
          </a:bodyPr>
          <a:lstStyle/>
          <a:p>
            <a:r>
              <a:rPr lang="en-US" sz="1400" b="1" dirty="0"/>
              <a:t>Hotel </a:t>
            </a:r>
            <a:r>
              <a:rPr lang="en-US" sz="1400" dirty="0"/>
              <a:t>- </a:t>
            </a:r>
            <a:r>
              <a:rPr lang="en-US" sz="1400" dirty="0" err="1"/>
              <a:t>hotel_id</a:t>
            </a:r>
            <a:r>
              <a:rPr lang="en-US" sz="1400" dirty="0"/>
              <a:t>, </a:t>
            </a:r>
            <a:r>
              <a:rPr lang="en-US" sz="1400" dirty="0" err="1"/>
              <a:t>hotel_name</a:t>
            </a:r>
            <a:r>
              <a:rPr lang="en-US" sz="1400" dirty="0"/>
              <a:t>, description, photos, </a:t>
            </a:r>
            <a:r>
              <a:rPr lang="en-US" sz="1400" dirty="0" err="1"/>
              <a:t>contact_info</a:t>
            </a:r>
            <a:r>
              <a:rPr lang="en-US" sz="1400" dirty="0"/>
              <a:t>, </a:t>
            </a:r>
            <a:r>
              <a:rPr lang="en-US" sz="1400" dirty="0" err="1"/>
              <a:t>opening_hours,location_id</a:t>
            </a:r>
            <a:endParaRPr lang="en-US" sz="1400" dirty="0"/>
          </a:p>
          <a:p>
            <a:r>
              <a:rPr lang="en-US" sz="1400" b="1" dirty="0"/>
              <a:t>User</a:t>
            </a:r>
            <a:r>
              <a:rPr lang="en-US" sz="1400" dirty="0"/>
              <a:t> - </a:t>
            </a:r>
            <a:r>
              <a:rPr lang="en-US" sz="1400" dirty="0" err="1"/>
              <a:t>user_id</a:t>
            </a:r>
            <a:r>
              <a:rPr lang="en-US" sz="1400" dirty="0"/>
              <a:t>, name, email, password, gender, age</a:t>
            </a:r>
          </a:p>
          <a:p>
            <a:r>
              <a:rPr lang="en-US" sz="1400" b="1" dirty="0"/>
              <a:t>Admin</a:t>
            </a:r>
            <a:r>
              <a:rPr lang="en-US" sz="1400" dirty="0"/>
              <a:t> - </a:t>
            </a:r>
            <a:r>
              <a:rPr lang="en-US" sz="1400" dirty="0" err="1"/>
              <a:t>admin_id</a:t>
            </a:r>
            <a:r>
              <a:rPr lang="en-US" sz="1400" dirty="0"/>
              <a:t>, name, email, password</a:t>
            </a:r>
          </a:p>
          <a:p>
            <a:r>
              <a:rPr lang="en-US" sz="1400" b="1" dirty="0" err="1"/>
              <a:t>room_type</a:t>
            </a:r>
            <a:r>
              <a:rPr lang="en-US" sz="1400" b="1" dirty="0"/>
              <a:t>  </a:t>
            </a:r>
            <a:r>
              <a:rPr lang="en-US" sz="1400" dirty="0"/>
              <a:t>- </a:t>
            </a:r>
            <a:r>
              <a:rPr lang="en-US" sz="1400" dirty="0" err="1"/>
              <a:t>room_type_id</a:t>
            </a:r>
            <a:r>
              <a:rPr lang="en-US" sz="1400" dirty="0"/>
              <a:t>(PK), name, description, capacity, </a:t>
            </a:r>
            <a:r>
              <a:rPr lang="en-US" sz="1400" dirty="0" err="1"/>
              <a:t>bed_type</a:t>
            </a:r>
            <a:r>
              <a:rPr lang="en-US" sz="1400" dirty="0"/>
              <a:t>, </a:t>
            </a:r>
            <a:r>
              <a:rPr lang="en-US" sz="1400" dirty="0" err="1"/>
              <a:t>num_of_neds</a:t>
            </a:r>
            <a:r>
              <a:rPr lang="en-US" sz="1400" dirty="0"/>
              <a:t>, </a:t>
            </a:r>
            <a:r>
              <a:rPr lang="en-US" sz="1400" dirty="0" err="1"/>
              <a:t>price_per_night</a:t>
            </a:r>
            <a:r>
              <a:rPr lang="en-US" sz="1400" dirty="0"/>
              <a:t>, </a:t>
            </a:r>
            <a:r>
              <a:rPr lang="en-US" sz="1400" dirty="0" err="1"/>
              <a:t>cancellation_policy</a:t>
            </a:r>
            <a:r>
              <a:rPr lang="en-US" sz="1400" dirty="0"/>
              <a:t>, </a:t>
            </a:r>
            <a:r>
              <a:rPr lang="en-US" sz="1400" dirty="0" err="1"/>
              <a:t>admin_id</a:t>
            </a:r>
            <a:r>
              <a:rPr lang="en-US" sz="1400" dirty="0"/>
              <a:t>(FK)</a:t>
            </a:r>
          </a:p>
          <a:p>
            <a:r>
              <a:rPr lang="en-US" sz="1400" b="1" dirty="0"/>
              <a:t>Maintenance</a:t>
            </a:r>
            <a:r>
              <a:rPr lang="en-US" sz="1400" dirty="0"/>
              <a:t> - </a:t>
            </a:r>
            <a:r>
              <a:rPr lang="en-US" sz="1400" dirty="0" err="1"/>
              <a:t>maintenance_id</a:t>
            </a:r>
            <a:r>
              <a:rPr lang="en-US" sz="1400" dirty="0"/>
              <a:t>, description, status, priority, </a:t>
            </a:r>
            <a:r>
              <a:rPr lang="en-US" sz="1400" dirty="0" err="1"/>
              <a:t>comments,hotel_id</a:t>
            </a:r>
            <a:r>
              <a:rPr lang="en-US" sz="1400" dirty="0"/>
              <a:t>(FK)</a:t>
            </a:r>
          </a:p>
          <a:p>
            <a:r>
              <a:rPr lang="en-US" sz="1400" b="1" dirty="0" err="1"/>
              <a:t>maintenance_staff</a:t>
            </a:r>
            <a:r>
              <a:rPr lang="en-US" sz="1400" b="1" dirty="0"/>
              <a:t> </a:t>
            </a:r>
            <a:r>
              <a:rPr lang="en-US" sz="1400" dirty="0"/>
              <a:t>- </a:t>
            </a:r>
            <a:r>
              <a:rPr lang="en-US" sz="1400" dirty="0" err="1"/>
              <a:t>maintenance_id</a:t>
            </a:r>
            <a:r>
              <a:rPr lang="en-US" sz="1400" dirty="0"/>
              <a:t>(FK),</a:t>
            </a:r>
            <a:r>
              <a:rPr lang="en-US" sz="1400" dirty="0" err="1"/>
              <a:t>staff_id</a:t>
            </a:r>
            <a:r>
              <a:rPr lang="en-US" sz="1400" dirty="0"/>
              <a:t>(FK)</a:t>
            </a:r>
          </a:p>
          <a:p>
            <a:r>
              <a:rPr lang="en-US" sz="1400" b="1" dirty="0"/>
              <a:t>Location</a:t>
            </a:r>
            <a:r>
              <a:rPr lang="en-US" sz="1400" dirty="0"/>
              <a:t> - </a:t>
            </a:r>
            <a:r>
              <a:rPr lang="en-US" sz="1400" dirty="0" err="1"/>
              <a:t>location_id</a:t>
            </a:r>
            <a:r>
              <a:rPr lang="en-US" sz="1400" dirty="0"/>
              <a:t>, </a:t>
            </a:r>
            <a:r>
              <a:rPr lang="en-US" sz="1400" dirty="0" err="1"/>
              <a:t>location_area</a:t>
            </a:r>
            <a:r>
              <a:rPr lang="en-US" sz="1400" dirty="0"/>
              <a:t>, </a:t>
            </a:r>
            <a:r>
              <a:rPr lang="en-US" sz="1400" dirty="0" err="1"/>
              <a:t>pincode</a:t>
            </a:r>
            <a:r>
              <a:rPr lang="en-US" sz="1400" dirty="0"/>
              <a:t>, place, city, country</a:t>
            </a:r>
          </a:p>
          <a:p>
            <a:r>
              <a:rPr lang="en-US" sz="1400" b="1" dirty="0"/>
              <a:t>Amenities</a:t>
            </a:r>
            <a:r>
              <a:rPr lang="en-US" sz="1400" dirty="0"/>
              <a:t> - </a:t>
            </a:r>
            <a:r>
              <a:rPr lang="en-US" sz="1400" dirty="0" err="1"/>
              <a:t>amenity_id</a:t>
            </a:r>
            <a:r>
              <a:rPr lang="en-US" sz="1400" dirty="0"/>
              <a:t>, </a:t>
            </a:r>
            <a:r>
              <a:rPr lang="en-US" sz="1400" dirty="0" err="1"/>
              <a:t>amenity_name</a:t>
            </a:r>
            <a:r>
              <a:rPr lang="en-US" sz="1400" dirty="0"/>
              <a:t>, description, accessibility, rules, photo, cost, </a:t>
            </a:r>
            <a:r>
              <a:rPr lang="en-US" sz="1400" dirty="0" err="1"/>
              <a:t>contact_info</a:t>
            </a:r>
            <a:endParaRPr lang="en-US" sz="1400" dirty="0"/>
          </a:p>
          <a:p>
            <a:r>
              <a:rPr lang="en-US" sz="1400" b="1" dirty="0"/>
              <a:t>Department </a:t>
            </a:r>
            <a:r>
              <a:rPr lang="en-US" sz="1400" dirty="0"/>
              <a:t>- </a:t>
            </a:r>
            <a:r>
              <a:rPr lang="en-US" sz="1400" dirty="0" err="1"/>
              <a:t>department_id</a:t>
            </a:r>
            <a:r>
              <a:rPr lang="en-US" sz="1400" dirty="0"/>
              <a:t>, </a:t>
            </a:r>
            <a:r>
              <a:rPr lang="en-US" sz="1400" dirty="0" err="1"/>
              <a:t>department_name</a:t>
            </a:r>
            <a:r>
              <a:rPr lang="en-US" sz="1400" dirty="0"/>
              <a:t>, description, </a:t>
            </a:r>
            <a:r>
              <a:rPr lang="en-US" sz="1400" dirty="0" err="1"/>
              <a:t>contact_info,department_id</a:t>
            </a:r>
            <a:r>
              <a:rPr lang="en-US" sz="1400" dirty="0"/>
              <a:t>(FK)</a:t>
            </a:r>
          </a:p>
          <a:p>
            <a:r>
              <a:rPr lang="en-US" sz="1400" b="1" dirty="0"/>
              <a:t>Staff</a:t>
            </a:r>
            <a:r>
              <a:rPr lang="en-US" sz="1400" dirty="0"/>
              <a:t> - </a:t>
            </a:r>
            <a:r>
              <a:rPr lang="en-US" sz="1400" dirty="0" err="1"/>
              <a:t>staff_id</a:t>
            </a:r>
            <a:r>
              <a:rPr lang="en-US" sz="1400" dirty="0"/>
              <a:t>, </a:t>
            </a:r>
            <a:r>
              <a:rPr lang="en-US" sz="1400" dirty="0" err="1"/>
              <a:t>staff_name</a:t>
            </a:r>
            <a:r>
              <a:rPr lang="en-US" sz="1400" dirty="0"/>
              <a:t>, position, </a:t>
            </a:r>
            <a:r>
              <a:rPr lang="en-US" sz="1400" dirty="0" err="1"/>
              <a:t>staff_salary</a:t>
            </a:r>
            <a:r>
              <a:rPr lang="en-US" sz="1400" dirty="0"/>
              <a:t>, </a:t>
            </a:r>
            <a:r>
              <a:rPr lang="en-US" sz="1400" dirty="0" err="1"/>
              <a:t>staff_pic</a:t>
            </a:r>
            <a:r>
              <a:rPr lang="en-US" sz="1400" dirty="0"/>
              <a:t>, gender, </a:t>
            </a:r>
            <a:r>
              <a:rPr lang="en-US" sz="1400" dirty="0" err="1"/>
              <a:t>hire_date,admin_id</a:t>
            </a:r>
            <a:r>
              <a:rPr lang="en-US" sz="1400" dirty="0"/>
              <a:t>(FK)</a:t>
            </a:r>
          </a:p>
          <a:p>
            <a:r>
              <a:rPr lang="en-US" sz="1400" b="1" dirty="0"/>
              <a:t>Events</a:t>
            </a:r>
            <a:r>
              <a:rPr lang="en-US" sz="1400" dirty="0"/>
              <a:t>- </a:t>
            </a:r>
            <a:r>
              <a:rPr lang="en-US" sz="1400" dirty="0" err="1"/>
              <a:t>event_id</a:t>
            </a:r>
            <a:r>
              <a:rPr lang="en-US" sz="1400" dirty="0"/>
              <a:t>, </a:t>
            </a:r>
            <a:r>
              <a:rPr lang="en-US" sz="1400" dirty="0" err="1"/>
              <a:t>event_name</a:t>
            </a:r>
            <a:r>
              <a:rPr lang="en-US" sz="1400" dirty="0"/>
              <a:t>, description, </a:t>
            </a:r>
            <a:r>
              <a:rPr lang="en-US" sz="1400" dirty="0" err="1"/>
              <a:t>date_of_event</a:t>
            </a:r>
            <a:r>
              <a:rPr lang="en-US" sz="1400" dirty="0"/>
              <a:t>, </a:t>
            </a:r>
            <a:r>
              <a:rPr lang="en-US" sz="1400" dirty="0" err="1"/>
              <a:t>additional_notes,hotel_id</a:t>
            </a:r>
            <a:r>
              <a:rPr lang="en-US" sz="1400" dirty="0"/>
              <a:t> (FK)</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Picture 7">
            <a:extLst>
              <a:ext uri="{FF2B5EF4-FFF2-40B4-BE49-F238E27FC236}">
                <a16:creationId xmlns:a16="http://schemas.microsoft.com/office/drawing/2014/main" id="{0FE91B7C-A0A1-F247-8AFE-D0F0679043EC}"/>
              </a:ext>
            </a:extLst>
          </p:cNvPr>
          <p:cNvPicPr>
            <a:picLocks noChangeAspect="1"/>
          </p:cNvPicPr>
          <p:nvPr/>
        </p:nvPicPr>
        <p:blipFill rotWithShape="1">
          <a:blip r:embed="rId3"/>
          <a:srcRect l="4982" r="54309"/>
          <a:stretch/>
        </p:blipFill>
        <p:spPr>
          <a:xfrm>
            <a:off x="7127917" y="1306"/>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56439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A5249B94-6951-F411-7A6E-8A98693B1114}"/>
              </a:ext>
            </a:extLst>
          </p:cNvPr>
          <p:cNvSpPr>
            <a:spLocks noGrp="1"/>
          </p:cNvSpPr>
          <p:nvPr>
            <p:ph type="title"/>
          </p:nvPr>
        </p:nvSpPr>
        <p:spPr>
          <a:xfrm>
            <a:off x="1103312" y="452718"/>
            <a:ext cx="8947522" cy="1400530"/>
          </a:xfrm>
        </p:spPr>
        <p:txBody>
          <a:bodyPr anchor="ctr">
            <a:normAutofit/>
          </a:bodyPr>
          <a:lstStyle/>
          <a:p>
            <a:r>
              <a:rPr lang="en-US" b="1">
                <a:solidFill>
                  <a:srgbClr val="FFFFFF"/>
                </a:solidFill>
              </a:rPr>
              <a:t>Technical Part</a:t>
            </a:r>
          </a:p>
        </p:txBody>
      </p:sp>
      <p:sp>
        <p:nvSpPr>
          <p:cNvPr id="3" name="Content Placeholder 2">
            <a:extLst>
              <a:ext uri="{FF2B5EF4-FFF2-40B4-BE49-F238E27FC236}">
                <a16:creationId xmlns:a16="http://schemas.microsoft.com/office/drawing/2014/main" id="{B12AA56D-22E4-F0A6-EB94-6B886EC723D4}"/>
              </a:ext>
            </a:extLst>
          </p:cNvPr>
          <p:cNvSpPr>
            <a:spLocks noGrp="1"/>
          </p:cNvSpPr>
          <p:nvPr>
            <p:ph idx="1"/>
          </p:nvPr>
        </p:nvSpPr>
        <p:spPr>
          <a:xfrm>
            <a:off x="1103312" y="2763520"/>
            <a:ext cx="9783763" cy="3508693"/>
          </a:xfrm>
        </p:spPr>
        <p:txBody>
          <a:bodyPr>
            <a:normAutofit/>
          </a:bodyPr>
          <a:lstStyle/>
          <a:p>
            <a:pPr marL="0" indent="0">
              <a:buNone/>
            </a:pPr>
            <a:r>
              <a:rPr lang="en-US" b="1" dirty="0"/>
              <a:t>Frontend                                       				Backend</a:t>
            </a:r>
          </a:p>
          <a:p>
            <a:pPr marL="0" indent="0">
              <a:buNone/>
            </a:pPr>
            <a:endParaRPr lang="en-US" dirty="0"/>
          </a:p>
          <a:p>
            <a:pPr marL="0" indent="0">
              <a:buNone/>
            </a:pPr>
            <a:r>
              <a:rPr lang="en-US" dirty="0"/>
              <a:t>ReactJS                                                               </a:t>
            </a:r>
            <a:r>
              <a:rPr lang="en-US" dirty="0" err="1"/>
              <a:t>Node.Js</a:t>
            </a:r>
            <a:endParaRPr lang="en-US" dirty="0"/>
          </a:p>
          <a:p>
            <a:pPr marL="0" indent="0">
              <a:buNone/>
            </a:pPr>
            <a:endParaRPr lang="en-US" dirty="0"/>
          </a:p>
          <a:p>
            <a:pPr marL="0" indent="0">
              <a:buNone/>
            </a:pPr>
            <a:r>
              <a:rPr lang="en-US" dirty="0"/>
              <a:t>CSS                                                                       </a:t>
            </a:r>
            <a:r>
              <a:rPr lang="en-US" dirty="0" err="1"/>
              <a:t>ExpressJs</a:t>
            </a:r>
            <a:endParaRPr lang="en-US" dirty="0"/>
          </a:p>
          <a:p>
            <a:pPr marL="0" indent="0">
              <a:buNone/>
            </a:pPr>
            <a:r>
              <a:rPr lang="en-US" dirty="0"/>
              <a:t>														</a:t>
            </a:r>
          </a:p>
          <a:p>
            <a:pPr marL="0" indent="0">
              <a:buNone/>
            </a:pPr>
            <a:r>
              <a:rPr lang="en-US" dirty="0"/>
              <a:t>												 MySQL</a:t>
            </a:r>
          </a:p>
          <a:p>
            <a:pPr marL="0" indent="0">
              <a:buNone/>
            </a:pPr>
            <a:r>
              <a:rPr lang="en-US" dirty="0"/>
              <a:t>Tools: Visual Studio, MySQL Work Bench</a:t>
            </a:r>
          </a:p>
          <a:p>
            <a:pPr marL="0" indent="0">
              <a:buNone/>
            </a:pPr>
            <a:endParaRPr lang="en-US" dirty="0"/>
          </a:p>
        </p:txBody>
      </p:sp>
    </p:spTree>
    <p:extLst>
      <p:ext uri="{BB962C8B-B14F-4D97-AF65-F5344CB8AC3E}">
        <p14:creationId xmlns:p14="http://schemas.microsoft.com/office/powerpoint/2010/main" val="372522216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03521FB-F1C0-5955-78A4-EB8D613335AB}"/>
              </a:ext>
            </a:extLst>
          </p:cNvPr>
          <p:cNvSpPr>
            <a:spLocks noGrp="1"/>
          </p:cNvSpPr>
          <p:nvPr>
            <p:ph type="title"/>
          </p:nvPr>
        </p:nvSpPr>
        <p:spPr>
          <a:xfrm>
            <a:off x="648930" y="629267"/>
            <a:ext cx="9252154" cy="1016654"/>
          </a:xfrm>
        </p:spPr>
        <p:txBody>
          <a:bodyPr>
            <a:normAutofit/>
          </a:bodyPr>
          <a:lstStyle/>
          <a:p>
            <a:r>
              <a:rPr lang="en-US" b="1">
                <a:solidFill>
                  <a:srgbClr val="EBEBEB"/>
                </a:solidFill>
              </a:rPr>
              <a:t>Admin flow Actions</a:t>
            </a:r>
          </a:p>
        </p:txBody>
      </p:sp>
      <p:sp useBgFill="1">
        <p:nvSpPr>
          <p:cNvPr id="37" name="Freeform: Shape 3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44" name="Content Placeholder 2">
            <a:extLst>
              <a:ext uri="{FF2B5EF4-FFF2-40B4-BE49-F238E27FC236}">
                <a16:creationId xmlns:a16="http://schemas.microsoft.com/office/drawing/2014/main" id="{26820BDD-B2E9-F51F-1E68-F57C05C9BFD7}"/>
              </a:ext>
            </a:extLst>
          </p:cNvPr>
          <p:cNvSpPr>
            <a:spLocks noGrp="1"/>
          </p:cNvSpPr>
          <p:nvPr>
            <p:ph idx="1"/>
          </p:nvPr>
        </p:nvSpPr>
        <p:spPr>
          <a:xfrm>
            <a:off x="221615" y="2570044"/>
            <a:ext cx="5122606" cy="3658689"/>
          </a:xfrm>
        </p:spPr>
        <p:txBody>
          <a:bodyPr>
            <a:normAutofit fontScale="92500" lnSpcReduction="20000"/>
          </a:bodyPr>
          <a:lstStyle/>
          <a:p>
            <a:pPr>
              <a:lnSpc>
                <a:spcPct val="150000"/>
              </a:lnSpc>
              <a:buFont typeface="Wingdings" pitchFamily="2" charset="2"/>
              <a:buChar char="Ø"/>
            </a:pPr>
            <a:r>
              <a:rPr lang="en-US" b="1" dirty="0"/>
              <a:t>Admin Login and Logout</a:t>
            </a:r>
          </a:p>
          <a:p>
            <a:pPr>
              <a:lnSpc>
                <a:spcPct val="150000"/>
              </a:lnSpc>
              <a:buFont typeface="Wingdings" pitchFamily="2" charset="2"/>
              <a:buChar char="Ø"/>
            </a:pPr>
            <a:r>
              <a:rPr lang="en-US" b="1" dirty="0"/>
              <a:t>Manage Department </a:t>
            </a:r>
            <a:endParaRPr lang="en-US" dirty="0"/>
          </a:p>
          <a:p>
            <a:pPr>
              <a:lnSpc>
                <a:spcPct val="150000"/>
              </a:lnSpc>
              <a:buFont typeface="Wingdings" pitchFamily="2" charset="2"/>
              <a:buChar char="Ø"/>
            </a:pPr>
            <a:r>
              <a:rPr lang="en-US" b="1" dirty="0"/>
              <a:t>Manage staff profiles.</a:t>
            </a:r>
          </a:p>
          <a:p>
            <a:pPr>
              <a:lnSpc>
                <a:spcPct val="150000"/>
              </a:lnSpc>
              <a:buFont typeface="Wingdings" pitchFamily="2" charset="2"/>
              <a:buChar char="Ø"/>
            </a:pPr>
            <a:r>
              <a:rPr lang="en-US" b="1" dirty="0"/>
              <a:t>Update Maintenance Details</a:t>
            </a:r>
          </a:p>
          <a:p>
            <a:pPr>
              <a:lnSpc>
                <a:spcPct val="150000"/>
              </a:lnSpc>
              <a:buFont typeface="Wingdings" pitchFamily="2" charset="2"/>
              <a:buChar char="Ø"/>
            </a:pPr>
            <a:r>
              <a:rPr lang="en-US" b="1" dirty="0"/>
              <a:t>Delete and Update Hotel Details</a:t>
            </a:r>
          </a:p>
          <a:p>
            <a:pPr>
              <a:lnSpc>
                <a:spcPct val="150000"/>
              </a:lnSpc>
              <a:buFont typeface="Wingdings" pitchFamily="2" charset="2"/>
              <a:buChar char="Ø"/>
            </a:pPr>
            <a:r>
              <a:rPr lang="en-US" b="1" dirty="0"/>
              <a:t>Update Guest Preferences</a:t>
            </a:r>
          </a:p>
          <a:p>
            <a:pPr>
              <a:lnSpc>
                <a:spcPct val="150000"/>
              </a:lnSpc>
              <a:buFont typeface="Wingdings" pitchFamily="2" charset="2"/>
              <a:buChar char="Ø"/>
            </a:pPr>
            <a:r>
              <a:rPr lang="en-US" b="1" dirty="0"/>
              <a:t>Monitor guest booking</a:t>
            </a:r>
          </a:p>
          <a:p>
            <a:pPr>
              <a:buFont typeface="Wingdings" pitchFamily="2" charset="2"/>
              <a:buChar char="Ø"/>
            </a:pPr>
            <a:endParaRPr lang="en-US" b="1" dirty="0"/>
          </a:p>
        </p:txBody>
      </p:sp>
      <p:pic>
        <p:nvPicPr>
          <p:cNvPr id="4" name="Picture 3">
            <a:extLst>
              <a:ext uri="{FF2B5EF4-FFF2-40B4-BE49-F238E27FC236}">
                <a16:creationId xmlns:a16="http://schemas.microsoft.com/office/drawing/2014/main" id="{AF2FBC9F-998D-57A3-CC6D-6D0929EC4815}"/>
              </a:ext>
            </a:extLst>
          </p:cNvPr>
          <p:cNvPicPr>
            <a:picLocks noChangeAspect="1"/>
          </p:cNvPicPr>
          <p:nvPr/>
        </p:nvPicPr>
        <p:blipFill>
          <a:blip r:embed="rId2"/>
          <a:stretch>
            <a:fillRect/>
          </a:stretch>
        </p:blipFill>
        <p:spPr>
          <a:xfrm>
            <a:off x="5676621" y="2651250"/>
            <a:ext cx="5451627" cy="2793958"/>
          </a:xfrm>
          <a:prstGeom prst="rect">
            <a:avLst/>
          </a:prstGeom>
          <a:effectLst/>
        </p:spPr>
      </p:pic>
    </p:spTree>
    <p:extLst>
      <p:ext uri="{BB962C8B-B14F-4D97-AF65-F5344CB8AC3E}">
        <p14:creationId xmlns:p14="http://schemas.microsoft.com/office/powerpoint/2010/main" val="223326555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8793A-5B80-74D5-46C7-D56D7D009D2F}"/>
              </a:ext>
            </a:extLst>
          </p:cNvPr>
          <p:cNvSpPr>
            <a:spLocks noGrp="1"/>
          </p:cNvSpPr>
          <p:nvPr>
            <p:ph type="title"/>
          </p:nvPr>
        </p:nvSpPr>
        <p:spPr>
          <a:xfrm>
            <a:off x="648929" y="629266"/>
            <a:ext cx="3505495" cy="1622321"/>
          </a:xfrm>
        </p:spPr>
        <p:txBody>
          <a:bodyPr>
            <a:normAutofit/>
          </a:bodyPr>
          <a:lstStyle/>
          <a:p>
            <a:r>
              <a:rPr lang="en-US" sz="3600" b="1" dirty="0">
                <a:solidFill>
                  <a:srgbClr val="FFFF00"/>
                </a:solidFill>
              </a:rPr>
              <a:t>Login Flow</a:t>
            </a:r>
          </a:p>
        </p:txBody>
      </p:sp>
      <p:sp>
        <p:nvSpPr>
          <p:cNvPr id="14" name="Rectangle 13">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hotel&#10;&#10;Description automatically generated">
            <a:extLst>
              <a:ext uri="{FF2B5EF4-FFF2-40B4-BE49-F238E27FC236}">
                <a16:creationId xmlns:a16="http://schemas.microsoft.com/office/drawing/2014/main" id="{4A37D62D-913E-A908-14EA-18D933B3E462}"/>
              </a:ext>
            </a:extLst>
          </p:cNvPr>
          <p:cNvPicPr>
            <a:picLocks noChangeAspect="1"/>
          </p:cNvPicPr>
          <p:nvPr/>
        </p:nvPicPr>
        <p:blipFill>
          <a:blip r:embed="rId2"/>
          <a:stretch>
            <a:fillRect/>
          </a:stretch>
        </p:blipFill>
        <p:spPr>
          <a:xfrm>
            <a:off x="5608319" y="1808311"/>
            <a:ext cx="5614835" cy="3088159"/>
          </a:xfrm>
          <a:prstGeom prst="rect">
            <a:avLst/>
          </a:prstGeom>
          <a:effectLst/>
        </p:spPr>
      </p:pic>
      <p:sp>
        <p:nvSpPr>
          <p:cNvPr id="18" name="Rectangle 17">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Content Placeholder 5">
            <a:extLst>
              <a:ext uri="{FF2B5EF4-FFF2-40B4-BE49-F238E27FC236}">
                <a16:creationId xmlns:a16="http://schemas.microsoft.com/office/drawing/2014/main" id="{138F423B-CF08-C78E-E5F0-EE56336EAF5C}"/>
              </a:ext>
            </a:extLst>
          </p:cNvPr>
          <p:cNvSpPr>
            <a:spLocks noGrp="1"/>
          </p:cNvSpPr>
          <p:nvPr>
            <p:ph idx="1"/>
          </p:nvPr>
        </p:nvSpPr>
        <p:spPr>
          <a:xfrm>
            <a:off x="566781" y="2092411"/>
            <a:ext cx="3505494" cy="3785419"/>
          </a:xfrm>
        </p:spPr>
        <p:txBody>
          <a:bodyPr>
            <a:normAutofit/>
          </a:bodyPr>
          <a:lstStyle/>
          <a:p>
            <a:r>
              <a:rPr lang="en-US" dirty="0">
                <a:solidFill>
                  <a:srgbClr val="FFFFFF"/>
                </a:solidFill>
              </a:rPr>
              <a:t>Book Hotels by selecting Location</a:t>
            </a:r>
          </a:p>
          <a:p>
            <a:r>
              <a:rPr lang="en-US" dirty="0">
                <a:solidFill>
                  <a:srgbClr val="FFFFFF"/>
                </a:solidFill>
              </a:rPr>
              <a:t>Choose Amenities </a:t>
            </a:r>
          </a:p>
          <a:p>
            <a:r>
              <a:rPr lang="en-US" dirty="0">
                <a:solidFill>
                  <a:srgbClr val="FFFFFF"/>
                </a:solidFill>
              </a:rPr>
              <a:t>Select number of rooms</a:t>
            </a:r>
          </a:p>
          <a:p>
            <a:r>
              <a:rPr lang="en-US" dirty="0">
                <a:solidFill>
                  <a:srgbClr val="FFFFFF"/>
                </a:solidFill>
              </a:rPr>
              <a:t>Select number of Nights</a:t>
            </a:r>
          </a:p>
          <a:p>
            <a:r>
              <a:rPr lang="en-US" dirty="0">
                <a:solidFill>
                  <a:srgbClr val="FFFFFF"/>
                </a:solidFill>
              </a:rPr>
              <a:t>Add and update user preferences</a:t>
            </a:r>
          </a:p>
          <a:p>
            <a:r>
              <a:rPr lang="en-US" dirty="0">
                <a:solidFill>
                  <a:srgbClr val="FFFFFF"/>
                </a:solidFill>
              </a:rPr>
              <a:t>Check the list of bookings</a:t>
            </a:r>
          </a:p>
          <a:p>
            <a:endParaRPr lang="en-US" dirty="0">
              <a:solidFill>
                <a:srgbClr val="FFFFFF"/>
              </a:solidFill>
            </a:endParaRPr>
          </a:p>
        </p:txBody>
      </p:sp>
    </p:spTree>
    <p:extLst>
      <p:ext uri="{BB962C8B-B14F-4D97-AF65-F5344CB8AC3E}">
        <p14:creationId xmlns:p14="http://schemas.microsoft.com/office/powerpoint/2010/main" val="193391837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CBD2-1704-E435-0ABD-C92378191E4F}"/>
              </a:ext>
            </a:extLst>
          </p:cNvPr>
          <p:cNvSpPr>
            <a:spLocks noGrp="1"/>
          </p:cNvSpPr>
          <p:nvPr>
            <p:ph type="title"/>
          </p:nvPr>
        </p:nvSpPr>
        <p:spPr>
          <a:xfrm>
            <a:off x="782053" y="452718"/>
            <a:ext cx="9404723" cy="1400530"/>
          </a:xfrm>
        </p:spPr>
        <p:txBody>
          <a:bodyPr/>
          <a:lstStyle/>
          <a:p>
            <a:r>
              <a:rPr lang="en-US" b="1" dirty="0">
                <a:solidFill>
                  <a:srgbClr val="FFFF00"/>
                </a:solidFill>
              </a:rPr>
              <a:t>Conclusion</a:t>
            </a:r>
          </a:p>
        </p:txBody>
      </p:sp>
      <p:sp>
        <p:nvSpPr>
          <p:cNvPr id="3" name="Content Placeholder 2">
            <a:extLst>
              <a:ext uri="{FF2B5EF4-FFF2-40B4-BE49-F238E27FC236}">
                <a16:creationId xmlns:a16="http://schemas.microsoft.com/office/drawing/2014/main" id="{25A02C8D-F116-CA56-F062-EE886AD7743E}"/>
              </a:ext>
            </a:extLst>
          </p:cNvPr>
          <p:cNvSpPr>
            <a:spLocks noGrp="1"/>
          </p:cNvSpPr>
          <p:nvPr>
            <p:ph idx="1"/>
          </p:nvPr>
        </p:nvSpPr>
        <p:spPr>
          <a:xfrm>
            <a:off x="782053" y="1853248"/>
            <a:ext cx="9267800" cy="4395151"/>
          </a:xfrm>
        </p:spPr>
        <p:txBody>
          <a:bodyPr/>
          <a:lstStyle/>
          <a:p>
            <a:pPr marL="0" indent="0">
              <a:lnSpc>
                <a:spcPct val="150000"/>
              </a:lnSpc>
              <a:buNone/>
            </a:pPr>
            <a:r>
              <a:rPr lang="en-US" dirty="0"/>
              <a:t>In conclusion, The Hotel Management System makes handling jobs simpler while delivering an excellent guest experience with its strong capabilities and ease of use. It aims to adjust to the demands of the hotel and enhance the way that hotels provide for their guests.</a:t>
            </a:r>
          </a:p>
        </p:txBody>
      </p:sp>
    </p:spTree>
    <p:extLst>
      <p:ext uri="{BB962C8B-B14F-4D97-AF65-F5344CB8AC3E}">
        <p14:creationId xmlns:p14="http://schemas.microsoft.com/office/powerpoint/2010/main" val="344929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241</TotalTime>
  <Words>594</Words>
  <Application>Microsoft Macintosh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Wingdings</vt:lpstr>
      <vt:lpstr>Wingdings 3</vt:lpstr>
      <vt:lpstr>Ion</vt:lpstr>
      <vt:lpstr>Hotel Database Management System</vt:lpstr>
      <vt:lpstr>Introduction</vt:lpstr>
      <vt:lpstr>Objectives</vt:lpstr>
      <vt:lpstr>Entity Relationship Diagram</vt:lpstr>
      <vt:lpstr>Entities and Attributes</vt:lpstr>
      <vt:lpstr>Technical Part</vt:lpstr>
      <vt:lpstr>Admin flow Actions</vt:lpstr>
      <vt:lpstr>Login Flow</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Database Management System</dc:title>
  <dc:creator>Sanjapu, Ashoka Chakra Varthy</dc:creator>
  <cp:lastModifiedBy>Sanjapu, Ashoka Chakra Varthy</cp:lastModifiedBy>
  <cp:revision>31</cp:revision>
  <dcterms:created xsi:type="dcterms:W3CDTF">2024-04-28T02:13:17Z</dcterms:created>
  <dcterms:modified xsi:type="dcterms:W3CDTF">2024-04-28T18:50:49Z</dcterms:modified>
</cp:coreProperties>
</file>