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5"/>
  </p:notesMasterIdLst>
  <p:handoutMasterIdLst>
    <p:handoutMasterId r:id="rId16"/>
  </p:handoutMasterIdLst>
  <p:sldIdLst>
    <p:sldId id="1562" r:id="rId3"/>
    <p:sldId id="1563" r:id="rId4"/>
    <p:sldId id="1547" r:id="rId5"/>
    <p:sldId id="1548" r:id="rId6"/>
    <p:sldId id="1564" r:id="rId7"/>
    <p:sldId id="1565" r:id="rId8"/>
    <p:sldId id="1566" r:id="rId9"/>
    <p:sldId id="1567" r:id="rId10"/>
    <p:sldId id="1568" r:id="rId11"/>
    <p:sldId id="1569" r:id="rId12"/>
    <p:sldId id="1570" r:id="rId13"/>
    <p:sldId id="1571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62"/>
            <p14:sldId id="1563"/>
          </p14:sldIdLst>
        </p14:section>
        <p14:section name="body" id="{3D9C80B2-EAAE-E24F-83D7-5970E147313E}">
          <p14:sldIdLst>
            <p14:sldId id="1547"/>
            <p14:sldId id="1548"/>
            <p14:sldId id="1564"/>
            <p14:sldId id="1565"/>
            <p14:sldId id="1566"/>
            <p14:sldId id="1567"/>
          </p14:sldIdLst>
        </p14:section>
        <p14:section name="outro" id="{E93196B6-EFE2-3242-B776-C77C0FCFFEF1}">
          <p14:sldIdLst>
            <p14:sldId id="1568"/>
            <p14:sldId id="1569"/>
            <p14:sldId id="1570"/>
            <p14:sldId id="15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8" autoAdjust="0"/>
    <p:restoredTop sz="91283" autoAdjust="0"/>
  </p:normalViewPr>
  <p:slideViewPr>
    <p:cSldViewPr snapToGrid="0">
      <p:cViewPr varScale="1">
        <p:scale>
          <a:sx n="74" d="100"/>
          <a:sy n="74" d="100"/>
        </p:scale>
        <p:origin x="97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3/8/2019 6:53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3/8/2019 6:53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3/8/2019 6:53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3/8/2019 6:53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3/8/2019 6:53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3/8/2019 6:53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3/8/2019 6:53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3/8/2019 6:53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SPHttpClient</a:t>
            </a:r>
            <a:r>
              <a:rPr lang="en-US" dirty="0"/>
              <a:t> to talk to SharePoint</a:t>
            </a:r>
          </a:p>
        </p:txBody>
      </p:sp>
    </p:spTree>
    <p:extLst>
      <p:ext uri="{BB962C8B-B14F-4D97-AF65-F5344CB8AC3E}">
        <p14:creationId xmlns:p14="http://schemas.microsoft.com/office/powerpoint/2010/main" val="252786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86167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929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Using the </a:t>
            </a:r>
            <a:r>
              <a:rPr lang="en-US" sz="2800" dirty="0" err="1"/>
              <a:t>SPHttpClient</a:t>
            </a:r>
            <a:r>
              <a:rPr lang="en-US" sz="2800" dirty="0"/>
              <a:t> to talk to SharePoint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SharePoint REST API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SharePoint Framework REST API &amp; </a:t>
            </a:r>
            <a:r>
              <a:rPr lang="en-US" sz="2000" dirty="0" err="1"/>
              <a:t>SPHttpClient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Reading Data from SharePoint Lists</a:t>
            </a:r>
          </a:p>
        </p:txBody>
      </p:sp>
    </p:spTree>
    <p:extLst>
      <p:ext uri="{BB962C8B-B14F-4D97-AF65-F5344CB8AC3E}">
        <p14:creationId xmlns:p14="http://schemas.microsoft.com/office/powerpoint/2010/main" val="2930309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API used for accessing data in SharePoint data remotely</a:t>
            </a:r>
          </a:p>
          <a:p>
            <a:pPr lvl="1"/>
            <a:r>
              <a:rPr lang="en-US" dirty="0"/>
              <a:t>Used in client-side solutions</a:t>
            </a:r>
          </a:p>
          <a:p>
            <a:pPr lvl="1"/>
            <a:r>
              <a:rPr lang="en-US" dirty="0"/>
              <a:t>Used in server-side solutions ”off” the SharePoint Server</a:t>
            </a:r>
          </a:p>
          <a:p>
            <a:endParaRPr lang="en-US" dirty="0"/>
          </a:p>
          <a:p>
            <a:r>
              <a:rPr lang="en-US" dirty="0"/>
              <a:t>Many SDKs and libraries leverage the REST API</a:t>
            </a:r>
          </a:p>
          <a:p>
            <a:pPr lvl="1"/>
            <a:r>
              <a:rPr lang="en-US" dirty="0"/>
              <a:t>SharePoint CSOM</a:t>
            </a:r>
          </a:p>
          <a:p>
            <a:pPr lvl="1"/>
            <a:r>
              <a:rPr lang="en-US" dirty="0" err="1"/>
              <a:t>PnPJS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Perform CRUD-Q operations on SharePoint entities, including </a:t>
            </a:r>
            <a:br>
              <a:rPr lang="en-US" dirty="0"/>
            </a:br>
            <a:r>
              <a:rPr lang="en-US" dirty="0"/>
              <a:t>items in lists &amp; libraries</a:t>
            </a:r>
          </a:p>
          <a:p>
            <a:endParaRPr lang="en-US" dirty="0"/>
          </a:p>
          <a:p>
            <a:r>
              <a:rPr lang="en-US" dirty="0"/>
              <a:t>Confirms to the OData v3 &amp; v4 specification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REST API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F3BE70-D5A0-BD49-AC5A-EB0FAFDEB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Must include an Authorization header containing an OAuth bearer token</a:t>
            </a:r>
          </a:p>
          <a:p>
            <a:endParaRPr lang="en-US" dirty="0"/>
          </a:p>
          <a:p>
            <a:r>
              <a:rPr lang="en-US" dirty="0"/>
              <a:t>Other headers used to control how the </a:t>
            </a:r>
            <a:br>
              <a:rPr lang="en-US" dirty="0"/>
            </a:br>
            <a:r>
              <a:rPr lang="en-US" dirty="0"/>
              <a:t>REST API is used</a:t>
            </a:r>
          </a:p>
          <a:p>
            <a:pPr lvl="1"/>
            <a:r>
              <a:rPr lang="en-US" dirty="0"/>
              <a:t>OData v3 or v4 (default = v3)</a:t>
            </a:r>
          </a:p>
          <a:p>
            <a:pPr lvl="1"/>
            <a:r>
              <a:rPr lang="en-US" dirty="0"/>
              <a:t>Amount &amp; type of metadata returned</a:t>
            </a:r>
          </a:p>
          <a:p>
            <a:pPr lvl="1"/>
            <a:r>
              <a:rPr lang="en-US" dirty="0"/>
              <a:t>Type of operation to perform (in the case of updates: merge / update)</a:t>
            </a:r>
          </a:p>
          <a:p>
            <a:pPr lvl="1"/>
            <a:r>
              <a:rPr lang="en-US" dirty="0"/>
              <a:t>Match versions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6D312C-112D-E742-8674-D042E049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SharePoint REST API</a:t>
            </a:r>
          </a:p>
        </p:txBody>
      </p:sp>
    </p:spTree>
    <p:extLst>
      <p:ext uri="{BB962C8B-B14F-4D97-AF65-F5344CB8AC3E}">
        <p14:creationId xmlns:p14="http://schemas.microsoft.com/office/powerpoint/2010/main" val="15398867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A78813-DEE5-7B45-A64C-8BF7A406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Query Operators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F48195-C5AA-9340-B4DB-BA3931980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sharepoint</a:t>
            </a:r>
            <a:r>
              <a:rPr lang="en-US" dirty="0"/>
              <a:t>/sites/site/</a:t>
            </a:r>
            <a:br>
              <a:rPr lang="en-US" dirty="0"/>
            </a:br>
            <a:r>
              <a:rPr lang="en-US" dirty="0"/>
              <a:t>  _</a:t>
            </a:r>
            <a:r>
              <a:rPr lang="en-US" dirty="0" err="1"/>
              <a:t>api</a:t>
            </a:r>
            <a:r>
              <a:rPr lang="en-US" dirty="0"/>
              <a:t>/web/lists/</a:t>
            </a:r>
            <a:r>
              <a:rPr lang="en-US" dirty="0" err="1"/>
              <a:t>getbytitle</a:t>
            </a:r>
            <a:r>
              <a:rPr lang="en-US" dirty="0"/>
              <a:t>(‘Countries’)/items?</a:t>
            </a:r>
          </a:p>
          <a:p>
            <a:r>
              <a:rPr lang="en-US" dirty="0"/>
              <a:t>  $select=</a:t>
            </a:r>
            <a:r>
              <a:rPr lang="en-US" dirty="0" err="1"/>
              <a:t>Id,Title</a:t>
            </a:r>
            <a:endParaRPr lang="en-US" dirty="0"/>
          </a:p>
          <a:p>
            <a:r>
              <a:rPr lang="en-US" dirty="0"/>
              <a:t>  &amp;$filter=Title </a:t>
            </a:r>
            <a:r>
              <a:rPr lang="en-US" dirty="0" err="1"/>
              <a:t>eq</a:t>
            </a:r>
            <a:r>
              <a:rPr lang="en-US" dirty="0"/>
              <a:t> ‘United States’</a:t>
            </a:r>
          </a:p>
          <a:p>
            <a:r>
              <a:rPr lang="en-US" dirty="0"/>
              <a:t>  &amp;$</a:t>
            </a:r>
            <a:r>
              <a:rPr lang="en-US" dirty="0" err="1"/>
              <a:t>orderby</a:t>
            </a:r>
            <a:r>
              <a:rPr lang="en-US" dirty="0"/>
              <a:t>=ID </a:t>
            </a:r>
            <a:r>
              <a:rPr lang="en-US" dirty="0" err="1"/>
              <a:t>desc</a:t>
            </a:r>
            <a:endParaRPr lang="en-US" dirty="0"/>
          </a:p>
          <a:p>
            <a:r>
              <a:rPr lang="en-US" dirty="0"/>
              <a:t>  &amp;$top=1</a:t>
            </a:r>
          </a:p>
        </p:txBody>
      </p:sp>
    </p:spTree>
    <p:extLst>
      <p:ext uri="{BB962C8B-B14F-4D97-AF65-F5344CB8AC3E}">
        <p14:creationId xmlns:p14="http://schemas.microsoft.com/office/powerpoint/2010/main" val="30403296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778D-DCAD-4549-835F-E1A4A9395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173450"/>
          </a:xfrm>
        </p:spPr>
        <p:txBody>
          <a:bodyPr/>
          <a:lstStyle/>
          <a:p>
            <a:r>
              <a:rPr lang="en-US" dirty="0" err="1"/>
              <a:t>SPFx</a:t>
            </a:r>
            <a:r>
              <a:rPr lang="en-US" dirty="0"/>
              <a:t> implements calls to SharePoint REST API via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SPHttpClient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Available from the existing context: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this.context.spHttpClient.get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this.context.spHttpClient.post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Based on the existing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Handles the authentication &amp; default config setting:</a:t>
            </a:r>
          </a:p>
          <a:p>
            <a:pPr lvl="1"/>
            <a:r>
              <a:rPr lang="en-US" dirty="0"/>
              <a:t>Authorization HTTP header</a:t>
            </a:r>
          </a:p>
          <a:p>
            <a:pPr lvl="1"/>
            <a:r>
              <a:rPr lang="en-US" dirty="0"/>
              <a:t>OData v4</a:t>
            </a:r>
          </a:p>
          <a:p>
            <a:pPr lvl="1"/>
            <a:r>
              <a:rPr lang="en-US" dirty="0"/>
              <a:t>Minimal metadata returned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ADF08-00E3-EF42-A6AC-771D064A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&amp; REST API</a:t>
            </a:r>
          </a:p>
        </p:txBody>
      </p:sp>
    </p:spTree>
    <p:extLst>
      <p:ext uri="{BB962C8B-B14F-4D97-AF65-F5344CB8AC3E}">
        <p14:creationId xmlns:p14="http://schemas.microsoft.com/office/powerpoint/2010/main" val="599825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Items with the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4907497"/>
          </a:xfrm>
        </p:spPr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getListItems</a:t>
            </a:r>
            <a:r>
              <a:rPr lang="en-US" sz="1800" dirty="0"/>
              <a:t>(): Promise&lt;</a:t>
            </a:r>
            <a:r>
              <a:rPr lang="en-US" sz="1800" dirty="0" err="1"/>
              <a:t>ICountryListItem</a:t>
            </a:r>
            <a:r>
              <a:rPr lang="en-US" sz="1800" dirty="0"/>
              <a:t>[]&gt;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endParaRPr lang="en-US" sz="1800" dirty="0"/>
          </a:p>
          <a:p>
            <a:r>
              <a:rPr lang="en-US" sz="1800" dirty="0"/>
              <a:t>    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('Countries')/items?$select=</a:t>
            </a:r>
            <a:r>
              <a:rPr lang="en-US" sz="1800" dirty="0" err="1"/>
              <a:t>Id,Title</a:t>
            </a:r>
            <a:r>
              <a:rPr lang="en-US" sz="1800" dirty="0"/>
              <a:t>`</a:t>
            </a:r>
          </a:p>
          <a:p>
            <a:endParaRPr lang="en-US" sz="1800" dirty="0"/>
          </a:p>
          <a:p>
            <a:r>
              <a:rPr lang="en-US" sz="1800" dirty="0"/>
              <a:t>  return </a:t>
            </a:r>
            <a:r>
              <a:rPr lang="en-US" sz="1800" dirty="0" err="1"/>
              <a:t>this.context.spHttpClient.get</a:t>
            </a:r>
            <a:r>
              <a:rPr lang="en-US" sz="1800" dirty="0"/>
              <a:t>(</a:t>
            </a:r>
          </a:p>
          <a:p>
            <a:r>
              <a:rPr lang="en-US" sz="1800" dirty="0"/>
              <a:t>      endpoint, </a:t>
            </a:r>
          </a:p>
          <a:p>
            <a:r>
              <a:rPr lang="en-US" sz="1800" dirty="0"/>
              <a:t>      SPHttpClient.configurations.v1</a:t>
            </a:r>
          </a:p>
          <a:p>
            <a:r>
              <a:rPr lang="en-US" sz="1800" dirty="0"/>
              <a:t>    )</a:t>
            </a:r>
          </a:p>
          <a:p>
            <a:r>
              <a:rPr lang="en-US" sz="1800" dirty="0"/>
              <a:t>    .then(response =&gt; {</a:t>
            </a:r>
          </a:p>
          <a:p>
            <a:r>
              <a:rPr lang="en-US" sz="1800" dirty="0"/>
              <a:t>      return </a:t>
            </a:r>
            <a:r>
              <a:rPr lang="en-US" sz="1800" dirty="0" err="1"/>
              <a:t>response.json</a:t>
            </a:r>
            <a:r>
              <a:rPr lang="en-US" sz="1800" dirty="0"/>
              <a:t>();</a:t>
            </a:r>
          </a:p>
          <a:p>
            <a:r>
              <a:rPr lang="en-US" sz="1800" dirty="0"/>
              <a:t>    })</a:t>
            </a:r>
          </a:p>
          <a:p>
            <a:r>
              <a:rPr lang="en-US" sz="1800" dirty="0"/>
              <a:t>    .then(</a:t>
            </a:r>
            <a:r>
              <a:rPr lang="en-US" sz="1800" dirty="0" err="1"/>
              <a:t>jsonResponse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  return </a:t>
            </a:r>
            <a:r>
              <a:rPr lang="en-US" sz="1800" dirty="0" err="1"/>
              <a:t>jsonResponse.value</a:t>
            </a:r>
            <a:r>
              <a:rPr lang="en-US" sz="1800" dirty="0"/>
              <a:t>;</a:t>
            </a:r>
          </a:p>
          <a:p>
            <a:r>
              <a:rPr lang="en-US" sz="1800" dirty="0"/>
              <a:t>    }) as Promise&lt;</a:t>
            </a:r>
            <a:r>
              <a:rPr lang="en-US" sz="1800" dirty="0" err="1"/>
              <a:t>ICountryListItem</a:t>
            </a:r>
            <a:r>
              <a:rPr lang="en-US" sz="1800" dirty="0"/>
              <a:t>[]&gt;;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4041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Using </a:t>
            </a:r>
            <a:r>
              <a:rPr lang="en-US" sz="2400" dirty="0" err="1"/>
              <a:t>SPHttpClient</a:t>
            </a:r>
            <a:r>
              <a:rPr lang="en-US" sz="2400" dirty="0"/>
              <a:t> to talk to SharePoint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69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348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SharePoint REST API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SharePoint Framework REST API &amp;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SPHttpClient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Reading Data from SharePoint Lists</a:t>
            </a:r>
          </a:p>
        </p:txBody>
      </p:sp>
    </p:spTree>
    <p:extLst>
      <p:ext uri="{BB962C8B-B14F-4D97-AF65-F5344CB8AC3E}">
        <p14:creationId xmlns:p14="http://schemas.microsoft.com/office/powerpoint/2010/main" val="29542367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570</Words>
  <Application>Microsoft Office PowerPoint</Application>
  <PresentationFormat>Custom</PresentationFormat>
  <Paragraphs>97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SharePoint Content</vt:lpstr>
      <vt:lpstr>Using the SPHttpClient to talk to SharePoint</vt:lpstr>
      <vt:lpstr>SharePoint REST API</vt:lpstr>
      <vt:lpstr>Accessing the SharePoint REST API</vt:lpstr>
      <vt:lpstr>OData Query Operators</vt:lpstr>
      <vt:lpstr>SharePoint Framework &amp; REST API</vt:lpstr>
      <vt:lpstr>Reading List Items with the REST API &amp; SPFx</vt:lpstr>
      <vt:lpstr>Demo Using SPHttpClient to talk to SharePoint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2019-03-08T23:56:41Z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