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1575" r:id="rId3"/>
    <p:sldId id="1576" r:id="rId4"/>
    <p:sldId id="1690" r:id="rId5"/>
    <p:sldId id="1698" r:id="rId6"/>
    <p:sldId id="1662" r:id="rId7"/>
    <p:sldId id="1699" r:id="rId8"/>
    <p:sldId id="1705" r:id="rId9"/>
    <p:sldId id="1707" r:id="rId10"/>
    <p:sldId id="1706" r:id="rId11"/>
    <p:sldId id="1708" r:id="rId12"/>
    <p:sldId id="1702" r:id="rId13"/>
    <p:sldId id="1703" r:id="rId14"/>
    <p:sldId id="1704" r:id="rId15"/>
    <p:sldId id="1709" r:id="rId16"/>
    <p:sldId id="1710" r:id="rId17"/>
    <p:sldId id="1711" r:id="rId18"/>
    <p:sldId id="1712" r:id="rId19"/>
    <p:sldId id="1713"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690"/>
            <p14:sldId id="1698"/>
            <p14:sldId id="1662"/>
            <p14:sldId id="1699"/>
            <p14:sldId id="1705"/>
            <p14:sldId id="1707"/>
            <p14:sldId id="1706"/>
            <p14:sldId id="1708"/>
            <p14:sldId id="1702"/>
            <p14:sldId id="1703"/>
            <p14:sldId id="1704"/>
            <p14:sldId id="1709"/>
          </p14:sldIdLst>
        </p14:section>
        <p14:section name="outro" id="{E93196B6-EFE2-3242-B776-C77C0FCFFEF1}">
          <p14:sldIdLst>
            <p14:sldId id="1710"/>
            <p14:sldId id="1711"/>
            <p14:sldId id="1712"/>
            <p14:sldId id="171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08" autoAdjust="0"/>
    <p:restoredTop sz="91283" autoAdjust="0"/>
  </p:normalViewPr>
  <p:slideViewPr>
    <p:cSldViewPr snapToGrid="0">
      <p:cViewPr varScale="1">
        <p:scale>
          <a:sx n="80" d="100"/>
          <a:sy n="80" d="100"/>
        </p:scale>
        <p:origin x="708" y="9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6/8/2019 7:51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6/8/2019 7:51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6/8/2019 7:51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6/8/2019 7:51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6/8/2019 7:51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6/8/2019 7:51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6/8/2019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598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from the previous section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6/8/2019 7:51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0745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6/8/2019 7:51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6/8/2019 7:52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6/8/2019 7:51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6/8/2019 7:51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6/8/2019 7:51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56348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en-us/sharepoint/dev/spfx/use-msgraph"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graph/msgraph-typescript-typings" TargetMode="External"/><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the Microsoft Graph</a:t>
            </a:r>
          </a:p>
        </p:txBody>
      </p:sp>
    </p:spTree>
    <p:extLst>
      <p:ext uri="{BB962C8B-B14F-4D97-AF65-F5344CB8AC3E}">
        <p14:creationId xmlns:p14="http://schemas.microsoft.com/office/powerpoint/2010/main" val="85829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464400" y="1212850"/>
            <a:ext cx="11574000" cy="4431983"/>
          </a:xfrm>
        </p:spPr>
        <p:txBody>
          <a:bodyPr/>
          <a:lstStyle/>
          <a:p>
            <a:r>
              <a:rPr lang="en-US" b="1" dirty="0" err="1">
                <a:latin typeface="Courier New" panose="02070309020205020404" pitchFamily="49" charset="0"/>
                <a:cs typeface="Courier New" panose="02070309020205020404" pitchFamily="49" charset="0"/>
              </a:rPr>
              <a:t>MSGraphClient</a:t>
            </a:r>
            <a:r>
              <a:rPr lang="en-US" dirty="0"/>
              <a:t>: SharePoint Framework’s Microsoft Graph Client</a:t>
            </a:r>
          </a:p>
          <a:p>
            <a:r>
              <a:rPr lang="en-US" dirty="0"/>
              <a:t>Abstracts the token acquisition from the SharePoint Framework’s support for Azure AD</a:t>
            </a:r>
          </a:p>
          <a:p>
            <a:r>
              <a:rPr lang="en-US" dirty="0"/>
              <a:t>Wraps the Microsoft Graph JavaScript SDK and initializes it with one line that returns a promise</a:t>
            </a:r>
          </a:p>
          <a:p>
            <a:endParaRPr lang="en-US" dirty="0"/>
          </a:p>
          <a:p>
            <a:pPr marL="0" indent="0">
              <a:buNone/>
            </a:pPr>
            <a:r>
              <a:rPr lang="en-US" sz="2000" dirty="0" err="1">
                <a:latin typeface="Consolas" panose="020B0609020204030204" pitchFamily="49" charset="0"/>
                <a:cs typeface="Consolas" panose="020B0609020204030204" pitchFamily="49" charset="0"/>
              </a:rPr>
              <a:t>this.context.msGraphClientFactory</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getClient</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.then((client: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void =&gt; {</a:t>
            </a:r>
          </a:p>
          <a:p>
            <a:pPr marL="0" indent="0">
              <a:buNone/>
            </a:pPr>
            <a:r>
              <a:rPr lang="en-US" sz="2000" dirty="0">
                <a:latin typeface="Consolas" panose="020B0609020204030204" pitchFamily="49" charset="0"/>
                <a:cs typeface="Consolas" panose="020B0609020204030204" pitchFamily="49" charset="0"/>
              </a:rPr>
              <a:t>       // use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here</a:t>
            </a: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SharePoint Framework Includes a Microsoft Graph Client</a:t>
            </a:r>
          </a:p>
        </p:txBody>
      </p:sp>
    </p:spTree>
    <p:extLst>
      <p:ext uri="{BB962C8B-B14F-4D97-AF65-F5344CB8AC3E}">
        <p14:creationId xmlns:p14="http://schemas.microsoft.com/office/powerpoint/2010/main" val="30146084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1"/>
            <a:ext cx="11575200" cy="552263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ms</a:t>
            </a:r>
            <a:r>
              <a:rPr lang="en-US" sz="1600" dirty="0"/>
              <a:t>-graph-</a:t>
            </a:r>
            <a:r>
              <a:rPr lang="en-US" sz="1600" dirty="0" err="1"/>
              <a:t>sp</a:t>
            </a:r>
            <a:r>
              <a:rPr lang="en-US" sz="1600" dirty="0"/>
              <a:t>-</a:t>
            </a:r>
            <a:r>
              <a:rPr lang="en-US" sz="1600" dirty="0" err="1"/>
              <a:t>fx</a:t>
            </a:r>
            <a:r>
              <a:rPr lang="en-US" sz="1600" dirty="0"/>
              <a:t>-client-side-solution",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Calendars.Read</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Tasks.Read</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ms</a:t>
            </a:r>
            <a:r>
              <a:rPr lang="en-US" sz="1600" dirty="0"/>
              <a:t>-graph-</a:t>
            </a:r>
            <a:r>
              <a:rPr lang="en-US" sz="1600" dirty="0" err="1"/>
              <a:t>sp</a:t>
            </a:r>
            <a:r>
              <a:rPr lang="en-US" sz="1600" dirty="0"/>
              <a:t>-</a:t>
            </a:r>
            <a:r>
              <a:rPr lang="en-US" sz="1600" dirty="0" err="1"/>
              <a:t>fx.sppkg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12" name="Picture 11">
            <a:extLst>
              <a:ext uri="{FF2B5EF4-FFF2-40B4-BE49-F238E27FC236}">
                <a16:creationId xmlns:a16="http://schemas.microsoft.com/office/drawing/2014/main" id="{29291EF6-E42F-7440-9C9D-95859A0C920C}"/>
              </a:ext>
            </a:extLst>
          </p:cNvPr>
          <p:cNvPicPr>
            <a:picLocks noChangeAspect="1"/>
          </p:cNvPicPr>
          <p:nvPr/>
        </p:nvPicPr>
        <p:blipFill>
          <a:blip r:embed="rId2"/>
          <a:stretch>
            <a:fillRect/>
          </a:stretch>
        </p:blipFill>
        <p:spPr>
          <a:xfrm>
            <a:off x="5310983" y="2680724"/>
            <a:ext cx="5800563" cy="3353880"/>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a:extLst>
              <a:ext uri="{FF2B5EF4-FFF2-40B4-BE49-F238E27FC236}">
                <a16:creationId xmlns:a16="http://schemas.microsoft.com/office/drawing/2014/main" id="{953F9434-FB8C-40E3-8E03-91AA5C568AC7}"/>
              </a:ext>
            </a:extLst>
          </p:cNvPr>
          <p:cNvPicPr>
            <a:picLocks noChangeAspect="1"/>
          </p:cNvPicPr>
          <p:nvPr/>
        </p:nvPicPr>
        <p:blipFill>
          <a:blip r:embed="rId3"/>
          <a:stretch>
            <a:fillRect/>
          </a:stretch>
        </p:blipFill>
        <p:spPr>
          <a:xfrm>
            <a:off x="468149" y="1385455"/>
            <a:ext cx="8134429" cy="5002675"/>
          </a:xfrm>
          <a:prstGeom prst="rect">
            <a:avLst/>
          </a:prstGeom>
          <a:ln>
            <a:solidFill>
              <a:schemeClr val="accent1"/>
            </a:solidFill>
          </a:ln>
        </p:spPr>
      </p:pic>
      <p:pic>
        <p:nvPicPr>
          <p:cNvPr id="6" name="Picture 5">
            <a:extLst>
              <a:ext uri="{FF2B5EF4-FFF2-40B4-BE49-F238E27FC236}">
                <a16:creationId xmlns:a16="http://schemas.microsoft.com/office/drawing/2014/main" id="{B0258B88-2C8E-42A1-B959-50F584900B1A}"/>
              </a:ext>
            </a:extLst>
          </p:cNvPr>
          <p:cNvPicPr>
            <a:picLocks noChangeAspect="1"/>
          </p:cNvPicPr>
          <p:nvPr/>
        </p:nvPicPr>
        <p:blipFill>
          <a:blip r:embed="rId4"/>
          <a:stretch>
            <a:fillRect/>
          </a:stretch>
        </p:blipFill>
        <p:spPr>
          <a:xfrm>
            <a:off x="9185528" y="1385455"/>
            <a:ext cx="2270957" cy="4976291"/>
          </a:xfrm>
          <a:prstGeom prst="rect">
            <a:avLst/>
          </a:prstGeom>
          <a:ln>
            <a:solidFill>
              <a:schemeClr val="accent1"/>
            </a:solidFill>
          </a:ln>
        </p:spPr>
      </p:pic>
    </p:spTree>
    <p:extLst>
      <p:ext uri="{BB962C8B-B14F-4D97-AF65-F5344CB8AC3E}">
        <p14:creationId xmlns:p14="http://schemas.microsoft.com/office/powerpoint/2010/main" val="8963922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the Microsoft Graph</a:t>
            </a:r>
          </a:p>
          <a:p>
            <a:pPr lvl="0">
              <a:lnSpc>
                <a:spcPct val="90000"/>
              </a:lnSpc>
              <a:spcBef>
                <a:spcPts val="1800"/>
              </a:spcBef>
            </a:pPr>
            <a:r>
              <a:rPr lang="en-US" sz="1600" b="0" dirty="0">
                <a:solidFill>
                  <a:srgbClr val="2F2F2F"/>
                </a:solidFill>
                <a:latin typeface="Segoe UI Semibold"/>
              </a:rPr>
              <a:t>Microsoft Graph JavaScript API</a:t>
            </a:r>
          </a:p>
          <a:p>
            <a:pPr lvl="0">
              <a:lnSpc>
                <a:spcPct val="90000"/>
              </a:lnSpc>
              <a:spcBef>
                <a:spcPts val="1800"/>
              </a:spcBef>
            </a:pPr>
            <a:r>
              <a:rPr lang="en-US" sz="1600" b="0" dirty="0">
                <a:solidFill>
                  <a:srgbClr val="2F2F2F"/>
                </a:solidFill>
                <a:latin typeface="Segoe UI Semibold"/>
              </a:rPr>
              <a:t>TypeScript Type Declarations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MSGraphClient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32786155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Use the </a:t>
            </a:r>
            <a:r>
              <a:rPr lang="en-US" sz="1800" dirty="0" err="1">
                <a:latin typeface="+mj-lt"/>
              </a:rPr>
              <a:t>MSGraphClient</a:t>
            </a:r>
            <a:r>
              <a:rPr lang="en-US" sz="1800" dirty="0">
                <a:latin typeface="+mj-lt"/>
              </a:rPr>
              <a:t> to Connect to Microsoft Graph</a:t>
            </a:r>
          </a:p>
          <a:p>
            <a:pPr marL="342900" lvl="0" indent="-342900" defTabSz="914400">
              <a:lnSpc>
                <a:spcPct val="100000"/>
              </a:lnSpc>
              <a:spcBef>
                <a:spcPts val="600"/>
              </a:spcBef>
              <a:buSzTx/>
              <a:defRPr/>
            </a:pPr>
            <a:r>
              <a:rPr lang="en-US" sz="1800" dirty="0">
                <a:latin typeface="+mj-lt"/>
                <a:hlinkClick r:id="rId4"/>
              </a:rPr>
              <a:t>https://docs.microsoft.com/sharepoint/dev/spfx/use-msgraph</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1383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223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the Microsoft Graph</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Microsoft Graph</a:t>
            </a:r>
          </a:p>
          <a:p>
            <a:pPr>
              <a:spcBef>
                <a:spcPts val="1200"/>
              </a:spcBef>
            </a:pPr>
            <a:r>
              <a:rPr lang="en-US" sz="2000" dirty="0"/>
              <a:t>Microsoft Graph JavaScript API</a:t>
            </a:r>
          </a:p>
          <a:p>
            <a:pPr>
              <a:spcBef>
                <a:spcPts val="1200"/>
              </a:spcBef>
            </a:pPr>
            <a:r>
              <a:rPr lang="en-US" sz="2000" dirty="0"/>
              <a:t>TypeScript Type Declarations</a:t>
            </a:r>
          </a:p>
          <a:p>
            <a:pPr>
              <a:spcBef>
                <a:spcPts val="1200"/>
              </a:spcBef>
            </a:pPr>
            <a:r>
              <a:rPr lang="en-US" sz="2000" dirty="0" err="1"/>
              <a:t>SPFx’s</a:t>
            </a:r>
            <a:r>
              <a:rPr lang="en-US" sz="2000" dirty="0"/>
              <a:t> </a:t>
            </a:r>
            <a:r>
              <a:rPr lang="en-US" sz="2000" dirty="0" err="1"/>
              <a:t>MSGraphClient</a:t>
            </a:r>
            <a:endParaRPr lang="en-US" sz="2000" dirty="0"/>
          </a:p>
          <a:p>
            <a:pPr>
              <a:spcBef>
                <a:spcPts val="1200"/>
              </a:spcBef>
            </a:pPr>
            <a:endParaRPr lang="en-US" sz="2000" dirty="0"/>
          </a:p>
        </p:txBody>
      </p:sp>
    </p:spTree>
    <p:extLst>
      <p:ext uri="{BB962C8B-B14F-4D97-AF65-F5344CB8AC3E}">
        <p14:creationId xmlns:p14="http://schemas.microsoft.com/office/powerpoint/2010/main" val="3780144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11609" y="5109453"/>
            <a:ext cx="2403013" cy="12412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9119032" y="1277267"/>
            <a:ext cx="2631340" cy="3587818"/>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26689" y="1277595"/>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26688" y="1282927"/>
            <a:ext cx="8513969"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26690" y="5086787"/>
            <a:ext cx="11338621" cy="12581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54187" y="2229506"/>
            <a:ext cx="1506874" cy="2417642"/>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122669" y="2815266"/>
            <a:ext cx="2509648" cy="1828445"/>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722705" y="2241366"/>
            <a:ext cx="1501789" cy="2402345"/>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a:extLst/>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10074669" y="2884781"/>
            <a:ext cx="585527" cy="1090514"/>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9119033" y="1282927"/>
            <a:ext cx="2631340"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302211" y="2798615"/>
            <a:ext cx="2509648" cy="1828445"/>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dirty="0">
                <a:ln w="3175">
                  <a:noFill/>
                </a:ln>
                <a:solidFill>
                  <a:srgbClr val="FF0000"/>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dirty="0">
                <a:ln>
                  <a:noFill/>
                </a:ln>
                <a:solidFill>
                  <a:srgbClr val="FF0000"/>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dirty="0">
              <a:ln w="3175">
                <a:noFill/>
              </a:ln>
              <a:solidFill>
                <a:srgbClr val="FF0000"/>
              </a:solidFill>
              <a:effectLst/>
              <a:uLnTx/>
              <a:uFillTx/>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7087904" y="4291900"/>
            <a:ext cx="12394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563058" y="4859293"/>
            <a:ext cx="534291" cy="648525"/>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907580" y="4847833"/>
            <a:ext cx="534291" cy="648525"/>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4474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65138" y="632779"/>
            <a:ext cx="11533187" cy="1231106"/>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3"/>
          <a:stretch>
            <a:fillRect/>
          </a:stretch>
        </p:blipFill>
        <p:spPr>
          <a:xfrm>
            <a:off x="331732" y="1897510"/>
            <a:ext cx="11528535" cy="292633"/>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1339" y="1683250"/>
            <a:ext cx="12149322" cy="5153412"/>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31732" y="5043340"/>
            <a:ext cx="11442346"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884126" y="204396"/>
            <a:ext cx="2286535" cy="1017960"/>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5"/>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a:extLst/>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64983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resource that proxies multiple Microsoft services</a:t>
            </a:r>
          </a:p>
          <a:p>
            <a:endParaRPr lang="en-US" dirty="0"/>
          </a:p>
          <a:p>
            <a:r>
              <a:rPr lang="en-US" dirty="0"/>
              <a:t>Allows for easy traversal of objects and relationships</a:t>
            </a:r>
          </a:p>
          <a:p>
            <a:endParaRPr lang="en-US" dirty="0"/>
          </a:p>
          <a:p>
            <a:r>
              <a:rPr lang="en-US" dirty="0"/>
              <a:t>Simplifies token acquisition and management</a:t>
            </a:r>
          </a:p>
          <a:p>
            <a:endParaRPr lang="en-US" dirty="0"/>
          </a:p>
          <a:p>
            <a:r>
              <a:rPr lang="en-US" dirty="0"/>
              <a:t>Eliminates the need to traditional discovery (using “me” and “</a:t>
            </a:r>
            <a:r>
              <a:rPr lang="en-US" dirty="0" err="1"/>
              <a:t>myorganization</a:t>
            </a:r>
            <a:r>
              <a:rPr lang="en-US" dirty="0"/>
              <a:t>”)</a:t>
            </a:r>
          </a:p>
        </p:txBody>
      </p:sp>
      <p:sp>
        <p:nvSpPr>
          <p:cNvPr id="2" name="Title 1"/>
          <p:cNvSpPr>
            <a:spLocks noGrp="1"/>
          </p:cNvSpPr>
          <p:nvPr>
            <p:ph type="title"/>
          </p:nvPr>
        </p:nvSpPr>
        <p:spPr/>
        <p:txBody>
          <a:bodyPr/>
          <a:lstStyle/>
          <a:p>
            <a:r>
              <a:rPr lang="en-US" dirty="0"/>
              <a:t>Microsoft Graph, gateway to Office 365</a:t>
            </a:r>
          </a:p>
        </p:txBody>
      </p:sp>
    </p:spTree>
    <p:extLst>
      <p:ext uri="{BB962C8B-B14F-4D97-AF65-F5344CB8AC3E}">
        <p14:creationId xmlns:p14="http://schemas.microsoft.com/office/powerpoint/2010/main" val="33521376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p:txBody>
          <a:bodyPr/>
          <a:lstStyle/>
          <a:p>
            <a:r>
              <a:rPr lang="en-US" dirty="0"/>
              <a:t>Microsoft Graph is accessible via REST API &amp; various SDKs</a:t>
            </a:r>
          </a:p>
          <a:p>
            <a:endParaRPr lang="en-US" dirty="0"/>
          </a:p>
          <a:p>
            <a:r>
              <a:rPr lang="en-US" dirty="0"/>
              <a:t>Client-side solutions can leverage the JavaScript SDK</a:t>
            </a:r>
            <a:endParaRPr lang="en-US" dirty="0">
              <a:hlinkClick r:id="rId3"/>
            </a:endParaRPr>
          </a:p>
          <a:p>
            <a:pPr lvl="1"/>
            <a:r>
              <a:rPr lang="en-US" dirty="0">
                <a:hlinkClick r:id="rId3"/>
              </a:rPr>
              <a:t>https://github.com/microsoftgraph/msgraph-sdk-javascript</a:t>
            </a:r>
            <a:endParaRPr lang="en-US" dirty="0"/>
          </a:p>
          <a:p>
            <a:pPr lvl="1"/>
            <a:r>
              <a:rPr lang="en-US" dirty="0"/>
              <a:t>Requires initialization with an Azure AD provided OAuth2 access token to create the client</a:t>
            </a:r>
          </a:p>
        </p:txBody>
      </p:sp>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Tree>
    <p:extLst>
      <p:ext uri="{BB962C8B-B14F-4D97-AF65-F5344CB8AC3E}">
        <p14:creationId xmlns:p14="http://schemas.microsoft.com/office/powerpoint/2010/main" val="218195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464400" y="1178952"/>
            <a:ext cx="11575200" cy="4016484"/>
          </a:xfrm>
        </p:spPr>
        <p:txBody>
          <a:bodyPr/>
          <a:lstStyle/>
          <a:p>
            <a:r>
              <a:rPr lang="en-US" sz="2000" dirty="0" err="1"/>
              <a:t>var</a:t>
            </a:r>
            <a:r>
              <a:rPr lang="en-US" sz="2000" dirty="0"/>
              <a:t> client = </a:t>
            </a:r>
            <a:r>
              <a:rPr lang="en-US" sz="2000" dirty="0" err="1"/>
              <a:t>MicrosoftGraph.Client.init</a:t>
            </a:r>
            <a:r>
              <a:rPr lang="en-US" sz="2000" dirty="0"/>
              <a:t>({</a:t>
            </a:r>
          </a:p>
          <a:p>
            <a:r>
              <a:rPr lang="en-US" sz="2000" dirty="0"/>
              <a:t>  </a:t>
            </a:r>
            <a:r>
              <a:rPr lang="en-US" sz="2000" dirty="0" err="1"/>
              <a:t>authProvider</a:t>
            </a:r>
            <a:r>
              <a:rPr lang="en-US" sz="2000" dirty="0"/>
              <a:t>: (done) =&gt; {</a:t>
            </a:r>
          </a:p>
          <a:p>
            <a:r>
              <a:rPr lang="en-US" sz="2000" dirty="0"/>
              <a:t>    done(null, </a:t>
            </a:r>
            <a:r>
              <a:rPr lang="en-US" sz="2000" dirty="0" err="1"/>
              <a:t>access_token</a:t>
            </a:r>
            <a:r>
              <a:rPr lang="en-US" sz="2000" dirty="0"/>
              <a:t>);</a:t>
            </a:r>
          </a:p>
          <a:p>
            <a:r>
              <a:rPr lang="en-US" sz="2000" dirty="0"/>
              <a:t>  }</a:t>
            </a:r>
          </a:p>
          <a:p>
            <a:r>
              <a:rPr lang="en-US" sz="2000" dirty="0"/>
              <a:t>});</a:t>
            </a:r>
          </a:p>
          <a:p>
            <a:endParaRPr lang="en-US" sz="2000" dirty="0"/>
          </a:p>
          <a:p>
            <a:r>
              <a:rPr lang="en-US" sz="2000" dirty="0"/>
              <a:t>client</a:t>
            </a:r>
          </a:p>
          <a:p>
            <a:r>
              <a:rPr lang="en-US" sz="2000" dirty="0"/>
              <a:t>  .</a:t>
            </a:r>
            <a:r>
              <a:rPr lang="en-US" sz="2000" dirty="0" err="1"/>
              <a:t>api</a:t>
            </a:r>
            <a:r>
              <a:rPr lang="en-US" sz="2000" dirty="0"/>
              <a:t>('/me')</a:t>
            </a:r>
          </a:p>
          <a:p>
            <a:r>
              <a:rPr lang="en-US" sz="2000" dirty="0"/>
              <a:t>  .get((err, res) =&gt; {</a:t>
            </a:r>
          </a:p>
          <a:p>
            <a:r>
              <a:rPr lang="en-US" sz="2000" dirty="0"/>
              <a:t>    </a:t>
            </a:r>
            <a:r>
              <a:rPr lang="en-US" sz="2000" dirty="0" err="1"/>
              <a:t>console.log</a:t>
            </a:r>
            <a:r>
              <a:rPr lang="en-US" sz="2000" dirty="0"/>
              <a:t>(res);</a:t>
            </a:r>
          </a:p>
          <a:p>
            <a:r>
              <a:rPr lang="en-US" sz="2000" dirty="0"/>
              <a:t>  });</a:t>
            </a:r>
          </a:p>
        </p:txBody>
      </p:sp>
    </p:spTree>
    <p:extLst>
      <p:ext uri="{BB962C8B-B14F-4D97-AF65-F5344CB8AC3E}">
        <p14:creationId xmlns:p14="http://schemas.microsoft.com/office/powerpoint/2010/main" val="115497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1966692"/>
          </a:xfrm>
        </p:spPr>
        <p:txBody>
          <a:bodyPr/>
          <a:lstStyle/>
          <a:p>
            <a:r>
              <a:rPr lang="en-US" dirty="0"/>
              <a:t>Use the Microsoft Graph JavaScript SDK in TypeScript applications</a:t>
            </a:r>
          </a:p>
          <a:p>
            <a:endParaRPr lang="en-US" dirty="0"/>
          </a:p>
          <a:p>
            <a:r>
              <a:rPr lang="en-US" dirty="0"/>
              <a:t>TypeScript type declarations introduce strong types and documentation to client-side projects</a:t>
            </a:r>
          </a:p>
          <a:p>
            <a:pPr lvl="1"/>
            <a:r>
              <a:rPr lang="en-US" dirty="0">
                <a:hlinkClick r:id="rId3"/>
              </a:rPr>
              <a:t>https://github.com/microsoftgraph/msgraph-typescript-typings</a:t>
            </a:r>
            <a:r>
              <a:rPr lang="en-US" dirty="0"/>
              <a:t> </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Microsoft Graph TypeScript Type Declarations</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4724370"/>
          </a:xfrm>
        </p:spPr>
        <p:txBody>
          <a:bodyPr/>
          <a:lstStyle/>
          <a:p>
            <a:r>
              <a:rPr lang="en-US" sz="2000" dirty="0"/>
              <a:t>import * as </a:t>
            </a:r>
            <a:r>
              <a:rPr lang="en-US" sz="2000" dirty="0" err="1"/>
              <a:t>MicrosoftGraph</a:t>
            </a:r>
            <a:r>
              <a:rPr lang="en-US" sz="2000" dirty="0"/>
              <a:t> from '@</a:t>
            </a:r>
            <a:r>
              <a:rPr lang="en-US" sz="2000" dirty="0" err="1"/>
              <a:t>microsoft</a:t>
            </a:r>
            <a:r>
              <a:rPr lang="en-US" sz="2000" dirty="0"/>
              <a:t>/</a:t>
            </a:r>
            <a:r>
              <a:rPr lang="en-US" sz="2000" dirty="0" err="1"/>
              <a:t>microsoft</a:t>
            </a:r>
            <a:r>
              <a:rPr lang="en-US" sz="2000" dirty="0"/>
              <a:t>-graph-types';</a:t>
            </a:r>
          </a:p>
          <a:p>
            <a:endParaRPr lang="en-US" sz="2000" dirty="0"/>
          </a:p>
          <a:p>
            <a:r>
              <a:rPr lang="en-US" sz="2000" dirty="0"/>
              <a:t>// </a:t>
            </a:r>
            <a:r>
              <a:rPr lang="en-US" sz="2000" dirty="0" err="1"/>
              <a:t>init</a:t>
            </a:r>
            <a:r>
              <a:rPr lang="en-US" sz="2000" dirty="0"/>
              <a:t> Microsoft Graph client</a:t>
            </a:r>
          </a:p>
          <a:p>
            <a:endParaRPr lang="en-US" sz="2000" dirty="0"/>
          </a:p>
          <a:p>
            <a:r>
              <a:rPr lang="en-US" sz="2000" dirty="0"/>
              <a:t>client</a:t>
            </a:r>
          </a:p>
          <a:p>
            <a:r>
              <a:rPr lang="en-US" sz="2000" dirty="0"/>
              <a:t>  .</a:t>
            </a:r>
            <a:r>
              <a:rPr lang="en-US" sz="2000" dirty="0" err="1"/>
              <a:t>api</a:t>
            </a:r>
            <a:r>
              <a:rPr lang="en-US" sz="2000" dirty="0"/>
              <a:t>('/me')</a:t>
            </a:r>
          </a:p>
          <a:p>
            <a:r>
              <a:rPr lang="en-US" sz="2000" dirty="0"/>
              <a:t>  .get((error: any, user: </a:t>
            </a:r>
            <a:r>
              <a:rPr lang="en-US" sz="2000" dirty="0" err="1"/>
              <a:t>MicrosoftGraph.User</a:t>
            </a:r>
            <a:r>
              <a:rPr lang="en-US" sz="2000" dirty="0"/>
              <a:t>, </a:t>
            </a:r>
            <a:r>
              <a:rPr lang="en-US" sz="2000" dirty="0" err="1"/>
              <a:t>rawResponse</a:t>
            </a:r>
            <a:r>
              <a:rPr lang="en-US" sz="2000" dirty="0"/>
              <a:t>?: any) =&gt; {</a:t>
            </a:r>
          </a:p>
          <a:p>
            <a:r>
              <a:rPr lang="en-US" sz="2000" dirty="0"/>
              <a:t>    </a:t>
            </a:r>
            <a:r>
              <a:rPr lang="en-US" sz="2000" dirty="0" err="1"/>
              <a:t>console.log</a:t>
            </a:r>
            <a:r>
              <a:rPr lang="en-US" sz="2000" dirty="0"/>
              <a:t>('name: ', </a:t>
            </a:r>
            <a:r>
              <a:rPr lang="en-US" sz="2000" dirty="0" err="1"/>
              <a:t>user.displayName</a:t>
            </a:r>
            <a:r>
              <a:rPr lang="en-US" sz="2000" dirty="0"/>
              <a:t>);</a:t>
            </a:r>
          </a:p>
          <a:p>
            <a:r>
              <a:rPr lang="en-US" sz="2000" dirty="0"/>
              <a:t>    console.log('email: ', </a:t>
            </a:r>
            <a:r>
              <a:rPr lang="en-US" sz="2000" dirty="0" err="1"/>
              <a:t>user.mail</a:t>
            </a:r>
            <a:r>
              <a:rPr lang="en-US" sz="2000" dirty="0"/>
              <a:t>);</a:t>
            </a:r>
          </a:p>
          <a:p>
            <a:r>
              <a:rPr lang="en-US" sz="2000" dirty="0"/>
              <a:t>    </a:t>
            </a:r>
            <a:r>
              <a:rPr lang="en-US" sz="2000" dirty="0" err="1"/>
              <a:t>console.log</a:t>
            </a:r>
            <a:r>
              <a:rPr lang="en-US" sz="2000" dirty="0"/>
              <a:t>('phone: ', </a:t>
            </a:r>
            <a:r>
              <a:rPr lang="en-US" sz="2000" dirty="0" err="1"/>
              <a:t>user.businessPhones</a:t>
            </a:r>
            <a:r>
              <a:rPr lang="en-US" sz="2000" dirty="0"/>
              <a:t>[0]);</a:t>
            </a:r>
          </a:p>
          <a:p>
            <a:r>
              <a:rPr lang="en-US" sz="2000" dirty="0"/>
              <a:t>    });</a:t>
            </a:r>
          </a:p>
          <a:p>
            <a:r>
              <a:rPr lang="en-US" sz="2000" dirty="0"/>
              <a:t>  });</a:t>
            </a:r>
          </a:p>
          <a:p>
            <a:endParaRPr lang="en-US" sz="2000" dirty="0"/>
          </a:p>
        </p:txBody>
      </p:sp>
    </p:spTree>
    <p:extLst>
      <p:ext uri="{BB962C8B-B14F-4D97-AF65-F5344CB8AC3E}">
        <p14:creationId xmlns:p14="http://schemas.microsoft.com/office/powerpoint/2010/main" val="48101681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1266</Words>
  <Application>Microsoft Office PowerPoint</Application>
  <PresentationFormat>Custom</PresentationFormat>
  <Paragraphs>190</Paragraphs>
  <Slides>18</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Consolas</vt:lpstr>
      <vt:lpstr>Courier New</vt:lpstr>
      <vt:lpstr>Segoe UI</vt:lpstr>
      <vt:lpstr>Segoe UI Light</vt:lpstr>
      <vt:lpstr>Segoe UI Semibold</vt:lpstr>
      <vt:lpstr>Segoe UI Semilight</vt:lpstr>
      <vt:lpstr>Wingdings</vt:lpstr>
      <vt:lpstr>Office 365 PPT Template - 2017</vt:lpstr>
      <vt:lpstr>Leverage the Microsoft Graph &amp; 3rd Party APIs</vt:lpstr>
      <vt:lpstr>Calling the Microsoft Graph </vt:lpstr>
      <vt:lpstr>Microsoft 365 Platform</vt:lpstr>
      <vt:lpstr>Microsoft Graph Gateway to your data in the Microsoft-cloud  </vt:lpstr>
      <vt:lpstr>Microsoft Graph, gateway to Office 365</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SPFx Solutions Declare Permission Requests</vt:lpstr>
      <vt:lpstr>Add SharePoint Package to SharePoint App Catalog</vt:lpstr>
      <vt:lpstr>Approve / Reject with SharePoint Online API Management Page</vt:lpstr>
      <vt:lpstr>Demo Calling the Microsoft Graph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2019-06-08T23:54:49Z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