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14"/>
  </p:notesMasterIdLst>
  <p:sldIdLst>
    <p:sldId id="256" r:id="rId2"/>
    <p:sldId id="259" r:id="rId3"/>
    <p:sldId id="261" r:id="rId4"/>
    <p:sldId id="296" r:id="rId5"/>
    <p:sldId id="303" r:id="rId6"/>
    <p:sldId id="298" r:id="rId7"/>
    <p:sldId id="308" r:id="rId8"/>
    <p:sldId id="305" r:id="rId9"/>
    <p:sldId id="306" r:id="rId10"/>
    <p:sldId id="307" r:id="rId11"/>
    <p:sldId id="309" r:id="rId12"/>
    <p:sldId id="302" r:id="rId13"/>
  </p:sldIdLst>
  <p:sldSz cx="9144000" cy="6858000" type="screen4x3"/>
  <p:notesSz cx="6858000" cy="9144000"/>
  <p:embeddedFontLst>
    <p:embeddedFont>
      <p:font typeface="Roboto Slab" pitchFamily="2" charset="0"/>
      <p:regular r:id="rId15"/>
      <p:bold r:id="rId16"/>
    </p:embeddedFont>
    <p:embeddedFont>
      <p:font typeface="Source Sans Pro" panose="020B0503030403020204" pitchFamily="34" charset="0"/>
      <p:regular r:id="rId17"/>
      <p:bold r:id="rId18"/>
      <p:italic r:id="rId19"/>
      <p:boldItalic r:id="rId20"/>
    </p:embeddedFont>
    <p:embeddedFont>
      <p:font typeface="Calibri Light" panose="020F0302020204030204" pitchFamily="34" charset="0"/>
      <p:regular r:id="rId21"/>
      <p:italic r:id="rId22"/>
    </p:embeddedFont>
  </p:embeddedFontLst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FF"/>
    <a:srgbClr val="0000FF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31253BB-F126-4D2B-BFBD-F72031EFC4DF}">
  <a:tblStyle styleId="{E31253BB-F126-4D2B-BFBD-F72031EFC4DF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597" autoAdjust="0"/>
  </p:normalViewPr>
  <p:slideViewPr>
    <p:cSldViewPr snapToGrid="0">
      <p:cViewPr varScale="1">
        <p:scale>
          <a:sx n="92" d="100"/>
          <a:sy n="92" d="100"/>
        </p:scale>
        <p:origin x="12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8687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ctrTitle"/>
          </p:nvPr>
        </p:nvSpPr>
        <p:spPr>
          <a:xfrm>
            <a:off x="1700184" y="1360350"/>
            <a:ext cx="5807399" cy="1546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1pPr>
            <a:lvl2pPr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2pPr>
            <a:lvl3pPr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3pPr>
            <a:lvl4pPr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4pPr>
            <a:lvl5pPr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5pPr>
            <a:lvl6pPr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6pPr>
            <a:lvl7pPr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7pPr>
            <a:lvl8pPr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8pPr>
            <a:lvl9pPr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9pPr>
          </a:lstStyle>
          <a:p>
            <a:endParaRPr/>
          </a:p>
        </p:txBody>
      </p:sp>
      <p:sp>
        <p:nvSpPr>
          <p:cNvPr id="9" name="Shape 9"/>
          <p:cNvSpPr/>
          <p:nvPr/>
        </p:nvSpPr>
        <p:spPr>
          <a:xfrm>
            <a:off x="6897625" y="619995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" name="Shape 10"/>
          <p:cNvSpPr/>
          <p:nvPr/>
        </p:nvSpPr>
        <p:spPr>
          <a:xfrm>
            <a:off x="7454375" y="563880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8827727" y="4597553"/>
            <a:ext cx="75899" cy="75899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8677050" y="6577875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2972225" y="63340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4" name="Shape 14"/>
          <p:cNvSpPr/>
          <p:nvPr/>
        </p:nvSpPr>
        <p:spPr>
          <a:xfrm>
            <a:off x="579634" y="3373478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5" name="Shape 15"/>
          <p:cNvSpPr/>
          <p:nvPr/>
        </p:nvSpPr>
        <p:spPr>
          <a:xfrm>
            <a:off x="311843" y="791518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Shape 16"/>
          <p:cNvSpPr/>
          <p:nvPr/>
        </p:nvSpPr>
        <p:spPr>
          <a:xfrm>
            <a:off x="626321" y="1339871"/>
            <a:ext cx="253800" cy="2538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7" name="Shape 17"/>
          <p:cNvSpPr/>
          <p:nvPr/>
        </p:nvSpPr>
        <p:spPr>
          <a:xfrm>
            <a:off x="8104500" y="4963100"/>
            <a:ext cx="190200" cy="1905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8" name="Shape 18"/>
          <p:cNvSpPr/>
          <p:nvPr/>
        </p:nvSpPr>
        <p:spPr>
          <a:xfrm>
            <a:off x="8803950" y="5654656"/>
            <a:ext cx="190200" cy="1905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196310" y="1990890"/>
            <a:ext cx="75899" cy="75899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1738050" y="271321"/>
            <a:ext cx="253800" cy="2538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1"/>
          <p:cNvSpPr/>
          <p:nvPr/>
        </p:nvSpPr>
        <p:spPr>
          <a:xfrm>
            <a:off x="771658" y="2504485"/>
            <a:ext cx="75899" cy="75899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2" name="Shape 22"/>
          <p:cNvSpPr/>
          <p:nvPr/>
        </p:nvSpPr>
        <p:spPr>
          <a:xfrm>
            <a:off x="4271583" y="474825"/>
            <a:ext cx="75899" cy="75899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3" name="Shape 23"/>
          <p:cNvSpPr/>
          <p:nvPr/>
        </p:nvSpPr>
        <p:spPr>
          <a:xfrm>
            <a:off x="7729213" y="6127437"/>
            <a:ext cx="253800" cy="2541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ctrTitle"/>
          </p:nvPr>
        </p:nvSpPr>
        <p:spPr>
          <a:xfrm>
            <a:off x="1546025" y="2034925"/>
            <a:ext cx="5832600" cy="1546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buSzPct val="100000"/>
              <a:defRPr sz="4800" b="1"/>
            </a:lvl1pPr>
            <a:lvl2pPr rtl="0">
              <a:spcBef>
                <a:spcPts val="0"/>
              </a:spcBef>
              <a:buSzPct val="100000"/>
              <a:defRPr sz="4800" b="1"/>
            </a:lvl2pPr>
            <a:lvl3pPr rtl="0">
              <a:spcBef>
                <a:spcPts val="0"/>
              </a:spcBef>
              <a:buSzPct val="100000"/>
              <a:defRPr sz="4800" b="1"/>
            </a:lvl3pPr>
            <a:lvl4pPr rtl="0">
              <a:spcBef>
                <a:spcPts val="0"/>
              </a:spcBef>
              <a:buSzPct val="100000"/>
              <a:defRPr sz="4800" b="1"/>
            </a:lvl4pPr>
            <a:lvl5pPr rtl="0">
              <a:spcBef>
                <a:spcPts val="0"/>
              </a:spcBef>
              <a:buSzPct val="100000"/>
              <a:defRPr sz="4800" b="1"/>
            </a:lvl5pPr>
            <a:lvl6pPr rtl="0">
              <a:spcBef>
                <a:spcPts val="0"/>
              </a:spcBef>
              <a:buSzPct val="100000"/>
              <a:defRPr sz="4800" b="1"/>
            </a:lvl6pPr>
            <a:lvl7pPr rtl="0">
              <a:spcBef>
                <a:spcPts val="0"/>
              </a:spcBef>
              <a:buSzPct val="100000"/>
              <a:defRPr sz="4800" b="1"/>
            </a:lvl7pPr>
            <a:lvl8pPr rtl="0">
              <a:spcBef>
                <a:spcPts val="0"/>
              </a:spcBef>
              <a:buSzPct val="100000"/>
              <a:defRPr sz="4800" b="1"/>
            </a:lvl8pPr>
            <a:lvl9pPr rtl="0">
              <a:spcBef>
                <a:spcPts val="0"/>
              </a:spcBef>
              <a:buSzPct val="100000"/>
              <a:defRPr sz="4800" b="1"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ubTitle" idx="1"/>
          </p:nvPr>
        </p:nvSpPr>
        <p:spPr>
          <a:xfrm>
            <a:off x="1546025" y="3710548"/>
            <a:ext cx="5832600" cy="104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Clr>
                <a:srgbClr val="607D8B"/>
              </a:buClr>
              <a:buNone/>
              <a:defRPr>
                <a:solidFill>
                  <a:srgbClr val="607D8B"/>
                </a:solidFill>
              </a:defRPr>
            </a:lvl1pPr>
            <a:lvl2pPr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2pPr>
            <a:lvl3pPr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3pPr>
            <a:lvl4pPr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4pPr>
            <a:lvl5pPr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5pPr>
            <a:lvl6pPr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6pPr>
            <a:lvl7pPr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7pPr>
            <a:lvl8pPr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8pPr>
            <a:lvl9pPr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786150" y="1682266"/>
            <a:ext cx="7571700" cy="4764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complete patter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/>
        </p:nvSpPr>
        <p:spPr>
          <a:xfrm>
            <a:off x="-26550" y="-19800"/>
            <a:ext cx="9197100" cy="68976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6">
            <a:alphaModFix/>
          </a:blip>
          <a:stretch>
            <a:fillRect/>
          </a:stretch>
        </a:blip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786150" y="1682266"/>
            <a:ext cx="7571700" cy="4764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rgbClr val="CFD8DC"/>
              </a:buClr>
              <a:buSzPct val="100000"/>
              <a:buFont typeface="Source Sans Pro"/>
              <a:buChar char="◎"/>
              <a:defRPr sz="30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>
              <a:spcBef>
                <a:spcPts val="480"/>
              </a:spcBef>
              <a:buClr>
                <a:srgbClr val="CFD8DC"/>
              </a:buClr>
              <a:buSzPct val="100000"/>
              <a:buFont typeface="Source Sans Pro"/>
              <a:buChar char="○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>
              <a:spcBef>
                <a:spcPts val="480"/>
              </a:spcBef>
              <a:buClr>
                <a:srgbClr val="CFD8DC"/>
              </a:buClr>
              <a:buSzPct val="100000"/>
              <a:buFont typeface="Source Sans Pro"/>
              <a:buChar char="◉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>
              <a:spcBef>
                <a:spcPts val="360"/>
              </a:spcBef>
              <a:buClr>
                <a:srgbClr val="CFD8DC"/>
              </a:buClr>
              <a:buSzPct val="100000"/>
              <a:buFont typeface="Source Sans Pro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>
              <a:spcBef>
                <a:spcPts val="360"/>
              </a:spcBef>
              <a:buClr>
                <a:srgbClr val="CFD8DC"/>
              </a:buClr>
              <a:buSzPct val="100000"/>
              <a:buFont typeface="Source Sans Pro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>
              <a:spcBef>
                <a:spcPts val="360"/>
              </a:spcBef>
              <a:buClr>
                <a:srgbClr val="CFD8DC"/>
              </a:buClr>
              <a:buSzPct val="100000"/>
              <a:buFont typeface="Source Sans Pro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>
              <a:spcBef>
                <a:spcPts val="360"/>
              </a:spcBef>
              <a:buClr>
                <a:srgbClr val="CFD8DC"/>
              </a:buClr>
              <a:buSzPct val="100000"/>
              <a:buFont typeface="Source Sans Pro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>
              <a:spcBef>
                <a:spcPts val="360"/>
              </a:spcBef>
              <a:buClr>
                <a:srgbClr val="CFD8DC"/>
              </a:buClr>
              <a:buSzPct val="100000"/>
              <a:buFont typeface="Source Sans Pro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>
              <a:spcBef>
                <a:spcPts val="360"/>
              </a:spcBef>
              <a:buClr>
                <a:srgbClr val="CFD8DC"/>
              </a:buClr>
              <a:buSzPct val="100000"/>
              <a:buFont typeface="Source Sans Pro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7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tat.ethz.ch/R-manual/R-devel/library/base/html/is.finite.html" TargetMode="External"/><Relationship Id="rId2" Type="http://schemas.openxmlformats.org/officeDocument/2006/relationships/hyperlink" Target="https://www.kaggle.com/c/home-depot-product-search-relevance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stackoverflow.com/questions/12188509/cleaning-inf-values-from-an-r-dataframe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/home-depot-product-search-relevance/data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ctrTitle"/>
          </p:nvPr>
        </p:nvSpPr>
        <p:spPr>
          <a:xfrm>
            <a:off x="1700184" y="1360350"/>
            <a:ext cx="5807399" cy="1546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OR 568 (Final Project)</a:t>
            </a:r>
            <a:br>
              <a:rPr lang="en" dirty="0"/>
            </a:br>
            <a:r>
              <a:rPr lang="en" sz="4400" dirty="0"/>
              <a:t>Home Depot Product Search Relevance</a:t>
            </a:r>
            <a:br>
              <a:rPr lang="en" dirty="0"/>
            </a:br>
            <a:r>
              <a:rPr lang="en" dirty="0"/>
              <a:t>	</a:t>
            </a:r>
            <a:br>
              <a:rPr lang="en" dirty="0"/>
            </a:br>
            <a:r>
              <a:rPr lang="en" dirty="0"/>
              <a:t>	</a:t>
            </a:r>
            <a:r>
              <a:rPr lang="en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-Ashok Vardhan Kari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Importance	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444" y="3999481"/>
            <a:ext cx="3797594" cy="27822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2631" y="1309256"/>
            <a:ext cx="3524623" cy="25822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7345" y="3999481"/>
            <a:ext cx="3582812" cy="26248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0357" y="1347725"/>
            <a:ext cx="3393387" cy="2486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366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Citations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Project Host - </a:t>
            </a:r>
            <a:r>
              <a:rPr lang="en-US" sz="2400" dirty="0">
                <a:hlinkClick r:id="rId2"/>
              </a:rPr>
              <a:t>https://www.kaggle.com/c/home-depot-product-search-relevance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>
                <a:hlinkClick r:id="rId3"/>
              </a:rPr>
              <a:t>https://stat.ethz.ch/R-manual/R-devel/library/base/html/is.finite.html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>
                <a:hlinkClick r:id="rId4"/>
              </a:rPr>
              <a:t>http://stackoverflow.com/questions/12188509/cleaning-inf-values-from-an-r-dataframe</a:t>
            </a:r>
            <a:endParaRPr lang="en-US" sz="24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520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05"/>
          <p:cNvSpPr txBox="1">
            <a:spLocks/>
          </p:cNvSpPr>
          <p:nvPr/>
        </p:nvSpPr>
        <p:spPr>
          <a:xfrm>
            <a:off x="685800" y="280020"/>
            <a:ext cx="7772400" cy="1546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ct val="100000"/>
              <a:buFont typeface="Roboto Slab"/>
              <a:buNone/>
              <a:defRPr sz="2000" b="0" i="0" u="none" strike="noStrike" cap="none" baseline="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  <a:rtl val="0"/>
              </a:defRPr>
            </a:lvl1pPr>
            <a:lvl2pPr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" sz="6000" b="1" dirty="0"/>
              <a:t>Thanks!</a:t>
            </a:r>
          </a:p>
        </p:txBody>
      </p:sp>
      <p:sp>
        <p:nvSpPr>
          <p:cNvPr id="5" name="Shape 306"/>
          <p:cNvSpPr txBox="1">
            <a:spLocks/>
          </p:cNvSpPr>
          <p:nvPr/>
        </p:nvSpPr>
        <p:spPr>
          <a:xfrm>
            <a:off x="685800" y="1896554"/>
            <a:ext cx="6593700" cy="104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Char char="◎"/>
              <a:defRPr sz="3000" b="0" i="0" u="none" strike="noStrike" cap="none" baseline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Char char="○"/>
              <a:defRPr sz="2400" b="0" i="0" u="none" strike="noStrike" cap="none" baseline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Char char="◉"/>
              <a:defRPr sz="2400" b="0" i="0" u="none" strike="noStrike" cap="none" baseline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None/>
              <a:defRPr sz="1800" b="0" i="0" u="none" strike="noStrike" cap="none" baseline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None/>
              <a:defRPr sz="1800" b="0" i="0" u="none" strike="noStrike" cap="none" baseline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None/>
              <a:defRPr sz="1800" b="0" i="0" u="none" strike="noStrike" cap="none" baseline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None/>
              <a:defRPr sz="1800" b="0" i="0" u="none" strike="noStrike" cap="none" baseline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None/>
              <a:defRPr sz="1800" b="0" i="0" u="none" strike="noStrike" cap="none" baseline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None/>
              <a:defRPr sz="1800" b="0" i="0" u="none" strike="noStrike" cap="none" baseline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9pPr>
          </a:lstStyle>
          <a:p>
            <a:pPr>
              <a:spcBef>
                <a:spcPts val="0"/>
              </a:spcBef>
              <a:buFont typeface="Source Sans Pro"/>
              <a:buNone/>
            </a:pPr>
            <a:endParaRPr lang="en" sz="3600" b="1" dirty="0"/>
          </a:p>
          <a:p>
            <a:pPr>
              <a:spcBef>
                <a:spcPts val="0"/>
              </a:spcBef>
              <a:buFont typeface="Source Sans Pro"/>
              <a:buNone/>
            </a:pPr>
            <a:endParaRPr lang="en" sz="3600" b="1" dirty="0"/>
          </a:p>
          <a:p>
            <a:pPr>
              <a:spcBef>
                <a:spcPts val="0"/>
              </a:spcBef>
              <a:buFont typeface="Source Sans Pro"/>
              <a:buNone/>
            </a:pPr>
            <a:r>
              <a:rPr lang="en" sz="3600" b="1" dirty="0"/>
              <a:t>Any suggestions/ questions?</a:t>
            </a:r>
          </a:p>
        </p:txBody>
      </p:sp>
    </p:spTree>
    <p:extLst>
      <p:ext uri="{BB962C8B-B14F-4D97-AF65-F5344CB8AC3E}">
        <p14:creationId xmlns:p14="http://schemas.microsoft.com/office/powerpoint/2010/main" val="185300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ctrTitle"/>
          </p:nvPr>
        </p:nvSpPr>
        <p:spPr>
          <a:xfrm>
            <a:off x="1546025" y="2034925"/>
            <a:ext cx="58326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6000" dirty="0">
                <a:solidFill>
                  <a:srgbClr val="CFD8DC"/>
                </a:solidFill>
              </a:rPr>
              <a:t>1.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Objective</a:t>
            </a:r>
          </a:p>
        </p:txBody>
      </p:sp>
      <p:sp>
        <p:nvSpPr>
          <p:cNvPr id="87" name="Shape 87"/>
          <p:cNvSpPr txBox="1">
            <a:spLocks noGrp="1"/>
          </p:cNvSpPr>
          <p:nvPr>
            <p:ph type="subTitle" idx="1"/>
          </p:nvPr>
        </p:nvSpPr>
        <p:spPr>
          <a:xfrm>
            <a:off x="1546025" y="3710548"/>
            <a:ext cx="58326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Predicting the relevance of search results to the search terms on homedepot.com. </a:t>
            </a:r>
          </a:p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200" dirty="0"/>
              <a:t>DataSet</a:t>
            </a:r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786150" y="1682266"/>
            <a:ext cx="7571700" cy="4764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>
              <a:lnSpc>
                <a:spcPct val="150000"/>
              </a:lnSpc>
            </a:pPr>
            <a:r>
              <a:rPr lang="en" sz="2400" dirty="0"/>
              <a:t>Data Source - </a:t>
            </a:r>
            <a:r>
              <a:rPr lang="en-US" sz="2400" dirty="0">
                <a:hlinkClick r:id="rId3"/>
              </a:rPr>
              <a:t>https://www.kaggle.com/c/home-depot-product-search-relevance/data</a:t>
            </a:r>
            <a:endParaRPr lang="en-US" sz="2400" dirty="0"/>
          </a:p>
          <a:p>
            <a:pPr marL="457200" lvl="0" indent="-228600">
              <a:lnSpc>
                <a:spcPct val="150000"/>
              </a:lnSpc>
            </a:pPr>
            <a:r>
              <a:rPr lang="en-US" sz="2400" dirty="0"/>
              <a:t>Observations – 74,068 and 5 Predictors (given) 5 Predictors (newly created)</a:t>
            </a:r>
          </a:p>
          <a:p>
            <a:pPr marL="457200" lvl="0" indent="-228600">
              <a:lnSpc>
                <a:spcPct val="150000"/>
              </a:lnSpc>
            </a:pPr>
            <a:r>
              <a:rPr lang="en-US" sz="2400" dirty="0"/>
              <a:t>Response – Relevance Score</a:t>
            </a:r>
          </a:p>
          <a:p>
            <a:pPr marL="457200" lvl="0" indent="-228600">
              <a:lnSpc>
                <a:spcPct val="150000"/>
              </a:lnSpc>
            </a:pPr>
            <a:r>
              <a:rPr lang="en-US" sz="2400" dirty="0"/>
              <a:t>Summary Of Predictors – All text predictors.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Predictor Variables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54" y="1523719"/>
            <a:ext cx="5170084" cy="3918301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6338" y="1523719"/>
            <a:ext cx="3399474" cy="391830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4124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Response Variable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06039" y="1745673"/>
            <a:ext cx="449302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Relevance – </a:t>
            </a:r>
            <a:r>
              <a:rPr lang="en-US" dirty="0"/>
              <a:t>Relevance score of search terms used to search a particular product.</a:t>
            </a:r>
          </a:p>
          <a:p>
            <a:endParaRPr lang="en-US" dirty="0"/>
          </a:p>
          <a:p>
            <a:r>
              <a:rPr lang="en-US" dirty="0"/>
              <a:t>Relevance Score is given in the range of 1-3. 1 being not relevant and 3 being highly relevant.</a:t>
            </a:r>
          </a:p>
          <a:p>
            <a:endParaRPr lang="en-US" dirty="0"/>
          </a:p>
          <a:p>
            <a:r>
              <a:rPr lang="en-US" b="1" dirty="0"/>
              <a:t>Eg</a:t>
            </a:r>
            <a:r>
              <a:rPr lang="en-US" dirty="0"/>
              <a:t> - Weber Spirit E-210 2-Burner Propane Gas Grill </a:t>
            </a:r>
          </a:p>
          <a:p>
            <a:r>
              <a:rPr lang="en-US" u="sng" dirty="0"/>
              <a:t>Search terms</a:t>
            </a:r>
          </a:p>
          <a:p>
            <a:r>
              <a:rPr lang="en-US" dirty="0"/>
              <a:t>Outdoor Grill (Highly Relevant - 3)</a:t>
            </a:r>
          </a:p>
          <a:p>
            <a:r>
              <a:rPr lang="en-US" dirty="0"/>
              <a:t>Grill (Moderately relevant - 2)</a:t>
            </a:r>
          </a:p>
          <a:p>
            <a:r>
              <a:rPr lang="en-US" dirty="0"/>
              <a:t>Induction Stove (Not relevant - 1)</a:t>
            </a: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831" y="1745673"/>
            <a:ext cx="781050" cy="2981325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12856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228600">
              <a:lnSpc>
                <a:spcPct val="150000"/>
              </a:lnSpc>
            </a:pPr>
            <a:r>
              <a:rPr lang="en-US" sz="2400" dirty="0"/>
              <a:t>Lower case</a:t>
            </a:r>
          </a:p>
          <a:p>
            <a:pPr marL="457200" indent="-228600">
              <a:lnSpc>
                <a:spcPct val="150000"/>
              </a:lnSpc>
            </a:pPr>
            <a:r>
              <a:rPr lang="en-US" sz="2400" dirty="0"/>
              <a:t>Removing Punctuation</a:t>
            </a:r>
          </a:p>
          <a:p>
            <a:pPr marL="457200" indent="-228600">
              <a:lnSpc>
                <a:spcPct val="150000"/>
              </a:lnSpc>
            </a:pPr>
            <a:r>
              <a:rPr lang="en-US" sz="2400" dirty="0"/>
              <a:t>Removing Stop Words</a:t>
            </a:r>
          </a:p>
          <a:p>
            <a:pPr marL="457200" indent="-228600">
              <a:lnSpc>
                <a:spcPct val="150000"/>
              </a:lnSpc>
            </a:pPr>
            <a:r>
              <a:rPr lang="en-US" sz="2400" dirty="0"/>
              <a:t>Stemming</a:t>
            </a:r>
          </a:p>
          <a:p>
            <a:pPr marL="457200" indent="-228600">
              <a:lnSpc>
                <a:spcPct val="150000"/>
              </a:lnSpc>
            </a:pPr>
            <a:r>
              <a:rPr lang="en-US" sz="2400"/>
              <a:t>Once Numerical </a:t>
            </a:r>
            <a:r>
              <a:rPr lang="en-US" sz="2400" dirty="0"/>
              <a:t>Predictors are created, centering and scaling is done.</a:t>
            </a:r>
          </a:p>
          <a:p>
            <a:pPr>
              <a:buClr>
                <a:schemeClr val="accent1"/>
              </a:buCl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760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Text Predictors -&gt; Numerical Predictors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775" y="1743411"/>
            <a:ext cx="4105275" cy="15621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3111" y="4399256"/>
            <a:ext cx="5057775" cy="15621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6" name="Down Arrow 5"/>
          <p:cNvSpPr/>
          <p:nvPr/>
        </p:nvSpPr>
        <p:spPr>
          <a:xfrm>
            <a:off x="4281054" y="3494936"/>
            <a:ext cx="390697" cy="6980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6050" y="1743411"/>
            <a:ext cx="2971800" cy="15621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13735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Predictive Models	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6150" y="1347725"/>
            <a:ext cx="7571700" cy="4764899"/>
          </a:xfrm>
        </p:spPr>
        <p:txBody>
          <a:bodyPr/>
          <a:lstStyle/>
          <a:p>
            <a:pPr>
              <a:buClr>
                <a:schemeClr val="accent1"/>
              </a:buClr>
            </a:pPr>
            <a:r>
              <a:rPr lang="en-US" b="1" dirty="0"/>
              <a:t>     Linear Models</a:t>
            </a:r>
          </a:p>
          <a:p>
            <a:pPr>
              <a:buClr>
                <a:schemeClr val="accent1"/>
              </a:buClr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682687"/>
              </p:ext>
            </p:extLst>
          </p:nvPr>
        </p:nvGraphicFramePr>
        <p:xfrm>
          <a:off x="964277" y="2099494"/>
          <a:ext cx="6641868" cy="3337560"/>
        </p:xfrm>
        <a:graphic>
          <a:graphicData uri="http://schemas.openxmlformats.org/drawingml/2006/table">
            <a:tbl>
              <a:tblPr firstRow="1" bandRow="1">
                <a:tableStyleId>{E31253BB-F126-4D2B-BFBD-F72031EFC4DF}</a:tableStyleId>
              </a:tblPr>
              <a:tblGrid>
                <a:gridCol w="1648692">
                  <a:extLst>
                    <a:ext uri="{9D8B030D-6E8A-4147-A177-3AD203B41FA5}">
                      <a16:colId xmlns:a16="http://schemas.microsoft.com/office/drawing/2014/main" val="357855270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78828903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32833201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280344391"/>
                    </a:ext>
                  </a:extLst>
                </a:gridCol>
                <a:gridCol w="1335576">
                  <a:extLst>
                    <a:ext uri="{9D8B030D-6E8A-4147-A177-3AD203B41FA5}">
                      <a16:colId xmlns:a16="http://schemas.microsoft.com/office/drawing/2014/main" val="27410091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Rsquared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RMSE SD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Rsquared</a:t>
                      </a:r>
                      <a:r>
                        <a:rPr lang="en-US" b="1" dirty="0"/>
                        <a:t> SD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156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LM (3 Predictors)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0.5032457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0.1118881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0.003922922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0.005915459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576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LM (5 Predictors)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0.4985872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0.1283324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0.003780619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0.008842439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7735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GLM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0.4984968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0.1282527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0.0048818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0.01166843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920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cap="none" baseline="0" dirty="0">
                          <a:solidFill>
                            <a:srgbClr val="0000FF"/>
                          </a:solidFill>
                          <a:latin typeface="Calibri Light" panose="020F0302020204030204" pitchFamily="34" charset="0"/>
                          <a:ea typeface="+mn-ea"/>
                          <a:cs typeface="+mn-cs"/>
                          <a:sym typeface="Arial"/>
                          <a:rtl val="0"/>
                        </a:rPr>
                        <a:t>GBM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cap="none" baseline="0" dirty="0">
                          <a:solidFill>
                            <a:srgbClr val="0000FF"/>
                          </a:solidFill>
                          <a:latin typeface="Calibri Light" panose="020F0302020204030204" pitchFamily="34" charset="0"/>
                          <a:ea typeface="+mn-ea"/>
                          <a:cs typeface="+mn-cs"/>
                          <a:sym typeface="Arial"/>
                          <a:rtl val="0"/>
                        </a:rPr>
                        <a:t>0.4904631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cap="none" baseline="0" dirty="0">
                          <a:solidFill>
                            <a:srgbClr val="0000FF"/>
                          </a:solidFill>
                          <a:latin typeface="Calibri Light" panose="020F0302020204030204" pitchFamily="34" charset="0"/>
                          <a:ea typeface="+mn-ea"/>
                          <a:cs typeface="+mn-cs"/>
                          <a:sym typeface="Arial"/>
                          <a:rtl val="0"/>
                        </a:rPr>
                        <a:t>0.1564513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cap="none" baseline="0" dirty="0">
                          <a:solidFill>
                            <a:srgbClr val="0000FF"/>
                          </a:solidFill>
                          <a:latin typeface="Calibri Light" panose="020F0302020204030204" pitchFamily="34" charset="0"/>
                          <a:ea typeface="+mn-ea"/>
                          <a:cs typeface="+mn-cs"/>
                          <a:sym typeface="Arial"/>
                          <a:rtl val="0"/>
                        </a:rPr>
                        <a:t>0.003483352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cap="none" baseline="0" dirty="0">
                          <a:solidFill>
                            <a:srgbClr val="0000FF"/>
                          </a:solidFill>
                          <a:latin typeface="Calibri Light" panose="020F0302020204030204" pitchFamily="34" charset="0"/>
                          <a:ea typeface="+mn-ea"/>
                          <a:cs typeface="+mn-cs"/>
                          <a:sym typeface="Arial"/>
                          <a:rtl val="0"/>
                        </a:rPr>
                        <a:t>0.007641151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8082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RLM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0.4994083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0.128146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0.00470332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0.007401202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8074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0.5001331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0.12285665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0.003615514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0.006737014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8028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PCR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0.5017411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0.11719877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0.003092877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0.006253774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3522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LASSO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0.4985888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0.1282516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0.003010145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0.006822792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09597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5597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Predictive Models	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6150" y="1347725"/>
            <a:ext cx="7571700" cy="4764899"/>
          </a:xfrm>
        </p:spPr>
        <p:txBody>
          <a:bodyPr/>
          <a:lstStyle/>
          <a:p>
            <a:pPr>
              <a:buClr>
                <a:schemeClr val="accent1"/>
              </a:buClr>
            </a:pPr>
            <a:r>
              <a:rPr lang="en-US" b="1" dirty="0"/>
              <a:t>     Non-Linear Models</a:t>
            </a:r>
          </a:p>
          <a:p>
            <a:pPr>
              <a:buClr>
                <a:schemeClr val="accent1"/>
              </a:buClr>
              <a:buNone/>
            </a:pPr>
            <a:endParaRPr lang="en-US" dirty="0"/>
          </a:p>
          <a:p>
            <a:pPr>
              <a:buClr>
                <a:schemeClr val="accent1"/>
              </a:buClr>
              <a:buNone/>
            </a:pPr>
            <a:endParaRPr lang="en-US" dirty="0"/>
          </a:p>
          <a:p>
            <a:pPr>
              <a:buClr>
                <a:schemeClr val="accent1"/>
              </a:buClr>
              <a:buNone/>
            </a:pPr>
            <a:endParaRPr lang="en-US" dirty="0"/>
          </a:p>
          <a:p>
            <a:pPr>
              <a:buClr>
                <a:schemeClr val="accent1"/>
              </a:buClr>
              <a:buNone/>
            </a:pPr>
            <a:endParaRPr lang="en-US" dirty="0"/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</a:pPr>
            <a:r>
              <a:rPr lang="en-US" b="1" dirty="0"/>
              <a:t>Other Tried Models </a:t>
            </a:r>
          </a:p>
          <a:p>
            <a:pPr>
              <a:buClr>
                <a:schemeClr val="accent1"/>
              </a:buClr>
              <a:buNone/>
            </a:pPr>
            <a:r>
              <a:rPr lang="en-US" sz="2000" b="1" dirty="0"/>
              <a:t>KNN</a:t>
            </a:r>
            <a:r>
              <a:rPr lang="en-US" sz="2000" dirty="0"/>
              <a:t> – Response variable has very low variance. So model gave errors saying “Too many ties in KNN”.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7341045"/>
              </p:ext>
            </p:extLst>
          </p:nvPr>
        </p:nvGraphicFramePr>
        <p:xfrm>
          <a:off x="964277" y="2099494"/>
          <a:ext cx="6641868" cy="1112520"/>
        </p:xfrm>
        <a:graphic>
          <a:graphicData uri="http://schemas.openxmlformats.org/drawingml/2006/table">
            <a:tbl>
              <a:tblPr firstRow="1" bandRow="1">
                <a:tableStyleId>{E31253BB-F126-4D2B-BFBD-F72031EFC4DF}</a:tableStyleId>
              </a:tblPr>
              <a:tblGrid>
                <a:gridCol w="1648692">
                  <a:extLst>
                    <a:ext uri="{9D8B030D-6E8A-4147-A177-3AD203B41FA5}">
                      <a16:colId xmlns:a16="http://schemas.microsoft.com/office/drawing/2014/main" val="357855270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78828903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32833201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280344391"/>
                    </a:ext>
                  </a:extLst>
                </a:gridCol>
                <a:gridCol w="1335576">
                  <a:extLst>
                    <a:ext uri="{9D8B030D-6E8A-4147-A177-3AD203B41FA5}">
                      <a16:colId xmlns:a16="http://schemas.microsoft.com/office/drawing/2014/main" val="27410091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Rsquared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RMSE SD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Rsquared</a:t>
                      </a:r>
                      <a:r>
                        <a:rPr lang="en-US" b="1" dirty="0"/>
                        <a:t> SD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156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SVM</a:t>
                      </a:r>
                      <a:r>
                        <a:rPr lang="en-US" baseline="0" dirty="0"/>
                        <a:t> Linear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0.5048327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0.1272532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0.003515008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0.003633967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576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cap="none" baseline="0" dirty="0">
                          <a:solidFill>
                            <a:srgbClr val="0000FF"/>
                          </a:solidFill>
                          <a:latin typeface="Calibri Light" panose="020F0302020204030204" pitchFamily="34" charset="0"/>
                          <a:ea typeface="+mn-ea"/>
                          <a:cs typeface="+mn-cs"/>
                          <a:sym typeface="Arial"/>
                          <a:rtl val="0"/>
                        </a:rPr>
                        <a:t>MARS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cap="none" baseline="0" dirty="0">
                          <a:solidFill>
                            <a:srgbClr val="0000FF"/>
                          </a:solidFill>
                          <a:latin typeface="Calibri Light" panose="020F0302020204030204" pitchFamily="34" charset="0"/>
                          <a:ea typeface="+mn-ea"/>
                          <a:cs typeface="+mn-cs"/>
                          <a:sym typeface="Arial"/>
                          <a:rtl val="0"/>
                        </a:rPr>
                        <a:t>0.4917758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cap="none" baseline="0" dirty="0">
                          <a:solidFill>
                            <a:srgbClr val="0000FF"/>
                          </a:solidFill>
                          <a:latin typeface="Calibri Light" panose="020F0302020204030204" pitchFamily="34" charset="0"/>
                          <a:ea typeface="+mn-ea"/>
                          <a:cs typeface="+mn-cs"/>
                          <a:sym typeface="Arial"/>
                          <a:rtl val="0"/>
                        </a:rPr>
                        <a:t>0.15307302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cap="none" baseline="0" dirty="0">
                          <a:solidFill>
                            <a:srgbClr val="0000FF"/>
                          </a:solidFill>
                          <a:latin typeface="Calibri Light" panose="020F0302020204030204" pitchFamily="34" charset="0"/>
                          <a:ea typeface="+mn-ea"/>
                          <a:cs typeface="+mn-cs"/>
                          <a:sym typeface="Arial"/>
                          <a:rtl val="0"/>
                        </a:rPr>
                        <a:t>0.001918254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cap="none" baseline="0" dirty="0">
                          <a:solidFill>
                            <a:srgbClr val="0000FF"/>
                          </a:solidFill>
                          <a:latin typeface="Calibri Light" panose="020F0302020204030204" pitchFamily="34" charset="0"/>
                          <a:ea typeface="+mn-ea"/>
                          <a:cs typeface="+mn-cs"/>
                          <a:sym typeface="Arial"/>
                          <a:rtl val="0"/>
                        </a:rPr>
                        <a:t>0.003231567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77350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0941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2990</TotalTime>
  <Words>285</Words>
  <Application>Microsoft Office PowerPoint</Application>
  <PresentationFormat>On-screen Show (4:3)</PresentationFormat>
  <Paragraphs>108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Roboto Slab</vt:lpstr>
      <vt:lpstr>Arial</vt:lpstr>
      <vt:lpstr>Source Sans Pro</vt:lpstr>
      <vt:lpstr>Calibri Light</vt:lpstr>
      <vt:lpstr>Cordelia template</vt:lpstr>
      <vt:lpstr>OR 568 (Final Project) Home Depot Product Search Relevance    -Ashok Vardhan Kari</vt:lpstr>
      <vt:lpstr>1. Objective</vt:lpstr>
      <vt:lpstr>DataSet</vt:lpstr>
      <vt:lpstr>Sample Predictor Variables</vt:lpstr>
      <vt:lpstr>Response Variable</vt:lpstr>
      <vt:lpstr>Data Cleaning</vt:lpstr>
      <vt:lpstr>Text Predictors -&gt; Numerical Predictors </vt:lpstr>
      <vt:lpstr>Predictive Models </vt:lpstr>
      <vt:lpstr>Predictive Models </vt:lpstr>
      <vt:lpstr>Variable Importance </vt:lpstr>
      <vt:lpstr>Citations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Census Analysis</dc:title>
  <dc:creator>ashok vardhan kari</dc:creator>
  <cp:lastModifiedBy>Ashok V Kari</cp:lastModifiedBy>
  <cp:revision>271</cp:revision>
  <dcterms:modified xsi:type="dcterms:W3CDTF">2016-05-05T23:50:23Z</dcterms:modified>
</cp:coreProperties>
</file>