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Old Standard TT"/>
      <p:regular r:id="rId23"/>
      <p:bold r:id="rId24"/>
      <p: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ldStandardTT-bold.fntdata"/><Relationship Id="rId23" Type="http://schemas.openxmlformats.org/officeDocument/2006/relationships/font" Target="fonts/OldStandardT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22222"/>
                </a:solidFill>
                <a:highlight>
                  <a:srgbClr val="FFFFFF"/>
                </a:highlight>
              </a:rPr>
              <a:t>Network will be </a:t>
            </a:r>
            <a:r>
              <a:rPr b="1" lang="en-GB" sz="1150">
                <a:solidFill>
                  <a:srgbClr val="222222"/>
                </a:solidFill>
                <a:highlight>
                  <a:srgbClr val="FFFFFF"/>
                </a:highlight>
              </a:rPr>
              <a:t>non-directional</a:t>
            </a:r>
            <a:r>
              <a:rPr lang="en-GB" sz="1150">
                <a:solidFill>
                  <a:srgbClr val="222222"/>
                </a:solidFill>
                <a:highlight>
                  <a:srgbClr val="FFFFFF"/>
                </a:highlight>
              </a:rPr>
              <a:t>, as capacity dispatched by scheduled carriers is bi-directional and most customers buy round-trips. It will be </a:t>
            </a:r>
            <a:r>
              <a:rPr b="1" lang="en-GB" sz="1150">
                <a:solidFill>
                  <a:srgbClr val="222222"/>
                </a:solidFill>
                <a:highlight>
                  <a:srgbClr val="FFFFFF"/>
                </a:highlight>
              </a:rPr>
              <a:t>weighted</a:t>
            </a:r>
            <a:r>
              <a:rPr lang="en-GB" sz="1150">
                <a:solidFill>
                  <a:srgbClr val="222222"/>
                </a:solidFill>
                <a:highlight>
                  <a:srgbClr val="FFFFFF"/>
                </a:highlight>
              </a:rPr>
              <a:t> by the different capacity metrics detailed above.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4ba58eb16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4ba58eb16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4ba58eb16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4ba58eb16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4ba58eb16_2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4ba58eb16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4ba58eb16_2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4ba58eb16_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4ba58eb16_2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4ba58eb16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4ba58eb16_2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4ba58eb16_2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4ba58eb16_2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4ba58eb16_2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4ba58eb16_2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4ba58eb16_2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25a9c9fe6_0_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25a9c9fe6_0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of flights (domestic and international) for each airline with information of date, origin, destination, number of seats in each route, coordinates and distance for each route. </a:t>
            </a:r>
            <a:r>
              <a:rPr lang="en-GB" sz="1150">
                <a:solidFill>
                  <a:srgbClr val="222222"/>
                </a:solidFill>
                <a:highlight>
                  <a:srgbClr val="FFFFFF"/>
                </a:highlight>
              </a:rPr>
              <a:t>Network will be </a:t>
            </a:r>
            <a:r>
              <a:rPr b="1" lang="en-GB" sz="1150">
                <a:solidFill>
                  <a:srgbClr val="222222"/>
                </a:solidFill>
                <a:highlight>
                  <a:srgbClr val="FFFFFF"/>
                </a:highlight>
              </a:rPr>
              <a:t>non-directional</a:t>
            </a:r>
            <a:r>
              <a:rPr lang="en-GB" sz="1150">
                <a:solidFill>
                  <a:srgbClr val="222222"/>
                </a:solidFill>
                <a:highlight>
                  <a:srgbClr val="FFFFFF"/>
                </a:highlight>
              </a:rPr>
              <a:t>, as capacity dispatched by scheduled carriers is bi-directional and most customers buy round-trips. Networks are </a:t>
            </a:r>
            <a:r>
              <a:rPr b="1" lang="en-GB" sz="1150">
                <a:solidFill>
                  <a:srgbClr val="222222"/>
                </a:solidFill>
                <a:highlight>
                  <a:srgbClr val="FFFFFF"/>
                </a:highlight>
              </a:rPr>
              <a:t>weighted</a:t>
            </a:r>
            <a:r>
              <a:rPr lang="en-GB" sz="1150">
                <a:solidFill>
                  <a:srgbClr val="222222"/>
                </a:solidFill>
                <a:highlight>
                  <a:srgbClr val="FFFFFF"/>
                </a:highlight>
              </a:rPr>
              <a:t> by seats and distance (in miles)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4ba58eb16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4ba58eb16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4ba58eb16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4ba58eb16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25a9c9fe6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25a9c9fe6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>
                <a:solidFill>
                  <a:srgbClr val="222222"/>
                </a:solidFill>
              </a:rPr>
              <a:t>As with most networks, our three airline networks have a </a:t>
            </a:r>
            <a:r>
              <a:rPr b="1" lang="en-GB" sz="1150">
                <a:solidFill>
                  <a:srgbClr val="222222"/>
                </a:solidFill>
              </a:rPr>
              <a:t>right-skewed deegree distribution</a:t>
            </a:r>
            <a:r>
              <a:rPr lang="en-GB" sz="1150">
                <a:solidFill>
                  <a:srgbClr val="222222"/>
                </a:solidFill>
              </a:rPr>
              <a:t>, implying few airports, i.e. the airlines’ hubs, are linked to many destinations across the world. Many more airports in the networks, are only linked to a few other nodes; typically the large hubs. In aviation, such airports are referred to as </a:t>
            </a:r>
            <a:r>
              <a:rPr b="1" lang="en-GB" sz="1150">
                <a:solidFill>
                  <a:srgbClr val="222222"/>
                </a:solidFill>
              </a:rPr>
              <a:t>spokes</a:t>
            </a:r>
            <a:r>
              <a:rPr lang="en-GB" sz="1150">
                <a:solidFill>
                  <a:srgbClr val="222222"/>
                </a:solidFill>
              </a:rPr>
              <a:t>. Delta, American, and United, all have adopted a ‘hub &amp; spoke’ model, and thus present comparable degree distribution.</a:t>
            </a:r>
            <a:endParaRPr sz="115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4ba58eb1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4ba58eb1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Low centrality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4ba58eb16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4ba58eb16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22222"/>
                </a:solidFill>
                <a:highlight>
                  <a:srgbClr val="FFFFFF"/>
                </a:highlight>
              </a:rPr>
              <a:t>Network will be </a:t>
            </a:r>
            <a:r>
              <a:rPr b="1" lang="en-GB" sz="1150">
                <a:solidFill>
                  <a:srgbClr val="222222"/>
                </a:solidFill>
                <a:highlight>
                  <a:srgbClr val="FFFFFF"/>
                </a:highlight>
              </a:rPr>
              <a:t>non-directional</a:t>
            </a:r>
            <a:r>
              <a:rPr lang="en-GB" sz="1150">
                <a:solidFill>
                  <a:srgbClr val="222222"/>
                </a:solidFill>
                <a:highlight>
                  <a:srgbClr val="FFFFFF"/>
                </a:highlight>
              </a:rPr>
              <a:t>, as capacity dispatched by scheduled carriers is bi-directional and most customers buy round-trips. It will be </a:t>
            </a:r>
            <a:r>
              <a:rPr b="1" lang="en-GB" sz="1150">
                <a:solidFill>
                  <a:srgbClr val="222222"/>
                </a:solidFill>
                <a:highlight>
                  <a:srgbClr val="FFFFFF"/>
                </a:highlight>
              </a:rPr>
              <a:t>weighted</a:t>
            </a:r>
            <a:r>
              <a:rPr lang="en-GB" sz="1150">
                <a:solidFill>
                  <a:srgbClr val="222222"/>
                </a:solidFill>
                <a:highlight>
                  <a:srgbClr val="FFFFFF"/>
                </a:highlight>
              </a:rPr>
              <a:t> by the different capacity metrics detailed above.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4ba58eb16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4ba58eb16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4ba58eb16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4ba58eb16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Relationship Id="rId6" Type="http://schemas.openxmlformats.org/officeDocument/2006/relationships/image" Target="../media/image7.png"/><Relationship Id="rId7" Type="http://schemas.openxmlformats.org/officeDocument/2006/relationships/image" Target="../media/image9.png"/><Relationship Id="rId8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5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JSg8m-lkZH_GNfc7TivUYSFbDVNyGo3T/view" TargetMode="External"/><Relationship Id="rId4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512700" y="3922075"/>
            <a:ext cx="8118600" cy="7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How will you travel through life?</a:t>
            </a:r>
            <a:endParaRPr sz="3600"/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6581800" y="4923775"/>
            <a:ext cx="3493800" cy="3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MBD O-1-7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204875"/>
            <a:ext cx="8520600" cy="3726000"/>
          </a:xfrm>
          <a:prstGeom prst="rect">
            <a:avLst/>
          </a:prstGeom>
          <a:solidFill>
            <a:srgbClr val="000000">
              <a:alpha val="5192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  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solidFill>
            <a:srgbClr val="80CBC4">
              <a:alpha val="6115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IQS (⅕): Stopover Score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2" name="Google Shape;142;p22"/>
          <p:cNvSpPr txBox="1"/>
          <p:nvPr>
            <p:ph type="title"/>
          </p:nvPr>
        </p:nvSpPr>
        <p:spPr>
          <a:xfrm>
            <a:off x="490800" y="1346675"/>
            <a:ext cx="8162400" cy="613200"/>
          </a:xfrm>
          <a:prstGeom prst="rect">
            <a:avLst/>
          </a:prstGeom>
          <a:solidFill>
            <a:srgbClr val="80CBC4">
              <a:alpha val="6115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-GB" sz="2400">
                <a:solidFill>
                  <a:schemeClr val="lt1"/>
                </a:solidFill>
              </a:rPr>
              <a:t>Stopover Score: </a:t>
            </a:r>
            <a:r>
              <a:rPr lang="en-GB" sz="2400">
                <a:solidFill>
                  <a:srgbClr val="FFFFFF"/>
                </a:solidFill>
              </a:rPr>
              <a:t>Number of Stopovers Needed 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926" y="2348150"/>
            <a:ext cx="1870625" cy="14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>
            <p:ph type="title"/>
          </p:nvPr>
        </p:nvSpPr>
        <p:spPr>
          <a:xfrm>
            <a:off x="5300400" y="2495475"/>
            <a:ext cx="1388100" cy="1144800"/>
          </a:xfrm>
          <a:prstGeom prst="rect">
            <a:avLst/>
          </a:prstGeom>
          <a:solidFill>
            <a:srgbClr val="80CBC4">
              <a:alpha val="6115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chemeClr val="lt1"/>
                </a:solidFill>
              </a:rPr>
              <a:t>2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145" name="Google Shape;145;p22"/>
          <p:cNvSpPr txBox="1"/>
          <p:nvPr>
            <p:ph type="title"/>
          </p:nvPr>
        </p:nvSpPr>
        <p:spPr>
          <a:xfrm>
            <a:off x="2455500" y="3929075"/>
            <a:ext cx="4233000" cy="613200"/>
          </a:xfrm>
          <a:prstGeom prst="rect">
            <a:avLst/>
          </a:prstGeom>
          <a:solidFill>
            <a:srgbClr val="80CBC4">
              <a:alpha val="6115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</a:rPr>
              <a:t>1/distances[origin,dest]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311700" y="1204875"/>
            <a:ext cx="8520600" cy="3726000"/>
          </a:xfrm>
          <a:prstGeom prst="rect">
            <a:avLst/>
          </a:prstGeom>
          <a:solidFill>
            <a:srgbClr val="000000">
              <a:alpha val="5192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  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solidFill>
            <a:srgbClr val="80CBC4">
              <a:alpha val="6115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IQS (⅖): </a:t>
            </a:r>
            <a:r>
              <a:rPr lang="en-GB">
                <a:solidFill>
                  <a:srgbClr val="FFFFFF"/>
                </a:solidFill>
              </a:rPr>
              <a:t>Hub Score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2" name="Google Shape;152;p23"/>
          <p:cNvSpPr txBox="1"/>
          <p:nvPr>
            <p:ph type="title"/>
          </p:nvPr>
        </p:nvSpPr>
        <p:spPr>
          <a:xfrm>
            <a:off x="490800" y="2086325"/>
            <a:ext cx="8162400" cy="613200"/>
          </a:xfrm>
          <a:prstGeom prst="rect">
            <a:avLst/>
          </a:prstGeom>
          <a:solidFill>
            <a:srgbClr val="80CBC4">
              <a:alpha val="6115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2.  Hub Score: Number of Possible Routings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801" y="2641750"/>
            <a:ext cx="1870625" cy="14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>
            <p:ph type="title"/>
          </p:nvPr>
        </p:nvSpPr>
        <p:spPr>
          <a:xfrm>
            <a:off x="2840025" y="2979725"/>
            <a:ext cx="1301100" cy="760500"/>
          </a:xfrm>
          <a:prstGeom prst="rect">
            <a:avLst/>
          </a:prstGeom>
          <a:solidFill>
            <a:srgbClr val="80CBC4">
              <a:alpha val="6115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ATL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5" name="Google Shape;155;p23"/>
          <p:cNvSpPr txBox="1"/>
          <p:nvPr>
            <p:ph type="title"/>
          </p:nvPr>
        </p:nvSpPr>
        <p:spPr>
          <a:xfrm>
            <a:off x="4990700" y="2979738"/>
            <a:ext cx="1301100" cy="760500"/>
          </a:xfrm>
          <a:prstGeom prst="rect">
            <a:avLst/>
          </a:prstGeom>
          <a:solidFill>
            <a:srgbClr val="80CBC4">
              <a:alpha val="6115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DTW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6" name="Google Shape;156;p23"/>
          <p:cNvSpPr txBox="1"/>
          <p:nvPr>
            <p:ph type="title"/>
          </p:nvPr>
        </p:nvSpPr>
        <p:spPr>
          <a:xfrm>
            <a:off x="7141375" y="2981225"/>
            <a:ext cx="1301100" cy="760500"/>
          </a:xfrm>
          <a:prstGeom prst="rect">
            <a:avLst/>
          </a:prstGeom>
          <a:solidFill>
            <a:srgbClr val="80CBC4">
              <a:alpha val="6115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MSP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7" name="Google Shape;157;p23"/>
          <p:cNvSpPr txBox="1"/>
          <p:nvPr>
            <p:ph type="title"/>
          </p:nvPr>
        </p:nvSpPr>
        <p:spPr>
          <a:xfrm>
            <a:off x="2455500" y="4020450"/>
            <a:ext cx="4233000" cy="613200"/>
          </a:xfrm>
          <a:prstGeom prst="rect">
            <a:avLst/>
          </a:prstGeom>
          <a:solidFill>
            <a:srgbClr val="80CBC4">
              <a:alpha val="6115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</a:rPr>
              <a:t> 1-(1/(length(airport_list)))^2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311700" y="1204875"/>
            <a:ext cx="8520600" cy="3726000"/>
          </a:xfrm>
          <a:prstGeom prst="rect">
            <a:avLst/>
          </a:prstGeom>
          <a:solidFill>
            <a:srgbClr val="000000">
              <a:alpha val="5192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  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63" name="Google Shape;163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solidFill>
            <a:srgbClr val="80CBC4">
              <a:alpha val="6115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IQS (⅗):</a:t>
            </a:r>
            <a:r>
              <a:rPr lang="en-GB">
                <a:solidFill>
                  <a:srgbClr val="FFFFFF"/>
                </a:solidFill>
              </a:rPr>
              <a:t> Circuity</a:t>
            </a:r>
            <a:r>
              <a:rPr lang="en-GB">
                <a:solidFill>
                  <a:srgbClr val="FFFFFF"/>
                </a:solidFill>
              </a:rPr>
              <a:t> Score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4" name="Google Shape;164;p24"/>
          <p:cNvSpPr txBox="1"/>
          <p:nvPr>
            <p:ph type="title"/>
          </p:nvPr>
        </p:nvSpPr>
        <p:spPr>
          <a:xfrm>
            <a:off x="490800" y="2825975"/>
            <a:ext cx="8162400" cy="613200"/>
          </a:xfrm>
          <a:prstGeom prst="rect">
            <a:avLst/>
          </a:prstGeom>
          <a:solidFill>
            <a:srgbClr val="80CBC4">
              <a:alpha val="6115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3.  Circuity Score: % Increase in Distance over Nonstop 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65" name="Google Shape;165;p24"/>
          <p:cNvSpPr txBox="1"/>
          <p:nvPr>
            <p:ph type="title"/>
          </p:nvPr>
        </p:nvSpPr>
        <p:spPr>
          <a:xfrm>
            <a:off x="956775" y="1653375"/>
            <a:ext cx="1301100" cy="760500"/>
          </a:xfrm>
          <a:prstGeom prst="rect">
            <a:avLst/>
          </a:prstGeom>
          <a:solidFill>
            <a:srgbClr val="80CBC4">
              <a:alpha val="6115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LAX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6" name="Google Shape;166;p24"/>
          <p:cNvSpPr/>
          <p:nvPr/>
        </p:nvSpPr>
        <p:spPr>
          <a:xfrm rot="-5400000">
            <a:off x="2459837" y="1877213"/>
            <a:ext cx="759375" cy="312800"/>
          </a:xfrm>
          <a:prstGeom prst="flowChartMerge">
            <a:avLst/>
          </a:prstGeom>
          <a:solidFill>
            <a:srgbClr val="80CBC4">
              <a:alpha val="611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 txBox="1"/>
          <p:nvPr>
            <p:ph type="title"/>
          </p:nvPr>
        </p:nvSpPr>
        <p:spPr>
          <a:xfrm>
            <a:off x="3421175" y="1653375"/>
            <a:ext cx="1301100" cy="760500"/>
          </a:xfrm>
          <a:prstGeom prst="rect">
            <a:avLst/>
          </a:prstGeom>
          <a:solidFill>
            <a:srgbClr val="80CBC4">
              <a:alpha val="6115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DAY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" name="Google Shape;168;p24"/>
          <p:cNvSpPr txBox="1"/>
          <p:nvPr>
            <p:ph type="title"/>
          </p:nvPr>
        </p:nvSpPr>
        <p:spPr>
          <a:xfrm>
            <a:off x="5885575" y="1653375"/>
            <a:ext cx="2136900" cy="760500"/>
          </a:xfrm>
          <a:prstGeom prst="rect">
            <a:avLst/>
          </a:prstGeom>
          <a:solidFill>
            <a:srgbClr val="80CBC4">
              <a:alpha val="6115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3,097 km.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9" name="Google Shape;169;p24"/>
          <p:cNvSpPr txBox="1"/>
          <p:nvPr>
            <p:ph type="title"/>
          </p:nvPr>
        </p:nvSpPr>
        <p:spPr>
          <a:xfrm>
            <a:off x="1691400" y="3756950"/>
            <a:ext cx="5761200" cy="916500"/>
          </a:xfrm>
          <a:prstGeom prst="rect">
            <a:avLst/>
          </a:prstGeom>
          <a:solidFill>
            <a:srgbClr val="80CBC4">
              <a:alpha val="6115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</a:rPr>
              <a:t>1/((adj[origin,airport_list[i]] +                                    adj[dest,airport_list[i]])/nonstop_dist)^2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311700" y="1204875"/>
            <a:ext cx="8520600" cy="3726000"/>
          </a:xfrm>
          <a:prstGeom prst="rect">
            <a:avLst/>
          </a:prstGeom>
          <a:solidFill>
            <a:srgbClr val="000000">
              <a:alpha val="5192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  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75" name="Google Shape;175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solidFill>
            <a:srgbClr val="80CBC4">
              <a:alpha val="6115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IQS (⅘): </a:t>
            </a:r>
            <a:r>
              <a:rPr lang="en-GB">
                <a:solidFill>
                  <a:srgbClr val="FFFFFF"/>
                </a:solidFill>
              </a:rPr>
              <a:t>Capacity Score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6" name="Google Shape;176;p25"/>
          <p:cNvSpPr txBox="1"/>
          <p:nvPr>
            <p:ph type="title"/>
          </p:nvPr>
        </p:nvSpPr>
        <p:spPr>
          <a:xfrm>
            <a:off x="490800" y="3565625"/>
            <a:ext cx="8162400" cy="613200"/>
          </a:xfrm>
          <a:prstGeom prst="rect">
            <a:avLst/>
          </a:prstGeom>
          <a:solidFill>
            <a:srgbClr val="80CBC4">
              <a:alpha val="6115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4.  Capacity Score: Airline’s Seat Capacity on each Segment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77" name="Google Shape;177;p25"/>
          <p:cNvSpPr txBox="1"/>
          <p:nvPr>
            <p:ph type="title"/>
          </p:nvPr>
        </p:nvSpPr>
        <p:spPr>
          <a:xfrm>
            <a:off x="1139850" y="2511000"/>
            <a:ext cx="6864300" cy="896700"/>
          </a:xfrm>
          <a:prstGeom prst="rect">
            <a:avLst/>
          </a:prstGeom>
          <a:solidFill>
            <a:srgbClr val="80CBC4">
              <a:alpha val="6115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</a:rPr>
              <a:t>((adj_s[origin,airport_list[i]] +                                                    adj_s[dest,airport_list[i]])/(busiest_route)^(1/4)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78" name="Google Shape;178;p25"/>
          <p:cNvSpPr txBox="1"/>
          <p:nvPr>
            <p:ph type="title"/>
          </p:nvPr>
        </p:nvSpPr>
        <p:spPr>
          <a:xfrm>
            <a:off x="1139850" y="1450875"/>
            <a:ext cx="1301100" cy="760500"/>
          </a:xfrm>
          <a:prstGeom prst="rect">
            <a:avLst/>
          </a:prstGeom>
          <a:solidFill>
            <a:srgbClr val="80CBC4">
              <a:alpha val="6115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LAX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9" name="Google Shape;179;p25"/>
          <p:cNvSpPr/>
          <p:nvPr/>
        </p:nvSpPr>
        <p:spPr>
          <a:xfrm rot="-5400000">
            <a:off x="2801512" y="1628200"/>
            <a:ext cx="759375" cy="312800"/>
          </a:xfrm>
          <a:prstGeom prst="flowChartMerge">
            <a:avLst/>
          </a:prstGeom>
          <a:solidFill>
            <a:srgbClr val="80CBC4">
              <a:alpha val="611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5"/>
          <p:cNvSpPr txBox="1"/>
          <p:nvPr>
            <p:ph type="title"/>
          </p:nvPr>
        </p:nvSpPr>
        <p:spPr>
          <a:xfrm>
            <a:off x="3921450" y="1450875"/>
            <a:ext cx="1301100" cy="760500"/>
          </a:xfrm>
          <a:prstGeom prst="rect">
            <a:avLst/>
          </a:prstGeom>
          <a:solidFill>
            <a:srgbClr val="80CBC4">
              <a:alpha val="6115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DTW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1" name="Google Shape;181;p25"/>
          <p:cNvSpPr/>
          <p:nvPr/>
        </p:nvSpPr>
        <p:spPr>
          <a:xfrm rot="-5400000">
            <a:off x="5681962" y="1674725"/>
            <a:ext cx="759375" cy="312800"/>
          </a:xfrm>
          <a:prstGeom prst="flowChartMerge">
            <a:avLst/>
          </a:prstGeom>
          <a:solidFill>
            <a:srgbClr val="80CBC4">
              <a:alpha val="611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5"/>
          <p:cNvSpPr txBox="1"/>
          <p:nvPr>
            <p:ph type="title"/>
          </p:nvPr>
        </p:nvSpPr>
        <p:spPr>
          <a:xfrm>
            <a:off x="6703050" y="1450863"/>
            <a:ext cx="1301100" cy="760500"/>
          </a:xfrm>
          <a:prstGeom prst="rect">
            <a:avLst/>
          </a:prstGeom>
          <a:solidFill>
            <a:srgbClr val="80CBC4">
              <a:alpha val="6115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DAY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311700" y="1204875"/>
            <a:ext cx="8520600" cy="3726000"/>
          </a:xfrm>
          <a:prstGeom prst="rect">
            <a:avLst/>
          </a:prstGeom>
          <a:solidFill>
            <a:srgbClr val="000000">
              <a:alpha val="5192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  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88" name="Google Shape;188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solidFill>
            <a:srgbClr val="80CBC4">
              <a:alpha val="6115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lt1"/>
                </a:solidFill>
              </a:rPr>
              <a:t>IQS (5/5): Market Presence Score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9" name="Google Shape;189;p26"/>
          <p:cNvSpPr txBox="1"/>
          <p:nvPr>
            <p:ph type="title"/>
          </p:nvPr>
        </p:nvSpPr>
        <p:spPr>
          <a:xfrm>
            <a:off x="490800" y="4305275"/>
            <a:ext cx="8162400" cy="613200"/>
          </a:xfrm>
          <a:prstGeom prst="rect">
            <a:avLst/>
          </a:prstGeom>
          <a:solidFill>
            <a:srgbClr val="80CBC4">
              <a:alpha val="6115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5.  Market Presence Score: Node’s Importance in Network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90" name="Google Shape;190;p26"/>
          <p:cNvSpPr txBox="1"/>
          <p:nvPr>
            <p:ph type="title"/>
          </p:nvPr>
        </p:nvSpPr>
        <p:spPr>
          <a:xfrm>
            <a:off x="1729200" y="2642875"/>
            <a:ext cx="5685600" cy="1268400"/>
          </a:xfrm>
          <a:prstGeom prst="rect">
            <a:avLst/>
          </a:prstGeom>
          <a:solidFill>
            <a:srgbClr val="80CBC4">
              <a:alpha val="6115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</a:rPr>
              <a:t>(DL_ec$vector[[origin]]^(1/6) +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</a:rPr>
              <a:t>DL_ec$vector[[dest]]^(1/6) +                             DL_ec$vector[[airport_list[i]]]^(1/6))/3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91" name="Google Shape;191;p26"/>
          <p:cNvSpPr txBox="1"/>
          <p:nvPr>
            <p:ph type="title"/>
          </p:nvPr>
        </p:nvSpPr>
        <p:spPr>
          <a:xfrm>
            <a:off x="1139850" y="1450875"/>
            <a:ext cx="1301100" cy="760500"/>
          </a:xfrm>
          <a:prstGeom prst="rect">
            <a:avLst/>
          </a:prstGeom>
          <a:solidFill>
            <a:srgbClr val="80CBC4">
              <a:alpha val="6115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LAX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2" name="Google Shape;192;p26"/>
          <p:cNvSpPr/>
          <p:nvPr/>
        </p:nvSpPr>
        <p:spPr>
          <a:xfrm rot="-5400000">
            <a:off x="2801512" y="1628200"/>
            <a:ext cx="759375" cy="312800"/>
          </a:xfrm>
          <a:prstGeom prst="flowChartMerge">
            <a:avLst/>
          </a:prstGeom>
          <a:solidFill>
            <a:srgbClr val="80CBC4">
              <a:alpha val="611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6"/>
          <p:cNvSpPr txBox="1"/>
          <p:nvPr>
            <p:ph type="title"/>
          </p:nvPr>
        </p:nvSpPr>
        <p:spPr>
          <a:xfrm>
            <a:off x="3921450" y="1450875"/>
            <a:ext cx="1301100" cy="760500"/>
          </a:xfrm>
          <a:prstGeom prst="rect">
            <a:avLst/>
          </a:prstGeom>
          <a:solidFill>
            <a:srgbClr val="80CBC4">
              <a:alpha val="6115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DTW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4" name="Google Shape;194;p26"/>
          <p:cNvSpPr/>
          <p:nvPr/>
        </p:nvSpPr>
        <p:spPr>
          <a:xfrm rot="-5400000">
            <a:off x="5681962" y="1674725"/>
            <a:ext cx="759375" cy="312800"/>
          </a:xfrm>
          <a:prstGeom prst="flowChartMerge">
            <a:avLst/>
          </a:prstGeom>
          <a:solidFill>
            <a:srgbClr val="80CBC4">
              <a:alpha val="611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6"/>
          <p:cNvSpPr txBox="1"/>
          <p:nvPr>
            <p:ph type="title"/>
          </p:nvPr>
        </p:nvSpPr>
        <p:spPr>
          <a:xfrm>
            <a:off x="6703050" y="1450863"/>
            <a:ext cx="1301100" cy="760500"/>
          </a:xfrm>
          <a:prstGeom prst="rect">
            <a:avLst/>
          </a:prstGeom>
          <a:solidFill>
            <a:srgbClr val="80CBC4">
              <a:alpha val="6115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DAY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idx="1" type="body"/>
          </p:nvPr>
        </p:nvSpPr>
        <p:spPr>
          <a:xfrm>
            <a:off x="311700" y="1204888"/>
            <a:ext cx="8520600" cy="3726000"/>
          </a:xfrm>
          <a:prstGeom prst="rect">
            <a:avLst/>
          </a:prstGeom>
          <a:solidFill>
            <a:srgbClr val="000000">
              <a:alpha val="5192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  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01" name="Google Shape;201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solidFill>
            <a:srgbClr val="80CBC4">
              <a:alpha val="6115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IQS: Delta Air Lines Itineraries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02" name="Google Shape;2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2348188"/>
            <a:ext cx="1870625" cy="14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7"/>
          <p:cNvSpPr txBox="1"/>
          <p:nvPr>
            <p:ph type="title"/>
          </p:nvPr>
        </p:nvSpPr>
        <p:spPr>
          <a:xfrm>
            <a:off x="2182325" y="1643250"/>
            <a:ext cx="1301100" cy="760500"/>
          </a:xfrm>
          <a:prstGeom prst="rect">
            <a:avLst/>
          </a:prstGeom>
          <a:solidFill>
            <a:srgbClr val="80CBC4">
              <a:alpha val="6115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MSP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4" name="Google Shape;204;p27"/>
          <p:cNvSpPr txBox="1"/>
          <p:nvPr>
            <p:ph type="title"/>
          </p:nvPr>
        </p:nvSpPr>
        <p:spPr>
          <a:xfrm>
            <a:off x="2182325" y="2687638"/>
            <a:ext cx="1301100" cy="760500"/>
          </a:xfrm>
          <a:prstGeom prst="rect">
            <a:avLst/>
          </a:prstGeom>
          <a:solidFill>
            <a:srgbClr val="80CBC4">
              <a:alpha val="6115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ATL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5" name="Google Shape;205;p27"/>
          <p:cNvSpPr txBox="1"/>
          <p:nvPr>
            <p:ph type="title"/>
          </p:nvPr>
        </p:nvSpPr>
        <p:spPr>
          <a:xfrm>
            <a:off x="2182325" y="3732038"/>
            <a:ext cx="1301100" cy="760500"/>
          </a:xfrm>
          <a:prstGeom prst="rect">
            <a:avLst/>
          </a:prstGeom>
          <a:solidFill>
            <a:srgbClr val="80CBC4">
              <a:alpha val="6115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DTW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6" name="Google Shape;206;p27"/>
          <p:cNvSpPr/>
          <p:nvPr/>
        </p:nvSpPr>
        <p:spPr>
          <a:xfrm>
            <a:off x="3691125" y="1671000"/>
            <a:ext cx="820200" cy="705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7"/>
          <p:cNvSpPr/>
          <p:nvPr/>
        </p:nvSpPr>
        <p:spPr>
          <a:xfrm>
            <a:off x="4719025" y="1671000"/>
            <a:ext cx="820200" cy="705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7"/>
          <p:cNvSpPr/>
          <p:nvPr/>
        </p:nvSpPr>
        <p:spPr>
          <a:xfrm>
            <a:off x="5746925" y="1671000"/>
            <a:ext cx="820200" cy="705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7"/>
          <p:cNvSpPr/>
          <p:nvPr/>
        </p:nvSpPr>
        <p:spPr>
          <a:xfrm>
            <a:off x="6774825" y="1671000"/>
            <a:ext cx="820200" cy="705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7"/>
          <p:cNvSpPr/>
          <p:nvPr/>
        </p:nvSpPr>
        <p:spPr>
          <a:xfrm>
            <a:off x="7802725" y="1671000"/>
            <a:ext cx="820200" cy="705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7"/>
          <p:cNvSpPr/>
          <p:nvPr/>
        </p:nvSpPr>
        <p:spPr>
          <a:xfrm>
            <a:off x="3691125" y="2687650"/>
            <a:ext cx="820200" cy="705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7"/>
          <p:cNvSpPr/>
          <p:nvPr/>
        </p:nvSpPr>
        <p:spPr>
          <a:xfrm>
            <a:off x="4719025" y="2687650"/>
            <a:ext cx="820200" cy="705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7"/>
          <p:cNvSpPr/>
          <p:nvPr/>
        </p:nvSpPr>
        <p:spPr>
          <a:xfrm>
            <a:off x="5746925" y="2687650"/>
            <a:ext cx="820200" cy="705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7"/>
          <p:cNvSpPr/>
          <p:nvPr/>
        </p:nvSpPr>
        <p:spPr>
          <a:xfrm>
            <a:off x="6774825" y="2687650"/>
            <a:ext cx="820200" cy="705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7"/>
          <p:cNvSpPr/>
          <p:nvPr/>
        </p:nvSpPr>
        <p:spPr>
          <a:xfrm>
            <a:off x="7802725" y="2687650"/>
            <a:ext cx="820200" cy="705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7"/>
          <p:cNvSpPr/>
          <p:nvPr/>
        </p:nvSpPr>
        <p:spPr>
          <a:xfrm>
            <a:off x="3691125" y="3759800"/>
            <a:ext cx="820200" cy="705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7"/>
          <p:cNvSpPr/>
          <p:nvPr/>
        </p:nvSpPr>
        <p:spPr>
          <a:xfrm>
            <a:off x="4719025" y="3759800"/>
            <a:ext cx="820200" cy="705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7"/>
          <p:cNvSpPr/>
          <p:nvPr/>
        </p:nvSpPr>
        <p:spPr>
          <a:xfrm>
            <a:off x="5746925" y="3759800"/>
            <a:ext cx="820200" cy="705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7"/>
          <p:cNvSpPr/>
          <p:nvPr/>
        </p:nvSpPr>
        <p:spPr>
          <a:xfrm>
            <a:off x="6774825" y="3759800"/>
            <a:ext cx="820200" cy="705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7"/>
          <p:cNvSpPr/>
          <p:nvPr/>
        </p:nvSpPr>
        <p:spPr>
          <a:xfrm>
            <a:off x="7802725" y="3759800"/>
            <a:ext cx="820200" cy="705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7"/>
          <p:cNvSpPr/>
          <p:nvPr/>
        </p:nvSpPr>
        <p:spPr>
          <a:xfrm rot="-858784">
            <a:off x="1773655" y="1507599"/>
            <a:ext cx="587331" cy="543383"/>
          </a:xfrm>
          <a:prstGeom prst="star10">
            <a:avLst>
              <a:gd fmla="val 42533" name="adj"/>
              <a:gd fmla="val 105146" name="hf"/>
            </a:avLst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</a:rPr>
              <a:t>1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222" name="Google Shape;222;p27"/>
          <p:cNvSpPr/>
          <p:nvPr/>
        </p:nvSpPr>
        <p:spPr>
          <a:xfrm rot="-858784">
            <a:off x="1773655" y="2544099"/>
            <a:ext cx="587331" cy="543383"/>
          </a:xfrm>
          <a:prstGeom prst="star10">
            <a:avLst>
              <a:gd fmla="val 42533" name="adj"/>
              <a:gd fmla="val 105146" name="hf"/>
            </a:avLst>
          </a:prstGeom>
          <a:solidFill>
            <a:srgbClr val="9E9E9E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</a:rPr>
              <a:t>2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223" name="Google Shape;223;p27"/>
          <p:cNvSpPr/>
          <p:nvPr/>
        </p:nvSpPr>
        <p:spPr>
          <a:xfrm rot="-858784">
            <a:off x="1810105" y="3560374"/>
            <a:ext cx="587331" cy="543383"/>
          </a:xfrm>
          <a:prstGeom prst="star10">
            <a:avLst>
              <a:gd fmla="val 42533" name="adj"/>
              <a:gd fmla="val 105146" name="hf"/>
            </a:avLst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</a:rPr>
              <a:t>3</a:t>
            </a:r>
            <a:endParaRPr b="1" sz="1800">
              <a:solidFill>
                <a:schemeClr val="lt1"/>
              </a:solidFill>
            </a:endParaRPr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5238" y="1656788"/>
            <a:ext cx="69532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5238" y="2673438"/>
            <a:ext cx="63817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85238" y="3745588"/>
            <a:ext cx="55245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311700" y="1204888"/>
            <a:ext cx="8520600" cy="3726000"/>
          </a:xfrm>
          <a:prstGeom prst="rect">
            <a:avLst/>
          </a:prstGeom>
          <a:solidFill>
            <a:srgbClr val="000000">
              <a:alpha val="5192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  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32" name="Google Shape;232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solidFill>
            <a:srgbClr val="80CBC4">
              <a:alpha val="6115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IQS: All Airlines’ Itineraries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3" name="Google Shape;233;p28"/>
          <p:cNvSpPr txBox="1"/>
          <p:nvPr>
            <p:ph type="title"/>
          </p:nvPr>
        </p:nvSpPr>
        <p:spPr>
          <a:xfrm>
            <a:off x="2182325" y="1643250"/>
            <a:ext cx="1301100" cy="760500"/>
          </a:xfrm>
          <a:prstGeom prst="rect">
            <a:avLst/>
          </a:prstGeom>
          <a:solidFill>
            <a:srgbClr val="80CBC4">
              <a:alpha val="6115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ORD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4" name="Google Shape;234;p28"/>
          <p:cNvSpPr txBox="1"/>
          <p:nvPr>
            <p:ph type="title"/>
          </p:nvPr>
        </p:nvSpPr>
        <p:spPr>
          <a:xfrm>
            <a:off x="2182325" y="2687638"/>
            <a:ext cx="1301100" cy="760500"/>
          </a:xfrm>
          <a:prstGeom prst="rect">
            <a:avLst/>
          </a:prstGeom>
          <a:solidFill>
            <a:srgbClr val="80CBC4">
              <a:alpha val="6115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DEN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5" name="Google Shape;235;p28"/>
          <p:cNvSpPr txBox="1"/>
          <p:nvPr>
            <p:ph type="title"/>
          </p:nvPr>
        </p:nvSpPr>
        <p:spPr>
          <a:xfrm>
            <a:off x="2182325" y="3732038"/>
            <a:ext cx="1301100" cy="760500"/>
          </a:xfrm>
          <a:prstGeom prst="rect">
            <a:avLst/>
          </a:prstGeom>
          <a:solidFill>
            <a:srgbClr val="80CBC4">
              <a:alpha val="6115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ORD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6" name="Google Shape;236;p28"/>
          <p:cNvSpPr/>
          <p:nvPr/>
        </p:nvSpPr>
        <p:spPr>
          <a:xfrm>
            <a:off x="3691125" y="1671000"/>
            <a:ext cx="820200" cy="705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8"/>
          <p:cNvSpPr/>
          <p:nvPr/>
        </p:nvSpPr>
        <p:spPr>
          <a:xfrm>
            <a:off x="4719025" y="1671000"/>
            <a:ext cx="820200" cy="705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8"/>
          <p:cNvSpPr/>
          <p:nvPr/>
        </p:nvSpPr>
        <p:spPr>
          <a:xfrm>
            <a:off x="5746925" y="1671000"/>
            <a:ext cx="820200" cy="705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8"/>
          <p:cNvSpPr/>
          <p:nvPr/>
        </p:nvSpPr>
        <p:spPr>
          <a:xfrm>
            <a:off x="6774825" y="1671000"/>
            <a:ext cx="820200" cy="705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8"/>
          <p:cNvSpPr/>
          <p:nvPr/>
        </p:nvSpPr>
        <p:spPr>
          <a:xfrm>
            <a:off x="7802725" y="1671000"/>
            <a:ext cx="820200" cy="705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8"/>
          <p:cNvSpPr/>
          <p:nvPr/>
        </p:nvSpPr>
        <p:spPr>
          <a:xfrm>
            <a:off x="3691125" y="2687650"/>
            <a:ext cx="820200" cy="705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8"/>
          <p:cNvSpPr/>
          <p:nvPr/>
        </p:nvSpPr>
        <p:spPr>
          <a:xfrm>
            <a:off x="4719025" y="2687650"/>
            <a:ext cx="820200" cy="705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8"/>
          <p:cNvSpPr/>
          <p:nvPr/>
        </p:nvSpPr>
        <p:spPr>
          <a:xfrm>
            <a:off x="5746925" y="2687650"/>
            <a:ext cx="820200" cy="705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8"/>
          <p:cNvSpPr/>
          <p:nvPr/>
        </p:nvSpPr>
        <p:spPr>
          <a:xfrm>
            <a:off x="6774825" y="2687650"/>
            <a:ext cx="820200" cy="705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8"/>
          <p:cNvSpPr/>
          <p:nvPr/>
        </p:nvSpPr>
        <p:spPr>
          <a:xfrm>
            <a:off x="7802725" y="2687650"/>
            <a:ext cx="820200" cy="705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8"/>
          <p:cNvSpPr/>
          <p:nvPr/>
        </p:nvSpPr>
        <p:spPr>
          <a:xfrm>
            <a:off x="3691125" y="3759800"/>
            <a:ext cx="820200" cy="705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8"/>
          <p:cNvSpPr/>
          <p:nvPr/>
        </p:nvSpPr>
        <p:spPr>
          <a:xfrm>
            <a:off x="4719025" y="3759800"/>
            <a:ext cx="820200" cy="705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8"/>
          <p:cNvSpPr/>
          <p:nvPr/>
        </p:nvSpPr>
        <p:spPr>
          <a:xfrm>
            <a:off x="5746925" y="3759800"/>
            <a:ext cx="820200" cy="705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8"/>
          <p:cNvSpPr/>
          <p:nvPr/>
        </p:nvSpPr>
        <p:spPr>
          <a:xfrm>
            <a:off x="6774825" y="3759800"/>
            <a:ext cx="820200" cy="705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8"/>
          <p:cNvSpPr/>
          <p:nvPr/>
        </p:nvSpPr>
        <p:spPr>
          <a:xfrm>
            <a:off x="7802725" y="3759800"/>
            <a:ext cx="820200" cy="705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075" y="1643247"/>
            <a:ext cx="759222" cy="7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075" y="2687647"/>
            <a:ext cx="759222" cy="7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137" y="3566590"/>
            <a:ext cx="1301100" cy="109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01463" y="1656788"/>
            <a:ext cx="42862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01463" y="2673438"/>
            <a:ext cx="33337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152400"/>
            <a:ext cx="6900" cy="20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50663" y="3690089"/>
            <a:ext cx="282600" cy="836886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8"/>
          <p:cNvSpPr/>
          <p:nvPr/>
        </p:nvSpPr>
        <p:spPr>
          <a:xfrm rot="-858784">
            <a:off x="1773655" y="1507599"/>
            <a:ext cx="587331" cy="543383"/>
          </a:xfrm>
          <a:prstGeom prst="star10">
            <a:avLst>
              <a:gd fmla="val 42533" name="adj"/>
              <a:gd fmla="val 105146" name="hf"/>
            </a:avLst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</a:rPr>
              <a:t>1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259" name="Google Shape;259;p28"/>
          <p:cNvSpPr/>
          <p:nvPr/>
        </p:nvSpPr>
        <p:spPr>
          <a:xfrm rot="-858784">
            <a:off x="1773655" y="2544099"/>
            <a:ext cx="587331" cy="543383"/>
          </a:xfrm>
          <a:prstGeom prst="star10">
            <a:avLst>
              <a:gd fmla="val 42533" name="adj"/>
              <a:gd fmla="val 105146" name="hf"/>
            </a:avLst>
          </a:prstGeom>
          <a:solidFill>
            <a:srgbClr val="9E9E9E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</a:rPr>
              <a:t>2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260" name="Google Shape;260;p28"/>
          <p:cNvSpPr/>
          <p:nvPr/>
        </p:nvSpPr>
        <p:spPr>
          <a:xfrm rot="-858784">
            <a:off x="1810105" y="3560374"/>
            <a:ext cx="587331" cy="543383"/>
          </a:xfrm>
          <a:prstGeom prst="star10">
            <a:avLst>
              <a:gd fmla="val 42533" name="adj"/>
              <a:gd fmla="val 105146" name="hf"/>
            </a:avLst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</a:rPr>
              <a:t>3</a:t>
            </a:r>
            <a:endParaRPr b="1"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605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0"/>
            <a:ext cx="8832300" cy="50481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 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solidFill>
            <a:srgbClr val="80CBC4">
              <a:alpha val="6115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Network Visualizations - American Airlines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7100" y="1352475"/>
            <a:ext cx="2665200" cy="189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2663" y="3340425"/>
            <a:ext cx="1274075" cy="106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 rotWithShape="1">
          <a:blip r:embed="rId5">
            <a:alphaModFix/>
          </a:blip>
          <a:srcRect b="0" l="-1439" r="1440" t="0"/>
          <a:stretch/>
        </p:blipFill>
        <p:spPr>
          <a:xfrm>
            <a:off x="475875" y="1352475"/>
            <a:ext cx="5610224" cy="2781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0"/>
            <a:ext cx="8832300" cy="50481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 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solidFill>
            <a:srgbClr val="80CBC4">
              <a:alpha val="6115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Network Visualizations - United Airlines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7100" y="1352475"/>
            <a:ext cx="2665200" cy="200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3538" y="3652062"/>
            <a:ext cx="592325" cy="59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675" y="1352476"/>
            <a:ext cx="5586426" cy="2805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0"/>
            <a:ext cx="8832300" cy="50481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 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solidFill>
            <a:srgbClr val="80CBC4">
              <a:alpha val="6115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Network Visualizations - Delta Air Lines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6225" y="1302600"/>
            <a:ext cx="2356087" cy="189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9810" y="3380924"/>
            <a:ext cx="1388900" cy="106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 rotWithShape="1">
          <a:blip r:embed="rId5">
            <a:alphaModFix/>
          </a:blip>
          <a:srcRect b="0" l="0" r="2353" t="0"/>
          <a:stretch/>
        </p:blipFill>
        <p:spPr>
          <a:xfrm>
            <a:off x="539425" y="1302600"/>
            <a:ext cx="5873700" cy="299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025" y="228600"/>
            <a:ext cx="4277325" cy="407452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solidFill>
            <a:srgbClr val="26A69A">
              <a:alpha val="63460"/>
            </a:srgbClr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Degree Distribution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" name="Google Shape;94;p17"/>
          <p:cNvSpPr txBox="1"/>
          <p:nvPr>
            <p:ph idx="1" type="subTitle"/>
          </p:nvPr>
        </p:nvSpPr>
        <p:spPr>
          <a:xfrm>
            <a:off x="265500" y="4397125"/>
            <a:ext cx="40452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Right-Skewed Distributions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5211" y="452875"/>
            <a:ext cx="1041315" cy="87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63925" y="661650"/>
            <a:ext cx="455199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37750" y="508562"/>
            <a:ext cx="990425" cy="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idx="1" type="subTitle"/>
          </p:nvPr>
        </p:nvSpPr>
        <p:spPr>
          <a:xfrm>
            <a:off x="1053300" y="3841275"/>
            <a:ext cx="3257400" cy="8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Degree Centrality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Betweenness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Closeness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Eigen Centrality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741" y="1949025"/>
            <a:ext cx="1715963" cy="143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5676" y="552525"/>
            <a:ext cx="1870625" cy="14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6034500" y="2087388"/>
            <a:ext cx="2924400" cy="12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Dallas/Fort Worth (DFW)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Charlotte (CLT)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Chicago O’Hare (ORD)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Miami (MIA)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3210" y="3450547"/>
            <a:ext cx="815551" cy="81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solidFill>
            <a:srgbClr val="26A69A">
              <a:alpha val="63460"/>
            </a:srgbClr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Nodes Importance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6293250" y="704925"/>
            <a:ext cx="2406900" cy="12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Atlanta (ATL)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Minneapolis (MSP)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Detroit</a:t>
            </a:r>
            <a:r>
              <a:rPr lang="en-GB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(DTW)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Salt Lake City (SLC)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6034500" y="3374638"/>
            <a:ext cx="2924400" cy="12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Chicago O’Hare (ORD)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Houston (IAH)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Newark (EWR)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Denver (DEN)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idx="4294967295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 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5" name="Google Shape;115;p19" title="(REUPLOAD) Have you been flying BLAH Airlines_ 03 (1)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204875"/>
            <a:ext cx="8520600" cy="3726000"/>
          </a:xfrm>
          <a:prstGeom prst="rect">
            <a:avLst/>
          </a:prstGeom>
          <a:solidFill>
            <a:srgbClr val="000000">
              <a:alpha val="5192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  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solidFill>
            <a:srgbClr val="80CBC4">
              <a:alpha val="6115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Itinerary Quality Score (IQS)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" name="Google Shape;122;p20"/>
          <p:cNvSpPr txBox="1"/>
          <p:nvPr>
            <p:ph type="title"/>
          </p:nvPr>
        </p:nvSpPr>
        <p:spPr>
          <a:xfrm>
            <a:off x="490800" y="1346675"/>
            <a:ext cx="8162400" cy="613200"/>
          </a:xfrm>
          <a:prstGeom prst="rect">
            <a:avLst/>
          </a:prstGeom>
          <a:solidFill>
            <a:srgbClr val="80CBC4">
              <a:alpha val="6115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-GB" sz="2400">
                <a:solidFill>
                  <a:schemeClr val="lt1"/>
                </a:solidFill>
              </a:rPr>
              <a:t>Stopover Score: </a:t>
            </a:r>
            <a:r>
              <a:rPr lang="en-GB" sz="2400">
                <a:solidFill>
                  <a:srgbClr val="FFFFFF"/>
                </a:solidFill>
              </a:rPr>
              <a:t>Number of Stopovers Needed 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23" name="Google Shape;123;p20"/>
          <p:cNvSpPr txBox="1"/>
          <p:nvPr>
            <p:ph type="title"/>
          </p:nvPr>
        </p:nvSpPr>
        <p:spPr>
          <a:xfrm>
            <a:off x="490800" y="2086325"/>
            <a:ext cx="8162400" cy="613200"/>
          </a:xfrm>
          <a:prstGeom prst="rect">
            <a:avLst/>
          </a:prstGeom>
          <a:solidFill>
            <a:srgbClr val="80CBC4">
              <a:alpha val="6115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2.  Hub Score: Number of Possible Routings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24" name="Google Shape;124;p20"/>
          <p:cNvSpPr txBox="1"/>
          <p:nvPr>
            <p:ph type="title"/>
          </p:nvPr>
        </p:nvSpPr>
        <p:spPr>
          <a:xfrm>
            <a:off x="490800" y="2825975"/>
            <a:ext cx="8162400" cy="613200"/>
          </a:xfrm>
          <a:prstGeom prst="rect">
            <a:avLst/>
          </a:prstGeom>
          <a:solidFill>
            <a:srgbClr val="80CBC4">
              <a:alpha val="6115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3.  Circuity Score: % Increase in Distance over Nonstop 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25" name="Google Shape;125;p20"/>
          <p:cNvSpPr txBox="1"/>
          <p:nvPr>
            <p:ph type="title"/>
          </p:nvPr>
        </p:nvSpPr>
        <p:spPr>
          <a:xfrm>
            <a:off x="490800" y="3565625"/>
            <a:ext cx="8162400" cy="613200"/>
          </a:xfrm>
          <a:prstGeom prst="rect">
            <a:avLst/>
          </a:prstGeom>
          <a:solidFill>
            <a:srgbClr val="80CBC4">
              <a:alpha val="6115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4.  Capacity Score: Airline’s Seat Capacity on each Segment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26" name="Google Shape;126;p20"/>
          <p:cNvSpPr txBox="1"/>
          <p:nvPr>
            <p:ph type="title"/>
          </p:nvPr>
        </p:nvSpPr>
        <p:spPr>
          <a:xfrm>
            <a:off x="490800" y="4305275"/>
            <a:ext cx="8162400" cy="613200"/>
          </a:xfrm>
          <a:prstGeom prst="rect">
            <a:avLst/>
          </a:prstGeom>
          <a:solidFill>
            <a:srgbClr val="80CBC4">
              <a:alpha val="6115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5.  Market Presence Score: Node’s Importance in Network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204875"/>
            <a:ext cx="8520600" cy="3736200"/>
          </a:xfrm>
          <a:prstGeom prst="rect">
            <a:avLst/>
          </a:prstGeom>
          <a:solidFill>
            <a:srgbClr val="000000">
              <a:alpha val="5192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  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solidFill>
            <a:srgbClr val="80CBC4">
              <a:alpha val="6115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Itinerary Quality Score (IQS)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3" name="Google Shape;133;p21"/>
          <p:cNvSpPr txBox="1"/>
          <p:nvPr>
            <p:ph type="title"/>
          </p:nvPr>
        </p:nvSpPr>
        <p:spPr>
          <a:xfrm>
            <a:off x="1493175" y="2419875"/>
            <a:ext cx="2172000" cy="1306200"/>
          </a:xfrm>
          <a:prstGeom prst="rect">
            <a:avLst/>
          </a:prstGeom>
          <a:solidFill>
            <a:srgbClr val="80CBC4">
              <a:alpha val="6115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chemeClr val="lt1"/>
                </a:solidFill>
              </a:rPr>
              <a:t>LAX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134" name="Google Shape;134;p21"/>
          <p:cNvSpPr txBox="1"/>
          <p:nvPr>
            <p:ph type="title"/>
          </p:nvPr>
        </p:nvSpPr>
        <p:spPr>
          <a:xfrm>
            <a:off x="5483475" y="2419875"/>
            <a:ext cx="2172000" cy="1306200"/>
          </a:xfrm>
          <a:prstGeom prst="rect">
            <a:avLst/>
          </a:prstGeom>
          <a:solidFill>
            <a:srgbClr val="80CBC4">
              <a:alpha val="6115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chemeClr val="lt1"/>
                </a:solidFill>
              </a:rPr>
              <a:t>DAY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135" name="Google Shape;135;p21"/>
          <p:cNvSpPr/>
          <p:nvPr/>
        </p:nvSpPr>
        <p:spPr>
          <a:xfrm rot="-5400000">
            <a:off x="3921263" y="2869388"/>
            <a:ext cx="1306125" cy="407175"/>
          </a:xfrm>
          <a:prstGeom prst="flowChartMerge">
            <a:avLst/>
          </a:prstGeom>
          <a:solidFill>
            <a:srgbClr val="80CBC4">
              <a:alpha val="611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