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5"/>
  </p:notesMasterIdLst>
  <p:handoutMasterIdLst>
    <p:handoutMasterId r:id="rId6"/>
  </p:handoutMasterIdLst>
  <p:sldIdLst>
    <p:sldId id="258" r:id="rId3"/>
    <p:sldId id="261" r:id="rId4"/>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315" autoAdjust="0"/>
  </p:normalViewPr>
  <p:slideViewPr>
    <p:cSldViewPr snapToGrid="0">
      <p:cViewPr varScale="1">
        <p:scale>
          <a:sx n="89" d="100"/>
          <a:sy n="89" d="100"/>
        </p:scale>
        <p:origin x="644" y="48"/>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9/15/2020</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9/15/2020</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1</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a:xfrm>
            <a:off x="252413" y="1117600"/>
            <a:ext cx="8679570" cy="3176589"/>
          </a:xfrm>
        </p:spPr>
        <p:txBody>
          <a:bodyPr/>
          <a:lstStyle/>
          <a:p>
            <a:r>
              <a:rPr lang="en-US" sz="1200" dirty="0"/>
              <a:t>The dataset contains collision data along with severity for each collision along with other datapoints associated with collision . The key attributes which are influential in determining a collision &amp; its severity include </a:t>
            </a:r>
          </a:p>
          <a:p>
            <a:pPr marL="358774" indent="-342900">
              <a:buAutoNum type="arabicPeriod"/>
            </a:pPr>
            <a:r>
              <a:rPr lang="en-US" sz="1200" dirty="0"/>
              <a:t>Weather</a:t>
            </a:r>
          </a:p>
          <a:p>
            <a:pPr marL="358774" indent="-342900">
              <a:buAutoNum type="arabicPeriod"/>
            </a:pPr>
            <a:r>
              <a:rPr lang="en-US" sz="1100" dirty="0"/>
              <a:t>Road conditions</a:t>
            </a:r>
          </a:p>
          <a:p>
            <a:pPr marL="358774" indent="-342900">
              <a:buAutoNum type="arabicPeriod"/>
            </a:pPr>
            <a:r>
              <a:rPr lang="en-US" sz="1200" dirty="0"/>
              <a:t>Light conditions</a:t>
            </a:r>
          </a:p>
          <a:p>
            <a:pPr marL="358774" indent="-342900">
              <a:buAutoNum type="arabicPeriod"/>
            </a:pPr>
            <a:r>
              <a:rPr lang="en-US" sz="1200" dirty="0"/>
              <a:t>Speed</a:t>
            </a:r>
          </a:p>
          <a:p>
            <a:pPr marL="358774" indent="-342900">
              <a:buAutoNum type="arabicPeriod"/>
            </a:pPr>
            <a:r>
              <a:rPr lang="en-US" sz="1200" dirty="0"/>
              <a:t>Location of collision </a:t>
            </a:r>
          </a:p>
          <a:p>
            <a:pPr marL="15874" indent="0"/>
            <a:r>
              <a:rPr lang="en-US" sz="1200" dirty="0"/>
              <a:t>This solution will help </a:t>
            </a:r>
            <a:r>
              <a:rPr lang="en-US" sz="1200" b="1" dirty="0"/>
              <a:t>ambulance &amp; medical authorities </a:t>
            </a:r>
            <a:r>
              <a:rPr lang="en-US" sz="1200" dirty="0"/>
              <a:t>to be prewarned before they reach the site of accident and make preparations based in advance .It will also </a:t>
            </a:r>
            <a:r>
              <a:rPr lang="en-US" sz="1200" b="1" dirty="0"/>
              <a:t>help government authorities </a:t>
            </a:r>
            <a:r>
              <a:rPr lang="en-US" sz="1200" dirty="0"/>
              <a:t>identify key aspects which cause high collision and prepare warnings , road improvements and other civic actions. For example knowing that a situation where its Raining with  Wet road conditions ,  Dark lighting conditions /No Street Lights could increase severity of collision – the  government and authorities could put warning displays in advance in awareness of such situations </a:t>
            </a:r>
          </a:p>
          <a:p>
            <a:pPr marL="15874" indent="0"/>
            <a:endParaRPr lang="en-US" sz="1200" dirty="0"/>
          </a:p>
          <a:p>
            <a:pPr marL="358774" indent="-342900">
              <a:buAutoNum type="arabicPeriod"/>
            </a:pPr>
            <a:endParaRPr lang="en-US" sz="1200" dirty="0"/>
          </a:p>
          <a:p>
            <a:r>
              <a:rPr lang="en-US" sz="1200" dirty="0"/>
              <a:t>.</a:t>
            </a:r>
          </a:p>
          <a:p>
            <a:endParaRPr lang="en-US" sz="1200" dirty="0"/>
          </a:p>
        </p:txBody>
      </p:sp>
      <p:sp>
        <p:nvSpPr>
          <p:cNvPr id="6" name="Text Placeholder 5"/>
          <p:cNvSpPr>
            <a:spLocks noGrp="1"/>
          </p:cNvSpPr>
          <p:nvPr>
            <p:ph type="body" sz="quarter" idx="32"/>
          </p:nvPr>
        </p:nvSpPr>
        <p:spPr/>
        <p:txBody>
          <a:bodyPr/>
          <a:lstStyle/>
          <a:p>
            <a:r>
              <a:rPr lang="en-US" dirty="0"/>
              <a:t>Introduction / Business Problem </a:t>
            </a:r>
          </a:p>
        </p:txBody>
      </p:sp>
      <p:sp>
        <p:nvSpPr>
          <p:cNvPr id="7" name="Text Placeholder 6"/>
          <p:cNvSpPr>
            <a:spLocks noGrp="1"/>
          </p:cNvSpPr>
          <p:nvPr>
            <p:ph type="body" sz="quarter" idx="33"/>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EF0481-05FB-4AB7-BD61-1C10F4F59D66}"/>
              </a:ext>
            </a:extLst>
          </p:cNvPr>
          <p:cNvSpPr>
            <a:spLocks noGrp="1"/>
          </p:cNvSpPr>
          <p:nvPr>
            <p:ph type="sldNum" sz="quarter" idx="4"/>
          </p:nvPr>
        </p:nvSpPr>
        <p:spPr/>
        <p:txBody>
          <a:bodyPr/>
          <a:lstStyle/>
          <a:p>
            <a:r>
              <a:rPr lang="en-US"/>
              <a:t>Page </a:t>
            </a:r>
            <a:fld id="{5A9C12DC-491F-9444-86A2-13AC5C62A2FC}" type="slidenum">
              <a:rPr lang="en-US" smtClean="0"/>
              <a:pPr/>
              <a:t>2</a:t>
            </a:fld>
            <a:endParaRPr lang="en-US" dirty="0"/>
          </a:p>
        </p:txBody>
      </p:sp>
      <p:sp>
        <p:nvSpPr>
          <p:cNvPr id="3" name="Footer Placeholder 2">
            <a:extLst>
              <a:ext uri="{FF2B5EF4-FFF2-40B4-BE49-F238E27FC236}">
                <a16:creationId xmlns:a16="http://schemas.microsoft.com/office/drawing/2014/main" id="{BDB6F5F8-74E8-4B9E-BD14-9DA9D558C8F4}"/>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0CD5E0E3-BF36-45EC-8F74-C67530D3D6EF}"/>
              </a:ext>
            </a:extLst>
          </p:cNvPr>
          <p:cNvSpPr>
            <a:spLocks noGrp="1"/>
          </p:cNvSpPr>
          <p:nvPr>
            <p:ph sz="quarter" idx="31"/>
          </p:nvPr>
        </p:nvSpPr>
        <p:spPr/>
        <p:txBody>
          <a:bodyPr/>
          <a:lstStyle/>
          <a:p>
            <a:r>
              <a:rPr lang="en-US" dirty="0"/>
              <a:t>We will use the Coursera Capstone Collision data to make the analysis (</a:t>
            </a:r>
            <a:r>
              <a:rPr lang="en-US" dirty="0">
                <a:hlinkClick r:id="rId2"/>
              </a:rPr>
              <a:t>https://s3.us.cloud-object-storage.appdomain.cloud/cf-courses-data/CognitiveClass/DP0701EN/version-2/Data-Collisions.csv</a:t>
            </a:r>
            <a:r>
              <a:rPr lang="en-US" dirty="0"/>
              <a:t>) . The weather light &amp; road conditions data will be used to predict the severity of the collision . This will be also accompanied by other criterion like location of accident , type of vehicles involved to predict the severity of collision </a:t>
            </a:r>
          </a:p>
          <a:p>
            <a:r>
              <a:rPr lang="en-US" dirty="0"/>
              <a:t>For example an assumption could be that Raining with  Wet road conditions ,  Dark lighting conditions /No Street Lights could increase severity of collision </a:t>
            </a:r>
          </a:p>
        </p:txBody>
      </p:sp>
      <p:sp>
        <p:nvSpPr>
          <p:cNvPr id="5" name="Text Placeholder 4">
            <a:extLst>
              <a:ext uri="{FF2B5EF4-FFF2-40B4-BE49-F238E27FC236}">
                <a16:creationId xmlns:a16="http://schemas.microsoft.com/office/drawing/2014/main" id="{AB5197F8-2C2A-495B-8A2B-B6985DF7379F}"/>
              </a:ext>
            </a:extLst>
          </p:cNvPr>
          <p:cNvSpPr>
            <a:spLocks noGrp="1"/>
          </p:cNvSpPr>
          <p:nvPr>
            <p:ph type="body" sz="quarter" idx="32"/>
          </p:nvPr>
        </p:nvSpPr>
        <p:spPr/>
        <p:txBody>
          <a:bodyPr/>
          <a:lstStyle/>
          <a:p>
            <a:r>
              <a:rPr lang="en-US" dirty="0"/>
              <a:t>Data</a:t>
            </a:r>
          </a:p>
        </p:txBody>
      </p:sp>
      <p:sp>
        <p:nvSpPr>
          <p:cNvPr id="6" name="Text Placeholder 5">
            <a:extLst>
              <a:ext uri="{FF2B5EF4-FFF2-40B4-BE49-F238E27FC236}">
                <a16:creationId xmlns:a16="http://schemas.microsoft.com/office/drawing/2014/main" id="{A6DD5C67-A69D-43E7-B444-569A670CAA40}"/>
              </a:ext>
            </a:extLst>
          </p:cNvPr>
          <p:cNvSpPr>
            <a:spLocks noGrp="1"/>
          </p:cNvSpPr>
          <p:nvPr>
            <p:ph type="body" sz="quarter" idx="33"/>
          </p:nvPr>
        </p:nvSpPr>
        <p:spPr/>
        <p:txBody>
          <a:bodyPr/>
          <a:lstStyle/>
          <a:p>
            <a:endParaRPr lang="en-US"/>
          </a:p>
        </p:txBody>
      </p:sp>
    </p:spTree>
    <p:extLst>
      <p:ext uri="{BB962C8B-B14F-4D97-AF65-F5344CB8AC3E}">
        <p14:creationId xmlns:p14="http://schemas.microsoft.com/office/powerpoint/2010/main" val="3980414572"/>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836</TotalTime>
  <Words>321</Words>
  <Application>Microsoft Office PowerPoint</Application>
  <PresentationFormat>On-screen Show (16:9)</PresentationFormat>
  <Paragraphs>20</Paragraphs>
  <Slides>2</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vt:i4>
      </vt:variant>
    </vt:vector>
  </HeadingPairs>
  <TitlesOfParts>
    <vt:vector size="7" baseType="lpstr">
      <vt:lpstr>Arial</vt:lpstr>
      <vt:lpstr>Calibri</vt:lpstr>
      <vt:lpstr>Lucida Grande</vt:lpstr>
      <vt:lpstr>SE15_LIO_TextOnly V3</vt:lpstr>
      <vt:lpstr>Schneider Text Slides</vt:lpstr>
      <vt:lpstr>PowerPoint Presentation</vt:lpstr>
      <vt:lpstr>PowerPoint Presentation</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Shorey</dc:creator>
  <cp:lastModifiedBy>Amit Shorey</cp:lastModifiedBy>
  <cp:revision>5</cp:revision>
  <dcterms:created xsi:type="dcterms:W3CDTF">2020-09-15T12:33:17Z</dcterms:created>
  <dcterms:modified xsi:type="dcterms:W3CDTF">2020-09-16T03:58:14Z</dcterms:modified>
</cp:coreProperties>
</file>