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1" r:id="rId3"/>
    <p:sldId id="262" r:id="rId4"/>
    <p:sldId id="265" r:id="rId5"/>
    <p:sldId id="263"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2F010-1936-4F2C-8779-18A7BD1872ED}"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92406-374B-4315-AE1E-78D02CCCCC90}" type="slidenum">
              <a:rPr lang="en-US" smtClean="0"/>
              <a:t>‹#›</a:t>
            </a:fld>
            <a:endParaRPr lang="en-US"/>
          </a:p>
        </p:txBody>
      </p:sp>
    </p:spTree>
    <p:extLst>
      <p:ext uri="{BB962C8B-B14F-4D97-AF65-F5344CB8AC3E}">
        <p14:creationId xmlns:p14="http://schemas.microsoft.com/office/powerpoint/2010/main" val="281384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9CDD-6A03-4B6E-9769-41E98EFE0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EA1107-8994-458A-B7A2-D87D652C4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76A6D-23E4-4010-84DF-A09E3CD98BD7}"/>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50431259-ADD2-49C4-B308-71117B591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739D-ECD0-43A8-8EF7-D588E4ADF79D}"/>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39523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7430-5CE8-466D-9F88-B8F545571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3A80C3-D32D-4987-98D3-142B95B12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F4FAF-5A7F-4A79-9A39-D7D0BE2F3A4B}"/>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3CB7105B-DBCE-45A0-851A-3BDB293E0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F2023-AB51-41EF-8F45-41C53EEDB326}"/>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164381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15931-0005-449B-84AC-341463D0F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17484-E611-475A-BFA6-0B19A4B97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D7944-A839-402D-988D-4953672B26E0}"/>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6F5291C9-E2D5-420B-A3DD-CC5DA39D7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91056-C01E-4241-8EFD-7BF1CB06CE83}"/>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177717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336551" y="6476207"/>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344073" y="1604434"/>
            <a:ext cx="11572760" cy="4235452"/>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336551" y="306916"/>
            <a:ext cx="11529483" cy="492443"/>
          </a:xfrm>
        </p:spPr>
        <p:txBody>
          <a:bodyPr/>
          <a:lstStyle>
            <a:lvl1pPr>
              <a:buFontTx/>
              <a:buNone/>
              <a:defRPr sz="32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336551" y="911155"/>
            <a:ext cx="11529483" cy="338555"/>
          </a:xfrm>
        </p:spPr>
        <p:txBody>
          <a:bodyPr/>
          <a:lstStyle>
            <a:lvl1pPr marL="478337" indent="-457173">
              <a:buFontTx/>
              <a:buNone/>
              <a:defRPr sz="2133" baseline="0">
                <a:solidFill>
                  <a:schemeClr val="accent1"/>
                </a:solidFill>
              </a:defRPr>
            </a:lvl1pPr>
            <a:lvl2pPr marL="543950" indent="-304782">
              <a:buFontTx/>
              <a:buNone/>
              <a:defRPr/>
            </a:lvl2pPr>
            <a:lvl3pPr marL="783119" indent="-304782">
              <a:buFontTx/>
              <a:buNone/>
              <a:defRPr/>
            </a:lvl3pPr>
            <a:lvl4pPr marL="1024405" indent="-304782">
              <a:buFontTx/>
              <a:buNone/>
              <a:defRPr/>
            </a:lvl4pPr>
            <a:lvl5pPr marL="1252991" indent="-304782">
              <a:buFontTx/>
              <a:buNone/>
              <a:defRPr/>
            </a:lvl5pPr>
          </a:lstStyle>
          <a:p>
            <a:pPr lvl="0"/>
            <a:r>
              <a:rPr lang="en-US" dirty="0"/>
              <a:t>Click to edit Master text styles</a:t>
            </a:r>
          </a:p>
        </p:txBody>
      </p:sp>
    </p:spTree>
    <p:extLst>
      <p:ext uri="{BB962C8B-B14F-4D97-AF65-F5344CB8AC3E}">
        <p14:creationId xmlns:p14="http://schemas.microsoft.com/office/powerpoint/2010/main" val="377383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784B-EB27-4651-B012-101268D59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05FF6-286D-4727-908F-3841406F3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7C4D-4291-4719-BAD3-A72687736DC0}"/>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1F53CAD5-5033-46E8-86D0-7E5C342A4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1FC6-63E7-4A3B-881D-E9B7684965A0}"/>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52068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AC69-C600-49E6-B3D0-F306C11F7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BD78A-1014-4E0B-A063-D24377F1B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D4250-566E-4F7E-B712-5AB9F6FB2BDE}"/>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5AD1F6BC-95EF-40DC-B532-68AA42CA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F1971-12F7-421A-AF90-A8AD85A992A1}"/>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74244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0E26-85B2-4A42-A572-9F7808CF5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7E94F7-0679-41E4-B0DA-A3AEB472B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5384F-3E2A-40D7-A7B1-CBCADE888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0A898-0851-448F-A69C-1145F252A3FB}"/>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2E8ABFD9-7FFF-46DA-A0D7-71AD2F711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2F138-BAD7-4A94-BBAE-B126DD6D04A3}"/>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9022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1FF5-4B51-4782-9109-CCD50301AF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763BE-D4CB-4F04-8A59-431F3A5E6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8FCB2-F68A-4717-B152-B49B55C277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FC43F7-09DA-411D-BEEB-4E485718B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9F05B-3CD2-4C6D-85A7-BBAB76D6C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1F800-4108-4B4F-91F3-E3947BBA774A}"/>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8" name="Footer Placeholder 7">
            <a:extLst>
              <a:ext uri="{FF2B5EF4-FFF2-40B4-BE49-F238E27FC236}">
                <a16:creationId xmlns:a16="http://schemas.microsoft.com/office/drawing/2014/main" id="{C2FE813E-015E-4BB6-A9A0-37B39A975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C153AC-1F3D-4255-B78D-E39006780592}"/>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81926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D74C-AA23-4C25-9769-61FBA5AF1B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67AB5-84DF-4E6A-B154-77EC8A605933}"/>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4" name="Footer Placeholder 3">
            <a:extLst>
              <a:ext uri="{FF2B5EF4-FFF2-40B4-BE49-F238E27FC236}">
                <a16:creationId xmlns:a16="http://schemas.microsoft.com/office/drawing/2014/main" id="{2638C24A-3C1B-4BE9-B425-700B794CB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E9DC7-7F36-4988-AFA2-9C624DC69A45}"/>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90026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59D4B-0899-4A50-B590-592B5B730CA8}"/>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3" name="Footer Placeholder 2">
            <a:extLst>
              <a:ext uri="{FF2B5EF4-FFF2-40B4-BE49-F238E27FC236}">
                <a16:creationId xmlns:a16="http://schemas.microsoft.com/office/drawing/2014/main" id="{FDD3E9B3-6897-40BE-9D14-722A933E4D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74F55-FE82-44A2-9BD9-557A471F7D72}"/>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9529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C475-C226-4068-990C-FFA6D0FD9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DF84F-97A6-4EF6-BFEF-D60AC033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62BE4-4A44-4D84-8846-14924ECFE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9F9E4-7516-4CDF-9AB8-F9F31715FAFA}"/>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39008C70-EAE5-412B-AFBE-3584EE240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341BE-123A-4D4E-90EE-A05712D9039C}"/>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6974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48DC-F4C0-4A4A-BD8A-8DCB8DBA9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5557-87E4-4806-A58D-FFBAAB30C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68884B-31DC-4C1C-815D-C51ADB094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275B8-B783-48C2-99D3-9EC7AB7DE897}"/>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9F7B7A0A-E712-46B4-92A5-71C62153B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83362-4790-48F4-803E-4B1295BAD105}"/>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34664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C23B1-1543-4B46-93F9-8E0531BAE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5ED4D-0399-4A5D-94C4-A4193A9F0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75F52-CF73-4F2A-83C2-ACB1F0B61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6D074049-2859-42F1-81E8-BACC3D53F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F608B-0B33-4C61-8575-C3DBAF1C4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328EF-F611-43A9-8E7F-60BEA9BD0CDD}" type="slidenum">
              <a:rPr lang="en-US" smtClean="0"/>
              <a:t>‹#›</a:t>
            </a:fld>
            <a:endParaRPr lang="en-US"/>
          </a:p>
        </p:txBody>
      </p:sp>
    </p:spTree>
    <p:extLst>
      <p:ext uri="{BB962C8B-B14F-4D97-AF65-F5344CB8AC3E}">
        <p14:creationId xmlns:p14="http://schemas.microsoft.com/office/powerpoint/2010/main" val="246967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a:t>
            </a:fld>
            <a:endParaRPr lang="en-US" dirty="0"/>
          </a:p>
        </p:txBody>
      </p:sp>
      <p:sp>
        <p:nvSpPr>
          <p:cNvPr id="5" name="Content Placeholder 4"/>
          <p:cNvSpPr>
            <a:spLocks noGrp="1"/>
          </p:cNvSpPr>
          <p:nvPr>
            <p:ph sz="quarter" idx="31"/>
          </p:nvPr>
        </p:nvSpPr>
        <p:spPr>
          <a:xfrm>
            <a:off x="336551" y="1490134"/>
            <a:ext cx="11572760" cy="4235452"/>
          </a:xfrm>
        </p:spPr>
        <p:txBody>
          <a:bodyPr/>
          <a:lstStyle/>
          <a:p>
            <a:r>
              <a:rPr lang="en-US" sz="1600" dirty="0"/>
              <a:t>The dataset contains collision data along with severity for each collision along with other datapoints associated with collision . The key attributes which are influential in determining a collision &amp; its severity include </a:t>
            </a:r>
          </a:p>
          <a:p>
            <a:pPr marL="478353" indent="-457189">
              <a:buAutoNum type="arabicPeriod"/>
            </a:pPr>
            <a:r>
              <a:rPr lang="en-US" sz="1600" dirty="0"/>
              <a:t>Weather</a:t>
            </a:r>
          </a:p>
          <a:p>
            <a:pPr marL="478353" indent="-457189">
              <a:buAutoNum type="arabicPeriod"/>
            </a:pPr>
            <a:r>
              <a:rPr lang="en-US" sz="1467" dirty="0"/>
              <a:t>Road conditions</a:t>
            </a:r>
          </a:p>
          <a:p>
            <a:pPr marL="478353" indent="-457189">
              <a:buAutoNum type="arabicPeriod"/>
            </a:pPr>
            <a:r>
              <a:rPr lang="en-US" sz="1600" dirty="0"/>
              <a:t>Light conditions</a:t>
            </a:r>
          </a:p>
          <a:p>
            <a:pPr marL="478353" indent="-457189">
              <a:buAutoNum type="arabicPeriod"/>
            </a:pPr>
            <a:r>
              <a:rPr lang="en-US" sz="1600" dirty="0"/>
              <a:t>Speed</a:t>
            </a:r>
          </a:p>
          <a:p>
            <a:pPr marL="478353" indent="-457189">
              <a:buAutoNum type="arabicPeriod"/>
            </a:pPr>
            <a:r>
              <a:rPr lang="en-US" sz="1600" dirty="0"/>
              <a:t>Location of collision </a:t>
            </a:r>
          </a:p>
          <a:p>
            <a:pPr marL="21165" indent="0"/>
            <a:r>
              <a:rPr lang="en-US" sz="1600" dirty="0"/>
              <a:t>This solution will help </a:t>
            </a:r>
            <a:r>
              <a:rPr lang="en-US" sz="1600" b="1" dirty="0"/>
              <a:t>ambulance &amp; medical authorities </a:t>
            </a:r>
            <a:r>
              <a:rPr lang="en-US" sz="1600" dirty="0"/>
              <a:t>to be prewarned before they reach the site of accident and make preparations based in advance .It will also </a:t>
            </a:r>
            <a:r>
              <a:rPr lang="en-US" sz="1600" b="1" dirty="0"/>
              <a:t>help government authorities </a:t>
            </a:r>
            <a:r>
              <a:rPr lang="en-US" sz="1600" dirty="0"/>
              <a:t>identify key aspects which cause high collision and prepare warnings , road improvements and other civic actions. For example knowing that a situation where its Raining with  Wet road conditions ,  Dark lighting conditions /No Street Lights could increase severity of collision – the  government and authorities could put warning displays in advance in awareness of such situations </a:t>
            </a:r>
          </a:p>
          <a:p>
            <a:pPr marL="21165" indent="0"/>
            <a:endParaRPr lang="en-US" sz="1600" dirty="0"/>
          </a:p>
          <a:p>
            <a:pPr marL="478353" indent="-457189">
              <a:buAutoNum type="arabicPeriod"/>
            </a:pPr>
            <a:endParaRPr lang="en-US" sz="1600" dirty="0"/>
          </a:p>
          <a:p>
            <a:r>
              <a:rPr lang="en-US" sz="1600" dirty="0"/>
              <a:t>.</a:t>
            </a:r>
          </a:p>
          <a:p>
            <a:endParaRPr lang="en-US" sz="1600" dirty="0"/>
          </a:p>
        </p:txBody>
      </p:sp>
      <p:sp>
        <p:nvSpPr>
          <p:cNvPr id="6" name="Text Placeholder 5"/>
          <p:cNvSpPr>
            <a:spLocks noGrp="1"/>
          </p:cNvSpPr>
          <p:nvPr>
            <p:ph type="body" sz="quarter" idx="32"/>
          </p:nvPr>
        </p:nvSpPr>
        <p:spPr/>
        <p:txBody>
          <a:bodyPr>
            <a:normAutofit lnSpcReduction="10000"/>
          </a:bodyPr>
          <a:lstStyle/>
          <a:p>
            <a:r>
              <a:rPr lang="en-US" dirty="0"/>
              <a:t>Introduction / Business Problem </a:t>
            </a:r>
          </a:p>
        </p:txBody>
      </p:sp>
      <p:sp>
        <p:nvSpPr>
          <p:cNvPr id="7" name="Text Placeholder 6"/>
          <p:cNvSpPr>
            <a:spLocks noGrp="1"/>
          </p:cNvSpPr>
          <p:nvPr>
            <p:ph type="body" sz="quarter" idx="33"/>
          </p:nvPr>
        </p:nvSpPr>
        <p:spPr/>
        <p:txBody>
          <a:bodyPr>
            <a:normAutofit fontScale="92500" lnSpcReduction="20000"/>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EF0481-05FB-4AB7-BD61-1C10F4F59D66}"/>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Content Placeholder 3">
            <a:extLst>
              <a:ext uri="{FF2B5EF4-FFF2-40B4-BE49-F238E27FC236}">
                <a16:creationId xmlns:a16="http://schemas.microsoft.com/office/drawing/2014/main" id="{0CD5E0E3-BF36-45EC-8F74-C67530D3D6EF}"/>
              </a:ext>
            </a:extLst>
          </p:cNvPr>
          <p:cNvSpPr>
            <a:spLocks noGrp="1"/>
          </p:cNvSpPr>
          <p:nvPr>
            <p:ph sz="quarter" idx="31"/>
          </p:nvPr>
        </p:nvSpPr>
        <p:spPr/>
        <p:txBody>
          <a:bodyPr/>
          <a:lstStyle/>
          <a:p>
            <a:r>
              <a:rPr lang="en-US" sz="1800" dirty="0"/>
              <a:t>Data:  We will use the Coursera Capstone Collision data to make the analysis (https://s3.us.cloud-object-storage.appdomain.cloud/cf-courses-data/CognitiveClass/DP0701EN/version-2/Data-Collisions.csv) . There are a total of 37 data attributes and 194674 rows</a:t>
            </a:r>
          </a:p>
          <a:p>
            <a:r>
              <a:rPr lang="en-US" sz="1800" dirty="0"/>
              <a:t>The weather light &amp; road conditions data will be used to predict the severity of the collision . This will be also accompanied by other criterion like location of accident , type of vehicles involved to predict the severity of collision </a:t>
            </a:r>
          </a:p>
          <a:p>
            <a:r>
              <a:rPr lang="en-US" sz="1800" dirty="0"/>
              <a:t>#For example an assumption could be that Raining with  Wet road conditions ,  Dark lighting conditions /No Street Lights could increase severity of collision . Attributes like driver attention , influence of alcohol &amp; drugs will also contribute to the severity of collision. All these parameters will contribute to the machine learning model. We will also conduct some statistical analysis to see parameters which have high correlation with the accident severity</a:t>
            </a:r>
          </a:p>
          <a:p>
            <a:endParaRPr lang="en-US" sz="1800" dirty="0"/>
          </a:p>
          <a:p>
            <a:r>
              <a:rPr lang="en-US" sz="1800" dirty="0"/>
              <a:t>Source : Data is recorded by Police dept &amp; Traffic Records for </a:t>
            </a:r>
            <a:r>
              <a:rPr lang="en-US" sz="1800" dirty="0" err="1"/>
              <a:t>seattle</a:t>
            </a:r>
            <a:r>
              <a:rPr lang="en-US" sz="1800" dirty="0"/>
              <a:t> from 2004 to 2020</a:t>
            </a:r>
          </a:p>
        </p:txBody>
      </p:sp>
      <p:sp>
        <p:nvSpPr>
          <p:cNvPr id="5" name="Text Placeholder 4">
            <a:extLst>
              <a:ext uri="{FF2B5EF4-FFF2-40B4-BE49-F238E27FC236}">
                <a16:creationId xmlns:a16="http://schemas.microsoft.com/office/drawing/2014/main" id="{AB5197F8-2C2A-495B-8A2B-B6985DF7379F}"/>
              </a:ext>
            </a:extLst>
          </p:cNvPr>
          <p:cNvSpPr>
            <a:spLocks noGrp="1"/>
          </p:cNvSpPr>
          <p:nvPr>
            <p:ph type="body" sz="quarter" idx="32"/>
          </p:nvPr>
        </p:nvSpPr>
        <p:spPr/>
        <p:txBody>
          <a:bodyPr>
            <a:normAutofit lnSpcReduction="10000"/>
          </a:bodyPr>
          <a:lstStyle/>
          <a:p>
            <a:r>
              <a:rPr lang="en-US" dirty="0"/>
              <a:t>Data</a:t>
            </a:r>
          </a:p>
        </p:txBody>
      </p:sp>
      <p:sp>
        <p:nvSpPr>
          <p:cNvPr id="6" name="Text Placeholder 5">
            <a:extLst>
              <a:ext uri="{FF2B5EF4-FFF2-40B4-BE49-F238E27FC236}">
                <a16:creationId xmlns:a16="http://schemas.microsoft.com/office/drawing/2014/main" id="{A6DD5C67-A69D-43E7-B444-569A670CAA40}"/>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39804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E6D27E-6175-4401-B709-1A652D9E68EE}"/>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3" name="Footer Placeholder 2">
            <a:extLst>
              <a:ext uri="{FF2B5EF4-FFF2-40B4-BE49-F238E27FC236}">
                <a16:creationId xmlns:a16="http://schemas.microsoft.com/office/drawing/2014/main" id="{14A5D602-B429-4607-B051-22BC620839C6}"/>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370F344A-C131-40C0-A923-64CAFBAA8D4A}"/>
              </a:ext>
            </a:extLst>
          </p:cNvPr>
          <p:cNvSpPr>
            <a:spLocks noGrp="1"/>
          </p:cNvSpPr>
          <p:nvPr>
            <p:ph sz="quarter" idx="31"/>
          </p:nvPr>
        </p:nvSpPr>
        <p:spPr/>
        <p:txBody>
          <a:bodyPr/>
          <a:lstStyle/>
          <a:p>
            <a:pPr fontAlgn="base"/>
            <a:r>
              <a:rPr lang="en-US" sz="2133" dirty="0"/>
              <a:t>Data cleaning</a:t>
            </a:r>
          </a:p>
          <a:p>
            <a:pPr lvl="1" fontAlgn="base"/>
            <a:r>
              <a:rPr lang="en-US" dirty="0"/>
              <a:t>Removing missing values column wise</a:t>
            </a:r>
          </a:p>
          <a:p>
            <a:pPr lvl="1" fontAlgn="base"/>
            <a:r>
              <a:rPr lang="en-US" dirty="0"/>
              <a:t>Removing missing values row wise</a:t>
            </a:r>
          </a:p>
          <a:p>
            <a:pPr lvl="1" fontAlgn="base"/>
            <a:r>
              <a:rPr lang="en-US" dirty="0"/>
              <a:t>Changing categorical values to numerical ones</a:t>
            </a:r>
          </a:p>
          <a:p>
            <a:pPr fontAlgn="base"/>
            <a:r>
              <a:rPr lang="en-US" sz="2133" dirty="0"/>
              <a:t>Exploratory data analysis: quantifying accidents by weather , road and day light conditions</a:t>
            </a:r>
          </a:p>
          <a:p>
            <a:pPr fontAlgn="base"/>
            <a:r>
              <a:rPr lang="en-US" sz="2133" dirty="0"/>
              <a:t>Predicting severity with various machine learning algorithms</a:t>
            </a:r>
          </a:p>
          <a:p>
            <a:endParaRPr lang="en-US" dirty="0"/>
          </a:p>
        </p:txBody>
      </p:sp>
      <p:sp>
        <p:nvSpPr>
          <p:cNvPr id="5" name="Text Placeholder 4">
            <a:extLst>
              <a:ext uri="{FF2B5EF4-FFF2-40B4-BE49-F238E27FC236}">
                <a16:creationId xmlns:a16="http://schemas.microsoft.com/office/drawing/2014/main" id="{F8D8CD54-94C1-4115-A4D7-11B3E5C8602F}"/>
              </a:ext>
            </a:extLst>
          </p:cNvPr>
          <p:cNvSpPr>
            <a:spLocks noGrp="1"/>
          </p:cNvSpPr>
          <p:nvPr>
            <p:ph type="body" sz="quarter" idx="32"/>
          </p:nvPr>
        </p:nvSpPr>
        <p:spPr/>
        <p:txBody>
          <a:bodyPr>
            <a:normAutofit lnSpcReduction="10000"/>
          </a:bodyPr>
          <a:lstStyle/>
          <a:p>
            <a:r>
              <a:rPr lang="en-US" dirty="0"/>
              <a:t>Methodology</a:t>
            </a:r>
          </a:p>
        </p:txBody>
      </p:sp>
      <p:sp>
        <p:nvSpPr>
          <p:cNvPr id="6" name="Text Placeholder 5">
            <a:extLst>
              <a:ext uri="{FF2B5EF4-FFF2-40B4-BE49-F238E27FC236}">
                <a16:creationId xmlns:a16="http://schemas.microsoft.com/office/drawing/2014/main" id="{843446DB-ECC0-481E-99D8-629E85D08D97}"/>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18976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097B43-6CCE-46A7-BEFA-C8163BB7677E}"/>
              </a:ext>
            </a:extLst>
          </p:cNvPr>
          <p:cNvSpPr>
            <a:spLocks noGrp="1"/>
          </p:cNvSpPr>
          <p:nvPr>
            <p:ph type="body" sz="quarter" idx="32"/>
          </p:nvPr>
        </p:nvSpPr>
        <p:spPr/>
        <p:txBody>
          <a:bodyPr>
            <a:normAutofit lnSpcReduction="10000"/>
          </a:bodyPr>
          <a:lstStyle/>
          <a:p>
            <a:r>
              <a:rPr lang="en-US" dirty="0"/>
              <a:t>Exploratory Data Analysis</a:t>
            </a:r>
          </a:p>
        </p:txBody>
      </p:sp>
      <p:sp>
        <p:nvSpPr>
          <p:cNvPr id="4" name="Text Placeholder 3">
            <a:extLst>
              <a:ext uri="{FF2B5EF4-FFF2-40B4-BE49-F238E27FC236}">
                <a16:creationId xmlns:a16="http://schemas.microsoft.com/office/drawing/2014/main" id="{B2026064-6AEE-49B1-A558-CE3F27832D4E}"/>
              </a:ext>
            </a:extLst>
          </p:cNvPr>
          <p:cNvSpPr>
            <a:spLocks noGrp="1"/>
          </p:cNvSpPr>
          <p:nvPr>
            <p:ph type="body" sz="quarter" idx="33"/>
          </p:nvPr>
        </p:nvSpPr>
        <p:spPr/>
        <p:txBody>
          <a:bodyPr>
            <a:normAutofit fontScale="92500" lnSpcReduction="20000"/>
          </a:bodyPr>
          <a:lstStyle/>
          <a:p>
            <a:endParaRPr lang="en-US"/>
          </a:p>
        </p:txBody>
      </p:sp>
      <p:pic>
        <p:nvPicPr>
          <p:cNvPr id="6" name="Picture 5">
            <a:extLst>
              <a:ext uri="{FF2B5EF4-FFF2-40B4-BE49-F238E27FC236}">
                <a16:creationId xmlns:a16="http://schemas.microsoft.com/office/drawing/2014/main" id="{702070CC-103F-466D-AE1D-FC9959781FEE}"/>
              </a:ext>
            </a:extLst>
          </p:cNvPr>
          <p:cNvPicPr>
            <a:picLocks noChangeAspect="1"/>
          </p:cNvPicPr>
          <p:nvPr/>
        </p:nvPicPr>
        <p:blipFill>
          <a:blip r:embed="rId2"/>
          <a:stretch>
            <a:fillRect/>
          </a:stretch>
        </p:blipFill>
        <p:spPr>
          <a:xfrm>
            <a:off x="142875" y="1524000"/>
            <a:ext cx="5067300" cy="3524250"/>
          </a:xfrm>
          <a:prstGeom prst="rect">
            <a:avLst/>
          </a:prstGeom>
        </p:spPr>
      </p:pic>
      <p:pic>
        <p:nvPicPr>
          <p:cNvPr id="7" name="Picture 6">
            <a:extLst>
              <a:ext uri="{FF2B5EF4-FFF2-40B4-BE49-F238E27FC236}">
                <a16:creationId xmlns:a16="http://schemas.microsoft.com/office/drawing/2014/main" id="{43941B2E-FBAC-426E-B9E8-8112DA09A203}"/>
              </a:ext>
            </a:extLst>
          </p:cNvPr>
          <p:cNvPicPr>
            <a:picLocks noChangeAspect="1"/>
          </p:cNvPicPr>
          <p:nvPr/>
        </p:nvPicPr>
        <p:blipFill>
          <a:blip r:embed="rId3"/>
          <a:stretch>
            <a:fillRect/>
          </a:stretch>
        </p:blipFill>
        <p:spPr>
          <a:xfrm>
            <a:off x="7696200" y="1249710"/>
            <a:ext cx="4352925" cy="3209925"/>
          </a:xfrm>
          <a:prstGeom prst="rect">
            <a:avLst/>
          </a:prstGeom>
        </p:spPr>
      </p:pic>
      <p:pic>
        <p:nvPicPr>
          <p:cNvPr id="8" name="Picture 7">
            <a:extLst>
              <a:ext uri="{FF2B5EF4-FFF2-40B4-BE49-F238E27FC236}">
                <a16:creationId xmlns:a16="http://schemas.microsoft.com/office/drawing/2014/main" id="{93F748BA-D860-43BC-9FD0-1DA19B22C7D6}"/>
              </a:ext>
            </a:extLst>
          </p:cNvPr>
          <p:cNvPicPr>
            <a:picLocks noChangeAspect="1"/>
          </p:cNvPicPr>
          <p:nvPr/>
        </p:nvPicPr>
        <p:blipFill>
          <a:blip r:embed="rId4"/>
          <a:stretch>
            <a:fillRect/>
          </a:stretch>
        </p:blipFill>
        <p:spPr>
          <a:xfrm>
            <a:off x="4657725" y="3666916"/>
            <a:ext cx="3231528" cy="2762668"/>
          </a:xfrm>
          <a:prstGeom prst="rect">
            <a:avLst/>
          </a:prstGeom>
        </p:spPr>
      </p:pic>
    </p:spTree>
    <p:extLst>
      <p:ext uri="{BB962C8B-B14F-4D97-AF65-F5344CB8AC3E}">
        <p14:creationId xmlns:p14="http://schemas.microsoft.com/office/powerpoint/2010/main" val="139159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F70466-C613-4832-807A-DE6037D9A898}"/>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4" name="Content Placeholder 3">
            <a:extLst>
              <a:ext uri="{FF2B5EF4-FFF2-40B4-BE49-F238E27FC236}">
                <a16:creationId xmlns:a16="http://schemas.microsoft.com/office/drawing/2014/main" id="{E0E13D95-DBF7-41AB-954A-7AD2BD6824E3}"/>
              </a:ext>
            </a:extLst>
          </p:cNvPr>
          <p:cNvSpPr>
            <a:spLocks noGrp="1"/>
          </p:cNvSpPr>
          <p:nvPr>
            <p:ph sz="quarter" idx="31"/>
          </p:nvPr>
        </p:nvSpPr>
        <p:spPr/>
        <p:txBody>
          <a:bodyPr/>
          <a:lstStyle/>
          <a:p>
            <a:r>
              <a:rPr lang="en-US" sz="1867" b="1" dirty="0"/>
              <a:t>Split dataset into test set and train set</a:t>
            </a:r>
            <a:endParaRPr lang="en-US" sz="1867" dirty="0"/>
          </a:p>
          <a:p>
            <a:pPr fontAlgn="base"/>
            <a:r>
              <a:rPr lang="en-US" sz="1867" dirty="0" err="1"/>
              <a:t>scikitlearn</a:t>
            </a:r>
            <a:r>
              <a:rPr lang="en-US" sz="1867" dirty="0"/>
              <a:t> library </a:t>
            </a:r>
          </a:p>
          <a:p>
            <a:pPr fontAlgn="base"/>
            <a:r>
              <a:rPr lang="en-US" sz="1867" dirty="0"/>
              <a:t>train set =80%, test set =20%, </a:t>
            </a:r>
            <a:r>
              <a:rPr lang="en-US" sz="1867" dirty="0" err="1"/>
              <a:t>random_state</a:t>
            </a:r>
            <a:r>
              <a:rPr lang="en-US" sz="1867" dirty="0"/>
              <a:t>=5</a:t>
            </a:r>
          </a:p>
          <a:p>
            <a:r>
              <a:rPr lang="en-US" sz="1867" b="1" dirty="0"/>
              <a:t>KNN model</a:t>
            </a:r>
            <a:endParaRPr lang="en-US" sz="1867" dirty="0"/>
          </a:p>
          <a:p>
            <a:pPr fontAlgn="base"/>
            <a:r>
              <a:rPr lang="en-US" sz="1867" dirty="0"/>
              <a:t>n=5</a:t>
            </a:r>
          </a:p>
          <a:p>
            <a:r>
              <a:rPr lang="en-US" sz="1867" b="1" dirty="0"/>
              <a:t>Decision tree</a:t>
            </a:r>
            <a:endParaRPr lang="en-US" sz="1867" dirty="0"/>
          </a:p>
          <a:p>
            <a:pPr fontAlgn="base"/>
            <a:r>
              <a:rPr lang="en-US" sz="1867" dirty="0"/>
              <a:t>k=5</a:t>
            </a:r>
          </a:p>
          <a:p>
            <a:r>
              <a:rPr lang="en-US" sz="1867" b="1" dirty="0"/>
              <a:t>Logistic Regression</a:t>
            </a:r>
            <a:endParaRPr lang="en-US" sz="1867" dirty="0"/>
          </a:p>
          <a:p>
            <a:pPr fontAlgn="base"/>
            <a:r>
              <a:rPr lang="en-US" sz="1867" dirty="0"/>
              <a:t>C=0.1, solver type= default</a:t>
            </a:r>
          </a:p>
          <a:p>
            <a:endParaRPr lang="en-US" sz="1867" dirty="0"/>
          </a:p>
        </p:txBody>
      </p:sp>
      <p:sp>
        <p:nvSpPr>
          <p:cNvPr id="5" name="Text Placeholder 4">
            <a:extLst>
              <a:ext uri="{FF2B5EF4-FFF2-40B4-BE49-F238E27FC236}">
                <a16:creationId xmlns:a16="http://schemas.microsoft.com/office/drawing/2014/main" id="{52BD0D54-AACB-4E5A-9000-06F0FF657043}"/>
              </a:ext>
            </a:extLst>
          </p:cNvPr>
          <p:cNvSpPr>
            <a:spLocks noGrp="1"/>
          </p:cNvSpPr>
          <p:nvPr>
            <p:ph type="body" sz="quarter" idx="32"/>
          </p:nvPr>
        </p:nvSpPr>
        <p:spPr/>
        <p:txBody>
          <a:bodyPr>
            <a:normAutofit lnSpcReduction="10000"/>
          </a:bodyPr>
          <a:lstStyle/>
          <a:p>
            <a:r>
              <a:rPr lang="en-US" dirty="0"/>
              <a:t>Model development</a:t>
            </a:r>
          </a:p>
        </p:txBody>
      </p:sp>
      <p:sp>
        <p:nvSpPr>
          <p:cNvPr id="6" name="Text Placeholder 5">
            <a:extLst>
              <a:ext uri="{FF2B5EF4-FFF2-40B4-BE49-F238E27FC236}">
                <a16:creationId xmlns:a16="http://schemas.microsoft.com/office/drawing/2014/main" id="{14ECAD7A-82D7-4401-BB9B-6037A6A7A233}"/>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327708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501C2-150A-47B4-BB64-3D887065517C}"/>
              </a:ext>
            </a:extLst>
          </p:cNvPr>
          <p:cNvSpPr>
            <a:spLocks noGrp="1"/>
          </p:cNvSpPr>
          <p:nvPr>
            <p:ph type="body" sz="quarter" idx="32"/>
          </p:nvPr>
        </p:nvSpPr>
        <p:spPr/>
        <p:txBody>
          <a:bodyPr>
            <a:normAutofit lnSpcReduction="10000"/>
          </a:bodyPr>
          <a:lstStyle/>
          <a:p>
            <a:r>
              <a:rPr lang="en-US" dirty="0"/>
              <a:t>Model Predictions</a:t>
            </a:r>
          </a:p>
        </p:txBody>
      </p:sp>
      <p:sp>
        <p:nvSpPr>
          <p:cNvPr id="4" name="Text Placeholder 3">
            <a:extLst>
              <a:ext uri="{FF2B5EF4-FFF2-40B4-BE49-F238E27FC236}">
                <a16:creationId xmlns:a16="http://schemas.microsoft.com/office/drawing/2014/main" id="{EA371DD8-3366-459E-B4DA-E18D7669D992}"/>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289178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41955E-139B-4C25-907B-8467993D5DFF}"/>
              </a:ext>
            </a:extLst>
          </p:cNvPr>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E29A6C8-A625-4963-ABE1-98890895679F}"/>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A7375B3-818E-48CF-B96E-EA0CB4837AE7}"/>
              </a:ext>
            </a:extLst>
          </p:cNvPr>
          <p:cNvSpPr>
            <a:spLocks noGrp="1"/>
          </p:cNvSpPr>
          <p:nvPr>
            <p:ph sz="quarter" idx="31"/>
          </p:nvPr>
        </p:nvSpPr>
        <p:spPr/>
        <p:txBody>
          <a:bodyPr/>
          <a:lstStyle/>
          <a:p>
            <a:r>
              <a:rPr lang="en-US" sz="1600" dirty="0"/>
              <a:t>KNN : F1 Score = 0.72</a:t>
            </a:r>
          </a:p>
          <a:p>
            <a:r>
              <a:rPr lang="en-US" sz="1600" dirty="0"/>
              <a:t>    Logistic Regression : F1 Score = 0.7 , </a:t>
            </a:r>
            <a:r>
              <a:rPr lang="en-US" sz="1600" dirty="0" err="1"/>
              <a:t>LogLoss</a:t>
            </a:r>
            <a:r>
              <a:rPr lang="en-US" sz="1600" dirty="0"/>
              <a:t> = 0.53</a:t>
            </a:r>
          </a:p>
          <a:p>
            <a:r>
              <a:rPr lang="en-US" sz="1600" dirty="0"/>
              <a:t>    </a:t>
            </a:r>
            <a:r>
              <a:rPr lang="en-US" sz="1600" dirty="0" err="1"/>
              <a:t>DecisioN</a:t>
            </a:r>
            <a:r>
              <a:rPr lang="en-US" sz="1600" dirty="0"/>
              <a:t> Tree : F1 - Score = 0.71</a:t>
            </a:r>
          </a:p>
          <a:p>
            <a:r>
              <a:rPr lang="en-US" sz="1600" dirty="0"/>
              <a:t>    The model shows accuracy more than 70%</a:t>
            </a:r>
          </a:p>
          <a:p>
            <a:r>
              <a:rPr lang="en-US" sz="1600" dirty="0"/>
              <a:t>    Exploratory data analysis shows that : </a:t>
            </a:r>
          </a:p>
          <a:p>
            <a:r>
              <a:rPr lang="en-US" sz="1600" dirty="0"/>
              <a:t>    1. Accidents more frequent when road is dry versus other days</a:t>
            </a:r>
          </a:p>
          <a:p>
            <a:r>
              <a:rPr lang="en-US" sz="1600" dirty="0"/>
              <a:t>    2.higher frequency when there is day light</a:t>
            </a:r>
          </a:p>
          <a:p>
            <a:r>
              <a:rPr lang="en-US" sz="1600" dirty="0"/>
              <a:t>    3. Higher frequency when its a clear day</a:t>
            </a:r>
          </a:p>
          <a:p>
            <a:r>
              <a:rPr lang="en-US" sz="1600" dirty="0"/>
              <a:t>These inferences should be shared with drivers to reduce accidents.</a:t>
            </a:r>
          </a:p>
          <a:p>
            <a:r>
              <a:rPr lang="en-US" sz="1600" dirty="0"/>
              <a:t>Additionally the prediction model is fairly satisfactory which can help civic authorities and governments plan and communicate accordingly based on the inferences and use the models to prevent accidents.</a:t>
            </a:r>
          </a:p>
        </p:txBody>
      </p:sp>
      <p:sp>
        <p:nvSpPr>
          <p:cNvPr id="5" name="Text Placeholder 4">
            <a:extLst>
              <a:ext uri="{FF2B5EF4-FFF2-40B4-BE49-F238E27FC236}">
                <a16:creationId xmlns:a16="http://schemas.microsoft.com/office/drawing/2014/main" id="{3F8C77B5-856F-45CA-AD1C-F3AD24F4D3FB}"/>
              </a:ext>
            </a:extLst>
          </p:cNvPr>
          <p:cNvSpPr>
            <a:spLocks noGrp="1"/>
          </p:cNvSpPr>
          <p:nvPr>
            <p:ph type="body" sz="quarter" idx="32"/>
          </p:nvPr>
        </p:nvSpPr>
        <p:spPr/>
        <p:txBody>
          <a:bodyPr>
            <a:normAutofit lnSpcReduction="10000"/>
          </a:bodyPr>
          <a:lstStyle/>
          <a:p>
            <a:r>
              <a:rPr lang="en-US" dirty="0"/>
              <a:t>Results &amp; Conclusion</a:t>
            </a:r>
          </a:p>
        </p:txBody>
      </p:sp>
      <p:sp>
        <p:nvSpPr>
          <p:cNvPr id="6" name="Text Placeholder 5">
            <a:extLst>
              <a:ext uri="{FF2B5EF4-FFF2-40B4-BE49-F238E27FC236}">
                <a16:creationId xmlns:a16="http://schemas.microsoft.com/office/drawing/2014/main" id="{96342B01-FD27-4F77-9EF7-2F6E5A5DE42C}"/>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127346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584</Words>
  <Application>Microsoft Office PowerPoint</Application>
  <PresentationFormat>Widescreen</PresentationFormat>
  <Paragraphs>56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Shorey</dc:creator>
  <cp:lastModifiedBy>Amit Shorey</cp:lastModifiedBy>
  <cp:revision>2</cp:revision>
  <dcterms:created xsi:type="dcterms:W3CDTF">2020-09-17T03:04:26Z</dcterms:created>
  <dcterms:modified xsi:type="dcterms:W3CDTF">2020-09-17T03:13:44Z</dcterms:modified>
</cp:coreProperties>
</file>