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>
        <p:scale>
          <a:sx n="100" d="100"/>
          <a:sy n="100" d="100"/>
        </p:scale>
        <p:origin x="76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4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77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rduka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otordukhanyan/Alphaton2024Stream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int72/cs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bf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77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Angel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0875"/>
          </a:xfrm>
        </p:spPr>
        <p:txBody>
          <a:bodyPr/>
          <a:lstStyle/>
          <a:p>
            <a:r>
              <a:rPr lang="en-US" b="1" dirty="0" smtClean="0"/>
              <a:t>Author: </a:t>
            </a:r>
            <a:r>
              <a:rPr lang="en-US" b="1" dirty="0" err="1" smtClean="0"/>
              <a:t>Ashot</a:t>
            </a:r>
            <a:r>
              <a:rPr lang="en-US" b="1" dirty="0" smtClean="0"/>
              <a:t> </a:t>
            </a:r>
            <a:r>
              <a:rPr lang="en-US" b="1" dirty="0" err="1" smtClean="0"/>
              <a:t>Ordukhanyan</a:t>
            </a:r>
            <a:r>
              <a:rPr lang="en-US" b="1" dirty="0" smtClean="0"/>
              <a:t> (</a:t>
            </a:r>
            <a:r>
              <a:rPr lang="en-US" b="1" dirty="0" smtClean="0">
                <a:hlinkClick r:id="rId3"/>
              </a:rPr>
              <a:t>orduka@gmail.com</a:t>
            </a:r>
            <a:r>
              <a:rPr lang="en-US" b="1" dirty="0" smtClean="0"/>
              <a:t>)</a:t>
            </a:r>
          </a:p>
          <a:p>
            <a:r>
              <a:rPr lang="en-US" b="1" dirty="0" smtClean="0">
                <a:hlinkClick r:id="rId4"/>
              </a:rPr>
              <a:t>https://github.com/ashotordukhanyan/Alphaton2024Streaming</a:t>
            </a: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Real-Time Streaming </a:t>
            </a:r>
            <a:r>
              <a:rPr lang="en-US" b="1" dirty="0" smtClean="0"/>
              <a:t>Application.</a:t>
            </a:r>
          </a:p>
          <a:p>
            <a:r>
              <a:rPr lang="en-US" b="1" dirty="0" smtClean="0"/>
              <a:t>Finalist Submission for 2024 Alphathon Q1, posed by Point72/Cubist.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15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Angel Routes is a proof-of-concept application designed to illustrate potential uses of an open source high-performance reactive stream processing library </a:t>
            </a:r>
            <a:r>
              <a:rPr lang="en-US" dirty="0" smtClean="0"/>
              <a:t>-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csp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CSP library makes it possible to create real-time applications utilizing the built-in CEP (complex event processing) engine, in a flexible and modular fashion.</a:t>
            </a:r>
          </a:p>
          <a:p>
            <a:r>
              <a:rPr lang="en-US" dirty="0" smtClean="0"/>
              <a:t>CSP supports seamless transition between real-time and historical modes, making deployment of code from research to production environment easier and ensuring no look-ahead bias in research.</a:t>
            </a:r>
          </a:p>
          <a:p>
            <a:r>
              <a:rPr lang="en-US" dirty="0" err="1" smtClean="0"/>
              <a:t>AngelRoutes</a:t>
            </a:r>
            <a:r>
              <a:rPr lang="en-US" dirty="0"/>
              <a:t> </a:t>
            </a:r>
            <a:r>
              <a:rPr lang="en-US" dirty="0" smtClean="0"/>
              <a:t>utilizes CSP library to subscribe to real-time data published by New York City bike sharing program (</a:t>
            </a:r>
            <a:r>
              <a:rPr lang="en-US" dirty="0" err="1" smtClean="0"/>
              <a:t>CitiBike</a:t>
            </a:r>
            <a:r>
              <a:rPr lang="en-US" dirty="0" smtClean="0"/>
              <a:t>). </a:t>
            </a:r>
            <a:endParaRPr lang="en-US" dirty="0"/>
          </a:p>
          <a:p>
            <a:r>
              <a:rPr lang="en-US" dirty="0" smtClean="0"/>
              <a:t>Application logic (expressed as a graph of CSP nodes) processes real-time data to continuously calculate best available “angel routes” – i.e. shortest paths from a (nearly) full station to a (nearly) empty one.</a:t>
            </a:r>
          </a:p>
          <a:p>
            <a:r>
              <a:rPr lang="en-US" dirty="0" smtClean="0"/>
              <a:t>Information is presented to the user in a form of a ticking interactive NYC Map, with markers indicating potential routes.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CSP (</a:t>
            </a:r>
            <a:r>
              <a:rPr lang="en-US" dirty="0" err="1"/>
              <a:t>Composable</a:t>
            </a:r>
            <a:r>
              <a:rPr lang="en-US" dirty="0"/>
              <a:t> Stream Processing) is a library for high-performance real-time event stream processing in Python.</a:t>
            </a:r>
          </a:p>
          <a:p>
            <a:r>
              <a:rPr lang="en-US" dirty="0" smtClean="0"/>
              <a:t>Open-sourced by engineers from Point72, traces lineage to the engineering departments of two of the biggest investment banks on Wall St.</a:t>
            </a:r>
          </a:p>
          <a:p>
            <a:r>
              <a:rPr lang="en-US" dirty="0" smtClean="0"/>
              <a:t>Typically used to create real-time systematic trading/financial analytics software (although the designers have done an excellent job making the core libraries finance-agnostic, so in theory could be used for any task).</a:t>
            </a:r>
          </a:p>
          <a:p>
            <a:r>
              <a:rPr lang="en-US" dirty="0" smtClean="0"/>
              <a:t>Control flow is modeled as a Direct Acyclic Graph (DAG) of processing nodes, where each node is a function with clearly defined inputs and outputs. </a:t>
            </a:r>
          </a:p>
          <a:p>
            <a:r>
              <a:rPr lang="en-US" dirty="0" smtClean="0"/>
              <a:t>Somewhat analogous to </a:t>
            </a:r>
            <a:r>
              <a:rPr lang="en-US" dirty="0" err="1" smtClean="0"/>
              <a:t>Flink</a:t>
            </a:r>
            <a:r>
              <a:rPr lang="en-US" dirty="0" smtClean="0"/>
              <a:t>/Spark/</a:t>
            </a:r>
            <a:r>
              <a:rPr lang="en-US" dirty="0" err="1" smtClean="0"/>
              <a:t>Esper</a:t>
            </a:r>
            <a:r>
              <a:rPr lang="en-US" dirty="0" smtClean="0"/>
              <a:t> and other commercial general purpose CEP engines, but :</a:t>
            </a:r>
          </a:p>
          <a:p>
            <a:pPr lvl="1"/>
            <a:r>
              <a:rPr lang="en-US" dirty="0" smtClean="0"/>
              <a:t>Avoids the complexity associated with distributed processing – serialization mechanisms/guaranteed vs non-guaranteed delivery of messages etc.</a:t>
            </a:r>
          </a:p>
          <a:p>
            <a:pPr lvl="1"/>
            <a:r>
              <a:rPr lang="en-US" dirty="0" smtClean="0"/>
              <a:t>Primary communication token is neither a low-level Event/Message nor distributed ticking SQL-like table, but rather a “stream” – time-stamped typed value representing a result of a calculation or input from the “outside world”.</a:t>
            </a:r>
          </a:p>
          <a:p>
            <a:r>
              <a:rPr lang="en-US" dirty="0" smtClean="0"/>
              <a:t>Data flows in/out of a </a:t>
            </a:r>
            <a:r>
              <a:rPr lang="en-US" dirty="0" err="1" smtClean="0"/>
              <a:t>csp</a:t>
            </a:r>
            <a:r>
              <a:rPr lang="en-US" dirty="0" smtClean="0"/>
              <a:t> graph via input/output adapters. </a:t>
            </a:r>
          </a:p>
          <a:p>
            <a:r>
              <a:rPr lang="en-US" dirty="0" smtClean="0"/>
              <a:t>Adapters can and do utilize multithreading. Business logic in </a:t>
            </a:r>
            <a:r>
              <a:rPr lang="en-US" dirty="0" err="1" smtClean="0"/>
              <a:t>csp</a:t>
            </a:r>
            <a:r>
              <a:rPr lang="en-US" dirty="0" smtClean="0"/>
              <a:t> node functions is invoked on a single thread (and not concurrently).</a:t>
            </a:r>
          </a:p>
          <a:p>
            <a:r>
              <a:rPr lang="en-US" dirty="0" smtClean="0"/>
              <a:t>Graph can be executed in real-time or historic modes. Majority of the code in the graph is blissfully unaware of whether it’s processing historic data or real-time events.</a:t>
            </a:r>
          </a:p>
        </p:txBody>
      </p:sp>
    </p:spTree>
    <p:extLst>
      <p:ext uri="{BB962C8B-B14F-4D97-AF65-F5344CB8AC3E}">
        <p14:creationId xmlns:p14="http://schemas.microsoft.com/office/powerpoint/2010/main" val="39201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CSP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Separates business logic and “plumbing”.</a:t>
            </a:r>
            <a:endParaRPr lang="en-US" dirty="0"/>
          </a:p>
          <a:p>
            <a:r>
              <a:rPr lang="en-US" dirty="0" smtClean="0"/>
              <a:t>Facilitates historical research/back-testing and protects from accidental look-ahead bias during research.</a:t>
            </a:r>
          </a:p>
          <a:p>
            <a:r>
              <a:rPr lang="en-US" dirty="0" smtClean="0"/>
              <a:t>Provides an easy path from research to production.</a:t>
            </a:r>
          </a:p>
          <a:p>
            <a:r>
              <a:rPr lang="en-US" dirty="0" smtClean="0"/>
              <a:t>Makes it easy to write code that performs expensive computations only when needed.</a:t>
            </a:r>
          </a:p>
          <a:p>
            <a:r>
              <a:rPr lang="en-US" dirty="0" smtClean="0"/>
              <a:t>Encourages writing of modular, self-contained, side-effect free code.</a:t>
            </a:r>
          </a:p>
          <a:p>
            <a:r>
              <a:rPr lang="en-US" dirty="0" smtClean="0"/>
              <a:t>Maximizes code reuse.</a:t>
            </a:r>
          </a:p>
          <a:p>
            <a:r>
              <a:rPr lang="en-US" dirty="0" smtClean="0"/>
              <a:t>Easy to follow (and visualize) flow of control – makes it possible to reason about program robustness, runtime complexity, write test cases etc.</a:t>
            </a:r>
          </a:p>
        </p:txBody>
      </p:sp>
    </p:spTree>
    <p:extLst>
      <p:ext uri="{BB962C8B-B14F-4D97-AF65-F5344CB8AC3E}">
        <p14:creationId xmlns:p14="http://schemas.microsoft.com/office/powerpoint/2010/main" val="10084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AngelRoutes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Bike sharing programs have become very popular – over 2000 bike/scooter etc. sharing programs across the globe.</a:t>
            </a:r>
          </a:p>
          <a:p>
            <a:r>
              <a:rPr lang="en-US" dirty="0" smtClean="0"/>
              <a:t>New York City has one of the largest ones – </a:t>
            </a:r>
            <a:r>
              <a:rPr lang="en-US" dirty="0" err="1" smtClean="0"/>
              <a:t>CitiBike</a:t>
            </a:r>
            <a:r>
              <a:rPr lang="en-US" dirty="0" smtClean="0"/>
              <a:t>, administering over 25,000 bicycles across over 2000 stations.</a:t>
            </a:r>
          </a:p>
          <a:p>
            <a:r>
              <a:rPr lang="en-US" dirty="0" smtClean="0"/>
              <a:t>Hundreds of thousands of commuters and tourists use it daily.</a:t>
            </a:r>
          </a:p>
          <a:p>
            <a:r>
              <a:rPr lang="en-US" dirty="0" smtClean="0"/>
              <a:t>Distribution of bikes across stations is one of the key logistical problems to solve.</a:t>
            </a:r>
          </a:p>
          <a:p>
            <a:r>
              <a:rPr lang="en-US" dirty="0" smtClean="0"/>
              <a:t>“Bike Angels” – program created by </a:t>
            </a:r>
            <a:r>
              <a:rPr lang="en-US" dirty="0" err="1" smtClean="0"/>
              <a:t>CitiBike</a:t>
            </a:r>
            <a:r>
              <a:rPr lang="en-US" dirty="0" smtClean="0"/>
              <a:t> to incentivize users to redistribute the bikes. Users who do are rewarded via points that can be redeemed towards electric bike rentals, yearly memberships and monetary rewards.</a:t>
            </a:r>
          </a:p>
          <a:p>
            <a:r>
              <a:rPr lang="en-US" dirty="0" smtClean="0"/>
              <a:t>“Bike Angels” program created a cult following with riders competing for a spot on the leaderboard and highest monetary rewards (and in some cases abusing the program).</a:t>
            </a:r>
          </a:p>
          <a:p>
            <a:r>
              <a:rPr lang="en-US" dirty="0" err="1" smtClean="0"/>
              <a:t>AngelRoutes</a:t>
            </a:r>
            <a:r>
              <a:rPr lang="en-US" dirty="0" smtClean="0"/>
              <a:t> application utilizes CSP library to subscribe to and process real-time bike sharing data to identify shortest routes (bike sharing station origin/destination pairs) that will provide maximum redistribution utility for the riders.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AngelRoutes</a:t>
            </a:r>
            <a:r>
              <a:rPr lang="en-US" dirty="0"/>
              <a:t> </a:t>
            </a:r>
            <a:r>
              <a:rPr lang="en-US" dirty="0" smtClean="0"/>
              <a:t>– 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 bike sharing programs make real-time information available using the General </a:t>
            </a:r>
            <a:r>
              <a:rPr lang="en-US" dirty="0" err="1" smtClean="0"/>
              <a:t>BikeShare</a:t>
            </a:r>
            <a:r>
              <a:rPr lang="en-US" dirty="0" smtClean="0"/>
              <a:t> Feed Specification (</a:t>
            </a:r>
            <a:r>
              <a:rPr lang="en-US" dirty="0" err="1" smtClean="0">
                <a:hlinkClick r:id="rId2"/>
              </a:rPr>
              <a:t>gbfs</a:t>
            </a:r>
            <a:r>
              <a:rPr lang="en-US" dirty="0" smtClean="0"/>
              <a:t>) format.</a:t>
            </a:r>
          </a:p>
          <a:p>
            <a:r>
              <a:rPr lang="en-US" dirty="0" smtClean="0"/>
              <a:t>Two new real-time </a:t>
            </a:r>
            <a:r>
              <a:rPr lang="en-US" dirty="0" err="1" smtClean="0"/>
              <a:t>csp</a:t>
            </a:r>
            <a:r>
              <a:rPr lang="en-US" dirty="0" smtClean="0"/>
              <a:t> adapters were created to source </a:t>
            </a:r>
            <a:r>
              <a:rPr lang="en-US" dirty="0" err="1" smtClean="0"/>
              <a:t>gbfs</a:t>
            </a:r>
            <a:r>
              <a:rPr lang="en-US" dirty="0" smtClean="0"/>
              <a:t> feeds for </a:t>
            </a:r>
            <a:r>
              <a:rPr lang="en-US" dirty="0" err="1" smtClean="0"/>
              <a:t>gbfs</a:t>
            </a:r>
            <a:r>
              <a:rPr lang="en-US" dirty="0" smtClean="0"/>
              <a:t> station information ( station locations, capacities etc.) and station status (number of open/occupied docks at a station). </a:t>
            </a:r>
          </a:p>
          <a:p>
            <a:r>
              <a:rPr lang="en-US" dirty="0" smtClean="0"/>
              <a:t>Using the data from the station information adapter, program calculates a matrix of </a:t>
            </a:r>
            <a:r>
              <a:rPr lang="en-US" dirty="0" err="1" smtClean="0"/>
              <a:t>haversine</a:t>
            </a:r>
            <a:r>
              <a:rPr lang="en-US" dirty="0" smtClean="0"/>
              <a:t> distances between any two operational stations</a:t>
            </a:r>
          </a:p>
          <a:p>
            <a:r>
              <a:rPr lang="en-US" dirty="0" smtClean="0"/>
              <a:t>Using the distances as well as the real-time station status, program identifies the shortest rides that provide maximum bike re-distribution utility. For the purpose of the submission – I considered rides from station with more than 95% occupancy (almost full) to stations with less than 5% occupancy (mostly empty).</a:t>
            </a:r>
          </a:p>
          <a:p>
            <a:r>
              <a:rPr lang="en-US" dirty="0" smtClean="0"/>
              <a:t>Information is displayed to the user via a simple flask web-app, that shows potential routes on an interactive map.</a:t>
            </a:r>
          </a:p>
        </p:txBody>
      </p:sp>
    </p:spTree>
    <p:extLst>
      <p:ext uri="{BB962C8B-B14F-4D97-AF65-F5344CB8AC3E}">
        <p14:creationId xmlns:p14="http://schemas.microsoft.com/office/powerpoint/2010/main" val="26787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66675"/>
            <a:ext cx="10058400" cy="56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707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Angel Routes</vt:lpstr>
      <vt:lpstr>Summary</vt:lpstr>
      <vt:lpstr>What is CSP</vt:lpstr>
      <vt:lpstr>Why CSP ?</vt:lpstr>
      <vt:lpstr>AngelRoutes </vt:lpstr>
      <vt:lpstr>AngelRoutes – technical details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2024-10-06T18:27:30Z</dcterms:created>
  <dcterms:modified xsi:type="dcterms:W3CDTF">2024-10-07T16:41:56Z</dcterms:modified>
</cp:coreProperties>
</file>