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Montserrat"/>
      <p:regular r:id="rId46"/>
      <p:bold r:id="rId47"/>
      <p:italic r:id="rId48"/>
      <p:boldItalic r:id="rId49"/>
    </p:embeddedFont>
    <p:embeddedFont>
      <p:font typeface="Open Sans SemiBold"/>
      <p:regular r:id="rId50"/>
      <p:bold r:id="rId51"/>
      <p:italic r:id="rId52"/>
      <p:boldItalic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Montserrat-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SemiBold-bold.fntdata"/><Relationship Id="rId50" Type="http://schemas.openxmlformats.org/officeDocument/2006/relationships/font" Target="fonts/OpenSansSemiBold-regular.fntdata"/><Relationship Id="rId53" Type="http://schemas.openxmlformats.org/officeDocument/2006/relationships/font" Target="fonts/OpenSansSemiBold-boldItalic.fntdata"/><Relationship Id="rId52" Type="http://schemas.openxmlformats.org/officeDocument/2006/relationships/font" Target="fonts/OpenSansSemiBold-italic.fntdata"/><Relationship Id="rId11" Type="http://schemas.openxmlformats.org/officeDocument/2006/relationships/slide" Target="slides/slide5.xml"/><Relationship Id="rId55" Type="http://schemas.openxmlformats.org/officeDocument/2006/relationships/font" Target="fonts/OpenSans-bold.fntdata"/><Relationship Id="rId10" Type="http://schemas.openxmlformats.org/officeDocument/2006/relationships/slide" Target="slides/slide4.xml"/><Relationship Id="rId54" Type="http://schemas.openxmlformats.org/officeDocument/2006/relationships/font" Target="fonts/OpenSans-regular.fntdata"/><Relationship Id="rId13" Type="http://schemas.openxmlformats.org/officeDocument/2006/relationships/slide" Target="slides/slide7.xml"/><Relationship Id="rId57" Type="http://schemas.openxmlformats.org/officeDocument/2006/relationships/font" Target="fonts/OpenSans-boldItalic.fntdata"/><Relationship Id="rId12" Type="http://schemas.openxmlformats.org/officeDocument/2006/relationships/slide" Target="slides/slide6.xml"/><Relationship Id="rId56"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11c8cadc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c11c8cadc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11c8cadcd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c11c8cadcd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11c8cadcd_0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c11c8cadcd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11c8cadcd_0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c11c8cadcd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11c8cadcd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c11c8cadcd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11c8cadcd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c11c8cadcd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11c8cadcd_0_6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c11c8cadcd_0_6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11c8cadcd_0_7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c11c8cadcd_0_7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11c8cadcd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c11c8cadcd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11c8cadcd_0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c11c8cadcd_0_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11c8cadcd_0_3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c11c8cadcd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11c8cadc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c11c8cadc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11c8cadcd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c11c8cadcd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11c8cadcd_0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c11c8cadcd_0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11c8cadcd_0_3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c11c8cadcd_0_3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11c8cadcd_0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c11c8cadcd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Clr>
                <a:schemeClr val="dk1"/>
              </a:buClr>
              <a:buSzPts val="1100"/>
              <a:buFont typeface="Arial"/>
              <a:buNone/>
            </a:pPr>
            <a:r>
              <a:rPr lang="en"/>
              <a:t>15 / (2 + 3) = 15 / 5 = 3</a:t>
            </a:r>
            <a:endParaRPr/>
          </a:p>
          <a:p>
            <a:pPr indent="0" lvl="0" marL="158750" rtl="0" algn="l">
              <a:spcBef>
                <a:spcPts val="0"/>
              </a:spcBef>
              <a:spcAft>
                <a:spcPts val="0"/>
              </a:spcAft>
              <a:buClr>
                <a:schemeClr val="dk1"/>
              </a:buClr>
              <a:buSzPts val="1100"/>
              <a:buFont typeface="Arial"/>
              <a:buNone/>
            </a:pPr>
            <a:r>
              <a:rPr lang="en"/>
              <a:t>10 - 2 + 4 * 3 = 10 - 2 + 12 = 8 + 12 = 20</a:t>
            </a:r>
            <a:endParaRPr/>
          </a:p>
          <a:p>
            <a:pPr indent="0" lvl="0" marL="158750" rtl="0" algn="l">
              <a:spcBef>
                <a:spcPts val="0"/>
              </a:spcBef>
              <a:spcAft>
                <a:spcPts val="0"/>
              </a:spcAft>
              <a:buClr>
                <a:schemeClr val="dk1"/>
              </a:buClr>
              <a:buSzPts val="1100"/>
              <a:buFont typeface="Arial"/>
              <a:buNone/>
            </a:pPr>
            <a:r>
              <a:rPr lang="en"/>
              <a:t>(10 - 2) + (4 * 3) = 8 + (4 * 3) = 8 + 12 = 20</a:t>
            </a:r>
            <a:endParaRPr/>
          </a:p>
          <a:p>
            <a:pPr indent="0" lvl="0" marL="158750" rtl="0" algn="l">
              <a:spcBef>
                <a:spcPts val="0"/>
              </a:spcBef>
              <a:spcAft>
                <a:spcPts val="0"/>
              </a:spcAft>
              <a:buClr>
                <a:schemeClr val="dk1"/>
              </a:buClr>
              <a:buSzPts val="1100"/>
              <a:buFont typeface="Arial"/>
              <a:buNone/>
            </a:pPr>
            <a:r>
              <a:rPr lang="en"/>
              <a:t>(true &amp;&amp; false) || true = (false) || true = true</a:t>
            </a:r>
            <a:endParaRPr/>
          </a:p>
          <a:p>
            <a:pPr indent="0" lvl="0" marL="158750" rtl="0" algn="l">
              <a:spcBef>
                <a:spcPts val="0"/>
              </a:spcBef>
              <a:spcAft>
                <a:spcPts val="0"/>
              </a:spcAft>
              <a:buSzPts val="1100"/>
              <a:buNone/>
            </a:pPr>
            <a:r>
              <a:rPr lang="en"/>
              <a:t>true || (false &amp;&amp; true) = true || false = true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11c8cadcd_0_5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c11c8cadcd_0_5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11c8cadcd_0_6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c11c8cadcd_0_6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11c8cadcd_0_6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c11c8cadcd_0_6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11c8cadcd_0_6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2c11c8cadcd_0_6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11c8cadcd_0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c11c8cadcd_0_3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11c8cadcd_0_3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c11c8cadcd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11c8cadcd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11c8cadcd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11c8cadcd_0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c11c8cadcd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11c8cadcd_0_7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c11c8cadcd_0_7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11c8cadcd_0_7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c11c8cadcd_0_7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11c8cadcd_0_4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c11c8cadcd_0_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11c8cadcd_0_4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2c11c8cadcd_0_4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c11c8cadcd_0_4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c11c8cadcd_0_4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c11c8cadcd_0_4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2c11c8cadcd_0_4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11c8cadcd_0_5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c11c8cadcd_0_5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11c8cadcd_0_5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c11c8cadcd_0_5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c11c8cadcd_0_5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c11c8cadcd_0_5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11c8cadcd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c11c8cadcd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11c8cadcd_0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c11c8cadcd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11c8cadcd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c11c8cadcd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11c8cadcd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c11c8cadcd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11c8cadcd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c11c8cadcd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11c8cadcd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c11c8cadcd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5">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2">
            <a:alphaModFix/>
          </a:blip>
          <a:srcRect b="0" l="0" r="0" t="0"/>
          <a:stretch/>
        </p:blipFill>
        <p:spPr>
          <a:xfrm>
            <a:off x="8184425" y="654200"/>
            <a:ext cx="959567" cy="874676"/>
          </a:xfrm>
          <a:prstGeom prst="rect">
            <a:avLst/>
          </a:prstGeom>
          <a:noFill/>
          <a:ln>
            <a:noFill/>
          </a:ln>
        </p:spPr>
      </p:pic>
      <p:pic>
        <p:nvPicPr>
          <p:cNvPr id="53" name="Google Shape;53;p13"/>
          <p:cNvPicPr preferRelativeResize="0"/>
          <p:nvPr/>
        </p:nvPicPr>
        <p:blipFill rotWithShape="1">
          <a:blip r:embed="rId3">
            <a:alphaModFix/>
          </a:blip>
          <a:srcRect b="0" l="0" r="0" t="0"/>
          <a:stretch/>
        </p:blipFill>
        <p:spPr>
          <a:xfrm>
            <a:off x="6282450" y="4626575"/>
            <a:ext cx="615078" cy="516924"/>
          </a:xfrm>
          <a:prstGeom prst="rect">
            <a:avLst/>
          </a:prstGeom>
          <a:noFill/>
          <a:ln>
            <a:noFill/>
          </a:ln>
        </p:spPr>
      </p:pic>
      <p:pic>
        <p:nvPicPr>
          <p:cNvPr descr="A red and white text on a black background&#10;&#10;Description automatically generated" id="54" name="Google Shape;54;p13"/>
          <p:cNvPicPr preferRelativeResize="0"/>
          <p:nvPr/>
        </p:nvPicPr>
        <p:blipFill rotWithShape="1">
          <a:blip r:embed="rId4">
            <a:alphaModFix/>
          </a:blip>
          <a:srcRect b="0" l="0" r="0" t="0"/>
          <a:stretch/>
        </p:blipFill>
        <p:spPr>
          <a:xfrm>
            <a:off x="468726" y="3724283"/>
            <a:ext cx="2481944" cy="902292"/>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5" name="Shape 55"/>
        <p:cNvGrpSpPr/>
        <p:nvPr/>
      </p:nvGrpSpPr>
      <p:grpSpPr>
        <a:xfrm>
          <a:off x="0" y="0"/>
          <a:ext cx="0" cy="0"/>
          <a:chOff x="0" y="0"/>
          <a:chExt cx="0" cy="0"/>
        </a:xfrm>
      </p:grpSpPr>
      <p:sp>
        <p:nvSpPr>
          <p:cNvPr id="56" name="Google Shape;56;p14"/>
          <p:cNvSpPr txBox="1"/>
          <p:nvPr>
            <p:ph type="title"/>
          </p:nvPr>
        </p:nvSpPr>
        <p:spPr>
          <a:xfrm>
            <a:off x="515650" y="312000"/>
            <a:ext cx="2929200" cy="260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1pPr>
            <a:lvl2pPr lvl="1"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2pPr>
            <a:lvl3pPr lvl="2"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3pPr>
            <a:lvl4pPr lvl="3"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4pPr>
            <a:lvl5pPr lvl="4"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5pPr>
            <a:lvl6pPr lvl="5"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6pPr>
            <a:lvl7pPr lvl="6"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7pPr>
            <a:lvl8pPr lvl="7"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8pPr>
            <a:lvl9pPr lvl="8"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9pPr>
          </a:lstStyle>
          <a:p/>
        </p:txBody>
      </p:sp>
      <p:sp>
        <p:nvSpPr>
          <p:cNvPr id="57" name="Google Shape;57;p14"/>
          <p:cNvSpPr txBox="1"/>
          <p:nvPr>
            <p:ph idx="1" type="subTitle"/>
          </p:nvPr>
        </p:nvSpPr>
        <p:spPr>
          <a:xfrm>
            <a:off x="524334" y="143000"/>
            <a:ext cx="2322600" cy="260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000">
                <a:solidFill>
                  <a:srgbClr val="000000"/>
                </a:solidFill>
                <a:latin typeface="Montserrat"/>
                <a:ea typeface="Montserrat"/>
                <a:cs typeface="Montserrat"/>
                <a:sym typeface="Montserrat"/>
              </a:defRPr>
            </a:lvl1pPr>
            <a:lvl2pPr lvl="1" rtl="0" algn="l">
              <a:lnSpc>
                <a:spcPct val="115000"/>
              </a:lnSpc>
              <a:spcBef>
                <a:spcPts val="0"/>
              </a:spcBef>
              <a:spcAft>
                <a:spcPts val="0"/>
              </a:spcAft>
              <a:buSzPts val="1400"/>
              <a:buNone/>
              <a:defRPr sz="1000">
                <a:solidFill>
                  <a:srgbClr val="000000"/>
                </a:solidFill>
              </a:defRPr>
            </a:lvl2pPr>
            <a:lvl3pPr lvl="2" rtl="0" algn="l">
              <a:lnSpc>
                <a:spcPct val="115000"/>
              </a:lnSpc>
              <a:spcBef>
                <a:spcPts val="0"/>
              </a:spcBef>
              <a:spcAft>
                <a:spcPts val="0"/>
              </a:spcAft>
              <a:buSzPts val="1400"/>
              <a:buNone/>
              <a:defRPr sz="1000">
                <a:solidFill>
                  <a:srgbClr val="000000"/>
                </a:solidFill>
              </a:defRPr>
            </a:lvl3pPr>
            <a:lvl4pPr lvl="3" rtl="0" algn="l">
              <a:lnSpc>
                <a:spcPct val="115000"/>
              </a:lnSpc>
              <a:spcBef>
                <a:spcPts val="0"/>
              </a:spcBef>
              <a:spcAft>
                <a:spcPts val="0"/>
              </a:spcAft>
              <a:buSzPts val="1400"/>
              <a:buNone/>
              <a:defRPr sz="1000">
                <a:solidFill>
                  <a:srgbClr val="000000"/>
                </a:solidFill>
              </a:defRPr>
            </a:lvl4pPr>
            <a:lvl5pPr lvl="4" rtl="0" algn="l">
              <a:lnSpc>
                <a:spcPct val="115000"/>
              </a:lnSpc>
              <a:spcBef>
                <a:spcPts val="0"/>
              </a:spcBef>
              <a:spcAft>
                <a:spcPts val="0"/>
              </a:spcAft>
              <a:buSzPts val="1400"/>
              <a:buNone/>
              <a:defRPr sz="1000">
                <a:solidFill>
                  <a:srgbClr val="000000"/>
                </a:solidFill>
              </a:defRPr>
            </a:lvl5pPr>
            <a:lvl6pPr lvl="5" rtl="0" algn="l">
              <a:lnSpc>
                <a:spcPct val="115000"/>
              </a:lnSpc>
              <a:spcBef>
                <a:spcPts val="0"/>
              </a:spcBef>
              <a:spcAft>
                <a:spcPts val="0"/>
              </a:spcAft>
              <a:buSzPts val="1400"/>
              <a:buNone/>
              <a:defRPr sz="1000">
                <a:solidFill>
                  <a:srgbClr val="000000"/>
                </a:solidFill>
              </a:defRPr>
            </a:lvl6pPr>
            <a:lvl7pPr lvl="6" rtl="0" algn="l">
              <a:lnSpc>
                <a:spcPct val="115000"/>
              </a:lnSpc>
              <a:spcBef>
                <a:spcPts val="0"/>
              </a:spcBef>
              <a:spcAft>
                <a:spcPts val="0"/>
              </a:spcAft>
              <a:buSzPts val="1400"/>
              <a:buNone/>
              <a:defRPr sz="1000">
                <a:solidFill>
                  <a:srgbClr val="000000"/>
                </a:solidFill>
              </a:defRPr>
            </a:lvl7pPr>
            <a:lvl8pPr lvl="7" rtl="0" algn="l">
              <a:lnSpc>
                <a:spcPct val="115000"/>
              </a:lnSpc>
              <a:spcBef>
                <a:spcPts val="0"/>
              </a:spcBef>
              <a:spcAft>
                <a:spcPts val="0"/>
              </a:spcAft>
              <a:buSzPts val="1400"/>
              <a:buNone/>
              <a:defRPr sz="1000">
                <a:solidFill>
                  <a:srgbClr val="000000"/>
                </a:solidFill>
              </a:defRPr>
            </a:lvl8pPr>
            <a:lvl9pPr lvl="8" rtl="0" algn="l">
              <a:lnSpc>
                <a:spcPct val="115000"/>
              </a:lnSpc>
              <a:spcBef>
                <a:spcPts val="0"/>
              </a:spcBef>
              <a:spcAft>
                <a:spcPts val="0"/>
              </a:spcAft>
              <a:buSzPts val="1400"/>
              <a:buNone/>
              <a:defRPr sz="1000">
                <a:solidFill>
                  <a:srgbClr val="000000"/>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1_Custom Layout 3">
    <p:bg>
      <p:bgPr>
        <a:solidFill>
          <a:schemeClr val="lt1"/>
        </a:solidFill>
      </p:bgPr>
    </p:bg>
    <p:spTree>
      <p:nvGrpSpPr>
        <p:cNvPr id="58" name="Shape 58"/>
        <p:cNvGrpSpPr/>
        <p:nvPr/>
      </p:nvGrpSpPr>
      <p:grpSpPr>
        <a:xfrm>
          <a:off x="0" y="0"/>
          <a:ext cx="0" cy="0"/>
          <a:chOff x="0" y="0"/>
          <a:chExt cx="0" cy="0"/>
        </a:xfrm>
      </p:grpSpPr>
      <p:sp>
        <p:nvSpPr>
          <p:cNvPr id="59" name="Google Shape;59;p15"/>
          <p:cNvSpPr/>
          <p:nvPr/>
        </p:nvSpPr>
        <p:spPr>
          <a:xfrm>
            <a:off x="0" y="-150"/>
            <a:ext cx="9142500" cy="5143500"/>
          </a:xfrm>
          <a:prstGeom prst="rect">
            <a:avLst/>
          </a:prstGeom>
          <a:gradFill>
            <a:gsLst>
              <a:gs pos="0">
                <a:srgbClr val="FF0017"/>
              </a:gs>
              <a:gs pos="100000">
                <a:srgbClr val="FD5E57"/>
              </a:gs>
            </a:gsLst>
            <a:path path="circle">
              <a:fillToRect l="100%" t="100%"/>
            </a:path>
            <a:tileRect b="-100%" r="-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spTree>
      <p:nvGrpSpPr>
        <p:cNvPr id="60" name="Shape 6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5">
    <p:spTree>
      <p:nvGrpSpPr>
        <p:cNvPr id="66" name="Shape 66"/>
        <p:cNvGrpSpPr/>
        <p:nvPr/>
      </p:nvGrpSpPr>
      <p:grpSpPr>
        <a:xfrm>
          <a:off x="0" y="0"/>
          <a:ext cx="0" cy="0"/>
          <a:chOff x="0" y="0"/>
          <a:chExt cx="0" cy="0"/>
        </a:xfrm>
      </p:grpSpPr>
      <p:sp>
        <p:nvSpPr>
          <p:cNvPr id="67" name="Google Shape;67;p18"/>
          <p:cNvSpPr/>
          <p:nvPr/>
        </p:nvSpPr>
        <p:spPr>
          <a:xfrm>
            <a:off x="0" y="0"/>
            <a:ext cx="9144000" cy="5143500"/>
          </a:xfrm>
          <a:prstGeom prst="rect">
            <a:avLst/>
          </a:pr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18"/>
          <p:cNvPicPr preferRelativeResize="0"/>
          <p:nvPr/>
        </p:nvPicPr>
        <p:blipFill rotWithShape="1">
          <a:blip r:embed="rId2">
            <a:alphaModFix/>
          </a:blip>
          <a:srcRect b="0" l="0" r="0" t="0"/>
          <a:stretch/>
        </p:blipFill>
        <p:spPr>
          <a:xfrm>
            <a:off x="8184425" y="654200"/>
            <a:ext cx="959567" cy="874676"/>
          </a:xfrm>
          <a:prstGeom prst="rect">
            <a:avLst/>
          </a:prstGeom>
          <a:noFill/>
          <a:ln>
            <a:noFill/>
          </a:ln>
        </p:spPr>
      </p:pic>
      <p:pic>
        <p:nvPicPr>
          <p:cNvPr id="69" name="Google Shape;69;p18"/>
          <p:cNvPicPr preferRelativeResize="0"/>
          <p:nvPr/>
        </p:nvPicPr>
        <p:blipFill rotWithShape="1">
          <a:blip r:embed="rId3">
            <a:alphaModFix/>
          </a:blip>
          <a:srcRect b="0" l="0" r="0" t="0"/>
          <a:stretch/>
        </p:blipFill>
        <p:spPr>
          <a:xfrm>
            <a:off x="6282450" y="4626575"/>
            <a:ext cx="615078" cy="516924"/>
          </a:xfrm>
          <a:prstGeom prst="rect">
            <a:avLst/>
          </a:prstGeom>
          <a:noFill/>
          <a:ln>
            <a:noFill/>
          </a:ln>
        </p:spPr>
      </p:pic>
      <p:pic>
        <p:nvPicPr>
          <p:cNvPr descr="A red and white text on a black background&#10;&#10;Description automatically generated" id="70" name="Google Shape;70;p18"/>
          <p:cNvPicPr preferRelativeResize="0"/>
          <p:nvPr/>
        </p:nvPicPr>
        <p:blipFill rotWithShape="1">
          <a:blip r:embed="rId4">
            <a:alphaModFix/>
          </a:blip>
          <a:srcRect b="0" l="0" r="0" t="0"/>
          <a:stretch/>
        </p:blipFill>
        <p:spPr>
          <a:xfrm>
            <a:off x="468726" y="3724283"/>
            <a:ext cx="2481944" cy="902292"/>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9"/>
          <p:cNvSpPr txBox="1"/>
          <p:nvPr>
            <p:ph type="title"/>
          </p:nvPr>
        </p:nvSpPr>
        <p:spPr>
          <a:xfrm>
            <a:off x="515650" y="312000"/>
            <a:ext cx="2929200" cy="260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1pPr>
            <a:lvl2pPr lvl="1"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2pPr>
            <a:lvl3pPr lvl="2"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3pPr>
            <a:lvl4pPr lvl="3"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4pPr>
            <a:lvl5pPr lvl="4"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5pPr>
            <a:lvl6pPr lvl="5"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6pPr>
            <a:lvl7pPr lvl="6"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7pPr>
            <a:lvl8pPr lvl="7"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8pPr>
            <a:lvl9pPr lvl="8"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9pPr>
          </a:lstStyle>
          <a:p/>
        </p:txBody>
      </p:sp>
      <p:sp>
        <p:nvSpPr>
          <p:cNvPr id="73" name="Google Shape;73;p19"/>
          <p:cNvSpPr txBox="1"/>
          <p:nvPr>
            <p:ph idx="1" type="subTitle"/>
          </p:nvPr>
        </p:nvSpPr>
        <p:spPr>
          <a:xfrm>
            <a:off x="524334" y="143000"/>
            <a:ext cx="2322600" cy="260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000">
                <a:solidFill>
                  <a:srgbClr val="000000"/>
                </a:solidFill>
                <a:latin typeface="Montserrat"/>
                <a:ea typeface="Montserrat"/>
                <a:cs typeface="Montserrat"/>
                <a:sym typeface="Montserrat"/>
              </a:defRPr>
            </a:lvl1pPr>
            <a:lvl2pPr lvl="1" rtl="0" algn="l">
              <a:lnSpc>
                <a:spcPct val="115000"/>
              </a:lnSpc>
              <a:spcBef>
                <a:spcPts val="0"/>
              </a:spcBef>
              <a:spcAft>
                <a:spcPts val="0"/>
              </a:spcAft>
              <a:buSzPts val="1400"/>
              <a:buNone/>
              <a:defRPr sz="1000">
                <a:solidFill>
                  <a:srgbClr val="000000"/>
                </a:solidFill>
              </a:defRPr>
            </a:lvl2pPr>
            <a:lvl3pPr lvl="2" rtl="0" algn="l">
              <a:lnSpc>
                <a:spcPct val="115000"/>
              </a:lnSpc>
              <a:spcBef>
                <a:spcPts val="0"/>
              </a:spcBef>
              <a:spcAft>
                <a:spcPts val="0"/>
              </a:spcAft>
              <a:buSzPts val="1400"/>
              <a:buNone/>
              <a:defRPr sz="1000">
                <a:solidFill>
                  <a:srgbClr val="000000"/>
                </a:solidFill>
              </a:defRPr>
            </a:lvl3pPr>
            <a:lvl4pPr lvl="3" rtl="0" algn="l">
              <a:lnSpc>
                <a:spcPct val="115000"/>
              </a:lnSpc>
              <a:spcBef>
                <a:spcPts val="0"/>
              </a:spcBef>
              <a:spcAft>
                <a:spcPts val="0"/>
              </a:spcAft>
              <a:buSzPts val="1400"/>
              <a:buNone/>
              <a:defRPr sz="1000">
                <a:solidFill>
                  <a:srgbClr val="000000"/>
                </a:solidFill>
              </a:defRPr>
            </a:lvl4pPr>
            <a:lvl5pPr lvl="4" rtl="0" algn="l">
              <a:lnSpc>
                <a:spcPct val="115000"/>
              </a:lnSpc>
              <a:spcBef>
                <a:spcPts val="0"/>
              </a:spcBef>
              <a:spcAft>
                <a:spcPts val="0"/>
              </a:spcAft>
              <a:buSzPts val="1400"/>
              <a:buNone/>
              <a:defRPr sz="1000">
                <a:solidFill>
                  <a:srgbClr val="000000"/>
                </a:solidFill>
              </a:defRPr>
            </a:lvl5pPr>
            <a:lvl6pPr lvl="5" rtl="0" algn="l">
              <a:lnSpc>
                <a:spcPct val="115000"/>
              </a:lnSpc>
              <a:spcBef>
                <a:spcPts val="0"/>
              </a:spcBef>
              <a:spcAft>
                <a:spcPts val="0"/>
              </a:spcAft>
              <a:buSzPts val="1400"/>
              <a:buNone/>
              <a:defRPr sz="1000">
                <a:solidFill>
                  <a:srgbClr val="000000"/>
                </a:solidFill>
              </a:defRPr>
            </a:lvl6pPr>
            <a:lvl7pPr lvl="6" rtl="0" algn="l">
              <a:lnSpc>
                <a:spcPct val="115000"/>
              </a:lnSpc>
              <a:spcBef>
                <a:spcPts val="0"/>
              </a:spcBef>
              <a:spcAft>
                <a:spcPts val="0"/>
              </a:spcAft>
              <a:buSzPts val="1400"/>
              <a:buNone/>
              <a:defRPr sz="1000">
                <a:solidFill>
                  <a:srgbClr val="000000"/>
                </a:solidFill>
              </a:defRPr>
            </a:lvl7pPr>
            <a:lvl8pPr lvl="7" rtl="0" algn="l">
              <a:lnSpc>
                <a:spcPct val="115000"/>
              </a:lnSpc>
              <a:spcBef>
                <a:spcPts val="0"/>
              </a:spcBef>
              <a:spcAft>
                <a:spcPts val="0"/>
              </a:spcAft>
              <a:buSzPts val="1400"/>
              <a:buNone/>
              <a:defRPr sz="1000">
                <a:solidFill>
                  <a:srgbClr val="000000"/>
                </a:solidFill>
              </a:defRPr>
            </a:lvl8pPr>
            <a:lvl9pPr lvl="8" rtl="0" algn="l">
              <a:lnSpc>
                <a:spcPct val="115000"/>
              </a:lnSpc>
              <a:spcBef>
                <a:spcPts val="0"/>
              </a:spcBef>
              <a:spcAft>
                <a:spcPts val="0"/>
              </a:spcAft>
              <a:buSzPts val="1400"/>
              <a:buNone/>
              <a:defRPr sz="1000">
                <a:solidFill>
                  <a:srgbClr val="000000"/>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1_Custom Layout 3">
    <p:bg>
      <p:bgPr>
        <a:solidFill>
          <a:schemeClr val="lt1"/>
        </a:solidFill>
      </p:bgPr>
    </p:bg>
    <p:spTree>
      <p:nvGrpSpPr>
        <p:cNvPr id="74" name="Shape 74"/>
        <p:cNvGrpSpPr/>
        <p:nvPr/>
      </p:nvGrpSpPr>
      <p:grpSpPr>
        <a:xfrm>
          <a:off x="0" y="0"/>
          <a:ext cx="0" cy="0"/>
          <a:chOff x="0" y="0"/>
          <a:chExt cx="0" cy="0"/>
        </a:xfrm>
      </p:grpSpPr>
      <p:sp>
        <p:nvSpPr>
          <p:cNvPr id="75" name="Google Shape;75;p20"/>
          <p:cNvSpPr/>
          <p:nvPr/>
        </p:nvSpPr>
        <p:spPr>
          <a:xfrm>
            <a:off x="0" y="-150"/>
            <a:ext cx="9142500" cy="5143500"/>
          </a:xfrm>
          <a:prstGeom prst="rect">
            <a:avLst/>
          </a:prstGeom>
          <a:gradFill>
            <a:gsLst>
              <a:gs pos="0">
                <a:srgbClr val="FF0017"/>
              </a:gs>
              <a:gs pos="100000">
                <a:srgbClr val="FD5E57"/>
              </a:gs>
            </a:gsLst>
            <a:path path="circle">
              <a:fillToRect l="100%" t="100%"/>
            </a:path>
            <a:tileRect b="-100%" r="-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spTree>
      <p:nvGrpSpPr>
        <p:cNvPr id="76" name="Shape 7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 2">
    <p:spTree>
      <p:nvGrpSpPr>
        <p:cNvPr id="77" name="Shape 77"/>
        <p:cNvGrpSpPr/>
        <p:nvPr/>
      </p:nvGrpSpPr>
      <p:grpSpPr>
        <a:xfrm>
          <a:off x="0" y="0"/>
          <a:ext cx="0" cy="0"/>
          <a:chOff x="0" y="0"/>
          <a:chExt cx="0" cy="0"/>
        </a:xfrm>
      </p:grpSpPr>
      <p:sp>
        <p:nvSpPr>
          <p:cNvPr id="78" name="Google Shape;78;p22"/>
          <p:cNvSpPr txBox="1"/>
          <p:nvPr>
            <p:ph type="title"/>
          </p:nvPr>
        </p:nvSpPr>
        <p:spPr>
          <a:xfrm>
            <a:off x="515650" y="312000"/>
            <a:ext cx="2929200" cy="260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1pPr>
            <a:lvl2pPr lvl="1"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2pPr>
            <a:lvl3pPr lvl="2"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3pPr>
            <a:lvl4pPr lvl="3"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4pPr>
            <a:lvl5pPr lvl="4"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5pPr>
            <a:lvl6pPr lvl="5"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6pPr>
            <a:lvl7pPr lvl="6"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7pPr>
            <a:lvl8pPr lvl="7"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8pPr>
            <a:lvl9pPr lvl="8" rt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9pPr>
          </a:lstStyle>
          <a:p/>
        </p:txBody>
      </p:sp>
      <p:sp>
        <p:nvSpPr>
          <p:cNvPr id="79" name="Google Shape;79;p22"/>
          <p:cNvSpPr txBox="1"/>
          <p:nvPr>
            <p:ph idx="1" type="subTitle"/>
          </p:nvPr>
        </p:nvSpPr>
        <p:spPr>
          <a:xfrm>
            <a:off x="524334" y="143000"/>
            <a:ext cx="2322600" cy="260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1000">
                <a:solidFill>
                  <a:srgbClr val="000000"/>
                </a:solidFill>
                <a:latin typeface="Montserrat"/>
                <a:ea typeface="Montserrat"/>
                <a:cs typeface="Montserrat"/>
                <a:sym typeface="Montserrat"/>
              </a:defRPr>
            </a:lvl1pPr>
            <a:lvl2pPr lvl="1" rtl="0" algn="l">
              <a:lnSpc>
                <a:spcPct val="115000"/>
              </a:lnSpc>
              <a:spcBef>
                <a:spcPts val="0"/>
              </a:spcBef>
              <a:spcAft>
                <a:spcPts val="0"/>
              </a:spcAft>
              <a:buSzPts val="1400"/>
              <a:buNone/>
              <a:defRPr sz="1000">
                <a:solidFill>
                  <a:srgbClr val="000000"/>
                </a:solidFill>
              </a:defRPr>
            </a:lvl2pPr>
            <a:lvl3pPr lvl="2" rtl="0" algn="l">
              <a:lnSpc>
                <a:spcPct val="115000"/>
              </a:lnSpc>
              <a:spcBef>
                <a:spcPts val="0"/>
              </a:spcBef>
              <a:spcAft>
                <a:spcPts val="0"/>
              </a:spcAft>
              <a:buSzPts val="1400"/>
              <a:buNone/>
              <a:defRPr sz="1000">
                <a:solidFill>
                  <a:srgbClr val="000000"/>
                </a:solidFill>
              </a:defRPr>
            </a:lvl3pPr>
            <a:lvl4pPr lvl="3" rtl="0" algn="l">
              <a:lnSpc>
                <a:spcPct val="115000"/>
              </a:lnSpc>
              <a:spcBef>
                <a:spcPts val="0"/>
              </a:spcBef>
              <a:spcAft>
                <a:spcPts val="0"/>
              </a:spcAft>
              <a:buSzPts val="1400"/>
              <a:buNone/>
              <a:defRPr sz="1000">
                <a:solidFill>
                  <a:srgbClr val="000000"/>
                </a:solidFill>
              </a:defRPr>
            </a:lvl4pPr>
            <a:lvl5pPr lvl="4" rtl="0" algn="l">
              <a:lnSpc>
                <a:spcPct val="115000"/>
              </a:lnSpc>
              <a:spcBef>
                <a:spcPts val="0"/>
              </a:spcBef>
              <a:spcAft>
                <a:spcPts val="0"/>
              </a:spcAft>
              <a:buSzPts val="1400"/>
              <a:buNone/>
              <a:defRPr sz="1000">
                <a:solidFill>
                  <a:srgbClr val="000000"/>
                </a:solidFill>
              </a:defRPr>
            </a:lvl5pPr>
            <a:lvl6pPr lvl="5" rtl="0" algn="l">
              <a:lnSpc>
                <a:spcPct val="115000"/>
              </a:lnSpc>
              <a:spcBef>
                <a:spcPts val="0"/>
              </a:spcBef>
              <a:spcAft>
                <a:spcPts val="0"/>
              </a:spcAft>
              <a:buSzPts val="1400"/>
              <a:buNone/>
              <a:defRPr sz="1000">
                <a:solidFill>
                  <a:srgbClr val="000000"/>
                </a:solidFill>
              </a:defRPr>
            </a:lvl6pPr>
            <a:lvl7pPr lvl="6" rtl="0" algn="l">
              <a:lnSpc>
                <a:spcPct val="115000"/>
              </a:lnSpc>
              <a:spcBef>
                <a:spcPts val="0"/>
              </a:spcBef>
              <a:spcAft>
                <a:spcPts val="0"/>
              </a:spcAft>
              <a:buSzPts val="1400"/>
              <a:buNone/>
              <a:defRPr sz="1000">
                <a:solidFill>
                  <a:srgbClr val="000000"/>
                </a:solidFill>
              </a:defRPr>
            </a:lvl7pPr>
            <a:lvl8pPr lvl="7" rtl="0" algn="l">
              <a:lnSpc>
                <a:spcPct val="115000"/>
              </a:lnSpc>
              <a:spcBef>
                <a:spcPts val="0"/>
              </a:spcBef>
              <a:spcAft>
                <a:spcPts val="0"/>
              </a:spcAft>
              <a:buSzPts val="1400"/>
              <a:buNone/>
              <a:defRPr sz="1000">
                <a:solidFill>
                  <a:srgbClr val="000000"/>
                </a:solidFill>
              </a:defRPr>
            </a:lvl8pPr>
            <a:lvl9pPr lvl="8" rtl="0" algn="l">
              <a:lnSpc>
                <a:spcPct val="115000"/>
              </a:lnSpc>
              <a:spcBef>
                <a:spcPts val="0"/>
              </a:spcBef>
              <a:spcAft>
                <a:spcPts val="0"/>
              </a:spcAft>
              <a:buSzPts val="1400"/>
              <a:buNone/>
              <a:defRPr sz="1000">
                <a:solidFill>
                  <a:srgbClr val="000000"/>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5 2">
    <p:spTree>
      <p:nvGrpSpPr>
        <p:cNvPr id="80" name="Shape 80"/>
        <p:cNvGrpSpPr/>
        <p:nvPr/>
      </p:nvGrpSpPr>
      <p:grpSpPr>
        <a:xfrm>
          <a:off x="0" y="0"/>
          <a:ext cx="0" cy="0"/>
          <a:chOff x="0" y="0"/>
          <a:chExt cx="0" cy="0"/>
        </a:xfrm>
      </p:grpSpPr>
      <p:sp>
        <p:nvSpPr>
          <p:cNvPr id="81" name="Google Shape;81;p23"/>
          <p:cNvSpPr/>
          <p:nvPr/>
        </p:nvSpPr>
        <p:spPr>
          <a:xfrm>
            <a:off x="0" y="0"/>
            <a:ext cx="9144000" cy="5143500"/>
          </a:xfrm>
          <a:prstGeom prst="rect">
            <a:avLst/>
          </a:pr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2" name="Google Shape;82;p23"/>
          <p:cNvPicPr preferRelativeResize="0"/>
          <p:nvPr/>
        </p:nvPicPr>
        <p:blipFill rotWithShape="1">
          <a:blip r:embed="rId2">
            <a:alphaModFix/>
          </a:blip>
          <a:srcRect b="0" l="0" r="0" t="0"/>
          <a:stretch/>
        </p:blipFill>
        <p:spPr>
          <a:xfrm>
            <a:off x="8184425" y="654200"/>
            <a:ext cx="959567" cy="874676"/>
          </a:xfrm>
          <a:prstGeom prst="rect">
            <a:avLst/>
          </a:prstGeom>
          <a:noFill/>
          <a:ln>
            <a:noFill/>
          </a:ln>
        </p:spPr>
      </p:pic>
      <p:pic>
        <p:nvPicPr>
          <p:cNvPr id="83" name="Google Shape;83;p23"/>
          <p:cNvPicPr preferRelativeResize="0"/>
          <p:nvPr/>
        </p:nvPicPr>
        <p:blipFill rotWithShape="1">
          <a:blip r:embed="rId3">
            <a:alphaModFix/>
          </a:blip>
          <a:srcRect b="0" l="0" r="0" t="0"/>
          <a:stretch/>
        </p:blipFill>
        <p:spPr>
          <a:xfrm>
            <a:off x="6282450" y="4626575"/>
            <a:ext cx="615078" cy="516924"/>
          </a:xfrm>
          <a:prstGeom prst="rect">
            <a:avLst/>
          </a:prstGeom>
          <a:noFill/>
          <a:ln>
            <a:noFill/>
          </a:ln>
        </p:spPr>
      </p:pic>
      <p:pic>
        <p:nvPicPr>
          <p:cNvPr descr="A red and white text on a black background&#10;&#10;Description automatically generated" id="84" name="Google Shape;84;p23"/>
          <p:cNvPicPr preferRelativeResize="0"/>
          <p:nvPr/>
        </p:nvPicPr>
        <p:blipFill rotWithShape="1">
          <a:blip r:embed="rId4">
            <a:alphaModFix/>
          </a:blip>
          <a:srcRect b="0" l="0" r="0" t="0"/>
          <a:stretch/>
        </p:blipFill>
        <p:spPr>
          <a:xfrm>
            <a:off x="468726" y="3724283"/>
            <a:ext cx="2481944" cy="902292"/>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5 3">
    <p:spTree>
      <p:nvGrpSpPr>
        <p:cNvPr id="85" name="Shape 85"/>
        <p:cNvGrpSpPr/>
        <p:nvPr/>
      </p:nvGrpSpPr>
      <p:grpSpPr>
        <a:xfrm>
          <a:off x="0" y="0"/>
          <a:ext cx="0" cy="0"/>
          <a:chOff x="0" y="0"/>
          <a:chExt cx="0" cy="0"/>
        </a:xfrm>
      </p:grpSpPr>
      <p:sp>
        <p:nvSpPr>
          <p:cNvPr id="86" name="Google Shape;86;p24"/>
          <p:cNvSpPr/>
          <p:nvPr/>
        </p:nvSpPr>
        <p:spPr>
          <a:xfrm>
            <a:off x="0" y="0"/>
            <a:ext cx="9144000" cy="5143500"/>
          </a:xfrm>
          <a:prstGeom prst="rect">
            <a:avLst/>
          </a:pr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p24"/>
          <p:cNvPicPr preferRelativeResize="0"/>
          <p:nvPr/>
        </p:nvPicPr>
        <p:blipFill rotWithShape="1">
          <a:blip r:embed="rId2">
            <a:alphaModFix/>
          </a:blip>
          <a:srcRect b="0" l="0" r="0" t="0"/>
          <a:stretch/>
        </p:blipFill>
        <p:spPr>
          <a:xfrm>
            <a:off x="8184425" y="654200"/>
            <a:ext cx="959567" cy="874676"/>
          </a:xfrm>
          <a:prstGeom prst="rect">
            <a:avLst/>
          </a:prstGeom>
          <a:noFill/>
          <a:ln>
            <a:noFill/>
          </a:ln>
        </p:spPr>
      </p:pic>
      <p:pic>
        <p:nvPicPr>
          <p:cNvPr id="88" name="Google Shape;88;p24"/>
          <p:cNvPicPr preferRelativeResize="0"/>
          <p:nvPr/>
        </p:nvPicPr>
        <p:blipFill rotWithShape="1">
          <a:blip r:embed="rId3">
            <a:alphaModFix/>
          </a:blip>
          <a:srcRect b="0" l="0" r="0" t="0"/>
          <a:stretch/>
        </p:blipFill>
        <p:spPr>
          <a:xfrm>
            <a:off x="6282450" y="4626575"/>
            <a:ext cx="615078" cy="516924"/>
          </a:xfrm>
          <a:prstGeom prst="rect">
            <a:avLst/>
          </a:prstGeom>
          <a:noFill/>
          <a:ln>
            <a:noFill/>
          </a:ln>
        </p:spPr>
      </p:pic>
      <p:pic>
        <p:nvPicPr>
          <p:cNvPr descr="A red and white text on a black background&#10;&#10;Description automatically generated" id="89" name="Google Shape;89;p24"/>
          <p:cNvPicPr preferRelativeResize="0"/>
          <p:nvPr/>
        </p:nvPicPr>
        <p:blipFill rotWithShape="1">
          <a:blip r:embed="rId4">
            <a:alphaModFix/>
          </a:blip>
          <a:srcRect b="0" l="0" r="0" t="0"/>
          <a:stretch/>
        </p:blipFill>
        <p:spPr>
          <a:xfrm>
            <a:off x="468726" y="3724283"/>
            <a:ext cx="2481944" cy="90229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o Contents">
  <p:cSld name="1_No Contents">
    <p:spTree>
      <p:nvGrpSpPr>
        <p:cNvPr id="90" name="Shape 90"/>
        <p:cNvGrpSpPr/>
        <p:nvPr/>
      </p:nvGrpSpPr>
      <p:grpSpPr>
        <a:xfrm>
          <a:off x="0" y="0"/>
          <a:ext cx="0" cy="0"/>
          <a:chOff x="0" y="0"/>
          <a:chExt cx="0" cy="0"/>
        </a:xfrm>
      </p:grpSpPr>
      <p:sp>
        <p:nvSpPr>
          <p:cNvPr id="91" name="Google Shape;91;p25"/>
          <p:cNvSpPr txBox="1"/>
          <p:nvPr>
            <p:ph idx="1" type="body"/>
          </p:nvPr>
        </p:nvSpPr>
        <p:spPr>
          <a:xfrm>
            <a:off x="297498" y="208199"/>
            <a:ext cx="7074600" cy="6879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b="1" sz="3000">
                <a:solidFill>
                  <a:schemeClr val="dk1"/>
                </a:solidFill>
                <a:latin typeface="Calibri"/>
                <a:ea typeface="Calibri"/>
                <a:cs typeface="Calibri"/>
                <a:sym typeface="Calibri"/>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2" name="Google Shape;92;p25"/>
          <p:cNvSpPr txBox="1"/>
          <p:nvPr>
            <p:ph idx="2" type="body"/>
          </p:nvPr>
        </p:nvSpPr>
        <p:spPr>
          <a:xfrm>
            <a:off x="686117" y="1076696"/>
            <a:ext cx="7726500" cy="5010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b="0" sz="2000">
                <a:solidFill>
                  <a:schemeClr val="dk1"/>
                </a:solidFill>
                <a:latin typeface="Calibri"/>
                <a:ea typeface="Calibri"/>
                <a:cs typeface="Calibri"/>
                <a:sym typeface="Calibri"/>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3" name="Google Shape;93;p25"/>
          <p:cNvSpPr txBox="1"/>
          <p:nvPr>
            <p:ph idx="3" type="body"/>
          </p:nvPr>
        </p:nvSpPr>
        <p:spPr>
          <a:xfrm>
            <a:off x="686117" y="1577583"/>
            <a:ext cx="7726500" cy="26700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300"/>
              </a:spcBef>
              <a:spcAft>
                <a:spcPts val="0"/>
              </a:spcAft>
              <a:buSzPts val="1800"/>
              <a:buFont typeface="Arial"/>
              <a:buChar char="•"/>
              <a:defRPr b="0" sz="2000">
                <a:solidFill>
                  <a:schemeClr val="dk1"/>
                </a:solidFill>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1.xml"/><Relationship Id="rId1" Type="http://schemas.openxmlformats.org/officeDocument/2006/relationships/image" Target="../media/image8.png"/><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1" name="Shape 61"/>
        <p:cNvGrpSpPr/>
        <p:nvPr/>
      </p:nvGrpSpPr>
      <p:grpSpPr>
        <a:xfrm>
          <a:off x="0" y="0"/>
          <a:ext cx="0" cy="0"/>
          <a:chOff x="0" y="0"/>
          <a:chExt cx="0" cy="0"/>
        </a:xfrm>
      </p:grpSpPr>
      <p:sp>
        <p:nvSpPr>
          <p:cNvPr id="62" name="Google Shape;6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3" name="Google Shape;6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4" name="Google Shape;6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A red and black text&#10;&#10;Description automatically generated" id="65" name="Google Shape;65;p17"/>
          <p:cNvPicPr preferRelativeResize="0"/>
          <p:nvPr/>
        </p:nvPicPr>
        <p:blipFill rotWithShape="1">
          <a:blip r:embed="rId1">
            <a:alphaModFix/>
          </a:blip>
          <a:srcRect b="0" l="0" r="0" t="0"/>
          <a:stretch/>
        </p:blipFill>
        <p:spPr>
          <a:xfrm>
            <a:off x="7863845" y="228557"/>
            <a:ext cx="968456" cy="3520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drive.google.com/file/d/17rmZfHT66k0qQbyD0aNRZBjdkobWIUsV/view?usp=driv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rive.google.com/file/d/17-SNTAbUTRJtM3PQfPg8xXfifHiKLHi5/view?usp=driv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s://drive.google.com/file/d/1zcliMe9rHkAQGEHdKN5iL4Jo4jTATvaL/view?usp=drive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hyperlink" Target="https://drive.google.com/file/d/1DG4W1HV6aEcuFfukzx7U_q3kwFVYA3tT/view?usp=drive_link"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hyperlink" Target="https://drive.google.com/file/d/1xk4oYpyGEkQ32GGcGmsrgjySbrli_Z6e/view?usp=drive_link"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s://drive.google.com/file/d/1cAY-eo4UIcug2ImDXnyE7mq4Zfgk35L_/view?usp=drive_lin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hyperlink" Target="https://drive.google.com/file/d/1i-Ybzxhp0aYQMz7RGjoMguXz9eQAur51/view?usp=drive_link"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drive.google.com/file/d/1KVr5BZSfdJOy-70pCiRSN7VODygxkpn5/view?usp=drive_li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6"/>
          <p:cNvSpPr txBox="1"/>
          <p:nvPr/>
        </p:nvSpPr>
        <p:spPr>
          <a:xfrm>
            <a:off x="1" y="1702109"/>
            <a:ext cx="9144000" cy="17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200">
                <a:solidFill>
                  <a:srgbClr val="FFFFFF"/>
                </a:solidFill>
                <a:latin typeface="Open Sans"/>
                <a:ea typeface="Open Sans"/>
                <a:cs typeface="Open Sans"/>
                <a:sym typeface="Open Sans"/>
              </a:rPr>
              <a:t>Operators and Expressions</a:t>
            </a:r>
            <a:endParaRPr b="1" sz="420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70" name="Google Shape;170;p35"/>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Problem: </a:t>
            </a:r>
            <a:r>
              <a:rPr lang="en">
                <a:solidFill>
                  <a:schemeClr val="dk1"/>
                </a:solidFill>
                <a:latin typeface="Open Sans"/>
                <a:ea typeface="Open Sans"/>
                <a:cs typeface="Open Sans"/>
                <a:sym typeface="Open Sans"/>
              </a:rPr>
              <a:t>Develop a Java program to compare the exam grades of John and Sarah using relational operators to determine their relative performance.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b="1">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a:t>
            </a:r>
            <a:endParaRPr b="1">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a:t>
            </a:r>
            <a:r>
              <a:rPr lang="en" sz="2000">
                <a:solidFill>
                  <a:srgbClr val="2E318E"/>
                </a:solidFill>
                <a:latin typeface="Open Sans SemiBold"/>
                <a:ea typeface="Open Sans SemiBold"/>
                <a:cs typeface="Open Sans SemiBold"/>
                <a:sym typeface="Open Sans SemiBold"/>
              </a:rPr>
              <a:t>Expressions</a:t>
            </a:r>
            <a:endParaRPr sz="2000">
              <a:solidFill>
                <a:srgbClr val="2E318E"/>
              </a:solidFill>
              <a:latin typeface="Open Sans SemiBold"/>
              <a:ea typeface="Open Sans SemiBold"/>
              <a:cs typeface="Open Sans SemiBold"/>
              <a:sym typeface="Open Sans SemiBold"/>
            </a:endParaRPr>
          </a:p>
        </p:txBody>
      </p:sp>
      <p:sp>
        <p:nvSpPr>
          <p:cNvPr id="176" name="Google Shape;176;p36"/>
          <p:cNvSpPr/>
          <p:nvPr/>
        </p:nvSpPr>
        <p:spPr>
          <a:xfrm>
            <a:off x="508825" y="925450"/>
            <a:ext cx="78711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Logical</a:t>
            </a:r>
            <a:r>
              <a:rPr b="1" lang="en">
                <a:solidFill>
                  <a:schemeClr val="dk1"/>
                </a:solidFill>
                <a:latin typeface="Open Sans"/>
                <a:ea typeface="Open Sans"/>
                <a:cs typeface="Open Sans"/>
                <a:sym typeface="Open Sans"/>
              </a:rPr>
              <a:t> </a:t>
            </a:r>
            <a:r>
              <a:rPr b="1" lang="en">
                <a:solidFill>
                  <a:schemeClr val="dk1"/>
                </a:solidFill>
                <a:latin typeface="Open Sans"/>
                <a:ea typeface="Open Sans"/>
                <a:cs typeface="Open Sans"/>
                <a:sym typeface="Open Sans"/>
              </a:rPr>
              <a:t>Expressions</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Logical Expressions perform logical operations such as AND (&amp;&amp;), OR (||), and NOT (!).</a:t>
            </a:r>
            <a:endParaRPr>
              <a:solidFill>
                <a:schemeClr val="dk1"/>
              </a:solidFill>
              <a:latin typeface="Open Sans"/>
              <a:ea typeface="Open Sans"/>
              <a:cs typeface="Open Sans"/>
              <a:sym typeface="Open Sans"/>
            </a:endParaRPr>
          </a:p>
          <a:p>
            <a:pPr indent="0" lvl="0" marL="9144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b="1" lang="en">
                <a:solidFill>
                  <a:schemeClr val="dk1"/>
                </a:solidFill>
                <a:latin typeface="Open Sans"/>
                <a:ea typeface="Open Sans"/>
                <a:cs typeface="Open Sans"/>
                <a:sym typeface="Open Sans"/>
              </a:rPr>
              <a:t>Example</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Consider deciding whether to go on a picnic. You use logical AND (&amp;&amp;) to check if it's sunny and warm, indicating favorable conditions for a picnic.</a:t>
            </a:r>
            <a:endParaRPr>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82" name="Google Shape;182;p37"/>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Problem: </a:t>
            </a:r>
            <a:r>
              <a:rPr lang="en">
                <a:solidFill>
                  <a:schemeClr val="dk1"/>
                </a:solidFill>
                <a:latin typeface="Open Sans"/>
                <a:ea typeface="Open Sans"/>
                <a:cs typeface="Open Sans"/>
                <a:sym typeface="Open Sans"/>
              </a:rPr>
              <a:t>Create a Java program to evaluate whether it's suitable to go for a picnic based on weather conditions, considering factors like sunshine and warmth.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b="1">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a:t>
            </a:r>
            <a:endParaRPr b="1">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a:t>
            </a:r>
            <a:r>
              <a:rPr lang="en" sz="2000">
                <a:solidFill>
                  <a:srgbClr val="2E318E"/>
                </a:solidFill>
                <a:latin typeface="Open Sans SemiBold"/>
                <a:ea typeface="Open Sans SemiBold"/>
                <a:cs typeface="Open Sans SemiBold"/>
                <a:sym typeface="Open Sans SemiBold"/>
              </a:rPr>
              <a:t>Expressions</a:t>
            </a:r>
            <a:endParaRPr sz="2000">
              <a:solidFill>
                <a:srgbClr val="2E318E"/>
              </a:solidFill>
              <a:latin typeface="Open Sans SemiBold"/>
              <a:ea typeface="Open Sans SemiBold"/>
              <a:cs typeface="Open Sans SemiBold"/>
              <a:sym typeface="Open Sans SemiBold"/>
            </a:endParaRPr>
          </a:p>
        </p:txBody>
      </p:sp>
      <p:sp>
        <p:nvSpPr>
          <p:cNvPr id="188" name="Google Shape;188;p38"/>
          <p:cNvSpPr/>
          <p:nvPr/>
        </p:nvSpPr>
        <p:spPr>
          <a:xfrm>
            <a:off x="508825" y="925450"/>
            <a:ext cx="78711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Assignment</a:t>
            </a:r>
            <a:r>
              <a:rPr b="1" lang="en">
                <a:solidFill>
                  <a:schemeClr val="dk1"/>
                </a:solidFill>
                <a:latin typeface="Open Sans"/>
                <a:ea typeface="Open Sans"/>
                <a:cs typeface="Open Sans"/>
                <a:sym typeface="Open Sans"/>
              </a:rPr>
              <a:t> </a:t>
            </a:r>
            <a:r>
              <a:rPr b="1" lang="en">
                <a:solidFill>
                  <a:schemeClr val="dk1"/>
                </a:solidFill>
                <a:latin typeface="Open Sans"/>
                <a:ea typeface="Open Sans"/>
                <a:cs typeface="Open Sans"/>
                <a:sym typeface="Open Sans"/>
              </a:rPr>
              <a:t>Expressions</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Assignment Expressions are used to assign values to variables. Common assignment operators include =, +=, -=, *=, /=, and %=.</a:t>
            </a:r>
            <a:endParaRPr>
              <a:solidFill>
                <a:schemeClr val="dk1"/>
              </a:solidFill>
              <a:latin typeface="Open Sans"/>
              <a:ea typeface="Open Sans"/>
              <a:cs typeface="Open Sans"/>
              <a:sym typeface="Open Sans"/>
            </a:endParaRPr>
          </a:p>
          <a:p>
            <a:pPr indent="0" lvl="0" marL="9144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b="1" lang="en">
                <a:solidFill>
                  <a:schemeClr val="dk1"/>
                </a:solidFill>
                <a:latin typeface="Open Sans"/>
                <a:ea typeface="Open Sans"/>
                <a:cs typeface="Open Sans"/>
                <a:sym typeface="Open Sans"/>
              </a:rPr>
              <a:t>Example</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Imagine receiving a monthly allowance and saving a portion of it. You use the assignment operator (=) to store the saved amount in your savings variable.</a:t>
            </a:r>
            <a:endParaRPr>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94" name="Google Shape;194;p39"/>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Problem: </a:t>
            </a:r>
            <a:r>
              <a:rPr lang="en">
                <a:solidFill>
                  <a:schemeClr val="dk1"/>
                </a:solidFill>
                <a:latin typeface="Open Sans"/>
                <a:ea typeface="Open Sans"/>
                <a:cs typeface="Open Sans"/>
                <a:sym typeface="Open Sans"/>
              </a:rPr>
              <a:t>Develop a Java program to track your savings by utilizing assignment operators to manage and update the total saved amount efficiently.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b="1">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a:t>
            </a:r>
            <a:endParaRPr b="1">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0"/>
          <p:cNvSpPr/>
          <p:nvPr/>
        </p:nvSpPr>
        <p:spPr>
          <a:xfrm>
            <a:off x="1374525" y="384025"/>
            <a:ext cx="6395100" cy="25380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What will be the output of the following Java code snippet?</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public class Example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public static void main(String[] args)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x = 5;</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y = 10;</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z = (x * y) / (x + y);</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System.out.println(z);</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
        <p:nvSpPr>
          <p:cNvPr id="200" name="Google Shape;200;p40"/>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01" name="Google Shape;201;p40"/>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02" name="Google Shape;202;p40"/>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AutoNum type="alphaUcPeriod"/>
            </a:pPr>
            <a:r>
              <a:rPr lang="en">
                <a:latin typeface="Open Sans"/>
                <a:ea typeface="Open Sans"/>
                <a:cs typeface="Open Sans"/>
                <a:sym typeface="Open Sans"/>
              </a:rPr>
              <a:t>1</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2</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3</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4</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p:nvPr/>
        </p:nvSpPr>
        <p:spPr>
          <a:xfrm>
            <a:off x="1374525" y="384025"/>
            <a:ext cx="6395100" cy="25380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What will be the output of the following Java code snippet?</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public class Example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public static void main(String[] args)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x = 5;</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y = 10;</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z = (x * y) / (x + y);</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System.out.println(z);</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
        <p:nvSpPr>
          <p:cNvPr id="208" name="Google Shape;208;p4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09" name="Google Shape;209;p41"/>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10" name="Google Shape;210;p41"/>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AutoNum type="alphaUcPeriod"/>
            </a:pPr>
            <a:r>
              <a:rPr lang="en">
                <a:latin typeface="Open Sans"/>
                <a:ea typeface="Open Sans"/>
                <a:cs typeface="Open Sans"/>
                <a:sym typeface="Open Sans"/>
              </a:rPr>
              <a:t>1</a:t>
            </a:r>
            <a:endParaRPr>
              <a:latin typeface="Open Sans"/>
              <a:ea typeface="Open Sans"/>
              <a:cs typeface="Open Sans"/>
              <a:sym typeface="Open Sans"/>
            </a:endParaRPr>
          </a:p>
          <a:p>
            <a:pPr indent="-317500" lvl="0" marL="457200" rtl="0" algn="l">
              <a:spcBef>
                <a:spcPts val="0"/>
              </a:spcBef>
              <a:spcAft>
                <a:spcPts val="0"/>
              </a:spcAft>
              <a:buClr>
                <a:srgbClr val="00B050"/>
              </a:buClr>
              <a:buSzPts val="1400"/>
              <a:buFont typeface="Open Sans"/>
              <a:buAutoNum type="alphaUcPeriod"/>
            </a:pPr>
            <a:r>
              <a:rPr lang="en">
                <a:solidFill>
                  <a:srgbClr val="00B050"/>
                </a:solidFill>
                <a:latin typeface="Open Sans"/>
                <a:ea typeface="Open Sans"/>
                <a:cs typeface="Open Sans"/>
                <a:sym typeface="Open Sans"/>
              </a:rPr>
              <a:t>2</a:t>
            </a:r>
            <a:endParaRPr>
              <a:solidFill>
                <a:srgbClr val="00B050"/>
              </a:solidFill>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3</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4</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nvSpPr>
        <p:spPr>
          <a:xfrm>
            <a:off x="0" y="2268800"/>
            <a:ext cx="91440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sz="3200">
                <a:solidFill>
                  <a:schemeClr val="lt1"/>
                </a:solidFill>
                <a:latin typeface="Open Sans SemiBold"/>
                <a:ea typeface="Open Sans SemiBold"/>
                <a:cs typeface="Open Sans SemiBold"/>
                <a:sym typeface="Open Sans SemiBold"/>
              </a:rPr>
              <a:t>Precedence and Associativity of Operators</a:t>
            </a:r>
            <a:endParaRPr sz="3200">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Precedence and Associativity of Operators</a:t>
            </a:r>
            <a:endParaRPr sz="2000">
              <a:solidFill>
                <a:srgbClr val="2E318E"/>
              </a:solidFill>
              <a:latin typeface="Open Sans SemiBold"/>
              <a:ea typeface="Open Sans SemiBold"/>
              <a:cs typeface="Open Sans SemiBold"/>
              <a:sym typeface="Open Sans SemiBold"/>
            </a:endParaRPr>
          </a:p>
        </p:txBody>
      </p:sp>
      <p:sp>
        <p:nvSpPr>
          <p:cNvPr id="221" name="Google Shape;221;p43"/>
          <p:cNvSpPr/>
          <p:nvPr/>
        </p:nvSpPr>
        <p:spPr>
          <a:xfrm>
            <a:off x="508825" y="729950"/>
            <a:ext cx="7871100" cy="40155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Precedence refers to the priority assigned to operators in an expression, determining the order in which they are evaluated.</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Operators with higher precedence are evaluated before those with lower precedence.</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Relate precedence rules to mathematical expressions where specific operations must be performed first according to mathematical conventions, like in financial calculations or engineering equations.</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Importance</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Precedence rules ensure that expressions are evaluated correctly according to mathematical conventions.</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Understanding precedence helps avoid ambiguity and ensures the intended outcome of expressions.</a:t>
            </a:r>
            <a:endParaRPr>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4"/>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Precedence and Associativity of Operators</a:t>
            </a:r>
            <a:endParaRPr sz="2000">
              <a:solidFill>
                <a:srgbClr val="2E318E"/>
              </a:solidFill>
              <a:latin typeface="Open Sans SemiBold"/>
              <a:ea typeface="Open Sans SemiBold"/>
              <a:cs typeface="Open Sans SemiBold"/>
              <a:sym typeface="Open Sans SemiBold"/>
            </a:endParaRPr>
          </a:p>
        </p:txBody>
      </p:sp>
      <p:sp>
        <p:nvSpPr>
          <p:cNvPr id="227" name="Google Shape;227;p44"/>
          <p:cNvSpPr/>
          <p:nvPr/>
        </p:nvSpPr>
        <p:spPr>
          <a:xfrm>
            <a:off x="508825" y="925450"/>
            <a:ext cx="78711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Example</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Consider the expression: </a:t>
            </a:r>
            <a:endParaRPr>
              <a:solidFill>
                <a:schemeClr val="dk1"/>
              </a:solidFill>
              <a:latin typeface="Open Sans"/>
              <a:ea typeface="Open Sans"/>
              <a:cs typeface="Open Sans"/>
              <a:sym typeface="Open Sans"/>
            </a:endParaRPr>
          </a:p>
          <a:p>
            <a:pPr indent="-317500" lvl="2" marL="13716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int result = 5 + 3 * 2;</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Here, multiplication (*) has higher precedence than addition (+), so it is evaluated first.</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Result: </a:t>
            </a:r>
            <a:endParaRPr>
              <a:solidFill>
                <a:schemeClr val="dk1"/>
              </a:solidFill>
              <a:latin typeface="Open Sans"/>
              <a:ea typeface="Open Sans"/>
              <a:cs typeface="Open Sans"/>
              <a:sym typeface="Open Sans"/>
            </a:endParaRPr>
          </a:p>
          <a:p>
            <a:pPr indent="-317500" lvl="2" marL="13716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result = 5 + (3 * 2) = 5 + 6 = 11.</a:t>
            </a:r>
            <a:endParaRPr>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7"/>
          <p:cNvSpPr txBox="1"/>
          <p:nvPr>
            <p:ph type="title"/>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latin typeface="Open Sans SemiBold"/>
                <a:ea typeface="Open Sans SemiBold"/>
                <a:cs typeface="Open Sans SemiBold"/>
                <a:sym typeface="Open Sans SemiBold"/>
              </a:rPr>
              <a:t>Today's Learning Objectives  </a:t>
            </a:r>
            <a:endParaRPr sz="2000">
              <a:latin typeface="Open Sans SemiBold"/>
              <a:ea typeface="Open Sans SemiBold"/>
              <a:cs typeface="Open Sans SemiBold"/>
              <a:sym typeface="Open Sans SemiBold"/>
            </a:endParaRPr>
          </a:p>
        </p:txBody>
      </p:sp>
      <p:pic>
        <p:nvPicPr>
          <p:cNvPr id="104" name="Google Shape;104;p27"/>
          <p:cNvPicPr preferRelativeResize="0"/>
          <p:nvPr/>
        </p:nvPicPr>
        <p:blipFill rotWithShape="1">
          <a:blip r:embed="rId3">
            <a:alphaModFix/>
          </a:blip>
          <a:srcRect b="0" l="0" r="0" t="0"/>
          <a:stretch/>
        </p:blipFill>
        <p:spPr>
          <a:xfrm rot="-5400000">
            <a:off x="8342219" y="2582974"/>
            <a:ext cx="871302" cy="732259"/>
          </a:xfrm>
          <a:prstGeom prst="rect">
            <a:avLst/>
          </a:prstGeom>
          <a:noFill/>
          <a:ln>
            <a:noFill/>
          </a:ln>
        </p:spPr>
      </p:pic>
      <p:pic>
        <p:nvPicPr>
          <p:cNvPr id="105" name="Google Shape;105;p27"/>
          <p:cNvPicPr preferRelativeResize="0"/>
          <p:nvPr/>
        </p:nvPicPr>
        <p:blipFill rotWithShape="1">
          <a:blip r:embed="rId4">
            <a:alphaModFix/>
          </a:blip>
          <a:srcRect b="0" l="0" r="0" t="0"/>
          <a:stretch/>
        </p:blipFill>
        <p:spPr>
          <a:xfrm>
            <a:off x="271101" y="1113604"/>
            <a:ext cx="2916292" cy="2916292"/>
          </a:xfrm>
          <a:prstGeom prst="rect">
            <a:avLst/>
          </a:prstGeom>
          <a:noFill/>
          <a:ln>
            <a:noFill/>
          </a:ln>
          <a:effectLst>
            <a:outerShdw blurRad="50800" rotWithShape="0" algn="tl" dir="2700000" dist="38100">
              <a:srgbClr val="A220DB">
                <a:alpha val="40000"/>
              </a:srgbClr>
            </a:outerShdw>
          </a:effectLst>
        </p:spPr>
      </p:pic>
      <p:grpSp>
        <p:nvGrpSpPr>
          <p:cNvPr id="106" name="Google Shape;106;p27"/>
          <p:cNvGrpSpPr/>
          <p:nvPr/>
        </p:nvGrpSpPr>
        <p:grpSpPr>
          <a:xfrm>
            <a:off x="3469337" y="1742416"/>
            <a:ext cx="5674951" cy="2678100"/>
            <a:chOff x="3505981" y="899841"/>
            <a:chExt cx="5228924" cy="2678100"/>
          </a:xfrm>
        </p:grpSpPr>
        <p:grpSp>
          <p:nvGrpSpPr>
            <p:cNvPr id="107" name="Google Shape;107;p27"/>
            <p:cNvGrpSpPr/>
            <p:nvPr/>
          </p:nvGrpSpPr>
          <p:grpSpPr>
            <a:xfrm>
              <a:off x="3505981" y="1011157"/>
              <a:ext cx="292887" cy="234001"/>
              <a:chOff x="3818849" y="1047648"/>
              <a:chExt cx="292887" cy="234001"/>
            </a:xfrm>
          </p:grpSpPr>
          <p:sp>
            <p:nvSpPr>
              <p:cNvPr id="108" name="Google Shape;108;p27"/>
              <p:cNvSpPr/>
              <p:nvPr/>
            </p:nvSpPr>
            <p:spPr>
              <a:xfrm>
                <a:off x="3818849" y="104764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09" name="Google Shape;109;p27"/>
              <p:cNvSpPr/>
              <p:nvPr/>
            </p:nvSpPr>
            <p:spPr>
              <a:xfrm>
                <a:off x="3890892" y="1047648"/>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10" name="Google Shape;110;p27"/>
              <p:cNvSpPr/>
              <p:nvPr/>
            </p:nvSpPr>
            <p:spPr>
              <a:xfrm>
                <a:off x="3962936" y="1047648"/>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sp>
          <p:nvSpPr>
            <p:cNvPr id="111" name="Google Shape;111;p27"/>
            <p:cNvSpPr txBox="1"/>
            <p:nvPr/>
          </p:nvSpPr>
          <p:spPr>
            <a:xfrm>
              <a:off x="3878205" y="899841"/>
              <a:ext cx="4856700" cy="2678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
                  <a:latin typeface="Open Sans"/>
                  <a:ea typeface="Open Sans"/>
                  <a:cs typeface="Open Sans"/>
                  <a:sym typeface="Open Sans"/>
                </a:rPr>
                <a:t>Learn about different types of operators such as arithmetic, relational, logical, and assignment operators.</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a:p>
              <a:pPr indent="0" lvl="0" marL="0" rtl="0" algn="l">
                <a:spcBef>
                  <a:spcPts val="0"/>
                </a:spcBef>
                <a:spcAft>
                  <a:spcPts val="0"/>
                </a:spcAft>
                <a:buSzPts val="1100"/>
                <a:buNone/>
              </a:pPr>
              <a:r>
                <a:rPr lang="en">
                  <a:latin typeface="Open Sans"/>
                  <a:ea typeface="Open Sans"/>
                  <a:cs typeface="Open Sans"/>
                  <a:sym typeface="Open Sans"/>
                </a:rPr>
                <a:t>Gain insight into expressions and how they are evaluated in Java programming</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a:p>
              <a:pPr indent="0" lvl="0" marL="0" rtl="0" algn="l">
                <a:spcBef>
                  <a:spcPts val="0"/>
                </a:spcBef>
                <a:spcAft>
                  <a:spcPts val="0"/>
                </a:spcAft>
                <a:buSzPts val="1100"/>
                <a:buNone/>
              </a:pPr>
              <a:r>
                <a:rPr lang="en">
                  <a:latin typeface="Open Sans"/>
                  <a:ea typeface="Open Sans"/>
                  <a:cs typeface="Open Sans"/>
                  <a:sym typeface="Open Sans"/>
                </a:rPr>
                <a:t>Explore the precedence and associativity of operators to understand their order of evaluation.</a:t>
              </a:r>
              <a:endParaRPr>
                <a:latin typeface="Open Sans"/>
                <a:ea typeface="Open Sans"/>
                <a:cs typeface="Open Sans"/>
                <a:sym typeface="Open Sans"/>
              </a:endParaRPr>
            </a:p>
            <a:p>
              <a:pPr indent="0" lvl="0" marL="0" rtl="0" algn="l">
                <a:spcBef>
                  <a:spcPts val="0"/>
                </a:spcBef>
                <a:spcAft>
                  <a:spcPts val="0"/>
                </a:spcAft>
                <a:buSzPts val="1100"/>
                <a:buNone/>
              </a:pPr>
              <a:r>
                <a:t/>
              </a:r>
              <a:endParaRPr>
                <a:latin typeface="Open Sans"/>
                <a:ea typeface="Open Sans"/>
                <a:cs typeface="Open Sans"/>
                <a:sym typeface="Open Sans"/>
              </a:endParaRPr>
            </a:p>
            <a:p>
              <a:pPr indent="0" lvl="0" marL="0" rtl="0" algn="l">
                <a:spcBef>
                  <a:spcPts val="0"/>
                </a:spcBef>
                <a:spcAft>
                  <a:spcPts val="0"/>
                </a:spcAft>
                <a:buSzPts val="1100"/>
                <a:buNone/>
              </a:pPr>
              <a:r>
                <a:rPr lang="en">
                  <a:latin typeface="Open Sans"/>
                  <a:ea typeface="Open Sans"/>
                  <a:cs typeface="Open Sans"/>
                  <a:sym typeface="Open Sans"/>
                </a:rPr>
                <a:t>Engage in hands-on exercises to reinforce understanding of operators and expressions through practical implementation.</a:t>
              </a:r>
              <a:endParaRPr>
                <a:latin typeface="Open Sans"/>
                <a:ea typeface="Open Sans"/>
                <a:cs typeface="Open Sans"/>
                <a:sym typeface="Open Sans"/>
              </a:endParaRPr>
            </a:p>
          </p:txBody>
        </p:sp>
        <p:grpSp>
          <p:nvGrpSpPr>
            <p:cNvPr id="112" name="Google Shape;112;p27"/>
            <p:cNvGrpSpPr/>
            <p:nvPr/>
          </p:nvGrpSpPr>
          <p:grpSpPr>
            <a:xfrm>
              <a:off x="3505993" y="1670868"/>
              <a:ext cx="292887" cy="234001"/>
              <a:chOff x="3818861" y="1307223"/>
              <a:chExt cx="292887" cy="234001"/>
            </a:xfrm>
          </p:grpSpPr>
          <p:sp>
            <p:nvSpPr>
              <p:cNvPr id="113" name="Google Shape;113;p27"/>
              <p:cNvSpPr/>
              <p:nvPr/>
            </p:nvSpPr>
            <p:spPr>
              <a:xfrm>
                <a:off x="3818861" y="1307224"/>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14" name="Google Shape;114;p27"/>
              <p:cNvSpPr/>
              <p:nvPr/>
            </p:nvSpPr>
            <p:spPr>
              <a:xfrm>
                <a:off x="3890904" y="1307223"/>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15" name="Google Shape;115;p27"/>
              <p:cNvSpPr/>
              <p:nvPr/>
            </p:nvSpPr>
            <p:spPr>
              <a:xfrm>
                <a:off x="3962948" y="1307223"/>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grpSp>
      <p:grpSp>
        <p:nvGrpSpPr>
          <p:cNvPr id="116" name="Google Shape;116;p27"/>
          <p:cNvGrpSpPr/>
          <p:nvPr/>
        </p:nvGrpSpPr>
        <p:grpSpPr>
          <a:xfrm>
            <a:off x="3477192" y="3139729"/>
            <a:ext cx="317875" cy="234008"/>
            <a:chOff x="3818849" y="1200041"/>
            <a:chExt cx="292891" cy="234008"/>
          </a:xfrm>
        </p:grpSpPr>
        <p:sp>
          <p:nvSpPr>
            <p:cNvPr id="117" name="Google Shape;117;p27"/>
            <p:cNvSpPr/>
            <p:nvPr/>
          </p:nvSpPr>
          <p:spPr>
            <a:xfrm>
              <a:off x="3818849" y="120004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18" name="Google Shape;118;p27"/>
            <p:cNvSpPr/>
            <p:nvPr/>
          </p:nvSpPr>
          <p:spPr>
            <a:xfrm>
              <a:off x="3890892" y="1200048"/>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19" name="Google Shape;119;p27"/>
            <p:cNvSpPr/>
            <p:nvPr/>
          </p:nvSpPr>
          <p:spPr>
            <a:xfrm>
              <a:off x="3962940" y="1200041"/>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grpSp>
        <p:nvGrpSpPr>
          <p:cNvPr id="120" name="Google Shape;120;p27"/>
          <p:cNvGrpSpPr/>
          <p:nvPr/>
        </p:nvGrpSpPr>
        <p:grpSpPr>
          <a:xfrm>
            <a:off x="3469340" y="3760352"/>
            <a:ext cx="317870" cy="234001"/>
            <a:chOff x="3815232" y="1501598"/>
            <a:chExt cx="292887" cy="234001"/>
          </a:xfrm>
        </p:grpSpPr>
        <p:sp>
          <p:nvSpPr>
            <p:cNvPr id="121" name="Google Shape;121;p27"/>
            <p:cNvSpPr/>
            <p:nvPr/>
          </p:nvSpPr>
          <p:spPr>
            <a:xfrm>
              <a:off x="3815232" y="150159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22" name="Google Shape;122;p27"/>
            <p:cNvSpPr/>
            <p:nvPr/>
          </p:nvSpPr>
          <p:spPr>
            <a:xfrm>
              <a:off x="3887275" y="1501598"/>
              <a:ext cx="148800" cy="234000"/>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23" name="Google Shape;123;p27"/>
            <p:cNvSpPr/>
            <p:nvPr/>
          </p:nvSpPr>
          <p:spPr>
            <a:xfrm>
              <a:off x="3959319" y="1501598"/>
              <a:ext cx="148800" cy="234000"/>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5"/>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Precedence and Associativity of Operators</a:t>
            </a:r>
            <a:endParaRPr sz="2000">
              <a:solidFill>
                <a:srgbClr val="2E318E"/>
              </a:solidFill>
              <a:latin typeface="Open Sans SemiBold"/>
              <a:ea typeface="Open Sans SemiBold"/>
              <a:cs typeface="Open Sans SemiBold"/>
              <a:sym typeface="Open Sans SemiBold"/>
            </a:endParaRPr>
          </a:p>
        </p:txBody>
      </p:sp>
      <p:sp>
        <p:nvSpPr>
          <p:cNvPr id="233" name="Google Shape;233;p45"/>
          <p:cNvSpPr/>
          <p:nvPr/>
        </p:nvSpPr>
        <p:spPr>
          <a:xfrm>
            <a:off x="508825" y="1151050"/>
            <a:ext cx="7871100" cy="27072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Use of Parentheses</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Parentheses can override default precedence and specify the order of evaluation.</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For example, (5 + 3) * 2 ensures addition is performed before multiplication.</a:t>
            </a:r>
            <a:endParaRPr>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Precedence and Associativity of Operators</a:t>
            </a:r>
            <a:endParaRPr sz="2000">
              <a:solidFill>
                <a:srgbClr val="2E318E"/>
              </a:solidFill>
              <a:latin typeface="Open Sans SemiBold"/>
              <a:ea typeface="Open Sans SemiBold"/>
              <a:cs typeface="Open Sans SemiBold"/>
              <a:sym typeface="Open Sans SemiBold"/>
            </a:endParaRPr>
          </a:p>
        </p:txBody>
      </p:sp>
      <p:sp>
        <p:nvSpPr>
          <p:cNvPr id="239" name="Google Shape;239;p46"/>
          <p:cNvSpPr/>
          <p:nvPr/>
        </p:nvSpPr>
        <p:spPr>
          <a:xfrm>
            <a:off x="508825" y="729950"/>
            <a:ext cx="7871100" cy="40155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Associativity defines the order of evaluation for operators with the same precedence level.</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It determines whether operators are evaluated from left to right or right to left.</a:t>
            </a:r>
            <a:endParaRPr>
              <a:solidFill>
                <a:schemeClr val="dk1"/>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Importance</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Associativity ensures predictable evaluation of operators, leading to accurate results and consistent behavior across expressions.</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It enhances code comprehension by defining the order of operations, making code more readable and easier to understand.</a:t>
            </a:r>
            <a:endParaRPr>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7"/>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Precedence and Associativity of Operators</a:t>
            </a:r>
            <a:endParaRPr sz="2000">
              <a:solidFill>
                <a:srgbClr val="2E318E"/>
              </a:solidFill>
              <a:latin typeface="Open Sans SemiBold"/>
              <a:ea typeface="Open Sans SemiBold"/>
              <a:cs typeface="Open Sans SemiBold"/>
              <a:sym typeface="Open Sans SemiBold"/>
            </a:endParaRPr>
          </a:p>
        </p:txBody>
      </p:sp>
      <p:sp>
        <p:nvSpPr>
          <p:cNvPr id="245" name="Google Shape;245;p47"/>
          <p:cNvSpPr/>
          <p:nvPr/>
        </p:nvSpPr>
        <p:spPr>
          <a:xfrm>
            <a:off x="508825" y="925450"/>
            <a:ext cx="78711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Example</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Consider the expression: </a:t>
            </a:r>
            <a:endParaRPr>
              <a:solidFill>
                <a:schemeClr val="dk1"/>
              </a:solidFill>
              <a:latin typeface="Open Sans"/>
              <a:ea typeface="Open Sans"/>
              <a:cs typeface="Open Sans"/>
              <a:sym typeface="Open Sans"/>
            </a:endParaRPr>
          </a:p>
          <a:p>
            <a:pPr indent="-317500" lvl="2" marL="13716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int result = 10 / 2 / 5;</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Division is left-associative, so it is evaluated from left to right.</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Result: </a:t>
            </a:r>
            <a:endParaRPr>
              <a:solidFill>
                <a:schemeClr val="dk1"/>
              </a:solidFill>
              <a:latin typeface="Open Sans"/>
              <a:ea typeface="Open Sans"/>
              <a:cs typeface="Open Sans"/>
              <a:sym typeface="Open Sans"/>
            </a:endParaRPr>
          </a:p>
          <a:p>
            <a:pPr indent="-317500" lvl="2" marL="13716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result = (10 / 2) / 5 = 5 / 5 = 1.</a:t>
            </a:r>
            <a:endParaRPr>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Precedence and Associativity of Operators</a:t>
            </a:r>
            <a:endParaRPr sz="2000">
              <a:solidFill>
                <a:srgbClr val="2E318E"/>
              </a:solidFill>
              <a:latin typeface="Open Sans SemiBold"/>
              <a:ea typeface="Open Sans SemiBold"/>
              <a:cs typeface="Open Sans SemiBold"/>
              <a:sym typeface="Open Sans SemiBold"/>
            </a:endParaRPr>
          </a:p>
        </p:txBody>
      </p:sp>
      <p:sp>
        <p:nvSpPr>
          <p:cNvPr id="251" name="Google Shape;251;p48"/>
          <p:cNvSpPr/>
          <p:nvPr/>
        </p:nvSpPr>
        <p:spPr>
          <a:xfrm>
            <a:off x="508825" y="1151050"/>
            <a:ext cx="7871100" cy="27072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Discussion Questions:</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What is the result of 15 / (2 + 3)?</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What is the result of 10 - 2 + 4 * 3?</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What is the result of (10 - 2) + (4 * 3)?</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What is the result of (true &amp;&amp; false) || true?</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What is the result of true || (false &amp;&amp; true)?</a:t>
            </a:r>
            <a:endParaRPr>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9"/>
          <p:cNvSpPr/>
          <p:nvPr/>
        </p:nvSpPr>
        <p:spPr>
          <a:xfrm>
            <a:off x="1374525" y="384025"/>
            <a:ext cx="6395100" cy="25380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will be the output of the following Java code snippet?</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public class Example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public static void main(String[] args)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int x = 10;</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int y = 20;</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int z = x + y * 2;</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System.out.println(z);</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
        <p:nvSpPr>
          <p:cNvPr id="257" name="Google Shape;257;p49"/>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58" name="Google Shape;258;p49"/>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59" name="Google Shape;259;p49"/>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AutoNum type="alphaUcPeriod"/>
            </a:pPr>
            <a:r>
              <a:rPr lang="en">
                <a:latin typeface="Open Sans"/>
                <a:ea typeface="Open Sans"/>
                <a:cs typeface="Open Sans"/>
                <a:sym typeface="Open Sans"/>
              </a:rPr>
              <a:t>60</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50</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80</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40</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0"/>
          <p:cNvSpPr/>
          <p:nvPr/>
        </p:nvSpPr>
        <p:spPr>
          <a:xfrm>
            <a:off x="1374525" y="384025"/>
            <a:ext cx="6395100" cy="25380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What will be the output of the following Java code snippet?</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public class Example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public static void main(String[] args)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x = 10;</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y = 20;</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z = x + y * 2;</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System.out.println(z);</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
        <p:nvSpPr>
          <p:cNvPr id="265" name="Google Shape;265;p50"/>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66" name="Google Shape;266;p50"/>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67" name="Google Shape;267;p50"/>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AutoNum type="alphaUcPeriod"/>
            </a:pPr>
            <a:r>
              <a:rPr lang="en">
                <a:latin typeface="Open Sans"/>
                <a:ea typeface="Open Sans"/>
                <a:cs typeface="Open Sans"/>
                <a:sym typeface="Open Sans"/>
              </a:rPr>
              <a:t>60</a:t>
            </a:r>
            <a:endParaRPr>
              <a:latin typeface="Open Sans"/>
              <a:ea typeface="Open Sans"/>
              <a:cs typeface="Open Sans"/>
              <a:sym typeface="Open Sans"/>
            </a:endParaRPr>
          </a:p>
          <a:p>
            <a:pPr indent="-317500" lvl="0" marL="457200" rtl="0" algn="l">
              <a:spcBef>
                <a:spcPts val="0"/>
              </a:spcBef>
              <a:spcAft>
                <a:spcPts val="0"/>
              </a:spcAft>
              <a:buClr>
                <a:srgbClr val="00B050"/>
              </a:buClr>
              <a:buSzPts val="1400"/>
              <a:buFont typeface="Open Sans"/>
              <a:buAutoNum type="alphaUcPeriod"/>
            </a:pPr>
            <a:r>
              <a:rPr lang="en">
                <a:solidFill>
                  <a:srgbClr val="00B050"/>
                </a:solidFill>
                <a:latin typeface="Open Sans"/>
                <a:ea typeface="Open Sans"/>
                <a:cs typeface="Open Sans"/>
                <a:sym typeface="Open Sans"/>
              </a:rPr>
              <a:t>50</a:t>
            </a:r>
            <a:endParaRPr>
              <a:solidFill>
                <a:srgbClr val="00B050"/>
              </a:solidFill>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80</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40</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1"/>
          <p:cNvSpPr/>
          <p:nvPr/>
        </p:nvSpPr>
        <p:spPr>
          <a:xfrm>
            <a:off x="1374525" y="384025"/>
            <a:ext cx="6395100" cy="25380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What will be the output of the following Java code snippet?</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public class Example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public static void main(String[] args)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x = 5;</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y = 10;</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z = (x++ * y--) - (--x * ++y);</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System.out.println(z);</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
        <p:nvSpPr>
          <p:cNvPr id="273" name="Google Shape;273;p5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74" name="Google Shape;274;p51"/>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75" name="Google Shape;275;p51"/>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AutoNum type="alphaUcPeriod"/>
            </a:pPr>
            <a:r>
              <a:rPr lang="en">
                <a:latin typeface="Open Sans"/>
                <a:ea typeface="Open Sans"/>
                <a:cs typeface="Open Sans"/>
                <a:sym typeface="Open Sans"/>
              </a:rPr>
              <a:t>5</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10</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20</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25</a:t>
            </a:r>
            <a:endParaRPr>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2"/>
          <p:cNvSpPr/>
          <p:nvPr/>
        </p:nvSpPr>
        <p:spPr>
          <a:xfrm>
            <a:off x="1374525" y="384025"/>
            <a:ext cx="6395100" cy="25380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What will be the output of the following Java code snippet?</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public class Example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public static void main(String[] args)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x = 5;</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y = 10;</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int z = (x++ * y--) - (--x * ++y);</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System.out.println(z);</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
        <p:nvSpPr>
          <p:cNvPr id="281" name="Google Shape;281;p5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000" u="none" cap="none" strike="noStrike">
                <a:solidFill>
                  <a:srgbClr val="2E318E"/>
                </a:solidFill>
                <a:latin typeface="Open Sans SemiBold"/>
                <a:ea typeface="Open Sans SemiBold"/>
                <a:cs typeface="Open Sans SemiBold"/>
                <a:sym typeface="Open Sans SemiBold"/>
              </a:rPr>
              <a:t>Pop Quiz</a:t>
            </a:r>
            <a:endParaRPr/>
          </a:p>
        </p:txBody>
      </p:sp>
      <p:pic>
        <p:nvPicPr>
          <p:cNvPr descr="A picture containing icon&#10;&#10;Description automatically generated" id="282" name="Google Shape;282;p52"/>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283" name="Google Shape;283;p52"/>
          <p:cNvSpPr txBox="1"/>
          <p:nvPr/>
        </p:nvSpPr>
        <p:spPr>
          <a:xfrm>
            <a:off x="1373493" y="3004281"/>
            <a:ext cx="6073800" cy="11697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AutoNum type="alphaUcPeriod"/>
            </a:pPr>
            <a:r>
              <a:rPr lang="en">
                <a:latin typeface="Open Sans"/>
                <a:ea typeface="Open Sans"/>
                <a:cs typeface="Open Sans"/>
                <a:sym typeface="Open Sans"/>
              </a:rPr>
              <a:t>5</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10</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lphaUcPeriod"/>
            </a:pPr>
            <a:r>
              <a:rPr lang="en">
                <a:latin typeface="Open Sans"/>
                <a:ea typeface="Open Sans"/>
                <a:cs typeface="Open Sans"/>
                <a:sym typeface="Open Sans"/>
              </a:rPr>
              <a:t>20</a:t>
            </a:r>
            <a:endParaRPr>
              <a:latin typeface="Open Sans"/>
              <a:ea typeface="Open Sans"/>
              <a:cs typeface="Open Sans"/>
              <a:sym typeface="Open Sans"/>
            </a:endParaRPr>
          </a:p>
          <a:p>
            <a:pPr indent="-317500" lvl="0" marL="457200" rtl="0" algn="l">
              <a:spcBef>
                <a:spcPts val="0"/>
              </a:spcBef>
              <a:spcAft>
                <a:spcPts val="0"/>
              </a:spcAft>
              <a:buClr>
                <a:srgbClr val="00B050"/>
              </a:buClr>
              <a:buSzPts val="1400"/>
              <a:buFont typeface="Open Sans"/>
              <a:buAutoNum type="alphaUcPeriod"/>
            </a:pPr>
            <a:r>
              <a:rPr lang="en">
                <a:solidFill>
                  <a:srgbClr val="00B050"/>
                </a:solidFill>
                <a:latin typeface="Open Sans"/>
                <a:ea typeface="Open Sans"/>
                <a:cs typeface="Open Sans"/>
                <a:sym typeface="Open Sans"/>
              </a:rPr>
              <a:t>25</a:t>
            </a:r>
            <a:endParaRPr>
              <a:solidFill>
                <a:srgbClr val="00B050"/>
              </a:solidFill>
              <a:latin typeface="Open Sans"/>
              <a:ea typeface="Open Sans"/>
              <a:cs typeface="Open Sans"/>
              <a:sym typeface="Open Sans"/>
            </a:endParaRPr>
          </a:p>
          <a:p>
            <a:pPr indent="0" lvl="0" marL="0" marR="0" rtl="0" algn="l">
              <a:lnSpc>
                <a:spcPct val="2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3"/>
          <p:cNvSpPr txBox="1"/>
          <p:nvPr/>
        </p:nvSpPr>
        <p:spPr>
          <a:xfrm>
            <a:off x="0" y="2268800"/>
            <a:ext cx="91440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sz="3200">
                <a:solidFill>
                  <a:schemeClr val="lt1"/>
                </a:solidFill>
                <a:latin typeface="Open Sans SemiBold"/>
                <a:ea typeface="Open Sans SemiBold"/>
                <a:cs typeface="Open Sans SemiBold"/>
                <a:sym typeface="Open Sans SemiBold"/>
              </a:rPr>
              <a:t>Problem Solving</a:t>
            </a:r>
            <a:endParaRPr sz="3200">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4"/>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294" name="Google Shape;294;p54"/>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Calculate the square of a number using multiplication operator and taking input from learners</a:t>
            </a:r>
            <a:endParaRPr b="1">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8"/>
          <p:cNvSpPr txBox="1"/>
          <p:nvPr/>
        </p:nvSpPr>
        <p:spPr>
          <a:xfrm>
            <a:off x="0" y="2268800"/>
            <a:ext cx="91440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sz="3200">
                <a:solidFill>
                  <a:schemeClr val="lt1"/>
                </a:solidFill>
                <a:latin typeface="Open Sans SemiBold"/>
                <a:ea typeface="Open Sans SemiBold"/>
                <a:cs typeface="Open Sans SemiBold"/>
                <a:sym typeface="Open Sans SemiBold"/>
              </a:rPr>
              <a:t>Introduction to Operators and Expressions</a:t>
            </a:r>
            <a:endParaRPr sz="3200">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5"/>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00" name="Google Shape;300;p55"/>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a:t>
            </a:r>
            <a:endParaRPr b="1">
              <a:solidFill>
                <a:schemeClr val="dk1"/>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06" name="Google Shape;306;p56"/>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Write a Java program that takes user input for their name and favorite hobby, and then generates a personalized welcome message using string concatenation.</a:t>
            </a:r>
            <a:endParaRPr b="1">
              <a:solidFill>
                <a:schemeClr val="dk1"/>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7"/>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12" name="Google Shape;312;p57"/>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a:t>
            </a:r>
            <a:endParaRPr b="1">
              <a:solidFill>
                <a:schemeClr val="dk1"/>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8"/>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18" name="Google Shape;318;p58"/>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Write a Java program to swap the values of two variables without using a temporary variable.</a:t>
            </a:r>
            <a:endParaRPr b="1">
              <a:solidFill>
                <a:schemeClr val="dk1"/>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9"/>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24" name="Google Shape;324;p59"/>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a:t>
            </a:r>
            <a:endParaRPr b="1">
              <a:solidFill>
                <a:schemeClr val="dk1"/>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0"/>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30" name="Google Shape;330;p60"/>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Design a Java program to calculate simple interest. Prompt the user to enter the principal amount, rate of interest, and time period. Declare variables to store these values and print the simple interest.</a:t>
            </a:r>
            <a:endParaRPr b="1">
              <a:solidFill>
                <a:schemeClr val="dk1"/>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336" name="Google Shape;336;p61"/>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a:t>
            </a:r>
            <a:endParaRPr b="1">
              <a:solidFill>
                <a:schemeClr val="dk1"/>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2"/>
          <p:cNvSpPr txBox="1"/>
          <p:nvPr/>
        </p:nvSpPr>
        <p:spPr>
          <a:xfrm>
            <a:off x="87783" y="742295"/>
            <a:ext cx="8789400" cy="27861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
              <a:t>Explored different types of operators including arithmetic, relational, logical, and assignment operators.</a:t>
            </a:r>
            <a:endParaRPr/>
          </a:p>
          <a:p>
            <a:pPr indent="-317500" lvl="0" marL="457200" rtl="0" algn="l">
              <a:lnSpc>
                <a:spcPct val="115000"/>
              </a:lnSpc>
              <a:spcBef>
                <a:spcPts val="0"/>
              </a:spcBef>
              <a:spcAft>
                <a:spcPts val="0"/>
              </a:spcAft>
              <a:buSzPts val="1400"/>
              <a:buChar char="•"/>
            </a:pPr>
            <a:r>
              <a:rPr lang="en"/>
              <a:t>Learned how operators perform actions or computations on operands, enhancing the functionality of programs.</a:t>
            </a:r>
            <a:endParaRPr/>
          </a:p>
          <a:p>
            <a:pPr indent="-317500" lvl="0" marL="457200" rtl="0" algn="l">
              <a:lnSpc>
                <a:spcPct val="115000"/>
              </a:lnSpc>
              <a:spcBef>
                <a:spcPts val="0"/>
              </a:spcBef>
              <a:spcAft>
                <a:spcPts val="0"/>
              </a:spcAft>
              <a:buSzPts val="1400"/>
              <a:buChar char="•"/>
            </a:pPr>
            <a:r>
              <a:rPr lang="en"/>
              <a:t>Gained insight into expressions as fundamental building blocks in Java programming.</a:t>
            </a:r>
            <a:endParaRPr/>
          </a:p>
          <a:p>
            <a:pPr indent="-317500" lvl="0" marL="457200" rtl="0" algn="l">
              <a:lnSpc>
                <a:spcPct val="115000"/>
              </a:lnSpc>
              <a:spcBef>
                <a:spcPts val="0"/>
              </a:spcBef>
              <a:spcAft>
                <a:spcPts val="0"/>
              </a:spcAft>
              <a:buSzPts val="1400"/>
              <a:buChar char="•"/>
            </a:pPr>
            <a:r>
              <a:rPr lang="en"/>
              <a:t>Learned about the precedence of operators, which determines the order of evaluation within an expression.</a:t>
            </a:r>
            <a:endParaRPr/>
          </a:p>
          <a:p>
            <a:pPr indent="-317500" lvl="0" marL="457200" rtl="0" algn="l">
              <a:lnSpc>
                <a:spcPct val="115000"/>
              </a:lnSpc>
              <a:spcBef>
                <a:spcPts val="0"/>
              </a:spcBef>
              <a:spcAft>
                <a:spcPts val="0"/>
              </a:spcAft>
              <a:buSzPts val="1400"/>
              <a:buChar char="•"/>
            </a:pPr>
            <a:r>
              <a:rPr lang="en"/>
              <a:t>Discussed the importance of parentheses in controlling the order of evaluation.</a:t>
            </a:r>
            <a:endParaRPr/>
          </a:p>
          <a:p>
            <a:pPr indent="-317500" lvl="0" marL="457200" rtl="0" algn="l">
              <a:lnSpc>
                <a:spcPct val="115000"/>
              </a:lnSpc>
              <a:spcBef>
                <a:spcPts val="0"/>
              </a:spcBef>
              <a:spcAft>
                <a:spcPts val="0"/>
              </a:spcAft>
              <a:buSzPts val="1400"/>
              <a:buChar char="•"/>
            </a:pPr>
            <a:r>
              <a:rPr lang="en"/>
              <a:t>Engaged in practical exercises to reinforce understanding of operators and expressions through problem-solving.</a:t>
            </a:r>
            <a:endParaRPr/>
          </a:p>
          <a:p>
            <a:pPr indent="-317500" lvl="0" marL="457200" rtl="0" algn="l">
              <a:lnSpc>
                <a:spcPct val="115000"/>
              </a:lnSpc>
              <a:spcBef>
                <a:spcPts val="0"/>
              </a:spcBef>
              <a:spcAft>
                <a:spcPts val="0"/>
              </a:spcAft>
              <a:buSzPts val="1400"/>
              <a:buChar char="•"/>
            </a:pPr>
            <a:r>
              <a:rPr lang="en"/>
              <a:t>Implemented solutions to calculate simple interest, swap variable values, and calculate the square of a number.</a:t>
            </a:r>
            <a:endParaRPr/>
          </a:p>
        </p:txBody>
      </p:sp>
      <p:sp>
        <p:nvSpPr>
          <p:cNvPr id="342" name="Google Shape;342;p6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000" u="none" cap="none" strike="noStrike">
                <a:solidFill>
                  <a:srgbClr val="2E318E"/>
                </a:solidFill>
                <a:latin typeface="Open Sans SemiBold"/>
                <a:ea typeface="Open Sans SemiBold"/>
                <a:cs typeface="Open Sans SemiBold"/>
                <a:sym typeface="Open Sans SemiBold"/>
              </a:rPr>
              <a:t>Summary</a:t>
            </a:r>
            <a:endParaRPr b="1" i="0" sz="2000" u="none" cap="none" strike="noStrike">
              <a:solidFill>
                <a:srgbClr val="2E318E"/>
              </a:solidFill>
              <a:latin typeface="Open Sans SemiBold"/>
              <a:ea typeface="Open Sans SemiBold"/>
              <a:cs typeface="Open Sans SemiBold"/>
              <a:sym typeface="Open Sans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63"/>
          <p:cNvPicPr preferRelativeResize="0"/>
          <p:nvPr/>
        </p:nvPicPr>
        <p:blipFill rotWithShape="1">
          <a:blip r:embed="rId3">
            <a:alphaModFix/>
          </a:blip>
          <a:srcRect b="0" l="0" r="0" t="0"/>
          <a:stretch/>
        </p:blipFill>
        <p:spPr>
          <a:xfrm>
            <a:off x="0" y="1656076"/>
            <a:ext cx="1374938" cy="1423032"/>
          </a:xfrm>
          <a:prstGeom prst="rect">
            <a:avLst/>
          </a:prstGeom>
          <a:noFill/>
          <a:ln>
            <a:noFill/>
          </a:ln>
        </p:spPr>
      </p:pic>
      <p:pic>
        <p:nvPicPr>
          <p:cNvPr id="348" name="Google Shape;348;p63"/>
          <p:cNvPicPr preferRelativeResize="0"/>
          <p:nvPr/>
        </p:nvPicPr>
        <p:blipFill rotWithShape="1">
          <a:blip r:embed="rId4">
            <a:alphaModFix/>
          </a:blip>
          <a:srcRect b="0" l="0" r="0" t="0"/>
          <a:stretch/>
        </p:blipFill>
        <p:spPr>
          <a:xfrm>
            <a:off x="6838351" y="4091439"/>
            <a:ext cx="1251826" cy="1052061"/>
          </a:xfrm>
          <a:prstGeom prst="rect">
            <a:avLst/>
          </a:prstGeom>
          <a:noFill/>
          <a:ln>
            <a:noFill/>
          </a:ln>
        </p:spPr>
      </p:pic>
      <p:pic>
        <p:nvPicPr>
          <p:cNvPr descr="A picture containing text&#10;&#10;Description automatically generated" id="349" name="Google Shape;349;p63"/>
          <p:cNvPicPr preferRelativeResize="0"/>
          <p:nvPr/>
        </p:nvPicPr>
        <p:blipFill rotWithShape="1">
          <a:blip r:embed="rId5">
            <a:alphaModFix/>
          </a:blip>
          <a:srcRect b="0" l="0" r="0" t="0"/>
          <a:stretch/>
        </p:blipFill>
        <p:spPr>
          <a:xfrm>
            <a:off x="280930" y="487516"/>
            <a:ext cx="8582140" cy="416846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4"/>
          <p:cNvSpPr txBox="1"/>
          <p:nvPr/>
        </p:nvSpPr>
        <p:spPr>
          <a:xfrm>
            <a:off x="2247370" y="1995816"/>
            <a:ext cx="4206600" cy="74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000000"/>
                </a:solidFill>
                <a:latin typeface="Open Sans"/>
                <a:ea typeface="Open Sans"/>
                <a:cs typeface="Open Sans"/>
                <a:sym typeface="Open Sans"/>
              </a:rPr>
              <a:t>Thank You</a:t>
            </a:r>
            <a:endParaRPr b="0" i="0" sz="2000" u="none" cap="none" strike="noStrike">
              <a:solidFill>
                <a:srgbClr val="000000"/>
              </a:solidFill>
              <a:latin typeface="Open Sans"/>
              <a:ea typeface="Open Sans"/>
              <a:cs typeface="Open Sans"/>
              <a:sym typeface="Open Sans"/>
            </a:endParaRPr>
          </a:p>
        </p:txBody>
      </p:sp>
      <p:sp>
        <p:nvSpPr>
          <p:cNvPr id="355" name="Google Shape;355;p64"/>
          <p:cNvSpPr txBox="1"/>
          <p:nvPr/>
        </p:nvSpPr>
        <p:spPr>
          <a:xfrm>
            <a:off x="106643" y="4617469"/>
            <a:ext cx="6034500" cy="40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050" u="none" cap="none" strike="noStrike">
                <a:solidFill>
                  <a:srgbClr val="231F20"/>
                </a:solidFill>
                <a:latin typeface="Montserrat"/>
                <a:ea typeface="Montserrat"/>
                <a:cs typeface="Montserrat"/>
                <a:sym typeface="Montserrat"/>
              </a:rPr>
              <a:t>Copyright © </a:t>
            </a:r>
            <a:r>
              <a:rPr b="0" i="0" lang="en" sz="1050" u="none" cap="none" strike="noStrike">
                <a:solidFill>
                  <a:srgbClr val="231F20"/>
                </a:solidFill>
                <a:latin typeface="Arial"/>
                <a:ea typeface="Arial"/>
                <a:cs typeface="Arial"/>
                <a:sym typeface="Arial"/>
              </a:rPr>
              <a:t> Upgrad</a:t>
            </a:r>
            <a:r>
              <a:rPr b="0" i="0" lang="en" sz="1050" u="none" cap="none" strike="noStrike">
                <a:solidFill>
                  <a:srgbClr val="231F20"/>
                </a:solidFill>
                <a:latin typeface="Montserrat"/>
                <a:ea typeface="Montserrat"/>
                <a:cs typeface="Montserrat"/>
                <a:sym typeface="Montserrat"/>
              </a:rPr>
              <a:t>., All rights reserved </a:t>
            </a:r>
            <a:endParaRPr b="0" i="0" sz="1050" u="none" cap="none" strike="noStrike">
              <a:solidFill>
                <a:srgbClr val="231F2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 sz="1050" u="none" cap="none" strike="noStrike">
                <a:solidFill>
                  <a:srgbClr val="231F20"/>
                </a:solidFill>
                <a:latin typeface="Montserrat"/>
                <a:ea typeface="Montserrat"/>
                <a:cs typeface="Montserrat"/>
                <a:sym typeface="Montserrat"/>
              </a:rPr>
              <a:t>Confidential Information, intended for approved distribution list of </a:t>
            </a:r>
            <a:r>
              <a:rPr b="0" i="0" lang="en" sz="1050" u="none" cap="none" strike="noStrike">
                <a:solidFill>
                  <a:srgbClr val="231F20"/>
                </a:solidFill>
                <a:latin typeface="Arial"/>
                <a:ea typeface="Arial"/>
                <a:cs typeface="Arial"/>
                <a:sym typeface="Arial"/>
              </a:rPr>
              <a:t> Upgrad</a:t>
            </a:r>
            <a:endParaRPr b="0" i="0" sz="1050" u="none" cap="none" strike="noStrike">
              <a:solidFill>
                <a:srgbClr val="231F2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Operators</a:t>
            </a:r>
            <a:endParaRPr sz="2000">
              <a:solidFill>
                <a:srgbClr val="2E318E"/>
              </a:solidFill>
              <a:latin typeface="Open Sans SemiBold"/>
              <a:ea typeface="Open Sans SemiBold"/>
              <a:cs typeface="Open Sans SemiBold"/>
              <a:sym typeface="Open Sans SemiBold"/>
            </a:endParaRPr>
          </a:p>
        </p:txBody>
      </p:sp>
      <p:sp>
        <p:nvSpPr>
          <p:cNvPr id="134" name="Google Shape;134;p29"/>
          <p:cNvSpPr/>
          <p:nvPr/>
        </p:nvSpPr>
        <p:spPr>
          <a:xfrm>
            <a:off x="508825" y="925450"/>
            <a:ext cx="78711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What are Operators?</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Operators are symbols that perform actions or computations on operands, such as variables or values.</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Importance</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They enhance the functionality of programs by enabling various calculations, comparisons, and logical operations.</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Example</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In our daily lives, we use operators like addition (+), subtraction (-), and multiplication (*) to perform mathematical calculations. Similarly, in programming, operators allow us to perform similar tasks efficiently.</a:t>
            </a:r>
            <a:endParaRPr>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Expressions</a:t>
            </a:r>
            <a:endParaRPr sz="2000">
              <a:solidFill>
                <a:srgbClr val="2E318E"/>
              </a:solidFill>
              <a:latin typeface="Open Sans SemiBold"/>
              <a:ea typeface="Open Sans SemiBold"/>
              <a:cs typeface="Open Sans SemiBold"/>
              <a:sym typeface="Open Sans SemiBold"/>
            </a:endParaRPr>
          </a:p>
        </p:txBody>
      </p:sp>
      <p:sp>
        <p:nvSpPr>
          <p:cNvPr id="140" name="Google Shape;140;p30"/>
          <p:cNvSpPr/>
          <p:nvPr/>
        </p:nvSpPr>
        <p:spPr>
          <a:xfrm>
            <a:off x="508825" y="669775"/>
            <a:ext cx="7871100" cy="4135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What are Expressions?</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Expressions in programming are combinations of values, variables, operators, and method calls.</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They are evaluated to produce a single value and represent computations or actions to be performed.</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Enhance the functionality and versatility of programs.</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Enable various calculations, comparisons, and logical operations.</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Example</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In daily life, expressions are used for tasks like calculating expenses, comparing prices, or evaluating conditions.</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In programming, expressions enable similar tasks efficiently, allowing the building of dynamic and responsive applications.</a:t>
            </a:r>
            <a:endParaRPr>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Expressions</a:t>
            </a:r>
            <a:endParaRPr sz="2000">
              <a:solidFill>
                <a:srgbClr val="2E318E"/>
              </a:solidFill>
              <a:latin typeface="Open Sans SemiBold"/>
              <a:ea typeface="Open Sans SemiBold"/>
              <a:cs typeface="Open Sans SemiBold"/>
              <a:sym typeface="Open Sans SemiBold"/>
            </a:endParaRPr>
          </a:p>
        </p:txBody>
      </p:sp>
      <p:sp>
        <p:nvSpPr>
          <p:cNvPr id="146" name="Google Shape;146;p31"/>
          <p:cNvSpPr/>
          <p:nvPr/>
        </p:nvSpPr>
        <p:spPr>
          <a:xfrm>
            <a:off x="508825" y="925450"/>
            <a:ext cx="78711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Types of Expressions </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Arithmetic Expressions</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Relational Expressions</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Logical Expressions</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Assignment Expressions</a:t>
            </a:r>
            <a:endParaRPr>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a:t>
            </a:r>
            <a:r>
              <a:rPr lang="en" sz="2000">
                <a:solidFill>
                  <a:srgbClr val="2E318E"/>
                </a:solidFill>
                <a:latin typeface="Open Sans SemiBold"/>
                <a:ea typeface="Open Sans SemiBold"/>
                <a:cs typeface="Open Sans SemiBold"/>
                <a:sym typeface="Open Sans SemiBold"/>
              </a:rPr>
              <a:t>Expressions</a:t>
            </a:r>
            <a:endParaRPr sz="2000">
              <a:solidFill>
                <a:srgbClr val="2E318E"/>
              </a:solidFill>
              <a:latin typeface="Open Sans SemiBold"/>
              <a:ea typeface="Open Sans SemiBold"/>
              <a:cs typeface="Open Sans SemiBold"/>
              <a:sym typeface="Open Sans SemiBold"/>
            </a:endParaRPr>
          </a:p>
        </p:txBody>
      </p:sp>
      <p:sp>
        <p:nvSpPr>
          <p:cNvPr id="152" name="Google Shape;152;p32"/>
          <p:cNvSpPr/>
          <p:nvPr/>
        </p:nvSpPr>
        <p:spPr>
          <a:xfrm>
            <a:off x="508825" y="925450"/>
            <a:ext cx="78711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Arithmetic Expressions</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Arithmetic Expressions perform mathematical calculations such as addition (+), subtraction (-), multiplication (*), division (/), and modulus (%).</a:t>
            </a:r>
            <a:endParaRPr>
              <a:solidFill>
                <a:schemeClr val="dk1"/>
              </a:solidFill>
              <a:latin typeface="Open Sans"/>
              <a:ea typeface="Open Sans"/>
              <a:cs typeface="Open Sans"/>
              <a:sym typeface="Open Sans"/>
            </a:endParaRPr>
          </a:p>
          <a:p>
            <a:pPr indent="0" lvl="0" marL="9144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b="1" lang="en">
                <a:solidFill>
                  <a:schemeClr val="dk1"/>
                </a:solidFill>
                <a:latin typeface="Open Sans"/>
                <a:ea typeface="Open Sans"/>
                <a:cs typeface="Open Sans"/>
                <a:sym typeface="Open Sans"/>
              </a:rPr>
              <a:t>Example</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Imagine you're at a grocery store buying fruits. You use multiplication (*) to calculate the total cost of apples and bananas based on their prices and quantities.</a:t>
            </a:r>
            <a:endParaRPr>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Problem Solving</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a:p>
            <a:pPr indent="0" lvl="0" marL="0" rtl="0" algn="l">
              <a:spcBef>
                <a:spcPts val="0"/>
              </a:spcBef>
              <a:spcAft>
                <a:spcPts val="0"/>
              </a:spcAft>
              <a:buSzPts val="1100"/>
              <a:buNone/>
            </a:pPr>
            <a:r>
              <a:t/>
            </a:r>
            <a:endParaRPr sz="2000">
              <a:solidFill>
                <a:srgbClr val="2E318E"/>
              </a:solidFill>
              <a:latin typeface="Open Sans SemiBold"/>
              <a:ea typeface="Open Sans SemiBold"/>
              <a:cs typeface="Open Sans SemiBold"/>
              <a:sym typeface="Open Sans SemiBold"/>
            </a:endParaRPr>
          </a:p>
        </p:txBody>
      </p:sp>
      <p:sp>
        <p:nvSpPr>
          <p:cNvPr id="158" name="Google Shape;158;p33"/>
          <p:cNvSpPr/>
          <p:nvPr/>
        </p:nvSpPr>
        <p:spPr>
          <a:xfrm>
            <a:off x="508825" y="1101525"/>
            <a:ext cx="7871100" cy="28290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Problem: </a:t>
            </a:r>
            <a:r>
              <a:rPr lang="en">
                <a:solidFill>
                  <a:schemeClr val="dk1"/>
                </a:solidFill>
                <a:latin typeface="Open Sans"/>
                <a:ea typeface="Open Sans"/>
                <a:cs typeface="Open Sans"/>
                <a:sym typeface="Open Sans"/>
              </a:rPr>
              <a:t>Write a Java program to calculate the total expenses by performing arithmetic operations on individual expense items.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chemeClr val="dk1"/>
                </a:solidFill>
                <a:latin typeface="Open Sans"/>
                <a:ea typeface="Open Sans"/>
                <a:cs typeface="Open Sans"/>
                <a:sym typeface="Open Sans"/>
              </a:rPr>
              <a:t>Solution file </a:t>
            </a:r>
            <a:r>
              <a:rPr b="1" lang="en" u="sng">
                <a:solidFill>
                  <a:schemeClr val="hlink"/>
                </a:solidFill>
                <a:latin typeface="Open Sans"/>
                <a:ea typeface="Open Sans"/>
                <a:cs typeface="Open Sans"/>
                <a:sym typeface="Open Sans"/>
                <a:hlinkClick r:id="rId3"/>
              </a:rPr>
              <a:t>here</a:t>
            </a:r>
            <a:r>
              <a:rPr b="1" lang="en">
                <a:solidFill>
                  <a:schemeClr val="dk1"/>
                </a:solidFill>
                <a:latin typeface="Open Sans"/>
                <a:ea typeface="Open Sans"/>
                <a:cs typeface="Open Sans"/>
                <a:sym typeface="Open Sans"/>
              </a:rPr>
              <a:t>.</a:t>
            </a:r>
            <a:endParaRPr b="1">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solidFill>
                  <a:srgbClr val="2E318E"/>
                </a:solidFill>
                <a:latin typeface="Open Sans SemiBold"/>
                <a:ea typeface="Open Sans SemiBold"/>
                <a:cs typeface="Open Sans SemiBold"/>
                <a:sym typeface="Open Sans SemiBold"/>
              </a:rPr>
              <a:t>Introduction to </a:t>
            </a:r>
            <a:r>
              <a:rPr lang="en" sz="2000">
                <a:solidFill>
                  <a:srgbClr val="2E318E"/>
                </a:solidFill>
                <a:latin typeface="Open Sans SemiBold"/>
                <a:ea typeface="Open Sans SemiBold"/>
                <a:cs typeface="Open Sans SemiBold"/>
                <a:sym typeface="Open Sans SemiBold"/>
              </a:rPr>
              <a:t>Expressions</a:t>
            </a:r>
            <a:endParaRPr sz="2000">
              <a:solidFill>
                <a:srgbClr val="2E318E"/>
              </a:solidFill>
              <a:latin typeface="Open Sans SemiBold"/>
              <a:ea typeface="Open Sans SemiBold"/>
              <a:cs typeface="Open Sans SemiBold"/>
              <a:sym typeface="Open Sans SemiBold"/>
            </a:endParaRPr>
          </a:p>
        </p:txBody>
      </p:sp>
      <p:sp>
        <p:nvSpPr>
          <p:cNvPr id="164" name="Google Shape;164;p34"/>
          <p:cNvSpPr/>
          <p:nvPr/>
        </p:nvSpPr>
        <p:spPr>
          <a:xfrm>
            <a:off x="508825" y="925450"/>
            <a:ext cx="7871100" cy="3556800"/>
          </a:xfrm>
          <a:prstGeom prst="roundRect">
            <a:avLst>
              <a:gd fmla="val 16667" name="adj"/>
            </a:avLst>
          </a:prstGeom>
          <a:noFill/>
          <a:ln cap="flat" cmpd="sng" w="9525">
            <a:solidFill>
              <a:srgbClr val="10C4C4"/>
            </a:solidFill>
            <a:prstDash val="solid"/>
            <a:round/>
            <a:headEnd len="sm" w="sm" type="none"/>
            <a:tailEnd len="sm" w="sm" type="none"/>
          </a:ln>
        </p:spPr>
        <p:txBody>
          <a:bodyPr anchorCtr="0" anchor="ctr" bIns="182875" lIns="274300" spcFirstLastPara="1" rIns="182875" wrap="square" tIns="182875">
            <a:noAutofit/>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latin typeface="Open Sans"/>
                <a:ea typeface="Open Sans"/>
                <a:cs typeface="Open Sans"/>
                <a:sym typeface="Open Sans"/>
              </a:rPr>
              <a:t>Relational</a:t>
            </a:r>
            <a:r>
              <a:rPr b="1" lang="en">
                <a:solidFill>
                  <a:schemeClr val="dk1"/>
                </a:solidFill>
                <a:latin typeface="Open Sans"/>
                <a:ea typeface="Open Sans"/>
                <a:cs typeface="Open Sans"/>
                <a:sym typeface="Open Sans"/>
              </a:rPr>
              <a:t> </a:t>
            </a:r>
            <a:r>
              <a:rPr b="1" lang="en">
                <a:solidFill>
                  <a:schemeClr val="dk1"/>
                </a:solidFill>
                <a:latin typeface="Open Sans"/>
                <a:ea typeface="Open Sans"/>
                <a:cs typeface="Open Sans"/>
                <a:sym typeface="Open Sans"/>
              </a:rPr>
              <a:t>Expressions</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Relational Expressions compare values and determine relationships, such as greater than (&gt;), less than (&lt;), equal to (==), not equal to (!=), etc.</a:t>
            </a:r>
            <a:endParaRPr>
              <a:solidFill>
                <a:schemeClr val="dk1"/>
              </a:solidFill>
              <a:latin typeface="Open Sans"/>
              <a:ea typeface="Open Sans"/>
              <a:cs typeface="Open Sans"/>
              <a:sym typeface="Open Sans"/>
            </a:endParaRPr>
          </a:p>
          <a:p>
            <a:pPr indent="0" lvl="0" marL="9144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b="1" lang="en">
                <a:solidFill>
                  <a:schemeClr val="dk1"/>
                </a:solidFill>
                <a:latin typeface="Open Sans"/>
                <a:ea typeface="Open Sans"/>
                <a:cs typeface="Open Sans"/>
                <a:sym typeface="Open Sans"/>
              </a:rPr>
              <a:t>Example</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Suppose you're comparing the exam grades of two students, John and Sarah, using relational operators to determine their relative performance.</a:t>
            </a:r>
            <a:endParaRPr>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