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Roboto"/>
      <p:regular r:id="rId53"/>
      <p:bold r:id="rId54"/>
      <p:italic r:id="rId55"/>
      <p:boldItalic r:id="rId56"/>
    </p:embeddedFont>
    <p:embeddedFont>
      <p:font typeface="Montserrat"/>
      <p:regular r:id="rId57"/>
      <p:bold r:id="rId58"/>
      <p:italic r:id="rId59"/>
      <p:boldItalic r:id="rId60"/>
    </p:embeddedFont>
    <p:embeddedFont>
      <p:font typeface="Open Sans SemiBold"/>
      <p:regular r:id="rId61"/>
      <p:bold r:id="rId62"/>
      <p:italic r:id="rId63"/>
      <p:boldItalic r:id="rId64"/>
    </p:embeddedFont>
    <p:embeddedFont>
      <p:font typeface="Open Sans"/>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penSansSemiBold-bold.fntdata"/><Relationship Id="rId61" Type="http://schemas.openxmlformats.org/officeDocument/2006/relationships/font" Target="fonts/OpenSansSemiBold-regular.fntdata"/><Relationship Id="rId20" Type="http://schemas.openxmlformats.org/officeDocument/2006/relationships/slide" Target="slides/slide15.xml"/><Relationship Id="rId64" Type="http://schemas.openxmlformats.org/officeDocument/2006/relationships/font" Target="fonts/OpenSansSemiBold-boldItalic.fntdata"/><Relationship Id="rId63" Type="http://schemas.openxmlformats.org/officeDocument/2006/relationships/font" Target="fonts/OpenSansSemiBold-italic.fntdata"/><Relationship Id="rId22" Type="http://schemas.openxmlformats.org/officeDocument/2006/relationships/slide" Target="slides/slide17.xml"/><Relationship Id="rId66" Type="http://schemas.openxmlformats.org/officeDocument/2006/relationships/font" Target="fonts/OpenSans-bold.fntdata"/><Relationship Id="rId21" Type="http://schemas.openxmlformats.org/officeDocument/2006/relationships/slide" Target="slides/slide16.xml"/><Relationship Id="rId65" Type="http://schemas.openxmlformats.org/officeDocument/2006/relationships/font" Target="fonts/OpenSans-regular.fntdata"/><Relationship Id="rId24" Type="http://schemas.openxmlformats.org/officeDocument/2006/relationships/slide" Target="slides/slide19.xml"/><Relationship Id="rId68" Type="http://schemas.openxmlformats.org/officeDocument/2006/relationships/font" Target="fonts/OpenSans-boldItalic.fntdata"/><Relationship Id="rId23" Type="http://schemas.openxmlformats.org/officeDocument/2006/relationships/slide" Target="slides/slide18.xml"/><Relationship Id="rId67" Type="http://schemas.openxmlformats.org/officeDocument/2006/relationships/font" Target="fonts/OpenSans-italic.fntdata"/><Relationship Id="rId60" Type="http://schemas.openxmlformats.org/officeDocument/2006/relationships/font" Target="fonts/Montserrat-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italic.fntdata"/><Relationship Id="rId10" Type="http://schemas.openxmlformats.org/officeDocument/2006/relationships/slide" Target="slides/slide5.xml"/><Relationship Id="rId54" Type="http://schemas.openxmlformats.org/officeDocument/2006/relationships/font" Target="fonts/Roboto-bold.fntdata"/><Relationship Id="rId13" Type="http://schemas.openxmlformats.org/officeDocument/2006/relationships/slide" Target="slides/slide8.xml"/><Relationship Id="rId57" Type="http://schemas.openxmlformats.org/officeDocument/2006/relationships/font" Target="fonts/Montserrat-regular.fntdata"/><Relationship Id="rId12" Type="http://schemas.openxmlformats.org/officeDocument/2006/relationships/slide" Target="slides/slide7.xml"/><Relationship Id="rId56" Type="http://schemas.openxmlformats.org/officeDocument/2006/relationships/font" Target="fonts/Roboto-boldItalic.fntdata"/><Relationship Id="rId15" Type="http://schemas.openxmlformats.org/officeDocument/2006/relationships/slide" Target="slides/slide10.xml"/><Relationship Id="rId59" Type="http://schemas.openxmlformats.org/officeDocument/2006/relationships/font" Target="fonts/Montserrat-italic.fntdata"/><Relationship Id="rId14" Type="http://schemas.openxmlformats.org/officeDocument/2006/relationships/slide" Target="slides/slide9.xml"/><Relationship Id="rId58" Type="http://schemas.openxmlformats.org/officeDocument/2006/relationships/font" Target="fonts/Montserra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b76a5530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6b76a5530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b76a5530f_0_6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6b76a5530f_0_6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b76a5530f_0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6b76a5530f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b76a5530f_0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6b76a5530f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b76a5530f_0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6b76a5530f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b76a5530f_0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6b76a5530f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b76a5530f_0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6b76a5530f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b76a5530f_0_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6b76a5530f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b76a5530f_0_5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6b76a5530f_0_5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b76a5530f_0_2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26b76a5530f_0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b76a5530f_0_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26b76a5530f_0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b76a5530f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6b76a5530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6b76a5530f_0_6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26b76a5530f_0_6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b76a5530f_0_6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26b76a5530f_0_6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b76a5530f_0_2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26b76a5530f_0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b76a5530f_0_4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6b76a5530f_0_4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b76a5530f_0_2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26b76a5530f_0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b76a5530f_0_2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6b76a5530f_0_2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b76a5530f_0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6b76a5530f_0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6b76a5530f_0_4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6b76a5530f_0_4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6b76a5530f_0_2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26b76a5530f_0_2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b76a5530f_0_3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26b76a5530f_0_3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b76a5530f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6b76a5530f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6b76a5530f_0_3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26b76a5530f_0_3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6b76a5530f_0_4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26b76a5530f_0_4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6b76a5530f_0_3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26b76a5530f_0_3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6b76a5530f_0_4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6b76a5530f_0_4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6b76a5530f_0_6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6b76a5530f_0_6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6b76a5530f_0_6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6b76a5530f_0_6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Explanation: Switch-case statements offer a structured approach to handle multiple pet behaviors efficiently, allowing players to select their preferred behavior with ease.</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6b76a5530f_0_5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26b76a5530f_0_5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b76a5530f_0_5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26b76a5530f_0_5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Explanation: If-else statements offer flexibility in evaluating various conditions and applying different discount coupons based on user-specific criteria.</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0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6b76a5530f_0_4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26b76a5530f_0_4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6b76a5530f_0_4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26b76a5530f_0_4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b76a5530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6b76a5530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Clr>
                <a:schemeClr val="dk1"/>
              </a:buClr>
              <a:buSzPts val="1100"/>
              <a:buFont typeface="Arial"/>
              <a:buNone/>
            </a:pPr>
            <a:r>
              <a:rPr lang="en"/>
              <a:t>Imagine you're developing a weather app that provides recommendations for outdoor activities based on the current weather conditions.</a:t>
            </a:r>
            <a:endParaRPr/>
          </a:p>
          <a:p>
            <a:pPr indent="0" lvl="0" marL="158750" rtl="0" algn="l">
              <a:spcBef>
                <a:spcPts val="0"/>
              </a:spcBef>
              <a:spcAft>
                <a:spcPts val="0"/>
              </a:spcAft>
              <a:buClr>
                <a:schemeClr val="dk1"/>
              </a:buClr>
              <a:buSzPts val="1100"/>
              <a:buFont typeface="Arial"/>
              <a:buNone/>
            </a:pPr>
            <a:r>
              <a:t/>
            </a:r>
            <a:endParaRPr/>
          </a:p>
          <a:p>
            <a:pPr indent="0" lvl="0" marL="158750" rtl="0" algn="l">
              <a:spcBef>
                <a:spcPts val="0"/>
              </a:spcBef>
              <a:spcAft>
                <a:spcPts val="0"/>
              </a:spcAft>
              <a:buClr>
                <a:schemeClr val="dk1"/>
              </a:buClr>
              <a:buSzPts val="1100"/>
              <a:buFont typeface="Arial"/>
              <a:buNone/>
            </a:pPr>
            <a:r>
              <a:rPr lang="en"/>
              <a:t>Control flow is crucial in this scenario because it determines how the app responds to different weather conditions.</a:t>
            </a:r>
            <a:endParaRPr/>
          </a:p>
          <a:p>
            <a:pPr indent="0" lvl="0" marL="158750" rtl="0" algn="l">
              <a:spcBef>
                <a:spcPts val="0"/>
              </a:spcBef>
              <a:spcAft>
                <a:spcPts val="0"/>
              </a:spcAft>
              <a:buClr>
                <a:schemeClr val="dk1"/>
              </a:buClr>
              <a:buSzPts val="1100"/>
              <a:buFont typeface="Arial"/>
              <a:buNone/>
            </a:pPr>
            <a:r>
              <a:t/>
            </a:r>
            <a:endParaRPr/>
          </a:p>
          <a:p>
            <a:pPr indent="0" lvl="0" marL="158750" rtl="0" algn="l">
              <a:spcBef>
                <a:spcPts val="0"/>
              </a:spcBef>
              <a:spcAft>
                <a:spcPts val="0"/>
              </a:spcAft>
              <a:buClr>
                <a:schemeClr val="dk1"/>
              </a:buClr>
              <a:buSzPts val="1100"/>
              <a:buFont typeface="Arial"/>
              <a:buNone/>
            </a:pPr>
            <a:r>
              <a:rPr lang="en"/>
              <a:t>For instance, if the weather is sunny, the app might suggest going for a walk or having a picnic. If it's raining, it might recommend staying indoors and watching a movie.</a:t>
            </a:r>
            <a:endParaRPr/>
          </a:p>
          <a:p>
            <a:pPr indent="0" lvl="0" marL="158750" rtl="0" algn="l">
              <a:spcBef>
                <a:spcPts val="0"/>
              </a:spcBef>
              <a:spcAft>
                <a:spcPts val="0"/>
              </a:spcAft>
              <a:buClr>
                <a:schemeClr val="dk1"/>
              </a:buClr>
              <a:buSzPts val="1100"/>
              <a:buFont typeface="Arial"/>
              <a:buNone/>
            </a:pPr>
            <a:r>
              <a:t/>
            </a:r>
            <a:endParaRPr/>
          </a:p>
          <a:p>
            <a:pPr indent="0" lvl="0" marL="158750" rtl="0" algn="l">
              <a:spcBef>
                <a:spcPts val="0"/>
              </a:spcBef>
              <a:spcAft>
                <a:spcPts val="0"/>
              </a:spcAft>
              <a:buClr>
                <a:schemeClr val="dk1"/>
              </a:buClr>
              <a:buSzPts val="1100"/>
              <a:buFont typeface="Arial"/>
              <a:buNone/>
            </a:pPr>
            <a:r>
              <a:rPr lang="en"/>
              <a:t>Without control flow, the app wouldn't be able to differentiate between sunny and rainy weather or provide appropriate recommendations based on the conditions.</a:t>
            </a:r>
            <a:endParaRPr/>
          </a:p>
          <a:p>
            <a:pPr indent="0" lvl="0" marL="158750" rtl="0" algn="l">
              <a:spcBef>
                <a:spcPts val="0"/>
              </a:spcBef>
              <a:spcAft>
                <a:spcPts val="0"/>
              </a:spcAft>
              <a:buClr>
                <a:schemeClr val="dk1"/>
              </a:buClr>
              <a:buSzPts val="1100"/>
              <a:buFont typeface="Arial"/>
              <a:buNone/>
            </a:pPr>
            <a:r>
              <a:t/>
            </a:r>
            <a:endParaRPr/>
          </a:p>
          <a:p>
            <a:pPr indent="0" lvl="0" marL="158750" rtl="0" algn="l">
              <a:spcBef>
                <a:spcPts val="0"/>
              </a:spcBef>
              <a:spcAft>
                <a:spcPts val="0"/>
              </a:spcAft>
              <a:buSzPts val="1100"/>
              <a:buNone/>
            </a:pPr>
            <a:r>
              <a:rPr lang="en"/>
              <a:t>By incorporating control flow mechanisms, such as conditional statements and branching statements, you can ensure that the app dynamically adjusts its behavior according to the weather conditions, making it more responsive and user-friendly.</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6b76a5530f_0_4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6b76a5530f_0_4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6b76a5530f_0_4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26b76a5530f_0_4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6b76a5530f_0_4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26b76a5530f_0_4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6b76a5530f_0_4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26b76a5530f_0_4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6b76a5530f_0_4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26b76a5530f_0_4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6b76a5530f_0_4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26b76a5530f_0_4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6b76a5530f_0_5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26b76a5530f_0_5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6b76a5530f_0_5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26b76a5530f_0_5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b76a5530f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6b76a5530f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rPr lang="en"/>
              <a:t>Can anyone share their thoughts on this? Think about your experiences while driving or crossing the street. How do you know when it's safe to go and when you should wait?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b76a5530f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26b76a5530f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b76a5530f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26b76a5530f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b76a5530f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6b76a5530f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b76a5530f_0_6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26b76a5530f_0_6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CUSTOM_5">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231F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 name="Google Shape;52;p13"/>
          <p:cNvPicPr preferRelativeResize="0"/>
          <p:nvPr/>
        </p:nvPicPr>
        <p:blipFill rotWithShape="1">
          <a:blip r:embed="rId2">
            <a:alphaModFix/>
          </a:blip>
          <a:srcRect b="0" l="0" r="0" t="0"/>
          <a:stretch/>
        </p:blipFill>
        <p:spPr>
          <a:xfrm>
            <a:off x="8184425" y="654200"/>
            <a:ext cx="959567" cy="874676"/>
          </a:xfrm>
          <a:prstGeom prst="rect">
            <a:avLst/>
          </a:prstGeom>
          <a:noFill/>
          <a:ln>
            <a:noFill/>
          </a:ln>
        </p:spPr>
      </p:pic>
      <p:pic>
        <p:nvPicPr>
          <p:cNvPr id="53" name="Google Shape;53;p13"/>
          <p:cNvPicPr preferRelativeResize="0"/>
          <p:nvPr/>
        </p:nvPicPr>
        <p:blipFill rotWithShape="1">
          <a:blip r:embed="rId3">
            <a:alphaModFix/>
          </a:blip>
          <a:srcRect b="0" l="0" r="0" t="0"/>
          <a:stretch/>
        </p:blipFill>
        <p:spPr>
          <a:xfrm>
            <a:off x="6282450" y="4626575"/>
            <a:ext cx="615078" cy="516924"/>
          </a:xfrm>
          <a:prstGeom prst="rect">
            <a:avLst/>
          </a:prstGeom>
          <a:noFill/>
          <a:ln>
            <a:noFill/>
          </a:ln>
        </p:spPr>
      </p:pic>
      <p:pic>
        <p:nvPicPr>
          <p:cNvPr descr="A red and white text on a black background&#10;&#10;Description automatically generated" id="54" name="Google Shape;54;p13"/>
          <p:cNvPicPr preferRelativeResize="0"/>
          <p:nvPr/>
        </p:nvPicPr>
        <p:blipFill rotWithShape="1">
          <a:blip r:embed="rId4">
            <a:alphaModFix/>
          </a:blip>
          <a:srcRect b="0" l="0" r="0" t="0"/>
          <a:stretch/>
        </p:blipFill>
        <p:spPr>
          <a:xfrm>
            <a:off x="468726" y="3724283"/>
            <a:ext cx="2481944" cy="902292"/>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55" name="Shape 55"/>
        <p:cNvGrpSpPr/>
        <p:nvPr/>
      </p:nvGrpSpPr>
      <p:grpSpPr>
        <a:xfrm>
          <a:off x="0" y="0"/>
          <a:ext cx="0" cy="0"/>
          <a:chOff x="0" y="0"/>
          <a:chExt cx="0" cy="0"/>
        </a:xfrm>
      </p:grpSpPr>
      <p:sp>
        <p:nvSpPr>
          <p:cNvPr id="56" name="Google Shape;56;p14"/>
          <p:cNvSpPr txBox="1"/>
          <p:nvPr>
            <p:ph type="title"/>
          </p:nvPr>
        </p:nvSpPr>
        <p:spPr>
          <a:xfrm>
            <a:off x="515650" y="312000"/>
            <a:ext cx="2929200" cy="260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1pPr>
            <a:lvl2pPr lvl="1"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2pPr>
            <a:lvl3pPr lvl="2"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3pPr>
            <a:lvl4pPr lvl="3"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4pPr>
            <a:lvl5pPr lvl="4"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5pPr>
            <a:lvl6pPr lvl="5"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6pPr>
            <a:lvl7pPr lvl="6"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7pPr>
            <a:lvl8pPr lvl="7"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8pPr>
            <a:lvl9pPr lvl="8"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9pPr>
          </a:lstStyle>
          <a:p/>
        </p:txBody>
      </p:sp>
      <p:sp>
        <p:nvSpPr>
          <p:cNvPr id="57" name="Google Shape;57;p14"/>
          <p:cNvSpPr txBox="1"/>
          <p:nvPr>
            <p:ph idx="1" type="subTitle"/>
          </p:nvPr>
        </p:nvSpPr>
        <p:spPr>
          <a:xfrm>
            <a:off x="524334" y="143000"/>
            <a:ext cx="2322600" cy="2604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sz="1000">
                <a:solidFill>
                  <a:srgbClr val="000000"/>
                </a:solidFill>
                <a:latin typeface="Montserrat"/>
                <a:ea typeface="Montserrat"/>
                <a:cs typeface="Montserrat"/>
                <a:sym typeface="Montserrat"/>
              </a:defRPr>
            </a:lvl1pPr>
            <a:lvl2pPr lvl="1" rtl="0" algn="l">
              <a:lnSpc>
                <a:spcPct val="115000"/>
              </a:lnSpc>
              <a:spcBef>
                <a:spcPts val="0"/>
              </a:spcBef>
              <a:spcAft>
                <a:spcPts val="0"/>
              </a:spcAft>
              <a:buSzPts val="1400"/>
              <a:buNone/>
              <a:defRPr sz="1000">
                <a:solidFill>
                  <a:srgbClr val="000000"/>
                </a:solidFill>
              </a:defRPr>
            </a:lvl2pPr>
            <a:lvl3pPr lvl="2" rtl="0" algn="l">
              <a:lnSpc>
                <a:spcPct val="115000"/>
              </a:lnSpc>
              <a:spcBef>
                <a:spcPts val="0"/>
              </a:spcBef>
              <a:spcAft>
                <a:spcPts val="0"/>
              </a:spcAft>
              <a:buSzPts val="1400"/>
              <a:buNone/>
              <a:defRPr sz="1000">
                <a:solidFill>
                  <a:srgbClr val="000000"/>
                </a:solidFill>
              </a:defRPr>
            </a:lvl3pPr>
            <a:lvl4pPr lvl="3" rtl="0" algn="l">
              <a:lnSpc>
                <a:spcPct val="115000"/>
              </a:lnSpc>
              <a:spcBef>
                <a:spcPts val="0"/>
              </a:spcBef>
              <a:spcAft>
                <a:spcPts val="0"/>
              </a:spcAft>
              <a:buSzPts val="1400"/>
              <a:buNone/>
              <a:defRPr sz="1000">
                <a:solidFill>
                  <a:srgbClr val="000000"/>
                </a:solidFill>
              </a:defRPr>
            </a:lvl4pPr>
            <a:lvl5pPr lvl="4" rtl="0" algn="l">
              <a:lnSpc>
                <a:spcPct val="115000"/>
              </a:lnSpc>
              <a:spcBef>
                <a:spcPts val="0"/>
              </a:spcBef>
              <a:spcAft>
                <a:spcPts val="0"/>
              </a:spcAft>
              <a:buSzPts val="1400"/>
              <a:buNone/>
              <a:defRPr sz="1000">
                <a:solidFill>
                  <a:srgbClr val="000000"/>
                </a:solidFill>
              </a:defRPr>
            </a:lvl5pPr>
            <a:lvl6pPr lvl="5" rtl="0" algn="l">
              <a:lnSpc>
                <a:spcPct val="115000"/>
              </a:lnSpc>
              <a:spcBef>
                <a:spcPts val="0"/>
              </a:spcBef>
              <a:spcAft>
                <a:spcPts val="0"/>
              </a:spcAft>
              <a:buSzPts val="1400"/>
              <a:buNone/>
              <a:defRPr sz="1000">
                <a:solidFill>
                  <a:srgbClr val="000000"/>
                </a:solidFill>
              </a:defRPr>
            </a:lvl6pPr>
            <a:lvl7pPr lvl="6" rtl="0" algn="l">
              <a:lnSpc>
                <a:spcPct val="115000"/>
              </a:lnSpc>
              <a:spcBef>
                <a:spcPts val="0"/>
              </a:spcBef>
              <a:spcAft>
                <a:spcPts val="0"/>
              </a:spcAft>
              <a:buSzPts val="1400"/>
              <a:buNone/>
              <a:defRPr sz="1000">
                <a:solidFill>
                  <a:srgbClr val="000000"/>
                </a:solidFill>
              </a:defRPr>
            </a:lvl7pPr>
            <a:lvl8pPr lvl="7" rtl="0" algn="l">
              <a:lnSpc>
                <a:spcPct val="115000"/>
              </a:lnSpc>
              <a:spcBef>
                <a:spcPts val="0"/>
              </a:spcBef>
              <a:spcAft>
                <a:spcPts val="0"/>
              </a:spcAft>
              <a:buSzPts val="1400"/>
              <a:buNone/>
              <a:defRPr sz="1000">
                <a:solidFill>
                  <a:srgbClr val="000000"/>
                </a:solidFill>
              </a:defRPr>
            </a:lvl8pPr>
            <a:lvl9pPr lvl="8" rtl="0" algn="l">
              <a:lnSpc>
                <a:spcPct val="115000"/>
              </a:lnSpc>
              <a:spcBef>
                <a:spcPts val="0"/>
              </a:spcBef>
              <a:spcAft>
                <a:spcPts val="0"/>
              </a:spcAft>
              <a:buSzPts val="1400"/>
              <a:buNone/>
              <a:defRPr sz="1000">
                <a:solidFill>
                  <a:srgbClr val="000000"/>
                </a:solidFil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1_Custom Layout 3">
    <p:bg>
      <p:bgPr>
        <a:solidFill>
          <a:schemeClr val="lt1"/>
        </a:solidFill>
      </p:bgPr>
    </p:bg>
    <p:spTree>
      <p:nvGrpSpPr>
        <p:cNvPr id="58" name="Shape 58"/>
        <p:cNvGrpSpPr/>
        <p:nvPr/>
      </p:nvGrpSpPr>
      <p:grpSpPr>
        <a:xfrm>
          <a:off x="0" y="0"/>
          <a:ext cx="0" cy="0"/>
          <a:chOff x="0" y="0"/>
          <a:chExt cx="0" cy="0"/>
        </a:xfrm>
      </p:grpSpPr>
      <p:sp>
        <p:nvSpPr>
          <p:cNvPr id="59" name="Google Shape;59;p15"/>
          <p:cNvSpPr/>
          <p:nvPr/>
        </p:nvSpPr>
        <p:spPr>
          <a:xfrm>
            <a:off x="0" y="-150"/>
            <a:ext cx="9142500" cy="5143500"/>
          </a:xfrm>
          <a:prstGeom prst="rect">
            <a:avLst/>
          </a:prstGeom>
          <a:gradFill>
            <a:gsLst>
              <a:gs pos="0">
                <a:srgbClr val="FF0017"/>
              </a:gs>
              <a:gs pos="100000">
                <a:srgbClr val="FD5E57"/>
              </a:gs>
            </a:gsLst>
            <a:path path="circle">
              <a:fillToRect l="100%" t="100%"/>
            </a:path>
            <a:tileRect b="-100%" r="-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1">
  <p:cSld name="SECTION_HEADER_1_1">
    <p:spTree>
      <p:nvGrpSpPr>
        <p:cNvPr id="60" name="Shape 60"/>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 2">
    <p:spTree>
      <p:nvGrpSpPr>
        <p:cNvPr id="61" name="Shape 61"/>
        <p:cNvGrpSpPr/>
        <p:nvPr/>
      </p:nvGrpSpPr>
      <p:grpSpPr>
        <a:xfrm>
          <a:off x="0" y="0"/>
          <a:ext cx="0" cy="0"/>
          <a:chOff x="0" y="0"/>
          <a:chExt cx="0" cy="0"/>
        </a:xfrm>
      </p:grpSpPr>
      <p:sp>
        <p:nvSpPr>
          <p:cNvPr id="62" name="Google Shape;62;p17"/>
          <p:cNvSpPr txBox="1"/>
          <p:nvPr>
            <p:ph type="title"/>
          </p:nvPr>
        </p:nvSpPr>
        <p:spPr>
          <a:xfrm>
            <a:off x="515650" y="312000"/>
            <a:ext cx="2929200" cy="260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1pPr>
            <a:lvl2pPr lvl="1"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2pPr>
            <a:lvl3pPr lvl="2"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3pPr>
            <a:lvl4pPr lvl="3"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4pPr>
            <a:lvl5pPr lvl="4"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5pPr>
            <a:lvl6pPr lvl="5"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6pPr>
            <a:lvl7pPr lvl="6"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7pPr>
            <a:lvl8pPr lvl="7"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8pPr>
            <a:lvl9pPr lvl="8"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9pPr>
          </a:lstStyle>
          <a:p/>
        </p:txBody>
      </p:sp>
      <p:sp>
        <p:nvSpPr>
          <p:cNvPr id="63" name="Google Shape;63;p17"/>
          <p:cNvSpPr txBox="1"/>
          <p:nvPr>
            <p:ph idx="1" type="subTitle"/>
          </p:nvPr>
        </p:nvSpPr>
        <p:spPr>
          <a:xfrm>
            <a:off x="524334" y="143000"/>
            <a:ext cx="2322600" cy="2604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sz="1000">
                <a:solidFill>
                  <a:srgbClr val="000000"/>
                </a:solidFill>
                <a:latin typeface="Montserrat"/>
                <a:ea typeface="Montserrat"/>
                <a:cs typeface="Montserrat"/>
                <a:sym typeface="Montserrat"/>
              </a:defRPr>
            </a:lvl1pPr>
            <a:lvl2pPr lvl="1" rtl="0" algn="l">
              <a:lnSpc>
                <a:spcPct val="115000"/>
              </a:lnSpc>
              <a:spcBef>
                <a:spcPts val="0"/>
              </a:spcBef>
              <a:spcAft>
                <a:spcPts val="0"/>
              </a:spcAft>
              <a:buSzPts val="1400"/>
              <a:buNone/>
              <a:defRPr sz="1000">
                <a:solidFill>
                  <a:srgbClr val="000000"/>
                </a:solidFill>
              </a:defRPr>
            </a:lvl2pPr>
            <a:lvl3pPr lvl="2" rtl="0" algn="l">
              <a:lnSpc>
                <a:spcPct val="115000"/>
              </a:lnSpc>
              <a:spcBef>
                <a:spcPts val="0"/>
              </a:spcBef>
              <a:spcAft>
                <a:spcPts val="0"/>
              </a:spcAft>
              <a:buSzPts val="1400"/>
              <a:buNone/>
              <a:defRPr sz="1000">
                <a:solidFill>
                  <a:srgbClr val="000000"/>
                </a:solidFill>
              </a:defRPr>
            </a:lvl3pPr>
            <a:lvl4pPr lvl="3" rtl="0" algn="l">
              <a:lnSpc>
                <a:spcPct val="115000"/>
              </a:lnSpc>
              <a:spcBef>
                <a:spcPts val="0"/>
              </a:spcBef>
              <a:spcAft>
                <a:spcPts val="0"/>
              </a:spcAft>
              <a:buSzPts val="1400"/>
              <a:buNone/>
              <a:defRPr sz="1000">
                <a:solidFill>
                  <a:srgbClr val="000000"/>
                </a:solidFill>
              </a:defRPr>
            </a:lvl4pPr>
            <a:lvl5pPr lvl="4" rtl="0" algn="l">
              <a:lnSpc>
                <a:spcPct val="115000"/>
              </a:lnSpc>
              <a:spcBef>
                <a:spcPts val="0"/>
              </a:spcBef>
              <a:spcAft>
                <a:spcPts val="0"/>
              </a:spcAft>
              <a:buSzPts val="1400"/>
              <a:buNone/>
              <a:defRPr sz="1000">
                <a:solidFill>
                  <a:srgbClr val="000000"/>
                </a:solidFill>
              </a:defRPr>
            </a:lvl5pPr>
            <a:lvl6pPr lvl="5" rtl="0" algn="l">
              <a:lnSpc>
                <a:spcPct val="115000"/>
              </a:lnSpc>
              <a:spcBef>
                <a:spcPts val="0"/>
              </a:spcBef>
              <a:spcAft>
                <a:spcPts val="0"/>
              </a:spcAft>
              <a:buSzPts val="1400"/>
              <a:buNone/>
              <a:defRPr sz="1000">
                <a:solidFill>
                  <a:srgbClr val="000000"/>
                </a:solidFill>
              </a:defRPr>
            </a:lvl6pPr>
            <a:lvl7pPr lvl="6" rtl="0" algn="l">
              <a:lnSpc>
                <a:spcPct val="115000"/>
              </a:lnSpc>
              <a:spcBef>
                <a:spcPts val="0"/>
              </a:spcBef>
              <a:spcAft>
                <a:spcPts val="0"/>
              </a:spcAft>
              <a:buSzPts val="1400"/>
              <a:buNone/>
              <a:defRPr sz="1000">
                <a:solidFill>
                  <a:srgbClr val="000000"/>
                </a:solidFill>
              </a:defRPr>
            </a:lvl7pPr>
            <a:lvl8pPr lvl="7" rtl="0" algn="l">
              <a:lnSpc>
                <a:spcPct val="115000"/>
              </a:lnSpc>
              <a:spcBef>
                <a:spcPts val="0"/>
              </a:spcBef>
              <a:spcAft>
                <a:spcPts val="0"/>
              </a:spcAft>
              <a:buSzPts val="1400"/>
              <a:buNone/>
              <a:defRPr sz="1000">
                <a:solidFill>
                  <a:srgbClr val="000000"/>
                </a:solidFill>
              </a:defRPr>
            </a:lvl8pPr>
            <a:lvl9pPr lvl="8" rtl="0" algn="l">
              <a:lnSpc>
                <a:spcPct val="115000"/>
              </a:lnSpc>
              <a:spcBef>
                <a:spcPts val="0"/>
              </a:spcBef>
              <a:spcAft>
                <a:spcPts val="0"/>
              </a:spcAft>
              <a:buSzPts val="1400"/>
              <a:buNone/>
              <a:defRPr sz="1000">
                <a:solidFill>
                  <a:srgbClr val="000000"/>
                </a:solidFil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hyperlink" Target="https://drive.google.com/file/d/1wx1KNJyqfphriqiz9RFd-zeCJ0N1ghzB/view?usp=drive_lin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hyperlink" Target="https://drive.google.com/file/d/1m3CeuRzBG2k8zbQbuRLlQMXCTyGVZPLq/view?usp=drive_link"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hyperlink" Target="https://drive.google.com/file/d/1_I4B0C29UEQHSN2KZn0_s2lvt1cZw5gg/view?usp=drive_lin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hyperlink" Target="https://drive.google.com/file/d/1SXrGH4tKyM9TeKDSTHxe-ffl1F3NiwNp/view?usp=drive_link"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hyperlink" Target="https://drive.google.com/file/d/1aJPfHVFVIbhO-iaOved41TWRLrxD5sX6/view?usp=drive_link"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 Id="rId3" Type="http://schemas.openxmlformats.org/officeDocument/2006/relationships/hyperlink" Target="https://drive.google.com/file/d/1C5zE8SSKx7wiBl4ThIvKFfayMOcY58wq/view?usp=drive_link"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 Id="rId3" Type="http://schemas.openxmlformats.org/officeDocument/2006/relationships/hyperlink" Target="https://drive.google.com/file/d/1S61x45FmjCUhBZu7L8cWWWiTNV6pTP5s/view?usp=drive_link"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8"/>
          <p:cNvSpPr txBox="1"/>
          <p:nvPr/>
        </p:nvSpPr>
        <p:spPr>
          <a:xfrm>
            <a:off x="1" y="1702109"/>
            <a:ext cx="9144000" cy="17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4200">
                <a:solidFill>
                  <a:srgbClr val="FFFFFF"/>
                </a:solidFill>
                <a:latin typeface="Open Sans"/>
                <a:ea typeface="Open Sans"/>
                <a:cs typeface="Open Sans"/>
                <a:sym typeface="Open Sans"/>
              </a:rPr>
              <a:t>Control Flow Statements (Part 1)</a:t>
            </a:r>
            <a:endParaRPr b="1" sz="4200">
              <a:solidFill>
                <a:srgbClr val="FFFFFF"/>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p:nvPr/>
        </p:nvSpPr>
        <p:spPr>
          <a:xfrm>
            <a:off x="1374525" y="690700"/>
            <a:ext cx="6395100" cy="1847700"/>
          </a:xfrm>
          <a:prstGeom prst="roundRect">
            <a:avLst>
              <a:gd fmla="val 16667" name="adj"/>
            </a:avLst>
          </a:prstGeom>
          <a:solidFill>
            <a:srgbClr val="BAF8FF"/>
          </a:solidFill>
          <a:ln>
            <a:noFill/>
          </a:ln>
        </p:spPr>
        <p:txBody>
          <a:bodyPr anchorCtr="0" anchor="ctr" bIns="182875" lIns="274300" spcFirstLastPara="1" rIns="182875" wrap="square" tIns="182875">
            <a:noAutofit/>
          </a:bodyPr>
          <a:lstStyle/>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Which of the following best describes the purpose of control flow statements in programming?</a:t>
            </a:r>
            <a:endParaRPr>
              <a:solidFill>
                <a:schemeClr val="dk1"/>
              </a:solidFill>
              <a:latin typeface="Open Sans"/>
              <a:ea typeface="Open Sans"/>
              <a:cs typeface="Open Sans"/>
              <a:sym typeface="Open Sans"/>
            </a:endParaRPr>
          </a:p>
        </p:txBody>
      </p:sp>
      <p:sp>
        <p:nvSpPr>
          <p:cNvPr id="148" name="Google Shape;148;p27"/>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000" u="none" cap="none" strike="noStrike">
                <a:solidFill>
                  <a:srgbClr val="2E318E"/>
                </a:solidFill>
                <a:latin typeface="Open Sans SemiBold"/>
                <a:ea typeface="Open Sans SemiBold"/>
                <a:cs typeface="Open Sans SemiBold"/>
                <a:sym typeface="Open Sans SemiBold"/>
              </a:rPr>
              <a:t>Pop Quiz</a:t>
            </a:r>
            <a:endParaRPr/>
          </a:p>
        </p:txBody>
      </p:sp>
      <p:pic>
        <p:nvPicPr>
          <p:cNvPr descr="A picture containing icon&#10;&#10;Description automatically generated" id="149" name="Google Shape;149;p27"/>
          <p:cNvPicPr preferRelativeResize="0"/>
          <p:nvPr/>
        </p:nvPicPr>
        <p:blipFill rotWithShape="1">
          <a:blip r:embed="rId3">
            <a:alphaModFix/>
          </a:blip>
          <a:srcRect b="0" l="0" r="0" t="0"/>
          <a:stretch/>
        </p:blipFill>
        <p:spPr>
          <a:xfrm>
            <a:off x="6986939" y="3390135"/>
            <a:ext cx="2157065" cy="1753362"/>
          </a:xfrm>
          <a:prstGeom prst="rect">
            <a:avLst/>
          </a:prstGeom>
          <a:noFill/>
          <a:ln>
            <a:noFill/>
          </a:ln>
        </p:spPr>
      </p:pic>
      <p:sp>
        <p:nvSpPr>
          <p:cNvPr id="150" name="Google Shape;150;p27"/>
          <p:cNvSpPr txBox="1"/>
          <p:nvPr/>
        </p:nvSpPr>
        <p:spPr>
          <a:xfrm>
            <a:off x="1373493" y="3004281"/>
            <a:ext cx="6073800" cy="1169700"/>
          </a:xfrm>
          <a:prstGeom prst="rect">
            <a:avLst/>
          </a:prstGeom>
          <a:noFill/>
          <a:ln>
            <a:noFill/>
          </a:ln>
        </p:spPr>
        <p:txBody>
          <a:bodyPr anchorCtr="0" anchor="t" bIns="45700" lIns="91425" spcFirstLastPara="1" rIns="91425" wrap="square" tIns="45700">
            <a:spAutoFit/>
          </a:bodyPr>
          <a:lstStyle/>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To declare variables and constants</a:t>
            </a:r>
            <a:endParaRPr>
              <a:latin typeface="Open Sans"/>
              <a:ea typeface="Open Sans"/>
              <a:cs typeface="Open Sans"/>
              <a:sym typeface="Open Sans"/>
            </a:endParaRPr>
          </a:p>
          <a:p>
            <a:pPr indent="-317500" lvl="0" marL="457200" rtl="0" algn="l">
              <a:spcBef>
                <a:spcPts val="0"/>
              </a:spcBef>
              <a:spcAft>
                <a:spcPts val="0"/>
              </a:spcAft>
              <a:buClr>
                <a:srgbClr val="00B050"/>
              </a:buClr>
              <a:buSzPts val="1400"/>
              <a:buFont typeface="Open Sans"/>
              <a:buAutoNum type="alphaUcPeriod"/>
            </a:pPr>
            <a:r>
              <a:rPr lang="en">
                <a:solidFill>
                  <a:srgbClr val="00B050"/>
                </a:solidFill>
                <a:latin typeface="Open Sans"/>
                <a:ea typeface="Open Sans"/>
                <a:cs typeface="Open Sans"/>
                <a:sym typeface="Open Sans"/>
              </a:rPr>
              <a:t>To control the flow of execution in a program</a:t>
            </a:r>
            <a:endParaRPr>
              <a:solidFill>
                <a:srgbClr val="00B050"/>
              </a:solidFill>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To perform arithmetic operations</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To define classes and methods</a:t>
            </a:r>
            <a:endParaRPr>
              <a:latin typeface="Open Sans"/>
              <a:ea typeface="Open Sans"/>
              <a:cs typeface="Open Sans"/>
              <a:sym typeface="Open Sans"/>
            </a:endParaRPr>
          </a:p>
          <a:p>
            <a:pPr indent="0" lvl="0" marL="0" marR="0" rtl="0" algn="l">
              <a:lnSpc>
                <a:spcPct val="2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nvSpPr>
        <p:spPr>
          <a:xfrm>
            <a:off x="0" y="2268800"/>
            <a:ext cx="9144000" cy="6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100"/>
              <a:buNone/>
            </a:pPr>
            <a:r>
              <a:rPr lang="en" sz="3200">
                <a:solidFill>
                  <a:schemeClr val="lt1"/>
                </a:solidFill>
                <a:latin typeface="Open Sans SemiBold"/>
                <a:ea typeface="Open Sans SemiBold"/>
                <a:cs typeface="Open Sans SemiBold"/>
                <a:sym typeface="Open Sans SemiBold"/>
              </a:rPr>
              <a:t>Types of</a:t>
            </a:r>
            <a:r>
              <a:rPr lang="en" sz="3200">
                <a:solidFill>
                  <a:schemeClr val="lt1"/>
                </a:solidFill>
                <a:latin typeface="Open Sans SemiBold"/>
                <a:ea typeface="Open Sans SemiBold"/>
                <a:cs typeface="Open Sans SemiBold"/>
                <a:sym typeface="Open Sans SemiBold"/>
              </a:rPr>
              <a:t> </a:t>
            </a:r>
            <a:r>
              <a:rPr lang="en" sz="3200">
                <a:solidFill>
                  <a:schemeClr val="lt1"/>
                </a:solidFill>
                <a:latin typeface="Open Sans SemiBold"/>
                <a:ea typeface="Open Sans SemiBold"/>
                <a:cs typeface="Open Sans SemiBold"/>
                <a:sym typeface="Open Sans SemiBold"/>
              </a:rPr>
              <a:t>Control Flow Statements</a:t>
            </a:r>
            <a:endParaRPr sz="3200">
              <a:solidFill>
                <a:schemeClr val="lt1"/>
              </a:solidFill>
              <a:latin typeface="Open Sans SemiBold"/>
              <a:ea typeface="Open Sans SemiBold"/>
              <a:cs typeface="Open Sans SemiBold"/>
              <a:sym typeface="Open Sans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Types of Control Flow Statements</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161" name="Google Shape;161;p29"/>
          <p:cNvSpPr/>
          <p:nvPr/>
        </p:nvSpPr>
        <p:spPr>
          <a:xfrm>
            <a:off x="508825" y="925450"/>
            <a:ext cx="8003400" cy="3913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marR="271462" rtl="0" algn="l">
              <a:lnSpc>
                <a:spcPct val="150000"/>
              </a:lnSpc>
              <a:spcBef>
                <a:spcPts val="0"/>
              </a:spcBef>
              <a:spcAft>
                <a:spcPts val="0"/>
              </a:spcAft>
              <a:buClr>
                <a:schemeClr val="dk1"/>
              </a:buClr>
              <a:buSzPts val="1400"/>
              <a:buChar char="●"/>
            </a:pPr>
            <a:r>
              <a:rPr b="1" lang="en">
                <a:solidFill>
                  <a:schemeClr val="dk1"/>
                </a:solidFill>
                <a:latin typeface="Open Sans"/>
                <a:ea typeface="Open Sans"/>
                <a:cs typeface="Open Sans"/>
                <a:sym typeface="Open Sans"/>
              </a:rPr>
              <a:t>Conditional Statements</a:t>
            </a:r>
            <a:endParaRPr b="1">
              <a:solidFill>
                <a:schemeClr val="dk1"/>
              </a:solidFill>
              <a:latin typeface="Open Sans"/>
              <a:ea typeface="Open Sans"/>
              <a:cs typeface="Open Sans"/>
              <a:sym typeface="Open Sans"/>
            </a:endParaRPr>
          </a:p>
          <a:p>
            <a:pPr indent="-317500" lvl="1" marL="914400" marR="271462"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Used for decision-making based on conditions.</a:t>
            </a:r>
            <a:endParaRPr>
              <a:solidFill>
                <a:schemeClr val="dk1"/>
              </a:solidFill>
              <a:latin typeface="Open Sans"/>
              <a:ea typeface="Open Sans"/>
              <a:cs typeface="Open Sans"/>
              <a:sym typeface="Open Sans"/>
            </a:endParaRPr>
          </a:p>
          <a:p>
            <a:pPr indent="-317500" lvl="1" marL="914400" marR="271462"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Before leaving the house, you might use conditional statements to decide what to wear based on the weather.</a:t>
            </a:r>
            <a:endParaRPr>
              <a:solidFill>
                <a:schemeClr val="dk1"/>
              </a:solidFill>
              <a:latin typeface="Open Sans"/>
              <a:ea typeface="Open Sans"/>
              <a:cs typeface="Open Sans"/>
              <a:sym typeface="Open Sans"/>
            </a:endParaRPr>
          </a:p>
          <a:p>
            <a:pPr indent="-317500" lvl="0" marL="457200" marR="271462" rtl="0" algn="l">
              <a:lnSpc>
                <a:spcPct val="150000"/>
              </a:lnSpc>
              <a:spcBef>
                <a:spcPts val="0"/>
              </a:spcBef>
              <a:spcAft>
                <a:spcPts val="0"/>
              </a:spcAft>
              <a:buClr>
                <a:schemeClr val="dk1"/>
              </a:buClr>
              <a:buSzPts val="1400"/>
              <a:buChar char="●"/>
            </a:pPr>
            <a:r>
              <a:rPr b="1" lang="en">
                <a:solidFill>
                  <a:schemeClr val="dk1"/>
                </a:solidFill>
                <a:latin typeface="Open Sans"/>
                <a:ea typeface="Open Sans"/>
                <a:cs typeface="Open Sans"/>
                <a:sym typeface="Open Sans"/>
              </a:rPr>
              <a:t>Looping Statements</a:t>
            </a:r>
            <a:endParaRPr b="1">
              <a:solidFill>
                <a:schemeClr val="dk1"/>
              </a:solidFill>
              <a:latin typeface="Open Sans"/>
              <a:ea typeface="Open Sans"/>
              <a:cs typeface="Open Sans"/>
              <a:sym typeface="Open Sans"/>
            </a:endParaRPr>
          </a:p>
          <a:p>
            <a:pPr indent="-317500" lvl="1" marL="914400" marR="271462"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Used for executing code repeatedly.</a:t>
            </a:r>
            <a:endParaRPr>
              <a:solidFill>
                <a:schemeClr val="dk1"/>
              </a:solidFill>
              <a:latin typeface="Open Sans"/>
              <a:ea typeface="Open Sans"/>
              <a:cs typeface="Open Sans"/>
              <a:sym typeface="Open Sans"/>
            </a:endParaRPr>
          </a:p>
          <a:p>
            <a:pPr indent="-317500" lvl="1" marL="914400" marR="271462"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When baking cookies, you often need to repeat certain steps, such as mixing ingredients or rolling dough, multiple times.</a:t>
            </a:r>
            <a:endParaRPr>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Types of Control Flow Statements</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167" name="Google Shape;167;p30"/>
          <p:cNvSpPr/>
          <p:nvPr/>
        </p:nvSpPr>
        <p:spPr>
          <a:xfrm>
            <a:off x="508825" y="925450"/>
            <a:ext cx="8003400" cy="35484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marR="271462" rtl="0" algn="l">
              <a:lnSpc>
                <a:spcPct val="150000"/>
              </a:lnSpc>
              <a:spcBef>
                <a:spcPts val="0"/>
              </a:spcBef>
              <a:spcAft>
                <a:spcPts val="0"/>
              </a:spcAft>
              <a:buClr>
                <a:schemeClr val="dk1"/>
              </a:buClr>
              <a:buSzPts val="1400"/>
              <a:buChar char="●"/>
            </a:pPr>
            <a:r>
              <a:rPr b="1" lang="en">
                <a:solidFill>
                  <a:schemeClr val="dk1"/>
                </a:solidFill>
                <a:latin typeface="Open Sans"/>
                <a:ea typeface="Open Sans"/>
                <a:cs typeface="Open Sans"/>
                <a:sym typeface="Open Sans"/>
              </a:rPr>
              <a:t>Branching Statements</a:t>
            </a:r>
            <a:endParaRPr b="1">
              <a:solidFill>
                <a:schemeClr val="dk1"/>
              </a:solidFill>
              <a:latin typeface="Open Sans"/>
              <a:ea typeface="Open Sans"/>
              <a:cs typeface="Open Sans"/>
              <a:sym typeface="Open Sans"/>
            </a:endParaRPr>
          </a:p>
          <a:p>
            <a:pPr indent="-317500" lvl="1" marL="914400" marR="271462"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Used for altering the flow of control within a program.</a:t>
            </a:r>
            <a:endParaRPr>
              <a:solidFill>
                <a:schemeClr val="dk1"/>
              </a:solidFill>
              <a:latin typeface="Open Sans"/>
              <a:ea typeface="Open Sans"/>
              <a:cs typeface="Open Sans"/>
              <a:sym typeface="Open Sans"/>
            </a:endParaRPr>
          </a:p>
          <a:p>
            <a:pPr indent="-317500" lvl="1" marL="914400" marR="271462"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Imagine you're navigating through a maze, and you come across a fork in the path.</a:t>
            </a:r>
            <a:endParaRPr>
              <a:solidFill>
                <a:schemeClr val="dk1"/>
              </a:solidFill>
              <a:latin typeface="Open Sans"/>
              <a:ea typeface="Open Sans"/>
              <a:cs typeface="Open Sans"/>
              <a:sym typeface="Open Sans"/>
            </a:endParaRPr>
          </a:p>
          <a:p>
            <a:pPr indent="-317500" lvl="1" marL="914400" marR="271462"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You might use a branching statement like a break statement to exit the current path and explore a different route if the current path leads to a dead-end.</a:t>
            </a:r>
            <a:endParaRPr>
              <a:solidFill>
                <a:schemeClr val="dk1"/>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nvSpPr>
        <p:spPr>
          <a:xfrm>
            <a:off x="0" y="2268800"/>
            <a:ext cx="9144000" cy="6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100"/>
              <a:buNone/>
            </a:pPr>
            <a:r>
              <a:rPr lang="en" sz="3200">
                <a:solidFill>
                  <a:schemeClr val="lt1"/>
                </a:solidFill>
                <a:latin typeface="Open Sans SemiBold"/>
                <a:ea typeface="Open Sans SemiBold"/>
                <a:cs typeface="Open Sans SemiBold"/>
                <a:sym typeface="Open Sans SemiBold"/>
              </a:rPr>
              <a:t>Conditional Statements</a:t>
            </a:r>
            <a:endParaRPr sz="3200">
              <a:solidFill>
                <a:schemeClr val="lt1"/>
              </a:solidFill>
              <a:latin typeface="Open Sans SemiBold"/>
              <a:ea typeface="Open Sans SemiBold"/>
              <a:cs typeface="Open Sans SemiBold"/>
              <a:sym typeface="Open Sans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Conditional Statements</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178" name="Google Shape;178;p32"/>
          <p:cNvSpPr/>
          <p:nvPr/>
        </p:nvSpPr>
        <p:spPr>
          <a:xfrm>
            <a:off x="508825" y="925450"/>
            <a:ext cx="8003400" cy="3913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marR="271462"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Conditional statements are fundamental tools in programming that enable the program to make decisions based on specific conditions.</a:t>
            </a:r>
            <a:endParaRPr>
              <a:solidFill>
                <a:schemeClr val="dk1"/>
              </a:solidFill>
              <a:latin typeface="Open Sans"/>
              <a:ea typeface="Open Sans"/>
              <a:cs typeface="Open Sans"/>
              <a:sym typeface="Open Sans"/>
            </a:endParaRPr>
          </a:p>
          <a:p>
            <a:pPr indent="0" lvl="0" marL="457200" marR="271462"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317500" lvl="0" marL="457200" marR="271462"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They allow different blocks of code to be executed depending on whether certain conditions are met or not, thus controlling the flow of execution in the program.</a:t>
            </a:r>
            <a:endParaRPr>
              <a:solidFill>
                <a:schemeClr val="dk1"/>
              </a:solidFill>
              <a:latin typeface="Open Sans"/>
              <a:ea typeface="Open Sans"/>
              <a:cs typeface="Open Sans"/>
              <a:sym typeface="Open Sans"/>
            </a:endParaRPr>
          </a:p>
          <a:p>
            <a:pPr indent="0" lvl="0" marL="457200" marR="271462"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317500" lvl="0" marL="457200" marR="271462"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Conditional statements help in creating dynamic and responsive programs by allowing them to adapt their behavior based on changing conditions or inputs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If Statements</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184" name="Google Shape;184;p33"/>
          <p:cNvSpPr/>
          <p:nvPr/>
        </p:nvSpPr>
        <p:spPr>
          <a:xfrm>
            <a:off x="508825" y="925450"/>
            <a:ext cx="8003400" cy="3913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marR="3280861"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The if statement is the most basic form of conditional statement.</a:t>
            </a:r>
            <a:endParaRPr>
              <a:solidFill>
                <a:schemeClr val="dk1"/>
              </a:solidFill>
              <a:latin typeface="Open Sans"/>
              <a:ea typeface="Open Sans"/>
              <a:cs typeface="Open Sans"/>
              <a:sym typeface="Open Sans"/>
            </a:endParaRPr>
          </a:p>
          <a:p>
            <a:pPr indent="-317500" lvl="0" marL="457200" marR="3280861"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It evaluates a condition and executes a block of code if the condition is true.</a:t>
            </a:r>
            <a:endParaRPr>
              <a:solidFill>
                <a:schemeClr val="dk1"/>
              </a:solidFill>
              <a:latin typeface="Open Sans"/>
              <a:ea typeface="Open Sans"/>
              <a:cs typeface="Open Sans"/>
              <a:sym typeface="Open Sans"/>
            </a:endParaRPr>
          </a:p>
          <a:p>
            <a:pPr indent="0" lvl="0" marL="457200" marR="271462"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p:txBody>
      </p:sp>
      <p:pic>
        <p:nvPicPr>
          <p:cNvPr id="185" name="Google Shape;185;p33"/>
          <p:cNvPicPr preferRelativeResize="0"/>
          <p:nvPr/>
        </p:nvPicPr>
        <p:blipFill>
          <a:blip r:embed="rId3">
            <a:alphaModFix/>
          </a:blip>
          <a:stretch>
            <a:fillRect/>
          </a:stretch>
        </p:blipFill>
        <p:spPr>
          <a:xfrm>
            <a:off x="4991450" y="1399825"/>
            <a:ext cx="3366675" cy="2872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If Statements</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pic>
        <p:nvPicPr>
          <p:cNvPr id="191" name="Google Shape;191;p34"/>
          <p:cNvPicPr preferRelativeResize="0"/>
          <p:nvPr/>
        </p:nvPicPr>
        <p:blipFill>
          <a:blip r:embed="rId3">
            <a:alphaModFix/>
          </a:blip>
          <a:stretch>
            <a:fillRect/>
          </a:stretch>
        </p:blipFill>
        <p:spPr>
          <a:xfrm>
            <a:off x="1839513" y="2059400"/>
            <a:ext cx="5464975" cy="1024700"/>
          </a:xfrm>
          <a:prstGeom prst="rect">
            <a:avLst/>
          </a:prstGeom>
          <a:noFill/>
          <a:ln cap="flat" cmpd="sng" w="9525">
            <a:solidFill>
              <a:srgbClr val="10C4C4"/>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197" name="Google Shape;197;p35"/>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You're developing a simple login system. If the user enters the correct username and password, they should be granted access; otherwise, they should be denied access.</a:t>
            </a:r>
            <a:endParaRPr b="1">
              <a:solidFill>
                <a:schemeClr val="dk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203" name="Google Shape;203;p36"/>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Solution file </a:t>
            </a:r>
            <a:r>
              <a:rPr b="1" lang="en" u="sng">
                <a:solidFill>
                  <a:schemeClr val="hlink"/>
                </a:solidFill>
                <a:latin typeface="Open Sans"/>
                <a:ea typeface="Open Sans"/>
                <a:cs typeface="Open Sans"/>
                <a:sym typeface="Open Sans"/>
                <a:hlinkClick r:id="rId3"/>
              </a:rPr>
              <a:t>here</a:t>
            </a:r>
            <a:r>
              <a:rPr b="1" lang="en">
                <a:solidFill>
                  <a:schemeClr val="dk1"/>
                </a:solidFill>
                <a:latin typeface="Open Sans"/>
                <a:ea typeface="Open Sans"/>
                <a:cs typeface="Open Sans"/>
                <a:sym typeface="Open Sans"/>
              </a:rPr>
              <a:t>. </a:t>
            </a:r>
            <a:endParaRPr b="1">
              <a:solidFill>
                <a:schemeClr val="dk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9"/>
          <p:cNvSpPr txBox="1"/>
          <p:nvPr>
            <p:ph type="title"/>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latin typeface="Open Sans SemiBold"/>
                <a:ea typeface="Open Sans SemiBold"/>
                <a:cs typeface="Open Sans SemiBold"/>
                <a:sym typeface="Open Sans SemiBold"/>
              </a:rPr>
              <a:t>Today's Learning Objectives  </a:t>
            </a:r>
            <a:endParaRPr sz="2000">
              <a:latin typeface="Open Sans SemiBold"/>
              <a:ea typeface="Open Sans SemiBold"/>
              <a:cs typeface="Open Sans SemiBold"/>
              <a:sym typeface="Open Sans SemiBold"/>
            </a:endParaRPr>
          </a:p>
        </p:txBody>
      </p:sp>
      <p:pic>
        <p:nvPicPr>
          <p:cNvPr id="74" name="Google Shape;74;p19"/>
          <p:cNvPicPr preferRelativeResize="0"/>
          <p:nvPr/>
        </p:nvPicPr>
        <p:blipFill rotWithShape="1">
          <a:blip r:embed="rId3">
            <a:alphaModFix/>
          </a:blip>
          <a:srcRect b="0" l="0" r="0" t="0"/>
          <a:stretch/>
        </p:blipFill>
        <p:spPr>
          <a:xfrm rot="-5400000">
            <a:off x="8342219" y="2582974"/>
            <a:ext cx="871302" cy="732259"/>
          </a:xfrm>
          <a:prstGeom prst="rect">
            <a:avLst/>
          </a:prstGeom>
          <a:noFill/>
          <a:ln>
            <a:noFill/>
          </a:ln>
        </p:spPr>
      </p:pic>
      <p:pic>
        <p:nvPicPr>
          <p:cNvPr id="75" name="Google Shape;75;p19"/>
          <p:cNvPicPr preferRelativeResize="0"/>
          <p:nvPr/>
        </p:nvPicPr>
        <p:blipFill rotWithShape="1">
          <a:blip r:embed="rId4">
            <a:alphaModFix/>
          </a:blip>
          <a:srcRect b="0" l="0" r="0" t="0"/>
          <a:stretch/>
        </p:blipFill>
        <p:spPr>
          <a:xfrm>
            <a:off x="271101" y="1113604"/>
            <a:ext cx="2916292" cy="2916292"/>
          </a:xfrm>
          <a:prstGeom prst="rect">
            <a:avLst/>
          </a:prstGeom>
          <a:noFill/>
          <a:ln>
            <a:noFill/>
          </a:ln>
          <a:effectLst>
            <a:outerShdw blurRad="50800" rotWithShape="0" algn="tl" dir="2700000" dist="38100">
              <a:srgbClr val="A220DB">
                <a:alpha val="40000"/>
              </a:srgbClr>
            </a:outerShdw>
          </a:effectLst>
        </p:spPr>
      </p:pic>
      <p:grpSp>
        <p:nvGrpSpPr>
          <p:cNvPr id="76" name="Google Shape;76;p19"/>
          <p:cNvGrpSpPr/>
          <p:nvPr/>
        </p:nvGrpSpPr>
        <p:grpSpPr>
          <a:xfrm>
            <a:off x="3469337" y="1742416"/>
            <a:ext cx="5674951" cy="3109200"/>
            <a:chOff x="3505981" y="899841"/>
            <a:chExt cx="5228924" cy="3109200"/>
          </a:xfrm>
        </p:grpSpPr>
        <p:grpSp>
          <p:nvGrpSpPr>
            <p:cNvPr id="77" name="Google Shape;77;p19"/>
            <p:cNvGrpSpPr/>
            <p:nvPr/>
          </p:nvGrpSpPr>
          <p:grpSpPr>
            <a:xfrm>
              <a:off x="3505981" y="1011157"/>
              <a:ext cx="292887" cy="234001"/>
              <a:chOff x="3818849" y="1047648"/>
              <a:chExt cx="292887" cy="234001"/>
            </a:xfrm>
          </p:grpSpPr>
          <p:sp>
            <p:nvSpPr>
              <p:cNvPr id="78" name="Google Shape;78;p19"/>
              <p:cNvSpPr/>
              <p:nvPr/>
            </p:nvSpPr>
            <p:spPr>
              <a:xfrm>
                <a:off x="3818849" y="1047649"/>
                <a:ext cx="148800" cy="234000"/>
              </a:xfrm>
              <a:prstGeom prst="chevron">
                <a:avLst>
                  <a:gd fmla="val 50000" name="adj"/>
                </a:avLst>
              </a:prstGeom>
              <a:solidFill>
                <a:srgbClr val="2AA1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79" name="Google Shape;79;p19"/>
              <p:cNvSpPr/>
              <p:nvPr/>
            </p:nvSpPr>
            <p:spPr>
              <a:xfrm>
                <a:off x="3890892" y="1047648"/>
                <a:ext cx="148800" cy="234000"/>
              </a:xfrm>
              <a:prstGeom prst="chevron">
                <a:avLst>
                  <a:gd fmla="val 50000" name="adj"/>
                </a:avLst>
              </a:prstGeom>
              <a:solidFill>
                <a:srgbClr val="5375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80" name="Google Shape;80;p19"/>
              <p:cNvSpPr/>
              <p:nvPr/>
            </p:nvSpPr>
            <p:spPr>
              <a:xfrm>
                <a:off x="3962936" y="1047648"/>
                <a:ext cx="148800" cy="234000"/>
              </a:xfrm>
              <a:prstGeom prst="chevron">
                <a:avLst>
                  <a:gd fmla="val 50000" name="adj"/>
                </a:avLst>
              </a:prstGeom>
              <a:solidFill>
                <a:srgbClr val="A220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grpSp>
        <p:sp>
          <p:nvSpPr>
            <p:cNvPr id="81" name="Google Shape;81;p19"/>
            <p:cNvSpPr txBox="1"/>
            <p:nvPr/>
          </p:nvSpPr>
          <p:spPr>
            <a:xfrm>
              <a:off x="3878205" y="899841"/>
              <a:ext cx="4856700" cy="3109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lang="en">
                  <a:latin typeface="Open Sans"/>
                  <a:ea typeface="Open Sans"/>
                  <a:cs typeface="Open Sans"/>
                  <a:sym typeface="Open Sans"/>
                </a:rPr>
                <a:t>Understand the concept of control flow and its significance in programming.</a:t>
              </a:r>
              <a:endParaRPr>
                <a:latin typeface="Open Sans"/>
                <a:ea typeface="Open Sans"/>
                <a:cs typeface="Open Sans"/>
                <a:sym typeface="Open Sans"/>
              </a:endParaRPr>
            </a:p>
            <a:p>
              <a:pPr indent="0" lvl="0" marL="0" rtl="0" algn="l">
                <a:spcBef>
                  <a:spcPts val="0"/>
                </a:spcBef>
                <a:spcAft>
                  <a:spcPts val="0"/>
                </a:spcAft>
                <a:buSzPts val="1100"/>
                <a:buNone/>
              </a:pPr>
              <a:r>
                <a:t/>
              </a:r>
              <a:endParaRPr>
                <a:latin typeface="Open Sans"/>
                <a:ea typeface="Open Sans"/>
                <a:cs typeface="Open Sans"/>
                <a:sym typeface="Open Sans"/>
              </a:endParaRPr>
            </a:p>
            <a:p>
              <a:pPr indent="0" lvl="0" marL="0" rtl="0" algn="l">
                <a:spcBef>
                  <a:spcPts val="0"/>
                </a:spcBef>
                <a:spcAft>
                  <a:spcPts val="0"/>
                </a:spcAft>
                <a:buSzPts val="1100"/>
                <a:buNone/>
              </a:pPr>
              <a:r>
                <a:rPr lang="en">
                  <a:latin typeface="Open Sans"/>
                  <a:ea typeface="Open Sans"/>
                  <a:cs typeface="Open Sans"/>
                  <a:sym typeface="Open Sans"/>
                </a:rPr>
                <a:t>Identify and differentiate between different types of conditional statements, including if, if-else, and nested if-else.</a:t>
              </a:r>
              <a:endParaRPr>
                <a:latin typeface="Open Sans"/>
                <a:ea typeface="Open Sans"/>
                <a:cs typeface="Open Sans"/>
                <a:sym typeface="Open Sans"/>
              </a:endParaRPr>
            </a:p>
            <a:p>
              <a:pPr indent="0" lvl="0" marL="0" rtl="0" algn="l">
                <a:spcBef>
                  <a:spcPts val="0"/>
                </a:spcBef>
                <a:spcAft>
                  <a:spcPts val="0"/>
                </a:spcAft>
                <a:buSzPts val="1100"/>
                <a:buNone/>
              </a:pPr>
              <a:r>
                <a:t/>
              </a:r>
              <a:endParaRPr>
                <a:latin typeface="Open Sans"/>
                <a:ea typeface="Open Sans"/>
                <a:cs typeface="Open Sans"/>
                <a:sym typeface="Open Sans"/>
              </a:endParaRPr>
            </a:p>
            <a:p>
              <a:pPr indent="0" lvl="0" marL="0" rtl="0" algn="l">
                <a:spcBef>
                  <a:spcPts val="0"/>
                </a:spcBef>
                <a:spcAft>
                  <a:spcPts val="0"/>
                </a:spcAft>
                <a:buSzPts val="1100"/>
                <a:buNone/>
              </a:pPr>
              <a:r>
                <a:rPr lang="en">
                  <a:latin typeface="Open Sans"/>
                  <a:ea typeface="Open Sans"/>
                  <a:cs typeface="Open Sans"/>
                  <a:sym typeface="Open Sans"/>
                </a:rPr>
                <a:t>Comprehend the syntax and functionality of switch-case statements as an alternative to multiple if-else statements.</a:t>
              </a:r>
              <a:endParaRPr>
                <a:latin typeface="Open Sans"/>
                <a:ea typeface="Open Sans"/>
                <a:cs typeface="Open Sans"/>
                <a:sym typeface="Open Sans"/>
              </a:endParaRPr>
            </a:p>
            <a:p>
              <a:pPr indent="0" lvl="0" marL="0" rtl="0" algn="l">
                <a:spcBef>
                  <a:spcPts val="0"/>
                </a:spcBef>
                <a:spcAft>
                  <a:spcPts val="0"/>
                </a:spcAft>
                <a:buSzPts val="1100"/>
                <a:buNone/>
              </a:pPr>
              <a:r>
                <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Apply control flow control statements like break, continue, and return to manage program flow effectively.</a:t>
              </a:r>
              <a:endParaRPr>
                <a:latin typeface="Open Sans"/>
                <a:ea typeface="Open Sans"/>
                <a:cs typeface="Open Sans"/>
                <a:sym typeface="Open Sans"/>
              </a:endParaRPr>
            </a:p>
            <a:p>
              <a:pPr indent="0" lvl="0" marL="0" rtl="0" algn="l">
                <a:spcBef>
                  <a:spcPts val="0"/>
                </a:spcBef>
                <a:spcAft>
                  <a:spcPts val="0"/>
                </a:spcAft>
                <a:buSzPts val="1100"/>
                <a:buNone/>
              </a:pPr>
              <a:r>
                <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Engage in hands-on learning with examples and exercises.</a:t>
              </a:r>
              <a:endParaRPr>
                <a:latin typeface="Open Sans"/>
                <a:ea typeface="Open Sans"/>
                <a:cs typeface="Open Sans"/>
                <a:sym typeface="Open Sans"/>
              </a:endParaRPr>
            </a:p>
            <a:p>
              <a:pPr indent="0" lvl="0" marL="0" rtl="0" algn="l">
                <a:spcBef>
                  <a:spcPts val="0"/>
                </a:spcBef>
                <a:spcAft>
                  <a:spcPts val="0"/>
                </a:spcAft>
                <a:buSzPts val="1100"/>
                <a:buNone/>
              </a:pPr>
              <a:r>
                <a:t/>
              </a:r>
              <a:endParaRPr>
                <a:latin typeface="Open Sans"/>
                <a:ea typeface="Open Sans"/>
                <a:cs typeface="Open Sans"/>
                <a:sym typeface="Open Sans"/>
              </a:endParaRPr>
            </a:p>
          </p:txBody>
        </p:sp>
        <p:grpSp>
          <p:nvGrpSpPr>
            <p:cNvPr id="82" name="Google Shape;82;p19"/>
            <p:cNvGrpSpPr/>
            <p:nvPr/>
          </p:nvGrpSpPr>
          <p:grpSpPr>
            <a:xfrm>
              <a:off x="3505993" y="1670868"/>
              <a:ext cx="292887" cy="234001"/>
              <a:chOff x="3818861" y="1307223"/>
              <a:chExt cx="292887" cy="234001"/>
            </a:xfrm>
          </p:grpSpPr>
          <p:sp>
            <p:nvSpPr>
              <p:cNvPr id="83" name="Google Shape;83;p19"/>
              <p:cNvSpPr/>
              <p:nvPr/>
            </p:nvSpPr>
            <p:spPr>
              <a:xfrm>
                <a:off x="3818861" y="1307224"/>
                <a:ext cx="148800" cy="234000"/>
              </a:xfrm>
              <a:prstGeom prst="chevron">
                <a:avLst>
                  <a:gd fmla="val 50000" name="adj"/>
                </a:avLst>
              </a:prstGeom>
              <a:solidFill>
                <a:srgbClr val="2AA1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84" name="Google Shape;84;p19"/>
              <p:cNvSpPr/>
              <p:nvPr/>
            </p:nvSpPr>
            <p:spPr>
              <a:xfrm>
                <a:off x="3890904" y="1307223"/>
                <a:ext cx="148800" cy="234000"/>
              </a:xfrm>
              <a:prstGeom prst="chevron">
                <a:avLst>
                  <a:gd fmla="val 50000" name="adj"/>
                </a:avLst>
              </a:prstGeom>
              <a:solidFill>
                <a:srgbClr val="5375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85" name="Google Shape;85;p19"/>
              <p:cNvSpPr/>
              <p:nvPr/>
            </p:nvSpPr>
            <p:spPr>
              <a:xfrm>
                <a:off x="3962948" y="1307223"/>
                <a:ext cx="148800" cy="234000"/>
              </a:xfrm>
              <a:prstGeom prst="chevron">
                <a:avLst>
                  <a:gd fmla="val 50000" name="adj"/>
                </a:avLst>
              </a:prstGeom>
              <a:solidFill>
                <a:srgbClr val="A220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grpSp>
      </p:grpSp>
      <p:grpSp>
        <p:nvGrpSpPr>
          <p:cNvPr id="86" name="Google Shape;86;p19"/>
          <p:cNvGrpSpPr/>
          <p:nvPr/>
        </p:nvGrpSpPr>
        <p:grpSpPr>
          <a:xfrm>
            <a:off x="3477192" y="3139729"/>
            <a:ext cx="317875" cy="234008"/>
            <a:chOff x="3818849" y="1200041"/>
            <a:chExt cx="292891" cy="234008"/>
          </a:xfrm>
        </p:grpSpPr>
        <p:sp>
          <p:nvSpPr>
            <p:cNvPr id="87" name="Google Shape;87;p19"/>
            <p:cNvSpPr/>
            <p:nvPr/>
          </p:nvSpPr>
          <p:spPr>
            <a:xfrm>
              <a:off x="3818849" y="1200049"/>
              <a:ext cx="148800" cy="234000"/>
            </a:xfrm>
            <a:prstGeom prst="chevron">
              <a:avLst>
                <a:gd fmla="val 50000" name="adj"/>
              </a:avLst>
            </a:prstGeom>
            <a:solidFill>
              <a:srgbClr val="2AA1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88" name="Google Shape;88;p19"/>
            <p:cNvSpPr/>
            <p:nvPr/>
          </p:nvSpPr>
          <p:spPr>
            <a:xfrm>
              <a:off x="3890892" y="1200048"/>
              <a:ext cx="148800" cy="234000"/>
            </a:xfrm>
            <a:prstGeom prst="chevron">
              <a:avLst>
                <a:gd fmla="val 50000" name="adj"/>
              </a:avLst>
            </a:prstGeom>
            <a:solidFill>
              <a:srgbClr val="5375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89" name="Google Shape;89;p19"/>
            <p:cNvSpPr/>
            <p:nvPr/>
          </p:nvSpPr>
          <p:spPr>
            <a:xfrm>
              <a:off x="3962940" y="1200041"/>
              <a:ext cx="148800" cy="234000"/>
            </a:xfrm>
            <a:prstGeom prst="chevron">
              <a:avLst>
                <a:gd fmla="val 50000" name="adj"/>
              </a:avLst>
            </a:prstGeom>
            <a:solidFill>
              <a:srgbClr val="A220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grpSp>
      <p:grpSp>
        <p:nvGrpSpPr>
          <p:cNvPr id="90" name="Google Shape;90;p19"/>
          <p:cNvGrpSpPr/>
          <p:nvPr/>
        </p:nvGrpSpPr>
        <p:grpSpPr>
          <a:xfrm>
            <a:off x="3469340" y="3760352"/>
            <a:ext cx="317870" cy="234001"/>
            <a:chOff x="3815232" y="1501598"/>
            <a:chExt cx="292887" cy="234001"/>
          </a:xfrm>
        </p:grpSpPr>
        <p:sp>
          <p:nvSpPr>
            <p:cNvPr id="91" name="Google Shape;91;p19"/>
            <p:cNvSpPr/>
            <p:nvPr/>
          </p:nvSpPr>
          <p:spPr>
            <a:xfrm>
              <a:off x="3815232" y="1501599"/>
              <a:ext cx="148800" cy="234000"/>
            </a:xfrm>
            <a:prstGeom prst="chevron">
              <a:avLst>
                <a:gd fmla="val 50000" name="adj"/>
              </a:avLst>
            </a:prstGeom>
            <a:solidFill>
              <a:srgbClr val="2AA1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92" name="Google Shape;92;p19"/>
            <p:cNvSpPr/>
            <p:nvPr/>
          </p:nvSpPr>
          <p:spPr>
            <a:xfrm>
              <a:off x="3887275" y="1501598"/>
              <a:ext cx="148800" cy="234000"/>
            </a:xfrm>
            <a:prstGeom prst="chevron">
              <a:avLst>
                <a:gd fmla="val 50000" name="adj"/>
              </a:avLst>
            </a:prstGeom>
            <a:solidFill>
              <a:srgbClr val="5375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93" name="Google Shape;93;p19"/>
            <p:cNvSpPr/>
            <p:nvPr/>
          </p:nvSpPr>
          <p:spPr>
            <a:xfrm>
              <a:off x="3959319" y="1501598"/>
              <a:ext cx="148800" cy="234000"/>
            </a:xfrm>
            <a:prstGeom prst="chevron">
              <a:avLst>
                <a:gd fmla="val 50000" name="adj"/>
              </a:avLst>
            </a:prstGeom>
            <a:solidFill>
              <a:srgbClr val="A220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grpSp>
      <p:grpSp>
        <p:nvGrpSpPr>
          <p:cNvPr id="94" name="Google Shape;94;p19"/>
          <p:cNvGrpSpPr/>
          <p:nvPr/>
        </p:nvGrpSpPr>
        <p:grpSpPr>
          <a:xfrm>
            <a:off x="3469340" y="4293752"/>
            <a:ext cx="317870" cy="234001"/>
            <a:chOff x="3815232" y="1501598"/>
            <a:chExt cx="292887" cy="234001"/>
          </a:xfrm>
        </p:grpSpPr>
        <p:sp>
          <p:nvSpPr>
            <p:cNvPr id="95" name="Google Shape;95;p19"/>
            <p:cNvSpPr/>
            <p:nvPr/>
          </p:nvSpPr>
          <p:spPr>
            <a:xfrm>
              <a:off x="3815232" y="1501599"/>
              <a:ext cx="148800" cy="234000"/>
            </a:xfrm>
            <a:prstGeom prst="chevron">
              <a:avLst>
                <a:gd fmla="val 50000" name="adj"/>
              </a:avLst>
            </a:prstGeom>
            <a:solidFill>
              <a:srgbClr val="2AA1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96" name="Google Shape;96;p19"/>
            <p:cNvSpPr/>
            <p:nvPr/>
          </p:nvSpPr>
          <p:spPr>
            <a:xfrm>
              <a:off x="3887275" y="1501598"/>
              <a:ext cx="148800" cy="234000"/>
            </a:xfrm>
            <a:prstGeom prst="chevron">
              <a:avLst>
                <a:gd fmla="val 50000" name="adj"/>
              </a:avLst>
            </a:prstGeom>
            <a:solidFill>
              <a:srgbClr val="5375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97" name="Google Shape;97;p19"/>
            <p:cNvSpPr/>
            <p:nvPr/>
          </p:nvSpPr>
          <p:spPr>
            <a:xfrm>
              <a:off x="3959319" y="1501598"/>
              <a:ext cx="148800" cy="234000"/>
            </a:xfrm>
            <a:prstGeom prst="chevron">
              <a:avLst>
                <a:gd fmla="val 50000" name="adj"/>
              </a:avLst>
            </a:prstGeom>
            <a:solidFill>
              <a:srgbClr val="A220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p:nvPr/>
        </p:nvSpPr>
        <p:spPr>
          <a:xfrm>
            <a:off x="1374525" y="690700"/>
            <a:ext cx="6395100" cy="1847700"/>
          </a:xfrm>
          <a:prstGeom prst="roundRect">
            <a:avLst>
              <a:gd fmla="val 16667" name="adj"/>
            </a:avLst>
          </a:prstGeom>
          <a:solidFill>
            <a:srgbClr val="BAF8FF"/>
          </a:solidFill>
          <a:ln>
            <a:noFill/>
          </a:ln>
        </p:spPr>
        <p:txBody>
          <a:bodyPr anchorCtr="0" anchor="ctr" bIns="182875" lIns="274300" spcFirstLastPara="1" rIns="182875" wrap="square" tIns="182875">
            <a:noAutofit/>
          </a:bodyPr>
          <a:lstStyle/>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Which control flow statement is used to execute a block of code only if a specified condition is true?</a:t>
            </a:r>
            <a:endParaRPr>
              <a:solidFill>
                <a:schemeClr val="dk1"/>
              </a:solidFill>
              <a:latin typeface="Open Sans"/>
              <a:ea typeface="Open Sans"/>
              <a:cs typeface="Open Sans"/>
              <a:sym typeface="Open Sans"/>
            </a:endParaRPr>
          </a:p>
        </p:txBody>
      </p:sp>
      <p:sp>
        <p:nvSpPr>
          <p:cNvPr id="209" name="Google Shape;209;p37"/>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000" u="none" cap="none" strike="noStrike">
                <a:solidFill>
                  <a:srgbClr val="2E318E"/>
                </a:solidFill>
                <a:latin typeface="Open Sans SemiBold"/>
                <a:ea typeface="Open Sans SemiBold"/>
                <a:cs typeface="Open Sans SemiBold"/>
                <a:sym typeface="Open Sans SemiBold"/>
              </a:rPr>
              <a:t>Pop Quiz</a:t>
            </a:r>
            <a:endParaRPr/>
          </a:p>
        </p:txBody>
      </p:sp>
      <p:pic>
        <p:nvPicPr>
          <p:cNvPr descr="A picture containing icon&#10;&#10;Description automatically generated" id="210" name="Google Shape;210;p37"/>
          <p:cNvPicPr preferRelativeResize="0"/>
          <p:nvPr/>
        </p:nvPicPr>
        <p:blipFill rotWithShape="1">
          <a:blip r:embed="rId3">
            <a:alphaModFix/>
          </a:blip>
          <a:srcRect b="0" l="0" r="0" t="0"/>
          <a:stretch/>
        </p:blipFill>
        <p:spPr>
          <a:xfrm>
            <a:off x="6986939" y="3390135"/>
            <a:ext cx="2157065" cy="1753362"/>
          </a:xfrm>
          <a:prstGeom prst="rect">
            <a:avLst/>
          </a:prstGeom>
          <a:noFill/>
          <a:ln>
            <a:noFill/>
          </a:ln>
        </p:spPr>
      </p:pic>
      <p:sp>
        <p:nvSpPr>
          <p:cNvPr id="211" name="Google Shape;211;p37"/>
          <p:cNvSpPr txBox="1"/>
          <p:nvPr/>
        </p:nvSpPr>
        <p:spPr>
          <a:xfrm>
            <a:off x="1373493" y="3004281"/>
            <a:ext cx="6073800" cy="1169700"/>
          </a:xfrm>
          <a:prstGeom prst="rect">
            <a:avLst/>
          </a:prstGeom>
          <a:noFill/>
          <a:ln>
            <a:noFill/>
          </a:ln>
        </p:spPr>
        <p:txBody>
          <a:bodyPr anchorCtr="0" anchor="t" bIns="45700" lIns="91425" spcFirstLastPara="1" rIns="91425" wrap="square" tIns="45700">
            <a:spAutoFit/>
          </a:bodyPr>
          <a:lstStyle/>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if statement</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while loop</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do-while loop</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switch statement</a:t>
            </a:r>
            <a:endParaRPr>
              <a:latin typeface="Open Sans"/>
              <a:ea typeface="Open Sans"/>
              <a:cs typeface="Open Sans"/>
              <a:sym typeface="Open Sans"/>
            </a:endParaRPr>
          </a:p>
          <a:p>
            <a:pPr indent="0" lvl="0" marL="0" marR="0" rtl="0" algn="l">
              <a:lnSpc>
                <a:spcPct val="2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p:nvPr/>
        </p:nvSpPr>
        <p:spPr>
          <a:xfrm>
            <a:off x="1374525" y="690700"/>
            <a:ext cx="6395100" cy="1847700"/>
          </a:xfrm>
          <a:prstGeom prst="roundRect">
            <a:avLst>
              <a:gd fmla="val 16667" name="adj"/>
            </a:avLst>
          </a:prstGeom>
          <a:solidFill>
            <a:srgbClr val="BAF8FF"/>
          </a:solidFill>
          <a:ln>
            <a:noFill/>
          </a:ln>
        </p:spPr>
        <p:txBody>
          <a:bodyPr anchorCtr="0" anchor="ctr" bIns="182875" lIns="274300" spcFirstLastPara="1" rIns="182875" wrap="square" tIns="182875">
            <a:noAutofit/>
          </a:bodyPr>
          <a:lstStyle/>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Which control flow statement is used to execute a block of code only if a specified condition is true?</a:t>
            </a:r>
            <a:endParaRPr>
              <a:solidFill>
                <a:schemeClr val="dk1"/>
              </a:solidFill>
              <a:latin typeface="Open Sans"/>
              <a:ea typeface="Open Sans"/>
              <a:cs typeface="Open Sans"/>
              <a:sym typeface="Open Sans"/>
            </a:endParaRPr>
          </a:p>
        </p:txBody>
      </p:sp>
      <p:sp>
        <p:nvSpPr>
          <p:cNvPr id="217" name="Google Shape;217;p38"/>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000" u="none" cap="none" strike="noStrike">
                <a:solidFill>
                  <a:srgbClr val="2E318E"/>
                </a:solidFill>
                <a:latin typeface="Open Sans SemiBold"/>
                <a:ea typeface="Open Sans SemiBold"/>
                <a:cs typeface="Open Sans SemiBold"/>
                <a:sym typeface="Open Sans SemiBold"/>
              </a:rPr>
              <a:t>Pop Quiz</a:t>
            </a:r>
            <a:endParaRPr/>
          </a:p>
        </p:txBody>
      </p:sp>
      <p:pic>
        <p:nvPicPr>
          <p:cNvPr descr="A picture containing icon&#10;&#10;Description automatically generated" id="218" name="Google Shape;218;p38"/>
          <p:cNvPicPr preferRelativeResize="0"/>
          <p:nvPr/>
        </p:nvPicPr>
        <p:blipFill rotWithShape="1">
          <a:blip r:embed="rId3">
            <a:alphaModFix/>
          </a:blip>
          <a:srcRect b="0" l="0" r="0" t="0"/>
          <a:stretch/>
        </p:blipFill>
        <p:spPr>
          <a:xfrm>
            <a:off x="6986939" y="3390135"/>
            <a:ext cx="2157065" cy="1753362"/>
          </a:xfrm>
          <a:prstGeom prst="rect">
            <a:avLst/>
          </a:prstGeom>
          <a:noFill/>
          <a:ln>
            <a:noFill/>
          </a:ln>
        </p:spPr>
      </p:pic>
      <p:sp>
        <p:nvSpPr>
          <p:cNvPr id="219" name="Google Shape;219;p38"/>
          <p:cNvSpPr txBox="1"/>
          <p:nvPr/>
        </p:nvSpPr>
        <p:spPr>
          <a:xfrm>
            <a:off x="1373493" y="3004281"/>
            <a:ext cx="6073800" cy="1169700"/>
          </a:xfrm>
          <a:prstGeom prst="rect">
            <a:avLst/>
          </a:prstGeom>
          <a:noFill/>
          <a:ln>
            <a:noFill/>
          </a:ln>
        </p:spPr>
        <p:txBody>
          <a:bodyPr anchorCtr="0" anchor="t" bIns="45700" lIns="91425" spcFirstLastPara="1" rIns="91425" wrap="square" tIns="45700">
            <a:spAutoFit/>
          </a:bodyPr>
          <a:lstStyle/>
          <a:p>
            <a:pPr indent="-317500" lvl="0" marL="457200" rtl="0" algn="l">
              <a:spcBef>
                <a:spcPts val="0"/>
              </a:spcBef>
              <a:spcAft>
                <a:spcPts val="0"/>
              </a:spcAft>
              <a:buClr>
                <a:srgbClr val="00B050"/>
              </a:buClr>
              <a:buSzPts val="1400"/>
              <a:buFont typeface="Open Sans"/>
              <a:buAutoNum type="alphaUcPeriod"/>
            </a:pPr>
            <a:r>
              <a:rPr lang="en">
                <a:solidFill>
                  <a:srgbClr val="00B050"/>
                </a:solidFill>
                <a:latin typeface="Open Sans"/>
                <a:ea typeface="Open Sans"/>
                <a:cs typeface="Open Sans"/>
                <a:sym typeface="Open Sans"/>
              </a:rPr>
              <a:t>if statement</a:t>
            </a:r>
            <a:endParaRPr>
              <a:solidFill>
                <a:srgbClr val="00B050"/>
              </a:solidFill>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while loop</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do-while loop</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switch statement</a:t>
            </a:r>
            <a:endParaRPr>
              <a:latin typeface="Open Sans"/>
              <a:ea typeface="Open Sans"/>
              <a:cs typeface="Open Sans"/>
              <a:sym typeface="Open Sans"/>
            </a:endParaRPr>
          </a:p>
          <a:p>
            <a:pPr indent="0" lvl="0" marL="0" marR="0" rtl="0" algn="l">
              <a:lnSpc>
                <a:spcPct val="2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If Else Statements</a:t>
            </a:r>
            <a:endParaRPr sz="2000">
              <a:solidFill>
                <a:srgbClr val="2E318E"/>
              </a:solidFill>
              <a:latin typeface="Open Sans SemiBold"/>
              <a:ea typeface="Open Sans SemiBold"/>
              <a:cs typeface="Open Sans SemiBold"/>
              <a:sym typeface="Open Sans SemiBold"/>
            </a:endParaRPr>
          </a:p>
        </p:txBody>
      </p:sp>
      <p:sp>
        <p:nvSpPr>
          <p:cNvPr id="225" name="Google Shape;225;p39"/>
          <p:cNvSpPr/>
          <p:nvPr/>
        </p:nvSpPr>
        <p:spPr>
          <a:xfrm>
            <a:off x="508825" y="925450"/>
            <a:ext cx="8003400" cy="3913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marR="3738061"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The if-else statement provides an alternative action if the condition in the if statement evaluates to false.</a:t>
            </a:r>
            <a:endParaRPr>
              <a:solidFill>
                <a:schemeClr val="dk1"/>
              </a:solidFill>
              <a:latin typeface="Open Sans"/>
              <a:ea typeface="Open Sans"/>
              <a:cs typeface="Open Sans"/>
              <a:sym typeface="Open Sans"/>
            </a:endParaRPr>
          </a:p>
          <a:p>
            <a:pPr indent="-317500" lvl="0" marL="457200" marR="3738061"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It executes one block of code if the condition is true and another block of code if the condition is false.</a:t>
            </a:r>
            <a:endParaRPr>
              <a:solidFill>
                <a:schemeClr val="dk1"/>
              </a:solidFill>
              <a:latin typeface="Open Sans"/>
              <a:ea typeface="Open Sans"/>
              <a:cs typeface="Open Sans"/>
              <a:sym typeface="Open Sans"/>
            </a:endParaRPr>
          </a:p>
        </p:txBody>
      </p:sp>
      <p:pic>
        <p:nvPicPr>
          <p:cNvPr id="226" name="Google Shape;226;p39"/>
          <p:cNvPicPr preferRelativeResize="0"/>
          <p:nvPr/>
        </p:nvPicPr>
        <p:blipFill>
          <a:blip r:embed="rId3">
            <a:alphaModFix/>
          </a:blip>
          <a:stretch>
            <a:fillRect/>
          </a:stretch>
        </p:blipFill>
        <p:spPr>
          <a:xfrm>
            <a:off x="4652350" y="1272725"/>
            <a:ext cx="3757550" cy="3045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If Else Statements</a:t>
            </a:r>
            <a:endParaRPr sz="2000">
              <a:solidFill>
                <a:srgbClr val="2E318E"/>
              </a:solidFill>
              <a:latin typeface="Open Sans SemiBold"/>
              <a:ea typeface="Open Sans SemiBold"/>
              <a:cs typeface="Open Sans SemiBold"/>
              <a:sym typeface="Open Sans SemiBold"/>
            </a:endParaRPr>
          </a:p>
        </p:txBody>
      </p:sp>
      <p:pic>
        <p:nvPicPr>
          <p:cNvPr id="232" name="Google Shape;232;p40"/>
          <p:cNvPicPr preferRelativeResize="0"/>
          <p:nvPr/>
        </p:nvPicPr>
        <p:blipFill>
          <a:blip r:embed="rId3">
            <a:alphaModFix/>
          </a:blip>
          <a:stretch>
            <a:fillRect/>
          </a:stretch>
        </p:blipFill>
        <p:spPr>
          <a:xfrm>
            <a:off x="1899163" y="1804425"/>
            <a:ext cx="5345675" cy="1534650"/>
          </a:xfrm>
          <a:prstGeom prst="rect">
            <a:avLst/>
          </a:prstGeom>
          <a:noFill/>
          <a:ln cap="flat" cmpd="sng" w="9525">
            <a:solidFill>
              <a:srgbClr val="10C4C4"/>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238" name="Google Shape;238;p41"/>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You're creating a program to determine if a given number is positive, negative, or zero. Write a Java program using if statements to check and print the appropriate message based on the number's value.</a:t>
            </a:r>
            <a:endParaRPr b="1">
              <a:solidFill>
                <a:schemeClr val="dk1"/>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244" name="Google Shape;244;p42"/>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Solution file </a:t>
            </a:r>
            <a:r>
              <a:rPr b="1" lang="en" u="sng">
                <a:solidFill>
                  <a:schemeClr val="hlink"/>
                </a:solidFill>
                <a:latin typeface="Open Sans"/>
                <a:ea typeface="Open Sans"/>
                <a:cs typeface="Open Sans"/>
                <a:sym typeface="Open Sans"/>
                <a:hlinkClick r:id="rId3"/>
              </a:rPr>
              <a:t>here</a:t>
            </a:r>
            <a:r>
              <a:rPr b="1" lang="en">
                <a:solidFill>
                  <a:schemeClr val="dk1"/>
                </a:solidFill>
                <a:latin typeface="Open Sans"/>
                <a:ea typeface="Open Sans"/>
                <a:cs typeface="Open Sans"/>
                <a:sym typeface="Open Sans"/>
              </a:rPr>
              <a:t>. </a:t>
            </a:r>
            <a:endParaRPr b="1">
              <a:solidFill>
                <a:schemeClr val="dk1"/>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3"/>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Nested if-else </a:t>
            </a:r>
            <a:r>
              <a:rPr lang="en" sz="2000">
                <a:solidFill>
                  <a:srgbClr val="2E318E"/>
                </a:solidFill>
                <a:latin typeface="Open Sans SemiBold"/>
                <a:ea typeface="Open Sans SemiBold"/>
                <a:cs typeface="Open Sans SemiBold"/>
                <a:sym typeface="Open Sans SemiBold"/>
              </a:rPr>
              <a:t>Statements</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250" name="Google Shape;250;p43"/>
          <p:cNvSpPr/>
          <p:nvPr/>
        </p:nvSpPr>
        <p:spPr>
          <a:xfrm>
            <a:off x="508825" y="925450"/>
            <a:ext cx="8003400" cy="3913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285750" marR="3452311"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Nested if-else statements contain another if-else statement inside them, allowing for more complex decision-making.</a:t>
            </a:r>
            <a:endParaRPr>
              <a:solidFill>
                <a:schemeClr val="dk1"/>
              </a:solidFill>
              <a:latin typeface="Open Sans"/>
              <a:ea typeface="Open Sans"/>
              <a:cs typeface="Open Sans"/>
              <a:sym typeface="Open Sans"/>
            </a:endParaRPr>
          </a:p>
          <a:p>
            <a:pPr indent="-317500" lvl="0" marL="285750" marR="3452311"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They are useful when multiple conditions need to be evaluated.</a:t>
            </a:r>
            <a:endParaRPr>
              <a:solidFill>
                <a:schemeClr val="dk1"/>
              </a:solidFill>
              <a:latin typeface="Open Sans"/>
              <a:ea typeface="Open Sans"/>
              <a:cs typeface="Open Sans"/>
              <a:sym typeface="Open Sans"/>
            </a:endParaRPr>
          </a:p>
        </p:txBody>
      </p:sp>
      <p:pic>
        <p:nvPicPr>
          <p:cNvPr id="251" name="Google Shape;251;p43"/>
          <p:cNvPicPr preferRelativeResize="0"/>
          <p:nvPr/>
        </p:nvPicPr>
        <p:blipFill>
          <a:blip r:embed="rId3">
            <a:alphaModFix/>
          </a:blip>
          <a:stretch>
            <a:fillRect/>
          </a:stretch>
        </p:blipFill>
        <p:spPr>
          <a:xfrm>
            <a:off x="4545425" y="1073075"/>
            <a:ext cx="3753250" cy="35820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4"/>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Nested if-else Statements</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pic>
        <p:nvPicPr>
          <p:cNvPr id="257" name="Google Shape;257;p44"/>
          <p:cNvPicPr preferRelativeResize="0"/>
          <p:nvPr/>
        </p:nvPicPr>
        <p:blipFill>
          <a:blip r:embed="rId3">
            <a:alphaModFix/>
          </a:blip>
          <a:stretch>
            <a:fillRect/>
          </a:stretch>
        </p:blipFill>
        <p:spPr>
          <a:xfrm>
            <a:off x="1892564" y="1559938"/>
            <a:ext cx="5358875" cy="2023625"/>
          </a:xfrm>
          <a:prstGeom prst="rect">
            <a:avLst/>
          </a:prstGeom>
          <a:noFill/>
          <a:ln cap="flat" cmpd="sng" w="9525">
            <a:solidFill>
              <a:srgbClr val="10C4C4"/>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5"/>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263" name="Google Shape;263;p45"/>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You're creating a program to determine the shipping cost for an online order based on the total amount spent. If the total amount is $100 or more, the shipping is free; if it's between $50 and $99, the shipping cost is $5; if it's less than $50, the shipping cost is $10. Write a Java program using nested if-else statements to calculate and print the shipping cost for a given total amount.</a:t>
            </a:r>
            <a:endParaRPr b="1">
              <a:solidFill>
                <a:schemeClr val="dk1"/>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6"/>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269" name="Google Shape;269;p46"/>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Solution file </a:t>
            </a:r>
            <a:r>
              <a:rPr b="1" lang="en" u="sng">
                <a:solidFill>
                  <a:schemeClr val="hlink"/>
                </a:solidFill>
                <a:latin typeface="Open Sans"/>
                <a:ea typeface="Open Sans"/>
                <a:cs typeface="Open Sans"/>
                <a:sym typeface="Open Sans"/>
                <a:hlinkClick r:id="rId3"/>
              </a:rPr>
              <a:t>here</a:t>
            </a:r>
            <a:r>
              <a:rPr b="1" lang="en">
                <a:solidFill>
                  <a:schemeClr val="dk1"/>
                </a:solidFill>
                <a:latin typeface="Open Sans"/>
                <a:ea typeface="Open Sans"/>
                <a:cs typeface="Open Sans"/>
                <a:sym typeface="Open Sans"/>
              </a:rPr>
              <a:t>. </a:t>
            </a:r>
            <a:endParaRPr b="1">
              <a:solidFill>
                <a:schemeClr val="dk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nvSpPr>
        <p:spPr>
          <a:xfrm>
            <a:off x="0" y="2268800"/>
            <a:ext cx="9144000" cy="6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100"/>
              <a:buNone/>
            </a:pPr>
            <a:r>
              <a:rPr lang="en" sz="3200">
                <a:solidFill>
                  <a:schemeClr val="lt1"/>
                </a:solidFill>
                <a:latin typeface="Open Sans SemiBold"/>
                <a:ea typeface="Open Sans SemiBold"/>
                <a:cs typeface="Open Sans SemiBold"/>
                <a:sym typeface="Open Sans SemiBold"/>
              </a:rPr>
              <a:t>Introduction to Case Flow Statements</a:t>
            </a:r>
            <a:endParaRPr sz="3200">
              <a:solidFill>
                <a:schemeClr val="lt1"/>
              </a:solidFill>
              <a:latin typeface="Open Sans SemiBold"/>
              <a:ea typeface="Open Sans SemiBold"/>
              <a:cs typeface="Open Sans SemiBold"/>
              <a:sym typeface="Open Sans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7"/>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Switch-Case Statements</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275" name="Google Shape;275;p47"/>
          <p:cNvSpPr/>
          <p:nvPr/>
        </p:nvSpPr>
        <p:spPr>
          <a:xfrm>
            <a:off x="508825" y="925450"/>
            <a:ext cx="8003400" cy="3913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285750" marR="3452311"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The switch statement in Java provides an alternative to nested if-else statements for handling multiple conditions efficiently.</a:t>
            </a:r>
            <a:endParaRPr>
              <a:solidFill>
                <a:schemeClr val="dk1"/>
              </a:solidFill>
              <a:latin typeface="Open Sans"/>
              <a:ea typeface="Open Sans"/>
              <a:cs typeface="Open Sans"/>
              <a:sym typeface="Open Sans"/>
            </a:endParaRPr>
          </a:p>
        </p:txBody>
      </p:sp>
      <p:pic>
        <p:nvPicPr>
          <p:cNvPr id="276" name="Google Shape;276;p47"/>
          <p:cNvPicPr preferRelativeResize="0"/>
          <p:nvPr/>
        </p:nvPicPr>
        <p:blipFill>
          <a:blip r:embed="rId3">
            <a:alphaModFix/>
          </a:blip>
          <a:stretch>
            <a:fillRect/>
          </a:stretch>
        </p:blipFill>
        <p:spPr>
          <a:xfrm>
            <a:off x="4861125" y="1263152"/>
            <a:ext cx="3369575" cy="323838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8"/>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Switch-Case Statements</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pic>
        <p:nvPicPr>
          <p:cNvPr id="282" name="Google Shape;282;p48"/>
          <p:cNvPicPr preferRelativeResize="0"/>
          <p:nvPr/>
        </p:nvPicPr>
        <p:blipFill>
          <a:blip r:embed="rId3">
            <a:alphaModFix/>
          </a:blip>
          <a:stretch>
            <a:fillRect/>
          </a:stretch>
        </p:blipFill>
        <p:spPr>
          <a:xfrm>
            <a:off x="3105700" y="1287775"/>
            <a:ext cx="2809650" cy="2875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9"/>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288" name="Google Shape;288;p49"/>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You're creating a program to categorize movies based on their genres. Users can input the genre code (1 for Action, 2 for Comedy, 3 for Drama, etc.). Implement a Java program using switch-case statements to assign the corresponding genre name to the given genre code.</a:t>
            </a:r>
            <a:endParaRPr b="1">
              <a:solidFill>
                <a:schemeClr val="dk1"/>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0"/>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294" name="Google Shape;294;p50"/>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Solution file </a:t>
            </a:r>
            <a:r>
              <a:rPr b="1" lang="en" u="sng">
                <a:solidFill>
                  <a:schemeClr val="hlink"/>
                </a:solidFill>
                <a:latin typeface="Open Sans"/>
                <a:ea typeface="Open Sans"/>
                <a:cs typeface="Open Sans"/>
                <a:sym typeface="Open Sans"/>
                <a:hlinkClick r:id="rId3"/>
              </a:rPr>
              <a:t>here</a:t>
            </a:r>
            <a:r>
              <a:rPr b="1" lang="en">
                <a:solidFill>
                  <a:schemeClr val="dk1"/>
                </a:solidFill>
                <a:latin typeface="Open Sans"/>
                <a:ea typeface="Open Sans"/>
                <a:cs typeface="Open Sans"/>
                <a:sym typeface="Open Sans"/>
              </a:rPr>
              <a:t>. </a:t>
            </a:r>
            <a:endParaRPr b="1">
              <a:solidFill>
                <a:schemeClr val="dk1"/>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1"/>
          <p:cNvSpPr/>
          <p:nvPr/>
        </p:nvSpPr>
        <p:spPr>
          <a:xfrm>
            <a:off x="1374525" y="690700"/>
            <a:ext cx="6395100" cy="1847700"/>
          </a:xfrm>
          <a:prstGeom prst="roundRect">
            <a:avLst>
              <a:gd fmla="val 16667" name="adj"/>
            </a:avLst>
          </a:prstGeom>
          <a:solidFill>
            <a:srgbClr val="BAF8FF"/>
          </a:solidFill>
          <a:ln>
            <a:noFill/>
          </a:ln>
        </p:spPr>
        <p:txBody>
          <a:bodyPr anchorCtr="0" anchor="ctr" bIns="182875" lIns="274300" spcFirstLastPara="1" rIns="182875" wrap="square" tIns="182875">
            <a:noAutofit/>
          </a:bodyPr>
          <a:lstStyle/>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You are developing a virtual pet game where players can choose their pet's behavior based on their preferences. Which control flow statement would you choose to implement the pet's behavior selection process?</a:t>
            </a:r>
            <a:endParaRPr>
              <a:solidFill>
                <a:schemeClr val="dk1"/>
              </a:solidFill>
              <a:latin typeface="Open Sans"/>
              <a:ea typeface="Open Sans"/>
              <a:cs typeface="Open Sans"/>
              <a:sym typeface="Open Sans"/>
            </a:endParaRPr>
          </a:p>
        </p:txBody>
      </p:sp>
      <p:sp>
        <p:nvSpPr>
          <p:cNvPr id="300" name="Google Shape;300;p51"/>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000" u="none" cap="none" strike="noStrike">
                <a:solidFill>
                  <a:srgbClr val="2E318E"/>
                </a:solidFill>
                <a:latin typeface="Open Sans SemiBold"/>
                <a:ea typeface="Open Sans SemiBold"/>
                <a:cs typeface="Open Sans SemiBold"/>
                <a:sym typeface="Open Sans SemiBold"/>
              </a:rPr>
              <a:t>Pop Quiz</a:t>
            </a:r>
            <a:endParaRPr/>
          </a:p>
        </p:txBody>
      </p:sp>
      <p:pic>
        <p:nvPicPr>
          <p:cNvPr descr="A picture containing icon&#10;&#10;Description automatically generated" id="301" name="Google Shape;301;p51"/>
          <p:cNvPicPr preferRelativeResize="0"/>
          <p:nvPr/>
        </p:nvPicPr>
        <p:blipFill rotWithShape="1">
          <a:blip r:embed="rId3">
            <a:alphaModFix/>
          </a:blip>
          <a:srcRect b="0" l="0" r="0" t="0"/>
          <a:stretch/>
        </p:blipFill>
        <p:spPr>
          <a:xfrm>
            <a:off x="6986939" y="3390135"/>
            <a:ext cx="2157065" cy="1753362"/>
          </a:xfrm>
          <a:prstGeom prst="rect">
            <a:avLst/>
          </a:prstGeom>
          <a:noFill/>
          <a:ln>
            <a:noFill/>
          </a:ln>
        </p:spPr>
      </p:pic>
      <p:sp>
        <p:nvSpPr>
          <p:cNvPr id="302" name="Google Shape;302;p51"/>
          <p:cNvSpPr txBox="1"/>
          <p:nvPr/>
        </p:nvSpPr>
        <p:spPr>
          <a:xfrm>
            <a:off x="1373493" y="3004281"/>
            <a:ext cx="6073800" cy="1169700"/>
          </a:xfrm>
          <a:prstGeom prst="rect">
            <a:avLst/>
          </a:prstGeom>
          <a:noFill/>
          <a:ln>
            <a:noFill/>
          </a:ln>
        </p:spPr>
        <p:txBody>
          <a:bodyPr anchorCtr="0" anchor="t" bIns="45700" lIns="91425" spcFirstLastPara="1" rIns="91425" wrap="square" tIns="45700">
            <a:spAutoFit/>
          </a:bodyPr>
          <a:lstStyle/>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If-else statements</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Switch-case statements</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Nested if-else statements</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Loop statements</a:t>
            </a:r>
            <a:endParaRPr>
              <a:latin typeface="Open Sans"/>
              <a:ea typeface="Open Sans"/>
              <a:cs typeface="Open Sans"/>
              <a:sym typeface="Open Sans"/>
            </a:endParaRPr>
          </a:p>
          <a:p>
            <a:pPr indent="0" lvl="0" marL="0" marR="0" rtl="0" algn="l">
              <a:lnSpc>
                <a:spcPct val="2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2"/>
          <p:cNvSpPr/>
          <p:nvPr/>
        </p:nvSpPr>
        <p:spPr>
          <a:xfrm>
            <a:off x="1374525" y="690700"/>
            <a:ext cx="6395100" cy="1847700"/>
          </a:xfrm>
          <a:prstGeom prst="roundRect">
            <a:avLst>
              <a:gd fmla="val 16667" name="adj"/>
            </a:avLst>
          </a:prstGeom>
          <a:solidFill>
            <a:srgbClr val="BAF8FF"/>
          </a:solidFill>
          <a:ln>
            <a:noFill/>
          </a:ln>
        </p:spPr>
        <p:txBody>
          <a:bodyPr anchorCtr="0" anchor="ctr" bIns="182875" lIns="274300" spcFirstLastPara="1" rIns="182875" wrap="square" tIns="182875">
            <a:noAutofit/>
          </a:bodyPr>
          <a:lstStyle/>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You are developing a virtual pet game where players can choose their pet's behavior based on their preferences. Which control flow statement would you choose to implement the pet's behavior selection process?</a:t>
            </a:r>
            <a:endParaRPr>
              <a:solidFill>
                <a:schemeClr val="dk1"/>
              </a:solidFill>
              <a:latin typeface="Open Sans"/>
              <a:ea typeface="Open Sans"/>
              <a:cs typeface="Open Sans"/>
              <a:sym typeface="Open Sans"/>
            </a:endParaRPr>
          </a:p>
        </p:txBody>
      </p:sp>
      <p:sp>
        <p:nvSpPr>
          <p:cNvPr id="308" name="Google Shape;308;p52"/>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000" u="none" cap="none" strike="noStrike">
                <a:solidFill>
                  <a:srgbClr val="2E318E"/>
                </a:solidFill>
                <a:latin typeface="Open Sans SemiBold"/>
                <a:ea typeface="Open Sans SemiBold"/>
                <a:cs typeface="Open Sans SemiBold"/>
                <a:sym typeface="Open Sans SemiBold"/>
              </a:rPr>
              <a:t>Pop Quiz</a:t>
            </a:r>
            <a:endParaRPr/>
          </a:p>
        </p:txBody>
      </p:sp>
      <p:pic>
        <p:nvPicPr>
          <p:cNvPr descr="A picture containing icon&#10;&#10;Description automatically generated" id="309" name="Google Shape;309;p52"/>
          <p:cNvPicPr preferRelativeResize="0"/>
          <p:nvPr/>
        </p:nvPicPr>
        <p:blipFill rotWithShape="1">
          <a:blip r:embed="rId3">
            <a:alphaModFix/>
          </a:blip>
          <a:srcRect b="0" l="0" r="0" t="0"/>
          <a:stretch/>
        </p:blipFill>
        <p:spPr>
          <a:xfrm>
            <a:off x="6986939" y="3390135"/>
            <a:ext cx="2157065" cy="1753362"/>
          </a:xfrm>
          <a:prstGeom prst="rect">
            <a:avLst/>
          </a:prstGeom>
          <a:noFill/>
          <a:ln>
            <a:noFill/>
          </a:ln>
        </p:spPr>
      </p:pic>
      <p:sp>
        <p:nvSpPr>
          <p:cNvPr id="310" name="Google Shape;310;p52"/>
          <p:cNvSpPr txBox="1"/>
          <p:nvPr/>
        </p:nvSpPr>
        <p:spPr>
          <a:xfrm>
            <a:off x="1373493" y="3004281"/>
            <a:ext cx="6073800" cy="1169700"/>
          </a:xfrm>
          <a:prstGeom prst="rect">
            <a:avLst/>
          </a:prstGeom>
          <a:noFill/>
          <a:ln>
            <a:noFill/>
          </a:ln>
        </p:spPr>
        <p:txBody>
          <a:bodyPr anchorCtr="0" anchor="t" bIns="45700" lIns="91425" spcFirstLastPara="1" rIns="91425" wrap="square" tIns="45700">
            <a:spAutoFit/>
          </a:bodyPr>
          <a:lstStyle/>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If-else statements</a:t>
            </a:r>
            <a:endParaRPr>
              <a:latin typeface="Open Sans"/>
              <a:ea typeface="Open Sans"/>
              <a:cs typeface="Open Sans"/>
              <a:sym typeface="Open Sans"/>
            </a:endParaRPr>
          </a:p>
          <a:p>
            <a:pPr indent="-317500" lvl="0" marL="457200" rtl="0" algn="l">
              <a:spcBef>
                <a:spcPts val="0"/>
              </a:spcBef>
              <a:spcAft>
                <a:spcPts val="0"/>
              </a:spcAft>
              <a:buClr>
                <a:srgbClr val="00B050"/>
              </a:buClr>
              <a:buSzPts val="1400"/>
              <a:buFont typeface="Open Sans"/>
              <a:buAutoNum type="alphaUcPeriod"/>
            </a:pPr>
            <a:r>
              <a:rPr lang="en">
                <a:solidFill>
                  <a:srgbClr val="00B050"/>
                </a:solidFill>
                <a:latin typeface="Open Sans"/>
                <a:ea typeface="Open Sans"/>
                <a:cs typeface="Open Sans"/>
                <a:sym typeface="Open Sans"/>
              </a:rPr>
              <a:t>Switch-case statements</a:t>
            </a:r>
            <a:endParaRPr>
              <a:solidFill>
                <a:srgbClr val="00B050"/>
              </a:solidFill>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Nested if-else statements</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Loop statements</a:t>
            </a:r>
            <a:endParaRPr>
              <a:latin typeface="Open Sans"/>
              <a:ea typeface="Open Sans"/>
              <a:cs typeface="Open Sans"/>
              <a:sym typeface="Open Sans"/>
            </a:endParaRPr>
          </a:p>
          <a:p>
            <a:pPr indent="0" lvl="0" marL="0" marR="0" rtl="0" algn="l">
              <a:lnSpc>
                <a:spcPct val="2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3"/>
          <p:cNvSpPr/>
          <p:nvPr/>
        </p:nvSpPr>
        <p:spPr>
          <a:xfrm>
            <a:off x="1374525" y="690700"/>
            <a:ext cx="6395100" cy="1847700"/>
          </a:xfrm>
          <a:prstGeom prst="roundRect">
            <a:avLst>
              <a:gd fmla="val 16667" name="adj"/>
            </a:avLst>
          </a:prstGeom>
          <a:solidFill>
            <a:srgbClr val="BAF8FF"/>
          </a:solidFill>
          <a:ln>
            <a:noFill/>
          </a:ln>
        </p:spPr>
        <p:txBody>
          <a:bodyPr anchorCtr="0" anchor="ctr" bIns="182875" lIns="274300" spcFirstLastPara="1" rIns="182875" wrap="square" tIns="182875">
            <a:noAutofit/>
          </a:bodyPr>
          <a:lstStyle/>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You are developing a mobile application that offers different discount coupons to users based on their purchase history and loyalty status. Which control flow statement would you use to efficiently apply the appropriate discount coupon to each user?</a:t>
            </a:r>
            <a:endParaRPr>
              <a:solidFill>
                <a:schemeClr val="dk1"/>
              </a:solidFill>
              <a:latin typeface="Open Sans"/>
              <a:ea typeface="Open Sans"/>
              <a:cs typeface="Open Sans"/>
              <a:sym typeface="Open Sans"/>
            </a:endParaRPr>
          </a:p>
        </p:txBody>
      </p:sp>
      <p:sp>
        <p:nvSpPr>
          <p:cNvPr id="316" name="Google Shape;316;p53"/>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000" u="none" cap="none" strike="noStrike">
                <a:solidFill>
                  <a:srgbClr val="2E318E"/>
                </a:solidFill>
                <a:latin typeface="Open Sans SemiBold"/>
                <a:ea typeface="Open Sans SemiBold"/>
                <a:cs typeface="Open Sans SemiBold"/>
                <a:sym typeface="Open Sans SemiBold"/>
              </a:rPr>
              <a:t>Pop Quiz</a:t>
            </a:r>
            <a:endParaRPr/>
          </a:p>
        </p:txBody>
      </p:sp>
      <p:pic>
        <p:nvPicPr>
          <p:cNvPr descr="A picture containing icon&#10;&#10;Description automatically generated" id="317" name="Google Shape;317;p53"/>
          <p:cNvPicPr preferRelativeResize="0"/>
          <p:nvPr/>
        </p:nvPicPr>
        <p:blipFill rotWithShape="1">
          <a:blip r:embed="rId3">
            <a:alphaModFix/>
          </a:blip>
          <a:srcRect b="0" l="0" r="0" t="0"/>
          <a:stretch/>
        </p:blipFill>
        <p:spPr>
          <a:xfrm>
            <a:off x="6986939" y="3390135"/>
            <a:ext cx="2157065" cy="1753362"/>
          </a:xfrm>
          <a:prstGeom prst="rect">
            <a:avLst/>
          </a:prstGeom>
          <a:noFill/>
          <a:ln>
            <a:noFill/>
          </a:ln>
        </p:spPr>
      </p:pic>
      <p:sp>
        <p:nvSpPr>
          <p:cNvPr id="318" name="Google Shape;318;p53"/>
          <p:cNvSpPr txBox="1"/>
          <p:nvPr/>
        </p:nvSpPr>
        <p:spPr>
          <a:xfrm>
            <a:off x="1373493" y="3004281"/>
            <a:ext cx="6073800" cy="1169700"/>
          </a:xfrm>
          <a:prstGeom prst="rect">
            <a:avLst/>
          </a:prstGeom>
          <a:noFill/>
          <a:ln>
            <a:noFill/>
          </a:ln>
        </p:spPr>
        <p:txBody>
          <a:bodyPr anchorCtr="0" anchor="t" bIns="45700" lIns="91425" spcFirstLastPara="1" rIns="91425" wrap="square" tIns="45700">
            <a:spAutoFit/>
          </a:bodyPr>
          <a:lstStyle/>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If-else statements</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Switch-case statements</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Nested if-else statements</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Loop statements</a:t>
            </a:r>
            <a:endParaRPr>
              <a:latin typeface="Open Sans"/>
              <a:ea typeface="Open Sans"/>
              <a:cs typeface="Open Sans"/>
              <a:sym typeface="Open Sans"/>
            </a:endParaRPr>
          </a:p>
          <a:p>
            <a:pPr indent="0" lvl="0" marL="0" marR="0" rtl="0" algn="l">
              <a:lnSpc>
                <a:spcPct val="2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4"/>
          <p:cNvSpPr/>
          <p:nvPr/>
        </p:nvSpPr>
        <p:spPr>
          <a:xfrm>
            <a:off x="1374525" y="866675"/>
            <a:ext cx="6395100" cy="1813800"/>
          </a:xfrm>
          <a:prstGeom prst="roundRect">
            <a:avLst>
              <a:gd fmla="val 16667" name="adj"/>
            </a:avLst>
          </a:prstGeom>
          <a:solidFill>
            <a:srgbClr val="BAF8FF"/>
          </a:solidFill>
          <a:ln>
            <a:noFill/>
          </a:ln>
        </p:spPr>
        <p:txBody>
          <a:bodyPr anchorCtr="0" anchor="ctr" bIns="182875" lIns="274300" spcFirstLastPara="1" rIns="182875" wrap="square" tIns="182875">
            <a:noAutofit/>
          </a:bodyPr>
          <a:lstStyle/>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You are developing a mobile application that offers different discount coupons to users based on their purchase history and loyalty status. Which control flow statement would you use to efficiently apply the appropriate discount coupon to each user?</a:t>
            </a:r>
            <a:endParaRPr>
              <a:solidFill>
                <a:schemeClr val="dk1"/>
              </a:solidFill>
              <a:latin typeface="Open Sans"/>
              <a:ea typeface="Open Sans"/>
              <a:cs typeface="Open Sans"/>
              <a:sym typeface="Open Sans"/>
            </a:endParaRPr>
          </a:p>
        </p:txBody>
      </p:sp>
      <p:sp>
        <p:nvSpPr>
          <p:cNvPr id="324" name="Google Shape;324;p54"/>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000" u="none" cap="none" strike="noStrike">
                <a:solidFill>
                  <a:srgbClr val="2E318E"/>
                </a:solidFill>
                <a:latin typeface="Open Sans SemiBold"/>
                <a:ea typeface="Open Sans SemiBold"/>
                <a:cs typeface="Open Sans SemiBold"/>
                <a:sym typeface="Open Sans SemiBold"/>
              </a:rPr>
              <a:t>Pop Quiz</a:t>
            </a:r>
            <a:endParaRPr/>
          </a:p>
        </p:txBody>
      </p:sp>
      <p:pic>
        <p:nvPicPr>
          <p:cNvPr descr="A picture containing icon&#10;&#10;Description automatically generated" id="325" name="Google Shape;325;p54"/>
          <p:cNvPicPr preferRelativeResize="0"/>
          <p:nvPr/>
        </p:nvPicPr>
        <p:blipFill rotWithShape="1">
          <a:blip r:embed="rId3">
            <a:alphaModFix/>
          </a:blip>
          <a:srcRect b="0" l="0" r="0" t="0"/>
          <a:stretch/>
        </p:blipFill>
        <p:spPr>
          <a:xfrm>
            <a:off x="6986939" y="3390135"/>
            <a:ext cx="2157065" cy="1753362"/>
          </a:xfrm>
          <a:prstGeom prst="rect">
            <a:avLst/>
          </a:prstGeom>
          <a:noFill/>
          <a:ln>
            <a:noFill/>
          </a:ln>
        </p:spPr>
      </p:pic>
      <p:sp>
        <p:nvSpPr>
          <p:cNvPr id="326" name="Google Shape;326;p54"/>
          <p:cNvSpPr txBox="1"/>
          <p:nvPr/>
        </p:nvSpPr>
        <p:spPr>
          <a:xfrm>
            <a:off x="1373493" y="3004281"/>
            <a:ext cx="6073800" cy="954300"/>
          </a:xfrm>
          <a:prstGeom prst="rect">
            <a:avLst/>
          </a:prstGeom>
          <a:noFill/>
          <a:ln>
            <a:noFill/>
          </a:ln>
        </p:spPr>
        <p:txBody>
          <a:bodyPr anchorCtr="0" anchor="t" bIns="45700" lIns="91425" spcFirstLastPara="1" rIns="91425" wrap="square" tIns="45700">
            <a:spAutoFit/>
          </a:bodyPr>
          <a:lstStyle/>
          <a:p>
            <a:pPr indent="-317500" lvl="0" marL="457200" rtl="0" algn="l">
              <a:spcBef>
                <a:spcPts val="0"/>
              </a:spcBef>
              <a:spcAft>
                <a:spcPts val="0"/>
              </a:spcAft>
              <a:buSzPts val="1400"/>
              <a:buFont typeface="Open Sans"/>
              <a:buAutoNum type="alphaUcPeriod"/>
            </a:pPr>
            <a:r>
              <a:rPr lang="en">
                <a:solidFill>
                  <a:srgbClr val="00B050"/>
                </a:solidFill>
                <a:latin typeface="Open Sans"/>
                <a:ea typeface="Open Sans"/>
                <a:cs typeface="Open Sans"/>
                <a:sym typeface="Open Sans"/>
              </a:rPr>
              <a:t>If-else statements</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Switch-case statements</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Nested if-else statements</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Loop statements</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5"/>
          <p:cNvSpPr txBox="1"/>
          <p:nvPr/>
        </p:nvSpPr>
        <p:spPr>
          <a:xfrm>
            <a:off x="0" y="2268800"/>
            <a:ext cx="9144000" cy="6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100"/>
              <a:buNone/>
            </a:pPr>
            <a:r>
              <a:rPr lang="en" sz="3200">
                <a:solidFill>
                  <a:schemeClr val="lt1"/>
                </a:solidFill>
                <a:latin typeface="Open Sans SemiBold"/>
                <a:ea typeface="Open Sans SemiBold"/>
                <a:cs typeface="Open Sans SemiBold"/>
                <a:sym typeface="Open Sans SemiBold"/>
              </a:rPr>
              <a:t>Problem Solving</a:t>
            </a:r>
            <a:endParaRPr sz="3200">
              <a:solidFill>
                <a:schemeClr val="lt1"/>
              </a:solidFill>
              <a:latin typeface="Open Sans SemiBold"/>
              <a:ea typeface="Open Sans SemiBold"/>
              <a:cs typeface="Open Sans SemiBold"/>
              <a:sym typeface="Open Sans SemiBo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6"/>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337" name="Google Shape;337;p56"/>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You're developing a program to determine the eligibility of a person for driving based on their age and whether they have a valid driving license. Implement a Java program using if-else statements to check if the person is eligible to drive.</a:t>
            </a:r>
            <a:endParaRPr b="1">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rgbClr val="2E318E"/>
                </a:solidFill>
                <a:latin typeface="Open Sans SemiBold"/>
                <a:ea typeface="Open Sans SemiBold"/>
                <a:cs typeface="Open Sans SemiBold"/>
                <a:sym typeface="Open Sans SemiBold"/>
              </a:rPr>
              <a:t>Introduction to Control Flow Statements</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Clr>
                <a:schemeClr val="dk1"/>
              </a:buClr>
              <a:buSzPts val="1100"/>
              <a:buFont typeface="Arial"/>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108" name="Google Shape;108;p21"/>
          <p:cNvSpPr/>
          <p:nvPr/>
        </p:nvSpPr>
        <p:spPr>
          <a:xfrm>
            <a:off x="508825" y="925450"/>
            <a:ext cx="7874700" cy="3556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228600" marR="3586162"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Consider a scenario where you are deciding whether to go out or stay indoors based on the weather.</a:t>
            </a:r>
            <a:endParaRPr>
              <a:solidFill>
                <a:schemeClr val="dk1"/>
              </a:solidFill>
              <a:latin typeface="Open Sans"/>
              <a:ea typeface="Open Sans"/>
              <a:cs typeface="Open Sans"/>
              <a:sym typeface="Open Sans"/>
            </a:endParaRPr>
          </a:p>
          <a:p>
            <a:pPr indent="-228600" lvl="0" marL="228600" marR="3757612"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317500" lvl="0" marL="228600" marR="3757612"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How the decision to go out or stay indoors depends on the weather conditions?</a:t>
            </a:r>
            <a:endParaRPr>
              <a:solidFill>
                <a:schemeClr val="dk1"/>
              </a:solidFill>
              <a:latin typeface="Open Sans"/>
              <a:ea typeface="Open Sans"/>
              <a:cs typeface="Open Sans"/>
              <a:sym typeface="Open Sans"/>
            </a:endParaRPr>
          </a:p>
        </p:txBody>
      </p:sp>
      <p:pic>
        <p:nvPicPr>
          <p:cNvPr id="109" name="Google Shape;109;p21"/>
          <p:cNvPicPr preferRelativeResize="0"/>
          <p:nvPr/>
        </p:nvPicPr>
        <p:blipFill>
          <a:blip r:embed="rId3">
            <a:alphaModFix/>
          </a:blip>
          <a:stretch>
            <a:fillRect/>
          </a:stretch>
        </p:blipFill>
        <p:spPr>
          <a:xfrm>
            <a:off x="4234700" y="1464350"/>
            <a:ext cx="3782575" cy="2515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7"/>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343" name="Google Shape;343;p57"/>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Solution file </a:t>
            </a:r>
            <a:r>
              <a:rPr b="1" lang="en" u="sng">
                <a:solidFill>
                  <a:schemeClr val="hlink"/>
                </a:solidFill>
                <a:latin typeface="Open Sans"/>
                <a:ea typeface="Open Sans"/>
                <a:cs typeface="Open Sans"/>
                <a:sym typeface="Open Sans"/>
                <a:hlinkClick r:id="rId3"/>
              </a:rPr>
              <a:t>here</a:t>
            </a:r>
            <a:r>
              <a:rPr b="1" lang="en">
                <a:solidFill>
                  <a:schemeClr val="dk1"/>
                </a:solidFill>
                <a:latin typeface="Open Sans"/>
                <a:ea typeface="Open Sans"/>
                <a:cs typeface="Open Sans"/>
                <a:sym typeface="Open Sans"/>
              </a:rPr>
              <a:t>.  </a:t>
            </a:r>
            <a:endParaRPr b="1">
              <a:solidFill>
                <a:schemeClr val="dk1"/>
              </a:solidFill>
              <a:latin typeface="Open Sans"/>
              <a:ea typeface="Open Sans"/>
              <a:cs typeface="Open Sans"/>
              <a:sym typeface="Open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8"/>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349" name="Google Shape;349;p58"/>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You're creating a program to determine the price of a product based on its category and whether the customer is eligible for a discount. Implement a Java program using nested if-else statements to calculate the final price of the product.</a:t>
            </a:r>
            <a:endParaRPr b="1">
              <a:solidFill>
                <a:schemeClr val="dk1"/>
              </a:solidFill>
              <a:latin typeface="Open Sans"/>
              <a:ea typeface="Open Sans"/>
              <a:cs typeface="Open Sans"/>
              <a:sym typeface="Ope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9"/>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355" name="Google Shape;355;p59"/>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Solution file </a:t>
            </a:r>
            <a:r>
              <a:rPr b="1" lang="en" u="sng">
                <a:solidFill>
                  <a:schemeClr val="hlink"/>
                </a:solidFill>
                <a:latin typeface="Open Sans"/>
                <a:ea typeface="Open Sans"/>
                <a:cs typeface="Open Sans"/>
                <a:sym typeface="Open Sans"/>
                <a:hlinkClick r:id="rId3"/>
              </a:rPr>
              <a:t>here</a:t>
            </a:r>
            <a:r>
              <a:rPr b="1" lang="en">
                <a:solidFill>
                  <a:schemeClr val="dk1"/>
                </a:solidFill>
                <a:latin typeface="Open Sans"/>
                <a:ea typeface="Open Sans"/>
                <a:cs typeface="Open Sans"/>
                <a:sym typeface="Open Sans"/>
              </a:rPr>
              <a:t>. </a:t>
            </a:r>
            <a:endParaRPr b="1">
              <a:solidFill>
                <a:schemeClr val="dk1"/>
              </a:solidFill>
              <a:latin typeface="Open Sans"/>
              <a:ea typeface="Open Sans"/>
              <a:cs typeface="Open Sans"/>
              <a:sym typeface="Open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0"/>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361" name="Google Shape;361;p60"/>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You're developing a program to assign a grade to a student based on their test score. Implement a Java program using switch-case statements to determine the grade based on the score range.</a:t>
            </a:r>
            <a:endParaRPr b="1">
              <a:solidFill>
                <a:schemeClr val="dk1"/>
              </a:solidFill>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1"/>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367" name="Google Shape;367;p61"/>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Solution file </a:t>
            </a:r>
            <a:r>
              <a:rPr b="1" lang="en" u="sng">
                <a:solidFill>
                  <a:schemeClr val="hlink"/>
                </a:solidFill>
                <a:latin typeface="Open Sans"/>
                <a:ea typeface="Open Sans"/>
                <a:cs typeface="Open Sans"/>
                <a:sym typeface="Open Sans"/>
                <a:hlinkClick r:id="rId3"/>
              </a:rPr>
              <a:t>here</a:t>
            </a:r>
            <a:r>
              <a:rPr b="1" lang="en">
                <a:solidFill>
                  <a:schemeClr val="dk1"/>
                </a:solidFill>
                <a:latin typeface="Open Sans"/>
                <a:ea typeface="Open Sans"/>
                <a:cs typeface="Open Sans"/>
                <a:sym typeface="Open Sans"/>
              </a:rPr>
              <a:t>. </a:t>
            </a:r>
            <a:endParaRPr b="1">
              <a:solidFill>
                <a:schemeClr val="dk1"/>
              </a:solidFill>
              <a:latin typeface="Open Sans"/>
              <a:ea typeface="Open Sans"/>
              <a:cs typeface="Open Sans"/>
              <a:sym typeface="Open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2"/>
          <p:cNvSpPr txBox="1"/>
          <p:nvPr/>
        </p:nvSpPr>
        <p:spPr>
          <a:xfrm>
            <a:off x="87783" y="742295"/>
            <a:ext cx="8789400" cy="3243900"/>
          </a:xfrm>
          <a:prstGeom prst="rect">
            <a:avLst/>
          </a:prstGeom>
          <a:noFill/>
          <a:ln>
            <a:noFill/>
          </a:ln>
        </p:spPr>
        <p:txBody>
          <a:bodyPr anchorCtr="0" anchor="t" bIns="45700" lIns="91425" spcFirstLastPara="1" rIns="91425" wrap="square" tIns="45700">
            <a:spAutoFit/>
          </a:bodyPr>
          <a:lstStyle/>
          <a:p>
            <a:pPr indent="-323850" lvl="0" marL="457200" rtl="0" algn="l">
              <a:lnSpc>
                <a:spcPct val="115000"/>
              </a:lnSpc>
              <a:spcBef>
                <a:spcPts val="0"/>
              </a:spcBef>
              <a:spcAft>
                <a:spcPts val="0"/>
              </a:spcAft>
              <a:buSzPts val="1500"/>
              <a:buChar char="•"/>
            </a:pPr>
            <a:r>
              <a:rPr lang="en" sz="1500"/>
              <a:t>Covered the fundamentals of conditional statements in Java.</a:t>
            </a:r>
            <a:endParaRPr sz="1500"/>
          </a:p>
          <a:p>
            <a:pPr indent="-323850" lvl="0" marL="457200" rtl="0" algn="l">
              <a:lnSpc>
                <a:spcPct val="115000"/>
              </a:lnSpc>
              <a:spcBef>
                <a:spcPts val="0"/>
              </a:spcBef>
              <a:spcAft>
                <a:spcPts val="0"/>
              </a:spcAft>
              <a:buSzPts val="1500"/>
              <a:buChar char="•"/>
            </a:pPr>
            <a:r>
              <a:rPr lang="en" sz="1500"/>
              <a:t>Explored how conditional statements enable decision-making in programs based on specific conditions.</a:t>
            </a:r>
            <a:endParaRPr sz="1500"/>
          </a:p>
          <a:p>
            <a:pPr indent="-323850" lvl="0" marL="457200" rtl="0" algn="l">
              <a:lnSpc>
                <a:spcPct val="115000"/>
              </a:lnSpc>
              <a:spcBef>
                <a:spcPts val="0"/>
              </a:spcBef>
              <a:spcAft>
                <a:spcPts val="0"/>
              </a:spcAft>
              <a:buSzPts val="1500"/>
              <a:buChar char="•"/>
            </a:pPr>
            <a:r>
              <a:rPr lang="en" sz="1500"/>
              <a:t>Covered the fundamentals of if-else statements, nested if-else statements, and switch-case statements.</a:t>
            </a:r>
            <a:endParaRPr sz="1500"/>
          </a:p>
          <a:p>
            <a:pPr indent="-323850" lvl="0" marL="457200" rtl="0" algn="l">
              <a:lnSpc>
                <a:spcPct val="115000"/>
              </a:lnSpc>
              <a:spcBef>
                <a:spcPts val="0"/>
              </a:spcBef>
              <a:spcAft>
                <a:spcPts val="0"/>
              </a:spcAft>
              <a:buSzPts val="1500"/>
              <a:buChar char="•"/>
            </a:pPr>
            <a:r>
              <a:rPr lang="en" sz="1500"/>
              <a:t>Discussed the syntax and usage of if-else statements, nested if-else statements, and switch-case statements for simple and complex decision-making scenarios.</a:t>
            </a:r>
            <a:endParaRPr sz="1500"/>
          </a:p>
          <a:p>
            <a:pPr indent="-323850" lvl="0" marL="457200" rtl="0" algn="l">
              <a:lnSpc>
                <a:spcPct val="115000"/>
              </a:lnSpc>
              <a:spcBef>
                <a:spcPts val="0"/>
              </a:spcBef>
              <a:spcAft>
                <a:spcPts val="0"/>
              </a:spcAft>
              <a:buSzPts val="1500"/>
              <a:buChar char="•"/>
            </a:pPr>
            <a:r>
              <a:rPr lang="en" sz="1500"/>
              <a:t>Introduced nested if-else statements for handling multiple conditions within conditional blocks.</a:t>
            </a:r>
            <a:endParaRPr sz="1500"/>
          </a:p>
          <a:p>
            <a:pPr indent="-323850" lvl="0" marL="457200" rtl="0" algn="l">
              <a:lnSpc>
                <a:spcPct val="115000"/>
              </a:lnSpc>
              <a:spcBef>
                <a:spcPts val="0"/>
              </a:spcBef>
              <a:spcAft>
                <a:spcPts val="0"/>
              </a:spcAft>
              <a:buSzPts val="1500"/>
              <a:buChar char="•"/>
            </a:pPr>
            <a:r>
              <a:rPr lang="en" sz="1500"/>
              <a:t>Demonstrated the alternative approach of switch-case statements for handling multiple cases efficiently.</a:t>
            </a:r>
            <a:endParaRPr sz="1500"/>
          </a:p>
          <a:p>
            <a:pPr indent="-323850" lvl="0" marL="457200" rtl="0" algn="l">
              <a:lnSpc>
                <a:spcPct val="115000"/>
              </a:lnSpc>
              <a:spcBef>
                <a:spcPts val="0"/>
              </a:spcBef>
              <a:spcAft>
                <a:spcPts val="0"/>
              </a:spcAft>
              <a:buSzPts val="1500"/>
              <a:buChar char="•"/>
            </a:pPr>
            <a:r>
              <a:rPr lang="en" sz="1500"/>
              <a:t>Showcased real-world scenarios where conditional statements are commonly used, such as grading systems, eligibility checks, and product pricing.</a:t>
            </a:r>
            <a:endParaRPr sz="1500"/>
          </a:p>
        </p:txBody>
      </p:sp>
      <p:sp>
        <p:nvSpPr>
          <p:cNvPr id="373" name="Google Shape;373;p62"/>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2000" u="none" cap="none" strike="noStrike">
                <a:solidFill>
                  <a:srgbClr val="2E318E"/>
                </a:solidFill>
                <a:latin typeface="Open Sans SemiBold"/>
                <a:ea typeface="Open Sans SemiBold"/>
                <a:cs typeface="Open Sans SemiBold"/>
                <a:sym typeface="Open Sans SemiBold"/>
              </a:rPr>
              <a:t>Summary</a:t>
            </a:r>
            <a:endParaRPr b="1" i="0" sz="2000" u="none" cap="none" strike="noStrike">
              <a:solidFill>
                <a:srgbClr val="2E318E"/>
              </a:solidFill>
              <a:latin typeface="Open Sans SemiBold"/>
              <a:ea typeface="Open Sans SemiBold"/>
              <a:cs typeface="Open Sans SemiBold"/>
              <a:sym typeface="Open Sans SemiBo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63"/>
          <p:cNvPicPr preferRelativeResize="0"/>
          <p:nvPr/>
        </p:nvPicPr>
        <p:blipFill rotWithShape="1">
          <a:blip r:embed="rId3">
            <a:alphaModFix/>
          </a:blip>
          <a:srcRect b="0" l="0" r="0" t="0"/>
          <a:stretch/>
        </p:blipFill>
        <p:spPr>
          <a:xfrm>
            <a:off x="0" y="1656076"/>
            <a:ext cx="1374938" cy="1423032"/>
          </a:xfrm>
          <a:prstGeom prst="rect">
            <a:avLst/>
          </a:prstGeom>
          <a:noFill/>
          <a:ln>
            <a:noFill/>
          </a:ln>
        </p:spPr>
      </p:pic>
      <p:pic>
        <p:nvPicPr>
          <p:cNvPr id="379" name="Google Shape;379;p63"/>
          <p:cNvPicPr preferRelativeResize="0"/>
          <p:nvPr/>
        </p:nvPicPr>
        <p:blipFill rotWithShape="1">
          <a:blip r:embed="rId4">
            <a:alphaModFix/>
          </a:blip>
          <a:srcRect b="0" l="0" r="0" t="0"/>
          <a:stretch/>
        </p:blipFill>
        <p:spPr>
          <a:xfrm>
            <a:off x="6838351" y="4091439"/>
            <a:ext cx="1251826" cy="1052061"/>
          </a:xfrm>
          <a:prstGeom prst="rect">
            <a:avLst/>
          </a:prstGeom>
          <a:noFill/>
          <a:ln>
            <a:noFill/>
          </a:ln>
        </p:spPr>
      </p:pic>
      <p:pic>
        <p:nvPicPr>
          <p:cNvPr descr="A picture containing text&#10;&#10;Description automatically generated" id="380" name="Google Shape;380;p63"/>
          <p:cNvPicPr preferRelativeResize="0"/>
          <p:nvPr/>
        </p:nvPicPr>
        <p:blipFill rotWithShape="1">
          <a:blip r:embed="rId5">
            <a:alphaModFix/>
          </a:blip>
          <a:srcRect b="0" l="0" r="0" t="0"/>
          <a:stretch/>
        </p:blipFill>
        <p:spPr>
          <a:xfrm>
            <a:off x="280930" y="487516"/>
            <a:ext cx="8582140" cy="4168468"/>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4"/>
          <p:cNvSpPr txBox="1"/>
          <p:nvPr/>
        </p:nvSpPr>
        <p:spPr>
          <a:xfrm>
            <a:off x="2247370" y="1995816"/>
            <a:ext cx="4206600" cy="74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en" sz="4800" u="none" cap="none" strike="noStrike">
                <a:solidFill>
                  <a:srgbClr val="000000"/>
                </a:solidFill>
                <a:latin typeface="Open Sans"/>
                <a:ea typeface="Open Sans"/>
                <a:cs typeface="Open Sans"/>
                <a:sym typeface="Open Sans"/>
              </a:rPr>
              <a:t>Thank You</a:t>
            </a:r>
            <a:endParaRPr b="0" i="0" sz="2000" u="none" cap="none" strike="noStrike">
              <a:solidFill>
                <a:srgbClr val="000000"/>
              </a:solidFill>
              <a:latin typeface="Open Sans"/>
              <a:ea typeface="Open Sans"/>
              <a:cs typeface="Open Sans"/>
              <a:sym typeface="Open Sans"/>
            </a:endParaRPr>
          </a:p>
        </p:txBody>
      </p:sp>
      <p:sp>
        <p:nvSpPr>
          <p:cNvPr id="386" name="Google Shape;386;p64"/>
          <p:cNvSpPr txBox="1"/>
          <p:nvPr/>
        </p:nvSpPr>
        <p:spPr>
          <a:xfrm>
            <a:off x="106643" y="4617469"/>
            <a:ext cx="6034500" cy="40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 sz="1050" u="none" cap="none" strike="noStrike">
                <a:solidFill>
                  <a:srgbClr val="231F20"/>
                </a:solidFill>
                <a:latin typeface="Montserrat"/>
                <a:ea typeface="Montserrat"/>
                <a:cs typeface="Montserrat"/>
                <a:sym typeface="Montserrat"/>
              </a:rPr>
              <a:t>Copyright © </a:t>
            </a:r>
            <a:r>
              <a:rPr b="0" i="0" lang="en" sz="1050" u="none" cap="none" strike="noStrike">
                <a:solidFill>
                  <a:srgbClr val="231F20"/>
                </a:solidFill>
                <a:latin typeface="Arial"/>
                <a:ea typeface="Arial"/>
                <a:cs typeface="Arial"/>
                <a:sym typeface="Arial"/>
              </a:rPr>
              <a:t> Upgrad</a:t>
            </a:r>
            <a:r>
              <a:rPr b="0" i="0" lang="en" sz="1050" u="none" cap="none" strike="noStrike">
                <a:solidFill>
                  <a:srgbClr val="231F20"/>
                </a:solidFill>
                <a:latin typeface="Montserrat"/>
                <a:ea typeface="Montserrat"/>
                <a:cs typeface="Montserrat"/>
                <a:sym typeface="Montserrat"/>
              </a:rPr>
              <a:t>., All rights reserved </a:t>
            </a:r>
            <a:endParaRPr b="0" i="0" sz="1050" u="none" cap="none" strike="noStrike">
              <a:solidFill>
                <a:srgbClr val="231F20"/>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n" sz="1050" u="none" cap="none" strike="noStrike">
                <a:solidFill>
                  <a:srgbClr val="231F20"/>
                </a:solidFill>
                <a:latin typeface="Montserrat"/>
                <a:ea typeface="Montserrat"/>
                <a:cs typeface="Montserrat"/>
                <a:sym typeface="Montserrat"/>
              </a:rPr>
              <a:t>Confidential Information, intended for approved distribution list of </a:t>
            </a:r>
            <a:r>
              <a:rPr b="0" i="0" lang="en" sz="1050" u="none" cap="none" strike="noStrike">
                <a:solidFill>
                  <a:srgbClr val="231F20"/>
                </a:solidFill>
                <a:latin typeface="Arial"/>
                <a:ea typeface="Arial"/>
                <a:cs typeface="Arial"/>
                <a:sym typeface="Arial"/>
              </a:rPr>
              <a:t> Upgrad</a:t>
            </a:r>
            <a:endParaRPr b="0" i="0" sz="1050" u="none" cap="none" strike="noStrike">
              <a:solidFill>
                <a:srgbClr val="231F2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Introduction to Control Flow Statements</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115" name="Google Shape;115;p22"/>
          <p:cNvSpPr/>
          <p:nvPr/>
        </p:nvSpPr>
        <p:spPr>
          <a:xfrm>
            <a:off x="508825" y="925450"/>
            <a:ext cx="7874700" cy="3556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171450" marR="3757612"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Have you ever noticed that when you approach a traffic light, it's either red, green, or yellow? How do you decide when to stop or move?</a:t>
            </a:r>
            <a:endParaRPr>
              <a:solidFill>
                <a:schemeClr val="dk1"/>
              </a:solidFill>
              <a:latin typeface="Open Sans"/>
              <a:ea typeface="Open Sans"/>
              <a:cs typeface="Open Sans"/>
              <a:sym typeface="Open Sans"/>
            </a:endParaRPr>
          </a:p>
        </p:txBody>
      </p:sp>
      <p:pic>
        <p:nvPicPr>
          <p:cNvPr id="116" name="Google Shape;116;p22"/>
          <p:cNvPicPr preferRelativeResize="0"/>
          <p:nvPr/>
        </p:nvPicPr>
        <p:blipFill>
          <a:blip r:embed="rId3">
            <a:alphaModFix/>
          </a:blip>
          <a:stretch>
            <a:fillRect/>
          </a:stretch>
        </p:blipFill>
        <p:spPr>
          <a:xfrm>
            <a:off x="4396047" y="1019421"/>
            <a:ext cx="3372601" cy="33688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Introduction to Control Flow Statements</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pic>
        <p:nvPicPr>
          <p:cNvPr id="122" name="Google Shape;122;p23"/>
          <p:cNvPicPr preferRelativeResize="0"/>
          <p:nvPr/>
        </p:nvPicPr>
        <p:blipFill>
          <a:blip r:embed="rId3">
            <a:alphaModFix/>
          </a:blip>
          <a:stretch>
            <a:fillRect/>
          </a:stretch>
        </p:blipFill>
        <p:spPr>
          <a:xfrm>
            <a:off x="2802025" y="463800"/>
            <a:ext cx="3164400" cy="45035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Introduction to Control Flow Statements</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128" name="Google Shape;128;p24"/>
          <p:cNvSpPr/>
          <p:nvPr/>
        </p:nvSpPr>
        <p:spPr>
          <a:xfrm>
            <a:off x="508825" y="925450"/>
            <a:ext cx="7874700" cy="3556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marR="271462"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Control flow directs the flow of execution in a program, determining the sequence in which statements are executed.</a:t>
            </a:r>
            <a:endParaRPr>
              <a:solidFill>
                <a:schemeClr val="dk1"/>
              </a:solidFill>
              <a:latin typeface="Open Sans"/>
              <a:ea typeface="Open Sans"/>
              <a:cs typeface="Open Sans"/>
              <a:sym typeface="Open Sans"/>
            </a:endParaRPr>
          </a:p>
          <a:p>
            <a:pPr indent="-317500" lvl="0" marL="457200" marR="271462"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It's analogous to giving directions to your program, guiding it through the code and specifying what actions to take and when to take them.</a:t>
            </a:r>
            <a:endParaRPr>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Introduction to Control Flow Statements</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134" name="Google Shape;134;p25"/>
          <p:cNvSpPr/>
          <p:nvPr/>
        </p:nvSpPr>
        <p:spPr>
          <a:xfrm>
            <a:off x="508825" y="925450"/>
            <a:ext cx="7874700" cy="3556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marR="271462"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Significance in Programming</a:t>
            </a:r>
            <a:endParaRPr>
              <a:solidFill>
                <a:schemeClr val="dk1"/>
              </a:solidFill>
              <a:latin typeface="Open Sans"/>
              <a:ea typeface="Open Sans"/>
              <a:cs typeface="Open Sans"/>
              <a:sym typeface="Open Sans"/>
            </a:endParaRPr>
          </a:p>
          <a:p>
            <a:pPr indent="-317500" lvl="1" marL="914400" marR="271462"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Control flow is of paramount importance in programming as it enables decision-making and execution of actions based on conditions.</a:t>
            </a:r>
            <a:endParaRPr>
              <a:solidFill>
                <a:schemeClr val="dk1"/>
              </a:solidFill>
              <a:latin typeface="Open Sans"/>
              <a:ea typeface="Open Sans"/>
              <a:cs typeface="Open Sans"/>
              <a:sym typeface="Open Sans"/>
            </a:endParaRPr>
          </a:p>
          <a:p>
            <a:pPr indent="-317500" lvl="1" marL="914400" marR="271462"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It plays a vital role in creating dynamic and responsive applications, allowing programs to adapt their behavior according to changing circumstances and user input.</a:t>
            </a:r>
            <a:endParaRPr>
              <a:solidFill>
                <a:schemeClr val="dk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p:nvPr/>
        </p:nvSpPr>
        <p:spPr>
          <a:xfrm>
            <a:off x="1374525" y="690700"/>
            <a:ext cx="6395100" cy="1847700"/>
          </a:xfrm>
          <a:prstGeom prst="roundRect">
            <a:avLst>
              <a:gd fmla="val 16667" name="adj"/>
            </a:avLst>
          </a:prstGeom>
          <a:solidFill>
            <a:srgbClr val="BAF8FF"/>
          </a:solidFill>
          <a:ln>
            <a:noFill/>
          </a:ln>
        </p:spPr>
        <p:txBody>
          <a:bodyPr anchorCtr="0" anchor="ctr" bIns="182875" lIns="274300" spcFirstLastPara="1" rIns="182875" wrap="square" tIns="182875">
            <a:noAutofit/>
          </a:bodyPr>
          <a:lstStyle/>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Which of the following best describes the purpose of control flow statements in programming?</a:t>
            </a:r>
            <a:endParaRPr>
              <a:solidFill>
                <a:schemeClr val="dk1"/>
              </a:solidFill>
              <a:latin typeface="Open Sans"/>
              <a:ea typeface="Open Sans"/>
              <a:cs typeface="Open Sans"/>
              <a:sym typeface="Open Sans"/>
            </a:endParaRPr>
          </a:p>
        </p:txBody>
      </p:sp>
      <p:sp>
        <p:nvSpPr>
          <p:cNvPr id="140" name="Google Shape;140;p26"/>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000" u="none" cap="none" strike="noStrike">
                <a:solidFill>
                  <a:srgbClr val="2E318E"/>
                </a:solidFill>
                <a:latin typeface="Open Sans SemiBold"/>
                <a:ea typeface="Open Sans SemiBold"/>
                <a:cs typeface="Open Sans SemiBold"/>
                <a:sym typeface="Open Sans SemiBold"/>
              </a:rPr>
              <a:t>Pop Quiz</a:t>
            </a:r>
            <a:endParaRPr/>
          </a:p>
        </p:txBody>
      </p:sp>
      <p:pic>
        <p:nvPicPr>
          <p:cNvPr descr="A picture containing icon&#10;&#10;Description automatically generated" id="141" name="Google Shape;141;p26"/>
          <p:cNvPicPr preferRelativeResize="0"/>
          <p:nvPr/>
        </p:nvPicPr>
        <p:blipFill rotWithShape="1">
          <a:blip r:embed="rId3">
            <a:alphaModFix/>
          </a:blip>
          <a:srcRect b="0" l="0" r="0" t="0"/>
          <a:stretch/>
        </p:blipFill>
        <p:spPr>
          <a:xfrm>
            <a:off x="6986939" y="3390135"/>
            <a:ext cx="2157065" cy="1753362"/>
          </a:xfrm>
          <a:prstGeom prst="rect">
            <a:avLst/>
          </a:prstGeom>
          <a:noFill/>
          <a:ln>
            <a:noFill/>
          </a:ln>
        </p:spPr>
      </p:pic>
      <p:sp>
        <p:nvSpPr>
          <p:cNvPr id="142" name="Google Shape;142;p26"/>
          <p:cNvSpPr txBox="1"/>
          <p:nvPr/>
        </p:nvSpPr>
        <p:spPr>
          <a:xfrm>
            <a:off x="1373493" y="3004281"/>
            <a:ext cx="6073800" cy="1169700"/>
          </a:xfrm>
          <a:prstGeom prst="rect">
            <a:avLst/>
          </a:prstGeom>
          <a:noFill/>
          <a:ln>
            <a:noFill/>
          </a:ln>
        </p:spPr>
        <p:txBody>
          <a:bodyPr anchorCtr="0" anchor="t" bIns="45700" lIns="91425" spcFirstLastPara="1" rIns="91425" wrap="square" tIns="45700">
            <a:spAutoFit/>
          </a:bodyPr>
          <a:lstStyle/>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To declare variables and constants</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To control the flow of execution in a program</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To perform arithmetic operations</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To define classes and methods</a:t>
            </a:r>
            <a:endParaRPr>
              <a:latin typeface="Open Sans"/>
              <a:ea typeface="Open Sans"/>
              <a:cs typeface="Open Sans"/>
              <a:sym typeface="Open Sans"/>
            </a:endParaRPr>
          </a:p>
          <a:p>
            <a:pPr indent="0" lvl="0" marL="0" marR="0" rtl="0" algn="l">
              <a:lnSpc>
                <a:spcPct val="2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