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Montserrat"/>
      <p:regular r:id="rId49"/>
      <p:bold r:id="rId50"/>
      <p:italic r:id="rId51"/>
      <p:boldItalic r:id="rId52"/>
    </p:embeddedFont>
    <p:embeddedFont>
      <p:font typeface="Open Sans SemiBold"/>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OpenSansSemiBold-regular.fntdata"/><Relationship Id="rId52" Type="http://schemas.openxmlformats.org/officeDocument/2006/relationships/font" Target="fonts/Montserrat-boldItalic.fntdata"/><Relationship Id="rId11" Type="http://schemas.openxmlformats.org/officeDocument/2006/relationships/slide" Target="slides/slide6.xml"/><Relationship Id="rId55" Type="http://schemas.openxmlformats.org/officeDocument/2006/relationships/font" Target="fonts/OpenSansSemiBold-italic.fntdata"/><Relationship Id="rId10" Type="http://schemas.openxmlformats.org/officeDocument/2006/relationships/slide" Target="slides/slide5.xml"/><Relationship Id="rId54" Type="http://schemas.openxmlformats.org/officeDocument/2006/relationships/font" Target="fonts/OpenSansSemiBold-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OpenSansSemiBold-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2314493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c2314493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23144931c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c23144931c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23144931c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c23144931c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23144931c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c23144931c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23144931c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c23144931c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23144931c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c23144931c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23144931c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c23144931c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23144931c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c23144931c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23144931c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c23144931c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23144931c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c23144931c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23144931c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c23144931c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23144931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c23144931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23144931c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c23144931c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23144931c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c23144931c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23144931c_0_7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c23144931c_0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23144931c_0_7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c23144931c_0_7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23144931c_0_7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c23144931c_0_7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23144931c_0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c23144931c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23144931c_0_3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c23144931c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23144931c_0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c23144931c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23144931c_0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c23144931c_0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23144931c_0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c23144931c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23144931c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c23144931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23144931c_0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c23144931c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23144931c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c23144931c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23144931c_0_7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c23144931c_0_7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23144931c_0_7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c23144931c_0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23144931c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c23144931c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23144931c_0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c23144931c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23144931c_0_4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c23144931c_0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23144931c_0_4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c23144931c_0_4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23144931c_0_4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c23144931c_0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c23144931c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c23144931c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23144931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c23144931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c23144931c_0_5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c23144931c_0_5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23144931c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c23144931c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23144931c_0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c23144931c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23144931c_0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c23144931c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23144931c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c23144931c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23144931c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c23144931c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23144931c_0_7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c23144931c_0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23144931c_0_7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c23144931c_0_7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Explanation: Loop statements, such as for loops or while loops, are suitable for iterating through multiple inventory updates and processing them systematically, ensuring efficient management of the retail store's inventory.</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23144931c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c23144931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7.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53" name="Google Shape;53;p13"/>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54" name="Google Shape;54;p13"/>
          <p:cNvPicPr preferRelativeResize="0"/>
          <p:nvPr/>
        </p:nvPicPr>
        <p:blipFill rotWithShape="1">
          <a:blip r:embed="rId4">
            <a:alphaModFix/>
          </a:blip>
          <a:srcRect b="0" l="0" r="0" t="0"/>
          <a:stretch/>
        </p:blipFill>
        <p:spPr>
          <a:xfrm>
            <a:off x="468726" y="3724283"/>
            <a:ext cx="2481944" cy="902292"/>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5" name="Shape 55"/>
        <p:cNvGrpSpPr/>
        <p:nvPr/>
      </p:nvGrpSpPr>
      <p:grpSpPr>
        <a:xfrm>
          <a:off x="0" y="0"/>
          <a:ext cx="0" cy="0"/>
          <a:chOff x="0" y="0"/>
          <a:chExt cx="0" cy="0"/>
        </a:xfrm>
      </p:grpSpPr>
      <p:sp>
        <p:nvSpPr>
          <p:cNvPr id="56" name="Google Shape;56;p14"/>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57" name="Google Shape;57;p14"/>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rtl="0" algn="l">
              <a:lnSpc>
                <a:spcPct val="115000"/>
              </a:lnSpc>
              <a:spcBef>
                <a:spcPts val="0"/>
              </a:spcBef>
              <a:spcAft>
                <a:spcPts val="0"/>
              </a:spcAft>
              <a:buSzPts val="1400"/>
              <a:buNone/>
              <a:defRPr sz="1000">
                <a:solidFill>
                  <a:srgbClr val="000000"/>
                </a:solidFill>
              </a:defRPr>
            </a:lvl2pPr>
            <a:lvl3pPr lvl="2" rtl="0" algn="l">
              <a:lnSpc>
                <a:spcPct val="115000"/>
              </a:lnSpc>
              <a:spcBef>
                <a:spcPts val="0"/>
              </a:spcBef>
              <a:spcAft>
                <a:spcPts val="0"/>
              </a:spcAft>
              <a:buSzPts val="1400"/>
              <a:buNone/>
              <a:defRPr sz="1000">
                <a:solidFill>
                  <a:srgbClr val="000000"/>
                </a:solidFill>
              </a:defRPr>
            </a:lvl3pPr>
            <a:lvl4pPr lvl="3" rtl="0" algn="l">
              <a:lnSpc>
                <a:spcPct val="115000"/>
              </a:lnSpc>
              <a:spcBef>
                <a:spcPts val="0"/>
              </a:spcBef>
              <a:spcAft>
                <a:spcPts val="0"/>
              </a:spcAft>
              <a:buSzPts val="1400"/>
              <a:buNone/>
              <a:defRPr sz="1000">
                <a:solidFill>
                  <a:srgbClr val="000000"/>
                </a:solidFill>
              </a:defRPr>
            </a:lvl4pPr>
            <a:lvl5pPr lvl="4" rtl="0" algn="l">
              <a:lnSpc>
                <a:spcPct val="115000"/>
              </a:lnSpc>
              <a:spcBef>
                <a:spcPts val="0"/>
              </a:spcBef>
              <a:spcAft>
                <a:spcPts val="0"/>
              </a:spcAft>
              <a:buSzPts val="1400"/>
              <a:buNone/>
              <a:defRPr sz="1000">
                <a:solidFill>
                  <a:srgbClr val="000000"/>
                </a:solidFill>
              </a:defRPr>
            </a:lvl5pPr>
            <a:lvl6pPr lvl="5" rtl="0" algn="l">
              <a:lnSpc>
                <a:spcPct val="115000"/>
              </a:lnSpc>
              <a:spcBef>
                <a:spcPts val="0"/>
              </a:spcBef>
              <a:spcAft>
                <a:spcPts val="0"/>
              </a:spcAft>
              <a:buSzPts val="1400"/>
              <a:buNone/>
              <a:defRPr sz="1000">
                <a:solidFill>
                  <a:srgbClr val="000000"/>
                </a:solidFill>
              </a:defRPr>
            </a:lvl6pPr>
            <a:lvl7pPr lvl="6" rtl="0" algn="l">
              <a:lnSpc>
                <a:spcPct val="115000"/>
              </a:lnSpc>
              <a:spcBef>
                <a:spcPts val="0"/>
              </a:spcBef>
              <a:spcAft>
                <a:spcPts val="0"/>
              </a:spcAft>
              <a:buSzPts val="1400"/>
              <a:buNone/>
              <a:defRPr sz="1000">
                <a:solidFill>
                  <a:srgbClr val="000000"/>
                </a:solidFill>
              </a:defRPr>
            </a:lvl7pPr>
            <a:lvl8pPr lvl="7" rtl="0" algn="l">
              <a:lnSpc>
                <a:spcPct val="115000"/>
              </a:lnSpc>
              <a:spcBef>
                <a:spcPts val="0"/>
              </a:spcBef>
              <a:spcAft>
                <a:spcPts val="0"/>
              </a:spcAft>
              <a:buSzPts val="1400"/>
              <a:buNone/>
              <a:defRPr sz="1000">
                <a:solidFill>
                  <a:srgbClr val="000000"/>
                </a:solidFill>
              </a:defRPr>
            </a:lvl8pPr>
            <a:lvl9pPr lvl="8" rtl="0"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1_Custom Layout 3">
    <p:bg>
      <p:bgPr>
        <a:solidFill>
          <a:schemeClr val="lt1"/>
        </a:solidFill>
      </p:bgPr>
    </p:bg>
    <p:spTree>
      <p:nvGrpSpPr>
        <p:cNvPr id="58" name="Shape 58"/>
        <p:cNvGrpSpPr/>
        <p:nvPr/>
      </p:nvGrpSpPr>
      <p:grpSpPr>
        <a:xfrm>
          <a:off x="0" y="0"/>
          <a:ext cx="0" cy="0"/>
          <a:chOff x="0" y="0"/>
          <a:chExt cx="0" cy="0"/>
        </a:xfrm>
      </p:grpSpPr>
      <p:sp>
        <p:nvSpPr>
          <p:cNvPr id="59" name="Google Shape;59;p15"/>
          <p:cNvSpPr/>
          <p:nvPr/>
        </p:nvSpPr>
        <p:spPr>
          <a:xfrm>
            <a:off x="0" y="-150"/>
            <a:ext cx="9142500" cy="5143500"/>
          </a:xfrm>
          <a:prstGeom prst="rect">
            <a:avLst/>
          </a:prstGeom>
          <a:gradFill>
            <a:gsLst>
              <a:gs pos="0">
                <a:srgbClr val="FF0017"/>
              </a:gs>
              <a:gs pos="100000">
                <a:srgbClr val="FD5E57"/>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60" name="Shape 6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 2">
    <p:spTree>
      <p:nvGrpSpPr>
        <p:cNvPr id="61" name="Shape 61"/>
        <p:cNvGrpSpPr/>
        <p:nvPr/>
      </p:nvGrpSpPr>
      <p:grpSpPr>
        <a:xfrm>
          <a:off x="0" y="0"/>
          <a:ext cx="0" cy="0"/>
          <a:chOff x="0" y="0"/>
          <a:chExt cx="0" cy="0"/>
        </a:xfrm>
      </p:grpSpPr>
      <p:sp>
        <p:nvSpPr>
          <p:cNvPr id="62" name="Google Shape;62;p17"/>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63" name="Google Shape;63;p17"/>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rtl="0" algn="l">
              <a:lnSpc>
                <a:spcPct val="115000"/>
              </a:lnSpc>
              <a:spcBef>
                <a:spcPts val="0"/>
              </a:spcBef>
              <a:spcAft>
                <a:spcPts val="0"/>
              </a:spcAft>
              <a:buSzPts val="1400"/>
              <a:buNone/>
              <a:defRPr sz="1000">
                <a:solidFill>
                  <a:srgbClr val="000000"/>
                </a:solidFill>
              </a:defRPr>
            </a:lvl2pPr>
            <a:lvl3pPr lvl="2" rtl="0" algn="l">
              <a:lnSpc>
                <a:spcPct val="115000"/>
              </a:lnSpc>
              <a:spcBef>
                <a:spcPts val="0"/>
              </a:spcBef>
              <a:spcAft>
                <a:spcPts val="0"/>
              </a:spcAft>
              <a:buSzPts val="1400"/>
              <a:buNone/>
              <a:defRPr sz="1000">
                <a:solidFill>
                  <a:srgbClr val="000000"/>
                </a:solidFill>
              </a:defRPr>
            </a:lvl3pPr>
            <a:lvl4pPr lvl="3" rtl="0" algn="l">
              <a:lnSpc>
                <a:spcPct val="115000"/>
              </a:lnSpc>
              <a:spcBef>
                <a:spcPts val="0"/>
              </a:spcBef>
              <a:spcAft>
                <a:spcPts val="0"/>
              </a:spcAft>
              <a:buSzPts val="1400"/>
              <a:buNone/>
              <a:defRPr sz="1000">
                <a:solidFill>
                  <a:srgbClr val="000000"/>
                </a:solidFill>
              </a:defRPr>
            </a:lvl4pPr>
            <a:lvl5pPr lvl="4" rtl="0" algn="l">
              <a:lnSpc>
                <a:spcPct val="115000"/>
              </a:lnSpc>
              <a:spcBef>
                <a:spcPts val="0"/>
              </a:spcBef>
              <a:spcAft>
                <a:spcPts val="0"/>
              </a:spcAft>
              <a:buSzPts val="1400"/>
              <a:buNone/>
              <a:defRPr sz="1000">
                <a:solidFill>
                  <a:srgbClr val="000000"/>
                </a:solidFill>
              </a:defRPr>
            </a:lvl5pPr>
            <a:lvl6pPr lvl="5" rtl="0" algn="l">
              <a:lnSpc>
                <a:spcPct val="115000"/>
              </a:lnSpc>
              <a:spcBef>
                <a:spcPts val="0"/>
              </a:spcBef>
              <a:spcAft>
                <a:spcPts val="0"/>
              </a:spcAft>
              <a:buSzPts val="1400"/>
              <a:buNone/>
              <a:defRPr sz="1000">
                <a:solidFill>
                  <a:srgbClr val="000000"/>
                </a:solidFill>
              </a:defRPr>
            </a:lvl6pPr>
            <a:lvl7pPr lvl="6" rtl="0" algn="l">
              <a:lnSpc>
                <a:spcPct val="115000"/>
              </a:lnSpc>
              <a:spcBef>
                <a:spcPts val="0"/>
              </a:spcBef>
              <a:spcAft>
                <a:spcPts val="0"/>
              </a:spcAft>
              <a:buSzPts val="1400"/>
              <a:buNone/>
              <a:defRPr sz="1000">
                <a:solidFill>
                  <a:srgbClr val="000000"/>
                </a:solidFill>
              </a:defRPr>
            </a:lvl7pPr>
            <a:lvl8pPr lvl="7" rtl="0" algn="l">
              <a:lnSpc>
                <a:spcPct val="115000"/>
              </a:lnSpc>
              <a:spcBef>
                <a:spcPts val="0"/>
              </a:spcBef>
              <a:spcAft>
                <a:spcPts val="0"/>
              </a:spcAft>
              <a:buSzPts val="1400"/>
              <a:buNone/>
              <a:defRPr sz="1000">
                <a:solidFill>
                  <a:srgbClr val="000000"/>
                </a:solidFill>
              </a:defRPr>
            </a:lvl8pPr>
            <a:lvl9pPr lvl="8" rtl="0"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rive.google.com/file/d/1KC-Fe1816eamxhxJX2SQ_dRvfFOjaVtj/view?usp=driv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drive.google.com/file/d/1PwD8T6UVY4BvNd9WguGGw94JOhafCtal/view?usp=drive_li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rive.google.com/file/d/15DTlMCvqLWxStM8mkmSqxH-CHK3TpF0r/view?usp=drive_li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s://drive.google.com/file/d/15Gj1NmZP-arb7WXSZrdaYdP-o6gjqr7F/view?usp=drive_lin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drive.google.com/file/d/1QenW_7Y3EtuzEhJA15YuX5_A3RZNx7tX/view?usp=drive_link"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s://drive.google.com/file/d/1IRmRX4P2hfUQJQz4IFKuUBTw2SPsdmEq/view?usp=drive_lin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drive.google.com/file/d/1DiXoMDlOoYKJaiuuchYOpv9gGMcd6pyR/view?usp=drive_lin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8"/>
          <p:cNvSpPr txBox="1"/>
          <p:nvPr/>
        </p:nvSpPr>
        <p:spPr>
          <a:xfrm>
            <a:off x="1" y="1702109"/>
            <a:ext cx="9144000" cy="17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200">
                <a:solidFill>
                  <a:srgbClr val="FFFFFF"/>
                </a:solidFill>
                <a:latin typeface="Open Sans"/>
                <a:ea typeface="Open Sans"/>
                <a:cs typeface="Open Sans"/>
                <a:sym typeface="Open Sans"/>
              </a:rPr>
              <a:t>Control Flow Statements (Part 2)</a:t>
            </a:r>
            <a:endParaRPr b="1" sz="42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For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150" name="Google Shape;150;p27"/>
          <p:cNvPicPr preferRelativeResize="0"/>
          <p:nvPr/>
        </p:nvPicPr>
        <p:blipFill>
          <a:blip r:embed="rId3">
            <a:alphaModFix/>
          </a:blip>
          <a:stretch>
            <a:fillRect/>
          </a:stretch>
        </p:blipFill>
        <p:spPr>
          <a:xfrm>
            <a:off x="1926675" y="1999788"/>
            <a:ext cx="5290650" cy="114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For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56" name="Google Shape;156;p28"/>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Write a program to print the first 10 natural numbers.</a:t>
            </a:r>
            <a:endParaRPr b="1">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For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62" name="Google Shape;162;p29"/>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While</a:t>
            </a:r>
            <a:r>
              <a:rPr lang="en" sz="2000">
                <a:solidFill>
                  <a:srgbClr val="2E318E"/>
                </a:solidFill>
                <a:latin typeface="Open Sans SemiBold"/>
                <a:ea typeface="Open Sans SemiBold"/>
                <a:cs typeface="Open Sans SemiBold"/>
                <a:sym typeface="Open Sans SemiBold"/>
              </a:rPr>
              <a:t>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68" name="Google Shape;168;p30"/>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 while loop executes a block of code repeatedly as long as a specified condition is true.</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 checks the condition before each iteration.</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If the condition evaluates to true, the loop continues; otherwise, it terminates.</a:t>
            </a:r>
            <a:endParaRPr>
              <a:solidFill>
                <a:schemeClr val="dk1"/>
              </a:solidFill>
              <a:latin typeface="Open Sans"/>
              <a:ea typeface="Open Sans"/>
              <a:cs typeface="Open Sans"/>
              <a:sym typeface="Open Sans"/>
            </a:endParaRPr>
          </a:p>
        </p:txBody>
      </p:sp>
      <p:pic>
        <p:nvPicPr>
          <p:cNvPr id="169" name="Google Shape;169;p30"/>
          <p:cNvPicPr preferRelativeResize="0"/>
          <p:nvPr/>
        </p:nvPicPr>
        <p:blipFill>
          <a:blip r:embed="rId3">
            <a:alphaModFix/>
          </a:blip>
          <a:stretch>
            <a:fillRect/>
          </a:stretch>
        </p:blipFill>
        <p:spPr>
          <a:xfrm>
            <a:off x="5016325" y="1047250"/>
            <a:ext cx="2909724" cy="3683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175" name="Google Shape;175;p31"/>
          <p:cNvPicPr preferRelativeResize="0"/>
          <p:nvPr/>
        </p:nvPicPr>
        <p:blipFill>
          <a:blip r:embed="rId3">
            <a:alphaModFix/>
          </a:blip>
          <a:stretch>
            <a:fillRect/>
          </a:stretch>
        </p:blipFill>
        <p:spPr>
          <a:xfrm>
            <a:off x="3077500" y="1961013"/>
            <a:ext cx="2989000" cy="122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81" name="Google Shape;181;p32"/>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Write a program to find the factorial of a given number.</a:t>
            </a:r>
            <a:endParaRPr b="1">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87" name="Google Shape;187;p33"/>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Do-While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93" name="Google Shape;193;p34"/>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 do-while loop executes a block of code at least once, and then repeats as long as a specified condition is true.</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 checks the condition after each iteration, so the code block is guaranteed to execute at least once.</a:t>
            </a:r>
            <a:endParaRPr>
              <a:solidFill>
                <a:schemeClr val="dk1"/>
              </a:solidFill>
              <a:latin typeface="Open Sans"/>
              <a:ea typeface="Open Sans"/>
              <a:cs typeface="Open Sans"/>
              <a:sym typeface="Open Sans"/>
            </a:endParaRPr>
          </a:p>
        </p:txBody>
      </p:sp>
      <p:pic>
        <p:nvPicPr>
          <p:cNvPr id="194" name="Google Shape;194;p34"/>
          <p:cNvPicPr preferRelativeResize="0"/>
          <p:nvPr/>
        </p:nvPicPr>
        <p:blipFill>
          <a:blip r:embed="rId3">
            <a:alphaModFix/>
          </a:blip>
          <a:stretch>
            <a:fillRect/>
          </a:stretch>
        </p:blipFill>
        <p:spPr>
          <a:xfrm>
            <a:off x="4925975" y="1187650"/>
            <a:ext cx="3319424" cy="339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Do-While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200" name="Google Shape;200;p35"/>
          <p:cNvPicPr preferRelativeResize="0"/>
          <p:nvPr/>
        </p:nvPicPr>
        <p:blipFill>
          <a:blip r:embed="rId3">
            <a:alphaModFix/>
          </a:blip>
          <a:stretch>
            <a:fillRect/>
          </a:stretch>
        </p:blipFill>
        <p:spPr>
          <a:xfrm>
            <a:off x="2848504" y="2009875"/>
            <a:ext cx="3447000" cy="112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Do-While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06" name="Google Shape;206;p36"/>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Write a program to display the multiplication table of a given number.</a:t>
            </a:r>
            <a:endParaRPr b="1">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9"/>
          <p:cNvSpPr txBox="1"/>
          <p:nvPr>
            <p:ph type="title"/>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latin typeface="Open Sans SemiBold"/>
                <a:ea typeface="Open Sans SemiBold"/>
                <a:cs typeface="Open Sans SemiBold"/>
                <a:sym typeface="Open Sans SemiBold"/>
              </a:rPr>
              <a:t>Today's Learning Objectives  </a:t>
            </a:r>
            <a:endParaRPr sz="2000">
              <a:latin typeface="Open Sans SemiBold"/>
              <a:ea typeface="Open Sans SemiBold"/>
              <a:cs typeface="Open Sans SemiBold"/>
              <a:sym typeface="Open Sans SemiBold"/>
            </a:endParaRPr>
          </a:p>
        </p:txBody>
      </p:sp>
      <p:pic>
        <p:nvPicPr>
          <p:cNvPr id="74" name="Google Shape;74;p19"/>
          <p:cNvPicPr preferRelativeResize="0"/>
          <p:nvPr/>
        </p:nvPicPr>
        <p:blipFill rotWithShape="1">
          <a:blip r:embed="rId3">
            <a:alphaModFix/>
          </a:blip>
          <a:srcRect b="0" l="0" r="0" t="0"/>
          <a:stretch/>
        </p:blipFill>
        <p:spPr>
          <a:xfrm rot="-5400000">
            <a:off x="8342219" y="2582974"/>
            <a:ext cx="871302" cy="732259"/>
          </a:xfrm>
          <a:prstGeom prst="rect">
            <a:avLst/>
          </a:prstGeom>
          <a:noFill/>
          <a:ln>
            <a:noFill/>
          </a:ln>
        </p:spPr>
      </p:pic>
      <p:pic>
        <p:nvPicPr>
          <p:cNvPr id="75" name="Google Shape;75;p19"/>
          <p:cNvPicPr preferRelativeResize="0"/>
          <p:nvPr/>
        </p:nvPicPr>
        <p:blipFill rotWithShape="1">
          <a:blip r:embed="rId4">
            <a:alphaModFix/>
          </a:blip>
          <a:srcRect b="0" l="0" r="0" t="0"/>
          <a:stretch/>
        </p:blipFill>
        <p:spPr>
          <a:xfrm>
            <a:off x="271101" y="1113604"/>
            <a:ext cx="2916292" cy="2916292"/>
          </a:xfrm>
          <a:prstGeom prst="rect">
            <a:avLst/>
          </a:prstGeom>
          <a:noFill/>
          <a:ln>
            <a:noFill/>
          </a:ln>
          <a:effectLst>
            <a:outerShdw blurRad="50800" rotWithShape="0" algn="tl" dir="2700000" dist="38100">
              <a:srgbClr val="A220DB">
                <a:alpha val="40000"/>
              </a:srgbClr>
            </a:outerShdw>
          </a:effectLst>
        </p:spPr>
      </p:pic>
      <p:grpSp>
        <p:nvGrpSpPr>
          <p:cNvPr id="76" name="Google Shape;76;p19"/>
          <p:cNvGrpSpPr/>
          <p:nvPr/>
        </p:nvGrpSpPr>
        <p:grpSpPr>
          <a:xfrm>
            <a:off x="3469337" y="1742416"/>
            <a:ext cx="5674951" cy="3109200"/>
            <a:chOff x="3505981" y="899841"/>
            <a:chExt cx="5228924" cy="3109200"/>
          </a:xfrm>
        </p:grpSpPr>
        <p:grpSp>
          <p:nvGrpSpPr>
            <p:cNvPr id="77" name="Google Shape;77;p19"/>
            <p:cNvGrpSpPr/>
            <p:nvPr/>
          </p:nvGrpSpPr>
          <p:grpSpPr>
            <a:xfrm>
              <a:off x="3505981" y="1011157"/>
              <a:ext cx="292887" cy="234001"/>
              <a:chOff x="3818849" y="1047648"/>
              <a:chExt cx="292887" cy="234001"/>
            </a:xfrm>
          </p:grpSpPr>
          <p:sp>
            <p:nvSpPr>
              <p:cNvPr id="78" name="Google Shape;78;p19"/>
              <p:cNvSpPr/>
              <p:nvPr/>
            </p:nvSpPr>
            <p:spPr>
              <a:xfrm>
                <a:off x="3818849" y="104764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79" name="Google Shape;79;p19"/>
              <p:cNvSpPr/>
              <p:nvPr/>
            </p:nvSpPr>
            <p:spPr>
              <a:xfrm>
                <a:off x="3890892" y="104764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0" name="Google Shape;80;p19"/>
              <p:cNvSpPr/>
              <p:nvPr/>
            </p:nvSpPr>
            <p:spPr>
              <a:xfrm>
                <a:off x="3962936" y="104764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sp>
          <p:nvSpPr>
            <p:cNvPr id="81" name="Google Shape;81;p19"/>
            <p:cNvSpPr txBox="1"/>
            <p:nvPr/>
          </p:nvSpPr>
          <p:spPr>
            <a:xfrm>
              <a:off x="3878205" y="899841"/>
              <a:ext cx="4856700" cy="3109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Gain a comprehensive understanding of iterative statements: for, while, and do-while loops.</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Recognize the significance of iterative statements in controlling program flow and repetition.</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Practice implementing loops to perform repetitive tasks efficiently.</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Explore loop control structures such as break and continue to manipulate loop behavior.</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Apply learned techniques to solve real-world problems through practical coding tasks.</a:t>
              </a:r>
              <a:endParaRPr>
                <a:latin typeface="Open Sans"/>
                <a:ea typeface="Open Sans"/>
                <a:cs typeface="Open Sans"/>
                <a:sym typeface="Open Sans"/>
              </a:endParaRPr>
            </a:p>
          </p:txBody>
        </p:sp>
        <p:grpSp>
          <p:nvGrpSpPr>
            <p:cNvPr id="82" name="Google Shape;82;p19"/>
            <p:cNvGrpSpPr/>
            <p:nvPr/>
          </p:nvGrpSpPr>
          <p:grpSpPr>
            <a:xfrm>
              <a:off x="3505993" y="1670868"/>
              <a:ext cx="292887" cy="234001"/>
              <a:chOff x="3818861" y="1307223"/>
              <a:chExt cx="292887" cy="234001"/>
            </a:xfrm>
          </p:grpSpPr>
          <p:sp>
            <p:nvSpPr>
              <p:cNvPr id="83" name="Google Shape;83;p19"/>
              <p:cNvSpPr/>
              <p:nvPr/>
            </p:nvSpPr>
            <p:spPr>
              <a:xfrm>
                <a:off x="3818861" y="1307224"/>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4" name="Google Shape;84;p19"/>
              <p:cNvSpPr/>
              <p:nvPr/>
            </p:nvSpPr>
            <p:spPr>
              <a:xfrm>
                <a:off x="3890904" y="1307223"/>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5" name="Google Shape;85;p19"/>
              <p:cNvSpPr/>
              <p:nvPr/>
            </p:nvSpPr>
            <p:spPr>
              <a:xfrm>
                <a:off x="3962948" y="1307223"/>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grpSp>
        <p:nvGrpSpPr>
          <p:cNvPr id="86" name="Google Shape;86;p19"/>
          <p:cNvGrpSpPr/>
          <p:nvPr/>
        </p:nvGrpSpPr>
        <p:grpSpPr>
          <a:xfrm>
            <a:off x="3477192" y="3139729"/>
            <a:ext cx="317875" cy="234008"/>
            <a:chOff x="3818849" y="1200041"/>
            <a:chExt cx="292891" cy="234008"/>
          </a:xfrm>
        </p:grpSpPr>
        <p:sp>
          <p:nvSpPr>
            <p:cNvPr id="87" name="Google Shape;87;p19"/>
            <p:cNvSpPr/>
            <p:nvPr/>
          </p:nvSpPr>
          <p:spPr>
            <a:xfrm>
              <a:off x="3818849" y="120004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8" name="Google Shape;88;p19"/>
            <p:cNvSpPr/>
            <p:nvPr/>
          </p:nvSpPr>
          <p:spPr>
            <a:xfrm>
              <a:off x="3890892" y="120004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89" name="Google Shape;89;p19"/>
            <p:cNvSpPr/>
            <p:nvPr/>
          </p:nvSpPr>
          <p:spPr>
            <a:xfrm>
              <a:off x="3962940" y="1200041"/>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nvGrpSpPr>
          <p:cNvPr id="90" name="Google Shape;90;p19"/>
          <p:cNvGrpSpPr/>
          <p:nvPr/>
        </p:nvGrpSpPr>
        <p:grpSpPr>
          <a:xfrm>
            <a:off x="3469340" y="3760352"/>
            <a:ext cx="317870" cy="234001"/>
            <a:chOff x="3815232" y="1501598"/>
            <a:chExt cx="292887" cy="234001"/>
          </a:xfrm>
        </p:grpSpPr>
        <p:sp>
          <p:nvSpPr>
            <p:cNvPr id="91" name="Google Shape;91;p19"/>
            <p:cNvSpPr/>
            <p:nvPr/>
          </p:nvSpPr>
          <p:spPr>
            <a:xfrm>
              <a:off x="3815232" y="150159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2" name="Google Shape;92;p19"/>
            <p:cNvSpPr/>
            <p:nvPr/>
          </p:nvSpPr>
          <p:spPr>
            <a:xfrm>
              <a:off x="3887275" y="150159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3" name="Google Shape;93;p19"/>
            <p:cNvSpPr/>
            <p:nvPr/>
          </p:nvSpPr>
          <p:spPr>
            <a:xfrm>
              <a:off x="3959319" y="150159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nvGrpSpPr>
          <p:cNvPr id="94" name="Google Shape;94;p19"/>
          <p:cNvGrpSpPr/>
          <p:nvPr/>
        </p:nvGrpSpPr>
        <p:grpSpPr>
          <a:xfrm>
            <a:off x="3469340" y="4369952"/>
            <a:ext cx="317870" cy="234001"/>
            <a:chOff x="3815232" y="1501598"/>
            <a:chExt cx="292887" cy="234001"/>
          </a:xfrm>
        </p:grpSpPr>
        <p:sp>
          <p:nvSpPr>
            <p:cNvPr id="95" name="Google Shape;95;p19"/>
            <p:cNvSpPr/>
            <p:nvPr/>
          </p:nvSpPr>
          <p:spPr>
            <a:xfrm>
              <a:off x="3815232" y="150159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6" name="Google Shape;96;p19"/>
            <p:cNvSpPr/>
            <p:nvPr/>
          </p:nvSpPr>
          <p:spPr>
            <a:xfrm>
              <a:off x="3887275" y="150159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97" name="Google Shape;97;p19"/>
            <p:cNvSpPr/>
            <p:nvPr/>
          </p:nvSpPr>
          <p:spPr>
            <a:xfrm>
              <a:off x="3959319" y="150159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E318E"/>
                </a:solidFill>
                <a:latin typeface="Open Sans SemiBold"/>
                <a:ea typeface="Open Sans SemiBold"/>
                <a:cs typeface="Open Sans SemiBold"/>
                <a:sym typeface="Open Sans SemiBold"/>
              </a:rPr>
              <a:t>Do-While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12" name="Google Shape;212;p37"/>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loop statement in Java is used when the number of iterations is known beforehand and is typically used for iterating over arrays?</a:t>
            </a:r>
            <a:endParaRPr>
              <a:solidFill>
                <a:schemeClr val="dk1"/>
              </a:solidFill>
              <a:latin typeface="Open Sans"/>
              <a:ea typeface="Open Sans"/>
              <a:cs typeface="Open Sans"/>
              <a:sym typeface="Open Sans"/>
            </a:endParaRPr>
          </a:p>
        </p:txBody>
      </p:sp>
      <p:sp>
        <p:nvSpPr>
          <p:cNvPr id="218" name="Google Shape;218;p3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19" name="Google Shape;219;p38"/>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20" name="Google Shape;220;p38"/>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for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do-while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loop statement in Java is used when the number of iterations is known beforehand and is typically used for iterating over arrays?</a:t>
            </a:r>
            <a:endParaRPr>
              <a:solidFill>
                <a:schemeClr val="dk1"/>
              </a:solidFill>
              <a:latin typeface="Open Sans"/>
              <a:ea typeface="Open Sans"/>
              <a:cs typeface="Open Sans"/>
              <a:sym typeface="Open Sans"/>
            </a:endParaRPr>
          </a:p>
        </p:txBody>
      </p:sp>
      <p:sp>
        <p:nvSpPr>
          <p:cNvPr id="226" name="Google Shape;226;p3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27" name="Google Shape;227;p39"/>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28" name="Google Shape;228;p39"/>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for loop</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do-while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loop statement in Java is used when you want to execute a block of code repeatedly as long as a condition is true?</a:t>
            </a:r>
            <a:endParaRPr>
              <a:solidFill>
                <a:schemeClr val="dk1"/>
              </a:solidFill>
              <a:latin typeface="Open Sans"/>
              <a:ea typeface="Open Sans"/>
              <a:cs typeface="Open Sans"/>
              <a:sym typeface="Open Sans"/>
            </a:endParaRPr>
          </a:p>
        </p:txBody>
      </p:sp>
      <p:sp>
        <p:nvSpPr>
          <p:cNvPr id="234" name="Google Shape;234;p4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35" name="Google Shape;235;p40"/>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36" name="Google Shape;236;p40"/>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for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do-while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Which loop statement in Java is used when you want to execute a block of code repeatedly as long as a condition is true?</a:t>
            </a:r>
            <a:endParaRPr>
              <a:solidFill>
                <a:schemeClr val="dk1"/>
              </a:solidFill>
              <a:latin typeface="Open Sans"/>
              <a:ea typeface="Open Sans"/>
              <a:cs typeface="Open Sans"/>
              <a:sym typeface="Open Sans"/>
            </a:endParaRPr>
          </a:p>
        </p:txBody>
      </p:sp>
      <p:sp>
        <p:nvSpPr>
          <p:cNvPr id="242" name="Google Shape;242;p4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43" name="Google Shape;243;p41"/>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44" name="Google Shape;244;p41"/>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for loop</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while loop</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do-while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Branching Statements</a:t>
            </a:r>
            <a:endParaRPr sz="2000">
              <a:solidFill>
                <a:srgbClr val="2E318E"/>
              </a:solidFill>
              <a:latin typeface="Open Sans SemiBold"/>
              <a:ea typeface="Open Sans SemiBold"/>
              <a:cs typeface="Open Sans SemiBold"/>
              <a:sym typeface="Open Sans SemiBold"/>
            </a:endParaRPr>
          </a:p>
        </p:txBody>
      </p:sp>
      <p:sp>
        <p:nvSpPr>
          <p:cNvPr id="250" name="Google Shape;250;p42"/>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757989"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Branching statements provide flexibility and efficiency in controlling program flow.</a:t>
            </a:r>
            <a:endParaRPr>
              <a:solidFill>
                <a:schemeClr val="dk1"/>
              </a:solidFill>
              <a:latin typeface="Open Sans"/>
              <a:ea typeface="Open Sans"/>
              <a:cs typeface="Open Sans"/>
              <a:sym typeface="Open Sans"/>
            </a:endParaRPr>
          </a:p>
          <a:p>
            <a:pPr indent="-317500" lvl="0" marL="457200" marR="757989"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They are commonly used to optimize loops, handle special cases, and control the flow of execution within methods.</a:t>
            </a:r>
            <a:endParaRPr>
              <a:solidFill>
                <a:schemeClr val="dk1"/>
              </a:solidFill>
              <a:latin typeface="Open Sans"/>
              <a:ea typeface="Open Sans"/>
              <a:cs typeface="Open Sans"/>
              <a:sym typeface="Open Sans"/>
            </a:endParaRPr>
          </a:p>
          <a:p>
            <a:pPr indent="-317500" lvl="0" marL="457200" marR="757989" rtl="0" algn="l">
              <a:lnSpc>
                <a:spcPct val="150000"/>
              </a:lnSpc>
              <a:spcBef>
                <a:spcPts val="0"/>
              </a:spcBef>
              <a:spcAft>
                <a:spcPts val="0"/>
              </a:spcAft>
              <a:buClr>
                <a:schemeClr val="dk1"/>
              </a:buClr>
              <a:buSzPts val="1400"/>
              <a:buFont typeface="Open Sans"/>
              <a:buChar char="●"/>
            </a:pPr>
            <a:r>
              <a:t/>
            </a:r>
            <a:endParaRPr>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Break Statement</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56" name="Google Shape;256;p43"/>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Used to terminate the innermost loop or switch statement and transfer control to the statement immediately following the loop or switch.</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Allows for early exit from loops or switch cases.</a:t>
            </a:r>
            <a:endParaRPr>
              <a:solidFill>
                <a:schemeClr val="dk1"/>
              </a:solidFill>
              <a:latin typeface="Open Sans"/>
              <a:ea typeface="Open Sans"/>
              <a:cs typeface="Open Sans"/>
              <a:sym typeface="Open Sans"/>
            </a:endParaRPr>
          </a:p>
        </p:txBody>
      </p:sp>
      <p:pic>
        <p:nvPicPr>
          <p:cNvPr id="257" name="Google Shape;257;p43"/>
          <p:cNvPicPr preferRelativeResize="0"/>
          <p:nvPr/>
        </p:nvPicPr>
        <p:blipFill>
          <a:blip r:embed="rId3">
            <a:alphaModFix/>
          </a:blip>
          <a:stretch>
            <a:fillRect/>
          </a:stretch>
        </p:blipFill>
        <p:spPr>
          <a:xfrm>
            <a:off x="5017325" y="1217350"/>
            <a:ext cx="3192475" cy="310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Break Statement</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263" name="Google Shape;263;p44"/>
          <p:cNvPicPr preferRelativeResize="0"/>
          <p:nvPr/>
        </p:nvPicPr>
        <p:blipFill>
          <a:blip r:embed="rId3">
            <a:alphaModFix/>
          </a:blip>
          <a:stretch>
            <a:fillRect/>
          </a:stretch>
        </p:blipFill>
        <p:spPr>
          <a:xfrm>
            <a:off x="2355925" y="1697577"/>
            <a:ext cx="4432150" cy="1748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Continue</a:t>
            </a:r>
            <a:r>
              <a:rPr lang="en" sz="2000">
                <a:solidFill>
                  <a:srgbClr val="2E318E"/>
                </a:solidFill>
                <a:latin typeface="Open Sans SemiBold"/>
                <a:ea typeface="Open Sans SemiBold"/>
                <a:cs typeface="Open Sans SemiBold"/>
                <a:sym typeface="Open Sans SemiBold"/>
              </a:rPr>
              <a:t> Statement</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69" name="Google Shape;269;p45"/>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Skips the current iteration of a loop and proceeds to the next iteration.</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Allows for skipping specific iterations based on certain conditions.</a:t>
            </a:r>
            <a:endParaRPr>
              <a:solidFill>
                <a:schemeClr val="dk1"/>
              </a:solidFill>
              <a:latin typeface="Open Sans"/>
              <a:ea typeface="Open Sans"/>
              <a:cs typeface="Open Sans"/>
              <a:sym typeface="Open Sans"/>
            </a:endParaRPr>
          </a:p>
        </p:txBody>
      </p:sp>
      <p:pic>
        <p:nvPicPr>
          <p:cNvPr id="270" name="Google Shape;270;p45"/>
          <p:cNvPicPr preferRelativeResize="0"/>
          <p:nvPr/>
        </p:nvPicPr>
        <p:blipFill>
          <a:blip r:embed="rId3">
            <a:alphaModFix/>
          </a:blip>
          <a:stretch>
            <a:fillRect/>
          </a:stretch>
        </p:blipFill>
        <p:spPr>
          <a:xfrm>
            <a:off x="4946125" y="1268350"/>
            <a:ext cx="3305201" cy="3396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Continue Statement</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pic>
        <p:nvPicPr>
          <p:cNvPr id="276" name="Google Shape;276;p46"/>
          <p:cNvPicPr preferRelativeResize="0"/>
          <p:nvPr/>
        </p:nvPicPr>
        <p:blipFill>
          <a:blip r:embed="rId3">
            <a:alphaModFix/>
          </a:blip>
          <a:stretch>
            <a:fillRect/>
          </a:stretch>
        </p:blipFill>
        <p:spPr>
          <a:xfrm>
            <a:off x="2305050" y="1819275"/>
            <a:ext cx="4533900" cy="150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Introduction to Iterative Statements</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Branching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82" name="Google Shape;282;p47"/>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Write a Java program to print all even numbers and exit loop if multiple of 5 is encountered.</a:t>
            </a:r>
            <a:endParaRPr b="1">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Do-While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88" name="Google Shape;288;p48"/>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What is the primary purpose of using break statements within a switch-case statement in Java?</a:t>
            </a:r>
            <a:endParaRPr>
              <a:solidFill>
                <a:schemeClr val="dk1"/>
              </a:solidFill>
              <a:latin typeface="Open Sans"/>
              <a:ea typeface="Open Sans"/>
              <a:cs typeface="Open Sans"/>
              <a:sym typeface="Open Sans"/>
            </a:endParaRPr>
          </a:p>
        </p:txBody>
      </p:sp>
      <p:sp>
        <p:nvSpPr>
          <p:cNvPr id="294" name="Google Shape;294;p4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95" name="Google Shape;295;p49"/>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96" name="Google Shape;296;p49"/>
          <p:cNvSpPr txBox="1"/>
          <p:nvPr/>
        </p:nvSpPr>
        <p:spPr>
          <a:xfrm>
            <a:off x="1373493" y="3004281"/>
            <a:ext cx="6073800" cy="13854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terminate the program execution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skip the current iteration of a loop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exit the switch-case statement and prevent fall-through to subsequent cases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continue to the next case in the switch-case statement</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What is the primary purpose of using break statements within a switch-case statement in Java?</a:t>
            </a:r>
            <a:endParaRPr>
              <a:solidFill>
                <a:schemeClr val="dk1"/>
              </a:solidFill>
              <a:latin typeface="Open Sans"/>
              <a:ea typeface="Open Sans"/>
              <a:cs typeface="Open Sans"/>
              <a:sym typeface="Open Sans"/>
            </a:endParaRPr>
          </a:p>
        </p:txBody>
      </p:sp>
      <p:sp>
        <p:nvSpPr>
          <p:cNvPr id="302" name="Google Shape;302;p5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303" name="Google Shape;303;p50"/>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304" name="Google Shape;304;p50"/>
          <p:cNvSpPr txBox="1"/>
          <p:nvPr/>
        </p:nvSpPr>
        <p:spPr>
          <a:xfrm>
            <a:off x="1373493" y="3004281"/>
            <a:ext cx="6073800" cy="13854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terminate the program execution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skip the current iteration of a loop</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To exit the switch-case statement and prevent fall-through to subsequent cases</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To continue to the next case in the switch-case statement</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Problem Solving</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15" name="Google Shape;315;p52"/>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Write a Java program to reverse a given integer number.</a:t>
            </a:r>
            <a:endParaRPr b="1">
              <a:solidFill>
                <a:schemeClr val="dk1"/>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21" name="Google Shape;321;p53"/>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27" name="Google Shape;327;p54"/>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Check the given year is leap year or not.</a:t>
            </a:r>
            <a:endParaRPr b="1">
              <a:solidFill>
                <a:schemeClr val="dk1"/>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33" name="Google Shape;333;p55"/>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39" name="Google Shape;339;p56"/>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Print Fibonacci Series</a:t>
            </a:r>
            <a:endParaRPr b="1">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Iterative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08" name="Google Shape;108;p21"/>
          <p:cNvSpPr/>
          <p:nvPr/>
        </p:nvSpPr>
        <p:spPr>
          <a:xfrm>
            <a:off x="508825" y="925450"/>
            <a:ext cx="78747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228600" marR="35861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Imagine you're tasked with going to the grocery store and picking up items from a shopping list. You have a list of items to buy, including fruits, vegetables, dairy products, and snacks. How would you complete this task?</a:t>
            </a:r>
            <a:endParaRPr>
              <a:solidFill>
                <a:schemeClr val="dk1"/>
              </a:solidFill>
              <a:latin typeface="Open Sans"/>
              <a:ea typeface="Open Sans"/>
              <a:cs typeface="Open Sans"/>
              <a:sym typeface="Open Sans"/>
            </a:endParaRPr>
          </a:p>
        </p:txBody>
      </p:sp>
      <p:pic>
        <p:nvPicPr>
          <p:cNvPr id="109" name="Google Shape;109;p21"/>
          <p:cNvPicPr preferRelativeResize="0"/>
          <p:nvPr/>
        </p:nvPicPr>
        <p:blipFill>
          <a:blip r:embed="rId3">
            <a:alphaModFix/>
          </a:blip>
          <a:stretch>
            <a:fillRect/>
          </a:stretch>
        </p:blipFill>
        <p:spPr>
          <a:xfrm>
            <a:off x="4663004" y="1574404"/>
            <a:ext cx="3409300" cy="2268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45" name="Google Shape;345;p57"/>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nvSpPr>
        <p:spPr>
          <a:xfrm>
            <a:off x="87783" y="742295"/>
            <a:ext cx="8789400" cy="2712900"/>
          </a:xfrm>
          <a:prstGeom prst="rect">
            <a:avLst/>
          </a:prstGeom>
          <a:noFill/>
          <a:ln>
            <a:noFill/>
          </a:ln>
        </p:spPr>
        <p:txBody>
          <a:bodyPr anchorCtr="0" anchor="t" bIns="45700" lIns="91425" spcFirstLastPara="1" rIns="91425" wrap="square" tIns="45700">
            <a:spAutoFit/>
          </a:bodyPr>
          <a:lstStyle/>
          <a:p>
            <a:pPr indent="-323850" lvl="0" marL="457200" rtl="0" algn="l">
              <a:lnSpc>
                <a:spcPct val="115000"/>
              </a:lnSpc>
              <a:spcBef>
                <a:spcPts val="0"/>
              </a:spcBef>
              <a:spcAft>
                <a:spcPts val="0"/>
              </a:spcAft>
              <a:buSzPts val="1500"/>
              <a:buChar char="•"/>
            </a:pPr>
            <a:r>
              <a:rPr lang="en" sz="1500"/>
              <a:t>We discussed the importance of loops in programming and their role in repeating a block of code multiple times.</a:t>
            </a:r>
            <a:endParaRPr sz="1500"/>
          </a:p>
          <a:p>
            <a:pPr indent="-323850" lvl="0" marL="457200" rtl="0" algn="l">
              <a:lnSpc>
                <a:spcPct val="115000"/>
              </a:lnSpc>
              <a:spcBef>
                <a:spcPts val="0"/>
              </a:spcBef>
              <a:spcAft>
                <a:spcPts val="0"/>
              </a:spcAft>
              <a:buSzPts val="1500"/>
              <a:buChar char="•"/>
            </a:pPr>
            <a:r>
              <a:rPr lang="en" sz="1500"/>
              <a:t>Introduced three main types of loops in Java: for, while, and do-while.</a:t>
            </a:r>
            <a:endParaRPr sz="1500"/>
          </a:p>
          <a:p>
            <a:pPr indent="-323850" lvl="0" marL="457200" rtl="0" algn="l">
              <a:lnSpc>
                <a:spcPct val="115000"/>
              </a:lnSpc>
              <a:spcBef>
                <a:spcPts val="0"/>
              </a:spcBef>
              <a:spcAft>
                <a:spcPts val="0"/>
              </a:spcAft>
              <a:buSzPts val="1500"/>
              <a:buChar char="•"/>
            </a:pPr>
            <a:r>
              <a:rPr lang="en" sz="1500"/>
              <a:t>Discussed how to initialize, condition, and update loop variables.</a:t>
            </a:r>
            <a:endParaRPr sz="1500"/>
          </a:p>
          <a:p>
            <a:pPr indent="-323850" lvl="0" marL="457200" rtl="0" algn="l">
              <a:lnSpc>
                <a:spcPct val="115000"/>
              </a:lnSpc>
              <a:spcBef>
                <a:spcPts val="0"/>
              </a:spcBef>
              <a:spcAft>
                <a:spcPts val="0"/>
              </a:spcAft>
              <a:buSzPts val="1500"/>
              <a:buChar char="•"/>
            </a:pPr>
            <a:r>
              <a:rPr lang="en" sz="1500"/>
              <a:t>Demonstrated various applications of the for loop in solving problems.</a:t>
            </a:r>
            <a:endParaRPr sz="1500"/>
          </a:p>
          <a:p>
            <a:pPr indent="-323850" lvl="0" marL="457200" rtl="0" algn="l">
              <a:lnSpc>
                <a:spcPct val="115000"/>
              </a:lnSpc>
              <a:spcBef>
                <a:spcPts val="0"/>
              </a:spcBef>
              <a:spcAft>
                <a:spcPts val="0"/>
              </a:spcAft>
              <a:buSzPts val="1500"/>
              <a:buChar char="•"/>
            </a:pPr>
            <a:r>
              <a:rPr lang="en" sz="1500"/>
              <a:t>Discussed scenarios where while loops are more suitable.</a:t>
            </a:r>
            <a:endParaRPr sz="1500"/>
          </a:p>
          <a:p>
            <a:pPr indent="-323850" lvl="0" marL="457200" rtl="0" algn="l">
              <a:lnSpc>
                <a:spcPct val="115000"/>
              </a:lnSpc>
              <a:spcBef>
                <a:spcPts val="0"/>
              </a:spcBef>
              <a:spcAft>
                <a:spcPts val="0"/>
              </a:spcAft>
              <a:buSzPts val="1500"/>
              <a:buChar char="•"/>
            </a:pPr>
            <a:r>
              <a:rPr lang="en" sz="1500"/>
              <a:t>Emphasized that do-while loops always execute at least once, unlike while loops.</a:t>
            </a:r>
            <a:endParaRPr sz="1500"/>
          </a:p>
          <a:p>
            <a:pPr indent="-323850" lvl="0" marL="457200" rtl="0" algn="l">
              <a:lnSpc>
                <a:spcPct val="115000"/>
              </a:lnSpc>
              <a:spcBef>
                <a:spcPts val="0"/>
              </a:spcBef>
              <a:spcAft>
                <a:spcPts val="0"/>
              </a:spcAft>
              <a:buSzPts val="1500"/>
              <a:buChar char="•"/>
            </a:pPr>
            <a:r>
              <a:rPr lang="en" sz="1500"/>
              <a:t>Explained how break terminates the loop and continue skips the current iteration.</a:t>
            </a:r>
            <a:endParaRPr sz="1500"/>
          </a:p>
          <a:p>
            <a:pPr indent="-323850" lvl="0" marL="457200" rtl="0" algn="l">
              <a:lnSpc>
                <a:spcPct val="115000"/>
              </a:lnSpc>
              <a:spcBef>
                <a:spcPts val="0"/>
              </a:spcBef>
              <a:spcAft>
                <a:spcPts val="0"/>
              </a:spcAft>
              <a:buSzPts val="1500"/>
              <a:buChar char="•"/>
            </a:pPr>
            <a:r>
              <a:rPr lang="en" sz="1500"/>
              <a:t>Demonstrated practical scenarios where these control statements are useful.</a:t>
            </a:r>
            <a:endParaRPr sz="1500"/>
          </a:p>
          <a:p>
            <a:pPr indent="-323850" lvl="0" marL="457200" rtl="0" algn="l">
              <a:lnSpc>
                <a:spcPct val="115000"/>
              </a:lnSpc>
              <a:spcBef>
                <a:spcPts val="0"/>
              </a:spcBef>
              <a:spcAft>
                <a:spcPts val="0"/>
              </a:spcAft>
              <a:buSzPts val="1500"/>
              <a:buChar char="•"/>
            </a:pPr>
            <a:r>
              <a:rPr lang="en" sz="1500"/>
              <a:t>Solved coding problems on these topics </a:t>
            </a:r>
            <a:endParaRPr sz="1500"/>
          </a:p>
        </p:txBody>
      </p:sp>
      <p:sp>
        <p:nvSpPr>
          <p:cNvPr id="351" name="Google Shape;351;p5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000" u="none" cap="none" strike="noStrike">
                <a:solidFill>
                  <a:srgbClr val="2E318E"/>
                </a:solidFill>
                <a:latin typeface="Open Sans SemiBold"/>
                <a:ea typeface="Open Sans SemiBold"/>
                <a:cs typeface="Open Sans SemiBold"/>
                <a:sym typeface="Open Sans SemiBold"/>
              </a:rPr>
              <a:t>Summary</a:t>
            </a:r>
            <a:endParaRPr b="1" i="0" sz="2000" u="none" cap="none" strike="noStrike">
              <a:solidFill>
                <a:srgbClr val="2E318E"/>
              </a:solidFill>
              <a:latin typeface="Open Sans SemiBold"/>
              <a:ea typeface="Open Sans SemiBold"/>
              <a:cs typeface="Open Sans SemiBold"/>
              <a:sym typeface="Open Sans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9"/>
          <p:cNvPicPr preferRelativeResize="0"/>
          <p:nvPr/>
        </p:nvPicPr>
        <p:blipFill rotWithShape="1">
          <a:blip r:embed="rId3">
            <a:alphaModFix/>
          </a:blip>
          <a:srcRect b="0" l="0" r="0" t="0"/>
          <a:stretch/>
        </p:blipFill>
        <p:spPr>
          <a:xfrm>
            <a:off x="0" y="1656076"/>
            <a:ext cx="1374938" cy="1423032"/>
          </a:xfrm>
          <a:prstGeom prst="rect">
            <a:avLst/>
          </a:prstGeom>
          <a:noFill/>
          <a:ln>
            <a:noFill/>
          </a:ln>
        </p:spPr>
      </p:pic>
      <p:pic>
        <p:nvPicPr>
          <p:cNvPr id="357" name="Google Shape;357;p59"/>
          <p:cNvPicPr preferRelativeResize="0"/>
          <p:nvPr/>
        </p:nvPicPr>
        <p:blipFill rotWithShape="1">
          <a:blip r:embed="rId4">
            <a:alphaModFix/>
          </a:blip>
          <a:srcRect b="0" l="0" r="0" t="0"/>
          <a:stretch/>
        </p:blipFill>
        <p:spPr>
          <a:xfrm>
            <a:off x="6838351" y="4091439"/>
            <a:ext cx="1251826" cy="1052061"/>
          </a:xfrm>
          <a:prstGeom prst="rect">
            <a:avLst/>
          </a:prstGeom>
          <a:noFill/>
          <a:ln>
            <a:noFill/>
          </a:ln>
        </p:spPr>
      </p:pic>
      <p:pic>
        <p:nvPicPr>
          <p:cNvPr descr="A picture containing text&#10;&#10;Description automatically generated" id="358" name="Google Shape;358;p59"/>
          <p:cNvPicPr preferRelativeResize="0"/>
          <p:nvPr/>
        </p:nvPicPr>
        <p:blipFill rotWithShape="1">
          <a:blip r:embed="rId5">
            <a:alphaModFix/>
          </a:blip>
          <a:srcRect b="0" l="0" r="0" t="0"/>
          <a:stretch/>
        </p:blipFill>
        <p:spPr>
          <a:xfrm>
            <a:off x="280930" y="487516"/>
            <a:ext cx="8582140" cy="41684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nvSpPr>
        <p:spPr>
          <a:xfrm>
            <a:off x="2247370" y="1995816"/>
            <a:ext cx="4206600" cy="74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Open Sans"/>
                <a:ea typeface="Open Sans"/>
                <a:cs typeface="Open Sans"/>
                <a:sym typeface="Open Sans"/>
              </a:rPr>
              <a:t>Thank You</a:t>
            </a:r>
            <a:endParaRPr b="0" i="0" sz="2000" u="none" cap="none" strike="noStrike">
              <a:solidFill>
                <a:srgbClr val="000000"/>
              </a:solidFill>
              <a:latin typeface="Open Sans"/>
              <a:ea typeface="Open Sans"/>
              <a:cs typeface="Open Sans"/>
              <a:sym typeface="Open Sans"/>
            </a:endParaRPr>
          </a:p>
        </p:txBody>
      </p:sp>
      <p:sp>
        <p:nvSpPr>
          <p:cNvPr id="364" name="Google Shape;364;p60"/>
          <p:cNvSpPr txBox="1"/>
          <p:nvPr/>
        </p:nvSpPr>
        <p:spPr>
          <a:xfrm>
            <a:off x="106643" y="4617469"/>
            <a:ext cx="6034500" cy="40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050" u="none" cap="none" strike="noStrike">
                <a:solidFill>
                  <a:srgbClr val="231F20"/>
                </a:solidFill>
                <a:latin typeface="Montserrat"/>
                <a:ea typeface="Montserrat"/>
                <a:cs typeface="Montserrat"/>
                <a:sym typeface="Montserrat"/>
              </a:rPr>
              <a:t>Copyright © </a:t>
            </a:r>
            <a:r>
              <a:rPr b="0" i="0" lang="en" sz="1050" u="none" cap="none" strike="noStrike">
                <a:solidFill>
                  <a:srgbClr val="231F20"/>
                </a:solidFill>
                <a:latin typeface="Arial"/>
                <a:ea typeface="Arial"/>
                <a:cs typeface="Arial"/>
                <a:sym typeface="Arial"/>
              </a:rPr>
              <a:t> Upgrad</a:t>
            </a:r>
            <a:r>
              <a:rPr b="0" i="0" lang="en" sz="1050" u="none" cap="none" strike="noStrike">
                <a:solidFill>
                  <a:srgbClr val="231F20"/>
                </a:solidFill>
                <a:latin typeface="Montserrat"/>
                <a:ea typeface="Montserrat"/>
                <a:cs typeface="Montserrat"/>
                <a:sym typeface="Montserrat"/>
              </a:rPr>
              <a:t>., All rights reserved </a:t>
            </a:r>
            <a:endParaRPr b="0" i="0" sz="1050" u="none" cap="none" strike="noStrike">
              <a:solidFill>
                <a:srgbClr val="231F2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 sz="1050" u="none" cap="none" strike="noStrike">
                <a:solidFill>
                  <a:srgbClr val="231F20"/>
                </a:solidFill>
                <a:latin typeface="Montserrat"/>
                <a:ea typeface="Montserrat"/>
                <a:cs typeface="Montserrat"/>
                <a:sym typeface="Montserrat"/>
              </a:rPr>
              <a:t>Confidential Information, intended for approved distribution list of </a:t>
            </a:r>
            <a:r>
              <a:rPr b="0" i="0" lang="en" sz="1050" u="none" cap="none" strike="noStrike">
                <a:solidFill>
                  <a:srgbClr val="231F20"/>
                </a:solidFill>
                <a:latin typeface="Arial"/>
                <a:ea typeface="Arial"/>
                <a:cs typeface="Arial"/>
                <a:sym typeface="Arial"/>
              </a:rPr>
              <a:t> Upgrad</a:t>
            </a:r>
            <a:endParaRPr b="0" i="0" sz="1050" u="none" cap="none" strike="noStrike">
              <a:solidFill>
                <a:srgbClr val="231F2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Iterative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15" name="Google Shape;115;p22"/>
          <p:cNvSpPr/>
          <p:nvPr/>
        </p:nvSpPr>
        <p:spPr>
          <a:xfrm>
            <a:off x="508825" y="925450"/>
            <a:ext cx="78747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58616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Would you:</a:t>
            </a:r>
            <a:endParaRPr>
              <a:solidFill>
                <a:schemeClr val="dk1"/>
              </a:solidFill>
              <a:latin typeface="Open Sans"/>
              <a:ea typeface="Open Sans"/>
              <a:cs typeface="Open Sans"/>
              <a:sym typeface="Open Sans"/>
            </a:endParaRPr>
          </a:p>
          <a:p>
            <a:pPr indent="-317500" lvl="1" marL="914400" marR="49630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Try to remember all the items on the list at once and gather them in one go, </a:t>
            </a:r>
            <a:endParaRPr>
              <a:solidFill>
                <a:schemeClr val="dk1"/>
              </a:solidFill>
              <a:latin typeface="Open Sans"/>
              <a:ea typeface="Open Sans"/>
              <a:cs typeface="Open Sans"/>
              <a:sym typeface="Open Sans"/>
            </a:endParaRPr>
          </a:p>
          <a:p>
            <a:pPr indent="0" lvl="0" marL="3657600" marR="496302" rtl="0" algn="l">
              <a:lnSpc>
                <a:spcPct val="150000"/>
              </a:lnSpc>
              <a:spcBef>
                <a:spcPts val="0"/>
              </a:spcBef>
              <a:spcAft>
                <a:spcPts val="0"/>
              </a:spcAft>
              <a:buNone/>
            </a:pPr>
            <a:r>
              <a:rPr b="1" lang="en">
                <a:solidFill>
                  <a:schemeClr val="dk1"/>
                </a:solidFill>
                <a:latin typeface="Open Sans"/>
                <a:ea typeface="Open Sans"/>
                <a:cs typeface="Open Sans"/>
                <a:sym typeface="Open Sans"/>
              </a:rPr>
              <a:t>or</a:t>
            </a:r>
            <a:endParaRPr b="1">
              <a:solidFill>
                <a:schemeClr val="dk1"/>
              </a:solidFill>
              <a:latin typeface="Open Sans"/>
              <a:ea typeface="Open Sans"/>
              <a:cs typeface="Open Sans"/>
              <a:sym typeface="Open Sans"/>
            </a:endParaRPr>
          </a:p>
          <a:p>
            <a:pPr indent="-317500" lvl="1" marL="914400" marR="32485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Look at one item on the list, find it in the store, pick it up, then move on to the next item, repeating the process until you've collected everything on your list?</a:t>
            </a:r>
            <a:endParaRPr>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Iterative Statements</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21" name="Google Shape;121;p23"/>
          <p:cNvSpPr/>
          <p:nvPr/>
        </p:nvSpPr>
        <p:spPr>
          <a:xfrm>
            <a:off x="508825" y="925450"/>
            <a:ext cx="78747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66775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Iterative statements, also known as loops, are fundamental programming constructs that enable the repetition of a block of code until a specified condition is met.</a:t>
            </a:r>
            <a:endParaRPr>
              <a:solidFill>
                <a:schemeClr val="dk1"/>
              </a:solidFill>
              <a:latin typeface="Open Sans"/>
              <a:ea typeface="Open Sans"/>
              <a:cs typeface="Open Sans"/>
              <a:sym typeface="Open Sans"/>
            </a:endParaRPr>
          </a:p>
          <a:p>
            <a:pPr indent="-317500" lvl="0" marL="457200" marR="66775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They play a pivotal role in controlling program flow and automating repetitive tasks.</a:t>
            </a:r>
            <a:endParaRPr>
              <a:solidFill>
                <a:schemeClr val="dk1"/>
              </a:solidFill>
              <a:latin typeface="Open Sans"/>
              <a:ea typeface="Open Sans"/>
              <a:cs typeface="Open Sans"/>
              <a:sym typeface="Open Sans"/>
            </a:endParaRPr>
          </a:p>
          <a:p>
            <a:pPr indent="-317500" lvl="0" marL="457200" marR="667752"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Iterative statements allow programmers to execute the same code multiple times, iterating over a sequence of values or performing actions based on changing conditions.</a:t>
            </a:r>
            <a:endParaRPr>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You are designing an inventory management system for a retail store where employees can update product quantities and prices. Which control flow statement would be most effective in processing the inventory updates efficiently?</a:t>
            </a:r>
            <a:endParaRPr>
              <a:solidFill>
                <a:schemeClr val="dk1"/>
              </a:solidFill>
              <a:latin typeface="Open Sans"/>
              <a:ea typeface="Open Sans"/>
              <a:cs typeface="Open Sans"/>
              <a:sym typeface="Open Sans"/>
            </a:endParaRPr>
          </a:p>
        </p:txBody>
      </p:sp>
      <p:sp>
        <p:nvSpPr>
          <p:cNvPr id="127" name="Google Shape;127;p2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128" name="Google Shape;128;p24"/>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129" name="Google Shape;129;p24"/>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Nested 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Loop statements</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p:nvPr/>
        </p:nvSpPr>
        <p:spPr>
          <a:xfrm>
            <a:off x="1374525" y="690700"/>
            <a:ext cx="6395100" cy="18477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You are designing an inventory management system for a retail store where employees can update product quantities and prices. Which control flow statement would be most effective in processing the inventory updates efficiently?</a:t>
            </a:r>
            <a:endParaRPr>
              <a:solidFill>
                <a:schemeClr val="dk1"/>
              </a:solidFill>
              <a:latin typeface="Open Sans"/>
              <a:ea typeface="Open Sans"/>
              <a:cs typeface="Open Sans"/>
              <a:sym typeface="Open Sans"/>
            </a:endParaRPr>
          </a:p>
        </p:txBody>
      </p:sp>
      <p:sp>
        <p:nvSpPr>
          <p:cNvPr id="135" name="Google Shape;135;p2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136" name="Google Shape;136;p25"/>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137" name="Google Shape;137;p25"/>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If-else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Switch-case statements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Nested if-else statements</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Loop statements</a:t>
            </a:r>
            <a:endParaRPr>
              <a:solidFill>
                <a:srgbClr val="00B050"/>
              </a:solidFill>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For Loop</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43" name="Google Shape;143;p26"/>
          <p:cNvSpPr/>
          <p:nvPr/>
        </p:nvSpPr>
        <p:spPr>
          <a:xfrm>
            <a:off x="508825" y="925450"/>
            <a:ext cx="8003400" cy="3913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 for loop is used to iterate over a range of values or elements in a sequence.</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It consists of three parts: initialization, condition, and update.</a:t>
            </a:r>
            <a:endParaRPr>
              <a:solidFill>
                <a:schemeClr val="dk1"/>
              </a:solidFill>
              <a:latin typeface="Open Sans"/>
              <a:ea typeface="Open Sans"/>
              <a:cs typeface="Open Sans"/>
              <a:sym typeface="Open Sans"/>
            </a:endParaRPr>
          </a:p>
          <a:p>
            <a:pPr indent="-317500" lvl="0" marL="457200" marR="3280861"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The initialization initializes the loop control variable, the condition determines whether the loop should continue executing, and the update modifies the loop control variable.</a:t>
            </a:r>
            <a:endParaRPr>
              <a:solidFill>
                <a:schemeClr val="dk1"/>
              </a:solidFill>
              <a:latin typeface="Open Sans"/>
              <a:ea typeface="Open Sans"/>
              <a:cs typeface="Open Sans"/>
              <a:sym typeface="Open Sans"/>
            </a:endParaRPr>
          </a:p>
        </p:txBody>
      </p:sp>
      <p:pic>
        <p:nvPicPr>
          <p:cNvPr id="144" name="Google Shape;144;p26"/>
          <p:cNvPicPr preferRelativeResize="0"/>
          <p:nvPr/>
        </p:nvPicPr>
        <p:blipFill>
          <a:blip r:embed="rId3">
            <a:alphaModFix/>
          </a:blip>
          <a:stretch>
            <a:fillRect/>
          </a:stretch>
        </p:blipFill>
        <p:spPr>
          <a:xfrm>
            <a:off x="5458301" y="1009675"/>
            <a:ext cx="2662675" cy="3745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