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Montserrat"/>
      <p:regular r:id="rId38"/>
      <p:bold r:id="rId39"/>
      <p:italic r:id="rId40"/>
      <p:boldItalic r:id="rId41"/>
    </p:embeddedFont>
    <p:embeddedFont>
      <p:font typeface="Montserrat Medium"/>
      <p:regular r:id="rId42"/>
      <p:bold r:id="rId43"/>
      <p:italic r:id="rId44"/>
      <p:boldItalic r:id="rId45"/>
    </p:embeddedFont>
    <p:embeddedFont>
      <p:font typeface="Open Sans SemiBold"/>
      <p:regular r:id="rId46"/>
      <p:bold r:id="rId47"/>
      <p:italic r:id="rId48"/>
      <p:boldItalic r:id="rId49"/>
    </p:embeddedFont>
    <p:embeddedFont>
      <p:font typeface="Open Sans"/>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16">
          <p15:clr>
            <a:srgbClr val="A4A3A4"/>
          </p15:clr>
        </p15:guide>
        <p15:guide id="2" pos="504">
          <p15:clr>
            <a:srgbClr val="A4A3A4"/>
          </p15:clr>
        </p15:guide>
        <p15:guide id="3" pos="2400">
          <p15:clr>
            <a:srgbClr val="A4A3A4"/>
          </p15:clr>
        </p15:guide>
      </p15:sldGuideLst>
    </p:ext>
    <p:ext uri="GoogleSlidesCustomDataVersion2">
      <go:slidesCustomData xmlns:go="http://customooxmlschemas.google.com/" r:id="rId54" roundtripDataSignature="AMtx7mj4dj1t+YmwhT8G7KFju3YIvmWa7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16" orient="horz"/>
        <p:guide pos="504"/>
        <p:guide pos="240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42" Type="http://schemas.openxmlformats.org/officeDocument/2006/relationships/font" Target="fonts/MontserratMedium-regular.fntdata"/><Relationship Id="rId41" Type="http://schemas.openxmlformats.org/officeDocument/2006/relationships/font" Target="fonts/Montserrat-boldItalic.fntdata"/><Relationship Id="rId44" Type="http://schemas.openxmlformats.org/officeDocument/2006/relationships/font" Target="fonts/MontserratMedium-italic.fntdata"/><Relationship Id="rId43" Type="http://schemas.openxmlformats.org/officeDocument/2006/relationships/font" Target="fonts/MontserratMedium-bold.fntdata"/><Relationship Id="rId46" Type="http://schemas.openxmlformats.org/officeDocument/2006/relationships/font" Target="fonts/OpenSansSemiBold-regular.fntdata"/><Relationship Id="rId45" Type="http://schemas.openxmlformats.org/officeDocument/2006/relationships/font" Target="fonts/MontserratMedium-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SemiBold-italic.fntdata"/><Relationship Id="rId47" Type="http://schemas.openxmlformats.org/officeDocument/2006/relationships/font" Target="fonts/OpenSansSemiBold-bold.fntdata"/><Relationship Id="rId49" Type="http://schemas.openxmlformats.org/officeDocument/2006/relationships/font" Target="fonts/OpenSansSemiBol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Montserrat-bold.fntdata"/><Relationship Id="rId38" Type="http://schemas.openxmlformats.org/officeDocument/2006/relationships/font" Target="fonts/Montserrat-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penSans-bold.fntdata"/><Relationship Id="rId50" Type="http://schemas.openxmlformats.org/officeDocument/2006/relationships/font" Target="fonts/OpenSans-regular.fntdata"/><Relationship Id="rId53" Type="http://schemas.openxmlformats.org/officeDocument/2006/relationships/font" Target="fonts/OpenSans-boldItalic.fntdata"/><Relationship Id="rId52"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54"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 name="Google Shape;4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c6cfa6d8f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c6cfa6d8f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6caf189271_0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26caf189271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6caf189271_0_1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26caf189271_0_1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c6cfa6d8f3_0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2c6cfa6d8f3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None/>
            </a:pPr>
            <a:r>
              <a:t/>
            </a:r>
            <a:endParaRPr b="1"/>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None/>
            </a:pPr>
            <a:r>
              <a:t/>
            </a:r>
            <a:endParaRPr b="1"/>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c6cfa6d8f3_0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2c6cfa6d8f3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None/>
            </a:pPr>
            <a:r>
              <a:t/>
            </a:r>
            <a:endParaRPr b="1"/>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c6cfa6d8f3_0_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2c6cfa6d8f3_0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None/>
            </a:pPr>
            <a:r>
              <a:t/>
            </a:r>
            <a:endParaRPr b="1"/>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None/>
            </a:pPr>
            <a:r>
              <a:t/>
            </a:r>
            <a:endParaRPr b="1"/>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None/>
            </a:pPr>
            <a:r>
              <a:t/>
            </a:r>
            <a:endParaRPr b="1"/>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c6cfa6d8f3_0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2c6cfa6d8f3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None/>
            </a:pPr>
            <a:r>
              <a:t/>
            </a:r>
            <a:endParaRPr b="1"/>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 name="Google Shape;4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6caf18927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26caf18927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None/>
            </a:pPr>
            <a:r>
              <a:t/>
            </a:r>
            <a:endParaRPr b="1"/>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None/>
            </a:pPr>
            <a:r>
              <a:t/>
            </a:r>
            <a:endParaRPr b="1"/>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None/>
            </a:pPr>
            <a:r>
              <a:t/>
            </a:r>
            <a:endParaRPr b="1"/>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None/>
            </a:pPr>
            <a:r>
              <a:t/>
            </a:r>
            <a:endParaRPr b="1"/>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6caf189271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26caf189271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None/>
            </a:pPr>
            <a:r>
              <a:t/>
            </a:r>
            <a:endParaRPr b="1"/>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6caf189271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26caf189271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None/>
            </a:pPr>
            <a:r>
              <a:t/>
            </a:r>
            <a:endParaRPr b="1"/>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6caf189271_0_1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26caf189271_0_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None/>
            </a:pPr>
            <a:r>
              <a:t/>
            </a:r>
            <a:endParaRPr b="1"/>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6caf189271_0_1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26caf189271_0_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None/>
            </a:pPr>
            <a:r>
              <a:t/>
            </a:r>
            <a:endParaRPr b="1"/>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None/>
            </a:pPr>
            <a:r>
              <a:t/>
            </a:r>
            <a:endParaRPr b="1"/>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p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None/>
            </a:pPr>
            <a:r>
              <a:t/>
            </a:r>
            <a:endParaRPr b="1"/>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6cfa6d8f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g2c6cfa6d8f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None/>
            </a:pPr>
            <a:r>
              <a:t/>
            </a:r>
            <a:endParaRPr b="1"/>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p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None/>
            </a:pPr>
            <a:r>
              <a:t/>
            </a:r>
            <a:endParaRPr b="1"/>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6cfa6d8f3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2c6cfa6d8f3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None/>
            </a:pPr>
            <a:r>
              <a:t/>
            </a:r>
            <a:endParaRPr b="1"/>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None/>
            </a:pPr>
            <a:r>
              <a:t/>
            </a:r>
            <a:endParaRPr b="1"/>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6cfa6d8f3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2c6cfa6d8f3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None/>
            </a:pPr>
            <a:r>
              <a:t/>
            </a:r>
            <a:endParaRPr b="1"/>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None/>
            </a:pPr>
            <a:r>
              <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c6cfa6d8f3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2c6cfa6d8f3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None/>
            </a:pPr>
            <a:r>
              <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CUSTOM_5">
    <p:spTree>
      <p:nvGrpSpPr>
        <p:cNvPr id="10" name="Shape 10"/>
        <p:cNvGrpSpPr/>
        <p:nvPr/>
      </p:nvGrpSpPr>
      <p:grpSpPr>
        <a:xfrm>
          <a:off x="0" y="0"/>
          <a:ext cx="0" cy="0"/>
          <a:chOff x="0" y="0"/>
          <a:chExt cx="0" cy="0"/>
        </a:xfrm>
      </p:grpSpPr>
      <p:sp>
        <p:nvSpPr>
          <p:cNvPr id="11" name="Google Shape;11;p80"/>
          <p:cNvSpPr/>
          <p:nvPr/>
        </p:nvSpPr>
        <p:spPr>
          <a:xfrm>
            <a:off x="0" y="0"/>
            <a:ext cx="9144000" cy="5143500"/>
          </a:xfrm>
          <a:prstGeom prst="rect">
            <a:avLst/>
          </a:prstGeom>
          <a:solidFill>
            <a:srgbClr val="231F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 name="Google Shape;12;p80"/>
          <p:cNvPicPr preferRelativeResize="0"/>
          <p:nvPr/>
        </p:nvPicPr>
        <p:blipFill rotWithShape="1">
          <a:blip r:embed="rId2">
            <a:alphaModFix/>
          </a:blip>
          <a:srcRect b="0" l="0" r="0" t="0"/>
          <a:stretch/>
        </p:blipFill>
        <p:spPr>
          <a:xfrm>
            <a:off x="8184425" y="654200"/>
            <a:ext cx="959567" cy="874676"/>
          </a:xfrm>
          <a:prstGeom prst="rect">
            <a:avLst/>
          </a:prstGeom>
          <a:noFill/>
          <a:ln>
            <a:noFill/>
          </a:ln>
        </p:spPr>
      </p:pic>
      <p:pic>
        <p:nvPicPr>
          <p:cNvPr id="13" name="Google Shape;13;p80"/>
          <p:cNvPicPr preferRelativeResize="0"/>
          <p:nvPr/>
        </p:nvPicPr>
        <p:blipFill rotWithShape="1">
          <a:blip r:embed="rId3">
            <a:alphaModFix/>
          </a:blip>
          <a:srcRect b="0" l="0" r="0" t="0"/>
          <a:stretch/>
        </p:blipFill>
        <p:spPr>
          <a:xfrm>
            <a:off x="6282450" y="4626575"/>
            <a:ext cx="615078" cy="516924"/>
          </a:xfrm>
          <a:prstGeom prst="rect">
            <a:avLst/>
          </a:prstGeom>
          <a:noFill/>
          <a:ln>
            <a:noFill/>
          </a:ln>
        </p:spPr>
      </p:pic>
      <p:pic>
        <p:nvPicPr>
          <p:cNvPr descr="A red and white text on a black background&#10;&#10;Description automatically generated" id="14" name="Google Shape;14;p80"/>
          <p:cNvPicPr preferRelativeResize="0"/>
          <p:nvPr/>
        </p:nvPicPr>
        <p:blipFill rotWithShape="1">
          <a:blip r:embed="rId4">
            <a:alphaModFix/>
          </a:blip>
          <a:srcRect b="0" l="0" r="0" t="0"/>
          <a:stretch/>
        </p:blipFill>
        <p:spPr>
          <a:xfrm>
            <a:off x="468726" y="3724283"/>
            <a:ext cx="2481943" cy="902292"/>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81"/>
          <p:cNvSpPr txBox="1"/>
          <p:nvPr>
            <p:ph type="title"/>
          </p:nvPr>
        </p:nvSpPr>
        <p:spPr>
          <a:xfrm>
            <a:off x="515650" y="312000"/>
            <a:ext cx="2929200" cy="260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1pPr>
            <a:lvl2pPr lvl="1"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2pPr>
            <a:lvl3pPr lvl="2"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3pPr>
            <a:lvl4pPr lvl="3"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4pPr>
            <a:lvl5pPr lvl="4"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5pPr>
            <a:lvl6pPr lvl="5"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6pPr>
            <a:lvl7pPr lvl="6"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7pPr>
            <a:lvl8pPr lvl="7"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8pPr>
            <a:lvl9pPr lvl="8"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9pPr>
          </a:lstStyle>
          <a:p/>
        </p:txBody>
      </p:sp>
      <p:sp>
        <p:nvSpPr>
          <p:cNvPr id="17" name="Google Shape;17;p81"/>
          <p:cNvSpPr txBox="1"/>
          <p:nvPr>
            <p:ph idx="1" type="subTitle"/>
          </p:nvPr>
        </p:nvSpPr>
        <p:spPr>
          <a:xfrm>
            <a:off x="524334" y="143000"/>
            <a:ext cx="2322600" cy="260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sz="1000">
                <a:solidFill>
                  <a:srgbClr val="000000"/>
                </a:solidFill>
                <a:latin typeface="Montserrat"/>
                <a:ea typeface="Montserrat"/>
                <a:cs typeface="Montserrat"/>
                <a:sym typeface="Montserrat"/>
              </a:defRPr>
            </a:lvl1pPr>
            <a:lvl2pPr lvl="1" algn="l">
              <a:lnSpc>
                <a:spcPct val="115000"/>
              </a:lnSpc>
              <a:spcBef>
                <a:spcPts val="0"/>
              </a:spcBef>
              <a:spcAft>
                <a:spcPts val="0"/>
              </a:spcAft>
              <a:buSzPts val="1400"/>
              <a:buNone/>
              <a:defRPr sz="1000">
                <a:solidFill>
                  <a:srgbClr val="000000"/>
                </a:solidFill>
              </a:defRPr>
            </a:lvl2pPr>
            <a:lvl3pPr lvl="2" algn="l">
              <a:lnSpc>
                <a:spcPct val="115000"/>
              </a:lnSpc>
              <a:spcBef>
                <a:spcPts val="0"/>
              </a:spcBef>
              <a:spcAft>
                <a:spcPts val="0"/>
              </a:spcAft>
              <a:buSzPts val="1400"/>
              <a:buNone/>
              <a:defRPr sz="1000">
                <a:solidFill>
                  <a:srgbClr val="000000"/>
                </a:solidFill>
              </a:defRPr>
            </a:lvl3pPr>
            <a:lvl4pPr lvl="3" algn="l">
              <a:lnSpc>
                <a:spcPct val="115000"/>
              </a:lnSpc>
              <a:spcBef>
                <a:spcPts val="0"/>
              </a:spcBef>
              <a:spcAft>
                <a:spcPts val="0"/>
              </a:spcAft>
              <a:buSzPts val="1400"/>
              <a:buNone/>
              <a:defRPr sz="1000">
                <a:solidFill>
                  <a:srgbClr val="000000"/>
                </a:solidFill>
              </a:defRPr>
            </a:lvl4pPr>
            <a:lvl5pPr lvl="4" algn="l">
              <a:lnSpc>
                <a:spcPct val="115000"/>
              </a:lnSpc>
              <a:spcBef>
                <a:spcPts val="0"/>
              </a:spcBef>
              <a:spcAft>
                <a:spcPts val="0"/>
              </a:spcAft>
              <a:buSzPts val="1400"/>
              <a:buNone/>
              <a:defRPr sz="1000">
                <a:solidFill>
                  <a:srgbClr val="000000"/>
                </a:solidFill>
              </a:defRPr>
            </a:lvl5pPr>
            <a:lvl6pPr lvl="5" algn="l">
              <a:lnSpc>
                <a:spcPct val="115000"/>
              </a:lnSpc>
              <a:spcBef>
                <a:spcPts val="0"/>
              </a:spcBef>
              <a:spcAft>
                <a:spcPts val="0"/>
              </a:spcAft>
              <a:buSzPts val="1400"/>
              <a:buNone/>
              <a:defRPr sz="1000">
                <a:solidFill>
                  <a:srgbClr val="000000"/>
                </a:solidFill>
              </a:defRPr>
            </a:lvl6pPr>
            <a:lvl7pPr lvl="6" algn="l">
              <a:lnSpc>
                <a:spcPct val="115000"/>
              </a:lnSpc>
              <a:spcBef>
                <a:spcPts val="0"/>
              </a:spcBef>
              <a:spcAft>
                <a:spcPts val="0"/>
              </a:spcAft>
              <a:buSzPts val="1400"/>
              <a:buNone/>
              <a:defRPr sz="1000">
                <a:solidFill>
                  <a:srgbClr val="000000"/>
                </a:solidFill>
              </a:defRPr>
            </a:lvl7pPr>
            <a:lvl8pPr lvl="7" algn="l">
              <a:lnSpc>
                <a:spcPct val="115000"/>
              </a:lnSpc>
              <a:spcBef>
                <a:spcPts val="0"/>
              </a:spcBef>
              <a:spcAft>
                <a:spcPts val="0"/>
              </a:spcAft>
              <a:buSzPts val="1400"/>
              <a:buNone/>
              <a:defRPr sz="1000">
                <a:solidFill>
                  <a:srgbClr val="000000"/>
                </a:solidFill>
              </a:defRPr>
            </a:lvl8pPr>
            <a:lvl9pPr lvl="8" algn="l">
              <a:lnSpc>
                <a:spcPct val="115000"/>
              </a:lnSpc>
              <a:spcBef>
                <a:spcPts val="0"/>
              </a:spcBef>
              <a:spcAft>
                <a:spcPts val="0"/>
              </a:spcAft>
              <a:buSzPts val="1400"/>
              <a:buNone/>
              <a:defRPr sz="1000">
                <a:solidFill>
                  <a:srgbClr val="000000"/>
                </a:solidFill>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 2">
    <p:spTree>
      <p:nvGrpSpPr>
        <p:cNvPr id="18" name="Shape 18"/>
        <p:cNvGrpSpPr/>
        <p:nvPr/>
      </p:nvGrpSpPr>
      <p:grpSpPr>
        <a:xfrm>
          <a:off x="0" y="0"/>
          <a:ext cx="0" cy="0"/>
          <a:chOff x="0" y="0"/>
          <a:chExt cx="0" cy="0"/>
        </a:xfrm>
      </p:grpSpPr>
      <p:sp>
        <p:nvSpPr>
          <p:cNvPr id="19" name="Google Shape;19;p82"/>
          <p:cNvSpPr txBox="1"/>
          <p:nvPr>
            <p:ph type="title"/>
          </p:nvPr>
        </p:nvSpPr>
        <p:spPr>
          <a:xfrm>
            <a:off x="515650" y="312000"/>
            <a:ext cx="2929200" cy="260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1pPr>
            <a:lvl2pPr lvl="1"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2pPr>
            <a:lvl3pPr lvl="2"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3pPr>
            <a:lvl4pPr lvl="3"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4pPr>
            <a:lvl5pPr lvl="4"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5pPr>
            <a:lvl6pPr lvl="5"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6pPr>
            <a:lvl7pPr lvl="6"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7pPr>
            <a:lvl8pPr lvl="7"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8pPr>
            <a:lvl9pPr lvl="8" algn="l">
              <a:lnSpc>
                <a:spcPct val="100000"/>
              </a:lnSpc>
              <a:spcBef>
                <a:spcPts val="0"/>
              </a:spcBef>
              <a:spcAft>
                <a:spcPts val="0"/>
              </a:spcAft>
              <a:buSzPts val="2800"/>
              <a:buNone/>
              <a:defRPr b="1" sz="1400">
                <a:solidFill>
                  <a:srgbClr val="2E318E"/>
                </a:solidFill>
                <a:latin typeface="Montserrat"/>
                <a:ea typeface="Montserrat"/>
                <a:cs typeface="Montserrat"/>
                <a:sym typeface="Montserrat"/>
              </a:defRPr>
            </a:lvl9pPr>
          </a:lstStyle>
          <a:p/>
        </p:txBody>
      </p:sp>
      <p:sp>
        <p:nvSpPr>
          <p:cNvPr id="20" name="Google Shape;20;p82"/>
          <p:cNvSpPr txBox="1"/>
          <p:nvPr>
            <p:ph idx="1" type="subTitle"/>
          </p:nvPr>
        </p:nvSpPr>
        <p:spPr>
          <a:xfrm>
            <a:off x="524334" y="143000"/>
            <a:ext cx="2322600" cy="260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sz="1000">
                <a:solidFill>
                  <a:srgbClr val="000000"/>
                </a:solidFill>
                <a:latin typeface="Montserrat"/>
                <a:ea typeface="Montserrat"/>
                <a:cs typeface="Montserrat"/>
                <a:sym typeface="Montserrat"/>
              </a:defRPr>
            </a:lvl1pPr>
            <a:lvl2pPr lvl="1" algn="l">
              <a:lnSpc>
                <a:spcPct val="115000"/>
              </a:lnSpc>
              <a:spcBef>
                <a:spcPts val="0"/>
              </a:spcBef>
              <a:spcAft>
                <a:spcPts val="0"/>
              </a:spcAft>
              <a:buSzPts val="1400"/>
              <a:buNone/>
              <a:defRPr sz="1000">
                <a:solidFill>
                  <a:srgbClr val="000000"/>
                </a:solidFill>
              </a:defRPr>
            </a:lvl2pPr>
            <a:lvl3pPr lvl="2" algn="l">
              <a:lnSpc>
                <a:spcPct val="115000"/>
              </a:lnSpc>
              <a:spcBef>
                <a:spcPts val="0"/>
              </a:spcBef>
              <a:spcAft>
                <a:spcPts val="0"/>
              </a:spcAft>
              <a:buSzPts val="1400"/>
              <a:buNone/>
              <a:defRPr sz="1000">
                <a:solidFill>
                  <a:srgbClr val="000000"/>
                </a:solidFill>
              </a:defRPr>
            </a:lvl3pPr>
            <a:lvl4pPr lvl="3" algn="l">
              <a:lnSpc>
                <a:spcPct val="115000"/>
              </a:lnSpc>
              <a:spcBef>
                <a:spcPts val="0"/>
              </a:spcBef>
              <a:spcAft>
                <a:spcPts val="0"/>
              </a:spcAft>
              <a:buSzPts val="1400"/>
              <a:buNone/>
              <a:defRPr sz="1000">
                <a:solidFill>
                  <a:srgbClr val="000000"/>
                </a:solidFill>
              </a:defRPr>
            </a:lvl4pPr>
            <a:lvl5pPr lvl="4" algn="l">
              <a:lnSpc>
                <a:spcPct val="115000"/>
              </a:lnSpc>
              <a:spcBef>
                <a:spcPts val="0"/>
              </a:spcBef>
              <a:spcAft>
                <a:spcPts val="0"/>
              </a:spcAft>
              <a:buSzPts val="1400"/>
              <a:buNone/>
              <a:defRPr sz="1000">
                <a:solidFill>
                  <a:srgbClr val="000000"/>
                </a:solidFill>
              </a:defRPr>
            </a:lvl5pPr>
            <a:lvl6pPr lvl="5" algn="l">
              <a:lnSpc>
                <a:spcPct val="115000"/>
              </a:lnSpc>
              <a:spcBef>
                <a:spcPts val="0"/>
              </a:spcBef>
              <a:spcAft>
                <a:spcPts val="0"/>
              </a:spcAft>
              <a:buSzPts val="1400"/>
              <a:buNone/>
              <a:defRPr sz="1000">
                <a:solidFill>
                  <a:srgbClr val="000000"/>
                </a:solidFill>
              </a:defRPr>
            </a:lvl6pPr>
            <a:lvl7pPr lvl="6" algn="l">
              <a:lnSpc>
                <a:spcPct val="115000"/>
              </a:lnSpc>
              <a:spcBef>
                <a:spcPts val="0"/>
              </a:spcBef>
              <a:spcAft>
                <a:spcPts val="0"/>
              </a:spcAft>
              <a:buSzPts val="1400"/>
              <a:buNone/>
              <a:defRPr sz="1000">
                <a:solidFill>
                  <a:srgbClr val="000000"/>
                </a:solidFill>
              </a:defRPr>
            </a:lvl7pPr>
            <a:lvl8pPr lvl="7" algn="l">
              <a:lnSpc>
                <a:spcPct val="115000"/>
              </a:lnSpc>
              <a:spcBef>
                <a:spcPts val="0"/>
              </a:spcBef>
              <a:spcAft>
                <a:spcPts val="0"/>
              </a:spcAft>
              <a:buSzPts val="1400"/>
              <a:buNone/>
              <a:defRPr sz="1000">
                <a:solidFill>
                  <a:srgbClr val="000000"/>
                </a:solidFill>
              </a:defRPr>
            </a:lvl8pPr>
            <a:lvl9pPr lvl="8" algn="l">
              <a:lnSpc>
                <a:spcPct val="115000"/>
              </a:lnSpc>
              <a:spcBef>
                <a:spcPts val="0"/>
              </a:spcBef>
              <a:spcAft>
                <a:spcPts val="0"/>
              </a:spcAft>
              <a:buSzPts val="1400"/>
              <a:buNone/>
              <a:defRPr sz="1000">
                <a:solidFill>
                  <a:srgbClr val="000000"/>
                </a:solidFill>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1_Custom Layout 3">
    <p:bg>
      <p:bgPr>
        <a:solidFill>
          <a:schemeClr val="lt1"/>
        </a:solidFill>
      </p:bgPr>
    </p:bg>
    <p:spTree>
      <p:nvGrpSpPr>
        <p:cNvPr id="21" name="Shape 21"/>
        <p:cNvGrpSpPr/>
        <p:nvPr/>
      </p:nvGrpSpPr>
      <p:grpSpPr>
        <a:xfrm>
          <a:off x="0" y="0"/>
          <a:ext cx="0" cy="0"/>
          <a:chOff x="0" y="0"/>
          <a:chExt cx="0" cy="0"/>
        </a:xfrm>
      </p:grpSpPr>
      <p:sp>
        <p:nvSpPr>
          <p:cNvPr id="22" name="Google Shape;22;p83"/>
          <p:cNvSpPr/>
          <p:nvPr/>
        </p:nvSpPr>
        <p:spPr>
          <a:xfrm>
            <a:off x="0" y="-150"/>
            <a:ext cx="9142500" cy="5143500"/>
          </a:xfrm>
          <a:prstGeom prst="rect">
            <a:avLst/>
          </a:prstGeom>
          <a:gradFill>
            <a:gsLst>
              <a:gs pos="0">
                <a:srgbClr val="FF0017"/>
              </a:gs>
              <a:gs pos="100000">
                <a:srgbClr val="FD5E57"/>
              </a:gs>
            </a:gsLst>
            <a:path path="circle">
              <a:fillToRect l="100%" t="100%"/>
            </a:path>
            <a:tileRect b="-100%" r="-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1">
  <p:cSld name="SECTION_HEADER_1_1">
    <p:spTree>
      <p:nvGrpSpPr>
        <p:cNvPr id="23" name="Shape 2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CUSTOM_5 2">
    <p:spTree>
      <p:nvGrpSpPr>
        <p:cNvPr id="24" name="Shape 24"/>
        <p:cNvGrpSpPr/>
        <p:nvPr/>
      </p:nvGrpSpPr>
      <p:grpSpPr>
        <a:xfrm>
          <a:off x="0" y="0"/>
          <a:ext cx="0" cy="0"/>
          <a:chOff x="0" y="0"/>
          <a:chExt cx="0" cy="0"/>
        </a:xfrm>
      </p:grpSpPr>
      <p:sp>
        <p:nvSpPr>
          <p:cNvPr id="25" name="Google Shape;25;p85"/>
          <p:cNvSpPr/>
          <p:nvPr/>
        </p:nvSpPr>
        <p:spPr>
          <a:xfrm>
            <a:off x="0" y="0"/>
            <a:ext cx="9144000" cy="5143500"/>
          </a:xfrm>
          <a:prstGeom prst="rect">
            <a:avLst/>
          </a:prstGeom>
          <a:solidFill>
            <a:srgbClr val="231F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 name="Google Shape;26;p85"/>
          <p:cNvPicPr preferRelativeResize="0"/>
          <p:nvPr/>
        </p:nvPicPr>
        <p:blipFill rotWithShape="1">
          <a:blip r:embed="rId2">
            <a:alphaModFix/>
          </a:blip>
          <a:srcRect b="0" l="0" r="0" t="0"/>
          <a:stretch/>
        </p:blipFill>
        <p:spPr>
          <a:xfrm>
            <a:off x="8184425" y="654200"/>
            <a:ext cx="959567" cy="874676"/>
          </a:xfrm>
          <a:prstGeom prst="rect">
            <a:avLst/>
          </a:prstGeom>
          <a:noFill/>
          <a:ln>
            <a:noFill/>
          </a:ln>
        </p:spPr>
      </p:pic>
      <p:pic>
        <p:nvPicPr>
          <p:cNvPr id="27" name="Google Shape;27;p85"/>
          <p:cNvPicPr preferRelativeResize="0"/>
          <p:nvPr/>
        </p:nvPicPr>
        <p:blipFill rotWithShape="1">
          <a:blip r:embed="rId3">
            <a:alphaModFix/>
          </a:blip>
          <a:srcRect b="0" l="0" r="0" t="0"/>
          <a:stretch/>
        </p:blipFill>
        <p:spPr>
          <a:xfrm>
            <a:off x="6282450" y="4626575"/>
            <a:ext cx="615078" cy="516924"/>
          </a:xfrm>
          <a:prstGeom prst="rect">
            <a:avLst/>
          </a:prstGeom>
          <a:noFill/>
          <a:ln>
            <a:noFill/>
          </a:ln>
        </p:spPr>
      </p:pic>
      <p:pic>
        <p:nvPicPr>
          <p:cNvPr descr="A red and white text on a black background&#10;&#10;Description automatically generated" id="28" name="Google Shape;28;p85"/>
          <p:cNvPicPr preferRelativeResize="0"/>
          <p:nvPr/>
        </p:nvPicPr>
        <p:blipFill rotWithShape="1">
          <a:blip r:embed="rId4">
            <a:alphaModFix/>
          </a:blip>
          <a:srcRect b="0" l="0" r="0" t="0"/>
          <a:stretch/>
        </p:blipFill>
        <p:spPr>
          <a:xfrm>
            <a:off x="468726" y="3724283"/>
            <a:ext cx="2481943" cy="902292"/>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CUSTOM_5 3">
    <p:spTree>
      <p:nvGrpSpPr>
        <p:cNvPr id="29" name="Shape 29"/>
        <p:cNvGrpSpPr/>
        <p:nvPr/>
      </p:nvGrpSpPr>
      <p:grpSpPr>
        <a:xfrm>
          <a:off x="0" y="0"/>
          <a:ext cx="0" cy="0"/>
          <a:chOff x="0" y="0"/>
          <a:chExt cx="0" cy="0"/>
        </a:xfrm>
      </p:grpSpPr>
      <p:sp>
        <p:nvSpPr>
          <p:cNvPr id="30" name="Google Shape;30;p86"/>
          <p:cNvSpPr/>
          <p:nvPr/>
        </p:nvSpPr>
        <p:spPr>
          <a:xfrm>
            <a:off x="0" y="0"/>
            <a:ext cx="9144000" cy="5143500"/>
          </a:xfrm>
          <a:prstGeom prst="rect">
            <a:avLst/>
          </a:prstGeom>
          <a:solidFill>
            <a:srgbClr val="231F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 name="Google Shape;31;p86"/>
          <p:cNvPicPr preferRelativeResize="0"/>
          <p:nvPr/>
        </p:nvPicPr>
        <p:blipFill rotWithShape="1">
          <a:blip r:embed="rId2">
            <a:alphaModFix/>
          </a:blip>
          <a:srcRect b="0" l="0" r="0" t="0"/>
          <a:stretch/>
        </p:blipFill>
        <p:spPr>
          <a:xfrm>
            <a:off x="8184425" y="654200"/>
            <a:ext cx="959567" cy="874676"/>
          </a:xfrm>
          <a:prstGeom prst="rect">
            <a:avLst/>
          </a:prstGeom>
          <a:noFill/>
          <a:ln>
            <a:noFill/>
          </a:ln>
        </p:spPr>
      </p:pic>
      <p:pic>
        <p:nvPicPr>
          <p:cNvPr id="32" name="Google Shape;32;p86"/>
          <p:cNvPicPr preferRelativeResize="0"/>
          <p:nvPr/>
        </p:nvPicPr>
        <p:blipFill rotWithShape="1">
          <a:blip r:embed="rId3">
            <a:alphaModFix/>
          </a:blip>
          <a:srcRect b="0" l="0" r="0" t="0"/>
          <a:stretch/>
        </p:blipFill>
        <p:spPr>
          <a:xfrm>
            <a:off x="6282450" y="4626575"/>
            <a:ext cx="615078" cy="516924"/>
          </a:xfrm>
          <a:prstGeom prst="rect">
            <a:avLst/>
          </a:prstGeom>
          <a:noFill/>
          <a:ln>
            <a:noFill/>
          </a:ln>
        </p:spPr>
      </p:pic>
      <p:pic>
        <p:nvPicPr>
          <p:cNvPr descr="A red and white text on a black background&#10;&#10;Description automatically generated" id="33" name="Google Shape;33;p86"/>
          <p:cNvPicPr preferRelativeResize="0"/>
          <p:nvPr/>
        </p:nvPicPr>
        <p:blipFill rotWithShape="1">
          <a:blip r:embed="rId4">
            <a:alphaModFix/>
          </a:blip>
          <a:srcRect b="0" l="0" r="0" t="0"/>
          <a:stretch/>
        </p:blipFill>
        <p:spPr>
          <a:xfrm>
            <a:off x="468726" y="3724283"/>
            <a:ext cx="2481943" cy="90229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o Contents">
  <p:cSld name="1_No Contents">
    <p:spTree>
      <p:nvGrpSpPr>
        <p:cNvPr id="34" name="Shape 34"/>
        <p:cNvGrpSpPr/>
        <p:nvPr/>
      </p:nvGrpSpPr>
      <p:grpSpPr>
        <a:xfrm>
          <a:off x="0" y="0"/>
          <a:ext cx="0" cy="0"/>
          <a:chOff x="0" y="0"/>
          <a:chExt cx="0" cy="0"/>
        </a:xfrm>
      </p:grpSpPr>
      <p:sp>
        <p:nvSpPr>
          <p:cNvPr id="35" name="Google Shape;35;p87"/>
          <p:cNvSpPr txBox="1"/>
          <p:nvPr>
            <p:ph idx="1" type="body"/>
          </p:nvPr>
        </p:nvSpPr>
        <p:spPr>
          <a:xfrm>
            <a:off x="297498" y="208199"/>
            <a:ext cx="7074694" cy="687766"/>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b="1" sz="3000">
                <a:solidFill>
                  <a:schemeClr val="dk1"/>
                </a:solidFill>
                <a:latin typeface="Calibri"/>
                <a:ea typeface="Calibri"/>
                <a:cs typeface="Calibri"/>
                <a:sym typeface="Calibri"/>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6" name="Google Shape;36;p87"/>
          <p:cNvSpPr txBox="1"/>
          <p:nvPr>
            <p:ph idx="2" type="body"/>
          </p:nvPr>
        </p:nvSpPr>
        <p:spPr>
          <a:xfrm>
            <a:off x="686117" y="1076696"/>
            <a:ext cx="7726363" cy="500887"/>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b="0" sz="2000">
                <a:solidFill>
                  <a:schemeClr val="dk1"/>
                </a:solidFill>
                <a:latin typeface="Calibri"/>
                <a:ea typeface="Calibri"/>
                <a:cs typeface="Calibri"/>
                <a:sym typeface="Calibri"/>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7" name="Google Shape;37;p87"/>
          <p:cNvSpPr txBox="1"/>
          <p:nvPr>
            <p:ph idx="3" type="body"/>
          </p:nvPr>
        </p:nvSpPr>
        <p:spPr>
          <a:xfrm>
            <a:off x="686117" y="1577583"/>
            <a:ext cx="7726363" cy="2669952"/>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300"/>
              </a:spcBef>
              <a:spcAft>
                <a:spcPts val="0"/>
              </a:spcAft>
              <a:buSzPts val="1800"/>
              <a:buFont typeface="Arial"/>
              <a:buChar char="•"/>
              <a:defRPr b="0" sz="2000">
                <a:solidFill>
                  <a:schemeClr val="dk1"/>
                </a:solidFill>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0"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7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7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7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A red and black text&#10;&#10;Description automatically generated" id="9" name="Google Shape;9;p79"/>
          <p:cNvPicPr preferRelativeResize="0"/>
          <p:nvPr/>
        </p:nvPicPr>
        <p:blipFill rotWithShape="1">
          <a:blip r:embed="rId1">
            <a:alphaModFix/>
          </a:blip>
          <a:srcRect b="0" l="0" r="0" t="0"/>
          <a:stretch/>
        </p:blipFill>
        <p:spPr>
          <a:xfrm>
            <a:off x="7863845" y="228557"/>
            <a:ext cx="968455" cy="3520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1"/>
          <p:cNvSpPr txBox="1"/>
          <p:nvPr/>
        </p:nvSpPr>
        <p:spPr>
          <a:xfrm>
            <a:off x="1" y="1702109"/>
            <a:ext cx="9143999" cy="1739281"/>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200"/>
              <a:buFont typeface="Arial"/>
              <a:buNone/>
            </a:pPr>
            <a:r>
              <a:rPr b="1" i="0" lang="en-US" sz="4200" u="none" cap="none" strike="noStrike">
                <a:solidFill>
                  <a:srgbClr val="FFFFFF"/>
                </a:solidFill>
                <a:latin typeface="Open Sans"/>
                <a:ea typeface="Open Sans"/>
                <a:cs typeface="Open Sans"/>
                <a:sym typeface="Open Sans"/>
              </a:rPr>
              <a:t>Understanding </a:t>
            </a:r>
            <a:r>
              <a:rPr b="1" lang="en-US" sz="4200">
                <a:solidFill>
                  <a:srgbClr val="FFFFFF"/>
                </a:solidFill>
                <a:latin typeface="Open Sans"/>
                <a:ea typeface="Open Sans"/>
                <a:cs typeface="Open Sans"/>
                <a:sym typeface="Open Sans"/>
              </a:rPr>
              <a:t>Arrays in </a:t>
            </a:r>
            <a:endParaRPr b="1" sz="4200">
              <a:solidFill>
                <a:srgbClr val="FFFFFF"/>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4200"/>
              <a:buFont typeface="Arial"/>
              <a:buNone/>
            </a:pPr>
            <a:r>
              <a:rPr b="1" lang="en-US" sz="4200">
                <a:solidFill>
                  <a:srgbClr val="FFFFFF"/>
                </a:solidFill>
                <a:latin typeface="Open Sans"/>
                <a:ea typeface="Open Sans"/>
                <a:cs typeface="Open Sans"/>
                <a:sym typeface="Open Sans"/>
              </a:rPr>
              <a:t>Data Structure</a:t>
            </a:r>
            <a:endParaRPr b="1" i="0" sz="4200" u="none" cap="none" strike="noStrike">
              <a:solidFill>
                <a:srgbClr val="FFFFFF"/>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c6cfa6d8f3_0_18"/>
          <p:cNvSpPr/>
          <p:nvPr/>
        </p:nvSpPr>
        <p:spPr>
          <a:xfrm>
            <a:off x="526350" y="739300"/>
            <a:ext cx="7819200" cy="3426000"/>
          </a:xfrm>
          <a:prstGeom prst="roundRect">
            <a:avLst>
              <a:gd fmla="val 16667"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8" name="Google Shape;138;g2c6cfa6d8f3_0_18"/>
          <p:cNvSpPr txBox="1"/>
          <p:nvPr/>
        </p:nvSpPr>
        <p:spPr>
          <a:xfrm>
            <a:off x="662400" y="1282450"/>
            <a:ext cx="7819200" cy="2339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dk1"/>
              </a:buClr>
              <a:buSzPts val="1400"/>
              <a:buChar char="●"/>
            </a:pPr>
            <a:r>
              <a:rPr lang="en-US">
                <a:solidFill>
                  <a:schemeClr val="dk1"/>
                </a:solidFill>
                <a:latin typeface="Open Sans"/>
                <a:ea typeface="Open Sans"/>
                <a:cs typeface="Open Sans"/>
                <a:sym typeface="Open Sans"/>
              </a:rPr>
              <a:t>Array indexing with the previously declared fruits array:</a:t>
            </a:r>
            <a:endParaRPr>
              <a:solidFill>
                <a:schemeClr val="dk1"/>
              </a:solidFill>
              <a:latin typeface="Open Sans"/>
              <a:ea typeface="Open Sans"/>
              <a:cs typeface="Open Sans"/>
              <a:sym typeface="Open Sans"/>
            </a:endParaRPr>
          </a:p>
          <a:p>
            <a:pPr indent="-317500" lvl="1" marL="914400" rtl="0" algn="l">
              <a:lnSpc>
                <a:spcPct val="150000"/>
              </a:lnSpc>
              <a:spcBef>
                <a:spcPts val="0"/>
              </a:spcBef>
              <a:spcAft>
                <a:spcPts val="0"/>
              </a:spcAft>
              <a:buClr>
                <a:schemeClr val="dk1"/>
              </a:buClr>
              <a:buSzPts val="1400"/>
              <a:buChar char="○"/>
            </a:pPr>
            <a:r>
              <a:rPr lang="en-US">
                <a:solidFill>
                  <a:schemeClr val="dk1"/>
                </a:solidFill>
                <a:latin typeface="Open Sans"/>
                <a:ea typeface="Open Sans"/>
                <a:cs typeface="Open Sans"/>
                <a:sym typeface="Open Sans"/>
              </a:rPr>
              <a:t>fruits[0] refers to "Apples"</a:t>
            </a:r>
            <a:endParaRPr>
              <a:solidFill>
                <a:schemeClr val="dk1"/>
              </a:solidFill>
              <a:latin typeface="Open Sans"/>
              <a:ea typeface="Open Sans"/>
              <a:cs typeface="Open Sans"/>
              <a:sym typeface="Open Sans"/>
            </a:endParaRPr>
          </a:p>
          <a:p>
            <a:pPr indent="-317500" lvl="1" marL="914400" rtl="0" algn="l">
              <a:lnSpc>
                <a:spcPct val="150000"/>
              </a:lnSpc>
              <a:spcBef>
                <a:spcPts val="0"/>
              </a:spcBef>
              <a:spcAft>
                <a:spcPts val="0"/>
              </a:spcAft>
              <a:buClr>
                <a:schemeClr val="dk1"/>
              </a:buClr>
              <a:buSzPts val="1400"/>
              <a:buChar char="○"/>
            </a:pPr>
            <a:r>
              <a:rPr lang="en-US">
                <a:solidFill>
                  <a:schemeClr val="dk1"/>
                </a:solidFill>
                <a:latin typeface="Open Sans"/>
                <a:ea typeface="Open Sans"/>
                <a:cs typeface="Open Sans"/>
                <a:sym typeface="Open Sans"/>
              </a:rPr>
              <a:t>fruits[1] refers to "Strawberries"</a:t>
            </a:r>
            <a:endParaRPr>
              <a:solidFill>
                <a:schemeClr val="dk1"/>
              </a:solidFill>
              <a:latin typeface="Open Sans"/>
              <a:ea typeface="Open Sans"/>
              <a:cs typeface="Open Sans"/>
              <a:sym typeface="Open Sans"/>
            </a:endParaRPr>
          </a:p>
          <a:p>
            <a:pPr indent="-317500" lvl="1" marL="914400" rtl="0" algn="l">
              <a:lnSpc>
                <a:spcPct val="150000"/>
              </a:lnSpc>
              <a:spcBef>
                <a:spcPts val="0"/>
              </a:spcBef>
              <a:spcAft>
                <a:spcPts val="0"/>
              </a:spcAft>
              <a:buClr>
                <a:schemeClr val="dk1"/>
              </a:buClr>
              <a:buSzPts val="1400"/>
              <a:buChar char="○"/>
            </a:pPr>
            <a:r>
              <a:rPr lang="en-US">
                <a:solidFill>
                  <a:schemeClr val="dk1"/>
                </a:solidFill>
                <a:latin typeface="Open Sans"/>
                <a:ea typeface="Open Sans"/>
                <a:cs typeface="Open Sans"/>
                <a:sym typeface="Open Sans"/>
              </a:rPr>
              <a:t>fruits[2] refers to "Grapes"</a:t>
            </a:r>
            <a:endParaRPr>
              <a:solidFill>
                <a:schemeClr val="dk1"/>
              </a:solidFill>
              <a:latin typeface="Open Sans"/>
              <a:ea typeface="Open Sans"/>
              <a:cs typeface="Open Sans"/>
              <a:sym typeface="Open Sans"/>
            </a:endParaRPr>
          </a:p>
          <a:p>
            <a:pPr indent="-317500" lvl="1" marL="914400" rtl="0" algn="l">
              <a:lnSpc>
                <a:spcPct val="150000"/>
              </a:lnSpc>
              <a:spcBef>
                <a:spcPts val="0"/>
              </a:spcBef>
              <a:spcAft>
                <a:spcPts val="0"/>
              </a:spcAft>
              <a:buClr>
                <a:schemeClr val="dk1"/>
              </a:buClr>
              <a:buSzPts val="1400"/>
              <a:buChar char="○"/>
            </a:pPr>
            <a:r>
              <a:rPr lang="en-US">
                <a:solidFill>
                  <a:schemeClr val="dk1"/>
                </a:solidFill>
                <a:latin typeface="Open Sans"/>
                <a:ea typeface="Open Sans"/>
                <a:cs typeface="Open Sans"/>
                <a:sym typeface="Open Sans"/>
              </a:rPr>
              <a:t>fruits[3] refers to "Kiwi"</a:t>
            </a:r>
            <a:endParaRPr>
              <a:solidFill>
                <a:schemeClr val="dk1"/>
              </a:solidFill>
              <a:latin typeface="Open Sans"/>
              <a:ea typeface="Open Sans"/>
              <a:cs typeface="Open Sans"/>
              <a:sym typeface="Open Sans"/>
            </a:endParaRPr>
          </a:p>
          <a:p>
            <a:pPr indent="0" lvl="0" marL="45720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45720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6caf189271_0_62"/>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000" u="none" cap="none" strike="noStrike">
                <a:solidFill>
                  <a:srgbClr val="2E318E"/>
                </a:solidFill>
                <a:latin typeface="Open Sans SemiBold"/>
                <a:ea typeface="Open Sans SemiBold"/>
                <a:cs typeface="Open Sans SemiBold"/>
                <a:sym typeface="Open Sans SemiBold"/>
              </a:rPr>
              <a:t>Pop Quiz</a:t>
            </a:r>
            <a:endParaRPr/>
          </a:p>
        </p:txBody>
      </p:sp>
      <p:sp>
        <p:nvSpPr>
          <p:cNvPr id="144" name="Google Shape;144;g26caf189271_0_62"/>
          <p:cNvSpPr/>
          <p:nvPr/>
        </p:nvSpPr>
        <p:spPr>
          <a:xfrm>
            <a:off x="1374522" y="904120"/>
            <a:ext cx="6395100" cy="682200"/>
          </a:xfrm>
          <a:prstGeom prst="roundRect">
            <a:avLst>
              <a:gd fmla="val 16667" name="adj"/>
            </a:avLst>
          </a:prstGeom>
          <a:solidFill>
            <a:srgbClr val="BAF8FF"/>
          </a:solidFill>
          <a:ln>
            <a:noFill/>
          </a:ln>
        </p:spPr>
        <p:txBody>
          <a:bodyPr anchorCtr="0" anchor="ctr" bIns="182875" lIns="274300" spcFirstLastPara="1" rIns="182875" wrap="square" tIns="182875">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Open Sans"/>
                <a:ea typeface="Open Sans"/>
                <a:cs typeface="Open Sans"/>
                <a:sym typeface="Open Sans"/>
              </a:rPr>
              <a:t>Q. </a:t>
            </a:r>
            <a:r>
              <a:rPr lang="en-US">
                <a:solidFill>
                  <a:schemeClr val="dk1"/>
                </a:solidFill>
                <a:latin typeface="Open Sans"/>
                <a:ea typeface="Open Sans"/>
                <a:cs typeface="Open Sans"/>
                <a:sym typeface="Open Sans"/>
              </a:rPr>
              <a:t>If the size of the Array is 5 then what will be the correct option for indices?</a:t>
            </a:r>
            <a:endParaRPr b="0" i="0" sz="1400" u="none" cap="none" strike="noStrike">
              <a:solidFill>
                <a:schemeClr val="dk1"/>
              </a:solidFill>
              <a:latin typeface="Open Sans"/>
              <a:ea typeface="Open Sans"/>
              <a:cs typeface="Open Sans"/>
              <a:sym typeface="Open Sans"/>
            </a:endParaRPr>
          </a:p>
        </p:txBody>
      </p:sp>
      <p:pic>
        <p:nvPicPr>
          <p:cNvPr descr="A picture containing icon&#10;&#10;Description automatically generated" id="145" name="Google Shape;145;g26caf189271_0_62"/>
          <p:cNvPicPr preferRelativeResize="0"/>
          <p:nvPr/>
        </p:nvPicPr>
        <p:blipFill rotWithShape="1">
          <a:blip r:embed="rId3">
            <a:alphaModFix/>
          </a:blip>
          <a:srcRect b="0" l="0" r="0" t="0"/>
          <a:stretch/>
        </p:blipFill>
        <p:spPr>
          <a:xfrm>
            <a:off x="6986939" y="3390135"/>
            <a:ext cx="2157065" cy="1753362"/>
          </a:xfrm>
          <a:prstGeom prst="rect">
            <a:avLst/>
          </a:prstGeom>
          <a:noFill/>
          <a:ln>
            <a:noFill/>
          </a:ln>
        </p:spPr>
      </p:pic>
      <p:sp>
        <p:nvSpPr>
          <p:cNvPr id="146" name="Google Shape;146;g26caf189271_0_62"/>
          <p:cNvSpPr txBox="1"/>
          <p:nvPr/>
        </p:nvSpPr>
        <p:spPr>
          <a:xfrm>
            <a:off x="1373493" y="2013681"/>
            <a:ext cx="6073800" cy="1816200"/>
          </a:xfrm>
          <a:prstGeom prst="rect">
            <a:avLst/>
          </a:prstGeom>
          <a:noFill/>
          <a:ln>
            <a:noFill/>
          </a:ln>
        </p:spPr>
        <p:txBody>
          <a:bodyPr anchorCtr="0" anchor="t" bIns="45700" lIns="91425" spcFirstLastPara="1" rIns="91425" wrap="square" tIns="45700">
            <a:spAutoFit/>
          </a:bodyPr>
          <a:lstStyle/>
          <a:p>
            <a:pPr indent="-342900" lvl="2" marL="342900" marR="0" rtl="0" algn="l">
              <a:lnSpc>
                <a:spcPct val="100000"/>
              </a:lnSpc>
              <a:spcBef>
                <a:spcPts val="0"/>
              </a:spcBef>
              <a:spcAft>
                <a:spcPts val="0"/>
              </a:spcAft>
              <a:buClr>
                <a:srgbClr val="000000"/>
              </a:buClr>
              <a:buSzPts val="1400"/>
              <a:buFont typeface="Arial"/>
              <a:buAutoNum type="alphaLcPeriod"/>
            </a:pPr>
            <a:r>
              <a:rPr lang="en-US">
                <a:latin typeface="Open Sans"/>
                <a:ea typeface="Open Sans"/>
                <a:cs typeface="Open Sans"/>
                <a:sym typeface="Open Sans"/>
              </a:rPr>
              <a:t>0, 1, 2, 3, 4</a:t>
            </a:r>
            <a:endParaRPr b="0" i="0" sz="1400" u="none" cap="none" strike="noStrike">
              <a:solidFill>
                <a:srgbClr val="000000"/>
              </a:solidFill>
              <a:latin typeface="Open Sans"/>
              <a:ea typeface="Open Sans"/>
              <a:cs typeface="Open Sans"/>
              <a:sym typeface="Open Sans"/>
            </a:endParaRPr>
          </a:p>
          <a:p>
            <a:pPr indent="-254000" lvl="2" marL="3429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a:p>
            <a:pPr indent="-342900" lvl="2" marL="342900" marR="0" rtl="0" algn="l">
              <a:lnSpc>
                <a:spcPct val="100000"/>
              </a:lnSpc>
              <a:spcBef>
                <a:spcPts val="0"/>
              </a:spcBef>
              <a:spcAft>
                <a:spcPts val="0"/>
              </a:spcAft>
              <a:buClr>
                <a:srgbClr val="000000"/>
              </a:buClr>
              <a:buSzPts val="1400"/>
              <a:buFont typeface="Arial"/>
              <a:buAutoNum type="alphaLcPeriod"/>
            </a:pPr>
            <a:r>
              <a:rPr lang="en-US">
                <a:latin typeface="Open Sans"/>
                <a:ea typeface="Open Sans"/>
                <a:cs typeface="Open Sans"/>
                <a:sym typeface="Open Sans"/>
              </a:rPr>
              <a:t>1, 2, 3, 4, 5</a:t>
            </a:r>
            <a:endParaRPr b="0" i="0" sz="1400" u="none" cap="none" strike="noStrike">
              <a:solidFill>
                <a:srgbClr val="000000"/>
              </a:solidFill>
              <a:latin typeface="Arial"/>
              <a:ea typeface="Arial"/>
              <a:cs typeface="Arial"/>
              <a:sym typeface="Arial"/>
            </a:endParaRPr>
          </a:p>
          <a:p>
            <a:pPr indent="-254000" lvl="2" marL="3429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a:p>
            <a:pPr indent="-342900" lvl="2" marL="342900" marR="0" rtl="0" algn="l">
              <a:lnSpc>
                <a:spcPct val="100000"/>
              </a:lnSpc>
              <a:spcBef>
                <a:spcPts val="0"/>
              </a:spcBef>
              <a:spcAft>
                <a:spcPts val="0"/>
              </a:spcAft>
              <a:buClr>
                <a:srgbClr val="000000"/>
              </a:buClr>
              <a:buSzPts val="1400"/>
              <a:buFont typeface="Arial"/>
              <a:buAutoNum type="alphaLcPeriod"/>
            </a:pPr>
            <a:r>
              <a:rPr lang="en-US">
                <a:latin typeface="Open Sans"/>
                <a:ea typeface="Open Sans"/>
                <a:cs typeface="Open Sans"/>
                <a:sym typeface="Open Sans"/>
              </a:rPr>
              <a:t>0, 1, 2, 3, 4, 5</a:t>
            </a:r>
            <a:endParaRPr>
              <a:latin typeface="Open Sans"/>
              <a:ea typeface="Open Sans"/>
              <a:cs typeface="Open Sans"/>
              <a:sym typeface="Open Sans"/>
            </a:endParaRPr>
          </a:p>
          <a:p>
            <a:pPr indent="0" lvl="0" marL="1371600" marR="0" rtl="0" algn="l">
              <a:lnSpc>
                <a:spcPct val="100000"/>
              </a:lnSpc>
              <a:spcBef>
                <a:spcPts val="0"/>
              </a:spcBef>
              <a:spcAft>
                <a:spcPts val="0"/>
              </a:spcAft>
              <a:buNone/>
            </a:pPr>
            <a:r>
              <a:t/>
            </a:r>
            <a:endParaRPr>
              <a:latin typeface="Open Sans"/>
              <a:ea typeface="Open Sans"/>
              <a:cs typeface="Open Sans"/>
              <a:sym typeface="Open Sans"/>
            </a:endParaRPr>
          </a:p>
          <a:p>
            <a:pPr indent="-342900" lvl="2" marL="342900" marR="0" rtl="0" algn="l">
              <a:lnSpc>
                <a:spcPct val="100000"/>
              </a:lnSpc>
              <a:spcBef>
                <a:spcPts val="0"/>
              </a:spcBef>
              <a:spcAft>
                <a:spcPts val="0"/>
              </a:spcAft>
              <a:buClr>
                <a:srgbClr val="000000"/>
              </a:buClr>
              <a:buSzPts val="1400"/>
              <a:buFont typeface="Arial"/>
              <a:buAutoNum type="alphaLcPeriod"/>
            </a:pPr>
            <a:r>
              <a:rPr lang="en-US">
                <a:solidFill>
                  <a:schemeClr val="dk1"/>
                </a:solidFill>
                <a:latin typeface="Open Sans"/>
                <a:ea typeface="Open Sans"/>
                <a:cs typeface="Open Sans"/>
                <a:sym typeface="Open Sans"/>
              </a:rPr>
              <a:t>0, 1, 2, 3, 4, 6</a:t>
            </a:r>
            <a:endParaRPr>
              <a:solidFill>
                <a:schemeClr val="dk1"/>
              </a:solidFill>
              <a:latin typeface="Open Sans"/>
              <a:ea typeface="Open Sans"/>
              <a:cs typeface="Open Sans"/>
              <a:sym typeface="Open Sans"/>
            </a:endParaRPr>
          </a:p>
          <a:p>
            <a:pPr indent="0" lvl="0" marL="1371600" marR="0" rtl="0" algn="l">
              <a:lnSpc>
                <a:spcPct val="100000"/>
              </a:lnSpc>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26caf189271_0_151"/>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000" u="none" cap="none" strike="noStrike">
                <a:solidFill>
                  <a:srgbClr val="2E318E"/>
                </a:solidFill>
                <a:latin typeface="Open Sans SemiBold"/>
                <a:ea typeface="Open Sans SemiBold"/>
                <a:cs typeface="Open Sans SemiBold"/>
                <a:sym typeface="Open Sans SemiBold"/>
              </a:rPr>
              <a:t>Pop Quiz</a:t>
            </a:r>
            <a:endParaRPr/>
          </a:p>
        </p:txBody>
      </p:sp>
      <p:sp>
        <p:nvSpPr>
          <p:cNvPr id="152" name="Google Shape;152;g26caf189271_0_151"/>
          <p:cNvSpPr/>
          <p:nvPr/>
        </p:nvSpPr>
        <p:spPr>
          <a:xfrm>
            <a:off x="1374522" y="904120"/>
            <a:ext cx="6395100" cy="682200"/>
          </a:xfrm>
          <a:prstGeom prst="roundRect">
            <a:avLst>
              <a:gd fmla="val 16667" name="adj"/>
            </a:avLst>
          </a:prstGeom>
          <a:solidFill>
            <a:srgbClr val="BAF8FF"/>
          </a:solidFill>
          <a:ln>
            <a:noFill/>
          </a:ln>
        </p:spPr>
        <p:txBody>
          <a:bodyPr anchorCtr="0" anchor="ctr" bIns="182875" lIns="274300" spcFirstLastPara="1" rIns="182875" wrap="square" tIns="182875">
            <a:no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Open Sans"/>
                <a:ea typeface="Open Sans"/>
                <a:cs typeface="Open Sans"/>
                <a:sym typeface="Open Sans"/>
              </a:rPr>
              <a:t>Q. </a:t>
            </a:r>
            <a:r>
              <a:rPr lang="en-US">
                <a:solidFill>
                  <a:schemeClr val="dk1"/>
                </a:solidFill>
                <a:latin typeface="Open Sans"/>
                <a:ea typeface="Open Sans"/>
                <a:cs typeface="Open Sans"/>
                <a:sym typeface="Open Sans"/>
              </a:rPr>
              <a:t>If the size of the Array is 5 then what will be the correct option for indices?</a:t>
            </a:r>
            <a:endParaRPr b="0" i="0" sz="1400" u="none" cap="none" strike="noStrike">
              <a:solidFill>
                <a:schemeClr val="dk1"/>
              </a:solidFill>
              <a:latin typeface="Open Sans"/>
              <a:ea typeface="Open Sans"/>
              <a:cs typeface="Open Sans"/>
              <a:sym typeface="Open Sans"/>
            </a:endParaRPr>
          </a:p>
        </p:txBody>
      </p:sp>
      <p:pic>
        <p:nvPicPr>
          <p:cNvPr descr="A picture containing icon&#10;&#10;Description automatically generated" id="153" name="Google Shape;153;g26caf189271_0_151"/>
          <p:cNvPicPr preferRelativeResize="0"/>
          <p:nvPr/>
        </p:nvPicPr>
        <p:blipFill rotWithShape="1">
          <a:blip r:embed="rId3">
            <a:alphaModFix/>
          </a:blip>
          <a:srcRect b="0" l="0" r="0" t="0"/>
          <a:stretch/>
        </p:blipFill>
        <p:spPr>
          <a:xfrm>
            <a:off x="6986939" y="3390135"/>
            <a:ext cx="2157065" cy="1753362"/>
          </a:xfrm>
          <a:prstGeom prst="rect">
            <a:avLst/>
          </a:prstGeom>
          <a:noFill/>
          <a:ln>
            <a:noFill/>
          </a:ln>
        </p:spPr>
      </p:pic>
      <p:sp>
        <p:nvSpPr>
          <p:cNvPr id="154" name="Google Shape;154;g26caf189271_0_151"/>
          <p:cNvSpPr txBox="1"/>
          <p:nvPr/>
        </p:nvSpPr>
        <p:spPr>
          <a:xfrm>
            <a:off x="1373493" y="2013681"/>
            <a:ext cx="6073800" cy="1816200"/>
          </a:xfrm>
          <a:prstGeom prst="rect">
            <a:avLst/>
          </a:prstGeom>
          <a:noFill/>
          <a:ln>
            <a:noFill/>
          </a:ln>
        </p:spPr>
        <p:txBody>
          <a:bodyPr anchorCtr="0" anchor="t" bIns="45700" lIns="91425" spcFirstLastPara="1" rIns="91425" wrap="square" tIns="45700">
            <a:spAutoFit/>
          </a:bodyPr>
          <a:lstStyle/>
          <a:p>
            <a:pPr indent="-342900" lvl="2" marL="342900" marR="0" rtl="0" algn="l">
              <a:lnSpc>
                <a:spcPct val="100000"/>
              </a:lnSpc>
              <a:spcBef>
                <a:spcPts val="0"/>
              </a:spcBef>
              <a:spcAft>
                <a:spcPts val="0"/>
              </a:spcAft>
              <a:buClr>
                <a:srgbClr val="000000"/>
              </a:buClr>
              <a:buSzPts val="1400"/>
              <a:buAutoNum type="alphaLcPeriod"/>
            </a:pPr>
            <a:r>
              <a:rPr b="1" lang="en-US">
                <a:latin typeface="Open Sans"/>
                <a:ea typeface="Open Sans"/>
                <a:cs typeface="Open Sans"/>
                <a:sym typeface="Open Sans"/>
              </a:rPr>
              <a:t>0, 1, 2, 3, 4</a:t>
            </a:r>
            <a:endParaRPr b="1" i="0" sz="1400" u="none" cap="none" strike="noStrike">
              <a:solidFill>
                <a:srgbClr val="000000"/>
              </a:solidFill>
              <a:latin typeface="Open Sans"/>
              <a:ea typeface="Open Sans"/>
              <a:cs typeface="Open Sans"/>
              <a:sym typeface="Open Sans"/>
            </a:endParaRPr>
          </a:p>
          <a:p>
            <a:pPr indent="-254000" lvl="2" marL="3429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a:p>
            <a:pPr indent="-342900" lvl="2" marL="342900" marR="0" rtl="0" algn="l">
              <a:lnSpc>
                <a:spcPct val="100000"/>
              </a:lnSpc>
              <a:spcBef>
                <a:spcPts val="0"/>
              </a:spcBef>
              <a:spcAft>
                <a:spcPts val="0"/>
              </a:spcAft>
              <a:buClr>
                <a:srgbClr val="000000"/>
              </a:buClr>
              <a:buSzPts val="1400"/>
              <a:buFont typeface="Arial"/>
              <a:buAutoNum type="alphaLcPeriod"/>
            </a:pPr>
            <a:r>
              <a:rPr lang="en-US">
                <a:latin typeface="Open Sans"/>
                <a:ea typeface="Open Sans"/>
                <a:cs typeface="Open Sans"/>
                <a:sym typeface="Open Sans"/>
              </a:rPr>
              <a:t>1, 2, 3, 4, 5</a:t>
            </a:r>
            <a:endParaRPr b="0" i="0" sz="1400" u="none" cap="none" strike="noStrike">
              <a:solidFill>
                <a:srgbClr val="000000"/>
              </a:solidFill>
              <a:latin typeface="Arial"/>
              <a:ea typeface="Arial"/>
              <a:cs typeface="Arial"/>
              <a:sym typeface="Arial"/>
            </a:endParaRPr>
          </a:p>
          <a:p>
            <a:pPr indent="-254000" lvl="2" marL="3429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a:p>
            <a:pPr indent="-342900" lvl="2" marL="342900" marR="0" rtl="0" algn="l">
              <a:lnSpc>
                <a:spcPct val="100000"/>
              </a:lnSpc>
              <a:spcBef>
                <a:spcPts val="0"/>
              </a:spcBef>
              <a:spcAft>
                <a:spcPts val="0"/>
              </a:spcAft>
              <a:buClr>
                <a:srgbClr val="000000"/>
              </a:buClr>
              <a:buSzPts val="1400"/>
              <a:buFont typeface="Arial"/>
              <a:buAutoNum type="alphaLcPeriod"/>
            </a:pPr>
            <a:r>
              <a:rPr lang="en-US">
                <a:latin typeface="Open Sans"/>
                <a:ea typeface="Open Sans"/>
                <a:cs typeface="Open Sans"/>
                <a:sym typeface="Open Sans"/>
              </a:rPr>
              <a:t>0, 1, 2, 3, 4, 5</a:t>
            </a:r>
            <a:endParaRPr>
              <a:latin typeface="Open Sans"/>
              <a:ea typeface="Open Sans"/>
              <a:cs typeface="Open Sans"/>
              <a:sym typeface="Open Sans"/>
            </a:endParaRPr>
          </a:p>
          <a:p>
            <a:pPr indent="0" lvl="0" marL="1371600" marR="0" rtl="0" algn="l">
              <a:lnSpc>
                <a:spcPct val="100000"/>
              </a:lnSpc>
              <a:spcBef>
                <a:spcPts val="0"/>
              </a:spcBef>
              <a:spcAft>
                <a:spcPts val="0"/>
              </a:spcAft>
              <a:buNone/>
            </a:pPr>
            <a:r>
              <a:t/>
            </a:r>
            <a:endParaRPr>
              <a:latin typeface="Open Sans"/>
              <a:ea typeface="Open Sans"/>
              <a:cs typeface="Open Sans"/>
              <a:sym typeface="Open Sans"/>
            </a:endParaRPr>
          </a:p>
          <a:p>
            <a:pPr indent="-342900" lvl="2" marL="342900" marR="0" rtl="0" algn="l">
              <a:lnSpc>
                <a:spcPct val="100000"/>
              </a:lnSpc>
              <a:spcBef>
                <a:spcPts val="0"/>
              </a:spcBef>
              <a:spcAft>
                <a:spcPts val="0"/>
              </a:spcAft>
              <a:buClr>
                <a:srgbClr val="000000"/>
              </a:buClr>
              <a:buSzPts val="1400"/>
              <a:buFont typeface="Arial"/>
              <a:buAutoNum type="alphaLcPeriod"/>
            </a:pPr>
            <a:r>
              <a:rPr lang="en-US">
                <a:solidFill>
                  <a:schemeClr val="dk1"/>
                </a:solidFill>
                <a:latin typeface="Open Sans"/>
                <a:ea typeface="Open Sans"/>
                <a:cs typeface="Open Sans"/>
                <a:sym typeface="Open Sans"/>
              </a:rPr>
              <a:t>0, 1, 2, 3, 4, 6</a:t>
            </a:r>
            <a:endParaRPr>
              <a:solidFill>
                <a:schemeClr val="dk1"/>
              </a:solidFill>
              <a:latin typeface="Open Sans"/>
              <a:ea typeface="Open Sans"/>
              <a:cs typeface="Open Sans"/>
              <a:sym typeface="Open Sans"/>
            </a:endParaRPr>
          </a:p>
          <a:p>
            <a:pPr indent="0" lvl="0" marL="1371600" marR="0" rtl="0" algn="l">
              <a:lnSpc>
                <a:spcPct val="100000"/>
              </a:lnSpc>
              <a:spcBef>
                <a:spcPts val="0"/>
              </a:spcBef>
              <a:spcAft>
                <a:spcPts val="0"/>
              </a:spcAft>
              <a:buNone/>
            </a:pPr>
            <a:r>
              <a:t/>
            </a:r>
            <a:endParaRPr>
              <a:solidFill>
                <a:schemeClr val="dk1"/>
              </a:solidFill>
              <a:latin typeface="Open Sans"/>
              <a:ea typeface="Open Sans"/>
              <a:cs typeface="Open Sans"/>
              <a:sym typeface="Open Sans"/>
            </a:endParaRPr>
          </a:p>
        </p:txBody>
      </p:sp>
      <p:sp>
        <p:nvSpPr>
          <p:cNvPr id="155" name="Google Shape;155;g26caf189271_0_151"/>
          <p:cNvSpPr/>
          <p:nvPr/>
        </p:nvSpPr>
        <p:spPr>
          <a:xfrm>
            <a:off x="1258478" y="2013671"/>
            <a:ext cx="86400" cy="333900"/>
          </a:xfrm>
          <a:prstGeom prst="rect">
            <a:avLst/>
          </a:prstGeom>
          <a:solidFill>
            <a:srgbClr val="00B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c6cfa6d8f3_0_78"/>
          <p:cNvSpPr txBox="1"/>
          <p:nvPr/>
        </p:nvSpPr>
        <p:spPr>
          <a:xfrm>
            <a:off x="1837050" y="1971450"/>
            <a:ext cx="5469900" cy="1200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US" sz="3600">
                <a:solidFill>
                  <a:schemeClr val="lt1"/>
                </a:solidFill>
                <a:latin typeface="Consolas"/>
                <a:ea typeface="Consolas"/>
                <a:cs typeface="Consolas"/>
                <a:sym typeface="Consolas"/>
              </a:rPr>
              <a:t>Initialization</a:t>
            </a:r>
            <a:r>
              <a:rPr b="1" lang="en-US" sz="3600">
                <a:solidFill>
                  <a:schemeClr val="lt1"/>
                </a:solidFill>
                <a:latin typeface="Consolas"/>
                <a:ea typeface="Consolas"/>
                <a:cs typeface="Consolas"/>
                <a:sym typeface="Consolas"/>
              </a:rPr>
              <a:t> of Array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5"/>
          <p:cNvSpPr txBox="1"/>
          <p:nvPr>
            <p:ph type="title"/>
          </p:nvPr>
        </p:nvSpPr>
        <p:spPr>
          <a:xfrm>
            <a:off x="48125" y="90185"/>
            <a:ext cx="7955563" cy="46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b="0" lang="en-US" sz="2000">
                <a:solidFill>
                  <a:srgbClr val="0070C0"/>
                </a:solidFill>
                <a:latin typeface="Open Sans SemiBold"/>
                <a:ea typeface="Open Sans SemiBold"/>
                <a:cs typeface="Open Sans SemiBold"/>
                <a:sym typeface="Open Sans SemiBold"/>
              </a:rPr>
              <a:t>Declaring, creating, and initialising arrays.</a:t>
            </a:r>
            <a:endParaRPr/>
          </a:p>
        </p:txBody>
      </p:sp>
      <p:sp>
        <p:nvSpPr>
          <p:cNvPr id="166" name="Google Shape;166;p5"/>
          <p:cNvSpPr/>
          <p:nvPr/>
        </p:nvSpPr>
        <p:spPr>
          <a:xfrm>
            <a:off x="526350" y="739300"/>
            <a:ext cx="7819200" cy="3426000"/>
          </a:xfrm>
          <a:prstGeom prst="roundRect">
            <a:avLst>
              <a:gd fmla="val 16667"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7" name="Google Shape;167;p5"/>
          <p:cNvSpPr txBox="1"/>
          <p:nvPr/>
        </p:nvSpPr>
        <p:spPr>
          <a:xfrm>
            <a:off x="662400" y="1282450"/>
            <a:ext cx="7819200" cy="2016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dk1"/>
              </a:buClr>
              <a:buSzPts val="1400"/>
              <a:buFont typeface="Open Sans"/>
              <a:buChar char="●"/>
            </a:pPr>
            <a:r>
              <a:rPr lang="en-US">
                <a:solidFill>
                  <a:schemeClr val="dk1"/>
                </a:solidFill>
                <a:latin typeface="Open Sans"/>
                <a:ea typeface="Open Sans"/>
                <a:cs typeface="Open Sans"/>
                <a:sym typeface="Open Sans"/>
              </a:rPr>
              <a:t>Initialization of arrays refers to the process of assigning initial values to the elements of the array at the time of declaration or later in the program.</a:t>
            </a:r>
            <a:endParaRPr>
              <a:solidFill>
                <a:schemeClr val="dk1"/>
              </a:solidFill>
              <a:latin typeface="Open Sans"/>
              <a:ea typeface="Open Sans"/>
              <a:cs typeface="Open Sans"/>
              <a:sym typeface="Open Sans"/>
            </a:endParaRPr>
          </a:p>
          <a:p>
            <a:pPr indent="-317500" lvl="0" marL="457200" rtl="0" algn="l">
              <a:lnSpc>
                <a:spcPct val="150000"/>
              </a:lnSpc>
              <a:spcBef>
                <a:spcPts val="0"/>
              </a:spcBef>
              <a:spcAft>
                <a:spcPts val="0"/>
              </a:spcAft>
              <a:buClr>
                <a:schemeClr val="dk1"/>
              </a:buClr>
              <a:buSzPts val="1400"/>
              <a:buFont typeface="Open Sans"/>
              <a:buChar char="●"/>
            </a:pPr>
            <a:r>
              <a:rPr lang="en-US">
                <a:solidFill>
                  <a:schemeClr val="dk1"/>
                </a:solidFill>
                <a:latin typeface="Open Sans"/>
                <a:ea typeface="Open Sans"/>
                <a:cs typeface="Open Sans"/>
                <a:sym typeface="Open Sans"/>
              </a:rPr>
              <a:t>In Java, arrays can be initialized either during declaration or later using array literals or by specifying individual values for each element.</a:t>
            </a:r>
            <a:endParaRPr>
              <a:solidFill>
                <a:schemeClr val="dk1"/>
              </a:solidFill>
              <a:latin typeface="Open Sans"/>
              <a:ea typeface="Open Sans"/>
              <a:cs typeface="Open Sans"/>
              <a:sym typeface="Open Sans"/>
            </a:endParaRPr>
          </a:p>
          <a:p>
            <a:pPr indent="-317500" lvl="0" marL="457200" rtl="0" algn="l">
              <a:lnSpc>
                <a:spcPct val="150000"/>
              </a:lnSpc>
              <a:spcBef>
                <a:spcPts val="0"/>
              </a:spcBef>
              <a:spcAft>
                <a:spcPts val="0"/>
              </a:spcAft>
              <a:buClr>
                <a:schemeClr val="dk1"/>
              </a:buClr>
              <a:buSzPts val="1400"/>
              <a:buFont typeface="Open Sans"/>
              <a:buChar char="●"/>
            </a:pPr>
            <a:r>
              <a:rPr lang="en-US">
                <a:solidFill>
                  <a:schemeClr val="dk1"/>
                </a:solidFill>
                <a:latin typeface="Open Sans"/>
                <a:ea typeface="Open Sans"/>
                <a:cs typeface="Open Sans"/>
                <a:sym typeface="Open Sans"/>
              </a:rPr>
              <a:t>Proper initialization of arrays ensures that they contain meaningful data, making them ready for use in computations, algorithms, or data storage purposes.</a:t>
            </a:r>
            <a:endParaRPr>
              <a:solidFill>
                <a:schemeClr val="dk1"/>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2c6cfa6d8f3_0_87"/>
          <p:cNvSpPr/>
          <p:nvPr/>
        </p:nvSpPr>
        <p:spPr>
          <a:xfrm>
            <a:off x="489400" y="1282450"/>
            <a:ext cx="8179200" cy="3426000"/>
          </a:xfrm>
          <a:prstGeom prst="roundRect">
            <a:avLst>
              <a:gd fmla="val 16667"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3" name="Google Shape;173;g2c6cfa6d8f3_0_87"/>
          <p:cNvSpPr txBox="1"/>
          <p:nvPr/>
        </p:nvSpPr>
        <p:spPr>
          <a:xfrm>
            <a:off x="650950" y="1670275"/>
            <a:ext cx="7856100" cy="32016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dk1"/>
              </a:buClr>
              <a:buSzPts val="1400"/>
              <a:buFont typeface="Open Sans"/>
              <a:buChar char="●"/>
            </a:pPr>
            <a:r>
              <a:rPr lang="en-US">
                <a:solidFill>
                  <a:schemeClr val="dk1"/>
                </a:solidFill>
                <a:latin typeface="Open Sans"/>
                <a:ea typeface="Open Sans"/>
                <a:cs typeface="Open Sans"/>
                <a:sym typeface="Open Sans"/>
              </a:rPr>
              <a:t>In Java, arrays can be initialized directly with values enclosed in curly braces {}.</a:t>
            </a:r>
            <a:endParaRPr>
              <a:solidFill>
                <a:schemeClr val="dk1"/>
              </a:solidFill>
              <a:latin typeface="Open Sans"/>
              <a:ea typeface="Open Sans"/>
              <a:cs typeface="Open Sans"/>
              <a:sym typeface="Open Sans"/>
            </a:endParaRPr>
          </a:p>
          <a:p>
            <a:pPr indent="0" lvl="0" marL="45720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317500" lvl="0" marL="457200" rtl="0" algn="l">
              <a:lnSpc>
                <a:spcPct val="150000"/>
              </a:lnSpc>
              <a:spcBef>
                <a:spcPts val="0"/>
              </a:spcBef>
              <a:spcAft>
                <a:spcPts val="0"/>
              </a:spcAft>
              <a:buClr>
                <a:schemeClr val="dk1"/>
              </a:buClr>
              <a:buSzPts val="1400"/>
              <a:buFont typeface="Open Sans"/>
              <a:buChar char="●"/>
            </a:pPr>
            <a:r>
              <a:rPr lang="en-US">
                <a:solidFill>
                  <a:schemeClr val="dk1"/>
                </a:solidFill>
                <a:latin typeface="Open Sans"/>
                <a:ea typeface="Open Sans"/>
                <a:cs typeface="Open Sans"/>
                <a:sym typeface="Open Sans"/>
              </a:rPr>
              <a:t>Syntax:</a:t>
            </a:r>
            <a:endParaRPr>
              <a:solidFill>
                <a:schemeClr val="dk1"/>
              </a:solidFill>
              <a:latin typeface="Open Sans"/>
              <a:ea typeface="Open Sans"/>
              <a:cs typeface="Open Sans"/>
              <a:sym typeface="Open Sans"/>
            </a:endParaRPr>
          </a:p>
          <a:p>
            <a:pPr indent="-317500" lvl="1" marL="914400" rtl="0" algn="l">
              <a:lnSpc>
                <a:spcPct val="150000"/>
              </a:lnSpc>
              <a:spcBef>
                <a:spcPts val="0"/>
              </a:spcBef>
              <a:spcAft>
                <a:spcPts val="0"/>
              </a:spcAft>
              <a:buClr>
                <a:schemeClr val="dk1"/>
              </a:buClr>
              <a:buSzPts val="1400"/>
              <a:buFont typeface="Open Sans"/>
              <a:buChar char="○"/>
            </a:pPr>
            <a:r>
              <a:rPr lang="en-US">
                <a:solidFill>
                  <a:schemeClr val="dk1"/>
                </a:solidFill>
                <a:latin typeface="Open Sans"/>
                <a:ea typeface="Open Sans"/>
                <a:cs typeface="Open Sans"/>
                <a:sym typeface="Open Sans"/>
              </a:rPr>
              <a:t> </a:t>
            </a:r>
            <a:r>
              <a:rPr i="1" lang="en-US">
                <a:solidFill>
                  <a:schemeClr val="dk1"/>
                </a:solidFill>
                <a:latin typeface="Open Sans"/>
                <a:ea typeface="Open Sans"/>
                <a:cs typeface="Open Sans"/>
                <a:sym typeface="Open Sans"/>
              </a:rPr>
              <a:t>dataType[] arrayName = {value1, value2, ..., valueN};</a:t>
            </a:r>
            <a:endParaRPr i="1">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i="1">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i="1">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i="1">
              <a:solidFill>
                <a:schemeClr val="dk1"/>
              </a:solidFill>
              <a:latin typeface="Open Sans"/>
              <a:ea typeface="Open Sans"/>
              <a:cs typeface="Open Sans"/>
              <a:sym typeface="Open Sans"/>
            </a:endParaRPr>
          </a:p>
          <a:p>
            <a:pPr indent="-317500" lvl="0" marL="457200" rtl="0" algn="l">
              <a:lnSpc>
                <a:spcPct val="150000"/>
              </a:lnSpc>
              <a:spcBef>
                <a:spcPts val="0"/>
              </a:spcBef>
              <a:spcAft>
                <a:spcPts val="0"/>
              </a:spcAft>
              <a:buClr>
                <a:schemeClr val="dk1"/>
              </a:buClr>
              <a:buSzPts val="1400"/>
              <a:buFont typeface="Open Sans"/>
              <a:buChar char="●"/>
            </a:pPr>
            <a:r>
              <a:rPr lang="en-US">
                <a:solidFill>
                  <a:schemeClr val="dk1"/>
                </a:solidFill>
                <a:latin typeface="Open Sans"/>
                <a:ea typeface="Open Sans"/>
                <a:cs typeface="Open Sans"/>
                <a:sym typeface="Open Sans"/>
              </a:rPr>
              <a:t>Also Known as Static </a:t>
            </a:r>
            <a:r>
              <a:rPr lang="en-US">
                <a:solidFill>
                  <a:schemeClr val="dk1"/>
                </a:solidFill>
                <a:latin typeface="Open Sans"/>
                <a:ea typeface="Open Sans"/>
                <a:cs typeface="Open Sans"/>
                <a:sym typeface="Open Sans"/>
              </a:rPr>
              <a:t>Initialization</a:t>
            </a:r>
            <a:r>
              <a:rPr lang="en-US">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p:txBody>
      </p:sp>
      <p:sp>
        <p:nvSpPr>
          <p:cNvPr id="174" name="Google Shape;174;g2c6cfa6d8f3_0_87"/>
          <p:cNvSpPr txBox="1"/>
          <p:nvPr/>
        </p:nvSpPr>
        <p:spPr>
          <a:xfrm>
            <a:off x="489500" y="412775"/>
            <a:ext cx="2853300" cy="4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0070C0"/>
                </a:solidFill>
              </a:rPr>
              <a:t>During Declaration:</a:t>
            </a:r>
            <a:endParaRPr sz="1800">
              <a:solidFill>
                <a:srgbClr val="0070C0"/>
              </a:solidFill>
            </a:endParaRPr>
          </a:p>
        </p:txBody>
      </p:sp>
      <p:sp>
        <p:nvSpPr>
          <p:cNvPr id="175" name="Google Shape;175;g2c6cfa6d8f3_0_87"/>
          <p:cNvSpPr txBox="1"/>
          <p:nvPr/>
        </p:nvSpPr>
        <p:spPr>
          <a:xfrm>
            <a:off x="1696800" y="3246575"/>
            <a:ext cx="5152800" cy="6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800">
                <a:solidFill>
                  <a:schemeClr val="dk1"/>
                </a:solidFill>
              </a:rPr>
              <a:t>  </a:t>
            </a:r>
            <a:r>
              <a:rPr lang="en-US" sz="1800">
                <a:solidFill>
                  <a:srgbClr val="DF3079"/>
                </a:solidFill>
                <a:highlight>
                  <a:srgbClr val="0D0D0D"/>
                </a:highlight>
                <a:latin typeface="Courier New"/>
                <a:ea typeface="Courier New"/>
                <a:cs typeface="Courier New"/>
                <a:sym typeface="Courier New"/>
              </a:rPr>
              <a:t>int</a:t>
            </a:r>
            <a:r>
              <a:rPr lang="en-US" sz="1800">
                <a:solidFill>
                  <a:srgbClr val="FFFFFF"/>
                </a:solidFill>
                <a:highlight>
                  <a:srgbClr val="0D0D0D"/>
                </a:highlight>
                <a:latin typeface="Courier New"/>
                <a:ea typeface="Courier New"/>
                <a:cs typeface="Courier New"/>
                <a:sym typeface="Courier New"/>
              </a:rPr>
              <a:t>[] numbers = {</a:t>
            </a:r>
            <a:r>
              <a:rPr lang="en-US" sz="1800">
                <a:solidFill>
                  <a:srgbClr val="DF3079"/>
                </a:solidFill>
                <a:highlight>
                  <a:srgbClr val="0D0D0D"/>
                </a:highlight>
                <a:latin typeface="Courier New"/>
                <a:ea typeface="Courier New"/>
                <a:cs typeface="Courier New"/>
                <a:sym typeface="Courier New"/>
              </a:rPr>
              <a:t>1</a:t>
            </a:r>
            <a:r>
              <a:rPr lang="en-US" sz="1800">
                <a:solidFill>
                  <a:srgbClr val="FFFFFF"/>
                </a:solidFill>
                <a:highlight>
                  <a:srgbClr val="0D0D0D"/>
                </a:highlight>
                <a:latin typeface="Courier New"/>
                <a:ea typeface="Courier New"/>
                <a:cs typeface="Courier New"/>
                <a:sym typeface="Courier New"/>
              </a:rPr>
              <a:t>, </a:t>
            </a:r>
            <a:r>
              <a:rPr lang="en-US" sz="1800">
                <a:solidFill>
                  <a:srgbClr val="DF3079"/>
                </a:solidFill>
                <a:highlight>
                  <a:srgbClr val="0D0D0D"/>
                </a:highlight>
                <a:latin typeface="Courier New"/>
                <a:ea typeface="Courier New"/>
                <a:cs typeface="Courier New"/>
                <a:sym typeface="Courier New"/>
              </a:rPr>
              <a:t>2</a:t>
            </a:r>
            <a:r>
              <a:rPr lang="en-US" sz="1800">
                <a:solidFill>
                  <a:srgbClr val="FFFFFF"/>
                </a:solidFill>
                <a:highlight>
                  <a:srgbClr val="0D0D0D"/>
                </a:highlight>
                <a:latin typeface="Courier New"/>
                <a:ea typeface="Courier New"/>
                <a:cs typeface="Courier New"/>
                <a:sym typeface="Courier New"/>
              </a:rPr>
              <a:t>, </a:t>
            </a:r>
            <a:r>
              <a:rPr lang="en-US" sz="1800">
                <a:solidFill>
                  <a:srgbClr val="DF3079"/>
                </a:solidFill>
                <a:highlight>
                  <a:srgbClr val="0D0D0D"/>
                </a:highlight>
                <a:latin typeface="Courier New"/>
                <a:ea typeface="Courier New"/>
                <a:cs typeface="Courier New"/>
                <a:sym typeface="Courier New"/>
              </a:rPr>
              <a:t>3</a:t>
            </a:r>
            <a:r>
              <a:rPr lang="en-US" sz="1800">
                <a:solidFill>
                  <a:srgbClr val="FFFFFF"/>
                </a:solidFill>
                <a:highlight>
                  <a:srgbClr val="0D0D0D"/>
                </a:highlight>
                <a:latin typeface="Courier New"/>
                <a:ea typeface="Courier New"/>
                <a:cs typeface="Courier New"/>
                <a:sym typeface="Courier New"/>
              </a:rPr>
              <a:t>, </a:t>
            </a:r>
            <a:r>
              <a:rPr lang="en-US" sz="1800">
                <a:solidFill>
                  <a:srgbClr val="DF3079"/>
                </a:solidFill>
                <a:highlight>
                  <a:srgbClr val="0D0D0D"/>
                </a:highlight>
                <a:latin typeface="Courier New"/>
                <a:ea typeface="Courier New"/>
                <a:cs typeface="Courier New"/>
                <a:sym typeface="Courier New"/>
              </a:rPr>
              <a:t>4</a:t>
            </a:r>
            <a:r>
              <a:rPr lang="en-US" sz="1800">
                <a:solidFill>
                  <a:srgbClr val="FFFFFF"/>
                </a:solidFill>
                <a:highlight>
                  <a:srgbClr val="0D0D0D"/>
                </a:highlight>
                <a:latin typeface="Courier New"/>
                <a:ea typeface="Courier New"/>
                <a:cs typeface="Courier New"/>
                <a:sym typeface="Courier New"/>
              </a:rPr>
              <a:t>, </a:t>
            </a:r>
            <a:r>
              <a:rPr lang="en-US" sz="1800">
                <a:solidFill>
                  <a:srgbClr val="DF3079"/>
                </a:solidFill>
                <a:highlight>
                  <a:srgbClr val="0D0D0D"/>
                </a:highlight>
                <a:latin typeface="Courier New"/>
                <a:ea typeface="Courier New"/>
                <a:cs typeface="Courier New"/>
                <a:sym typeface="Courier New"/>
              </a:rPr>
              <a:t>5</a:t>
            </a:r>
            <a:r>
              <a:rPr lang="en-US" sz="1800">
                <a:solidFill>
                  <a:srgbClr val="FFFFFF"/>
                </a:solidFill>
                <a:highlight>
                  <a:srgbClr val="0D0D0D"/>
                </a:highlight>
                <a:latin typeface="Courier New"/>
                <a:ea typeface="Courier New"/>
                <a:cs typeface="Courier New"/>
                <a:sym typeface="Courier New"/>
              </a:rPr>
              <a:t>};</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c6cfa6d8f3_0_114"/>
          <p:cNvSpPr/>
          <p:nvPr/>
        </p:nvSpPr>
        <p:spPr>
          <a:xfrm>
            <a:off x="475600" y="1282450"/>
            <a:ext cx="8271600" cy="3704700"/>
          </a:xfrm>
          <a:prstGeom prst="roundRect">
            <a:avLst>
              <a:gd fmla="val 16667"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1" name="Google Shape;181;g2c6cfa6d8f3_0_114"/>
          <p:cNvSpPr txBox="1"/>
          <p:nvPr/>
        </p:nvSpPr>
        <p:spPr>
          <a:xfrm>
            <a:off x="475600" y="458950"/>
            <a:ext cx="2853300" cy="4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0070C0"/>
                </a:solidFill>
              </a:rPr>
              <a:t>Later in the Program:</a:t>
            </a:r>
            <a:endParaRPr sz="1800">
              <a:solidFill>
                <a:srgbClr val="0070C0"/>
              </a:solidFill>
            </a:endParaRPr>
          </a:p>
        </p:txBody>
      </p:sp>
      <p:sp>
        <p:nvSpPr>
          <p:cNvPr id="182" name="Google Shape;182;g2c6cfa6d8f3_0_114"/>
          <p:cNvSpPr txBox="1"/>
          <p:nvPr/>
        </p:nvSpPr>
        <p:spPr>
          <a:xfrm>
            <a:off x="800100" y="1457875"/>
            <a:ext cx="7947000" cy="18024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Open Sans"/>
              <a:buChar char="●"/>
            </a:pPr>
            <a:r>
              <a:rPr lang="en-US" sz="1300">
                <a:solidFill>
                  <a:schemeClr val="dk1"/>
                </a:solidFill>
                <a:latin typeface="Open Sans"/>
                <a:ea typeface="Open Sans"/>
                <a:cs typeface="Open Sans"/>
                <a:sym typeface="Open Sans"/>
              </a:rPr>
              <a:t>Arrays can also be initialized after declaration using the </a:t>
            </a:r>
            <a:r>
              <a:rPr b="1" i="1" lang="en-US" sz="1300">
                <a:solidFill>
                  <a:schemeClr val="dk1"/>
                </a:solidFill>
                <a:latin typeface="Open Sans"/>
                <a:ea typeface="Open Sans"/>
                <a:cs typeface="Open Sans"/>
                <a:sym typeface="Open Sans"/>
              </a:rPr>
              <a:t>new </a:t>
            </a:r>
            <a:r>
              <a:rPr lang="en-US" sz="1300">
                <a:solidFill>
                  <a:schemeClr val="dk1"/>
                </a:solidFill>
                <a:latin typeface="Open Sans"/>
                <a:ea typeface="Open Sans"/>
                <a:cs typeface="Open Sans"/>
                <a:sym typeface="Open Sans"/>
              </a:rPr>
              <a:t>keyword to allocate memory and then assigning values to individual elements.</a:t>
            </a:r>
            <a:endParaRPr sz="13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300">
              <a:solidFill>
                <a:schemeClr val="dk1"/>
              </a:solidFill>
              <a:latin typeface="Open Sans"/>
              <a:ea typeface="Open Sans"/>
              <a:cs typeface="Open Sans"/>
              <a:sym typeface="Open Sans"/>
            </a:endParaRPr>
          </a:p>
          <a:p>
            <a:pPr indent="-311150" lvl="0" marL="457200" rtl="0" algn="l">
              <a:spcBef>
                <a:spcPts val="0"/>
              </a:spcBef>
              <a:spcAft>
                <a:spcPts val="0"/>
              </a:spcAft>
              <a:buClr>
                <a:schemeClr val="dk1"/>
              </a:buClr>
              <a:buSzPts val="1300"/>
              <a:buFont typeface="Open Sans"/>
              <a:buChar char="●"/>
            </a:pPr>
            <a:r>
              <a:rPr lang="en-US" sz="1300">
                <a:solidFill>
                  <a:schemeClr val="dk1"/>
                </a:solidFill>
                <a:latin typeface="Open Sans"/>
                <a:ea typeface="Open Sans"/>
                <a:cs typeface="Open Sans"/>
                <a:sym typeface="Open Sans"/>
              </a:rPr>
              <a:t>Syntax:</a:t>
            </a:r>
            <a:endParaRPr sz="1300">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sz="1300">
              <a:solidFill>
                <a:schemeClr val="dk1"/>
              </a:solidFill>
              <a:latin typeface="Open Sans"/>
              <a:ea typeface="Open Sans"/>
              <a:cs typeface="Open Sans"/>
              <a:sym typeface="Open Sans"/>
            </a:endParaRPr>
          </a:p>
          <a:p>
            <a:pPr indent="-311150" lvl="1" marL="914400" rtl="0" algn="l">
              <a:spcBef>
                <a:spcPts val="0"/>
              </a:spcBef>
              <a:spcAft>
                <a:spcPts val="0"/>
              </a:spcAft>
              <a:buClr>
                <a:schemeClr val="dk1"/>
              </a:buClr>
              <a:buSzPts val="1300"/>
              <a:buFont typeface="Open Sans"/>
              <a:buChar char="○"/>
            </a:pPr>
            <a:r>
              <a:rPr i="1" lang="en-US" sz="1300">
                <a:solidFill>
                  <a:schemeClr val="dk1"/>
                </a:solidFill>
                <a:latin typeface="Open Sans"/>
                <a:ea typeface="Open Sans"/>
                <a:cs typeface="Open Sans"/>
                <a:sym typeface="Open Sans"/>
              </a:rPr>
              <a:t>dataType[] arrayName = new dataType[arrayLength];</a:t>
            </a:r>
            <a:endParaRPr i="1" sz="1300">
              <a:solidFill>
                <a:schemeClr val="dk1"/>
              </a:solidFill>
              <a:latin typeface="Open Sans"/>
              <a:ea typeface="Open Sans"/>
              <a:cs typeface="Open Sans"/>
              <a:sym typeface="Open Sans"/>
            </a:endParaRPr>
          </a:p>
          <a:p>
            <a:pPr indent="-311150" lvl="1" marL="914400" rtl="0" algn="l">
              <a:spcBef>
                <a:spcPts val="0"/>
              </a:spcBef>
              <a:spcAft>
                <a:spcPts val="0"/>
              </a:spcAft>
              <a:buClr>
                <a:schemeClr val="dk1"/>
              </a:buClr>
              <a:buSzPts val="1300"/>
              <a:buFont typeface="Open Sans"/>
              <a:buChar char="○"/>
            </a:pPr>
            <a:r>
              <a:rPr i="1" lang="en-US" sz="1300">
                <a:solidFill>
                  <a:schemeClr val="dk1"/>
                </a:solidFill>
                <a:latin typeface="Open Sans"/>
                <a:ea typeface="Open Sans"/>
                <a:cs typeface="Open Sans"/>
                <a:sym typeface="Open Sans"/>
              </a:rPr>
              <a:t>arrayName[index] = value;</a:t>
            </a:r>
            <a:endParaRPr i="1" sz="13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i="1" sz="13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i="1" sz="13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i="1" sz="13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i="1" sz="13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i="1" sz="13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i="1" sz="13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i="1" sz="13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i="1" sz="1300">
              <a:solidFill>
                <a:schemeClr val="dk1"/>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1"/>
              </a:buClr>
              <a:buSzPts val="1300"/>
              <a:buFont typeface="Open Sans"/>
              <a:buChar char="●"/>
            </a:pPr>
            <a:r>
              <a:rPr lang="en-US">
                <a:solidFill>
                  <a:schemeClr val="dk1"/>
                </a:solidFill>
                <a:latin typeface="Open Sans"/>
                <a:ea typeface="Open Sans"/>
                <a:cs typeface="Open Sans"/>
                <a:sym typeface="Open Sans"/>
              </a:rPr>
              <a:t>Also Known as Dynamic Initialization</a:t>
            </a:r>
            <a:endParaRPr sz="13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3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3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300">
              <a:solidFill>
                <a:srgbClr val="FFFFFF"/>
              </a:solidFill>
              <a:highlight>
                <a:srgbClr val="0D0D0D"/>
              </a:highlight>
              <a:latin typeface="Courier New"/>
              <a:ea typeface="Courier New"/>
              <a:cs typeface="Courier New"/>
              <a:sym typeface="Courier New"/>
            </a:endParaRPr>
          </a:p>
          <a:p>
            <a:pPr indent="0" lvl="0" marL="0" rtl="0" algn="l">
              <a:spcBef>
                <a:spcPts val="0"/>
              </a:spcBef>
              <a:spcAft>
                <a:spcPts val="0"/>
              </a:spcAft>
              <a:buNone/>
            </a:pPr>
            <a:r>
              <a:t/>
            </a:r>
            <a:endParaRPr sz="1300">
              <a:solidFill>
                <a:schemeClr val="dk1"/>
              </a:solidFill>
              <a:latin typeface="Open Sans"/>
              <a:ea typeface="Open Sans"/>
              <a:cs typeface="Open Sans"/>
              <a:sym typeface="Open Sans"/>
            </a:endParaRPr>
          </a:p>
        </p:txBody>
      </p:sp>
      <p:sp>
        <p:nvSpPr>
          <p:cNvPr id="183" name="Google Shape;183;g2c6cfa6d8f3_0_114"/>
          <p:cNvSpPr txBox="1"/>
          <p:nvPr/>
        </p:nvSpPr>
        <p:spPr>
          <a:xfrm>
            <a:off x="1954050" y="3066325"/>
            <a:ext cx="5235900" cy="13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FFFFFF"/>
                </a:solidFill>
                <a:highlight>
                  <a:srgbClr val="0D0D0D"/>
                </a:highlight>
                <a:latin typeface="Courier New"/>
                <a:ea typeface="Courier New"/>
                <a:cs typeface="Courier New"/>
                <a:sym typeface="Courier New"/>
              </a:rPr>
              <a:t>String[] daysOfWeek = </a:t>
            </a:r>
            <a:r>
              <a:rPr lang="en-US" sz="1800">
                <a:solidFill>
                  <a:srgbClr val="2E95D3"/>
                </a:solidFill>
                <a:highlight>
                  <a:srgbClr val="0D0D0D"/>
                </a:highlight>
                <a:latin typeface="Courier New"/>
                <a:ea typeface="Courier New"/>
                <a:cs typeface="Courier New"/>
                <a:sym typeface="Courier New"/>
              </a:rPr>
              <a:t>new</a:t>
            </a:r>
            <a:r>
              <a:rPr lang="en-US" sz="1800">
                <a:solidFill>
                  <a:srgbClr val="FFFFFF"/>
                </a:solidFill>
                <a:highlight>
                  <a:srgbClr val="0D0D0D"/>
                </a:highlight>
                <a:latin typeface="Courier New"/>
                <a:ea typeface="Courier New"/>
                <a:cs typeface="Courier New"/>
                <a:sym typeface="Courier New"/>
              </a:rPr>
              <a:t> </a:t>
            </a:r>
            <a:r>
              <a:rPr lang="en-US" sz="1800">
                <a:solidFill>
                  <a:srgbClr val="F22C3D"/>
                </a:solidFill>
                <a:highlight>
                  <a:srgbClr val="0D0D0D"/>
                </a:highlight>
                <a:latin typeface="Courier New"/>
                <a:ea typeface="Courier New"/>
                <a:cs typeface="Courier New"/>
                <a:sym typeface="Courier New"/>
              </a:rPr>
              <a:t>String</a:t>
            </a:r>
            <a:r>
              <a:rPr lang="en-US" sz="1800">
                <a:solidFill>
                  <a:srgbClr val="FFFFFF"/>
                </a:solidFill>
                <a:highlight>
                  <a:srgbClr val="0D0D0D"/>
                </a:highlight>
                <a:latin typeface="Courier New"/>
                <a:ea typeface="Courier New"/>
                <a:cs typeface="Courier New"/>
                <a:sym typeface="Courier New"/>
              </a:rPr>
              <a:t>[</a:t>
            </a:r>
            <a:r>
              <a:rPr lang="en-US" sz="1800">
                <a:solidFill>
                  <a:srgbClr val="DF3079"/>
                </a:solidFill>
                <a:highlight>
                  <a:srgbClr val="0D0D0D"/>
                </a:highlight>
                <a:latin typeface="Courier New"/>
                <a:ea typeface="Courier New"/>
                <a:cs typeface="Courier New"/>
                <a:sym typeface="Courier New"/>
              </a:rPr>
              <a:t>7</a:t>
            </a:r>
            <a:r>
              <a:rPr lang="en-US" sz="1800">
                <a:solidFill>
                  <a:srgbClr val="FFFFFF"/>
                </a:solidFill>
                <a:highlight>
                  <a:srgbClr val="0D0D0D"/>
                </a:highlight>
                <a:latin typeface="Courier New"/>
                <a:ea typeface="Courier New"/>
                <a:cs typeface="Courier New"/>
                <a:sym typeface="Courier New"/>
              </a:rPr>
              <a:t>];</a:t>
            </a:r>
            <a:endParaRPr sz="1800">
              <a:solidFill>
                <a:srgbClr val="FFFFFF"/>
              </a:solidFill>
              <a:highlight>
                <a:srgbClr val="0D0D0D"/>
              </a:highlight>
              <a:latin typeface="Courier New"/>
              <a:ea typeface="Courier New"/>
              <a:cs typeface="Courier New"/>
              <a:sym typeface="Courier New"/>
            </a:endParaRPr>
          </a:p>
          <a:p>
            <a:pPr indent="0" lvl="0" marL="0" rtl="0" algn="l">
              <a:spcBef>
                <a:spcPts val="0"/>
              </a:spcBef>
              <a:spcAft>
                <a:spcPts val="0"/>
              </a:spcAft>
              <a:buNone/>
            </a:pPr>
            <a:r>
              <a:t/>
            </a:r>
            <a:endParaRPr sz="1800">
              <a:solidFill>
                <a:srgbClr val="FFFFFF"/>
              </a:solidFill>
              <a:highlight>
                <a:srgbClr val="0D0D0D"/>
              </a:highlight>
              <a:latin typeface="Courier New"/>
              <a:ea typeface="Courier New"/>
              <a:cs typeface="Courier New"/>
              <a:sym typeface="Courier New"/>
            </a:endParaRPr>
          </a:p>
          <a:p>
            <a:pPr indent="0" lvl="0" marL="0" rtl="0" algn="l">
              <a:spcBef>
                <a:spcPts val="0"/>
              </a:spcBef>
              <a:spcAft>
                <a:spcPts val="0"/>
              </a:spcAft>
              <a:buNone/>
            </a:pPr>
            <a:r>
              <a:rPr lang="en-US" sz="1800">
                <a:solidFill>
                  <a:srgbClr val="FFFFFF"/>
                </a:solidFill>
                <a:highlight>
                  <a:srgbClr val="0D0D0D"/>
                </a:highlight>
                <a:latin typeface="Courier New"/>
                <a:ea typeface="Courier New"/>
                <a:cs typeface="Courier New"/>
                <a:sym typeface="Courier New"/>
              </a:rPr>
              <a:t>daysOfWeek[</a:t>
            </a:r>
            <a:r>
              <a:rPr lang="en-US" sz="1800">
                <a:solidFill>
                  <a:srgbClr val="DF3079"/>
                </a:solidFill>
                <a:highlight>
                  <a:srgbClr val="0D0D0D"/>
                </a:highlight>
                <a:latin typeface="Courier New"/>
                <a:ea typeface="Courier New"/>
                <a:cs typeface="Courier New"/>
                <a:sym typeface="Courier New"/>
              </a:rPr>
              <a:t>0</a:t>
            </a:r>
            <a:r>
              <a:rPr lang="en-US" sz="1800">
                <a:solidFill>
                  <a:srgbClr val="FFFFFF"/>
                </a:solidFill>
                <a:highlight>
                  <a:srgbClr val="0D0D0D"/>
                </a:highlight>
                <a:latin typeface="Courier New"/>
                <a:ea typeface="Courier New"/>
                <a:cs typeface="Courier New"/>
                <a:sym typeface="Courier New"/>
              </a:rPr>
              <a:t>] = </a:t>
            </a:r>
            <a:r>
              <a:rPr lang="en-US" sz="1800">
                <a:solidFill>
                  <a:srgbClr val="00A67D"/>
                </a:solidFill>
                <a:highlight>
                  <a:srgbClr val="0D0D0D"/>
                </a:highlight>
                <a:latin typeface="Courier New"/>
                <a:ea typeface="Courier New"/>
                <a:cs typeface="Courier New"/>
                <a:sym typeface="Courier New"/>
              </a:rPr>
              <a:t>"Sunday"</a:t>
            </a:r>
            <a:r>
              <a:rPr lang="en-US" sz="1800">
                <a:solidFill>
                  <a:srgbClr val="FFFFFF"/>
                </a:solidFill>
                <a:highlight>
                  <a:srgbClr val="0D0D0D"/>
                </a:highlight>
                <a:latin typeface="Courier New"/>
                <a:ea typeface="Courier New"/>
                <a:cs typeface="Courier New"/>
                <a:sym typeface="Courier New"/>
              </a:rPr>
              <a:t>;</a:t>
            </a:r>
            <a:endParaRPr sz="1800">
              <a:solidFill>
                <a:srgbClr val="FFFFFF"/>
              </a:solidFill>
              <a:highlight>
                <a:srgbClr val="0D0D0D"/>
              </a:highlight>
              <a:latin typeface="Courier New"/>
              <a:ea typeface="Courier New"/>
              <a:cs typeface="Courier New"/>
              <a:sym typeface="Courier New"/>
            </a:endParaRPr>
          </a:p>
          <a:p>
            <a:pPr indent="0" lvl="0" marL="0" rtl="0" algn="l">
              <a:spcBef>
                <a:spcPts val="0"/>
              </a:spcBef>
              <a:spcAft>
                <a:spcPts val="0"/>
              </a:spcAft>
              <a:buNone/>
            </a:pPr>
            <a:r>
              <a:rPr lang="en-US" sz="1800">
                <a:solidFill>
                  <a:srgbClr val="FFFFFF"/>
                </a:solidFill>
                <a:highlight>
                  <a:srgbClr val="0D0D0D"/>
                </a:highlight>
                <a:latin typeface="Courier New"/>
                <a:ea typeface="Courier New"/>
                <a:cs typeface="Courier New"/>
                <a:sym typeface="Courier New"/>
              </a:rPr>
              <a:t>daysOfWeek[</a:t>
            </a:r>
            <a:r>
              <a:rPr lang="en-US" sz="1800">
                <a:solidFill>
                  <a:srgbClr val="DF3079"/>
                </a:solidFill>
                <a:highlight>
                  <a:srgbClr val="0D0D0D"/>
                </a:highlight>
                <a:latin typeface="Courier New"/>
                <a:ea typeface="Courier New"/>
                <a:cs typeface="Courier New"/>
                <a:sym typeface="Courier New"/>
              </a:rPr>
              <a:t>1</a:t>
            </a:r>
            <a:r>
              <a:rPr lang="en-US" sz="1800">
                <a:solidFill>
                  <a:srgbClr val="FFFFFF"/>
                </a:solidFill>
                <a:highlight>
                  <a:srgbClr val="0D0D0D"/>
                </a:highlight>
                <a:latin typeface="Courier New"/>
                <a:ea typeface="Courier New"/>
                <a:cs typeface="Courier New"/>
                <a:sym typeface="Courier New"/>
              </a:rPr>
              <a:t>] = </a:t>
            </a:r>
            <a:r>
              <a:rPr lang="en-US" sz="1800">
                <a:solidFill>
                  <a:srgbClr val="00A67D"/>
                </a:solidFill>
                <a:highlight>
                  <a:srgbClr val="0D0D0D"/>
                </a:highlight>
                <a:latin typeface="Courier New"/>
                <a:ea typeface="Courier New"/>
                <a:cs typeface="Courier New"/>
                <a:sym typeface="Courier New"/>
              </a:rPr>
              <a:t>"Monday"</a:t>
            </a:r>
            <a:r>
              <a:rPr lang="en-US" sz="1800">
                <a:solidFill>
                  <a:srgbClr val="FFFFFF"/>
                </a:solidFill>
                <a:highlight>
                  <a:srgbClr val="0D0D0D"/>
                </a:highlight>
                <a:latin typeface="Courier New"/>
                <a:ea typeface="Courier New"/>
                <a:cs typeface="Courier New"/>
                <a:sym typeface="Courier New"/>
              </a:rPr>
              <a:t>;</a:t>
            </a:r>
            <a:endParaRPr sz="1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72"/>
          <p:cNvSpPr txBox="1"/>
          <p:nvPr>
            <p:ph type="title"/>
          </p:nvPr>
        </p:nvSpPr>
        <p:spPr>
          <a:xfrm>
            <a:off x="48125" y="90185"/>
            <a:ext cx="7955563" cy="46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2000">
                <a:solidFill>
                  <a:srgbClr val="0070C0"/>
                </a:solidFill>
                <a:latin typeface="Open Sans SemiBold"/>
                <a:ea typeface="Open Sans SemiBold"/>
                <a:cs typeface="Open Sans SemiBold"/>
                <a:sym typeface="Open Sans SemiBold"/>
              </a:rPr>
              <a:t>Question</a:t>
            </a:r>
            <a:endParaRPr b="0" sz="2000">
              <a:solidFill>
                <a:srgbClr val="0070C0"/>
              </a:solidFill>
              <a:latin typeface="Open Sans SemiBold"/>
              <a:ea typeface="Open Sans SemiBold"/>
              <a:cs typeface="Open Sans SemiBold"/>
              <a:sym typeface="Open Sans SemiBold"/>
            </a:endParaRPr>
          </a:p>
        </p:txBody>
      </p:sp>
      <p:sp>
        <p:nvSpPr>
          <p:cNvPr id="189" name="Google Shape;189;p72"/>
          <p:cNvSpPr txBox="1"/>
          <p:nvPr/>
        </p:nvSpPr>
        <p:spPr>
          <a:xfrm>
            <a:off x="1672512" y="911090"/>
            <a:ext cx="5799000" cy="3047700"/>
          </a:xfrm>
          <a:prstGeom prst="rect">
            <a:avLst/>
          </a:prstGeom>
          <a:noFill/>
          <a:ln>
            <a:noFill/>
          </a:ln>
        </p:spPr>
        <p:txBody>
          <a:bodyPr anchorCtr="0" anchor="t" bIns="45700" lIns="91425" spcFirstLastPara="1" rIns="91425" wrap="square" tIns="45700">
            <a:spAutoFit/>
          </a:bodyPr>
          <a:lstStyle/>
          <a:p>
            <a:pPr indent="-381000" lvl="0" marL="457200" rtl="0" algn="l">
              <a:spcBef>
                <a:spcPts val="0"/>
              </a:spcBef>
              <a:spcAft>
                <a:spcPts val="0"/>
              </a:spcAft>
              <a:buClr>
                <a:schemeClr val="dk1"/>
              </a:buClr>
              <a:buSzPts val="2400"/>
              <a:buFont typeface="Montserrat Medium"/>
              <a:buAutoNum type="arabicPeriod"/>
            </a:pPr>
            <a:r>
              <a:rPr lang="en-US" sz="2400">
                <a:solidFill>
                  <a:schemeClr val="dk1"/>
                </a:solidFill>
                <a:latin typeface="Montserrat Medium"/>
                <a:ea typeface="Montserrat Medium"/>
                <a:cs typeface="Montserrat Medium"/>
                <a:sym typeface="Montserrat Medium"/>
              </a:rPr>
              <a:t>Create an array of size 6 to store names of students.</a:t>
            </a:r>
            <a:endParaRPr sz="2400">
              <a:solidFill>
                <a:schemeClr val="dk1"/>
              </a:solidFill>
              <a:latin typeface="Montserrat Medium"/>
              <a:ea typeface="Montserrat Medium"/>
              <a:cs typeface="Montserrat Medium"/>
              <a:sym typeface="Montserrat Medium"/>
            </a:endParaRPr>
          </a:p>
          <a:p>
            <a:pPr indent="0" lvl="0" marL="457200" rtl="0" algn="l">
              <a:spcBef>
                <a:spcPts val="0"/>
              </a:spcBef>
              <a:spcAft>
                <a:spcPts val="0"/>
              </a:spcAft>
              <a:buNone/>
            </a:pPr>
            <a:r>
              <a:t/>
            </a:r>
            <a:endParaRPr sz="2400">
              <a:solidFill>
                <a:schemeClr val="dk1"/>
              </a:solidFill>
              <a:latin typeface="Montserrat Medium"/>
              <a:ea typeface="Montserrat Medium"/>
              <a:cs typeface="Montserrat Medium"/>
              <a:sym typeface="Montserrat Medium"/>
            </a:endParaRPr>
          </a:p>
          <a:p>
            <a:pPr indent="-381000" lvl="1" marL="914400" rtl="0" algn="l">
              <a:spcBef>
                <a:spcPts val="0"/>
              </a:spcBef>
              <a:spcAft>
                <a:spcPts val="0"/>
              </a:spcAft>
              <a:buClr>
                <a:schemeClr val="dk1"/>
              </a:buClr>
              <a:buSzPts val="2400"/>
              <a:buFont typeface="Montserrat Medium"/>
              <a:buAutoNum type="alphaLcPeriod"/>
            </a:pPr>
            <a:r>
              <a:rPr lang="en-US" sz="2400">
                <a:solidFill>
                  <a:schemeClr val="dk1"/>
                </a:solidFill>
                <a:latin typeface="Montserrat Medium"/>
                <a:ea typeface="Montserrat Medium"/>
                <a:cs typeface="Montserrat Medium"/>
                <a:sym typeface="Montserrat Medium"/>
              </a:rPr>
              <a:t>What will be the data type of this array?</a:t>
            </a:r>
            <a:endParaRPr sz="2400">
              <a:solidFill>
                <a:schemeClr val="dk1"/>
              </a:solidFill>
              <a:latin typeface="Montserrat Medium"/>
              <a:ea typeface="Montserrat Medium"/>
              <a:cs typeface="Montserrat Medium"/>
              <a:sym typeface="Montserrat Medium"/>
            </a:endParaRPr>
          </a:p>
          <a:p>
            <a:pPr indent="0" lvl="0" marL="914400" rtl="0" algn="l">
              <a:spcBef>
                <a:spcPts val="0"/>
              </a:spcBef>
              <a:spcAft>
                <a:spcPts val="0"/>
              </a:spcAft>
              <a:buNone/>
            </a:pPr>
            <a:r>
              <a:t/>
            </a:r>
            <a:endParaRPr sz="2400">
              <a:solidFill>
                <a:schemeClr val="dk1"/>
              </a:solidFill>
              <a:latin typeface="Montserrat Medium"/>
              <a:ea typeface="Montserrat Medium"/>
              <a:cs typeface="Montserrat Medium"/>
              <a:sym typeface="Montserrat Medium"/>
            </a:endParaRPr>
          </a:p>
          <a:p>
            <a:pPr indent="-381000" lvl="1" marL="914400" rtl="0" algn="l">
              <a:spcBef>
                <a:spcPts val="0"/>
              </a:spcBef>
              <a:spcAft>
                <a:spcPts val="0"/>
              </a:spcAft>
              <a:buClr>
                <a:schemeClr val="dk1"/>
              </a:buClr>
              <a:buSzPts val="2400"/>
              <a:buFont typeface="Montserrat Medium"/>
              <a:buAutoNum type="alphaLcPeriod"/>
            </a:pPr>
            <a:r>
              <a:rPr lang="en-US" sz="2400">
                <a:solidFill>
                  <a:schemeClr val="dk1"/>
                </a:solidFill>
                <a:latin typeface="Montserrat Medium"/>
                <a:ea typeface="Montserrat Medium"/>
                <a:cs typeface="Montserrat Medium"/>
                <a:sym typeface="Montserrat Medium"/>
              </a:rPr>
              <a:t>What will be the first and the last index of this array?</a:t>
            </a:r>
            <a:endParaRPr sz="2400">
              <a:solidFill>
                <a:schemeClr val="dk1"/>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73"/>
          <p:cNvSpPr txBox="1"/>
          <p:nvPr>
            <p:ph type="title"/>
          </p:nvPr>
        </p:nvSpPr>
        <p:spPr>
          <a:xfrm>
            <a:off x="48125" y="90185"/>
            <a:ext cx="7955563" cy="46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2000">
                <a:solidFill>
                  <a:srgbClr val="0070C0"/>
                </a:solidFill>
                <a:latin typeface="Open Sans SemiBold"/>
                <a:ea typeface="Open Sans SemiBold"/>
                <a:cs typeface="Open Sans SemiBold"/>
                <a:sym typeface="Open Sans SemiBold"/>
              </a:rPr>
              <a:t>Answer</a:t>
            </a:r>
            <a:endParaRPr b="0" sz="2000">
              <a:solidFill>
                <a:srgbClr val="0070C0"/>
              </a:solidFill>
              <a:latin typeface="Open Sans SemiBold"/>
              <a:ea typeface="Open Sans SemiBold"/>
              <a:cs typeface="Open Sans SemiBold"/>
              <a:sym typeface="Open Sans SemiBold"/>
            </a:endParaRPr>
          </a:p>
        </p:txBody>
      </p:sp>
      <p:sp>
        <p:nvSpPr>
          <p:cNvPr id="195" name="Google Shape;195;p73"/>
          <p:cNvSpPr txBox="1"/>
          <p:nvPr/>
        </p:nvSpPr>
        <p:spPr>
          <a:xfrm>
            <a:off x="499108" y="819153"/>
            <a:ext cx="5756700" cy="36930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800">
                <a:solidFill>
                  <a:srgbClr val="FDDB7B"/>
                </a:solidFill>
                <a:latin typeface="Consolas"/>
                <a:ea typeface="Consolas"/>
                <a:cs typeface="Consolas"/>
                <a:sym typeface="Consolas"/>
              </a:rPr>
              <a:t>String[] studentNames = new String[6];</a:t>
            </a:r>
            <a:endParaRPr/>
          </a:p>
        </p:txBody>
      </p:sp>
      <p:cxnSp>
        <p:nvCxnSpPr>
          <p:cNvPr id="196" name="Google Shape;196;p73"/>
          <p:cNvCxnSpPr/>
          <p:nvPr/>
        </p:nvCxnSpPr>
        <p:spPr>
          <a:xfrm>
            <a:off x="213295" y="1523542"/>
            <a:ext cx="8717400" cy="0"/>
          </a:xfrm>
          <a:prstGeom prst="straightConnector1">
            <a:avLst/>
          </a:prstGeom>
          <a:noFill/>
          <a:ln cap="flat" cmpd="sng" w="9525">
            <a:solidFill>
              <a:srgbClr val="FDA739"/>
            </a:solidFill>
            <a:prstDash val="dash"/>
            <a:round/>
            <a:headEnd len="sm" w="sm" type="none"/>
            <a:tailEnd len="sm" w="sm" type="none"/>
          </a:ln>
        </p:spPr>
      </p:cxnSp>
      <p:sp>
        <p:nvSpPr>
          <p:cNvPr id="197" name="Google Shape;197;p73"/>
          <p:cNvSpPr txBox="1"/>
          <p:nvPr/>
        </p:nvSpPr>
        <p:spPr>
          <a:xfrm>
            <a:off x="499100" y="1719725"/>
            <a:ext cx="71136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rPr>
              <a:t>Data Type: The data type of this array is String[], indicating that it's an array of strings (i.e., each element of the array will hold a string value).</a:t>
            </a:r>
            <a:endParaRPr sz="1800">
              <a:solidFill>
                <a:schemeClr val="dk1"/>
              </a:solidFill>
            </a:endParaRPr>
          </a:p>
        </p:txBody>
      </p:sp>
      <p:cxnSp>
        <p:nvCxnSpPr>
          <p:cNvPr id="198" name="Google Shape;198;p73"/>
          <p:cNvCxnSpPr/>
          <p:nvPr/>
        </p:nvCxnSpPr>
        <p:spPr>
          <a:xfrm>
            <a:off x="165395" y="2735517"/>
            <a:ext cx="8717400" cy="0"/>
          </a:xfrm>
          <a:prstGeom prst="straightConnector1">
            <a:avLst/>
          </a:prstGeom>
          <a:noFill/>
          <a:ln cap="flat" cmpd="sng" w="9525">
            <a:solidFill>
              <a:srgbClr val="FDA739"/>
            </a:solidFill>
            <a:prstDash val="dash"/>
            <a:round/>
            <a:headEnd len="sm" w="sm" type="none"/>
            <a:tailEnd len="sm" w="sm" type="none"/>
          </a:ln>
        </p:spPr>
      </p:cxnSp>
      <p:sp>
        <p:nvSpPr>
          <p:cNvPr id="199" name="Google Shape;199;p73"/>
          <p:cNvSpPr txBox="1"/>
          <p:nvPr/>
        </p:nvSpPr>
        <p:spPr>
          <a:xfrm>
            <a:off x="499100" y="2931700"/>
            <a:ext cx="77511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700">
                <a:solidFill>
                  <a:schemeClr val="dk1"/>
                </a:solidFill>
              </a:rPr>
              <a:t>First and Last Index:</a:t>
            </a:r>
            <a:endParaRPr sz="1700">
              <a:solidFill>
                <a:schemeClr val="dk1"/>
              </a:solidFill>
            </a:endParaRPr>
          </a:p>
          <a:p>
            <a:pPr indent="0" lvl="0" marL="0" rtl="0" algn="l">
              <a:spcBef>
                <a:spcPts val="0"/>
              </a:spcBef>
              <a:spcAft>
                <a:spcPts val="0"/>
              </a:spcAft>
              <a:buClr>
                <a:schemeClr val="dk1"/>
              </a:buClr>
              <a:buSzPts val="1100"/>
              <a:buFont typeface="Arial"/>
              <a:buNone/>
            </a:pPr>
            <a:r>
              <a:t/>
            </a:r>
            <a:endParaRPr sz="1700">
              <a:solidFill>
                <a:schemeClr val="dk1"/>
              </a:solidFill>
            </a:endParaRPr>
          </a:p>
          <a:p>
            <a:pPr indent="0" lvl="0" marL="0" rtl="0" algn="l">
              <a:spcBef>
                <a:spcPts val="0"/>
              </a:spcBef>
              <a:spcAft>
                <a:spcPts val="0"/>
              </a:spcAft>
              <a:buClr>
                <a:schemeClr val="dk1"/>
              </a:buClr>
              <a:buSzPts val="1100"/>
              <a:buFont typeface="Arial"/>
              <a:buNone/>
            </a:pPr>
            <a:r>
              <a:rPr lang="en-US" sz="1700">
                <a:solidFill>
                  <a:schemeClr val="dk1"/>
                </a:solidFill>
              </a:rPr>
              <a:t>The first index of this array is 0.</a:t>
            </a:r>
            <a:endParaRPr sz="1700">
              <a:solidFill>
                <a:schemeClr val="dk1"/>
              </a:solidFill>
            </a:endParaRPr>
          </a:p>
          <a:p>
            <a:pPr indent="0" lvl="0" marL="0" rtl="0" algn="l">
              <a:spcBef>
                <a:spcPts val="0"/>
              </a:spcBef>
              <a:spcAft>
                <a:spcPts val="0"/>
              </a:spcAft>
              <a:buClr>
                <a:schemeClr val="dk1"/>
              </a:buClr>
              <a:buSzPts val="1100"/>
              <a:buFont typeface="Arial"/>
              <a:buNone/>
            </a:pPr>
            <a:r>
              <a:rPr lang="en-US" sz="1700">
                <a:solidFill>
                  <a:schemeClr val="dk1"/>
                </a:solidFill>
              </a:rPr>
              <a:t>The last index of this array is 5, since arrays in Java are zero-indexed, meaning the indices start from 0 and go up to size - 1. So, for an array of size 6, the last index will be 5.</a:t>
            </a:r>
            <a:endParaRPr sz="17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2c6cfa6d8f3_0_126"/>
          <p:cNvSpPr txBox="1"/>
          <p:nvPr/>
        </p:nvSpPr>
        <p:spPr>
          <a:xfrm>
            <a:off x="1837050" y="1971450"/>
            <a:ext cx="54699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US" sz="3600">
                <a:solidFill>
                  <a:schemeClr val="lt1"/>
                </a:solidFill>
                <a:latin typeface="Consolas"/>
                <a:ea typeface="Consolas"/>
                <a:cs typeface="Consolas"/>
                <a:sym typeface="Consolas"/>
              </a:rPr>
              <a:t>Array Operations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2"/>
          <p:cNvSpPr txBox="1"/>
          <p:nvPr>
            <p:ph type="title"/>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sz="2000">
                <a:latin typeface="Open Sans SemiBold"/>
                <a:ea typeface="Open Sans SemiBold"/>
                <a:cs typeface="Open Sans SemiBold"/>
                <a:sym typeface="Open Sans SemiBold"/>
              </a:rPr>
              <a:t>Today's Learning Objectives  </a:t>
            </a:r>
            <a:endParaRPr sz="2000">
              <a:latin typeface="Open Sans SemiBold"/>
              <a:ea typeface="Open Sans SemiBold"/>
              <a:cs typeface="Open Sans SemiBold"/>
              <a:sym typeface="Open Sans SemiBold"/>
            </a:endParaRPr>
          </a:p>
        </p:txBody>
      </p:sp>
      <p:pic>
        <p:nvPicPr>
          <p:cNvPr id="48" name="Google Shape;48;p2"/>
          <p:cNvPicPr preferRelativeResize="0"/>
          <p:nvPr/>
        </p:nvPicPr>
        <p:blipFill rotWithShape="1">
          <a:blip r:embed="rId3">
            <a:alphaModFix/>
          </a:blip>
          <a:srcRect b="0" l="0" r="0" t="0"/>
          <a:stretch/>
        </p:blipFill>
        <p:spPr>
          <a:xfrm rot="-5400000">
            <a:off x="8342219" y="2582974"/>
            <a:ext cx="871302" cy="732260"/>
          </a:xfrm>
          <a:prstGeom prst="rect">
            <a:avLst/>
          </a:prstGeom>
          <a:noFill/>
          <a:ln>
            <a:noFill/>
          </a:ln>
        </p:spPr>
      </p:pic>
      <p:pic>
        <p:nvPicPr>
          <p:cNvPr id="49" name="Google Shape;49;p2"/>
          <p:cNvPicPr preferRelativeResize="0"/>
          <p:nvPr/>
        </p:nvPicPr>
        <p:blipFill rotWithShape="1">
          <a:blip r:embed="rId4">
            <a:alphaModFix/>
          </a:blip>
          <a:srcRect b="0" l="0" r="0" t="0"/>
          <a:stretch/>
        </p:blipFill>
        <p:spPr>
          <a:xfrm>
            <a:off x="271101" y="1113604"/>
            <a:ext cx="2916291" cy="2916291"/>
          </a:xfrm>
          <a:prstGeom prst="rect">
            <a:avLst/>
          </a:prstGeom>
          <a:noFill/>
          <a:ln>
            <a:noFill/>
          </a:ln>
          <a:effectLst>
            <a:outerShdw blurRad="50800" rotWithShape="0" algn="tl" dir="2700000" dist="38100">
              <a:srgbClr val="A220DB">
                <a:alpha val="40000"/>
              </a:srgbClr>
            </a:outerShdw>
          </a:effectLst>
        </p:spPr>
      </p:pic>
      <p:grpSp>
        <p:nvGrpSpPr>
          <p:cNvPr id="50" name="Google Shape;50;p2"/>
          <p:cNvGrpSpPr/>
          <p:nvPr/>
        </p:nvGrpSpPr>
        <p:grpSpPr>
          <a:xfrm>
            <a:off x="3469200" y="1820672"/>
            <a:ext cx="5674660" cy="1973400"/>
            <a:chOff x="3469200" y="1433493"/>
            <a:chExt cx="5674660" cy="1973400"/>
          </a:xfrm>
        </p:grpSpPr>
        <p:grpSp>
          <p:nvGrpSpPr>
            <p:cNvPr id="51" name="Google Shape;51;p2"/>
            <p:cNvGrpSpPr/>
            <p:nvPr/>
          </p:nvGrpSpPr>
          <p:grpSpPr>
            <a:xfrm>
              <a:off x="3469200" y="1697209"/>
              <a:ext cx="317919" cy="233918"/>
              <a:chOff x="3818849" y="1200048"/>
              <a:chExt cx="292942" cy="233918"/>
            </a:xfrm>
          </p:grpSpPr>
          <p:sp>
            <p:nvSpPr>
              <p:cNvPr id="52" name="Google Shape;52;p2"/>
              <p:cNvSpPr/>
              <p:nvPr/>
            </p:nvSpPr>
            <p:spPr>
              <a:xfrm>
                <a:off x="3818849" y="1200049"/>
                <a:ext cx="148855" cy="233917"/>
              </a:xfrm>
              <a:prstGeom prst="chevron">
                <a:avLst>
                  <a:gd fmla="val 50000" name="adj"/>
                </a:avLst>
              </a:prstGeom>
              <a:solidFill>
                <a:srgbClr val="2AA1F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
            <p:nvSpPr>
              <p:cNvPr id="53" name="Google Shape;53;p2"/>
              <p:cNvSpPr/>
              <p:nvPr/>
            </p:nvSpPr>
            <p:spPr>
              <a:xfrm>
                <a:off x="3890892" y="1200048"/>
                <a:ext cx="148855" cy="233917"/>
              </a:xfrm>
              <a:prstGeom prst="chevron">
                <a:avLst>
                  <a:gd fmla="val 50000" name="adj"/>
                </a:avLst>
              </a:prstGeom>
              <a:solidFill>
                <a:srgbClr val="5375E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
            <p:nvSpPr>
              <p:cNvPr id="54" name="Google Shape;54;p2"/>
              <p:cNvSpPr/>
              <p:nvPr/>
            </p:nvSpPr>
            <p:spPr>
              <a:xfrm>
                <a:off x="3962936" y="1200048"/>
                <a:ext cx="148855" cy="233917"/>
              </a:xfrm>
              <a:prstGeom prst="chevron">
                <a:avLst>
                  <a:gd fmla="val 50000" name="adj"/>
                </a:avLst>
              </a:prstGeom>
              <a:solidFill>
                <a:srgbClr val="A220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grpSp>
        <p:sp>
          <p:nvSpPr>
            <p:cNvPr id="55" name="Google Shape;55;p2"/>
            <p:cNvSpPr txBox="1"/>
            <p:nvPr/>
          </p:nvSpPr>
          <p:spPr>
            <a:xfrm>
              <a:off x="3873160" y="1433493"/>
              <a:ext cx="5270700" cy="1973400"/>
            </a:xfrm>
            <a:prstGeom prst="rect">
              <a:avLst/>
            </a:prstGeom>
            <a:noFill/>
            <a:ln>
              <a:noFill/>
            </a:ln>
          </p:spPr>
          <p:txBody>
            <a:bodyPr anchorCtr="0" anchor="t" bIns="45700" lIns="91425" spcFirstLastPara="1" rIns="91425" wrap="square" tIns="45700">
              <a:spAutoFit/>
            </a:bodyPr>
            <a:lstStyle/>
            <a:p>
              <a:pPr indent="0" lvl="0" marL="0" marR="0" rtl="0" algn="l">
                <a:lnSpc>
                  <a:spcPct val="105000"/>
                </a:lnSpc>
                <a:spcBef>
                  <a:spcPts val="0"/>
                </a:spcBef>
                <a:spcAft>
                  <a:spcPts val="0"/>
                </a:spcAft>
                <a:buNone/>
              </a:pPr>
              <a:r>
                <a:t/>
              </a:r>
              <a:endParaRPr i="0" sz="1300" u="none" cap="none" strike="noStrike">
                <a:solidFill>
                  <a:srgbClr val="000000"/>
                </a:solidFill>
                <a:latin typeface="Open Sans"/>
                <a:ea typeface="Open Sans"/>
                <a:cs typeface="Open Sans"/>
                <a:sym typeface="Open Sans"/>
              </a:endParaRPr>
            </a:p>
            <a:p>
              <a:pPr indent="0" lvl="0" marL="0" rtl="0" algn="l">
                <a:lnSpc>
                  <a:spcPct val="105000"/>
                </a:lnSpc>
                <a:spcBef>
                  <a:spcPts val="0"/>
                </a:spcBef>
                <a:spcAft>
                  <a:spcPts val="0"/>
                </a:spcAft>
                <a:buNone/>
              </a:pPr>
              <a:r>
                <a:rPr lang="en-US" sz="1300">
                  <a:latin typeface="Open Sans"/>
                  <a:ea typeface="Open Sans"/>
                  <a:cs typeface="Open Sans"/>
                  <a:sym typeface="Open Sans"/>
                </a:rPr>
                <a:t>Understanding Arrays</a:t>
              </a:r>
              <a:endParaRPr sz="1300">
                <a:latin typeface="Open Sans"/>
                <a:ea typeface="Open Sans"/>
                <a:cs typeface="Open Sans"/>
                <a:sym typeface="Open Sans"/>
              </a:endParaRPr>
            </a:p>
            <a:p>
              <a:pPr indent="0" lvl="0" marL="0" rtl="0" algn="l">
                <a:lnSpc>
                  <a:spcPct val="105000"/>
                </a:lnSpc>
                <a:spcBef>
                  <a:spcPts val="0"/>
                </a:spcBef>
                <a:spcAft>
                  <a:spcPts val="0"/>
                </a:spcAft>
                <a:buNone/>
              </a:pPr>
              <a:r>
                <a:t/>
              </a:r>
              <a:endParaRPr sz="1300">
                <a:latin typeface="Open Sans"/>
                <a:ea typeface="Open Sans"/>
                <a:cs typeface="Open Sans"/>
                <a:sym typeface="Open Sans"/>
              </a:endParaRPr>
            </a:p>
            <a:p>
              <a:pPr indent="0" lvl="0" marL="0" rtl="0" algn="l">
                <a:lnSpc>
                  <a:spcPct val="105000"/>
                </a:lnSpc>
                <a:spcBef>
                  <a:spcPts val="0"/>
                </a:spcBef>
                <a:spcAft>
                  <a:spcPts val="0"/>
                </a:spcAft>
                <a:buNone/>
              </a:pPr>
              <a:r>
                <a:rPr lang="en-US" sz="1300">
                  <a:latin typeface="Open Sans"/>
                  <a:ea typeface="Open Sans"/>
                  <a:cs typeface="Open Sans"/>
                  <a:sym typeface="Open Sans"/>
                </a:rPr>
                <a:t>Indexing</a:t>
              </a:r>
              <a:r>
                <a:rPr lang="en-US" sz="1300">
                  <a:latin typeface="Open Sans"/>
                  <a:ea typeface="Open Sans"/>
                  <a:cs typeface="Open Sans"/>
                  <a:sym typeface="Open Sans"/>
                </a:rPr>
                <a:t> in Arrays</a:t>
              </a:r>
              <a:endParaRPr sz="1300">
                <a:latin typeface="Open Sans"/>
                <a:ea typeface="Open Sans"/>
                <a:cs typeface="Open Sans"/>
                <a:sym typeface="Open Sans"/>
              </a:endParaRPr>
            </a:p>
            <a:p>
              <a:pPr indent="0" lvl="0" marL="0" rtl="0" algn="l">
                <a:lnSpc>
                  <a:spcPct val="105000"/>
                </a:lnSpc>
                <a:spcBef>
                  <a:spcPts val="0"/>
                </a:spcBef>
                <a:spcAft>
                  <a:spcPts val="0"/>
                </a:spcAft>
                <a:buNone/>
              </a:pPr>
              <a:r>
                <a:t/>
              </a:r>
              <a:endParaRPr sz="1300">
                <a:latin typeface="Open Sans"/>
                <a:ea typeface="Open Sans"/>
                <a:cs typeface="Open Sans"/>
                <a:sym typeface="Open Sans"/>
              </a:endParaRPr>
            </a:p>
            <a:p>
              <a:pPr indent="0" lvl="0" marL="0" rtl="0" algn="l">
                <a:lnSpc>
                  <a:spcPct val="105000"/>
                </a:lnSpc>
                <a:spcBef>
                  <a:spcPts val="0"/>
                </a:spcBef>
                <a:spcAft>
                  <a:spcPts val="0"/>
                </a:spcAft>
                <a:buNone/>
              </a:pPr>
              <a:r>
                <a:rPr lang="en-US" sz="1300">
                  <a:latin typeface="Open Sans"/>
                  <a:ea typeface="Open Sans"/>
                  <a:cs typeface="Open Sans"/>
                  <a:sym typeface="Open Sans"/>
                </a:rPr>
                <a:t>Array Declaration, Creation, and Initialization</a:t>
              </a:r>
              <a:endParaRPr sz="1300">
                <a:latin typeface="Open Sans"/>
                <a:ea typeface="Open Sans"/>
                <a:cs typeface="Open Sans"/>
                <a:sym typeface="Open Sans"/>
              </a:endParaRPr>
            </a:p>
            <a:p>
              <a:pPr indent="0" lvl="0" marL="0" rtl="0" algn="l">
                <a:lnSpc>
                  <a:spcPct val="105000"/>
                </a:lnSpc>
                <a:spcBef>
                  <a:spcPts val="0"/>
                </a:spcBef>
                <a:spcAft>
                  <a:spcPts val="0"/>
                </a:spcAft>
                <a:buNone/>
              </a:pPr>
              <a:r>
                <a:t/>
              </a:r>
              <a:endParaRPr sz="1300">
                <a:latin typeface="Open Sans"/>
                <a:ea typeface="Open Sans"/>
                <a:cs typeface="Open Sans"/>
                <a:sym typeface="Open Sans"/>
              </a:endParaRPr>
            </a:p>
            <a:p>
              <a:pPr indent="0" lvl="0" marL="0" rtl="0" algn="l">
                <a:lnSpc>
                  <a:spcPct val="105000"/>
                </a:lnSpc>
                <a:spcBef>
                  <a:spcPts val="0"/>
                </a:spcBef>
                <a:spcAft>
                  <a:spcPts val="0"/>
                </a:spcAft>
                <a:buNone/>
              </a:pPr>
              <a:r>
                <a:rPr lang="en-US" sz="1300">
                  <a:latin typeface="Open Sans"/>
                  <a:ea typeface="Open Sans"/>
                  <a:cs typeface="Open Sans"/>
                  <a:sym typeface="Open Sans"/>
                </a:rPr>
                <a:t>Accessing Array elements and operations</a:t>
              </a:r>
              <a:endParaRPr sz="1300">
                <a:latin typeface="Open Sans"/>
                <a:ea typeface="Open Sans"/>
                <a:cs typeface="Open Sans"/>
                <a:sym typeface="Open Sans"/>
              </a:endParaRPr>
            </a:p>
            <a:p>
              <a:pPr indent="0" lvl="0" marL="0" marR="0" rtl="0" algn="l">
                <a:lnSpc>
                  <a:spcPct val="105000"/>
                </a:lnSpc>
                <a:spcBef>
                  <a:spcPts val="0"/>
                </a:spcBef>
                <a:spcAft>
                  <a:spcPts val="0"/>
                </a:spcAft>
                <a:buNone/>
              </a:pPr>
              <a:r>
                <a:t/>
              </a:r>
              <a:endParaRPr i="0" sz="1300" u="none" cap="none" strike="noStrike">
                <a:solidFill>
                  <a:srgbClr val="000000"/>
                </a:solidFill>
                <a:latin typeface="Open Sans"/>
                <a:ea typeface="Open Sans"/>
                <a:cs typeface="Open Sans"/>
                <a:sym typeface="Open Sans"/>
              </a:endParaRPr>
            </a:p>
          </p:txBody>
        </p:sp>
        <p:grpSp>
          <p:nvGrpSpPr>
            <p:cNvPr id="56" name="Google Shape;56;p2"/>
            <p:cNvGrpSpPr/>
            <p:nvPr/>
          </p:nvGrpSpPr>
          <p:grpSpPr>
            <a:xfrm>
              <a:off x="3469200" y="2097345"/>
              <a:ext cx="317919" cy="233918"/>
              <a:chOff x="3818849" y="1200048"/>
              <a:chExt cx="292942" cy="233918"/>
            </a:xfrm>
          </p:grpSpPr>
          <p:sp>
            <p:nvSpPr>
              <p:cNvPr id="57" name="Google Shape;57;p2"/>
              <p:cNvSpPr/>
              <p:nvPr/>
            </p:nvSpPr>
            <p:spPr>
              <a:xfrm>
                <a:off x="3818849" y="1200049"/>
                <a:ext cx="148855" cy="233917"/>
              </a:xfrm>
              <a:prstGeom prst="chevron">
                <a:avLst>
                  <a:gd fmla="val 50000" name="adj"/>
                </a:avLst>
              </a:prstGeom>
              <a:solidFill>
                <a:srgbClr val="2AA1F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
            <p:nvSpPr>
              <p:cNvPr id="58" name="Google Shape;58;p2"/>
              <p:cNvSpPr/>
              <p:nvPr/>
            </p:nvSpPr>
            <p:spPr>
              <a:xfrm>
                <a:off x="3890892" y="1200048"/>
                <a:ext cx="148855" cy="233917"/>
              </a:xfrm>
              <a:prstGeom prst="chevron">
                <a:avLst>
                  <a:gd fmla="val 50000" name="adj"/>
                </a:avLst>
              </a:prstGeom>
              <a:solidFill>
                <a:srgbClr val="5375E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
            <p:nvSpPr>
              <p:cNvPr id="59" name="Google Shape;59;p2"/>
              <p:cNvSpPr/>
              <p:nvPr/>
            </p:nvSpPr>
            <p:spPr>
              <a:xfrm>
                <a:off x="3962936" y="1200048"/>
                <a:ext cx="148855" cy="233917"/>
              </a:xfrm>
              <a:prstGeom prst="chevron">
                <a:avLst>
                  <a:gd fmla="val 50000" name="adj"/>
                </a:avLst>
              </a:prstGeom>
              <a:solidFill>
                <a:srgbClr val="A220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grpSp>
        <p:grpSp>
          <p:nvGrpSpPr>
            <p:cNvPr id="60" name="Google Shape;60;p2"/>
            <p:cNvGrpSpPr/>
            <p:nvPr/>
          </p:nvGrpSpPr>
          <p:grpSpPr>
            <a:xfrm>
              <a:off x="3473128" y="2540279"/>
              <a:ext cx="317919" cy="233918"/>
              <a:chOff x="3818849" y="1200048"/>
              <a:chExt cx="292942" cy="233918"/>
            </a:xfrm>
          </p:grpSpPr>
          <p:sp>
            <p:nvSpPr>
              <p:cNvPr id="61" name="Google Shape;61;p2"/>
              <p:cNvSpPr/>
              <p:nvPr/>
            </p:nvSpPr>
            <p:spPr>
              <a:xfrm>
                <a:off x="3818849" y="1200049"/>
                <a:ext cx="148855" cy="233917"/>
              </a:xfrm>
              <a:prstGeom prst="chevron">
                <a:avLst>
                  <a:gd fmla="val 50000" name="adj"/>
                </a:avLst>
              </a:prstGeom>
              <a:solidFill>
                <a:srgbClr val="2AA1F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
            <p:nvSpPr>
              <p:cNvPr id="62" name="Google Shape;62;p2"/>
              <p:cNvSpPr/>
              <p:nvPr/>
            </p:nvSpPr>
            <p:spPr>
              <a:xfrm>
                <a:off x="3890892" y="1200048"/>
                <a:ext cx="148855" cy="233917"/>
              </a:xfrm>
              <a:prstGeom prst="chevron">
                <a:avLst>
                  <a:gd fmla="val 50000" name="adj"/>
                </a:avLst>
              </a:prstGeom>
              <a:solidFill>
                <a:srgbClr val="5375E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
            <p:nvSpPr>
              <p:cNvPr id="63" name="Google Shape;63;p2"/>
              <p:cNvSpPr/>
              <p:nvPr/>
            </p:nvSpPr>
            <p:spPr>
              <a:xfrm>
                <a:off x="3962936" y="1200048"/>
                <a:ext cx="148855" cy="233917"/>
              </a:xfrm>
              <a:prstGeom prst="chevron">
                <a:avLst>
                  <a:gd fmla="val 50000" name="adj"/>
                </a:avLst>
              </a:prstGeom>
              <a:solidFill>
                <a:srgbClr val="A220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grpSp>
        <p:grpSp>
          <p:nvGrpSpPr>
            <p:cNvPr id="64" name="Google Shape;64;p2"/>
            <p:cNvGrpSpPr/>
            <p:nvPr/>
          </p:nvGrpSpPr>
          <p:grpSpPr>
            <a:xfrm>
              <a:off x="3477055" y="2983213"/>
              <a:ext cx="317919" cy="234001"/>
              <a:chOff x="3818849" y="1200048"/>
              <a:chExt cx="292942" cy="234001"/>
            </a:xfrm>
          </p:grpSpPr>
          <p:sp>
            <p:nvSpPr>
              <p:cNvPr id="65" name="Google Shape;65;p2"/>
              <p:cNvSpPr/>
              <p:nvPr/>
            </p:nvSpPr>
            <p:spPr>
              <a:xfrm>
                <a:off x="3818849" y="1200049"/>
                <a:ext cx="148800" cy="234000"/>
              </a:xfrm>
              <a:prstGeom prst="chevron">
                <a:avLst>
                  <a:gd fmla="val 50000" name="adj"/>
                </a:avLst>
              </a:prstGeom>
              <a:solidFill>
                <a:srgbClr val="2AA1F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
            <p:nvSpPr>
              <p:cNvPr id="66" name="Google Shape;66;p2"/>
              <p:cNvSpPr/>
              <p:nvPr/>
            </p:nvSpPr>
            <p:spPr>
              <a:xfrm>
                <a:off x="3890892" y="1200048"/>
                <a:ext cx="148855" cy="233917"/>
              </a:xfrm>
              <a:prstGeom prst="chevron">
                <a:avLst>
                  <a:gd fmla="val 50000" name="adj"/>
                </a:avLst>
              </a:prstGeom>
              <a:solidFill>
                <a:srgbClr val="5375E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
            <p:nvSpPr>
              <p:cNvPr id="67" name="Google Shape;67;p2"/>
              <p:cNvSpPr/>
              <p:nvPr/>
            </p:nvSpPr>
            <p:spPr>
              <a:xfrm>
                <a:off x="3962936" y="1200048"/>
                <a:ext cx="148855" cy="233917"/>
              </a:xfrm>
              <a:prstGeom prst="chevron">
                <a:avLst>
                  <a:gd fmla="val 50000" name="adj"/>
                </a:avLst>
              </a:prstGeom>
              <a:solidFill>
                <a:srgbClr val="A220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26caf189271_0_0"/>
          <p:cNvSpPr txBox="1"/>
          <p:nvPr>
            <p:ph type="title"/>
          </p:nvPr>
        </p:nvSpPr>
        <p:spPr>
          <a:xfrm>
            <a:off x="48125" y="90185"/>
            <a:ext cx="7955700" cy="46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2000">
                <a:solidFill>
                  <a:srgbClr val="0070C0"/>
                </a:solidFill>
                <a:latin typeface="Open Sans SemiBold"/>
                <a:ea typeface="Open Sans SemiBold"/>
                <a:cs typeface="Open Sans SemiBold"/>
                <a:sym typeface="Open Sans SemiBold"/>
              </a:rPr>
              <a:t>Data Structures | Arrays</a:t>
            </a:r>
            <a:endParaRPr b="0" sz="2000">
              <a:solidFill>
                <a:srgbClr val="0070C0"/>
              </a:solidFill>
              <a:latin typeface="Open Sans SemiBold"/>
              <a:ea typeface="Open Sans SemiBold"/>
              <a:cs typeface="Open Sans SemiBold"/>
              <a:sym typeface="Open Sans SemiBold"/>
            </a:endParaRPr>
          </a:p>
        </p:txBody>
      </p:sp>
      <p:sp>
        <p:nvSpPr>
          <p:cNvPr id="210" name="Google Shape;210;g26caf189271_0_0"/>
          <p:cNvSpPr txBox="1"/>
          <p:nvPr/>
        </p:nvSpPr>
        <p:spPr>
          <a:xfrm>
            <a:off x="91200" y="2404513"/>
            <a:ext cx="8961600" cy="400200"/>
          </a:xfrm>
          <a:prstGeom prst="rect">
            <a:avLst/>
          </a:prstGeom>
          <a:solidFill>
            <a:schemeClr val="dk1"/>
          </a:solid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US" sz="2000">
                <a:solidFill>
                  <a:srgbClr val="FDDB7B"/>
                </a:solidFill>
                <a:latin typeface="Consolas"/>
                <a:ea typeface="Consolas"/>
                <a:cs typeface="Consolas"/>
                <a:sym typeface="Consolas"/>
              </a:rPr>
              <a:t>String[] fruits = {"Apples", "Strawberries", "Grapes","Kiwi"};</a:t>
            </a:r>
            <a:endParaRPr b="1" sz="2000">
              <a:solidFill>
                <a:srgbClr val="FDDB7B"/>
              </a:solidFill>
              <a:latin typeface="Consolas"/>
              <a:ea typeface="Consolas"/>
              <a:cs typeface="Consolas"/>
              <a:sym typeface="Consolas"/>
            </a:endParaRPr>
          </a:p>
        </p:txBody>
      </p:sp>
      <p:sp>
        <p:nvSpPr>
          <p:cNvPr id="211" name="Google Shape;211;g26caf189271_0_0"/>
          <p:cNvSpPr txBox="1"/>
          <p:nvPr/>
        </p:nvSpPr>
        <p:spPr>
          <a:xfrm>
            <a:off x="2933700" y="1517650"/>
            <a:ext cx="287400" cy="30780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Open Sans"/>
                <a:ea typeface="Open Sans"/>
                <a:cs typeface="Open Sans"/>
                <a:sym typeface="Open Sans"/>
              </a:rPr>
              <a:t>0</a:t>
            </a:r>
            <a:endParaRPr/>
          </a:p>
        </p:txBody>
      </p:sp>
      <p:cxnSp>
        <p:nvCxnSpPr>
          <p:cNvPr id="212" name="Google Shape;212;g26caf189271_0_0"/>
          <p:cNvCxnSpPr>
            <a:stCxn id="211" idx="2"/>
          </p:cNvCxnSpPr>
          <p:nvPr/>
        </p:nvCxnSpPr>
        <p:spPr>
          <a:xfrm>
            <a:off x="3077400" y="1825450"/>
            <a:ext cx="0" cy="571800"/>
          </a:xfrm>
          <a:prstGeom prst="straightConnector1">
            <a:avLst/>
          </a:prstGeom>
          <a:noFill/>
          <a:ln cap="flat" cmpd="sng" w="9525">
            <a:solidFill>
              <a:srgbClr val="FDA739"/>
            </a:solidFill>
            <a:prstDash val="solid"/>
            <a:round/>
            <a:headEnd len="sm" w="sm" type="none"/>
            <a:tailEnd len="med" w="med" type="triangle"/>
          </a:ln>
        </p:spPr>
      </p:cxnSp>
      <p:sp>
        <p:nvSpPr>
          <p:cNvPr id="213" name="Google Shape;213;g26caf189271_0_0"/>
          <p:cNvSpPr txBox="1"/>
          <p:nvPr/>
        </p:nvSpPr>
        <p:spPr>
          <a:xfrm>
            <a:off x="4775200" y="1517650"/>
            <a:ext cx="287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Open Sans"/>
                <a:ea typeface="Open Sans"/>
                <a:cs typeface="Open Sans"/>
                <a:sym typeface="Open Sans"/>
              </a:rPr>
              <a:t>1</a:t>
            </a:r>
            <a:endParaRPr/>
          </a:p>
        </p:txBody>
      </p:sp>
      <p:cxnSp>
        <p:nvCxnSpPr>
          <p:cNvPr id="214" name="Google Shape;214;g26caf189271_0_0"/>
          <p:cNvCxnSpPr>
            <a:stCxn id="213" idx="2"/>
          </p:cNvCxnSpPr>
          <p:nvPr/>
        </p:nvCxnSpPr>
        <p:spPr>
          <a:xfrm>
            <a:off x="4918900" y="1825450"/>
            <a:ext cx="0" cy="571800"/>
          </a:xfrm>
          <a:prstGeom prst="straightConnector1">
            <a:avLst/>
          </a:prstGeom>
          <a:noFill/>
          <a:ln cap="flat" cmpd="sng" w="9525">
            <a:solidFill>
              <a:srgbClr val="FDA739"/>
            </a:solidFill>
            <a:prstDash val="solid"/>
            <a:round/>
            <a:headEnd len="sm" w="sm" type="none"/>
            <a:tailEnd len="med" w="med" type="triangle"/>
          </a:ln>
        </p:spPr>
      </p:cxnSp>
      <p:sp>
        <p:nvSpPr>
          <p:cNvPr id="215" name="Google Shape;215;g26caf189271_0_0"/>
          <p:cNvSpPr txBox="1"/>
          <p:nvPr/>
        </p:nvSpPr>
        <p:spPr>
          <a:xfrm>
            <a:off x="6596736" y="1517650"/>
            <a:ext cx="287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Open Sans"/>
                <a:ea typeface="Open Sans"/>
                <a:cs typeface="Open Sans"/>
                <a:sym typeface="Open Sans"/>
              </a:rPr>
              <a:t>2</a:t>
            </a:r>
            <a:endParaRPr/>
          </a:p>
        </p:txBody>
      </p:sp>
      <p:cxnSp>
        <p:nvCxnSpPr>
          <p:cNvPr id="216" name="Google Shape;216;g26caf189271_0_0"/>
          <p:cNvCxnSpPr>
            <a:stCxn id="215" idx="2"/>
          </p:cNvCxnSpPr>
          <p:nvPr/>
        </p:nvCxnSpPr>
        <p:spPr>
          <a:xfrm>
            <a:off x="6740436" y="1825450"/>
            <a:ext cx="0" cy="571800"/>
          </a:xfrm>
          <a:prstGeom prst="straightConnector1">
            <a:avLst/>
          </a:prstGeom>
          <a:noFill/>
          <a:ln cap="flat" cmpd="sng" w="9525">
            <a:solidFill>
              <a:srgbClr val="FDA739"/>
            </a:solidFill>
            <a:prstDash val="solid"/>
            <a:round/>
            <a:headEnd len="sm" w="sm" type="none"/>
            <a:tailEnd len="med" w="med" type="triangle"/>
          </a:ln>
        </p:spPr>
      </p:cxnSp>
      <p:sp>
        <p:nvSpPr>
          <p:cNvPr id="217" name="Google Shape;217;g26caf189271_0_0"/>
          <p:cNvSpPr txBox="1"/>
          <p:nvPr/>
        </p:nvSpPr>
        <p:spPr>
          <a:xfrm>
            <a:off x="7860059" y="1517650"/>
            <a:ext cx="287400" cy="30780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Open Sans"/>
                <a:ea typeface="Open Sans"/>
                <a:cs typeface="Open Sans"/>
                <a:sym typeface="Open Sans"/>
              </a:rPr>
              <a:t>3</a:t>
            </a:r>
            <a:endParaRPr/>
          </a:p>
        </p:txBody>
      </p:sp>
      <p:cxnSp>
        <p:nvCxnSpPr>
          <p:cNvPr id="218" name="Google Shape;218;g26caf189271_0_0"/>
          <p:cNvCxnSpPr>
            <a:stCxn id="217" idx="2"/>
          </p:cNvCxnSpPr>
          <p:nvPr/>
        </p:nvCxnSpPr>
        <p:spPr>
          <a:xfrm>
            <a:off x="8003759" y="1825450"/>
            <a:ext cx="0" cy="571800"/>
          </a:xfrm>
          <a:prstGeom prst="straightConnector1">
            <a:avLst/>
          </a:prstGeom>
          <a:noFill/>
          <a:ln cap="flat" cmpd="sng" w="9525">
            <a:solidFill>
              <a:srgbClr val="FDA739"/>
            </a:solidFill>
            <a:prstDash val="solid"/>
            <a:round/>
            <a:headEnd len="sm" w="sm" type="none"/>
            <a:tailEnd len="med" w="med" type="triangle"/>
          </a:ln>
        </p:spPr>
      </p:cxnSp>
      <p:sp>
        <p:nvSpPr>
          <p:cNvPr id="219" name="Google Shape;219;g26caf189271_0_0"/>
          <p:cNvSpPr txBox="1"/>
          <p:nvPr/>
        </p:nvSpPr>
        <p:spPr>
          <a:xfrm>
            <a:off x="533346" y="1540733"/>
            <a:ext cx="1359600" cy="261600"/>
          </a:xfrm>
          <a:prstGeom prst="rect">
            <a:avLst/>
          </a:prstGeom>
          <a:solidFill>
            <a:srgbClr val="92D05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100" u="none" cap="none" strike="noStrike">
                <a:solidFill>
                  <a:schemeClr val="dk1"/>
                </a:solidFill>
                <a:latin typeface="Open Sans"/>
                <a:ea typeface="Open Sans"/>
                <a:cs typeface="Open Sans"/>
                <a:sym typeface="Open Sans"/>
              </a:rPr>
              <a:t>INDEX NUMBERS</a:t>
            </a:r>
            <a:endParaRPr/>
          </a:p>
        </p:txBody>
      </p:sp>
      <p:sp>
        <p:nvSpPr>
          <p:cNvPr id="220" name="Google Shape;220;g26caf189271_0_0"/>
          <p:cNvSpPr/>
          <p:nvPr/>
        </p:nvSpPr>
        <p:spPr>
          <a:xfrm>
            <a:off x="2933700" y="1517650"/>
            <a:ext cx="287400" cy="307800"/>
          </a:xfrm>
          <a:prstGeom prst="rect">
            <a:avLst/>
          </a:pr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Open Sans"/>
              <a:ea typeface="Open Sans"/>
              <a:cs typeface="Open Sans"/>
              <a:sym typeface="Open Sans"/>
            </a:endParaRPr>
          </a:p>
        </p:txBody>
      </p:sp>
      <p:sp>
        <p:nvSpPr>
          <p:cNvPr id="221" name="Google Shape;221;g26caf189271_0_0"/>
          <p:cNvSpPr/>
          <p:nvPr/>
        </p:nvSpPr>
        <p:spPr>
          <a:xfrm>
            <a:off x="4775200" y="1517650"/>
            <a:ext cx="287400" cy="307800"/>
          </a:xfrm>
          <a:prstGeom prst="rect">
            <a:avLst/>
          </a:prstGeom>
          <a:solidFill>
            <a:schemeClr val="dk1"/>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Open Sans"/>
                <a:ea typeface="Open Sans"/>
                <a:cs typeface="Open Sans"/>
                <a:sym typeface="Open Sans"/>
              </a:rPr>
              <a:t>1</a:t>
            </a:r>
            <a:endParaRPr b="0" i="0" sz="2000" u="none" cap="none" strike="noStrike">
              <a:solidFill>
                <a:schemeClr val="lt1"/>
              </a:solidFill>
              <a:latin typeface="Open Sans"/>
              <a:ea typeface="Open Sans"/>
              <a:cs typeface="Open Sans"/>
              <a:sym typeface="Open Sans"/>
            </a:endParaRPr>
          </a:p>
        </p:txBody>
      </p:sp>
      <p:sp>
        <p:nvSpPr>
          <p:cNvPr id="222" name="Google Shape;222;g26caf189271_0_0"/>
          <p:cNvSpPr/>
          <p:nvPr/>
        </p:nvSpPr>
        <p:spPr>
          <a:xfrm>
            <a:off x="6597326" y="1517649"/>
            <a:ext cx="287400" cy="307800"/>
          </a:xfrm>
          <a:prstGeom prst="rect">
            <a:avLst/>
          </a:prstGeom>
          <a:solidFill>
            <a:schemeClr val="dk1"/>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200" u="none" cap="none" strike="noStrike">
                <a:solidFill>
                  <a:schemeClr val="lt1"/>
                </a:solidFill>
                <a:latin typeface="Open Sans"/>
                <a:ea typeface="Open Sans"/>
                <a:cs typeface="Open Sans"/>
                <a:sym typeface="Open Sans"/>
              </a:rPr>
              <a:t>2</a:t>
            </a:r>
            <a:endParaRPr b="0" i="0" sz="2000" u="none" cap="none" strike="noStrike">
              <a:solidFill>
                <a:schemeClr val="lt1"/>
              </a:solidFill>
              <a:latin typeface="Open Sans"/>
              <a:ea typeface="Open Sans"/>
              <a:cs typeface="Open Sans"/>
              <a:sym typeface="Open Sans"/>
            </a:endParaRPr>
          </a:p>
        </p:txBody>
      </p:sp>
      <p:sp>
        <p:nvSpPr>
          <p:cNvPr id="223" name="Google Shape;223;g26caf189271_0_0"/>
          <p:cNvSpPr/>
          <p:nvPr/>
        </p:nvSpPr>
        <p:spPr>
          <a:xfrm>
            <a:off x="7860059" y="1523254"/>
            <a:ext cx="287400" cy="307800"/>
          </a:xfrm>
          <a:prstGeom prst="rect">
            <a:avLst/>
          </a:pr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Open Sans"/>
              <a:ea typeface="Open Sans"/>
              <a:cs typeface="Open Sans"/>
              <a:sym typeface="Open Sans"/>
            </a:endParaRPr>
          </a:p>
        </p:txBody>
      </p:sp>
      <p:cxnSp>
        <p:nvCxnSpPr>
          <p:cNvPr id="224" name="Google Shape;224;g26caf189271_0_0"/>
          <p:cNvCxnSpPr>
            <a:stCxn id="219" idx="3"/>
            <a:endCxn id="220" idx="1"/>
          </p:cNvCxnSpPr>
          <p:nvPr/>
        </p:nvCxnSpPr>
        <p:spPr>
          <a:xfrm>
            <a:off x="1892946" y="1671533"/>
            <a:ext cx="1040700" cy="0"/>
          </a:xfrm>
          <a:prstGeom prst="straightConnector1">
            <a:avLst/>
          </a:prstGeom>
          <a:noFill/>
          <a:ln cap="flat" cmpd="sng" w="9525">
            <a:solidFill>
              <a:srgbClr val="92D050"/>
            </a:solidFill>
            <a:prstDash val="dash"/>
            <a:round/>
            <a:headEnd len="sm" w="sm" type="none"/>
            <a:tailEnd len="sm" w="sm" type="none"/>
          </a:ln>
        </p:spPr>
      </p:cxnSp>
      <p:cxnSp>
        <p:nvCxnSpPr>
          <p:cNvPr id="225" name="Google Shape;225;g26caf189271_0_0"/>
          <p:cNvCxnSpPr>
            <a:endCxn id="213" idx="1"/>
          </p:cNvCxnSpPr>
          <p:nvPr/>
        </p:nvCxnSpPr>
        <p:spPr>
          <a:xfrm>
            <a:off x="3220900" y="1671550"/>
            <a:ext cx="1554300" cy="0"/>
          </a:xfrm>
          <a:prstGeom prst="straightConnector1">
            <a:avLst/>
          </a:prstGeom>
          <a:noFill/>
          <a:ln cap="flat" cmpd="sng" w="9525">
            <a:solidFill>
              <a:srgbClr val="92D050"/>
            </a:solidFill>
            <a:prstDash val="dash"/>
            <a:round/>
            <a:headEnd len="sm" w="sm" type="none"/>
            <a:tailEnd len="sm" w="sm" type="none"/>
          </a:ln>
        </p:spPr>
      </p:cxnSp>
      <p:cxnSp>
        <p:nvCxnSpPr>
          <p:cNvPr id="226" name="Google Shape;226;g26caf189271_0_0"/>
          <p:cNvCxnSpPr>
            <a:endCxn id="222" idx="1"/>
          </p:cNvCxnSpPr>
          <p:nvPr/>
        </p:nvCxnSpPr>
        <p:spPr>
          <a:xfrm>
            <a:off x="5062526" y="1671549"/>
            <a:ext cx="1534800" cy="0"/>
          </a:xfrm>
          <a:prstGeom prst="straightConnector1">
            <a:avLst/>
          </a:prstGeom>
          <a:noFill/>
          <a:ln cap="flat" cmpd="sng" w="9525">
            <a:solidFill>
              <a:srgbClr val="92D050"/>
            </a:solidFill>
            <a:prstDash val="dash"/>
            <a:round/>
            <a:headEnd len="sm" w="sm" type="none"/>
            <a:tailEnd len="sm" w="sm" type="none"/>
          </a:ln>
        </p:spPr>
      </p:cxnSp>
      <p:cxnSp>
        <p:nvCxnSpPr>
          <p:cNvPr id="227" name="Google Shape;227;g26caf189271_0_0"/>
          <p:cNvCxnSpPr>
            <a:stCxn id="215" idx="3"/>
            <a:endCxn id="217" idx="1"/>
          </p:cNvCxnSpPr>
          <p:nvPr/>
        </p:nvCxnSpPr>
        <p:spPr>
          <a:xfrm>
            <a:off x="6884136" y="1671550"/>
            <a:ext cx="975900" cy="0"/>
          </a:xfrm>
          <a:prstGeom prst="straightConnector1">
            <a:avLst/>
          </a:prstGeom>
          <a:noFill/>
          <a:ln cap="flat" cmpd="sng" w="9525">
            <a:solidFill>
              <a:srgbClr val="92D050"/>
            </a:solidFill>
            <a:prstDash val="dash"/>
            <a:round/>
            <a:headEnd len="sm" w="sm" type="none"/>
            <a:tailEnd len="sm" w="sm" type="none"/>
          </a:ln>
        </p:spPr>
      </p:cxnSp>
      <p:sp>
        <p:nvSpPr>
          <p:cNvPr id="228" name="Google Shape;228;g26caf189271_0_0"/>
          <p:cNvSpPr txBox="1"/>
          <p:nvPr/>
        </p:nvSpPr>
        <p:spPr>
          <a:xfrm>
            <a:off x="48125" y="508000"/>
            <a:ext cx="633600" cy="200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700">
                <a:solidFill>
                  <a:srgbClr val="0070C0"/>
                </a:solidFill>
                <a:latin typeface="Open Sans"/>
                <a:ea typeface="Open Sans"/>
                <a:cs typeface="Open Sans"/>
                <a:sym typeface="Open Sans"/>
              </a:rPr>
              <a:t>Java</a:t>
            </a:r>
            <a:endParaRPr/>
          </a:p>
        </p:txBody>
      </p:sp>
      <p:sp>
        <p:nvSpPr>
          <p:cNvPr id="229" name="Google Shape;229;g26caf189271_0_0"/>
          <p:cNvSpPr txBox="1"/>
          <p:nvPr/>
        </p:nvSpPr>
        <p:spPr>
          <a:xfrm>
            <a:off x="1647130" y="3845473"/>
            <a:ext cx="2427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Open Sans"/>
                <a:ea typeface="Open Sans"/>
                <a:cs typeface="Open Sans"/>
                <a:sym typeface="Open Sans"/>
              </a:rPr>
              <a:t>Accessing Elements</a:t>
            </a:r>
            <a:endParaRPr/>
          </a:p>
        </p:txBody>
      </p:sp>
      <p:cxnSp>
        <p:nvCxnSpPr>
          <p:cNvPr id="230" name="Google Shape;230;g26caf189271_0_0"/>
          <p:cNvCxnSpPr/>
          <p:nvPr/>
        </p:nvCxnSpPr>
        <p:spPr>
          <a:xfrm>
            <a:off x="4363899" y="3207814"/>
            <a:ext cx="0" cy="1644600"/>
          </a:xfrm>
          <a:prstGeom prst="straightConnector1">
            <a:avLst/>
          </a:prstGeom>
          <a:noFill/>
          <a:ln cap="flat" cmpd="sng" w="9525">
            <a:solidFill>
              <a:srgbClr val="FDA739"/>
            </a:solidFill>
            <a:prstDash val="solid"/>
            <a:round/>
            <a:headEnd len="sm" w="sm" type="none"/>
            <a:tailEnd len="sm" w="sm" type="none"/>
          </a:ln>
        </p:spPr>
      </p:cxnSp>
      <p:sp>
        <p:nvSpPr>
          <p:cNvPr id="231" name="Google Shape;231;g26caf189271_0_0"/>
          <p:cNvSpPr txBox="1"/>
          <p:nvPr/>
        </p:nvSpPr>
        <p:spPr>
          <a:xfrm>
            <a:off x="4507528" y="3423830"/>
            <a:ext cx="3177600" cy="36930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FDDB7B"/>
                </a:solidFill>
                <a:latin typeface="Open Sans"/>
                <a:ea typeface="Open Sans"/>
                <a:cs typeface="Open Sans"/>
                <a:sym typeface="Open Sans"/>
              </a:rPr>
              <a:t>fruits[0] </a:t>
            </a:r>
            <a:r>
              <a:rPr b="0" i="0" lang="en-US" sz="1800" u="none" cap="none" strike="noStrike">
                <a:solidFill>
                  <a:schemeClr val="lt1"/>
                </a:solidFill>
                <a:latin typeface="Open Sans"/>
                <a:ea typeface="Open Sans"/>
                <a:cs typeface="Open Sans"/>
                <a:sym typeface="Open Sans"/>
              </a:rPr>
              <a:t>will get us </a:t>
            </a:r>
            <a:r>
              <a:rPr b="1" i="0" lang="en-US" sz="1800" u="none" cap="none" strike="noStrike">
                <a:solidFill>
                  <a:srgbClr val="FDDB7B"/>
                </a:solidFill>
                <a:latin typeface="Open Sans"/>
                <a:ea typeface="Open Sans"/>
                <a:cs typeface="Open Sans"/>
                <a:sym typeface="Open Sans"/>
              </a:rPr>
              <a:t>'Apples'</a:t>
            </a:r>
            <a:endParaRPr/>
          </a:p>
        </p:txBody>
      </p:sp>
      <p:sp>
        <p:nvSpPr>
          <p:cNvPr id="232" name="Google Shape;232;g26caf189271_0_0"/>
          <p:cNvSpPr txBox="1"/>
          <p:nvPr/>
        </p:nvSpPr>
        <p:spPr>
          <a:xfrm>
            <a:off x="4507527" y="4214805"/>
            <a:ext cx="2896800" cy="36930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FDDB7B"/>
                </a:solidFill>
                <a:latin typeface="Open Sans"/>
                <a:ea typeface="Open Sans"/>
                <a:cs typeface="Open Sans"/>
                <a:sym typeface="Open Sans"/>
              </a:rPr>
              <a:t>fruits[3] </a:t>
            </a:r>
            <a:r>
              <a:rPr b="0" i="0" lang="en-US" sz="1800" u="none" cap="none" strike="noStrike">
                <a:solidFill>
                  <a:schemeClr val="lt1"/>
                </a:solidFill>
                <a:latin typeface="Open Sans"/>
                <a:ea typeface="Open Sans"/>
                <a:cs typeface="Open Sans"/>
                <a:sym typeface="Open Sans"/>
              </a:rPr>
              <a:t>will get us </a:t>
            </a:r>
            <a:r>
              <a:rPr b="1" i="0" lang="en-US" sz="1800" u="none" cap="none" strike="noStrike">
                <a:solidFill>
                  <a:srgbClr val="FDDB7B"/>
                </a:solidFill>
                <a:latin typeface="Open Sans"/>
                <a:ea typeface="Open Sans"/>
                <a:cs typeface="Open Sans"/>
                <a:sym typeface="Open Sans"/>
              </a:rPr>
              <a:t>'Kiwi'</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9"/>
          <p:cNvSpPr txBox="1"/>
          <p:nvPr>
            <p:ph type="title"/>
          </p:nvPr>
        </p:nvSpPr>
        <p:spPr>
          <a:xfrm>
            <a:off x="48125" y="90185"/>
            <a:ext cx="7955563" cy="46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2000">
                <a:solidFill>
                  <a:srgbClr val="0070C0"/>
                </a:solidFill>
                <a:latin typeface="Open Sans SemiBold"/>
                <a:ea typeface="Open Sans SemiBold"/>
                <a:cs typeface="Open Sans SemiBold"/>
                <a:sym typeface="Open Sans SemiBold"/>
              </a:rPr>
              <a:t>Data Structures | Arrays</a:t>
            </a:r>
            <a:endParaRPr b="0" sz="2000">
              <a:solidFill>
                <a:srgbClr val="0070C0"/>
              </a:solidFill>
              <a:latin typeface="Open Sans SemiBold"/>
              <a:ea typeface="Open Sans SemiBold"/>
              <a:cs typeface="Open Sans SemiBold"/>
              <a:sym typeface="Open Sans SemiBold"/>
            </a:endParaRPr>
          </a:p>
        </p:txBody>
      </p:sp>
      <p:sp>
        <p:nvSpPr>
          <p:cNvPr id="238" name="Google Shape;238;p19"/>
          <p:cNvSpPr txBox="1"/>
          <p:nvPr/>
        </p:nvSpPr>
        <p:spPr>
          <a:xfrm>
            <a:off x="91200" y="2404513"/>
            <a:ext cx="8961600" cy="400200"/>
          </a:xfrm>
          <a:prstGeom prst="rect">
            <a:avLst/>
          </a:prstGeom>
          <a:solidFill>
            <a:schemeClr val="dk1"/>
          </a:solid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US" sz="2000">
                <a:solidFill>
                  <a:srgbClr val="FDDB7B"/>
                </a:solidFill>
                <a:latin typeface="Consolas"/>
                <a:ea typeface="Consolas"/>
                <a:cs typeface="Consolas"/>
                <a:sym typeface="Consolas"/>
              </a:rPr>
              <a:t>String[] fruits = {"Apples", "Strawberries", "Grapes","Kiwi"};</a:t>
            </a:r>
            <a:endParaRPr b="1" sz="2000">
              <a:solidFill>
                <a:srgbClr val="FDDB7B"/>
              </a:solidFill>
              <a:latin typeface="Consolas"/>
              <a:ea typeface="Consolas"/>
              <a:cs typeface="Consolas"/>
              <a:sym typeface="Consolas"/>
            </a:endParaRPr>
          </a:p>
        </p:txBody>
      </p:sp>
      <p:sp>
        <p:nvSpPr>
          <p:cNvPr id="239" name="Google Shape;239;p19"/>
          <p:cNvSpPr txBox="1"/>
          <p:nvPr/>
        </p:nvSpPr>
        <p:spPr>
          <a:xfrm>
            <a:off x="2933700" y="1517650"/>
            <a:ext cx="287258" cy="307777"/>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Open Sans"/>
                <a:ea typeface="Open Sans"/>
                <a:cs typeface="Open Sans"/>
                <a:sym typeface="Open Sans"/>
              </a:rPr>
              <a:t>0</a:t>
            </a:r>
            <a:endParaRPr/>
          </a:p>
        </p:txBody>
      </p:sp>
      <p:cxnSp>
        <p:nvCxnSpPr>
          <p:cNvPr id="240" name="Google Shape;240;p19"/>
          <p:cNvCxnSpPr>
            <a:stCxn id="239" idx="2"/>
          </p:cNvCxnSpPr>
          <p:nvPr/>
        </p:nvCxnSpPr>
        <p:spPr>
          <a:xfrm>
            <a:off x="3077329" y="1825427"/>
            <a:ext cx="0" cy="571800"/>
          </a:xfrm>
          <a:prstGeom prst="straightConnector1">
            <a:avLst/>
          </a:prstGeom>
          <a:noFill/>
          <a:ln cap="flat" cmpd="sng" w="9525">
            <a:solidFill>
              <a:srgbClr val="FDA739"/>
            </a:solidFill>
            <a:prstDash val="solid"/>
            <a:round/>
            <a:headEnd len="sm" w="sm" type="none"/>
            <a:tailEnd len="med" w="med" type="triangle"/>
          </a:ln>
        </p:spPr>
      </p:cxnSp>
      <p:sp>
        <p:nvSpPr>
          <p:cNvPr id="241" name="Google Shape;241;p19"/>
          <p:cNvSpPr txBox="1"/>
          <p:nvPr/>
        </p:nvSpPr>
        <p:spPr>
          <a:xfrm>
            <a:off x="4775200" y="1517650"/>
            <a:ext cx="28725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Open Sans"/>
                <a:ea typeface="Open Sans"/>
                <a:cs typeface="Open Sans"/>
                <a:sym typeface="Open Sans"/>
              </a:rPr>
              <a:t>1</a:t>
            </a:r>
            <a:endParaRPr/>
          </a:p>
        </p:txBody>
      </p:sp>
      <p:cxnSp>
        <p:nvCxnSpPr>
          <p:cNvPr id="242" name="Google Shape;242;p19"/>
          <p:cNvCxnSpPr>
            <a:stCxn id="241" idx="2"/>
          </p:cNvCxnSpPr>
          <p:nvPr/>
        </p:nvCxnSpPr>
        <p:spPr>
          <a:xfrm>
            <a:off x="4918829" y="1825427"/>
            <a:ext cx="0" cy="571800"/>
          </a:xfrm>
          <a:prstGeom prst="straightConnector1">
            <a:avLst/>
          </a:prstGeom>
          <a:noFill/>
          <a:ln cap="flat" cmpd="sng" w="9525">
            <a:solidFill>
              <a:srgbClr val="FDA739"/>
            </a:solidFill>
            <a:prstDash val="solid"/>
            <a:round/>
            <a:headEnd len="sm" w="sm" type="none"/>
            <a:tailEnd len="med" w="med" type="triangle"/>
          </a:ln>
        </p:spPr>
      </p:cxnSp>
      <p:sp>
        <p:nvSpPr>
          <p:cNvPr id="243" name="Google Shape;243;p19"/>
          <p:cNvSpPr txBox="1"/>
          <p:nvPr/>
        </p:nvSpPr>
        <p:spPr>
          <a:xfrm>
            <a:off x="6596736" y="1517650"/>
            <a:ext cx="28725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Open Sans"/>
                <a:ea typeface="Open Sans"/>
                <a:cs typeface="Open Sans"/>
                <a:sym typeface="Open Sans"/>
              </a:rPr>
              <a:t>2</a:t>
            </a:r>
            <a:endParaRPr/>
          </a:p>
        </p:txBody>
      </p:sp>
      <p:cxnSp>
        <p:nvCxnSpPr>
          <p:cNvPr id="244" name="Google Shape;244;p19"/>
          <p:cNvCxnSpPr>
            <a:stCxn id="243" idx="2"/>
          </p:cNvCxnSpPr>
          <p:nvPr/>
        </p:nvCxnSpPr>
        <p:spPr>
          <a:xfrm>
            <a:off x="6740365" y="1825427"/>
            <a:ext cx="0" cy="571800"/>
          </a:xfrm>
          <a:prstGeom prst="straightConnector1">
            <a:avLst/>
          </a:prstGeom>
          <a:noFill/>
          <a:ln cap="flat" cmpd="sng" w="9525">
            <a:solidFill>
              <a:srgbClr val="FDA739"/>
            </a:solidFill>
            <a:prstDash val="solid"/>
            <a:round/>
            <a:headEnd len="sm" w="sm" type="none"/>
            <a:tailEnd len="med" w="med" type="triangle"/>
          </a:ln>
        </p:spPr>
      </p:cxnSp>
      <p:sp>
        <p:nvSpPr>
          <p:cNvPr id="245" name="Google Shape;245;p19"/>
          <p:cNvSpPr txBox="1"/>
          <p:nvPr/>
        </p:nvSpPr>
        <p:spPr>
          <a:xfrm>
            <a:off x="7860059" y="1517650"/>
            <a:ext cx="287258" cy="307777"/>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Open Sans"/>
                <a:ea typeface="Open Sans"/>
                <a:cs typeface="Open Sans"/>
                <a:sym typeface="Open Sans"/>
              </a:rPr>
              <a:t>3</a:t>
            </a:r>
            <a:endParaRPr/>
          </a:p>
        </p:txBody>
      </p:sp>
      <p:cxnSp>
        <p:nvCxnSpPr>
          <p:cNvPr id="246" name="Google Shape;246;p19"/>
          <p:cNvCxnSpPr>
            <a:stCxn id="245" idx="2"/>
          </p:cNvCxnSpPr>
          <p:nvPr/>
        </p:nvCxnSpPr>
        <p:spPr>
          <a:xfrm>
            <a:off x="8003688" y="1825427"/>
            <a:ext cx="0" cy="571800"/>
          </a:xfrm>
          <a:prstGeom prst="straightConnector1">
            <a:avLst/>
          </a:prstGeom>
          <a:noFill/>
          <a:ln cap="flat" cmpd="sng" w="9525">
            <a:solidFill>
              <a:srgbClr val="FDA739"/>
            </a:solidFill>
            <a:prstDash val="solid"/>
            <a:round/>
            <a:headEnd len="sm" w="sm" type="none"/>
            <a:tailEnd len="med" w="med" type="triangle"/>
          </a:ln>
        </p:spPr>
      </p:cxnSp>
      <p:sp>
        <p:nvSpPr>
          <p:cNvPr id="247" name="Google Shape;247;p19"/>
          <p:cNvSpPr txBox="1"/>
          <p:nvPr/>
        </p:nvSpPr>
        <p:spPr>
          <a:xfrm>
            <a:off x="533346" y="1540733"/>
            <a:ext cx="1359668" cy="261610"/>
          </a:xfrm>
          <a:prstGeom prst="rect">
            <a:avLst/>
          </a:prstGeom>
          <a:solidFill>
            <a:srgbClr val="92D05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100" u="none" cap="none" strike="noStrike">
                <a:solidFill>
                  <a:schemeClr val="dk1"/>
                </a:solidFill>
                <a:latin typeface="Open Sans"/>
                <a:ea typeface="Open Sans"/>
                <a:cs typeface="Open Sans"/>
                <a:sym typeface="Open Sans"/>
              </a:rPr>
              <a:t>INDEX NUMBERS</a:t>
            </a:r>
            <a:endParaRPr/>
          </a:p>
        </p:txBody>
      </p:sp>
      <p:sp>
        <p:nvSpPr>
          <p:cNvPr id="248" name="Google Shape;248;p19"/>
          <p:cNvSpPr/>
          <p:nvPr/>
        </p:nvSpPr>
        <p:spPr>
          <a:xfrm>
            <a:off x="2933700" y="1517650"/>
            <a:ext cx="287258" cy="307777"/>
          </a:xfrm>
          <a:prstGeom prst="rect">
            <a:avLst/>
          </a:pr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Open Sans"/>
              <a:ea typeface="Open Sans"/>
              <a:cs typeface="Open Sans"/>
              <a:sym typeface="Open Sans"/>
            </a:endParaRPr>
          </a:p>
        </p:txBody>
      </p:sp>
      <p:sp>
        <p:nvSpPr>
          <p:cNvPr id="249" name="Google Shape;249;p19"/>
          <p:cNvSpPr/>
          <p:nvPr/>
        </p:nvSpPr>
        <p:spPr>
          <a:xfrm>
            <a:off x="4775200" y="1517650"/>
            <a:ext cx="287258" cy="307777"/>
          </a:xfrm>
          <a:prstGeom prst="rect">
            <a:avLst/>
          </a:prstGeom>
          <a:solidFill>
            <a:schemeClr val="dk1"/>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Open Sans"/>
                <a:ea typeface="Open Sans"/>
                <a:cs typeface="Open Sans"/>
                <a:sym typeface="Open Sans"/>
              </a:rPr>
              <a:t>1</a:t>
            </a:r>
            <a:endParaRPr b="0" i="0" sz="2000" u="none" cap="none" strike="noStrike">
              <a:solidFill>
                <a:schemeClr val="lt1"/>
              </a:solidFill>
              <a:latin typeface="Open Sans"/>
              <a:ea typeface="Open Sans"/>
              <a:cs typeface="Open Sans"/>
              <a:sym typeface="Open Sans"/>
            </a:endParaRPr>
          </a:p>
        </p:txBody>
      </p:sp>
      <p:sp>
        <p:nvSpPr>
          <p:cNvPr id="250" name="Google Shape;250;p19"/>
          <p:cNvSpPr/>
          <p:nvPr/>
        </p:nvSpPr>
        <p:spPr>
          <a:xfrm>
            <a:off x="6597326" y="1517649"/>
            <a:ext cx="287258" cy="307777"/>
          </a:xfrm>
          <a:prstGeom prst="rect">
            <a:avLst/>
          </a:prstGeom>
          <a:solidFill>
            <a:schemeClr val="dk1"/>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200" u="none" cap="none" strike="noStrike">
                <a:solidFill>
                  <a:schemeClr val="lt1"/>
                </a:solidFill>
                <a:latin typeface="Open Sans"/>
                <a:ea typeface="Open Sans"/>
                <a:cs typeface="Open Sans"/>
                <a:sym typeface="Open Sans"/>
              </a:rPr>
              <a:t>2</a:t>
            </a:r>
            <a:endParaRPr b="0" i="0" sz="2000" u="none" cap="none" strike="noStrike">
              <a:solidFill>
                <a:schemeClr val="lt1"/>
              </a:solidFill>
              <a:latin typeface="Open Sans"/>
              <a:ea typeface="Open Sans"/>
              <a:cs typeface="Open Sans"/>
              <a:sym typeface="Open Sans"/>
            </a:endParaRPr>
          </a:p>
        </p:txBody>
      </p:sp>
      <p:sp>
        <p:nvSpPr>
          <p:cNvPr id="251" name="Google Shape;251;p19"/>
          <p:cNvSpPr/>
          <p:nvPr/>
        </p:nvSpPr>
        <p:spPr>
          <a:xfrm>
            <a:off x="7860059" y="1523254"/>
            <a:ext cx="287258" cy="307777"/>
          </a:xfrm>
          <a:prstGeom prst="rect">
            <a:avLst/>
          </a:pr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Open Sans"/>
              <a:ea typeface="Open Sans"/>
              <a:cs typeface="Open Sans"/>
              <a:sym typeface="Open Sans"/>
            </a:endParaRPr>
          </a:p>
        </p:txBody>
      </p:sp>
      <p:cxnSp>
        <p:nvCxnSpPr>
          <p:cNvPr id="252" name="Google Shape;252;p19"/>
          <p:cNvCxnSpPr>
            <a:stCxn id="247" idx="3"/>
            <a:endCxn id="248" idx="1"/>
          </p:cNvCxnSpPr>
          <p:nvPr/>
        </p:nvCxnSpPr>
        <p:spPr>
          <a:xfrm>
            <a:off x="1893014" y="1671538"/>
            <a:ext cx="1040700" cy="0"/>
          </a:xfrm>
          <a:prstGeom prst="straightConnector1">
            <a:avLst/>
          </a:prstGeom>
          <a:noFill/>
          <a:ln cap="flat" cmpd="sng" w="9525">
            <a:solidFill>
              <a:srgbClr val="92D050"/>
            </a:solidFill>
            <a:prstDash val="dash"/>
            <a:round/>
            <a:headEnd len="sm" w="sm" type="none"/>
            <a:tailEnd len="sm" w="sm" type="none"/>
          </a:ln>
        </p:spPr>
      </p:cxnSp>
      <p:cxnSp>
        <p:nvCxnSpPr>
          <p:cNvPr id="253" name="Google Shape;253;p19"/>
          <p:cNvCxnSpPr>
            <a:endCxn id="241" idx="1"/>
          </p:cNvCxnSpPr>
          <p:nvPr/>
        </p:nvCxnSpPr>
        <p:spPr>
          <a:xfrm>
            <a:off x="3220900" y="1671538"/>
            <a:ext cx="1554300" cy="0"/>
          </a:xfrm>
          <a:prstGeom prst="straightConnector1">
            <a:avLst/>
          </a:prstGeom>
          <a:noFill/>
          <a:ln cap="flat" cmpd="sng" w="9525">
            <a:solidFill>
              <a:srgbClr val="92D050"/>
            </a:solidFill>
            <a:prstDash val="dash"/>
            <a:round/>
            <a:headEnd len="sm" w="sm" type="none"/>
            <a:tailEnd len="sm" w="sm" type="none"/>
          </a:ln>
        </p:spPr>
      </p:cxnSp>
      <p:cxnSp>
        <p:nvCxnSpPr>
          <p:cNvPr id="254" name="Google Shape;254;p19"/>
          <p:cNvCxnSpPr>
            <a:endCxn id="250" idx="1"/>
          </p:cNvCxnSpPr>
          <p:nvPr/>
        </p:nvCxnSpPr>
        <p:spPr>
          <a:xfrm>
            <a:off x="5062526" y="1671538"/>
            <a:ext cx="1534800" cy="0"/>
          </a:xfrm>
          <a:prstGeom prst="straightConnector1">
            <a:avLst/>
          </a:prstGeom>
          <a:noFill/>
          <a:ln cap="flat" cmpd="sng" w="9525">
            <a:solidFill>
              <a:srgbClr val="92D050"/>
            </a:solidFill>
            <a:prstDash val="dash"/>
            <a:round/>
            <a:headEnd len="sm" w="sm" type="none"/>
            <a:tailEnd len="sm" w="sm" type="none"/>
          </a:ln>
        </p:spPr>
      </p:cxnSp>
      <p:cxnSp>
        <p:nvCxnSpPr>
          <p:cNvPr id="255" name="Google Shape;255;p19"/>
          <p:cNvCxnSpPr>
            <a:stCxn id="243" idx="3"/>
            <a:endCxn id="245" idx="1"/>
          </p:cNvCxnSpPr>
          <p:nvPr/>
        </p:nvCxnSpPr>
        <p:spPr>
          <a:xfrm>
            <a:off x="6883994" y="1671538"/>
            <a:ext cx="976200" cy="0"/>
          </a:xfrm>
          <a:prstGeom prst="straightConnector1">
            <a:avLst/>
          </a:prstGeom>
          <a:noFill/>
          <a:ln cap="flat" cmpd="sng" w="9525">
            <a:solidFill>
              <a:srgbClr val="92D050"/>
            </a:solidFill>
            <a:prstDash val="dash"/>
            <a:round/>
            <a:headEnd len="sm" w="sm" type="none"/>
            <a:tailEnd len="sm" w="sm" type="none"/>
          </a:ln>
        </p:spPr>
      </p:cxnSp>
      <p:sp>
        <p:nvSpPr>
          <p:cNvPr id="256" name="Google Shape;256;p19"/>
          <p:cNvSpPr txBox="1"/>
          <p:nvPr/>
        </p:nvSpPr>
        <p:spPr>
          <a:xfrm>
            <a:off x="1647130" y="3845473"/>
            <a:ext cx="257314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Open Sans"/>
                <a:ea typeface="Open Sans"/>
                <a:cs typeface="Open Sans"/>
                <a:sym typeface="Open Sans"/>
              </a:rPr>
              <a:t>Common Operations</a:t>
            </a:r>
            <a:endParaRPr/>
          </a:p>
        </p:txBody>
      </p:sp>
      <p:cxnSp>
        <p:nvCxnSpPr>
          <p:cNvPr id="257" name="Google Shape;257;p19"/>
          <p:cNvCxnSpPr/>
          <p:nvPr/>
        </p:nvCxnSpPr>
        <p:spPr>
          <a:xfrm>
            <a:off x="4363899" y="3207814"/>
            <a:ext cx="0" cy="1644650"/>
          </a:xfrm>
          <a:prstGeom prst="straightConnector1">
            <a:avLst/>
          </a:prstGeom>
          <a:noFill/>
          <a:ln cap="flat" cmpd="sng" w="9525">
            <a:solidFill>
              <a:srgbClr val="FDA739"/>
            </a:solidFill>
            <a:prstDash val="solid"/>
            <a:round/>
            <a:headEnd len="sm" w="sm" type="none"/>
            <a:tailEnd len="sm" w="sm" type="none"/>
          </a:ln>
        </p:spPr>
      </p:cxnSp>
      <p:sp>
        <p:nvSpPr>
          <p:cNvPr id="258" name="Google Shape;258;p19"/>
          <p:cNvSpPr txBox="1"/>
          <p:nvPr/>
        </p:nvSpPr>
        <p:spPr>
          <a:xfrm>
            <a:off x="4507528" y="3423830"/>
            <a:ext cx="3039615" cy="120032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dk1"/>
                </a:solidFill>
                <a:latin typeface="Open Sans"/>
                <a:ea typeface="Open Sans"/>
                <a:cs typeface="Open Sans"/>
                <a:sym typeface="Open Sans"/>
              </a:rPr>
              <a:t>Add/Insert an element</a:t>
            </a:r>
            <a:endParaRPr/>
          </a:p>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dk1"/>
                </a:solidFill>
                <a:latin typeface="Open Sans"/>
                <a:ea typeface="Open Sans"/>
                <a:cs typeface="Open Sans"/>
                <a:sym typeface="Open Sans"/>
              </a:rPr>
              <a:t>Remove an element</a:t>
            </a:r>
            <a:endParaRPr/>
          </a:p>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dk1"/>
                </a:solidFill>
                <a:latin typeface="Open Sans"/>
                <a:ea typeface="Open Sans"/>
                <a:cs typeface="Open Sans"/>
                <a:sym typeface="Open Sans"/>
              </a:rPr>
              <a:t>Update an element</a:t>
            </a:r>
            <a:endParaRPr/>
          </a:p>
          <a:p>
            <a:pPr indent="-285750" lvl="0" marL="28575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dk1"/>
                </a:solidFill>
                <a:latin typeface="Open Sans"/>
                <a:ea typeface="Open Sans"/>
                <a:cs typeface="Open Sans"/>
                <a:sym typeface="Open Sans"/>
              </a:rPr>
              <a:t>Reorder (Sort) elements</a:t>
            </a:r>
            <a:endParaRPr/>
          </a:p>
        </p:txBody>
      </p:sp>
      <p:sp>
        <p:nvSpPr>
          <p:cNvPr id="259" name="Google Shape;259;p19"/>
          <p:cNvSpPr txBox="1"/>
          <p:nvPr/>
        </p:nvSpPr>
        <p:spPr>
          <a:xfrm>
            <a:off x="48125" y="508000"/>
            <a:ext cx="633600" cy="200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700">
                <a:solidFill>
                  <a:srgbClr val="0070C0"/>
                </a:solidFill>
                <a:latin typeface="Open Sans"/>
                <a:ea typeface="Open Sans"/>
                <a:cs typeface="Open Sans"/>
                <a:sym typeface="Open Sans"/>
              </a:rPr>
              <a:t>Java</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2"/>
          <p:cNvSpPr txBox="1"/>
          <p:nvPr>
            <p:ph type="title"/>
          </p:nvPr>
        </p:nvSpPr>
        <p:spPr>
          <a:xfrm>
            <a:off x="48125" y="90185"/>
            <a:ext cx="7955563" cy="46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2000">
                <a:solidFill>
                  <a:srgbClr val="0070C0"/>
                </a:solidFill>
                <a:latin typeface="Open Sans SemiBold"/>
                <a:ea typeface="Open Sans SemiBold"/>
                <a:cs typeface="Open Sans SemiBold"/>
                <a:sym typeface="Open Sans SemiBold"/>
              </a:rPr>
              <a:t>Data Structures | Arrays</a:t>
            </a:r>
            <a:endParaRPr b="0" sz="2000">
              <a:solidFill>
                <a:srgbClr val="0070C0"/>
              </a:solidFill>
              <a:latin typeface="Open Sans SemiBold"/>
              <a:ea typeface="Open Sans SemiBold"/>
              <a:cs typeface="Open Sans SemiBold"/>
              <a:sym typeface="Open Sans SemiBold"/>
            </a:endParaRPr>
          </a:p>
        </p:txBody>
      </p:sp>
      <p:sp>
        <p:nvSpPr>
          <p:cNvPr id="265" name="Google Shape;265;p22"/>
          <p:cNvSpPr txBox="1"/>
          <p:nvPr/>
        </p:nvSpPr>
        <p:spPr>
          <a:xfrm>
            <a:off x="48125" y="508000"/>
            <a:ext cx="633507" cy="2000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700">
                <a:solidFill>
                  <a:srgbClr val="0070C0"/>
                </a:solidFill>
                <a:latin typeface="Open Sans"/>
                <a:ea typeface="Open Sans"/>
                <a:cs typeface="Open Sans"/>
                <a:sym typeface="Open Sans"/>
              </a:rPr>
              <a:t>Java</a:t>
            </a:r>
            <a:endParaRPr/>
          </a:p>
        </p:txBody>
      </p:sp>
      <p:sp>
        <p:nvSpPr>
          <p:cNvPr id="266" name="Google Shape;266;p22"/>
          <p:cNvSpPr txBox="1"/>
          <p:nvPr/>
        </p:nvSpPr>
        <p:spPr>
          <a:xfrm>
            <a:off x="563975" y="3351350"/>
            <a:ext cx="8381700" cy="33870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600">
                <a:solidFill>
                  <a:srgbClr val="FDDB7B"/>
                </a:solidFill>
                <a:latin typeface="Consolas"/>
                <a:ea typeface="Consolas"/>
                <a:cs typeface="Consolas"/>
                <a:sym typeface="Consolas"/>
              </a:rPr>
              <a:t>String[] fruits = {"Apples", "Strawberries", "Grapes","Kiwi"</a:t>
            </a:r>
            <a:r>
              <a:rPr b="1" i="0" lang="en-US" sz="1600" u="none" cap="none" strike="noStrike">
                <a:solidFill>
                  <a:srgbClr val="FDDB7B"/>
                </a:solidFill>
                <a:latin typeface="Consolas"/>
                <a:ea typeface="Consolas"/>
                <a:cs typeface="Consolas"/>
                <a:sym typeface="Consolas"/>
              </a:rPr>
              <a:t>, </a:t>
            </a:r>
            <a:r>
              <a:rPr b="1" lang="en-US" sz="1600">
                <a:solidFill>
                  <a:srgbClr val="FDDB7B"/>
                </a:solidFill>
                <a:latin typeface="Consolas"/>
                <a:ea typeface="Consolas"/>
                <a:cs typeface="Consolas"/>
                <a:sym typeface="Consolas"/>
              </a:rPr>
              <a:t>"</a:t>
            </a:r>
            <a:r>
              <a:rPr b="1" i="0" lang="en-US" sz="1600" u="none" cap="none" strike="noStrike">
                <a:solidFill>
                  <a:srgbClr val="FFC000"/>
                </a:solidFill>
                <a:latin typeface="Consolas"/>
                <a:ea typeface="Consolas"/>
                <a:cs typeface="Consolas"/>
                <a:sym typeface="Consolas"/>
              </a:rPr>
              <a:t>Tomatoes</a:t>
            </a:r>
            <a:r>
              <a:rPr b="1" lang="en-US" sz="1600">
                <a:solidFill>
                  <a:srgbClr val="FDDB7B"/>
                </a:solidFill>
                <a:latin typeface="Consolas"/>
                <a:ea typeface="Consolas"/>
                <a:cs typeface="Consolas"/>
                <a:sym typeface="Consolas"/>
              </a:rPr>
              <a:t>"}</a:t>
            </a:r>
            <a:endParaRPr/>
          </a:p>
        </p:txBody>
      </p:sp>
      <p:sp>
        <p:nvSpPr>
          <p:cNvPr id="267" name="Google Shape;267;p22"/>
          <p:cNvSpPr txBox="1"/>
          <p:nvPr/>
        </p:nvSpPr>
        <p:spPr>
          <a:xfrm>
            <a:off x="563977" y="3089720"/>
            <a:ext cx="2363100" cy="215400"/>
          </a:xfrm>
          <a:prstGeom prst="rect">
            <a:avLst/>
          </a:prstGeom>
          <a:solidFill>
            <a:schemeClr val="dk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800" u="none" cap="none" strike="noStrike">
                <a:solidFill>
                  <a:schemeClr val="lt1"/>
                </a:solidFill>
                <a:latin typeface="Open Sans"/>
                <a:ea typeface="Open Sans"/>
                <a:cs typeface="Open Sans"/>
                <a:sym typeface="Open Sans"/>
              </a:rPr>
              <a:t>AFTER A NEW ELEMENT IS ADDED (PUSHED)</a:t>
            </a:r>
            <a:endParaRPr/>
          </a:p>
        </p:txBody>
      </p:sp>
      <p:sp>
        <p:nvSpPr>
          <p:cNvPr id="268" name="Google Shape;268;p22"/>
          <p:cNvSpPr/>
          <p:nvPr/>
        </p:nvSpPr>
        <p:spPr>
          <a:xfrm>
            <a:off x="7587887" y="3351350"/>
            <a:ext cx="1106400" cy="338700"/>
          </a:xfrm>
          <a:prstGeom prst="rect">
            <a:avLst/>
          </a:prstGeom>
          <a:solidFill>
            <a:srgbClr val="FF0000">
              <a:alpha val="9803"/>
            </a:srgbClr>
          </a:solidFill>
          <a:ln cap="flat" cmpd="sng" w="127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Open Sans"/>
              <a:ea typeface="Open Sans"/>
              <a:cs typeface="Open Sans"/>
              <a:sym typeface="Open Sans"/>
            </a:endParaRPr>
          </a:p>
        </p:txBody>
      </p:sp>
      <p:sp>
        <p:nvSpPr>
          <p:cNvPr id="269" name="Google Shape;269;p22"/>
          <p:cNvSpPr txBox="1"/>
          <p:nvPr/>
        </p:nvSpPr>
        <p:spPr>
          <a:xfrm>
            <a:off x="7042509" y="2967565"/>
            <a:ext cx="931665"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chemeClr val="lt1"/>
                </a:solidFill>
                <a:latin typeface="Open Sans"/>
                <a:ea typeface="Open Sans"/>
                <a:cs typeface="Open Sans"/>
                <a:sym typeface="Open Sans"/>
              </a:rPr>
              <a:t>Index No. 4</a:t>
            </a:r>
            <a:endParaRPr/>
          </a:p>
        </p:txBody>
      </p:sp>
      <p:sp>
        <p:nvSpPr>
          <p:cNvPr id="270" name="Google Shape;270;p22"/>
          <p:cNvSpPr txBox="1"/>
          <p:nvPr/>
        </p:nvSpPr>
        <p:spPr>
          <a:xfrm>
            <a:off x="212390" y="2344377"/>
            <a:ext cx="2988319" cy="276999"/>
          </a:xfrm>
          <a:prstGeom prst="rect">
            <a:avLst/>
          </a:prstGeom>
          <a:solidFill>
            <a:srgbClr val="B7E55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200" u="none" cap="none" strike="noStrike">
                <a:solidFill>
                  <a:schemeClr val="dk1"/>
                </a:solidFill>
                <a:latin typeface="Consolas"/>
                <a:ea typeface="Consolas"/>
                <a:cs typeface="Consolas"/>
                <a:sym typeface="Consolas"/>
              </a:rPr>
              <a:t>Pushing 'Tomatoes' into the Array</a:t>
            </a:r>
            <a:endParaRPr/>
          </a:p>
        </p:txBody>
      </p:sp>
      <p:cxnSp>
        <p:nvCxnSpPr>
          <p:cNvPr id="271" name="Google Shape;271;p22"/>
          <p:cNvCxnSpPr>
            <a:stCxn id="270" idx="2"/>
          </p:cNvCxnSpPr>
          <p:nvPr/>
        </p:nvCxnSpPr>
        <p:spPr>
          <a:xfrm>
            <a:off x="1706550" y="2621376"/>
            <a:ext cx="0" cy="422100"/>
          </a:xfrm>
          <a:prstGeom prst="straightConnector1">
            <a:avLst/>
          </a:prstGeom>
          <a:noFill/>
          <a:ln cap="flat" cmpd="sng" w="9525">
            <a:solidFill>
              <a:srgbClr val="B7E551"/>
            </a:solidFill>
            <a:prstDash val="solid"/>
            <a:round/>
            <a:headEnd len="sm" w="sm" type="none"/>
            <a:tailEnd len="med" w="med" type="triangle"/>
          </a:ln>
        </p:spPr>
      </p:cxnSp>
      <p:sp>
        <p:nvSpPr>
          <p:cNvPr id="272" name="Google Shape;272;p22"/>
          <p:cNvSpPr txBox="1"/>
          <p:nvPr/>
        </p:nvSpPr>
        <p:spPr>
          <a:xfrm>
            <a:off x="563975" y="1552775"/>
            <a:ext cx="7439700" cy="338700"/>
          </a:xfrm>
          <a:prstGeom prst="rect">
            <a:avLst/>
          </a:prstGeom>
          <a:solidFill>
            <a:schemeClr val="dk1"/>
          </a:solidFill>
          <a:ln>
            <a:noFill/>
          </a:ln>
        </p:spPr>
        <p:txBody>
          <a:bodyPr anchorCtr="0" anchor="t" bIns="45700" lIns="91425" spcFirstLastPara="1" rIns="91425" wrap="square" tIns="45700">
            <a:spAutoFit/>
          </a:bodyPr>
          <a:lstStyle/>
          <a:p>
            <a:pPr indent="0" lvl="0" marL="0" rtl="0" algn="l">
              <a:lnSpc>
                <a:spcPct val="120000"/>
              </a:lnSpc>
              <a:spcBef>
                <a:spcPts val="0"/>
              </a:spcBef>
              <a:spcAft>
                <a:spcPts val="0"/>
              </a:spcAft>
              <a:buSzPts val="1100"/>
              <a:buNone/>
            </a:pPr>
            <a:r>
              <a:rPr b="1" lang="en-US" sz="1600">
                <a:solidFill>
                  <a:srgbClr val="FDDB7B"/>
                </a:solidFill>
                <a:latin typeface="Consolas"/>
                <a:ea typeface="Consolas"/>
                <a:cs typeface="Consolas"/>
                <a:sym typeface="Consolas"/>
              </a:rPr>
              <a:t>String[] fruits = {"Apples", "Strawberries", "Grapes","Kiwi"};</a:t>
            </a:r>
            <a:endParaRPr b="1" sz="1600">
              <a:solidFill>
                <a:srgbClr val="FDDB7B"/>
              </a:solidFill>
              <a:latin typeface="Consolas"/>
              <a:ea typeface="Consolas"/>
              <a:cs typeface="Consolas"/>
              <a:sym typeface="Consolas"/>
            </a:endParaRPr>
          </a:p>
        </p:txBody>
      </p:sp>
      <p:cxnSp>
        <p:nvCxnSpPr>
          <p:cNvPr id="273" name="Google Shape;273;p22"/>
          <p:cNvCxnSpPr/>
          <p:nvPr/>
        </p:nvCxnSpPr>
        <p:spPr>
          <a:xfrm>
            <a:off x="1706545" y="1891341"/>
            <a:ext cx="0" cy="422159"/>
          </a:xfrm>
          <a:prstGeom prst="straightConnector1">
            <a:avLst/>
          </a:prstGeom>
          <a:noFill/>
          <a:ln cap="flat" cmpd="sng" w="9525">
            <a:solidFill>
              <a:srgbClr val="FDA739"/>
            </a:solidFill>
            <a:prstDash val="solid"/>
            <a:round/>
            <a:headEnd len="sm" w="sm"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3"/>
          <p:cNvSpPr txBox="1"/>
          <p:nvPr>
            <p:ph type="title"/>
          </p:nvPr>
        </p:nvSpPr>
        <p:spPr>
          <a:xfrm>
            <a:off x="48125" y="90185"/>
            <a:ext cx="7955563" cy="46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2000">
                <a:solidFill>
                  <a:srgbClr val="0070C0"/>
                </a:solidFill>
                <a:latin typeface="Open Sans SemiBold"/>
                <a:ea typeface="Open Sans SemiBold"/>
                <a:cs typeface="Open Sans SemiBold"/>
                <a:sym typeface="Open Sans SemiBold"/>
              </a:rPr>
              <a:t>Data Structures | Arrays</a:t>
            </a:r>
            <a:endParaRPr b="0" sz="2000">
              <a:solidFill>
                <a:srgbClr val="0070C0"/>
              </a:solidFill>
              <a:latin typeface="Open Sans SemiBold"/>
              <a:ea typeface="Open Sans SemiBold"/>
              <a:cs typeface="Open Sans SemiBold"/>
              <a:sym typeface="Open Sans SemiBold"/>
            </a:endParaRPr>
          </a:p>
        </p:txBody>
      </p:sp>
      <p:sp>
        <p:nvSpPr>
          <p:cNvPr id="279" name="Google Shape;279;p23"/>
          <p:cNvSpPr txBox="1"/>
          <p:nvPr/>
        </p:nvSpPr>
        <p:spPr>
          <a:xfrm>
            <a:off x="48125" y="508000"/>
            <a:ext cx="633507" cy="2000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700">
                <a:solidFill>
                  <a:srgbClr val="0070C0"/>
                </a:solidFill>
                <a:latin typeface="Open Sans"/>
                <a:ea typeface="Open Sans"/>
                <a:cs typeface="Open Sans"/>
                <a:sym typeface="Open Sans"/>
              </a:rPr>
              <a:t>Java</a:t>
            </a:r>
            <a:endParaRPr/>
          </a:p>
        </p:txBody>
      </p:sp>
      <p:sp>
        <p:nvSpPr>
          <p:cNvPr id="280" name="Google Shape;280;p23"/>
          <p:cNvSpPr txBox="1"/>
          <p:nvPr/>
        </p:nvSpPr>
        <p:spPr>
          <a:xfrm>
            <a:off x="563975" y="3174350"/>
            <a:ext cx="7292100" cy="338700"/>
          </a:xfrm>
          <a:prstGeom prst="rect">
            <a:avLst/>
          </a:prstGeom>
          <a:solidFill>
            <a:schemeClr val="accent2"/>
          </a:solidFill>
          <a:ln>
            <a:noFill/>
          </a:ln>
        </p:spPr>
        <p:txBody>
          <a:bodyPr anchorCtr="0" anchor="t" bIns="45700" lIns="91425" spcFirstLastPara="1" rIns="91425" wrap="square" tIns="45700">
            <a:spAutoFit/>
          </a:bodyPr>
          <a:lstStyle/>
          <a:p>
            <a:pPr indent="0" lvl="0" marL="0" rtl="0" algn="l">
              <a:lnSpc>
                <a:spcPct val="120000"/>
              </a:lnSpc>
              <a:spcBef>
                <a:spcPts val="0"/>
              </a:spcBef>
              <a:spcAft>
                <a:spcPts val="0"/>
              </a:spcAft>
              <a:buSzPts val="1100"/>
              <a:buNone/>
            </a:pPr>
            <a:r>
              <a:rPr b="1" lang="en-US" sz="1600">
                <a:solidFill>
                  <a:srgbClr val="FDDB7B"/>
                </a:solidFill>
                <a:latin typeface="Consolas"/>
                <a:ea typeface="Consolas"/>
                <a:cs typeface="Consolas"/>
                <a:sym typeface="Consolas"/>
              </a:rPr>
              <a:t>String[] fruits = {"Apples", "Strawberries", "Grapes","Kiwi"};</a:t>
            </a:r>
            <a:endParaRPr b="1" sz="1600">
              <a:solidFill>
                <a:srgbClr val="FDDB7B"/>
              </a:solidFill>
              <a:latin typeface="Consolas"/>
              <a:ea typeface="Consolas"/>
              <a:cs typeface="Consolas"/>
              <a:sym typeface="Consolas"/>
            </a:endParaRPr>
          </a:p>
        </p:txBody>
      </p:sp>
      <p:sp>
        <p:nvSpPr>
          <p:cNvPr id="281" name="Google Shape;281;p23"/>
          <p:cNvSpPr txBox="1"/>
          <p:nvPr/>
        </p:nvSpPr>
        <p:spPr>
          <a:xfrm>
            <a:off x="563964" y="2964197"/>
            <a:ext cx="2682145" cy="215444"/>
          </a:xfrm>
          <a:prstGeom prst="rect">
            <a:avLst/>
          </a:prstGeom>
          <a:solidFill>
            <a:srgbClr val="EF86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800" u="none" cap="none" strike="noStrike">
                <a:solidFill>
                  <a:schemeClr val="lt1"/>
                </a:solidFill>
                <a:latin typeface="Open Sans"/>
                <a:ea typeface="Open Sans"/>
                <a:cs typeface="Open Sans"/>
                <a:sym typeface="Open Sans"/>
              </a:rPr>
              <a:t>THE LAST ADDED ELEMENT IS REMOVED (POPPED)</a:t>
            </a:r>
            <a:endParaRPr/>
          </a:p>
        </p:txBody>
      </p:sp>
      <p:sp>
        <p:nvSpPr>
          <p:cNvPr id="282" name="Google Shape;282;p23"/>
          <p:cNvSpPr txBox="1"/>
          <p:nvPr/>
        </p:nvSpPr>
        <p:spPr>
          <a:xfrm>
            <a:off x="467267" y="2344377"/>
            <a:ext cx="2478564" cy="276999"/>
          </a:xfrm>
          <a:prstGeom prst="rect">
            <a:avLst/>
          </a:prstGeom>
          <a:solidFill>
            <a:srgbClr val="C0000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200" u="none" cap="none" strike="noStrike">
                <a:solidFill>
                  <a:schemeClr val="lt1"/>
                </a:solidFill>
                <a:latin typeface="Consolas"/>
                <a:ea typeface="Consolas"/>
                <a:cs typeface="Consolas"/>
                <a:sym typeface="Consolas"/>
              </a:rPr>
              <a:t>Popping the last added item</a:t>
            </a:r>
            <a:endParaRPr/>
          </a:p>
        </p:txBody>
      </p:sp>
      <p:cxnSp>
        <p:nvCxnSpPr>
          <p:cNvPr id="283" name="Google Shape;283;p23"/>
          <p:cNvCxnSpPr>
            <a:stCxn id="282" idx="2"/>
          </p:cNvCxnSpPr>
          <p:nvPr/>
        </p:nvCxnSpPr>
        <p:spPr>
          <a:xfrm>
            <a:off x="1706549" y="2621376"/>
            <a:ext cx="0" cy="342900"/>
          </a:xfrm>
          <a:prstGeom prst="straightConnector1">
            <a:avLst/>
          </a:prstGeom>
          <a:noFill/>
          <a:ln cap="flat" cmpd="sng" w="9525">
            <a:solidFill>
              <a:srgbClr val="FF0000"/>
            </a:solidFill>
            <a:prstDash val="solid"/>
            <a:round/>
            <a:headEnd len="sm" w="sm" type="none"/>
            <a:tailEnd len="med" w="med" type="triangle"/>
          </a:ln>
        </p:spPr>
      </p:cxnSp>
      <p:sp>
        <p:nvSpPr>
          <p:cNvPr id="284" name="Google Shape;284;p23"/>
          <p:cNvSpPr txBox="1"/>
          <p:nvPr/>
        </p:nvSpPr>
        <p:spPr>
          <a:xfrm>
            <a:off x="421100" y="1521775"/>
            <a:ext cx="8395200" cy="338700"/>
          </a:xfrm>
          <a:prstGeom prst="rect">
            <a:avLst/>
          </a:prstGeom>
          <a:solidFill>
            <a:schemeClr val="accent2"/>
          </a:solid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1600">
                <a:solidFill>
                  <a:srgbClr val="FDDB7B"/>
                </a:solidFill>
                <a:latin typeface="Consolas"/>
                <a:ea typeface="Consolas"/>
                <a:cs typeface="Consolas"/>
                <a:sym typeface="Consolas"/>
              </a:rPr>
              <a:t>String[] fruits = {"Apples", "Strawberries", "Grapes","Kiwi","Tomatoes"}</a:t>
            </a:r>
            <a:endParaRPr b="1" sz="1600">
              <a:solidFill>
                <a:srgbClr val="FDDB7B"/>
              </a:solidFill>
              <a:latin typeface="Consolas"/>
              <a:ea typeface="Consolas"/>
              <a:cs typeface="Consolas"/>
              <a:sym typeface="Consolas"/>
            </a:endParaRPr>
          </a:p>
        </p:txBody>
      </p:sp>
      <p:cxnSp>
        <p:nvCxnSpPr>
          <p:cNvPr id="285" name="Google Shape;285;p23"/>
          <p:cNvCxnSpPr/>
          <p:nvPr/>
        </p:nvCxnSpPr>
        <p:spPr>
          <a:xfrm>
            <a:off x="1706545" y="1891341"/>
            <a:ext cx="0" cy="422159"/>
          </a:xfrm>
          <a:prstGeom prst="straightConnector1">
            <a:avLst/>
          </a:prstGeom>
          <a:noFill/>
          <a:ln cap="flat" cmpd="sng" w="9525">
            <a:solidFill>
              <a:srgbClr val="FDA739"/>
            </a:solidFill>
            <a:prstDash val="solid"/>
            <a:round/>
            <a:headEnd len="sm" w="sm"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26caf189271_0_37"/>
          <p:cNvSpPr txBox="1"/>
          <p:nvPr>
            <p:ph type="title"/>
          </p:nvPr>
        </p:nvSpPr>
        <p:spPr>
          <a:xfrm>
            <a:off x="48125" y="90185"/>
            <a:ext cx="7955700" cy="46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2000">
                <a:solidFill>
                  <a:srgbClr val="0070C0"/>
                </a:solidFill>
                <a:latin typeface="Open Sans SemiBold"/>
                <a:ea typeface="Open Sans SemiBold"/>
                <a:cs typeface="Open Sans SemiBold"/>
                <a:sym typeface="Open Sans SemiBold"/>
              </a:rPr>
              <a:t>Data Structures | Arrays</a:t>
            </a:r>
            <a:endParaRPr b="0" sz="2000">
              <a:solidFill>
                <a:srgbClr val="0070C0"/>
              </a:solidFill>
              <a:latin typeface="Open Sans SemiBold"/>
              <a:ea typeface="Open Sans SemiBold"/>
              <a:cs typeface="Open Sans SemiBold"/>
              <a:sym typeface="Open Sans SemiBold"/>
            </a:endParaRPr>
          </a:p>
        </p:txBody>
      </p:sp>
      <p:sp>
        <p:nvSpPr>
          <p:cNvPr id="291" name="Google Shape;291;g26caf189271_0_37"/>
          <p:cNvSpPr txBox="1"/>
          <p:nvPr/>
        </p:nvSpPr>
        <p:spPr>
          <a:xfrm>
            <a:off x="48125" y="508000"/>
            <a:ext cx="633600" cy="200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700">
                <a:solidFill>
                  <a:srgbClr val="0070C0"/>
                </a:solidFill>
                <a:latin typeface="Open Sans"/>
                <a:ea typeface="Open Sans"/>
                <a:cs typeface="Open Sans"/>
                <a:sym typeface="Open Sans"/>
              </a:rPr>
              <a:t>Java</a:t>
            </a:r>
            <a:endParaRPr/>
          </a:p>
        </p:txBody>
      </p:sp>
      <p:sp>
        <p:nvSpPr>
          <p:cNvPr id="292" name="Google Shape;292;g26caf189271_0_37"/>
          <p:cNvSpPr txBox="1"/>
          <p:nvPr/>
        </p:nvSpPr>
        <p:spPr>
          <a:xfrm>
            <a:off x="563975" y="3174350"/>
            <a:ext cx="7292100" cy="338700"/>
          </a:xfrm>
          <a:prstGeom prst="rect">
            <a:avLst/>
          </a:prstGeom>
          <a:solidFill>
            <a:schemeClr val="accent2"/>
          </a:solidFill>
          <a:ln>
            <a:noFill/>
          </a:ln>
        </p:spPr>
        <p:txBody>
          <a:bodyPr anchorCtr="0" anchor="t" bIns="45700" lIns="91425" spcFirstLastPara="1" rIns="91425" wrap="square" tIns="45700">
            <a:spAutoFit/>
          </a:bodyPr>
          <a:lstStyle/>
          <a:p>
            <a:pPr indent="0" lvl="0" marL="0" rtl="0" algn="l">
              <a:lnSpc>
                <a:spcPct val="120000"/>
              </a:lnSpc>
              <a:spcBef>
                <a:spcPts val="0"/>
              </a:spcBef>
              <a:spcAft>
                <a:spcPts val="0"/>
              </a:spcAft>
              <a:buSzPts val="1100"/>
              <a:buNone/>
            </a:pPr>
            <a:r>
              <a:rPr b="1" lang="en-US" sz="1600">
                <a:solidFill>
                  <a:srgbClr val="FDDB7B"/>
                </a:solidFill>
                <a:latin typeface="Consolas"/>
                <a:ea typeface="Consolas"/>
                <a:cs typeface="Consolas"/>
                <a:sym typeface="Consolas"/>
              </a:rPr>
              <a:t>String[] fruits = {"Apples", "</a:t>
            </a:r>
            <a:r>
              <a:rPr b="1" lang="en-US" sz="1600">
                <a:solidFill>
                  <a:srgbClr val="FDDB7B"/>
                </a:solidFill>
                <a:latin typeface="Consolas"/>
                <a:ea typeface="Consolas"/>
                <a:cs typeface="Consolas"/>
                <a:sym typeface="Consolas"/>
              </a:rPr>
              <a:t>Bananas</a:t>
            </a:r>
            <a:r>
              <a:rPr b="1" lang="en-US" sz="1600">
                <a:solidFill>
                  <a:srgbClr val="FDDB7B"/>
                </a:solidFill>
                <a:latin typeface="Consolas"/>
                <a:ea typeface="Consolas"/>
                <a:cs typeface="Consolas"/>
                <a:sym typeface="Consolas"/>
              </a:rPr>
              <a:t>", "Grapes","Kiwi"};</a:t>
            </a:r>
            <a:endParaRPr b="1" sz="1600">
              <a:solidFill>
                <a:srgbClr val="FDDB7B"/>
              </a:solidFill>
              <a:latin typeface="Consolas"/>
              <a:ea typeface="Consolas"/>
              <a:cs typeface="Consolas"/>
              <a:sym typeface="Consolas"/>
            </a:endParaRPr>
          </a:p>
        </p:txBody>
      </p:sp>
      <p:sp>
        <p:nvSpPr>
          <p:cNvPr id="293" name="Google Shape;293;g26caf189271_0_37"/>
          <p:cNvSpPr txBox="1"/>
          <p:nvPr/>
        </p:nvSpPr>
        <p:spPr>
          <a:xfrm>
            <a:off x="563964" y="2964197"/>
            <a:ext cx="2682000" cy="215400"/>
          </a:xfrm>
          <a:prstGeom prst="rect">
            <a:avLst/>
          </a:prstGeom>
          <a:solidFill>
            <a:srgbClr val="EF86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800">
                <a:solidFill>
                  <a:schemeClr val="lt1"/>
                </a:solidFill>
                <a:latin typeface="Open Sans"/>
                <a:ea typeface="Open Sans"/>
                <a:cs typeface="Open Sans"/>
                <a:sym typeface="Open Sans"/>
              </a:rPr>
              <a:t>The element at index 1 is update</a:t>
            </a:r>
            <a:endParaRPr/>
          </a:p>
        </p:txBody>
      </p:sp>
      <p:sp>
        <p:nvSpPr>
          <p:cNvPr id="294" name="Google Shape;294;g26caf189271_0_37"/>
          <p:cNvSpPr txBox="1"/>
          <p:nvPr/>
        </p:nvSpPr>
        <p:spPr>
          <a:xfrm>
            <a:off x="467267" y="2344377"/>
            <a:ext cx="2478600" cy="276900"/>
          </a:xfrm>
          <a:prstGeom prst="rect">
            <a:avLst/>
          </a:prstGeom>
          <a:solidFill>
            <a:srgbClr val="92D05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US" sz="1200">
                <a:solidFill>
                  <a:schemeClr val="lt1"/>
                </a:solidFill>
                <a:latin typeface="Consolas"/>
                <a:ea typeface="Consolas"/>
                <a:cs typeface="Consolas"/>
                <a:sym typeface="Consolas"/>
              </a:rPr>
              <a:t>fruits[1] = "Bananas";</a:t>
            </a:r>
            <a:endParaRPr/>
          </a:p>
        </p:txBody>
      </p:sp>
      <p:cxnSp>
        <p:nvCxnSpPr>
          <p:cNvPr id="295" name="Google Shape;295;g26caf189271_0_37"/>
          <p:cNvCxnSpPr>
            <a:stCxn id="294" idx="2"/>
          </p:cNvCxnSpPr>
          <p:nvPr/>
        </p:nvCxnSpPr>
        <p:spPr>
          <a:xfrm>
            <a:off x="1706567" y="2621277"/>
            <a:ext cx="0" cy="342900"/>
          </a:xfrm>
          <a:prstGeom prst="straightConnector1">
            <a:avLst/>
          </a:prstGeom>
          <a:noFill/>
          <a:ln cap="flat" cmpd="sng" w="9525">
            <a:solidFill>
              <a:srgbClr val="FF0000"/>
            </a:solidFill>
            <a:prstDash val="solid"/>
            <a:round/>
            <a:headEnd len="sm" w="sm" type="none"/>
            <a:tailEnd len="med" w="med" type="triangle"/>
          </a:ln>
        </p:spPr>
      </p:cxnSp>
      <p:sp>
        <p:nvSpPr>
          <p:cNvPr id="296" name="Google Shape;296;g26caf189271_0_37"/>
          <p:cNvSpPr txBox="1"/>
          <p:nvPr/>
        </p:nvSpPr>
        <p:spPr>
          <a:xfrm>
            <a:off x="421100" y="1521775"/>
            <a:ext cx="8395200" cy="338700"/>
          </a:xfrm>
          <a:prstGeom prst="rect">
            <a:avLst/>
          </a:prstGeom>
          <a:solidFill>
            <a:schemeClr val="accent2"/>
          </a:solid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1600">
                <a:solidFill>
                  <a:srgbClr val="FDDB7B"/>
                </a:solidFill>
                <a:latin typeface="Consolas"/>
                <a:ea typeface="Consolas"/>
                <a:cs typeface="Consolas"/>
                <a:sym typeface="Consolas"/>
              </a:rPr>
              <a:t>String[] fruits = {"Apples", "Strawberries", "Grapes","Kiwi","Tomatoes"</a:t>
            </a:r>
            <a:r>
              <a:rPr b="1" lang="en-US" sz="1600">
                <a:solidFill>
                  <a:srgbClr val="FDDB7B"/>
                </a:solidFill>
                <a:latin typeface="Consolas"/>
                <a:ea typeface="Consolas"/>
                <a:cs typeface="Consolas"/>
                <a:sym typeface="Consolas"/>
              </a:rPr>
              <a:t>}</a:t>
            </a:r>
            <a:endParaRPr b="1" sz="1600">
              <a:solidFill>
                <a:srgbClr val="FDDB7B"/>
              </a:solidFill>
              <a:latin typeface="Consolas"/>
              <a:ea typeface="Consolas"/>
              <a:cs typeface="Consolas"/>
              <a:sym typeface="Consolas"/>
            </a:endParaRPr>
          </a:p>
        </p:txBody>
      </p:sp>
      <p:cxnSp>
        <p:nvCxnSpPr>
          <p:cNvPr id="297" name="Google Shape;297;g26caf189271_0_37"/>
          <p:cNvCxnSpPr/>
          <p:nvPr/>
        </p:nvCxnSpPr>
        <p:spPr>
          <a:xfrm>
            <a:off x="1706545" y="1891341"/>
            <a:ext cx="0" cy="422100"/>
          </a:xfrm>
          <a:prstGeom prst="straightConnector1">
            <a:avLst/>
          </a:prstGeom>
          <a:noFill/>
          <a:ln cap="flat" cmpd="sng" w="9525">
            <a:solidFill>
              <a:srgbClr val="FDA739"/>
            </a:solidFill>
            <a:prstDash val="solid"/>
            <a:round/>
            <a:headEnd len="sm" w="sm"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26caf189271_0_50"/>
          <p:cNvSpPr txBox="1"/>
          <p:nvPr>
            <p:ph type="title"/>
          </p:nvPr>
        </p:nvSpPr>
        <p:spPr>
          <a:xfrm>
            <a:off x="48125" y="90185"/>
            <a:ext cx="7955700" cy="46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2000">
                <a:solidFill>
                  <a:srgbClr val="0070C0"/>
                </a:solidFill>
                <a:latin typeface="Open Sans SemiBold"/>
                <a:ea typeface="Open Sans SemiBold"/>
                <a:cs typeface="Open Sans SemiBold"/>
                <a:sym typeface="Open Sans SemiBold"/>
              </a:rPr>
              <a:t>Data Structures | Arrays</a:t>
            </a:r>
            <a:endParaRPr b="0" sz="2000">
              <a:solidFill>
                <a:srgbClr val="0070C0"/>
              </a:solidFill>
              <a:latin typeface="Open Sans SemiBold"/>
              <a:ea typeface="Open Sans SemiBold"/>
              <a:cs typeface="Open Sans SemiBold"/>
              <a:sym typeface="Open Sans SemiBold"/>
            </a:endParaRPr>
          </a:p>
        </p:txBody>
      </p:sp>
      <p:sp>
        <p:nvSpPr>
          <p:cNvPr id="303" name="Google Shape;303;g26caf189271_0_50"/>
          <p:cNvSpPr txBox="1"/>
          <p:nvPr/>
        </p:nvSpPr>
        <p:spPr>
          <a:xfrm>
            <a:off x="48125" y="508000"/>
            <a:ext cx="633600" cy="200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700">
                <a:solidFill>
                  <a:srgbClr val="0070C0"/>
                </a:solidFill>
                <a:latin typeface="Open Sans"/>
                <a:ea typeface="Open Sans"/>
                <a:cs typeface="Open Sans"/>
                <a:sym typeface="Open Sans"/>
              </a:rPr>
              <a:t>Java</a:t>
            </a:r>
            <a:endParaRPr/>
          </a:p>
        </p:txBody>
      </p:sp>
      <p:sp>
        <p:nvSpPr>
          <p:cNvPr id="304" name="Google Shape;304;g26caf189271_0_50"/>
          <p:cNvSpPr txBox="1"/>
          <p:nvPr/>
        </p:nvSpPr>
        <p:spPr>
          <a:xfrm>
            <a:off x="619375" y="3045075"/>
            <a:ext cx="7292100" cy="338700"/>
          </a:xfrm>
          <a:prstGeom prst="rect">
            <a:avLst/>
          </a:prstGeom>
          <a:solidFill>
            <a:schemeClr val="accent2"/>
          </a:solid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1600">
                <a:solidFill>
                  <a:srgbClr val="FDDB7B"/>
                </a:solidFill>
                <a:latin typeface="Consolas"/>
                <a:ea typeface="Consolas"/>
                <a:cs typeface="Consolas"/>
                <a:sym typeface="Consolas"/>
              </a:rPr>
              <a:t>int[] Marks = {2, 3, 5, 7, 8, 10, 15};</a:t>
            </a:r>
            <a:endParaRPr b="1" sz="1600">
              <a:solidFill>
                <a:srgbClr val="FDDB7B"/>
              </a:solidFill>
              <a:latin typeface="Consolas"/>
              <a:ea typeface="Consolas"/>
              <a:cs typeface="Consolas"/>
              <a:sym typeface="Consolas"/>
            </a:endParaRPr>
          </a:p>
        </p:txBody>
      </p:sp>
      <p:sp>
        <p:nvSpPr>
          <p:cNvPr id="305" name="Google Shape;305;g26caf189271_0_50"/>
          <p:cNvSpPr txBox="1"/>
          <p:nvPr/>
        </p:nvSpPr>
        <p:spPr>
          <a:xfrm>
            <a:off x="467267" y="2344377"/>
            <a:ext cx="2478600" cy="276900"/>
          </a:xfrm>
          <a:prstGeom prst="rect">
            <a:avLst/>
          </a:prstGeom>
          <a:solidFill>
            <a:srgbClr val="FDA739"/>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US" sz="1200">
                <a:solidFill>
                  <a:schemeClr val="lt1"/>
                </a:solidFill>
                <a:latin typeface="Consolas"/>
                <a:ea typeface="Consolas"/>
                <a:cs typeface="Consolas"/>
                <a:sym typeface="Consolas"/>
              </a:rPr>
              <a:t>Sorting</a:t>
            </a:r>
            <a:endParaRPr/>
          </a:p>
        </p:txBody>
      </p:sp>
      <p:cxnSp>
        <p:nvCxnSpPr>
          <p:cNvPr id="306" name="Google Shape;306;g26caf189271_0_50"/>
          <p:cNvCxnSpPr>
            <a:stCxn id="305" idx="2"/>
          </p:cNvCxnSpPr>
          <p:nvPr/>
        </p:nvCxnSpPr>
        <p:spPr>
          <a:xfrm>
            <a:off x="1706567" y="2621277"/>
            <a:ext cx="0" cy="342900"/>
          </a:xfrm>
          <a:prstGeom prst="straightConnector1">
            <a:avLst/>
          </a:prstGeom>
          <a:noFill/>
          <a:ln cap="flat" cmpd="sng" w="9525">
            <a:solidFill>
              <a:srgbClr val="FF0000"/>
            </a:solidFill>
            <a:prstDash val="solid"/>
            <a:round/>
            <a:headEnd len="sm" w="sm" type="none"/>
            <a:tailEnd len="med" w="med" type="triangle"/>
          </a:ln>
        </p:spPr>
      </p:cxnSp>
      <p:sp>
        <p:nvSpPr>
          <p:cNvPr id="307" name="Google Shape;307;g26caf189271_0_50"/>
          <p:cNvSpPr txBox="1"/>
          <p:nvPr/>
        </p:nvSpPr>
        <p:spPr>
          <a:xfrm>
            <a:off x="421100" y="1521775"/>
            <a:ext cx="5265000" cy="338700"/>
          </a:xfrm>
          <a:prstGeom prst="rect">
            <a:avLst/>
          </a:prstGeom>
          <a:solidFill>
            <a:schemeClr val="accent2"/>
          </a:solid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1600">
                <a:solidFill>
                  <a:srgbClr val="FDDB7B"/>
                </a:solidFill>
                <a:latin typeface="Consolas"/>
                <a:ea typeface="Consolas"/>
                <a:cs typeface="Consolas"/>
                <a:sym typeface="Consolas"/>
              </a:rPr>
              <a:t>int[] Marks = {10, 5, 8, 2, 15, 7, 3};</a:t>
            </a:r>
            <a:endParaRPr b="1" sz="1600">
              <a:solidFill>
                <a:srgbClr val="FDDB7B"/>
              </a:solidFill>
              <a:latin typeface="Consolas"/>
              <a:ea typeface="Consolas"/>
              <a:cs typeface="Consolas"/>
              <a:sym typeface="Consolas"/>
            </a:endParaRPr>
          </a:p>
        </p:txBody>
      </p:sp>
      <p:cxnSp>
        <p:nvCxnSpPr>
          <p:cNvPr id="308" name="Google Shape;308;g26caf189271_0_50"/>
          <p:cNvCxnSpPr/>
          <p:nvPr/>
        </p:nvCxnSpPr>
        <p:spPr>
          <a:xfrm>
            <a:off x="1706545" y="1891341"/>
            <a:ext cx="0" cy="422100"/>
          </a:xfrm>
          <a:prstGeom prst="straightConnector1">
            <a:avLst/>
          </a:prstGeom>
          <a:noFill/>
          <a:ln cap="flat" cmpd="sng" w="9525">
            <a:solidFill>
              <a:srgbClr val="FDA739"/>
            </a:solidFill>
            <a:prstDash val="solid"/>
            <a:round/>
            <a:headEnd len="sm" w="sm"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26caf189271_0_182"/>
          <p:cNvSpPr txBox="1"/>
          <p:nvPr>
            <p:ph type="title"/>
          </p:nvPr>
        </p:nvSpPr>
        <p:spPr>
          <a:xfrm>
            <a:off x="48125" y="90185"/>
            <a:ext cx="7955700" cy="46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2000">
                <a:solidFill>
                  <a:srgbClr val="0070C0"/>
                </a:solidFill>
                <a:latin typeface="Open Sans SemiBold"/>
                <a:ea typeface="Open Sans SemiBold"/>
                <a:cs typeface="Open Sans SemiBold"/>
                <a:sym typeface="Open Sans SemiBold"/>
              </a:rPr>
              <a:t>| Exercise #1</a:t>
            </a:r>
            <a:endParaRPr b="0" sz="2000">
              <a:solidFill>
                <a:srgbClr val="0070C0"/>
              </a:solidFill>
              <a:latin typeface="Open Sans SemiBold"/>
              <a:ea typeface="Open Sans SemiBold"/>
              <a:cs typeface="Open Sans SemiBold"/>
              <a:sym typeface="Open Sans SemiBold"/>
            </a:endParaRPr>
          </a:p>
        </p:txBody>
      </p:sp>
      <p:sp>
        <p:nvSpPr>
          <p:cNvPr id="314" name="Google Shape;314;g26caf189271_0_182"/>
          <p:cNvSpPr txBox="1"/>
          <p:nvPr/>
        </p:nvSpPr>
        <p:spPr>
          <a:xfrm>
            <a:off x="1672512" y="1879252"/>
            <a:ext cx="5799000" cy="13854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lang="en-US" sz="2800">
                <a:solidFill>
                  <a:schemeClr val="dk1"/>
                </a:solidFill>
                <a:latin typeface="Open Sans"/>
                <a:ea typeface="Open Sans"/>
                <a:cs typeface="Open Sans"/>
                <a:sym typeface="Open Sans"/>
              </a:rPr>
              <a:t>Write Java code to find the sum of all elements in an array of integers.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26caf189271_0_159"/>
          <p:cNvSpPr txBox="1"/>
          <p:nvPr>
            <p:ph type="title"/>
          </p:nvPr>
        </p:nvSpPr>
        <p:spPr>
          <a:xfrm>
            <a:off x="48125" y="90185"/>
            <a:ext cx="7955700" cy="46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2000">
                <a:solidFill>
                  <a:srgbClr val="0070C0"/>
                </a:solidFill>
                <a:latin typeface="Open Sans SemiBold"/>
                <a:ea typeface="Open Sans SemiBold"/>
                <a:cs typeface="Open Sans SemiBold"/>
                <a:sym typeface="Open Sans SemiBold"/>
              </a:rPr>
              <a:t>| Exercise #1</a:t>
            </a:r>
            <a:endParaRPr b="0" sz="2000">
              <a:solidFill>
                <a:srgbClr val="0070C0"/>
              </a:solidFill>
              <a:latin typeface="Open Sans SemiBold"/>
              <a:ea typeface="Open Sans SemiBold"/>
              <a:cs typeface="Open Sans SemiBold"/>
              <a:sym typeface="Open Sans SemiBold"/>
            </a:endParaRPr>
          </a:p>
        </p:txBody>
      </p:sp>
      <p:sp>
        <p:nvSpPr>
          <p:cNvPr id="320" name="Google Shape;320;g26caf189271_0_159"/>
          <p:cNvSpPr txBox="1"/>
          <p:nvPr/>
        </p:nvSpPr>
        <p:spPr>
          <a:xfrm>
            <a:off x="305875" y="777350"/>
            <a:ext cx="7354200" cy="2368200"/>
          </a:xfrm>
          <a:prstGeom prst="rect">
            <a:avLst/>
          </a:prstGeom>
          <a:solidFill>
            <a:schemeClr val="dk1"/>
          </a:solidFill>
          <a:ln>
            <a:noFill/>
          </a:ln>
        </p:spPr>
        <p:txBody>
          <a:bodyPr anchorCtr="0" anchor="t" bIns="45700" lIns="91425" spcFirstLastPara="1" rIns="91425" wrap="square" tIns="45700">
            <a:spAutoFit/>
          </a:bodyPr>
          <a:lstStyle/>
          <a:p>
            <a:pPr indent="0" lvl="0" marL="0" rtl="0" algn="l">
              <a:lnSpc>
                <a:spcPct val="135714"/>
              </a:lnSpc>
              <a:spcBef>
                <a:spcPts val="0"/>
              </a:spcBef>
              <a:spcAft>
                <a:spcPts val="0"/>
              </a:spcAft>
              <a:buSzPts val="1100"/>
              <a:buNone/>
            </a:pPr>
            <a:r>
              <a:rPr b="1" lang="en-US" sz="2300">
                <a:solidFill>
                  <a:srgbClr val="BABED8"/>
                </a:solidFill>
                <a:latin typeface="Courier New"/>
                <a:ea typeface="Courier New"/>
                <a:cs typeface="Courier New"/>
                <a:sym typeface="Courier New"/>
              </a:rPr>
              <a:t>int[] arr = {10, 5, 8, 2, 15, 7, 3};</a:t>
            </a:r>
            <a:endParaRPr b="1" sz="2300">
              <a:solidFill>
                <a:srgbClr val="BABED8"/>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b="1" lang="en-US" sz="2300">
                <a:solidFill>
                  <a:srgbClr val="BABED8"/>
                </a:solidFill>
                <a:latin typeface="Courier New"/>
                <a:ea typeface="Courier New"/>
                <a:cs typeface="Courier New"/>
                <a:sym typeface="Courier New"/>
              </a:rPr>
              <a:t>int sum </a:t>
            </a:r>
            <a:r>
              <a:rPr b="1" lang="en-US" sz="2300">
                <a:solidFill>
                  <a:srgbClr val="89DDFF"/>
                </a:solidFill>
                <a:latin typeface="Courier New"/>
                <a:ea typeface="Courier New"/>
                <a:cs typeface="Courier New"/>
                <a:sym typeface="Courier New"/>
              </a:rPr>
              <a:t>=</a:t>
            </a:r>
            <a:r>
              <a:rPr b="1" lang="en-US" sz="2300">
                <a:solidFill>
                  <a:srgbClr val="BABED8"/>
                </a:solidFill>
                <a:latin typeface="Courier New"/>
                <a:ea typeface="Courier New"/>
                <a:cs typeface="Courier New"/>
                <a:sym typeface="Courier New"/>
              </a:rPr>
              <a:t> </a:t>
            </a:r>
            <a:r>
              <a:rPr b="1" lang="en-US" sz="2300">
                <a:solidFill>
                  <a:srgbClr val="F78C6C"/>
                </a:solidFill>
                <a:latin typeface="Courier New"/>
                <a:ea typeface="Courier New"/>
                <a:cs typeface="Courier New"/>
                <a:sym typeface="Courier New"/>
              </a:rPr>
              <a:t>0</a:t>
            </a:r>
            <a:r>
              <a:rPr b="1" lang="en-US" sz="2300">
                <a:solidFill>
                  <a:srgbClr val="89DDFF"/>
                </a:solidFill>
                <a:latin typeface="Courier New"/>
                <a:ea typeface="Courier New"/>
                <a:cs typeface="Courier New"/>
                <a:sym typeface="Courier New"/>
              </a:rPr>
              <a:t>;</a:t>
            </a:r>
            <a:endParaRPr b="1" sz="2300">
              <a:solidFill>
                <a:srgbClr val="89DDFF"/>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b="1" i="1" lang="en-US" sz="2300">
                <a:solidFill>
                  <a:srgbClr val="89DDFF"/>
                </a:solidFill>
                <a:latin typeface="Courier New"/>
                <a:ea typeface="Courier New"/>
                <a:cs typeface="Courier New"/>
                <a:sym typeface="Courier New"/>
              </a:rPr>
              <a:t>for</a:t>
            </a:r>
            <a:r>
              <a:rPr b="1" lang="en-US" sz="2300">
                <a:solidFill>
                  <a:srgbClr val="BABED8"/>
                </a:solidFill>
                <a:latin typeface="Courier New"/>
                <a:ea typeface="Courier New"/>
                <a:cs typeface="Courier New"/>
                <a:sym typeface="Courier New"/>
              </a:rPr>
              <a:t> (int i </a:t>
            </a:r>
            <a:r>
              <a:rPr b="1" lang="en-US" sz="2300">
                <a:solidFill>
                  <a:srgbClr val="89DDFF"/>
                </a:solidFill>
                <a:latin typeface="Courier New"/>
                <a:ea typeface="Courier New"/>
                <a:cs typeface="Courier New"/>
                <a:sym typeface="Courier New"/>
              </a:rPr>
              <a:t>=</a:t>
            </a:r>
            <a:r>
              <a:rPr b="1" lang="en-US" sz="2300">
                <a:solidFill>
                  <a:srgbClr val="BABED8"/>
                </a:solidFill>
                <a:latin typeface="Courier New"/>
                <a:ea typeface="Courier New"/>
                <a:cs typeface="Courier New"/>
                <a:sym typeface="Courier New"/>
              </a:rPr>
              <a:t> </a:t>
            </a:r>
            <a:r>
              <a:rPr b="1" lang="en-US" sz="2300">
                <a:solidFill>
                  <a:srgbClr val="F78C6C"/>
                </a:solidFill>
                <a:latin typeface="Courier New"/>
                <a:ea typeface="Courier New"/>
                <a:cs typeface="Courier New"/>
                <a:sym typeface="Courier New"/>
              </a:rPr>
              <a:t>0</a:t>
            </a:r>
            <a:r>
              <a:rPr b="1" lang="en-US" sz="2300">
                <a:solidFill>
                  <a:srgbClr val="89DDFF"/>
                </a:solidFill>
                <a:latin typeface="Courier New"/>
                <a:ea typeface="Courier New"/>
                <a:cs typeface="Courier New"/>
                <a:sym typeface="Courier New"/>
              </a:rPr>
              <a:t>;</a:t>
            </a:r>
            <a:r>
              <a:rPr b="1" lang="en-US" sz="2300">
                <a:solidFill>
                  <a:srgbClr val="BABED8"/>
                </a:solidFill>
                <a:latin typeface="Courier New"/>
                <a:ea typeface="Courier New"/>
                <a:cs typeface="Courier New"/>
                <a:sym typeface="Courier New"/>
              </a:rPr>
              <a:t> i </a:t>
            </a:r>
            <a:r>
              <a:rPr b="1" lang="en-US" sz="2300">
                <a:solidFill>
                  <a:srgbClr val="89DDFF"/>
                </a:solidFill>
                <a:latin typeface="Courier New"/>
                <a:ea typeface="Courier New"/>
                <a:cs typeface="Courier New"/>
                <a:sym typeface="Courier New"/>
              </a:rPr>
              <a:t>&lt;</a:t>
            </a:r>
            <a:r>
              <a:rPr b="1" lang="en-US" sz="2300">
                <a:solidFill>
                  <a:srgbClr val="BABED8"/>
                </a:solidFill>
                <a:latin typeface="Courier New"/>
                <a:ea typeface="Courier New"/>
                <a:cs typeface="Courier New"/>
                <a:sym typeface="Courier New"/>
              </a:rPr>
              <a:t> arr</a:t>
            </a:r>
            <a:r>
              <a:rPr b="1" lang="en-US" sz="2300">
                <a:solidFill>
                  <a:srgbClr val="89DDFF"/>
                </a:solidFill>
                <a:latin typeface="Courier New"/>
                <a:ea typeface="Courier New"/>
                <a:cs typeface="Courier New"/>
                <a:sym typeface="Courier New"/>
              </a:rPr>
              <a:t>.</a:t>
            </a:r>
            <a:r>
              <a:rPr b="1" lang="en-US" sz="2300">
                <a:solidFill>
                  <a:srgbClr val="BABED8"/>
                </a:solidFill>
                <a:latin typeface="Courier New"/>
                <a:ea typeface="Courier New"/>
                <a:cs typeface="Courier New"/>
                <a:sym typeface="Courier New"/>
              </a:rPr>
              <a:t>length</a:t>
            </a:r>
            <a:r>
              <a:rPr b="1" lang="en-US" sz="2300">
                <a:solidFill>
                  <a:srgbClr val="89DDFF"/>
                </a:solidFill>
                <a:latin typeface="Courier New"/>
                <a:ea typeface="Courier New"/>
                <a:cs typeface="Courier New"/>
                <a:sym typeface="Courier New"/>
              </a:rPr>
              <a:t>;</a:t>
            </a:r>
            <a:r>
              <a:rPr b="1" lang="en-US" sz="2300">
                <a:solidFill>
                  <a:srgbClr val="BABED8"/>
                </a:solidFill>
                <a:latin typeface="Courier New"/>
                <a:ea typeface="Courier New"/>
                <a:cs typeface="Courier New"/>
                <a:sym typeface="Courier New"/>
              </a:rPr>
              <a:t> i</a:t>
            </a:r>
            <a:r>
              <a:rPr b="1" lang="en-US" sz="2300">
                <a:solidFill>
                  <a:srgbClr val="89DDFF"/>
                </a:solidFill>
                <a:latin typeface="Courier New"/>
                <a:ea typeface="Courier New"/>
                <a:cs typeface="Courier New"/>
                <a:sym typeface="Courier New"/>
              </a:rPr>
              <a:t>++</a:t>
            </a:r>
            <a:r>
              <a:rPr b="1" lang="en-US" sz="2300">
                <a:solidFill>
                  <a:srgbClr val="BABED8"/>
                </a:solidFill>
                <a:latin typeface="Courier New"/>
                <a:ea typeface="Courier New"/>
                <a:cs typeface="Courier New"/>
                <a:sym typeface="Courier New"/>
              </a:rPr>
              <a:t>) {</a:t>
            </a:r>
            <a:endParaRPr b="1" sz="2300">
              <a:solidFill>
                <a:srgbClr val="BABED8"/>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b="1" lang="en-US" sz="2300">
                <a:solidFill>
                  <a:srgbClr val="BABED8"/>
                </a:solidFill>
                <a:latin typeface="Courier New"/>
                <a:ea typeface="Courier New"/>
                <a:cs typeface="Courier New"/>
                <a:sym typeface="Courier New"/>
              </a:rPr>
              <a:t>    sum </a:t>
            </a:r>
            <a:r>
              <a:rPr b="1" lang="en-US" sz="2300">
                <a:solidFill>
                  <a:srgbClr val="89DDFF"/>
                </a:solidFill>
                <a:latin typeface="Courier New"/>
                <a:ea typeface="Courier New"/>
                <a:cs typeface="Courier New"/>
                <a:sym typeface="Courier New"/>
              </a:rPr>
              <a:t>+=</a:t>
            </a:r>
            <a:r>
              <a:rPr b="1" lang="en-US" sz="2300">
                <a:solidFill>
                  <a:srgbClr val="BABED8"/>
                </a:solidFill>
                <a:latin typeface="Courier New"/>
                <a:ea typeface="Courier New"/>
                <a:cs typeface="Courier New"/>
                <a:sym typeface="Courier New"/>
              </a:rPr>
              <a:t> arr[i]</a:t>
            </a:r>
            <a:r>
              <a:rPr b="1" lang="en-US" sz="2300">
                <a:solidFill>
                  <a:srgbClr val="89DDFF"/>
                </a:solidFill>
                <a:latin typeface="Courier New"/>
                <a:ea typeface="Courier New"/>
                <a:cs typeface="Courier New"/>
                <a:sym typeface="Courier New"/>
              </a:rPr>
              <a:t>;</a:t>
            </a:r>
            <a:endParaRPr b="1" sz="2300">
              <a:solidFill>
                <a:srgbClr val="89DDFF"/>
              </a:solidFill>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b="1" lang="en-US" sz="2300">
                <a:solidFill>
                  <a:srgbClr val="BABED8"/>
                </a:solidFill>
                <a:latin typeface="Courier New"/>
                <a:ea typeface="Courier New"/>
                <a:cs typeface="Courier New"/>
                <a:sym typeface="Courier New"/>
              </a:rPr>
              <a:t>}</a:t>
            </a:r>
            <a:endParaRPr b="1" sz="2300">
              <a:solidFill>
                <a:srgbClr val="FDDB7B"/>
              </a:solidFill>
              <a:latin typeface="Consolas"/>
              <a:ea typeface="Consolas"/>
              <a:cs typeface="Consolas"/>
              <a:sym typeface="Consolas"/>
            </a:endParaRPr>
          </a:p>
        </p:txBody>
      </p:sp>
      <p:cxnSp>
        <p:nvCxnSpPr>
          <p:cNvPr id="321" name="Google Shape;321;g26caf189271_0_159"/>
          <p:cNvCxnSpPr/>
          <p:nvPr/>
        </p:nvCxnSpPr>
        <p:spPr>
          <a:xfrm>
            <a:off x="136595" y="3515042"/>
            <a:ext cx="8717400" cy="0"/>
          </a:xfrm>
          <a:prstGeom prst="straightConnector1">
            <a:avLst/>
          </a:prstGeom>
          <a:noFill/>
          <a:ln cap="flat" cmpd="sng" w="9525">
            <a:solidFill>
              <a:srgbClr val="FDA739"/>
            </a:solidFill>
            <a:prstDash val="dash"/>
            <a:round/>
            <a:headEnd len="sm" w="sm" type="none"/>
            <a:tailEnd len="sm" w="sm" type="none"/>
          </a:ln>
        </p:spPr>
      </p:cxnSp>
      <p:sp>
        <p:nvSpPr>
          <p:cNvPr id="322" name="Google Shape;322;g26caf189271_0_159"/>
          <p:cNvSpPr txBox="1"/>
          <p:nvPr/>
        </p:nvSpPr>
        <p:spPr>
          <a:xfrm>
            <a:off x="48125" y="3521075"/>
            <a:ext cx="1775400" cy="25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050">
                <a:solidFill>
                  <a:schemeClr val="dk1"/>
                </a:solidFill>
                <a:latin typeface="Open Sans"/>
                <a:ea typeface="Open Sans"/>
                <a:cs typeface="Open Sans"/>
                <a:sym typeface="Open Sans"/>
              </a:rPr>
              <a:t>Console Log sum</a:t>
            </a:r>
            <a:endParaRPr/>
          </a:p>
        </p:txBody>
      </p:sp>
      <p:sp>
        <p:nvSpPr>
          <p:cNvPr id="323" name="Google Shape;323;g26caf189271_0_159"/>
          <p:cNvSpPr txBox="1"/>
          <p:nvPr/>
        </p:nvSpPr>
        <p:spPr>
          <a:xfrm>
            <a:off x="541075" y="4076575"/>
            <a:ext cx="4986000" cy="60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2"/>
                </a:solidFill>
              </a:rPr>
              <a:t>&gt; 50</a:t>
            </a:r>
            <a:endParaRPr sz="1800">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74"/>
          <p:cNvSpPr txBox="1"/>
          <p:nvPr>
            <p:ph type="title"/>
          </p:nvPr>
        </p:nvSpPr>
        <p:spPr>
          <a:xfrm>
            <a:off x="48125" y="90185"/>
            <a:ext cx="7955563" cy="46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2000">
                <a:solidFill>
                  <a:srgbClr val="0070C0"/>
                </a:solidFill>
                <a:latin typeface="Open Sans SemiBold"/>
                <a:ea typeface="Open Sans SemiBold"/>
                <a:cs typeface="Open Sans SemiBold"/>
                <a:sym typeface="Open Sans SemiBold"/>
              </a:rPr>
              <a:t>| Exercise #2</a:t>
            </a:r>
            <a:endParaRPr b="0" sz="2000">
              <a:solidFill>
                <a:srgbClr val="0070C0"/>
              </a:solidFill>
              <a:latin typeface="Open Sans SemiBold"/>
              <a:ea typeface="Open Sans SemiBold"/>
              <a:cs typeface="Open Sans SemiBold"/>
              <a:sym typeface="Open Sans SemiBold"/>
            </a:endParaRPr>
          </a:p>
        </p:txBody>
      </p:sp>
      <p:sp>
        <p:nvSpPr>
          <p:cNvPr id="329" name="Google Shape;329;p74"/>
          <p:cNvSpPr txBox="1"/>
          <p:nvPr/>
        </p:nvSpPr>
        <p:spPr>
          <a:xfrm>
            <a:off x="1600862" y="1320477"/>
            <a:ext cx="5799000" cy="13854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SzPts val="1100"/>
              <a:buNone/>
            </a:pPr>
            <a:r>
              <a:rPr lang="en-US" sz="2800">
                <a:solidFill>
                  <a:schemeClr val="dk1"/>
                </a:solidFill>
                <a:latin typeface="Open Sans"/>
                <a:ea typeface="Open Sans"/>
                <a:cs typeface="Open Sans"/>
                <a:sym typeface="Open Sans"/>
              </a:rPr>
              <a:t>Implement a Java method to find the average value of elements in an array of doubles.</a:t>
            </a:r>
            <a:endParaRPr sz="2800">
              <a:solidFill>
                <a:schemeClr val="dk1"/>
              </a:solidFill>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75"/>
          <p:cNvSpPr txBox="1"/>
          <p:nvPr>
            <p:ph type="title"/>
          </p:nvPr>
        </p:nvSpPr>
        <p:spPr>
          <a:xfrm>
            <a:off x="48125" y="90185"/>
            <a:ext cx="7955563" cy="46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2000">
                <a:solidFill>
                  <a:srgbClr val="0070C0"/>
                </a:solidFill>
                <a:latin typeface="Open Sans SemiBold"/>
                <a:ea typeface="Open Sans SemiBold"/>
                <a:cs typeface="Open Sans SemiBold"/>
                <a:sym typeface="Open Sans SemiBold"/>
              </a:rPr>
              <a:t>PseudoCode</a:t>
            </a:r>
            <a:r>
              <a:rPr lang="en-US" sz="2000">
                <a:solidFill>
                  <a:srgbClr val="0070C0"/>
                </a:solidFill>
                <a:latin typeface="Open Sans SemiBold"/>
                <a:ea typeface="Open Sans SemiBold"/>
                <a:cs typeface="Open Sans SemiBold"/>
                <a:sym typeface="Open Sans SemiBold"/>
              </a:rPr>
              <a:t>| Exercise #2</a:t>
            </a:r>
            <a:endParaRPr b="0" sz="2000">
              <a:solidFill>
                <a:srgbClr val="0070C0"/>
              </a:solidFill>
              <a:latin typeface="Open Sans SemiBold"/>
              <a:ea typeface="Open Sans SemiBold"/>
              <a:cs typeface="Open Sans SemiBold"/>
              <a:sym typeface="Open Sans SemiBold"/>
            </a:endParaRPr>
          </a:p>
        </p:txBody>
      </p:sp>
      <p:sp>
        <p:nvSpPr>
          <p:cNvPr id="335" name="Google Shape;335;p75"/>
          <p:cNvSpPr txBox="1"/>
          <p:nvPr/>
        </p:nvSpPr>
        <p:spPr>
          <a:xfrm>
            <a:off x="1183273" y="1555800"/>
            <a:ext cx="5575800" cy="2031900"/>
          </a:xfrm>
          <a:prstGeom prst="rect">
            <a:avLst/>
          </a:prstGeom>
          <a:solidFill>
            <a:schemeClr val="dk1"/>
          </a:solid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US" sz="1800">
                <a:solidFill>
                  <a:srgbClr val="FDDB7B"/>
                </a:solidFill>
                <a:latin typeface="Consolas"/>
                <a:ea typeface="Consolas"/>
                <a:cs typeface="Consolas"/>
                <a:sym typeface="Consolas"/>
              </a:rPr>
              <a:t>function calculateAverage(array):</a:t>
            </a:r>
            <a:endParaRPr b="1" sz="1800">
              <a:solidFill>
                <a:srgbClr val="FDDB7B"/>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US" sz="1800">
                <a:solidFill>
                  <a:srgbClr val="FDDB7B"/>
                </a:solidFill>
                <a:latin typeface="Consolas"/>
                <a:ea typeface="Consolas"/>
                <a:cs typeface="Consolas"/>
                <a:sym typeface="Consolas"/>
              </a:rPr>
              <a:t>    sum = 0</a:t>
            </a:r>
            <a:endParaRPr b="1" sz="1800">
              <a:solidFill>
                <a:srgbClr val="FDDB7B"/>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US" sz="1800">
                <a:solidFill>
                  <a:srgbClr val="FDDB7B"/>
                </a:solidFill>
                <a:latin typeface="Consolas"/>
                <a:ea typeface="Consolas"/>
                <a:cs typeface="Consolas"/>
                <a:sym typeface="Consolas"/>
              </a:rPr>
              <a:t>    for each element num in array:</a:t>
            </a:r>
            <a:endParaRPr b="1" sz="1800">
              <a:solidFill>
                <a:srgbClr val="FDDB7B"/>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US" sz="1800">
                <a:solidFill>
                  <a:srgbClr val="FDDB7B"/>
                </a:solidFill>
                <a:latin typeface="Consolas"/>
                <a:ea typeface="Consolas"/>
                <a:cs typeface="Consolas"/>
                <a:sym typeface="Consolas"/>
              </a:rPr>
              <a:t>        sum = sum + num</a:t>
            </a:r>
            <a:endParaRPr b="1" sz="1800">
              <a:solidFill>
                <a:srgbClr val="FDDB7B"/>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US" sz="1800">
                <a:solidFill>
                  <a:srgbClr val="FDDB7B"/>
                </a:solidFill>
                <a:latin typeface="Consolas"/>
                <a:ea typeface="Consolas"/>
                <a:cs typeface="Consolas"/>
                <a:sym typeface="Consolas"/>
              </a:rPr>
              <a:t>    average = sum / array.length</a:t>
            </a:r>
            <a:endParaRPr b="1" sz="1800">
              <a:solidFill>
                <a:srgbClr val="FDDB7B"/>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US" sz="1800">
                <a:solidFill>
                  <a:srgbClr val="FDDB7B"/>
                </a:solidFill>
                <a:latin typeface="Consolas"/>
                <a:ea typeface="Consolas"/>
                <a:cs typeface="Consolas"/>
                <a:sym typeface="Consolas"/>
              </a:rPr>
              <a:t>    return average</a:t>
            </a:r>
            <a:endParaRPr b="1" sz="1800">
              <a:solidFill>
                <a:srgbClr val="FDDB7B"/>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b="1" sz="1800">
              <a:solidFill>
                <a:srgbClr val="FDDB7B"/>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g2c6cfa6d8f3_0_0"/>
          <p:cNvSpPr txBox="1"/>
          <p:nvPr/>
        </p:nvSpPr>
        <p:spPr>
          <a:xfrm>
            <a:off x="2580108" y="2248584"/>
            <a:ext cx="39837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US" sz="3600">
                <a:solidFill>
                  <a:schemeClr val="lt1"/>
                </a:solidFill>
                <a:latin typeface="Consolas"/>
                <a:ea typeface="Consolas"/>
                <a:cs typeface="Consolas"/>
                <a:sym typeface="Consolas"/>
              </a:rPr>
              <a:t>Arrays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76"/>
          <p:cNvSpPr txBox="1"/>
          <p:nvPr/>
        </p:nvSpPr>
        <p:spPr>
          <a:xfrm>
            <a:off x="0" y="0"/>
            <a:ext cx="5674800" cy="46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US" sz="2000" u="none" cap="none" strike="noStrike">
                <a:solidFill>
                  <a:srgbClr val="2E318E"/>
                </a:solidFill>
                <a:latin typeface="Open Sans SemiBold"/>
                <a:ea typeface="Open Sans SemiBold"/>
                <a:cs typeface="Open Sans SemiBold"/>
                <a:sym typeface="Open Sans SemiBold"/>
              </a:rPr>
              <a:t>Summary</a:t>
            </a:r>
            <a:endParaRPr b="1" i="0" sz="2000" u="none" cap="none" strike="noStrike">
              <a:solidFill>
                <a:srgbClr val="2E318E"/>
              </a:solidFill>
              <a:latin typeface="Open Sans SemiBold"/>
              <a:ea typeface="Open Sans SemiBold"/>
              <a:cs typeface="Open Sans SemiBold"/>
              <a:sym typeface="Open Sans SemiBold"/>
            </a:endParaRPr>
          </a:p>
        </p:txBody>
      </p:sp>
      <p:sp>
        <p:nvSpPr>
          <p:cNvPr id="341" name="Google Shape;341;p76"/>
          <p:cNvSpPr txBox="1"/>
          <p:nvPr/>
        </p:nvSpPr>
        <p:spPr>
          <a:xfrm>
            <a:off x="266928" y="609143"/>
            <a:ext cx="6899066" cy="523220"/>
          </a:xfrm>
          <a:prstGeom prst="rect">
            <a:avLst/>
          </a:prstGeom>
          <a:noFill/>
          <a:ln>
            <a:noFill/>
          </a:ln>
        </p:spPr>
        <p:txBody>
          <a:bodyPr anchorCtr="0" anchor="t" bIns="45700" lIns="91425" spcFirstLastPara="1" rIns="91425" wrap="square" tIns="45700">
            <a:spAutoFit/>
          </a:bodyPr>
          <a:lstStyle/>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Open Sans"/>
              <a:ea typeface="Open Sans"/>
              <a:cs typeface="Open Sans"/>
              <a:sym typeface="Open Sans"/>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Open Sans"/>
              <a:ea typeface="Open Sans"/>
              <a:cs typeface="Open Sans"/>
              <a:sym typeface="Open Sans"/>
            </a:endParaRPr>
          </a:p>
        </p:txBody>
      </p:sp>
      <p:sp>
        <p:nvSpPr>
          <p:cNvPr id="342" name="Google Shape;342;p76"/>
          <p:cNvSpPr txBox="1"/>
          <p:nvPr/>
        </p:nvSpPr>
        <p:spPr>
          <a:xfrm>
            <a:off x="87783" y="742295"/>
            <a:ext cx="8789400" cy="3540300"/>
          </a:xfrm>
          <a:prstGeom prst="rect">
            <a:avLst/>
          </a:prstGeom>
          <a:noFill/>
          <a:ln>
            <a:noFill/>
          </a:ln>
        </p:spPr>
        <p:txBody>
          <a:bodyPr anchorCtr="0" anchor="t" bIns="45700" lIns="91425" spcFirstLastPara="1" rIns="91425" wrap="square" tIns="45700">
            <a:spAutoFit/>
          </a:bodyPr>
          <a:lstStyle/>
          <a:p>
            <a:pPr indent="-317500" lvl="0" marL="457200" rtl="0" algn="l">
              <a:spcBef>
                <a:spcPts val="0"/>
              </a:spcBef>
              <a:spcAft>
                <a:spcPts val="0"/>
              </a:spcAft>
              <a:buSzPts val="1400"/>
              <a:buFont typeface="Open Sans"/>
              <a:buChar char="•"/>
            </a:pPr>
            <a:r>
              <a:rPr lang="en-US">
                <a:latin typeface="Open Sans"/>
                <a:ea typeface="Open Sans"/>
                <a:cs typeface="Open Sans"/>
                <a:sym typeface="Open Sans"/>
              </a:rPr>
              <a:t>We have gone through arrays and their importance in programming, understanding how they provide a structured approach to store and manipulate collections of data efficiently.</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US">
                <a:latin typeface="Open Sans"/>
                <a:ea typeface="Open Sans"/>
                <a:cs typeface="Open Sans"/>
                <a:sym typeface="Open Sans"/>
              </a:rPr>
              <a:t>We have seen indexing in arrays, learning how elements are accessed using zero-based indexing and the significance of this concept in array manipulation.</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US">
                <a:latin typeface="Open Sans"/>
                <a:ea typeface="Open Sans"/>
                <a:cs typeface="Open Sans"/>
                <a:sym typeface="Open Sans"/>
              </a:rPr>
              <a:t>Throughout our discussion, we explored array declaration, creation, and initialization methods, understanding the various approaches to define and populate arrays with data.</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US">
                <a:latin typeface="Open Sans"/>
                <a:ea typeface="Open Sans"/>
                <a:cs typeface="Open Sans"/>
                <a:sym typeface="Open Sans"/>
              </a:rPr>
              <a:t>Moreover, we delved into accessing array elements and performing operations on arrays, discovering the versatility of arrays in managing and processing data effectively.</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US">
                <a:latin typeface="Open Sans"/>
                <a:ea typeface="Open Sans"/>
                <a:cs typeface="Open Sans"/>
                <a:sym typeface="Open Sans"/>
              </a:rPr>
              <a:t>In summary, arrays serve as fundamental data structures in programming, offering a powerful tool for organizing and manipulating data collections. Mastering arrays enhances our ability to solve complex problems and streamline software development processes.</a:t>
            </a:r>
            <a:endParaRPr>
              <a:latin typeface="Open Sans"/>
              <a:ea typeface="Open Sans"/>
              <a:cs typeface="Open Sans"/>
              <a:sym typeface="Open Sans"/>
            </a:endParaRPr>
          </a:p>
          <a:p>
            <a:pPr indent="0" lvl="0" marL="457200" marR="0" rtl="0" algn="l">
              <a:lnSpc>
                <a:spcPct val="100000"/>
              </a:lnSpc>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77"/>
          <p:cNvPicPr preferRelativeResize="0"/>
          <p:nvPr/>
        </p:nvPicPr>
        <p:blipFill rotWithShape="1">
          <a:blip r:embed="rId3">
            <a:alphaModFix/>
          </a:blip>
          <a:srcRect b="0" l="0" r="0" t="0"/>
          <a:stretch/>
        </p:blipFill>
        <p:spPr>
          <a:xfrm>
            <a:off x="0" y="1656076"/>
            <a:ext cx="1374938" cy="1423031"/>
          </a:xfrm>
          <a:prstGeom prst="rect">
            <a:avLst/>
          </a:prstGeom>
          <a:noFill/>
          <a:ln>
            <a:noFill/>
          </a:ln>
        </p:spPr>
      </p:pic>
      <p:pic>
        <p:nvPicPr>
          <p:cNvPr id="348" name="Google Shape;348;p77"/>
          <p:cNvPicPr preferRelativeResize="0"/>
          <p:nvPr/>
        </p:nvPicPr>
        <p:blipFill rotWithShape="1">
          <a:blip r:embed="rId4">
            <a:alphaModFix/>
          </a:blip>
          <a:srcRect b="0" l="0" r="0" t="0"/>
          <a:stretch/>
        </p:blipFill>
        <p:spPr>
          <a:xfrm>
            <a:off x="6838351" y="4091439"/>
            <a:ext cx="1251826" cy="1052060"/>
          </a:xfrm>
          <a:prstGeom prst="rect">
            <a:avLst/>
          </a:prstGeom>
          <a:noFill/>
          <a:ln>
            <a:noFill/>
          </a:ln>
        </p:spPr>
      </p:pic>
      <p:pic>
        <p:nvPicPr>
          <p:cNvPr descr="A picture containing text&#10;&#10;Description automatically generated" id="349" name="Google Shape;349;p77"/>
          <p:cNvPicPr preferRelativeResize="0"/>
          <p:nvPr/>
        </p:nvPicPr>
        <p:blipFill rotWithShape="1">
          <a:blip r:embed="rId5">
            <a:alphaModFix/>
          </a:blip>
          <a:srcRect b="0" l="0" r="0" t="0"/>
          <a:stretch/>
        </p:blipFill>
        <p:spPr>
          <a:xfrm>
            <a:off x="280930" y="487516"/>
            <a:ext cx="8582140" cy="416846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78"/>
          <p:cNvSpPr txBox="1"/>
          <p:nvPr/>
        </p:nvSpPr>
        <p:spPr>
          <a:xfrm>
            <a:off x="2247370" y="1995816"/>
            <a:ext cx="4206600" cy="743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0" lang="en-US" sz="4800" u="none" cap="none" strike="noStrike">
                <a:solidFill>
                  <a:srgbClr val="000000"/>
                </a:solidFill>
                <a:latin typeface="Open Sans"/>
                <a:ea typeface="Open Sans"/>
                <a:cs typeface="Open Sans"/>
                <a:sym typeface="Open Sans"/>
              </a:rPr>
              <a:t>Thank You</a:t>
            </a:r>
            <a:endParaRPr b="0" i="0" sz="2000" u="none" cap="none" strike="noStrike">
              <a:solidFill>
                <a:srgbClr val="000000"/>
              </a:solidFill>
              <a:latin typeface="Open Sans"/>
              <a:ea typeface="Open Sans"/>
              <a:cs typeface="Open Sans"/>
              <a:sym typeface="Open Sans"/>
            </a:endParaRPr>
          </a:p>
        </p:txBody>
      </p:sp>
      <p:sp>
        <p:nvSpPr>
          <p:cNvPr id="355" name="Google Shape;355;p78"/>
          <p:cNvSpPr txBox="1"/>
          <p:nvPr/>
        </p:nvSpPr>
        <p:spPr>
          <a:xfrm>
            <a:off x="106643" y="4617469"/>
            <a:ext cx="6034617" cy="40805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1050" u="none" cap="none" strike="noStrike">
                <a:solidFill>
                  <a:srgbClr val="231F20"/>
                </a:solidFill>
                <a:latin typeface="Montserrat"/>
                <a:ea typeface="Montserrat"/>
                <a:cs typeface="Montserrat"/>
                <a:sym typeface="Montserrat"/>
              </a:rPr>
              <a:t>Copyright © </a:t>
            </a:r>
            <a:r>
              <a:rPr b="0" i="0" lang="en-US" sz="1050" u="none" cap="none" strike="noStrike">
                <a:solidFill>
                  <a:srgbClr val="231F20"/>
                </a:solidFill>
                <a:latin typeface="Arial"/>
                <a:ea typeface="Arial"/>
                <a:cs typeface="Arial"/>
                <a:sym typeface="Arial"/>
              </a:rPr>
              <a:t> Upgrad</a:t>
            </a:r>
            <a:r>
              <a:rPr b="0" i="0" lang="en-US" sz="1050" u="none" cap="none" strike="noStrike">
                <a:solidFill>
                  <a:srgbClr val="231F20"/>
                </a:solidFill>
                <a:latin typeface="Montserrat"/>
                <a:ea typeface="Montserrat"/>
                <a:cs typeface="Montserrat"/>
                <a:sym typeface="Montserrat"/>
              </a:rPr>
              <a:t>., All rights reserved </a:t>
            </a:r>
            <a:endParaRPr b="0" i="0" sz="1050" u="none" cap="none" strike="noStrike">
              <a:solidFill>
                <a:srgbClr val="231F20"/>
              </a:solidFill>
              <a:latin typeface="Montserrat"/>
              <a:ea typeface="Montserrat"/>
              <a:cs typeface="Montserrat"/>
              <a:sym typeface="Montserrat"/>
            </a:endParaRPr>
          </a:p>
          <a:p>
            <a:pPr indent="0" lvl="0" marL="0" marR="0" rtl="0" algn="l">
              <a:lnSpc>
                <a:spcPct val="100000"/>
              </a:lnSpc>
              <a:spcBef>
                <a:spcPts val="0"/>
              </a:spcBef>
              <a:spcAft>
                <a:spcPts val="0"/>
              </a:spcAft>
              <a:buNone/>
            </a:pPr>
            <a:r>
              <a:rPr b="0" i="0" lang="en-US" sz="1050" u="none" cap="none" strike="noStrike">
                <a:solidFill>
                  <a:srgbClr val="231F20"/>
                </a:solidFill>
                <a:latin typeface="Montserrat"/>
                <a:ea typeface="Montserrat"/>
                <a:cs typeface="Montserrat"/>
                <a:sym typeface="Montserrat"/>
              </a:rPr>
              <a:t>Confidential Information, intended for approved distribution list of </a:t>
            </a:r>
            <a:r>
              <a:rPr b="0" i="0" lang="en-US" sz="1050" u="none" cap="none" strike="noStrike">
                <a:solidFill>
                  <a:srgbClr val="231F20"/>
                </a:solidFill>
                <a:latin typeface="Arial"/>
                <a:ea typeface="Arial"/>
                <a:cs typeface="Arial"/>
                <a:sym typeface="Arial"/>
              </a:rPr>
              <a:t> Upgrad</a:t>
            </a:r>
            <a:endParaRPr b="0" i="0" sz="1050" u="none" cap="none" strike="noStrike">
              <a:solidFill>
                <a:srgbClr val="231F20"/>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3"/>
          <p:cNvSpPr/>
          <p:nvPr/>
        </p:nvSpPr>
        <p:spPr>
          <a:xfrm>
            <a:off x="554050" y="1016325"/>
            <a:ext cx="7819200" cy="3426000"/>
          </a:xfrm>
          <a:prstGeom prst="roundRect">
            <a:avLst>
              <a:gd fmla="val 16667"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 name="Google Shape;78;p3"/>
          <p:cNvSpPr txBox="1"/>
          <p:nvPr>
            <p:ph type="title"/>
          </p:nvPr>
        </p:nvSpPr>
        <p:spPr>
          <a:xfrm>
            <a:off x="48125" y="90185"/>
            <a:ext cx="7955700" cy="46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2000">
                <a:solidFill>
                  <a:srgbClr val="0070C0"/>
                </a:solidFill>
                <a:latin typeface="Open Sans SemiBold"/>
                <a:ea typeface="Open Sans SemiBold"/>
                <a:cs typeface="Open Sans SemiBold"/>
                <a:sym typeface="Open Sans SemiBold"/>
              </a:rPr>
              <a:t>Introduction to Arrays</a:t>
            </a:r>
            <a:endParaRPr b="0" sz="2000">
              <a:solidFill>
                <a:srgbClr val="0070C0"/>
              </a:solidFill>
              <a:latin typeface="Open Sans SemiBold"/>
              <a:ea typeface="Open Sans SemiBold"/>
              <a:cs typeface="Open Sans SemiBold"/>
              <a:sym typeface="Open Sans SemiBold"/>
            </a:endParaRPr>
          </a:p>
        </p:txBody>
      </p:sp>
      <p:sp>
        <p:nvSpPr>
          <p:cNvPr id="79" name="Google Shape;79;p3"/>
          <p:cNvSpPr txBox="1"/>
          <p:nvPr/>
        </p:nvSpPr>
        <p:spPr>
          <a:xfrm>
            <a:off x="554050" y="1397925"/>
            <a:ext cx="7819200" cy="26628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dk1"/>
              </a:buClr>
              <a:buSzPts val="1400"/>
              <a:buChar char="●"/>
            </a:pPr>
            <a:r>
              <a:rPr lang="en-US">
                <a:solidFill>
                  <a:schemeClr val="dk1"/>
                </a:solidFill>
                <a:latin typeface="Open Sans"/>
                <a:ea typeface="Open Sans"/>
                <a:cs typeface="Open Sans"/>
                <a:sym typeface="Open Sans"/>
              </a:rPr>
              <a:t>Arrays are like labeled containers storing multiple values of the same type, resembling a row of labeled boxes.</a:t>
            </a:r>
            <a:endParaRPr>
              <a:solidFill>
                <a:schemeClr val="dk1"/>
              </a:solidFill>
              <a:latin typeface="Open Sans"/>
              <a:ea typeface="Open Sans"/>
              <a:cs typeface="Open Sans"/>
              <a:sym typeface="Open Sans"/>
            </a:endParaRPr>
          </a:p>
          <a:p>
            <a:pPr indent="-317500" lvl="0" marL="457200" rtl="0" algn="l">
              <a:lnSpc>
                <a:spcPct val="150000"/>
              </a:lnSpc>
              <a:spcBef>
                <a:spcPts val="0"/>
              </a:spcBef>
              <a:spcAft>
                <a:spcPts val="0"/>
              </a:spcAft>
              <a:buClr>
                <a:schemeClr val="dk1"/>
              </a:buClr>
              <a:buSzPts val="1400"/>
              <a:buChar char="●"/>
            </a:pPr>
            <a:r>
              <a:rPr lang="en-US">
                <a:solidFill>
                  <a:schemeClr val="dk1"/>
                </a:solidFill>
                <a:latin typeface="Open Sans"/>
                <a:ea typeface="Open Sans"/>
                <a:cs typeface="Open Sans"/>
                <a:sym typeface="Open Sans"/>
              </a:rPr>
              <a:t>Arrays are fundamental in programming, serving as organized structures to store and manage collections of elements of the same data type.</a:t>
            </a:r>
            <a:endParaRPr>
              <a:solidFill>
                <a:schemeClr val="dk1"/>
              </a:solidFill>
              <a:latin typeface="Open Sans"/>
              <a:ea typeface="Open Sans"/>
              <a:cs typeface="Open Sans"/>
              <a:sym typeface="Open Sans"/>
            </a:endParaRPr>
          </a:p>
          <a:p>
            <a:pPr indent="-317500" lvl="0" marL="457200" rtl="0" algn="l">
              <a:lnSpc>
                <a:spcPct val="150000"/>
              </a:lnSpc>
              <a:spcBef>
                <a:spcPts val="0"/>
              </a:spcBef>
              <a:spcAft>
                <a:spcPts val="0"/>
              </a:spcAft>
              <a:buClr>
                <a:schemeClr val="dk1"/>
              </a:buClr>
              <a:buSzPts val="1400"/>
              <a:buChar char="●"/>
            </a:pPr>
            <a:r>
              <a:rPr lang="en-US">
                <a:solidFill>
                  <a:schemeClr val="dk1"/>
                </a:solidFill>
                <a:latin typeface="Open Sans"/>
                <a:ea typeface="Open Sans"/>
                <a:cs typeface="Open Sans"/>
                <a:sym typeface="Open Sans"/>
              </a:rPr>
              <a:t>Arrays act as sequential lists or containers, allowing for the grouping of related data under a single variable, facilitating efficient data storage and retrieval.</a:t>
            </a:r>
            <a:endParaRPr>
              <a:solidFill>
                <a:schemeClr val="dk1"/>
              </a:solidFill>
              <a:latin typeface="Open Sans"/>
              <a:ea typeface="Open Sans"/>
              <a:cs typeface="Open Sans"/>
              <a:sym typeface="Open Sans"/>
            </a:endParaRPr>
          </a:p>
          <a:p>
            <a:pPr indent="-317500" lvl="0" marL="457200" rtl="0" algn="l">
              <a:lnSpc>
                <a:spcPct val="150000"/>
              </a:lnSpc>
              <a:spcBef>
                <a:spcPts val="0"/>
              </a:spcBef>
              <a:spcAft>
                <a:spcPts val="0"/>
              </a:spcAft>
              <a:buClr>
                <a:schemeClr val="dk1"/>
              </a:buClr>
              <a:buSzPts val="1400"/>
              <a:buChar char="●"/>
            </a:pPr>
            <a:r>
              <a:rPr lang="en-US">
                <a:solidFill>
                  <a:schemeClr val="dk1"/>
                </a:solidFill>
                <a:latin typeface="Open Sans"/>
                <a:ea typeface="Open Sans"/>
                <a:cs typeface="Open Sans"/>
                <a:sym typeface="Open Sans"/>
              </a:rPr>
              <a:t>Consider a library where each shelf represents an array, and each book placed at a specific position mirrors an element in that array.</a:t>
            </a:r>
            <a:endParaRPr>
              <a:solidFill>
                <a:schemeClr val="dk1"/>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2c6cfa6d8f3_0_23"/>
          <p:cNvSpPr/>
          <p:nvPr/>
        </p:nvSpPr>
        <p:spPr>
          <a:xfrm>
            <a:off x="554050" y="1016325"/>
            <a:ext cx="7819200" cy="3426000"/>
          </a:xfrm>
          <a:prstGeom prst="roundRect">
            <a:avLst>
              <a:gd fmla="val 16667"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5" name="Google Shape;85;g2c6cfa6d8f3_0_23"/>
          <p:cNvSpPr txBox="1"/>
          <p:nvPr>
            <p:ph type="title"/>
          </p:nvPr>
        </p:nvSpPr>
        <p:spPr>
          <a:xfrm>
            <a:off x="48125" y="90185"/>
            <a:ext cx="7955700" cy="46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2000">
                <a:solidFill>
                  <a:srgbClr val="0070C0"/>
                </a:solidFill>
                <a:latin typeface="Open Sans SemiBold"/>
                <a:ea typeface="Open Sans SemiBold"/>
                <a:cs typeface="Open Sans SemiBold"/>
                <a:sym typeface="Open Sans SemiBold"/>
              </a:rPr>
              <a:t>Advantages/Uses of Array</a:t>
            </a:r>
            <a:endParaRPr b="0" sz="2000">
              <a:solidFill>
                <a:srgbClr val="0070C0"/>
              </a:solidFill>
              <a:latin typeface="Open Sans SemiBold"/>
              <a:ea typeface="Open Sans SemiBold"/>
              <a:cs typeface="Open Sans SemiBold"/>
              <a:sym typeface="Open Sans SemiBold"/>
            </a:endParaRPr>
          </a:p>
        </p:txBody>
      </p:sp>
      <p:sp>
        <p:nvSpPr>
          <p:cNvPr id="86" name="Google Shape;86;g2c6cfa6d8f3_0_23"/>
          <p:cNvSpPr txBox="1"/>
          <p:nvPr/>
        </p:nvSpPr>
        <p:spPr>
          <a:xfrm>
            <a:off x="554050" y="1397925"/>
            <a:ext cx="7819200" cy="2986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dk1"/>
              </a:buClr>
              <a:buSzPts val="1400"/>
              <a:buChar char="●"/>
            </a:pPr>
            <a:r>
              <a:rPr lang="en-US">
                <a:solidFill>
                  <a:schemeClr val="dk1"/>
                </a:solidFill>
                <a:latin typeface="Open Sans"/>
                <a:ea typeface="Open Sans"/>
                <a:cs typeface="Open Sans"/>
                <a:sym typeface="Open Sans"/>
              </a:rPr>
              <a:t>Arrays allow for direct access to individual elements based on their index position, enabling quick retrieval and manipulation of data without the need for sequential scanning.</a:t>
            </a:r>
            <a:endParaRPr>
              <a:solidFill>
                <a:schemeClr val="dk1"/>
              </a:solidFill>
              <a:latin typeface="Open Sans"/>
              <a:ea typeface="Open Sans"/>
              <a:cs typeface="Open Sans"/>
              <a:sym typeface="Open Sans"/>
            </a:endParaRPr>
          </a:p>
          <a:p>
            <a:pPr indent="-317500" lvl="0" marL="457200" rtl="0" algn="l">
              <a:lnSpc>
                <a:spcPct val="150000"/>
              </a:lnSpc>
              <a:spcBef>
                <a:spcPts val="0"/>
              </a:spcBef>
              <a:spcAft>
                <a:spcPts val="0"/>
              </a:spcAft>
              <a:buClr>
                <a:schemeClr val="dk1"/>
              </a:buClr>
              <a:buSzPts val="1400"/>
              <a:buChar char="●"/>
            </a:pPr>
            <a:r>
              <a:rPr lang="en-US">
                <a:solidFill>
                  <a:schemeClr val="dk1"/>
                </a:solidFill>
                <a:latin typeface="Open Sans"/>
                <a:ea typeface="Open Sans"/>
                <a:cs typeface="Open Sans"/>
                <a:sym typeface="Open Sans"/>
              </a:rPr>
              <a:t>With arrays, operations such as searching, sorting, and updating elements can be performed more efficiently due to the predictable arrangement and easy access of elements.</a:t>
            </a:r>
            <a:endParaRPr>
              <a:solidFill>
                <a:schemeClr val="dk1"/>
              </a:solidFill>
              <a:latin typeface="Open Sans"/>
              <a:ea typeface="Open Sans"/>
              <a:cs typeface="Open Sans"/>
              <a:sym typeface="Open Sans"/>
            </a:endParaRPr>
          </a:p>
          <a:p>
            <a:pPr indent="-317500" lvl="0" marL="457200" rtl="0" algn="l">
              <a:lnSpc>
                <a:spcPct val="150000"/>
              </a:lnSpc>
              <a:spcBef>
                <a:spcPts val="0"/>
              </a:spcBef>
              <a:spcAft>
                <a:spcPts val="0"/>
              </a:spcAft>
              <a:buClr>
                <a:schemeClr val="dk1"/>
              </a:buClr>
              <a:buSzPts val="1400"/>
              <a:buChar char="●"/>
            </a:pPr>
            <a:r>
              <a:rPr lang="en-US">
                <a:solidFill>
                  <a:schemeClr val="dk1"/>
                </a:solidFill>
                <a:latin typeface="Open Sans"/>
                <a:ea typeface="Open Sans"/>
                <a:cs typeface="Open Sans"/>
                <a:sym typeface="Open Sans"/>
              </a:rPr>
              <a:t>Arrays occupy contiguous memory locations, resulting in efficient memory utilization compared to other data structures, thereby optimizing memory usage in programs.</a:t>
            </a:r>
            <a:endParaRPr>
              <a:solidFill>
                <a:schemeClr val="dk1"/>
              </a:solidFill>
              <a:latin typeface="Open Sans"/>
              <a:ea typeface="Open Sans"/>
              <a:cs typeface="Open Sans"/>
              <a:sym typeface="Open Sans"/>
            </a:endParaRPr>
          </a:p>
          <a:p>
            <a:pPr indent="0" lvl="0" marL="45720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4"/>
          <p:cNvSpPr txBox="1"/>
          <p:nvPr>
            <p:ph type="title"/>
          </p:nvPr>
        </p:nvSpPr>
        <p:spPr>
          <a:xfrm>
            <a:off x="48125" y="90185"/>
            <a:ext cx="7955563" cy="46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2000">
                <a:solidFill>
                  <a:srgbClr val="0070C0"/>
                </a:solidFill>
                <a:latin typeface="Open Sans SemiBold"/>
                <a:ea typeface="Open Sans SemiBold"/>
                <a:cs typeface="Open Sans SemiBold"/>
                <a:sym typeface="Open Sans SemiBold"/>
              </a:rPr>
              <a:t>Types of Arrays</a:t>
            </a:r>
            <a:endParaRPr b="0" sz="2000">
              <a:solidFill>
                <a:srgbClr val="0070C0"/>
              </a:solidFill>
              <a:latin typeface="Open Sans SemiBold"/>
              <a:ea typeface="Open Sans SemiBold"/>
              <a:cs typeface="Open Sans SemiBold"/>
              <a:sym typeface="Open Sans SemiBold"/>
            </a:endParaRPr>
          </a:p>
        </p:txBody>
      </p:sp>
      <p:sp>
        <p:nvSpPr>
          <p:cNvPr id="92" name="Google Shape;92;p4"/>
          <p:cNvSpPr txBox="1"/>
          <p:nvPr/>
        </p:nvSpPr>
        <p:spPr>
          <a:xfrm>
            <a:off x="1177925" y="1247425"/>
            <a:ext cx="3741600" cy="585000"/>
          </a:xfrm>
          <a:prstGeom prst="rect">
            <a:avLst/>
          </a:prstGeom>
          <a:solidFill>
            <a:srgbClr val="C000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3200">
                <a:solidFill>
                  <a:schemeClr val="lt1"/>
                </a:solidFill>
                <a:latin typeface="Open Sans"/>
                <a:ea typeface="Open Sans"/>
                <a:cs typeface="Open Sans"/>
                <a:sym typeface="Open Sans"/>
              </a:rPr>
              <a:t>One </a:t>
            </a:r>
            <a:r>
              <a:rPr lang="en-US" sz="3200">
                <a:solidFill>
                  <a:schemeClr val="lt1"/>
                </a:solidFill>
                <a:latin typeface="Open Sans"/>
                <a:ea typeface="Open Sans"/>
                <a:cs typeface="Open Sans"/>
                <a:sym typeface="Open Sans"/>
              </a:rPr>
              <a:t>Dimensional</a:t>
            </a:r>
            <a:endParaRPr/>
          </a:p>
        </p:txBody>
      </p:sp>
      <p:sp>
        <p:nvSpPr>
          <p:cNvPr id="93" name="Google Shape;93;p4"/>
          <p:cNvSpPr txBox="1"/>
          <p:nvPr/>
        </p:nvSpPr>
        <p:spPr>
          <a:xfrm>
            <a:off x="1177925" y="2000050"/>
            <a:ext cx="3741600" cy="585000"/>
          </a:xfrm>
          <a:prstGeom prst="rect">
            <a:avLst/>
          </a:prstGeom>
          <a:solidFill>
            <a:srgbClr val="C000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3200">
                <a:solidFill>
                  <a:schemeClr val="lt1"/>
                </a:solidFill>
                <a:latin typeface="Open Sans"/>
                <a:ea typeface="Open Sans"/>
                <a:cs typeface="Open Sans"/>
                <a:sym typeface="Open Sans"/>
              </a:rPr>
              <a:t>Two </a:t>
            </a:r>
            <a:r>
              <a:rPr lang="en-US" sz="3200">
                <a:solidFill>
                  <a:schemeClr val="lt1"/>
                </a:solidFill>
                <a:latin typeface="Open Sans"/>
                <a:ea typeface="Open Sans"/>
                <a:cs typeface="Open Sans"/>
                <a:sym typeface="Open Sans"/>
              </a:rPr>
              <a:t>Dimensional</a:t>
            </a:r>
            <a:endParaRPr/>
          </a:p>
        </p:txBody>
      </p:sp>
      <p:sp>
        <p:nvSpPr>
          <p:cNvPr id="94" name="Google Shape;94;p4"/>
          <p:cNvSpPr txBox="1"/>
          <p:nvPr/>
        </p:nvSpPr>
        <p:spPr>
          <a:xfrm>
            <a:off x="1177925" y="2816413"/>
            <a:ext cx="3741600" cy="585000"/>
          </a:xfrm>
          <a:prstGeom prst="rect">
            <a:avLst/>
          </a:prstGeom>
          <a:solidFill>
            <a:srgbClr val="C000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3200">
                <a:solidFill>
                  <a:schemeClr val="lt1"/>
                </a:solidFill>
                <a:latin typeface="Open Sans"/>
                <a:ea typeface="Open Sans"/>
                <a:cs typeface="Open Sans"/>
                <a:sym typeface="Open Sans"/>
              </a:rPr>
              <a:t>Multi </a:t>
            </a:r>
            <a:r>
              <a:rPr lang="en-US" sz="3200">
                <a:solidFill>
                  <a:schemeClr val="lt1"/>
                </a:solidFill>
                <a:latin typeface="Open Sans"/>
                <a:ea typeface="Open Sans"/>
                <a:cs typeface="Open Sans"/>
                <a:sym typeface="Open Sans"/>
              </a:rPr>
              <a:t>Dimensional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2c6cfa6d8f3_0_61"/>
          <p:cNvSpPr/>
          <p:nvPr/>
        </p:nvSpPr>
        <p:spPr>
          <a:xfrm>
            <a:off x="554050" y="1016325"/>
            <a:ext cx="7819200" cy="3426000"/>
          </a:xfrm>
          <a:prstGeom prst="roundRect">
            <a:avLst>
              <a:gd fmla="val 16667"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 name="Google Shape;100;g2c6cfa6d8f3_0_61"/>
          <p:cNvSpPr txBox="1"/>
          <p:nvPr>
            <p:ph type="title"/>
          </p:nvPr>
        </p:nvSpPr>
        <p:spPr>
          <a:xfrm>
            <a:off x="48125" y="90185"/>
            <a:ext cx="7955700" cy="46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2000">
                <a:solidFill>
                  <a:srgbClr val="0070C0"/>
                </a:solidFill>
                <a:latin typeface="Open Sans SemiBold"/>
                <a:ea typeface="Open Sans SemiBold"/>
                <a:cs typeface="Open Sans SemiBold"/>
                <a:sym typeface="Open Sans SemiBold"/>
              </a:rPr>
              <a:t>Indexing in Array</a:t>
            </a:r>
            <a:endParaRPr b="0" sz="2000">
              <a:solidFill>
                <a:srgbClr val="0070C0"/>
              </a:solidFill>
              <a:latin typeface="Open Sans SemiBold"/>
              <a:ea typeface="Open Sans SemiBold"/>
              <a:cs typeface="Open Sans SemiBold"/>
              <a:sym typeface="Open Sans SemiBold"/>
            </a:endParaRPr>
          </a:p>
        </p:txBody>
      </p:sp>
      <p:sp>
        <p:nvSpPr>
          <p:cNvPr id="101" name="Google Shape;101;g2c6cfa6d8f3_0_61"/>
          <p:cNvSpPr txBox="1"/>
          <p:nvPr/>
        </p:nvSpPr>
        <p:spPr>
          <a:xfrm>
            <a:off x="554050" y="1397925"/>
            <a:ext cx="7819200" cy="2986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dk1"/>
              </a:buClr>
              <a:buSzPts val="1400"/>
              <a:buChar char="●"/>
            </a:pPr>
            <a:r>
              <a:rPr lang="en-US">
                <a:solidFill>
                  <a:schemeClr val="dk1"/>
                </a:solidFill>
                <a:latin typeface="Open Sans"/>
                <a:ea typeface="Open Sans"/>
                <a:cs typeface="Open Sans"/>
                <a:sym typeface="Open Sans"/>
              </a:rPr>
              <a:t>Array indexing refers to the process of accessing individual elements within an array by their position or index number.</a:t>
            </a:r>
            <a:endParaRPr>
              <a:solidFill>
                <a:schemeClr val="dk1"/>
              </a:solidFill>
              <a:latin typeface="Open Sans"/>
              <a:ea typeface="Open Sans"/>
              <a:cs typeface="Open Sans"/>
              <a:sym typeface="Open Sans"/>
            </a:endParaRPr>
          </a:p>
          <a:p>
            <a:pPr indent="-317500" lvl="0" marL="457200" rtl="0" algn="l">
              <a:lnSpc>
                <a:spcPct val="150000"/>
              </a:lnSpc>
              <a:spcBef>
                <a:spcPts val="0"/>
              </a:spcBef>
              <a:spcAft>
                <a:spcPts val="0"/>
              </a:spcAft>
              <a:buClr>
                <a:schemeClr val="dk1"/>
              </a:buClr>
              <a:buSzPts val="1400"/>
              <a:buChar char="●"/>
            </a:pPr>
            <a:r>
              <a:rPr lang="en-US">
                <a:solidFill>
                  <a:schemeClr val="dk1"/>
                </a:solidFill>
                <a:latin typeface="Open Sans"/>
                <a:ea typeface="Open Sans"/>
                <a:cs typeface="Open Sans"/>
                <a:sym typeface="Open Sans"/>
              </a:rPr>
              <a:t>In many programming languages, including Java, array indexing starts from 0, meaning the first element in the array has an index of 0, the second element has an index of 1, and so on.</a:t>
            </a:r>
            <a:endParaRPr>
              <a:solidFill>
                <a:schemeClr val="dk1"/>
              </a:solidFill>
              <a:latin typeface="Open Sans"/>
              <a:ea typeface="Open Sans"/>
              <a:cs typeface="Open Sans"/>
              <a:sym typeface="Open Sans"/>
            </a:endParaRPr>
          </a:p>
          <a:p>
            <a:pPr indent="-317500" lvl="0" marL="457200" rtl="0" algn="l">
              <a:lnSpc>
                <a:spcPct val="150000"/>
              </a:lnSpc>
              <a:spcBef>
                <a:spcPts val="0"/>
              </a:spcBef>
              <a:spcAft>
                <a:spcPts val="0"/>
              </a:spcAft>
              <a:buClr>
                <a:schemeClr val="dk1"/>
              </a:buClr>
              <a:buSzPts val="1400"/>
              <a:buChar char="●"/>
            </a:pPr>
            <a:r>
              <a:rPr lang="en-US">
                <a:solidFill>
                  <a:schemeClr val="dk1"/>
                </a:solidFill>
                <a:latin typeface="Open Sans"/>
                <a:ea typeface="Open Sans"/>
                <a:cs typeface="Open Sans"/>
                <a:sym typeface="Open Sans"/>
              </a:rPr>
              <a:t>Array indexing allows for efficient and direct access to specific elements within an array, enabling various operations such as retrieval, modification, and traversal of array elements.</a:t>
            </a:r>
            <a:endParaRPr>
              <a:solidFill>
                <a:schemeClr val="dk1"/>
              </a:solidFill>
              <a:latin typeface="Open Sans"/>
              <a:ea typeface="Open Sans"/>
              <a:cs typeface="Open Sans"/>
              <a:sym typeface="Open Sans"/>
            </a:endParaRPr>
          </a:p>
          <a:p>
            <a:pPr indent="0" lvl="0" marL="45720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48125" y="90185"/>
            <a:ext cx="7955563" cy="46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2000">
                <a:solidFill>
                  <a:srgbClr val="0070C0"/>
                </a:solidFill>
                <a:latin typeface="Open Sans SemiBold"/>
                <a:ea typeface="Open Sans SemiBold"/>
                <a:cs typeface="Open Sans SemiBold"/>
                <a:sym typeface="Open Sans SemiBold"/>
              </a:rPr>
              <a:t>Data Structures | Arrays</a:t>
            </a:r>
            <a:endParaRPr b="0" sz="2000">
              <a:solidFill>
                <a:srgbClr val="0070C0"/>
              </a:solidFill>
              <a:latin typeface="Open Sans SemiBold"/>
              <a:ea typeface="Open Sans SemiBold"/>
              <a:cs typeface="Open Sans SemiBold"/>
              <a:sym typeface="Open Sans SemiBold"/>
            </a:endParaRPr>
          </a:p>
        </p:txBody>
      </p:sp>
      <p:sp>
        <p:nvSpPr>
          <p:cNvPr id="107" name="Google Shape;107;p17"/>
          <p:cNvSpPr txBox="1"/>
          <p:nvPr/>
        </p:nvSpPr>
        <p:spPr>
          <a:xfrm>
            <a:off x="233100" y="2371650"/>
            <a:ext cx="8910900" cy="400200"/>
          </a:xfrm>
          <a:prstGeom prst="rect">
            <a:avLst/>
          </a:prstGeom>
          <a:solidFill>
            <a:schemeClr val="dk1"/>
          </a:solid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US" sz="2000">
                <a:solidFill>
                  <a:srgbClr val="FDDB7B"/>
                </a:solidFill>
                <a:latin typeface="Consolas"/>
                <a:ea typeface="Consolas"/>
                <a:cs typeface="Consolas"/>
                <a:sym typeface="Consolas"/>
              </a:rPr>
              <a:t>String[] fruits = {"Apples", "Strawberries", "Grapes","Kiwi"};</a:t>
            </a:r>
            <a:endParaRPr b="1" sz="2000">
              <a:solidFill>
                <a:srgbClr val="FDDB7B"/>
              </a:solidFill>
              <a:latin typeface="Consolas"/>
              <a:ea typeface="Consolas"/>
              <a:cs typeface="Consolas"/>
              <a:sym typeface="Consolas"/>
            </a:endParaRPr>
          </a:p>
        </p:txBody>
      </p:sp>
      <p:sp>
        <p:nvSpPr>
          <p:cNvPr id="108" name="Google Shape;108;p17"/>
          <p:cNvSpPr txBox="1"/>
          <p:nvPr/>
        </p:nvSpPr>
        <p:spPr>
          <a:xfrm>
            <a:off x="48125" y="508000"/>
            <a:ext cx="633507" cy="2000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700">
                <a:solidFill>
                  <a:srgbClr val="0070C0"/>
                </a:solidFill>
                <a:latin typeface="Open Sans"/>
                <a:ea typeface="Open Sans"/>
                <a:cs typeface="Open Sans"/>
                <a:sym typeface="Open Sans"/>
              </a:rPr>
              <a:t>Java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2c6cfa6d8f3_0_38"/>
          <p:cNvSpPr txBox="1"/>
          <p:nvPr>
            <p:ph type="title"/>
          </p:nvPr>
        </p:nvSpPr>
        <p:spPr>
          <a:xfrm>
            <a:off x="48125" y="90185"/>
            <a:ext cx="7955700" cy="46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2000">
                <a:solidFill>
                  <a:srgbClr val="0070C0"/>
                </a:solidFill>
                <a:latin typeface="Open Sans SemiBold"/>
                <a:ea typeface="Open Sans SemiBold"/>
                <a:cs typeface="Open Sans SemiBold"/>
                <a:sym typeface="Open Sans SemiBold"/>
              </a:rPr>
              <a:t>Data Structures | Arrays</a:t>
            </a:r>
            <a:endParaRPr b="0" sz="2000">
              <a:solidFill>
                <a:srgbClr val="0070C0"/>
              </a:solidFill>
              <a:latin typeface="Open Sans SemiBold"/>
              <a:ea typeface="Open Sans SemiBold"/>
              <a:cs typeface="Open Sans SemiBold"/>
              <a:sym typeface="Open Sans SemiBold"/>
            </a:endParaRPr>
          </a:p>
        </p:txBody>
      </p:sp>
      <p:sp>
        <p:nvSpPr>
          <p:cNvPr id="114" name="Google Shape;114;g2c6cfa6d8f3_0_38"/>
          <p:cNvSpPr txBox="1"/>
          <p:nvPr/>
        </p:nvSpPr>
        <p:spPr>
          <a:xfrm>
            <a:off x="233100" y="2371650"/>
            <a:ext cx="8910900" cy="400200"/>
          </a:xfrm>
          <a:prstGeom prst="rect">
            <a:avLst/>
          </a:prstGeom>
          <a:solidFill>
            <a:schemeClr val="dk1"/>
          </a:solid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US" sz="2000">
                <a:solidFill>
                  <a:srgbClr val="FDDB7B"/>
                </a:solidFill>
                <a:latin typeface="Consolas"/>
                <a:ea typeface="Consolas"/>
                <a:cs typeface="Consolas"/>
                <a:sym typeface="Consolas"/>
              </a:rPr>
              <a:t>String[] fruits = {"Apples", "Strawberries", "Grapes","Kiwi"};</a:t>
            </a:r>
            <a:endParaRPr b="1" sz="2000">
              <a:solidFill>
                <a:srgbClr val="FDDB7B"/>
              </a:solidFill>
              <a:latin typeface="Consolas"/>
              <a:ea typeface="Consolas"/>
              <a:cs typeface="Consolas"/>
              <a:sym typeface="Consolas"/>
            </a:endParaRPr>
          </a:p>
        </p:txBody>
      </p:sp>
      <p:sp>
        <p:nvSpPr>
          <p:cNvPr id="115" name="Google Shape;115;g2c6cfa6d8f3_0_38"/>
          <p:cNvSpPr txBox="1"/>
          <p:nvPr/>
        </p:nvSpPr>
        <p:spPr>
          <a:xfrm>
            <a:off x="48125" y="508000"/>
            <a:ext cx="633600" cy="200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700">
                <a:solidFill>
                  <a:srgbClr val="0070C0"/>
                </a:solidFill>
                <a:latin typeface="Open Sans"/>
                <a:ea typeface="Open Sans"/>
                <a:cs typeface="Open Sans"/>
                <a:sym typeface="Open Sans"/>
              </a:rPr>
              <a:t>Java</a:t>
            </a:r>
            <a:endParaRPr/>
          </a:p>
        </p:txBody>
      </p:sp>
      <p:sp>
        <p:nvSpPr>
          <p:cNvPr id="116" name="Google Shape;116;g2c6cfa6d8f3_0_38"/>
          <p:cNvSpPr txBox="1"/>
          <p:nvPr/>
        </p:nvSpPr>
        <p:spPr>
          <a:xfrm>
            <a:off x="3322600" y="1517650"/>
            <a:ext cx="287400" cy="30780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Open Sans"/>
                <a:ea typeface="Open Sans"/>
                <a:cs typeface="Open Sans"/>
                <a:sym typeface="Open Sans"/>
              </a:rPr>
              <a:t>0</a:t>
            </a:r>
            <a:endParaRPr/>
          </a:p>
        </p:txBody>
      </p:sp>
      <p:cxnSp>
        <p:nvCxnSpPr>
          <p:cNvPr id="117" name="Google Shape;117;g2c6cfa6d8f3_0_38"/>
          <p:cNvCxnSpPr>
            <a:stCxn id="116" idx="2"/>
          </p:cNvCxnSpPr>
          <p:nvPr/>
        </p:nvCxnSpPr>
        <p:spPr>
          <a:xfrm>
            <a:off x="3466300" y="1825450"/>
            <a:ext cx="0" cy="571800"/>
          </a:xfrm>
          <a:prstGeom prst="straightConnector1">
            <a:avLst/>
          </a:prstGeom>
          <a:noFill/>
          <a:ln cap="flat" cmpd="sng" w="9525">
            <a:solidFill>
              <a:srgbClr val="FDA739"/>
            </a:solidFill>
            <a:prstDash val="solid"/>
            <a:round/>
            <a:headEnd len="sm" w="sm" type="none"/>
            <a:tailEnd len="med" w="med" type="triangle"/>
          </a:ln>
        </p:spPr>
      </p:cxnSp>
      <p:sp>
        <p:nvSpPr>
          <p:cNvPr id="118" name="Google Shape;118;g2c6cfa6d8f3_0_38"/>
          <p:cNvSpPr txBox="1"/>
          <p:nvPr/>
        </p:nvSpPr>
        <p:spPr>
          <a:xfrm>
            <a:off x="4975400" y="1523250"/>
            <a:ext cx="287400" cy="30780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Open Sans"/>
                <a:ea typeface="Open Sans"/>
                <a:cs typeface="Open Sans"/>
                <a:sym typeface="Open Sans"/>
              </a:rPr>
              <a:t>1</a:t>
            </a:r>
            <a:endParaRPr/>
          </a:p>
        </p:txBody>
      </p:sp>
      <p:cxnSp>
        <p:nvCxnSpPr>
          <p:cNvPr id="119" name="Google Shape;119;g2c6cfa6d8f3_0_38"/>
          <p:cNvCxnSpPr>
            <a:stCxn id="118" idx="2"/>
          </p:cNvCxnSpPr>
          <p:nvPr/>
        </p:nvCxnSpPr>
        <p:spPr>
          <a:xfrm>
            <a:off x="5119100" y="1831050"/>
            <a:ext cx="0" cy="571800"/>
          </a:xfrm>
          <a:prstGeom prst="straightConnector1">
            <a:avLst/>
          </a:prstGeom>
          <a:noFill/>
          <a:ln cap="flat" cmpd="sng" w="9525">
            <a:solidFill>
              <a:srgbClr val="FDA739"/>
            </a:solidFill>
            <a:prstDash val="solid"/>
            <a:round/>
            <a:headEnd len="sm" w="sm" type="none"/>
            <a:tailEnd len="med" w="med" type="triangle"/>
          </a:ln>
        </p:spPr>
      </p:cxnSp>
      <p:sp>
        <p:nvSpPr>
          <p:cNvPr id="120" name="Google Shape;120;g2c6cfa6d8f3_0_38"/>
          <p:cNvSpPr txBox="1"/>
          <p:nvPr/>
        </p:nvSpPr>
        <p:spPr>
          <a:xfrm>
            <a:off x="6956861" y="1517650"/>
            <a:ext cx="287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Open Sans"/>
                <a:ea typeface="Open Sans"/>
                <a:cs typeface="Open Sans"/>
                <a:sym typeface="Open Sans"/>
              </a:rPr>
              <a:t>2</a:t>
            </a:r>
            <a:endParaRPr/>
          </a:p>
        </p:txBody>
      </p:sp>
      <p:cxnSp>
        <p:nvCxnSpPr>
          <p:cNvPr id="121" name="Google Shape;121;g2c6cfa6d8f3_0_38"/>
          <p:cNvCxnSpPr>
            <a:stCxn id="120" idx="2"/>
          </p:cNvCxnSpPr>
          <p:nvPr/>
        </p:nvCxnSpPr>
        <p:spPr>
          <a:xfrm>
            <a:off x="7100561" y="1825450"/>
            <a:ext cx="0" cy="571800"/>
          </a:xfrm>
          <a:prstGeom prst="straightConnector1">
            <a:avLst/>
          </a:prstGeom>
          <a:noFill/>
          <a:ln cap="flat" cmpd="sng" w="9525">
            <a:solidFill>
              <a:srgbClr val="FDA739"/>
            </a:solidFill>
            <a:prstDash val="solid"/>
            <a:round/>
            <a:headEnd len="sm" w="sm" type="none"/>
            <a:tailEnd len="med" w="med" type="triangle"/>
          </a:ln>
        </p:spPr>
      </p:cxnSp>
      <p:sp>
        <p:nvSpPr>
          <p:cNvPr id="122" name="Google Shape;122;g2c6cfa6d8f3_0_38"/>
          <p:cNvSpPr txBox="1"/>
          <p:nvPr/>
        </p:nvSpPr>
        <p:spPr>
          <a:xfrm>
            <a:off x="8072459" y="1517650"/>
            <a:ext cx="287400" cy="30780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Open Sans"/>
                <a:ea typeface="Open Sans"/>
                <a:cs typeface="Open Sans"/>
                <a:sym typeface="Open Sans"/>
              </a:rPr>
              <a:t>3</a:t>
            </a:r>
            <a:endParaRPr/>
          </a:p>
        </p:txBody>
      </p:sp>
      <p:cxnSp>
        <p:nvCxnSpPr>
          <p:cNvPr id="123" name="Google Shape;123;g2c6cfa6d8f3_0_38"/>
          <p:cNvCxnSpPr>
            <a:stCxn id="122" idx="2"/>
          </p:cNvCxnSpPr>
          <p:nvPr/>
        </p:nvCxnSpPr>
        <p:spPr>
          <a:xfrm>
            <a:off x="8216159" y="1825450"/>
            <a:ext cx="0" cy="571800"/>
          </a:xfrm>
          <a:prstGeom prst="straightConnector1">
            <a:avLst/>
          </a:prstGeom>
          <a:noFill/>
          <a:ln cap="flat" cmpd="sng" w="9525">
            <a:solidFill>
              <a:srgbClr val="FDA739"/>
            </a:solidFill>
            <a:prstDash val="solid"/>
            <a:round/>
            <a:headEnd len="sm" w="sm" type="none"/>
            <a:tailEnd len="med" w="med" type="triangle"/>
          </a:ln>
        </p:spPr>
      </p:cxnSp>
      <p:sp>
        <p:nvSpPr>
          <p:cNvPr id="124" name="Google Shape;124;g2c6cfa6d8f3_0_38"/>
          <p:cNvSpPr txBox="1"/>
          <p:nvPr/>
        </p:nvSpPr>
        <p:spPr>
          <a:xfrm>
            <a:off x="533346" y="1540733"/>
            <a:ext cx="1359600" cy="261600"/>
          </a:xfrm>
          <a:prstGeom prst="rect">
            <a:avLst/>
          </a:prstGeom>
          <a:solidFill>
            <a:srgbClr val="92D05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100" u="none" cap="none" strike="noStrike">
                <a:solidFill>
                  <a:schemeClr val="dk1"/>
                </a:solidFill>
                <a:latin typeface="Open Sans"/>
                <a:ea typeface="Open Sans"/>
                <a:cs typeface="Open Sans"/>
                <a:sym typeface="Open Sans"/>
              </a:rPr>
              <a:t>INDEX NUMBERS</a:t>
            </a:r>
            <a:endParaRPr/>
          </a:p>
        </p:txBody>
      </p:sp>
      <p:sp>
        <p:nvSpPr>
          <p:cNvPr id="125" name="Google Shape;125;g2c6cfa6d8f3_0_38"/>
          <p:cNvSpPr/>
          <p:nvPr/>
        </p:nvSpPr>
        <p:spPr>
          <a:xfrm>
            <a:off x="3322600" y="1517650"/>
            <a:ext cx="287400" cy="307800"/>
          </a:xfrm>
          <a:prstGeom prst="rect">
            <a:avLst/>
          </a:pr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Open Sans"/>
              <a:ea typeface="Open Sans"/>
              <a:cs typeface="Open Sans"/>
              <a:sym typeface="Open Sans"/>
            </a:endParaRPr>
          </a:p>
        </p:txBody>
      </p:sp>
      <p:sp>
        <p:nvSpPr>
          <p:cNvPr id="126" name="Google Shape;126;g2c6cfa6d8f3_0_38"/>
          <p:cNvSpPr/>
          <p:nvPr/>
        </p:nvSpPr>
        <p:spPr>
          <a:xfrm>
            <a:off x="4975400" y="1523250"/>
            <a:ext cx="287400" cy="307800"/>
          </a:xfrm>
          <a:prstGeom prst="rect">
            <a:avLst/>
          </a:pr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Open Sans"/>
              <a:ea typeface="Open Sans"/>
              <a:cs typeface="Open Sans"/>
              <a:sym typeface="Open Sans"/>
            </a:endParaRPr>
          </a:p>
        </p:txBody>
      </p:sp>
      <p:sp>
        <p:nvSpPr>
          <p:cNvPr id="127" name="Google Shape;127;g2c6cfa6d8f3_0_38"/>
          <p:cNvSpPr/>
          <p:nvPr/>
        </p:nvSpPr>
        <p:spPr>
          <a:xfrm>
            <a:off x="6957451" y="1517649"/>
            <a:ext cx="287400" cy="307800"/>
          </a:xfrm>
          <a:prstGeom prst="rect">
            <a:avLst/>
          </a:prstGeom>
          <a:solidFill>
            <a:schemeClr val="dk1"/>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Open Sans"/>
                <a:ea typeface="Open Sans"/>
                <a:cs typeface="Open Sans"/>
                <a:sym typeface="Open Sans"/>
              </a:rPr>
              <a:t>2</a:t>
            </a:r>
            <a:endParaRPr b="0" i="0" sz="2000" u="none" cap="none" strike="noStrike">
              <a:solidFill>
                <a:schemeClr val="lt1"/>
              </a:solidFill>
              <a:latin typeface="Open Sans"/>
              <a:ea typeface="Open Sans"/>
              <a:cs typeface="Open Sans"/>
              <a:sym typeface="Open Sans"/>
            </a:endParaRPr>
          </a:p>
        </p:txBody>
      </p:sp>
      <p:sp>
        <p:nvSpPr>
          <p:cNvPr id="128" name="Google Shape;128;g2c6cfa6d8f3_0_38"/>
          <p:cNvSpPr/>
          <p:nvPr/>
        </p:nvSpPr>
        <p:spPr>
          <a:xfrm>
            <a:off x="8072459" y="1523254"/>
            <a:ext cx="287400" cy="307800"/>
          </a:xfrm>
          <a:prstGeom prst="rect">
            <a:avLst/>
          </a:pr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Open Sans"/>
              <a:ea typeface="Open Sans"/>
              <a:cs typeface="Open Sans"/>
              <a:sym typeface="Open Sans"/>
            </a:endParaRPr>
          </a:p>
        </p:txBody>
      </p:sp>
      <p:cxnSp>
        <p:nvCxnSpPr>
          <p:cNvPr id="129" name="Google Shape;129;g2c6cfa6d8f3_0_38"/>
          <p:cNvCxnSpPr>
            <a:endCxn id="125" idx="1"/>
          </p:cNvCxnSpPr>
          <p:nvPr/>
        </p:nvCxnSpPr>
        <p:spPr>
          <a:xfrm>
            <a:off x="1940200" y="1671550"/>
            <a:ext cx="1382400" cy="0"/>
          </a:xfrm>
          <a:prstGeom prst="straightConnector1">
            <a:avLst/>
          </a:prstGeom>
          <a:noFill/>
          <a:ln cap="flat" cmpd="sng" w="9525">
            <a:solidFill>
              <a:srgbClr val="92D050"/>
            </a:solidFill>
            <a:prstDash val="dash"/>
            <a:round/>
            <a:headEnd len="sm" w="sm" type="none"/>
            <a:tailEnd len="sm" w="sm" type="none"/>
          </a:ln>
        </p:spPr>
      </p:cxnSp>
      <p:cxnSp>
        <p:nvCxnSpPr>
          <p:cNvPr id="130" name="Google Shape;130;g2c6cfa6d8f3_0_38"/>
          <p:cNvCxnSpPr>
            <a:stCxn id="125" idx="3"/>
            <a:endCxn id="126" idx="1"/>
          </p:cNvCxnSpPr>
          <p:nvPr/>
        </p:nvCxnSpPr>
        <p:spPr>
          <a:xfrm>
            <a:off x="3610000" y="1671550"/>
            <a:ext cx="1365300" cy="5700"/>
          </a:xfrm>
          <a:prstGeom prst="straightConnector1">
            <a:avLst/>
          </a:prstGeom>
          <a:noFill/>
          <a:ln cap="flat" cmpd="sng" w="9525">
            <a:solidFill>
              <a:srgbClr val="92D050"/>
            </a:solidFill>
            <a:prstDash val="dash"/>
            <a:round/>
            <a:headEnd len="sm" w="sm" type="none"/>
            <a:tailEnd len="sm" w="sm" type="none"/>
          </a:ln>
        </p:spPr>
      </p:cxnSp>
      <p:cxnSp>
        <p:nvCxnSpPr>
          <p:cNvPr id="131" name="Google Shape;131;g2c6cfa6d8f3_0_38"/>
          <p:cNvCxnSpPr>
            <a:stCxn id="126" idx="3"/>
            <a:endCxn id="127" idx="1"/>
          </p:cNvCxnSpPr>
          <p:nvPr/>
        </p:nvCxnSpPr>
        <p:spPr>
          <a:xfrm flipH="1" rot="10800000">
            <a:off x="5262800" y="1671450"/>
            <a:ext cx="1694700" cy="5700"/>
          </a:xfrm>
          <a:prstGeom prst="straightConnector1">
            <a:avLst/>
          </a:prstGeom>
          <a:noFill/>
          <a:ln cap="flat" cmpd="sng" w="9525">
            <a:solidFill>
              <a:srgbClr val="92D050"/>
            </a:solidFill>
            <a:prstDash val="dash"/>
            <a:round/>
            <a:headEnd len="sm" w="sm" type="none"/>
            <a:tailEnd len="sm" w="sm" type="none"/>
          </a:ln>
        </p:spPr>
      </p:cxnSp>
      <p:cxnSp>
        <p:nvCxnSpPr>
          <p:cNvPr id="132" name="Google Shape;132;g2c6cfa6d8f3_0_38"/>
          <p:cNvCxnSpPr>
            <a:stCxn id="120" idx="3"/>
            <a:endCxn id="122" idx="1"/>
          </p:cNvCxnSpPr>
          <p:nvPr/>
        </p:nvCxnSpPr>
        <p:spPr>
          <a:xfrm>
            <a:off x="7244261" y="1671550"/>
            <a:ext cx="828300" cy="0"/>
          </a:xfrm>
          <a:prstGeom prst="straightConnector1">
            <a:avLst/>
          </a:prstGeom>
          <a:noFill/>
          <a:ln cap="flat" cmpd="sng" w="9525">
            <a:solidFill>
              <a:srgbClr val="92D050"/>
            </a:solidFill>
            <a:prstDash val="dash"/>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Senthil Raja</dc:creator>
</cp:coreProperties>
</file>