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
      <p:font typeface="Merriweather"/>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bold.fntdata"/><Relationship Id="rId20" Type="http://schemas.openxmlformats.org/officeDocument/2006/relationships/slide" Target="slides/slide15.xml"/><Relationship Id="rId42" Type="http://schemas.openxmlformats.org/officeDocument/2006/relationships/font" Target="fonts/Merriweather-boldItalic.fntdata"/><Relationship Id="rId41" Type="http://schemas.openxmlformats.org/officeDocument/2006/relationships/font" Target="fonts/Merriweather-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Merriweather-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5dce448b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5dce448b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Jason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5dce448b9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5dce448b9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Jason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5dce448b9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5dce448b9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Jason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5dce448b9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5dce448b9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Jason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5dce448b9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5dce448b9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Ashley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5dce448b9_0_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5dce448b9_0_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Ashley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5dce448b9_0_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5dce448b9_0_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Ashley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85336 and 85350 which is in Yuma County</a:t>
            </a:r>
            <a:endParaRPr>
              <a:solidFill>
                <a:schemeClr val="dk1"/>
              </a:solidFill>
            </a:endParaRPr>
          </a:p>
          <a:p>
            <a:pPr indent="-298450" lvl="0" marL="457200" rtl="0" algn="l">
              <a:spcBef>
                <a:spcPts val="0"/>
              </a:spcBef>
              <a:spcAft>
                <a:spcPts val="0"/>
              </a:spcAft>
              <a:buClr>
                <a:schemeClr val="dk1"/>
              </a:buClr>
              <a:buSzPts val="1100"/>
              <a:buChar char="-"/>
            </a:pPr>
            <a:r>
              <a:rPr lang="en">
                <a:solidFill>
                  <a:srgbClr val="31394D"/>
                </a:solidFill>
              </a:rPr>
              <a:t>86015 is in Coconino County (Flagstaff area) </a:t>
            </a:r>
            <a:endParaRPr>
              <a:solidFill>
                <a:srgbClr val="31394D"/>
              </a:solidFill>
            </a:endParaRPr>
          </a:p>
          <a:p>
            <a:pPr indent="-298450" lvl="0" marL="457200" rtl="0" algn="l">
              <a:spcBef>
                <a:spcPts val="0"/>
              </a:spcBef>
              <a:spcAft>
                <a:spcPts val="0"/>
              </a:spcAft>
              <a:buClr>
                <a:schemeClr val="dk1"/>
              </a:buClr>
              <a:buSzPts val="1100"/>
              <a:buChar char="-"/>
            </a:pPr>
            <a:r>
              <a:rPr lang="en">
                <a:solidFill>
                  <a:schemeClr val="dk1"/>
                </a:solidFill>
              </a:rPr>
              <a:t>86029 is in Navajo County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More rural...maybe not that high access to vaccines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86502 in Apache County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Also rural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5dce448b9_0_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5dce448b9_0_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Ashley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86332 Yavapai County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5dce448b9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5dce448b9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Ashley </a:t>
            </a:r>
            <a:endParaRPr>
              <a:solidFill>
                <a:schemeClr val="dk1"/>
              </a:solidFill>
            </a:endParaRPr>
          </a:p>
          <a:p>
            <a:pPr indent="-298450" lvl="0" marL="457200" rtl="0" algn="l">
              <a:spcBef>
                <a:spcPts val="0"/>
              </a:spcBef>
              <a:spcAft>
                <a:spcPts val="0"/>
              </a:spcAft>
              <a:buClr>
                <a:schemeClr val="dk1"/>
              </a:buClr>
              <a:buSzPts val="1100"/>
              <a:buChar char="-"/>
            </a:pPr>
            <a:r>
              <a:rPr lang="en">
                <a:solidFill>
                  <a:srgbClr val="31394D"/>
                </a:solidFill>
              </a:rPr>
              <a:t>85336 which is in Yuma County</a:t>
            </a:r>
            <a:endParaRPr>
              <a:solidFill>
                <a:srgbClr val="31394D"/>
              </a:solidFill>
            </a:endParaRPr>
          </a:p>
          <a:p>
            <a:pPr indent="-298450" lvl="0" marL="457200" rtl="0" algn="l">
              <a:spcBef>
                <a:spcPts val="0"/>
              </a:spcBef>
              <a:spcAft>
                <a:spcPts val="0"/>
              </a:spcAft>
              <a:buClr>
                <a:srgbClr val="31394D"/>
              </a:buClr>
              <a:buSzPts val="1100"/>
              <a:buChar char="-"/>
            </a:pPr>
            <a:r>
              <a:rPr lang="en">
                <a:solidFill>
                  <a:srgbClr val="31394D"/>
                </a:solidFill>
              </a:rPr>
              <a:t>85707 in Pima County (Davis Monthan Air Force Base) </a:t>
            </a:r>
            <a:endParaRPr>
              <a:solidFill>
                <a:srgbClr val="31394D"/>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5dce448b9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5dce448b9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Ashley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86505 Apache County </a:t>
            </a:r>
            <a:endParaRPr>
              <a:solidFill>
                <a:schemeClr val="dk1"/>
              </a:solidFill>
            </a:endParaRPr>
          </a:p>
          <a:p>
            <a:pPr indent="-298450" lvl="0" marL="457200" rtl="0" algn="l">
              <a:spcBef>
                <a:spcPts val="0"/>
              </a:spcBef>
              <a:spcAft>
                <a:spcPts val="0"/>
              </a:spcAft>
              <a:buClr>
                <a:schemeClr val="dk1"/>
              </a:buClr>
              <a:buSzPts val="1100"/>
              <a:buChar char="-"/>
            </a:pPr>
            <a:r>
              <a:rPr lang="en">
                <a:solidFill>
                  <a:srgbClr val="31394D"/>
                </a:solidFill>
              </a:rPr>
              <a:t>86505 Mohave County </a:t>
            </a:r>
            <a:endParaRPr>
              <a:solidFill>
                <a:srgbClr val="31394D"/>
              </a:solidFill>
            </a:endParaRPr>
          </a:p>
          <a:p>
            <a:pPr indent="-298450" lvl="0" marL="457200" rtl="0" algn="l">
              <a:spcBef>
                <a:spcPts val="0"/>
              </a:spcBef>
              <a:spcAft>
                <a:spcPts val="0"/>
              </a:spcAft>
              <a:buClr>
                <a:srgbClr val="31394D"/>
              </a:buClr>
              <a:buSzPts val="1100"/>
              <a:buChar char="-"/>
            </a:pPr>
            <a:r>
              <a:rPr lang="en">
                <a:solidFill>
                  <a:srgbClr val="31394D"/>
                </a:solidFill>
              </a:rPr>
              <a:t>85264 is in Maricopa County (Scottsdale)</a:t>
            </a:r>
            <a:endParaRPr>
              <a:solidFill>
                <a:srgbClr val="31394D"/>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d5dce448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d5dce448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Ashley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5dce448b9_0_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5dce448b9_0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Kellen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6b1da29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6b1da29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6b1da297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6b1da297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6b1da297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d6b1da297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6b1da297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6b1da297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5dce448b9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5dce448b9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Kim</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5dce448b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d5dce448b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Ashley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d5dce448b9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d5dce448b9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Ashley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d411fa607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d411fa607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d5dce448b9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d5dce448b9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d411fa60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d411fa60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Ashley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5dce448b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5dce448b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Ashley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5dce448b9_0_9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5dce448b9_0_9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5dce448b9_0_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5dce448b9_0_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5dce448b9_0_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5dce448b9_0_8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5dce448b9_0_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5dce448b9_0_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5dce448b9_0_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5dce448b9_0_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Jason</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image" Target="../media/image1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3.jpg"/><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 name="Shape 63"/>
        <p:cNvGrpSpPr/>
        <p:nvPr/>
      </p:nvGrpSpPr>
      <p:grpSpPr>
        <a:xfrm>
          <a:off x="0" y="0"/>
          <a:ext cx="0" cy="0"/>
          <a:chOff x="0" y="0"/>
          <a:chExt cx="0" cy="0"/>
        </a:xfrm>
      </p:grpSpPr>
      <p:sp>
        <p:nvSpPr>
          <p:cNvPr id="64" name="Google Shape;64;p13"/>
          <p:cNvSpPr txBox="1"/>
          <p:nvPr/>
        </p:nvSpPr>
        <p:spPr>
          <a:xfrm>
            <a:off x="391875" y="353125"/>
            <a:ext cx="61512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chemeClr val="lt1"/>
                </a:solidFill>
              </a:rPr>
              <a:t>COVI</a:t>
            </a:r>
            <a:r>
              <a:rPr b="1" lang="en" sz="3200">
                <a:solidFill>
                  <a:schemeClr val="lt1"/>
                </a:solidFill>
              </a:rPr>
              <a:t>D-19: Cases and Vaccinations in Arizona</a:t>
            </a:r>
            <a:endParaRPr b="1" sz="3300"/>
          </a:p>
        </p:txBody>
      </p:sp>
      <p:sp>
        <p:nvSpPr>
          <p:cNvPr id="65" name="Google Shape;65;p13"/>
          <p:cNvSpPr txBox="1"/>
          <p:nvPr/>
        </p:nvSpPr>
        <p:spPr>
          <a:xfrm>
            <a:off x="6636300" y="3218675"/>
            <a:ext cx="2599500" cy="1416000"/>
          </a:xfrm>
          <a:prstGeom prst="rect">
            <a:avLst/>
          </a:prstGeom>
          <a:noFill/>
          <a:ln>
            <a:noFill/>
          </a:ln>
        </p:spPr>
        <p:txBody>
          <a:bodyPr anchorCtr="0" anchor="t" bIns="91425" lIns="114300" spcFirstLastPara="1" rIns="91425" wrap="square" tIns="91425">
            <a:spAutoFit/>
          </a:bodyPr>
          <a:lstStyle/>
          <a:p>
            <a:pPr indent="0" lvl="0" marL="0" rtl="0" algn="ctr">
              <a:spcBef>
                <a:spcPts val="0"/>
              </a:spcBef>
              <a:spcAft>
                <a:spcPts val="0"/>
              </a:spcAft>
              <a:buNone/>
            </a:pPr>
            <a:r>
              <a:rPr lang="en" sz="2000">
                <a:solidFill>
                  <a:schemeClr val="lt1"/>
                </a:solidFill>
              </a:rPr>
              <a:t>Jason Wang, Kellen Quinn, Ashley Patricia Parra (AP), Kimberly Norman</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Look at Arizona Cases by </a:t>
            </a:r>
            <a:r>
              <a:rPr lang="en"/>
              <a:t>Zip Code</a:t>
            </a:r>
            <a:endParaRPr/>
          </a:p>
        </p:txBody>
      </p:sp>
      <p:sp>
        <p:nvSpPr>
          <p:cNvPr id="120" name="Google Shape;120;p22"/>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1" name="Google Shape;121;p22"/>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2" name="Google Shape;122;p22"/>
          <p:cNvPicPr preferRelativeResize="0"/>
          <p:nvPr/>
        </p:nvPicPr>
        <p:blipFill>
          <a:blip r:embed="rId3">
            <a:alphaModFix/>
          </a:blip>
          <a:stretch>
            <a:fillRect/>
          </a:stretch>
        </p:blipFill>
        <p:spPr>
          <a:xfrm>
            <a:off x="0" y="1505691"/>
            <a:ext cx="9144000" cy="342166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Look at Arizona Vaccination by Zip Code</a:t>
            </a:r>
            <a:endParaRPr/>
          </a:p>
        </p:txBody>
      </p:sp>
      <p:sp>
        <p:nvSpPr>
          <p:cNvPr id="128" name="Google Shape;128;p23"/>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9" name="Google Shape;129;p23"/>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0" name="Google Shape;130;p23"/>
          <p:cNvPicPr preferRelativeResize="0"/>
          <p:nvPr/>
        </p:nvPicPr>
        <p:blipFill rotWithShape="1">
          <a:blip r:embed="rId3">
            <a:alphaModFix/>
          </a:blip>
          <a:srcRect b="0" l="39" r="29" t="0"/>
          <a:stretch/>
        </p:blipFill>
        <p:spPr>
          <a:xfrm>
            <a:off x="0" y="1505691"/>
            <a:ext cx="9143999" cy="342166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Case and Vaccination Rate vs Population</a:t>
            </a:r>
            <a:endParaRPr/>
          </a:p>
        </p:txBody>
      </p:sp>
      <p:sp>
        <p:nvSpPr>
          <p:cNvPr id="136" name="Google Shape;136;p24"/>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37" name="Google Shape;137;p24"/>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8" name="Google Shape;138;p24"/>
          <p:cNvPicPr preferRelativeResize="0"/>
          <p:nvPr/>
        </p:nvPicPr>
        <p:blipFill>
          <a:blip r:embed="rId3">
            <a:alphaModFix/>
          </a:blip>
          <a:stretch>
            <a:fillRect/>
          </a:stretch>
        </p:blipFill>
        <p:spPr>
          <a:xfrm>
            <a:off x="311700" y="1663238"/>
            <a:ext cx="3999900" cy="2761125"/>
          </a:xfrm>
          <a:prstGeom prst="rect">
            <a:avLst/>
          </a:prstGeom>
          <a:noFill/>
          <a:ln>
            <a:noFill/>
          </a:ln>
        </p:spPr>
      </p:pic>
      <p:pic>
        <p:nvPicPr>
          <p:cNvPr id="139" name="Google Shape;139;p24"/>
          <p:cNvPicPr preferRelativeResize="0"/>
          <p:nvPr/>
        </p:nvPicPr>
        <p:blipFill>
          <a:blip r:embed="rId4">
            <a:alphaModFix/>
          </a:blip>
          <a:stretch>
            <a:fillRect/>
          </a:stretch>
        </p:blipFill>
        <p:spPr>
          <a:xfrm>
            <a:off x="4756562" y="1610900"/>
            <a:ext cx="4151575" cy="2865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Case and Vaccination Rate vs Income</a:t>
            </a:r>
            <a:endParaRPr/>
          </a:p>
        </p:txBody>
      </p:sp>
      <p:sp>
        <p:nvSpPr>
          <p:cNvPr id="145" name="Google Shape;145;p2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6" name="Google Shape;146;p2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5"/>
          <p:cNvPicPr preferRelativeResize="0"/>
          <p:nvPr/>
        </p:nvPicPr>
        <p:blipFill rotWithShape="1">
          <a:blip r:embed="rId3">
            <a:alphaModFix/>
          </a:blip>
          <a:srcRect b="0" l="932" r="932" t="0"/>
          <a:stretch/>
        </p:blipFill>
        <p:spPr>
          <a:xfrm>
            <a:off x="311700" y="1610900"/>
            <a:ext cx="3999900" cy="2813475"/>
          </a:xfrm>
          <a:prstGeom prst="rect">
            <a:avLst/>
          </a:prstGeom>
          <a:noFill/>
          <a:ln>
            <a:noFill/>
          </a:ln>
        </p:spPr>
      </p:pic>
      <p:pic>
        <p:nvPicPr>
          <p:cNvPr id="148" name="Google Shape;148;p25"/>
          <p:cNvPicPr preferRelativeResize="0"/>
          <p:nvPr/>
        </p:nvPicPr>
        <p:blipFill rotWithShape="1">
          <a:blip r:embed="rId4">
            <a:alphaModFix/>
          </a:blip>
          <a:srcRect b="0" l="0" r="0" t="0"/>
          <a:stretch/>
        </p:blipFill>
        <p:spPr>
          <a:xfrm>
            <a:off x="4756562" y="1610900"/>
            <a:ext cx="4151575" cy="2865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1769925" y="489425"/>
            <a:ext cx="5334900" cy="12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6200">
                <a:latin typeface="Arial"/>
                <a:ea typeface="Arial"/>
                <a:cs typeface="Arial"/>
                <a:sym typeface="Arial"/>
              </a:rPr>
              <a:t>Question 1</a:t>
            </a:r>
            <a:endParaRPr sz="6200">
              <a:latin typeface="Arial"/>
              <a:ea typeface="Arial"/>
              <a:cs typeface="Arial"/>
              <a:sym typeface="Arial"/>
            </a:endParaRPr>
          </a:p>
        </p:txBody>
      </p:sp>
      <p:sp>
        <p:nvSpPr>
          <p:cNvPr id="154" name="Google Shape;154;p26"/>
          <p:cNvSpPr txBox="1"/>
          <p:nvPr>
            <p:ph idx="1" type="body"/>
          </p:nvPr>
        </p:nvSpPr>
        <p:spPr>
          <a:xfrm>
            <a:off x="1904550" y="2108500"/>
            <a:ext cx="5334900" cy="14772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1018"/>
              <a:buNone/>
            </a:pPr>
            <a:r>
              <a:rPr lang="en" sz="2400">
                <a:solidFill>
                  <a:schemeClr val="lt1"/>
                </a:solidFill>
                <a:latin typeface="Arial"/>
                <a:ea typeface="Arial"/>
                <a:cs typeface="Arial"/>
                <a:sym typeface="Arial"/>
              </a:rPr>
              <a:t>What do COVID-19 case percentages look like compared to the percent of the population vaccinated in Arizona?</a:t>
            </a:r>
            <a:endParaRPr sz="24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Percentage of Zip Codes in Case/Vaccine Categories</a:t>
            </a:r>
            <a:endParaRPr/>
          </a:p>
        </p:txBody>
      </p:sp>
      <p:pic>
        <p:nvPicPr>
          <p:cNvPr id="160" name="Google Shape;160;p27"/>
          <p:cNvPicPr preferRelativeResize="0"/>
          <p:nvPr/>
        </p:nvPicPr>
        <p:blipFill rotWithShape="1">
          <a:blip r:embed="rId3">
            <a:alphaModFix/>
          </a:blip>
          <a:srcRect b="10514" l="19451" r="18044" t="0"/>
          <a:stretch/>
        </p:blipFill>
        <p:spPr>
          <a:xfrm>
            <a:off x="4264025" y="1634600"/>
            <a:ext cx="4655101" cy="3332300"/>
          </a:xfrm>
          <a:prstGeom prst="rect">
            <a:avLst/>
          </a:prstGeom>
          <a:noFill/>
          <a:ln>
            <a:noFill/>
          </a:ln>
        </p:spPr>
      </p:pic>
      <p:pic>
        <p:nvPicPr>
          <p:cNvPr id="161" name="Google Shape;161;p27"/>
          <p:cNvPicPr preferRelativeResize="0"/>
          <p:nvPr/>
        </p:nvPicPr>
        <p:blipFill rotWithShape="1">
          <a:blip r:embed="rId4">
            <a:alphaModFix/>
          </a:blip>
          <a:srcRect b="15561" l="20908" r="19944" t="0"/>
          <a:stretch/>
        </p:blipFill>
        <p:spPr>
          <a:xfrm>
            <a:off x="-65100" y="1634600"/>
            <a:ext cx="4385425" cy="3130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8"/>
          <p:cNvPicPr preferRelativeResize="0"/>
          <p:nvPr/>
        </p:nvPicPr>
        <p:blipFill rotWithShape="1">
          <a:blip r:embed="rId3">
            <a:alphaModFix/>
          </a:blip>
          <a:srcRect b="0" l="7122" r="5381" t="0"/>
          <a:stretch/>
        </p:blipFill>
        <p:spPr>
          <a:xfrm>
            <a:off x="1242338" y="1338175"/>
            <a:ext cx="6659325" cy="3805325"/>
          </a:xfrm>
          <a:prstGeom prst="rect">
            <a:avLst/>
          </a:prstGeom>
          <a:noFill/>
          <a:ln>
            <a:noFill/>
          </a:ln>
        </p:spPr>
      </p:pic>
      <p:sp>
        <p:nvSpPr>
          <p:cNvPr id="167" name="Google Shape;167;p28"/>
          <p:cNvSpPr txBox="1"/>
          <p:nvPr>
            <p:ph type="title"/>
          </p:nvPr>
        </p:nvSpPr>
        <p:spPr>
          <a:xfrm>
            <a:off x="311700" y="35987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Zip Codes with Highest Case Rates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9"/>
          <p:cNvPicPr preferRelativeResize="0"/>
          <p:nvPr/>
        </p:nvPicPr>
        <p:blipFill rotWithShape="1">
          <a:blip r:embed="rId3">
            <a:alphaModFix/>
          </a:blip>
          <a:srcRect b="0" l="5223" r="7432" t="0"/>
          <a:stretch/>
        </p:blipFill>
        <p:spPr>
          <a:xfrm>
            <a:off x="1119200" y="1396825"/>
            <a:ext cx="6673525" cy="3820350"/>
          </a:xfrm>
          <a:prstGeom prst="rect">
            <a:avLst/>
          </a:prstGeom>
          <a:noFill/>
          <a:ln>
            <a:noFill/>
          </a:ln>
        </p:spPr>
      </p:pic>
      <p:sp>
        <p:nvSpPr>
          <p:cNvPr id="173" name="Google Shape;173;p29"/>
          <p:cNvSpPr txBox="1"/>
          <p:nvPr>
            <p:ph type="title"/>
          </p:nvPr>
        </p:nvSpPr>
        <p:spPr>
          <a:xfrm>
            <a:off x="311700" y="35987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Zip Codes with Lowest Case Rates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00" y="35987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Zip Codes with Highest Vaccine Rates</a:t>
            </a:r>
            <a:endParaRPr/>
          </a:p>
        </p:txBody>
      </p:sp>
      <p:pic>
        <p:nvPicPr>
          <p:cNvPr id="179" name="Google Shape;179;p30"/>
          <p:cNvPicPr preferRelativeResize="0"/>
          <p:nvPr/>
        </p:nvPicPr>
        <p:blipFill>
          <a:blip r:embed="rId3">
            <a:alphaModFix/>
          </a:blip>
          <a:stretch>
            <a:fillRect/>
          </a:stretch>
        </p:blipFill>
        <p:spPr>
          <a:xfrm>
            <a:off x="1243925" y="1489350"/>
            <a:ext cx="6858000" cy="3429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1"/>
          <p:cNvPicPr preferRelativeResize="0"/>
          <p:nvPr/>
        </p:nvPicPr>
        <p:blipFill rotWithShape="1">
          <a:blip r:embed="rId3">
            <a:alphaModFix/>
          </a:blip>
          <a:srcRect b="0" l="4607" r="6787" t="0"/>
          <a:stretch/>
        </p:blipFill>
        <p:spPr>
          <a:xfrm>
            <a:off x="1206025" y="1438975"/>
            <a:ext cx="6565000" cy="3704525"/>
          </a:xfrm>
          <a:prstGeom prst="rect">
            <a:avLst/>
          </a:prstGeom>
          <a:noFill/>
          <a:ln>
            <a:noFill/>
          </a:ln>
        </p:spPr>
      </p:pic>
      <p:sp>
        <p:nvSpPr>
          <p:cNvPr id="185" name="Google Shape;185;p31"/>
          <p:cNvSpPr txBox="1"/>
          <p:nvPr>
            <p:ph type="title"/>
          </p:nvPr>
        </p:nvSpPr>
        <p:spPr>
          <a:xfrm>
            <a:off x="311700" y="35987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Zip Codes with Lowest Vaccine Rates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idx="1" type="subTitle"/>
          </p:nvPr>
        </p:nvSpPr>
        <p:spPr>
          <a:xfrm>
            <a:off x="4390300" y="3214700"/>
            <a:ext cx="4499100" cy="1618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800">
                <a:solidFill>
                  <a:schemeClr val="lt1"/>
                </a:solidFill>
                <a:latin typeface="Arial"/>
                <a:ea typeface="Arial"/>
                <a:cs typeface="Arial"/>
                <a:sym typeface="Arial"/>
              </a:rPr>
              <a:t>H0: Income plays a role in infection rate and vaccination rate, reflected by zip code.</a:t>
            </a:r>
            <a:endParaRPr sz="1800">
              <a:solidFill>
                <a:schemeClr val="lt1"/>
              </a:solidFill>
              <a:latin typeface="Arial"/>
              <a:ea typeface="Arial"/>
              <a:cs typeface="Arial"/>
              <a:sym typeface="Arial"/>
            </a:endParaRPr>
          </a:p>
          <a:p>
            <a:pPr indent="0" lvl="0" marL="0" rtl="0" algn="l">
              <a:lnSpc>
                <a:spcPct val="90000"/>
              </a:lnSpc>
              <a:spcBef>
                <a:spcPts val="0"/>
              </a:spcBef>
              <a:spcAft>
                <a:spcPts val="0"/>
              </a:spcAft>
              <a:buNone/>
            </a:pPr>
            <a:r>
              <a:t/>
            </a:r>
            <a:endParaRPr sz="1800">
              <a:solidFill>
                <a:schemeClr val="lt1"/>
              </a:solidFill>
              <a:latin typeface="Arial"/>
              <a:ea typeface="Arial"/>
              <a:cs typeface="Arial"/>
              <a:sym typeface="Arial"/>
            </a:endParaRPr>
          </a:p>
          <a:p>
            <a:pPr indent="0" lvl="0" marL="0" rtl="0" algn="l">
              <a:lnSpc>
                <a:spcPct val="90000"/>
              </a:lnSpc>
              <a:spcBef>
                <a:spcPts val="0"/>
              </a:spcBef>
              <a:spcAft>
                <a:spcPts val="0"/>
              </a:spcAft>
              <a:buNone/>
            </a:pPr>
            <a:r>
              <a:rPr lang="en" sz="1800">
                <a:solidFill>
                  <a:schemeClr val="lt1"/>
                </a:solidFill>
                <a:latin typeface="Arial"/>
                <a:ea typeface="Arial"/>
                <a:cs typeface="Arial"/>
                <a:sym typeface="Arial"/>
              </a:rPr>
              <a:t>H1: Income does not play a role in the infection rate and vaccination rate.</a:t>
            </a:r>
            <a:endParaRPr sz="1800">
              <a:solidFill>
                <a:schemeClr val="lt1"/>
              </a:solidFill>
              <a:latin typeface="Arial"/>
              <a:ea typeface="Arial"/>
              <a:cs typeface="Arial"/>
              <a:sym typeface="Arial"/>
            </a:endParaRPr>
          </a:p>
        </p:txBody>
      </p:sp>
      <p:sp>
        <p:nvSpPr>
          <p:cNvPr id="71" name="Google Shape;71;p14"/>
          <p:cNvSpPr txBox="1"/>
          <p:nvPr/>
        </p:nvSpPr>
        <p:spPr>
          <a:xfrm>
            <a:off x="195675" y="293525"/>
            <a:ext cx="8693700" cy="201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Roboto"/>
                <a:ea typeface="Roboto"/>
                <a:cs typeface="Roboto"/>
                <a:sym typeface="Roboto"/>
              </a:rPr>
              <a:t>How accessible are Covid-19 Vaccines in Arizona?</a:t>
            </a:r>
            <a:r>
              <a:rPr lang="en" sz="1700">
                <a:latin typeface="Roboto"/>
                <a:ea typeface="Roboto"/>
                <a:cs typeface="Roboto"/>
                <a:sym typeface="Roboto"/>
              </a:rPr>
              <a:t>  </a:t>
            </a:r>
            <a:endParaRPr sz="1700">
              <a:latin typeface="Roboto"/>
              <a:ea typeface="Roboto"/>
              <a:cs typeface="Roboto"/>
              <a:sym typeface="Roboto"/>
            </a:endParaRPr>
          </a:p>
          <a:p>
            <a:pPr indent="0" lvl="0" marL="0" rtl="0" algn="l">
              <a:spcBef>
                <a:spcPts val="0"/>
              </a:spcBef>
              <a:spcAft>
                <a:spcPts val="0"/>
              </a:spcAft>
              <a:buNone/>
            </a:pPr>
            <a:r>
              <a:rPr lang="en" sz="1700">
                <a:latin typeface="Roboto"/>
                <a:ea typeface="Roboto"/>
                <a:cs typeface="Roboto"/>
                <a:sym typeface="Roboto"/>
              </a:rPr>
              <a:t>We decided that this was something we wanted to look into at a deeper level than just what was available on the AZDHS Covid-19 dashboard.  We wanted to compare case count and vaccine count side by side to see if areas hit the hardest were also a focus for vaccine distribution.  We also wanted to compare vaccine sites to the income of the area to see if higher income areas had more access to the vaccine like we’ve been told is happening in many states.</a:t>
            </a:r>
            <a:endParaRPr sz="17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1769925" y="489425"/>
            <a:ext cx="5334900" cy="12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6200">
                <a:latin typeface="Arial"/>
                <a:ea typeface="Arial"/>
                <a:cs typeface="Arial"/>
                <a:sym typeface="Arial"/>
              </a:rPr>
              <a:t>Question 2</a:t>
            </a:r>
            <a:endParaRPr sz="6200">
              <a:latin typeface="Arial"/>
              <a:ea typeface="Arial"/>
              <a:cs typeface="Arial"/>
              <a:sym typeface="Arial"/>
            </a:endParaRPr>
          </a:p>
        </p:txBody>
      </p:sp>
      <p:sp>
        <p:nvSpPr>
          <p:cNvPr id="191" name="Google Shape;191;p32"/>
          <p:cNvSpPr txBox="1"/>
          <p:nvPr>
            <p:ph idx="1" type="body"/>
          </p:nvPr>
        </p:nvSpPr>
        <p:spPr>
          <a:xfrm>
            <a:off x="1904550" y="2173700"/>
            <a:ext cx="5334900" cy="147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Arial"/>
                <a:ea typeface="Arial"/>
                <a:cs typeface="Arial"/>
                <a:sym typeface="Arial"/>
              </a:rPr>
              <a:t>Are vaccines being distributed where the cases are highest?</a:t>
            </a:r>
            <a:endParaRPr sz="2400">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Maricopa County Case Counts</a:t>
            </a:r>
            <a:endParaRPr/>
          </a:p>
        </p:txBody>
      </p:sp>
      <p:pic>
        <p:nvPicPr>
          <p:cNvPr id="197" name="Google Shape;197;p33"/>
          <p:cNvPicPr preferRelativeResize="0"/>
          <p:nvPr/>
        </p:nvPicPr>
        <p:blipFill>
          <a:blip r:embed="rId3">
            <a:alphaModFix/>
          </a:blip>
          <a:stretch>
            <a:fillRect/>
          </a:stretch>
        </p:blipFill>
        <p:spPr>
          <a:xfrm>
            <a:off x="0" y="1270000"/>
            <a:ext cx="9144001" cy="387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Maricopa County Cases Cont’d</a:t>
            </a:r>
            <a:endParaRPr/>
          </a:p>
        </p:txBody>
      </p:sp>
      <p:sp>
        <p:nvSpPr>
          <p:cNvPr id="203" name="Google Shape;203;p34"/>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lang="en"/>
              <a:t>Analysis from the AZ Dept. of Health of Health Services suggests that Mesa and Glendale are valley’s hotspots. </a:t>
            </a:r>
            <a:endParaRPr/>
          </a:p>
          <a:p>
            <a:pPr indent="0" lvl="0" marL="457200" rtl="0" algn="l">
              <a:lnSpc>
                <a:spcPct val="100000"/>
              </a:lnSpc>
              <a:spcBef>
                <a:spcPts val="1200"/>
              </a:spcBef>
              <a:spcAft>
                <a:spcPts val="0"/>
              </a:spcAft>
              <a:buNone/>
            </a:pPr>
            <a:r>
              <a:t/>
            </a:r>
            <a:endParaRPr/>
          </a:p>
          <a:p>
            <a:pPr indent="-311150" lvl="0" marL="457200" rtl="0" algn="l">
              <a:spcBef>
                <a:spcPts val="0"/>
              </a:spcBef>
              <a:spcAft>
                <a:spcPts val="0"/>
              </a:spcAft>
              <a:buSzPts val="1300"/>
              <a:buChar char="●"/>
            </a:pPr>
            <a:r>
              <a:rPr lang="en"/>
              <a:t>Con of data is that it is unclear how ADHS obtained the data and to what degree of uniformity. </a:t>
            </a:r>
            <a:endParaRPr/>
          </a:p>
          <a:p>
            <a:pPr indent="0" lvl="0" marL="457200" rtl="0" algn="l">
              <a:lnSpc>
                <a:spcPct val="100000"/>
              </a:lnSpc>
              <a:spcBef>
                <a:spcPts val="1200"/>
              </a:spcBef>
              <a:spcAft>
                <a:spcPts val="0"/>
              </a:spcAft>
              <a:buNone/>
            </a:pPr>
            <a:r>
              <a:t/>
            </a:r>
            <a:endParaRPr/>
          </a:p>
          <a:p>
            <a:pPr indent="-311150" lvl="0" marL="457200" rtl="0" algn="l">
              <a:spcBef>
                <a:spcPts val="0"/>
              </a:spcBef>
              <a:spcAft>
                <a:spcPts val="0"/>
              </a:spcAft>
              <a:buSzPts val="1300"/>
              <a:buChar char="●"/>
            </a:pPr>
            <a:r>
              <a:rPr lang="en"/>
              <a:t>Both Mesa and Glendale were locations of State’s early pandemic drive through testing centers. </a:t>
            </a:r>
            <a:endParaRPr/>
          </a:p>
        </p:txBody>
      </p:sp>
      <p:sp>
        <p:nvSpPr>
          <p:cNvPr id="204" name="Google Shape;204;p34"/>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Assuming presence of early drive through testing sites are not skewing the data, it would appear that Arizona strategically </a:t>
            </a:r>
            <a:r>
              <a:rPr lang="en"/>
              <a:t>chose those venues (both due to ease of use) and due to hot spot indications. </a:t>
            </a:r>
            <a:endParaRPr/>
          </a:p>
          <a:p>
            <a:pPr indent="0" lvl="0" marL="457200" rtl="0" algn="l">
              <a:lnSpc>
                <a:spcPct val="100000"/>
              </a:lnSpc>
              <a:spcBef>
                <a:spcPts val="1200"/>
              </a:spcBef>
              <a:spcAft>
                <a:spcPts val="0"/>
              </a:spcAft>
              <a:buNone/>
            </a:pPr>
            <a:r>
              <a:t/>
            </a:r>
            <a:endParaRPr/>
          </a:p>
          <a:p>
            <a:pPr indent="-311150" lvl="0" marL="457200" rtl="0" algn="l">
              <a:spcBef>
                <a:spcPts val="0"/>
              </a:spcBef>
              <a:spcAft>
                <a:spcPts val="0"/>
              </a:spcAft>
              <a:buSzPts val="1300"/>
              <a:buChar char="●"/>
            </a:pPr>
            <a:r>
              <a:rPr lang="en"/>
              <a:t>Hard data alone cannot account for why these two locales in the valley were hardest hit. </a:t>
            </a:r>
            <a:endParaRPr/>
          </a:p>
          <a:p>
            <a:pPr indent="-298450" lvl="1" marL="914400" rtl="0" algn="l">
              <a:spcBef>
                <a:spcPts val="0"/>
              </a:spcBef>
              <a:spcAft>
                <a:spcPts val="0"/>
              </a:spcAft>
              <a:buSzPts val="1100"/>
              <a:buChar char="○"/>
            </a:pPr>
            <a:r>
              <a:rPr lang="en"/>
              <a:t>Making inferences, however, had we looked at voter registration data, Mesa may be a more politically conversative area of the valley.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Maricopa County Vaccine Sites</a:t>
            </a:r>
            <a:endParaRPr/>
          </a:p>
        </p:txBody>
      </p:sp>
      <p:pic>
        <p:nvPicPr>
          <p:cNvPr id="210" name="Google Shape;210;p35"/>
          <p:cNvPicPr preferRelativeResize="0"/>
          <p:nvPr/>
        </p:nvPicPr>
        <p:blipFill>
          <a:blip r:embed="rId3">
            <a:alphaModFix/>
          </a:blip>
          <a:stretch>
            <a:fillRect/>
          </a:stretch>
        </p:blipFill>
        <p:spPr>
          <a:xfrm>
            <a:off x="0" y="1277025"/>
            <a:ext cx="9144003" cy="38664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Maricopa County Vaccine Site Analysis </a:t>
            </a:r>
            <a:endParaRPr/>
          </a:p>
        </p:txBody>
      </p:sp>
      <p:sp>
        <p:nvSpPr>
          <p:cNvPr id="216" name="Google Shape;216;p36"/>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Overall, governmental and non-governmental distribution sites appear to be well placed within areas of case counts. </a:t>
            </a:r>
            <a:endParaRPr/>
          </a:p>
          <a:p>
            <a:pPr indent="0" lvl="0" marL="457200" rtl="0" algn="l">
              <a:lnSpc>
                <a:spcPct val="100000"/>
              </a:lnSpc>
              <a:spcBef>
                <a:spcPts val="1200"/>
              </a:spcBef>
              <a:spcAft>
                <a:spcPts val="0"/>
              </a:spcAft>
              <a:buNone/>
            </a:pPr>
            <a:r>
              <a:t/>
            </a:r>
            <a:endParaRPr/>
          </a:p>
          <a:p>
            <a:pPr indent="-311150" lvl="0" marL="457200" rtl="0" algn="l">
              <a:spcBef>
                <a:spcPts val="0"/>
              </a:spcBef>
              <a:spcAft>
                <a:spcPts val="0"/>
              </a:spcAft>
              <a:buSzPts val="1300"/>
              <a:buChar char="●"/>
            </a:pPr>
            <a:r>
              <a:rPr lang="en"/>
              <a:t>However, it does appear that there are many areas in Maricopa County with confirmed case counts with minimal to no vaccination site coverage. </a:t>
            </a:r>
            <a:endParaRPr/>
          </a:p>
          <a:p>
            <a:pPr indent="0" lvl="0" marL="457200" rtl="0" algn="l">
              <a:lnSpc>
                <a:spcPct val="100000"/>
              </a:lnSpc>
              <a:spcBef>
                <a:spcPts val="1200"/>
              </a:spcBef>
              <a:spcAft>
                <a:spcPts val="0"/>
              </a:spcAft>
              <a:buNone/>
            </a:pPr>
            <a:r>
              <a:t/>
            </a:r>
            <a:endParaRPr/>
          </a:p>
          <a:p>
            <a:pPr indent="-311150" lvl="0" marL="457200" rtl="0" algn="l">
              <a:spcBef>
                <a:spcPts val="0"/>
              </a:spcBef>
              <a:spcAft>
                <a:spcPts val="0"/>
              </a:spcAft>
              <a:buSzPts val="1300"/>
              <a:buChar char="●"/>
            </a:pPr>
            <a:r>
              <a:rPr lang="en"/>
              <a:t>‘Hot Spots’ seem </a:t>
            </a:r>
            <a:r>
              <a:rPr lang="en"/>
              <a:t>particularly</a:t>
            </a:r>
            <a:r>
              <a:rPr lang="en"/>
              <a:t> well-covered.</a:t>
            </a:r>
            <a:endParaRPr/>
          </a:p>
          <a:p>
            <a:pPr indent="0" lvl="0" marL="0" rtl="0" algn="l">
              <a:spcBef>
                <a:spcPts val="1200"/>
              </a:spcBef>
              <a:spcAft>
                <a:spcPts val="1200"/>
              </a:spcAft>
              <a:buNone/>
            </a:pPr>
            <a:r>
              <a:t/>
            </a:r>
            <a:endParaRPr/>
          </a:p>
        </p:txBody>
      </p:sp>
      <p:sp>
        <p:nvSpPr>
          <p:cNvPr id="217" name="Google Shape;217;p36"/>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u="sng"/>
              <a:t>Lacking Coverage</a:t>
            </a:r>
            <a:endParaRPr u="sng"/>
          </a:p>
          <a:p>
            <a:pPr indent="-311150" lvl="0" marL="457200" rtl="0" algn="l">
              <a:spcBef>
                <a:spcPts val="1200"/>
              </a:spcBef>
              <a:spcAft>
                <a:spcPts val="0"/>
              </a:spcAft>
              <a:buSzPts val="1300"/>
              <a:buAutoNum type="arabicPeriod"/>
            </a:pPr>
            <a:r>
              <a:rPr lang="en"/>
              <a:t>Extreme NW Valley</a:t>
            </a:r>
            <a:endParaRPr/>
          </a:p>
          <a:p>
            <a:pPr indent="-311150" lvl="0" marL="457200" rtl="0" algn="l">
              <a:spcBef>
                <a:spcPts val="0"/>
              </a:spcBef>
              <a:spcAft>
                <a:spcPts val="0"/>
              </a:spcAft>
              <a:buSzPts val="1300"/>
              <a:buAutoNum type="arabicPeriod"/>
            </a:pPr>
            <a:r>
              <a:rPr lang="en"/>
              <a:t>Extreme SW Valley</a:t>
            </a:r>
            <a:endParaRPr/>
          </a:p>
          <a:p>
            <a:pPr indent="-311150" lvl="0" marL="457200" rtl="0" algn="l">
              <a:spcBef>
                <a:spcPts val="0"/>
              </a:spcBef>
              <a:spcAft>
                <a:spcPts val="0"/>
              </a:spcAft>
              <a:buSzPts val="1300"/>
              <a:buAutoNum type="arabicPeriod"/>
            </a:pPr>
            <a:r>
              <a:rPr lang="en"/>
              <a:t>Fountain Hills</a:t>
            </a:r>
            <a:endParaRPr/>
          </a:p>
          <a:p>
            <a:pPr indent="-311150" lvl="0" marL="457200" rtl="0" algn="l">
              <a:spcBef>
                <a:spcPts val="0"/>
              </a:spcBef>
              <a:spcAft>
                <a:spcPts val="0"/>
              </a:spcAft>
              <a:buSzPts val="1300"/>
              <a:buAutoNum type="arabicPeriod"/>
            </a:pPr>
            <a:r>
              <a:rPr lang="en"/>
              <a:t>Queen Creek/San Tan Valley areas.</a:t>
            </a:r>
            <a:endParaRPr/>
          </a:p>
          <a:p>
            <a:pPr indent="-311150" lvl="0" marL="457200" rtl="0" algn="l">
              <a:spcBef>
                <a:spcPts val="0"/>
              </a:spcBef>
              <a:spcAft>
                <a:spcPts val="0"/>
              </a:spcAft>
              <a:buSzPts val="1300"/>
              <a:buAutoNum type="arabicPeriod"/>
            </a:pPr>
            <a:r>
              <a:rPr lang="en"/>
              <a:t>Unincorporated areas of Maricopa Co. in Tonto Nat’l Forest. </a:t>
            </a:r>
            <a:endParaRPr/>
          </a:p>
          <a:p>
            <a:pPr indent="-311150" lvl="0" marL="457200" rtl="0" algn="l">
              <a:spcBef>
                <a:spcPts val="0"/>
              </a:spcBef>
              <a:spcAft>
                <a:spcPts val="0"/>
              </a:spcAft>
              <a:buSzPts val="1300"/>
              <a:buAutoNum type="arabicPeriod"/>
            </a:pPr>
            <a:r>
              <a:rPr lang="en"/>
              <a:t>Salt River Pima Maricopa Indian Community</a:t>
            </a:r>
            <a:endParaRPr/>
          </a:p>
          <a:p>
            <a:pPr indent="-298450" lvl="1" marL="914400" rtl="0" algn="l">
              <a:spcBef>
                <a:spcPts val="0"/>
              </a:spcBef>
              <a:spcAft>
                <a:spcPts val="0"/>
              </a:spcAft>
              <a:buSzPts val="1100"/>
              <a:buAutoNum type="alphaLcPeriod"/>
            </a:pPr>
            <a:r>
              <a:rPr lang="en"/>
              <a:t>Being </a:t>
            </a:r>
            <a:r>
              <a:rPr lang="en"/>
              <a:t>sovereign</a:t>
            </a:r>
            <a:r>
              <a:rPr lang="en"/>
              <a:t> nation, vaccine sites not listed, but since areas of Scottsdale fall under their jurisdiction, data is </a:t>
            </a:r>
            <a:r>
              <a:rPr lang="en"/>
              <a:t>lacking for the entirety of the City of Scottsdale.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1769925" y="489425"/>
            <a:ext cx="5334900" cy="12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6200">
                <a:latin typeface="Arial"/>
                <a:ea typeface="Arial"/>
                <a:cs typeface="Arial"/>
                <a:sym typeface="Arial"/>
              </a:rPr>
              <a:t>Question 3</a:t>
            </a:r>
            <a:endParaRPr sz="6200">
              <a:latin typeface="Arial"/>
              <a:ea typeface="Arial"/>
              <a:cs typeface="Arial"/>
              <a:sym typeface="Arial"/>
            </a:endParaRPr>
          </a:p>
        </p:txBody>
      </p:sp>
      <p:sp>
        <p:nvSpPr>
          <p:cNvPr id="223" name="Google Shape;223;p37"/>
          <p:cNvSpPr txBox="1"/>
          <p:nvPr>
            <p:ph idx="1" type="body"/>
          </p:nvPr>
        </p:nvSpPr>
        <p:spPr>
          <a:xfrm>
            <a:off x="1904550" y="2075875"/>
            <a:ext cx="5334900" cy="147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Arial"/>
                <a:ea typeface="Arial"/>
                <a:cs typeface="Arial"/>
                <a:sym typeface="Arial"/>
              </a:rPr>
              <a:t>Do wealthier zip codes have more access to the vaccine?</a:t>
            </a:r>
            <a:endParaRPr sz="2400">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type="title"/>
          </p:nvPr>
        </p:nvSpPr>
        <p:spPr>
          <a:xfrm>
            <a:off x="311725" y="2723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Number of Vaccine Sites vs. Median Household Income for Arizona Zip codes</a:t>
            </a:r>
            <a:endParaRPr/>
          </a:p>
        </p:txBody>
      </p:sp>
      <p:pic>
        <p:nvPicPr>
          <p:cNvPr id="229" name="Google Shape;229;p38"/>
          <p:cNvPicPr preferRelativeResize="0"/>
          <p:nvPr/>
        </p:nvPicPr>
        <p:blipFill rotWithShape="1">
          <a:blip r:embed="rId3">
            <a:alphaModFix/>
          </a:blip>
          <a:srcRect b="0" l="3306" r="3296" t="0"/>
          <a:stretch/>
        </p:blipFill>
        <p:spPr>
          <a:xfrm>
            <a:off x="87300" y="1634600"/>
            <a:ext cx="4385424" cy="3130325"/>
          </a:xfrm>
          <a:prstGeom prst="rect">
            <a:avLst/>
          </a:prstGeom>
          <a:noFill/>
          <a:ln>
            <a:noFill/>
          </a:ln>
        </p:spPr>
      </p:pic>
      <p:sp>
        <p:nvSpPr>
          <p:cNvPr id="230" name="Google Shape;230;p38"/>
          <p:cNvSpPr txBox="1"/>
          <p:nvPr/>
        </p:nvSpPr>
        <p:spPr>
          <a:xfrm>
            <a:off x="4836000" y="1551425"/>
            <a:ext cx="41091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Roboto"/>
                <a:ea typeface="Roboto"/>
                <a:cs typeface="Roboto"/>
                <a:sym typeface="Roboto"/>
              </a:rPr>
              <a:t>We can see in this chart that the locations for  the majority of vaccine distribution sites are in zip codes where the median household income falls in the $41k - $60k range.  This makes sense since the majority of zip codes also fall in this range. According to this chart, the vaccine distribution sites are relative to the total number of zip codes that fall in each income bin. We can conclude that vaccines are accessible to the lower income communities.</a:t>
            </a:r>
            <a:endParaRPr sz="1700">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9"/>
          <p:cNvSpPr txBox="1"/>
          <p:nvPr>
            <p:ph type="title"/>
          </p:nvPr>
        </p:nvSpPr>
        <p:spPr>
          <a:xfrm>
            <a:off x="311725" y="2723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Number of POD Vaccine Sites vs. Median Household Income for Arizona Zip codes</a:t>
            </a:r>
            <a:endParaRPr/>
          </a:p>
        </p:txBody>
      </p:sp>
      <p:pic>
        <p:nvPicPr>
          <p:cNvPr id="236" name="Google Shape;236;p39"/>
          <p:cNvPicPr preferRelativeResize="0"/>
          <p:nvPr/>
        </p:nvPicPr>
        <p:blipFill rotWithShape="1">
          <a:blip r:embed="rId3">
            <a:alphaModFix/>
          </a:blip>
          <a:srcRect b="0" l="3306" r="3296" t="0"/>
          <a:stretch/>
        </p:blipFill>
        <p:spPr>
          <a:xfrm>
            <a:off x="87300" y="1634600"/>
            <a:ext cx="4385424" cy="3130325"/>
          </a:xfrm>
          <a:prstGeom prst="rect">
            <a:avLst/>
          </a:prstGeom>
          <a:noFill/>
          <a:ln>
            <a:noFill/>
          </a:ln>
        </p:spPr>
      </p:pic>
      <p:sp>
        <p:nvSpPr>
          <p:cNvPr id="237" name="Google Shape;237;p39"/>
          <p:cNvSpPr txBox="1"/>
          <p:nvPr/>
        </p:nvSpPr>
        <p:spPr>
          <a:xfrm>
            <a:off x="4836000" y="1551425"/>
            <a:ext cx="4109100" cy="306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Roboto"/>
                <a:ea typeface="Roboto"/>
                <a:cs typeface="Roboto"/>
                <a:sym typeface="Roboto"/>
              </a:rPr>
              <a:t>We can see from this chart that the state PODs are located in areas that have a lower median household income.  The zip codes that fall in these income ranges are likely in heavily populated areas of cities such as Tucson and Phoenix.  These locations make sense for vaccine accessibility.  It is also likely that the population of the higher income areas are able to travel farther distances to get a vaccine if they want one.</a:t>
            </a:r>
            <a:endParaRPr sz="1700">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Post Mortem</a:t>
            </a:r>
            <a:r>
              <a:rPr lang="en">
                <a:latin typeface="Arial"/>
                <a:ea typeface="Arial"/>
                <a:cs typeface="Arial"/>
                <a:sym typeface="Arial"/>
              </a:rPr>
              <a:t>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rPr lang="en" sz="1800">
                <a:latin typeface="Arial"/>
                <a:ea typeface="Arial"/>
                <a:cs typeface="Arial"/>
                <a:sym typeface="Arial"/>
              </a:rPr>
              <a:t>-Difficulties/Limitations</a:t>
            </a:r>
            <a:endParaRPr sz="1800">
              <a:latin typeface="Arial"/>
              <a:ea typeface="Arial"/>
              <a:cs typeface="Arial"/>
              <a:sym typeface="Arial"/>
            </a:endParaRPr>
          </a:p>
          <a:p>
            <a:pPr indent="0" lvl="0" marL="0" rtl="0" algn="l">
              <a:spcBef>
                <a:spcPts val="0"/>
              </a:spcBef>
              <a:spcAft>
                <a:spcPts val="0"/>
              </a:spcAft>
              <a:buNone/>
            </a:pPr>
            <a:r>
              <a:t/>
            </a:r>
            <a:endParaRPr sz="1800">
              <a:latin typeface="Arial"/>
              <a:ea typeface="Arial"/>
              <a:cs typeface="Arial"/>
              <a:sym typeface="Arial"/>
            </a:endParaRPr>
          </a:p>
          <a:p>
            <a:pPr indent="0" lvl="0" marL="0" rtl="0" algn="l">
              <a:spcBef>
                <a:spcPts val="0"/>
              </a:spcBef>
              <a:spcAft>
                <a:spcPts val="0"/>
              </a:spcAft>
              <a:buNone/>
            </a:pPr>
            <a:r>
              <a:rPr lang="en" sz="1800">
                <a:latin typeface="Arial"/>
                <a:ea typeface="Arial"/>
                <a:cs typeface="Arial"/>
                <a:sym typeface="Arial"/>
              </a:rPr>
              <a:t>-Additional questions</a:t>
            </a:r>
            <a:endParaRPr sz="1800">
              <a:latin typeface="Arial"/>
              <a:ea typeface="Arial"/>
              <a:cs typeface="Arial"/>
              <a:sym typeface="Arial"/>
            </a:endParaRPr>
          </a:p>
        </p:txBody>
      </p:sp>
      <p:sp>
        <p:nvSpPr>
          <p:cNvPr id="243" name="Google Shape;243;p40"/>
          <p:cNvSpPr txBox="1"/>
          <p:nvPr>
            <p:ph idx="1" type="body"/>
          </p:nvPr>
        </p:nvSpPr>
        <p:spPr>
          <a:xfrm>
            <a:off x="4644675" y="500925"/>
            <a:ext cx="4166400" cy="44889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1"/>
              </a:buClr>
              <a:buSzPts val="1700"/>
              <a:buFont typeface="Arial"/>
              <a:buChar char="-"/>
            </a:pPr>
            <a:r>
              <a:rPr lang="en" sz="1700">
                <a:solidFill>
                  <a:schemeClr val="dk1"/>
                </a:solidFill>
                <a:latin typeface="Arial"/>
                <a:ea typeface="Arial"/>
                <a:cs typeface="Arial"/>
                <a:sym typeface="Arial"/>
              </a:rPr>
              <a:t>Zip Code Data </a:t>
            </a:r>
            <a:endParaRPr sz="1700">
              <a:solidFill>
                <a:schemeClr val="dk1"/>
              </a:solidFill>
              <a:latin typeface="Arial"/>
              <a:ea typeface="Arial"/>
              <a:cs typeface="Arial"/>
              <a:sym typeface="Arial"/>
            </a:endParaRPr>
          </a:p>
          <a:p>
            <a:pPr indent="-323850" lvl="1" marL="914400" rtl="0" algn="l">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Minimal tribal postcode data</a:t>
            </a:r>
            <a:endParaRPr sz="1500">
              <a:solidFill>
                <a:schemeClr val="dk1"/>
              </a:solidFill>
              <a:latin typeface="Arial"/>
              <a:ea typeface="Arial"/>
              <a:cs typeface="Arial"/>
              <a:sym typeface="Arial"/>
            </a:endParaRPr>
          </a:p>
          <a:p>
            <a:pPr indent="0" lvl="0" marL="914400" rtl="0" algn="l">
              <a:spcBef>
                <a:spcPts val="1200"/>
              </a:spcBef>
              <a:spcAft>
                <a:spcPts val="0"/>
              </a:spcAft>
              <a:buNone/>
            </a:pPr>
            <a:r>
              <a:t/>
            </a:r>
            <a:endParaRPr sz="1500">
              <a:solidFill>
                <a:schemeClr val="dk1"/>
              </a:solidFill>
              <a:latin typeface="Arial"/>
              <a:ea typeface="Arial"/>
              <a:cs typeface="Arial"/>
              <a:sym typeface="Arial"/>
            </a:endParaRPr>
          </a:p>
          <a:p>
            <a:pPr indent="-336550" lvl="0" marL="457200" rtl="0" algn="l">
              <a:spcBef>
                <a:spcPts val="1200"/>
              </a:spcBef>
              <a:spcAft>
                <a:spcPts val="0"/>
              </a:spcAft>
              <a:buClr>
                <a:schemeClr val="dk1"/>
              </a:buClr>
              <a:buSzPts val="1700"/>
              <a:buFont typeface="Arial"/>
              <a:buChar char="-"/>
            </a:pPr>
            <a:r>
              <a:rPr lang="en" sz="1700">
                <a:solidFill>
                  <a:schemeClr val="dk1"/>
                </a:solidFill>
                <a:latin typeface="Arial"/>
                <a:ea typeface="Arial"/>
                <a:cs typeface="Arial"/>
                <a:sym typeface="Arial"/>
              </a:rPr>
              <a:t>Additional questions if we had more time:</a:t>
            </a:r>
            <a:endParaRPr sz="1700">
              <a:solidFill>
                <a:schemeClr val="dk1"/>
              </a:solidFill>
              <a:latin typeface="Arial"/>
              <a:ea typeface="Arial"/>
              <a:cs typeface="Arial"/>
              <a:sym typeface="Arial"/>
            </a:endParaRPr>
          </a:p>
          <a:p>
            <a:pPr indent="-323850" lvl="1" marL="914400" rtl="0" algn="l">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What percent of each race/ethnicity has been vaccinated?</a:t>
            </a:r>
            <a:endParaRPr sz="1500">
              <a:solidFill>
                <a:schemeClr val="dk1"/>
              </a:solidFill>
              <a:latin typeface="Arial"/>
              <a:ea typeface="Arial"/>
              <a:cs typeface="Arial"/>
              <a:sym typeface="Arial"/>
            </a:endParaRPr>
          </a:p>
          <a:p>
            <a:pPr indent="-323850" lvl="1" marL="914400" rtl="0" algn="l">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What does the case count look like 4 months before vaccines were being administered in December compared to now?</a:t>
            </a:r>
            <a:endParaRPr sz="1500">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1"/>
          <p:cNvSpPr txBox="1"/>
          <p:nvPr>
            <p:ph type="title"/>
          </p:nvPr>
        </p:nvSpPr>
        <p:spPr>
          <a:xfrm>
            <a:off x="1904550" y="1783875"/>
            <a:ext cx="5334900" cy="12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6200">
                <a:latin typeface="Arial"/>
                <a:ea typeface="Arial"/>
                <a:cs typeface="Arial"/>
                <a:sym typeface="Arial"/>
              </a:rPr>
              <a:t>Questions??</a:t>
            </a:r>
            <a:endParaRPr sz="62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297750" y="221375"/>
            <a:ext cx="3706500" cy="394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Questions</a:t>
            </a:r>
            <a:endParaRPr>
              <a:latin typeface="Arial"/>
              <a:ea typeface="Arial"/>
              <a:cs typeface="Arial"/>
              <a:sym typeface="Arial"/>
            </a:endParaRPr>
          </a:p>
          <a:p>
            <a:pPr indent="0" lvl="0" marL="0" rtl="0" algn="l">
              <a:spcBef>
                <a:spcPts val="0"/>
              </a:spcBef>
              <a:spcAft>
                <a:spcPts val="0"/>
              </a:spcAft>
              <a:buNone/>
            </a:pPr>
            <a:r>
              <a:t/>
            </a:r>
            <a:endParaRPr sz="1800">
              <a:latin typeface="Arial"/>
              <a:ea typeface="Arial"/>
              <a:cs typeface="Arial"/>
              <a:sym typeface="Arial"/>
            </a:endParaRPr>
          </a:p>
          <a:p>
            <a:pPr indent="0" lvl="0" marL="0" rtl="0" algn="l">
              <a:spcBef>
                <a:spcPts val="0"/>
              </a:spcBef>
              <a:spcAft>
                <a:spcPts val="0"/>
              </a:spcAft>
              <a:buNone/>
            </a:pPr>
            <a:r>
              <a:rPr lang="en" sz="1800">
                <a:latin typeface="Arial"/>
                <a:ea typeface="Arial"/>
                <a:cs typeface="Arial"/>
                <a:sym typeface="Arial"/>
              </a:rPr>
              <a:t>There’s been a concern since vaccines started rolling out about how accessible they would be to the areas that need it most. We were curious to see what the accessibility looked like for Arizona. The areas we were most </a:t>
            </a:r>
            <a:r>
              <a:rPr lang="en" sz="1800">
                <a:latin typeface="Arial"/>
                <a:ea typeface="Arial"/>
                <a:cs typeface="Arial"/>
                <a:sym typeface="Arial"/>
              </a:rPr>
              <a:t>concerned</a:t>
            </a:r>
            <a:r>
              <a:rPr lang="en" sz="1800">
                <a:latin typeface="Arial"/>
                <a:ea typeface="Arial"/>
                <a:cs typeface="Arial"/>
                <a:sym typeface="Arial"/>
              </a:rPr>
              <a:t> about were the high covid case count areas and low income areas.</a:t>
            </a:r>
            <a:endParaRPr sz="1800">
              <a:latin typeface="Arial"/>
              <a:ea typeface="Arial"/>
              <a:cs typeface="Arial"/>
              <a:sym typeface="Arial"/>
            </a:endParaRPr>
          </a:p>
        </p:txBody>
      </p:sp>
      <p:sp>
        <p:nvSpPr>
          <p:cNvPr id="77" name="Google Shape;77;p15"/>
          <p:cNvSpPr txBox="1"/>
          <p:nvPr>
            <p:ph idx="1" type="body"/>
          </p:nvPr>
        </p:nvSpPr>
        <p:spPr>
          <a:xfrm>
            <a:off x="4639075" y="349825"/>
            <a:ext cx="4166400" cy="40986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dk1"/>
              </a:buClr>
              <a:buSzPts val="2100"/>
              <a:buFont typeface="Arial"/>
              <a:buChar char="-"/>
            </a:pPr>
            <a:r>
              <a:rPr lang="en" sz="2100">
                <a:solidFill>
                  <a:schemeClr val="dk1"/>
                </a:solidFill>
                <a:latin typeface="Arial"/>
                <a:ea typeface="Arial"/>
                <a:cs typeface="Arial"/>
                <a:sym typeface="Arial"/>
              </a:rPr>
              <a:t>What do COVID-19 case percentages look like compared to the percent of the population vaccinated in Arizona?</a:t>
            </a:r>
            <a:endParaRPr sz="2100">
              <a:solidFill>
                <a:schemeClr val="dk1"/>
              </a:solidFill>
              <a:latin typeface="Arial"/>
              <a:ea typeface="Arial"/>
              <a:cs typeface="Arial"/>
              <a:sym typeface="Arial"/>
            </a:endParaRPr>
          </a:p>
          <a:p>
            <a:pPr indent="-361950" lvl="0" marL="457200" rtl="0" algn="l">
              <a:spcBef>
                <a:spcPts val="0"/>
              </a:spcBef>
              <a:spcAft>
                <a:spcPts val="0"/>
              </a:spcAft>
              <a:buClr>
                <a:schemeClr val="dk1"/>
              </a:buClr>
              <a:buSzPts val="2100"/>
              <a:buFont typeface="Arial"/>
              <a:buChar char="-"/>
            </a:pPr>
            <a:r>
              <a:rPr lang="en" sz="2100">
                <a:solidFill>
                  <a:schemeClr val="dk1"/>
                </a:solidFill>
                <a:latin typeface="Arial"/>
                <a:ea typeface="Arial"/>
                <a:cs typeface="Arial"/>
                <a:sym typeface="Arial"/>
              </a:rPr>
              <a:t>Are vaccines being distributed where the cases are highest?</a:t>
            </a:r>
            <a:endParaRPr sz="2100">
              <a:solidFill>
                <a:schemeClr val="dk1"/>
              </a:solidFill>
              <a:latin typeface="Arial"/>
              <a:ea typeface="Arial"/>
              <a:cs typeface="Arial"/>
              <a:sym typeface="Arial"/>
            </a:endParaRPr>
          </a:p>
          <a:p>
            <a:pPr indent="-361950" lvl="0" marL="457200" rtl="0" algn="l">
              <a:spcBef>
                <a:spcPts val="0"/>
              </a:spcBef>
              <a:spcAft>
                <a:spcPts val="0"/>
              </a:spcAft>
              <a:buClr>
                <a:schemeClr val="dk1"/>
              </a:buClr>
              <a:buSzPts val="2100"/>
              <a:buFont typeface="Arial"/>
              <a:buChar char="-"/>
            </a:pPr>
            <a:r>
              <a:rPr lang="en" sz="2100">
                <a:solidFill>
                  <a:schemeClr val="dk1"/>
                </a:solidFill>
                <a:latin typeface="Arial"/>
                <a:ea typeface="Arial"/>
                <a:cs typeface="Arial"/>
                <a:sym typeface="Arial"/>
              </a:rPr>
              <a:t>Do wealthier zip codes have more access to the vaccine?</a:t>
            </a:r>
            <a:endParaRPr sz="21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Data Sources </a:t>
            </a:r>
            <a:endParaRPr>
              <a:latin typeface="Arial"/>
              <a:ea typeface="Arial"/>
              <a:cs typeface="Arial"/>
              <a:sym typeface="Arial"/>
            </a:endParaRPr>
          </a:p>
        </p:txBody>
      </p:sp>
      <p:sp>
        <p:nvSpPr>
          <p:cNvPr id="83" name="Google Shape;83;p16"/>
          <p:cNvSpPr txBox="1"/>
          <p:nvPr>
            <p:ph idx="1" type="body"/>
          </p:nvPr>
        </p:nvSpPr>
        <p:spPr>
          <a:xfrm>
            <a:off x="4521775" y="119850"/>
            <a:ext cx="4385400" cy="4903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COVID-19 Case Count by Zip code (Arizona)</a:t>
            </a:r>
            <a:endParaRPr sz="1800">
              <a:solidFill>
                <a:schemeClr val="dk1"/>
              </a:solidFill>
              <a:latin typeface="Arial"/>
              <a:ea typeface="Arial"/>
              <a:cs typeface="Arial"/>
              <a:sym typeface="Arial"/>
            </a:endParaRPr>
          </a:p>
          <a:p>
            <a:pPr indent="-330200" lvl="1" marL="914400" rtl="0" algn="l">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Arizona Department of Health </a:t>
            </a:r>
            <a:endParaRPr sz="1600">
              <a:solidFill>
                <a:schemeClr val="dk1"/>
              </a:solidFill>
              <a:latin typeface="Arial"/>
              <a:ea typeface="Arial"/>
              <a:cs typeface="Arial"/>
              <a:sym typeface="Arial"/>
            </a:endParaRPr>
          </a:p>
          <a:p>
            <a:pPr indent="-330200" lvl="2" marL="1371600" rtl="0" algn="l">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https://www.azdhs.gov/covid19/data/index.php</a:t>
            </a:r>
            <a:endParaRPr sz="1600">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COVID-19 Vaccine Count by Zip code (Arizona)</a:t>
            </a:r>
            <a:endParaRPr sz="1800">
              <a:solidFill>
                <a:schemeClr val="dk1"/>
              </a:solidFill>
              <a:latin typeface="Arial"/>
              <a:ea typeface="Arial"/>
              <a:cs typeface="Arial"/>
              <a:sym typeface="Arial"/>
            </a:endParaRPr>
          </a:p>
          <a:p>
            <a:pPr indent="-330200" lvl="1" marL="914400" rtl="0" algn="l">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Arizona Department of Health </a:t>
            </a:r>
            <a:endParaRPr sz="1600">
              <a:solidFill>
                <a:schemeClr val="dk1"/>
              </a:solidFill>
              <a:latin typeface="Arial"/>
              <a:ea typeface="Arial"/>
              <a:cs typeface="Arial"/>
              <a:sym typeface="Arial"/>
            </a:endParaRPr>
          </a:p>
          <a:p>
            <a:pPr indent="-330200" lvl="2" marL="1371600" rtl="0" algn="l">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https://www.azdhs.gov/covid19/data/index.php</a:t>
            </a:r>
            <a:endParaRPr sz="1600">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Median Income by Zip Code (Arizona)</a:t>
            </a:r>
            <a:endParaRPr sz="1800">
              <a:solidFill>
                <a:schemeClr val="dk1"/>
              </a:solidFill>
              <a:latin typeface="Arial"/>
              <a:ea typeface="Arial"/>
              <a:cs typeface="Arial"/>
              <a:sym typeface="Arial"/>
            </a:endParaRPr>
          </a:p>
          <a:p>
            <a:pPr indent="-330200" lvl="1" marL="914400" rtl="0" algn="l">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census.org</a:t>
            </a:r>
            <a:endParaRPr sz="1600">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Total Population by Zip Code (Arizona)</a:t>
            </a:r>
            <a:endParaRPr sz="1800">
              <a:solidFill>
                <a:schemeClr val="dk1"/>
              </a:solidFill>
              <a:latin typeface="Arial"/>
              <a:ea typeface="Arial"/>
              <a:cs typeface="Arial"/>
              <a:sym typeface="Arial"/>
            </a:endParaRPr>
          </a:p>
          <a:p>
            <a:pPr indent="-330200" lvl="1" marL="914400" rtl="0" algn="l">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census.org</a:t>
            </a:r>
            <a:endParaRPr sz="16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1904550" y="1783875"/>
            <a:ext cx="5334900" cy="12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6200">
                <a:latin typeface="Arial"/>
                <a:ea typeface="Arial"/>
                <a:cs typeface="Arial"/>
                <a:sym typeface="Arial"/>
              </a:rPr>
              <a:t>Data Cleaning</a:t>
            </a:r>
            <a:endParaRPr sz="62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Merging Datasets Together</a:t>
            </a:r>
            <a:endParaRPr/>
          </a:p>
        </p:txBody>
      </p:sp>
      <p:pic>
        <p:nvPicPr>
          <p:cNvPr id="94" name="Google Shape;94;p18"/>
          <p:cNvPicPr preferRelativeResize="0"/>
          <p:nvPr/>
        </p:nvPicPr>
        <p:blipFill rotWithShape="1">
          <a:blip r:embed="rId3">
            <a:alphaModFix/>
          </a:blip>
          <a:srcRect b="49809" l="0" r="41890" t="0"/>
          <a:stretch/>
        </p:blipFill>
        <p:spPr>
          <a:xfrm>
            <a:off x="311725" y="1602275"/>
            <a:ext cx="4298225" cy="2969000"/>
          </a:xfrm>
          <a:prstGeom prst="rect">
            <a:avLst/>
          </a:prstGeom>
          <a:noFill/>
          <a:ln>
            <a:noFill/>
          </a:ln>
        </p:spPr>
      </p:pic>
      <p:pic>
        <p:nvPicPr>
          <p:cNvPr id="95" name="Google Shape;95;p18"/>
          <p:cNvPicPr preferRelativeResize="0"/>
          <p:nvPr/>
        </p:nvPicPr>
        <p:blipFill rotWithShape="1">
          <a:blip r:embed="rId3">
            <a:alphaModFix/>
          </a:blip>
          <a:srcRect b="0" l="0" r="39094" t="50748"/>
          <a:stretch/>
        </p:blipFill>
        <p:spPr>
          <a:xfrm>
            <a:off x="4618625" y="1602275"/>
            <a:ext cx="4358701" cy="296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Merging Datasets Together</a:t>
            </a:r>
            <a:endParaRPr/>
          </a:p>
        </p:txBody>
      </p:sp>
      <p:pic>
        <p:nvPicPr>
          <p:cNvPr id="101" name="Google Shape;101;p19"/>
          <p:cNvPicPr preferRelativeResize="0"/>
          <p:nvPr/>
        </p:nvPicPr>
        <p:blipFill>
          <a:blip r:embed="rId3">
            <a:alphaModFix/>
          </a:blip>
          <a:stretch>
            <a:fillRect/>
          </a:stretch>
        </p:blipFill>
        <p:spPr>
          <a:xfrm>
            <a:off x="152400" y="1434375"/>
            <a:ext cx="8753475" cy="1219200"/>
          </a:xfrm>
          <a:prstGeom prst="rect">
            <a:avLst/>
          </a:prstGeom>
          <a:noFill/>
          <a:ln>
            <a:noFill/>
          </a:ln>
        </p:spPr>
      </p:pic>
      <p:pic>
        <p:nvPicPr>
          <p:cNvPr id="102" name="Google Shape;102;p19"/>
          <p:cNvPicPr preferRelativeResize="0"/>
          <p:nvPr/>
        </p:nvPicPr>
        <p:blipFill>
          <a:blip r:embed="rId4">
            <a:alphaModFix/>
          </a:blip>
          <a:stretch>
            <a:fillRect/>
          </a:stretch>
        </p:blipFill>
        <p:spPr>
          <a:xfrm>
            <a:off x="2145550" y="3173125"/>
            <a:ext cx="5038725" cy="838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Cleaning Dataframe</a:t>
            </a:r>
            <a:endParaRPr/>
          </a:p>
        </p:txBody>
      </p:sp>
      <p:pic>
        <p:nvPicPr>
          <p:cNvPr id="108" name="Google Shape;108;p20"/>
          <p:cNvPicPr preferRelativeResize="0"/>
          <p:nvPr/>
        </p:nvPicPr>
        <p:blipFill>
          <a:blip r:embed="rId3">
            <a:alphaModFix/>
          </a:blip>
          <a:stretch>
            <a:fillRect/>
          </a:stretch>
        </p:blipFill>
        <p:spPr>
          <a:xfrm>
            <a:off x="311725" y="1488575"/>
            <a:ext cx="8463376" cy="1609150"/>
          </a:xfrm>
          <a:prstGeom prst="rect">
            <a:avLst/>
          </a:prstGeom>
          <a:noFill/>
          <a:ln>
            <a:noFill/>
          </a:ln>
        </p:spPr>
      </p:pic>
      <p:pic>
        <p:nvPicPr>
          <p:cNvPr id="109" name="Google Shape;109;p20"/>
          <p:cNvPicPr preferRelativeResize="0"/>
          <p:nvPr/>
        </p:nvPicPr>
        <p:blipFill>
          <a:blip r:embed="rId4">
            <a:alphaModFix/>
          </a:blip>
          <a:stretch>
            <a:fillRect/>
          </a:stretch>
        </p:blipFill>
        <p:spPr>
          <a:xfrm>
            <a:off x="1218900" y="3223925"/>
            <a:ext cx="6200775" cy="1000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1904550" y="1783875"/>
            <a:ext cx="5334900" cy="12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6200">
                <a:latin typeface="Arial"/>
                <a:ea typeface="Arial"/>
                <a:cs typeface="Arial"/>
                <a:sym typeface="Arial"/>
              </a:rPr>
              <a:t>Overview</a:t>
            </a:r>
            <a:endParaRPr sz="62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