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6"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p:scale>
          <a:sx n="68" d="100"/>
          <a:sy n="68" d="100"/>
        </p:scale>
        <p:origin x="6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294FC6-F72F-4031-AF6A-B55A109F133D}"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3836200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294FC6-F72F-4031-AF6A-B55A109F133D}"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691969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294FC6-F72F-4031-AF6A-B55A109F133D}"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4883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294FC6-F72F-4031-AF6A-B55A109F133D}"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1075688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294FC6-F72F-4031-AF6A-B55A109F133D}"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6507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294FC6-F72F-4031-AF6A-B55A109F133D}"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1670670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294FC6-F72F-4031-AF6A-B55A109F133D}"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2370969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294FC6-F72F-4031-AF6A-B55A109F133D}"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136461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294FC6-F72F-4031-AF6A-B55A109F133D}"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250611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294FC6-F72F-4031-AF6A-B55A109F133D}"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223566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294FC6-F72F-4031-AF6A-B55A109F133D}"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2133745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294FC6-F72F-4031-AF6A-B55A109F133D}" type="datetimeFigureOut">
              <a:rPr lang="en-US" smtClean="0"/>
              <a:t>3/30/2019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16240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294FC6-F72F-4031-AF6A-B55A109F133D}" type="datetimeFigureOut">
              <a:rPr lang="en-US" smtClean="0"/>
              <a:t>3/30/2019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139152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94FC6-F72F-4031-AF6A-B55A109F133D}" type="datetimeFigureOut">
              <a:rPr lang="en-US" smtClean="0"/>
              <a:t>3/30/2019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180559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94FC6-F72F-4031-AF6A-B55A109F133D}"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890787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94FC6-F72F-4031-AF6A-B55A109F133D}"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70746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294FC6-F72F-4031-AF6A-B55A109F133D}" type="datetimeFigureOut">
              <a:rPr lang="en-US" smtClean="0"/>
              <a:t>3/30/2019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EB0E4E-9CC6-4E87-98A3-E0D6D8A08253}" type="slidenum">
              <a:rPr lang="en-US" smtClean="0"/>
              <a:t>‹#›</a:t>
            </a:fld>
            <a:endParaRPr lang="en-US"/>
          </a:p>
        </p:txBody>
      </p:sp>
    </p:spTree>
    <p:extLst>
      <p:ext uri="{BB962C8B-B14F-4D97-AF65-F5344CB8AC3E}">
        <p14:creationId xmlns:p14="http://schemas.microsoft.com/office/powerpoint/2010/main" val="1391445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6600" dirty="0" err="1" smtClean="0"/>
              <a:t>Websockets</a:t>
            </a:r>
            <a:endParaRPr lang="en-US" sz="66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1798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Websocket</a:t>
            </a:r>
            <a:r>
              <a:rPr lang="en-US" sz="4800" dirty="0" smtClean="0"/>
              <a:t> example</a:t>
            </a:r>
            <a:endParaRPr lang="en-US" sz="4800" dirty="0"/>
          </a:p>
        </p:txBody>
      </p:sp>
      <p:pic>
        <p:nvPicPr>
          <p:cNvPr id="5" name="Picture 4"/>
          <p:cNvPicPr>
            <a:picLocks noChangeAspect="1"/>
          </p:cNvPicPr>
          <p:nvPr/>
        </p:nvPicPr>
        <p:blipFill rotWithShape="1">
          <a:blip r:embed="rId2"/>
          <a:srcRect l="30231" t="17436" r="29846" b="29026"/>
          <a:stretch/>
        </p:blipFill>
        <p:spPr>
          <a:xfrm>
            <a:off x="677334" y="1589648"/>
            <a:ext cx="6567528" cy="4954117"/>
          </a:xfrm>
          <a:prstGeom prst="rect">
            <a:avLst/>
          </a:prstGeom>
        </p:spPr>
      </p:pic>
      <p:sp>
        <p:nvSpPr>
          <p:cNvPr id="6" name="TextBox 5"/>
          <p:cNvSpPr txBox="1"/>
          <p:nvPr/>
        </p:nvSpPr>
        <p:spPr>
          <a:xfrm>
            <a:off x="7920111" y="1786597"/>
            <a:ext cx="1589649" cy="461665"/>
          </a:xfrm>
          <a:prstGeom prst="rect">
            <a:avLst/>
          </a:prstGeom>
          <a:noFill/>
        </p:spPr>
        <p:txBody>
          <a:bodyPr wrap="square" rtlCol="0">
            <a:spAutoFit/>
          </a:bodyPr>
          <a:lstStyle/>
          <a:p>
            <a:pPr algn="r"/>
            <a:r>
              <a:rPr lang="he-IL" sz="2400" dirty="0" smtClean="0"/>
              <a:t>לקוח:</a:t>
            </a:r>
            <a:endParaRPr lang="en-US" sz="2400" dirty="0"/>
          </a:p>
        </p:txBody>
      </p:sp>
    </p:spTree>
    <p:extLst>
      <p:ext uri="{BB962C8B-B14F-4D97-AF65-F5344CB8AC3E}">
        <p14:creationId xmlns:p14="http://schemas.microsoft.com/office/powerpoint/2010/main" val="169384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Websockets</a:t>
            </a:r>
            <a:endParaRPr lang="en-US" sz="4800" dirty="0"/>
          </a:p>
        </p:txBody>
      </p:sp>
      <p:sp>
        <p:nvSpPr>
          <p:cNvPr id="3" name="Content Placeholder 2"/>
          <p:cNvSpPr>
            <a:spLocks noGrp="1"/>
          </p:cNvSpPr>
          <p:nvPr>
            <p:ph idx="1"/>
          </p:nvPr>
        </p:nvSpPr>
        <p:spPr/>
        <p:txBody>
          <a:bodyPr>
            <a:noAutofit/>
          </a:bodyPr>
          <a:lstStyle/>
          <a:p>
            <a:pPr algn="r" rtl="1"/>
            <a:r>
              <a:rPr lang="en-US" sz="2400" dirty="0" err="1" smtClean="0"/>
              <a:t>Websocket</a:t>
            </a:r>
            <a:r>
              <a:rPr lang="he-IL" sz="2400" dirty="0" smtClean="0"/>
              <a:t> הוא פרוטוקול תקשורת, המספק ערוצי תקשורת דו צדדית מלאה באמצעות חיבור </a:t>
            </a:r>
            <a:r>
              <a:rPr lang="en-US" sz="2400" dirty="0" smtClean="0"/>
              <a:t>TCP</a:t>
            </a:r>
            <a:r>
              <a:rPr lang="he-IL" sz="2400" dirty="0"/>
              <a:t> </a:t>
            </a:r>
            <a:r>
              <a:rPr lang="he-IL" sz="2400" dirty="0" smtClean="0"/>
              <a:t>יחיד. </a:t>
            </a:r>
            <a:endParaRPr lang="he-IL" sz="2400" dirty="0"/>
          </a:p>
          <a:p>
            <a:pPr algn="r" rtl="1"/>
            <a:r>
              <a:rPr lang="he-IL" sz="2400" dirty="0" smtClean="0"/>
              <a:t>הפרוטוקול מאפשר תקשורת בין אפליקציית לקוח (</a:t>
            </a:r>
            <a:r>
              <a:rPr lang="en-US" sz="2400" dirty="0" smtClean="0"/>
              <a:t>web browser</a:t>
            </a:r>
            <a:r>
              <a:rPr lang="he-IL" sz="2400" dirty="0" smtClean="0"/>
              <a:t> למשל) לשכבת השרת (</a:t>
            </a:r>
            <a:r>
              <a:rPr lang="en-US" sz="2400" dirty="0" smtClean="0"/>
              <a:t>web server</a:t>
            </a:r>
            <a:r>
              <a:rPr lang="he-IL" sz="2400" dirty="0" smtClean="0"/>
              <a:t>) המאפשרת העברת נתונים בזמן אמת מהשרת ואליו.</a:t>
            </a:r>
          </a:p>
          <a:p>
            <a:pPr algn="r" rtl="1"/>
            <a:r>
              <a:rPr lang="he-IL" sz="2400" dirty="0" smtClean="0"/>
              <a:t>תקשורת זו מתאפשרת על ידי העובדה שהשרת יכול לשלוח ללקוח הודעות מבלי שהלקוח יהיה הראשון לבקש את התוכן, והיכולת להעביר הודעות הלוך וחזור כל עוד החיבור ביניהם פתוח.</a:t>
            </a:r>
          </a:p>
          <a:p>
            <a:pPr algn="r" rtl="1"/>
            <a:r>
              <a:rPr lang="he-IL" sz="2400" dirty="0" smtClean="0"/>
              <a:t>בדרך זו, מתאפשרת תקשורת דו כיוונית בין השרת והלקוח, המתבצעת באמצעות </a:t>
            </a:r>
            <a:r>
              <a:rPr lang="en-US" sz="2400" dirty="0" smtClean="0"/>
              <a:t>TCP</a:t>
            </a:r>
            <a:r>
              <a:rPr lang="he-IL" sz="2400" dirty="0" smtClean="0"/>
              <a:t>.</a:t>
            </a:r>
          </a:p>
          <a:p>
            <a:pPr algn="r" rtl="1"/>
            <a:endParaRPr lang="he-IL" sz="2400" dirty="0" smtClean="0"/>
          </a:p>
          <a:p>
            <a:pPr algn="r" rtl="1"/>
            <a:endParaRPr lang="en-US" sz="2400" dirty="0"/>
          </a:p>
        </p:txBody>
      </p:sp>
    </p:spTree>
    <p:extLst>
      <p:ext uri="{BB962C8B-B14F-4D97-AF65-F5344CB8AC3E}">
        <p14:creationId xmlns:p14="http://schemas.microsoft.com/office/powerpoint/2010/main" val="297654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Duplex</a:t>
            </a:r>
            <a:endParaRPr lang="en-US" sz="4800" dirty="0"/>
          </a:p>
        </p:txBody>
      </p:sp>
      <p:sp>
        <p:nvSpPr>
          <p:cNvPr id="3" name="Content Placeholder 2"/>
          <p:cNvSpPr>
            <a:spLocks noGrp="1"/>
          </p:cNvSpPr>
          <p:nvPr>
            <p:ph idx="1"/>
          </p:nvPr>
        </p:nvSpPr>
        <p:spPr/>
        <p:txBody>
          <a:bodyPr>
            <a:normAutofit/>
          </a:bodyPr>
          <a:lstStyle/>
          <a:p>
            <a:pPr algn="r" rtl="1"/>
            <a:r>
              <a:rPr lang="he-IL" sz="2400" dirty="0" smtClean="0"/>
              <a:t>מערכת תקשורת </a:t>
            </a:r>
            <a:r>
              <a:rPr lang="en-US" sz="2400" dirty="0" smtClean="0"/>
              <a:t>duplex</a:t>
            </a:r>
            <a:r>
              <a:rPr lang="he-IL" sz="2400" dirty="0" smtClean="0"/>
              <a:t> היא מערכת מקצה לקצה שמורכבת משני צדדים מחוברים או יותר שיכולים לתקשר אחד עם השני בשני הכיוונים.</a:t>
            </a:r>
          </a:p>
          <a:p>
            <a:pPr algn="r" rtl="1"/>
            <a:r>
              <a:rPr lang="he-IL" sz="2400" dirty="0" smtClean="0"/>
              <a:t>במערכות </a:t>
            </a:r>
            <a:r>
              <a:rPr lang="en-US" sz="2400" dirty="0" smtClean="0"/>
              <a:t>duplex</a:t>
            </a:r>
            <a:r>
              <a:rPr lang="he-IL" sz="2400" dirty="0" smtClean="0"/>
              <a:t> משתמשים ברשתות תקשורת שונות, מעבר ליכולת של המערכת לאפשר תקשורת סימולטנית דו כיוונית בין שני צדדים</a:t>
            </a:r>
            <a:r>
              <a:rPr lang="he-IL" sz="2400" dirty="0"/>
              <a:t>,</a:t>
            </a:r>
            <a:r>
              <a:rPr lang="he-IL" sz="2400" dirty="0" smtClean="0"/>
              <a:t> המערכת גם מספקת נתיב הפוך למעקב מרחוק של הציוד בשטח.</a:t>
            </a:r>
          </a:p>
          <a:p>
            <a:pPr algn="r" rtl="1"/>
            <a:r>
              <a:rPr lang="he-IL" sz="2400" dirty="0" smtClean="0"/>
              <a:t>קיימים שני סוגים של מערכות </a:t>
            </a:r>
            <a:r>
              <a:rPr lang="en-US" sz="2400" dirty="0" smtClean="0"/>
              <a:t>duplex</a:t>
            </a:r>
            <a:r>
              <a:rPr lang="he-IL" sz="2400" dirty="0" smtClean="0"/>
              <a:t> &gt;</a:t>
            </a:r>
          </a:p>
          <a:p>
            <a:pPr algn="r" rtl="1"/>
            <a:endParaRPr lang="en-US" sz="2400" dirty="0"/>
          </a:p>
        </p:txBody>
      </p:sp>
    </p:spTree>
    <p:extLst>
      <p:ext uri="{BB962C8B-B14F-4D97-AF65-F5344CB8AC3E}">
        <p14:creationId xmlns:p14="http://schemas.microsoft.com/office/powerpoint/2010/main" val="116400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Full-duplex vs. Half-duplex</a:t>
            </a:r>
            <a:endParaRPr lang="en-US" sz="4800" dirty="0"/>
          </a:p>
        </p:txBody>
      </p:sp>
      <p:sp>
        <p:nvSpPr>
          <p:cNvPr id="3" name="Content Placeholder 2"/>
          <p:cNvSpPr>
            <a:spLocks noGrp="1"/>
          </p:cNvSpPr>
          <p:nvPr>
            <p:ph idx="1"/>
          </p:nvPr>
        </p:nvSpPr>
        <p:spPr/>
        <p:txBody>
          <a:bodyPr>
            <a:normAutofit/>
          </a:bodyPr>
          <a:lstStyle/>
          <a:p>
            <a:pPr algn="r" rtl="1"/>
            <a:r>
              <a:rPr lang="he-IL" sz="2400" dirty="0" smtClean="0"/>
              <a:t>במערכת </a:t>
            </a:r>
            <a:r>
              <a:rPr lang="en-US" sz="2400" dirty="0" smtClean="0"/>
              <a:t>full-duplex</a:t>
            </a:r>
            <a:r>
              <a:rPr lang="he-IL" sz="2400" dirty="0"/>
              <a:t> </a:t>
            </a:r>
            <a:r>
              <a:rPr lang="he-IL" sz="2400" dirty="0" smtClean="0"/>
              <a:t>שני הצדדים יכולים לתקשר אחד עם השני בו זמנית</a:t>
            </a:r>
            <a:r>
              <a:rPr lang="en-US" sz="2400" dirty="0" smtClean="0"/>
              <a:t>.</a:t>
            </a:r>
            <a:r>
              <a:rPr lang="he-IL" sz="2400" dirty="0" smtClean="0"/>
              <a:t> </a:t>
            </a:r>
          </a:p>
          <a:p>
            <a:pPr algn="r" rtl="1"/>
            <a:r>
              <a:rPr lang="he-IL" sz="2400" dirty="0" smtClean="0"/>
              <a:t>לדוגמה, טלפון הוא מכשיר שמשתמש בתקשורת </a:t>
            </a:r>
            <a:r>
              <a:rPr lang="en-US" sz="2400" dirty="0" smtClean="0"/>
              <a:t>full-duplex</a:t>
            </a:r>
            <a:r>
              <a:rPr lang="he-IL" sz="2400" dirty="0" smtClean="0"/>
              <a:t>, שני הצדדים בקצוות של השיחה יכולים לדבר ולשמוע את הצד השני באופן סימולטני. האוזניה/הרמקול משמיעה את השמע של הצד המרוחק, בעוד שהמיקרופון מעביר את הדיבור של הצד המקומי.</a:t>
            </a:r>
          </a:p>
          <a:p>
            <a:pPr algn="r" rtl="1"/>
            <a:r>
              <a:rPr lang="he-IL" sz="2400" dirty="0" smtClean="0"/>
              <a:t>לכן קיים ערוץ תקשורת דו כיווני ביניהם, או במילים אחרות קיימים שני ערוצי תקשורת ביניהם שמאפשרים את השיחה.</a:t>
            </a:r>
            <a:endParaRPr lang="en-US" sz="2400" dirty="0"/>
          </a:p>
        </p:txBody>
      </p:sp>
    </p:spTree>
    <p:extLst>
      <p:ext uri="{BB962C8B-B14F-4D97-AF65-F5344CB8AC3E}">
        <p14:creationId xmlns:p14="http://schemas.microsoft.com/office/powerpoint/2010/main" val="359889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Full-duplex vs. Half-duplex</a:t>
            </a:r>
          </a:p>
        </p:txBody>
      </p:sp>
      <p:sp>
        <p:nvSpPr>
          <p:cNvPr id="3" name="Content Placeholder 2"/>
          <p:cNvSpPr>
            <a:spLocks noGrp="1"/>
          </p:cNvSpPr>
          <p:nvPr>
            <p:ph idx="1"/>
          </p:nvPr>
        </p:nvSpPr>
        <p:spPr/>
        <p:txBody>
          <a:bodyPr>
            <a:normAutofit/>
          </a:bodyPr>
          <a:lstStyle/>
          <a:p>
            <a:pPr algn="r" rtl="1"/>
            <a:r>
              <a:rPr lang="he-IL" sz="2400" dirty="0" smtClean="0"/>
              <a:t>במערכת </a:t>
            </a:r>
            <a:r>
              <a:rPr lang="en-US" sz="2400" dirty="0" smtClean="0"/>
              <a:t>half-duplex</a:t>
            </a:r>
            <a:r>
              <a:rPr lang="he-IL" sz="2400" dirty="0" smtClean="0"/>
              <a:t> שני הצדדים יכולים לתקשר אחד עם השני, אך לא בו זמנית. בכל רגע נתון התקשורת היא חד כיוונית.</a:t>
            </a:r>
          </a:p>
          <a:p>
            <a:pPr algn="r" rtl="1"/>
            <a:r>
              <a:rPr lang="he-IL" sz="2400" dirty="0" smtClean="0"/>
              <a:t>לדוגמה, מכשיר קשר (</a:t>
            </a:r>
            <a:r>
              <a:rPr lang="en-US" sz="2400" dirty="0" smtClean="0"/>
              <a:t>walkie-talkie</a:t>
            </a:r>
            <a:r>
              <a:rPr lang="he-IL" sz="2400" dirty="0" smtClean="0"/>
              <a:t>) הוא מכשיר שמשתמש בתקשורת </a:t>
            </a:r>
            <a:r>
              <a:rPr lang="en-US" sz="2400" dirty="0" smtClean="0"/>
              <a:t>half-duplex</a:t>
            </a:r>
            <a:r>
              <a:rPr lang="he-IL" sz="2400" dirty="0" smtClean="0"/>
              <a:t>. מכשיר קשר הוא דו כיווני שיש לו כפתור שעליו לוחצים כדי לדבר. </a:t>
            </a:r>
          </a:p>
          <a:p>
            <a:pPr algn="r" rtl="1"/>
            <a:r>
              <a:rPr lang="he-IL" sz="2400" dirty="0" smtClean="0"/>
              <a:t>כאשר צד אחד לוחץ על הכפתור כדי לדבר עם הצד השני, העברת השיחה נדלקת, אך קבלת השמע נכבית, כך שלא ניתן לשמוע את הצד השני. כדי לשמוע את הצד השני צריך לשחרר את הכפתור, כך העברת השיחה תיכבה וקבלת השמע תידלק.</a:t>
            </a:r>
          </a:p>
          <a:p>
            <a:pPr algn="r" rtl="1"/>
            <a:endParaRPr lang="en-US" sz="2400" dirty="0"/>
          </a:p>
        </p:txBody>
      </p:sp>
    </p:spTree>
    <p:extLst>
      <p:ext uri="{BB962C8B-B14F-4D97-AF65-F5344CB8AC3E}">
        <p14:creationId xmlns:p14="http://schemas.microsoft.com/office/powerpoint/2010/main" val="116689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a:t>Websocket</a:t>
            </a:r>
            <a:r>
              <a:rPr lang="en-US" sz="4800" dirty="0"/>
              <a:t> vs. HTTP</a:t>
            </a:r>
            <a:endParaRPr lang="en-US" sz="4800" dirty="0"/>
          </a:p>
        </p:txBody>
      </p:sp>
      <p:sp>
        <p:nvSpPr>
          <p:cNvPr id="3" name="Content Placeholder 2"/>
          <p:cNvSpPr>
            <a:spLocks noGrp="1"/>
          </p:cNvSpPr>
          <p:nvPr>
            <p:ph idx="1"/>
          </p:nvPr>
        </p:nvSpPr>
        <p:spPr/>
        <p:txBody>
          <a:bodyPr>
            <a:normAutofit/>
          </a:bodyPr>
          <a:lstStyle/>
          <a:p>
            <a:pPr algn="r" rtl="1"/>
            <a:r>
              <a:rPr lang="he-IL" sz="2400" dirty="0" smtClean="0"/>
              <a:t>התקשורת ב-</a:t>
            </a:r>
            <a:r>
              <a:rPr lang="en-US" sz="2400" dirty="0" smtClean="0"/>
              <a:t>HTTP</a:t>
            </a:r>
            <a:r>
              <a:rPr lang="he-IL" sz="2400" dirty="0" smtClean="0"/>
              <a:t> מתחילה ביצירת שיחה בין השרת ללקוח באמצעות פרוטוקול </a:t>
            </a:r>
            <a:r>
              <a:rPr lang="en-US" sz="2400" dirty="0" smtClean="0"/>
              <a:t>TCP</a:t>
            </a:r>
            <a:r>
              <a:rPr lang="he-IL" sz="2400" dirty="0" smtClean="0"/>
              <a:t> בשכבת התעבורה, ונמשכת בסדרה של בקשות שנשלחות על ידי הלקוח ותשובות שנשלחות על ידי השרת.</a:t>
            </a:r>
          </a:p>
          <a:p>
            <a:pPr algn="r" rtl="1"/>
            <a:r>
              <a:rPr lang="he-IL" sz="2400" dirty="0" smtClean="0"/>
              <a:t>הבעיה העיקרית בפרוטוקול </a:t>
            </a:r>
            <a:r>
              <a:rPr lang="en-US" sz="2400" dirty="0" smtClean="0"/>
              <a:t>HTTP</a:t>
            </a:r>
            <a:r>
              <a:rPr lang="he-IL" sz="2400" dirty="0" smtClean="0"/>
              <a:t> היא השרת אינו יכול לשלוח ללקוח הודעות ללא שהלקוח ביקש ממנו את המידע.</a:t>
            </a:r>
            <a:r>
              <a:rPr lang="en-US" sz="2400" dirty="0" smtClean="0"/>
              <a:t> </a:t>
            </a:r>
            <a:r>
              <a:rPr lang="he-IL" sz="2400" dirty="0" smtClean="0"/>
              <a:t>כל תקשורת שמתבצעת בין השרת ללקוח מקורה בבקשה שהלקוח מעביר לשרת.</a:t>
            </a:r>
          </a:p>
          <a:p>
            <a:pPr algn="r" rtl="1"/>
            <a:r>
              <a:rPr lang="he-IL" sz="2400" dirty="0" smtClean="0"/>
              <a:t>בעיה נוספת היא שבפרוטוקול </a:t>
            </a:r>
            <a:r>
              <a:rPr lang="en-US" sz="2400" dirty="0" smtClean="0"/>
              <a:t>HTTP</a:t>
            </a:r>
            <a:r>
              <a:rPr lang="he-IL" sz="2400" dirty="0" smtClean="0"/>
              <a:t> התקשורת משתמשת ב</a:t>
            </a:r>
            <a:r>
              <a:rPr lang="en-US" sz="2400" dirty="0" smtClean="0"/>
              <a:t>half-duplex</a:t>
            </a:r>
            <a:r>
              <a:rPr lang="he-IL" sz="2400" dirty="0" smtClean="0"/>
              <a:t> ולכן השרת והלקוח לא יכולים לדבר בו זמנית עם הצד השני.</a:t>
            </a:r>
            <a:endParaRPr lang="en-US" sz="2400" dirty="0"/>
          </a:p>
        </p:txBody>
      </p:sp>
    </p:spTree>
    <p:extLst>
      <p:ext uri="{BB962C8B-B14F-4D97-AF65-F5344CB8AC3E}">
        <p14:creationId xmlns:p14="http://schemas.microsoft.com/office/powerpoint/2010/main" val="398730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Websocket</a:t>
            </a:r>
            <a:r>
              <a:rPr lang="en-US" sz="4800" dirty="0" smtClean="0"/>
              <a:t> vs. HTTP</a:t>
            </a:r>
            <a:endParaRPr lang="en-US" sz="4800" dirty="0"/>
          </a:p>
        </p:txBody>
      </p:sp>
      <p:sp>
        <p:nvSpPr>
          <p:cNvPr id="3" name="Content Placeholder 2"/>
          <p:cNvSpPr>
            <a:spLocks noGrp="1"/>
          </p:cNvSpPr>
          <p:nvPr>
            <p:ph idx="1"/>
          </p:nvPr>
        </p:nvSpPr>
        <p:spPr/>
        <p:txBody>
          <a:bodyPr>
            <a:normAutofit/>
          </a:bodyPr>
          <a:lstStyle/>
          <a:p>
            <a:pPr marL="0" indent="0" algn="r" rtl="1">
              <a:buNone/>
            </a:pPr>
            <a:r>
              <a:rPr lang="he-IL" sz="2400" dirty="0" smtClean="0"/>
              <a:t>פרוטוקול </a:t>
            </a:r>
            <a:r>
              <a:rPr lang="en-US" sz="2400" dirty="0" err="1" smtClean="0"/>
              <a:t>websocket</a:t>
            </a:r>
            <a:r>
              <a:rPr lang="he-IL" sz="2400" dirty="0"/>
              <a:t> </a:t>
            </a:r>
            <a:r>
              <a:rPr lang="he-IL" sz="2400" dirty="0" smtClean="0"/>
              <a:t>מספק פיתרון לבעיות אלו:</a:t>
            </a:r>
          </a:p>
          <a:p>
            <a:pPr algn="r" rtl="1"/>
            <a:r>
              <a:rPr lang="en-US" sz="2400" dirty="0" err="1" smtClean="0"/>
              <a:t>Websocket</a:t>
            </a:r>
            <a:r>
              <a:rPr lang="he-IL" sz="2400" dirty="0" smtClean="0"/>
              <a:t> הוא פרוטוקול דו כיווני כך שגם השרת וגם הלקוח יכולים לשלוח הודעות לצד השני. </a:t>
            </a:r>
            <a:r>
              <a:rPr lang="he-IL" sz="2400" dirty="0"/>
              <a:t>בשונה מ-</a:t>
            </a:r>
            <a:r>
              <a:rPr lang="en-US" sz="2400" dirty="0"/>
              <a:t>HTTP</a:t>
            </a:r>
            <a:r>
              <a:rPr lang="he-IL" sz="2400" dirty="0"/>
              <a:t> שהוא פרוטוקול של בקשה-תשובה, </a:t>
            </a:r>
            <a:r>
              <a:rPr lang="en-US" sz="2400" dirty="0" err="1" smtClean="0"/>
              <a:t>websocket</a:t>
            </a:r>
            <a:r>
              <a:rPr lang="he-IL" sz="2400" dirty="0" smtClean="0"/>
              <a:t> </a:t>
            </a:r>
            <a:r>
              <a:rPr lang="he-IL" sz="2400" dirty="0"/>
              <a:t>מאפשר לשרת לשלוח הודעות ללקוח מבלי שהלקוח מבקש ממנו.</a:t>
            </a:r>
            <a:r>
              <a:rPr lang="he-IL" sz="2400" dirty="0" smtClean="0"/>
              <a:t> </a:t>
            </a:r>
          </a:p>
          <a:p>
            <a:pPr algn="r" rtl="1"/>
            <a:r>
              <a:rPr lang="en-US" sz="2400" dirty="0" err="1" smtClean="0"/>
              <a:t>Websocket</a:t>
            </a:r>
            <a:r>
              <a:rPr lang="he-IL" sz="2400" dirty="0" smtClean="0"/>
              <a:t> משתמש בתקשורת שהיא </a:t>
            </a:r>
            <a:r>
              <a:rPr lang="en-US" sz="2400" dirty="0" smtClean="0"/>
              <a:t>full-</a:t>
            </a:r>
            <a:r>
              <a:rPr lang="en-US" sz="2400" dirty="0" err="1" smtClean="0"/>
              <a:t>dulex</a:t>
            </a:r>
            <a:r>
              <a:rPr lang="he-IL" sz="2400" dirty="0" smtClean="0"/>
              <a:t> ולכן מאפשר ללקוח ולשרת לתקשר אחד עם השני באופן סימולטני.</a:t>
            </a:r>
          </a:p>
          <a:p>
            <a:pPr algn="r" rtl="1"/>
            <a:r>
              <a:rPr lang="he-IL" sz="2400" dirty="0" smtClean="0"/>
              <a:t>תכונה זו של </a:t>
            </a:r>
            <a:r>
              <a:rPr lang="en-US" sz="2400" dirty="0" err="1" smtClean="0"/>
              <a:t>websocket</a:t>
            </a:r>
            <a:r>
              <a:rPr lang="he-IL" sz="2400" dirty="0" smtClean="0"/>
              <a:t> מאפשרת למערכות המשתמשות בו לתחזק העברת הודעות בזמן אמת, ללא טריגר מהלקוח.</a:t>
            </a:r>
            <a:endParaRPr lang="en-US" sz="2400" dirty="0"/>
          </a:p>
        </p:txBody>
      </p:sp>
    </p:spTree>
    <p:extLst>
      <p:ext uri="{BB962C8B-B14F-4D97-AF65-F5344CB8AC3E}">
        <p14:creationId xmlns:p14="http://schemas.microsoft.com/office/powerpoint/2010/main" val="191906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Websocket</a:t>
            </a:r>
            <a:r>
              <a:rPr lang="en-US" sz="4800" dirty="0" smtClean="0"/>
              <a:t> example</a:t>
            </a:r>
            <a:endParaRPr lang="en-US" sz="4800" dirty="0"/>
          </a:p>
        </p:txBody>
      </p:sp>
      <p:sp>
        <p:nvSpPr>
          <p:cNvPr id="3" name="Content Placeholder 2"/>
          <p:cNvSpPr>
            <a:spLocks noGrp="1"/>
          </p:cNvSpPr>
          <p:nvPr>
            <p:ph idx="1"/>
          </p:nvPr>
        </p:nvSpPr>
        <p:spPr/>
        <p:txBody>
          <a:bodyPr>
            <a:normAutofit/>
          </a:bodyPr>
          <a:lstStyle/>
          <a:p>
            <a:pPr algn="r" rtl="1"/>
            <a:r>
              <a:rPr lang="he-IL" sz="2400" dirty="0" smtClean="0"/>
              <a:t>בשקפים הבאים נציג דוגמא לשרת-לקוח שמשתמש ב-</a:t>
            </a:r>
            <a:r>
              <a:rPr lang="en-US" sz="2400" dirty="0" err="1" smtClean="0"/>
              <a:t>websocket</a:t>
            </a:r>
            <a:r>
              <a:rPr lang="he-IL" sz="2400" dirty="0" smtClean="0"/>
              <a:t>.</a:t>
            </a:r>
          </a:p>
          <a:p>
            <a:pPr algn="r" rtl="1"/>
            <a:r>
              <a:rPr lang="he-IL" sz="2400" dirty="0" smtClean="0"/>
              <a:t>בכל חיבור השרת קורא את השם של הלקוח, שולח ברכת התחברות וסוגר את החיבור.</a:t>
            </a:r>
          </a:p>
          <a:p>
            <a:pPr algn="r" rtl="1"/>
            <a:r>
              <a:rPr lang="he-IL" sz="2400" dirty="0" smtClean="0"/>
              <a:t>בצד השרת, </a:t>
            </a:r>
            <a:r>
              <a:rPr lang="en-US" sz="2400" dirty="0" err="1" smtClean="0"/>
              <a:t>websocket</a:t>
            </a:r>
            <a:r>
              <a:rPr lang="he-IL" sz="2400" dirty="0" smtClean="0"/>
              <a:t> מבצע את </a:t>
            </a:r>
            <a:r>
              <a:rPr lang="en-US" sz="2400" dirty="0" smtClean="0"/>
              <a:t>hello-handler</a:t>
            </a:r>
            <a:r>
              <a:rPr lang="he-IL" sz="2400" dirty="0" smtClean="0"/>
              <a:t> פעם אחת לכל חיבור, קורא את שם הלקוח ושולח לו ברכה. לאחר מכן הוא סוגר את החיבור כאשר ה-</a:t>
            </a:r>
            <a:r>
              <a:rPr lang="en-US" sz="2400" dirty="0" smtClean="0"/>
              <a:t>handler</a:t>
            </a:r>
            <a:r>
              <a:rPr lang="he-IL" sz="2400" dirty="0" smtClean="0"/>
              <a:t> חוזר.</a:t>
            </a:r>
          </a:p>
          <a:p>
            <a:pPr algn="r" rtl="1"/>
            <a:r>
              <a:rPr lang="he-IL" sz="2400" dirty="0" smtClean="0"/>
              <a:t>בצד הלקוח, מתבצע חיבור לשרת, שולח לו את השם ומקבל את הברכה.</a:t>
            </a:r>
          </a:p>
          <a:p>
            <a:pPr algn="r" rtl="1"/>
            <a:endParaRPr lang="en-US" sz="2400" dirty="0"/>
          </a:p>
        </p:txBody>
      </p:sp>
    </p:spTree>
    <p:extLst>
      <p:ext uri="{BB962C8B-B14F-4D97-AF65-F5344CB8AC3E}">
        <p14:creationId xmlns:p14="http://schemas.microsoft.com/office/powerpoint/2010/main" val="159812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Websocket</a:t>
            </a:r>
            <a:r>
              <a:rPr lang="en-US" sz="4800" dirty="0" smtClean="0"/>
              <a:t> example</a:t>
            </a:r>
            <a:endParaRPr lang="en-US" sz="4800" dirty="0"/>
          </a:p>
        </p:txBody>
      </p:sp>
      <p:pic>
        <p:nvPicPr>
          <p:cNvPr id="5" name="Picture 4"/>
          <p:cNvPicPr>
            <a:picLocks noChangeAspect="1"/>
          </p:cNvPicPr>
          <p:nvPr/>
        </p:nvPicPr>
        <p:blipFill rotWithShape="1">
          <a:blip r:embed="rId2"/>
          <a:srcRect l="30116" t="17231" r="26615" b="25949"/>
          <a:stretch/>
        </p:blipFill>
        <p:spPr>
          <a:xfrm>
            <a:off x="886265" y="1596328"/>
            <a:ext cx="6485205" cy="4790406"/>
          </a:xfrm>
          <a:prstGeom prst="rect">
            <a:avLst/>
          </a:prstGeom>
        </p:spPr>
      </p:pic>
      <p:sp>
        <p:nvSpPr>
          <p:cNvPr id="6" name="TextBox 5"/>
          <p:cNvSpPr txBox="1"/>
          <p:nvPr/>
        </p:nvSpPr>
        <p:spPr>
          <a:xfrm>
            <a:off x="7920111" y="1786597"/>
            <a:ext cx="1589649" cy="461665"/>
          </a:xfrm>
          <a:prstGeom prst="rect">
            <a:avLst/>
          </a:prstGeom>
          <a:noFill/>
        </p:spPr>
        <p:txBody>
          <a:bodyPr wrap="square" rtlCol="0">
            <a:spAutoFit/>
          </a:bodyPr>
          <a:lstStyle/>
          <a:p>
            <a:pPr algn="r"/>
            <a:r>
              <a:rPr lang="he-IL" sz="2400" dirty="0" smtClean="0"/>
              <a:t>שרת:</a:t>
            </a:r>
            <a:endParaRPr lang="en-US" sz="2400" dirty="0"/>
          </a:p>
        </p:txBody>
      </p:sp>
    </p:spTree>
    <p:extLst>
      <p:ext uri="{BB962C8B-B14F-4D97-AF65-F5344CB8AC3E}">
        <p14:creationId xmlns:p14="http://schemas.microsoft.com/office/powerpoint/2010/main" val="2096793488"/>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456</TotalTime>
  <Words>569</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Gisha</vt:lpstr>
      <vt:lpstr>Trebuchet MS</vt:lpstr>
      <vt:lpstr>Wingdings 3</vt:lpstr>
      <vt:lpstr>Facet</vt:lpstr>
      <vt:lpstr>Websockets</vt:lpstr>
      <vt:lpstr>Websockets</vt:lpstr>
      <vt:lpstr>Duplex</vt:lpstr>
      <vt:lpstr>Full-duplex vs. Half-duplex</vt:lpstr>
      <vt:lpstr>Full-duplex vs. Half-duplex</vt:lpstr>
      <vt:lpstr>Websocket vs. HTTP</vt:lpstr>
      <vt:lpstr>Websocket vs. HTTP</vt:lpstr>
      <vt:lpstr>Websocket example</vt:lpstr>
      <vt:lpstr>Websocket example</vt:lpstr>
      <vt:lpstr>Websocket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305092751_305457350_312593007</dc:title>
  <dc:creator>Noa Leshem</dc:creator>
  <cp:lastModifiedBy>Noa Leshem</cp:lastModifiedBy>
  <cp:revision>22</cp:revision>
  <dcterms:created xsi:type="dcterms:W3CDTF">2019-03-28T12:20:18Z</dcterms:created>
  <dcterms:modified xsi:type="dcterms:W3CDTF">2019-03-30T19:32:41Z</dcterms:modified>
</cp:coreProperties>
</file>