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8" r:id="rId13"/>
    <p:sldId id="269" r:id="rId14"/>
    <p:sldId id="266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35F4F141-732C-49E0-AFAC-50F09CBFEF0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43BC7F83-E714-42DF-BC3E-60F35C03B136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387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F141-732C-49E0-AFAC-50F09CBFEF0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7F83-E714-42DF-BC3E-60F35C03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35F4F141-732C-49E0-AFAC-50F09CBFEF0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43BC7F83-E714-42DF-BC3E-60F35C03B13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7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F141-732C-49E0-AFAC-50F09CBFEF0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7F83-E714-42DF-BC3E-60F35C03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2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5F4F141-732C-49E0-AFAC-50F09CBFEF0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3BC7F83-E714-42DF-BC3E-60F35C03B13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136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F141-732C-49E0-AFAC-50F09CBFEF0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7F83-E714-42DF-BC3E-60F35C03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3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F141-732C-49E0-AFAC-50F09CBFEF0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7F83-E714-42DF-BC3E-60F35C03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F141-732C-49E0-AFAC-50F09CBFEF0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7F83-E714-42DF-BC3E-60F35C03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F141-732C-49E0-AFAC-50F09CBFEF0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7F83-E714-42DF-BC3E-60F35C03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746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35F4F141-732C-49E0-AFAC-50F09CBFEF0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43BC7F83-E714-42DF-BC3E-60F35C03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41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35F4F141-732C-49E0-AFAC-50F09CBFEF0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43BC7F83-E714-42DF-BC3E-60F35C03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9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5F4F141-732C-49E0-AFAC-50F09CBFEF0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3BC7F83-E714-42DF-BC3E-60F35C03B13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10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874C-DCBA-4637-A039-5A135161AE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עקביות ושמירת נתונים לאורך זמן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A8653-AD36-4A15-BD8B-B7F408C784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מצגת כיתה – גרסה 2</a:t>
            </a:r>
            <a:br>
              <a:rPr lang="en-US" dirty="0"/>
            </a:br>
            <a:r>
              <a:rPr lang="he-IL" dirty="0"/>
              <a:t>אלחנן </a:t>
            </a:r>
            <a:r>
              <a:rPr lang="he-IL" dirty="0" err="1"/>
              <a:t>פרלשטיין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6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AEF6-3B2D-4137-B0B0-E223D205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התמודדות עם היררכיית מחלקות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65AA-C089-4AB3-9C35-3DDB4FC8E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en-US" dirty="0"/>
              <a:t>Django</a:t>
            </a:r>
            <a:r>
              <a:rPr lang="he-IL" dirty="0"/>
              <a:t> מספקת תאימות כמעט מלאה בינה לבין האפליקציה במקרה של היררכיה.</a:t>
            </a:r>
          </a:p>
          <a:p>
            <a:pPr algn="r" rtl="1"/>
            <a:r>
              <a:rPr lang="he-IL" dirty="0"/>
              <a:t>יש להקפיד כי מחלקת האב יורשת מהמחלקה </a:t>
            </a:r>
            <a:r>
              <a:rPr lang="en-US" dirty="0" err="1"/>
              <a:t>Django.db.models.model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ישנן 3 אפשרויות לירושה: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dirty="0"/>
              <a:t>מחלקת האב איננה מודל בפני עצמה (כלומר אין לה טבלה משל עצמה) והיא רק מקום לאגד מידע משותף – נשתמש ב </a:t>
            </a:r>
            <a:r>
              <a:rPr lang="en-US" dirty="0"/>
              <a:t>Abstract base classes</a:t>
            </a:r>
            <a:r>
              <a:rPr lang="he-IL" dirty="0"/>
              <a:t>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dirty="0"/>
              <a:t>אחרת, מחלקת האב הינה מודל בפני עצמה וגם לה וגם למחלקת הבן יש טבלאות – נשתמש ב </a:t>
            </a:r>
            <a:r>
              <a:rPr lang="en-US" dirty="0"/>
              <a:t>Multi table inheritance</a:t>
            </a:r>
            <a:r>
              <a:rPr lang="he-IL" dirty="0"/>
              <a:t>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dirty="0"/>
              <a:t>אם רוצים לשנות את התנהגות המחלקה רק ברמת האפליקציה ושזה לא ישפיע על הטבלאות במסד הנתונים נשתמש ב </a:t>
            </a:r>
            <a:r>
              <a:rPr lang="en-US" dirty="0"/>
              <a:t>Proxy models</a:t>
            </a:r>
            <a:r>
              <a:rPr lang="he-I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92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AEF6-3B2D-4137-B0B0-E223D205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התמודדות עם היררכיית מחלקות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D4FA48-FFE6-4797-B13C-3DB103CEF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5" y="2384375"/>
            <a:ext cx="4610100" cy="24162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E014C1-F7D2-4736-B7DE-58D4AAAFBD96}"/>
              </a:ext>
            </a:extLst>
          </p:cNvPr>
          <p:cNvSpPr txBox="1"/>
          <p:nvPr/>
        </p:nvSpPr>
        <p:spPr>
          <a:xfrm>
            <a:off x="8524875" y="2838450"/>
            <a:ext cx="3076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אופציה 1 – </a:t>
            </a:r>
            <a:r>
              <a:rPr lang="en-US" dirty="0"/>
              <a:t>abstract base class</a:t>
            </a:r>
            <a:br>
              <a:rPr lang="en-US" dirty="0"/>
            </a:br>
            <a:r>
              <a:rPr lang="he-IL" dirty="0"/>
              <a:t>תהיה קיימת טבלה יחידה </a:t>
            </a:r>
            <a:r>
              <a:rPr lang="en-US" dirty="0"/>
              <a:t>Students </a:t>
            </a:r>
            <a:r>
              <a:rPr lang="he-IL" dirty="0"/>
              <a:t> ולה 3 שדות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11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B88A-8577-4A04-9926-048B0FBE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התמודדות עם היררכיית מחלקות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D2A171-F443-4745-BE0B-D9A69C1DA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173" y="2355811"/>
            <a:ext cx="4784052" cy="18447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ECD3F4-AD68-484D-94CD-B3639A51F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173" y="4427275"/>
            <a:ext cx="4717377" cy="584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2F2B80-C7B9-4281-932A-3DF8F4E7A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173" y="5212853"/>
            <a:ext cx="5162815" cy="6831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E96E3C-EA46-4053-B50B-B7B1F842B31C}"/>
              </a:ext>
            </a:extLst>
          </p:cNvPr>
          <p:cNvSpPr txBox="1"/>
          <p:nvPr/>
        </p:nvSpPr>
        <p:spPr>
          <a:xfrm>
            <a:off x="8220075" y="4200525"/>
            <a:ext cx="3484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/>
              <a:t>Bob’s Cafe</a:t>
            </a:r>
            <a:r>
              <a:rPr lang="he-IL" dirty="0"/>
              <a:t> הינו אובייקט מסוג מסעדה וניתן לגשת אליו הן מ </a:t>
            </a:r>
            <a:r>
              <a:rPr lang="en-US" dirty="0"/>
              <a:t>Places</a:t>
            </a:r>
            <a:r>
              <a:rPr lang="he-IL" dirty="0"/>
              <a:t> והן מ </a:t>
            </a:r>
            <a:r>
              <a:rPr lang="en-US" dirty="0"/>
              <a:t>Restaurants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CE346D-A327-4B08-9540-ECC1B4E1EA9B}"/>
              </a:ext>
            </a:extLst>
          </p:cNvPr>
          <p:cNvSpPr txBox="1"/>
          <p:nvPr/>
        </p:nvSpPr>
        <p:spPr>
          <a:xfrm>
            <a:off x="8839200" y="54483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גישה לבן: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B1099A-B38D-4D9C-ADD9-76FA5E3FAFD1}"/>
              </a:ext>
            </a:extLst>
          </p:cNvPr>
          <p:cNvSpPr/>
          <p:nvPr/>
        </p:nvSpPr>
        <p:spPr>
          <a:xfrm>
            <a:off x="8058150" y="2518461"/>
            <a:ext cx="3829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אופציה 2 – </a:t>
            </a:r>
            <a:r>
              <a:rPr lang="en-US" dirty="0"/>
              <a:t>multi table inheritance</a:t>
            </a:r>
            <a:br>
              <a:rPr lang="en-US" dirty="0"/>
            </a:br>
            <a:r>
              <a:rPr lang="he-IL" dirty="0"/>
              <a:t>ייווצרו 2 טבלאות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2D04EB-BA79-4D99-BF3B-C7969806F2FB}"/>
              </a:ext>
            </a:extLst>
          </p:cNvPr>
          <p:cNvSpPr txBox="1"/>
          <p:nvPr/>
        </p:nvSpPr>
        <p:spPr>
          <a:xfrm>
            <a:off x="3419476" y="62865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מאחורי הקלעים יש מימוש של קשר </a:t>
            </a:r>
            <a:r>
              <a:rPr lang="en-US" dirty="0"/>
              <a:t>One-to-One</a:t>
            </a:r>
            <a:r>
              <a:rPr lang="he-IL" dirty="0"/>
              <a:t> בין מחלקת הבן לכל אחד מהאבות שלו.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10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A7746-F296-4FBB-B1B9-3F44D6D7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התמודדות עם היררכיית מחלקות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35D2A7-AE78-4428-944D-1C94E8AC3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61" y="2430121"/>
            <a:ext cx="4653864" cy="245620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05B2D5-AD08-40E6-AACE-3F20D102116C}"/>
              </a:ext>
            </a:extLst>
          </p:cNvPr>
          <p:cNvSpPr/>
          <p:nvPr/>
        </p:nvSpPr>
        <p:spPr>
          <a:xfrm>
            <a:off x="8058150" y="2518461"/>
            <a:ext cx="38290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אופציה 3 – </a:t>
            </a:r>
            <a:r>
              <a:rPr lang="en-US" dirty="0"/>
              <a:t>proxy models</a:t>
            </a:r>
            <a:br>
              <a:rPr lang="en-US" dirty="0"/>
            </a:br>
            <a:r>
              <a:rPr lang="he-IL" dirty="0"/>
              <a:t>אופציה זו פחות שימושית ונפוצה.</a:t>
            </a:r>
            <a:br>
              <a:rPr lang="en-US" dirty="0"/>
            </a:br>
            <a:r>
              <a:rPr lang="he-IL" dirty="0"/>
              <a:t>מיועדת למקרים בהם רוצים להגדיר התנהגות חדשה לאובייקט בפייתון.</a:t>
            </a:r>
            <a:br>
              <a:rPr lang="en-US" dirty="0"/>
            </a:br>
            <a:r>
              <a:rPr lang="he-IL" dirty="0"/>
              <a:t>כל מופע של </a:t>
            </a:r>
            <a:r>
              <a:rPr lang="en-US" dirty="0"/>
              <a:t>person </a:t>
            </a:r>
            <a:r>
              <a:rPr lang="he-IL" dirty="0"/>
              <a:t> יהיה נגיש דרך </a:t>
            </a:r>
            <a:r>
              <a:rPr lang="en-US" dirty="0" err="1"/>
              <a:t>myPerson</a:t>
            </a:r>
            <a:r>
              <a:rPr lang="he-IL" dirty="0"/>
              <a:t> ולהפך.</a:t>
            </a:r>
            <a:br>
              <a:rPr lang="en-US" dirty="0"/>
            </a:br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למשל הגדרה של סדר אחר ל </a:t>
            </a:r>
            <a:r>
              <a:rPr lang="en-US" dirty="0"/>
              <a:t>model</a:t>
            </a:r>
            <a:br>
              <a:rPr lang="en-US" dirty="0"/>
            </a:br>
            <a:endParaRPr lang="he-IL" dirty="0"/>
          </a:p>
          <a:p>
            <a:pPr algn="r" rt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0C04EB-34C6-4311-9EDB-8BADEBDCF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61" y="5318057"/>
            <a:ext cx="3920439" cy="93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01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2FC3-733F-439A-8C1E-230F9C0A2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התמודדות עם ההקשר של אובייקטים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53D4D-05C8-49FC-B0EC-99C5968C1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ישנם אובייקטים אשר נרצה שיהיו </a:t>
            </a:r>
            <a:r>
              <a:rPr lang="en-US" dirty="0"/>
              <a:t>persistent</a:t>
            </a:r>
            <a:r>
              <a:rPr lang="he-IL" dirty="0"/>
              <a:t> ויישמרו לאורך זמן, עבורם נגדיר </a:t>
            </a:r>
            <a:r>
              <a:rPr lang="en-US" dirty="0"/>
              <a:t>model</a:t>
            </a:r>
            <a:r>
              <a:rPr lang="he-IL" dirty="0"/>
              <a:t> כפי שתואר במצגת זו.</a:t>
            </a:r>
          </a:p>
          <a:p>
            <a:pPr algn="r" rtl="1"/>
            <a:r>
              <a:rPr lang="he-IL" dirty="0"/>
              <a:t>עבור אובייקטים </a:t>
            </a:r>
            <a:r>
              <a:rPr lang="en-US" dirty="0"/>
              <a:t>non-persistent</a:t>
            </a:r>
            <a:r>
              <a:rPr lang="he-IL" dirty="0"/>
              <a:t> ניצור מחלקות "רגילות" בפייתון.</a:t>
            </a:r>
          </a:p>
          <a:p>
            <a:pPr algn="r" rtl="1"/>
            <a:r>
              <a:rPr lang="he-IL" dirty="0"/>
              <a:t>הקשר ביניהם יתבצע בצורה הבאה:</a:t>
            </a:r>
          </a:p>
          <a:p>
            <a:pPr marL="0" indent="0" algn="r" rtl="1">
              <a:buNone/>
            </a:pPr>
            <a:r>
              <a:rPr lang="he-IL" dirty="0"/>
              <a:t>אם לאובייקט א' שהוא מסוג </a:t>
            </a:r>
            <a:r>
              <a:rPr lang="en-US" dirty="0"/>
              <a:t>persistent</a:t>
            </a:r>
            <a:r>
              <a:rPr lang="he-IL" dirty="0"/>
              <a:t> יש </a:t>
            </a:r>
            <a:r>
              <a:rPr lang="he-IL" dirty="0" err="1"/>
              <a:t>רפרנס</a:t>
            </a:r>
            <a:r>
              <a:rPr lang="he-IL" dirty="0"/>
              <a:t> לאובייקט ב', שהוא מסוג </a:t>
            </a:r>
            <a:r>
              <a:rPr lang="en-US" dirty="0"/>
              <a:t>non-persistent</a:t>
            </a:r>
            <a:r>
              <a:rPr lang="he-IL" dirty="0"/>
              <a:t> כל שעלינו לעשות הוא ליצור מחלקה חדשה היורשת מהמחלקה הבסיסית </a:t>
            </a:r>
            <a:r>
              <a:rPr lang="en-US" dirty="0" err="1"/>
              <a:t>models.Field</a:t>
            </a:r>
            <a:r>
              <a:rPr lang="he-IL" dirty="0"/>
              <a:t>.</a:t>
            </a:r>
            <a:br>
              <a:rPr lang="en-US" dirty="0"/>
            </a:br>
            <a:r>
              <a:rPr lang="he-IL" dirty="0"/>
              <a:t>בהגדרת האובייקט הראשון נשתמש במחלקה המקורית ואילו תפקידה של המחלקה החדשה הוא לשמור את הקשר בין אובייקט א' ל-ב' במסד הנתונים.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85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7010-9A75-42C0-88B1-738413484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התמודדות עם ההקשר של אובייקטים - דוגמה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6FB1FE-EDB9-4A0B-BC41-22D2C8656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978" y="2529758"/>
            <a:ext cx="6498571" cy="22898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5CCFC1-77A3-4727-9B13-37A4AA5EE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979" y="4984784"/>
            <a:ext cx="5657958" cy="15558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44D5BC-C9C8-4E61-A33C-DB56B328ADBD}"/>
              </a:ext>
            </a:extLst>
          </p:cNvPr>
          <p:cNvSpPr txBox="1"/>
          <p:nvPr/>
        </p:nvSpPr>
        <p:spPr>
          <a:xfrm>
            <a:off x="9915525" y="2695575"/>
            <a:ext cx="199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מחלקה "רגילה" בפייתון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3D66A0-D2EB-4509-BC7D-8CE0F375A148}"/>
              </a:ext>
            </a:extLst>
          </p:cNvPr>
          <p:cNvSpPr txBox="1"/>
          <p:nvPr/>
        </p:nvSpPr>
        <p:spPr>
          <a:xfrm>
            <a:off x="9810750" y="5439533"/>
            <a:ext cx="1990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מחלקה מותאמת היורשת מ </a:t>
            </a:r>
            <a:r>
              <a:rPr lang="en-US" dirty="0" err="1"/>
              <a:t>models.Field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96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E56D-2738-45B7-8B18-45B482F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התמודדות עם ההקשר של אובייקטים - דוגמה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C49928-701F-4E37-BE53-6CEFEF64D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378" y="2476465"/>
            <a:ext cx="4968172" cy="2133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EDF6B1-25FF-4765-AA6C-8066FFEFEC91}"/>
              </a:ext>
            </a:extLst>
          </p:cNvPr>
          <p:cNvSpPr txBox="1"/>
          <p:nvPr/>
        </p:nvSpPr>
        <p:spPr>
          <a:xfrm>
            <a:off x="9915525" y="2695575"/>
            <a:ext cx="1990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שימוש: לאובייקט </a:t>
            </a:r>
            <a:r>
              <a:rPr lang="en-US" dirty="0"/>
              <a:t>example </a:t>
            </a:r>
            <a:r>
              <a:rPr lang="he-IL" dirty="0"/>
              <a:t> שהוא </a:t>
            </a:r>
            <a:r>
              <a:rPr lang="en-US" dirty="0"/>
              <a:t>persistent</a:t>
            </a:r>
            <a:r>
              <a:rPr lang="he-IL" dirty="0"/>
              <a:t> יש שדה מסוג </a:t>
            </a:r>
            <a:r>
              <a:rPr lang="en-US" dirty="0"/>
              <a:t>Hand</a:t>
            </a:r>
            <a:r>
              <a:rPr lang="he-IL" dirty="0"/>
              <a:t>.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B3DFB3-6A5B-49B5-A641-1BB25DBD2B75}"/>
              </a:ext>
            </a:extLst>
          </p:cNvPr>
          <p:cNvSpPr txBox="1"/>
          <p:nvPr/>
        </p:nvSpPr>
        <p:spPr>
          <a:xfrm>
            <a:off x="3495675" y="4933950"/>
            <a:ext cx="8208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אם כן, המחלקה </a:t>
            </a:r>
            <a:r>
              <a:rPr lang="en-US" dirty="0" err="1"/>
              <a:t>HandField</a:t>
            </a:r>
            <a:r>
              <a:rPr lang="he-IL" dirty="0"/>
              <a:t> היא זו שיודעת להמיר בין המחלקה </a:t>
            </a:r>
            <a:r>
              <a:rPr lang="en-US" dirty="0"/>
              <a:t>Hand</a:t>
            </a:r>
            <a:r>
              <a:rPr lang="he-IL" dirty="0"/>
              <a:t> לבין האחסון </a:t>
            </a:r>
            <a:r>
              <a:rPr lang="he-IL" dirty="0" err="1"/>
              <a:t>הרפרנס</a:t>
            </a:r>
            <a:r>
              <a:rPr lang="he-IL" dirty="0"/>
              <a:t> המתאים לה במסד הנתונים בטבלה של </a:t>
            </a:r>
            <a:r>
              <a:rPr lang="en-US" dirty="0"/>
              <a:t>example</a:t>
            </a:r>
            <a:r>
              <a:rPr lang="he-I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4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61377-2AC3-4C8E-8E24-487ED3FC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הצגת הספרייה שבחרנו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6C4E8-C3FF-4EFA-8F8A-C68A07662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בחרנו להציג את </a:t>
            </a:r>
            <a:r>
              <a:rPr lang="en-US" dirty="0"/>
              <a:t>Django</a:t>
            </a:r>
            <a:r>
              <a:rPr lang="he-IL" dirty="0"/>
              <a:t> שהיא מסגרת פיתוח הכתובה בפייתון והינה פרוייקט </a:t>
            </a:r>
            <a:r>
              <a:rPr lang="en-US" dirty="0"/>
              <a:t>open source</a:t>
            </a:r>
            <a:r>
              <a:rPr lang="he-IL" dirty="0"/>
              <a:t>.</a:t>
            </a:r>
          </a:p>
          <a:p>
            <a:pPr algn="r" rtl="1"/>
            <a:r>
              <a:rPr lang="en-US" dirty="0"/>
              <a:t>Django</a:t>
            </a:r>
            <a:r>
              <a:rPr lang="he-IL" dirty="0"/>
              <a:t> מושתתת על ארכיטקטורות </a:t>
            </a:r>
            <a:r>
              <a:rPr lang="en-US" dirty="0"/>
              <a:t>MVC</a:t>
            </a:r>
            <a:r>
              <a:rPr lang="he-IL" dirty="0"/>
              <a:t> (</a:t>
            </a:r>
            <a:r>
              <a:rPr lang="en-US" b="1" dirty="0"/>
              <a:t>M</a:t>
            </a:r>
            <a:r>
              <a:rPr lang="en-US" dirty="0"/>
              <a:t>odel </a:t>
            </a:r>
            <a:r>
              <a:rPr lang="en-US" b="1" dirty="0"/>
              <a:t>V</a:t>
            </a:r>
            <a:r>
              <a:rPr lang="en-US" dirty="0"/>
              <a:t>iew </a:t>
            </a:r>
            <a:r>
              <a:rPr lang="en-US" b="1" dirty="0"/>
              <a:t>C</a:t>
            </a:r>
            <a:r>
              <a:rPr lang="en-US" dirty="0"/>
              <a:t>ontroller</a:t>
            </a:r>
            <a:r>
              <a:rPr lang="he-IL" dirty="0"/>
              <a:t>) ו </a:t>
            </a:r>
            <a:r>
              <a:rPr lang="en-US" dirty="0"/>
              <a:t>ORM</a:t>
            </a:r>
            <a:r>
              <a:rPr lang="he-IL" dirty="0"/>
              <a:t> (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R</a:t>
            </a:r>
            <a:r>
              <a:rPr lang="en-US" dirty="0"/>
              <a:t>elational </a:t>
            </a:r>
            <a:r>
              <a:rPr lang="en-US" b="1" dirty="0"/>
              <a:t>M</a:t>
            </a:r>
            <a:r>
              <a:rPr lang="en-US" dirty="0"/>
              <a:t>apper</a:t>
            </a:r>
            <a:r>
              <a:rPr lang="he-IL" dirty="0"/>
              <a:t>).</a:t>
            </a:r>
            <a:br>
              <a:rPr lang="en-US" dirty="0"/>
            </a:br>
            <a:r>
              <a:rPr lang="en-US" u="sng" dirty="0"/>
              <a:t>ORM</a:t>
            </a:r>
            <a:r>
              <a:rPr lang="he-IL" u="sng" dirty="0"/>
              <a:t>:</a:t>
            </a:r>
            <a:r>
              <a:rPr lang="he-IL" dirty="0"/>
              <a:t> המיפוי נעשה בין מחלקות בפייתון, שהן למעשה ה </a:t>
            </a:r>
            <a:r>
              <a:rPr lang="en-US" dirty="0"/>
              <a:t>data models</a:t>
            </a:r>
            <a:r>
              <a:rPr lang="he-IL" dirty="0"/>
              <a:t> לבין מסד נתונים טבלאי. </a:t>
            </a:r>
            <a:br>
              <a:rPr lang="en-US" dirty="0"/>
            </a:br>
            <a:r>
              <a:rPr lang="en-US" u="sng" dirty="0"/>
              <a:t>MVC</a:t>
            </a:r>
            <a:r>
              <a:rPr lang="he-IL" u="sng" dirty="0"/>
              <a:t>:</a:t>
            </a:r>
            <a:r>
              <a:rPr lang="he-IL" dirty="0"/>
              <a:t> ה</a:t>
            </a:r>
            <a:r>
              <a:rPr lang="en-US" dirty="0"/>
              <a:t>-</a:t>
            </a:r>
            <a:r>
              <a:rPr lang="he-IL" dirty="0"/>
              <a:t> </a:t>
            </a:r>
            <a:r>
              <a:rPr lang="en-US" dirty="0"/>
              <a:t>Model</a:t>
            </a:r>
            <a:r>
              <a:rPr lang="he-IL" dirty="0"/>
              <a:t> הינו מסד הנתונים הטבלאי, ה- </a:t>
            </a:r>
            <a:r>
              <a:rPr lang="en-US" dirty="0"/>
              <a:t>View</a:t>
            </a:r>
            <a:r>
              <a:rPr lang="he-IL" dirty="0"/>
              <a:t> הינו מערכת המעבדת בקשות </a:t>
            </a:r>
            <a:r>
              <a:rPr lang="en-US" dirty="0"/>
              <a:t>HTTP</a:t>
            </a:r>
            <a:r>
              <a:rPr lang="he-IL" dirty="0"/>
              <a:t> לתבניות </a:t>
            </a:r>
            <a:r>
              <a:rPr lang="en-US" dirty="0"/>
              <a:t>web</a:t>
            </a:r>
            <a:r>
              <a:rPr lang="he-IL" dirty="0"/>
              <a:t>, ואילו ה- </a:t>
            </a:r>
            <a:r>
              <a:rPr lang="en-US" dirty="0"/>
              <a:t>Controller</a:t>
            </a:r>
            <a:r>
              <a:rPr lang="he-IL" dirty="0"/>
              <a:t> הוא </a:t>
            </a:r>
            <a:r>
              <a:rPr lang="en-US" dirty="0"/>
              <a:t>URL dispatcher</a:t>
            </a:r>
            <a:r>
              <a:rPr lang="he-IL" dirty="0"/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70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8185-C340-4E75-A340-DA1C68B0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Django</a:t>
            </a:r>
            <a:r>
              <a:rPr lang="he-IL" dirty="0"/>
              <a:t> כגשר בין המערכת לבסיס הנתונים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321CA-45AD-4E13-B0F9-6F2C789BD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בשימוש בתשתית זו קיימות </a:t>
            </a:r>
            <a:r>
              <a:rPr lang="he-IL" dirty="0" err="1"/>
              <a:t>יישויות</a:t>
            </a:r>
            <a:r>
              <a:rPr lang="he-IL" dirty="0"/>
              <a:t> בשם </a:t>
            </a:r>
            <a:r>
              <a:rPr lang="en-US" dirty="0"/>
              <a:t>models</a:t>
            </a:r>
            <a:r>
              <a:rPr lang="he-IL" dirty="0"/>
              <a:t> שהן למעשה מחלקות בפייתון המכילות את השדות וההתנהגות המאפיינים את המידע הרלוונטי למערכת.</a:t>
            </a:r>
          </a:p>
          <a:p>
            <a:pPr algn="r" rtl="1"/>
            <a:r>
              <a:rPr lang="he-IL" dirty="0"/>
              <a:t>לרוב כל </a:t>
            </a:r>
            <a:r>
              <a:rPr lang="en-US" dirty="0"/>
              <a:t>model</a:t>
            </a:r>
            <a:r>
              <a:rPr lang="he-IL" dirty="0"/>
              <a:t> ממופה לטבלה בבסיס הנתונים וכל תכונה של המחלקה ממופה לשדה בטבלה (עמודה).</a:t>
            </a:r>
          </a:p>
          <a:p>
            <a:pPr algn="r" rtl="1"/>
            <a:r>
              <a:rPr lang="he-IL" dirty="0"/>
              <a:t>בנוסף, </a:t>
            </a:r>
            <a:r>
              <a:rPr lang="en-US" dirty="0"/>
              <a:t>Django</a:t>
            </a:r>
            <a:r>
              <a:rPr lang="he-IL" dirty="0"/>
              <a:t> מציעה דרך להגדיר קשרים במסד הנתונים: </a:t>
            </a:r>
            <a:r>
              <a:rPr lang="en-US" dirty="0"/>
              <a:t>many-to-one, many-to-many, one-to-one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עבור כל מודל ישנן שיטות שהמשתמש מגדיר שפועלות פר שורה בטבלה וישנן שיטות </a:t>
            </a:r>
            <a:r>
              <a:rPr lang="en-US" dirty="0"/>
              <a:t>manager</a:t>
            </a:r>
            <a:r>
              <a:rPr lang="he-IL" dirty="0"/>
              <a:t> שפועלות פר טבלה.</a:t>
            </a:r>
          </a:p>
          <a:p>
            <a:pPr algn="r" rtl="1"/>
            <a:r>
              <a:rPr lang="en-US" dirty="0"/>
              <a:t>Django</a:t>
            </a:r>
            <a:r>
              <a:rPr lang="he-IL" dirty="0"/>
              <a:t> מספקת </a:t>
            </a:r>
            <a:r>
              <a:rPr lang="en-US" dirty="0"/>
              <a:t>API</a:t>
            </a:r>
            <a:r>
              <a:rPr lang="he-IL" dirty="0"/>
              <a:t> המאפשר ליצור, לשלוף, לעדכן ולמחוק אובייקטים.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1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359D-02B0-4661-85CD-CAE20D66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הדגמת השימוש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D3DB8-0456-43EA-8F84-00007D9B7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הגדרת מודל: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0D5B17-DD86-48F6-AD73-AE1ADB187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292" y="3286134"/>
            <a:ext cx="3206915" cy="18542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866754-5C73-4BB2-80BF-0A2277CE5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472" y="3286134"/>
            <a:ext cx="4007056" cy="188914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C7FCB1-9FB6-49C4-830C-3BE97DCDCB22}"/>
              </a:ext>
            </a:extLst>
          </p:cNvPr>
          <p:cNvCxnSpPr>
            <a:cxnSpLocks/>
          </p:cNvCxnSpPr>
          <p:nvPr/>
        </p:nvCxnSpPr>
        <p:spPr>
          <a:xfrm flipV="1">
            <a:off x="5810250" y="4584702"/>
            <a:ext cx="210697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6ABCCB3-385D-42F5-B8B8-B3E431DE3649}"/>
              </a:ext>
            </a:extLst>
          </p:cNvPr>
          <p:cNvSpPr txBox="1"/>
          <p:nvPr/>
        </p:nvSpPr>
        <p:spPr>
          <a:xfrm>
            <a:off x="6000750" y="363855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נוצרת באופן אוטומטי הטבלה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5C2F7-CBC3-4FC4-8C52-EB1F2635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הדגמת השימוש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1175FE-333D-43BF-9CA6-879EB70C0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604" y="2397096"/>
            <a:ext cx="5435879" cy="15607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034A1F-6F5A-4B6E-AC3E-2EA49E025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604" y="4552899"/>
            <a:ext cx="6337626" cy="19622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283409-4212-482B-8912-179579868ADA}"/>
              </a:ext>
            </a:extLst>
          </p:cNvPr>
          <p:cNvSpPr txBox="1"/>
          <p:nvPr/>
        </p:nvSpPr>
        <p:spPr>
          <a:xfrm>
            <a:off x="9753600" y="4848225"/>
            <a:ext cx="2124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הקשר </a:t>
            </a:r>
            <a:r>
              <a:rPr lang="en-US" dirty="0"/>
              <a:t>Many-to-One</a:t>
            </a:r>
            <a:r>
              <a:rPr lang="he-IL" dirty="0"/>
              <a:t> מיושם ע"י שימוש ב</a:t>
            </a:r>
            <a:br>
              <a:rPr lang="en-US" dirty="0"/>
            </a:br>
            <a:r>
              <a:rPr lang="en-US" dirty="0"/>
              <a:t>foreign key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95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D116-D1A4-4C51-8FD2-1F04FB8C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הדגמת השימוש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B9E418-C8DB-4059-93CC-8250D2F14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667" y="2519343"/>
            <a:ext cx="4215708" cy="19859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09D58D-8587-494A-8B7D-C906A10BD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954" y="2377995"/>
            <a:ext cx="4718292" cy="35179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97A8DA-A80E-48EE-8A8B-9146035AEFBE}"/>
              </a:ext>
            </a:extLst>
          </p:cNvPr>
          <p:cNvSpPr txBox="1"/>
          <p:nvPr/>
        </p:nvSpPr>
        <p:spPr>
          <a:xfrm>
            <a:off x="2266950" y="4895850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Many-to-Many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678341-972E-42D2-A7C9-F099AAD458A1}"/>
              </a:ext>
            </a:extLst>
          </p:cNvPr>
          <p:cNvSpPr txBox="1"/>
          <p:nvPr/>
        </p:nvSpPr>
        <p:spPr>
          <a:xfrm>
            <a:off x="8105775" y="6144909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One-to-One</a:t>
            </a:r>
          </a:p>
        </p:txBody>
      </p:sp>
    </p:spTree>
    <p:extLst>
      <p:ext uri="{BB962C8B-B14F-4D97-AF65-F5344CB8AC3E}">
        <p14:creationId xmlns:p14="http://schemas.microsoft.com/office/powerpoint/2010/main" val="20573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7CDB-BBB9-41BD-9D8E-2B5AE5CBD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הדגמת השימוש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04043B-B2EB-4334-8D9D-A0032D0AF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446" y="2416102"/>
            <a:ext cx="4794496" cy="28385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E24346-5719-42EC-BC31-3F054B324CA0}"/>
              </a:ext>
            </a:extLst>
          </p:cNvPr>
          <p:cNvSpPr txBox="1"/>
          <p:nvPr/>
        </p:nvSpPr>
        <p:spPr>
          <a:xfrm>
            <a:off x="8753475" y="2809875"/>
            <a:ext cx="2609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זו שיטה שהמשתמש מגדיר והיא פועלת על אובייקט ספציפי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03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82487-6541-42D2-96FD-16D33CE7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הדגמת השימוש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E471E4-046B-4833-A541-B828AE2DF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087" y="2431998"/>
            <a:ext cx="5152363" cy="22969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4DAF79-7615-4AC1-8533-4B7BDD3F40D0}"/>
              </a:ext>
            </a:extLst>
          </p:cNvPr>
          <p:cNvSpPr txBox="1"/>
          <p:nvPr/>
        </p:nvSpPr>
        <p:spPr>
          <a:xfrm>
            <a:off x="9153525" y="2847975"/>
            <a:ext cx="2266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שימוש בסיסי – יצירה ע"י </a:t>
            </a:r>
            <a:r>
              <a:rPr lang="en-US" dirty="0"/>
              <a:t>Create </a:t>
            </a:r>
            <a:r>
              <a:rPr lang="he-IL" dirty="0"/>
              <a:t> ושינוי </a:t>
            </a:r>
            <a:r>
              <a:rPr lang="en-US" dirty="0"/>
              <a:t>(update)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72E5B0-106E-4BCB-93C7-2F5950E54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087" y="5511788"/>
            <a:ext cx="5677192" cy="7778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C16B04-EAD0-4A6C-B81C-101395DC3D05}"/>
              </a:ext>
            </a:extLst>
          </p:cNvPr>
          <p:cNvSpPr txBox="1"/>
          <p:nvPr/>
        </p:nvSpPr>
        <p:spPr>
          <a:xfrm>
            <a:off x="9437321" y="5087718"/>
            <a:ext cx="2266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שימוש בסיסי – יצירה ע"י שם המודל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(insert)</a:t>
            </a:r>
          </a:p>
        </p:txBody>
      </p:sp>
    </p:spTree>
    <p:extLst>
      <p:ext uri="{BB962C8B-B14F-4D97-AF65-F5344CB8AC3E}">
        <p14:creationId xmlns:p14="http://schemas.microsoft.com/office/powerpoint/2010/main" val="46786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B748-1369-4202-8D58-E3A9AFCB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הדגמת השימוש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CE27F0-FF25-4506-8820-287FD9F66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699" y="2432029"/>
            <a:ext cx="4810125" cy="12446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0B7FB0-4B81-4A4F-98D8-C9A490D4407A}"/>
              </a:ext>
            </a:extLst>
          </p:cNvPr>
          <p:cNvSpPr txBox="1"/>
          <p:nvPr/>
        </p:nvSpPr>
        <p:spPr>
          <a:xfrm>
            <a:off x="8810625" y="2432029"/>
            <a:ext cx="224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שליפת מידע ע"י </a:t>
            </a:r>
            <a:r>
              <a:rPr lang="en-US" dirty="0" err="1"/>
              <a:t>QuerySet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5ABB1F-B7C7-4346-9952-AF552F47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200" y="3979618"/>
            <a:ext cx="4810125" cy="5982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941474-5D9C-499D-BB7A-E945ACB18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200" y="4975011"/>
            <a:ext cx="5099312" cy="6699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31DD30-95FF-4BFB-94AB-46BCF1B8ABDD}"/>
              </a:ext>
            </a:extLst>
          </p:cNvPr>
          <p:cNvSpPr txBox="1"/>
          <p:nvPr/>
        </p:nvSpPr>
        <p:spPr>
          <a:xfrm>
            <a:off x="9020175" y="4848313"/>
            <a:ext cx="224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שליפת מידע בשילוב כמה טבלאות (</a:t>
            </a:r>
            <a:r>
              <a:rPr lang="en-US" dirty="0"/>
              <a:t>blog, entry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1E2E1F-C6B9-4C0F-83BC-5121753D2C6A}"/>
              </a:ext>
            </a:extLst>
          </p:cNvPr>
          <p:cNvSpPr txBox="1"/>
          <p:nvPr/>
        </p:nvSpPr>
        <p:spPr>
          <a:xfrm>
            <a:off x="5905500" y="6248400"/>
            <a:ext cx="558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כמובן קיימת תמיכה לכל הפעולות הנוספות אשר ניתן לבצע על מסדי נתונים.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08348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2617</TotalTime>
  <Words>513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Century Schoolbook</vt:lpstr>
      <vt:lpstr>Corbel</vt:lpstr>
      <vt:lpstr>Feathered</vt:lpstr>
      <vt:lpstr>עקביות ושמירת נתונים לאורך זמן</vt:lpstr>
      <vt:lpstr>הצגת הספרייה שבחרנו</vt:lpstr>
      <vt:lpstr>Django כגשר בין המערכת לבסיס הנתונים</vt:lpstr>
      <vt:lpstr>הדגמת השימוש</vt:lpstr>
      <vt:lpstr>הדגמת השימוש</vt:lpstr>
      <vt:lpstr>הדגמת השימוש</vt:lpstr>
      <vt:lpstr>הדגמת השימוש</vt:lpstr>
      <vt:lpstr>הדגמת השימוש</vt:lpstr>
      <vt:lpstr>הדגמת השימוש</vt:lpstr>
      <vt:lpstr>התמודדות עם היררכיית מחלקות</vt:lpstr>
      <vt:lpstr>התמודדות עם היררכיית מחלקות</vt:lpstr>
      <vt:lpstr>התמודדות עם היררכיית מחלקות</vt:lpstr>
      <vt:lpstr>התמודדות עם היררכיית מחלקות</vt:lpstr>
      <vt:lpstr>התמודדות עם ההקשר של אובייקטים</vt:lpstr>
      <vt:lpstr>התמודדות עם ההקשר של אובייקטים - דוגמה</vt:lpstr>
      <vt:lpstr>התמודדות עם ההקשר של אובייקטים - דוגמה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עקביות ושמירת נתונים לאורך זמן</dc:title>
  <dc:creator>Rotem Hashahar</dc:creator>
  <cp:lastModifiedBy>Rotem Hashahar</cp:lastModifiedBy>
  <cp:revision>29</cp:revision>
  <dcterms:created xsi:type="dcterms:W3CDTF">2019-05-02T16:09:49Z</dcterms:created>
  <dcterms:modified xsi:type="dcterms:W3CDTF">2019-05-13T17:01:10Z</dcterms:modified>
</cp:coreProperties>
</file>