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7772400" cx="10058400"/>
  <p:notesSz cx="10058400" cy="7772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17" roundtripDataSignature="AMtx7mh8t2rai1ojl6HaC/64VX/dAEF8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 name="Google Shape;42;p1: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136816dae_0_0:notes"/>
          <p:cNvSpPr/>
          <p:nvPr>
            <p:ph idx="2" type="sldImg"/>
          </p:nvPr>
        </p:nvSpPr>
        <p:spPr>
          <a:xfrm>
            <a:off x="1676725" y="582925"/>
            <a:ext cx="6705900" cy="2914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1f136816dae_0_0:notes"/>
          <p:cNvSpPr txBox="1"/>
          <p:nvPr>
            <p:ph idx="1" type="body"/>
          </p:nvPr>
        </p:nvSpPr>
        <p:spPr>
          <a:xfrm>
            <a:off x="1005825" y="3691875"/>
            <a:ext cx="8046600" cy="349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11: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p2: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3: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4: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5: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6: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1005825" y="3691875"/>
            <a:ext cx="8046700" cy="3497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7:notes"/>
          <p:cNvSpPr/>
          <p:nvPr>
            <p:ph idx="2" type="sldImg"/>
          </p:nvPr>
        </p:nvSpPr>
        <p:spPr>
          <a:xfrm>
            <a:off x="1676725" y="582925"/>
            <a:ext cx="6705925" cy="2914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be2c4924d311869_0:notes"/>
          <p:cNvSpPr/>
          <p:nvPr>
            <p:ph idx="2" type="sldImg"/>
          </p:nvPr>
        </p:nvSpPr>
        <p:spPr>
          <a:xfrm>
            <a:off x="1676725" y="582925"/>
            <a:ext cx="6705900" cy="2914800"/>
          </a:xfrm>
          <a:custGeom>
            <a:rect b="b" l="l" r="r" t="t"/>
            <a:pathLst>
              <a:path extrusionOk="0" h="120000" w="120000">
                <a:moveTo>
                  <a:pt x="0" y="0"/>
                </a:moveTo>
                <a:lnTo>
                  <a:pt x="120000" y="0"/>
                </a:lnTo>
                <a:lnTo>
                  <a:pt x="120000" y="120000"/>
                </a:lnTo>
                <a:lnTo>
                  <a:pt x="0" y="120000"/>
                </a:lnTo>
                <a:close/>
              </a:path>
            </a:pathLst>
          </a:custGeom>
        </p:spPr>
      </p:sp>
      <p:sp>
        <p:nvSpPr>
          <p:cNvPr id="94" name="Google Shape;94;g3be2c4924d311869_0:notes"/>
          <p:cNvSpPr txBox="1"/>
          <p:nvPr>
            <p:ph idx="1" type="body"/>
          </p:nvPr>
        </p:nvSpPr>
        <p:spPr>
          <a:xfrm>
            <a:off x="1005825" y="3691875"/>
            <a:ext cx="8046600" cy="3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be2c4924d311869_6:notes"/>
          <p:cNvSpPr/>
          <p:nvPr>
            <p:ph idx="2" type="sldImg"/>
          </p:nvPr>
        </p:nvSpPr>
        <p:spPr>
          <a:xfrm>
            <a:off x="1676725" y="582925"/>
            <a:ext cx="6705900" cy="29148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be2c4924d311869_6:notes"/>
          <p:cNvSpPr txBox="1"/>
          <p:nvPr>
            <p:ph idx="1" type="body"/>
          </p:nvPr>
        </p:nvSpPr>
        <p:spPr>
          <a:xfrm>
            <a:off x="1005825" y="3691875"/>
            <a:ext cx="8046600" cy="3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13"/>
          <p:cNvSpPr txBox="1"/>
          <p:nvPr>
            <p:ph type="title"/>
          </p:nvPr>
        </p:nvSpPr>
        <p:spPr>
          <a:xfrm>
            <a:off x="3276713" y="2087367"/>
            <a:ext cx="3504973" cy="57975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600">
                <a:solidFill>
                  <a:srgbClr val="262626"/>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3"/>
          <p:cNvSpPr txBox="1"/>
          <p:nvPr>
            <p:ph idx="1" type="body"/>
          </p:nvPr>
        </p:nvSpPr>
        <p:spPr>
          <a:xfrm>
            <a:off x="1170423" y="3175423"/>
            <a:ext cx="7715884" cy="250380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950">
                <a:solidFill>
                  <a:srgbClr val="595959"/>
                </a:solidFill>
                <a:latin typeface="Times New Roman"/>
                <a:ea typeface="Times New Roman"/>
                <a:cs typeface="Times New Roman"/>
                <a:sym typeface="Times New Roman"/>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 name="Google Shape;15;p13"/>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8" name="Shape 18"/>
        <p:cNvGrpSpPr/>
        <p:nvPr/>
      </p:nvGrpSpPr>
      <p:grpSpPr>
        <a:xfrm>
          <a:off x="0" y="0"/>
          <a:ext cx="0" cy="0"/>
          <a:chOff x="0" y="0"/>
          <a:chExt cx="0" cy="0"/>
        </a:xfrm>
      </p:grpSpPr>
      <p:sp>
        <p:nvSpPr>
          <p:cNvPr id="19" name="Google Shape;19;p14"/>
          <p:cNvSpPr txBox="1"/>
          <p:nvPr>
            <p:ph type="title"/>
          </p:nvPr>
        </p:nvSpPr>
        <p:spPr>
          <a:xfrm>
            <a:off x="3276713" y="2087367"/>
            <a:ext cx="3504973" cy="57975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600">
                <a:solidFill>
                  <a:srgbClr val="262626"/>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txBox="1"/>
          <p:nvPr>
            <p:ph idx="1" type="body"/>
          </p:nvPr>
        </p:nvSpPr>
        <p:spPr>
          <a:xfrm>
            <a:off x="502920" y="1787652"/>
            <a:ext cx="4375404" cy="512978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 name="Google Shape;21;p14"/>
          <p:cNvSpPr txBox="1"/>
          <p:nvPr>
            <p:ph idx="2" type="body"/>
          </p:nvPr>
        </p:nvSpPr>
        <p:spPr>
          <a:xfrm>
            <a:off x="5180076" y="1787652"/>
            <a:ext cx="4375404" cy="512978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 name="Google Shape;22;p14"/>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5" name="Shape 25"/>
        <p:cNvGrpSpPr/>
        <p:nvPr/>
      </p:nvGrpSpPr>
      <p:grpSpPr>
        <a:xfrm>
          <a:off x="0" y="0"/>
          <a:ext cx="0" cy="0"/>
          <a:chOff x="0" y="0"/>
          <a:chExt cx="0" cy="0"/>
        </a:xfrm>
      </p:grpSpPr>
      <p:sp>
        <p:nvSpPr>
          <p:cNvPr id="26" name="Google Shape;26;p15"/>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9" name="Shape 29"/>
        <p:cNvGrpSpPr/>
        <p:nvPr/>
      </p:nvGrpSpPr>
      <p:grpSpPr>
        <a:xfrm>
          <a:off x="0" y="0"/>
          <a:ext cx="0" cy="0"/>
          <a:chOff x="0" y="0"/>
          <a:chExt cx="0" cy="0"/>
        </a:xfrm>
      </p:grpSpPr>
      <p:sp>
        <p:nvSpPr>
          <p:cNvPr id="30" name="Google Shape;30;p16"/>
          <p:cNvSpPr txBox="1"/>
          <p:nvPr>
            <p:ph type="ctrTitle"/>
          </p:nvPr>
        </p:nvSpPr>
        <p:spPr>
          <a:xfrm>
            <a:off x="754380" y="2409444"/>
            <a:ext cx="8549640" cy="163220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 type="subTitle"/>
          </p:nvPr>
        </p:nvSpPr>
        <p:spPr>
          <a:xfrm>
            <a:off x="1508760" y="4352544"/>
            <a:ext cx="7040880" cy="1943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17"/>
          <p:cNvSpPr txBox="1"/>
          <p:nvPr>
            <p:ph type="title"/>
          </p:nvPr>
        </p:nvSpPr>
        <p:spPr>
          <a:xfrm>
            <a:off x="3276713" y="2087367"/>
            <a:ext cx="3504973" cy="57975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600">
                <a:solidFill>
                  <a:srgbClr val="262626"/>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7"/>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2"/>
          <p:cNvPicPr preferRelativeResize="0"/>
          <p:nvPr/>
        </p:nvPicPr>
        <p:blipFill rotWithShape="1">
          <a:blip r:embed="rId1">
            <a:alphaModFix/>
          </a:blip>
          <a:srcRect b="0" l="0" r="0" t="0"/>
          <a:stretch/>
        </p:blipFill>
        <p:spPr>
          <a:xfrm>
            <a:off x="0" y="1057655"/>
            <a:ext cx="10058400" cy="5658611"/>
          </a:xfrm>
          <a:prstGeom prst="rect">
            <a:avLst/>
          </a:prstGeom>
          <a:noFill/>
          <a:ln>
            <a:noFill/>
          </a:ln>
        </p:spPr>
      </p:pic>
      <p:sp>
        <p:nvSpPr>
          <p:cNvPr id="7" name="Google Shape;7;p12"/>
          <p:cNvSpPr txBox="1"/>
          <p:nvPr>
            <p:ph type="title"/>
          </p:nvPr>
        </p:nvSpPr>
        <p:spPr>
          <a:xfrm>
            <a:off x="3276713" y="2087367"/>
            <a:ext cx="3504973" cy="57975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rgbClr val="262626"/>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2"/>
          <p:cNvSpPr txBox="1"/>
          <p:nvPr>
            <p:ph idx="1" type="body"/>
          </p:nvPr>
        </p:nvSpPr>
        <p:spPr>
          <a:xfrm>
            <a:off x="1170423" y="3175423"/>
            <a:ext cx="7715884" cy="2503804"/>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950" u="none" cap="none" strike="noStrike">
                <a:solidFill>
                  <a:srgbClr val="595959"/>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12"/>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2"/>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title"/>
          </p:nvPr>
        </p:nvSpPr>
        <p:spPr>
          <a:xfrm>
            <a:off x="897032" y="2614368"/>
            <a:ext cx="8137500" cy="1789800"/>
          </a:xfrm>
          <a:prstGeom prst="rect">
            <a:avLst/>
          </a:prstGeom>
          <a:noFill/>
          <a:ln>
            <a:noFill/>
          </a:ln>
        </p:spPr>
        <p:txBody>
          <a:bodyPr anchorCtr="0" anchor="t" bIns="0" lIns="0" spcFirstLastPara="1" rIns="0" wrap="square" tIns="16500">
            <a:spAutoFit/>
          </a:bodyPr>
          <a:lstStyle/>
          <a:p>
            <a:pPr indent="0" lvl="0" marL="97155" rtl="0" algn="ctr">
              <a:lnSpc>
                <a:spcPct val="106393"/>
              </a:lnSpc>
              <a:spcBef>
                <a:spcPts val="0"/>
              </a:spcBef>
              <a:spcAft>
                <a:spcPts val="0"/>
              </a:spcAft>
              <a:buSzPts val="1400"/>
              <a:buNone/>
            </a:pPr>
            <a:r>
              <a:rPr lang="en-US" sz="3050"/>
              <a:t>Deliverable one presentation on</a:t>
            </a:r>
            <a:endParaRPr sz="3050"/>
          </a:p>
          <a:p>
            <a:pPr indent="0" lvl="0" marL="0" rtl="0" algn="ctr">
              <a:lnSpc>
                <a:spcPct val="109493"/>
              </a:lnSpc>
              <a:spcBef>
                <a:spcPts val="0"/>
              </a:spcBef>
              <a:spcAft>
                <a:spcPts val="0"/>
              </a:spcAft>
              <a:buSzPts val="1400"/>
              <a:buNone/>
            </a:pPr>
            <a:r>
              <a:rPr b="1" lang="en-US" sz="3950">
                <a:latin typeface="Times New Roman"/>
                <a:ea typeface="Times New Roman"/>
                <a:cs typeface="Times New Roman"/>
                <a:sym typeface="Times New Roman"/>
              </a:rPr>
              <a:t>Computerization of Library Activities</a:t>
            </a:r>
            <a:endParaRPr sz="3950">
              <a:latin typeface="Times New Roman"/>
              <a:ea typeface="Times New Roman"/>
              <a:cs typeface="Times New Roman"/>
              <a:sym typeface="Times New Roman"/>
            </a:endParaRPr>
          </a:p>
        </p:txBody>
      </p:sp>
      <p:sp>
        <p:nvSpPr>
          <p:cNvPr id="45" name="Google Shape;45;p1"/>
          <p:cNvSpPr txBox="1"/>
          <p:nvPr/>
        </p:nvSpPr>
        <p:spPr>
          <a:xfrm>
            <a:off x="3096599" y="2128368"/>
            <a:ext cx="3865200" cy="4860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3050"/>
              <a:buFont typeface="Arial"/>
              <a:buNone/>
            </a:pPr>
            <a:r>
              <a:rPr b="0" i="0" lang="en-US" sz="3050" u="none" cap="none" strike="noStrike">
                <a:solidFill>
                  <a:srgbClr val="262626"/>
                </a:solidFill>
                <a:latin typeface="Times New Roman"/>
                <a:ea typeface="Times New Roman"/>
                <a:cs typeface="Times New Roman"/>
                <a:sym typeface="Times New Roman"/>
              </a:rPr>
              <a:t>(GROUP - PENGUINS)</a:t>
            </a:r>
            <a:endParaRPr b="0" i="0" sz="3050" u="none" cap="none" strike="noStrike">
              <a:solidFill>
                <a:srgbClr val="000000"/>
              </a:solidFill>
              <a:latin typeface="Times New Roman"/>
              <a:ea typeface="Times New Roman"/>
              <a:cs typeface="Times New Roman"/>
              <a:sym typeface="Times New Roman"/>
            </a:endParaRPr>
          </a:p>
        </p:txBody>
      </p:sp>
      <p:sp>
        <p:nvSpPr>
          <p:cNvPr id="46" name="Google Shape;46;p1"/>
          <p:cNvSpPr txBox="1"/>
          <p:nvPr/>
        </p:nvSpPr>
        <p:spPr>
          <a:xfrm>
            <a:off x="6289448" y="3764388"/>
            <a:ext cx="2298000" cy="2955300"/>
          </a:xfrm>
          <a:prstGeom prst="rect">
            <a:avLst/>
          </a:prstGeom>
          <a:noFill/>
          <a:ln>
            <a:noFill/>
          </a:ln>
        </p:spPr>
        <p:txBody>
          <a:bodyPr anchorCtr="0" anchor="t" bIns="0" lIns="0" spcFirstLastPara="1" rIns="0" wrap="square" tIns="92700">
            <a:spAutoFit/>
          </a:bodyPr>
          <a:lstStyle/>
          <a:p>
            <a:pPr indent="-314325" lvl="0" marL="326390" marR="0" rtl="0" algn="l">
              <a:lnSpc>
                <a:spcPct val="100000"/>
              </a:lnSpc>
              <a:spcBef>
                <a:spcPts val="0"/>
              </a:spcBef>
              <a:spcAft>
                <a:spcPts val="0"/>
              </a:spcAft>
              <a:buClr>
                <a:srgbClr val="83992A"/>
              </a:buClr>
              <a:buSzPts val="1750"/>
              <a:buFont typeface="Cambria"/>
              <a:buChar char="•"/>
            </a:pPr>
            <a:r>
              <a:rPr b="0" i="0" lang="en-US" sz="1500" u="none" cap="none" strike="noStrike">
                <a:solidFill>
                  <a:srgbClr val="262626"/>
                </a:solidFill>
                <a:latin typeface="Times New Roman"/>
                <a:ea typeface="Times New Roman"/>
                <a:cs typeface="Times New Roman"/>
                <a:sym typeface="Times New Roman"/>
              </a:rPr>
              <a:t>Ashraf syed</a:t>
            </a:r>
            <a:endParaRPr b="0" i="0" sz="1500" u="none" cap="none" strike="noStrike">
              <a:solidFill>
                <a:srgbClr val="000000"/>
              </a:solidFill>
              <a:latin typeface="Times New Roman"/>
              <a:ea typeface="Times New Roman"/>
              <a:cs typeface="Times New Roman"/>
              <a:sym typeface="Times New Roman"/>
            </a:endParaRPr>
          </a:p>
          <a:p>
            <a:pPr indent="-314325" lvl="0" marL="326390" marR="0" rtl="0" algn="l">
              <a:lnSpc>
                <a:spcPct val="100000"/>
              </a:lnSpc>
              <a:spcBef>
                <a:spcPts val="975"/>
              </a:spcBef>
              <a:spcAft>
                <a:spcPts val="0"/>
              </a:spcAft>
              <a:buClr>
                <a:srgbClr val="83992A"/>
              </a:buClr>
              <a:buSzPts val="1750"/>
              <a:buFont typeface="Cambria"/>
              <a:buChar char="•"/>
            </a:pPr>
            <a:r>
              <a:rPr b="0" i="0" lang="en-US" sz="1500" u="none" cap="none" strike="noStrike">
                <a:solidFill>
                  <a:srgbClr val="262626"/>
                </a:solidFill>
                <a:latin typeface="Times New Roman"/>
                <a:ea typeface="Times New Roman"/>
                <a:cs typeface="Times New Roman"/>
                <a:sym typeface="Times New Roman"/>
              </a:rPr>
              <a:t>Deepna Thalanki</a:t>
            </a:r>
            <a:endParaRPr b="0" i="0" sz="1500" u="none" cap="none" strike="noStrike">
              <a:solidFill>
                <a:srgbClr val="000000"/>
              </a:solidFill>
              <a:latin typeface="Times New Roman"/>
              <a:ea typeface="Times New Roman"/>
              <a:cs typeface="Times New Roman"/>
              <a:sym typeface="Times New Roman"/>
            </a:endParaRPr>
          </a:p>
          <a:p>
            <a:pPr indent="-314325" lvl="0" marL="326390" marR="0" rtl="0" algn="l">
              <a:lnSpc>
                <a:spcPct val="100000"/>
              </a:lnSpc>
              <a:spcBef>
                <a:spcPts val="955"/>
              </a:spcBef>
              <a:spcAft>
                <a:spcPts val="0"/>
              </a:spcAft>
              <a:buClr>
                <a:srgbClr val="83992A"/>
              </a:buClr>
              <a:buSzPts val="1750"/>
              <a:buFont typeface="Cambria"/>
              <a:buChar char="•"/>
            </a:pPr>
            <a:r>
              <a:rPr b="0" i="0" lang="en-US" sz="1500" u="none" cap="none" strike="noStrike">
                <a:solidFill>
                  <a:srgbClr val="262626"/>
                </a:solidFill>
                <a:latin typeface="Times New Roman"/>
                <a:ea typeface="Times New Roman"/>
                <a:cs typeface="Times New Roman"/>
                <a:sym typeface="Times New Roman"/>
              </a:rPr>
              <a:t>Padmini Kuchukulla</a:t>
            </a:r>
            <a:endParaRPr b="0" i="0" sz="1500" u="none" cap="none" strike="noStrike">
              <a:solidFill>
                <a:srgbClr val="000000"/>
              </a:solidFill>
              <a:latin typeface="Times New Roman"/>
              <a:ea typeface="Times New Roman"/>
              <a:cs typeface="Times New Roman"/>
              <a:sym typeface="Times New Roman"/>
            </a:endParaRPr>
          </a:p>
          <a:p>
            <a:pPr indent="-314325" lvl="0" marL="326390" marR="0" rtl="0" algn="l">
              <a:lnSpc>
                <a:spcPct val="100000"/>
              </a:lnSpc>
              <a:spcBef>
                <a:spcPts val="975"/>
              </a:spcBef>
              <a:spcAft>
                <a:spcPts val="0"/>
              </a:spcAft>
              <a:buClr>
                <a:srgbClr val="83992A"/>
              </a:buClr>
              <a:buSzPts val="1750"/>
              <a:buFont typeface="Cambria"/>
              <a:buChar char="•"/>
            </a:pPr>
            <a:r>
              <a:rPr b="0" i="0" lang="en-US" sz="1500" u="none" cap="none" strike="noStrike">
                <a:solidFill>
                  <a:srgbClr val="262626"/>
                </a:solidFill>
                <a:latin typeface="Times New Roman"/>
                <a:ea typeface="Times New Roman"/>
                <a:cs typeface="Times New Roman"/>
                <a:sym typeface="Times New Roman"/>
              </a:rPr>
              <a:t>Raghu Vamsi Kondapalli</a:t>
            </a:r>
            <a:endParaRPr b="0" i="0" sz="1500" u="none" cap="none" strike="noStrike">
              <a:solidFill>
                <a:srgbClr val="000000"/>
              </a:solidFill>
              <a:latin typeface="Times New Roman"/>
              <a:ea typeface="Times New Roman"/>
              <a:cs typeface="Times New Roman"/>
              <a:sym typeface="Times New Roman"/>
            </a:endParaRPr>
          </a:p>
          <a:p>
            <a:pPr indent="-314325" lvl="0" marL="326390" marR="0" rtl="0" algn="l">
              <a:lnSpc>
                <a:spcPct val="100000"/>
              </a:lnSpc>
              <a:spcBef>
                <a:spcPts val="969"/>
              </a:spcBef>
              <a:spcAft>
                <a:spcPts val="0"/>
              </a:spcAft>
              <a:buClr>
                <a:srgbClr val="83992A"/>
              </a:buClr>
              <a:buSzPts val="1750"/>
              <a:buFont typeface="Cambria"/>
              <a:buChar char="•"/>
            </a:pPr>
            <a:r>
              <a:rPr b="0" i="0" lang="en-US" sz="1500" u="none" cap="none" strike="noStrike">
                <a:solidFill>
                  <a:srgbClr val="262626"/>
                </a:solidFill>
                <a:latin typeface="Times New Roman"/>
                <a:ea typeface="Times New Roman"/>
                <a:cs typeface="Times New Roman"/>
                <a:sym typeface="Times New Roman"/>
              </a:rPr>
              <a:t>Vamsi Venkat Manepalli</a:t>
            </a:r>
            <a:endParaRPr b="0" i="0" sz="1500" u="none" cap="none" strike="noStrike">
              <a:solidFill>
                <a:srgbClr val="000000"/>
              </a:solidFill>
              <a:latin typeface="Times New Roman"/>
              <a:ea typeface="Times New Roman"/>
              <a:cs typeface="Times New Roman"/>
              <a:sym typeface="Times New Roman"/>
            </a:endParaRPr>
          </a:p>
          <a:p>
            <a:pPr indent="-314325" lvl="0" marL="326390" marR="0" rtl="0" algn="l">
              <a:lnSpc>
                <a:spcPct val="100000"/>
              </a:lnSpc>
              <a:spcBef>
                <a:spcPts val="960"/>
              </a:spcBef>
              <a:spcAft>
                <a:spcPts val="0"/>
              </a:spcAft>
              <a:buClr>
                <a:srgbClr val="83992A"/>
              </a:buClr>
              <a:buSzPts val="1750"/>
              <a:buFont typeface="Cambria"/>
              <a:buChar char="•"/>
            </a:pPr>
            <a:r>
              <a:rPr b="0" i="0" lang="en-US" sz="1500" u="none" cap="none" strike="noStrike">
                <a:solidFill>
                  <a:srgbClr val="262626"/>
                </a:solidFill>
                <a:latin typeface="Times New Roman"/>
                <a:ea typeface="Times New Roman"/>
                <a:cs typeface="Times New Roman"/>
                <a:sym typeface="Times New Roman"/>
              </a:rPr>
              <a:t>Sai Vishwak Jadala</a:t>
            </a:r>
            <a:endParaRPr b="0" i="0" sz="1500" u="none" cap="none" strike="noStrike">
              <a:solidFill>
                <a:srgbClr val="000000"/>
              </a:solidFill>
              <a:latin typeface="Times New Roman"/>
              <a:ea typeface="Times New Roman"/>
              <a:cs typeface="Times New Roman"/>
              <a:sym typeface="Times New Roman"/>
            </a:endParaRPr>
          </a:p>
          <a:p>
            <a:pPr indent="-314325" lvl="0" marL="326390" marR="0" rtl="0" algn="l">
              <a:lnSpc>
                <a:spcPct val="100000"/>
              </a:lnSpc>
              <a:spcBef>
                <a:spcPts val="975"/>
              </a:spcBef>
              <a:spcAft>
                <a:spcPts val="0"/>
              </a:spcAft>
              <a:buClr>
                <a:srgbClr val="83992A"/>
              </a:buClr>
              <a:buSzPts val="1750"/>
              <a:buFont typeface="Cambria"/>
              <a:buChar char="•"/>
            </a:pPr>
            <a:r>
              <a:rPr b="0" i="0" lang="en-US" sz="1500" u="none" cap="none" strike="noStrike">
                <a:solidFill>
                  <a:srgbClr val="262626"/>
                </a:solidFill>
                <a:latin typeface="Times New Roman"/>
                <a:ea typeface="Times New Roman"/>
                <a:cs typeface="Times New Roman"/>
                <a:sym typeface="Times New Roman"/>
              </a:rPr>
              <a:t>Abhijith Reddy Mandagiri</a:t>
            </a:r>
            <a:endParaRPr b="0" i="0" sz="1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f136816dae_0_0"/>
          <p:cNvSpPr txBox="1"/>
          <p:nvPr>
            <p:ph type="title"/>
          </p:nvPr>
        </p:nvSpPr>
        <p:spPr>
          <a:xfrm>
            <a:off x="810763" y="1884492"/>
            <a:ext cx="35049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b="1" lang="en-US"/>
              <a:t>Risks</a:t>
            </a:r>
            <a:endParaRPr b="1"/>
          </a:p>
        </p:txBody>
      </p:sp>
      <p:sp>
        <p:nvSpPr>
          <p:cNvPr id="110" name="Google Shape;110;g1f136816dae_0_0"/>
          <p:cNvSpPr txBox="1"/>
          <p:nvPr>
            <p:ph idx="1" type="body"/>
          </p:nvPr>
        </p:nvSpPr>
        <p:spPr>
          <a:xfrm>
            <a:off x="1170423" y="3175423"/>
            <a:ext cx="7716000" cy="1491000"/>
          </a:xfrm>
          <a:prstGeom prst="rect">
            <a:avLst/>
          </a:prstGeom>
          <a:noFill/>
          <a:ln>
            <a:noFill/>
          </a:ln>
        </p:spPr>
        <p:txBody>
          <a:bodyPr anchorCtr="0" anchor="t" bIns="0" lIns="0" spcFirstLastPara="1" rIns="0" wrap="square" tIns="0">
            <a:spAutoFit/>
          </a:bodyPr>
          <a:lstStyle/>
          <a:p>
            <a:pPr indent="-317500" lvl="0" marL="457200" rtl="0" algn="l">
              <a:lnSpc>
                <a:spcPct val="100000"/>
              </a:lnSpc>
              <a:spcBef>
                <a:spcPts val="0"/>
              </a:spcBef>
              <a:spcAft>
                <a:spcPts val="0"/>
              </a:spcAft>
              <a:buSzPts val="1400"/>
              <a:buChar char="➢"/>
            </a:pPr>
            <a:r>
              <a:rPr lang="en-US"/>
              <a:t>Data Redundancy with inappropriate search</a:t>
            </a:r>
            <a:endParaRPr/>
          </a:p>
          <a:p>
            <a:pPr indent="-317500" lvl="0" marL="457200" rtl="0" algn="l">
              <a:lnSpc>
                <a:spcPct val="100000"/>
              </a:lnSpc>
              <a:spcBef>
                <a:spcPts val="0"/>
              </a:spcBef>
              <a:spcAft>
                <a:spcPts val="0"/>
              </a:spcAft>
              <a:buSzPts val="1400"/>
              <a:buChar char="➢"/>
            </a:pPr>
            <a:r>
              <a:rPr lang="en-US"/>
              <a:t>Detailed search for required results</a:t>
            </a:r>
            <a:endParaRPr/>
          </a:p>
          <a:p>
            <a:pPr indent="-317500" lvl="0" marL="457200" rtl="0" algn="l">
              <a:lnSpc>
                <a:spcPct val="100000"/>
              </a:lnSpc>
              <a:spcBef>
                <a:spcPts val="0"/>
              </a:spcBef>
              <a:spcAft>
                <a:spcPts val="0"/>
              </a:spcAft>
              <a:buSzPts val="1400"/>
              <a:buChar char="➢"/>
            </a:pPr>
            <a:r>
              <a:rPr lang="en-US"/>
              <a:t>Voice search not recognizing the said statement as it has unique words and names</a:t>
            </a:r>
            <a:endParaRPr/>
          </a:p>
          <a:p>
            <a:pPr indent="-317500" lvl="0" marL="457200" rtl="0" algn="l">
              <a:lnSpc>
                <a:spcPct val="100000"/>
              </a:lnSpc>
              <a:spcBef>
                <a:spcPts val="0"/>
              </a:spcBef>
              <a:spcAft>
                <a:spcPts val="0"/>
              </a:spcAft>
              <a:buSzPts val="1400"/>
              <a:buChar char="➢"/>
            </a:pPr>
            <a:r>
              <a:rPr lang="en-US"/>
              <a:t>File type not supported because of external source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p:nvPr/>
        </p:nvSpPr>
        <p:spPr>
          <a:xfrm>
            <a:off x="3183623" y="3589032"/>
            <a:ext cx="2265045" cy="593090"/>
          </a:xfrm>
          <a:custGeom>
            <a:rect b="b" l="l" r="r" t="t"/>
            <a:pathLst>
              <a:path extrusionOk="0" h="593089" w="2265045">
                <a:moveTo>
                  <a:pt x="498348" y="158496"/>
                </a:moveTo>
                <a:lnTo>
                  <a:pt x="490728" y="27432"/>
                </a:lnTo>
                <a:lnTo>
                  <a:pt x="7620" y="27432"/>
                </a:lnTo>
                <a:lnTo>
                  <a:pt x="0" y="158496"/>
                </a:lnTo>
                <a:lnTo>
                  <a:pt x="16764" y="158496"/>
                </a:lnTo>
                <a:lnTo>
                  <a:pt x="19812" y="140208"/>
                </a:lnTo>
                <a:lnTo>
                  <a:pt x="22872" y="124968"/>
                </a:lnTo>
                <a:lnTo>
                  <a:pt x="44196" y="88392"/>
                </a:lnTo>
                <a:lnTo>
                  <a:pt x="85344" y="65532"/>
                </a:lnTo>
                <a:lnTo>
                  <a:pt x="134112" y="62484"/>
                </a:lnTo>
                <a:lnTo>
                  <a:pt x="205740" y="62484"/>
                </a:lnTo>
                <a:lnTo>
                  <a:pt x="205740" y="487680"/>
                </a:lnTo>
                <a:lnTo>
                  <a:pt x="204216" y="509016"/>
                </a:lnTo>
                <a:lnTo>
                  <a:pt x="185928" y="557771"/>
                </a:lnTo>
                <a:lnTo>
                  <a:pt x="141732" y="569976"/>
                </a:lnTo>
                <a:lnTo>
                  <a:pt x="121920" y="569976"/>
                </a:lnTo>
                <a:lnTo>
                  <a:pt x="121920" y="583692"/>
                </a:lnTo>
                <a:lnTo>
                  <a:pt x="373380" y="583692"/>
                </a:lnTo>
                <a:lnTo>
                  <a:pt x="373380" y="569976"/>
                </a:lnTo>
                <a:lnTo>
                  <a:pt x="352044" y="569976"/>
                </a:lnTo>
                <a:lnTo>
                  <a:pt x="335280" y="568452"/>
                </a:lnTo>
                <a:lnTo>
                  <a:pt x="295656" y="542544"/>
                </a:lnTo>
                <a:lnTo>
                  <a:pt x="289560" y="487680"/>
                </a:lnTo>
                <a:lnTo>
                  <a:pt x="289560" y="62484"/>
                </a:lnTo>
                <a:lnTo>
                  <a:pt x="373380" y="62484"/>
                </a:lnTo>
                <a:lnTo>
                  <a:pt x="390144" y="64008"/>
                </a:lnTo>
                <a:lnTo>
                  <a:pt x="431292" y="74676"/>
                </a:lnTo>
                <a:lnTo>
                  <a:pt x="467868" y="109728"/>
                </a:lnTo>
                <a:lnTo>
                  <a:pt x="481584" y="158496"/>
                </a:lnTo>
                <a:lnTo>
                  <a:pt x="498348" y="158496"/>
                </a:lnTo>
                <a:close/>
              </a:path>
              <a:path extrusionOk="0" h="593089" w="2265045">
                <a:moveTo>
                  <a:pt x="961656" y="569976"/>
                </a:moveTo>
                <a:lnTo>
                  <a:pt x="915936" y="560832"/>
                </a:lnTo>
                <a:lnTo>
                  <a:pt x="902220" y="516636"/>
                </a:lnTo>
                <a:lnTo>
                  <a:pt x="902220" y="333756"/>
                </a:lnTo>
                <a:lnTo>
                  <a:pt x="897648" y="286512"/>
                </a:lnTo>
                <a:lnTo>
                  <a:pt x="879360" y="237744"/>
                </a:lnTo>
                <a:lnTo>
                  <a:pt x="844308" y="207264"/>
                </a:lnTo>
                <a:lnTo>
                  <a:pt x="798588" y="196596"/>
                </a:lnTo>
                <a:lnTo>
                  <a:pt x="784872" y="198120"/>
                </a:lnTo>
                <a:lnTo>
                  <a:pt x="742200" y="211836"/>
                </a:lnTo>
                <a:lnTo>
                  <a:pt x="688860" y="252984"/>
                </a:lnTo>
                <a:lnTo>
                  <a:pt x="666000" y="275844"/>
                </a:lnTo>
                <a:lnTo>
                  <a:pt x="666000" y="0"/>
                </a:lnTo>
                <a:lnTo>
                  <a:pt x="644664" y="0"/>
                </a:lnTo>
                <a:lnTo>
                  <a:pt x="525792" y="47244"/>
                </a:lnTo>
                <a:lnTo>
                  <a:pt x="531888" y="60960"/>
                </a:lnTo>
                <a:lnTo>
                  <a:pt x="541032" y="57912"/>
                </a:lnTo>
                <a:lnTo>
                  <a:pt x="550176" y="56388"/>
                </a:lnTo>
                <a:lnTo>
                  <a:pt x="556272" y="54864"/>
                </a:lnTo>
                <a:lnTo>
                  <a:pt x="568464" y="54864"/>
                </a:lnTo>
                <a:lnTo>
                  <a:pt x="574560" y="56388"/>
                </a:lnTo>
                <a:lnTo>
                  <a:pt x="579132" y="59436"/>
                </a:lnTo>
                <a:lnTo>
                  <a:pt x="583704" y="64008"/>
                </a:lnTo>
                <a:lnTo>
                  <a:pt x="592848" y="106680"/>
                </a:lnTo>
                <a:lnTo>
                  <a:pt x="592848" y="499872"/>
                </a:lnTo>
                <a:lnTo>
                  <a:pt x="588276" y="545592"/>
                </a:lnTo>
                <a:lnTo>
                  <a:pt x="544080" y="568452"/>
                </a:lnTo>
                <a:lnTo>
                  <a:pt x="531888" y="569976"/>
                </a:lnTo>
                <a:lnTo>
                  <a:pt x="531888" y="583692"/>
                </a:lnTo>
                <a:lnTo>
                  <a:pt x="730008" y="583692"/>
                </a:lnTo>
                <a:lnTo>
                  <a:pt x="730008" y="569976"/>
                </a:lnTo>
                <a:lnTo>
                  <a:pt x="716292" y="569976"/>
                </a:lnTo>
                <a:lnTo>
                  <a:pt x="704100" y="568452"/>
                </a:lnTo>
                <a:lnTo>
                  <a:pt x="667524" y="541020"/>
                </a:lnTo>
                <a:lnTo>
                  <a:pt x="666000" y="499872"/>
                </a:lnTo>
                <a:lnTo>
                  <a:pt x="666000" y="300228"/>
                </a:lnTo>
                <a:lnTo>
                  <a:pt x="708672" y="263652"/>
                </a:lnTo>
                <a:lnTo>
                  <a:pt x="754392" y="246888"/>
                </a:lnTo>
                <a:lnTo>
                  <a:pt x="775728" y="246888"/>
                </a:lnTo>
                <a:lnTo>
                  <a:pt x="813828" y="268224"/>
                </a:lnTo>
                <a:lnTo>
                  <a:pt x="827544" y="315468"/>
                </a:lnTo>
                <a:lnTo>
                  <a:pt x="829068" y="365760"/>
                </a:lnTo>
                <a:lnTo>
                  <a:pt x="829068" y="499872"/>
                </a:lnTo>
                <a:lnTo>
                  <a:pt x="826020" y="545592"/>
                </a:lnTo>
                <a:lnTo>
                  <a:pt x="787920" y="568452"/>
                </a:lnTo>
                <a:lnTo>
                  <a:pt x="774204" y="569976"/>
                </a:lnTo>
                <a:lnTo>
                  <a:pt x="765060" y="569976"/>
                </a:lnTo>
                <a:lnTo>
                  <a:pt x="765060" y="583692"/>
                </a:lnTo>
                <a:lnTo>
                  <a:pt x="961656" y="583692"/>
                </a:lnTo>
                <a:lnTo>
                  <a:pt x="961656" y="569976"/>
                </a:lnTo>
                <a:close/>
              </a:path>
              <a:path extrusionOk="0" h="593089" w="2265045">
                <a:moveTo>
                  <a:pt x="1362456" y="507479"/>
                </a:moveTo>
                <a:lnTo>
                  <a:pt x="1327404" y="537959"/>
                </a:lnTo>
                <a:lnTo>
                  <a:pt x="1319784" y="539483"/>
                </a:lnTo>
                <a:lnTo>
                  <a:pt x="1310640" y="539483"/>
                </a:lnTo>
                <a:lnTo>
                  <a:pt x="1307376" y="530339"/>
                </a:lnTo>
                <a:lnTo>
                  <a:pt x="1295400" y="496811"/>
                </a:lnTo>
                <a:lnTo>
                  <a:pt x="1293876" y="359651"/>
                </a:lnTo>
                <a:lnTo>
                  <a:pt x="1293761" y="320027"/>
                </a:lnTo>
                <a:lnTo>
                  <a:pt x="1289304" y="265163"/>
                </a:lnTo>
                <a:lnTo>
                  <a:pt x="1261872" y="222491"/>
                </a:lnTo>
                <a:lnTo>
                  <a:pt x="1260348" y="220967"/>
                </a:lnTo>
                <a:lnTo>
                  <a:pt x="1210056" y="201155"/>
                </a:lnTo>
                <a:lnTo>
                  <a:pt x="1161288" y="196583"/>
                </a:lnTo>
                <a:lnTo>
                  <a:pt x="1127760" y="199631"/>
                </a:lnTo>
                <a:lnTo>
                  <a:pt x="1074420" y="213347"/>
                </a:lnTo>
                <a:lnTo>
                  <a:pt x="1036320" y="242303"/>
                </a:lnTo>
                <a:lnTo>
                  <a:pt x="1014984" y="291071"/>
                </a:lnTo>
                <a:lnTo>
                  <a:pt x="1014984" y="300215"/>
                </a:lnTo>
                <a:lnTo>
                  <a:pt x="1051560" y="332219"/>
                </a:lnTo>
                <a:lnTo>
                  <a:pt x="1059180" y="330695"/>
                </a:lnTo>
                <a:lnTo>
                  <a:pt x="1088136" y="292595"/>
                </a:lnTo>
                <a:lnTo>
                  <a:pt x="1088136" y="259067"/>
                </a:lnTo>
                <a:lnTo>
                  <a:pt x="1123188" y="225539"/>
                </a:lnTo>
                <a:lnTo>
                  <a:pt x="1147572" y="222491"/>
                </a:lnTo>
                <a:lnTo>
                  <a:pt x="1164336" y="224015"/>
                </a:lnTo>
                <a:lnTo>
                  <a:pt x="1202436" y="243827"/>
                </a:lnTo>
                <a:lnTo>
                  <a:pt x="1220724" y="294119"/>
                </a:lnTo>
                <a:lnTo>
                  <a:pt x="1222248" y="320027"/>
                </a:lnTo>
                <a:lnTo>
                  <a:pt x="1222248" y="335267"/>
                </a:lnTo>
                <a:lnTo>
                  <a:pt x="1222248" y="359651"/>
                </a:lnTo>
                <a:lnTo>
                  <a:pt x="1222248" y="502907"/>
                </a:lnTo>
                <a:lnTo>
                  <a:pt x="1196340" y="521195"/>
                </a:lnTo>
                <a:lnTo>
                  <a:pt x="1173480" y="534911"/>
                </a:lnTo>
                <a:lnTo>
                  <a:pt x="1152144" y="542531"/>
                </a:lnTo>
                <a:lnTo>
                  <a:pt x="1135380" y="544055"/>
                </a:lnTo>
                <a:lnTo>
                  <a:pt x="1123188" y="544055"/>
                </a:lnTo>
                <a:lnTo>
                  <a:pt x="1083564" y="515099"/>
                </a:lnTo>
                <a:lnTo>
                  <a:pt x="1072896" y="475475"/>
                </a:lnTo>
                <a:lnTo>
                  <a:pt x="1072896" y="464807"/>
                </a:lnTo>
                <a:lnTo>
                  <a:pt x="1095756" y="423659"/>
                </a:lnTo>
                <a:lnTo>
                  <a:pt x="1136904" y="394703"/>
                </a:lnTo>
                <a:lnTo>
                  <a:pt x="1191768" y="371843"/>
                </a:lnTo>
                <a:lnTo>
                  <a:pt x="1222248" y="359651"/>
                </a:lnTo>
                <a:lnTo>
                  <a:pt x="1222248" y="335267"/>
                </a:lnTo>
                <a:lnTo>
                  <a:pt x="1175004" y="352031"/>
                </a:lnTo>
                <a:lnTo>
                  <a:pt x="1133856" y="367271"/>
                </a:lnTo>
                <a:lnTo>
                  <a:pt x="1074420" y="394703"/>
                </a:lnTo>
                <a:lnTo>
                  <a:pt x="1036320" y="420611"/>
                </a:lnTo>
                <a:lnTo>
                  <a:pt x="1007364" y="458711"/>
                </a:lnTo>
                <a:lnTo>
                  <a:pt x="999744" y="495287"/>
                </a:lnTo>
                <a:lnTo>
                  <a:pt x="1001268" y="516623"/>
                </a:lnTo>
                <a:lnTo>
                  <a:pt x="1025652" y="565391"/>
                </a:lnTo>
                <a:lnTo>
                  <a:pt x="1074420" y="591299"/>
                </a:lnTo>
                <a:lnTo>
                  <a:pt x="1094232" y="592823"/>
                </a:lnTo>
                <a:lnTo>
                  <a:pt x="1107948" y="591299"/>
                </a:lnTo>
                <a:lnTo>
                  <a:pt x="1155192" y="576059"/>
                </a:lnTo>
                <a:lnTo>
                  <a:pt x="1194816" y="550151"/>
                </a:lnTo>
                <a:lnTo>
                  <a:pt x="1203261" y="544055"/>
                </a:lnTo>
                <a:lnTo>
                  <a:pt x="1222248" y="530339"/>
                </a:lnTo>
                <a:lnTo>
                  <a:pt x="1223772" y="545579"/>
                </a:lnTo>
                <a:lnTo>
                  <a:pt x="1242060" y="583679"/>
                </a:lnTo>
                <a:lnTo>
                  <a:pt x="1269492" y="591299"/>
                </a:lnTo>
                <a:lnTo>
                  <a:pt x="1292352" y="588251"/>
                </a:lnTo>
                <a:lnTo>
                  <a:pt x="1315212" y="576059"/>
                </a:lnTo>
                <a:lnTo>
                  <a:pt x="1338072" y="557771"/>
                </a:lnTo>
                <a:lnTo>
                  <a:pt x="1353312" y="539483"/>
                </a:lnTo>
                <a:lnTo>
                  <a:pt x="1362456" y="530339"/>
                </a:lnTo>
                <a:lnTo>
                  <a:pt x="1362456" y="507479"/>
                </a:lnTo>
                <a:close/>
              </a:path>
              <a:path extrusionOk="0" h="593089" w="2265045">
                <a:moveTo>
                  <a:pt x="1807476" y="569976"/>
                </a:moveTo>
                <a:lnTo>
                  <a:pt x="1761756" y="560832"/>
                </a:lnTo>
                <a:lnTo>
                  <a:pt x="1748040" y="516636"/>
                </a:lnTo>
                <a:lnTo>
                  <a:pt x="1746516" y="499872"/>
                </a:lnTo>
                <a:lnTo>
                  <a:pt x="1746516" y="315468"/>
                </a:lnTo>
                <a:lnTo>
                  <a:pt x="1744992" y="294132"/>
                </a:lnTo>
                <a:lnTo>
                  <a:pt x="1741944" y="277368"/>
                </a:lnTo>
                <a:lnTo>
                  <a:pt x="1737372" y="263652"/>
                </a:lnTo>
                <a:lnTo>
                  <a:pt x="1729752" y="248412"/>
                </a:lnTo>
                <a:lnTo>
                  <a:pt x="1729752" y="246888"/>
                </a:lnTo>
                <a:lnTo>
                  <a:pt x="1699272" y="213360"/>
                </a:lnTo>
                <a:lnTo>
                  <a:pt x="1659648" y="198120"/>
                </a:lnTo>
                <a:lnTo>
                  <a:pt x="1642872" y="196596"/>
                </a:lnTo>
                <a:lnTo>
                  <a:pt x="1610880" y="202692"/>
                </a:lnTo>
                <a:lnTo>
                  <a:pt x="1577352" y="217932"/>
                </a:lnTo>
                <a:lnTo>
                  <a:pt x="1543824" y="242316"/>
                </a:lnTo>
                <a:lnTo>
                  <a:pt x="1508760" y="277368"/>
                </a:lnTo>
                <a:lnTo>
                  <a:pt x="1508760" y="196596"/>
                </a:lnTo>
                <a:lnTo>
                  <a:pt x="1490484" y="196596"/>
                </a:lnTo>
                <a:lnTo>
                  <a:pt x="1370088" y="243840"/>
                </a:lnTo>
                <a:lnTo>
                  <a:pt x="1376184" y="257556"/>
                </a:lnTo>
                <a:lnTo>
                  <a:pt x="1385328" y="256032"/>
                </a:lnTo>
                <a:lnTo>
                  <a:pt x="1392948" y="252984"/>
                </a:lnTo>
                <a:lnTo>
                  <a:pt x="1399032" y="252984"/>
                </a:lnTo>
                <a:lnTo>
                  <a:pt x="1405128" y="251460"/>
                </a:lnTo>
                <a:lnTo>
                  <a:pt x="1412760" y="251460"/>
                </a:lnTo>
                <a:lnTo>
                  <a:pt x="1418856" y="252984"/>
                </a:lnTo>
                <a:lnTo>
                  <a:pt x="1423428" y="257556"/>
                </a:lnTo>
                <a:lnTo>
                  <a:pt x="1428000" y="260604"/>
                </a:lnTo>
                <a:lnTo>
                  <a:pt x="1435608" y="304800"/>
                </a:lnTo>
                <a:lnTo>
                  <a:pt x="1437132" y="499872"/>
                </a:lnTo>
                <a:lnTo>
                  <a:pt x="1437132" y="518160"/>
                </a:lnTo>
                <a:lnTo>
                  <a:pt x="1420380" y="560832"/>
                </a:lnTo>
                <a:lnTo>
                  <a:pt x="1385328" y="569976"/>
                </a:lnTo>
                <a:lnTo>
                  <a:pt x="1376184" y="569976"/>
                </a:lnTo>
                <a:lnTo>
                  <a:pt x="1376184" y="583692"/>
                </a:lnTo>
                <a:lnTo>
                  <a:pt x="1574304" y="583692"/>
                </a:lnTo>
                <a:lnTo>
                  <a:pt x="1574304" y="569976"/>
                </a:lnTo>
                <a:lnTo>
                  <a:pt x="1559064" y="569976"/>
                </a:lnTo>
                <a:lnTo>
                  <a:pt x="1546860" y="568452"/>
                </a:lnTo>
                <a:lnTo>
                  <a:pt x="1511808" y="541020"/>
                </a:lnTo>
                <a:lnTo>
                  <a:pt x="1508760" y="499872"/>
                </a:lnTo>
                <a:lnTo>
                  <a:pt x="1508760" y="301752"/>
                </a:lnTo>
                <a:lnTo>
                  <a:pt x="1534680" y="277368"/>
                </a:lnTo>
                <a:lnTo>
                  <a:pt x="1536204" y="277368"/>
                </a:lnTo>
                <a:lnTo>
                  <a:pt x="1560588" y="260604"/>
                </a:lnTo>
                <a:lnTo>
                  <a:pt x="1586484" y="251460"/>
                </a:lnTo>
                <a:lnTo>
                  <a:pt x="1612404" y="248412"/>
                </a:lnTo>
                <a:lnTo>
                  <a:pt x="1629168" y="249936"/>
                </a:lnTo>
                <a:lnTo>
                  <a:pt x="1667268" y="284988"/>
                </a:lnTo>
                <a:lnTo>
                  <a:pt x="1674888" y="345948"/>
                </a:lnTo>
                <a:lnTo>
                  <a:pt x="1674888" y="513588"/>
                </a:lnTo>
                <a:lnTo>
                  <a:pt x="1662696" y="557784"/>
                </a:lnTo>
                <a:lnTo>
                  <a:pt x="1618500" y="569976"/>
                </a:lnTo>
                <a:lnTo>
                  <a:pt x="1610880" y="569976"/>
                </a:lnTo>
                <a:lnTo>
                  <a:pt x="1610880" y="583692"/>
                </a:lnTo>
                <a:lnTo>
                  <a:pt x="1807476" y="583692"/>
                </a:lnTo>
                <a:lnTo>
                  <a:pt x="1807476" y="569976"/>
                </a:lnTo>
                <a:close/>
              </a:path>
              <a:path extrusionOk="0" h="593089" w="2265045">
                <a:moveTo>
                  <a:pt x="2264676" y="569976"/>
                </a:moveTo>
                <a:lnTo>
                  <a:pt x="2218944" y="562356"/>
                </a:lnTo>
                <a:lnTo>
                  <a:pt x="2180844" y="531876"/>
                </a:lnTo>
                <a:lnTo>
                  <a:pt x="2151888" y="499872"/>
                </a:lnTo>
                <a:lnTo>
                  <a:pt x="2029980" y="355092"/>
                </a:lnTo>
                <a:lnTo>
                  <a:pt x="2132076" y="265176"/>
                </a:lnTo>
                <a:lnTo>
                  <a:pt x="2171700" y="237744"/>
                </a:lnTo>
                <a:lnTo>
                  <a:pt x="2226564" y="222504"/>
                </a:lnTo>
                <a:lnTo>
                  <a:pt x="2244852" y="220980"/>
                </a:lnTo>
                <a:lnTo>
                  <a:pt x="2244852" y="208788"/>
                </a:lnTo>
                <a:lnTo>
                  <a:pt x="2071116" y="208788"/>
                </a:lnTo>
                <a:lnTo>
                  <a:pt x="2071116" y="220980"/>
                </a:lnTo>
                <a:lnTo>
                  <a:pt x="2081784" y="222504"/>
                </a:lnTo>
                <a:lnTo>
                  <a:pt x="2089404" y="224028"/>
                </a:lnTo>
                <a:lnTo>
                  <a:pt x="2093976" y="228600"/>
                </a:lnTo>
                <a:lnTo>
                  <a:pt x="2098548" y="231648"/>
                </a:lnTo>
                <a:lnTo>
                  <a:pt x="2101596" y="236220"/>
                </a:lnTo>
                <a:lnTo>
                  <a:pt x="2101596" y="245364"/>
                </a:lnTo>
                <a:lnTo>
                  <a:pt x="2100072" y="248412"/>
                </a:lnTo>
                <a:lnTo>
                  <a:pt x="2060448" y="288036"/>
                </a:lnTo>
                <a:lnTo>
                  <a:pt x="1958416" y="374840"/>
                </a:lnTo>
                <a:lnTo>
                  <a:pt x="1958340" y="53340"/>
                </a:lnTo>
                <a:lnTo>
                  <a:pt x="1958340" y="0"/>
                </a:lnTo>
                <a:lnTo>
                  <a:pt x="1938528" y="0"/>
                </a:lnTo>
                <a:lnTo>
                  <a:pt x="1819656" y="47244"/>
                </a:lnTo>
                <a:lnTo>
                  <a:pt x="1827288" y="60960"/>
                </a:lnTo>
                <a:lnTo>
                  <a:pt x="1834896" y="57912"/>
                </a:lnTo>
                <a:lnTo>
                  <a:pt x="1842516" y="56388"/>
                </a:lnTo>
                <a:lnTo>
                  <a:pt x="1854708" y="53340"/>
                </a:lnTo>
                <a:lnTo>
                  <a:pt x="1862328" y="53340"/>
                </a:lnTo>
                <a:lnTo>
                  <a:pt x="1885188" y="106680"/>
                </a:lnTo>
                <a:lnTo>
                  <a:pt x="1886712" y="160020"/>
                </a:lnTo>
                <a:lnTo>
                  <a:pt x="1886712" y="501396"/>
                </a:lnTo>
                <a:lnTo>
                  <a:pt x="1879092" y="548640"/>
                </a:lnTo>
                <a:lnTo>
                  <a:pt x="1833372" y="569976"/>
                </a:lnTo>
                <a:lnTo>
                  <a:pt x="1819656" y="569976"/>
                </a:lnTo>
                <a:lnTo>
                  <a:pt x="1819656" y="583692"/>
                </a:lnTo>
                <a:lnTo>
                  <a:pt x="2023872" y="583692"/>
                </a:lnTo>
                <a:lnTo>
                  <a:pt x="2023872" y="569976"/>
                </a:lnTo>
                <a:lnTo>
                  <a:pt x="2007108" y="568452"/>
                </a:lnTo>
                <a:lnTo>
                  <a:pt x="1994916" y="568452"/>
                </a:lnTo>
                <a:lnTo>
                  <a:pt x="1961388" y="541020"/>
                </a:lnTo>
                <a:lnTo>
                  <a:pt x="1958454" y="501396"/>
                </a:lnTo>
                <a:lnTo>
                  <a:pt x="1958416" y="375005"/>
                </a:lnTo>
                <a:lnTo>
                  <a:pt x="2081784" y="522732"/>
                </a:lnTo>
                <a:lnTo>
                  <a:pt x="2098548" y="553212"/>
                </a:lnTo>
                <a:lnTo>
                  <a:pt x="2098548" y="557784"/>
                </a:lnTo>
                <a:lnTo>
                  <a:pt x="2071116" y="569976"/>
                </a:lnTo>
                <a:lnTo>
                  <a:pt x="2071116" y="583692"/>
                </a:lnTo>
                <a:lnTo>
                  <a:pt x="2264676" y="583692"/>
                </a:lnTo>
                <a:lnTo>
                  <a:pt x="2264676" y="569976"/>
                </a:lnTo>
                <a:close/>
              </a:path>
            </a:pathLst>
          </a:custGeom>
          <a:solidFill>
            <a:srgbClr val="93C37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6" name="Google Shape;116;p11"/>
          <p:cNvSpPr/>
          <p:nvPr/>
        </p:nvSpPr>
        <p:spPr>
          <a:xfrm>
            <a:off x="5618988" y="3616451"/>
            <a:ext cx="1428115" cy="568960"/>
          </a:xfrm>
          <a:custGeom>
            <a:rect b="b" l="l" r="r" t="t"/>
            <a:pathLst>
              <a:path extrusionOk="0" h="568960" w="1428115">
                <a:moveTo>
                  <a:pt x="618744" y="0"/>
                </a:moveTo>
                <a:lnTo>
                  <a:pt x="414528" y="0"/>
                </a:lnTo>
                <a:lnTo>
                  <a:pt x="414528" y="15240"/>
                </a:lnTo>
                <a:lnTo>
                  <a:pt x="425196" y="15240"/>
                </a:lnTo>
                <a:lnTo>
                  <a:pt x="434340" y="16764"/>
                </a:lnTo>
                <a:lnTo>
                  <a:pt x="466344" y="35052"/>
                </a:lnTo>
                <a:lnTo>
                  <a:pt x="470916" y="41148"/>
                </a:lnTo>
                <a:lnTo>
                  <a:pt x="473964" y="47244"/>
                </a:lnTo>
                <a:lnTo>
                  <a:pt x="473964" y="54864"/>
                </a:lnTo>
                <a:lnTo>
                  <a:pt x="458724" y="94488"/>
                </a:lnTo>
                <a:lnTo>
                  <a:pt x="332232" y="284988"/>
                </a:lnTo>
                <a:lnTo>
                  <a:pt x="210312" y="105156"/>
                </a:lnTo>
                <a:lnTo>
                  <a:pt x="184404" y="60960"/>
                </a:lnTo>
                <a:lnTo>
                  <a:pt x="182880" y="51816"/>
                </a:lnTo>
                <a:lnTo>
                  <a:pt x="184404" y="42672"/>
                </a:lnTo>
                <a:lnTo>
                  <a:pt x="217932" y="18288"/>
                </a:lnTo>
                <a:lnTo>
                  <a:pt x="237744" y="15240"/>
                </a:lnTo>
                <a:lnTo>
                  <a:pt x="251460" y="15240"/>
                </a:lnTo>
                <a:lnTo>
                  <a:pt x="251460" y="0"/>
                </a:lnTo>
                <a:lnTo>
                  <a:pt x="0" y="0"/>
                </a:lnTo>
                <a:lnTo>
                  <a:pt x="0" y="15240"/>
                </a:lnTo>
                <a:lnTo>
                  <a:pt x="10668" y="15240"/>
                </a:lnTo>
                <a:lnTo>
                  <a:pt x="19812" y="16764"/>
                </a:lnTo>
                <a:lnTo>
                  <a:pt x="60960" y="38100"/>
                </a:lnTo>
                <a:lnTo>
                  <a:pt x="92964" y="76200"/>
                </a:lnTo>
                <a:lnTo>
                  <a:pt x="266700" y="329184"/>
                </a:lnTo>
                <a:lnTo>
                  <a:pt x="266700" y="464820"/>
                </a:lnTo>
                <a:lnTo>
                  <a:pt x="262128" y="512064"/>
                </a:lnTo>
                <a:lnTo>
                  <a:pt x="222504" y="541020"/>
                </a:lnTo>
                <a:lnTo>
                  <a:pt x="204216" y="542544"/>
                </a:lnTo>
                <a:lnTo>
                  <a:pt x="184404" y="542544"/>
                </a:lnTo>
                <a:lnTo>
                  <a:pt x="184404" y="556260"/>
                </a:lnTo>
                <a:lnTo>
                  <a:pt x="432816" y="556260"/>
                </a:lnTo>
                <a:lnTo>
                  <a:pt x="432816" y="542544"/>
                </a:lnTo>
                <a:lnTo>
                  <a:pt x="414528" y="542544"/>
                </a:lnTo>
                <a:lnTo>
                  <a:pt x="397764" y="541020"/>
                </a:lnTo>
                <a:lnTo>
                  <a:pt x="356616" y="515112"/>
                </a:lnTo>
                <a:lnTo>
                  <a:pt x="350520" y="464820"/>
                </a:lnTo>
                <a:lnTo>
                  <a:pt x="350520" y="321564"/>
                </a:lnTo>
                <a:lnTo>
                  <a:pt x="374904" y="284988"/>
                </a:lnTo>
                <a:lnTo>
                  <a:pt x="426720" y="205740"/>
                </a:lnTo>
                <a:lnTo>
                  <a:pt x="504444" y="91440"/>
                </a:lnTo>
                <a:lnTo>
                  <a:pt x="534924" y="51816"/>
                </a:lnTo>
                <a:lnTo>
                  <a:pt x="574548" y="24384"/>
                </a:lnTo>
                <a:lnTo>
                  <a:pt x="608076" y="15240"/>
                </a:lnTo>
                <a:lnTo>
                  <a:pt x="618744" y="15240"/>
                </a:lnTo>
                <a:lnTo>
                  <a:pt x="618744" y="0"/>
                </a:lnTo>
                <a:close/>
              </a:path>
              <a:path extrusionOk="0" h="568960" w="1428115">
                <a:moveTo>
                  <a:pt x="955535" y="362724"/>
                </a:moveTo>
                <a:lnTo>
                  <a:pt x="943343" y="294144"/>
                </a:lnTo>
                <a:lnTo>
                  <a:pt x="909815" y="234708"/>
                </a:lnTo>
                <a:lnTo>
                  <a:pt x="874763" y="204228"/>
                </a:lnTo>
                <a:lnTo>
                  <a:pt x="874763" y="393204"/>
                </a:lnTo>
                <a:lnTo>
                  <a:pt x="873239" y="431304"/>
                </a:lnTo>
                <a:lnTo>
                  <a:pt x="859523" y="487692"/>
                </a:lnTo>
                <a:lnTo>
                  <a:pt x="833615" y="521220"/>
                </a:lnTo>
                <a:lnTo>
                  <a:pt x="778751" y="539508"/>
                </a:lnTo>
                <a:lnTo>
                  <a:pt x="751319" y="534936"/>
                </a:lnTo>
                <a:lnTo>
                  <a:pt x="707123" y="505980"/>
                </a:lnTo>
                <a:lnTo>
                  <a:pt x="672071" y="448068"/>
                </a:lnTo>
                <a:lnTo>
                  <a:pt x="655307" y="377964"/>
                </a:lnTo>
                <a:lnTo>
                  <a:pt x="653783" y="338340"/>
                </a:lnTo>
                <a:lnTo>
                  <a:pt x="653783" y="313956"/>
                </a:lnTo>
                <a:lnTo>
                  <a:pt x="661403" y="272808"/>
                </a:lnTo>
                <a:lnTo>
                  <a:pt x="684263" y="227088"/>
                </a:lnTo>
                <a:lnTo>
                  <a:pt x="728459" y="199656"/>
                </a:lnTo>
                <a:lnTo>
                  <a:pt x="751319" y="196608"/>
                </a:lnTo>
                <a:lnTo>
                  <a:pt x="774179" y="199656"/>
                </a:lnTo>
                <a:lnTo>
                  <a:pt x="813803" y="219468"/>
                </a:lnTo>
                <a:lnTo>
                  <a:pt x="848855" y="266712"/>
                </a:lnTo>
                <a:lnTo>
                  <a:pt x="871715" y="345960"/>
                </a:lnTo>
                <a:lnTo>
                  <a:pt x="874763" y="393204"/>
                </a:lnTo>
                <a:lnTo>
                  <a:pt x="874763" y="204228"/>
                </a:lnTo>
                <a:lnTo>
                  <a:pt x="864095" y="196608"/>
                </a:lnTo>
                <a:lnTo>
                  <a:pt x="845807" y="185940"/>
                </a:lnTo>
                <a:lnTo>
                  <a:pt x="807707" y="173748"/>
                </a:lnTo>
                <a:lnTo>
                  <a:pt x="765035" y="169176"/>
                </a:lnTo>
                <a:lnTo>
                  <a:pt x="740651" y="170700"/>
                </a:lnTo>
                <a:lnTo>
                  <a:pt x="670547" y="195084"/>
                </a:lnTo>
                <a:lnTo>
                  <a:pt x="630923" y="225564"/>
                </a:lnTo>
                <a:lnTo>
                  <a:pt x="600443" y="269760"/>
                </a:lnTo>
                <a:lnTo>
                  <a:pt x="579107" y="321576"/>
                </a:lnTo>
                <a:lnTo>
                  <a:pt x="573011" y="373392"/>
                </a:lnTo>
                <a:lnTo>
                  <a:pt x="576059" y="406920"/>
                </a:lnTo>
                <a:lnTo>
                  <a:pt x="597395" y="470928"/>
                </a:lnTo>
                <a:lnTo>
                  <a:pt x="646163" y="530364"/>
                </a:lnTo>
                <a:lnTo>
                  <a:pt x="717791" y="563892"/>
                </a:lnTo>
                <a:lnTo>
                  <a:pt x="760463" y="568464"/>
                </a:lnTo>
                <a:lnTo>
                  <a:pt x="786371" y="566940"/>
                </a:lnTo>
                <a:lnTo>
                  <a:pt x="836663" y="553224"/>
                </a:lnTo>
                <a:lnTo>
                  <a:pt x="880859" y="527316"/>
                </a:lnTo>
                <a:lnTo>
                  <a:pt x="915911" y="489216"/>
                </a:lnTo>
                <a:lnTo>
                  <a:pt x="941819" y="438924"/>
                </a:lnTo>
                <a:lnTo>
                  <a:pt x="954011" y="387108"/>
                </a:lnTo>
                <a:lnTo>
                  <a:pt x="955535" y="362724"/>
                </a:lnTo>
                <a:close/>
              </a:path>
              <a:path extrusionOk="0" h="568960" w="1428115">
                <a:moveTo>
                  <a:pt x="1427988" y="522732"/>
                </a:moveTo>
                <a:lnTo>
                  <a:pt x="1424940" y="515112"/>
                </a:lnTo>
                <a:lnTo>
                  <a:pt x="1421892" y="507492"/>
                </a:lnTo>
                <a:lnTo>
                  <a:pt x="1406652" y="513588"/>
                </a:lnTo>
                <a:lnTo>
                  <a:pt x="1399032" y="513588"/>
                </a:lnTo>
                <a:lnTo>
                  <a:pt x="1391412" y="515112"/>
                </a:lnTo>
                <a:lnTo>
                  <a:pt x="1385316" y="515112"/>
                </a:lnTo>
                <a:lnTo>
                  <a:pt x="1370203" y="489204"/>
                </a:lnTo>
                <a:lnTo>
                  <a:pt x="1363980" y="478536"/>
                </a:lnTo>
                <a:lnTo>
                  <a:pt x="1360932" y="408432"/>
                </a:lnTo>
                <a:lnTo>
                  <a:pt x="1360932" y="181356"/>
                </a:lnTo>
                <a:lnTo>
                  <a:pt x="1226820" y="181356"/>
                </a:lnTo>
                <a:lnTo>
                  <a:pt x="1226820" y="196596"/>
                </a:lnTo>
                <a:lnTo>
                  <a:pt x="1245108" y="196596"/>
                </a:lnTo>
                <a:lnTo>
                  <a:pt x="1258824" y="199644"/>
                </a:lnTo>
                <a:lnTo>
                  <a:pt x="1289304" y="236220"/>
                </a:lnTo>
                <a:lnTo>
                  <a:pt x="1290828" y="251460"/>
                </a:lnTo>
                <a:lnTo>
                  <a:pt x="1290828" y="464820"/>
                </a:lnTo>
                <a:lnTo>
                  <a:pt x="1246632" y="499872"/>
                </a:lnTo>
                <a:lnTo>
                  <a:pt x="1200912" y="516636"/>
                </a:lnTo>
                <a:lnTo>
                  <a:pt x="1191768" y="518160"/>
                </a:lnTo>
                <a:lnTo>
                  <a:pt x="1178052" y="516636"/>
                </a:lnTo>
                <a:lnTo>
                  <a:pt x="1136904" y="490728"/>
                </a:lnTo>
                <a:lnTo>
                  <a:pt x="1126236" y="432816"/>
                </a:lnTo>
                <a:lnTo>
                  <a:pt x="1126236" y="181356"/>
                </a:lnTo>
                <a:lnTo>
                  <a:pt x="987552" y="181356"/>
                </a:lnTo>
                <a:lnTo>
                  <a:pt x="987552" y="196596"/>
                </a:lnTo>
                <a:lnTo>
                  <a:pt x="990600" y="196596"/>
                </a:lnTo>
                <a:lnTo>
                  <a:pt x="1037844" y="205740"/>
                </a:lnTo>
                <a:lnTo>
                  <a:pt x="1054608" y="254508"/>
                </a:lnTo>
                <a:lnTo>
                  <a:pt x="1054608" y="446532"/>
                </a:lnTo>
                <a:lnTo>
                  <a:pt x="1063752" y="502920"/>
                </a:lnTo>
                <a:lnTo>
                  <a:pt x="1086612" y="541020"/>
                </a:lnTo>
                <a:lnTo>
                  <a:pt x="1124712" y="563880"/>
                </a:lnTo>
                <a:lnTo>
                  <a:pt x="1155192" y="568452"/>
                </a:lnTo>
                <a:lnTo>
                  <a:pt x="1170432" y="566928"/>
                </a:lnTo>
                <a:lnTo>
                  <a:pt x="1211580" y="554736"/>
                </a:lnTo>
                <a:lnTo>
                  <a:pt x="1258595" y="518160"/>
                </a:lnTo>
                <a:lnTo>
                  <a:pt x="1266444" y="512064"/>
                </a:lnTo>
                <a:lnTo>
                  <a:pt x="1290828" y="489204"/>
                </a:lnTo>
                <a:lnTo>
                  <a:pt x="1290828" y="568452"/>
                </a:lnTo>
                <a:lnTo>
                  <a:pt x="1309116" y="568452"/>
                </a:lnTo>
                <a:lnTo>
                  <a:pt x="1427988" y="522732"/>
                </a:lnTo>
                <a:close/>
              </a:path>
            </a:pathLst>
          </a:custGeom>
          <a:solidFill>
            <a:srgbClr val="93C37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2"/>
          <p:cNvSpPr txBox="1"/>
          <p:nvPr>
            <p:ph type="title"/>
          </p:nvPr>
        </p:nvSpPr>
        <p:spPr>
          <a:xfrm>
            <a:off x="1092125" y="1387950"/>
            <a:ext cx="1735800" cy="5715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SzPts val="1400"/>
              <a:buNone/>
            </a:pPr>
            <a:r>
              <a:rPr lang="en-US"/>
              <a:t>Abstract</a:t>
            </a:r>
            <a:endParaRPr/>
          </a:p>
        </p:txBody>
      </p:sp>
      <p:sp>
        <p:nvSpPr>
          <p:cNvPr id="52" name="Google Shape;52;p2"/>
          <p:cNvSpPr txBox="1"/>
          <p:nvPr/>
        </p:nvSpPr>
        <p:spPr>
          <a:xfrm>
            <a:off x="1170126" y="2491369"/>
            <a:ext cx="7587000" cy="1052700"/>
          </a:xfrm>
          <a:prstGeom prst="rect">
            <a:avLst/>
          </a:prstGeom>
          <a:noFill/>
          <a:ln>
            <a:noFill/>
          </a:ln>
        </p:spPr>
        <p:txBody>
          <a:bodyPr anchorCtr="0" anchor="t" bIns="0" lIns="0" spcFirstLastPara="1" rIns="0" wrap="square" tIns="12700">
            <a:spAutoFit/>
          </a:bodyPr>
          <a:lstStyle/>
          <a:p>
            <a:pPr indent="-502920" lvl="0" marL="514984" marR="5080" rtl="0" algn="l">
              <a:lnSpc>
                <a:spcPct val="101000"/>
              </a:lnSpc>
              <a:spcBef>
                <a:spcPts val="0"/>
              </a:spcBef>
              <a:spcAft>
                <a:spcPts val="0"/>
              </a:spcAft>
              <a:buClr>
                <a:srgbClr val="595959"/>
              </a:buClr>
              <a:buSzPts val="2150"/>
              <a:buFont typeface="Arial"/>
              <a:buChar char="➢"/>
            </a:pPr>
            <a:r>
              <a:rPr b="0" i="0" lang="en-US" sz="1850" u="none" cap="none" strike="noStrike">
                <a:solidFill>
                  <a:srgbClr val="595959"/>
                </a:solidFill>
                <a:latin typeface="Times New Roman"/>
                <a:ea typeface="Times New Roman"/>
                <a:cs typeface="Times New Roman"/>
                <a:sym typeface="Times New Roman"/>
              </a:rPr>
              <a:t>This is a web-based online system, developed for computerizing all library  activities.</a:t>
            </a:r>
            <a:endParaRPr b="0" i="0" sz="1850" u="none" cap="none" strike="noStrike">
              <a:solidFill>
                <a:srgbClr val="595959"/>
              </a:solidFill>
              <a:latin typeface="Times New Roman"/>
              <a:ea typeface="Times New Roman"/>
              <a:cs typeface="Times New Roman"/>
              <a:sym typeface="Times New Roman"/>
            </a:endParaRPr>
          </a:p>
          <a:p>
            <a:pPr indent="-502920" lvl="0" marL="514984" marR="0" rtl="0" algn="l">
              <a:lnSpc>
                <a:spcPct val="100000"/>
              </a:lnSpc>
              <a:spcBef>
                <a:spcPts val="680"/>
              </a:spcBef>
              <a:spcAft>
                <a:spcPts val="0"/>
              </a:spcAft>
              <a:buClr>
                <a:srgbClr val="595959"/>
              </a:buClr>
              <a:buSzPts val="2150"/>
              <a:buFont typeface="Arial"/>
              <a:buChar char="➢"/>
            </a:pPr>
            <a:r>
              <a:rPr b="0" i="0" lang="en-US" sz="1850" u="none" cap="none" strike="noStrike">
                <a:solidFill>
                  <a:srgbClr val="595959"/>
                </a:solidFill>
                <a:latin typeface="Times New Roman"/>
                <a:ea typeface="Times New Roman"/>
                <a:cs typeface="Times New Roman"/>
                <a:sym typeface="Times New Roman"/>
              </a:rPr>
              <a:t>The system mainly focuses on basic library operations, such as</a:t>
            </a:r>
            <a:endParaRPr b="0" i="0" sz="1850" u="none" cap="none" strike="noStrike">
              <a:solidFill>
                <a:srgbClr val="595959"/>
              </a:solidFill>
              <a:latin typeface="Times New Roman"/>
              <a:ea typeface="Times New Roman"/>
              <a:cs typeface="Times New Roman"/>
              <a:sym typeface="Times New Roman"/>
            </a:endParaRPr>
          </a:p>
        </p:txBody>
      </p:sp>
      <p:sp>
        <p:nvSpPr>
          <p:cNvPr id="53" name="Google Shape;53;p2"/>
          <p:cNvSpPr txBox="1"/>
          <p:nvPr/>
        </p:nvSpPr>
        <p:spPr>
          <a:xfrm>
            <a:off x="1170126" y="3544073"/>
            <a:ext cx="7402800" cy="2543700"/>
          </a:xfrm>
          <a:prstGeom prst="rect">
            <a:avLst/>
          </a:prstGeom>
          <a:noFill/>
          <a:ln>
            <a:noFill/>
          </a:ln>
        </p:spPr>
        <p:txBody>
          <a:bodyPr anchorCtr="0" anchor="t" bIns="0" lIns="0" spcFirstLastPara="1" rIns="0" wrap="square" tIns="63500">
            <a:spAutoFit/>
          </a:bodyPr>
          <a:lstStyle/>
          <a:p>
            <a:pPr indent="-378460" lvl="0" marL="1017905" marR="0" rtl="0" algn="l">
              <a:lnSpc>
                <a:spcPct val="100000"/>
              </a:lnSpc>
              <a:spcBef>
                <a:spcPts val="0"/>
              </a:spcBef>
              <a:spcAft>
                <a:spcPts val="0"/>
              </a:spcAft>
              <a:buClr>
                <a:srgbClr val="595959"/>
              </a:buClr>
              <a:buSzPts val="1750"/>
              <a:buFont typeface="Cambria"/>
              <a:buChar char="○"/>
            </a:pPr>
            <a:r>
              <a:rPr b="0" i="0" lang="en-US" sz="1500" u="none" cap="none" strike="noStrike">
                <a:solidFill>
                  <a:srgbClr val="595959"/>
                </a:solidFill>
                <a:latin typeface="Times New Roman"/>
                <a:ea typeface="Times New Roman"/>
                <a:cs typeface="Times New Roman"/>
                <a:sym typeface="Times New Roman"/>
              </a:rPr>
              <a:t>Add new book</a:t>
            </a:r>
            <a:endParaRPr b="0" i="0" sz="1500" u="none" cap="none" strike="noStrike">
              <a:solidFill>
                <a:srgbClr val="595959"/>
              </a:solidFill>
              <a:latin typeface="Times New Roman"/>
              <a:ea typeface="Times New Roman"/>
              <a:cs typeface="Times New Roman"/>
              <a:sym typeface="Times New Roman"/>
            </a:endParaRPr>
          </a:p>
          <a:p>
            <a:pPr indent="-378460" lvl="0" marL="1017905" marR="0" rtl="0" algn="l">
              <a:lnSpc>
                <a:spcPct val="100000"/>
              </a:lnSpc>
              <a:spcBef>
                <a:spcPts val="710"/>
              </a:spcBef>
              <a:spcAft>
                <a:spcPts val="0"/>
              </a:spcAft>
              <a:buClr>
                <a:srgbClr val="595959"/>
              </a:buClr>
              <a:buSzPts val="1750"/>
              <a:buFont typeface="Cambria"/>
              <a:buChar char="○"/>
            </a:pPr>
            <a:r>
              <a:rPr b="0" i="0" lang="en-US" sz="1500" u="none" cap="none" strike="noStrike">
                <a:solidFill>
                  <a:srgbClr val="595959"/>
                </a:solidFill>
                <a:latin typeface="Times New Roman"/>
                <a:ea typeface="Times New Roman"/>
                <a:cs typeface="Times New Roman"/>
                <a:sym typeface="Times New Roman"/>
              </a:rPr>
              <a:t>Automatic categorization of book</a:t>
            </a:r>
            <a:endParaRPr b="0" i="0" sz="1500" u="none" cap="none" strike="noStrike">
              <a:solidFill>
                <a:srgbClr val="595959"/>
              </a:solidFill>
              <a:latin typeface="Times New Roman"/>
              <a:ea typeface="Times New Roman"/>
              <a:cs typeface="Times New Roman"/>
              <a:sym typeface="Times New Roman"/>
            </a:endParaRPr>
          </a:p>
          <a:p>
            <a:pPr indent="-378460" lvl="0" marL="1017905" marR="0" rtl="0" algn="l">
              <a:lnSpc>
                <a:spcPct val="100000"/>
              </a:lnSpc>
              <a:spcBef>
                <a:spcPts val="710"/>
              </a:spcBef>
              <a:spcAft>
                <a:spcPts val="0"/>
              </a:spcAft>
              <a:buClr>
                <a:srgbClr val="595959"/>
              </a:buClr>
              <a:buSzPts val="1750"/>
              <a:buFont typeface="Cambria"/>
              <a:buChar char="○"/>
            </a:pPr>
            <a:r>
              <a:rPr b="0" i="0" lang="en-US" sz="1500" u="none" cap="none" strike="noStrike">
                <a:solidFill>
                  <a:srgbClr val="595959"/>
                </a:solidFill>
                <a:latin typeface="Times New Roman"/>
                <a:ea typeface="Times New Roman"/>
                <a:cs typeface="Times New Roman"/>
                <a:sym typeface="Times New Roman"/>
              </a:rPr>
              <a:t>Search book</a:t>
            </a:r>
            <a:endParaRPr b="0" i="0" sz="1500" u="none" cap="none" strike="noStrike">
              <a:solidFill>
                <a:srgbClr val="595959"/>
              </a:solidFill>
              <a:latin typeface="Times New Roman"/>
              <a:ea typeface="Times New Roman"/>
              <a:cs typeface="Times New Roman"/>
              <a:sym typeface="Times New Roman"/>
            </a:endParaRPr>
          </a:p>
          <a:p>
            <a:pPr indent="-378460" lvl="0" marL="1017905" marR="0" rtl="0" algn="l">
              <a:lnSpc>
                <a:spcPct val="100000"/>
              </a:lnSpc>
              <a:spcBef>
                <a:spcPts val="705"/>
              </a:spcBef>
              <a:spcAft>
                <a:spcPts val="0"/>
              </a:spcAft>
              <a:buClr>
                <a:srgbClr val="595959"/>
              </a:buClr>
              <a:buSzPts val="1750"/>
              <a:buFont typeface="Cambria"/>
              <a:buChar char="○"/>
            </a:pPr>
            <a:r>
              <a:rPr b="0" i="0" lang="en-US" sz="1500" u="none" cap="none" strike="noStrike">
                <a:solidFill>
                  <a:srgbClr val="595959"/>
                </a:solidFill>
                <a:latin typeface="Times New Roman"/>
                <a:ea typeface="Times New Roman"/>
                <a:cs typeface="Times New Roman"/>
                <a:sym typeface="Times New Roman"/>
              </a:rPr>
              <a:t>Issue book</a:t>
            </a:r>
            <a:endParaRPr b="0" i="0" sz="1500" u="none" cap="none" strike="noStrike">
              <a:solidFill>
                <a:srgbClr val="595959"/>
              </a:solidFill>
              <a:latin typeface="Times New Roman"/>
              <a:ea typeface="Times New Roman"/>
              <a:cs typeface="Times New Roman"/>
              <a:sym typeface="Times New Roman"/>
            </a:endParaRPr>
          </a:p>
          <a:p>
            <a:pPr indent="-378460" lvl="0" marL="1017905" marR="0" rtl="0" algn="l">
              <a:lnSpc>
                <a:spcPct val="100000"/>
              </a:lnSpc>
              <a:spcBef>
                <a:spcPts val="710"/>
              </a:spcBef>
              <a:spcAft>
                <a:spcPts val="0"/>
              </a:spcAft>
              <a:buClr>
                <a:srgbClr val="595959"/>
              </a:buClr>
              <a:buSzPts val="1750"/>
              <a:buFont typeface="Cambria"/>
              <a:buChar char="○"/>
            </a:pPr>
            <a:r>
              <a:rPr b="0" i="0" lang="en-US" sz="1500" u="none" cap="none" strike="noStrike">
                <a:solidFill>
                  <a:srgbClr val="595959"/>
                </a:solidFill>
                <a:latin typeface="Times New Roman"/>
                <a:ea typeface="Times New Roman"/>
                <a:cs typeface="Times New Roman"/>
                <a:sym typeface="Times New Roman"/>
              </a:rPr>
              <a:t>Return book</a:t>
            </a:r>
            <a:endParaRPr b="0" i="0" sz="1500" u="none" cap="none" strike="noStrike">
              <a:solidFill>
                <a:srgbClr val="595959"/>
              </a:solidFill>
              <a:latin typeface="Times New Roman"/>
              <a:ea typeface="Times New Roman"/>
              <a:cs typeface="Times New Roman"/>
              <a:sym typeface="Times New Roman"/>
            </a:endParaRPr>
          </a:p>
          <a:p>
            <a:pPr indent="-378460" lvl="0" marL="1017905" marR="0" rtl="0" algn="l">
              <a:lnSpc>
                <a:spcPct val="100000"/>
              </a:lnSpc>
              <a:spcBef>
                <a:spcPts val="705"/>
              </a:spcBef>
              <a:spcAft>
                <a:spcPts val="0"/>
              </a:spcAft>
              <a:buClr>
                <a:srgbClr val="595959"/>
              </a:buClr>
              <a:buSzPts val="1750"/>
              <a:buFont typeface="Cambria"/>
              <a:buChar char="○"/>
            </a:pPr>
            <a:r>
              <a:rPr b="0" i="0" lang="en-US" sz="1500" u="none" cap="none" strike="noStrike">
                <a:solidFill>
                  <a:srgbClr val="595959"/>
                </a:solidFill>
                <a:latin typeface="Times New Roman"/>
                <a:ea typeface="Times New Roman"/>
                <a:cs typeface="Times New Roman"/>
                <a:sym typeface="Times New Roman"/>
              </a:rPr>
              <a:t>Check the availability of book</a:t>
            </a:r>
            <a:endParaRPr b="0" i="0" sz="1500" u="none" cap="none" strike="noStrike">
              <a:solidFill>
                <a:srgbClr val="595959"/>
              </a:solidFill>
              <a:latin typeface="Times New Roman"/>
              <a:ea typeface="Times New Roman"/>
              <a:cs typeface="Times New Roman"/>
              <a:sym typeface="Times New Roman"/>
            </a:endParaRPr>
          </a:p>
          <a:p>
            <a:pPr indent="-502920" lvl="0" marL="514984" marR="0" rtl="0" algn="l">
              <a:lnSpc>
                <a:spcPct val="100000"/>
              </a:lnSpc>
              <a:spcBef>
                <a:spcPts val="610"/>
              </a:spcBef>
              <a:spcAft>
                <a:spcPts val="0"/>
              </a:spcAft>
              <a:buClr>
                <a:srgbClr val="595959"/>
              </a:buClr>
              <a:buSzPts val="2150"/>
              <a:buFont typeface="Arial"/>
              <a:buChar char="➢"/>
            </a:pPr>
            <a:r>
              <a:rPr b="0" i="0" lang="en-US" sz="1850" u="none" cap="none" strike="noStrike">
                <a:solidFill>
                  <a:srgbClr val="595959"/>
                </a:solidFill>
                <a:latin typeface="Times New Roman"/>
                <a:ea typeface="Times New Roman"/>
                <a:cs typeface="Times New Roman"/>
                <a:sym typeface="Times New Roman"/>
              </a:rPr>
              <a:t>Developed with the help of Django framework and postgreSQL database</a:t>
            </a:r>
            <a:endParaRPr b="0" i="0" sz="1850" u="none" cap="none" strike="noStrike">
              <a:solidFill>
                <a:srgbClr val="595959"/>
              </a:solidFill>
              <a:latin typeface="Times New Roman"/>
              <a:ea typeface="Times New Roman"/>
              <a:cs typeface="Times New Roman"/>
              <a:sym typeface="Times New Roman"/>
            </a:endParaRPr>
          </a:p>
        </p:txBody>
      </p:sp>
      <p:sp>
        <p:nvSpPr>
          <p:cNvPr id="54" name="Google Shape;54;p2"/>
          <p:cNvSpPr txBox="1"/>
          <p:nvPr/>
        </p:nvSpPr>
        <p:spPr>
          <a:xfrm>
            <a:off x="8926992" y="6013101"/>
            <a:ext cx="74930" cy="15176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Times New Roman"/>
                <a:ea typeface="Times New Roman"/>
                <a:cs typeface="Times New Roman"/>
                <a:sym typeface="Times New Roman"/>
              </a:rPr>
              <a:t>2</a:t>
            </a:r>
            <a:endParaRPr b="0" i="0" sz="800" u="none" cap="none" strike="noStrike">
              <a:solidFill>
                <a:srgbClr val="000000"/>
              </a:solidFill>
              <a:latin typeface="Times New Roman"/>
              <a:ea typeface="Times New Roman"/>
              <a:cs typeface="Times New Roman"/>
              <a:sym typeface="Times New Roman"/>
            </a:endParaRPr>
          </a:p>
        </p:txBody>
      </p:sp>
      <p:sp>
        <p:nvSpPr>
          <p:cNvPr id="55" name="Google Shape;55;p2"/>
          <p:cNvSpPr txBox="1"/>
          <p:nvPr/>
        </p:nvSpPr>
        <p:spPr>
          <a:xfrm>
            <a:off x="424651" y="2387576"/>
            <a:ext cx="88265" cy="32766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1950"/>
              <a:buFont typeface="Arial"/>
              <a:buNone/>
            </a:pPr>
            <a:r>
              <a:rPr b="0" i="0" lang="en-US" sz="1950" u="none" cap="none" strike="noStrike">
                <a:solidFill>
                  <a:srgbClr val="595959"/>
                </a:solidFill>
                <a:latin typeface="Times New Roman"/>
                <a:ea typeface="Times New Roman"/>
                <a:cs typeface="Times New Roman"/>
                <a:sym typeface="Times New Roman"/>
              </a:rPr>
              <a:t>.</a:t>
            </a:r>
            <a:endParaRPr b="0" i="0" sz="195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3809075" y="1491075"/>
            <a:ext cx="2718900" cy="575400"/>
          </a:xfrm>
          <a:prstGeom prst="rect">
            <a:avLst/>
          </a:prstGeom>
          <a:noFill/>
          <a:ln>
            <a:noFill/>
          </a:ln>
        </p:spPr>
        <p:txBody>
          <a:bodyPr anchorCtr="0" anchor="t" bIns="0" lIns="0" spcFirstLastPara="1" rIns="0" wrap="square" tIns="17125">
            <a:spAutoFit/>
          </a:bodyPr>
          <a:lstStyle/>
          <a:p>
            <a:pPr indent="0" lvl="0" marL="12700" rtl="0" algn="l">
              <a:lnSpc>
                <a:spcPct val="100000"/>
              </a:lnSpc>
              <a:spcBef>
                <a:spcPts val="0"/>
              </a:spcBef>
              <a:spcAft>
                <a:spcPts val="0"/>
              </a:spcAft>
              <a:buSzPts val="1400"/>
              <a:buNone/>
            </a:pPr>
            <a:r>
              <a:rPr b="1" lang="en-US"/>
              <a:t>Introduction</a:t>
            </a:r>
            <a:endParaRPr b="1"/>
          </a:p>
        </p:txBody>
      </p:sp>
      <p:sp>
        <p:nvSpPr>
          <p:cNvPr id="61" name="Google Shape;61;p3"/>
          <p:cNvSpPr txBox="1"/>
          <p:nvPr/>
        </p:nvSpPr>
        <p:spPr>
          <a:xfrm>
            <a:off x="862827" y="2066485"/>
            <a:ext cx="7588800" cy="2695500"/>
          </a:xfrm>
          <a:prstGeom prst="rect">
            <a:avLst/>
          </a:prstGeom>
          <a:noFill/>
          <a:ln>
            <a:noFill/>
          </a:ln>
        </p:spPr>
        <p:txBody>
          <a:bodyPr anchorCtr="0" anchor="t" bIns="0" lIns="0" spcFirstLastPara="1" rIns="0" wrap="square" tIns="11425">
            <a:spAutoFit/>
          </a:bodyPr>
          <a:lstStyle/>
          <a:p>
            <a:pPr indent="-502920" lvl="0" marL="514984" marR="299085" rtl="0" algn="l">
              <a:lnSpc>
                <a:spcPct val="101600"/>
              </a:lnSpc>
              <a:spcBef>
                <a:spcPts val="0"/>
              </a:spcBef>
              <a:spcAft>
                <a:spcPts val="0"/>
              </a:spcAft>
              <a:buClr>
                <a:srgbClr val="595959"/>
              </a:buClr>
              <a:buSzPts val="2250"/>
              <a:buFont typeface="Arial"/>
              <a:buChar char="➢"/>
            </a:pPr>
            <a:r>
              <a:rPr lang="en-US" sz="1950">
                <a:solidFill>
                  <a:srgbClr val="595959"/>
                </a:solidFill>
                <a:latin typeface="Times New Roman"/>
                <a:ea typeface="Times New Roman"/>
                <a:cs typeface="Times New Roman"/>
                <a:sym typeface="Times New Roman"/>
              </a:rPr>
              <a:t>In essence, it converts a manual library system into an online application.</a:t>
            </a:r>
            <a:endParaRPr b="0" i="0" sz="1950" u="none" cap="none" strike="noStrike">
              <a:solidFill>
                <a:srgbClr val="595959"/>
              </a:solidFill>
              <a:latin typeface="Times New Roman"/>
              <a:ea typeface="Times New Roman"/>
              <a:cs typeface="Times New Roman"/>
              <a:sym typeface="Times New Roman"/>
            </a:endParaRPr>
          </a:p>
          <a:p>
            <a:pPr indent="-502920" lvl="0" marL="514984" marR="1203960" rtl="0" algn="l">
              <a:lnSpc>
                <a:spcPct val="116799"/>
              </a:lnSpc>
              <a:spcBef>
                <a:spcPts val="810"/>
              </a:spcBef>
              <a:spcAft>
                <a:spcPts val="0"/>
              </a:spcAft>
              <a:buClr>
                <a:srgbClr val="595959"/>
              </a:buClr>
              <a:buSzPts val="2250"/>
              <a:buFont typeface="Arial"/>
              <a:buChar char="➢"/>
            </a:pPr>
            <a:r>
              <a:rPr b="0" i="0" lang="en-US" sz="1950" u="none" cap="none" strike="noStrike">
                <a:solidFill>
                  <a:srgbClr val="595959"/>
                </a:solidFill>
                <a:latin typeface="Times New Roman"/>
                <a:ea typeface="Times New Roman"/>
                <a:cs typeface="Times New Roman"/>
                <a:sym typeface="Times New Roman"/>
              </a:rPr>
              <a:t>It assists both student and staff of library in borrowing and  supervising the books, respectively</a:t>
            </a:r>
            <a:endParaRPr b="0" i="0" sz="1950" u="none" cap="none" strike="noStrike">
              <a:solidFill>
                <a:srgbClr val="595959"/>
              </a:solidFill>
              <a:latin typeface="Times New Roman"/>
              <a:ea typeface="Times New Roman"/>
              <a:cs typeface="Times New Roman"/>
              <a:sym typeface="Times New Roman"/>
            </a:endParaRPr>
          </a:p>
          <a:p>
            <a:pPr indent="-502920" lvl="0" marL="514984" marR="5080" rtl="0" algn="l">
              <a:lnSpc>
                <a:spcPct val="116900"/>
              </a:lnSpc>
              <a:spcBef>
                <a:spcPts val="545"/>
              </a:spcBef>
              <a:spcAft>
                <a:spcPts val="0"/>
              </a:spcAft>
              <a:buClr>
                <a:srgbClr val="595959"/>
              </a:buClr>
              <a:buSzPts val="2250"/>
              <a:buFont typeface="Arial"/>
              <a:buChar char="➢"/>
            </a:pPr>
            <a:r>
              <a:rPr b="0" i="0" lang="en-US" sz="1950" u="none" cap="none" strike="noStrike">
                <a:solidFill>
                  <a:srgbClr val="595959"/>
                </a:solidFill>
                <a:latin typeface="Times New Roman"/>
                <a:ea typeface="Times New Roman"/>
                <a:cs typeface="Times New Roman"/>
                <a:sym typeface="Times New Roman"/>
              </a:rPr>
              <a:t>This system is </a:t>
            </a:r>
            <a:r>
              <a:rPr lang="en-US" sz="1950">
                <a:solidFill>
                  <a:srgbClr val="595959"/>
                </a:solidFill>
                <a:latin typeface="Times New Roman"/>
                <a:ea typeface="Times New Roman"/>
                <a:cs typeface="Times New Roman"/>
                <a:sym typeface="Times New Roman"/>
              </a:rPr>
              <a:t>built </a:t>
            </a:r>
            <a:r>
              <a:rPr b="0" i="0" lang="en-US" sz="1950" u="none" cap="none" strike="noStrike">
                <a:solidFill>
                  <a:srgbClr val="595959"/>
                </a:solidFill>
                <a:latin typeface="Times New Roman"/>
                <a:ea typeface="Times New Roman"/>
                <a:cs typeface="Times New Roman"/>
                <a:sym typeface="Times New Roman"/>
              </a:rPr>
              <a:t> to help not only the students </a:t>
            </a:r>
            <a:r>
              <a:rPr lang="en-US" sz="1950">
                <a:solidFill>
                  <a:srgbClr val="595959"/>
                </a:solidFill>
                <a:latin typeface="Times New Roman"/>
                <a:ea typeface="Times New Roman"/>
                <a:cs typeface="Times New Roman"/>
                <a:sym typeface="Times New Roman"/>
              </a:rPr>
              <a:t>but also the </a:t>
            </a:r>
            <a:r>
              <a:rPr b="0" i="0" lang="en-US" sz="1950" u="none" cap="none" strike="noStrike">
                <a:solidFill>
                  <a:srgbClr val="595959"/>
                </a:solidFill>
                <a:latin typeface="Times New Roman"/>
                <a:ea typeface="Times New Roman"/>
                <a:cs typeface="Times New Roman"/>
                <a:sym typeface="Times New Roman"/>
              </a:rPr>
              <a:t> staff of library, which</a:t>
            </a:r>
            <a:r>
              <a:rPr lang="en-US" sz="1950">
                <a:solidFill>
                  <a:srgbClr val="595959"/>
                </a:solidFill>
                <a:latin typeface="Times New Roman"/>
                <a:ea typeface="Times New Roman"/>
                <a:cs typeface="Times New Roman"/>
                <a:sym typeface="Times New Roman"/>
              </a:rPr>
              <a:t> helps</a:t>
            </a:r>
            <a:r>
              <a:rPr b="0" i="0" lang="en-US" sz="1950" u="none" cap="none" strike="noStrike">
                <a:solidFill>
                  <a:srgbClr val="595959"/>
                </a:solidFill>
                <a:latin typeface="Times New Roman"/>
                <a:ea typeface="Times New Roman"/>
                <a:cs typeface="Times New Roman"/>
                <a:sym typeface="Times New Roman"/>
              </a:rPr>
              <a:t>  to maintain the library </a:t>
            </a:r>
            <a:r>
              <a:rPr lang="en-US" sz="1950">
                <a:solidFill>
                  <a:srgbClr val="595959"/>
                </a:solidFill>
                <a:latin typeface="Times New Roman"/>
                <a:ea typeface="Times New Roman"/>
                <a:cs typeface="Times New Roman"/>
                <a:sym typeface="Times New Roman"/>
              </a:rPr>
              <a:t>with minimal human effort and make the system efficient.</a:t>
            </a:r>
            <a:endParaRPr b="0" i="0" sz="1950" u="none" cap="none" strike="noStrike">
              <a:solidFill>
                <a:srgbClr val="595959"/>
              </a:solidFill>
              <a:latin typeface="Times New Roman"/>
              <a:ea typeface="Times New Roman"/>
              <a:cs typeface="Times New Roman"/>
              <a:sym typeface="Times New Roman"/>
            </a:endParaRPr>
          </a:p>
        </p:txBody>
      </p:sp>
      <p:sp>
        <p:nvSpPr>
          <p:cNvPr id="62" name="Google Shape;62;p3"/>
          <p:cNvSpPr txBox="1"/>
          <p:nvPr/>
        </p:nvSpPr>
        <p:spPr>
          <a:xfrm>
            <a:off x="8926992" y="6013101"/>
            <a:ext cx="74930" cy="15176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Times New Roman"/>
                <a:ea typeface="Times New Roman"/>
                <a:cs typeface="Times New Roman"/>
                <a:sym typeface="Times New Roman"/>
              </a:rPr>
              <a:t>3</a:t>
            </a:r>
            <a:endParaRPr b="0" i="0" sz="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2802897" y="1508784"/>
            <a:ext cx="4452600" cy="575400"/>
          </a:xfrm>
          <a:prstGeom prst="rect">
            <a:avLst/>
          </a:prstGeom>
          <a:noFill/>
          <a:ln>
            <a:noFill/>
          </a:ln>
        </p:spPr>
        <p:txBody>
          <a:bodyPr anchorCtr="0" anchor="t" bIns="0" lIns="0" spcFirstLastPara="1" rIns="0" wrap="square" tIns="17125">
            <a:spAutoFit/>
          </a:bodyPr>
          <a:lstStyle/>
          <a:p>
            <a:pPr indent="0" lvl="0" marL="12700" rtl="0" algn="ctr">
              <a:lnSpc>
                <a:spcPct val="100000"/>
              </a:lnSpc>
              <a:spcBef>
                <a:spcPts val="0"/>
              </a:spcBef>
              <a:spcAft>
                <a:spcPts val="0"/>
              </a:spcAft>
              <a:buSzPts val="1400"/>
              <a:buNone/>
            </a:pPr>
            <a:r>
              <a:rPr b="1" lang="en-US"/>
              <a:t>Problem Statement</a:t>
            </a:r>
            <a:endParaRPr b="1"/>
          </a:p>
        </p:txBody>
      </p:sp>
      <p:sp>
        <p:nvSpPr>
          <p:cNvPr id="68" name="Google Shape;68;p4"/>
          <p:cNvSpPr txBox="1"/>
          <p:nvPr/>
        </p:nvSpPr>
        <p:spPr>
          <a:xfrm>
            <a:off x="8926992" y="6013101"/>
            <a:ext cx="74930" cy="15176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Times New Roman"/>
                <a:ea typeface="Times New Roman"/>
                <a:cs typeface="Times New Roman"/>
                <a:sym typeface="Times New Roman"/>
              </a:rPr>
              <a:t>4</a:t>
            </a:r>
            <a:endParaRPr b="0" i="0" sz="800" u="none" cap="none" strike="noStrike">
              <a:solidFill>
                <a:srgbClr val="000000"/>
              </a:solidFill>
              <a:latin typeface="Times New Roman"/>
              <a:ea typeface="Times New Roman"/>
              <a:cs typeface="Times New Roman"/>
              <a:sym typeface="Times New Roman"/>
            </a:endParaRPr>
          </a:p>
        </p:txBody>
      </p:sp>
      <p:sp>
        <p:nvSpPr>
          <p:cNvPr id="69" name="Google Shape;69;p4"/>
          <p:cNvSpPr txBox="1"/>
          <p:nvPr/>
        </p:nvSpPr>
        <p:spPr>
          <a:xfrm>
            <a:off x="830423" y="2380325"/>
            <a:ext cx="8096700" cy="1763100"/>
          </a:xfrm>
          <a:prstGeom prst="rect">
            <a:avLst/>
          </a:prstGeom>
          <a:noFill/>
          <a:ln>
            <a:noFill/>
          </a:ln>
        </p:spPr>
        <p:txBody>
          <a:bodyPr anchorCtr="0" anchor="t" bIns="0" lIns="0" spcFirstLastPara="1" rIns="0" wrap="square" tIns="12050">
            <a:spAutoFit/>
          </a:bodyPr>
          <a:lstStyle/>
          <a:p>
            <a:pPr indent="0" lvl="0" marL="12700" marR="5080" rtl="0" algn="l">
              <a:lnSpc>
                <a:spcPct val="108100"/>
              </a:lnSpc>
              <a:spcBef>
                <a:spcPts val="0"/>
              </a:spcBef>
              <a:spcAft>
                <a:spcPts val="0"/>
              </a:spcAft>
              <a:buClr>
                <a:srgbClr val="000000"/>
              </a:buClr>
              <a:buSzPts val="1950"/>
              <a:buFont typeface="Arial"/>
              <a:buNone/>
            </a:pPr>
            <a:r>
              <a:rPr lang="en-US" sz="1950">
                <a:solidFill>
                  <a:srgbClr val="595959"/>
                </a:solidFill>
                <a:latin typeface="Times New Roman"/>
                <a:ea typeface="Times New Roman"/>
                <a:cs typeface="Times New Roman"/>
                <a:sym typeface="Times New Roman"/>
              </a:rPr>
              <a:t>Create a library management system with voice-based book searching and automatic genre classification based on book titles. Based on the book's title, authors, and information gathered online, the system should search the internet for information on the book and classify it appropriately.</a:t>
            </a:r>
            <a:endParaRPr b="0" i="0" sz="1950" u="none" cap="none" strike="noStrike">
              <a:solidFill>
                <a:srgbClr val="000000"/>
              </a:solidFill>
              <a:latin typeface="Times New Roman"/>
              <a:ea typeface="Times New Roman"/>
              <a:cs typeface="Times New Roman"/>
              <a:sym typeface="Times New Roman"/>
            </a:endParaRPr>
          </a:p>
          <a:p>
            <a:pPr indent="0" lvl="0" marL="0" marR="64769" rtl="0" algn="just">
              <a:lnSpc>
                <a:spcPct val="105700"/>
              </a:lnSpc>
              <a:spcBef>
                <a:spcPts val="1245"/>
              </a:spcBef>
              <a:spcAft>
                <a:spcPts val="0"/>
              </a:spcAft>
              <a:buClr>
                <a:srgbClr val="000000"/>
              </a:buClr>
              <a:buSzPts val="1750"/>
              <a:buFont typeface="Arial"/>
              <a:buNone/>
            </a:pPr>
            <a:r>
              <a:t/>
            </a:r>
            <a:endParaRPr b="0" i="0" sz="175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ph type="title"/>
          </p:nvPr>
        </p:nvSpPr>
        <p:spPr>
          <a:xfrm>
            <a:off x="3766353" y="1944405"/>
            <a:ext cx="2525700" cy="575400"/>
          </a:xfrm>
          <a:prstGeom prst="rect">
            <a:avLst/>
          </a:prstGeom>
          <a:noFill/>
          <a:ln>
            <a:noFill/>
          </a:ln>
        </p:spPr>
        <p:txBody>
          <a:bodyPr anchorCtr="0" anchor="t" bIns="0" lIns="0" spcFirstLastPara="1" rIns="0" wrap="square" tIns="17125">
            <a:spAutoFit/>
          </a:bodyPr>
          <a:lstStyle/>
          <a:p>
            <a:pPr indent="0" lvl="0" marL="12700" rtl="0" algn="ctr">
              <a:lnSpc>
                <a:spcPct val="100000"/>
              </a:lnSpc>
              <a:spcBef>
                <a:spcPts val="0"/>
              </a:spcBef>
              <a:spcAft>
                <a:spcPts val="0"/>
              </a:spcAft>
              <a:buSzPts val="1400"/>
              <a:buNone/>
            </a:pPr>
            <a:r>
              <a:rPr b="1" lang="en-US"/>
              <a:t>Objectives</a:t>
            </a:r>
            <a:endParaRPr b="1"/>
          </a:p>
        </p:txBody>
      </p:sp>
      <p:sp>
        <p:nvSpPr>
          <p:cNvPr id="75" name="Google Shape;75;p5"/>
          <p:cNvSpPr txBox="1"/>
          <p:nvPr/>
        </p:nvSpPr>
        <p:spPr>
          <a:xfrm>
            <a:off x="1175825" y="2808850"/>
            <a:ext cx="7826100" cy="3551700"/>
          </a:xfrm>
          <a:prstGeom prst="rect">
            <a:avLst/>
          </a:prstGeom>
          <a:noFill/>
          <a:ln>
            <a:noFill/>
          </a:ln>
        </p:spPr>
        <p:txBody>
          <a:bodyPr anchorCtr="0" anchor="t" bIns="0" lIns="0" spcFirstLastPara="1" rIns="0" wrap="square" tIns="87625">
            <a:spAutoFit/>
          </a:bodyPr>
          <a:lstStyle/>
          <a:p>
            <a:pPr indent="-503555" lvl="0" marL="515619" marR="0" rtl="0" algn="l">
              <a:lnSpc>
                <a:spcPct val="100000"/>
              </a:lnSpc>
              <a:spcBef>
                <a:spcPts val="0"/>
              </a:spcBef>
              <a:spcAft>
                <a:spcPts val="0"/>
              </a:spcAft>
              <a:buClr>
                <a:srgbClr val="83992A"/>
              </a:buClr>
              <a:buSzPts val="2150"/>
              <a:buFont typeface="Arial"/>
              <a:buChar char="➢"/>
            </a:pPr>
            <a:r>
              <a:rPr b="0" i="0" lang="en-US" sz="1850" u="none" cap="none" strike="noStrike">
                <a:solidFill>
                  <a:srgbClr val="595959"/>
                </a:solidFill>
                <a:latin typeface="Times New Roman"/>
                <a:ea typeface="Times New Roman"/>
                <a:cs typeface="Times New Roman"/>
                <a:sym typeface="Times New Roman"/>
              </a:rPr>
              <a:t>Distinct product users based on their roles and permissions</a:t>
            </a:r>
            <a:endParaRPr b="0" i="0" sz="1850" u="none" cap="none" strike="noStrike">
              <a:solidFill>
                <a:srgbClr val="000000"/>
              </a:solidFill>
              <a:latin typeface="Times New Roman"/>
              <a:ea typeface="Times New Roman"/>
              <a:cs typeface="Times New Roman"/>
              <a:sym typeface="Times New Roman"/>
            </a:endParaRPr>
          </a:p>
          <a:p>
            <a:pPr indent="-370839" lvl="1" marL="1018539" marR="0" rtl="0" algn="l">
              <a:lnSpc>
                <a:spcPct val="100000"/>
              </a:lnSpc>
              <a:spcBef>
                <a:spcPts val="750"/>
              </a:spcBef>
              <a:spcAft>
                <a:spcPts val="0"/>
              </a:spcAft>
              <a:buClr>
                <a:srgbClr val="83992A"/>
              </a:buClr>
              <a:buSzPts val="1650"/>
              <a:buFont typeface="Cambria"/>
              <a:buChar char="○"/>
            </a:pPr>
            <a:r>
              <a:rPr b="0" i="0" lang="en-US" sz="1400" u="none" cap="none" strike="noStrike">
                <a:solidFill>
                  <a:srgbClr val="595959"/>
                </a:solidFill>
                <a:latin typeface="Times New Roman"/>
                <a:ea typeface="Times New Roman"/>
                <a:cs typeface="Times New Roman"/>
                <a:sym typeface="Times New Roman"/>
              </a:rPr>
              <a:t>Admin</a:t>
            </a:r>
            <a:endParaRPr b="0" i="0" sz="1400" u="none" cap="none" strike="noStrike">
              <a:solidFill>
                <a:srgbClr val="000000"/>
              </a:solidFill>
              <a:latin typeface="Times New Roman"/>
              <a:ea typeface="Times New Roman"/>
              <a:cs typeface="Times New Roman"/>
              <a:sym typeface="Times New Roman"/>
            </a:endParaRPr>
          </a:p>
          <a:p>
            <a:pPr indent="-370839" lvl="1" marL="1018539" marR="0" rtl="0" algn="l">
              <a:lnSpc>
                <a:spcPct val="100000"/>
              </a:lnSpc>
              <a:spcBef>
                <a:spcPts val="745"/>
              </a:spcBef>
              <a:spcAft>
                <a:spcPts val="0"/>
              </a:spcAft>
              <a:buClr>
                <a:srgbClr val="83992A"/>
              </a:buClr>
              <a:buSzPts val="1650"/>
              <a:buFont typeface="Cambria"/>
              <a:buChar char="○"/>
            </a:pPr>
            <a:r>
              <a:rPr b="0" i="0" lang="en-US" sz="1400" u="none" cap="none" strike="noStrike">
                <a:solidFill>
                  <a:srgbClr val="595959"/>
                </a:solidFill>
                <a:latin typeface="Times New Roman"/>
                <a:ea typeface="Times New Roman"/>
                <a:cs typeface="Times New Roman"/>
                <a:sym typeface="Times New Roman"/>
              </a:rPr>
              <a:t>student</a:t>
            </a:r>
            <a:endParaRPr b="0" i="0" sz="1400" u="none" cap="none" strike="noStrike">
              <a:solidFill>
                <a:srgbClr val="000000"/>
              </a:solidFill>
              <a:latin typeface="Times New Roman"/>
              <a:ea typeface="Times New Roman"/>
              <a:cs typeface="Times New Roman"/>
              <a:sym typeface="Times New Roman"/>
            </a:endParaRPr>
          </a:p>
          <a:p>
            <a:pPr indent="-503555" lvl="0" marL="515619" marR="0" rtl="0" algn="l">
              <a:lnSpc>
                <a:spcPct val="100000"/>
              </a:lnSpc>
              <a:spcBef>
                <a:spcPts val="560"/>
              </a:spcBef>
              <a:spcAft>
                <a:spcPts val="0"/>
              </a:spcAft>
              <a:buClr>
                <a:srgbClr val="83992A"/>
              </a:buClr>
              <a:buSzPts val="2150"/>
              <a:buFont typeface="Arial"/>
              <a:buChar char="➢"/>
            </a:pPr>
            <a:r>
              <a:rPr b="0" i="0" lang="en-US" sz="1850" u="none" cap="none" strike="noStrike">
                <a:solidFill>
                  <a:srgbClr val="595959"/>
                </a:solidFill>
                <a:latin typeface="Times New Roman"/>
                <a:ea typeface="Times New Roman"/>
                <a:cs typeface="Times New Roman"/>
                <a:sym typeface="Times New Roman"/>
              </a:rPr>
              <a:t>Authentication of users at their login</a:t>
            </a:r>
            <a:endParaRPr b="0" i="0" sz="1850" u="none" cap="none" strike="noStrike">
              <a:solidFill>
                <a:srgbClr val="000000"/>
              </a:solidFill>
              <a:latin typeface="Times New Roman"/>
              <a:ea typeface="Times New Roman"/>
              <a:cs typeface="Times New Roman"/>
              <a:sym typeface="Times New Roman"/>
            </a:endParaRPr>
          </a:p>
          <a:p>
            <a:pPr indent="-503555" lvl="0" marL="515618" marR="203833" rtl="0" algn="l">
              <a:lnSpc>
                <a:spcPct val="108648"/>
              </a:lnSpc>
              <a:spcBef>
                <a:spcPts val="925"/>
              </a:spcBef>
              <a:spcAft>
                <a:spcPts val="0"/>
              </a:spcAft>
              <a:buClr>
                <a:srgbClr val="83992A"/>
              </a:buClr>
              <a:buSzPts val="2150"/>
              <a:buFont typeface="Arial"/>
              <a:buChar char="➢"/>
            </a:pPr>
            <a:r>
              <a:rPr lang="en-US" sz="1850">
                <a:solidFill>
                  <a:srgbClr val="595959"/>
                </a:solidFill>
                <a:latin typeface="Times New Roman"/>
                <a:ea typeface="Times New Roman"/>
                <a:cs typeface="Times New Roman"/>
                <a:sym typeface="Times New Roman"/>
              </a:rPr>
              <a:t>Create a staff interface so they can view registered students, add books, and issue books.</a:t>
            </a:r>
            <a:endParaRPr b="0" i="0" sz="1850" u="none" cap="none" strike="noStrike">
              <a:solidFill>
                <a:srgbClr val="000000"/>
              </a:solidFill>
              <a:latin typeface="Times New Roman"/>
              <a:ea typeface="Times New Roman"/>
              <a:cs typeface="Times New Roman"/>
              <a:sym typeface="Times New Roman"/>
            </a:endParaRPr>
          </a:p>
          <a:p>
            <a:pPr indent="-503555" lvl="0" marL="515619" marR="0" rtl="0" algn="l">
              <a:lnSpc>
                <a:spcPct val="100000"/>
              </a:lnSpc>
              <a:spcBef>
                <a:spcPts val="655"/>
              </a:spcBef>
              <a:spcAft>
                <a:spcPts val="0"/>
              </a:spcAft>
              <a:buClr>
                <a:srgbClr val="83992A"/>
              </a:buClr>
              <a:buSzPts val="2150"/>
              <a:buFont typeface="Arial"/>
              <a:buChar char="➢"/>
            </a:pPr>
            <a:r>
              <a:rPr b="0" i="0" lang="en-US" sz="1850" u="none" cap="none" strike="noStrike">
                <a:solidFill>
                  <a:srgbClr val="595959"/>
                </a:solidFill>
                <a:latin typeface="Times New Roman"/>
                <a:ea typeface="Times New Roman"/>
                <a:cs typeface="Times New Roman"/>
                <a:sym typeface="Times New Roman"/>
              </a:rPr>
              <a:t>Status page for students to view the books borrowed by them</a:t>
            </a:r>
            <a:endParaRPr b="0" i="0" sz="1850" u="none" cap="none" strike="noStrike">
              <a:solidFill>
                <a:srgbClr val="000000"/>
              </a:solidFill>
              <a:latin typeface="Times New Roman"/>
              <a:ea typeface="Times New Roman"/>
              <a:cs typeface="Times New Roman"/>
              <a:sym typeface="Times New Roman"/>
            </a:endParaRPr>
          </a:p>
          <a:p>
            <a:pPr indent="-503555" lvl="0" marL="515619" marR="0" rtl="0" algn="l">
              <a:lnSpc>
                <a:spcPct val="100000"/>
              </a:lnSpc>
              <a:spcBef>
                <a:spcPts val="685"/>
              </a:spcBef>
              <a:spcAft>
                <a:spcPts val="0"/>
              </a:spcAft>
              <a:buClr>
                <a:srgbClr val="83992A"/>
              </a:buClr>
              <a:buSzPts val="2150"/>
              <a:buFont typeface="Arial"/>
              <a:buChar char="➢"/>
            </a:pPr>
            <a:r>
              <a:rPr lang="en-US" sz="1850">
                <a:solidFill>
                  <a:srgbClr val="595959"/>
                </a:solidFill>
                <a:latin typeface="Times New Roman"/>
                <a:ea typeface="Times New Roman"/>
                <a:cs typeface="Times New Roman"/>
                <a:sym typeface="Times New Roman"/>
              </a:rPr>
              <a:t>Availability of voice-based book searches</a:t>
            </a:r>
            <a:endParaRPr b="0" i="0" sz="1850" u="none" cap="none" strike="noStrike">
              <a:solidFill>
                <a:srgbClr val="000000"/>
              </a:solidFill>
              <a:latin typeface="Times New Roman"/>
              <a:ea typeface="Times New Roman"/>
              <a:cs typeface="Times New Roman"/>
              <a:sym typeface="Times New Roman"/>
            </a:endParaRPr>
          </a:p>
          <a:p>
            <a:pPr indent="-503555" lvl="0" marL="515619" marR="0" rtl="0" algn="l">
              <a:lnSpc>
                <a:spcPct val="100000"/>
              </a:lnSpc>
              <a:spcBef>
                <a:spcPts val="675"/>
              </a:spcBef>
              <a:spcAft>
                <a:spcPts val="0"/>
              </a:spcAft>
              <a:buClr>
                <a:srgbClr val="83992A"/>
              </a:buClr>
              <a:buSzPts val="2150"/>
              <a:buFont typeface="Arial"/>
              <a:buChar char="➢"/>
            </a:pPr>
            <a:r>
              <a:rPr b="0" i="0" lang="en-US" sz="1850" u="none" cap="none" strike="noStrike">
                <a:solidFill>
                  <a:srgbClr val="595959"/>
                </a:solidFill>
                <a:latin typeface="Times New Roman"/>
                <a:ea typeface="Times New Roman"/>
                <a:cs typeface="Times New Roman"/>
                <a:sym typeface="Times New Roman"/>
              </a:rPr>
              <a:t>Automatic categorization of books in genres based on title.</a:t>
            </a:r>
            <a:endParaRPr b="0" i="0" sz="1850" u="none" cap="none" strike="noStrike">
              <a:solidFill>
                <a:srgbClr val="000000"/>
              </a:solidFill>
              <a:latin typeface="Times New Roman"/>
              <a:ea typeface="Times New Roman"/>
              <a:cs typeface="Times New Roman"/>
              <a:sym typeface="Times New Roman"/>
            </a:endParaRPr>
          </a:p>
        </p:txBody>
      </p:sp>
      <p:sp>
        <p:nvSpPr>
          <p:cNvPr id="76" name="Google Shape;76;p5"/>
          <p:cNvSpPr txBox="1"/>
          <p:nvPr/>
        </p:nvSpPr>
        <p:spPr>
          <a:xfrm>
            <a:off x="8926992" y="6013101"/>
            <a:ext cx="74930" cy="15176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Times New Roman"/>
                <a:ea typeface="Times New Roman"/>
                <a:cs typeface="Times New Roman"/>
                <a:sym typeface="Times New Roman"/>
              </a:rPr>
              <a:t>5</a:t>
            </a:r>
            <a:endParaRPr b="0" i="0" sz="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6"/>
          <p:cNvSpPr txBox="1"/>
          <p:nvPr>
            <p:ph type="title"/>
          </p:nvPr>
        </p:nvSpPr>
        <p:spPr>
          <a:xfrm>
            <a:off x="4143073" y="2017093"/>
            <a:ext cx="1792500" cy="575400"/>
          </a:xfrm>
          <a:prstGeom prst="rect">
            <a:avLst/>
          </a:prstGeom>
          <a:noFill/>
          <a:ln>
            <a:noFill/>
          </a:ln>
        </p:spPr>
        <p:txBody>
          <a:bodyPr anchorCtr="0" anchor="t" bIns="0" lIns="0" spcFirstLastPara="1" rIns="0" wrap="square" tIns="17125">
            <a:spAutoFit/>
          </a:bodyPr>
          <a:lstStyle/>
          <a:p>
            <a:pPr indent="0" lvl="0" marL="12700" rtl="0" algn="ctr">
              <a:lnSpc>
                <a:spcPct val="100000"/>
              </a:lnSpc>
              <a:spcBef>
                <a:spcPts val="0"/>
              </a:spcBef>
              <a:spcAft>
                <a:spcPts val="0"/>
              </a:spcAft>
              <a:buSzPts val="1400"/>
              <a:buNone/>
            </a:pPr>
            <a:r>
              <a:rPr b="1" lang="en-US"/>
              <a:t>Scope</a:t>
            </a:r>
            <a:endParaRPr b="1"/>
          </a:p>
        </p:txBody>
      </p:sp>
      <p:sp>
        <p:nvSpPr>
          <p:cNvPr id="82" name="Google Shape;82;p6"/>
          <p:cNvSpPr txBox="1"/>
          <p:nvPr/>
        </p:nvSpPr>
        <p:spPr>
          <a:xfrm>
            <a:off x="1170423" y="3152098"/>
            <a:ext cx="314960" cy="37338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250"/>
              <a:buFont typeface="Arial"/>
              <a:buNone/>
            </a:pPr>
            <a:r>
              <a:rPr b="0" i="0" lang="en-US" sz="2250" u="none" cap="none" strike="noStrike">
                <a:solidFill>
                  <a:srgbClr val="83992A"/>
                </a:solidFill>
                <a:latin typeface="Arial"/>
                <a:ea typeface="Arial"/>
                <a:cs typeface="Arial"/>
                <a:sym typeface="Arial"/>
              </a:rPr>
              <a:t>➢</a:t>
            </a:r>
            <a:endParaRPr b="0" i="0" sz="2250" u="none" cap="none" strike="noStrike">
              <a:solidFill>
                <a:srgbClr val="000000"/>
              </a:solidFill>
              <a:latin typeface="Arial"/>
              <a:ea typeface="Arial"/>
              <a:cs typeface="Arial"/>
              <a:sym typeface="Arial"/>
            </a:endParaRPr>
          </a:p>
        </p:txBody>
      </p:sp>
      <p:sp>
        <p:nvSpPr>
          <p:cNvPr id="83" name="Google Shape;83;p6"/>
          <p:cNvSpPr txBox="1"/>
          <p:nvPr>
            <p:ph idx="1" type="body"/>
          </p:nvPr>
        </p:nvSpPr>
        <p:spPr>
          <a:xfrm>
            <a:off x="1076775" y="3152100"/>
            <a:ext cx="7925100" cy="2574900"/>
          </a:xfrm>
          <a:prstGeom prst="rect">
            <a:avLst/>
          </a:prstGeom>
          <a:noFill/>
          <a:ln>
            <a:noFill/>
          </a:ln>
        </p:spPr>
        <p:txBody>
          <a:bodyPr anchorCtr="0" anchor="t" bIns="0" lIns="0" spcFirstLastPara="1" rIns="0" wrap="square" tIns="11425">
            <a:spAutoFit/>
          </a:bodyPr>
          <a:lstStyle/>
          <a:p>
            <a:pPr indent="0" lvl="0" marL="514984" marR="214629" rtl="0" algn="just">
              <a:lnSpc>
                <a:spcPct val="106700"/>
              </a:lnSpc>
              <a:spcBef>
                <a:spcPts val="0"/>
              </a:spcBef>
              <a:spcAft>
                <a:spcPts val="0"/>
              </a:spcAft>
              <a:buSzPts val="1400"/>
              <a:buNone/>
            </a:pPr>
            <a:r>
              <a:rPr lang="en-US"/>
              <a:t>As all manual work is now computerized and also system categorizes  the book by itself, Librarian no longer needs the knowledge of genres  of all books. Hence, workload is decreased.</a:t>
            </a:r>
            <a:endParaRPr/>
          </a:p>
          <a:p>
            <a:pPr indent="-502919" lvl="0" marL="514983" marR="5080" rtl="0" algn="just">
              <a:lnSpc>
                <a:spcPct val="106600"/>
              </a:lnSpc>
              <a:spcBef>
                <a:spcPts val="1025"/>
              </a:spcBef>
              <a:spcAft>
                <a:spcPts val="0"/>
              </a:spcAft>
              <a:buClr>
                <a:srgbClr val="83992A"/>
              </a:buClr>
              <a:buSzPts val="2192"/>
              <a:buFont typeface="Arial"/>
              <a:buChar char="➢"/>
            </a:pPr>
            <a:r>
              <a:rPr lang="en-US"/>
              <a:t>All educational institutions can make use of this system to manage their  books and it’s transactions.</a:t>
            </a:r>
            <a:endParaRPr/>
          </a:p>
          <a:p>
            <a:pPr indent="-502920" lvl="0" marL="514984" marR="123825" rtl="0" algn="just">
              <a:lnSpc>
                <a:spcPct val="106600"/>
              </a:lnSpc>
              <a:spcBef>
                <a:spcPts val="1025"/>
              </a:spcBef>
              <a:spcAft>
                <a:spcPts val="0"/>
              </a:spcAft>
              <a:buClr>
                <a:srgbClr val="83992A"/>
              </a:buClr>
              <a:buSzPts val="2192"/>
              <a:buFont typeface="Arial"/>
              <a:buChar char="➢"/>
            </a:pPr>
            <a:r>
              <a:rPr lang="en-US"/>
              <a:t>This project can be further extended by adding the facility for students  to reserve a book in advance.</a:t>
            </a:r>
            <a:endParaRPr/>
          </a:p>
        </p:txBody>
      </p:sp>
      <p:sp>
        <p:nvSpPr>
          <p:cNvPr id="84" name="Google Shape;84;p6"/>
          <p:cNvSpPr txBox="1"/>
          <p:nvPr/>
        </p:nvSpPr>
        <p:spPr>
          <a:xfrm>
            <a:off x="8926992" y="6013101"/>
            <a:ext cx="74930" cy="15176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Times New Roman"/>
                <a:ea typeface="Times New Roman"/>
                <a:cs typeface="Times New Roman"/>
                <a:sym typeface="Times New Roman"/>
              </a:rPr>
              <a:t>6</a:t>
            </a:r>
            <a:endParaRPr b="0" i="0" sz="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2189400" y="1817522"/>
            <a:ext cx="5679600" cy="575400"/>
          </a:xfrm>
          <a:prstGeom prst="rect">
            <a:avLst/>
          </a:prstGeom>
          <a:noFill/>
          <a:ln>
            <a:noFill/>
          </a:ln>
        </p:spPr>
        <p:txBody>
          <a:bodyPr anchorCtr="0" anchor="t" bIns="0" lIns="0" spcFirstLastPara="1" rIns="0" wrap="square" tIns="17125">
            <a:spAutoFit/>
          </a:bodyPr>
          <a:lstStyle/>
          <a:p>
            <a:pPr indent="0" lvl="0" marL="25400" rtl="0" algn="ctr">
              <a:lnSpc>
                <a:spcPct val="100000"/>
              </a:lnSpc>
              <a:spcBef>
                <a:spcPts val="0"/>
              </a:spcBef>
              <a:spcAft>
                <a:spcPts val="0"/>
              </a:spcAft>
              <a:buSzPts val="1400"/>
              <a:buNone/>
            </a:pPr>
            <a:r>
              <a:rPr b="1" lang="en-US"/>
              <a:t>Technology Review</a:t>
            </a:r>
            <a:endParaRPr b="1"/>
          </a:p>
        </p:txBody>
      </p:sp>
      <p:sp>
        <p:nvSpPr>
          <p:cNvPr id="90" name="Google Shape;90;p7"/>
          <p:cNvSpPr txBox="1"/>
          <p:nvPr/>
        </p:nvSpPr>
        <p:spPr>
          <a:xfrm>
            <a:off x="1225268" y="2562793"/>
            <a:ext cx="3627000" cy="3075300"/>
          </a:xfrm>
          <a:prstGeom prst="rect">
            <a:avLst/>
          </a:prstGeom>
          <a:noFill/>
          <a:ln>
            <a:noFill/>
          </a:ln>
        </p:spPr>
        <p:txBody>
          <a:bodyPr anchorCtr="0" anchor="t" bIns="0" lIns="0" spcFirstLastPara="1" rIns="0" wrap="square" tIns="82550">
            <a:spAutoFit/>
          </a:bodyPr>
          <a:lstStyle/>
          <a:p>
            <a:pPr indent="-565150" lvl="0" marL="577215" marR="0" rtl="0" algn="l">
              <a:lnSpc>
                <a:spcPct val="100000"/>
              </a:lnSpc>
              <a:spcBef>
                <a:spcPts val="0"/>
              </a:spcBef>
              <a:spcAft>
                <a:spcPts val="0"/>
              </a:spcAft>
              <a:buClr>
                <a:srgbClr val="83992A"/>
              </a:buClr>
              <a:buSzPts val="2250"/>
              <a:buFont typeface="Arial"/>
              <a:buChar char="➢"/>
            </a:pPr>
            <a:r>
              <a:rPr b="0" i="0" lang="en-US" sz="1950" u="none" cap="none" strike="noStrike">
                <a:solidFill>
                  <a:srgbClr val="595959"/>
                </a:solidFill>
                <a:latin typeface="Times New Roman"/>
                <a:ea typeface="Times New Roman"/>
                <a:cs typeface="Times New Roman"/>
                <a:sym typeface="Times New Roman"/>
              </a:rPr>
              <a:t>Front end is designed using:</a:t>
            </a:r>
            <a:endParaRPr b="0" i="0" sz="1950" u="none" cap="none" strike="noStrike">
              <a:solidFill>
                <a:srgbClr val="000000"/>
              </a:solidFill>
              <a:latin typeface="Times New Roman"/>
              <a:ea typeface="Times New Roman"/>
              <a:cs typeface="Times New Roman"/>
              <a:sym typeface="Times New Roman"/>
            </a:endParaRPr>
          </a:p>
          <a:p>
            <a:pPr indent="-370840" lvl="1" marL="1017905" marR="0" rtl="0" algn="l">
              <a:lnSpc>
                <a:spcPct val="100000"/>
              </a:lnSpc>
              <a:spcBef>
                <a:spcPts val="750"/>
              </a:spcBef>
              <a:spcAft>
                <a:spcPts val="0"/>
              </a:spcAft>
              <a:buClr>
                <a:srgbClr val="83992A"/>
              </a:buClr>
              <a:buSzPts val="1750"/>
              <a:buFont typeface="Cambria"/>
              <a:buChar char="○"/>
            </a:pPr>
            <a:r>
              <a:rPr b="0" i="0" lang="en-US" sz="1500" u="none" cap="none" strike="noStrike">
                <a:solidFill>
                  <a:srgbClr val="595959"/>
                </a:solidFill>
                <a:latin typeface="Times New Roman"/>
                <a:ea typeface="Times New Roman"/>
                <a:cs typeface="Times New Roman"/>
                <a:sym typeface="Times New Roman"/>
              </a:rPr>
              <a:t>Html</a:t>
            </a:r>
            <a:endParaRPr b="0" i="0" sz="1500" u="none" cap="none" strike="noStrike">
              <a:solidFill>
                <a:srgbClr val="000000"/>
              </a:solidFill>
              <a:latin typeface="Times New Roman"/>
              <a:ea typeface="Times New Roman"/>
              <a:cs typeface="Times New Roman"/>
              <a:sym typeface="Times New Roman"/>
            </a:endParaRPr>
          </a:p>
          <a:p>
            <a:pPr indent="-370840" lvl="1" marL="1017905" marR="0" rtl="0" algn="l">
              <a:lnSpc>
                <a:spcPct val="100000"/>
              </a:lnSpc>
              <a:spcBef>
                <a:spcPts val="745"/>
              </a:spcBef>
              <a:spcAft>
                <a:spcPts val="0"/>
              </a:spcAft>
              <a:buClr>
                <a:srgbClr val="83992A"/>
              </a:buClr>
              <a:buSzPts val="1750"/>
              <a:buFont typeface="Cambria"/>
              <a:buChar char="○"/>
            </a:pPr>
            <a:r>
              <a:rPr b="0" i="0" lang="en-US" sz="1500" u="none" cap="none" strike="noStrike">
                <a:solidFill>
                  <a:srgbClr val="595959"/>
                </a:solidFill>
                <a:latin typeface="Times New Roman"/>
                <a:ea typeface="Times New Roman"/>
                <a:cs typeface="Times New Roman"/>
                <a:sym typeface="Times New Roman"/>
              </a:rPr>
              <a:t>Css</a:t>
            </a:r>
            <a:endParaRPr b="0" i="0" sz="1500" u="none" cap="none" strike="noStrike">
              <a:solidFill>
                <a:srgbClr val="000000"/>
              </a:solidFill>
              <a:latin typeface="Times New Roman"/>
              <a:ea typeface="Times New Roman"/>
              <a:cs typeface="Times New Roman"/>
              <a:sym typeface="Times New Roman"/>
            </a:endParaRPr>
          </a:p>
          <a:p>
            <a:pPr indent="-370840" lvl="1" marL="1017905" marR="0" rtl="0" algn="l">
              <a:lnSpc>
                <a:spcPct val="100000"/>
              </a:lnSpc>
              <a:spcBef>
                <a:spcPts val="745"/>
              </a:spcBef>
              <a:spcAft>
                <a:spcPts val="0"/>
              </a:spcAft>
              <a:buClr>
                <a:srgbClr val="83992A"/>
              </a:buClr>
              <a:buSzPts val="1750"/>
              <a:buFont typeface="Cambria"/>
              <a:buChar char="○"/>
            </a:pPr>
            <a:r>
              <a:rPr b="0" i="0" lang="en-US" sz="1500" u="none" cap="none" strike="noStrike">
                <a:solidFill>
                  <a:srgbClr val="595959"/>
                </a:solidFill>
                <a:latin typeface="Times New Roman"/>
                <a:ea typeface="Times New Roman"/>
                <a:cs typeface="Times New Roman"/>
                <a:sym typeface="Times New Roman"/>
              </a:rPr>
              <a:t>Bootstrap</a:t>
            </a:r>
            <a:endParaRPr b="0" i="0" sz="1500" u="none" cap="none" strike="noStrike">
              <a:solidFill>
                <a:srgbClr val="000000"/>
              </a:solidFill>
              <a:latin typeface="Times New Roman"/>
              <a:ea typeface="Times New Roman"/>
              <a:cs typeface="Times New Roman"/>
              <a:sym typeface="Times New Roman"/>
            </a:endParaRPr>
          </a:p>
          <a:p>
            <a:pPr indent="-565150" lvl="0" marL="577215" marR="0" rtl="0" algn="l">
              <a:lnSpc>
                <a:spcPct val="100000"/>
              </a:lnSpc>
              <a:spcBef>
                <a:spcPts val="560"/>
              </a:spcBef>
              <a:spcAft>
                <a:spcPts val="0"/>
              </a:spcAft>
              <a:buClr>
                <a:srgbClr val="83992A"/>
              </a:buClr>
              <a:buSzPts val="2250"/>
              <a:buFont typeface="Arial"/>
              <a:buChar char="➢"/>
            </a:pPr>
            <a:r>
              <a:rPr b="0" i="0" lang="en-US" sz="1950" u="none" cap="none" strike="noStrike">
                <a:solidFill>
                  <a:srgbClr val="595959"/>
                </a:solidFill>
                <a:latin typeface="Times New Roman"/>
                <a:ea typeface="Times New Roman"/>
                <a:cs typeface="Times New Roman"/>
                <a:sym typeface="Times New Roman"/>
              </a:rPr>
              <a:t>Backend:</a:t>
            </a:r>
            <a:endParaRPr b="0" i="0" sz="1950" u="none" cap="none" strike="noStrike">
              <a:solidFill>
                <a:srgbClr val="000000"/>
              </a:solidFill>
              <a:latin typeface="Times New Roman"/>
              <a:ea typeface="Times New Roman"/>
              <a:cs typeface="Times New Roman"/>
              <a:sym typeface="Times New Roman"/>
            </a:endParaRPr>
          </a:p>
          <a:p>
            <a:pPr indent="-370840" lvl="1" marL="1017905" marR="0" rtl="0" algn="l">
              <a:lnSpc>
                <a:spcPct val="100000"/>
              </a:lnSpc>
              <a:spcBef>
                <a:spcPts val="750"/>
              </a:spcBef>
              <a:spcAft>
                <a:spcPts val="0"/>
              </a:spcAft>
              <a:buClr>
                <a:srgbClr val="83992A"/>
              </a:buClr>
              <a:buSzPts val="1750"/>
              <a:buFont typeface="Cambria"/>
              <a:buChar char="○"/>
            </a:pPr>
            <a:r>
              <a:rPr b="0" i="0" lang="en-US" sz="1500" u="none" cap="none" strike="noStrike">
                <a:solidFill>
                  <a:srgbClr val="595959"/>
                </a:solidFill>
                <a:latin typeface="Times New Roman"/>
                <a:ea typeface="Times New Roman"/>
                <a:cs typeface="Times New Roman"/>
                <a:sym typeface="Times New Roman"/>
              </a:rPr>
              <a:t>Django - Python Web Framework</a:t>
            </a:r>
            <a:endParaRPr b="0" i="0" sz="1500" u="none" cap="none" strike="noStrike">
              <a:solidFill>
                <a:srgbClr val="000000"/>
              </a:solidFill>
              <a:latin typeface="Times New Roman"/>
              <a:ea typeface="Times New Roman"/>
              <a:cs typeface="Times New Roman"/>
              <a:sym typeface="Times New Roman"/>
            </a:endParaRPr>
          </a:p>
          <a:p>
            <a:pPr indent="-565150" lvl="0" marL="577215" marR="0" rtl="0" algn="l">
              <a:lnSpc>
                <a:spcPct val="100000"/>
              </a:lnSpc>
              <a:spcBef>
                <a:spcPts val="560"/>
              </a:spcBef>
              <a:spcAft>
                <a:spcPts val="0"/>
              </a:spcAft>
              <a:buClr>
                <a:srgbClr val="83992A"/>
              </a:buClr>
              <a:buSzPts val="2250"/>
              <a:buFont typeface="Arial"/>
              <a:buChar char="➢"/>
            </a:pPr>
            <a:r>
              <a:rPr b="0" i="0" lang="en-US" sz="1950" u="none" cap="none" strike="noStrike">
                <a:solidFill>
                  <a:srgbClr val="595959"/>
                </a:solidFill>
                <a:latin typeface="Times New Roman"/>
                <a:ea typeface="Times New Roman"/>
                <a:cs typeface="Times New Roman"/>
                <a:sym typeface="Times New Roman"/>
              </a:rPr>
              <a:t>Database:</a:t>
            </a:r>
            <a:endParaRPr b="0" i="0" sz="1950" u="none" cap="none" strike="noStrike">
              <a:solidFill>
                <a:srgbClr val="000000"/>
              </a:solidFill>
              <a:latin typeface="Times New Roman"/>
              <a:ea typeface="Times New Roman"/>
              <a:cs typeface="Times New Roman"/>
              <a:sym typeface="Times New Roman"/>
            </a:endParaRPr>
          </a:p>
          <a:p>
            <a:pPr indent="-370840" lvl="1" marL="1017905" marR="0" rtl="0" algn="l">
              <a:lnSpc>
                <a:spcPct val="100000"/>
              </a:lnSpc>
              <a:spcBef>
                <a:spcPts val="700"/>
              </a:spcBef>
              <a:spcAft>
                <a:spcPts val="0"/>
              </a:spcAft>
              <a:buClr>
                <a:srgbClr val="83992A"/>
              </a:buClr>
              <a:buSzPts val="1750"/>
              <a:buFont typeface="Cambria"/>
              <a:buChar char="○"/>
            </a:pPr>
            <a:r>
              <a:rPr b="0" i="0" lang="en-US" sz="1500" u="none" cap="none" strike="noStrike">
                <a:solidFill>
                  <a:srgbClr val="595959"/>
                </a:solidFill>
                <a:latin typeface="Times New Roman"/>
                <a:ea typeface="Times New Roman"/>
                <a:cs typeface="Times New Roman"/>
                <a:sym typeface="Times New Roman"/>
              </a:rPr>
              <a:t>PostgreSQL</a:t>
            </a:r>
            <a:endParaRPr b="0" i="0" sz="1500" u="none" cap="none" strike="noStrike">
              <a:solidFill>
                <a:srgbClr val="000000"/>
              </a:solidFill>
              <a:latin typeface="Times New Roman"/>
              <a:ea typeface="Times New Roman"/>
              <a:cs typeface="Times New Roman"/>
              <a:sym typeface="Times New Roman"/>
            </a:endParaRPr>
          </a:p>
        </p:txBody>
      </p:sp>
      <p:sp>
        <p:nvSpPr>
          <p:cNvPr id="91" name="Google Shape;91;p7"/>
          <p:cNvSpPr txBox="1"/>
          <p:nvPr/>
        </p:nvSpPr>
        <p:spPr>
          <a:xfrm>
            <a:off x="8926992" y="6013101"/>
            <a:ext cx="74930" cy="15176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Times New Roman"/>
                <a:ea typeface="Times New Roman"/>
                <a:cs typeface="Times New Roman"/>
                <a:sym typeface="Times New Roman"/>
              </a:rPr>
              <a:t>7</a:t>
            </a:r>
            <a:endParaRPr b="0" i="0" sz="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3be2c4924d311869_0"/>
          <p:cNvSpPr txBox="1"/>
          <p:nvPr>
            <p:ph type="title"/>
          </p:nvPr>
        </p:nvSpPr>
        <p:spPr>
          <a:xfrm>
            <a:off x="3276750" y="1349742"/>
            <a:ext cx="3504900" cy="5580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a:t>Initial Plan</a:t>
            </a:r>
            <a:endParaRPr/>
          </a:p>
        </p:txBody>
      </p:sp>
      <p:pic>
        <p:nvPicPr>
          <p:cNvPr id="97" name="Google Shape;97;g3be2c4924d311869_0"/>
          <p:cNvPicPr preferRelativeResize="0"/>
          <p:nvPr/>
        </p:nvPicPr>
        <p:blipFill>
          <a:blip r:embed="rId3">
            <a:alphaModFix/>
          </a:blip>
          <a:stretch>
            <a:fillRect/>
          </a:stretch>
        </p:blipFill>
        <p:spPr>
          <a:xfrm>
            <a:off x="1984201" y="2659050"/>
            <a:ext cx="5929099" cy="3724799"/>
          </a:xfrm>
          <a:prstGeom prst="rect">
            <a:avLst/>
          </a:prstGeom>
          <a:noFill/>
          <a:ln>
            <a:noFill/>
          </a:ln>
        </p:spPr>
      </p:pic>
      <p:sp>
        <p:nvSpPr>
          <p:cNvPr id="98" name="Google Shape;98;g3be2c4924d311869_0"/>
          <p:cNvSpPr txBox="1"/>
          <p:nvPr/>
        </p:nvSpPr>
        <p:spPr>
          <a:xfrm>
            <a:off x="1575590" y="2262749"/>
            <a:ext cx="6907200" cy="396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Pert Chart</a:t>
            </a:r>
            <a:endParaRPr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be2c4924d311869_6"/>
          <p:cNvSpPr txBox="1"/>
          <p:nvPr>
            <p:ph type="title"/>
          </p:nvPr>
        </p:nvSpPr>
        <p:spPr>
          <a:xfrm>
            <a:off x="3672300" y="2006135"/>
            <a:ext cx="2713800" cy="5580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a:t>Gantt Chart</a:t>
            </a:r>
            <a:endParaRPr/>
          </a:p>
        </p:txBody>
      </p:sp>
      <p:pic>
        <p:nvPicPr>
          <p:cNvPr id="104" name="Google Shape;104;g3be2c4924d311869_6"/>
          <p:cNvPicPr preferRelativeResize="0"/>
          <p:nvPr/>
        </p:nvPicPr>
        <p:blipFill>
          <a:blip r:embed="rId3">
            <a:alphaModFix/>
          </a:blip>
          <a:stretch>
            <a:fillRect/>
          </a:stretch>
        </p:blipFill>
        <p:spPr>
          <a:xfrm>
            <a:off x="1491075" y="2880825"/>
            <a:ext cx="7117901" cy="3030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8BF4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2023-02-09T02:12:36Z</dcterms:created>
  <dc:creator>vamsi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2023-02-08T00:00:00Z</vt:filetime>
  </property>
  <property fmtid="{D5CDD505-2E9C-101B-9397-08002B2CF9AE}" pid="3" name="LastSaved">
    <vt:filetime>2023-02-09T00:00:00Z</vt:filetime>
  </property>
</Properties>
</file>