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61" r:id="rId5"/>
    <p:sldId id="262" r:id="rId6"/>
    <p:sldId id="263" r:id="rId7"/>
    <p:sldId id="267" r:id="rId8"/>
    <p:sldId id="264" r:id="rId9"/>
    <p:sldId id="265" r:id="rId10"/>
    <p:sldId id="266" r:id="rId11"/>
    <p:sldId id="269" r:id="rId12"/>
    <p:sldId id="270" r:id="rId13"/>
    <p:sldId id="271" r:id="rId14"/>
    <p:sldId id="268"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8C3"/>
    <a:srgbClr val="002CC9"/>
    <a:srgbClr val="002BC8"/>
    <a:srgbClr val="0124B0"/>
    <a:srgbClr val="012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p:scale>
          <a:sx n="50" d="100"/>
          <a:sy n="50" d="100"/>
        </p:scale>
        <p:origin x="147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9AC6C-9895-400D-84CA-89FE9BBD9259}" type="datetimeFigureOut">
              <a:rPr lang="en-GB" smtClean="0"/>
              <a:t>14/09/2021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3AD13-C933-4508-BCF6-BECAD00748F2}" type="slidenum">
              <a:rPr lang="en-GB" smtClean="0"/>
              <a:t>‹#›</a:t>
            </a:fld>
            <a:endParaRPr lang="en-GB"/>
          </a:p>
        </p:txBody>
      </p:sp>
    </p:spTree>
    <p:extLst>
      <p:ext uri="{BB962C8B-B14F-4D97-AF65-F5344CB8AC3E}">
        <p14:creationId xmlns:p14="http://schemas.microsoft.com/office/powerpoint/2010/main" val="39420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a:t>
            </a:fld>
            <a:endParaRPr lang="en-GB"/>
          </a:p>
        </p:txBody>
      </p:sp>
    </p:spTree>
    <p:extLst>
      <p:ext uri="{BB962C8B-B14F-4D97-AF65-F5344CB8AC3E}">
        <p14:creationId xmlns:p14="http://schemas.microsoft.com/office/powerpoint/2010/main" val="2316099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10</a:t>
            </a:fld>
            <a:endParaRPr lang="en-GB"/>
          </a:p>
        </p:txBody>
      </p:sp>
    </p:spTree>
    <p:extLst>
      <p:ext uri="{BB962C8B-B14F-4D97-AF65-F5344CB8AC3E}">
        <p14:creationId xmlns:p14="http://schemas.microsoft.com/office/powerpoint/2010/main" val="2483840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11</a:t>
            </a:fld>
            <a:endParaRPr lang="en-GB"/>
          </a:p>
        </p:txBody>
      </p:sp>
    </p:spTree>
    <p:extLst>
      <p:ext uri="{BB962C8B-B14F-4D97-AF65-F5344CB8AC3E}">
        <p14:creationId xmlns:p14="http://schemas.microsoft.com/office/powerpoint/2010/main" val="90139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12</a:t>
            </a:fld>
            <a:endParaRPr lang="en-GB"/>
          </a:p>
        </p:txBody>
      </p:sp>
    </p:spTree>
    <p:extLst>
      <p:ext uri="{BB962C8B-B14F-4D97-AF65-F5344CB8AC3E}">
        <p14:creationId xmlns:p14="http://schemas.microsoft.com/office/powerpoint/2010/main" val="2844288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13</a:t>
            </a:fld>
            <a:endParaRPr lang="en-GB"/>
          </a:p>
        </p:txBody>
      </p:sp>
    </p:spTree>
    <p:extLst>
      <p:ext uri="{BB962C8B-B14F-4D97-AF65-F5344CB8AC3E}">
        <p14:creationId xmlns:p14="http://schemas.microsoft.com/office/powerpoint/2010/main" val="151185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14</a:t>
            </a:fld>
            <a:endParaRPr lang="en-GB"/>
          </a:p>
        </p:txBody>
      </p:sp>
    </p:spTree>
    <p:extLst>
      <p:ext uri="{BB962C8B-B14F-4D97-AF65-F5344CB8AC3E}">
        <p14:creationId xmlns:p14="http://schemas.microsoft.com/office/powerpoint/2010/main" val="2556042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15</a:t>
            </a:fld>
            <a:endParaRPr lang="en-GB"/>
          </a:p>
        </p:txBody>
      </p:sp>
    </p:spTree>
    <p:extLst>
      <p:ext uri="{BB962C8B-B14F-4D97-AF65-F5344CB8AC3E}">
        <p14:creationId xmlns:p14="http://schemas.microsoft.com/office/powerpoint/2010/main" val="2866701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16</a:t>
            </a:fld>
            <a:endParaRPr lang="en-GB"/>
          </a:p>
        </p:txBody>
      </p:sp>
    </p:spTree>
    <p:extLst>
      <p:ext uri="{BB962C8B-B14F-4D97-AF65-F5344CB8AC3E}">
        <p14:creationId xmlns:p14="http://schemas.microsoft.com/office/powerpoint/2010/main" val="1111197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17</a:t>
            </a:fld>
            <a:endParaRPr lang="en-GB"/>
          </a:p>
        </p:txBody>
      </p:sp>
    </p:spTree>
    <p:extLst>
      <p:ext uri="{BB962C8B-B14F-4D97-AF65-F5344CB8AC3E}">
        <p14:creationId xmlns:p14="http://schemas.microsoft.com/office/powerpoint/2010/main" val="155155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18</a:t>
            </a:fld>
            <a:endParaRPr lang="en-GB"/>
          </a:p>
        </p:txBody>
      </p:sp>
    </p:spTree>
    <p:extLst>
      <p:ext uri="{BB962C8B-B14F-4D97-AF65-F5344CB8AC3E}">
        <p14:creationId xmlns:p14="http://schemas.microsoft.com/office/powerpoint/2010/main" val="374038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2</a:t>
            </a:fld>
            <a:endParaRPr lang="en-GB"/>
          </a:p>
        </p:txBody>
      </p:sp>
    </p:spTree>
    <p:extLst>
      <p:ext uri="{BB962C8B-B14F-4D97-AF65-F5344CB8AC3E}">
        <p14:creationId xmlns:p14="http://schemas.microsoft.com/office/powerpoint/2010/main" val="191103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3</a:t>
            </a:fld>
            <a:endParaRPr lang="en-GB"/>
          </a:p>
        </p:txBody>
      </p:sp>
    </p:spTree>
    <p:extLst>
      <p:ext uri="{BB962C8B-B14F-4D97-AF65-F5344CB8AC3E}">
        <p14:creationId xmlns:p14="http://schemas.microsoft.com/office/powerpoint/2010/main" val="4144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4</a:t>
            </a:fld>
            <a:endParaRPr lang="en-GB"/>
          </a:p>
        </p:txBody>
      </p:sp>
    </p:spTree>
    <p:extLst>
      <p:ext uri="{BB962C8B-B14F-4D97-AF65-F5344CB8AC3E}">
        <p14:creationId xmlns:p14="http://schemas.microsoft.com/office/powerpoint/2010/main" val="2760652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5</a:t>
            </a:fld>
            <a:endParaRPr lang="en-GB"/>
          </a:p>
        </p:txBody>
      </p:sp>
    </p:spTree>
    <p:extLst>
      <p:ext uri="{BB962C8B-B14F-4D97-AF65-F5344CB8AC3E}">
        <p14:creationId xmlns:p14="http://schemas.microsoft.com/office/powerpoint/2010/main" val="142925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6</a:t>
            </a:fld>
            <a:endParaRPr lang="en-GB"/>
          </a:p>
        </p:txBody>
      </p:sp>
    </p:spTree>
    <p:extLst>
      <p:ext uri="{BB962C8B-B14F-4D97-AF65-F5344CB8AC3E}">
        <p14:creationId xmlns:p14="http://schemas.microsoft.com/office/powerpoint/2010/main" val="99000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7</a:t>
            </a:fld>
            <a:endParaRPr lang="en-GB"/>
          </a:p>
        </p:txBody>
      </p:sp>
    </p:spTree>
    <p:extLst>
      <p:ext uri="{BB962C8B-B14F-4D97-AF65-F5344CB8AC3E}">
        <p14:creationId xmlns:p14="http://schemas.microsoft.com/office/powerpoint/2010/main" val="2508906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8</a:t>
            </a:fld>
            <a:endParaRPr lang="en-GB"/>
          </a:p>
        </p:txBody>
      </p:sp>
    </p:spTree>
    <p:extLst>
      <p:ext uri="{BB962C8B-B14F-4D97-AF65-F5344CB8AC3E}">
        <p14:creationId xmlns:p14="http://schemas.microsoft.com/office/powerpoint/2010/main" val="1339604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113AD13-C933-4508-BCF6-BECAD00748F2}" type="slidenum">
              <a:rPr lang="en-GB" smtClean="0"/>
              <a:t>9</a:t>
            </a:fld>
            <a:endParaRPr lang="en-GB"/>
          </a:p>
        </p:txBody>
      </p:sp>
    </p:spTree>
    <p:extLst>
      <p:ext uri="{BB962C8B-B14F-4D97-AF65-F5344CB8AC3E}">
        <p14:creationId xmlns:p14="http://schemas.microsoft.com/office/powerpoint/2010/main" val="309110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9F5D-28A2-4CB2-AD48-9D95E18BE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AE381F-BEC3-4D80-B92B-E9F41320A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685D9A-26BE-4033-8B74-26B26C9BC595}"/>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5" name="Footer Placeholder 4">
            <a:extLst>
              <a:ext uri="{FF2B5EF4-FFF2-40B4-BE49-F238E27FC236}">
                <a16:creationId xmlns:a16="http://schemas.microsoft.com/office/drawing/2014/main" id="{DBEA7253-1C22-49C8-AAF6-1D483D16BF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4E6324-C04D-46B9-89C7-D4AC672DDAF1}"/>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256567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F7DE-1B48-4AED-B574-F265155BCED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56E668-60F9-436A-9E24-E2EB97D56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ABF7D3-76F9-460D-A7A0-B1585C7980F1}"/>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5" name="Footer Placeholder 4">
            <a:extLst>
              <a:ext uri="{FF2B5EF4-FFF2-40B4-BE49-F238E27FC236}">
                <a16:creationId xmlns:a16="http://schemas.microsoft.com/office/drawing/2014/main" id="{BA7FB84A-B9F5-4A11-BF0A-400F70E2BE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C3B522-8ECC-426A-905D-C1BB54CC5069}"/>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159434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8F7518-47D6-4271-8702-A2641DF79B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AE6242-F80C-4B2E-AB3D-2008769B1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4989E3-27FE-4448-B8E7-08312DADACB9}"/>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5" name="Footer Placeholder 4">
            <a:extLst>
              <a:ext uri="{FF2B5EF4-FFF2-40B4-BE49-F238E27FC236}">
                <a16:creationId xmlns:a16="http://schemas.microsoft.com/office/drawing/2014/main" id="{A0889001-FAF2-4DAF-8EB4-AE5D5AA22B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ED78D0-1D4B-4DB0-9894-58824F5A214D}"/>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389677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4AB2-42E3-4AF0-9F8C-83663703B0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7A8A85-1692-454D-BE0C-23623E6DB9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CEAFB-F2A8-4B32-AF7E-9BCEDB028821}"/>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5" name="Footer Placeholder 4">
            <a:extLst>
              <a:ext uri="{FF2B5EF4-FFF2-40B4-BE49-F238E27FC236}">
                <a16:creationId xmlns:a16="http://schemas.microsoft.com/office/drawing/2014/main" id="{DEC41340-5EED-427C-829E-F0BBB269CA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FD8766-C491-4FBE-84BC-AEAD3EC438A2}"/>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128896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58B1-20C3-4F70-A7B8-19EE02D824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FC354C0-96F4-4157-8945-061FD8CD2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239AB-D8F9-4BD5-91FD-A0D6F007166C}"/>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5" name="Footer Placeholder 4">
            <a:extLst>
              <a:ext uri="{FF2B5EF4-FFF2-40B4-BE49-F238E27FC236}">
                <a16:creationId xmlns:a16="http://schemas.microsoft.com/office/drawing/2014/main" id="{07219268-476F-4251-A946-69EE248CC6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F9383B-FF27-4A06-BF8A-46D315663CF3}"/>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295573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CA82-E290-4506-9020-EA52C3EE8A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6C98B7-0A2E-494E-8675-2A6F7545DD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8CF91C1-3A99-43FB-85F2-AC70C985D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F5AA233-7326-4725-ACC5-D82B3BDAFE86}"/>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6" name="Footer Placeholder 5">
            <a:extLst>
              <a:ext uri="{FF2B5EF4-FFF2-40B4-BE49-F238E27FC236}">
                <a16:creationId xmlns:a16="http://schemas.microsoft.com/office/drawing/2014/main" id="{026A75AE-96D4-4394-8A1C-208109E20A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5DC477-DF58-4CE2-B575-0082A422593F}"/>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372421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06EA-752F-4D03-B6F9-8745DB30AC4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103198E-7F99-4167-AE5F-E2B405E8B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D8A222-8D39-4EA2-85A1-61E65E7C27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F448B8-2031-4B7C-A97B-4D0826399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05CE5-D067-4BA7-90C6-2E1B78E17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A4B2627-0BD1-48C6-8B9A-ACDD92D5102A}"/>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8" name="Footer Placeholder 7">
            <a:extLst>
              <a:ext uri="{FF2B5EF4-FFF2-40B4-BE49-F238E27FC236}">
                <a16:creationId xmlns:a16="http://schemas.microsoft.com/office/drawing/2014/main" id="{A2BE4B7B-A86B-430E-80D6-6589BDEA7E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E0D052-1508-4783-A145-CC8BF8904C29}"/>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42208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0BAF-51A1-41EC-8166-F33A1E12B0A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70B18AE-C2E4-4414-8A24-12833660772C}"/>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4" name="Footer Placeholder 3">
            <a:extLst>
              <a:ext uri="{FF2B5EF4-FFF2-40B4-BE49-F238E27FC236}">
                <a16:creationId xmlns:a16="http://schemas.microsoft.com/office/drawing/2014/main" id="{A69DD92A-9C46-4E80-B019-D38D47D2A1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1283DE-26B7-4E91-9C6B-AE811BD21860}"/>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23343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61DC4-E3B7-41C0-AB48-BE6F9E92E224}"/>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3" name="Footer Placeholder 2">
            <a:extLst>
              <a:ext uri="{FF2B5EF4-FFF2-40B4-BE49-F238E27FC236}">
                <a16:creationId xmlns:a16="http://schemas.microsoft.com/office/drawing/2014/main" id="{6360D8BF-5E35-42CE-AADE-F17B33AD4A7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DC97764-6E17-4C44-8ABA-9FBA02AA0B66}"/>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337516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A4DE-BA74-40B4-B7B3-70AACEEB1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675054-482E-4AAF-9FD6-E2B074096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D4B45D1-EA81-4CE3-8D1F-C98060767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9CA17-A473-4EE3-9501-6A0E073A4C0A}"/>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6" name="Footer Placeholder 5">
            <a:extLst>
              <a:ext uri="{FF2B5EF4-FFF2-40B4-BE49-F238E27FC236}">
                <a16:creationId xmlns:a16="http://schemas.microsoft.com/office/drawing/2014/main" id="{D770ADEC-9999-4A7B-849B-460A1CF22E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CFD38D-262F-4BD6-8767-12981A876B13}"/>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163451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5933-CF71-4090-A337-4441C2134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E921714-88CF-4895-9559-ACEE7C5C0D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CAA7311-DD6D-427E-B61E-B4E3964B3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B6D0F-E713-429C-81BA-BE3E6489E084}"/>
              </a:ext>
            </a:extLst>
          </p:cNvPr>
          <p:cNvSpPr>
            <a:spLocks noGrp="1"/>
          </p:cNvSpPr>
          <p:nvPr>
            <p:ph type="dt" sz="half" idx="10"/>
          </p:nvPr>
        </p:nvSpPr>
        <p:spPr/>
        <p:txBody>
          <a:bodyPr/>
          <a:lstStyle/>
          <a:p>
            <a:fld id="{3B64C4DF-3D85-4982-9B1D-01393BFF99E6}" type="datetimeFigureOut">
              <a:rPr lang="en-GB" smtClean="0"/>
              <a:t>14/09/2021</a:t>
            </a:fld>
            <a:endParaRPr lang="en-GB"/>
          </a:p>
        </p:txBody>
      </p:sp>
      <p:sp>
        <p:nvSpPr>
          <p:cNvPr id="6" name="Footer Placeholder 5">
            <a:extLst>
              <a:ext uri="{FF2B5EF4-FFF2-40B4-BE49-F238E27FC236}">
                <a16:creationId xmlns:a16="http://schemas.microsoft.com/office/drawing/2014/main" id="{27D48866-E386-485C-81E1-32D168E870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16D984-EDF2-4760-82A4-579291384904}"/>
              </a:ext>
            </a:extLst>
          </p:cNvPr>
          <p:cNvSpPr>
            <a:spLocks noGrp="1"/>
          </p:cNvSpPr>
          <p:nvPr>
            <p:ph type="sldNum" sz="quarter" idx="12"/>
          </p:nvPr>
        </p:nvSpPr>
        <p:spPr/>
        <p:txBody>
          <a:bodyPr/>
          <a:lstStyle/>
          <a:p>
            <a:fld id="{F79BC651-CF04-406A-85E0-F3DE10073968}" type="slidenum">
              <a:rPr lang="en-GB" smtClean="0"/>
              <a:t>‹#›</a:t>
            </a:fld>
            <a:endParaRPr lang="en-GB"/>
          </a:p>
        </p:txBody>
      </p:sp>
    </p:spTree>
    <p:extLst>
      <p:ext uri="{BB962C8B-B14F-4D97-AF65-F5344CB8AC3E}">
        <p14:creationId xmlns:p14="http://schemas.microsoft.com/office/powerpoint/2010/main" val="197757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DFF297-B3B9-4AC7-B7C4-BF6AEB7CB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10C3EF-26A7-4490-B466-6E64E272F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698947-5C46-4C8A-957D-F1CD10005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4C4DF-3D85-4982-9B1D-01393BFF99E6}" type="datetimeFigureOut">
              <a:rPr lang="en-GB" smtClean="0"/>
              <a:t>14/09/2021</a:t>
            </a:fld>
            <a:endParaRPr lang="en-GB"/>
          </a:p>
        </p:txBody>
      </p:sp>
      <p:sp>
        <p:nvSpPr>
          <p:cNvPr id="5" name="Footer Placeholder 4">
            <a:extLst>
              <a:ext uri="{FF2B5EF4-FFF2-40B4-BE49-F238E27FC236}">
                <a16:creationId xmlns:a16="http://schemas.microsoft.com/office/drawing/2014/main" id="{0A52D141-54BD-46F0-A6A7-7411460CC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77003C3-EDFC-4DF9-B391-8F7648FB0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BC651-CF04-406A-85E0-F3DE10073968}" type="slidenum">
              <a:rPr lang="en-GB" smtClean="0"/>
              <a:t>‹#›</a:t>
            </a:fld>
            <a:endParaRPr lang="en-GB"/>
          </a:p>
        </p:txBody>
      </p:sp>
    </p:spTree>
    <p:extLst>
      <p:ext uri="{BB962C8B-B14F-4D97-AF65-F5344CB8AC3E}">
        <p14:creationId xmlns:p14="http://schemas.microsoft.com/office/powerpoint/2010/main" val="94548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3B8F9C-45C7-460E-9647-233A45B4E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5B507D-CD9C-4A36-993B-127E0990B456}"/>
              </a:ext>
            </a:extLst>
          </p:cNvPr>
          <p:cNvSpPr>
            <a:spLocks noGrp="1"/>
          </p:cNvSpPr>
          <p:nvPr>
            <p:ph type="ctrTitle"/>
          </p:nvPr>
        </p:nvSpPr>
        <p:spPr>
          <a:xfrm>
            <a:off x="2489199" y="2379430"/>
            <a:ext cx="7213601" cy="2099139"/>
          </a:xfrm>
          <a:solidFill>
            <a:srgbClr val="000000">
              <a:alpha val="80000"/>
            </a:srgbClr>
          </a:solidFill>
        </p:spPr>
        <p:txBody>
          <a:bodyPr>
            <a:normAutofit fontScale="90000"/>
          </a:bodyPr>
          <a:lstStyle/>
          <a:p>
            <a:r>
              <a:rPr lang="en-GB" b="1" dirty="0">
                <a:solidFill>
                  <a:schemeClr val="bg1"/>
                </a:solidFill>
                <a:latin typeface="Bahnschrift SemiBold" panose="020B0502040204020203" pitchFamily="34" charset="0"/>
              </a:rPr>
              <a:t>WELCOME TO OUR </a:t>
            </a:r>
            <a:br>
              <a:rPr lang="en-GB" b="1" dirty="0">
                <a:solidFill>
                  <a:schemeClr val="bg1"/>
                </a:solidFill>
                <a:latin typeface="Bahnschrift SemiBold" panose="020B0502040204020203" pitchFamily="34" charset="0"/>
              </a:rPr>
            </a:br>
            <a:r>
              <a:rPr lang="en-GB" sz="8000" b="1" dirty="0">
                <a:solidFill>
                  <a:schemeClr val="bg1"/>
                </a:solidFill>
                <a:latin typeface="Bahnschrift SemiBold" panose="020B0502040204020203" pitchFamily="34" charset="0"/>
              </a:rPr>
              <a:t>PRESENTATION</a:t>
            </a:r>
          </a:p>
        </p:txBody>
      </p:sp>
    </p:spTree>
    <p:extLst>
      <p:ext uri="{BB962C8B-B14F-4D97-AF65-F5344CB8AC3E}">
        <p14:creationId xmlns:p14="http://schemas.microsoft.com/office/powerpoint/2010/main" val="11732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2" y="581485"/>
            <a:ext cx="4549447"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Main Features	:</a:t>
            </a:r>
          </a:p>
        </p:txBody>
      </p:sp>
      <p:sp>
        <p:nvSpPr>
          <p:cNvPr id="7" name="TextBox 6">
            <a:extLst>
              <a:ext uri="{FF2B5EF4-FFF2-40B4-BE49-F238E27FC236}">
                <a16:creationId xmlns:a16="http://schemas.microsoft.com/office/drawing/2014/main" id="{2868EB6D-8589-4DF1-931B-DEDE81279D80}"/>
              </a:ext>
            </a:extLst>
          </p:cNvPr>
          <p:cNvSpPr txBox="1"/>
          <p:nvPr/>
        </p:nvSpPr>
        <p:spPr>
          <a:xfrm>
            <a:off x="661183" y="1615239"/>
            <a:ext cx="11530818" cy="4661276"/>
          </a:xfrm>
          <a:prstGeom prst="rect">
            <a:avLst/>
          </a:prstGeom>
          <a:solidFill>
            <a:schemeClr val="tx1">
              <a:alpha val="50000"/>
            </a:schemeClr>
          </a:solidFill>
        </p:spPr>
        <p:txBody>
          <a:bodyPr wrap="square" rtlCol="0" anchor="ctr">
            <a:spAutoFit/>
          </a:bodyPr>
          <a:lstStyle/>
          <a:p>
            <a:pPr marL="342900" indent="-342900">
              <a:lnSpc>
                <a:spcPct val="150000"/>
              </a:lnSpc>
              <a:buFont typeface="Arial" panose="020B0604020202020204" pitchFamily="34" charset="0"/>
              <a:buChar char="•"/>
            </a:pPr>
            <a:r>
              <a:rPr lang="en-GB" sz="2000" dirty="0">
                <a:solidFill>
                  <a:schemeClr val="bg1"/>
                </a:solidFill>
              </a:rPr>
              <a:t>Brand : Intel</a:t>
            </a:r>
          </a:p>
          <a:p>
            <a:pPr marL="342900" indent="-342900">
              <a:lnSpc>
                <a:spcPct val="150000"/>
              </a:lnSpc>
              <a:buFont typeface="Arial" panose="020B0604020202020204" pitchFamily="34" charset="0"/>
              <a:buChar char="•"/>
            </a:pPr>
            <a:r>
              <a:rPr lang="en-GB" sz="2000" dirty="0">
                <a:solidFill>
                  <a:schemeClr val="bg1"/>
                </a:solidFill>
              </a:rPr>
              <a:t>Model : Intel Core i7-10700K</a:t>
            </a:r>
          </a:p>
          <a:p>
            <a:pPr marL="342900" indent="-342900">
              <a:lnSpc>
                <a:spcPct val="150000"/>
              </a:lnSpc>
              <a:buFont typeface="Arial" panose="020B0604020202020204" pitchFamily="34" charset="0"/>
              <a:buChar char="•"/>
            </a:pPr>
            <a:r>
              <a:rPr lang="en-GB" sz="2000" dirty="0">
                <a:solidFill>
                  <a:schemeClr val="bg1"/>
                </a:solidFill>
              </a:rPr>
              <a:t>Base Frequency : 3.80 GHz</a:t>
            </a:r>
          </a:p>
          <a:p>
            <a:pPr marL="342900" indent="-342900">
              <a:lnSpc>
                <a:spcPct val="150000"/>
              </a:lnSpc>
              <a:buFont typeface="Arial" panose="020B0604020202020204" pitchFamily="34" charset="0"/>
              <a:buChar char="•"/>
            </a:pPr>
            <a:r>
              <a:rPr lang="en-GB" sz="2000" dirty="0">
                <a:solidFill>
                  <a:schemeClr val="bg1"/>
                </a:solidFill>
              </a:rPr>
              <a:t>Max Turbo Frequency : 5.10 GHz</a:t>
            </a:r>
          </a:p>
          <a:p>
            <a:pPr marL="342900" indent="-342900">
              <a:lnSpc>
                <a:spcPct val="150000"/>
              </a:lnSpc>
              <a:buFont typeface="Arial" panose="020B0604020202020204" pitchFamily="34" charset="0"/>
              <a:buChar char="•"/>
            </a:pPr>
            <a:r>
              <a:rPr lang="en-GB" sz="2000" dirty="0">
                <a:solidFill>
                  <a:schemeClr val="bg1"/>
                </a:solidFill>
              </a:rPr>
              <a:t>Cache Memory : 16MB Smart Cache</a:t>
            </a:r>
          </a:p>
          <a:p>
            <a:pPr marL="342900" indent="-342900">
              <a:lnSpc>
                <a:spcPct val="150000"/>
              </a:lnSpc>
              <a:buFont typeface="Arial" panose="020B0604020202020204" pitchFamily="34" charset="0"/>
              <a:buChar char="•"/>
            </a:pPr>
            <a:r>
              <a:rPr lang="en-GB" sz="2000" dirty="0">
                <a:solidFill>
                  <a:schemeClr val="bg1"/>
                </a:solidFill>
              </a:rPr>
              <a:t>Number of Cores : 8</a:t>
            </a:r>
          </a:p>
          <a:p>
            <a:pPr marL="342900" indent="-342900">
              <a:lnSpc>
                <a:spcPct val="150000"/>
              </a:lnSpc>
              <a:buFont typeface="Arial" panose="020B0604020202020204" pitchFamily="34" charset="0"/>
              <a:buChar char="•"/>
            </a:pPr>
            <a:r>
              <a:rPr lang="en-GB" sz="2000" dirty="0">
                <a:solidFill>
                  <a:schemeClr val="bg1"/>
                </a:solidFill>
              </a:rPr>
              <a:t>Threads : 16</a:t>
            </a:r>
          </a:p>
          <a:p>
            <a:pPr marL="342900" indent="-342900">
              <a:lnSpc>
                <a:spcPct val="150000"/>
              </a:lnSpc>
              <a:buFont typeface="Arial" panose="020B0604020202020204" pitchFamily="34" charset="0"/>
              <a:buChar char="•"/>
            </a:pPr>
            <a:r>
              <a:rPr lang="en-GB" sz="2000" dirty="0">
                <a:solidFill>
                  <a:schemeClr val="bg1"/>
                </a:solidFill>
              </a:rPr>
              <a:t>Bus Speed : 8 GT/s</a:t>
            </a:r>
          </a:p>
          <a:p>
            <a:pPr marL="342900" indent="-342900">
              <a:lnSpc>
                <a:spcPct val="150000"/>
              </a:lnSpc>
              <a:buFont typeface="Arial" panose="020B0604020202020204" pitchFamily="34" charset="0"/>
              <a:buChar char="•"/>
            </a:pPr>
            <a:r>
              <a:rPr lang="en-GB" sz="2000" dirty="0">
                <a:solidFill>
                  <a:schemeClr val="bg1"/>
                </a:solidFill>
              </a:rPr>
              <a:t>TDP : 125 W</a:t>
            </a:r>
          </a:p>
          <a:p>
            <a:pPr marL="342900" indent="-342900">
              <a:lnSpc>
                <a:spcPct val="150000"/>
              </a:lnSpc>
              <a:buFont typeface="Arial" panose="020B0604020202020204" pitchFamily="34" charset="0"/>
              <a:buChar char="•"/>
            </a:pPr>
            <a:r>
              <a:rPr lang="en-GB" sz="2000" dirty="0">
                <a:solidFill>
                  <a:schemeClr val="bg1"/>
                </a:solidFill>
              </a:rPr>
              <a:t>Configurable TDP-down Frequency : 3.50 GHz</a:t>
            </a:r>
          </a:p>
        </p:txBody>
      </p:sp>
    </p:spTree>
    <p:extLst>
      <p:ext uri="{BB962C8B-B14F-4D97-AF65-F5344CB8AC3E}">
        <p14:creationId xmlns:p14="http://schemas.microsoft.com/office/powerpoint/2010/main" val="68895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2" y="581485"/>
            <a:ext cx="5434818"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PROBLEM STATEMENT:</a:t>
            </a:r>
          </a:p>
        </p:txBody>
      </p:sp>
      <p:sp>
        <p:nvSpPr>
          <p:cNvPr id="7" name="TextBox 6">
            <a:extLst>
              <a:ext uri="{FF2B5EF4-FFF2-40B4-BE49-F238E27FC236}">
                <a16:creationId xmlns:a16="http://schemas.microsoft.com/office/drawing/2014/main" id="{2868EB6D-8589-4DF1-931B-DEDE81279D80}"/>
              </a:ext>
            </a:extLst>
          </p:cNvPr>
          <p:cNvSpPr txBox="1"/>
          <p:nvPr/>
        </p:nvSpPr>
        <p:spPr>
          <a:xfrm>
            <a:off x="661182" y="2171523"/>
            <a:ext cx="7786131" cy="1429622"/>
          </a:xfrm>
          <a:prstGeom prst="rect">
            <a:avLst/>
          </a:prstGeom>
          <a:solidFill>
            <a:schemeClr val="tx1">
              <a:alpha val="50000"/>
            </a:schemeClr>
          </a:solidFill>
        </p:spPr>
        <p:txBody>
          <a:bodyPr wrap="square" rtlCol="0" anchor="ctr">
            <a:spAutoFit/>
          </a:bodyPr>
          <a:lstStyle/>
          <a:p>
            <a:pPr>
              <a:lnSpc>
                <a:spcPct val="150000"/>
              </a:lnSpc>
            </a:pPr>
            <a:r>
              <a:rPr lang="en-GB" sz="2000" dirty="0">
                <a:solidFill>
                  <a:schemeClr val="bg1"/>
                </a:solidFill>
              </a:rPr>
              <a:t>The 10Th Generation chip is not for all users in spite of its high speed. This is not much to support all tasks. The speed of encoding entirely depends on the software used and its compatibility.</a:t>
            </a:r>
          </a:p>
        </p:txBody>
      </p:sp>
    </p:spTree>
    <p:extLst>
      <p:ext uri="{BB962C8B-B14F-4D97-AF65-F5344CB8AC3E}">
        <p14:creationId xmlns:p14="http://schemas.microsoft.com/office/powerpoint/2010/main" val="286001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2" y="581485"/>
            <a:ext cx="8061904"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MOTIVATION OF OUR RESEARCH:</a:t>
            </a:r>
          </a:p>
        </p:txBody>
      </p:sp>
      <p:sp>
        <p:nvSpPr>
          <p:cNvPr id="7" name="TextBox 6">
            <a:extLst>
              <a:ext uri="{FF2B5EF4-FFF2-40B4-BE49-F238E27FC236}">
                <a16:creationId xmlns:a16="http://schemas.microsoft.com/office/drawing/2014/main" id="{2868EB6D-8589-4DF1-931B-DEDE81279D80}"/>
              </a:ext>
            </a:extLst>
          </p:cNvPr>
          <p:cNvSpPr txBox="1"/>
          <p:nvPr/>
        </p:nvSpPr>
        <p:spPr>
          <a:xfrm>
            <a:off x="661182" y="2194816"/>
            <a:ext cx="11530817" cy="2468368"/>
          </a:xfrm>
          <a:prstGeom prst="rect">
            <a:avLst/>
          </a:prstGeom>
          <a:solidFill>
            <a:schemeClr val="tx1">
              <a:alpha val="50000"/>
            </a:schemeClr>
          </a:solidFill>
        </p:spPr>
        <p:txBody>
          <a:bodyPr wrap="square" rtlCol="0" anchor="ctr">
            <a:spAutoFit/>
          </a:bodyPr>
          <a:lstStyle/>
          <a:p>
            <a:pPr>
              <a:lnSpc>
                <a:spcPct val="200000"/>
              </a:lnSpc>
            </a:pPr>
            <a:r>
              <a:rPr lang="en-GB" sz="2000" dirty="0">
                <a:solidFill>
                  <a:schemeClr val="bg1"/>
                </a:solidFill>
              </a:rPr>
              <a:t>Our aim is to represent an advance and upgrade processor. </a:t>
            </a:r>
          </a:p>
          <a:p>
            <a:pPr>
              <a:lnSpc>
                <a:spcPct val="200000"/>
              </a:lnSpc>
            </a:pPr>
            <a:r>
              <a:rPr lang="en-GB" sz="2000" dirty="0">
                <a:solidFill>
                  <a:schemeClr val="bg1"/>
                </a:solidFill>
              </a:rPr>
              <a:t>It is useful as its objectives are best CPU around for gaming, excellent single and multi-core performances. </a:t>
            </a:r>
          </a:p>
          <a:p>
            <a:pPr>
              <a:lnSpc>
                <a:spcPct val="200000"/>
              </a:lnSpc>
            </a:pPr>
            <a:r>
              <a:rPr lang="en-GB" sz="2000" dirty="0">
                <a:solidFill>
                  <a:schemeClr val="bg1"/>
                </a:solidFill>
              </a:rPr>
              <a:t>The purpose of research is to discover answers to questions through the application of scientific procedures.</a:t>
            </a:r>
          </a:p>
          <a:p>
            <a:pPr>
              <a:lnSpc>
                <a:spcPct val="200000"/>
              </a:lnSpc>
            </a:pPr>
            <a:r>
              <a:rPr lang="en-GB" sz="2000" dirty="0">
                <a:solidFill>
                  <a:schemeClr val="bg1"/>
                </a:solidFill>
              </a:rPr>
              <a:t>The main aim of research is to find out the truth which is hidden and which has not been discovered as yet.  </a:t>
            </a:r>
          </a:p>
        </p:txBody>
      </p:sp>
    </p:spTree>
    <p:extLst>
      <p:ext uri="{BB962C8B-B14F-4D97-AF65-F5344CB8AC3E}">
        <p14:creationId xmlns:p14="http://schemas.microsoft.com/office/powerpoint/2010/main" val="70312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2" y="581485"/>
            <a:ext cx="7147504"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PROPOSED METHODOLOGY:</a:t>
            </a:r>
          </a:p>
        </p:txBody>
      </p:sp>
      <p:sp>
        <p:nvSpPr>
          <p:cNvPr id="7" name="TextBox 6">
            <a:extLst>
              <a:ext uri="{FF2B5EF4-FFF2-40B4-BE49-F238E27FC236}">
                <a16:creationId xmlns:a16="http://schemas.microsoft.com/office/drawing/2014/main" id="{2868EB6D-8589-4DF1-931B-DEDE81279D80}"/>
              </a:ext>
            </a:extLst>
          </p:cNvPr>
          <p:cNvSpPr txBox="1"/>
          <p:nvPr/>
        </p:nvSpPr>
        <p:spPr>
          <a:xfrm>
            <a:off x="661182" y="2252524"/>
            <a:ext cx="10645446" cy="2352952"/>
          </a:xfrm>
          <a:prstGeom prst="rect">
            <a:avLst/>
          </a:prstGeom>
          <a:solidFill>
            <a:schemeClr val="tx1">
              <a:alpha val="50000"/>
            </a:schemeClr>
          </a:solidFill>
        </p:spPr>
        <p:txBody>
          <a:bodyPr wrap="square" rtlCol="0" anchor="ctr">
            <a:spAutoFit/>
          </a:bodyPr>
          <a:lstStyle/>
          <a:p>
            <a:pPr>
              <a:lnSpc>
                <a:spcPct val="150000"/>
              </a:lnSpc>
            </a:pPr>
            <a:r>
              <a:rPr lang="en-GB" sz="2000" dirty="0">
                <a:solidFill>
                  <a:schemeClr val="bg1"/>
                </a:solidFill>
              </a:rPr>
              <a:t>The Intel Core i7-10700K is a desktop processor with 8 cores, launched in April 2020. </a:t>
            </a:r>
          </a:p>
          <a:p>
            <a:pPr>
              <a:lnSpc>
                <a:spcPct val="150000"/>
              </a:lnSpc>
            </a:pPr>
            <a:r>
              <a:rPr lang="en-GB" sz="2000" dirty="0">
                <a:solidFill>
                  <a:schemeClr val="bg1"/>
                </a:solidFill>
              </a:rPr>
              <a:t>It is part of the Core i7 line-up, using the Comet Lake architecture with Socket 1200. </a:t>
            </a:r>
          </a:p>
          <a:p>
            <a:pPr>
              <a:lnSpc>
                <a:spcPct val="150000"/>
              </a:lnSpc>
            </a:pPr>
            <a:r>
              <a:rPr lang="en-GB" sz="2000" dirty="0">
                <a:solidFill>
                  <a:schemeClr val="bg1"/>
                </a:solidFill>
              </a:rPr>
              <a:t>Intel is building the Core i7-10700K on a 14 nm production process, the transistor count is unknown. </a:t>
            </a:r>
          </a:p>
          <a:p>
            <a:pPr>
              <a:lnSpc>
                <a:spcPct val="150000"/>
              </a:lnSpc>
            </a:pPr>
            <a:r>
              <a:rPr lang="en-GB" sz="2000" dirty="0">
                <a:solidFill>
                  <a:schemeClr val="bg1"/>
                </a:solidFill>
              </a:rPr>
              <a:t>You may freely adjust the unlocked multiplier on Core i7-10700K, which simplifies overclocking greatly, as you can easily dial in any overclocking frequency.</a:t>
            </a:r>
          </a:p>
        </p:txBody>
      </p:sp>
    </p:spTree>
    <p:extLst>
      <p:ext uri="{BB962C8B-B14F-4D97-AF65-F5344CB8AC3E}">
        <p14:creationId xmlns:p14="http://schemas.microsoft.com/office/powerpoint/2010/main" val="91637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1" y="581485"/>
            <a:ext cx="7132989"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EVALUATION OF EFFECTIVENESS:</a:t>
            </a:r>
          </a:p>
        </p:txBody>
      </p:sp>
      <p:sp>
        <p:nvSpPr>
          <p:cNvPr id="7" name="TextBox 6">
            <a:extLst>
              <a:ext uri="{FF2B5EF4-FFF2-40B4-BE49-F238E27FC236}">
                <a16:creationId xmlns:a16="http://schemas.microsoft.com/office/drawing/2014/main" id="{2868EB6D-8589-4DF1-931B-DEDE81279D80}"/>
              </a:ext>
            </a:extLst>
          </p:cNvPr>
          <p:cNvSpPr txBox="1"/>
          <p:nvPr/>
        </p:nvSpPr>
        <p:spPr>
          <a:xfrm>
            <a:off x="661181" y="2483356"/>
            <a:ext cx="9048874" cy="1891287"/>
          </a:xfrm>
          <a:prstGeom prst="rect">
            <a:avLst/>
          </a:prstGeom>
          <a:solidFill>
            <a:schemeClr val="tx1">
              <a:alpha val="50000"/>
            </a:schemeClr>
          </a:solidFill>
        </p:spPr>
        <p:txBody>
          <a:bodyPr wrap="square" rtlCol="0" anchor="ctr">
            <a:spAutoFit/>
          </a:bodyPr>
          <a:lstStyle/>
          <a:p>
            <a:pPr>
              <a:lnSpc>
                <a:spcPct val="150000"/>
              </a:lnSpc>
            </a:pPr>
            <a:r>
              <a:rPr lang="en-GB" sz="2000" dirty="0">
                <a:solidFill>
                  <a:schemeClr val="bg1"/>
                </a:solidFill>
              </a:rPr>
              <a:t>If we evaluate and compare with core i9–10900k. </a:t>
            </a:r>
          </a:p>
          <a:p>
            <a:pPr>
              <a:lnSpc>
                <a:spcPct val="150000"/>
              </a:lnSpc>
            </a:pPr>
            <a:r>
              <a:rPr lang="en-GB" sz="2000" dirty="0">
                <a:solidFill>
                  <a:schemeClr val="bg1"/>
                </a:solidFill>
              </a:rPr>
              <a:t>It’s similar to that but comes at a lower price point and has two fewer cores. </a:t>
            </a:r>
          </a:p>
          <a:p>
            <a:pPr>
              <a:lnSpc>
                <a:spcPct val="150000"/>
              </a:lnSpc>
            </a:pPr>
            <a:r>
              <a:rPr lang="en-GB" sz="2000" dirty="0">
                <a:solidFill>
                  <a:schemeClr val="bg1"/>
                </a:solidFill>
              </a:rPr>
              <a:t>What’s interesting, however this is best gaming CPU. </a:t>
            </a:r>
          </a:p>
          <a:p>
            <a:pPr>
              <a:lnSpc>
                <a:spcPct val="150000"/>
              </a:lnSpc>
            </a:pPr>
            <a:r>
              <a:rPr lang="en-GB" sz="2000" dirty="0">
                <a:solidFill>
                  <a:schemeClr val="bg1"/>
                </a:solidFill>
              </a:rPr>
              <a:t>It is a powerful mid-tier desktop processor rocking eight cores and 16 threads.</a:t>
            </a:r>
          </a:p>
        </p:txBody>
      </p:sp>
    </p:spTree>
    <p:extLst>
      <p:ext uri="{BB962C8B-B14F-4D97-AF65-F5344CB8AC3E}">
        <p14:creationId xmlns:p14="http://schemas.microsoft.com/office/powerpoint/2010/main" val="11506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1" y="581485"/>
            <a:ext cx="7132989"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IMPORTANCE OF OUR RESEARCH:</a:t>
            </a:r>
          </a:p>
        </p:txBody>
      </p:sp>
      <p:sp>
        <p:nvSpPr>
          <p:cNvPr id="7" name="TextBox 6">
            <a:extLst>
              <a:ext uri="{FF2B5EF4-FFF2-40B4-BE49-F238E27FC236}">
                <a16:creationId xmlns:a16="http://schemas.microsoft.com/office/drawing/2014/main" id="{2868EB6D-8589-4DF1-931B-DEDE81279D80}"/>
              </a:ext>
            </a:extLst>
          </p:cNvPr>
          <p:cNvSpPr txBox="1"/>
          <p:nvPr/>
        </p:nvSpPr>
        <p:spPr>
          <a:xfrm>
            <a:off x="661181" y="1556155"/>
            <a:ext cx="10543848" cy="506292"/>
          </a:xfrm>
          <a:prstGeom prst="rect">
            <a:avLst/>
          </a:prstGeom>
          <a:solidFill>
            <a:schemeClr val="tx1">
              <a:alpha val="50000"/>
            </a:schemeClr>
          </a:solidFill>
        </p:spPr>
        <p:txBody>
          <a:bodyPr wrap="square" rtlCol="0" anchor="ctr">
            <a:spAutoFit/>
          </a:bodyPr>
          <a:lstStyle/>
          <a:p>
            <a:pPr>
              <a:lnSpc>
                <a:spcPct val="150000"/>
              </a:lnSpc>
            </a:pPr>
            <a:r>
              <a:rPr lang="en-GB" sz="2000" dirty="0">
                <a:solidFill>
                  <a:schemeClr val="bg1"/>
                </a:solidFill>
              </a:rPr>
              <a:t>Research unlocks the unknowns, lets you explore the world from different perspectives.</a:t>
            </a:r>
          </a:p>
        </p:txBody>
      </p:sp>
      <p:sp>
        <p:nvSpPr>
          <p:cNvPr id="8" name="TextBox 7">
            <a:extLst>
              <a:ext uri="{FF2B5EF4-FFF2-40B4-BE49-F238E27FC236}">
                <a16:creationId xmlns:a16="http://schemas.microsoft.com/office/drawing/2014/main" id="{AF80F046-F5B6-4D26-8CEC-0D2DC759DD5D}"/>
              </a:ext>
            </a:extLst>
          </p:cNvPr>
          <p:cNvSpPr txBox="1"/>
          <p:nvPr/>
        </p:nvSpPr>
        <p:spPr>
          <a:xfrm>
            <a:off x="661181" y="2390786"/>
            <a:ext cx="9252076" cy="3737946"/>
          </a:xfrm>
          <a:prstGeom prst="rect">
            <a:avLst/>
          </a:prstGeom>
          <a:solidFill>
            <a:schemeClr val="tx1">
              <a:alpha val="50000"/>
            </a:schemeClr>
          </a:solidFill>
        </p:spPr>
        <p:txBody>
          <a:bodyPr wrap="square" rtlCol="0" anchor="ctr">
            <a:spAutoFit/>
          </a:bodyPr>
          <a:lstStyle/>
          <a:p>
            <a:pPr>
              <a:lnSpc>
                <a:spcPct val="150000"/>
              </a:lnSpc>
            </a:pPr>
            <a:r>
              <a:rPr lang="en-GB" sz="2000" dirty="0">
                <a:solidFill>
                  <a:schemeClr val="bg1"/>
                </a:solidFill>
              </a:rPr>
              <a:t>Here are some reasons why our research is important:</a:t>
            </a:r>
          </a:p>
          <a:p>
            <a:pPr marL="342900" indent="-342900">
              <a:lnSpc>
                <a:spcPct val="150000"/>
              </a:lnSpc>
              <a:buFont typeface="Arial" panose="020B0604020202020204" pitchFamily="34" charset="0"/>
              <a:buChar char="•"/>
            </a:pPr>
            <a:r>
              <a:rPr lang="en-GB" sz="2000" dirty="0">
                <a:solidFill>
                  <a:schemeClr val="bg1"/>
                </a:solidFill>
              </a:rPr>
              <a:t>Research expands your knowledge base</a:t>
            </a:r>
          </a:p>
          <a:p>
            <a:pPr marL="342900" indent="-342900">
              <a:lnSpc>
                <a:spcPct val="150000"/>
              </a:lnSpc>
              <a:buFont typeface="Arial" panose="020B0604020202020204" pitchFamily="34" charset="0"/>
              <a:buChar char="•"/>
            </a:pPr>
            <a:r>
              <a:rPr lang="en-GB" sz="2000" dirty="0">
                <a:solidFill>
                  <a:schemeClr val="bg1"/>
                </a:solidFill>
              </a:rPr>
              <a:t>Research gives you the latest information</a:t>
            </a:r>
          </a:p>
          <a:p>
            <a:pPr marL="342900" indent="-342900">
              <a:lnSpc>
                <a:spcPct val="150000"/>
              </a:lnSpc>
              <a:buFont typeface="Arial" panose="020B0604020202020204" pitchFamily="34" charset="0"/>
              <a:buChar char="•"/>
            </a:pPr>
            <a:r>
              <a:rPr lang="en-GB" sz="2000" dirty="0">
                <a:solidFill>
                  <a:schemeClr val="bg1"/>
                </a:solidFill>
              </a:rPr>
              <a:t>Research helps you know what you’re up against</a:t>
            </a:r>
          </a:p>
          <a:p>
            <a:pPr marL="342900" indent="-342900">
              <a:lnSpc>
                <a:spcPct val="150000"/>
              </a:lnSpc>
              <a:buFont typeface="Arial" panose="020B0604020202020204" pitchFamily="34" charset="0"/>
              <a:buChar char="•"/>
            </a:pPr>
            <a:r>
              <a:rPr lang="en-GB" sz="2000" dirty="0">
                <a:solidFill>
                  <a:schemeClr val="bg1"/>
                </a:solidFill>
              </a:rPr>
              <a:t>Research introduces you to new ideas</a:t>
            </a:r>
          </a:p>
          <a:p>
            <a:pPr marL="342900" indent="-342900">
              <a:lnSpc>
                <a:spcPct val="150000"/>
              </a:lnSpc>
              <a:buFont typeface="Arial" panose="020B0604020202020204" pitchFamily="34" charset="0"/>
              <a:buChar char="•"/>
            </a:pPr>
            <a:r>
              <a:rPr lang="en-GB" sz="2000" dirty="0">
                <a:solidFill>
                  <a:schemeClr val="bg1"/>
                </a:solidFill>
              </a:rPr>
              <a:t>Research helps with problem-solving</a:t>
            </a:r>
          </a:p>
          <a:p>
            <a:pPr marL="342900" indent="-342900">
              <a:lnSpc>
                <a:spcPct val="150000"/>
              </a:lnSpc>
              <a:buFont typeface="Arial" panose="020B0604020202020204" pitchFamily="34" charset="0"/>
              <a:buChar char="•"/>
            </a:pPr>
            <a:r>
              <a:rPr lang="en-GB" sz="2000" dirty="0">
                <a:solidFill>
                  <a:schemeClr val="bg1"/>
                </a:solidFill>
              </a:rPr>
              <a:t>Research helps you reach people</a:t>
            </a:r>
          </a:p>
          <a:p>
            <a:pPr marL="342900" indent="-342900">
              <a:lnSpc>
                <a:spcPct val="150000"/>
              </a:lnSpc>
              <a:buFont typeface="Arial" panose="020B0604020202020204" pitchFamily="34" charset="0"/>
              <a:buChar char="•"/>
            </a:pPr>
            <a:r>
              <a:rPr lang="en-GB" sz="2000" dirty="0">
                <a:solidFill>
                  <a:schemeClr val="bg1"/>
                </a:solidFill>
              </a:rPr>
              <a:t>Research encourages curiosity</a:t>
            </a:r>
          </a:p>
        </p:txBody>
      </p:sp>
    </p:spTree>
    <p:extLst>
      <p:ext uri="{BB962C8B-B14F-4D97-AF65-F5344CB8AC3E}">
        <p14:creationId xmlns:p14="http://schemas.microsoft.com/office/powerpoint/2010/main" val="2101273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1" y="581485"/>
            <a:ext cx="7132989"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SCOPE AND LIMITATION:</a:t>
            </a:r>
          </a:p>
        </p:txBody>
      </p:sp>
      <p:sp>
        <p:nvSpPr>
          <p:cNvPr id="7" name="TextBox 6">
            <a:extLst>
              <a:ext uri="{FF2B5EF4-FFF2-40B4-BE49-F238E27FC236}">
                <a16:creationId xmlns:a16="http://schemas.microsoft.com/office/drawing/2014/main" id="{2868EB6D-8589-4DF1-931B-DEDE81279D80}"/>
              </a:ext>
            </a:extLst>
          </p:cNvPr>
          <p:cNvSpPr txBox="1"/>
          <p:nvPr/>
        </p:nvSpPr>
        <p:spPr>
          <a:xfrm>
            <a:off x="661181" y="2172796"/>
            <a:ext cx="4999390" cy="3737946"/>
          </a:xfrm>
          <a:prstGeom prst="rect">
            <a:avLst/>
          </a:prstGeom>
          <a:solidFill>
            <a:schemeClr val="tx1">
              <a:alpha val="50000"/>
            </a:schemeClr>
          </a:solidFill>
        </p:spPr>
        <p:txBody>
          <a:bodyPr wrap="square" rtlCol="0" anchor="ctr">
            <a:spAutoFit/>
          </a:bodyPr>
          <a:lstStyle/>
          <a:p>
            <a:pPr>
              <a:lnSpc>
                <a:spcPct val="150000"/>
              </a:lnSpc>
            </a:pPr>
            <a:r>
              <a:rPr lang="en-GB" sz="2000" dirty="0">
                <a:solidFill>
                  <a:schemeClr val="bg1"/>
                </a:solidFill>
              </a:rPr>
              <a:t>As we know there are a good number of scope of our research topic. It has so much advance technology like it is:</a:t>
            </a:r>
          </a:p>
          <a:p>
            <a:pPr>
              <a:lnSpc>
                <a:spcPct val="150000"/>
              </a:lnSpc>
            </a:pPr>
            <a:endParaRPr lang="en-GB" sz="2000" dirty="0">
              <a:solidFill>
                <a:schemeClr val="bg1"/>
              </a:solidFill>
            </a:endParaRPr>
          </a:p>
          <a:p>
            <a:pPr marL="342900" indent="-342900">
              <a:lnSpc>
                <a:spcPct val="150000"/>
              </a:lnSpc>
              <a:buFont typeface="Arial" panose="020B0604020202020204" pitchFamily="34" charset="0"/>
              <a:buChar char="•"/>
            </a:pPr>
            <a:r>
              <a:rPr lang="en-GB" sz="2000" dirty="0">
                <a:solidFill>
                  <a:schemeClr val="bg1"/>
                </a:solidFill>
              </a:rPr>
              <a:t>Intel optane memory supported. </a:t>
            </a:r>
          </a:p>
          <a:p>
            <a:pPr marL="342900" indent="-342900">
              <a:lnSpc>
                <a:spcPct val="150000"/>
              </a:lnSpc>
              <a:buFont typeface="Arial" panose="020B0604020202020204" pitchFamily="34" charset="0"/>
              <a:buChar char="•"/>
            </a:pPr>
            <a:r>
              <a:rPr lang="en-GB" sz="2000" dirty="0">
                <a:solidFill>
                  <a:schemeClr val="bg1"/>
                </a:solidFill>
              </a:rPr>
              <a:t>It has turbo boost technology, </a:t>
            </a:r>
          </a:p>
          <a:p>
            <a:pPr marL="342900" indent="-342900">
              <a:lnSpc>
                <a:spcPct val="150000"/>
              </a:lnSpc>
              <a:buFont typeface="Arial" panose="020B0604020202020204" pitchFamily="34" charset="0"/>
              <a:buChar char="•"/>
            </a:pPr>
            <a:r>
              <a:rPr lang="en-GB" sz="2000" dirty="0">
                <a:solidFill>
                  <a:schemeClr val="bg1"/>
                </a:solidFill>
              </a:rPr>
              <a:t>also it has Intel vpro platform eligibility. </a:t>
            </a:r>
          </a:p>
          <a:p>
            <a:pPr marL="342900" indent="-342900">
              <a:lnSpc>
                <a:spcPct val="150000"/>
              </a:lnSpc>
              <a:buFont typeface="Arial" panose="020B0604020202020204" pitchFamily="34" charset="0"/>
              <a:buChar char="•"/>
            </a:pPr>
            <a:endParaRPr lang="en-GB" sz="2000" dirty="0">
              <a:solidFill>
                <a:schemeClr val="bg1"/>
              </a:solidFill>
            </a:endParaRPr>
          </a:p>
        </p:txBody>
      </p:sp>
      <p:sp>
        <p:nvSpPr>
          <p:cNvPr id="8" name="TextBox 7">
            <a:extLst>
              <a:ext uri="{FF2B5EF4-FFF2-40B4-BE49-F238E27FC236}">
                <a16:creationId xmlns:a16="http://schemas.microsoft.com/office/drawing/2014/main" id="{4989D79B-0274-4134-85D1-B582643EA049}"/>
              </a:ext>
            </a:extLst>
          </p:cNvPr>
          <p:cNvSpPr txBox="1"/>
          <p:nvPr/>
        </p:nvSpPr>
        <p:spPr>
          <a:xfrm>
            <a:off x="6096000" y="2172796"/>
            <a:ext cx="4999390" cy="3737946"/>
          </a:xfrm>
          <a:prstGeom prst="rect">
            <a:avLst/>
          </a:prstGeom>
          <a:solidFill>
            <a:schemeClr val="tx1">
              <a:alpha val="50000"/>
            </a:schemeClr>
          </a:solidFill>
        </p:spPr>
        <p:txBody>
          <a:bodyPr wrap="square" rtlCol="0" anchor="ctr">
            <a:spAutoFit/>
          </a:bodyPr>
          <a:lstStyle/>
          <a:p>
            <a:pPr>
              <a:lnSpc>
                <a:spcPct val="150000"/>
              </a:lnSpc>
            </a:pPr>
            <a:endParaRPr lang="en-GB" sz="2000" b="1" dirty="0">
              <a:solidFill>
                <a:schemeClr val="bg1"/>
              </a:solidFill>
            </a:endParaRPr>
          </a:p>
          <a:p>
            <a:pPr>
              <a:lnSpc>
                <a:spcPct val="150000"/>
              </a:lnSpc>
            </a:pPr>
            <a:r>
              <a:rPr lang="en-GB" sz="2000" dirty="0">
                <a:solidFill>
                  <a:schemeClr val="bg1"/>
                </a:solidFill>
              </a:rPr>
              <a:t>Though it’s limitations are few:</a:t>
            </a:r>
          </a:p>
          <a:p>
            <a:pPr>
              <a:lnSpc>
                <a:spcPct val="150000"/>
              </a:lnSpc>
            </a:pPr>
            <a:endParaRPr lang="en-GB" sz="2000" dirty="0">
              <a:solidFill>
                <a:schemeClr val="bg1"/>
              </a:solidFill>
            </a:endParaRPr>
          </a:p>
          <a:p>
            <a:pPr marL="342900" indent="-342900">
              <a:lnSpc>
                <a:spcPct val="150000"/>
              </a:lnSpc>
              <a:buFont typeface="Arial" panose="020B0604020202020204" pitchFamily="34" charset="0"/>
              <a:buChar char="•"/>
            </a:pPr>
            <a:r>
              <a:rPr lang="en-GB" sz="2000" dirty="0">
                <a:solidFill>
                  <a:schemeClr val="bg1"/>
                </a:solidFill>
              </a:rPr>
              <a:t>It has no thermal velocity boost. </a:t>
            </a:r>
          </a:p>
          <a:p>
            <a:pPr marL="342900" indent="-342900">
              <a:lnSpc>
                <a:spcPct val="150000"/>
              </a:lnSpc>
              <a:buFont typeface="Arial" panose="020B0604020202020204" pitchFamily="34" charset="0"/>
              <a:buChar char="•"/>
            </a:pPr>
            <a:r>
              <a:rPr lang="en-GB" sz="2000" dirty="0">
                <a:solidFill>
                  <a:schemeClr val="bg1"/>
                </a:solidFill>
              </a:rPr>
              <a:t>No transnational synchronizal extension.</a:t>
            </a:r>
          </a:p>
          <a:p>
            <a:pPr marL="342900" indent="-342900">
              <a:lnSpc>
                <a:spcPct val="150000"/>
              </a:lnSpc>
              <a:buFont typeface="Arial" panose="020B0604020202020204" pitchFamily="34" charset="0"/>
              <a:buChar char="•"/>
            </a:pPr>
            <a:r>
              <a:rPr lang="en-GB" sz="2000" dirty="0">
                <a:solidFill>
                  <a:schemeClr val="bg1"/>
                </a:solidFill>
              </a:rPr>
              <a:t>No bundled cooler &amp;</a:t>
            </a:r>
          </a:p>
          <a:p>
            <a:pPr marL="342900" indent="-342900">
              <a:lnSpc>
                <a:spcPct val="150000"/>
              </a:lnSpc>
              <a:buFont typeface="Arial" panose="020B0604020202020204" pitchFamily="34" charset="0"/>
              <a:buChar char="•"/>
            </a:pPr>
            <a:r>
              <a:rPr lang="en-GB" sz="2000" dirty="0">
                <a:solidFill>
                  <a:schemeClr val="bg1"/>
                </a:solidFill>
              </a:rPr>
              <a:t>Incompatible with older motherboards</a:t>
            </a:r>
          </a:p>
          <a:p>
            <a:pPr marL="342900" indent="-342900">
              <a:lnSpc>
                <a:spcPct val="150000"/>
              </a:lnSpc>
              <a:buFont typeface="Arial" panose="020B0604020202020204" pitchFamily="34" charset="0"/>
              <a:buChar char="•"/>
            </a:pPr>
            <a:endParaRPr lang="en-GB" sz="2000" dirty="0">
              <a:solidFill>
                <a:schemeClr val="bg1"/>
              </a:solidFill>
            </a:endParaRPr>
          </a:p>
        </p:txBody>
      </p:sp>
    </p:spTree>
    <p:extLst>
      <p:ext uri="{BB962C8B-B14F-4D97-AF65-F5344CB8AC3E}">
        <p14:creationId xmlns:p14="http://schemas.microsoft.com/office/powerpoint/2010/main" val="116725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1" y="581485"/>
            <a:ext cx="4505905"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Conclusion:</a:t>
            </a:r>
          </a:p>
        </p:txBody>
      </p:sp>
      <p:sp>
        <p:nvSpPr>
          <p:cNvPr id="7" name="TextBox 6">
            <a:extLst>
              <a:ext uri="{FF2B5EF4-FFF2-40B4-BE49-F238E27FC236}">
                <a16:creationId xmlns:a16="http://schemas.microsoft.com/office/drawing/2014/main" id="{2868EB6D-8589-4DF1-931B-DEDE81279D80}"/>
              </a:ext>
            </a:extLst>
          </p:cNvPr>
          <p:cNvSpPr txBox="1"/>
          <p:nvPr/>
        </p:nvSpPr>
        <p:spPr>
          <a:xfrm>
            <a:off x="661181" y="2483356"/>
            <a:ext cx="9048874" cy="1891287"/>
          </a:xfrm>
          <a:prstGeom prst="rect">
            <a:avLst/>
          </a:prstGeom>
          <a:solidFill>
            <a:schemeClr val="tx1">
              <a:alpha val="50000"/>
            </a:schemeClr>
          </a:solidFill>
        </p:spPr>
        <p:txBody>
          <a:bodyPr wrap="square" rtlCol="0" anchor="ctr">
            <a:spAutoFit/>
          </a:bodyPr>
          <a:lstStyle/>
          <a:p>
            <a:pPr>
              <a:lnSpc>
                <a:spcPct val="150000"/>
              </a:lnSpc>
            </a:pPr>
            <a:r>
              <a:rPr lang="en-GB" sz="2000" dirty="0">
                <a:solidFill>
                  <a:schemeClr val="bg1"/>
                </a:solidFill>
              </a:rPr>
              <a:t>Overall, the Core i7-10700K gives you nearly the same gaming performance as the Core i9-10900K, but for $110 less, and overclocking eliminates any meaningful difference in gaming performance between the chips. You also get extremely competitive single-threaded performance at stock settings.</a:t>
            </a:r>
          </a:p>
        </p:txBody>
      </p:sp>
    </p:spTree>
    <p:extLst>
      <p:ext uri="{BB962C8B-B14F-4D97-AF65-F5344CB8AC3E}">
        <p14:creationId xmlns:p14="http://schemas.microsoft.com/office/powerpoint/2010/main" val="172314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2670628" y="2459504"/>
            <a:ext cx="6850743" cy="1938992"/>
          </a:xfrm>
          <a:prstGeom prst="rect">
            <a:avLst/>
          </a:prstGeom>
          <a:solidFill>
            <a:schemeClr val="tx1">
              <a:alpha val="55000"/>
            </a:schemeClr>
          </a:solidFill>
        </p:spPr>
        <p:txBody>
          <a:bodyPr wrap="square" rtlCol="0" anchor="ctr">
            <a:spAutoFit/>
          </a:bodyPr>
          <a:lstStyle/>
          <a:p>
            <a:pPr algn="ctr"/>
            <a:r>
              <a:rPr lang="en-GB" sz="6000" b="1" dirty="0">
                <a:solidFill>
                  <a:schemeClr val="bg1"/>
                </a:solidFill>
              </a:rPr>
              <a:t>Thanks Everyone</a:t>
            </a:r>
          </a:p>
          <a:p>
            <a:pPr algn="ctr"/>
            <a:r>
              <a:rPr lang="en-GB" sz="6000" b="1" dirty="0">
                <a:solidFill>
                  <a:schemeClr val="bg1"/>
                </a:solidFill>
              </a:rPr>
              <a:t>For Hearing Us</a:t>
            </a:r>
          </a:p>
        </p:txBody>
      </p:sp>
    </p:spTree>
    <p:extLst>
      <p:ext uri="{BB962C8B-B14F-4D97-AF65-F5344CB8AC3E}">
        <p14:creationId xmlns:p14="http://schemas.microsoft.com/office/powerpoint/2010/main" val="271805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C573801-4D4D-46ED-80F7-5A0A95D94571}"/>
              </a:ext>
            </a:extLst>
          </p:cNvPr>
          <p:cNvSpPr txBox="1"/>
          <p:nvPr/>
        </p:nvSpPr>
        <p:spPr>
          <a:xfrm>
            <a:off x="4525107" y="955488"/>
            <a:ext cx="3141785" cy="646331"/>
          </a:xfrm>
          <a:prstGeom prst="rect">
            <a:avLst/>
          </a:prstGeom>
          <a:solidFill>
            <a:schemeClr val="tx1">
              <a:alpha val="55000"/>
            </a:schemeClr>
          </a:solidFill>
        </p:spPr>
        <p:txBody>
          <a:bodyPr wrap="square" rtlCol="0" anchor="ctr">
            <a:spAutoFit/>
          </a:bodyPr>
          <a:lstStyle/>
          <a:p>
            <a:pPr algn="ctr"/>
            <a:r>
              <a:rPr lang="en-GB" sz="3600" b="1" dirty="0">
                <a:solidFill>
                  <a:schemeClr val="bg1"/>
                </a:solidFill>
              </a:rPr>
              <a:t>Research Topic</a:t>
            </a:r>
          </a:p>
        </p:txBody>
      </p:sp>
      <p:sp>
        <p:nvSpPr>
          <p:cNvPr id="7" name="TextBox 6">
            <a:extLst>
              <a:ext uri="{FF2B5EF4-FFF2-40B4-BE49-F238E27FC236}">
                <a16:creationId xmlns:a16="http://schemas.microsoft.com/office/drawing/2014/main" id="{3876AB76-DF86-49E9-841A-8557D68BB2E2}"/>
              </a:ext>
            </a:extLst>
          </p:cNvPr>
          <p:cNvSpPr txBox="1"/>
          <p:nvPr/>
        </p:nvSpPr>
        <p:spPr>
          <a:xfrm>
            <a:off x="1669366" y="1601819"/>
            <a:ext cx="8975188" cy="923330"/>
          </a:xfrm>
          <a:prstGeom prst="rect">
            <a:avLst/>
          </a:prstGeom>
          <a:gradFill flip="none" rotWithShape="1">
            <a:gsLst>
              <a:gs pos="0">
                <a:srgbClr val="012CC9"/>
              </a:gs>
              <a:gs pos="23000">
                <a:srgbClr val="002CC9"/>
              </a:gs>
              <a:gs pos="69000">
                <a:srgbClr val="0124B0"/>
              </a:gs>
              <a:gs pos="97000">
                <a:srgbClr val="002BC8"/>
              </a:gs>
            </a:gsLst>
            <a:path path="circle">
              <a:fillToRect l="50000" t="50000" r="50000" b="50000"/>
            </a:path>
            <a:tileRect/>
          </a:gradFill>
        </p:spPr>
        <p:txBody>
          <a:bodyPr wrap="square" rtlCol="0" anchor="ctr">
            <a:spAutoFit/>
          </a:bodyPr>
          <a:lstStyle/>
          <a:p>
            <a:pPr algn="ctr"/>
            <a:r>
              <a:rPr lang="en-GB" sz="5400" b="1" dirty="0">
                <a:solidFill>
                  <a:schemeClr val="bg1"/>
                </a:solidFill>
              </a:rPr>
              <a:t>10</a:t>
            </a:r>
            <a:r>
              <a:rPr lang="en-GB" sz="5400" b="1" baseline="30000" dirty="0">
                <a:solidFill>
                  <a:schemeClr val="bg1"/>
                </a:solidFill>
              </a:rPr>
              <a:t>th</a:t>
            </a:r>
            <a:r>
              <a:rPr lang="en-GB" sz="5400" b="1" dirty="0">
                <a:solidFill>
                  <a:schemeClr val="bg1"/>
                </a:solidFill>
              </a:rPr>
              <a:t> Gen Intel Core i7 10700k</a:t>
            </a:r>
          </a:p>
        </p:txBody>
      </p:sp>
    </p:spTree>
    <p:extLst>
      <p:ext uri="{BB962C8B-B14F-4D97-AF65-F5344CB8AC3E}">
        <p14:creationId xmlns:p14="http://schemas.microsoft.com/office/powerpoint/2010/main" val="77243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2" y="904652"/>
            <a:ext cx="3671667"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Group Members:</a:t>
            </a:r>
          </a:p>
        </p:txBody>
      </p:sp>
      <p:sp>
        <p:nvSpPr>
          <p:cNvPr id="7" name="TextBox 6">
            <a:extLst>
              <a:ext uri="{FF2B5EF4-FFF2-40B4-BE49-F238E27FC236}">
                <a16:creationId xmlns:a16="http://schemas.microsoft.com/office/drawing/2014/main" id="{3876AB76-DF86-49E9-841A-8557D68BB2E2}"/>
              </a:ext>
            </a:extLst>
          </p:cNvPr>
          <p:cNvSpPr txBox="1"/>
          <p:nvPr/>
        </p:nvSpPr>
        <p:spPr>
          <a:xfrm>
            <a:off x="661183" y="2648725"/>
            <a:ext cx="6457070" cy="461665"/>
          </a:xfrm>
          <a:prstGeom prst="rect">
            <a:avLst/>
          </a:prstGeom>
          <a:solidFill>
            <a:schemeClr val="tx1">
              <a:alpha val="50000"/>
            </a:schemeClr>
          </a:solidFill>
        </p:spPr>
        <p:txBody>
          <a:bodyPr wrap="square" rtlCol="0" anchor="ctr">
            <a:spAutoFit/>
          </a:bodyPr>
          <a:lstStyle/>
          <a:p>
            <a:pPr marL="457200" indent="-457200">
              <a:buFont typeface="Wingdings" panose="05000000000000000000" pitchFamily="2" charset="2"/>
              <a:buChar char="v"/>
            </a:pPr>
            <a:r>
              <a:rPr lang="en-GB" sz="2400" b="1" dirty="0">
                <a:solidFill>
                  <a:schemeClr val="bg1"/>
                </a:solidFill>
              </a:rPr>
              <a:t>Sabrina Oyshe – UG02-44-17-002</a:t>
            </a:r>
          </a:p>
        </p:txBody>
      </p:sp>
      <p:sp>
        <p:nvSpPr>
          <p:cNvPr id="8" name="TextBox 7">
            <a:extLst>
              <a:ext uri="{FF2B5EF4-FFF2-40B4-BE49-F238E27FC236}">
                <a16:creationId xmlns:a16="http://schemas.microsoft.com/office/drawing/2014/main" id="{D9EF868A-0002-4FF5-90FE-08D012C89AD9}"/>
              </a:ext>
            </a:extLst>
          </p:cNvPr>
          <p:cNvSpPr txBox="1"/>
          <p:nvPr/>
        </p:nvSpPr>
        <p:spPr>
          <a:xfrm>
            <a:off x="661182" y="3400864"/>
            <a:ext cx="6457071" cy="461665"/>
          </a:xfrm>
          <a:prstGeom prst="rect">
            <a:avLst/>
          </a:prstGeom>
          <a:solidFill>
            <a:schemeClr val="tx1">
              <a:alpha val="50000"/>
            </a:schemeClr>
          </a:solidFill>
        </p:spPr>
        <p:txBody>
          <a:bodyPr wrap="square" rtlCol="0" anchor="ctr">
            <a:spAutoFit/>
          </a:bodyPr>
          <a:lstStyle/>
          <a:p>
            <a:pPr marL="457200" indent="-457200">
              <a:buFont typeface="Wingdings" panose="05000000000000000000" pitchFamily="2" charset="2"/>
              <a:buChar char="v"/>
            </a:pPr>
            <a:r>
              <a:rPr lang="en-GB" sz="2400" b="1" dirty="0">
                <a:solidFill>
                  <a:schemeClr val="bg1"/>
                </a:solidFill>
              </a:rPr>
              <a:t>Ashraf Uddin Mamun – UG02-44-17-044</a:t>
            </a:r>
          </a:p>
        </p:txBody>
      </p:sp>
      <p:sp>
        <p:nvSpPr>
          <p:cNvPr id="9" name="TextBox 8">
            <a:extLst>
              <a:ext uri="{FF2B5EF4-FFF2-40B4-BE49-F238E27FC236}">
                <a16:creationId xmlns:a16="http://schemas.microsoft.com/office/drawing/2014/main" id="{0115E762-4236-4B44-B59A-6AA1839C4C67}"/>
              </a:ext>
            </a:extLst>
          </p:cNvPr>
          <p:cNvSpPr txBox="1"/>
          <p:nvPr/>
        </p:nvSpPr>
        <p:spPr>
          <a:xfrm>
            <a:off x="661182" y="4179996"/>
            <a:ext cx="6457071" cy="461665"/>
          </a:xfrm>
          <a:prstGeom prst="rect">
            <a:avLst/>
          </a:prstGeom>
          <a:solidFill>
            <a:schemeClr val="tx1">
              <a:alpha val="50000"/>
            </a:schemeClr>
          </a:solidFill>
        </p:spPr>
        <p:txBody>
          <a:bodyPr wrap="square" rtlCol="0" anchor="ctr">
            <a:spAutoFit/>
          </a:bodyPr>
          <a:lstStyle/>
          <a:p>
            <a:pPr marL="457200" indent="-457200">
              <a:buFont typeface="Wingdings" panose="05000000000000000000" pitchFamily="2" charset="2"/>
              <a:buChar char="v"/>
            </a:pPr>
            <a:r>
              <a:rPr lang="en-GB" sz="2400" b="1" dirty="0">
                <a:solidFill>
                  <a:schemeClr val="bg1"/>
                </a:solidFill>
              </a:rPr>
              <a:t>Sanjida Akhter – UG02-47-18-006</a:t>
            </a:r>
          </a:p>
        </p:txBody>
      </p:sp>
    </p:spTree>
    <p:extLst>
      <p:ext uri="{BB962C8B-B14F-4D97-AF65-F5344CB8AC3E}">
        <p14:creationId xmlns:p14="http://schemas.microsoft.com/office/powerpoint/2010/main" val="124398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2" y="581485"/>
            <a:ext cx="4515729"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Topics Of Discussion:</a:t>
            </a:r>
          </a:p>
        </p:txBody>
      </p:sp>
      <p:sp>
        <p:nvSpPr>
          <p:cNvPr id="7" name="TextBox 6">
            <a:extLst>
              <a:ext uri="{FF2B5EF4-FFF2-40B4-BE49-F238E27FC236}">
                <a16:creationId xmlns:a16="http://schemas.microsoft.com/office/drawing/2014/main" id="{3876AB76-DF86-49E9-841A-8557D68BB2E2}"/>
              </a:ext>
            </a:extLst>
          </p:cNvPr>
          <p:cNvSpPr txBox="1"/>
          <p:nvPr/>
        </p:nvSpPr>
        <p:spPr>
          <a:xfrm>
            <a:off x="661182" y="2036684"/>
            <a:ext cx="6766560" cy="3477875"/>
          </a:xfrm>
          <a:prstGeom prst="rect">
            <a:avLst/>
          </a:prstGeom>
          <a:solidFill>
            <a:schemeClr val="tx1">
              <a:alpha val="50000"/>
            </a:schemeClr>
          </a:solidFill>
        </p:spPr>
        <p:txBody>
          <a:bodyPr wrap="square" rtlCol="0" anchor="ctr">
            <a:spAutoFit/>
          </a:bodyPr>
          <a:lstStyle/>
          <a:p>
            <a:pPr marL="457200" indent="-457200">
              <a:buFont typeface="Wingdings" panose="05000000000000000000" pitchFamily="2" charset="2"/>
              <a:buChar char="v"/>
            </a:pPr>
            <a:r>
              <a:rPr lang="en-GB" sz="2000" b="1" dirty="0">
                <a:solidFill>
                  <a:schemeClr val="bg1"/>
                </a:solidFill>
              </a:rPr>
              <a:t>ADVANTAGE: </a:t>
            </a:r>
          </a:p>
          <a:p>
            <a:pPr marL="457200" indent="-457200">
              <a:buFont typeface="Wingdings" panose="05000000000000000000" pitchFamily="2" charset="2"/>
              <a:buChar char="v"/>
            </a:pPr>
            <a:r>
              <a:rPr lang="en-GB" sz="2000" b="1" dirty="0">
                <a:solidFill>
                  <a:schemeClr val="bg1"/>
                </a:solidFill>
              </a:rPr>
              <a:t>DISADVANTAGE:</a:t>
            </a:r>
          </a:p>
          <a:p>
            <a:pPr marL="457200" indent="-457200">
              <a:buFont typeface="Wingdings" panose="05000000000000000000" pitchFamily="2" charset="2"/>
              <a:buChar char="v"/>
            </a:pPr>
            <a:r>
              <a:rPr lang="en-GB" sz="2000" b="1" dirty="0">
                <a:solidFill>
                  <a:schemeClr val="bg1"/>
                </a:solidFill>
              </a:rPr>
              <a:t>WHY THIS PAPER IS UNIQUE:</a:t>
            </a:r>
          </a:p>
          <a:p>
            <a:pPr marL="457200" indent="-457200">
              <a:buFont typeface="Wingdings" panose="05000000000000000000" pitchFamily="2" charset="2"/>
              <a:buChar char="v"/>
            </a:pPr>
            <a:r>
              <a:rPr lang="en-GB" sz="2000" b="1" dirty="0">
                <a:solidFill>
                  <a:schemeClr val="bg1"/>
                </a:solidFill>
              </a:rPr>
              <a:t>EXPERIMENTAL RESULT SECTION EXPLANATION:</a:t>
            </a:r>
          </a:p>
          <a:p>
            <a:pPr marL="457200" indent="-457200">
              <a:buFont typeface="Wingdings" panose="05000000000000000000" pitchFamily="2" charset="2"/>
              <a:buChar char="v"/>
            </a:pPr>
            <a:r>
              <a:rPr lang="en-GB" sz="2000" b="1" dirty="0">
                <a:solidFill>
                  <a:schemeClr val="bg1"/>
                </a:solidFill>
              </a:rPr>
              <a:t>FEATURES:</a:t>
            </a:r>
          </a:p>
          <a:p>
            <a:pPr marL="457200" indent="-457200">
              <a:buFont typeface="Wingdings" panose="05000000000000000000" pitchFamily="2" charset="2"/>
              <a:buChar char="v"/>
            </a:pPr>
            <a:r>
              <a:rPr lang="en-GB" sz="2000" b="1" dirty="0">
                <a:solidFill>
                  <a:schemeClr val="bg1"/>
                </a:solidFill>
              </a:rPr>
              <a:t>PROBLEM STATEMENT:</a:t>
            </a:r>
          </a:p>
          <a:p>
            <a:pPr marL="457200" indent="-457200">
              <a:buFont typeface="Wingdings" panose="05000000000000000000" pitchFamily="2" charset="2"/>
              <a:buChar char="v"/>
            </a:pPr>
            <a:r>
              <a:rPr lang="en-GB" sz="2000" b="1" dirty="0">
                <a:solidFill>
                  <a:schemeClr val="bg1"/>
                </a:solidFill>
              </a:rPr>
              <a:t>MOTIVATION OF OUR RESEARCH:</a:t>
            </a:r>
          </a:p>
          <a:p>
            <a:pPr marL="457200" indent="-457200">
              <a:buFont typeface="Wingdings" panose="05000000000000000000" pitchFamily="2" charset="2"/>
              <a:buChar char="v"/>
            </a:pPr>
            <a:r>
              <a:rPr lang="en-GB" sz="2000" b="1" dirty="0">
                <a:solidFill>
                  <a:schemeClr val="bg1"/>
                </a:solidFill>
              </a:rPr>
              <a:t>PROPOSED METHODOLOGY:</a:t>
            </a:r>
          </a:p>
          <a:p>
            <a:pPr marL="457200" indent="-457200">
              <a:buFont typeface="Wingdings" panose="05000000000000000000" pitchFamily="2" charset="2"/>
              <a:buChar char="v"/>
            </a:pPr>
            <a:r>
              <a:rPr lang="en-GB" sz="2000" b="1" dirty="0">
                <a:solidFill>
                  <a:schemeClr val="bg1"/>
                </a:solidFill>
              </a:rPr>
              <a:t>EVALUATION OF EFFECTIVENESS:</a:t>
            </a:r>
          </a:p>
          <a:p>
            <a:pPr marL="457200" indent="-457200">
              <a:buFont typeface="Wingdings" panose="05000000000000000000" pitchFamily="2" charset="2"/>
              <a:buChar char="v"/>
            </a:pPr>
            <a:r>
              <a:rPr lang="en-GB" sz="2000" b="1" dirty="0">
                <a:solidFill>
                  <a:schemeClr val="bg1"/>
                </a:solidFill>
              </a:rPr>
              <a:t>IMPORTANCE OF OUR RESEARCH:</a:t>
            </a:r>
          </a:p>
          <a:p>
            <a:pPr marL="457200" indent="-457200">
              <a:buFont typeface="Wingdings" panose="05000000000000000000" pitchFamily="2" charset="2"/>
              <a:buChar char="v"/>
            </a:pPr>
            <a:r>
              <a:rPr lang="en-GB" sz="2000" b="1" dirty="0">
                <a:solidFill>
                  <a:schemeClr val="bg1"/>
                </a:solidFill>
              </a:rPr>
              <a:t>SCOPE AND LIMITATION:</a:t>
            </a:r>
          </a:p>
        </p:txBody>
      </p:sp>
    </p:spTree>
    <p:extLst>
      <p:ext uri="{BB962C8B-B14F-4D97-AF65-F5344CB8AC3E}">
        <p14:creationId xmlns:p14="http://schemas.microsoft.com/office/powerpoint/2010/main" val="306641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2" y="697110"/>
            <a:ext cx="2644724"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Basic Info:</a:t>
            </a:r>
          </a:p>
        </p:txBody>
      </p:sp>
      <p:sp>
        <p:nvSpPr>
          <p:cNvPr id="8" name="TextBox 7">
            <a:extLst>
              <a:ext uri="{FF2B5EF4-FFF2-40B4-BE49-F238E27FC236}">
                <a16:creationId xmlns:a16="http://schemas.microsoft.com/office/drawing/2014/main" id="{DB1B2F9C-0DA8-42C0-BAB8-E78D36D76AA8}"/>
              </a:ext>
            </a:extLst>
          </p:cNvPr>
          <p:cNvSpPr txBox="1"/>
          <p:nvPr/>
        </p:nvSpPr>
        <p:spPr>
          <a:xfrm>
            <a:off x="661182" y="2035614"/>
            <a:ext cx="8637563" cy="2554545"/>
          </a:xfrm>
          <a:prstGeom prst="rect">
            <a:avLst/>
          </a:prstGeom>
          <a:solidFill>
            <a:schemeClr val="tx1">
              <a:alpha val="50000"/>
            </a:schemeClr>
          </a:solidFill>
        </p:spPr>
        <p:txBody>
          <a:bodyPr wrap="square" rtlCol="0" anchor="ctr">
            <a:spAutoFit/>
          </a:bodyPr>
          <a:lstStyle/>
          <a:p>
            <a:endParaRPr lang="en-GB" sz="2000" dirty="0">
              <a:solidFill>
                <a:schemeClr val="bg1"/>
              </a:solidFill>
            </a:endParaRPr>
          </a:p>
          <a:p>
            <a:r>
              <a:rPr lang="en-GB" sz="2000" dirty="0">
                <a:solidFill>
                  <a:schemeClr val="bg1"/>
                </a:solidFill>
              </a:rPr>
              <a:t>Intel has placed the Core i7-10700K right behind the Core i9-10900K, which means this processor should be able to hold its own against its sibling, as well as AMD's Ryzen 7 3800X and Ryzen 9 3900X. </a:t>
            </a:r>
          </a:p>
          <a:p>
            <a:endParaRPr lang="en-GB" sz="2000" dirty="0">
              <a:solidFill>
                <a:schemeClr val="bg1"/>
              </a:solidFill>
            </a:endParaRPr>
          </a:p>
          <a:p>
            <a:r>
              <a:rPr lang="en-GB" sz="2000" dirty="0">
                <a:solidFill>
                  <a:schemeClr val="bg1"/>
                </a:solidFill>
              </a:rPr>
              <a:t>AMD rocked the boat with high-end Ryzen and Thread ripper processors, so Intel hopes the Core i7-10700K can tempt customers with solid mid-tier performance.</a:t>
            </a:r>
          </a:p>
          <a:p>
            <a:r>
              <a:rPr lang="en-GB" sz="2000" dirty="0">
                <a:solidFill>
                  <a:schemeClr val="bg1"/>
                </a:solidFill>
              </a:rPr>
              <a:t> </a:t>
            </a:r>
          </a:p>
        </p:txBody>
      </p:sp>
    </p:spTree>
    <p:extLst>
      <p:ext uri="{BB962C8B-B14F-4D97-AF65-F5344CB8AC3E}">
        <p14:creationId xmlns:p14="http://schemas.microsoft.com/office/powerpoint/2010/main" val="281391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1" y="525364"/>
            <a:ext cx="3257675"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Advantage:</a:t>
            </a:r>
          </a:p>
        </p:txBody>
      </p:sp>
      <p:sp>
        <p:nvSpPr>
          <p:cNvPr id="7" name="TextBox 6">
            <a:extLst>
              <a:ext uri="{FF2B5EF4-FFF2-40B4-BE49-F238E27FC236}">
                <a16:creationId xmlns:a16="http://schemas.microsoft.com/office/drawing/2014/main" id="{FD8C947F-C591-4D52-895E-821F126554A7}"/>
              </a:ext>
            </a:extLst>
          </p:cNvPr>
          <p:cNvSpPr txBox="1"/>
          <p:nvPr/>
        </p:nvSpPr>
        <p:spPr>
          <a:xfrm>
            <a:off x="661181" y="1697059"/>
            <a:ext cx="8637563" cy="1015663"/>
          </a:xfrm>
          <a:prstGeom prst="rect">
            <a:avLst/>
          </a:prstGeom>
          <a:solidFill>
            <a:schemeClr val="tx1">
              <a:alpha val="50000"/>
            </a:schemeClr>
          </a:solidFill>
        </p:spPr>
        <p:txBody>
          <a:bodyPr wrap="square" rtlCol="0" anchor="ctr">
            <a:spAutoFit/>
          </a:bodyPr>
          <a:lstStyle/>
          <a:p>
            <a:r>
              <a:rPr lang="en-GB" sz="2000" dirty="0">
                <a:solidFill>
                  <a:schemeClr val="bg1"/>
                </a:solidFill>
              </a:rPr>
              <a:t>Intel’s 10Th Generation Core CPU’s offer all sorts of upgrade benefits, no matter what kinds of tasks you perform. They offer more threads, higher clocks, improved power efficiency and amazing gaming performance.  </a:t>
            </a:r>
          </a:p>
        </p:txBody>
      </p:sp>
      <p:sp>
        <p:nvSpPr>
          <p:cNvPr id="8" name="TextBox 7">
            <a:extLst>
              <a:ext uri="{FF2B5EF4-FFF2-40B4-BE49-F238E27FC236}">
                <a16:creationId xmlns:a16="http://schemas.microsoft.com/office/drawing/2014/main" id="{A3FF4A21-97BC-4CB2-94AD-C17153E2742B}"/>
              </a:ext>
            </a:extLst>
          </p:cNvPr>
          <p:cNvSpPr txBox="1"/>
          <p:nvPr/>
        </p:nvSpPr>
        <p:spPr>
          <a:xfrm>
            <a:off x="661182" y="2929510"/>
            <a:ext cx="8637563" cy="3276282"/>
          </a:xfrm>
          <a:prstGeom prst="rect">
            <a:avLst/>
          </a:prstGeom>
          <a:solidFill>
            <a:schemeClr val="tx1">
              <a:alpha val="50000"/>
            </a:schemeClr>
          </a:solidFill>
        </p:spPr>
        <p:txBody>
          <a:bodyPr wrap="square" rtlCol="0" anchor="ctr">
            <a:spAutoFit/>
          </a:bodyPr>
          <a:lstStyle/>
          <a:p>
            <a:pPr>
              <a:lnSpc>
                <a:spcPct val="150000"/>
              </a:lnSpc>
            </a:pPr>
            <a:r>
              <a:rPr lang="en-GB" sz="2000" b="1" u="sng" dirty="0">
                <a:solidFill>
                  <a:schemeClr val="bg1"/>
                </a:solidFill>
              </a:rPr>
              <a:t>The Good:</a:t>
            </a:r>
          </a:p>
          <a:p>
            <a:pPr>
              <a:lnSpc>
                <a:spcPct val="150000"/>
              </a:lnSpc>
            </a:pPr>
            <a:endParaRPr lang="en-GB" sz="2000" dirty="0">
              <a:solidFill>
                <a:schemeClr val="bg1"/>
              </a:solidFill>
            </a:endParaRPr>
          </a:p>
          <a:p>
            <a:pPr marL="342900" indent="-342900">
              <a:lnSpc>
                <a:spcPct val="150000"/>
              </a:lnSpc>
              <a:buFont typeface="Arial" panose="020B0604020202020204" pitchFamily="34" charset="0"/>
              <a:buChar char="•"/>
            </a:pPr>
            <a:r>
              <a:rPr lang="en-GB" sz="2000" dirty="0">
                <a:solidFill>
                  <a:schemeClr val="bg1"/>
                </a:solidFill>
              </a:rPr>
              <a:t>Eight cores and 16 threads</a:t>
            </a:r>
          </a:p>
          <a:p>
            <a:pPr marL="342900" indent="-342900">
              <a:lnSpc>
                <a:spcPct val="150000"/>
              </a:lnSpc>
              <a:buFont typeface="Arial" panose="020B0604020202020204" pitchFamily="34" charset="0"/>
              <a:buChar char="•"/>
            </a:pPr>
            <a:r>
              <a:rPr lang="en-GB" sz="2000" dirty="0">
                <a:solidFill>
                  <a:schemeClr val="bg1"/>
                </a:solidFill>
              </a:rPr>
              <a:t>Unlocked multiplier</a:t>
            </a:r>
          </a:p>
          <a:p>
            <a:pPr marL="342900" indent="-342900">
              <a:lnSpc>
                <a:spcPct val="150000"/>
              </a:lnSpc>
              <a:buFont typeface="Arial" panose="020B0604020202020204" pitchFamily="34" charset="0"/>
              <a:buChar char="•"/>
            </a:pPr>
            <a:r>
              <a:rPr lang="en-GB" sz="2000" dirty="0">
                <a:solidFill>
                  <a:schemeClr val="bg1"/>
                </a:solidFill>
              </a:rPr>
              <a:t>Amazing gaming performance</a:t>
            </a:r>
          </a:p>
          <a:p>
            <a:pPr marL="342900" indent="-342900">
              <a:lnSpc>
                <a:spcPct val="150000"/>
              </a:lnSpc>
              <a:buFont typeface="Arial" panose="020B0604020202020204" pitchFamily="34" charset="0"/>
              <a:buChar char="•"/>
            </a:pPr>
            <a:r>
              <a:rPr lang="en-GB" sz="2000" dirty="0">
                <a:solidFill>
                  <a:schemeClr val="bg1"/>
                </a:solidFill>
              </a:rPr>
              <a:t>Great at both single- and multi-core workloads</a:t>
            </a:r>
          </a:p>
          <a:p>
            <a:pPr marL="342900" indent="-342900">
              <a:lnSpc>
                <a:spcPct val="150000"/>
              </a:lnSpc>
              <a:buFont typeface="Arial" panose="020B0604020202020204" pitchFamily="34" charset="0"/>
              <a:buChar char="•"/>
            </a:pPr>
            <a:r>
              <a:rPr lang="en-GB" sz="2000" dirty="0">
                <a:solidFill>
                  <a:schemeClr val="bg1"/>
                </a:solidFill>
              </a:rPr>
              <a:t>High clock and boost frequencies</a:t>
            </a:r>
          </a:p>
        </p:txBody>
      </p:sp>
    </p:spTree>
    <p:extLst>
      <p:ext uri="{BB962C8B-B14F-4D97-AF65-F5344CB8AC3E}">
        <p14:creationId xmlns:p14="http://schemas.microsoft.com/office/powerpoint/2010/main" val="102896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1" y="525364"/>
            <a:ext cx="3431848"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Disadvantage:</a:t>
            </a:r>
          </a:p>
        </p:txBody>
      </p:sp>
      <p:sp>
        <p:nvSpPr>
          <p:cNvPr id="7" name="TextBox 6">
            <a:extLst>
              <a:ext uri="{FF2B5EF4-FFF2-40B4-BE49-F238E27FC236}">
                <a16:creationId xmlns:a16="http://schemas.microsoft.com/office/drawing/2014/main" id="{FD8C947F-C591-4D52-895E-821F126554A7}"/>
              </a:ext>
            </a:extLst>
          </p:cNvPr>
          <p:cNvSpPr txBox="1"/>
          <p:nvPr/>
        </p:nvSpPr>
        <p:spPr>
          <a:xfrm>
            <a:off x="661181" y="1697059"/>
            <a:ext cx="8637563" cy="1015663"/>
          </a:xfrm>
          <a:prstGeom prst="rect">
            <a:avLst/>
          </a:prstGeom>
          <a:solidFill>
            <a:schemeClr val="tx1">
              <a:alpha val="50000"/>
            </a:schemeClr>
          </a:solidFill>
        </p:spPr>
        <p:txBody>
          <a:bodyPr wrap="square" rtlCol="0" anchor="ctr">
            <a:spAutoFit/>
          </a:bodyPr>
          <a:lstStyle/>
          <a:p>
            <a:r>
              <a:rPr lang="en-GB" sz="2000" dirty="0">
                <a:solidFill>
                  <a:schemeClr val="bg1"/>
                </a:solidFill>
              </a:rPr>
              <a:t>Unfortunately, there’s no Thermal Velocity Boost, which is a fancy name for the algorithm that can push the CPU even further by running all cores at beyond Turbo Boost speeds in short bursts.</a:t>
            </a:r>
          </a:p>
        </p:txBody>
      </p:sp>
      <p:sp>
        <p:nvSpPr>
          <p:cNvPr id="8" name="TextBox 7">
            <a:extLst>
              <a:ext uri="{FF2B5EF4-FFF2-40B4-BE49-F238E27FC236}">
                <a16:creationId xmlns:a16="http://schemas.microsoft.com/office/drawing/2014/main" id="{A3FF4A21-97BC-4CB2-94AD-C17153E2742B}"/>
              </a:ext>
            </a:extLst>
          </p:cNvPr>
          <p:cNvSpPr txBox="1"/>
          <p:nvPr/>
        </p:nvSpPr>
        <p:spPr>
          <a:xfrm>
            <a:off x="661182" y="2929510"/>
            <a:ext cx="8637563" cy="3276282"/>
          </a:xfrm>
          <a:prstGeom prst="rect">
            <a:avLst/>
          </a:prstGeom>
          <a:solidFill>
            <a:schemeClr val="tx1">
              <a:alpha val="50000"/>
            </a:schemeClr>
          </a:solidFill>
        </p:spPr>
        <p:txBody>
          <a:bodyPr wrap="square" rtlCol="0" anchor="ctr">
            <a:spAutoFit/>
          </a:bodyPr>
          <a:lstStyle/>
          <a:p>
            <a:pPr>
              <a:lnSpc>
                <a:spcPct val="150000"/>
              </a:lnSpc>
            </a:pPr>
            <a:r>
              <a:rPr lang="en-GB" sz="2000" b="1" u="sng" dirty="0">
                <a:solidFill>
                  <a:schemeClr val="bg1"/>
                </a:solidFill>
              </a:rPr>
              <a:t>The Bad:</a:t>
            </a:r>
            <a:endParaRPr lang="en-GB" sz="2000" dirty="0">
              <a:solidFill>
                <a:schemeClr val="bg1"/>
              </a:solidFill>
            </a:endParaRPr>
          </a:p>
          <a:p>
            <a:pPr marL="342900" indent="-342900">
              <a:lnSpc>
                <a:spcPct val="150000"/>
              </a:lnSpc>
              <a:buFont typeface="Arial" panose="020B0604020202020204" pitchFamily="34" charset="0"/>
              <a:buChar char="•"/>
            </a:pPr>
            <a:r>
              <a:rPr lang="en-GB" sz="2000" dirty="0">
                <a:solidFill>
                  <a:schemeClr val="bg1"/>
                </a:solidFill>
              </a:rPr>
              <a:t>$410 is not a competitive price</a:t>
            </a:r>
          </a:p>
          <a:p>
            <a:pPr marL="342900" indent="-342900">
              <a:lnSpc>
                <a:spcPct val="150000"/>
              </a:lnSpc>
              <a:buFont typeface="Arial" panose="020B0604020202020204" pitchFamily="34" charset="0"/>
              <a:buChar char="•"/>
            </a:pPr>
            <a:r>
              <a:rPr lang="en-GB" sz="2000" dirty="0">
                <a:solidFill>
                  <a:schemeClr val="bg1"/>
                </a:solidFill>
              </a:rPr>
              <a:t>Consumes more power at 125W</a:t>
            </a:r>
          </a:p>
          <a:p>
            <a:pPr marL="342900" indent="-342900">
              <a:lnSpc>
                <a:spcPct val="150000"/>
              </a:lnSpc>
              <a:buFont typeface="Arial" panose="020B0604020202020204" pitchFamily="34" charset="0"/>
              <a:buChar char="•"/>
            </a:pPr>
            <a:r>
              <a:rPr lang="en-GB" sz="2000" dirty="0">
                <a:solidFill>
                  <a:schemeClr val="bg1"/>
                </a:solidFill>
              </a:rPr>
              <a:t>Outdated manufacturing process for thermals</a:t>
            </a:r>
          </a:p>
          <a:p>
            <a:pPr marL="342900" indent="-342900">
              <a:lnSpc>
                <a:spcPct val="150000"/>
              </a:lnSpc>
              <a:buFont typeface="Arial" panose="020B0604020202020204" pitchFamily="34" charset="0"/>
              <a:buChar char="•"/>
            </a:pPr>
            <a:r>
              <a:rPr lang="en-GB" sz="2000" dirty="0">
                <a:solidFill>
                  <a:schemeClr val="bg1"/>
                </a:solidFill>
              </a:rPr>
              <a:t>No bundled cooler</a:t>
            </a:r>
          </a:p>
          <a:p>
            <a:pPr marL="342900" indent="-342900">
              <a:lnSpc>
                <a:spcPct val="150000"/>
              </a:lnSpc>
              <a:buFont typeface="Arial" panose="020B0604020202020204" pitchFamily="34" charset="0"/>
              <a:buChar char="•"/>
            </a:pPr>
            <a:r>
              <a:rPr lang="en-GB" sz="2000" dirty="0">
                <a:solidFill>
                  <a:schemeClr val="bg1"/>
                </a:solidFill>
              </a:rPr>
              <a:t>PCIe 3.0 interface</a:t>
            </a:r>
          </a:p>
          <a:p>
            <a:pPr marL="342900" indent="-342900">
              <a:lnSpc>
                <a:spcPct val="150000"/>
              </a:lnSpc>
              <a:buFont typeface="Arial" panose="020B0604020202020204" pitchFamily="34" charset="0"/>
              <a:buChar char="•"/>
            </a:pPr>
            <a:r>
              <a:rPr lang="en-GB" sz="2000" dirty="0">
                <a:solidFill>
                  <a:schemeClr val="bg1"/>
                </a:solidFill>
              </a:rPr>
              <a:t>Incompatible with older motherboards</a:t>
            </a:r>
          </a:p>
        </p:txBody>
      </p:sp>
    </p:spTree>
    <p:extLst>
      <p:ext uri="{BB962C8B-B14F-4D97-AF65-F5344CB8AC3E}">
        <p14:creationId xmlns:p14="http://schemas.microsoft.com/office/powerpoint/2010/main" val="110892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2" y="532535"/>
            <a:ext cx="6073448"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WHY THIS PAPER IS UNIQUE:</a:t>
            </a:r>
          </a:p>
        </p:txBody>
      </p:sp>
      <p:sp>
        <p:nvSpPr>
          <p:cNvPr id="7" name="TextBox 6">
            <a:extLst>
              <a:ext uri="{FF2B5EF4-FFF2-40B4-BE49-F238E27FC236}">
                <a16:creationId xmlns:a16="http://schemas.microsoft.com/office/drawing/2014/main" id="{C6D1553C-ABEC-48DC-A352-2F27BCD93B4C}"/>
              </a:ext>
            </a:extLst>
          </p:cNvPr>
          <p:cNvSpPr txBox="1"/>
          <p:nvPr/>
        </p:nvSpPr>
        <p:spPr>
          <a:xfrm>
            <a:off x="661181" y="2071271"/>
            <a:ext cx="8637563" cy="3170099"/>
          </a:xfrm>
          <a:prstGeom prst="rect">
            <a:avLst/>
          </a:prstGeom>
          <a:solidFill>
            <a:schemeClr val="tx1">
              <a:alpha val="50000"/>
            </a:schemeClr>
          </a:solidFill>
        </p:spPr>
        <p:txBody>
          <a:bodyPr wrap="square" rtlCol="0" anchor="ctr">
            <a:spAutoFit/>
          </a:bodyPr>
          <a:lstStyle/>
          <a:p>
            <a:endParaRPr lang="en-GB" sz="2000" dirty="0">
              <a:solidFill>
                <a:schemeClr val="bg1"/>
              </a:solidFill>
            </a:endParaRPr>
          </a:p>
          <a:p>
            <a:r>
              <a:rPr lang="en-GB" sz="2000" dirty="0">
                <a:solidFill>
                  <a:schemeClr val="bg1"/>
                </a:solidFill>
              </a:rPr>
              <a:t>The Intel Core i7-10700K, like most modern processors, is extremely good. </a:t>
            </a:r>
          </a:p>
          <a:p>
            <a:endParaRPr lang="en-GB" sz="2000" dirty="0">
              <a:solidFill>
                <a:schemeClr val="bg1"/>
              </a:solidFill>
            </a:endParaRPr>
          </a:p>
          <a:p>
            <a:r>
              <a:rPr lang="en-GB" sz="2000" dirty="0">
                <a:solidFill>
                  <a:schemeClr val="bg1"/>
                </a:solidFill>
              </a:rPr>
              <a:t>Gone are the days where you’d need to go with the highest-grade CPU to get the most out of your PC. </a:t>
            </a:r>
          </a:p>
          <a:p>
            <a:endParaRPr lang="en-GB" sz="2000" dirty="0">
              <a:solidFill>
                <a:schemeClr val="bg1"/>
              </a:solidFill>
            </a:endParaRPr>
          </a:p>
          <a:p>
            <a:r>
              <a:rPr lang="en-GB" sz="2000" dirty="0">
                <a:solidFill>
                  <a:schemeClr val="bg1"/>
                </a:solidFill>
              </a:rPr>
              <a:t>Even a Core i3 or Core i5 will allow you to get plenty done. </a:t>
            </a:r>
          </a:p>
          <a:p>
            <a:endParaRPr lang="en-GB" sz="2000" dirty="0">
              <a:solidFill>
                <a:schemeClr val="bg1"/>
              </a:solidFill>
            </a:endParaRPr>
          </a:p>
          <a:p>
            <a:r>
              <a:rPr lang="en-GB" sz="2000" dirty="0">
                <a:solidFill>
                  <a:schemeClr val="bg1"/>
                </a:solidFill>
              </a:rPr>
              <a:t>The Core i7-10700K is a serious processor for serious workloads.</a:t>
            </a:r>
          </a:p>
          <a:p>
            <a:endParaRPr lang="en-GB" sz="2000" dirty="0">
              <a:solidFill>
                <a:schemeClr val="bg1"/>
              </a:solidFill>
            </a:endParaRPr>
          </a:p>
        </p:txBody>
      </p:sp>
    </p:spTree>
    <p:extLst>
      <p:ext uri="{BB962C8B-B14F-4D97-AF65-F5344CB8AC3E}">
        <p14:creationId xmlns:p14="http://schemas.microsoft.com/office/powerpoint/2010/main" val="378073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36BAF-4379-4AA8-B5AF-4734F3EFD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8D95A71-57CC-442C-9D60-450CDA4941FD}"/>
              </a:ext>
            </a:extLst>
          </p:cNvPr>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73801-4D4D-46ED-80F7-5A0A95D94571}"/>
              </a:ext>
            </a:extLst>
          </p:cNvPr>
          <p:cNvSpPr txBox="1"/>
          <p:nvPr/>
        </p:nvSpPr>
        <p:spPr>
          <a:xfrm>
            <a:off x="661182" y="581485"/>
            <a:ext cx="10006818" cy="646331"/>
          </a:xfrm>
          <a:prstGeom prst="rect">
            <a:avLst/>
          </a:prstGeom>
          <a:solidFill>
            <a:schemeClr val="tx1">
              <a:alpha val="55000"/>
            </a:schemeClr>
          </a:solidFill>
        </p:spPr>
        <p:txBody>
          <a:bodyPr wrap="square" rtlCol="0" anchor="ctr">
            <a:spAutoFit/>
          </a:bodyPr>
          <a:lstStyle/>
          <a:p>
            <a:r>
              <a:rPr lang="en-GB" sz="3600" b="1" dirty="0">
                <a:solidFill>
                  <a:schemeClr val="bg1"/>
                </a:solidFill>
              </a:rPr>
              <a:t>EXPERIMENTAL RESULT SECTION EXPLANATION:</a:t>
            </a:r>
          </a:p>
        </p:txBody>
      </p:sp>
      <p:sp>
        <p:nvSpPr>
          <p:cNvPr id="7" name="TextBox 6">
            <a:extLst>
              <a:ext uri="{FF2B5EF4-FFF2-40B4-BE49-F238E27FC236}">
                <a16:creationId xmlns:a16="http://schemas.microsoft.com/office/drawing/2014/main" id="{1DA20134-A55A-4711-8F26-F474F3DA74BD}"/>
              </a:ext>
            </a:extLst>
          </p:cNvPr>
          <p:cNvSpPr txBox="1"/>
          <p:nvPr/>
        </p:nvSpPr>
        <p:spPr>
          <a:xfrm>
            <a:off x="661181" y="2532936"/>
            <a:ext cx="8637563" cy="2246769"/>
          </a:xfrm>
          <a:prstGeom prst="rect">
            <a:avLst/>
          </a:prstGeom>
          <a:solidFill>
            <a:schemeClr val="tx1">
              <a:alpha val="50000"/>
            </a:schemeClr>
          </a:solidFill>
        </p:spPr>
        <p:txBody>
          <a:bodyPr wrap="square" rtlCol="0" anchor="ctr">
            <a:spAutoFit/>
          </a:bodyPr>
          <a:lstStyle/>
          <a:p>
            <a:endParaRPr lang="en-GB" sz="2000" dirty="0">
              <a:solidFill>
                <a:schemeClr val="bg1"/>
              </a:solidFill>
            </a:endParaRPr>
          </a:p>
          <a:p>
            <a:r>
              <a:rPr lang="en-GB" sz="2000" dirty="0">
                <a:solidFill>
                  <a:schemeClr val="bg1"/>
                </a:solidFill>
              </a:rPr>
              <a:t>Intel 10th Gen Core i7-10700K Processor Introducing the all-new 10th Generation Intel Core i7 10700K processor, Unlocked 10th Gen Intel Core desktop processors are optimized for enthusiast gamers, overlockers, and serious content creators looking to take advantage of amazing overclocking and unleash the performance capabilities of these new processors. </a:t>
            </a:r>
          </a:p>
          <a:p>
            <a:endParaRPr lang="en-GB" sz="2000" dirty="0">
              <a:solidFill>
                <a:schemeClr val="bg1"/>
              </a:solidFill>
            </a:endParaRPr>
          </a:p>
        </p:txBody>
      </p:sp>
    </p:spTree>
    <p:extLst>
      <p:ext uri="{BB962C8B-B14F-4D97-AF65-F5344CB8AC3E}">
        <p14:creationId xmlns:p14="http://schemas.microsoft.com/office/powerpoint/2010/main" val="3687043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921</Words>
  <Application>Microsoft Office PowerPoint</Application>
  <PresentationFormat>Widescreen</PresentationFormat>
  <Paragraphs>128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Bahnschrift SemiBold</vt:lpstr>
      <vt:lpstr>Calibri</vt:lpstr>
      <vt:lpstr>Calibri Light</vt:lpstr>
      <vt:lpstr>Wingdings</vt:lpstr>
      <vt:lpstr>Office Theme</vt:lpstr>
      <vt:lpstr>WELCOME TO OUR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Ashraf uddin Mamun</dc:creator>
  <cp:lastModifiedBy>Ashraf uddin Mamun</cp:lastModifiedBy>
  <cp:revision>1</cp:revision>
  <dcterms:created xsi:type="dcterms:W3CDTF">2021-09-13T21:42:11Z</dcterms:created>
  <dcterms:modified xsi:type="dcterms:W3CDTF">2021-09-14T00:59:05Z</dcterms:modified>
</cp:coreProperties>
</file>