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364" r:id="rId2"/>
    <p:sldId id="366" r:id="rId3"/>
    <p:sldId id="365" r:id="rId4"/>
    <p:sldId id="303" r:id="rId5"/>
    <p:sldId id="304" r:id="rId6"/>
    <p:sldId id="310" r:id="rId7"/>
    <p:sldId id="305" r:id="rId8"/>
    <p:sldId id="306" r:id="rId9"/>
    <p:sldId id="307" r:id="rId10"/>
    <p:sldId id="369" r:id="rId11"/>
    <p:sldId id="368" r:id="rId12"/>
    <p:sldId id="308" r:id="rId13"/>
    <p:sldId id="309" r:id="rId14"/>
    <p:sldId id="311" r:id="rId15"/>
    <p:sldId id="316" r:id="rId16"/>
    <p:sldId id="317" r:id="rId17"/>
    <p:sldId id="318" r:id="rId18"/>
    <p:sldId id="319" r:id="rId19"/>
    <p:sldId id="320" r:id="rId20"/>
    <p:sldId id="321" r:id="rId21"/>
    <p:sldId id="374" r:id="rId22"/>
    <p:sldId id="370" r:id="rId23"/>
    <p:sldId id="371" r:id="rId24"/>
    <p:sldId id="372" r:id="rId25"/>
    <p:sldId id="376" r:id="rId26"/>
    <p:sldId id="373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8" r:id="rId52"/>
    <p:sldId id="349" r:id="rId53"/>
    <p:sldId id="350" r:id="rId54"/>
    <p:sldId id="351" r:id="rId55"/>
    <p:sldId id="352" r:id="rId56"/>
    <p:sldId id="377" r:id="rId57"/>
    <p:sldId id="380" r:id="rId58"/>
    <p:sldId id="379" r:id="rId59"/>
    <p:sldId id="361" r:id="rId60"/>
    <p:sldId id="362" r:id="rId61"/>
    <p:sldId id="367" r:id="rId62"/>
    <p:sldId id="363" r:id="rId63"/>
    <p:sldId id="381" r:id="rId6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DCFA"/>
    <a:srgbClr val="FAE1C8"/>
    <a:srgbClr val="C8E1FA"/>
    <a:srgbClr val="CCECFF"/>
    <a:srgbClr val="EED5BC"/>
    <a:srgbClr val="E7C4A1"/>
    <a:srgbClr val="D88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4647" autoAdjust="0"/>
  </p:normalViewPr>
  <p:slideViewPr>
    <p:cSldViewPr>
      <p:cViewPr varScale="1">
        <p:scale>
          <a:sx n="68" d="100"/>
          <a:sy n="68" d="100"/>
        </p:scale>
        <p:origin x="8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1		 1-</a:t>
            </a:r>
            <a:fld id="{EE41524B-4959-408F-B3F2-A3599D210A16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581400"/>
            <a:ext cx="5029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533400"/>
            <a:ext cx="41910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1		1-</a:t>
            </a:r>
            <a:fld id="{A0E7299F-1F48-40F7-8044-7CE4D3F11F4C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  <a:ln w="9525"/>
        </p:spPr>
        <p:txBody>
          <a:bodyPr lIns="93663" tIns="46038" rIns="93663" bIns="46038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228600" y="2895600"/>
            <a:ext cx="8763000" cy="766763"/>
            <a:chOff x="152400" y="1352550"/>
            <a:chExt cx="8763000" cy="766762"/>
          </a:xfrm>
        </p:grpSpPr>
        <p:sp>
          <p:nvSpPr>
            <p:cNvPr id="5" name="Rounded Rectangle 1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6" name="Rounded Rectangle 2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8" name="Rounded Rectangle 8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" name="Rounded Rectangle 9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" name="Rounded Rectangle 7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1-</a:t>
            </a:r>
            <a:fld id="{C47E4673-32F8-4D46-ADB1-403A1F1A8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1-</a:t>
            </a:r>
            <a:fld id="{FE9D1950-80AC-44E6-B9D6-1DD92B2EC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1-</a:t>
            </a:r>
            <a:fld id="{9E2515A3-DA83-4ABB-928C-99E506B27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1-</a:t>
            </a:r>
            <a:fld id="{1D1065EC-2226-4530-A4E1-98B49EE15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1-</a:t>
            </a:r>
            <a:fld id="{169FB2DB-50C1-42F7-A2FA-29567174E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1-</a:t>
            </a:r>
            <a:fld id="{A0ACB284-CB7B-4C00-8DCC-D67659214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726" name="Group 6"/>
          <p:cNvGrpSpPr>
            <a:grpSpLocks/>
          </p:cNvGrpSpPr>
          <p:nvPr userDrawn="1"/>
        </p:nvGrpSpPr>
        <p:grpSpPr bwMode="auto">
          <a:xfrm>
            <a:off x="152400" y="83820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</p:sldLayoutIdLst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Chapter 1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Describing Data: Graphical</a:t>
            </a:r>
          </a:p>
          <a:p>
            <a:pPr eaLnBrk="1" hangingPunct="1"/>
            <a:endParaRPr lang="en-US"/>
          </a:p>
        </p:txBody>
      </p:sp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7680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4E7C8AD-D7D6-4EC6-ADA6-982A5138E8F0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Systematic Sampling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3058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For</a:t>
            </a:r>
            <a:r>
              <a:rPr lang="en-US" dirty="0">
                <a:solidFill>
                  <a:schemeClr val="hlink"/>
                </a:solidFill>
              </a:rPr>
              <a:t> systematic sampling</a:t>
            </a:r>
            <a:r>
              <a:rPr lang="en-US" dirty="0"/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Assure that the population is arranged in a way that is not related to the subject of interest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Select every </a:t>
            </a:r>
            <a:r>
              <a:rPr lang="en-US" sz="2400" dirty="0" err="1"/>
              <a:t>j</a:t>
            </a:r>
            <a:r>
              <a:rPr lang="en-US" sz="2400" baseline="30000" dirty="0" err="1"/>
              <a:t>th</a:t>
            </a:r>
            <a:r>
              <a:rPr lang="en-US" sz="2400" dirty="0"/>
              <a:t> item from the population…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…where  j  is the ratio of the population size to the sample size, j = N/n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Randomly select a number from 1 to j for the first item selected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The resulting sample is called a </a:t>
            </a:r>
            <a:r>
              <a:rPr lang="en-US" dirty="0">
                <a:solidFill>
                  <a:schemeClr val="hlink"/>
                </a:solidFill>
              </a:rPr>
              <a:t>systematic sample</a:t>
            </a:r>
            <a:endParaRPr lang="en-US" dirty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F775FBCC-F5B2-4CB4-83A0-9D55C507B667}" type="slidenum">
              <a:rPr lang="en-US" smtClean="0">
                <a:cs typeface="Arial" charset="0"/>
              </a:rPr>
              <a:pPr defTabSz="852488"/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2133600" y="3352800"/>
            <a:ext cx="3505200" cy="457200"/>
          </a:xfrm>
          <a:prstGeom prst="rect">
            <a:avLst/>
          </a:prstGeom>
          <a:solidFill>
            <a:srgbClr val="FAE1C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Systematic Sampling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1860F33-2CAE-44D1-A49D-994EA974B1F8}" type="slidenum">
              <a:rPr lang="en-US" smtClean="0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3058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Suppose you wish to sample n = 9 items from a population of N = 72.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               j  =  N / n  =  72 / 9  =  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Randomly select a number from 1 to 8 for the first item to include in the sample; suppose this is item number 3.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Then select every 8</a:t>
            </a:r>
            <a:r>
              <a:rPr lang="en-US" sz="2400" baseline="30000"/>
              <a:t>th</a:t>
            </a:r>
            <a:r>
              <a:rPr lang="en-US" sz="2400"/>
              <a:t> item thereafter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(items  3, 11, 19, 27, 35, 43, 51, 59, 67)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990600"/>
          </a:xfrm>
        </p:spPr>
        <p:txBody>
          <a:bodyPr/>
          <a:lstStyle/>
          <a:p>
            <a:pPr eaLnBrk="1" hangingPunct="1"/>
            <a:r>
              <a:rPr lang="en-US"/>
              <a:t>Descriptive and Inferential Statistics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/>
              <a:t>Two branches of statistics:</a:t>
            </a:r>
          </a:p>
          <a:p>
            <a:pPr eaLnBrk="1" hangingPunct="1">
              <a:lnSpc>
                <a:spcPct val="110000"/>
              </a:lnSpc>
            </a:pPr>
            <a:r>
              <a:rPr lang="en-US" sz="3200">
                <a:solidFill>
                  <a:srgbClr val="0000FF"/>
                </a:solidFill>
              </a:rPr>
              <a:t>Descriptive statistics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Graphical and numerical procedures to summarize and process data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>
                <a:solidFill>
                  <a:srgbClr val="0000FF"/>
                </a:solidFill>
              </a:rPr>
              <a:t>Inferential statistics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Using data to make predictions, forecasts, and estimates to assist decision making</a:t>
            </a:r>
            <a:endParaRPr lang="en-US" sz="200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E96103BB-D04C-4DCD-B2C0-B5D9BA9F833C}" type="slidenum">
              <a:rPr lang="en-US" smtClean="0">
                <a:cs typeface="Arial" charset="0"/>
              </a:rPr>
              <a:pPr defTabSz="852488"/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Descriptive Statistics</a:t>
            </a:r>
          </a:p>
        </p:txBody>
      </p:sp>
      <p:sp>
        <p:nvSpPr>
          <p:cNvPr id="10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532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3200"/>
              <a:t>Collect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700"/>
              <a:t>e.g., Survey</a:t>
            </a:r>
          </a:p>
          <a:p>
            <a:pPr eaLnBrk="1" hangingPunct="1">
              <a:lnSpc>
                <a:spcPct val="130000"/>
              </a:lnSpc>
            </a:pPr>
            <a:r>
              <a:rPr lang="en-US" sz="3200"/>
              <a:t>Present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700"/>
              <a:t>e.g., Tables and graphs</a:t>
            </a:r>
          </a:p>
          <a:p>
            <a:pPr eaLnBrk="1" hangingPunct="1">
              <a:lnSpc>
                <a:spcPct val="130000"/>
              </a:lnSpc>
            </a:pPr>
            <a:r>
              <a:rPr lang="en-US" sz="3200"/>
              <a:t>Summarize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700"/>
              <a:t>e.g., Sample mean =</a:t>
            </a:r>
            <a:r>
              <a:rPr lang="en-US" sz="2800"/>
              <a:t> </a:t>
            </a:r>
          </a:p>
        </p:txBody>
      </p:sp>
      <p:sp>
        <p:nvSpPr>
          <p:cNvPr id="10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34E23033-2EF3-41C5-BF1A-004A5BE1093B}" type="slidenum">
              <a:rPr lang="en-US" smtClean="0">
                <a:cs typeface="Arial" charset="0"/>
              </a:rPr>
              <a:pPr defTabSz="852488"/>
              <a:t>13</a:t>
            </a:fld>
            <a:endParaRPr lang="en-US">
              <a:cs typeface="Arial" charset="0"/>
            </a:endParaRPr>
          </a:p>
        </p:txBody>
      </p:sp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4876800" y="5105400"/>
          <a:ext cx="88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418918" imgH="431613" progId="Equation.DSMT4">
                  <p:embed/>
                </p:oleObj>
              </mc:Choice>
              <mc:Fallback>
                <p:oleObj name="Equation" r:id="rId4" imgW="418918" imgH="431613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887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" name="Object 4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906838"/>
          <a:ext cx="18034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Clip" r:id="rId6" imgW="1800275" imgH="1272553" progId="">
                  <p:embed/>
                </p:oleObj>
              </mc:Choice>
              <mc:Fallback>
                <p:oleObj name="Clip" r:id="rId6" imgW="1800275" imgH="1272553" progId="">
                  <p:embed/>
                  <p:pic>
                    <p:nvPicPr>
                      <p:cNvPr id="0" name="Picture 4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06838"/>
                        <a:ext cx="18034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0" name="Line 7"/>
          <p:cNvSpPr>
            <a:spLocks noChangeShapeType="1"/>
          </p:cNvSpPr>
          <p:nvPr/>
        </p:nvSpPr>
        <p:spPr bwMode="auto">
          <a:xfrm>
            <a:off x="7010400" y="3678238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1" name="Line 8"/>
          <p:cNvSpPr>
            <a:spLocks noChangeShapeType="1"/>
          </p:cNvSpPr>
          <p:nvPr/>
        </p:nvSpPr>
        <p:spPr bwMode="auto">
          <a:xfrm>
            <a:off x="7010400" y="4668838"/>
            <a:ext cx="1600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2" name="Rectangle 9"/>
          <p:cNvSpPr>
            <a:spLocks noChangeArrowheads="1"/>
          </p:cNvSpPr>
          <p:nvPr/>
        </p:nvSpPr>
        <p:spPr bwMode="auto">
          <a:xfrm>
            <a:off x="72390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3" name="Rectangle 10"/>
          <p:cNvSpPr>
            <a:spLocks noChangeArrowheads="1"/>
          </p:cNvSpPr>
          <p:nvPr/>
        </p:nvSpPr>
        <p:spPr bwMode="auto">
          <a:xfrm>
            <a:off x="7391400" y="42878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Rectangle 11"/>
          <p:cNvSpPr>
            <a:spLocks noChangeArrowheads="1"/>
          </p:cNvSpPr>
          <p:nvPr/>
        </p:nvSpPr>
        <p:spPr bwMode="auto">
          <a:xfrm>
            <a:off x="7543800" y="39830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Rectangle 12"/>
          <p:cNvSpPr>
            <a:spLocks noChangeArrowheads="1"/>
          </p:cNvSpPr>
          <p:nvPr/>
        </p:nvSpPr>
        <p:spPr bwMode="auto">
          <a:xfrm>
            <a:off x="7696200" y="405923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Rectangle 13"/>
          <p:cNvSpPr>
            <a:spLocks noChangeArrowheads="1"/>
          </p:cNvSpPr>
          <p:nvPr/>
        </p:nvSpPr>
        <p:spPr bwMode="auto">
          <a:xfrm>
            <a:off x="78486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Rectangle 14"/>
          <p:cNvSpPr>
            <a:spLocks noChangeArrowheads="1"/>
          </p:cNvSpPr>
          <p:nvPr/>
        </p:nvSpPr>
        <p:spPr bwMode="auto">
          <a:xfrm>
            <a:off x="80010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Rectangle 15"/>
          <p:cNvSpPr>
            <a:spLocks noChangeArrowheads="1"/>
          </p:cNvSpPr>
          <p:nvPr/>
        </p:nvSpPr>
        <p:spPr bwMode="auto">
          <a:xfrm>
            <a:off x="70866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Rectangle 16"/>
          <p:cNvSpPr>
            <a:spLocks noChangeArrowheads="1"/>
          </p:cNvSpPr>
          <p:nvPr/>
        </p:nvSpPr>
        <p:spPr bwMode="auto">
          <a:xfrm>
            <a:off x="8153400" y="45164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80" name="Picture 17" descr="j0283537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2209800"/>
            <a:ext cx="990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Picture 20" descr="chec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8200" y="27432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Picture 21" descr="chec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28956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Picture 22" descr="chec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25908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Inferential Statistics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2B22C6B1-9D67-4929-97FB-57E9698157B5}" type="slidenum">
              <a:rPr lang="en-US" smtClean="0">
                <a:cs typeface="Arial" charset="0"/>
              </a:rPr>
              <a:pPr defTabSz="852488"/>
              <a:t>14</a:t>
            </a:fld>
            <a:endParaRPr lang="en-US"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5029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Estimation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300" kern="0" dirty="0">
                <a:latin typeface="+mn-lt"/>
                <a:cs typeface="+mn-cs"/>
              </a:rPr>
              <a:t>e.g., Estimate the population mean weight using the sample mean weight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Hypothesis testing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300" kern="0" dirty="0">
                <a:latin typeface="+mn-lt"/>
                <a:cs typeface="+mn-cs"/>
              </a:rPr>
              <a:t>e.g., Test the claim that the population mean weight is 140 pounds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14400" y="5334000"/>
            <a:ext cx="7772400" cy="97790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Inference is the process of drawing conclusions or making decisions about a </a:t>
            </a:r>
            <a:r>
              <a:rPr lang="en-US" b="1">
                <a:solidFill>
                  <a:srgbClr val="0000FF"/>
                </a:solidFill>
              </a:rPr>
              <a:t>population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>
                <a:solidFill>
                  <a:srgbClr val="000066"/>
                </a:solidFill>
              </a:rPr>
              <a:t>based on </a:t>
            </a:r>
            <a:r>
              <a:rPr lang="en-US" b="1">
                <a:solidFill>
                  <a:srgbClr val="FF0000"/>
                </a:solidFill>
              </a:rPr>
              <a:t>sample</a:t>
            </a:r>
            <a:r>
              <a:rPr lang="en-US" b="1">
                <a:solidFill>
                  <a:srgbClr val="000066"/>
                </a:solidFill>
              </a:rPr>
              <a:t> results</a:t>
            </a:r>
          </a:p>
        </p:txBody>
      </p:sp>
      <p:pic>
        <p:nvPicPr>
          <p:cNvPr id="32774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31242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383462" cy="838200"/>
          </a:xfrm>
        </p:spPr>
        <p:txBody>
          <a:bodyPr/>
          <a:lstStyle/>
          <a:p>
            <a:pPr eaLnBrk="1" hangingPunct="1"/>
            <a:r>
              <a:rPr lang="en-US"/>
              <a:t>Classification of Variables</a:t>
            </a:r>
          </a:p>
        </p:txBody>
      </p:sp>
      <p:grpSp>
        <p:nvGrpSpPr>
          <p:cNvPr id="34818" name="Organization Chart 3"/>
          <p:cNvGrpSpPr>
            <a:grpSpLocks/>
          </p:cNvGrpSpPr>
          <p:nvPr/>
        </p:nvGrpSpPr>
        <p:grpSpPr bwMode="auto">
          <a:xfrm>
            <a:off x="533400" y="1447800"/>
            <a:ext cx="7315200" cy="3810000"/>
            <a:chOff x="672" y="1154"/>
            <a:chExt cx="4608" cy="2400"/>
          </a:xfrm>
        </p:grpSpPr>
        <p:cxnSp>
          <p:nvCxnSpPr>
            <p:cNvPr id="34825" name="_s2052"/>
            <p:cNvCxnSpPr>
              <a:cxnSpLocks noChangeShapeType="1"/>
              <a:stCxn id="34833" idx="0"/>
              <a:endCxn id="34831" idx="2"/>
            </p:cNvCxnSpPr>
            <p:nvPr/>
          </p:nvCxnSpPr>
          <p:spPr bwMode="auto">
            <a:xfrm rot="5400000" flipH="1">
              <a:off x="4248" y="2640"/>
              <a:ext cx="240" cy="720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4826" name="_s2053"/>
            <p:cNvCxnSpPr>
              <a:cxnSpLocks noChangeShapeType="1"/>
              <a:stCxn id="34832" idx="0"/>
              <a:endCxn id="34831" idx="2"/>
            </p:cNvCxnSpPr>
            <p:nvPr/>
          </p:nvCxnSpPr>
          <p:spPr bwMode="auto">
            <a:xfrm rot="-5400000">
              <a:off x="3591" y="2703"/>
              <a:ext cx="240" cy="594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4827" name="_s2054"/>
            <p:cNvCxnSpPr>
              <a:cxnSpLocks noChangeShapeType="1"/>
              <a:stCxn id="34831" idx="0"/>
              <a:endCxn id="34829" idx="2"/>
            </p:cNvCxnSpPr>
            <p:nvPr/>
          </p:nvCxnSpPr>
          <p:spPr bwMode="auto">
            <a:xfrm rot="5400000" flipH="1">
              <a:off x="3323" y="1622"/>
              <a:ext cx="409" cy="960"/>
            </a:xfrm>
            <a:prstGeom prst="bentConnector3">
              <a:avLst>
                <a:gd name="adj1" fmla="val 24690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4828" name="_s2055"/>
            <p:cNvCxnSpPr>
              <a:cxnSpLocks noChangeShapeType="1"/>
            </p:cNvCxnSpPr>
            <p:nvPr/>
          </p:nvCxnSpPr>
          <p:spPr bwMode="auto">
            <a:xfrm flipV="1">
              <a:off x="2016" y="2210"/>
              <a:ext cx="1056" cy="121"/>
            </a:xfrm>
            <a:prstGeom prst="bentConnector3">
              <a:avLst>
                <a:gd name="adj1" fmla="val 6819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34829" name="_s2056"/>
            <p:cNvSpPr>
              <a:spLocks noChangeArrowheads="1"/>
            </p:cNvSpPr>
            <p:nvPr/>
          </p:nvSpPr>
          <p:spPr bwMode="auto">
            <a:xfrm>
              <a:off x="2448" y="1296"/>
              <a:ext cx="1200" cy="601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Data</a:t>
              </a:r>
              <a:endParaRPr lang="en-US"/>
            </a:p>
          </p:txBody>
        </p:sp>
        <p:sp>
          <p:nvSpPr>
            <p:cNvPr id="34830" name="_s2057"/>
            <p:cNvSpPr>
              <a:spLocks noChangeArrowheads="1"/>
            </p:cNvSpPr>
            <p:nvPr/>
          </p:nvSpPr>
          <p:spPr bwMode="auto">
            <a:xfrm>
              <a:off x="1392" y="2306"/>
              <a:ext cx="1265" cy="574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Categorical</a:t>
              </a:r>
            </a:p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4831" name="_s2058"/>
            <p:cNvSpPr>
              <a:spLocks noChangeArrowheads="1"/>
            </p:cNvSpPr>
            <p:nvPr/>
          </p:nvSpPr>
          <p:spPr bwMode="auto">
            <a:xfrm>
              <a:off x="3360" y="2306"/>
              <a:ext cx="1296" cy="57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1">
                <a:solidFill>
                  <a:srgbClr val="474747"/>
                </a:solidFill>
              </a:endParaRPr>
            </a:p>
            <a:p>
              <a:pPr algn="ctr"/>
              <a:r>
                <a:rPr lang="en-US" b="1">
                  <a:solidFill>
                    <a:srgbClr val="474747"/>
                  </a:solidFill>
                </a:rPr>
                <a:t>Numerical</a:t>
              </a:r>
              <a:r>
                <a:rPr lang="en-US" sz="1800" b="1">
                  <a:solidFill>
                    <a:srgbClr val="474747"/>
                  </a:solidFill>
                </a:rPr>
                <a:t> </a:t>
              </a:r>
            </a:p>
            <a:p>
              <a:pPr algn="ctr"/>
              <a:endParaRPr lang="en-US" sz="1800" b="1">
                <a:solidFill>
                  <a:srgbClr val="474747"/>
                </a:solidFill>
              </a:endParaRPr>
            </a:p>
          </p:txBody>
        </p:sp>
        <p:sp>
          <p:nvSpPr>
            <p:cNvPr id="34832" name="_s2059"/>
            <p:cNvSpPr>
              <a:spLocks noChangeArrowheads="1"/>
            </p:cNvSpPr>
            <p:nvPr/>
          </p:nvSpPr>
          <p:spPr bwMode="auto">
            <a:xfrm>
              <a:off x="2928" y="3120"/>
              <a:ext cx="972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474747"/>
                  </a:solidFill>
                </a:rPr>
                <a:t>Discrete</a:t>
              </a:r>
              <a:endParaRPr lang="en-US"/>
            </a:p>
          </p:txBody>
        </p:sp>
        <p:sp>
          <p:nvSpPr>
            <p:cNvPr id="34833" name="_s2060"/>
            <p:cNvSpPr>
              <a:spLocks noChangeArrowheads="1"/>
            </p:cNvSpPr>
            <p:nvPr/>
          </p:nvSpPr>
          <p:spPr bwMode="auto">
            <a:xfrm>
              <a:off x="4176" y="3120"/>
              <a:ext cx="1104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474747"/>
                  </a:solidFill>
                </a:rPr>
                <a:t>Continuous</a:t>
              </a:r>
              <a:endParaRPr lang="en-US"/>
            </a:p>
          </p:txBody>
        </p:sp>
      </p:grpSp>
      <p:sp>
        <p:nvSpPr>
          <p:cNvPr id="34819" name="Text Box 14"/>
          <p:cNvSpPr txBox="1">
            <a:spLocks noChangeArrowheads="1"/>
          </p:cNvSpPr>
          <p:nvPr/>
        </p:nvSpPr>
        <p:spPr bwMode="auto">
          <a:xfrm>
            <a:off x="1066800" y="4267200"/>
            <a:ext cx="2514600" cy="1722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Marital Status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Are you registered to vote?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Eye Color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rgbClr val="00B283"/>
                </a:solidFill>
              </a:rPr>
              <a:t>      </a:t>
            </a:r>
            <a:r>
              <a:rPr lang="en-US" sz="1400" b="1"/>
              <a:t>(Defined categories or groups)</a:t>
            </a:r>
          </a:p>
        </p:txBody>
      </p:sp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3810000" y="5181600"/>
            <a:ext cx="2286000" cy="108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Number of Children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Defects per hour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rgbClr val="F983C1"/>
                </a:solidFill>
              </a:rPr>
              <a:t>      </a:t>
            </a:r>
            <a:r>
              <a:rPr lang="en-US" sz="1400" b="1"/>
              <a:t>(Counted items)</a:t>
            </a:r>
          </a:p>
        </p:txBody>
      </p:sp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6248400" y="5181600"/>
            <a:ext cx="2743200" cy="108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Weight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>
                <a:solidFill>
                  <a:schemeClr val="folHlink"/>
                </a:solidFill>
              </a:rPr>
              <a:t>Voltage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rgbClr val="F983C1"/>
                </a:solidFill>
              </a:rPr>
              <a:t>    </a:t>
            </a:r>
            <a:r>
              <a:rPr lang="en-US" sz="1400" b="1"/>
              <a:t>(Measured characteristics)</a:t>
            </a:r>
          </a:p>
        </p:txBody>
      </p:sp>
      <p:sp>
        <p:nvSpPr>
          <p:cNvPr id="3482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2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36427F9-2B20-4176-898A-14BDF6D546AB}" type="slidenum">
              <a:rPr lang="en-US" smtClean="0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34824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2667000" y="1828800"/>
            <a:ext cx="4038600" cy="569913"/>
          </a:xfrm>
          <a:prstGeom prst="rect">
            <a:avLst/>
          </a:prstGeom>
          <a:solidFill>
            <a:srgbClr val="C8E1F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3463" cy="762000"/>
          </a:xfrm>
        </p:spPr>
        <p:txBody>
          <a:bodyPr lIns="92075" tIns="46038" rIns="92075" bIns="46038"/>
          <a:lstStyle/>
          <a:p>
            <a:pPr defTabSz="914400" eaLnBrk="1" hangingPunct="1"/>
            <a:r>
              <a:rPr lang="en-US"/>
              <a:t>Measurement Levels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667000" y="3048000"/>
            <a:ext cx="4038600" cy="569913"/>
          </a:xfrm>
          <a:prstGeom prst="rect">
            <a:avLst/>
          </a:prstGeom>
          <a:solidFill>
            <a:srgbClr val="C8E1F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048000" y="3124200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Interval Data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679700" y="4337050"/>
            <a:ext cx="4025900" cy="569913"/>
          </a:xfrm>
          <a:prstGeom prst="rect">
            <a:avLst/>
          </a:prstGeom>
          <a:solidFill>
            <a:srgbClr val="FAE1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797175" y="4408488"/>
            <a:ext cx="3856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Ordinal Data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2667000" y="5632450"/>
            <a:ext cx="4038600" cy="569913"/>
          </a:xfrm>
          <a:prstGeom prst="rect">
            <a:avLst/>
          </a:prstGeom>
          <a:solidFill>
            <a:srgbClr val="FAE1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2454275" y="5703888"/>
            <a:ext cx="4541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 Nominal Data</a:t>
            </a:r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6858000" y="2514600"/>
            <a:ext cx="1981200" cy="366713"/>
          </a:xfrm>
          <a:prstGeom prst="rect">
            <a:avLst/>
          </a:prstGeom>
          <a:solidFill>
            <a:srgbClr val="C8E1FA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Quantitative Data</a:t>
            </a: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6781800" y="5105400"/>
            <a:ext cx="1828800" cy="366713"/>
          </a:xfrm>
          <a:prstGeom prst="rect">
            <a:avLst/>
          </a:prstGeom>
          <a:solidFill>
            <a:srgbClr val="FAE1C8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Qualitative Data</a:t>
            </a:r>
          </a:p>
        </p:txBody>
      </p:sp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152400" y="5715000"/>
            <a:ext cx="2590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1800"/>
              <a:t>Categories (no  ordering or direction)</a:t>
            </a: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152400" y="4343400"/>
            <a:ext cx="2667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1800"/>
              <a:t>Ordered Categories (rankings, order, or scaling) </a:t>
            </a: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152400" y="3048000"/>
            <a:ext cx="2438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1800"/>
              <a:t>Differences between measurements but no true zero</a:t>
            </a:r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3048000" y="1905000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Ratio Data</a:t>
            </a:r>
          </a:p>
        </p:txBody>
      </p:sp>
      <p:sp>
        <p:nvSpPr>
          <p:cNvPr id="35855" name="AutoShape 17"/>
          <p:cNvSpPr>
            <a:spLocks noChangeArrowheads="1"/>
          </p:cNvSpPr>
          <p:nvPr/>
        </p:nvSpPr>
        <p:spPr bwMode="auto">
          <a:xfrm>
            <a:off x="4572000" y="25146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AutoShape 18"/>
          <p:cNvSpPr>
            <a:spLocks noChangeArrowheads="1"/>
          </p:cNvSpPr>
          <p:nvPr/>
        </p:nvSpPr>
        <p:spPr bwMode="auto">
          <a:xfrm>
            <a:off x="4572000" y="37338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AutoShape 19"/>
          <p:cNvSpPr>
            <a:spLocks noChangeArrowheads="1"/>
          </p:cNvSpPr>
          <p:nvPr/>
        </p:nvSpPr>
        <p:spPr bwMode="auto">
          <a:xfrm>
            <a:off x="4572000" y="50292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152400" y="1828800"/>
            <a:ext cx="2362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1800"/>
              <a:t>Differences between measurements, true zero exists</a:t>
            </a:r>
          </a:p>
        </p:txBody>
      </p:sp>
      <p:sp>
        <p:nvSpPr>
          <p:cNvPr id="35859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60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9EBDD1D-478A-4473-995F-4243A021B6A6}" type="slidenum">
              <a:rPr lang="en-US" smtClean="0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772400" cy="4572000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Data in </a:t>
            </a:r>
            <a:r>
              <a:rPr lang="en-US">
                <a:solidFill>
                  <a:srgbClr val="0000FF"/>
                </a:solidFill>
              </a:rPr>
              <a:t>raw form </a:t>
            </a:r>
            <a:r>
              <a:rPr lang="en-US"/>
              <a:t>are usually not easy to use for decision making</a:t>
            </a:r>
          </a:p>
          <a:p>
            <a:pPr marL="342900" indent="-342900" defTabSz="914400" eaLnBrk="1" hangingPunct="1"/>
            <a:endParaRPr lang="en-US" sz="1000"/>
          </a:p>
          <a:p>
            <a:pPr marL="342900" indent="-342900" defTabSz="914400" eaLnBrk="1" hangingPunct="1"/>
            <a:r>
              <a:rPr lang="en-US"/>
              <a:t>Some type of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organization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is needed</a:t>
            </a:r>
          </a:p>
          <a:p>
            <a:pPr marL="1143000" lvl="2" indent="-228600" defTabSz="914400" eaLnBrk="1" hangingPunct="1"/>
            <a:r>
              <a:rPr lang="en-US" sz="2800"/>
              <a:t>Table</a:t>
            </a:r>
          </a:p>
          <a:p>
            <a:pPr marL="1143000" lvl="2" indent="-228600" defTabSz="914400" eaLnBrk="1" hangingPunct="1"/>
            <a:r>
              <a:rPr lang="en-US" sz="2800"/>
              <a:t>Graph</a:t>
            </a:r>
          </a:p>
          <a:p>
            <a:pPr marL="1143000" lvl="2" indent="-228600" defTabSz="914400" eaLnBrk="1" hangingPunct="1">
              <a:buFont typeface="Wingdings" pitchFamily="2" charset="2"/>
              <a:buNone/>
            </a:pPr>
            <a:endParaRPr lang="en-US" sz="1000"/>
          </a:p>
          <a:p>
            <a:pPr marL="342900" indent="-342900" defTabSz="914400" eaLnBrk="1" hangingPunct="1"/>
            <a:r>
              <a:rPr lang="en-US"/>
              <a:t>The type of graph to use depends on the variable being summarized</a:t>
            </a:r>
          </a:p>
          <a:p>
            <a:pPr marL="342900" indent="-342900" defTabSz="914400" eaLnBrk="1" hangingPunct="1"/>
            <a:endParaRPr lang="en-US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E2DB70B-90EB-43DD-8AA3-1E9A52B0E71B}" type="slidenum">
              <a:rPr lang="en-US" smtClean="0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1.3-1.5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010400" cy="11430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Graphical </a:t>
            </a:r>
            <a:br>
              <a:rPr lang="en-US"/>
            </a:br>
            <a:r>
              <a:rPr lang="en-US"/>
              <a:t>Presentation of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010400" cy="11430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Graphical </a:t>
            </a:r>
            <a:br>
              <a:rPr lang="en-US"/>
            </a:br>
            <a:r>
              <a:rPr lang="en-US"/>
              <a:t>Presentation of Data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572000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Techniques reviewed in this chapter:</a:t>
            </a:r>
          </a:p>
          <a:p>
            <a:pPr marL="342900" indent="-342900" defTabSz="914400" eaLnBrk="1" hangingPunct="1"/>
            <a:endParaRPr lang="en-US"/>
          </a:p>
        </p:txBody>
      </p:sp>
      <p:sp>
        <p:nvSpPr>
          <p:cNvPr id="38915" name="_s1033"/>
          <p:cNvSpPr>
            <a:spLocks noChangeArrowheads="1"/>
          </p:cNvSpPr>
          <p:nvPr/>
        </p:nvSpPr>
        <p:spPr bwMode="auto">
          <a:xfrm>
            <a:off x="1219200" y="2438400"/>
            <a:ext cx="2008188" cy="911225"/>
          </a:xfrm>
          <a:prstGeom prst="rect">
            <a:avLst/>
          </a:prstGeom>
          <a:solidFill>
            <a:srgbClr val="FDE0BD"/>
          </a:solidFill>
          <a:ln w="12700">
            <a:solidFill>
              <a:srgbClr val="47474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Categorical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Variables</a:t>
            </a:r>
          </a:p>
        </p:txBody>
      </p:sp>
      <p:sp>
        <p:nvSpPr>
          <p:cNvPr id="38916" name="_s1034"/>
          <p:cNvSpPr>
            <a:spLocks noChangeArrowheads="1"/>
          </p:cNvSpPr>
          <p:nvPr/>
        </p:nvSpPr>
        <p:spPr bwMode="auto">
          <a:xfrm>
            <a:off x="5562600" y="2438400"/>
            <a:ext cx="2057400" cy="9112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474747"/>
                </a:solidFill>
              </a:rPr>
              <a:t>Numerical</a:t>
            </a:r>
          </a:p>
          <a:p>
            <a:pPr algn="ctr"/>
            <a:r>
              <a:rPr lang="en-US" b="1">
                <a:solidFill>
                  <a:srgbClr val="474747"/>
                </a:solidFill>
              </a:rPr>
              <a:t>Variables</a:t>
            </a:r>
            <a:r>
              <a:rPr lang="en-US" sz="1800" b="1">
                <a:solidFill>
                  <a:srgbClr val="474747"/>
                </a:solidFill>
              </a:rPr>
              <a:t> </a:t>
            </a:r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228600" y="3657600"/>
            <a:ext cx="4191000" cy="19383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/>
              <a:t> Frequency distribution</a:t>
            </a:r>
          </a:p>
          <a:p>
            <a:pPr lvl="1">
              <a:buFontTx/>
              <a:buChar char="•"/>
            </a:pPr>
            <a:r>
              <a:rPr lang="en-US"/>
              <a:t> Cross table </a:t>
            </a:r>
          </a:p>
          <a:p>
            <a:pPr lvl="1">
              <a:buFontTx/>
              <a:buChar char="•"/>
            </a:pPr>
            <a:r>
              <a:rPr lang="en-US"/>
              <a:t> Bar chart</a:t>
            </a:r>
          </a:p>
          <a:p>
            <a:pPr lvl="1">
              <a:buFontTx/>
              <a:buChar char="•"/>
            </a:pPr>
            <a:r>
              <a:rPr lang="en-US"/>
              <a:t> Pie chart</a:t>
            </a:r>
          </a:p>
          <a:p>
            <a:pPr lvl="1">
              <a:buFontTx/>
              <a:buChar char="•"/>
            </a:pPr>
            <a:r>
              <a:rPr lang="en-US"/>
              <a:t> Pareto diagram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876800" y="3657600"/>
            <a:ext cx="4114800" cy="193040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/>
              <a:t> Line chart</a:t>
            </a:r>
          </a:p>
          <a:p>
            <a:pPr lvl="1">
              <a:buFontTx/>
              <a:buChar char="•"/>
            </a:pPr>
            <a:r>
              <a:rPr lang="en-US"/>
              <a:t> Frequency distribution</a:t>
            </a:r>
          </a:p>
          <a:p>
            <a:pPr lvl="1">
              <a:buFontTx/>
              <a:buChar char="•"/>
            </a:pPr>
            <a:r>
              <a:rPr lang="en-US"/>
              <a:t> Histogram and ogive</a:t>
            </a:r>
          </a:p>
          <a:p>
            <a:pPr lvl="1">
              <a:buFontTx/>
              <a:buChar char="•"/>
            </a:pPr>
            <a:r>
              <a:rPr lang="en-US"/>
              <a:t> Stem-and-leaf display</a:t>
            </a:r>
          </a:p>
          <a:p>
            <a:pPr lvl="1">
              <a:buFontTx/>
              <a:buChar char="•"/>
            </a:pPr>
            <a:r>
              <a:rPr lang="en-US"/>
              <a:t> Scatter plot</a:t>
            </a:r>
          </a:p>
        </p:txBody>
      </p:sp>
      <p:sp>
        <p:nvSpPr>
          <p:cNvPr id="38919" name="Line 12"/>
          <p:cNvSpPr>
            <a:spLocks noChangeShapeType="1"/>
          </p:cNvSpPr>
          <p:nvPr/>
        </p:nvSpPr>
        <p:spPr bwMode="auto">
          <a:xfrm>
            <a:off x="21336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0" name="Line 13"/>
          <p:cNvSpPr>
            <a:spLocks noChangeShapeType="1"/>
          </p:cNvSpPr>
          <p:nvPr/>
        </p:nvSpPr>
        <p:spPr bwMode="auto">
          <a:xfrm>
            <a:off x="65532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7467600" y="12795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8922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2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39C72A7C-C426-429B-9FA8-DD1BA6AEE2AB}" type="slidenum">
              <a:rPr lang="en-US" smtClean="0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10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Tables and Graphs for Categorical Variables</a:t>
            </a: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6553200" y="3962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4419600" y="2357438"/>
            <a:ext cx="0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897188" y="1754188"/>
            <a:ext cx="2968625" cy="9556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Categorical Data</a:t>
            </a: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1828800" y="3048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1828800" y="3048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6553200" y="3048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181600" y="3505200"/>
            <a:ext cx="2817813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Graphing Data</a:t>
            </a: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4800600" y="4267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715000" y="4648200"/>
            <a:ext cx="1597025" cy="83185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Pie   Chart</a:t>
            </a: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8229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7467600" y="4648200"/>
            <a:ext cx="1524000" cy="83185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Pareto Diagram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4800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3886200" y="4648200"/>
            <a:ext cx="1673225" cy="83185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Bar    Chart   </a:t>
            </a: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1828800" y="3886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8"/>
          <p:cNvSpPr>
            <a:spLocks noChangeArrowheads="1"/>
          </p:cNvSpPr>
          <p:nvPr/>
        </p:nvSpPr>
        <p:spPr bwMode="auto">
          <a:xfrm>
            <a:off x="838200" y="4419600"/>
            <a:ext cx="1981200" cy="10668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Frequency Distribution Table</a:t>
            </a:r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533400" y="3505200"/>
            <a:ext cx="2817813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Tabulating Data</a:t>
            </a:r>
          </a:p>
        </p:txBody>
      </p:sp>
      <p:sp>
        <p:nvSpPr>
          <p:cNvPr id="39954" name="Footer Placeholder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55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8E241C8-4B7A-45E3-99F5-1FD4007B9076}" type="slidenum">
              <a:rPr lang="en-US" smtClean="0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39956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b="1"/>
              <a:t>After completing this chapter, you should be able to:</a:t>
            </a:r>
            <a:r>
              <a:rPr lang="en-US"/>
              <a:t> </a:t>
            </a:r>
          </a:p>
          <a:p>
            <a:pPr>
              <a:lnSpc>
                <a:spcPts val="2600"/>
              </a:lnSpc>
            </a:pPr>
            <a:r>
              <a:rPr lang="en-US" sz="2400"/>
              <a:t>Explain how decisions are often based on incomplete information </a:t>
            </a:r>
          </a:p>
          <a:p>
            <a:pPr>
              <a:lnSpc>
                <a:spcPts val="2600"/>
              </a:lnSpc>
            </a:pPr>
            <a:r>
              <a:rPr lang="en-US" sz="2400"/>
              <a:t>Explain key definitions:</a:t>
            </a:r>
          </a:p>
          <a:p>
            <a:pPr lvl="1">
              <a:lnSpc>
                <a:spcPts val="2600"/>
              </a:lnSpc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  <a:sym typeface="Symbol" pitchFamily="18" charset="2"/>
              </a:rPr>
              <a:t> </a:t>
            </a:r>
            <a:r>
              <a:rPr lang="en-US" sz="2000"/>
              <a:t>Population vs. Sample	 </a:t>
            </a:r>
          </a:p>
          <a:p>
            <a:pPr lvl="1">
              <a:lnSpc>
                <a:spcPts val="26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 </a:t>
            </a:r>
            <a:r>
              <a:rPr lang="en-US" sz="2000">
                <a:sym typeface="Symbol" pitchFamily="18" charset="2"/>
              </a:rPr>
              <a:t>Parameter vs. Statistic</a:t>
            </a:r>
          </a:p>
          <a:p>
            <a:pPr lvl="1">
              <a:lnSpc>
                <a:spcPts val="26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 </a:t>
            </a:r>
            <a:r>
              <a:rPr lang="en-US" sz="2000"/>
              <a:t>Descriptive vs. Inferential Statistics</a:t>
            </a:r>
          </a:p>
          <a:p>
            <a:pPr>
              <a:lnSpc>
                <a:spcPts val="2600"/>
              </a:lnSpc>
              <a:spcBef>
                <a:spcPct val="55000"/>
              </a:spcBef>
            </a:pPr>
            <a:r>
              <a:rPr lang="en-US" sz="2400"/>
              <a:t>Describe random sampling and systematic sampling</a:t>
            </a:r>
          </a:p>
          <a:p>
            <a:pPr>
              <a:lnSpc>
                <a:spcPts val="2600"/>
              </a:lnSpc>
            </a:pPr>
            <a:r>
              <a:rPr lang="en-US" sz="2400"/>
              <a:t>Explain the difference between Descriptive and Inferential statistics</a:t>
            </a:r>
          </a:p>
          <a:p>
            <a:pPr>
              <a:lnSpc>
                <a:spcPts val="2600"/>
              </a:lnSpc>
            </a:pPr>
            <a:r>
              <a:rPr lang="en-US" sz="2400"/>
              <a:t>Identify types of data and levels of measurement</a:t>
            </a: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879F3ADD-717A-45D3-8C09-BF74417E203B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16025" y="457200"/>
            <a:ext cx="62007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defRPr/>
            </a:pPr>
            <a:r>
              <a:rPr 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"/>
          <p:cNvSpPr>
            <a:spLocks noChangeArrowheads="1"/>
          </p:cNvSpPr>
          <p:nvPr/>
        </p:nvSpPr>
        <p:spPr bwMode="auto">
          <a:xfrm>
            <a:off x="76200" y="5791200"/>
            <a:ext cx="1600200" cy="5889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(Variables are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800"/>
              <a:t>   categorical)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010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Frequency </a:t>
            </a:r>
            <a:br>
              <a:rPr lang="en-US"/>
            </a:br>
            <a:r>
              <a:rPr lang="en-US"/>
              <a:t>Distribution Table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295400" y="1828800"/>
            <a:ext cx="67818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</a:rPr>
              <a:t>Example: Hospital Patients by Unit</a:t>
            </a:r>
            <a:r>
              <a:rPr 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762000" y="2438400"/>
            <a:ext cx="7315200" cy="3352800"/>
          </a:xfrm>
          <a:prstGeom prst="rect">
            <a:avLst/>
          </a:prstGeom>
          <a:solidFill>
            <a:srgbClr val="FAE1C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sz="800" b="1"/>
          </a:p>
          <a:p>
            <a:pPr eaLnBrk="0" hangingPunct="0">
              <a:lnSpc>
                <a:spcPct val="50000"/>
              </a:lnSpc>
              <a:spcBef>
                <a:spcPts val="600"/>
              </a:spcBef>
            </a:pPr>
            <a:r>
              <a:rPr lang="en-US" b="1"/>
              <a:t> Hospital Unit    Number of Patients      Percent</a:t>
            </a:r>
          </a:p>
          <a:p>
            <a:pPr eaLnBrk="0" hangingPunct="0">
              <a:lnSpc>
                <a:spcPct val="50000"/>
              </a:lnSpc>
            </a:pPr>
            <a:r>
              <a:rPr lang="en-US" b="1"/>
              <a:t>						  </a:t>
            </a:r>
            <a:r>
              <a:rPr lang="en-US" sz="1600" b="1"/>
              <a:t>(rounded)</a:t>
            </a:r>
            <a:endParaRPr lang="en-US" sz="1600"/>
          </a:p>
          <a:p>
            <a:pPr eaLnBrk="0" hangingPunct="0">
              <a:lnSpc>
                <a:spcPct val="10000"/>
              </a:lnSpc>
              <a:spcBef>
                <a:spcPct val="50000"/>
              </a:spcBef>
            </a:pPr>
            <a:endParaRPr lang="en-US" sz="1400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Cardiac Care		      1,052		    11.93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Emergency 		      2,245		    25.46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Intensive Care</a:t>
            </a:r>
            <a:r>
              <a:rPr lang="en-US" b="1"/>
              <a:t> </a:t>
            </a:r>
            <a:r>
              <a:rPr lang="en-US"/>
              <a:t>	         340		      3.86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Maternity		         552		      6.26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Surgery </a:t>
            </a:r>
            <a:r>
              <a:rPr lang="en-US" b="1"/>
              <a:t>		      </a:t>
            </a:r>
            <a:r>
              <a:rPr lang="en-US"/>
              <a:t>4,630		    52.50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     Total:		      8,819		   100.0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971800" y="2438400"/>
            <a:ext cx="0" cy="335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762000" y="3048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 flipV="1">
            <a:off x="381000" y="48768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2286000" y="1295400"/>
            <a:ext cx="5181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Summarize data by category </a:t>
            </a:r>
          </a:p>
        </p:txBody>
      </p:sp>
      <p:sp>
        <p:nvSpPr>
          <p:cNvPr id="40969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70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823E0A0-14A0-48C5-A50F-FF8C2670EF85}" type="slidenum">
              <a:rPr lang="en-US" smtClean="0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sp>
        <p:nvSpPr>
          <p:cNvPr id="40971" name="Line 7"/>
          <p:cNvSpPr>
            <a:spLocks noChangeShapeType="1"/>
          </p:cNvSpPr>
          <p:nvPr/>
        </p:nvSpPr>
        <p:spPr bwMode="auto">
          <a:xfrm>
            <a:off x="6019800" y="2438400"/>
            <a:ext cx="0" cy="335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8"/>
          <p:cNvSpPr>
            <a:spLocks noChangeShapeType="1"/>
          </p:cNvSpPr>
          <p:nvPr/>
        </p:nvSpPr>
        <p:spPr bwMode="auto">
          <a:xfrm>
            <a:off x="40386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3" name="Line 8"/>
          <p:cNvSpPr>
            <a:spLocks noChangeShapeType="1"/>
          </p:cNvSpPr>
          <p:nvPr/>
        </p:nvSpPr>
        <p:spPr bwMode="auto">
          <a:xfrm>
            <a:off x="64770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Graph of Frequency Distribution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609600"/>
          </a:xfrm>
        </p:spPr>
        <p:txBody>
          <a:bodyPr/>
          <a:lstStyle/>
          <a:p>
            <a:r>
              <a:rPr lang="en-US"/>
              <a:t>Bar chart of patient data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54CCEF8B-B4B0-4F3F-A35E-8F28C4599F06}" type="slidenum">
              <a:rPr lang="en-US" smtClean="0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791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2390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Cross Tables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01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Cross Tables </a:t>
            </a:r>
            <a:r>
              <a:rPr lang="en-US"/>
              <a:t>(or contingency tables) list the number of observations for every combination of values for two categorical or ordinal variables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If there are  </a:t>
            </a:r>
            <a:r>
              <a:rPr lang="en-US" i="1">
                <a:solidFill>
                  <a:srgbClr val="0000FF"/>
                </a:solidFill>
              </a:rPr>
              <a:t>r</a:t>
            </a:r>
            <a:r>
              <a:rPr lang="en-US"/>
              <a:t>  categories for the first variable (rows) and  </a:t>
            </a:r>
            <a:r>
              <a:rPr lang="en-US" i="1">
                <a:solidFill>
                  <a:srgbClr val="0000FF"/>
                </a:solidFill>
              </a:rPr>
              <a:t>c</a:t>
            </a:r>
            <a:r>
              <a:rPr lang="en-US"/>
              <a:t>  categories for the second variable (columns), the table is called an  </a:t>
            </a:r>
            <a:r>
              <a:rPr lang="en-US" i="1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 x </a:t>
            </a:r>
            <a:r>
              <a:rPr lang="en-US" i="1">
                <a:solidFill>
                  <a:srgbClr val="0000FF"/>
                </a:solidFill>
              </a:rPr>
              <a:t>c</a:t>
            </a:r>
            <a:r>
              <a:rPr lang="en-US">
                <a:solidFill>
                  <a:srgbClr val="0000FF"/>
                </a:solidFill>
              </a:rPr>
              <a:t>  </a:t>
            </a:r>
            <a:r>
              <a:rPr lang="en-US"/>
              <a:t>cross table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0960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Text Box 12"/>
          <p:cNvSpPr txBox="1">
            <a:spLocks noChangeArrowheads="1"/>
          </p:cNvSpPr>
          <p:nvPr/>
        </p:nvSpPr>
        <p:spPr bwMode="auto">
          <a:xfrm>
            <a:off x="2286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1B645DD-E780-4EAF-AD0C-19051734109D}" type="slidenum">
              <a:rPr lang="en-US" smtClean="0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2390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Cross Table Example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8382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0000FF"/>
                </a:solidFill>
              </a:rPr>
              <a:t>3 x 3 Cross Table </a:t>
            </a:r>
            <a:r>
              <a:rPr lang="en-US" sz="2400"/>
              <a:t>for Investment Choices by Investor (values in $1000’s)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306388" y="2820988"/>
            <a:ext cx="8455025" cy="3028950"/>
          </a:xfrm>
          <a:prstGeom prst="rect">
            <a:avLst/>
          </a:prstGeom>
          <a:solidFill>
            <a:srgbClr val="FDE0BD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66"/>
                </a:solidFill>
                <a:cs typeface="+mn-cs"/>
              </a:rPr>
              <a:t>Investment        </a:t>
            </a:r>
            <a:r>
              <a:rPr lang="en-US" sz="2000" b="1" dirty="0">
                <a:solidFill>
                  <a:srgbClr val="0070C0"/>
                </a:solidFill>
                <a:cs typeface="+mn-cs"/>
              </a:rPr>
              <a:t>Investor A         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Investor B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Investor C       </a:t>
            </a:r>
            <a:r>
              <a:rPr lang="en-US" sz="2000" b="1" dirty="0">
                <a:solidFill>
                  <a:srgbClr val="000066"/>
                </a:solidFill>
                <a:cs typeface="+mn-cs"/>
              </a:rPr>
              <a:t>Total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66"/>
                </a:solidFill>
                <a:cs typeface="+mn-cs"/>
              </a:rPr>
              <a:t>Category</a:t>
            </a:r>
            <a:r>
              <a:rPr lang="en-US" b="1" dirty="0">
                <a:solidFill>
                  <a:srgbClr val="000066"/>
                </a:solidFill>
                <a:cs typeface="+mn-cs"/>
              </a:rPr>
              <a:t>	</a:t>
            </a:r>
            <a:r>
              <a:rPr lang="en-US" dirty="0">
                <a:solidFill>
                  <a:srgbClr val="000066"/>
                </a:solidFill>
                <a:cs typeface="+mn-cs"/>
              </a:rPr>
              <a:t>	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defRPr/>
            </a:pPr>
            <a:endParaRPr lang="en-US" sz="1000" dirty="0">
              <a:solidFill>
                <a:srgbClr val="000066"/>
              </a:solidFill>
              <a:cs typeface="+mn-cs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Stocks	     46  	       55	        27	  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128</a:t>
            </a: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Bonds		     32                    44	        19          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   95</a:t>
            </a:r>
            <a:endParaRPr lang="en-US" dirty="0">
              <a:solidFill>
                <a:srgbClr val="000000"/>
              </a:solidFill>
              <a:cs typeface="+mn-cs"/>
            </a:endParaRP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Cash		     15                    20              </a:t>
            </a:r>
            <a:r>
              <a:rPr lang="en-US" sz="1600" dirty="0">
                <a:solidFill>
                  <a:srgbClr val="000000"/>
                </a:solidFill>
                <a:cs typeface="+mn-cs"/>
              </a:rPr>
              <a:t>  </a:t>
            </a:r>
            <a:r>
              <a:rPr lang="en-US" dirty="0">
                <a:solidFill>
                  <a:srgbClr val="000000"/>
                </a:solidFill>
                <a:cs typeface="+mn-cs"/>
              </a:rPr>
              <a:t>   33             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68</a:t>
            </a:r>
            <a:endParaRPr lang="en-US" dirty="0">
              <a:solidFill>
                <a:srgbClr val="000000"/>
              </a:solidFill>
              <a:cs typeface="+mn-cs"/>
            </a:endParaRP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Total	</a:t>
            </a:r>
            <a:r>
              <a:rPr lang="en-US" dirty="0">
                <a:solidFill>
                  <a:srgbClr val="000000"/>
                </a:solidFill>
                <a:cs typeface="+mn-cs"/>
              </a:rPr>
              <a:t>	     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93	 	      119                  79	  291</a:t>
            </a:r>
          </a:p>
          <a:p>
            <a:pPr eaLnBrk="0" hangingPunct="0"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	 </a:t>
            </a:r>
          </a:p>
        </p:txBody>
      </p:sp>
      <p:sp>
        <p:nvSpPr>
          <p:cNvPr id="45060" name="Line 6"/>
          <p:cNvSpPr>
            <a:spLocks noChangeShapeType="1"/>
          </p:cNvSpPr>
          <p:nvPr/>
        </p:nvSpPr>
        <p:spPr bwMode="auto">
          <a:xfrm>
            <a:off x="304800" y="3429000"/>
            <a:ext cx="8458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1981200" y="2819400"/>
            <a:ext cx="0" cy="303053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8"/>
          <p:cNvSpPr>
            <a:spLocks noChangeShapeType="1"/>
          </p:cNvSpPr>
          <p:nvPr/>
        </p:nvSpPr>
        <p:spPr bwMode="auto">
          <a:xfrm>
            <a:off x="3962400" y="2819400"/>
            <a:ext cx="0" cy="303053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5791200" y="2819400"/>
            <a:ext cx="0" cy="303053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>
            <a:off x="7620000" y="2819400"/>
            <a:ext cx="0" cy="3030538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>
            <a:off x="320675" y="5105400"/>
            <a:ext cx="8448675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2286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7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68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3C29147C-1B49-4259-8691-8384904AB308}" type="slidenum">
              <a:rPr lang="en-US" smtClean="0">
                <a:cs typeface="Arial" charset="0"/>
              </a:rPr>
              <a:pPr/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Graphing </a:t>
            </a:r>
            <a:br>
              <a:rPr lang="en-US"/>
            </a:br>
            <a:r>
              <a:rPr lang="en-US"/>
              <a:t>Multivariate Categorical Data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Side by side horizontal bar chart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9B47045A-8C1E-44DB-B4A8-5E4C29DD53D8}" type="slidenum">
              <a:rPr lang="en-US" smtClean="0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6019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Graphing </a:t>
            </a:r>
            <a:br>
              <a:rPr lang="en-US"/>
            </a:br>
            <a:r>
              <a:rPr lang="en-US"/>
              <a:t>Multivariate Categorical Data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Stacked bar chart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710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2AE2D5A-69FE-4A83-AE19-D3E917C8E25B}" type="slidenum">
              <a:rPr lang="en-US" smtClean="0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60198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3200400" y="2133600"/>
            <a:ext cx="3505200" cy="609600"/>
          </a:xfrm>
          <a:prstGeom prst="rect">
            <a:avLst/>
          </a:prstGeom>
          <a:solidFill>
            <a:srgbClr val="FFFFD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Vertical </a:t>
            </a:r>
            <a:br>
              <a:rPr lang="en-US"/>
            </a:br>
            <a:r>
              <a:rPr lang="en-US"/>
              <a:t>Side-by-Side Chart Example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010400" cy="533400"/>
          </a:xfrm>
        </p:spPr>
        <p:txBody>
          <a:bodyPr/>
          <a:lstStyle/>
          <a:p>
            <a:pPr eaLnBrk="1" hangingPunct="1"/>
            <a:r>
              <a:rPr lang="en-US" sz="2300"/>
              <a:t>Sales by quarter for three sales territories: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1828800" y="2514600"/>
          <a:ext cx="6448425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r:id="rId3" imgW="6450127" imgH="3974936" progId="Excel.Chart.8">
                  <p:embed/>
                </p:oleObj>
              </mc:Choice>
              <mc:Fallback>
                <p:oleObj r:id="rId3" imgW="6450127" imgH="3974936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6448425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905000"/>
            <a:ext cx="4495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0065DFD-1883-4121-92AC-F40BCD5B7B1D}" type="slidenum">
              <a:rPr lang="en-US" smtClean="0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238750" cy="990600"/>
          </a:xfrm>
        </p:spPr>
        <p:txBody>
          <a:bodyPr/>
          <a:lstStyle/>
          <a:p>
            <a:pPr eaLnBrk="1" hangingPunct="1"/>
            <a:r>
              <a:rPr lang="en-US"/>
              <a:t>Bar and Pie Charts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162800" cy="3886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Bar charts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Pie charts </a:t>
            </a:r>
            <a:r>
              <a:rPr lang="en-US"/>
              <a:t>are often used for qualitative (categorical) data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Height of bar or size of pie slice shows the frequency or percentage for each category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14BAF2F7-7272-4C3C-B899-A0CA28DAEAF2}" type="slidenum">
              <a:rPr lang="en-US" smtClean="0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Bar Chart Example</a:t>
            </a:r>
            <a:endParaRPr lang="en-US" sz="2800"/>
          </a:p>
        </p:txBody>
      </p:sp>
      <p:graphicFrame>
        <p:nvGraphicFramePr>
          <p:cNvPr id="309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02013" y="2674938"/>
          <a:ext cx="5437187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Worksheet" r:id="rId3" imgW="3733800" imgH="2762301" progId="Excel.Sheet.8">
                  <p:embed/>
                </p:oleObj>
              </mc:Choice>
              <mc:Fallback>
                <p:oleObj name="Worksheet" r:id="rId3" imgW="3733800" imgH="2762301" progId="Excel.Sheet.8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674938"/>
                        <a:ext cx="5437187" cy="402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AutoShape 9"/>
          <p:cNvSpPr>
            <a:spLocks noChangeArrowheads="1"/>
          </p:cNvSpPr>
          <p:nvPr/>
        </p:nvSpPr>
        <p:spPr bwMode="auto">
          <a:xfrm rot="10800000" flipH="1">
            <a:off x="2514600" y="4267200"/>
            <a:ext cx="990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11"/>
          <p:cNvSpPr>
            <a:spLocks noChangeArrowheads="1"/>
          </p:cNvSpPr>
          <p:nvPr/>
        </p:nvSpPr>
        <p:spPr bwMode="auto">
          <a:xfrm>
            <a:off x="381000" y="1752600"/>
            <a:ext cx="3048000" cy="25146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sz="800" b="1"/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Hospital          Number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   Unit            of Patients</a:t>
            </a:r>
            <a:endParaRPr lang="en-US" sz="1800"/>
          </a:p>
          <a:p>
            <a:pPr eaLnBrk="0" hangingPunct="0">
              <a:lnSpc>
                <a:spcPct val="10000"/>
              </a:lnSpc>
              <a:spcBef>
                <a:spcPct val="50000"/>
              </a:spcBef>
            </a:pPr>
            <a:endParaRPr lang="en-US" sz="1800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Cardiac Care 	 1,052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Emergency 	 2,245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Intensive Care	   340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Maternity	   552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Surgery		4,630</a:t>
            </a:r>
          </a:p>
        </p:txBody>
      </p:sp>
      <p:sp>
        <p:nvSpPr>
          <p:cNvPr id="3097" name="Line 12"/>
          <p:cNvSpPr>
            <a:spLocks noChangeShapeType="1"/>
          </p:cNvSpPr>
          <p:nvPr/>
        </p:nvSpPr>
        <p:spPr bwMode="auto">
          <a:xfrm>
            <a:off x="1981200" y="1752600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13"/>
          <p:cNvSpPr>
            <a:spLocks noChangeShapeType="1"/>
          </p:cNvSpPr>
          <p:nvPr/>
        </p:nvSpPr>
        <p:spPr bwMode="auto">
          <a:xfrm>
            <a:off x="381000" y="2514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0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6A0A176-5835-4371-A6AE-B9F54B7723EE}" type="slidenum">
              <a:rPr lang="en-US" smtClean="0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3352800" y="2133600"/>
          <a:ext cx="5791200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3" imgW="6648450" imgH="4800803" progId="Excel.Sheet.8">
                  <p:embed/>
                </p:oleObj>
              </mc:Choice>
              <mc:Fallback>
                <p:oleObj name="Worksheet" r:id="rId3" imgW="6648450" imgH="4800803" progId="Excel.Sheet.8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5791200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52400"/>
            <a:ext cx="5703888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Pie Chart Example</a:t>
            </a:r>
            <a:endParaRPr lang="en-US" sz="2800"/>
          </a:p>
        </p:txBody>
      </p:sp>
      <p:sp>
        <p:nvSpPr>
          <p:cNvPr id="412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Rectangle 5"/>
          <p:cNvSpPr>
            <a:spLocks noChangeArrowheads="1"/>
          </p:cNvSpPr>
          <p:nvPr/>
        </p:nvSpPr>
        <p:spPr bwMode="auto">
          <a:xfrm>
            <a:off x="3276600" y="5600700"/>
            <a:ext cx="1447800" cy="952500"/>
          </a:xfrm>
          <a:prstGeom prst="rect">
            <a:avLst/>
          </a:prstGeom>
          <a:solidFill>
            <a:srgbClr val="F8F8F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(Percentages are rounded to the nearest percent)</a:t>
            </a:r>
          </a:p>
        </p:txBody>
      </p:sp>
      <p:sp>
        <p:nvSpPr>
          <p:cNvPr id="4122" name="Line 14"/>
          <p:cNvSpPr>
            <a:spLocks noChangeShapeType="1"/>
          </p:cNvSpPr>
          <p:nvPr/>
        </p:nvSpPr>
        <p:spPr bwMode="auto">
          <a:xfrm>
            <a:off x="152400" y="2590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3" name="Line 15"/>
          <p:cNvSpPr>
            <a:spLocks noChangeShapeType="1"/>
          </p:cNvSpPr>
          <p:nvPr/>
        </p:nvSpPr>
        <p:spPr bwMode="auto">
          <a:xfrm>
            <a:off x="152400" y="4038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4" name="AutoShape 16"/>
          <p:cNvSpPr>
            <a:spLocks noChangeArrowheads="1"/>
          </p:cNvSpPr>
          <p:nvPr/>
        </p:nvSpPr>
        <p:spPr bwMode="auto">
          <a:xfrm rot="10800000" flipH="1">
            <a:off x="3200400" y="4114800"/>
            <a:ext cx="9906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18"/>
          <p:cNvSpPr>
            <a:spLocks noChangeArrowheads="1"/>
          </p:cNvSpPr>
          <p:nvPr/>
        </p:nvSpPr>
        <p:spPr bwMode="auto">
          <a:xfrm>
            <a:off x="152400" y="1752600"/>
            <a:ext cx="4038600" cy="23622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sz="800" b="1"/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Hospital          Number         % of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   Unit            of Patients      Total</a:t>
            </a:r>
            <a:endParaRPr lang="en-US" sz="1800"/>
          </a:p>
          <a:p>
            <a:pPr eaLnBrk="0" hangingPunct="0">
              <a:lnSpc>
                <a:spcPct val="10000"/>
              </a:lnSpc>
              <a:spcBef>
                <a:spcPct val="50000"/>
              </a:spcBef>
            </a:pPr>
            <a:endParaRPr lang="en-US" sz="1800"/>
          </a:p>
          <a:p>
            <a:pPr>
              <a:lnSpc>
                <a:spcPct val="110000"/>
              </a:lnSpc>
            </a:pPr>
            <a:r>
              <a:rPr lang="en-US" sz="1800"/>
              <a:t>Cardiac Care 	 1,052           11.93</a:t>
            </a:r>
          </a:p>
          <a:p>
            <a:pPr>
              <a:lnSpc>
                <a:spcPct val="110000"/>
              </a:lnSpc>
            </a:pPr>
            <a:r>
              <a:rPr lang="en-US" sz="1800"/>
              <a:t>Emergency 	 2,245           25.46</a:t>
            </a:r>
          </a:p>
          <a:p>
            <a:pPr>
              <a:lnSpc>
                <a:spcPct val="110000"/>
              </a:lnSpc>
            </a:pPr>
            <a:r>
              <a:rPr lang="en-US" sz="1800"/>
              <a:t>Intensive Care	    340             3.86</a:t>
            </a:r>
          </a:p>
          <a:p>
            <a:pPr>
              <a:lnSpc>
                <a:spcPct val="110000"/>
              </a:lnSpc>
            </a:pPr>
            <a:r>
              <a:rPr lang="en-US" sz="1800"/>
              <a:t>Maternity	    552             6.26</a:t>
            </a:r>
          </a:p>
          <a:p>
            <a:pPr>
              <a:lnSpc>
                <a:spcPct val="110000"/>
              </a:lnSpc>
            </a:pPr>
            <a:r>
              <a:rPr lang="en-US" sz="1800"/>
              <a:t>Surgery		 4,630           52.50</a:t>
            </a:r>
          </a:p>
        </p:txBody>
      </p:sp>
      <p:sp>
        <p:nvSpPr>
          <p:cNvPr id="4126" name="Line 19"/>
          <p:cNvSpPr>
            <a:spLocks noChangeShapeType="1"/>
          </p:cNvSpPr>
          <p:nvPr/>
        </p:nvSpPr>
        <p:spPr bwMode="auto">
          <a:xfrm>
            <a:off x="1752600" y="1752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20"/>
          <p:cNvSpPr>
            <a:spLocks noChangeShapeType="1"/>
          </p:cNvSpPr>
          <p:nvPr/>
        </p:nvSpPr>
        <p:spPr bwMode="auto">
          <a:xfrm>
            <a:off x="152400" y="2438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8" name="Line 13"/>
          <p:cNvSpPr>
            <a:spLocks noChangeShapeType="1"/>
          </p:cNvSpPr>
          <p:nvPr/>
        </p:nvSpPr>
        <p:spPr bwMode="auto">
          <a:xfrm>
            <a:off x="3048000" y="1752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30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4DA0ECF9-66B4-4DC7-AFBD-C0700B4A0ED7}" type="slidenum">
              <a:rPr lang="en-US" smtClean="0">
                <a:cs typeface="Arial" charset="0"/>
              </a:rPr>
              <a:pPr/>
              <a:t>29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 b="1"/>
              <a:t>After completing this chapter, you should be able to:</a:t>
            </a:r>
            <a:r>
              <a:rPr lang="en-US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Create and interpret graphs to describe categorical variables: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/>
              <a:t> frequency distribution, bar chart, pie chart, Pareto diagram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Create a line chart to describe time-series data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Create and interpret graphs to describe numerical variables: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/>
              <a:t>frequency distribution, histogram, ogive, stem-and-leaf display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Construct and interpret graphs to describe relationships between variables: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/>
              <a:t>Scatter plot, cross table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Describe appropriate and inappropriate ways to display data graphically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74572556-6919-4C50-91F9-C0FAC997AE34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16025" y="457200"/>
            <a:ext cx="62007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defRPr/>
            </a:pPr>
            <a:r>
              <a:rPr lang="en-US" sz="40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 Goals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Pareto Diagram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Used to portray categorical data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A bar chart, where categories are shown in descending order of frequency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A cumulative polygon is often shown in the same graph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Used to separate the “</a:t>
            </a:r>
            <a:r>
              <a:rPr lang="en-US">
                <a:solidFill>
                  <a:srgbClr val="0000FF"/>
                </a:solidFill>
              </a:rPr>
              <a:t>vital few</a:t>
            </a:r>
            <a:r>
              <a:rPr lang="en-US"/>
              <a:t>” from the “</a:t>
            </a:r>
            <a:r>
              <a:rPr lang="en-US">
                <a:solidFill>
                  <a:srgbClr val="0000FF"/>
                </a:solidFill>
              </a:rPr>
              <a:t>trivial many</a:t>
            </a:r>
            <a:r>
              <a:rPr lang="en-US"/>
              <a:t>”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5578057-E91F-4079-A4B8-A1CAC7216BFF}" type="slidenum">
              <a:rPr lang="en-US" smtClean="0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90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Pareto Diagram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5323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Example:  </a:t>
            </a:r>
            <a:r>
              <a:rPr lang="en-US"/>
              <a:t>400 defective items are examined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/>
              <a:t>			for cause of defect:</a:t>
            </a:r>
          </a:p>
        </p:txBody>
      </p:sp>
      <p:graphicFrame>
        <p:nvGraphicFramePr>
          <p:cNvPr id="151640" name="Group 88"/>
          <p:cNvGraphicFramePr>
            <a:graphicFrameLocks noGrp="1"/>
          </p:cNvGraphicFramePr>
          <p:nvPr/>
        </p:nvGraphicFramePr>
        <p:xfrm>
          <a:off x="838200" y="2743200"/>
          <a:ext cx="7467600" cy="347472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 of 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Manufacturing Error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defects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 Weld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Poor Alignment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Missing Part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Paint Flaw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Electrical Short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Cracked case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328" name="Footer Placeholder 3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F40A6E8-E648-4D85-99A8-689611131BFB}" type="slidenum">
              <a:rPr lang="en-US" smtClean="0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1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Pareto Diagram Example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77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Step 1: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Sort by defect cause, in descending order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Step 2: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Determine % in each category</a:t>
            </a:r>
          </a:p>
        </p:txBody>
      </p:sp>
      <p:graphicFrame>
        <p:nvGraphicFramePr>
          <p:cNvPr id="154723" name="Group 99"/>
          <p:cNvGraphicFramePr>
            <a:graphicFrameLocks noGrp="1"/>
          </p:cNvGraphicFramePr>
          <p:nvPr/>
        </p:nvGraphicFramePr>
        <p:xfrm>
          <a:off x="381000" y="3048000"/>
          <a:ext cx="8001000" cy="347472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 of 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Manufacturing Error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defects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% of Total Defects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Poor Alignment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55.75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Paint Flaw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Bad Weld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Missing Part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Cracked case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Electrical Short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61" name="Text Box 102"/>
          <p:cNvSpPr txBox="1">
            <a:spLocks noChangeArrowheads="1"/>
          </p:cNvSpPr>
          <p:nvPr/>
        </p:nvSpPr>
        <p:spPr bwMode="auto">
          <a:xfrm>
            <a:off x="7467600" y="12795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6362" name="Footer Placeholder 6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6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E528222-4074-46E1-9E9E-10EDCB6D86B4}" type="slidenum">
              <a:rPr lang="en-US" smtClean="0">
                <a:cs typeface="Arial" charset="0"/>
              </a:rPr>
              <a:pPr/>
              <a:t>32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Pareto Diagram Example</a:t>
            </a:r>
          </a:p>
        </p:txBody>
      </p:sp>
      <p:sp>
        <p:nvSpPr>
          <p:cNvPr id="5143" name="Rectangle 3"/>
          <p:cNvSpPr>
            <a:spLocks noChangeArrowheads="1"/>
          </p:cNvSpPr>
          <p:nvPr/>
        </p:nvSpPr>
        <p:spPr bwMode="auto">
          <a:xfrm rot="5400000">
            <a:off x="6582569" y="4466431"/>
            <a:ext cx="3048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cumulative % </a:t>
            </a:r>
            <a:r>
              <a:rPr lang="en-US" sz="1800" b="1"/>
              <a:t>(line graph)</a:t>
            </a:r>
            <a:endParaRPr lang="en-US" sz="1800"/>
          </a:p>
        </p:txBody>
      </p:sp>
      <p:sp>
        <p:nvSpPr>
          <p:cNvPr id="5144" name="Rectangle 4"/>
          <p:cNvSpPr>
            <a:spLocks noChangeArrowheads="1"/>
          </p:cNvSpPr>
          <p:nvPr/>
        </p:nvSpPr>
        <p:spPr bwMode="auto">
          <a:xfrm rot="-5400000">
            <a:off x="-708819" y="4137819"/>
            <a:ext cx="37322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% of defects in each category (bar graph)</a:t>
            </a:r>
            <a:endParaRPr lang="en-US" sz="1800">
              <a:solidFill>
                <a:srgbClr val="000000"/>
              </a:solidFill>
            </a:endParaRP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1524000" y="2286000"/>
          <a:ext cx="63246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ksheet" r:id="rId3" imgW="11791950" imgH="7115251" progId="Excel.Sheet.8">
                  <p:embed/>
                </p:oleObj>
              </mc:Choice>
              <mc:Fallback>
                <p:oleObj name="Worksheet" r:id="rId3" imgW="11791950" imgH="7115251" progId="Excel.Sheet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63246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Text Box 8"/>
          <p:cNvSpPr txBox="1">
            <a:spLocks noChangeArrowheads="1"/>
          </p:cNvSpPr>
          <p:nvPr/>
        </p:nvSpPr>
        <p:spPr bwMode="auto">
          <a:xfrm>
            <a:off x="1143000" y="16764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Step 3: </a:t>
            </a:r>
            <a:r>
              <a:rPr lang="en-US" sz="2800"/>
              <a:t>Show results graphically</a:t>
            </a:r>
          </a:p>
        </p:txBody>
      </p:sp>
      <p:sp>
        <p:nvSpPr>
          <p:cNvPr id="5146" name="Text Box 9"/>
          <p:cNvSpPr txBox="1">
            <a:spLocks noChangeArrowheads="1"/>
          </p:cNvSpPr>
          <p:nvPr/>
        </p:nvSpPr>
        <p:spPr bwMode="auto">
          <a:xfrm>
            <a:off x="7467600" y="12795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147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48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5E16E8C-78CA-49A3-83AC-B131B04790B2}" type="slidenum">
              <a:rPr lang="en-US" smtClean="0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Graphs to Describe</a:t>
            </a:r>
            <a:br>
              <a:rPr lang="en-US"/>
            </a:br>
            <a:r>
              <a:rPr lang="en-US"/>
              <a:t> Time-Series Data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line chart </a:t>
            </a:r>
            <a:r>
              <a:rPr lang="en-US"/>
              <a:t>(time-series plot) is used to show the values of a variable over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Time is measured on the horizontal axis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variable of interest is measured on the vertical axis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96392615-C2D5-42E6-BCE0-8347F7C60667}" type="slidenum">
              <a:rPr lang="en-US" smtClean="0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59397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Line Chart Example</a:t>
            </a:r>
          </a:p>
        </p:txBody>
      </p:sp>
      <p:graphicFrame>
        <p:nvGraphicFramePr>
          <p:cNvPr id="604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73200" y="2082800"/>
          <a:ext cx="6796088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r:id="rId3" imgW="6797629" imgH="3755461" progId="Excel.Chart.8">
                  <p:embed/>
                </p:oleObj>
              </mc:Choice>
              <mc:Fallback>
                <p:oleObj r:id="rId3" imgW="6797629" imgH="3755461" progId="Excel.Char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082800"/>
                        <a:ext cx="6796088" cy="375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89DB1DAD-0143-41C2-922F-634F6D3DB5A7}" type="slidenum">
              <a:rPr lang="en-US" smtClean="0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Line 5"/>
          <p:cNvSpPr>
            <a:spLocks noChangeShapeType="1"/>
          </p:cNvSpPr>
          <p:nvPr/>
        </p:nvSpPr>
        <p:spPr bwMode="auto">
          <a:xfrm>
            <a:off x="4629150" y="2286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7"/>
          <p:cNvSpPr>
            <a:spLocks noChangeArrowheads="1"/>
          </p:cNvSpPr>
          <p:nvPr/>
        </p:nvSpPr>
        <p:spPr bwMode="auto">
          <a:xfrm>
            <a:off x="81915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8"/>
          <p:cNvSpPr>
            <a:spLocks noChangeArrowheads="1"/>
          </p:cNvSpPr>
          <p:nvPr/>
        </p:nvSpPr>
        <p:spPr bwMode="auto">
          <a:xfrm>
            <a:off x="3106738" y="1754188"/>
            <a:ext cx="2968625" cy="52863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Numerical Data</a:t>
            </a:r>
          </a:p>
        </p:txBody>
      </p:sp>
      <p:sp>
        <p:nvSpPr>
          <p:cNvPr id="61444" name="Line 9"/>
          <p:cNvSpPr>
            <a:spLocks noChangeShapeType="1"/>
          </p:cNvSpPr>
          <p:nvPr/>
        </p:nvSpPr>
        <p:spPr bwMode="auto">
          <a:xfrm>
            <a:off x="2943225" y="30480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10"/>
          <p:cNvSpPr>
            <a:spLocks noChangeShapeType="1"/>
          </p:cNvSpPr>
          <p:nvPr/>
        </p:nvSpPr>
        <p:spPr bwMode="auto">
          <a:xfrm>
            <a:off x="2943225" y="3048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5686425" y="3505200"/>
            <a:ext cx="2359025" cy="7588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/>
              <a:t>Stem-and-Leaf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1"/>
              <a:t>Display</a:t>
            </a:r>
          </a:p>
        </p:txBody>
      </p:sp>
      <p:sp>
        <p:nvSpPr>
          <p:cNvPr id="61447" name="Line 13"/>
          <p:cNvSpPr>
            <a:spLocks noChangeShapeType="1"/>
          </p:cNvSpPr>
          <p:nvPr/>
        </p:nvSpPr>
        <p:spPr bwMode="auto">
          <a:xfrm>
            <a:off x="6753225" y="3048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15"/>
          <p:cNvSpPr>
            <a:spLocks noChangeShapeType="1"/>
          </p:cNvSpPr>
          <p:nvPr/>
        </p:nvSpPr>
        <p:spPr bwMode="auto">
          <a:xfrm>
            <a:off x="3019425" y="434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6"/>
          <p:cNvSpPr>
            <a:spLocks noChangeShapeType="1"/>
          </p:cNvSpPr>
          <p:nvPr/>
        </p:nvSpPr>
        <p:spPr bwMode="auto">
          <a:xfrm>
            <a:off x="1800225" y="4800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7"/>
          <p:cNvSpPr>
            <a:spLocks noChangeShapeType="1"/>
          </p:cNvSpPr>
          <p:nvPr/>
        </p:nvSpPr>
        <p:spPr bwMode="auto">
          <a:xfrm>
            <a:off x="1800225" y="4800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Rectangle 18"/>
          <p:cNvSpPr>
            <a:spLocks noChangeArrowheads="1"/>
          </p:cNvSpPr>
          <p:nvPr/>
        </p:nvSpPr>
        <p:spPr bwMode="auto">
          <a:xfrm>
            <a:off x="962025" y="5181600"/>
            <a:ext cx="1990725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Histogram</a:t>
            </a:r>
          </a:p>
        </p:txBody>
      </p:sp>
      <p:sp>
        <p:nvSpPr>
          <p:cNvPr id="61452" name="Line 21"/>
          <p:cNvSpPr>
            <a:spLocks noChangeShapeType="1"/>
          </p:cNvSpPr>
          <p:nvPr/>
        </p:nvSpPr>
        <p:spPr bwMode="auto">
          <a:xfrm flipH="1">
            <a:off x="4162425" y="4800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Rectangle 22"/>
          <p:cNvSpPr>
            <a:spLocks noChangeArrowheads="1"/>
          </p:cNvSpPr>
          <p:nvPr/>
        </p:nvSpPr>
        <p:spPr bwMode="auto">
          <a:xfrm>
            <a:off x="3629025" y="5181600"/>
            <a:ext cx="1063625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Ogive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114425" y="3429000"/>
            <a:ext cx="3810000" cy="119697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Frequency Distributions and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Cumulative Distributions</a:t>
            </a:r>
          </a:p>
        </p:txBody>
      </p:sp>
      <p:sp>
        <p:nvSpPr>
          <p:cNvPr id="61455" name="Rectangle 35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83463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Graphs to Describe </a:t>
            </a:r>
            <a:br>
              <a:rPr lang="en-US"/>
            </a:br>
            <a:r>
              <a:rPr lang="en-US"/>
              <a:t>Numerical Variables</a:t>
            </a:r>
          </a:p>
        </p:txBody>
      </p:sp>
      <p:sp>
        <p:nvSpPr>
          <p:cNvPr id="61456" name="Footer Placeholder 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45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14CED1A-E5E7-46D3-AC2F-CA82ADAF7FE2}" type="slidenum">
              <a:rPr lang="en-US" smtClean="0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61458" name="TextBox 18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3463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Frequency Distributions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772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/>
              <a:t>What is a Frequency Distribution?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A frequency distribution is a </a:t>
            </a:r>
            <a:r>
              <a:rPr lang="en-US">
                <a:solidFill>
                  <a:srgbClr val="0000FF"/>
                </a:solidFill>
              </a:rPr>
              <a:t>list or a table </a:t>
            </a:r>
            <a:r>
              <a:rPr lang="en-US"/>
              <a:t>…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containing </a:t>
            </a:r>
            <a:r>
              <a:rPr lang="en-US">
                <a:solidFill>
                  <a:srgbClr val="0000FF"/>
                </a:solidFill>
              </a:rPr>
              <a:t>class groupings </a:t>
            </a:r>
            <a:r>
              <a:rPr lang="en-US"/>
              <a:t>(categories or ranges within which the data fall) ...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and the </a:t>
            </a:r>
            <a:r>
              <a:rPr lang="en-US">
                <a:solidFill>
                  <a:srgbClr val="0000FF"/>
                </a:solidFill>
              </a:rPr>
              <a:t>corresponding frequencies </a:t>
            </a:r>
            <a:r>
              <a:rPr lang="en-US"/>
              <a:t>with which data fall within each class or category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DAB18DD-7BD1-449F-A3B8-92671FCB5DC3}" type="slidenum">
              <a:rPr lang="en-US" smtClean="0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685800"/>
          </a:xfrm>
        </p:spPr>
        <p:txBody>
          <a:bodyPr/>
          <a:lstStyle/>
          <a:p>
            <a:pPr defTabSz="914400" eaLnBrk="1" hangingPunct="1"/>
            <a:r>
              <a:rPr lang="en-US"/>
              <a:t>Why Use Frequency Distributions?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203450"/>
            <a:ext cx="7315200" cy="4197350"/>
          </a:xfrm>
        </p:spPr>
        <p:txBody>
          <a:bodyPr/>
          <a:lstStyle/>
          <a:p>
            <a:pPr marL="342900" indent="-342900" defTabSz="914400"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/>
              <a:t>A frequency distribution is a way to summarize data</a:t>
            </a:r>
          </a:p>
          <a:p>
            <a:pPr marL="342900" indent="-342900" defTabSz="914400"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/>
              <a:t>The distribution condenses the raw data into a more useful form... </a:t>
            </a:r>
          </a:p>
          <a:p>
            <a:pPr marL="342900" indent="-342900" defTabSz="914400"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/>
              <a:t>and allows for a quick visual interpretation of the data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BBF49A21-2AAF-439F-8B6E-2CA33F358D66}" type="slidenum">
              <a:rPr lang="en-US" smtClean="0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Class Intervals </a:t>
            </a:r>
            <a:br>
              <a:rPr lang="en-US"/>
            </a:br>
            <a:r>
              <a:rPr lang="en-US"/>
              <a:t>and Class Boundaries</a:t>
            </a:r>
          </a:p>
        </p:txBody>
      </p:sp>
      <p:sp>
        <p:nvSpPr>
          <p:cNvPr id="71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1179512"/>
          </a:xfrm>
        </p:spPr>
        <p:txBody>
          <a:bodyPr/>
          <a:lstStyle/>
          <a:p>
            <a:pPr eaLnBrk="1" hangingPunct="1"/>
            <a:r>
              <a:rPr lang="en-US"/>
              <a:t>Each class grouping has the same width</a:t>
            </a:r>
          </a:p>
          <a:p>
            <a:pPr eaLnBrk="1" hangingPunct="1"/>
            <a:r>
              <a:rPr lang="en-US"/>
              <a:t>Determine the width of each interval by</a:t>
            </a:r>
          </a:p>
        </p:txBody>
      </p:sp>
      <p:sp>
        <p:nvSpPr>
          <p:cNvPr id="7192" name="Rectangle 4"/>
          <p:cNvSpPr>
            <a:spLocks noChangeArrowheads="1"/>
          </p:cNvSpPr>
          <p:nvPr/>
        </p:nvSpPr>
        <p:spPr bwMode="auto">
          <a:xfrm>
            <a:off x="838200" y="4078288"/>
            <a:ext cx="807720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Use at least 5 but no more than 15-20 intervals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Intervals never overlap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Round up the interval width to get desirable interval endpoints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1062038" y="3035300"/>
          <a:ext cx="7458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3695700" imgH="431800" progId="Equation.3">
                  <p:embed/>
                </p:oleObj>
              </mc:Choice>
              <mc:Fallback>
                <p:oleObj name="Equation" r:id="rId3" imgW="36957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035300"/>
                        <a:ext cx="7458075" cy="8636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9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FD302576-39FD-4D86-83DE-19D81E0739AE}" type="slidenum">
              <a:rPr lang="en-US" smtClean="0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Decision Making in an Uncertain Environment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bg2"/>
                </a:solidFill>
              </a:rPr>
              <a:t>Everyday decisions are based on incomplete  information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>
                <a:solidFill>
                  <a:schemeClr val="bg2"/>
                </a:solidFill>
              </a:rPr>
              <a:t>Examples: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200" b="1">
              <a:solidFill>
                <a:schemeClr val="bg2"/>
              </a:solidFill>
            </a:endParaRPr>
          </a:p>
          <a:p>
            <a:pPr eaLnBrk="1" hangingPunct="1"/>
            <a:r>
              <a:rPr lang="en-US" sz="2400"/>
              <a:t>Will the job market be strong when I graduate?</a:t>
            </a:r>
          </a:p>
          <a:p>
            <a:pPr eaLnBrk="1" hangingPunct="1"/>
            <a:r>
              <a:rPr lang="en-US" sz="2400"/>
              <a:t>Will the price of Yahoo stock be higher in six months than it is now?</a:t>
            </a:r>
          </a:p>
          <a:p>
            <a:pPr eaLnBrk="1" hangingPunct="1"/>
            <a:r>
              <a:rPr lang="en-US" sz="2400"/>
              <a:t>Will interest rates remain low for the rest of the year if the federal budget deficit is as high as predicted?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 b="1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50DF4FAF-7AAF-4484-8C2E-05FC51556042}" type="slidenum">
              <a:rPr lang="en-US" smtClean="0">
                <a:cs typeface="Arial" charset="0"/>
              </a:rPr>
              <a:pPr defTabSz="852488"/>
              <a:t>4</a:t>
            </a:fld>
            <a:endParaRPr lang="en-US">
              <a:cs typeface="Arial" charset="0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1828800" y="4114800"/>
            <a:ext cx="61722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1122363" y="304800"/>
            <a:ext cx="779303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Frequency Distribution Example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75071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Example</a:t>
            </a:r>
            <a:r>
              <a:rPr lang="en-US" dirty="0">
                <a:solidFill>
                  <a:schemeClr val="folHlink"/>
                </a:solidFill>
              </a:rPr>
              <a:t>:</a:t>
            </a:r>
            <a:r>
              <a:rPr lang="en-US" dirty="0"/>
              <a:t> A manufacturer of insulation randomly selects 20 winter days and records the </a:t>
            </a:r>
            <a:r>
              <a:rPr lang="en-US" dirty="0">
                <a:solidFill>
                  <a:srgbClr val="0000FF"/>
                </a:solidFill>
              </a:rPr>
              <a:t>daily high temperature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sz="3600" b="1" dirty="0">
                <a:solidFill>
                  <a:schemeClr val="hlink"/>
                </a:solidFill>
              </a:rPr>
              <a:t>	</a:t>
            </a:r>
            <a:r>
              <a:rPr lang="en-US" sz="2000" dirty="0"/>
              <a:t>data:</a:t>
            </a:r>
            <a:r>
              <a:rPr lang="en-US" b="1" dirty="0">
                <a:solidFill>
                  <a:schemeClr val="hlink"/>
                </a:solidFill>
              </a:rPr>
              <a:t>	</a:t>
            </a:r>
            <a:r>
              <a:rPr lang="fr-FR" b="1" dirty="0" err="1">
                <a:solidFill>
                  <a:schemeClr val="hlink"/>
                </a:solidFill>
              </a:rPr>
              <a:t>median</a:t>
            </a:r>
            <a:r>
              <a:rPr lang="fr-FR" b="1" dirty="0">
                <a:solidFill>
                  <a:schemeClr val="hlink"/>
                </a:solidFill>
              </a:rPr>
              <a:t> = 31 ; </a:t>
            </a:r>
            <a:r>
              <a:rPr lang="fr-FR" b="1" dirty="0" err="1">
                <a:solidFill>
                  <a:schemeClr val="hlink"/>
                </a:solidFill>
              </a:rPr>
              <a:t>mean</a:t>
            </a:r>
            <a:r>
              <a:rPr lang="fr-FR" b="1" dirty="0">
                <a:solidFill>
                  <a:schemeClr val="hlink"/>
                </a:solidFill>
              </a:rPr>
              <a:t> = 32.4</a:t>
            </a:r>
            <a:endParaRPr lang="en-US" b="1" dirty="0">
              <a:solidFill>
                <a:schemeClr val="hlink"/>
              </a:solidFill>
            </a:endParaRP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		   </a:t>
            </a:r>
            <a:r>
              <a:rPr lang="en-US" b="1" dirty="0"/>
              <a:t>24, 35, 17, 21, 24, 37, 26, 46, 58, 30,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		   32, 13, 12, 38, 41, 43, 44, 27, 53, 27</a:t>
            </a:r>
          </a:p>
          <a:p>
            <a:pPr eaLnBrk="1" hangingPunct="1">
              <a:buFont typeface="Wingdings" pitchFamily="2" charset="2"/>
              <a:buNone/>
            </a:pPr>
            <a:endParaRPr lang="en-US" sz="3200" b="1" dirty="0"/>
          </a:p>
          <a:p>
            <a:pPr eaLnBrk="1" hangingPunct="1">
              <a:buNone/>
            </a:pPr>
            <a:r>
              <a:rPr lang="en-US" sz="3200" b="1" dirty="0">
                <a:highlight>
                  <a:srgbClr val="FF0000"/>
                </a:highlight>
              </a:rPr>
              <a:t>S.D =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12.37</a:t>
            </a:r>
            <a:endParaRPr lang="en-US" sz="3200" b="1" dirty="0">
              <a:highlight>
                <a:srgbClr val="FF0000"/>
              </a:highlight>
            </a:endParaRPr>
          </a:p>
        </p:txBody>
      </p:sp>
      <p:sp>
        <p:nvSpPr>
          <p:cNvPr id="6656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656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4C6B01C-01C0-4FD3-A619-069C6F7916FF}" type="slidenum">
              <a:rPr lang="en-US" smtClean="0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/>
          <p:cNvSpPr>
            <a:spLocks noChangeArrowheads="1"/>
          </p:cNvSpPr>
          <p:nvPr/>
        </p:nvSpPr>
        <p:spPr bwMode="auto">
          <a:xfrm>
            <a:off x="685800" y="2286000"/>
            <a:ext cx="81534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92288"/>
            <a:ext cx="8763000" cy="43799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Sort raw data in ascending order:</a:t>
            </a:r>
            <a:br>
              <a:rPr lang="en-US"/>
            </a:br>
            <a:r>
              <a:rPr lang="en-US" sz="1900" b="1"/>
              <a:t>12, 13, 17, 21, 24, 24, 26, 27, 27, 30, 32, 35, 37, 38, 41, 43, 44, 46, 53, 58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Find range: </a:t>
            </a:r>
            <a:r>
              <a:rPr lang="en-US" sz="2300" b="1">
                <a:solidFill>
                  <a:srgbClr val="0000FF"/>
                </a:solidFill>
              </a:rPr>
              <a:t>58 - 12 = 46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Select number of classes: </a:t>
            </a:r>
            <a:r>
              <a:rPr lang="en-US" sz="2300" b="1">
                <a:solidFill>
                  <a:srgbClr val="0000FF"/>
                </a:solidFill>
              </a:rPr>
              <a:t>5</a:t>
            </a:r>
            <a:r>
              <a:rPr lang="en-US" sz="1900" b="1">
                <a:solidFill>
                  <a:srgbClr val="0000FF"/>
                </a:solidFill>
              </a:rPr>
              <a:t> </a:t>
            </a:r>
            <a:r>
              <a:rPr lang="en-US" sz="2300" b="1">
                <a:solidFill>
                  <a:srgbClr val="0000FF"/>
                </a:solidFill>
              </a:rPr>
              <a:t>(usually between 5 and 15)</a:t>
            </a:r>
            <a:endParaRPr lang="en-US" b="1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/>
              <a:t>Compute interval width: </a:t>
            </a:r>
            <a:r>
              <a:rPr lang="en-US" sz="2300" b="1">
                <a:solidFill>
                  <a:srgbClr val="0000FF"/>
                </a:solidFill>
              </a:rPr>
              <a:t>10  </a:t>
            </a:r>
            <a:r>
              <a:rPr lang="en-US" sz="1900" b="1">
                <a:solidFill>
                  <a:srgbClr val="0000FF"/>
                </a:solidFill>
              </a:rPr>
              <a:t>(46/5 then round up)</a:t>
            </a:r>
            <a:endParaRPr 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/>
              <a:t>Determine interval boundaries: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1900" b="1">
                <a:solidFill>
                  <a:srgbClr val="0000FF"/>
                </a:solidFill>
              </a:rPr>
              <a:t>10 but less than 20, 20 but less than 30, . . . , 60 but less than 70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Count observations &amp; assign to classes</a:t>
            </a:r>
          </a:p>
        </p:txBody>
      </p:sp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758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DAC1DB5-857C-4757-8DFE-337E4BA07FED}" type="slidenum">
              <a:rPr lang="en-US" smtClean="0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2363" y="304800"/>
            <a:ext cx="779303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Frequency Distribution Example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ChangeArrowheads="1"/>
          </p:cNvSpPr>
          <p:nvPr/>
        </p:nvSpPr>
        <p:spPr bwMode="auto">
          <a:xfrm>
            <a:off x="304800" y="2819400"/>
            <a:ext cx="8534400" cy="3733800"/>
          </a:xfrm>
          <a:prstGeom prst="rect">
            <a:avLst/>
          </a:prstGeom>
          <a:solidFill>
            <a:srgbClr val="C8DCF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60960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884238" y="2179638"/>
            <a:ext cx="7375525" cy="3640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Char char="•"/>
            </a:pPr>
            <a:endParaRPr lang="en-US" sz="4400" b="1">
              <a:solidFill>
                <a:srgbClr val="333399"/>
              </a:solidFill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4400" b="1">
              <a:solidFill>
                <a:srgbClr val="333399"/>
              </a:solidFill>
            </a:endParaRPr>
          </a:p>
          <a:p>
            <a:pPr algn="ctr" eaLnBrk="0" hangingPunct="0">
              <a:spcBef>
                <a:spcPct val="50000"/>
              </a:spcBef>
              <a:buFontTx/>
              <a:buChar char="•"/>
            </a:pPr>
            <a:endParaRPr lang="en-US" sz="4400" b="1">
              <a:solidFill>
                <a:srgbClr val="333399"/>
              </a:solidFill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endParaRPr lang="en-US" sz="4400" b="1">
              <a:solidFill>
                <a:srgbClr val="333399"/>
              </a:solidFill>
            </a:endParaRPr>
          </a:p>
        </p:txBody>
      </p:sp>
      <p:sp>
        <p:nvSpPr>
          <p:cNvPr id="68612" name="Line 7"/>
          <p:cNvSpPr>
            <a:spLocks noChangeShapeType="1"/>
          </p:cNvSpPr>
          <p:nvPr/>
        </p:nvSpPr>
        <p:spPr bwMode="auto">
          <a:xfrm>
            <a:off x="676275" y="3810000"/>
            <a:ext cx="7877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8"/>
          <p:cNvSpPr>
            <a:spLocks noChangeShapeType="1"/>
          </p:cNvSpPr>
          <p:nvPr/>
        </p:nvSpPr>
        <p:spPr bwMode="auto">
          <a:xfrm>
            <a:off x="3276600" y="2895600"/>
            <a:ext cx="0" cy="3514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533400" y="3117850"/>
            <a:ext cx="6283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000" b="1">
                <a:solidFill>
                  <a:srgbClr val="CC0000"/>
                </a:solidFill>
              </a:rPr>
              <a:t>Interval                        Frequency</a:t>
            </a:r>
          </a:p>
        </p:txBody>
      </p:sp>
      <p:sp>
        <p:nvSpPr>
          <p:cNvPr id="68615" name="Rectangle 10"/>
          <p:cNvSpPr>
            <a:spLocks noChangeArrowheads="1"/>
          </p:cNvSpPr>
          <p:nvPr/>
        </p:nvSpPr>
        <p:spPr bwMode="auto">
          <a:xfrm>
            <a:off x="374650" y="3879850"/>
            <a:ext cx="8340725" cy="253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10 but less than 20        3                .15                  15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20 but less than 30	        6                .30                  30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30 but less than 40	        5                .25                  25           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40 but less than 50        4                .20                  20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50 but less than 60	        2                .10                  10          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CC0000"/>
                </a:solidFill>
              </a:rPr>
              <a:t>                Total	       20              1.00               100</a:t>
            </a:r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4800600" y="2895600"/>
            <a:ext cx="0" cy="3514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Rectangle 12"/>
          <p:cNvSpPr>
            <a:spLocks noChangeArrowheads="1"/>
          </p:cNvSpPr>
          <p:nvPr/>
        </p:nvSpPr>
        <p:spPr bwMode="auto">
          <a:xfrm>
            <a:off x="4876800" y="3048000"/>
            <a:ext cx="1524000" cy="66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Relative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Frequency</a:t>
            </a:r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6553200" y="2895600"/>
            <a:ext cx="0" cy="3514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4"/>
          <p:cNvSpPr>
            <a:spLocks noChangeArrowheads="1"/>
          </p:cNvSpPr>
          <p:nvPr/>
        </p:nvSpPr>
        <p:spPr bwMode="auto">
          <a:xfrm>
            <a:off x="6705600" y="3124200"/>
            <a:ext cx="17716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CC0000"/>
                </a:solidFill>
              </a:rPr>
              <a:t> </a:t>
            </a:r>
            <a:r>
              <a:rPr lang="en-US" sz="2000" b="1">
                <a:solidFill>
                  <a:srgbClr val="CC0000"/>
                </a:solidFill>
              </a:rPr>
              <a:t>Percentage</a:t>
            </a:r>
          </a:p>
        </p:txBody>
      </p:sp>
      <p:sp>
        <p:nvSpPr>
          <p:cNvPr id="68620" name="Line 15"/>
          <p:cNvSpPr>
            <a:spLocks noChangeShapeType="1"/>
          </p:cNvSpPr>
          <p:nvPr/>
        </p:nvSpPr>
        <p:spPr bwMode="auto">
          <a:xfrm>
            <a:off x="600075" y="6019800"/>
            <a:ext cx="7953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6"/>
          <p:cNvSpPr>
            <a:spLocks noChangeArrowheads="1"/>
          </p:cNvSpPr>
          <p:nvPr/>
        </p:nvSpPr>
        <p:spPr bwMode="auto">
          <a:xfrm>
            <a:off x="304800" y="1657350"/>
            <a:ext cx="8534400" cy="92075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Data in ordered array: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12, 13, 17, 21, 24, 24, 26, 27, 27, 30, 32, 35, 37, 38, 41, 43, 44, 46, 53, 58</a:t>
            </a:r>
          </a:p>
        </p:txBody>
      </p:sp>
      <p:sp>
        <p:nvSpPr>
          <p:cNvPr id="68622" name="Text Box 1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8623" name="Footer Placeholder 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8624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182CF155-9516-456A-AC3F-BEE746D8FAE7}" type="slidenum">
              <a:rPr lang="en-US" smtClean="0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68625" name="Rectangle 3"/>
          <p:cNvSpPr>
            <a:spLocks noGrp="1" noChangeArrowheads="1"/>
          </p:cNvSpPr>
          <p:nvPr>
            <p:ph type="title"/>
          </p:nvPr>
        </p:nvSpPr>
        <p:spPr>
          <a:xfrm>
            <a:off x="1122363" y="304800"/>
            <a:ext cx="779303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Frequency Distribution 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6096000" cy="685800"/>
          </a:xfrm>
        </p:spPr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US"/>
              <a:t>Histogram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01000" cy="4572000"/>
          </a:xfrm>
        </p:spPr>
        <p:txBody>
          <a:bodyPr/>
          <a:lstStyle/>
          <a:p>
            <a:pPr marL="342900" indent="-342900" defTabSz="914400" eaLnBrk="1" hangingPunct="1">
              <a:lnSpc>
                <a:spcPct val="110000"/>
              </a:lnSpc>
            </a:pPr>
            <a:r>
              <a:rPr lang="en-US"/>
              <a:t>A graph of the data in a frequency distribution is called a </a:t>
            </a:r>
            <a:r>
              <a:rPr lang="en-US" b="1">
                <a:solidFill>
                  <a:srgbClr val="0000FF"/>
                </a:solidFill>
              </a:rPr>
              <a:t>histogram</a:t>
            </a:r>
            <a:r>
              <a:rPr lang="en-US"/>
              <a:t> </a:t>
            </a:r>
          </a:p>
          <a:p>
            <a:pPr marL="342900" indent="-342900" defTabSz="914400" eaLnBrk="1" hangingPunct="1">
              <a:lnSpc>
                <a:spcPct val="110000"/>
              </a:lnSpc>
            </a:pPr>
            <a:r>
              <a:rPr lang="en-US"/>
              <a:t>The </a:t>
            </a:r>
            <a:r>
              <a:rPr lang="en-US" b="1">
                <a:solidFill>
                  <a:srgbClr val="0000FF"/>
                </a:solidFill>
              </a:rPr>
              <a:t>interval endpoints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are shown on the </a:t>
            </a:r>
            <a:r>
              <a:rPr lang="en-US">
                <a:solidFill>
                  <a:srgbClr val="0000FF"/>
                </a:solidFill>
              </a:rPr>
              <a:t>horizontal axis</a:t>
            </a:r>
          </a:p>
          <a:p>
            <a:pPr marL="342900" indent="-342900" defTabSz="914400" eaLnBrk="1" hangingPunct="1">
              <a:lnSpc>
                <a:spcPct val="110000"/>
              </a:lnSpc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vertical axis </a:t>
            </a:r>
            <a:r>
              <a:rPr lang="en-US"/>
              <a:t>is either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</a:rPr>
              <a:t>frequency, relative frequency, </a:t>
            </a:r>
            <a:r>
              <a:rPr lang="en-US"/>
              <a:t>or</a:t>
            </a:r>
            <a:r>
              <a:rPr lang="en-US" b="1">
                <a:solidFill>
                  <a:schemeClr val="folHlink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</a:rPr>
              <a:t>percentage</a:t>
            </a:r>
            <a:r>
              <a:rPr lang="en-US"/>
              <a:t> </a:t>
            </a:r>
            <a:endParaRPr lang="en-US">
              <a:solidFill>
                <a:schemeClr val="folHlink"/>
              </a:solidFill>
            </a:endParaRPr>
          </a:p>
          <a:p>
            <a:pPr marL="342900" indent="-342900" defTabSz="914400" eaLnBrk="1" hangingPunct="1">
              <a:lnSpc>
                <a:spcPct val="110000"/>
              </a:lnSpc>
            </a:pPr>
            <a:r>
              <a:rPr lang="en-US"/>
              <a:t>Bars of the appropriate heights are used to represent the number of observations within each class 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5CE24AB-FB34-4281-97EF-D3D72D799499}" type="slidenum">
              <a:rPr lang="en-US" smtClean="0">
                <a:cs typeface="Arial" charset="0"/>
              </a:rPr>
              <a:pPr/>
              <a:t>43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78138" y="2011363"/>
          <a:ext cx="60547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Worksheet" r:id="rId3" imgW="2447925" imgH="1809699" progId="Excel.Sheet.8">
                  <p:embed/>
                </p:oleObj>
              </mc:Choice>
              <mc:Fallback>
                <p:oleObj name="Worksheet" r:id="rId3" imgW="2447925" imgH="1809699" progId="Excel.Sheet.8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2011363"/>
                        <a:ext cx="60547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4"/>
          <p:cNvSpPr>
            <a:spLocks noChangeArrowheads="1"/>
          </p:cNvSpPr>
          <p:nvPr/>
        </p:nvSpPr>
        <p:spPr bwMode="auto">
          <a:xfrm>
            <a:off x="4876800" y="6172200"/>
            <a:ext cx="3124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Temperature in Degrees</a:t>
            </a:r>
          </a:p>
        </p:txBody>
      </p:sp>
      <p:sp>
        <p:nvSpPr>
          <p:cNvPr id="8215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15200" cy="762000"/>
          </a:xfrm>
        </p:spPr>
        <p:txBody>
          <a:bodyPr/>
          <a:lstStyle/>
          <a:p>
            <a:pPr defTabSz="914400" eaLnBrk="1" hangingPunct="1"/>
            <a:r>
              <a:rPr lang="en-US"/>
              <a:t>Histogram Example</a:t>
            </a:r>
            <a:endParaRPr lang="en-US" sz="6600" b="1"/>
          </a:p>
        </p:txBody>
      </p:sp>
      <p:sp>
        <p:nvSpPr>
          <p:cNvPr id="8216" name="Rectangle 8"/>
          <p:cNvSpPr>
            <a:spLocks noChangeArrowheads="1"/>
          </p:cNvSpPr>
          <p:nvPr/>
        </p:nvSpPr>
        <p:spPr bwMode="auto">
          <a:xfrm>
            <a:off x="1981200" y="5562600"/>
            <a:ext cx="1371600" cy="1016000"/>
          </a:xfrm>
          <a:prstGeom prst="rect">
            <a:avLst/>
          </a:prstGeom>
          <a:solidFill>
            <a:srgbClr val="FEE1C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(No gaps between bars)</a:t>
            </a:r>
          </a:p>
        </p:txBody>
      </p:sp>
      <p:sp>
        <p:nvSpPr>
          <p:cNvPr id="8217" name="Rectangle 9"/>
          <p:cNvSpPr>
            <a:spLocks noChangeArrowheads="1"/>
          </p:cNvSpPr>
          <p:nvPr/>
        </p:nvSpPr>
        <p:spPr bwMode="auto">
          <a:xfrm>
            <a:off x="152400" y="1828800"/>
            <a:ext cx="2819400" cy="2133600"/>
          </a:xfrm>
          <a:prstGeom prst="rect">
            <a:avLst/>
          </a:prstGeom>
          <a:solidFill>
            <a:srgbClr val="CBDDF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10"/>
          <p:cNvSpPr>
            <a:spLocks noChangeShapeType="1"/>
          </p:cNvSpPr>
          <p:nvPr/>
        </p:nvSpPr>
        <p:spPr bwMode="auto">
          <a:xfrm>
            <a:off x="152400" y="2514600"/>
            <a:ext cx="281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11"/>
          <p:cNvSpPr>
            <a:spLocks noChangeShapeType="1"/>
          </p:cNvSpPr>
          <p:nvPr/>
        </p:nvSpPr>
        <p:spPr bwMode="auto">
          <a:xfrm>
            <a:off x="1905000" y="1828800"/>
            <a:ext cx="0" cy="213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Rectangle 12"/>
          <p:cNvSpPr>
            <a:spLocks noChangeArrowheads="1"/>
          </p:cNvSpPr>
          <p:nvPr/>
        </p:nvSpPr>
        <p:spPr bwMode="auto">
          <a:xfrm>
            <a:off x="457200" y="2057400"/>
            <a:ext cx="1066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>
                <a:solidFill>
                  <a:srgbClr val="CC0000"/>
                </a:solidFill>
              </a:rPr>
              <a:t>Interval</a:t>
            </a:r>
          </a:p>
        </p:txBody>
      </p:sp>
      <p:sp>
        <p:nvSpPr>
          <p:cNvPr id="8221" name="Rectangle 13"/>
          <p:cNvSpPr>
            <a:spLocks noChangeArrowheads="1"/>
          </p:cNvSpPr>
          <p:nvPr/>
        </p:nvSpPr>
        <p:spPr bwMode="auto">
          <a:xfrm>
            <a:off x="152400" y="2590800"/>
            <a:ext cx="2743200" cy="126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10 but less than 20          3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20 but less than 30          6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30 but less than 40          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40 but less than 50          4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50 but less than 60          2</a:t>
            </a:r>
            <a:endParaRPr lang="en-US" sz="1400" b="1">
              <a:solidFill>
                <a:srgbClr val="CC0000"/>
              </a:solidFill>
            </a:endParaRPr>
          </a:p>
        </p:txBody>
      </p:sp>
      <p:sp>
        <p:nvSpPr>
          <p:cNvPr id="8222" name="Rectangle 15"/>
          <p:cNvSpPr>
            <a:spLocks noChangeArrowheads="1"/>
          </p:cNvSpPr>
          <p:nvPr/>
        </p:nvSpPr>
        <p:spPr bwMode="auto">
          <a:xfrm>
            <a:off x="1752600" y="2057400"/>
            <a:ext cx="13716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CC0000"/>
                </a:solidFill>
              </a:rPr>
              <a:t>Frequency</a:t>
            </a:r>
          </a:p>
        </p:txBody>
      </p:sp>
      <p:sp>
        <p:nvSpPr>
          <p:cNvPr id="8223" name="AutoShape 18"/>
          <p:cNvSpPr>
            <a:spLocks noChangeArrowheads="1"/>
          </p:cNvSpPr>
          <p:nvPr/>
        </p:nvSpPr>
        <p:spPr bwMode="auto">
          <a:xfrm rot="10800000" flipH="1">
            <a:off x="2286000" y="4038600"/>
            <a:ext cx="9144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51054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0       10      20     30     40      50     60      70</a:t>
            </a:r>
          </a:p>
        </p:txBody>
      </p:sp>
      <p:sp>
        <p:nvSpPr>
          <p:cNvPr id="8225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26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3FEAFB44-D315-49EE-8E61-F29D8F5A99C4}" type="slidenum">
              <a:rPr lang="en-US" smtClean="0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924800" cy="838200"/>
          </a:xfrm>
        </p:spPr>
        <p:txBody>
          <a:bodyPr/>
          <a:lstStyle/>
          <a:p>
            <a:pPr defTabSz="914400" eaLnBrk="1" hangingPunct="1"/>
            <a:r>
              <a:rPr lang="en-US"/>
              <a:t>Histograms in Excel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27432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Select </a:t>
            </a:r>
            <a:r>
              <a:rPr lang="en-US" sz="2400">
                <a:solidFill>
                  <a:srgbClr val="0000FF"/>
                </a:solidFill>
              </a:rPr>
              <a:t>Data</a:t>
            </a:r>
            <a:r>
              <a:rPr lang="en-US" sz="2400"/>
              <a:t> Tab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2954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708" name="Oval 6"/>
          <p:cNvSpPr>
            <a:spLocks noChangeArrowheads="1"/>
          </p:cNvSpPr>
          <p:nvPr/>
        </p:nvSpPr>
        <p:spPr bwMode="auto">
          <a:xfrm>
            <a:off x="1219200" y="20574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1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218901D6-423B-408F-936F-8358EA80A650}" type="slidenum">
              <a:rPr lang="en-US" smtClean="0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pic>
        <p:nvPicPr>
          <p:cNvPr id="72711" name="Picture 9" descr="ch01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3905250"/>
            <a:ext cx="85629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2" name="Oval 10"/>
          <p:cNvSpPr>
            <a:spLocks noChangeArrowheads="1"/>
          </p:cNvSpPr>
          <p:nvPr/>
        </p:nvSpPr>
        <p:spPr bwMode="auto">
          <a:xfrm>
            <a:off x="228600" y="3895725"/>
            <a:ext cx="838200" cy="685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62600" y="28956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Click on </a:t>
            </a:r>
            <a:r>
              <a:rPr lang="en-US" kern="0" dirty="0">
                <a:solidFill>
                  <a:srgbClr val="0000FF"/>
                </a:solidFill>
                <a:latin typeface="+mn-lt"/>
                <a:cs typeface="+mn-cs"/>
              </a:rPr>
              <a:t>Data Analysis</a:t>
            </a:r>
          </a:p>
        </p:txBody>
      </p:sp>
      <p:sp>
        <p:nvSpPr>
          <p:cNvPr id="72714" name="Line 7"/>
          <p:cNvSpPr>
            <a:spLocks noChangeShapeType="1"/>
          </p:cNvSpPr>
          <p:nvPr/>
        </p:nvSpPr>
        <p:spPr bwMode="auto">
          <a:xfrm>
            <a:off x="7924800" y="3352800"/>
            <a:ext cx="381000" cy="838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5" name="Oval 12"/>
          <p:cNvSpPr>
            <a:spLocks noChangeArrowheads="1"/>
          </p:cNvSpPr>
          <p:nvPr/>
        </p:nvSpPr>
        <p:spPr bwMode="auto">
          <a:xfrm>
            <a:off x="7772400" y="4191000"/>
            <a:ext cx="1143000" cy="685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6" name="Line 7"/>
          <p:cNvSpPr>
            <a:spLocks noChangeShapeType="1"/>
          </p:cNvSpPr>
          <p:nvPr/>
        </p:nvSpPr>
        <p:spPr bwMode="auto">
          <a:xfrm flipH="1">
            <a:off x="762000" y="3048000"/>
            <a:ext cx="609600" cy="838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7" name="Text Box 5"/>
          <p:cNvSpPr txBox="1">
            <a:spLocks noChangeArrowheads="1"/>
          </p:cNvSpPr>
          <p:nvPr/>
        </p:nvSpPr>
        <p:spPr bwMode="auto">
          <a:xfrm>
            <a:off x="6629400" y="243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2718" name="Oval 6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8" descr="ch01-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2488" y="3429000"/>
            <a:ext cx="43291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17" descr="ch01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4232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4724400" y="2514600"/>
            <a:ext cx="3810000" cy="587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Choose Histogram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152400" y="5029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 4</a:t>
            </a:r>
          </a:p>
        </p:txBody>
      </p:sp>
      <p:sp>
        <p:nvSpPr>
          <p:cNvPr id="73734" name="Oval 7"/>
          <p:cNvSpPr>
            <a:spLocks noChangeArrowheads="1"/>
          </p:cNvSpPr>
          <p:nvPr/>
        </p:nvSpPr>
        <p:spPr bwMode="auto">
          <a:xfrm>
            <a:off x="4724400" y="19812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8"/>
          <p:cNvSpPr>
            <a:spLocks noChangeArrowheads="1"/>
          </p:cNvSpPr>
          <p:nvPr/>
        </p:nvSpPr>
        <p:spPr bwMode="auto">
          <a:xfrm>
            <a:off x="152400" y="50292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9"/>
          <p:cNvSpPr>
            <a:spLocks noChangeShapeType="1"/>
          </p:cNvSpPr>
          <p:nvPr/>
        </p:nvSpPr>
        <p:spPr bwMode="auto">
          <a:xfrm flipH="1">
            <a:off x="2743200" y="2743200"/>
            <a:ext cx="1981200" cy="457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3581400" y="6096000"/>
            <a:ext cx="1295400" cy="76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8" name="Rectangle 11"/>
          <p:cNvSpPr>
            <a:spLocks noChangeArrowheads="1"/>
          </p:cNvSpPr>
          <p:nvPr/>
        </p:nvSpPr>
        <p:spPr bwMode="auto">
          <a:xfrm>
            <a:off x="762000" y="4495800"/>
            <a:ext cx="350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Input data range and bin range  </a:t>
            </a:r>
            <a:r>
              <a:rPr lang="en-US" sz="1600"/>
              <a:t>(bin range is a cell range containing the upper interval endpoints for each class grouping)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Select Chart Output </a:t>
            </a:r>
          </a:p>
          <a:p>
            <a:pPr marL="320675" indent="-320675" defTabSz="852488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and click “OK”</a:t>
            </a:r>
          </a:p>
        </p:txBody>
      </p:sp>
      <p:sp>
        <p:nvSpPr>
          <p:cNvPr id="73739" name="Line 12"/>
          <p:cNvSpPr>
            <a:spLocks noChangeShapeType="1"/>
          </p:cNvSpPr>
          <p:nvPr/>
        </p:nvSpPr>
        <p:spPr bwMode="auto">
          <a:xfrm flipV="1">
            <a:off x="4267200" y="4191000"/>
            <a:ext cx="2133600" cy="457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Rectangle 13"/>
          <p:cNvSpPr>
            <a:spLocks noChangeArrowheads="1"/>
          </p:cNvSpPr>
          <p:nvPr/>
        </p:nvSpPr>
        <p:spPr bwMode="auto">
          <a:xfrm>
            <a:off x="1066800" y="3048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Histograms in Excel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3742" name="Text Box 15"/>
          <p:cNvSpPr txBox="1">
            <a:spLocks noChangeArrowheads="1"/>
          </p:cNvSpPr>
          <p:nvPr/>
        </p:nvSpPr>
        <p:spPr bwMode="auto">
          <a:xfrm>
            <a:off x="6248400" y="3786188"/>
            <a:ext cx="319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(</a:t>
            </a:r>
          </a:p>
        </p:txBody>
      </p:sp>
      <p:sp>
        <p:nvSpPr>
          <p:cNvPr id="73743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44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B03ED09A-189B-406B-A09E-D8C3FB404F76}" type="slidenum">
              <a:rPr lang="en-US" smtClean="0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Questions for Grouping Data </a:t>
            </a:r>
            <a:br>
              <a:rPr lang="en-US"/>
            </a:br>
            <a:r>
              <a:rPr lang="en-US"/>
              <a:t>into Intervals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44196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/>
              <a:t>1.</a:t>
            </a:r>
            <a:r>
              <a:rPr lang="en-US">
                <a:solidFill>
                  <a:srgbClr val="0000FF"/>
                </a:solidFill>
              </a:rPr>
              <a:t>	How wide should each interval be?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/>
              <a:t>        </a:t>
            </a:r>
            <a:r>
              <a:rPr lang="en-US" sz="2400"/>
              <a:t>(How many classes should be used?)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700"/>
          </a:p>
          <a:p>
            <a:pPr marL="342900" indent="-342900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2.	</a:t>
            </a:r>
            <a:r>
              <a:rPr lang="en-US">
                <a:solidFill>
                  <a:srgbClr val="0000FF"/>
                </a:solidFill>
              </a:rPr>
              <a:t>How should the endpoints of the	 		intervals be determined?</a:t>
            </a:r>
          </a:p>
          <a:p>
            <a:pPr marL="1143000" lvl="2" indent="-228600" defTabSz="914400" eaLnBrk="1" hangingPunct="1">
              <a:lnSpc>
                <a:spcPct val="90000"/>
              </a:lnSpc>
            </a:pPr>
            <a:r>
              <a:rPr lang="en-US" sz="2400"/>
              <a:t>Often answered by trial and error, subject to user judgment</a:t>
            </a:r>
          </a:p>
          <a:p>
            <a:pPr marL="1143000" lvl="2" indent="-228600" defTabSz="914400" eaLnBrk="1" hangingPunct="1">
              <a:lnSpc>
                <a:spcPct val="90000"/>
              </a:lnSpc>
            </a:pPr>
            <a:r>
              <a:rPr lang="en-US" sz="2400"/>
              <a:t>The goal is to create a distribution that is neither too "jagged" nor too "blocky” </a:t>
            </a:r>
          </a:p>
          <a:p>
            <a:pPr marL="1143000" lvl="2" indent="-228600" defTabSz="914400" eaLnBrk="1" hangingPunct="1">
              <a:lnSpc>
                <a:spcPct val="90000"/>
              </a:lnSpc>
            </a:pPr>
            <a:r>
              <a:rPr lang="en-US" sz="2400"/>
              <a:t>Goal is to appropriately show the pattern of variation in the data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82C4C02-641D-4F75-B37B-9DDAFEC9695D}" type="slidenum">
              <a:rPr lang="en-US" smtClean="0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325" y="152400"/>
            <a:ext cx="6569075" cy="990600"/>
          </a:xfrm>
        </p:spPr>
        <p:txBody>
          <a:bodyPr/>
          <a:lstStyle/>
          <a:p>
            <a:pPr defTabSz="914400" eaLnBrk="1" hangingPunct="1"/>
            <a:r>
              <a:rPr lang="en-US"/>
              <a:t>How Many Class Intervals?</a:t>
            </a:r>
          </a:p>
        </p:txBody>
      </p:sp>
      <p:sp>
        <p:nvSpPr>
          <p:cNvPr id="92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5638800" cy="4572000"/>
          </a:xfrm>
        </p:spPr>
        <p:txBody>
          <a:bodyPr/>
          <a:lstStyle/>
          <a:p>
            <a:pPr marL="342900" indent="-342900" defTabSz="914400" eaLnBrk="1" hangingPunct="1"/>
            <a:r>
              <a:rPr lang="en-US" sz="2400" b="1"/>
              <a:t>Many (Narrow class intervals</a:t>
            </a:r>
            <a:r>
              <a:rPr lang="en-US" sz="2400"/>
              <a:t>)</a:t>
            </a:r>
          </a:p>
          <a:p>
            <a:pPr marL="1143000" lvl="2" indent="-228600" defTabSz="914400" eaLnBrk="1" hangingPunct="1"/>
            <a:r>
              <a:rPr lang="en-US"/>
              <a:t>may yield a very jagged distribution with gaps from empty classes </a:t>
            </a:r>
          </a:p>
          <a:p>
            <a:pPr marL="1143000" lvl="2" indent="-228600" defTabSz="914400" eaLnBrk="1" hangingPunct="1"/>
            <a:r>
              <a:rPr lang="en-US"/>
              <a:t>Can give a poor indication of how frequency varies across classes</a:t>
            </a:r>
          </a:p>
          <a:p>
            <a:pPr marL="1143000" lvl="2" indent="-228600" defTabSz="914400" eaLnBrk="1" hangingPunct="1">
              <a:buFont typeface="Wingdings" pitchFamily="2" charset="2"/>
              <a:buNone/>
            </a:pPr>
            <a:endParaRPr lang="en-US"/>
          </a:p>
          <a:p>
            <a:pPr marL="342900" indent="-342900" defTabSz="914400" eaLnBrk="1" hangingPunct="1">
              <a:spcBef>
                <a:spcPct val="45000"/>
              </a:spcBef>
            </a:pPr>
            <a:r>
              <a:rPr lang="en-US" sz="2400" b="1"/>
              <a:t>Few (Wide class intervals</a:t>
            </a:r>
            <a:r>
              <a:rPr lang="en-US" sz="2400"/>
              <a:t>)</a:t>
            </a:r>
          </a:p>
          <a:p>
            <a:pPr marL="1143000" lvl="2" indent="-228600" defTabSz="914400" eaLnBrk="1" hangingPunct="1"/>
            <a:r>
              <a:rPr lang="en-US"/>
              <a:t>may compress variation too much and yield a blocky distribution</a:t>
            </a:r>
          </a:p>
          <a:p>
            <a:pPr marL="1143000" lvl="2" indent="-228600" defTabSz="914400" eaLnBrk="1" hangingPunct="1"/>
            <a:r>
              <a:rPr lang="en-US"/>
              <a:t>can obscure important patterns of variation.</a:t>
            </a:r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5943600" y="4227513"/>
          <a:ext cx="32004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Worksheet" r:id="rId3" imgW="4591050" imgH="2895600" progId="Excel.Sheet.8">
                  <p:embed/>
                </p:oleObj>
              </mc:Choice>
              <mc:Fallback>
                <p:oleObj name="Worksheet" r:id="rId3" imgW="4591050" imgH="2895600" progId="Excel.Sheet.8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27513"/>
                        <a:ext cx="3200400" cy="202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5943600" y="2057400"/>
          <a:ext cx="32004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Worksheet" r:id="rId5" imgW="4905375" imgH="3133750" progId="Excel.Sheet.8">
                  <p:embed/>
                </p:oleObj>
              </mc:Choice>
              <mc:Fallback>
                <p:oleObj name="Worksheet" r:id="rId5" imgW="4905375" imgH="3133750" progId="Excel.Sheet.8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32004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Text Box 6"/>
          <p:cNvSpPr txBox="1">
            <a:spLocks noChangeArrowheads="1"/>
          </p:cNvSpPr>
          <p:nvPr/>
        </p:nvSpPr>
        <p:spPr bwMode="auto">
          <a:xfrm>
            <a:off x="6553200" y="6096000"/>
            <a:ext cx="2514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</a:rPr>
              <a:t>(X axis labels are upper class endpoints)</a:t>
            </a:r>
          </a:p>
        </p:txBody>
      </p:sp>
      <p:sp>
        <p:nvSpPr>
          <p:cNvPr id="9261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6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A65F8C6-1B41-45C9-824D-A4010555A77F}" type="slidenum">
              <a:rPr lang="en-US" smtClean="0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248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Cumulative </a:t>
            </a:r>
            <a:br>
              <a:rPr lang="en-US"/>
            </a:br>
            <a:r>
              <a:rPr lang="en-US"/>
              <a:t>Frequency Distribuiton</a:t>
            </a:r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304800" y="2819400"/>
            <a:ext cx="8534400" cy="3733800"/>
          </a:xfrm>
          <a:prstGeom prst="rect">
            <a:avLst/>
          </a:prstGeom>
          <a:solidFill>
            <a:srgbClr val="CBDDF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60960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6"/>
          <p:cNvSpPr>
            <a:spLocks noChangeShapeType="1"/>
          </p:cNvSpPr>
          <p:nvPr/>
        </p:nvSpPr>
        <p:spPr bwMode="auto">
          <a:xfrm>
            <a:off x="304800" y="3810000"/>
            <a:ext cx="853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2819400" y="2819400"/>
            <a:ext cx="0" cy="3733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762000" y="3200400"/>
            <a:ext cx="1066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Class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374650" y="3879850"/>
            <a:ext cx="8340725" cy="2419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sz="2000" b="1">
                <a:solidFill>
                  <a:schemeClr val="bg2"/>
                </a:solidFill>
              </a:rPr>
              <a:t>10 but less than 20  	   3                 15                    3                   15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>
                <a:solidFill>
                  <a:schemeClr val="bg2"/>
                </a:solidFill>
              </a:rPr>
              <a:t>20 but less than 30	   6                 30                    9                   45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>
                <a:solidFill>
                  <a:schemeClr val="bg2"/>
                </a:solidFill>
              </a:rPr>
              <a:t>30 but less than 40	   5                 25                  14                   70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>
                <a:solidFill>
                  <a:schemeClr val="bg2"/>
                </a:solidFill>
              </a:rPr>
              <a:t>40 but less than 50          4                 20                  18                   90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>
                <a:solidFill>
                  <a:schemeClr val="bg2"/>
                </a:solidFill>
              </a:rPr>
              <a:t>50 but less than 60	   2                 10                  </a:t>
            </a:r>
            <a:r>
              <a:rPr lang="en-US" sz="1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20                 100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                Total	               20               100</a:t>
            </a:r>
            <a:r>
              <a:rPr lang="en-US" b="1">
                <a:solidFill>
                  <a:srgbClr val="CC0000"/>
                </a:solidFill>
              </a:rPr>
              <a:t>          </a:t>
            </a:r>
          </a:p>
        </p:txBody>
      </p:sp>
      <p:sp>
        <p:nvSpPr>
          <p:cNvPr id="77832" name="Line 10"/>
          <p:cNvSpPr>
            <a:spLocks noChangeShapeType="1"/>
          </p:cNvSpPr>
          <p:nvPr/>
        </p:nvSpPr>
        <p:spPr bwMode="auto">
          <a:xfrm>
            <a:off x="4191000" y="2819400"/>
            <a:ext cx="0" cy="3733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4114800" y="3200400"/>
            <a:ext cx="1600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Percentage</a:t>
            </a:r>
          </a:p>
        </p:txBody>
      </p:sp>
      <p:sp>
        <p:nvSpPr>
          <p:cNvPr id="77834" name="Line 12"/>
          <p:cNvSpPr>
            <a:spLocks noChangeShapeType="1"/>
          </p:cNvSpPr>
          <p:nvPr/>
        </p:nvSpPr>
        <p:spPr bwMode="auto">
          <a:xfrm>
            <a:off x="5638800" y="2819400"/>
            <a:ext cx="0" cy="3733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7239000" y="3095625"/>
            <a:ext cx="1600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Cumulative Percentage</a:t>
            </a:r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304800" y="5867400"/>
            <a:ext cx="853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304800" y="1657350"/>
            <a:ext cx="8534400" cy="92075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Data in ordered array: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12, 13, 17, 21, 24, 24, 26, 27, 27, 30, 32, 35, 37, 38, 41, 43, 44, 46, 53, 58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2743200" y="3200400"/>
            <a:ext cx="1524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Frequency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562600" y="3048000"/>
            <a:ext cx="177165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Cumulative Frequency</a:t>
            </a:r>
          </a:p>
        </p:txBody>
      </p:sp>
      <p:sp>
        <p:nvSpPr>
          <p:cNvPr id="77840" name="Line 19"/>
          <p:cNvSpPr>
            <a:spLocks noChangeShapeType="1"/>
          </p:cNvSpPr>
          <p:nvPr/>
        </p:nvSpPr>
        <p:spPr bwMode="auto">
          <a:xfrm>
            <a:off x="7239000" y="2819400"/>
            <a:ext cx="0" cy="3733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7842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C724D1D1-59E2-4CF4-9EEE-D8811A153F3B}" type="slidenum">
              <a:rPr lang="en-US" smtClean="0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bg2"/>
                </a:solidFill>
              </a:rPr>
              <a:t>Data are used to assist decision making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200" b="1">
              <a:solidFill>
                <a:schemeClr val="bg2"/>
              </a:solidFill>
            </a:endParaRP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Statistics</a:t>
            </a:r>
            <a:r>
              <a:rPr lang="en-US" sz="2400"/>
              <a:t> is a tool to help </a:t>
            </a:r>
            <a:r>
              <a:rPr lang="en-US" sz="2400">
                <a:solidFill>
                  <a:srgbClr val="0000FF"/>
                </a:solidFill>
              </a:rPr>
              <a:t>process, summarize, analyze, and interpre</a:t>
            </a:r>
            <a:r>
              <a:rPr lang="en-US" sz="2400">
                <a:solidFill>
                  <a:srgbClr val="3B58E9"/>
                </a:solidFill>
              </a:rPr>
              <a:t>t</a:t>
            </a:r>
            <a:r>
              <a:rPr lang="en-US" sz="2400"/>
              <a:t> data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 b="1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07A15A5A-DCB1-4CA1-B424-6EE2F3648D09}" type="slidenum">
              <a:rPr lang="en-US" smtClean="0">
                <a:cs typeface="Arial" charset="0"/>
              </a:rPr>
              <a:pPr defTabSz="852488"/>
              <a:t>5</a:t>
            </a:fld>
            <a:endParaRPr lang="en-US">
              <a:cs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Decision Making in an Uncertain Environment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Ogive</a:t>
            </a:r>
            <a:br>
              <a:rPr lang="en-US"/>
            </a:br>
            <a:r>
              <a:rPr lang="en-US" sz="3600"/>
              <a:t>Graphing Cumulative Frequencies</a:t>
            </a:r>
          </a:p>
        </p:txBody>
      </p:sp>
      <p:sp>
        <p:nvSpPr>
          <p:cNvPr id="10263" name="Rectangle 4"/>
          <p:cNvSpPr>
            <a:spLocks noChangeArrowheads="1"/>
          </p:cNvSpPr>
          <p:nvPr/>
        </p:nvSpPr>
        <p:spPr bwMode="auto">
          <a:xfrm>
            <a:off x="4800600" y="2667000"/>
            <a:ext cx="3981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5"/>
          <p:cNvSpPr>
            <a:spLocks noChangeArrowheads="1"/>
          </p:cNvSpPr>
          <p:nvPr/>
        </p:nvSpPr>
        <p:spPr bwMode="auto">
          <a:xfrm>
            <a:off x="4953000" y="2667000"/>
            <a:ext cx="3600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1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40150" y="2667000"/>
          <a:ext cx="540385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Worksheet" r:id="rId3" imgW="2943225" imgH="1800352" progId="Excel.Sheet.8">
                  <p:embed/>
                </p:oleObj>
              </mc:Choice>
              <mc:Fallback>
                <p:oleObj name="Worksheet" r:id="rId3" imgW="2943225" imgH="1800352" progId="Excel.Sheet.8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667000"/>
                        <a:ext cx="540385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7"/>
          <p:cNvSpPr>
            <a:spLocks noChangeArrowheads="1"/>
          </p:cNvSpPr>
          <p:nvPr/>
        </p:nvSpPr>
        <p:spPr bwMode="auto">
          <a:xfrm>
            <a:off x="5486400" y="6096000"/>
            <a:ext cx="23622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Interval endpoints</a:t>
            </a:r>
          </a:p>
        </p:txBody>
      </p:sp>
      <p:sp>
        <p:nvSpPr>
          <p:cNvPr id="10266" name="Rectangle 9"/>
          <p:cNvSpPr>
            <a:spLocks noChangeArrowheads="1"/>
          </p:cNvSpPr>
          <p:nvPr/>
        </p:nvSpPr>
        <p:spPr bwMode="auto">
          <a:xfrm>
            <a:off x="76200" y="1676400"/>
            <a:ext cx="3733800" cy="2286000"/>
          </a:xfrm>
          <a:prstGeom prst="rect">
            <a:avLst/>
          </a:prstGeom>
          <a:solidFill>
            <a:srgbClr val="CBDDF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10"/>
          <p:cNvSpPr>
            <a:spLocks noChangeShapeType="1"/>
          </p:cNvSpPr>
          <p:nvPr/>
        </p:nvSpPr>
        <p:spPr bwMode="auto">
          <a:xfrm>
            <a:off x="76200" y="2362200"/>
            <a:ext cx="3733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11"/>
          <p:cNvSpPr>
            <a:spLocks noChangeShapeType="1"/>
          </p:cNvSpPr>
          <p:nvPr/>
        </p:nvSpPr>
        <p:spPr bwMode="auto">
          <a:xfrm>
            <a:off x="1828800" y="1676400"/>
            <a:ext cx="0" cy="228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12"/>
          <p:cNvSpPr>
            <a:spLocks noChangeArrowheads="1"/>
          </p:cNvSpPr>
          <p:nvPr/>
        </p:nvSpPr>
        <p:spPr bwMode="auto">
          <a:xfrm>
            <a:off x="381000" y="2000250"/>
            <a:ext cx="1066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>
                <a:solidFill>
                  <a:srgbClr val="CC0000"/>
                </a:solidFill>
              </a:rPr>
              <a:t>Interval</a:t>
            </a:r>
          </a:p>
        </p:txBody>
      </p:sp>
      <p:sp>
        <p:nvSpPr>
          <p:cNvPr id="10270" name="Rectangle 13"/>
          <p:cNvSpPr>
            <a:spLocks noChangeArrowheads="1"/>
          </p:cNvSpPr>
          <p:nvPr/>
        </p:nvSpPr>
        <p:spPr bwMode="auto">
          <a:xfrm>
            <a:off x="76200" y="2438400"/>
            <a:ext cx="3587750" cy="151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Less than 10                  </a:t>
            </a:r>
            <a:r>
              <a:rPr lang="en-US" sz="8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 10                 0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10 but less than 20   	    20        	     15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20 but less than 30   	    30                45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30 but less than 40   	    40                70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40 but less than 50   	    50                90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50 but less than 60   	    60               100</a:t>
            </a:r>
            <a:endParaRPr lang="en-US" sz="1400" b="1">
              <a:solidFill>
                <a:srgbClr val="CC0000"/>
              </a:solidFill>
            </a:endParaRPr>
          </a:p>
        </p:txBody>
      </p:sp>
      <p:sp>
        <p:nvSpPr>
          <p:cNvPr id="10271" name="Line 14"/>
          <p:cNvSpPr>
            <a:spLocks noChangeShapeType="1"/>
          </p:cNvSpPr>
          <p:nvPr/>
        </p:nvSpPr>
        <p:spPr bwMode="auto">
          <a:xfrm>
            <a:off x="2743200" y="1676400"/>
            <a:ext cx="0" cy="228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Rectangle 15"/>
          <p:cNvSpPr>
            <a:spLocks noChangeArrowheads="1"/>
          </p:cNvSpPr>
          <p:nvPr/>
        </p:nvSpPr>
        <p:spPr bwMode="auto">
          <a:xfrm>
            <a:off x="2590800" y="1847850"/>
            <a:ext cx="13716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CC0000"/>
                </a:solidFill>
              </a:rPr>
              <a:t>Cumulative Percentage</a:t>
            </a:r>
          </a:p>
        </p:txBody>
      </p:sp>
      <p:sp>
        <p:nvSpPr>
          <p:cNvPr id="10273" name="Rectangle 16"/>
          <p:cNvSpPr>
            <a:spLocks noChangeArrowheads="1"/>
          </p:cNvSpPr>
          <p:nvPr/>
        </p:nvSpPr>
        <p:spPr bwMode="auto">
          <a:xfrm>
            <a:off x="1752600" y="1697038"/>
            <a:ext cx="990600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400" b="1">
                <a:solidFill>
                  <a:srgbClr val="CC0000"/>
                </a:solidFill>
              </a:rPr>
              <a:t>Upper interval endpoint</a:t>
            </a:r>
          </a:p>
        </p:txBody>
      </p:sp>
      <p:sp>
        <p:nvSpPr>
          <p:cNvPr id="10274" name="AutoShape 18"/>
          <p:cNvSpPr>
            <a:spLocks noChangeArrowheads="1"/>
          </p:cNvSpPr>
          <p:nvPr/>
        </p:nvSpPr>
        <p:spPr bwMode="auto">
          <a:xfrm rot="10800000" flipH="1">
            <a:off x="3124200" y="3962400"/>
            <a:ext cx="6858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76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38B40597-9176-4DBD-BBCF-066D90C57AFA}" type="slidenum">
              <a:rPr lang="en-US" smtClean="0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553200" cy="762000"/>
          </a:xfrm>
        </p:spPr>
        <p:txBody>
          <a:bodyPr/>
          <a:lstStyle/>
          <a:p>
            <a:pPr defTabSz="914400" eaLnBrk="1" hangingPunct="1"/>
            <a:r>
              <a:rPr lang="en-US"/>
              <a:t>Stem-and-Leaf Diagram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97088"/>
            <a:ext cx="7772400" cy="3465512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A simple way to see distribution details in a data set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/>
          </a:p>
          <a:p>
            <a:pPr marL="742950" lvl="1" indent="-285750" defTabSz="914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800"/>
              <a:t>METHOD: Separate the sorted data series</a:t>
            </a:r>
            <a:br>
              <a:rPr lang="en-US" sz="2800"/>
            </a:br>
            <a:r>
              <a:rPr lang="en-US" sz="2800"/>
              <a:t>                into leading digits (the </a:t>
            </a:r>
            <a:r>
              <a:rPr lang="en-US" sz="2800" b="1">
                <a:solidFill>
                  <a:srgbClr val="0000FF"/>
                </a:solidFill>
              </a:rPr>
              <a:t>stem</a:t>
            </a:r>
            <a:r>
              <a:rPr lang="en-US" sz="2800"/>
              <a:t>) and</a:t>
            </a:r>
            <a:br>
              <a:rPr lang="en-US" sz="2800"/>
            </a:br>
            <a:r>
              <a:rPr lang="en-US" sz="2800"/>
              <a:t>                the trailing digits (the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 b="1">
                <a:solidFill>
                  <a:srgbClr val="0000FF"/>
                </a:solidFill>
              </a:rPr>
              <a:t>leaves</a:t>
            </a:r>
            <a:r>
              <a:rPr lang="en-US" sz="2800"/>
              <a:t>)</a:t>
            </a:r>
            <a:endParaRPr lang="en-US"/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09AF8B52-3CAD-4690-AAAA-5B7894E2C64A}" type="slidenum">
              <a:rPr lang="en-US" smtClean="0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4876800" y="3352800"/>
            <a:ext cx="1600200" cy="22860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2493963" y="152400"/>
            <a:ext cx="3983037" cy="990600"/>
          </a:xfrm>
        </p:spPr>
        <p:txBody>
          <a:bodyPr/>
          <a:lstStyle/>
          <a:p>
            <a:pPr defTabSz="914400" eaLnBrk="1" hangingPunct="1"/>
            <a:r>
              <a:rPr lang="en-US"/>
              <a:t>Example</a:t>
            </a:r>
          </a:p>
        </p:txBody>
      </p:sp>
      <p:sp>
        <p:nvSpPr>
          <p:cNvPr id="81923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2819400"/>
            <a:ext cx="7696200" cy="671513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Here, use the 10’s digit for the stem unit:</a:t>
            </a: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1900238" y="1520825"/>
            <a:ext cx="5095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</a:rPr>
              <a:t>Data in ordered array:</a:t>
            </a:r>
          </a:p>
          <a:p>
            <a:pPr algn="ctr" eaLnBrk="0" hangingPunct="0">
              <a:spcBef>
                <a:spcPct val="15000"/>
              </a:spcBef>
            </a:pPr>
            <a:r>
              <a:rPr lang="en-US">
                <a:solidFill>
                  <a:srgbClr val="0000FF"/>
                </a:solidFill>
              </a:rPr>
              <a:t>21, 24, 24, 26, 27, 27, 30, 32, 38, 41</a:t>
            </a: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1371600" y="381000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21 is shown as</a:t>
            </a:r>
            <a:endParaRPr lang="en-US" sz="23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38 is shown as</a:t>
            </a:r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>
            <a:off x="4876800" y="3886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28" name="Line 9"/>
          <p:cNvSpPr>
            <a:spLocks noChangeShapeType="1"/>
          </p:cNvSpPr>
          <p:nvPr/>
        </p:nvSpPr>
        <p:spPr bwMode="auto">
          <a:xfrm>
            <a:off x="42672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1905000" y="2057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1"/>
          <p:cNvSpPr>
            <a:spLocks noChangeArrowheads="1"/>
          </p:cNvSpPr>
          <p:nvPr/>
        </p:nvSpPr>
        <p:spPr bwMode="auto">
          <a:xfrm>
            <a:off x="5943600" y="2057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2"/>
          <p:cNvSpPr>
            <a:spLocks noChangeShapeType="1"/>
          </p:cNvSpPr>
          <p:nvPr/>
        </p:nvSpPr>
        <p:spPr bwMode="auto">
          <a:xfrm>
            <a:off x="5638800" y="3352800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2" name="Text Box 13"/>
          <p:cNvSpPr txBox="1">
            <a:spLocks noChangeArrowheads="1"/>
          </p:cNvSpPr>
          <p:nvPr/>
        </p:nvSpPr>
        <p:spPr bwMode="auto">
          <a:xfrm>
            <a:off x="4876800" y="3429000"/>
            <a:ext cx="15240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/>
              <a:t>Stem   Leaf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/>
              <a:t>   2        1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/>
              <a:t>   3        8</a:t>
            </a:r>
          </a:p>
        </p:txBody>
      </p:sp>
      <p:sp>
        <p:nvSpPr>
          <p:cNvPr id="81933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1934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D10F7B88-03E4-4F24-8920-B14E7BAD7741}" type="slidenum">
              <a:rPr lang="en-US" smtClean="0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451100" y="152400"/>
            <a:ext cx="4178300" cy="990600"/>
          </a:xfrm>
        </p:spPr>
        <p:txBody>
          <a:bodyPr/>
          <a:lstStyle/>
          <a:p>
            <a:pPr defTabSz="914400" eaLnBrk="1" hangingPunct="1"/>
            <a:r>
              <a:rPr lang="en-US"/>
              <a:t>Example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3043238"/>
            <a:ext cx="6781800" cy="671512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Completed stem-and-leaf diagram: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2971800" y="3629025"/>
          <a:ext cx="3124200" cy="18319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Stem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Leaves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1  4  4  6  7  7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0  2  8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61" name="Text Box 1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2962" name="Rectangle 19"/>
          <p:cNvSpPr>
            <a:spLocks noChangeArrowheads="1"/>
          </p:cNvSpPr>
          <p:nvPr/>
        </p:nvSpPr>
        <p:spPr bwMode="auto">
          <a:xfrm>
            <a:off x="1900238" y="1520825"/>
            <a:ext cx="5095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</a:rPr>
              <a:t>Data in ordered array:</a:t>
            </a:r>
          </a:p>
          <a:p>
            <a:pPr algn="ctr" eaLnBrk="0" hangingPunct="0">
              <a:spcBef>
                <a:spcPct val="15000"/>
              </a:spcBef>
            </a:pPr>
            <a:r>
              <a:rPr lang="en-US">
                <a:solidFill>
                  <a:srgbClr val="0000FF"/>
                </a:solidFill>
              </a:rPr>
              <a:t>21, 24, 24, 26, 27, 27, 30, 32, 38, 41</a:t>
            </a:r>
          </a:p>
        </p:txBody>
      </p:sp>
      <p:sp>
        <p:nvSpPr>
          <p:cNvPr id="82963" name="Line 20"/>
          <p:cNvSpPr>
            <a:spLocks noChangeShapeType="1"/>
          </p:cNvSpPr>
          <p:nvPr/>
        </p:nvSpPr>
        <p:spPr bwMode="auto">
          <a:xfrm>
            <a:off x="2971800" y="3962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4" name="Footer Placeholder 2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96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E49C760B-E0ED-4F1F-8A4B-474CD25D1D0E}" type="slidenum">
              <a:rPr lang="en-US" smtClean="0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4419600" y="2971800"/>
            <a:ext cx="1752600" cy="2209800"/>
          </a:xfrm>
          <a:prstGeom prst="rect">
            <a:avLst/>
          </a:prstGeom>
          <a:solidFill>
            <a:srgbClr val="CBDD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838200"/>
          </a:xfrm>
        </p:spPr>
        <p:txBody>
          <a:bodyPr/>
          <a:lstStyle/>
          <a:p>
            <a:pPr defTabSz="914400" eaLnBrk="1" hangingPunct="1"/>
            <a:r>
              <a:rPr lang="en-US"/>
              <a:t>Using other stem units</a:t>
            </a:r>
          </a:p>
        </p:txBody>
      </p:sp>
      <p:sp>
        <p:nvSpPr>
          <p:cNvPr id="8397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086600" cy="4114800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Using the 100’s digit as the stem:</a:t>
            </a:r>
          </a:p>
          <a:p>
            <a:pPr marL="742950" lvl="1" indent="-285750" defTabSz="914400" eaLnBrk="1" hangingPunct="1">
              <a:lnSpc>
                <a:spcPct val="150000"/>
              </a:lnSpc>
            </a:pPr>
            <a:r>
              <a:rPr lang="en-US"/>
              <a:t>Round off the 10’s digit to form the leaves</a:t>
            </a:r>
          </a:p>
          <a:p>
            <a:pPr marL="342900" indent="-342900" defTabSz="91440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/>
          </a:p>
          <a:p>
            <a:pPr marL="1143000" lvl="2" indent="-228600" defTabSz="914400" eaLnBrk="1" hangingPunct="1">
              <a:lnSpc>
                <a:spcPct val="110000"/>
              </a:lnSpc>
            </a:pPr>
            <a:r>
              <a:rPr lang="en-US"/>
              <a:t>613 would become             6      1</a:t>
            </a:r>
          </a:p>
          <a:p>
            <a:pPr marL="1143000" lvl="2" indent="-228600" defTabSz="914400" eaLnBrk="1" hangingPunct="1">
              <a:lnSpc>
                <a:spcPct val="110000"/>
              </a:lnSpc>
            </a:pPr>
            <a:r>
              <a:rPr lang="en-US"/>
              <a:t>776 would become             7      8</a:t>
            </a:r>
          </a:p>
          <a:p>
            <a:pPr marL="1143000" lvl="2" indent="-228600" defTabSz="914400" eaLnBrk="1" hangingPunct="1">
              <a:lnSpc>
                <a:spcPct val="110000"/>
              </a:lnSpc>
            </a:pPr>
            <a:r>
              <a:rPr lang="en-US"/>
              <a:t>  . . .</a:t>
            </a:r>
          </a:p>
          <a:p>
            <a:pPr marL="1143000" lvl="2" indent="-228600" defTabSz="914400" eaLnBrk="1" hangingPunct="1">
              <a:lnSpc>
                <a:spcPct val="110000"/>
              </a:lnSpc>
            </a:pPr>
            <a:r>
              <a:rPr lang="en-US"/>
              <a:t>1224 becomes                  12      2</a:t>
            </a:r>
            <a:r>
              <a:rPr lang="en-US" b="1"/>
              <a:t>   </a:t>
            </a:r>
          </a:p>
          <a:p>
            <a:pPr marL="342900" indent="-342900" defTabSz="91440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83972" name="Line 5"/>
          <p:cNvSpPr>
            <a:spLocks noChangeShapeType="1"/>
          </p:cNvSpPr>
          <p:nvPr/>
        </p:nvSpPr>
        <p:spPr bwMode="auto">
          <a:xfrm>
            <a:off x="4419600" y="3429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>
            <a:off x="5334000" y="29718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4" name="Line 7"/>
          <p:cNvSpPr>
            <a:spLocks noChangeShapeType="1"/>
          </p:cNvSpPr>
          <p:nvPr/>
        </p:nvSpPr>
        <p:spPr bwMode="auto">
          <a:xfrm>
            <a:off x="4114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>
            <a:off x="4114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6" name="Line 9"/>
          <p:cNvSpPr>
            <a:spLocks noChangeShapeType="1"/>
          </p:cNvSpPr>
          <p:nvPr/>
        </p:nvSpPr>
        <p:spPr bwMode="auto">
          <a:xfrm>
            <a:off x="4114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Stem    Leaf</a:t>
            </a:r>
          </a:p>
        </p:txBody>
      </p:sp>
      <p:sp>
        <p:nvSpPr>
          <p:cNvPr id="83978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979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4463B5B4-360B-408B-BB29-0B6AB5CEE693}" type="slidenum">
              <a:rPr lang="en-US" smtClean="0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5715000" y="3276600"/>
            <a:ext cx="2590800" cy="3200400"/>
          </a:xfrm>
          <a:prstGeom prst="rect">
            <a:avLst/>
          </a:prstGeom>
          <a:solidFill>
            <a:srgbClr val="CBDD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838200"/>
          </a:xfrm>
        </p:spPr>
        <p:txBody>
          <a:bodyPr/>
          <a:lstStyle/>
          <a:p>
            <a:pPr defTabSz="914400" eaLnBrk="1" hangingPunct="1"/>
            <a:r>
              <a:rPr lang="en-US"/>
              <a:t>Using other stem units</a:t>
            </a:r>
          </a:p>
        </p:txBody>
      </p:sp>
      <p:sp>
        <p:nvSpPr>
          <p:cNvPr id="8499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086600" cy="1371600"/>
          </a:xfrm>
        </p:spPr>
        <p:txBody>
          <a:bodyPr/>
          <a:lstStyle/>
          <a:p>
            <a:pPr marL="342900" indent="-342900" defTabSz="914400" eaLnBrk="1" hangingPunct="1"/>
            <a:r>
              <a:rPr lang="en-US" sz="3200"/>
              <a:t>Using the 100’s digit as the stem:</a:t>
            </a:r>
          </a:p>
          <a:p>
            <a:pPr marL="742950" lvl="1" indent="-285750" defTabSz="914400" eaLnBrk="1" hangingPunct="1">
              <a:lnSpc>
                <a:spcPct val="150000"/>
              </a:lnSpc>
            </a:pPr>
            <a:r>
              <a:rPr lang="en-US" sz="2800"/>
              <a:t>The completed stem-and-leaf display:</a:t>
            </a:r>
            <a:endParaRPr lang="en-US" sz="2800" b="1"/>
          </a:p>
          <a:p>
            <a:pPr marL="342900" indent="-342900" defTabSz="91440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84996" name="Line 5"/>
          <p:cNvSpPr>
            <a:spLocks noChangeShapeType="1"/>
          </p:cNvSpPr>
          <p:nvPr/>
        </p:nvSpPr>
        <p:spPr bwMode="auto">
          <a:xfrm>
            <a:off x="5715000" y="37338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997" name="Line 6"/>
          <p:cNvSpPr>
            <a:spLocks noChangeShapeType="1"/>
          </p:cNvSpPr>
          <p:nvPr/>
        </p:nvSpPr>
        <p:spPr bwMode="auto">
          <a:xfrm>
            <a:off x="6629400" y="3276600"/>
            <a:ext cx="1588" cy="3200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5791200" y="3352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Stem      Leaves</a:t>
            </a: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5715000" y="3733800"/>
            <a:ext cx="2514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/>
              <a:t>    6        1 3 6</a:t>
            </a:r>
          </a:p>
          <a:p>
            <a:pPr>
              <a:spcBef>
                <a:spcPct val="30000"/>
              </a:spcBef>
            </a:pPr>
            <a:r>
              <a:rPr lang="en-US" sz="2000"/>
              <a:t>    7        2 2 5 8 </a:t>
            </a:r>
          </a:p>
          <a:p>
            <a:pPr>
              <a:spcBef>
                <a:spcPct val="30000"/>
              </a:spcBef>
            </a:pPr>
            <a:r>
              <a:rPr lang="en-US" sz="2000"/>
              <a:t>    8        3 4 6 6 9 9</a:t>
            </a:r>
          </a:p>
          <a:p>
            <a:pPr>
              <a:spcBef>
                <a:spcPct val="30000"/>
              </a:spcBef>
            </a:pPr>
            <a:r>
              <a:rPr lang="en-US" sz="2000"/>
              <a:t>    9        1 3 3 6 8 </a:t>
            </a:r>
          </a:p>
          <a:p>
            <a:pPr>
              <a:spcBef>
                <a:spcPct val="30000"/>
              </a:spcBef>
            </a:pPr>
            <a:r>
              <a:rPr lang="en-US" sz="2000"/>
              <a:t>   10       3 5 6</a:t>
            </a:r>
          </a:p>
          <a:p>
            <a:pPr>
              <a:spcBef>
                <a:spcPct val="30000"/>
              </a:spcBef>
            </a:pPr>
            <a:r>
              <a:rPr lang="en-US" sz="2000"/>
              <a:t>   11       4 7 </a:t>
            </a:r>
          </a:p>
          <a:p>
            <a:pPr>
              <a:spcBef>
                <a:spcPct val="30000"/>
              </a:spcBef>
            </a:pPr>
            <a:r>
              <a:rPr lang="en-US" sz="2000"/>
              <a:t>   12       2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85800" y="3286125"/>
            <a:ext cx="3657600" cy="2370138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Data:</a:t>
            </a:r>
          </a:p>
          <a:p>
            <a:pPr lvl="1"/>
            <a:endParaRPr lang="en-US"/>
          </a:p>
          <a:p>
            <a:r>
              <a:rPr lang="en-US" sz="2000"/>
              <a:t>613, 632, 658, 717, 722, 750, 776, 827, 841, 859, 863, 891, 894, 906, 928, 933, 955, 982, 1034, 1047,1056, 1140, 1169, 1224</a:t>
            </a:r>
          </a:p>
        </p:txBody>
      </p:sp>
      <p:sp>
        <p:nvSpPr>
          <p:cNvPr id="85002" name="AutoShape 11"/>
          <p:cNvSpPr>
            <a:spLocks noChangeArrowheads="1"/>
          </p:cNvSpPr>
          <p:nvPr/>
        </p:nvSpPr>
        <p:spPr bwMode="auto">
          <a:xfrm>
            <a:off x="4572000" y="4876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5004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AC5A502F-DC4B-407F-A681-45F56AE79624}" type="slidenum">
              <a:rPr lang="en-US" smtClean="0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239000" cy="44196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00FF"/>
                </a:solidFill>
              </a:rPr>
              <a:t>Scatter Diagrams </a:t>
            </a:r>
            <a:r>
              <a:rPr lang="en-US" sz="3200"/>
              <a:t>are used for paired observations taken from two numerical variables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The Scatter Diagram:</a:t>
            </a:r>
          </a:p>
          <a:p>
            <a:pPr lvl="1" eaLnBrk="1" hangingPunct="1"/>
            <a:r>
              <a:rPr lang="en-US" sz="2800"/>
              <a:t>one variable is measured on the vertical axis and the other variable is measured on the horizontal axis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1066800" y="2286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Scatter Diagrams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657F7FCF-1D0B-4797-9C9B-55DE3E95BB25}" type="slidenum">
              <a:rPr lang="en-US" smtClean="0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Scatter Diagram Example</a:t>
            </a:r>
          </a:p>
        </p:txBody>
      </p:sp>
      <p:sp>
        <p:nvSpPr>
          <p:cNvPr id="87042" name="Footer Placeholder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AAD4A2D8-11A8-41C3-BB01-237EA0E0AD6D}" type="slidenum">
              <a:rPr lang="en-US" smtClean="0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33600"/>
            <a:ext cx="586105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24000"/>
          <a:ext cx="2743200" cy="4049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904">
                <a:tc gridSpan="3"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Average SAT scores by state:  1998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Verbal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Math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562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520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Arizona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Arkansas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568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California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497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516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Colorado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537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542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Connecticut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510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509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Delaware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493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D.C.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476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Florida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Georgia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486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482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Hawaii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483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513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7109" name="TextBox 2"/>
          <p:cNvSpPr txBox="1">
            <a:spLocks noChangeArrowheads="1"/>
          </p:cNvSpPr>
          <p:nvPr/>
        </p:nvSpPr>
        <p:spPr bwMode="auto">
          <a:xfrm>
            <a:off x="152400" y="53340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5791200"/>
          <a:ext cx="2743200" cy="760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W.Va.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Wis.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Wyo.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548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546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6" descr="ch01-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81121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467600" cy="838200"/>
          </a:xfrm>
        </p:spPr>
        <p:txBody>
          <a:bodyPr/>
          <a:lstStyle/>
          <a:p>
            <a:pPr defTabSz="914400" eaLnBrk="1" hangingPunct="1"/>
            <a:r>
              <a:rPr lang="en-US"/>
              <a:t>Scatter Diagrams in Excel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3200400" cy="38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/>
              <a:t>Select the </a:t>
            </a:r>
            <a:r>
              <a:rPr lang="en-US" sz="2000">
                <a:solidFill>
                  <a:srgbClr val="0000FF"/>
                </a:solidFill>
              </a:rPr>
              <a:t>Insert</a:t>
            </a:r>
            <a:r>
              <a:rPr lang="en-US" sz="2000"/>
              <a:t> tab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8069" name="Oval 6"/>
          <p:cNvSpPr>
            <a:spLocks noChangeArrowheads="1"/>
          </p:cNvSpPr>
          <p:nvPr/>
        </p:nvSpPr>
        <p:spPr bwMode="auto">
          <a:xfrm>
            <a:off x="381000" y="22860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>
            <a:off x="1981200" y="2667000"/>
            <a:ext cx="152400" cy="9906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1" name="Text Box 9"/>
          <p:cNvSpPr txBox="1">
            <a:spLocks noChangeArrowheads="1"/>
          </p:cNvSpPr>
          <p:nvPr/>
        </p:nvSpPr>
        <p:spPr bwMode="auto">
          <a:xfrm>
            <a:off x="5105400" y="259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88072" name="Oval 10"/>
          <p:cNvSpPr>
            <a:spLocks noChangeArrowheads="1"/>
          </p:cNvSpPr>
          <p:nvPr/>
        </p:nvSpPr>
        <p:spPr bwMode="auto">
          <a:xfrm>
            <a:off x="5029200" y="25908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5486400" y="25146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Select </a:t>
            </a:r>
            <a:r>
              <a:rPr lang="en-US" sz="2000">
                <a:solidFill>
                  <a:srgbClr val="0000FF"/>
                </a:solidFill>
              </a:rPr>
              <a:t>Scatter</a:t>
            </a:r>
            <a:r>
              <a:rPr lang="en-US" sz="2000"/>
              <a:t> type from the Charts section</a:t>
            </a:r>
          </a:p>
        </p:txBody>
      </p:sp>
      <p:sp>
        <p:nvSpPr>
          <p:cNvPr id="88074" name="Line 12"/>
          <p:cNvSpPr>
            <a:spLocks noChangeShapeType="1"/>
          </p:cNvSpPr>
          <p:nvPr/>
        </p:nvSpPr>
        <p:spPr bwMode="auto">
          <a:xfrm>
            <a:off x="7010400" y="3200400"/>
            <a:ext cx="304800" cy="83820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990600" y="556260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When prompted, enter the data range, desired legend, and desired destination to complete the scatter diagram</a:t>
            </a:r>
          </a:p>
        </p:txBody>
      </p:sp>
      <p:sp>
        <p:nvSpPr>
          <p:cNvPr id="88076" name="Text Box 14"/>
          <p:cNvSpPr txBox="1">
            <a:spLocks noChangeArrowheads="1"/>
          </p:cNvSpPr>
          <p:nvPr/>
        </p:nvSpPr>
        <p:spPr bwMode="auto">
          <a:xfrm>
            <a:off x="53340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8077" name="Oval 15"/>
          <p:cNvSpPr>
            <a:spLocks noChangeArrowheads="1"/>
          </p:cNvSpPr>
          <p:nvPr/>
        </p:nvSpPr>
        <p:spPr bwMode="auto">
          <a:xfrm>
            <a:off x="457200" y="5638800"/>
            <a:ext cx="457200" cy="457200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079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7B84F0DC-AB18-4A19-8A7B-C2211BD7F394}" type="slidenum">
              <a:rPr lang="en-US" smtClean="0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467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Data Presentation Errors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3200"/>
              <a:t>Goals for effective data presentation</a:t>
            </a:r>
            <a:r>
              <a:rPr lang="en-US"/>
              <a:t>: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Present data to display essential information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Communicate complex ideas clearly and accurately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Avoid distortion that might convey the wrong message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5D42E0A6-0324-463D-8061-946203AB774E}" type="slidenum">
              <a:rPr lang="en-US" smtClean="0">
                <a:cs typeface="Arial" charset="0"/>
              </a:rPr>
              <a:pPr/>
              <a:t>59</a:t>
            </a:fld>
            <a:endParaRPr lang="en-US">
              <a:cs typeface="Arial" charset="0"/>
            </a:endParaRPr>
          </a:p>
        </p:txBody>
      </p:sp>
      <p:sp>
        <p:nvSpPr>
          <p:cNvPr id="89093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1.6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Key Definitions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population</a:t>
            </a:r>
            <a:r>
              <a:rPr lang="en-US" sz="2400"/>
              <a:t> is the collection of all items of interest or under investigation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/>
              <a:t>N  represents the population size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sample</a:t>
            </a:r>
            <a:r>
              <a:rPr lang="en-US" sz="2400"/>
              <a:t> is an observed subset of the population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/>
              <a:t>n  represents the sample size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/>
          </a:p>
          <a:p>
            <a:pPr eaLnBrk="1" hangingPunct="1">
              <a:lnSpc>
                <a:spcPct val="11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parameter</a:t>
            </a:r>
            <a:r>
              <a:rPr lang="en-US" sz="2400"/>
              <a:t> is a specific characteristic of a population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statistic</a:t>
            </a:r>
            <a:r>
              <a:rPr lang="en-US" sz="2400"/>
              <a:t> is a specific characteristic of a sample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977B8B6E-F846-482C-BE88-78F0D91367EC}" type="slidenum">
              <a:rPr lang="en-US" smtClean="0">
                <a:cs typeface="Arial" charset="0"/>
              </a:rPr>
              <a:pPr defTabSz="852488"/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15200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Data Presentation Errors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5943600" cy="4532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Unequal histogram interval widths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Compressing or distorting the vertical axis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Providing no zero point on the vertical axis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Failing to provide a relative basis in comparing data between groups</a:t>
            </a:r>
          </a:p>
        </p:txBody>
      </p:sp>
      <p:sp>
        <p:nvSpPr>
          <p:cNvPr id="90115" name="Freeform 4"/>
          <p:cNvSpPr>
            <a:spLocks/>
          </p:cNvSpPr>
          <p:nvPr/>
        </p:nvSpPr>
        <p:spPr bwMode="auto">
          <a:xfrm>
            <a:off x="7162800" y="2286000"/>
            <a:ext cx="1524000" cy="1524000"/>
          </a:xfrm>
          <a:custGeom>
            <a:avLst/>
            <a:gdLst>
              <a:gd name="T0" fmla="*/ 2147483647 w 2205"/>
              <a:gd name="T1" fmla="*/ 2147483647 h 2216"/>
              <a:gd name="T2" fmla="*/ 2147483647 w 2205"/>
              <a:gd name="T3" fmla="*/ 2147483647 h 2216"/>
              <a:gd name="T4" fmla="*/ 2147483647 w 2205"/>
              <a:gd name="T5" fmla="*/ 2147483647 h 2216"/>
              <a:gd name="T6" fmla="*/ 2147483647 w 2205"/>
              <a:gd name="T7" fmla="*/ 2147483647 h 2216"/>
              <a:gd name="T8" fmla="*/ 2147483647 w 2205"/>
              <a:gd name="T9" fmla="*/ 2147483647 h 2216"/>
              <a:gd name="T10" fmla="*/ 2147483647 w 2205"/>
              <a:gd name="T11" fmla="*/ 2147483647 h 2216"/>
              <a:gd name="T12" fmla="*/ 2147483647 w 2205"/>
              <a:gd name="T13" fmla="*/ 2147483647 h 2216"/>
              <a:gd name="T14" fmla="*/ 2147483647 w 2205"/>
              <a:gd name="T15" fmla="*/ 2147483647 h 2216"/>
              <a:gd name="T16" fmla="*/ 2147483647 w 2205"/>
              <a:gd name="T17" fmla="*/ 2147483647 h 2216"/>
              <a:gd name="T18" fmla="*/ 2147483647 w 2205"/>
              <a:gd name="T19" fmla="*/ 2147483647 h 2216"/>
              <a:gd name="T20" fmla="*/ 0 w 2205"/>
              <a:gd name="T21" fmla="*/ 2147483647 h 2216"/>
              <a:gd name="T22" fmla="*/ 2147483647 w 2205"/>
              <a:gd name="T23" fmla="*/ 2147483647 h 2216"/>
              <a:gd name="T24" fmla="*/ 2147483647 w 2205"/>
              <a:gd name="T25" fmla="*/ 2147483647 h 2216"/>
              <a:gd name="T26" fmla="*/ 2147483647 w 2205"/>
              <a:gd name="T27" fmla="*/ 2147483647 h 2216"/>
              <a:gd name="T28" fmla="*/ 2147483647 w 2205"/>
              <a:gd name="T29" fmla="*/ 2147483647 h 2216"/>
              <a:gd name="T30" fmla="*/ 2147483647 w 2205"/>
              <a:gd name="T31" fmla="*/ 0 h 2216"/>
              <a:gd name="T32" fmla="*/ 2147483647 w 2205"/>
              <a:gd name="T33" fmla="*/ 2147483647 h 2216"/>
              <a:gd name="T34" fmla="*/ 2147483647 w 2205"/>
              <a:gd name="T35" fmla="*/ 2147483647 h 2216"/>
              <a:gd name="T36" fmla="*/ 2147483647 w 2205"/>
              <a:gd name="T37" fmla="*/ 2147483647 h 2216"/>
              <a:gd name="T38" fmla="*/ 2147483647 w 2205"/>
              <a:gd name="T39" fmla="*/ 2147483647 h 2216"/>
              <a:gd name="T40" fmla="*/ 2147483647 w 2205"/>
              <a:gd name="T41" fmla="*/ 2147483647 h 2216"/>
              <a:gd name="T42" fmla="*/ 2147483647 w 2205"/>
              <a:gd name="T43" fmla="*/ 2147483647 h 2216"/>
              <a:gd name="T44" fmla="*/ 2147483647 w 2205"/>
              <a:gd name="T45" fmla="*/ 2147483647 h 2216"/>
              <a:gd name="T46" fmla="*/ 2147483647 w 2205"/>
              <a:gd name="T47" fmla="*/ 2147483647 h 2216"/>
              <a:gd name="T48" fmla="*/ 2147483647 w 2205"/>
              <a:gd name="T49" fmla="*/ 2147483647 h 2216"/>
              <a:gd name="T50" fmla="*/ 2147483647 w 2205"/>
              <a:gd name="T51" fmla="*/ 2147483647 h 2216"/>
              <a:gd name="T52" fmla="*/ 2147483647 w 2205"/>
              <a:gd name="T53" fmla="*/ 2147483647 h 2216"/>
              <a:gd name="T54" fmla="*/ 2147483647 w 2205"/>
              <a:gd name="T55" fmla="*/ 2147483647 h 2216"/>
              <a:gd name="T56" fmla="*/ 2147483647 w 2205"/>
              <a:gd name="T57" fmla="*/ 2147483647 h 2216"/>
              <a:gd name="T58" fmla="*/ 2147483647 w 2205"/>
              <a:gd name="T59" fmla="*/ 2147483647 h 2216"/>
              <a:gd name="T60" fmla="*/ 2147483647 w 2205"/>
              <a:gd name="T61" fmla="*/ 2147483647 h 2216"/>
              <a:gd name="T62" fmla="*/ 2147483647 w 2205"/>
              <a:gd name="T63" fmla="*/ 2147483647 h 2216"/>
              <a:gd name="T64" fmla="*/ 2147483647 w 2205"/>
              <a:gd name="T65" fmla="*/ 2147483647 h 2216"/>
              <a:gd name="T66" fmla="*/ 2147483647 w 2205"/>
              <a:gd name="T67" fmla="*/ 2147483647 h 2216"/>
              <a:gd name="T68" fmla="*/ 2147483647 w 2205"/>
              <a:gd name="T69" fmla="*/ 2147483647 h 2216"/>
              <a:gd name="T70" fmla="*/ 2147483647 w 2205"/>
              <a:gd name="T71" fmla="*/ 2147483647 h 2216"/>
              <a:gd name="T72" fmla="*/ 2147483647 w 2205"/>
              <a:gd name="T73" fmla="*/ 2147483647 h 2216"/>
              <a:gd name="T74" fmla="*/ 2147483647 w 2205"/>
              <a:gd name="T75" fmla="*/ 2147483647 h 2216"/>
              <a:gd name="T76" fmla="*/ 2147483647 w 2205"/>
              <a:gd name="T77" fmla="*/ 2147483647 h 2216"/>
              <a:gd name="T78" fmla="*/ 2147483647 w 2205"/>
              <a:gd name="T79" fmla="*/ 2147483647 h 2216"/>
              <a:gd name="T80" fmla="*/ 2147483647 w 2205"/>
              <a:gd name="T81" fmla="*/ 2147483647 h 2216"/>
              <a:gd name="T82" fmla="*/ 2147483647 w 2205"/>
              <a:gd name="T83" fmla="*/ 2147483647 h 2216"/>
              <a:gd name="T84" fmla="*/ 2147483647 w 2205"/>
              <a:gd name="T85" fmla="*/ 2147483647 h 2216"/>
              <a:gd name="T86" fmla="*/ 2147483647 w 2205"/>
              <a:gd name="T87" fmla="*/ 2147483647 h 22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205"/>
              <a:gd name="T133" fmla="*/ 0 h 2216"/>
              <a:gd name="T134" fmla="*/ 2205 w 2205"/>
              <a:gd name="T135" fmla="*/ 2216 h 221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205" h="2216">
                <a:moveTo>
                  <a:pt x="2203" y="1135"/>
                </a:moveTo>
                <a:lnTo>
                  <a:pt x="2197" y="1223"/>
                </a:lnTo>
                <a:lnTo>
                  <a:pt x="2180" y="1332"/>
                </a:lnTo>
                <a:lnTo>
                  <a:pt x="2153" y="1438"/>
                </a:lnTo>
                <a:lnTo>
                  <a:pt x="2115" y="1540"/>
                </a:lnTo>
                <a:lnTo>
                  <a:pt x="2068" y="1636"/>
                </a:lnTo>
                <a:lnTo>
                  <a:pt x="2013" y="1728"/>
                </a:lnTo>
                <a:lnTo>
                  <a:pt x="1950" y="1814"/>
                </a:lnTo>
                <a:lnTo>
                  <a:pt x="1879" y="1893"/>
                </a:lnTo>
                <a:lnTo>
                  <a:pt x="1800" y="1964"/>
                </a:lnTo>
                <a:lnTo>
                  <a:pt x="1715" y="2028"/>
                </a:lnTo>
                <a:lnTo>
                  <a:pt x="1625" y="2084"/>
                </a:lnTo>
                <a:lnTo>
                  <a:pt x="1529" y="2132"/>
                </a:lnTo>
                <a:lnTo>
                  <a:pt x="1428" y="2169"/>
                </a:lnTo>
                <a:lnTo>
                  <a:pt x="1323" y="2197"/>
                </a:lnTo>
                <a:lnTo>
                  <a:pt x="1215" y="2214"/>
                </a:lnTo>
                <a:lnTo>
                  <a:pt x="1102" y="2215"/>
                </a:lnTo>
                <a:lnTo>
                  <a:pt x="990" y="2214"/>
                </a:lnTo>
                <a:lnTo>
                  <a:pt x="881" y="2197"/>
                </a:lnTo>
                <a:lnTo>
                  <a:pt x="776" y="2169"/>
                </a:lnTo>
                <a:lnTo>
                  <a:pt x="675" y="2132"/>
                </a:lnTo>
                <a:lnTo>
                  <a:pt x="580" y="2084"/>
                </a:lnTo>
                <a:lnTo>
                  <a:pt x="488" y="2028"/>
                </a:lnTo>
                <a:lnTo>
                  <a:pt x="404" y="1964"/>
                </a:lnTo>
                <a:lnTo>
                  <a:pt x="325" y="1893"/>
                </a:lnTo>
                <a:lnTo>
                  <a:pt x="254" y="1814"/>
                </a:lnTo>
                <a:lnTo>
                  <a:pt x="191" y="1728"/>
                </a:lnTo>
                <a:lnTo>
                  <a:pt x="135" y="1636"/>
                </a:lnTo>
                <a:lnTo>
                  <a:pt x="88" y="1540"/>
                </a:lnTo>
                <a:lnTo>
                  <a:pt x="51" y="1438"/>
                </a:lnTo>
                <a:lnTo>
                  <a:pt x="23" y="1332"/>
                </a:lnTo>
                <a:lnTo>
                  <a:pt x="7" y="1223"/>
                </a:lnTo>
                <a:lnTo>
                  <a:pt x="0" y="1110"/>
                </a:lnTo>
                <a:lnTo>
                  <a:pt x="7" y="997"/>
                </a:lnTo>
                <a:lnTo>
                  <a:pt x="51" y="783"/>
                </a:lnTo>
                <a:lnTo>
                  <a:pt x="88" y="681"/>
                </a:lnTo>
                <a:lnTo>
                  <a:pt x="135" y="585"/>
                </a:lnTo>
                <a:lnTo>
                  <a:pt x="191" y="493"/>
                </a:lnTo>
                <a:lnTo>
                  <a:pt x="254" y="407"/>
                </a:lnTo>
                <a:lnTo>
                  <a:pt x="325" y="328"/>
                </a:lnTo>
                <a:lnTo>
                  <a:pt x="404" y="256"/>
                </a:lnTo>
                <a:lnTo>
                  <a:pt x="488" y="192"/>
                </a:lnTo>
                <a:lnTo>
                  <a:pt x="580" y="137"/>
                </a:lnTo>
                <a:lnTo>
                  <a:pt x="675" y="89"/>
                </a:lnTo>
                <a:lnTo>
                  <a:pt x="776" y="51"/>
                </a:lnTo>
                <a:lnTo>
                  <a:pt x="881" y="24"/>
                </a:lnTo>
                <a:lnTo>
                  <a:pt x="990" y="7"/>
                </a:lnTo>
                <a:lnTo>
                  <a:pt x="1102" y="0"/>
                </a:lnTo>
                <a:lnTo>
                  <a:pt x="1215" y="7"/>
                </a:lnTo>
                <a:lnTo>
                  <a:pt x="1323" y="24"/>
                </a:lnTo>
                <a:lnTo>
                  <a:pt x="1428" y="51"/>
                </a:lnTo>
                <a:lnTo>
                  <a:pt x="1529" y="89"/>
                </a:lnTo>
                <a:lnTo>
                  <a:pt x="1625" y="137"/>
                </a:lnTo>
                <a:lnTo>
                  <a:pt x="1715" y="192"/>
                </a:lnTo>
                <a:lnTo>
                  <a:pt x="1800" y="256"/>
                </a:lnTo>
                <a:lnTo>
                  <a:pt x="1879" y="328"/>
                </a:lnTo>
                <a:lnTo>
                  <a:pt x="1950" y="407"/>
                </a:lnTo>
                <a:lnTo>
                  <a:pt x="2013" y="493"/>
                </a:lnTo>
                <a:lnTo>
                  <a:pt x="2068" y="585"/>
                </a:lnTo>
                <a:lnTo>
                  <a:pt x="2115" y="681"/>
                </a:lnTo>
                <a:lnTo>
                  <a:pt x="2153" y="783"/>
                </a:lnTo>
                <a:lnTo>
                  <a:pt x="2180" y="888"/>
                </a:lnTo>
                <a:lnTo>
                  <a:pt x="2204" y="1109"/>
                </a:lnTo>
                <a:lnTo>
                  <a:pt x="1996" y="1109"/>
                </a:lnTo>
                <a:lnTo>
                  <a:pt x="1988" y="1018"/>
                </a:lnTo>
                <a:lnTo>
                  <a:pt x="1975" y="930"/>
                </a:lnTo>
                <a:lnTo>
                  <a:pt x="1952" y="844"/>
                </a:lnTo>
                <a:lnTo>
                  <a:pt x="1923" y="761"/>
                </a:lnTo>
                <a:lnTo>
                  <a:pt x="1884" y="684"/>
                </a:lnTo>
                <a:lnTo>
                  <a:pt x="1840" y="610"/>
                </a:lnTo>
                <a:lnTo>
                  <a:pt x="1788" y="540"/>
                </a:lnTo>
                <a:lnTo>
                  <a:pt x="1732" y="476"/>
                </a:lnTo>
                <a:lnTo>
                  <a:pt x="1668" y="418"/>
                </a:lnTo>
                <a:lnTo>
                  <a:pt x="1600" y="366"/>
                </a:lnTo>
                <a:lnTo>
                  <a:pt x="1526" y="321"/>
                </a:lnTo>
                <a:lnTo>
                  <a:pt x="1448" y="282"/>
                </a:lnTo>
                <a:lnTo>
                  <a:pt x="1368" y="252"/>
                </a:lnTo>
                <a:lnTo>
                  <a:pt x="1283" y="229"/>
                </a:lnTo>
                <a:lnTo>
                  <a:pt x="1195" y="216"/>
                </a:lnTo>
                <a:lnTo>
                  <a:pt x="1104" y="210"/>
                </a:lnTo>
                <a:lnTo>
                  <a:pt x="1013" y="216"/>
                </a:lnTo>
                <a:lnTo>
                  <a:pt x="925" y="229"/>
                </a:lnTo>
                <a:lnTo>
                  <a:pt x="840" y="252"/>
                </a:lnTo>
                <a:lnTo>
                  <a:pt x="758" y="282"/>
                </a:lnTo>
                <a:lnTo>
                  <a:pt x="680" y="321"/>
                </a:lnTo>
                <a:lnTo>
                  <a:pt x="606" y="366"/>
                </a:lnTo>
                <a:lnTo>
                  <a:pt x="538" y="418"/>
                </a:lnTo>
                <a:lnTo>
                  <a:pt x="1840" y="1610"/>
                </a:lnTo>
                <a:lnTo>
                  <a:pt x="1788" y="1678"/>
                </a:lnTo>
                <a:lnTo>
                  <a:pt x="1730" y="1745"/>
                </a:lnTo>
                <a:lnTo>
                  <a:pt x="1666" y="1800"/>
                </a:lnTo>
                <a:lnTo>
                  <a:pt x="365" y="610"/>
                </a:lnTo>
                <a:lnTo>
                  <a:pt x="321" y="684"/>
                </a:lnTo>
                <a:lnTo>
                  <a:pt x="282" y="761"/>
                </a:lnTo>
                <a:lnTo>
                  <a:pt x="253" y="844"/>
                </a:lnTo>
                <a:lnTo>
                  <a:pt x="230" y="930"/>
                </a:lnTo>
                <a:lnTo>
                  <a:pt x="216" y="1018"/>
                </a:lnTo>
                <a:lnTo>
                  <a:pt x="211" y="1109"/>
                </a:lnTo>
                <a:lnTo>
                  <a:pt x="216" y="1200"/>
                </a:lnTo>
                <a:lnTo>
                  <a:pt x="230" y="1289"/>
                </a:lnTo>
                <a:lnTo>
                  <a:pt x="253" y="1375"/>
                </a:lnTo>
                <a:lnTo>
                  <a:pt x="282" y="1458"/>
                </a:lnTo>
                <a:lnTo>
                  <a:pt x="321" y="1536"/>
                </a:lnTo>
                <a:lnTo>
                  <a:pt x="365" y="1610"/>
                </a:lnTo>
                <a:lnTo>
                  <a:pt x="416" y="1679"/>
                </a:lnTo>
                <a:lnTo>
                  <a:pt x="474" y="1744"/>
                </a:lnTo>
                <a:lnTo>
                  <a:pt x="538" y="1802"/>
                </a:lnTo>
                <a:lnTo>
                  <a:pt x="606" y="1854"/>
                </a:lnTo>
                <a:lnTo>
                  <a:pt x="680" y="1898"/>
                </a:lnTo>
                <a:lnTo>
                  <a:pt x="758" y="1937"/>
                </a:lnTo>
                <a:lnTo>
                  <a:pt x="840" y="1967"/>
                </a:lnTo>
                <a:lnTo>
                  <a:pt x="925" y="1989"/>
                </a:lnTo>
                <a:lnTo>
                  <a:pt x="1013" y="2003"/>
                </a:lnTo>
                <a:lnTo>
                  <a:pt x="1104" y="2008"/>
                </a:lnTo>
                <a:lnTo>
                  <a:pt x="1195" y="2003"/>
                </a:lnTo>
                <a:lnTo>
                  <a:pt x="1283" y="1989"/>
                </a:lnTo>
                <a:lnTo>
                  <a:pt x="1368" y="1967"/>
                </a:lnTo>
                <a:lnTo>
                  <a:pt x="1448" y="1937"/>
                </a:lnTo>
                <a:lnTo>
                  <a:pt x="1526" y="1898"/>
                </a:lnTo>
                <a:lnTo>
                  <a:pt x="1600" y="1854"/>
                </a:lnTo>
                <a:lnTo>
                  <a:pt x="1667" y="1800"/>
                </a:lnTo>
                <a:lnTo>
                  <a:pt x="1729" y="1745"/>
                </a:lnTo>
                <a:lnTo>
                  <a:pt x="1788" y="1679"/>
                </a:lnTo>
                <a:lnTo>
                  <a:pt x="1840" y="1610"/>
                </a:lnTo>
                <a:lnTo>
                  <a:pt x="1884" y="1536"/>
                </a:lnTo>
                <a:lnTo>
                  <a:pt x="1923" y="1458"/>
                </a:lnTo>
                <a:lnTo>
                  <a:pt x="1952" y="1375"/>
                </a:lnTo>
                <a:lnTo>
                  <a:pt x="1975" y="1289"/>
                </a:lnTo>
                <a:lnTo>
                  <a:pt x="1988" y="1200"/>
                </a:lnTo>
                <a:lnTo>
                  <a:pt x="1995" y="1110"/>
                </a:lnTo>
                <a:lnTo>
                  <a:pt x="2203" y="1110"/>
                </a:lnTo>
                <a:lnTo>
                  <a:pt x="2203" y="1135"/>
                </a:lnTo>
              </a:path>
            </a:pathLst>
          </a:custGeom>
          <a:solidFill>
            <a:srgbClr val="FF0000"/>
          </a:solidFill>
          <a:ln w="127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9011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1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2DA41F84-292E-4944-AB58-14BD13C2F9AC}" type="slidenum">
              <a:rPr lang="en-US" smtClean="0">
                <a:cs typeface="Arial" charset="0"/>
              </a:rPr>
              <a:pPr/>
              <a:t>60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Reviewed incomplete information in decision making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Introduced key definitions: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Population vs. Sample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Parameter vs. Statistic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Descriptive vs. Inferential statistics</a:t>
            </a:r>
          </a:p>
          <a:p>
            <a:pPr eaLnBrk="1" hangingPunct="1">
              <a:lnSpc>
                <a:spcPct val="70000"/>
              </a:lnSpc>
              <a:spcBef>
                <a:spcPct val="55000"/>
              </a:spcBef>
            </a:pPr>
            <a:r>
              <a:rPr lang="en-US"/>
              <a:t>Described random sampling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Examined the decision making process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BAC5F964-4D29-4837-8E8E-3BF5717AA3B7}" type="slidenum">
              <a:rPr lang="en-US" smtClean="0">
                <a:cs typeface="Arial" charset="0"/>
              </a:rPr>
              <a:pPr defTabSz="852488"/>
              <a:t>61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49250"/>
            <a:ext cx="6642100" cy="79375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Chapter Summary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876800"/>
          </a:xfrm>
        </p:spPr>
        <p:txBody>
          <a:bodyPr/>
          <a:lstStyle/>
          <a:p>
            <a:pPr marL="342900" indent="-342900" defTabSz="914400" eaLnBrk="1" hangingPunct="1"/>
            <a:r>
              <a:rPr lang="en-US" sz="2400"/>
              <a:t>Reviewed types of data and measurement levels </a:t>
            </a:r>
          </a:p>
          <a:p>
            <a:pPr marL="342900" indent="-342900" defTabSz="914400" eaLnBrk="1" hangingPunct="1"/>
            <a:r>
              <a:rPr lang="en-US" sz="2400"/>
              <a:t>Data in raw form are usually not easy to use for decision making -- Some type of organization is needed:</a:t>
            </a:r>
          </a:p>
          <a:p>
            <a:pPr marL="1143000" lvl="2" indent="-228600" defTabSz="914400" eaLnBrk="1" hangingPunct="1">
              <a:buFont typeface="Wingdings" pitchFamily="2" charset="2"/>
              <a:buNone/>
            </a:pPr>
            <a:r>
              <a:rPr lang="en-US" sz="2400">
                <a:solidFill>
                  <a:srgbClr val="FF6600"/>
                </a:solidFill>
                <a:sym typeface="Symbol" pitchFamily="18" charset="2"/>
              </a:rPr>
              <a:t>		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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Table		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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Graph</a:t>
            </a:r>
          </a:p>
          <a:p>
            <a:pPr marL="1143000" lvl="2" indent="-228600" defTabSz="914400" eaLnBrk="1" hangingPunct="1">
              <a:buFont typeface="Wingdings" pitchFamily="2" charset="2"/>
              <a:buNone/>
            </a:pPr>
            <a:endParaRPr lang="en-US" sz="800"/>
          </a:p>
          <a:p>
            <a:pPr marL="342900" indent="-342900" defTabSz="914400" eaLnBrk="1" hangingPunct="1"/>
            <a:r>
              <a:rPr lang="en-US" sz="2400"/>
              <a:t>Techniques reviewed in this chapter</a:t>
            </a:r>
            <a:r>
              <a:rPr lang="en-US"/>
              <a:t>:</a:t>
            </a:r>
          </a:p>
          <a:p>
            <a:pPr marL="742950" lvl="1" indent="-285750" defTabSz="914400" eaLnBrk="1" hangingPunct="1">
              <a:lnSpc>
                <a:spcPct val="160000"/>
              </a:lnSpc>
              <a:buFont typeface="Wingdings" pitchFamily="2" charset="2"/>
              <a:buNone/>
            </a:pPr>
            <a:endParaRPr lang="en-US" sz="800"/>
          </a:p>
          <a:p>
            <a:pPr marL="742950" lvl="1" indent="-285750" defTabSz="914400" eaLnBrk="1" hangingPunct="1">
              <a:spcBef>
                <a:spcPts val="500"/>
              </a:spcBef>
            </a:pPr>
            <a:r>
              <a:rPr lang="en-US" sz="2000"/>
              <a:t> Frequency distribution </a:t>
            </a:r>
          </a:p>
          <a:p>
            <a:pPr marL="742950" lvl="1" indent="-285750" defTabSz="914400" eaLnBrk="1" hangingPunct="1">
              <a:spcBef>
                <a:spcPts val="500"/>
              </a:spcBef>
            </a:pPr>
            <a:r>
              <a:rPr lang="en-US" sz="2000"/>
              <a:t> Cross tables		</a:t>
            </a:r>
          </a:p>
          <a:p>
            <a:pPr marL="742950" lvl="1" indent="-285750" defTabSz="914400" eaLnBrk="1" hangingPunct="1">
              <a:spcBef>
                <a:spcPts val="500"/>
              </a:spcBef>
            </a:pPr>
            <a:r>
              <a:rPr lang="en-US" sz="2000"/>
              <a:t> Bar chart</a:t>
            </a:r>
          </a:p>
          <a:p>
            <a:pPr marL="742950" lvl="1" indent="-285750" defTabSz="914400" eaLnBrk="1" hangingPunct="1">
              <a:spcBef>
                <a:spcPts val="500"/>
              </a:spcBef>
            </a:pPr>
            <a:r>
              <a:rPr lang="en-US" sz="2000"/>
              <a:t> Pie chart</a:t>
            </a:r>
          </a:p>
          <a:p>
            <a:pPr marL="742950" lvl="1" indent="-285750" defTabSz="914400" eaLnBrk="1" hangingPunct="1">
              <a:spcBef>
                <a:spcPts val="500"/>
              </a:spcBef>
            </a:pPr>
            <a:r>
              <a:rPr lang="en-US" sz="2000"/>
              <a:t> Pareto diagram</a:t>
            </a: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114800" y="41148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742950" lvl="1" indent="-285750">
              <a:spcBef>
                <a:spcPts val="5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 Line chart</a:t>
            </a:r>
          </a:p>
          <a:p>
            <a:pPr marL="742950" lvl="1" indent="-285750">
              <a:spcBef>
                <a:spcPts val="5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 Frequency distribution</a:t>
            </a:r>
          </a:p>
          <a:p>
            <a:pPr marL="742950" lvl="1" indent="-285750">
              <a:spcBef>
                <a:spcPts val="5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 Histogram and ogive</a:t>
            </a:r>
          </a:p>
          <a:p>
            <a:pPr marL="742950" lvl="1" indent="-285750">
              <a:spcBef>
                <a:spcPts val="5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 Stem-and-leaf display</a:t>
            </a:r>
          </a:p>
          <a:p>
            <a:pPr marL="742950" lvl="1" indent="-285750">
              <a:spcBef>
                <a:spcPts val="5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 Scatter plot</a:t>
            </a:r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1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B9822400-BF7F-4B0B-8933-A8413A4EFA80}" type="slidenum">
              <a:rPr lang="en-US" smtClean="0">
                <a:cs typeface="Arial" charset="0"/>
              </a:rPr>
              <a:pPr/>
              <a:t>62</a:t>
            </a:fld>
            <a:endParaRPr lang="en-US">
              <a:cs typeface="Arial" charset="0"/>
            </a:endParaRPr>
          </a:p>
        </p:txBody>
      </p: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Ch. 1-</a:t>
            </a:r>
            <a:fld id="{6795F6A5-A1D6-42CA-99A8-A808B7A9A10C}" type="slidenum">
              <a:rPr lang="en-US" smtClean="0">
                <a:cs typeface="Arial" charset="0"/>
              </a:rPr>
              <a:pPr/>
              <a:t>63</a:t>
            </a:fld>
            <a:endParaRPr lang="en-US">
              <a:cs typeface="Arial" charset="0"/>
            </a:endParaRPr>
          </a:p>
        </p:txBody>
      </p:sp>
      <p:pic>
        <p:nvPicPr>
          <p:cNvPr id="94211" name="Picture 7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8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Population vs. Sample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4226D8CA-6321-4814-94B1-8BF440FB8156}" type="slidenum">
              <a:rPr lang="en-US" smtClean="0">
                <a:cs typeface="Arial" charset="0"/>
              </a:rPr>
              <a:pPr defTabSz="852488"/>
              <a:t>7</a:t>
            </a:fld>
            <a:endParaRPr lang="en-US">
              <a:cs typeface="Arial" charset="0"/>
            </a:endParaRP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990600" y="2590800"/>
            <a:ext cx="3581400" cy="2667000"/>
          </a:xfrm>
          <a:prstGeom prst="ellips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Population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6096000" y="1905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</a:rPr>
              <a:t>Sample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1143000" y="5410200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Values calculated using population data are called </a:t>
            </a:r>
            <a:r>
              <a:rPr lang="en-US" sz="2000">
                <a:solidFill>
                  <a:schemeClr val="hlink"/>
                </a:solidFill>
              </a:rPr>
              <a:t>parameters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5334000" y="5410200"/>
            <a:ext cx="3352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Values computed from sample data are called </a:t>
            </a:r>
            <a:r>
              <a:rPr lang="en-US" sz="2000">
                <a:solidFill>
                  <a:schemeClr val="hlink"/>
                </a:solidFill>
              </a:rPr>
              <a:t>statistics</a:t>
            </a:r>
          </a:p>
        </p:txBody>
      </p:sp>
      <p:grpSp>
        <p:nvGrpSpPr>
          <p:cNvPr id="18441" name="Group 17"/>
          <p:cNvGrpSpPr>
            <a:grpSpLocks/>
          </p:cNvGrpSpPr>
          <p:nvPr/>
        </p:nvGrpSpPr>
        <p:grpSpPr bwMode="auto">
          <a:xfrm>
            <a:off x="1797050" y="2819400"/>
            <a:ext cx="1917700" cy="2162175"/>
            <a:chOff x="1816417" y="3323646"/>
            <a:chExt cx="1917383" cy="2162754"/>
          </a:xfrm>
        </p:grpSpPr>
        <p:grpSp>
          <p:nvGrpSpPr>
            <p:cNvPr id="18790" name="Group 18"/>
            <p:cNvGrpSpPr>
              <a:grpSpLocks/>
            </p:cNvGrpSpPr>
            <p:nvPr/>
          </p:nvGrpSpPr>
          <p:grpSpPr bwMode="auto">
            <a:xfrm>
              <a:off x="1816417" y="3881472"/>
              <a:ext cx="1881543" cy="481323"/>
              <a:chOff x="1816417" y="3719514"/>
              <a:chExt cx="4812983" cy="928686"/>
            </a:xfrm>
          </p:grpSpPr>
          <p:sp>
            <p:nvSpPr>
              <p:cNvPr id="19042" name="Oval 270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3" name="Rounded Rectangle 271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4" name="Rounded Rectangle 272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5" name="Rounded Rectangle 273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6" name="Rounded Rectangle 274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7" name="Rounded Rectangle 275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8" name="Rounded Rectangle 276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9" name="Rounded Rectangle 277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0" name="Oval 278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1" name="Rounded Rectangle 279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2" name="Rounded Rectangle 280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3" name="Rounded Rectangle 281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4" name="Rounded Rectangle 282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5" name="Rounded Rectangle 283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6" name="Rounded Rectangle 284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7" name="Rounded Rectangle 285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8" name="Oval 286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59" name="Rounded Rectangle 287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0" name="Rounded Rectangle 288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1" name="Rounded Rectangle 289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2" name="Rounded Rectangle 290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3" name="Rounded Rectangle 291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4" name="Rounded Rectangle 292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5" name="Rounded Rectangle 293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6" name="Oval 294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7" name="Rounded Rectangle 295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8" name="Rounded Rectangle 296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69" name="Rounded Rectangle 297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0" name="Rounded Rectangle 298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1" name="Rounded Rectangle 299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2" name="Rounded Rectangle 300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3" name="Rounded Rectangle 301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4" name="Oval 302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5" name="Rounded Rectangle 303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6" name="Rounded Rectangle 304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7" name="Rounded Rectangle 305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8" name="Rounded Rectangle 306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79" name="Rounded Rectangle 307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0" name="Rounded Rectangle 308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1" name="Rounded Rectangle 309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2" name="Oval 310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3" name="Rounded Rectangle 311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4" name="Rounded Rectangle 312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5" name="Rounded Rectangle 313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6" name="Rounded Rectangle 314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7" name="Rounded Rectangle 315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8" name="Rounded Rectangle 316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89" name="Rounded Rectangle 317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0" name="Oval 318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1" name="Rounded Rectangle 319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2" name="Rounded Rectangle 320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3" name="Rounded Rectangle 321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4" name="Rounded Rectangle 322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5" name="Rounded Rectangle 323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6" name="Rounded Rectangle 324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7" name="Rounded Rectangle 325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8" name="Oval 326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99" name="Rounded Rectangle 327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0" name="Rounded Rectangle 328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1" name="Rounded Rectangle 329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2" name="Rounded Rectangle 330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3" name="Rounded Rectangle 331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4" name="Rounded Rectangle 332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5" name="Rounded Rectangle 333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6" name="Oval 334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7" name="Rounded Rectangle 335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8" name="Rounded Rectangle 336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09" name="Rounded Rectangle 337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0" name="Rounded Rectangle 338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1" name="Rounded Rectangle 339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2" name="Rounded Rectangle 340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3" name="Rounded Rectangle 341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4" name="Oval 342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5" name="Rounded Rectangle 343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6" name="Rounded Rectangle 344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7" name="Rounded Rectangle 345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8" name="Rounded Rectangle 346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19" name="Rounded Rectangle 347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0" name="Rounded Rectangle 348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1" name="Rounded Rectangle 349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2" name="Oval 350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3" name="Rounded Rectangle 351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4" name="Rounded Rectangle 352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5" name="Rounded Rectangle 353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6" name="Rounded Rectangle 354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7" name="Rounded Rectangle 355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8" name="Rounded Rectangle 356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29" name="Rounded Rectangle 357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791" name="Group 19"/>
            <p:cNvGrpSpPr>
              <a:grpSpLocks/>
            </p:cNvGrpSpPr>
            <p:nvPr/>
          </p:nvGrpSpPr>
          <p:grpSpPr bwMode="auto">
            <a:xfrm>
              <a:off x="1852257" y="5005077"/>
              <a:ext cx="1881543" cy="481323"/>
              <a:chOff x="1816417" y="3719514"/>
              <a:chExt cx="4812983" cy="928686"/>
            </a:xfrm>
          </p:grpSpPr>
          <p:sp>
            <p:nvSpPr>
              <p:cNvPr id="18954" name="Oval 182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5" name="Rounded Rectangle 183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6" name="Rounded Rectangle 184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7" name="Rounded Rectangle 185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8" name="Rounded Rectangle 186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9" name="Rounded Rectangle 187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0" name="Rounded Rectangle 188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1" name="Rounded Rectangle 189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2" name="Oval 190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3" name="Rounded Rectangle 191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4" name="Rounded Rectangle 192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5" name="Rounded Rectangle 193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6" name="Rounded Rectangle 194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7" name="Rounded Rectangle 195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8" name="Rounded Rectangle 196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69" name="Rounded Rectangle 197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0" name="Oval 198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1" name="Rounded Rectangle 199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2" name="Rounded Rectangle 200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3" name="Rounded Rectangle 201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4" name="Rounded Rectangle 202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5" name="Rounded Rectangle 203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6" name="Rounded Rectangle 204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7" name="Rounded Rectangle 205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8" name="Oval 206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79" name="Rounded Rectangle 207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0" name="Rounded Rectangle 208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1" name="Rounded Rectangle 209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2" name="Rounded Rectangle 210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3" name="Rounded Rectangle 211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4" name="Rounded Rectangle 212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5" name="Rounded Rectangle 213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6" name="Oval 214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7" name="Rounded Rectangle 215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8" name="Rounded Rectangle 216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89" name="Rounded Rectangle 217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0" name="Rounded Rectangle 218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1" name="Rounded Rectangle 219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2" name="Rounded Rectangle 220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3" name="Rounded Rectangle 221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4" name="Oval 222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5" name="Rounded Rectangle 223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6" name="Rounded Rectangle 224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7" name="Rounded Rectangle 225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8" name="Rounded Rectangle 226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99" name="Rounded Rectangle 227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0" name="Rounded Rectangle 228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1" name="Rounded Rectangle 229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2" name="Oval 230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3" name="Rounded Rectangle 231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4" name="Rounded Rectangle 232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5" name="Rounded Rectangle 233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6" name="Rounded Rectangle 234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7" name="Rounded Rectangle 235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8" name="Rounded Rectangle 236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09" name="Rounded Rectangle 237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0" name="Oval 238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1" name="Rounded Rectangle 239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2" name="Rounded Rectangle 240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3" name="Rounded Rectangle 241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4" name="Rounded Rectangle 242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5" name="Rounded Rectangle 243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6" name="Rounded Rectangle 244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7" name="Rounded Rectangle 245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8" name="Oval 246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19" name="Rounded Rectangle 247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0" name="Rounded Rectangle 248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1" name="Rounded Rectangle 249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2" name="Rounded Rectangle 250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3" name="Rounded Rectangle 251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4" name="Rounded Rectangle 252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5" name="Rounded Rectangle 253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6" name="Oval 254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7" name="Rounded Rectangle 255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8" name="Rounded Rectangle 256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29" name="Rounded Rectangle 257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0" name="Rounded Rectangle 258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1" name="Rounded Rectangle 259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2" name="Rounded Rectangle 260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3" name="Rounded Rectangle 261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4" name="Oval 262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5" name="Rounded Rectangle 263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6" name="Rounded Rectangle 264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7" name="Rounded Rectangle 265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8" name="Rounded Rectangle 266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39" name="Rounded Rectangle 267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0" name="Rounded Rectangle 268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41" name="Rounded Rectangle 269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792" name="Group 20"/>
            <p:cNvGrpSpPr>
              <a:grpSpLocks/>
            </p:cNvGrpSpPr>
            <p:nvPr/>
          </p:nvGrpSpPr>
          <p:grpSpPr bwMode="auto">
            <a:xfrm>
              <a:off x="1882578" y="4394895"/>
              <a:ext cx="1812293" cy="514349"/>
              <a:chOff x="3152178" y="5010152"/>
              <a:chExt cx="4239222" cy="933448"/>
            </a:xfrm>
          </p:grpSpPr>
          <p:sp>
            <p:nvSpPr>
              <p:cNvPr id="18874" name="Oval 102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5" name="Rounded Rectangle 103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6" name="Rounded Rectangle 104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7" name="Rounded Rectangle 105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8" name="Rounded Rectangle 106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9" name="Rounded Rectangle 107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0" name="Rounded Rectangle 108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1" name="Rounded Rectangle 109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2" name="Oval 110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3" name="Rounded Rectangle 111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4" name="Rounded Rectangle 112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5" name="Rounded Rectangle 113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6" name="Rounded Rectangle 114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7" name="Rounded Rectangle 115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8" name="Rounded Rectangle 116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89" name="Rounded Rectangle 117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0" name="Oval 118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1" name="Rounded Rectangle 119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2" name="Rounded Rectangle 120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3" name="Rounded Rectangle 121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4" name="Rounded Rectangle 122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5" name="Rounded Rectangle 123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6" name="Rounded Rectangle 124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7" name="Rounded Rectangle 125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8" name="Oval 126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99" name="Rounded Rectangle 127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0" name="Rounded Rectangle 128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1" name="Rounded Rectangle 129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2" name="Rounded Rectangle 130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3" name="Rounded Rectangle 131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4" name="Rounded Rectangle 132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5" name="Rounded Rectangle 133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6" name="Oval 134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7" name="Rounded Rectangle 135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8" name="Rounded Rectangle 136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09" name="Rounded Rectangle 137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0" name="Rounded Rectangle 138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1" name="Rounded Rectangle 139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2" name="Rounded Rectangle 140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3" name="Rounded Rectangle 141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4" name="Oval 142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5" name="Rounded Rectangle 143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6" name="Rounded Rectangle 144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7" name="Rounded Rectangle 145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8" name="Rounded Rectangle 146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19" name="Rounded Rectangle 147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0" name="Rounded Rectangle 148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1" name="Rounded Rectangle 149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2" name="Oval 150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3" name="Rounded Rectangle 151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4" name="Rounded Rectangle 152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5" name="Rounded Rectangle 153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6" name="Rounded Rectangle 154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7" name="Rounded Rectangle 155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8" name="Rounded Rectangle 156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29" name="Rounded Rectangle 157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0" name="Oval 158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1" name="Rounded Rectangle 159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2" name="Rounded Rectangle 160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3" name="Rounded Rectangle 161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4" name="Rounded Rectangle 162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5" name="Rounded Rectangle 163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6" name="Rounded Rectangle 164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7" name="Rounded Rectangle 165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8" name="Oval 166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39" name="Rounded Rectangle 167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0" name="Rounded Rectangle 168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1" name="Rounded Rectangle 169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2" name="Rounded Rectangle 170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3" name="Rounded Rectangle 171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4" name="Rounded Rectangle 172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5" name="Rounded Rectangle 173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6" name="Oval 174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7" name="Rounded Rectangle 175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8" name="Rounded Rectangle 176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49" name="Rounded Rectangle 177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0" name="Rounded Rectangle 178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1" name="Rounded Rectangle 179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2" name="Rounded Rectangle 180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53" name="Rounded Rectangle 181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793" name="Group 21"/>
            <p:cNvGrpSpPr>
              <a:grpSpLocks/>
            </p:cNvGrpSpPr>
            <p:nvPr/>
          </p:nvGrpSpPr>
          <p:grpSpPr bwMode="auto">
            <a:xfrm>
              <a:off x="1845307" y="3323646"/>
              <a:ext cx="1812293" cy="514349"/>
              <a:chOff x="3152178" y="5010152"/>
              <a:chExt cx="4239222" cy="933448"/>
            </a:xfrm>
          </p:grpSpPr>
          <p:sp>
            <p:nvSpPr>
              <p:cNvPr id="18794" name="Oval 22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95" name="Rounded Rectangle 23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96" name="Rounded Rectangle 24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97" name="Rounded Rectangle 25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98" name="Rounded Rectangle 26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99" name="Rounded Rectangle 27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0" name="Rounded Rectangle 28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1" name="Rounded Rectangle 29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2" name="Oval 30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3" name="Rounded Rectangle 31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4" name="Rounded Rectangle 32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5" name="Rounded Rectangle 33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6" name="Rounded Rectangle 34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7" name="Rounded Rectangle 35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8" name="Rounded Rectangle 36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09" name="Rounded Rectangle 37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0" name="Oval 38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1" name="Rounded Rectangle 39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2" name="Rounded Rectangle 40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3" name="Rounded Rectangle 41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4" name="Rounded Rectangle 42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5" name="Rounded Rectangle 43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6" name="Rounded Rectangle 44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7" name="Rounded Rectangle 45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8" name="Oval 46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19" name="Rounded Rectangle 47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0" name="Rounded Rectangle 48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1" name="Rounded Rectangle 49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2" name="Rounded Rectangle 50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3" name="Rounded Rectangle 51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4" name="Rounded Rectangle 52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Rounded Rectangle 53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Oval 54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Rounded Rectangle 55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Rounded Rectangle 56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Rounded Rectangle 57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Rounded Rectangle 58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Rounded Rectangle 59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Rounded Rectangle 60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Rounded Rectangle 61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Oval 62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Rounded Rectangle 63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Rounded Rectangle 64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Rounded Rectangle 65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Rounded Rectangle 66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9" name="Rounded Rectangle 67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0" name="Rounded Rectangle 68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1" name="Rounded Rectangle 69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2" name="Oval 70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3" name="Rounded Rectangle 71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4" name="Rounded Rectangle 72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5" name="Rounded Rectangle 73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6" name="Rounded Rectangle 74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7" name="Rounded Rectangle 75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8" name="Rounded Rectangle 76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49" name="Rounded Rectangle 77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0" name="Oval 78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1" name="Rounded Rectangle 79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2" name="Rounded Rectangle 80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3" name="Rounded Rectangle 81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4" name="Rounded Rectangle 82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5" name="Rounded Rectangle 83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6" name="Rounded Rectangle 84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7" name="Rounded Rectangle 85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8" name="Oval 86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59" name="Rounded Rectangle 87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0" name="Rounded Rectangle 88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1" name="Rounded Rectangle 89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2" name="Rounded Rectangle 90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3" name="Rounded Rectangle 91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4" name="Rounded Rectangle 92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5" name="Rounded Rectangle 93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6" name="Oval 94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7" name="Rounded Rectangle 95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8" name="Rounded Rectangle 96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69" name="Rounded Rectangle 97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0" name="Rounded Rectangle 98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1" name="Rounded Rectangle 99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2" name="Rounded Rectangle 100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73" name="Rounded Rectangle 101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8442" name="Group 358"/>
          <p:cNvGrpSpPr>
            <a:grpSpLocks/>
          </p:cNvGrpSpPr>
          <p:nvPr/>
        </p:nvGrpSpPr>
        <p:grpSpPr bwMode="auto">
          <a:xfrm>
            <a:off x="5854700" y="2819400"/>
            <a:ext cx="1917700" cy="2162175"/>
            <a:chOff x="4788217" y="3323646"/>
            <a:chExt cx="1917383" cy="2162754"/>
          </a:xfrm>
        </p:grpSpPr>
        <p:grpSp>
          <p:nvGrpSpPr>
            <p:cNvPr id="18450" name="Group 359"/>
            <p:cNvGrpSpPr>
              <a:grpSpLocks/>
            </p:cNvGrpSpPr>
            <p:nvPr/>
          </p:nvGrpSpPr>
          <p:grpSpPr bwMode="auto">
            <a:xfrm>
              <a:off x="4788217" y="3881472"/>
              <a:ext cx="1881543" cy="481323"/>
              <a:chOff x="1816417" y="3719514"/>
              <a:chExt cx="4812983" cy="928686"/>
            </a:xfrm>
          </p:grpSpPr>
          <p:sp>
            <p:nvSpPr>
              <p:cNvPr id="18702" name="Oval 611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3" name="Rounded Rectangle 612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4" name="Rounded Rectangle 613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5" name="Rounded Rectangle 614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6" name="Rounded Rectangle 615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7" name="Rounded Rectangle 616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8" name="Rounded Rectangle 617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9" name="Rounded Rectangle 618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0" name="Oval 619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1" name="Rounded Rectangle 620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2" name="Rounded Rectangle 621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3" name="Rounded Rectangle 622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4" name="Rounded Rectangle 623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5" name="Rounded Rectangle 624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6" name="Rounded Rectangle 625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7" name="Rounded Rectangle 626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8" name="Oval 627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19" name="Rounded Rectangle 628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0" name="Rounded Rectangle 629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1" name="Rounded Rectangle 630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2" name="Rounded Rectangle 631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3" name="Rounded Rectangle 632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4" name="Rounded Rectangle 633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5" name="Rounded Rectangle 634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6" name="Oval 635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7" name="Rounded Rectangle 636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8" name="Rounded Rectangle 637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29" name="Rounded Rectangle 638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0" name="Rounded Rectangle 639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1" name="Rounded Rectangle 640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2" name="Rounded Rectangle 641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3" name="Rounded Rectangle 642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4" name="Oval 643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5" name="Rounded Rectangle 644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6" name="Rounded Rectangle 645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7" name="Rounded Rectangle 646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8" name="Rounded Rectangle 647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39" name="Rounded Rectangle 648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0" name="Rounded Rectangle 649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1" name="Rounded Rectangle 650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2" name="Oval 651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3" name="Rounded Rectangle 652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4" name="Rounded Rectangle 653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5" name="Rounded Rectangle 654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6" name="Rounded Rectangle 655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7" name="Rounded Rectangle 656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8" name="Rounded Rectangle 657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49" name="Rounded Rectangle 658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0" name="Oval 659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1" name="Rounded Rectangle 660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2" name="Rounded Rectangle 661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3" name="Rounded Rectangle 662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4" name="Rounded Rectangle 663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5" name="Rounded Rectangle 664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6" name="Rounded Rectangle 665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7" name="Rounded Rectangle 666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8" name="Oval 667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59" name="Rounded Rectangle 668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0" name="Rounded Rectangle 669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1" name="Rounded Rectangle 670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2" name="Rounded Rectangle 671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3" name="Rounded Rectangle 672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4" name="Rounded Rectangle 673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5" name="Rounded Rectangle 674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6" name="Oval 675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7" name="Rounded Rectangle 676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8" name="Rounded Rectangle 677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69" name="Rounded Rectangle 678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0" name="Rounded Rectangle 679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1" name="Rounded Rectangle 680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2" name="Rounded Rectangle 681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3" name="Rounded Rectangle 682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4" name="Oval 683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5" name="Rounded Rectangle 684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6" name="Rounded Rectangle 685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7" name="Rounded Rectangle 686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8" name="Rounded Rectangle 687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79" name="Rounded Rectangle 688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0" name="Rounded Rectangle 689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1" name="Rounded Rectangle 690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2" name="Oval 691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3" name="Rounded Rectangle 692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4" name="Rounded Rectangle 693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5" name="Rounded Rectangle 694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6" name="Rounded Rectangle 695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7" name="Rounded Rectangle 696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8" name="Rounded Rectangle 697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89" name="Rounded Rectangle 698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1" name="Group 360"/>
            <p:cNvGrpSpPr>
              <a:grpSpLocks/>
            </p:cNvGrpSpPr>
            <p:nvPr/>
          </p:nvGrpSpPr>
          <p:grpSpPr bwMode="auto">
            <a:xfrm>
              <a:off x="4824057" y="5005077"/>
              <a:ext cx="1881543" cy="481323"/>
              <a:chOff x="1816417" y="3719514"/>
              <a:chExt cx="4812983" cy="928686"/>
            </a:xfrm>
          </p:grpSpPr>
          <p:sp>
            <p:nvSpPr>
              <p:cNvPr id="18614" name="Oval 523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5" name="Rounded Rectangle 524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6" name="Rounded Rectangle 525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7" name="Rounded Rectangle 526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8" name="Rounded Rectangle 527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9" name="Rounded Rectangle 528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0" name="Rounded Rectangle 529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1" name="Rounded Rectangle 530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2" name="Oval 531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3" name="Rounded Rectangle 532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4" name="Rounded Rectangle 533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5" name="Rounded Rectangle 534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6" name="Rounded Rectangle 535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7" name="Rounded Rectangle 536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8" name="Rounded Rectangle 537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29" name="Rounded Rectangle 538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0" name="Oval 539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1" name="Rounded Rectangle 540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2" name="Rounded Rectangle 541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3" name="Rounded Rectangle 542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4" name="Rounded Rectangle 543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5" name="Rounded Rectangle 544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6" name="Rounded Rectangle 545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7" name="Rounded Rectangle 546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8" name="Oval 547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39" name="Rounded Rectangle 548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0" name="Rounded Rectangle 549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1" name="Rounded Rectangle 550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2" name="Rounded Rectangle 551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3" name="Rounded Rectangle 552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4" name="Rounded Rectangle 553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5" name="Rounded Rectangle 554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6" name="Oval 555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7" name="Rounded Rectangle 556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8" name="Rounded Rectangle 557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49" name="Rounded Rectangle 558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0" name="Rounded Rectangle 559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1" name="Rounded Rectangle 560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2" name="Rounded Rectangle 561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3" name="Rounded Rectangle 562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4" name="Oval 563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5" name="Rounded Rectangle 564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6" name="Rounded Rectangle 565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7" name="Rounded Rectangle 566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8" name="Rounded Rectangle 567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59" name="Rounded Rectangle 568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0" name="Rounded Rectangle 569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1" name="Rounded Rectangle 570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2" name="Oval 571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3" name="Rounded Rectangle 572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4" name="Rounded Rectangle 573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5" name="Rounded Rectangle 574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6" name="Rounded Rectangle 575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7" name="Rounded Rectangle 576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8" name="Rounded Rectangle 577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69" name="Rounded Rectangle 578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0" name="Oval 579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1" name="Rounded Rectangle 580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2" name="Rounded Rectangle 581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3" name="Rounded Rectangle 582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4" name="Rounded Rectangle 583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5" name="Rounded Rectangle 584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6" name="Rounded Rectangle 585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7" name="Rounded Rectangle 586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8" name="Oval 587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79" name="Rounded Rectangle 588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0" name="Rounded Rectangle 589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1" name="Rounded Rectangle 590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2" name="Rounded Rectangle 591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3" name="Rounded Rectangle 592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4" name="Rounded Rectangle 593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5" name="Rounded Rectangle 594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6" name="Oval 595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7" name="Rounded Rectangle 596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8" name="Rounded Rectangle 597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89" name="Rounded Rectangle 598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0" name="Rounded Rectangle 599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1" name="Rounded Rectangle 600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2" name="Rounded Rectangle 601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3" name="Rounded Rectangle 602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4" name="Oval 603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5" name="Rounded Rectangle 604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6" name="Rounded Rectangle 605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7" name="Rounded Rectangle 606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8" name="Rounded Rectangle 607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99" name="Rounded Rectangle 608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0" name="Rounded Rectangle 609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01" name="Rounded Rectangle 610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2" name="Group 361"/>
            <p:cNvGrpSpPr>
              <a:grpSpLocks/>
            </p:cNvGrpSpPr>
            <p:nvPr/>
          </p:nvGrpSpPr>
          <p:grpSpPr bwMode="auto">
            <a:xfrm>
              <a:off x="4854378" y="4394895"/>
              <a:ext cx="1812293" cy="514349"/>
              <a:chOff x="3152178" y="5010152"/>
              <a:chExt cx="4239222" cy="933448"/>
            </a:xfrm>
          </p:grpSpPr>
          <p:sp>
            <p:nvSpPr>
              <p:cNvPr id="18534" name="Oval 443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5" name="Rounded Rectangle 444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6" name="Rounded Rectangle 445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7" name="Rounded Rectangle 446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8" name="Rounded Rectangle 447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9" name="Rounded Rectangle 448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0" name="Rounded Rectangle 449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1" name="Rounded Rectangle 450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2" name="Oval 451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3" name="Rounded Rectangle 452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4" name="Rounded Rectangle 453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5" name="Rounded Rectangle 454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6" name="Rounded Rectangle 455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7" name="Rounded Rectangle 456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8" name="Rounded Rectangle 457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9" name="Rounded Rectangle 458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0" name="Oval 459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1" name="Rounded Rectangle 460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2" name="Rounded Rectangle 461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3" name="Rounded Rectangle 462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4" name="Rounded Rectangle 463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5" name="Rounded Rectangle 464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6" name="Rounded Rectangle 465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7" name="Rounded Rectangle 466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8" name="Oval 467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9" name="Rounded Rectangle 468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0" name="Rounded Rectangle 469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1" name="Rounded Rectangle 470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2" name="Rounded Rectangle 471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3" name="Rounded Rectangle 472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4" name="Rounded Rectangle 473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5" name="Rounded Rectangle 474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6" name="Oval 475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7" name="Rounded Rectangle 476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8" name="Rounded Rectangle 477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9" name="Rounded Rectangle 478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0" name="Rounded Rectangle 479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1" name="Rounded Rectangle 480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2" name="Rounded Rectangle 481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3" name="Rounded Rectangle 482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4" name="Oval 483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5" name="Rounded Rectangle 484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6" name="Rounded Rectangle 485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7" name="Rounded Rectangle 486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8" name="Rounded Rectangle 487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79" name="Rounded Rectangle 488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0" name="Rounded Rectangle 489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1" name="Rounded Rectangle 490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2" name="Oval 491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3" name="Rounded Rectangle 492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4" name="Rounded Rectangle 493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5" name="Rounded Rectangle 494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6" name="Rounded Rectangle 495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7" name="Rounded Rectangle 496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8" name="Rounded Rectangle 497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89" name="Rounded Rectangle 498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0" name="Oval 499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1" name="Rounded Rectangle 500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2" name="Rounded Rectangle 501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3" name="Rounded Rectangle 502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4" name="Rounded Rectangle 503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5" name="Rounded Rectangle 504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6" name="Rounded Rectangle 505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7" name="Rounded Rectangle 506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8" name="Oval 507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99" name="Rounded Rectangle 508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0" name="Rounded Rectangle 509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1" name="Rounded Rectangle 510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2" name="Rounded Rectangle 511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3" name="Rounded Rectangle 512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4" name="Rounded Rectangle 513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5" name="Rounded Rectangle 514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6" name="Oval 515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7" name="Rounded Rectangle 516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8" name="Rounded Rectangle 517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09" name="Rounded Rectangle 518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0" name="Rounded Rectangle 519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1" name="Rounded Rectangle 520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2" name="Rounded Rectangle 521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13" name="Rounded Rectangle 522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3" name="Group 362"/>
            <p:cNvGrpSpPr>
              <a:grpSpLocks/>
            </p:cNvGrpSpPr>
            <p:nvPr/>
          </p:nvGrpSpPr>
          <p:grpSpPr bwMode="auto">
            <a:xfrm>
              <a:off x="4817107" y="3323646"/>
              <a:ext cx="1812293" cy="514349"/>
              <a:chOff x="3152178" y="5010152"/>
              <a:chExt cx="4239222" cy="933448"/>
            </a:xfrm>
          </p:grpSpPr>
          <p:sp>
            <p:nvSpPr>
              <p:cNvPr id="18454" name="Oval 363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5" name="Rounded Rectangle 364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6" name="Rounded Rectangle 365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7" name="Rounded Rectangle 366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8" name="Rounded Rectangle 367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9" name="Rounded Rectangle 368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0" name="Rounded Rectangle 369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1" name="Rounded Rectangle 370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2" name="Oval 371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3" name="Rounded Rectangle 372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4" name="Rounded Rectangle 373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5" name="Rounded Rectangle 374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6" name="Rounded Rectangle 375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7" name="Rounded Rectangle 376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8" name="Rounded Rectangle 377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9" name="Rounded Rectangle 378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0" name="Oval 379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1" name="Rounded Rectangle 380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2" name="Rounded Rectangle 381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3" name="Rounded Rectangle 382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4" name="Rounded Rectangle 383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5" name="Rounded Rectangle 384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6" name="Rounded Rectangle 385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7" name="Rounded Rectangle 386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8" name="Oval 387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79" name="Rounded Rectangle 388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0" name="Rounded Rectangle 389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1" name="Rounded Rectangle 390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2" name="Rounded Rectangle 391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3" name="Rounded Rectangle 392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4" name="Rounded Rectangle 393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5" name="Rounded Rectangle 394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6" name="Oval 395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7" name="Rounded Rectangle 396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8" name="Rounded Rectangle 397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9" name="Rounded Rectangle 398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0" name="Rounded Rectangle 399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1" name="Rounded Rectangle 400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2" name="Rounded Rectangle 401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3" name="Rounded Rectangle 402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4" name="Oval 403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5" name="Rounded Rectangle 404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6" name="Rounded Rectangle 405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7" name="Rounded Rectangle 406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8" name="Rounded Rectangle 407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99" name="Rounded Rectangle 408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0" name="Rounded Rectangle 409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1" name="Rounded Rectangle 410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2" name="Oval 411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3" name="Rounded Rectangle 412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4" name="Rounded Rectangle 413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5" name="Rounded Rectangle 414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6" name="Rounded Rectangle 415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7" name="Rounded Rectangle 416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8" name="Rounded Rectangle 417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09" name="Rounded Rectangle 418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0" name="Oval 419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1" name="Rounded Rectangle 420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2" name="Rounded Rectangle 421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3" name="Rounded Rectangle 422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4" name="Rounded Rectangle 423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5" name="Rounded Rectangle 424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6" name="Rounded Rectangle 425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7" name="Rounded Rectangle 426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8" name="Oval 427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19" name="Rounded Rectangle 428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0" name="Rounded Rectangle 429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1" name="Rounded Rectangle 430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2" name="Rounded Rectangle 431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3" name="Rounded Rectangle 432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4" name="Rounded Rectangle 433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5" name="Rounded Rectangle 434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6" name="Oval 435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7" name="Rounded Rectangle 436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8" name="Rounded Rectangle 437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9" name="Rounded Rectangle 438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0" name="Rounded Rectangle 439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1" name="Rounded Rectangle 440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2" name="Rounded Rectangle 441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3" name="Rounded Rectangle 442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8443" name="Oval 5"/>
          <p:cNvSpPr>
            <a:spLocks noChangeArrowheads="1"/>
          </p:cNvSpPr>
          <p:nvPr/>
        </p:nvSpPr>
        <p:spPr bwMode="auto">
          <a:xfrm>
            <a:off x="7131050" y="2733675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5"/>
          <p:cNvSpPr>
            <a:spLocks noChangeArrowheads="1"/>
          </p:cNvSpPr>
          <p:nvPr/>
        </p:nvSpPr>
        <p:spPr bwMode="auto">
          <a:xfrm>
            <a:off x="6665913" y="3260725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5"/>
          <p:cNvSpPr>
            <a:spLocks noChangeArrowheads="1"/>
          </p:cNvSpPr>
          <p:nvPr/>
        </p:nvSpPr>
        <p:spPr bwMode="auto">
          <a:xfrm>
            <a:off x="7526338" y="4375150"/>
            <a:ext cx="304800" cy="693738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5"/>
          <p:cNvSpPr>
            <a:spLocks noChangeArrowheads="1"/>
          </p:cNvSpPr>
          <p:nvPr/>
        </p:nvSpPr>
        <p:spPr bwMode="auto">
          <a:xfrm>
            <a:off x="6400800" y="3811588"/>
            <a:ext cx="304800" cy="693737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5"/>
          <p:cNvSpPr>
            <a:spLocks noChangeArrowheads="1"/>
          </p:cNvSpPr>
          <p:nvPr/>
        </p:nvSpPr>
        <p:spPr bwMode="auto">
          <a:xfrm>
            <a:off x="6045200" y="378460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5"/>
          <p:cNvSpPr>
            <a:spLocks noChangeArrowheads="1"/>
          </p:cNvSpPr>
          <p:nvPr/>
        </p:nvSpPr>
        <p:spPr bwMode="auto">
          <a:xfrm>
            <a:off x="6335713" y="438785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5"/>
          <p:cNvSpPr>
            <a:spLocks noChangeArrowheads="1"/>
          </p:cNvSpPr>
          <p:nvPr/>
        </p:nvSpPr>
        <p:spPr bwMode="auto">
          <a:xfrm>
            <a:off x="6202363" y="270510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Examples of Populations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Names of all registered voters in the United States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Incomes of all families living in Daytona Beach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Annual returns of all stocks traded on the New York Stock Exchange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Grade point averages of all the students in your university</a:t>
            </a:r>
          </a:p>
          <a:p>
            <a:pPr eaLnBrk="1" hangingPunct="1"/>
            <a:endParaRPr lang="en-US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30DF5933-22BF-43D0-AB8E-9510788982BB}" type="slidenum">
              <a:rPr lang="en-US" smtClean="0">
                <a:cs typeface="Arial" charset="0"/>
              </a:rPr>
              <a:pPr defTabSz="852488"/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Random Sampling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Simple random sampling</a:t>
            </a:r>
            <a:r>
              <a:rPr lang="en-US"/>
              <a:t> is a procedure in which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each member of the population is chosen strictly by chance,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each member of the population is equally likely to be chosen,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possible sample of  n  objects is equally likely to be chosen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The resulting sample is called a </a:t>
            </a:r>
            <a:r>
              <a:rPr lang="en-US">
                <a:solidFill>
                  <a:schemeClr val="hlink"/>
                </a:solidFill>
              </a:rPr>
              <a:t>random sample</a:t>
            </a:r>
            <a:endParaRPr lang="en-US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cs typeface="Arial" charset="0"/>
              </a:rPr>
              <a:t>Ch. 1-</a:t>
            </a:r>
            <a:fld id="{8E5AB3E8-42EB-4A13-93FC-ABCAE455A0A8}" type="slidenum">
              <a:rPr lang="en-US" smtClean="0">
                <a:cs typeface="Arial" charset="0"/>
              </a:rPr>
              <a:pPr defTabSz="852488"/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Pages>20</Pages>
  <Words>3318</Words>
  <Application>Microsoft Office PowerPoint</Application>
  <PresentationFormat>On-screen Show (4:3)</PresentationFormat>
  <Paragraphs>714</Paragraphs>
  <Slides>63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Wingdings</vt:lpstr>
      <vt:lpstr>newbold-7e</vt:lpstr>
      <vt:lpstr>Worksheet</vt:lpstr>
      <vt:lpstr>Equation</vt:lpstr>
      <vt:lpstr>Clip</vt:lpstr>
      <vt:lpstr>Microsoft Excel Chart</vt:lpstr>
      <vt:lpstr>PowerPoint Presentation</vt:lpstr>
      <vt:lpstr>PowerPoint Presentation</vt:lpstr>
      <vt:lpstr>PowerPoint Presentation</vt:lpstr>
      <vt:lpstr>Decision Making in an Uncertain Environment</vt:lpstr>
      <vt:lpstr>Decision Making in an Uncertain Environment</vt:lpstr>
      <vt:lpstr>Key Definitions</vt:lpstr>
      <vt:lpstr>Population vs. Sample</vt:lpstr>
      <vt:lpstr>Examples of Populations</vt:lpstr>
      <vt:lpstr>Random Sampling</vt:lpstr>
      <vt:lpstr>Systematic Sampling</vt:lpstr>
      <vt:lpstr>Systematic Sampling</vt:lpstr>
      <vt:lpstr>Descriptive and Inferential Statistics</vt:lpstr>
      <vt:lpstr>Descriptive Statistics</vt:lpstr>
      <vt:lpstr>Inferential Statistics</vt:lpstr>
      <vt:lpstr>Classification of Variables</vt:lpstr>
      <vt:lpstr>Measurement Levels</vt:lpstr>
      <vt:lpstr>Graphical  Presentation of Data</vt:lpstr>
      <vt:lpstr>Graphical  Presentation of Data</vt:lpstr>
      <vt:lpstr>Tables and Graphs for Categorical Variables</vt:lpstr>
      <vt:lpstr>The Frequency  Distribution Table</vt:lpstr>
      <vt:lpstr>Graph of Frequency Distribution</vt:lpstr>
      <vt:lpstr>Cross Tables</vt:lpstr>
      <vt:lpstr>Cross Table Example</vt:lpstr>
      <vt:lpstr>Graphing  Multivariate Categorical Data</vt:lpstr>
      <vt:lpstr>Graphing  Multivariate Categorical Data</vt:lpstr>
      <vt:lpstr>Vertical  Side-by-Side Chart Example</vt:lpstr>
      <vt:lpstr>Bar and Pie Charts</vt:lpstr>
      <vt:lpstr>Bar Chart Example</vt:lpstr>
      <vt:lpstr>Pie Chart Example</vt:lpstr>
      <vt:lpstr>Pareto Diagram</vt:lpstr>
      <vt:lpstr>Pareto Diagram Example</vt:lpstr>
      <vt:lpstr>Pareto Diagram Example</vt:lpstr>
      <vt:lpstr>Pareto Diagram Example</vt:lpstr>
      <vt:lpstr>Graphs to Describe  Time-Series Data</vt:lpstr>
      <vt:lpstr>Line Chart Example</vt:lpstr>
      <vt:lpstr>Graphs to Describe  Numerical Variables</vt:lpstr>
      <vt:lpstr>Frequency Distributions</vt:lpstr>
      <vt:lpstr>Why Use Frequency Distributions?</vt:lpstr>
      <vt:lpstr>Class Intervals  and Class Boundaries</vt:lpstr>
      <vt:lpstr>Frequency Distribution Example</vt:lpstr>
      <vt:lpstr>Frequency Distribution Example</vt:lpstr>
      <vt:lpstr>Frequency Distribution Example</vt:lpstr>
      <vt:lpstr>Histogram</vt:lpstr>
      <vt:lpstr>Histogram Example</vt:lpstr>
      <vt:lpstr>Histograms in Excel</vt:lpstr>
      <vt:lpstr>PowerPoint Presentation</vt:lpstr>
      <vt:lpstr>Questions for Grouping Data  into Intervals</vt:lpstr>
      <vt:lpstr>How Many Class Intervals?</vt:lpstr>
      <vt:lpstr>The Cumulative  Frequency Distribuiton</vt:lpstr>
      <vt:lpstr>The Ogive Graphing Cumulative Frequencies</vt:lpstr>
      <vt:lpstr>Stem-and-Leaf Diagram</vt:lpstr>
      <vt:lpstr>Example</vt:lpstr>
      <vt:lpstr>Example</vt:lpstr>
      <vt:lpstr>Using other stem units</vt:lpstr>
      <vt:lpstr>Using other stem units</vt:lpstr>
      <vt:lpstr>PowerPoint Presentation</vt:lpstr>
      <vt:lpstr>Scatter Diagram Example</vt:lpstr>
      <vt:lpstr>Scatter Diagrams in Excel</vt:lpstr>
      <vt:lpstr>Data Presentation Errors</vt:lpstr>
      <vt:lpstr>Data Presentation Errors</vt:lpstr>
      <vt:lpstr>Chapter Summary</vt:lpstr>
      <vt:lpstr>Chapter Summary</vt:lpstr>
      <vt:lpstr>PowerPoint Presentation</vt:lpstr>
    </vt:vector>
  </TitlesOfParts>
  <Company>University of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</dc:subject>
  <dc:creator>Dirk Yandell</dc:creator>
  <cp:lastModifiedBy>Ashraf AMAD</cp:lastModifiedBy>
  <cp:revision>119</cp:revision>
  <cp:lastPrinted>1998-11-22T23:37:53Z</cp:lastPrinted>
  <dcterms:created xsi:type="dcterms:W3CDTF">2001-01-13T00:04:22Z</dcterms:created>
  <dcterms:modified xsi:type="dcterms:W3CDTF">2019-02-23T09:48:49Z</dcterms:modified>
</cp:coreProperties>
</file>