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6" r:id="rId1"/>
  </p:sldMasterIdLst>
  <p:notesMasterIdLst>
    <p:notesMasterId r:id="rId67"/>
  </p:notesMasterIdLst>
  <p:handoutMasterIdLst>
    <p:handoutMasterId r:id="rId68"/>
  </p:handout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426" r:id="rId17"/>
    <p:sldId id="427" r:id="rId18"/>
    <p:sldId id="428" r:id="rId19"/>
    <p:sldId id="429" r:id="rId20"/>
    <p:sldId id="432" r:id="rId21"/>
    <p:sldId id="430" r:id="rId22"/>
    <p:sldId id="431" r:id="rId23"/>
    <p:sldId id="433" r:id="rId24"/>
    <p:sldId id="378" r:id="rId25"/>
    <p:sldId id="379" r:id="rId26"/>
    <p:sldId id="380" r:id="rId27"/>
    <p:sldId id="381" r:id="rId28"/>
    <p:sldId id="434" r:id="rId29"/>
    <p:sldId id="382" r:id="rId30"/>
    <p:sldId id="43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421" r:id="rId40"/>
    <p:sldId id="422" r:id="rId41"/>
    <p:sldId id="423" r:id="rId42"/>
    <p:sldId id="424" r:id="rId43"/>
    <p:sldId id="436" r:id="rId44"/>
    <p:sldId id="437" r:id="rId45"/>
    <p:sldId id="394" r:id="rId46"/>
    <p:sldId id="395" r:id="rId47"/>
    <p:sldId id="396" r:id="rId48"/>
    <p:sldId id="397" r:id="rId49"/>
    <p:sldId id="438" r:id="rId50"/>
    <p:sldId id="440" r:id="rId51"/>
    <p:sldId id="441" r:id="rId52"/>
    <p:sldId id="404" r:id="rId53"/>
    <p:sldId id="405" r:id="rId54"/>
    <p:sldId id="425" r:id="rId55"/>
    <p:sldId id="439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7" r:id="rId65"/>
    <p:sldId id="443" r:id="rId6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9900FF"/>
    <a:srgbClr val="FAE1C8"/>
    <a:srgbClr val="CCECFF"/>
    <a:srgbClr val="C8DCFA"/>
    <a:srgbClr val="D3ECFD"/>
    <a:srgbClr val="E2E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6" autoAdjust="0"/>
    <p:restoredTop sz="93817" autoAdjust="0"/>
  </p:normalViewPr>
  <p:slideViewPr>
    <p:cSldViewPr>
      <p:cViewPr varScale="1">
        <p:scale>
          <a:sx n="67" d="100"/>
          <a:sy n="67" d="100"/>
        </p:scale>
        <p:origin x="10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itchFamily="34" charset="0"/>
                <a:cs typeface="+mn-cs"/>
              </a:rPr>
              <a:t>	Chapter 2		 2-</a:t>
            </a:r>
            <a:fld id="{57F6B79F-67D8-4B06-86A1-1981CCEE5EAF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76400" y="609600"/>
            <a:ext cx="37338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itchFamily="34" charset="0"/>
                <a:cs typeface="+mn-cs"/>
              </a:rPr>
              <a:t>	Chapter 2		2-</a:t>
            </a:r>
            <a:fld id="{01C8C6FA-6070-4045-AB70-476F75C4A09B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numbers/percentage-change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6100" y="609600"/>
            <a:ext cx="345440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Calculate the change (subtract old value from the new value).</a:t>
            </a:r>
          </a:p>
          <a:p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Divide that change by the old value (you will get a decimal number).</a:t>
            </a:r>
          </a:p>
          <a:p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Convert that to a percentage (by multiplying by 100 and adding a "%" sign).</a:t>
            </a:r>
          </a:p>
          <a:p>
            <a:pPr fontAlgn="b"/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Percentage Change - Math Is Fun</a:t>
            </a:r>
            <a:endParaRPr lang="en-US" sz="1400" b="0" i="0" u="none" strike="noStrike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fontAlgn="b"/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www.mathsisfun.com/numbers/percentage-change.html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9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6100" y="609600"/>
            <a:ext cx="345440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7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7180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2-</a:t>
            </a:r>
            <a:fld id="{1AF4DB0E-DE57-4A59-8D95-76642E392A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2-</a:t>
            </a:r>
            <a:fld id="{27F3FB32-45BD-43B3-8C04-0E91CC0BC9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2-</a:t>
            </a:r>
            <a:fld id="{FE04D621-6FB0-4937-8A0A-866C1E40EE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2-</a:t>
            </a:r>
            <a:fld id="{93542305-C11A-4423-9F60-D3264A2EA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2-</a:t>
            </a:r>
            <a:fld id="{B57908C1-9CEE-4D63-AB36-A4E4488CB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87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2-</a:t>
            </a:r>
            <a:fld id="{B90594C1-CCEC-4385-AB6B-1455EB074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366" name="Group 6"/>
          <p:cNvGrpSpPr>
            <a:grpSpLocks/>
          </p:cNvGrpSpPr>
          <p:nvPr userDrawn="1"/>
        </p:nvGrpSpPr>
        <p:grpSpPr bwMode="auto">
          <a:xfrm>
            <a:off x="190500" y="838200"/>
            <a:ext cx="8763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</p:sldLayoutIdLst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5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A9FCFE3B-77FC-4A45-A666-852666C15699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9155" name="Rectangle 11"/>
          <p:cNvSpPr>
            <a:spLocks noChangeArrowheads="1"/>
          </p:cNvSpPr>
          <p:nvPr/>
        </p:nvSpPr>
        <p:spPr bwMode="auto">
          <a:xfrm>
            <a:off x="1600200" y="9906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49156" name="Subtit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970087"/>
          </a:xfrm>
        </p:spPr>
        <p:txBody>
          <a:bodyPr>
            <a:spAutoFit/>
          </a:bodyPr>
          <a:lstStyle/>
          <a:p>
            <a:r>
              <a:rPr lang="en-US" sz="3600" b="1"/>
              <a:t>Chapter 2</a:t>
            </a:r>
          </a:p>
          <a:p>
            <a:endParaRPr lang="en-US" sz="3600"/>
          </a:p>
          <a:p>
            <a:r>
              <a:rPr lang="en-US" sz="3600"/>
              <a:t>Describing Data: Numerical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15200" cy="990600"/>
          </a:xfrm>
        </p:spPr>
        <p:txBody>
          <a:bodyPr/>
          <a:lstStyle/>
          <a:p>
            <a:r>
              <a:rPr lang="en-US"/>
              <a:t>Finding the Median</a:t>
            </a:r>
          </a:p>
        </p:txBody>
      </p:sp>
      <p:sp>
        <p:nvSpPr>
          <p:cNvPr id="4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location of the median: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If the number of values is odd, the median is the middle number</a:t>
            </a:r>
          </a:p>
          <a:p>
            <a:pPr lvl="1"/>
            <a:r>
              <a:rPr lang="en-US" sz="2000" dirty="0"/>
              <a:t>If the number of values is even, the median is the average of the two middle numbers</a:t>
            </a:r>
          </a:p>
          <a:p>
            <a:pPr lvl="1"/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Note that           is not the </a:t>
            </a:r>
            <a:r>
              <a:rPr lang="en-US" sz="2400" i="1" dirty="0">
                <a:solidFill>
                  <a:srgbClr val="0000FF"/>
                </a:solidFill>
              </a:rPr>
              <a:t>value</a:t>
            </a:r>
            <a:r>
              <a:rPr lang="en-US" sz="2400" dirty="0"/>
              <a:t> of the median, only the </a:t>
            </a:r>
            <a:r>
              <a:rPr lang="en-US" sz="2400" i="1" dirty="0">
                <a:solidFill>
                  <a:srgbClr val="FF0000"/>
                </a:solidFill>
              </a:rPr>
              <a:t>position</a:t>
            </a:r>
            <a:r>
              <a:rPr lang="en-US" sz="2400" dirty="0"/>
              <a:t> of the median in the </a:t>
            </a:r>
            <a:r>
              <a:rPr lang="en-US" sz="2400" dirty="0">
                <a:solidFill>
                  <a:srgbClr val="FF0000"/>
                </a:solidFill>
              </a:rPr>
              <a:t>ranked data</a:t>
            </a:r>
          </a:p>
          <a:p>
            <a:endParaRPr lang="en-US" sz="2400" dirty="0"/>
          </a:p>
        </p:txBody>
      </p:sp>
      <p:sp>
        <p:nvSpPr>
          <p:cNvPr id="4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1079500" y="2514600"/>
          <a:ext cx="7442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3" imgW="3720960" imgH="469800" progId="Equation.3">
                  <p:embed/>
                </p:oleObj>
              </mc:Choice>
              <mc:Fallback>
                <p:oleObj name="Equation" r:id="rId3" imgW="3720960" imgH="469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514600"/>
                        <a:ext cx="7442200" cy="9398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" name="Object 31"/>
          <p:cNvGraphicFramePr>
            <a:graphicFrameLocks noChangeAspect="1"/>
          </p:cNvGraphicFramePr>
          <p:nvPr/>
        </p:nvGraphicFramePr>
        <p:xfrm>
          <a:off x="2362200" y="4953000"/>
          <a:ext cx="68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5" imgW="342751" imgH="393529" progId="Equation.3">
                  <p:embed/>
                </p:oleObj>
              </mc:Choice>
              <mc:Fallback>
                <p:oleObj name="Equation" r:id="rId5" imgW="342751" imgH="39352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53000"/>
                        <a:ext cx="685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Rectangle 6"/>
          <p:cNvSpPr>
            <a:spLocks noChangeArrowheads="1"/>
          </p:cNvSpPr>
          <p:nvPr/>
        </p:nvSpPr>
        <p:spPr bwMode="auto">
          <a:xfrm>
            <a:off x="609600" y="4953000"/>
            <a:ext cx="8229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E7C6D81D-C427-4F9A-91D8-CF33D8F6AE2B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990600"/>
          </a:xfrm>
        </p:spPr>
        <p:txBody>
          <a:bodyPr/>
          <a:lstStyle/>
          <a:p>
            <a:r>
              <a:rPr lang="en-US"/>
              <a:t>Mode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4532313"/>
          </a:xfrm>
        </p:spPr>
        <p:txBody>
          <a:bodyPr/>
          <a:lstStyle/>
          <a:p>
            <a:r>
              <a:rPr lang="en-US" dirty="0"/>
              <a:t>A measure of central tendency</a:t>
            </a:r>
          </a:p>
          <a:p>
            <a:r>
              <a:rPr lang="en-US" dirty="0"/>
              <a:t>Value that occurs most often</a:t>
            </a:r>
          </a:p>
          <a:p>
            <a:r>
              <a:rPr lang="en-US" dirty="0"/>
              <a:t>Not affected by extreme values</a:t>
            </a:r>
          </a:p>
          <a:p>
            <a:r>
              <a:rPr lang="en-US" dirty="0"/>
              <a:t>Used for either numerical or categorical data</a:t>
            </a:r>
          </a:p>
          <a:p>
            <a:r>
              <a:rPr lang="en-US" dirty="0"/>
              <a:t>There may be no mode</a:t>
            </a:r>
          </a:p>
          <a:p>
            <a:r>
              <a:rPr lang="en-US" dirty="0"/>
              <a:t>There may be several modes</a:t>
            </a:r>
          </a:p>
          <a:p>
            <a:endParaRPr lang="en-US" dirty="0"/>
          </a:p>
        </p:txBody>
      </p:sp>
      <p:sp>
        <p:nvSpPr>
          <p:cNvPr id="880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768350" y="5576888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609600" y="5570538"/>
            <a:ext cx="54102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0   1   2   3   4   5   6   7   8   9   10   11   12   13   14</a:t>
            </a:r>
            <a:r>
              <a:rPr lang="en-US" sz="1800"/>
              <a:t>   </a:t>
            </a: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9144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1512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2046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2655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2046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3189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3189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3189288" y="48910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3482975" y="6175375"/>
            <a:ext cx="16986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Mode = 9</a:t>
            </a:r>
          </a:p>
        </p:txBody>
      </p: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3570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AutoShape 16"/>
          <p:cNvSpPr>
            <a:spLocks noChangeArrowheads="1"/>
          </p:cNvSpPr>
          <p:nvPr/>
        </p:nvSpPr>
        <p:spPr bwMode="auto">
          <a:xfrm rot="-5400000">
            <a:off x="3018632" y="5972968"/>
            <a:ext cx="609600" cy="398463"/>
          </a:xfrm>
          <a:prstGeom prst="rightArrow">
            <a:avLst>
              <a:gd name="adj1" fmla="val 31481"/>
              <a:gd name="adj2" fmla="val 3865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3968750" y="5576888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4332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4332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4789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5170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V="1">
            <a:off x="6477000" y="557688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6477000" y="5503863"/>
            <a:ext cx="25368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0   1   2   3   4   5   6</a:t>
            </a:r>
          </a:p>
        </p:txBody>
      </p:sp>
      <p:sp>
        <p:nvSpPr>
          <p:cNvPr id="88088" name="Oval 24"/>
          <p:cNvSpPr>
            <a:spLocks noChangeArrowheads="1"/>
          </p:cNvSpPr>
          <p:nvPr/>
        </p:nvSpPr>
        <p:spPr bwMode="auto">
          <a:xfrm>
            <a:off x="65532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Oval 25"/>
          <p:cNvSpPr>
            <a:spLocks noChangeArrowheads="1"/>
          </p:cNvSpPr>
          <p:nvPr/>
        </p:nvSpPr>
        <p:spPr bwMode="auto">
          <a:xfrm>
            <a:off x="68580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Oval 26"/>
          <p:cNvSpPr>
            <a:spLocks noChangeArrowheads="1"/>
          </p:cNvSpPr>
          <p:nvPr/>
        </p:nvSpPr>
        <p:spPr bwMode="auto">
          <a:xfrm>
            <a:off x="71628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Oval 27"/>
          <p:cNvSpPr>
            <a:spLocks noChangeArrowheads="1"/>
          </p:cNvSpPr>
          <p:nvPr/>
        </p:nvSpPr>
        <p:spPr bwMode="auto">
          <a:xfrm>
            <a:off x="74676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Oval 29"/>
          <p:cNvSpPr>
            <a:spLocks noChangeArrowheads="1"/>
          </p:cNvSpPr>
          <p:nvPr/>
        </p:nvSpPr>
        <p:spPr bwMode="auto">
          <a:xfrm>
            <a:off x="80660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Oval 30"/>
          <p:cNvSpPr>
            <a:spLocks noChangeArrowheads="1"/>
          </p:cNvSpPr>
          <p:nvPr/>
        </p:nvSpPr>
        <p:spPr bwMode="auto">
          <a:xfrm>
            <a:off x="8370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Rectangle 31"/>
          <p:cNvSpPr>
            <a:spLocks noChangeArrowheads="1"/>
          </p:cNvSpPr>
          <p:nvPr/>
        </p:nvSpPr>
        <p:spPr bwMode="auto">
          <a:xfrm>
            <a:off x="6858000" y="6010275"/>
            <a:ext cx="16224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No Mode</a:t>
            </a:r>
          </a:p>
        </p:txBody>
      </p:sp>
      <p:sp>
        <p:nvSpPr>
          <p:cNvPr id="88095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CF91736B-F989-4007-9F21-DA139E0FB2FD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892175"/>
          </a:xfrm>
        </p:spPr>
        <p:txBody>
          <a:bodyPr/>
          <a:lstStyle/>
          <a:p>
            <a:pPr defTabSz="914400"/>
            <a:r>
              <a:rPr lang="en-US" sz="3600"/>
              <a:t> </a:t>
            </a:r>
            <a:r>
              <a:rPr lang="en-US"/>
              <a:t>Review Example</a:t>
            </a:r>
          </a:p>
        </p:txBody>
      </p:sp>
      <p:sp>
        <p:nvSpPr>
          <p:cNvPr id="51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1090613"/>
          </a:xfrm>
        </p:spPr>
        <p:txBody>
          <a:bodyPr/>
          <a:lstStyle/>
          <a:p>
            <a:pPr marL="342900" indent="-342900" defTabSz="914400"/>
            <a:r>
              <a:rPr lang="en-US" sz="2700"/>
              <a:t>Five houses on a hill by the beach</a:t>
            </a:r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3043238" y="2286000"/>
          <a:ext cx="6100762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Drawing" r:id="rId3" imgW="8097840" imgH="5558760" progId="">
                  <p:embed/>
                </p:oleObj>
              </mc:Choice>
              <mc:Fallback>
                <p:oleObj name="Drawing" r:id="rId3" imgW="8097840" imgH="555876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286000"/>
                        <a:ext cx="6100762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5"/>
          <p:cNvSpPr txBox="1">
            <a:spLocks noChangeArrowheads="1"/>
          </p:cNvSpPr>
          <p:nvPr/>
        </p:nvSpPr>
        <p:spPr bwMode="auto">
          <a:xfrm>
            <a:off x="533400" y="2743200"/>
            <a:ext cx="2286000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House Prices: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$2,000,000</a:t>
            </a:r>
            <a:br>
              <a:rPr lang="en-US" sz="2000"/>
            </a:br>
            <a:r>
              <a:rPr lang="en-US" sz="2000"/>
              <a:t>       500,000</a:t>
            </a:r>
            <a:br>
              <a:rPr lang="en-US" sz="2000"/>
            </a:br>
            <a:r>
              <a:rPr lang="en-US" sz="2000"/>
              <a:t>       300,000</a:t>
            </a:r>
            <a:br>
              <a:rPr lang="en-US" sz="2000"/>
            </a:br>
            <a:r>
              <a:rPr lang="en-US" sz="2000"/>
              <a:t>       100,000</a:t>
            </a:r>
            <a:br>
              <a:rPr lang="en-US" sz="2000"/>
            </a:br>
            <a:r>
              <a:rPr lang="en-US" sz="2000"/>
              <a:t>       100,000</a:t>
            </a:r>
            <a:endParaRPr lang="en-US" sz="1800"/>
          </a:p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141" name="Rectangle 6"/>
          <p:cNvSpPr>
            <a:spLocks noChangeArrowheads="1"/>
          </p:cNvSpPr>
          <p:nvPr/>
        </p:nvSpPr>
        <p:spPr bwMode="auto">
          <a:xfrm>
            <a:off x="7696200" y="4876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42" name="Picture 7" descr="j023739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0" y="4876800"/>
            <a:ext cx="109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3" name="Freeform 8"/>
          <p:cNvSpPr>
            <a:spLocks/>
          </p:cNvSpPr>
          <p:nvPr/>
        </p:nvSpPr>
        <p:spPr bwMode="auto">
          <a:xfrm>
            <a:off x="7239000" y="5867400"/>
            <a:ext cx="1676400" cy="76200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0 h 144"/>
              <a:gd name="T4" fmla="*/ 2147483647 w 1536"/>
              <a:gd name="T5" fmla="*/ 2147483647 h 144"/>
              <a:gd name="T6" fmla="*/ 2147483647 w 1536"/>
              <a:gd name="T7" fmla="*/ 0 h 144"/>
              <a:gd name="T8" fmla="*/ 2147483647 w 153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44"/>
              <a:gd name="T17" fmla="*/ 1536 w 153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4" name="Freeform 9"/>
          <p:cNvSpPr>
            <a:spLocks/>
          </p:cNvSpPr>
          <p:nvPr/>
        </p:nvSpPr>
        <p:spPr bwMode="auto">
          <a:xfrm>
            <a:off x="7162800" y="5943600"/>
            <a:ext cx="1676400" cy="76200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0 h 144"/>
              <a:gd name="T4" fmla="*/ 2147483647 w 1536"/>
              <a:gd name="T5" fmla="*/ 2147483647 h 144"/>
              <a:gd name="T6" fmla="*/ 2147483647 w 1536"/>
              <a:gd name="T7" fmla="*/ 0 h 144"/>
              <a:gd name="T8" fmla="*/ 2147483647 w 153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44"/>
              <a:gd name="T17" fmla="*/ 1536 w 153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5" name="Freeform 10"/>
          <p:cNvSpPr>
            <a:spLocks/>
          </p:cNvSpPr>
          <p:nvPr/>
        </p:nvSpPr>
        <p:spPr bwMode="auto">
          <a:xfrm>
            <a:off x="7086600" y="6019800"/>
            <a:ext cx="1676400" cy="76200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0 h 144"/>
              <a:gd name="T4" fmla="*/ 2147483647 w 1536"/>
              <a:gd name="T5" fmla="*/ 2147483647 h 144"/>
              <a:gd name="T6" fmla="*/ 2147483647 w 1536"/>
              <a:gd name="T7" fmla="*/ 0 h 144"/>
              <a:gd name="T8" fmla="*/ 2147483647 w 153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44"/>
              <a:gd name="T17" fmla="*/ 1536 w 153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6" name="Freeform 11"/>
          <p:cNvSpPr>
            <a:spLocks/>
          </p:cNvSpPr>
          <p:nvPr/>
        </p:nvSpPr>
        <p:spPr bwMode="auto">
          <a:xfrm>
            <a:off x="6858000" y="6172200"/>
            <a:ext cx="1676400" cy="76200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0 h 144"/>
              <a:gd name="T4" fmla="*/ 2147483647 w 1536"/>
              <a:gd name="T5" fmla="*/ 2147483647 h 144"/>
              <a:gd name="T6" fmla="*/ 2147483647 w 1536"/>
              <a:gd name="T7" fmla="*/ 0 h 144"/>
              <a:gd name="T8" fmla="*/ 2147483647 w 153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44"/>
              <a:gd name="T17" fmla="*/ 1536 w 153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7" name="Freeform 12"/>
          <p:cNvSpPr>
            <a:spLocks/>
          </p:cNvSpPr>
          <p:nvPr/>
        </p:nvSpPr>
        <p:spPr bwMode="auto">
          <a:xfrm>
            <a:off x="6781800" y="6248400"/>
            <a:ext cx="1676400" cy="76200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0 h 144"/>
              <a:gd name="T4" fmla="*/ 2147483647 w 1536"/>
              <a:gd name="T5" fmla="*/ 2147483647 h 144"/>
              <a:gd name="T6" fmla="*/ 2147483647 w 1536"/>
              <a:gd name="T7" fmla="*/ 0 h 144"/>
              <a:gd name="T8" fmla="*/ 2147483647 w 153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44"/>
              <a:gd name="T17" fmla="*/ 1536 w 153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8" name="Freeform 13"/>
          <p:cNvSpPr>
            <a:spLocks/>
          </p:cNvSpPr>
          <p:nvPr/>
        </p:nvSpPr>
        <p:spPr bwMode="auto">
          <a:xfrm>
            <a:off x="6705600" y="6324600"/>
            <a:ext cx="1676400" cy="76200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0 h 144"/>
              <a:gd name="T4" fmla="*/ 2147483647 w 1536"/>
              <a:gd name="T5" fmla="*/ 2147483647 h 144"/>
              <a:gd name="T6" fmla="*/ 2147483647 w 1536"/>
              <a:gd name="T7" fmla="*/ 0 h 144"/>
              <a:gd name="T8" fmla="*/ 2147483647 w 153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44"/>
              <a:gd name="T17" fmla="*/ 1536 w 153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9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50BAF394-051B-42E9-8054-EC6467CB8E15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742113" cy="9906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/>
              <a:t>Review Example:</a:t>
            </a:r>
            <a:br>
              <a:rPr lang="en-US"/>
            </a:br>
            <a:r>
              <a:rPr lang="en-US"/>
              <a:t>Summary Statistics</a:t>
            </a:r>
          </a:p>
        </p:txBody>
      </p:sp>
      <p:sp>
        <p:nvSpPr>
          <p:cNvPr id="675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2133600"/>
            <a:ext cx="6705600" cy="4114800"/>
          </a:xfrm>
        </p:spPr>
        <p:txBody>
          <a:bodyPr/>
          <a:lstStyle/>
          <a:p>
            <a:pPr marL="342900" indent="-342900" defTabSz="914400"/>
            <a:r>
              <a:rPr lang="en-US" sz="2700" b="1"/>
              <a:t>Mean:</a:t>
            </a:r>
            <a:r>
              <a:rPr lang="en-US" sz="2700"/>
              <a:t>    ($3,000,000/5)  </a:t>
            </a:r>
          </a:p>
          <a:p>
            <a:pPr marL="342900" indent="-342900" defTabSz="914400">
              <a:buFont typeface="Wingdings" pitchFamily="2" charset="2"/>
              <a:buNone/>
            </a:pPr>
            <a:r>
              <a:rPr lang="en-US" sz="2700"/>
              <a:t>			 =  </a:t>
            </a:r>
            <a:r>
              <a:rPr lang="en-US" sz="2700" b="1">
                <a:solidFill>
                  <a:schemeClr val="folHlink"/>
                </a:solidFill>
              </a:rPr>
              <a:t>$600,000</a:t>
            </a:r>
          </a:p>
          <a:p>
            <a:pPr marL="342900" indent="-342900" defTabSz="914400"/>
            <a:endParaRPr lang="en-US" sz="2700">
              <a:solidFill>
                <a:schemeClr val="hlink"/>
              </a:solidFill>
            </a:endParaRPr>
          </a:p>
          <a:p>
            <a:pPr marL="342900" indent="-342900" defTabSz="914400"/>
            <a:r>
              <a:rPr lang="en-US" sz="2700" b="1"/>
              <a:t>Median:</a:t>
            </a:r>
            <a:r>
              <a:rPr lang="en-US" sz="2700"/>
              <a:t>  middle value of ranked data </a:t>
            </a:r>
            <a:br>
              <a:rPr lang="en-US" sz="2700"/>
            </a:br>
            <a:r>
              <a:rPr lang="en-US" sz="2700"/>
              <a:t>                 = </a:t>
            </a:r>
            <a:r>
              <a:rPr lang="en-US" sz="2700" b="1">
                <a:solidFill>
                  <a:schemeClr val="folHlink"/>
                </a:solidFill>
              </a:rPr>
              <a:t>$300,000</a:t>
            </a:r>
          </a:p>
          <a:p>
            <a:pPr marL="342900" indent="-342900" defTabSz="914400"/>
            <a:endParaRPr lang="en-US" sz="2700">
              <a:solidFill>
                <a:schemeClr val="folHlink"/>
              </a:solidFill>
            </a:endParaRPr>
          </a:p>
          <a:p>
            <a:pPr marL="342900" indent="-342900" defTabSz="914400"/>
            <a:r>
              <a:rPr lang="en-US" sz="2700" b="1"/>
              <a:t>Mode:</a:t>
            </a:r>
            <a:r>
              <a:rPr lang="en-US" sz="2700"/>
              <a:t>  most frequent value </a:t>
            </a:r>
            <a:br>
              <a:rPr lang="en-US" sz="2700"/>
            </a:br>
            <a:r>
              <a:rPr lang="en-US" sz="2700"/>
              <a:t>                = </a:t>
            </a:r>
            <a:r>
              <a:rPr lang="en-US" sz="2700" b="1">
                <a:solidFill>
                  <a:schemeClr val="folHlink"/>
                </a:solidFill>
              </a:rPr>
              <a:t>$100,000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6200" y="1981200"/>
            <a:ext cx="2057400" cy="2708275"/>
          </a:xfrm>
          <a:prstGeom prst="rect">
            <a:avLst/>
          </a:prstGeom>
          <a:solidFill>
            <a:srgbClr val="FDE0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House Prices: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     $2,000,000</a:t>
            </a:r>
          </a:p>
          <a:p>
            <a:pPr eaLnBrk="0" hangingPunct="0"/>
            <a:r>
              <a:rPr lang="en-US" sz="2000"/>
              <a:t>            500,000</a:t>
            </a:r>
            <a:br>
              <a:rPr lang="en-US" sz="2000"/>
            </a:br>
            <a:r>
              <a:rPr lang="en-US" sz="2000"/>
              <a:t>            300,000</a:t>
            </a:r>
            <a:br>
              <a:rPr lang="en-US" sz="2000"/>
            </a:br>
            <a:r>
              <a:rPr lang="en-US" sz="2000"/>
              <a:t>            100,000</a:t>
            </a:r>
            <a:br>
              <a:rPr lang="en-US" sz="2000"/>
            </a:br>
            <a:r>
              <a:rPr lang="en-US" sz="2000"/>
              <a:t>         </a:t>
            </a:r>
            <a:r>
              <a:rPr lang="en-US" sz="2000" u="sng"/>
              <a:t>   100,000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Sum  3,000,000</a:t>
            </a:r>
          </a:p>
        </p:txBody>
      </p:sp>
      <p:sp>
        <p:nvSpPr>
          <p:cNvPr id="6758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FFB635A1-3BEA-4099-8746-64342AAA5019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0668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/>
              <a:t> Which measure of location </a:t>
            </a:r>
            <a:br>
              <a:rPr lang="en-US"/>
            </a:br>
            <a:r>
              <a:rPr lang="en-US"/>
              <a:t>is the “best”?</a:t>
            </a:r>
          </a:p>
        </p:txBody>
      </p:sp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924800" cy="4114800"/>
          </a:xfrm>
        </p:spPr>
        <p:txBody>
          <a:bodyPr/>
          <a:lstStyle/>
          <a:p>
            <a:pPr marL="342900" indent="-342900" defTabSz="914400"/>
            <a:r>
              <a:rPr lang="en-US" b="1">
                <a:solidFill>
                  <a:srgbClr val="0000FF"/>
                </a:solidFill>
              </a:rPr>
              <a:t>Mean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is generally used, unless extreme values (outliers) exist . . .</a:t>
            </a:r>
          </a:p>
          <a:p>
            <a:pPr marL="342900" indent="-342900" defTabSz="914400">
              <a:spcBef>
                <a:spcPct val="55000"/>
              </a:spcBef>
            </a:pPr>
            <a:r>
              <a:rPr lang="en-US"/>
              <a:t>Then </a:t>
            </a:r>
            <a:r>
              <a:rPr lang="en-US" b="1">
                <a:solidFill>
                  <a:srgbClr val="0000FF"/>
                </a:solidFill>
              </a:rPr>
              <a:t>median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is often used, since the median is not sensitive to extreme values.</a:t>
            </a:r>
          </a:p>
          <a:p>
            <a:pPr marL="742950" lvl="1" indent="-285750" defTabSz="914400"/>
            <a:r>
              <a:rPr lang="en-US">
                <a:solidFill>
                  <a:schemeClr val="hlink"/>
                </a:solidFill>
              </a:rPr>
              <a:t>Example:</a:t>
            </a:r>
            <a:r>
              <a:rPr lang="en-US"/>
              <a:t> Median home prices may be reported for a region – less sensitive to outliers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A31AFBF0-9C1E-456E-B13B-55FE55F66295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Shape of a Distribution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Describes how data are distributed</a:t>
            </a:r>
          </a:p>
          <a:p>
            <a:pPr>
              <a:lnSpc>
                <a:spcPct val="110000"/>
              </a:lnSpc>
            </a:pPr>
            <a:r>
              <a:rPr lang="en-US"/>
              <a:t>Measures of </a:t>
            </a:r>
            <a:r>
              <a:rPr lang="en-US">
                <a:solidFill>
                  <a:srgbClr val="0000FF"/>
                </a:solidFill>
              </a:rPr>
              <a:t>shape</a:t>
            </a:r>
          </a:p>
          <a:p>
            <a:pPr lvl="1">
              <a:lnSpc>
                <a:spcPct val="110000"/>
              </a:lnSpc>
            </a:pPr>
            <a:r>
              <a:rPr lang="en-US"/>
              <a:t>Symmetric or skewed</a:t>
            </a: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8852" name="Rectangle 45"/>
          <p:cNvSpPr>
            <a:spLocks noChangeArrowheads="1"/>
          </p:cNvSpPr>
          <p:nvPr/>
        </p:nvSpPr>
        <p:spPr bwMode="auto">
          <a:xfrm>
            <a:off x="6096000" y="37338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46"/>
          <p:cNvSpPr>
            <a:spLocks noChangeArrowheads="1"/>
          </p:cNvSpPr>
          <p:nvPr/>
        </p:nvSpPr>
        <p:spPr bwMode="auto">
          <a:xfrm>
            <a:off x="152400" y="37338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44"/>
          <p:cNvSpPr>
            <a:spLocks noChangeArrowheads="1"/>
          </p:cNvSpPr>
          <p:nvPr/>
        </p:nvSpPr>
        <p:spPr bwMode="auto">
          <a:xfrm>
            <a:off x="3124200" y="37338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Freeform 4"/>
          <p:cNvSpPr>
            <a:spLocks/>
          </p:cNvSpPr>
          <p:nvPr/>
        </p:nvSpPr>
        <p:spPr bwMode="auto">
          <a:xfrm>
            <a:off x="2090738" y="4819650"/>
            <a:ext cx="452437" cy="1071563"/>
          </a:xfrm>
          <a:custGeom>
            <a:avLst/>
            <a:gdLst>
              <a:gd name="T0" fmla="*/ 2147483647 w 285"/>
              <a:gd name="T1" fmla="*/ 2147483647 h 675"/>
              <a:gd name="T2" fmla="*/ 2147483647 w 285"/>
              <a:gd name="T3" fmla="*/ 2147483647 h 675"/>
              <a:gd name="T4" fmla="*/ 2147483647 w 285"/>
              <a:gd name="T5" fmla="*/ 2147483647 h 675"/>
              <a:gd name="T6" fmla="*/ 2147483647 w 285"/>
              <a:gd name="T7" fmla="*/ 2147483647 h 675"/>
              <a:gd name="T8" fmla="*/ 2147483647 w 285"/>
              <a:gd name="T9" fmla="*/ 2147483647 h 675"/>
              <a:gd name="T10" fmla="*/ 2147483647 w 285"/>
              <a:gd name="T11" fmla="*/ 2147483647 h 675"/>
              <a:gd name="T12" fmla="*/ 2147483647 w 285"/>
              <a:gd name="T13" fmla="*/ 2147483647 h 675"/>
              <a:gd name="T14" fmla="*/ 2147483647 w 285"/>
              <a:gd name="T15" fmla="*/ 2147483647 h 675"/>
              <a:gd name="T16" fmla="*/ 2147483647 w 285"/>
              <a:gd name="T17" fmla="*/ 2147483647 h 675"/>
              <a:gd name="T18" fmla="*/ 2147483647 w 285"/>
              <a:gd name="T19" fmla="*/ 2147483647 h 675"/>
              <a:gd name="T20" fmla="*/ 2147483647 w 285"/>
              <a:gd name="T21" fmla="*/ 2147483647 h 675"/>
              <a:gd name="T22" fmla="*/ 2147483647 w 285"/>
              <a:gd name="T23" fmla="*/ 2147483647 h 675"/>
              <a:gd name="T24" fmla="*/ 2147483647 w 285"/>
              <a:gd name="T25" fmla="*/ 2147483647 h 675"/>
              <a:gd name="T26" fmla="*/ 2147483647 w 285"/>
              <a:gd name="T27" fmla="*/ 2147483647 h 675"/>
              <a:gd name="T28" fmla="*/ 2147483647 w 285"/>
              <a:gd name="T29" fmla="*/ 2147483647 h 675"/>
              <a:gd name="T30" fmla="*/ 0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284" y="674"/>
                </a:moveTo>
                <a:lnTo>
                  <a:pt x="254" y="667"/>
                </a:lnTo>
                <a:lnTo>
                  <a:pt x="239" y="659"/>
                </a:lnTo>
                <a:lnTo>
                  <a:pt x="225" y="648"/>
                </a:lnTo>
                <a:lnTo>
                  <a:pt x="210" y="633"/>
                </a:lnTo>
                <a:lnTo>
                  <a:pt x="195" y="612"/>
                </a:lnTo>
                <a:lnTo>
                  <a:pt x="180" y="583"/>
                </a:lnTo>
                <a:lnTo>
                  <a:pt x="150" y="506"/>
                </a:lnTo>
                <a:lnTo>
                  <a:pt x="119" y="396"/>
                </a:lnTo>
                <a:lnTo>
                  <a:pt x="91" y="263"/>
                </a:lnTo>
                <a:lnTo>
                  <a:pt x="76" y="197"/>
                </a:lnTo>
                <a:lnTo>
                  <a:pt x="61" y="133"/>
                </a:lnTo>
                <a:lnTo>
                  <a:pt x="45" y="78"/>
                </a:lnTo>
                <a:lnTo>
                  <a:pt x="30" y="36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Freeform 5"/>
          <p:cNvSpPr>
            <a:spLocks/>
          </p:cNvSpPr>
          <p:nvPr/>
        </p:nvSpPr>
        <p:spPr bwMode="auto">
          <a:xfrm>
            <a:off x="738188" y="4819650"/>
            <a:ext cx="1354137" cy="1071563"/>
          </a:xfrm>
          <a:custGeom>
            <a:avLst/>
            <a:gdLst>
              <a:gd name="T0" fmla="*/ 0 w 853"/>
              <a:gd name="T1" fmla="*/ 2147483647 h 675"/>
              <a:gd name="T2" fmla="*/ 2147483647 w 853"/>
              <a:gd name="T3" fmla="*/ 2147483647 h 675"/>
              <a:gd name="T4" fmla="*/ 2147483647 w 853"/>
              <a:gd name="T5" fmla="*/ 2147483647 h 675"/>
              <a:gd name="T6" fmla="*/ 2147483647 w 853"/>
              <a:gd name="T7" fmla="*/ 2147483647 h 675"/>
              <a:gd name="T8" fmla="*/ 2147483647 w 853"/>
              <a:gd name="T9" fmla="*/ 2147483647 h 675"/>
              <a:gd name="T10" fmla="*/ 2147483647 w 853"/>
              <a:gd name="T11" fmla="*/ 2147483647 h 675"/>
              <a:gd name="T12" fmla="*/ 2147483647 w 853"/>
              <a:gd name="T13" fmla="*/ 2147483647 h 675"/>
              <a:gd name="T14" fmla="*/ 2147483647 w 853"/>
              <a:gd name="T15" fmla="*/ 2147483647 h 675"/>
              <a:gd name="T16" fmla="*/ 2147483647 w 853"/>
              <a:gd name="T17" fmla="*/ 2147483647 h 675"/>
              <a:gd name="T18" fmla="*/ 2147483647 w 853"/>
              <a:gd name="T19" fmla="*/ 2147483647 h 675"/>
              <a:gd name="T20" fmla="*/ 2147483647 w 853"/>
              <a:gd name="T21" fmla="*/ 2147483647 h 675"/>
              <a:gd name="T22" fmla="*/ 2147483647 w 853"/>
              <a:gd name="T23" fmla="*/ 2147483647 h 675"/>
              <a:gd name="T24" fmla="*/ 2147483647 w 853"/>
              <a:gd name="T25" fmla="*/ 2147483647 h 675"/>
              <a:gd name="T26" fmla="*/ 2147483647 w 853"/>
              <a:gd name="T27" fmla="*/ 2147483647 h 675"/>
              <a:gd name="T28" fmla="*/ 2147483647 w 853"/>
              <a:gd name="T29" fmla="*/ 2147483647 h 675"/>
              <a:gd name="T30" fmla="*/ 2147483647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0" y="674"/>
                </a:moveTo>
                <a:lnTo>
                  <a:pt x="90" y="667"/>
                </a:lnTo>
                <a:lnTo>
                  <a:pt x="134" y="659"/>
                </a:lnTo>
                <a:lnTo>
                  <a:pt x="179" y="648"/>
                </a:lnTo>
                <a:lnTo>
                  <a:pt x="225" y="633"/>
                </a:lnTo>
                <a:lnTo>
                  <a:pt x="269" y="612"/>
                </a:lnTo>
                <a:lnTo>
                  <a:pt x="314" y="583"/>
                </a:lnTo>
                <a:lnTo>
                  <a:pt x="403" y="506"/>
                </a:lnTo>
                <a:lnTo>
                  <a:pt x="494" y="396"/>
                </a:lnTo>
                <a:lnTo>
                  <a:pt x="583" y="263"/>
                </a:lnTo>
                <a:lnTo>
                  <a:pt x="628" y="197"/>
                </a:lnTo>
                <a:lnTo>
                  <a:pt x="674" y="133"/>
                </a:lnTo>
                <a:lnTo>
                  <a:pt x="717" y="78"/>
                </a:lnTo>
                <a:lnTo>
                  <a:pt x="763" y="36"/>
                </a:lnTo>
                <a:lnTo>
                  <a:pt x="808" y="10"/>
                </a:lnTo>
                <a:lnTo>
                  <a:pt x="852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7" name="Freeform 6"/>
          <p:cNvSpPr>
            <a:spLocks/>
          </p:cNvSpPr>
          <p:nvPr/>
        </p:nvSpPr>
        <p:spPr bwMode="auto">
          <a:xfrm>
            <a:off x="4559300" y="4819650"/>
            <a:ext cx="904875" cy="1071563"/>
          </a:xfrm>
          <a:custGeom>
            <a:avLst/>
            <a:gdLst>
              <a:gd name="T0" fmla="*/ 2147483647 w 570"/>
              <a:gd name="T1" fmla="*/ 2147483647 h 675"/>
              <a:gd name="T2" fmla="*/ 2147483647 w 570"/>
              <a:gd name="T3" fmla="*/ 2147483647 h 675"/>
              <a:gd name="T4" fmla="*/ 2147483647 w 570"/>
              <a:gd name="T5" fmla="*/ 2147483647 h 675"/>
              <a:gd name="T6" fmla="*/ 2147483647 w 570"/>
              <a:gd name="T7" fmla="*/ 2147483647 h 675"/>
              <a:gd name="T8" fmla="*/ 2147483647 w 570"/>
              <a:gd name="T9" fmla="*/ 2147483647 h 675"/>
              <a:gd name="T10" fmla="*/ 2147483647 w 570"/>
              <a:gd name="T11" fmla="*/ 2147483647 h 675"/>
              <a:gd name="T12" fmla="*/ 2147483647 w 570"/>
              <a:gd name="T13" fmla="*/ 2147483647 h 675"/>
              <a:gd name="T14" fmla="*/ 2147483647 w 570"/>
              <a:gd name="T15" fmla="*/ 2147483647 h 675"/>
              <a:gd name="T16" fmla="*/ 2147483647 w 570"/>
              <a:gd name="T17" fmla="*/ 2147483647 h 675"/>
              <a:gd name="T18" fmla="*/ 2147483647 w 570"/>
              <a:gd name="T19" fmla="*/ 2147483647 h 675"/>
              <a:gd name="T20" fmla="*/ 2147483647 w 570"/>
              <a:gd name="T21" fmla="*/ 2147483647 h 675"/>
              <a:gd name="T22" fmla="*/ 2147483647 w 570"/>
              <a:gd name="T23" fmla="*/ 2147483647 h 675"/>
              <a:gd name="T24" fmla="*/ 2147483647 w 570"/>
              <a:gd name="T25" fmla="*/ 2147483647 h 675"/>
              <a:gd name="T26" fmla="*/ 2147483647 w 570"/>
              <a:gd name="T27" fmla="*/ 2147483647 h 675"/>
              <a:gd name="T28" fmla="*/ 2147483647 w 570"/>
              <a:gd name="T29" fmla="*/ 2147483647 h 675"/>
              <a:gd name="T30" fmla="*/ 0 w 570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0"/>
              <a:gd name="T49" fmla="*/ 0 h 675"/>
              <a:gd name="T50" fmla="*/ 570 w 570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0" h="675">
                <a:moveTo>
                  <a:pt x="569" y="674"/>
                </a:moveTo>
                <a:lnTo>
                  <a:pt x="508" y="667"/>
                </a:lnTo>
                <a:lnTo>
                  <a:pt x="478" y="659"/>
                </a:lnTo>
                <a:lnTo>
                  <a:pt x="449" y="648"/>
                </a:lnTo>
                <a:lnTo>
                  <a:pt x="419" y="633"/>
                </a:lnTo>
                <a:lnTo>
                  <a:pt x="389" y="612"/>
                </a:lnTo>
                <a:lnTo>
                  <a:pt x="358" y="583"/>
                </a:lnTo>
                <a:lnTo>
                  <a:pt x="300" y="506"/>
                </a:lnTo>
                <a:lnTo>
                  <a:pt x="239" y="396"/>
                </a:lnTo>
                <a:lnTo>
                  <a:pt x="178" y="263"/>
                </a:lnTo>
                <a:lnTo>
                  <a:pt x="150" y="197"/>
                </a:lnTo>
                <a:lnTo>
                  <a:pt x="120" y="133"/>
                </a:lnTo>
                <a:lnTo>
                  <a:pt x="89" y="78"/>
                </a:lnTo>
                <a:lnTo>
                  <a:pt x="59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8" name="Freeform 7"/>
          <p:cNvSpPr>
            <a:spLocks/>
          </p:cNvSpPr>
          <p:nvPr/>
        </p:nvSpPr>
        <p:spPr bwMode="auto">
          <a:xfrm>
            <a:off x="3657600" y="4819650"/>
            <a:ext cx="903288" cy="1071563"/>
          </a:xfrm>
          <a:custGeom>
            <a:avLst/>
            <a:gdLst>
              <a:gd name="T0" fmla="*/ 0 w 569"/>
              <a:gd name="T1" fmla="*/ 2147483647 h 675"/>
              <a:gd name="T2" fmla="*/ 2147483647 w 569"/>
              <a:gd name="T3" fmla="*/ 2147483647 h 675"/>
              <a:gd name="T4" fmla="*/ 2147483647 w 569"/>
              <a:gd name="T5" fmla="*/ 2147483647 h 675"/>
              <a:gd name="T6" fmla="*/ 2147483647 w 569"/>
              <a:gd name="T7" fmla="*/ 2147483647 h 675"/>
              <a:gd name="T8" fmla="*/ 2147483647 w 569"/>
              <a:gd name="T9" fmla="*/ 2147483647 h 675"/>
              <a:gd name="T10" fmla="*/ 2147483647 w 569"/>
              <a:gd name="T11" fmla="*/ 2147483647 h 675"/>
              <a:gd name="T12" fmla="*/ 2147483647 w 569"/>
              <a:gd name="T13" fmla="*/ 2147483647 h 675"/>
              <a:gd name="T14" fmla="*/ 2147483647 w 569"/>
              <a:gd name="T15" fmla="*/ 2147483647 h 675"/>
              <a:gd name="T16" fmla="*/ 2147483647 w 569"/>
              <a:gd name="T17" fmla="*/ 2147483647 h 675"/>
              <a:gd name="T18" fmla="*/ 2147483647 w 569"/>
              <a:gd name="T19" fmla="*/ 2147483647 h 675"/>
              <a:gd name="T20" fmla="*/ 2147483647 w 569"/>
              <a:gd name="T21" fmla="*/ 2147483647 h 675"/>
              <a:gd name="T22" fmla="*/ 2147483647 w 569"/>
              <a:gd name="T23" fmla="*/ 2147483647 h 675"/>
              <a:gd name="T24" fmla="*/ 2147483647 w 569"/>
              <a:gd name="T25" fmla="*/ 2147483647 h 675"/>
              <a:gd name="T26" fmla="*/ 2147483647 w 569"/>
              <a:gd name="T27" fmla="*/ 2147483647 h 675"/>
              <a:gd name="T28" fmla="*/ 2147483647 w 569"/>
              <a:gd name="T29" fmla="*/ 2147483647 h 675"/>
              <a:gd name="T30" fmla="*/ 2147483647 w 569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9"/>
              <a:gd name="T49" fmla="*/ 0 h 675"/>
              <a:gd name="T50" fmla="*/ 569 w 569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9" h="675">
                <a:moveTo>
                  <a:pt x="0" y="674"/>
                </a:moveTo>
                <a:lnTo>
                  <a:pt x="59" y="667"/>
                </a:lnTo>
                <a:lnTo>
                  <a:pt x="89" y="659"/>
                </a:lnTo>
                <a:lnTo>
                  <a:pt x="120" y="648"/>
                </a:lnTo>
                <a:lnTo>
                  <a:pt x="150" y="633"/>
                </a:lnTo>
                <a:lnTo>
                  <a:pt x="178" y="612"/>
                </a:lnTo>
                <a:lnTo>
                  <a:pt x="209" y="583"/>
                </a:lnTo>
                <a:lnTo>
                  <a:pt x="269" y="506"/>
                </a:lnTo>
                <a:lnTo>
                  <a:pt x="328" y="396"/>
                </a:lnTo>
                <a:lnTo>
                  <a:pt x="389" y="263"/>
                </a:lnTo>
                <a:lnTo>
                  <a:pt x="419" y="197"/>
                </a:lnTo>
                <a:lnTo>
                  <a:pt x="449" y="133"/>
                </a:lnTo>
                <a:lnTo>
                  <a:pt x="478" y="78"/>
                </a:lnTo>
                <a:lnTo>
                  <a:pt x="508" y="36"/>
                </a:lnTo>
                <a:lnTo>
                  <a:pt x="538" y="10"/>
                </a:lnTo>
                <a:lnTo>
                  <a:pt x="568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Freeform 8"/>
          <p:cNvSpPr>
            <a:spLocks/>
          </p:cNvSpPr>
          <p:nvPr/>
        </p:nvSpPr>
        <p:spPr bwMode="auto">
          <a:xfrm>
            <a:off x="7194550" y="4795838"/>
            <a:ext cx="1354138" cy="1071562"/>
          </a:xfrm>
          <a:custGeom>
            <a:avLst/>
            <a:gdLst>
              <a:gd name="T0" fmla="*/ 2147483647 w 853"/>
              <a:gd name="T1" fmla="*/ 2147483647 h 675"/>
              <a:gd name="T2" fmla="*/ 2147483647 w 853"/>
              <a:gd name="T3" fmla="*/ 2147483647 h 675"/>
              <a:gd name="T4" fmla="*/ 2147483647 w 853"/>
              <a:gd name="T5" fmla="*/ 2147483647 h 675"/>
              <a:gd name="T6" fmla="*/ 2147483647 w 853"/>
              <a:gd name="T7" fmla="*/ 2147483647 h 675"/>
              <a:gd name="T8" fmla="*/ 2147483647 w 853"/>
              <a:gd name="T9" fmla="*/ 2147483647 h 675"/>
              <a:gd name="T10" fmla="*/ 2147483647 w 853"/>
              <a:gd name="T11" fmla="*/ 2147483647 h 675"/>
              <a:gd name="T12" fmla="*/ 2147483647 w 853"/>
              <a:gd name="T13" fmla="*/ 2147483647 h 675"/>
              <a:gd name="T14" fmla="*/ 2147483647 w 853"/>
              <a:gd name="T15" fmla="*/ 2147483647 h 675"/>
              <a:gd name="T16" fmla="*/ 2147483647 w 853"/>
              <a:gd name="T17" fmla="*/ 2147483647 h 675"/>
              <a:gd name="T18" fmla="*/ 2147483647 w 853"/>
              <a:gd name="T19" fmla="*/ 2147483647 h 675"/>
              <a:gd name="T20" fmla="*/ 2147483647 w 853"/>
              <a:gd name="T21" fmla="*/ 2147483647 h 675"/>
              <a:gd name="T22" fmla="*/ 2147483647 w 853"/>
              <a:gd name="T23" fmla="*/ 2147483647 h 675"/>
              <a:gd name="T24" fmla="*/ 2147483647 w 853"/>
              <a:gd name="T25" fmla="*/ 2147483647 h 675"/>
              <a:gd name="T26" fmla="*/ 2147483647 w 853"/>
              <a:gd name="T27" fmla="*/ 2147483647 h 675"/>
              <a:gd name="T28" fmla="*/ 2147483647 w 853"/>
              <a:gd name="T29" fmla="*/ 2147483647 h 675"/>
              <a:gd name="T30" fmla="*/ 0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852" y="674"/>
                </a:moveTo>
                <a:lnTo>
                  <a:pt x="761" y="667"/>
                </a:lnTo>
                <a:lnTo>
                  <a:pt x="718" y="659"/>
                </a:lnTo>
                <a:lnTo>
                  <a:pt x="672" y="648"/>
                </a:lnTo>
                <a:lnTo>
                  <a:pt x="627" y="633"/>
                </a:lnTo>
                <a:lnTo>
                  <a:pt x="583" y="612"/>
                </a:lnTo>
                <a:lnTo>
                  <a:pt x="538" y="583"/>
                </a:lnTo>
                <a:lnTo>
                  <a:pt x="447" y="506"/>
                </a:lnTo>
                <a:lnTo>
                  <a:pt x="358" y="396"/>
                </a:lnTo>
                <a:lnTo>
                  <a:pt x="269" y="263"/>
                </a:lnTo>
                <a:lnTo>
                  <a:pt x="224" y="197"/>
                </a:lnTo>
                <a:lnTo>
                  <a:pt x="178" y="133"/>
                </a:lnTo>
                <a:lnTo>
                  <a:pt x="135" y="78"/>
                </a:lnTo>
                <a:lnTo>
                  <a:pt x="89" y="36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0" name="Freeform 9"/>
          <p:cNvSpPr>
            <a:spLocks/>
          </p:cNvSpPr>
          <p:nvPr/>
        </p:nvSpPr>
        <p:spPr bwMode="auto">
          <a:xfrm>
            <a:off x="6743700" y="4795838"/>
            <a:ext cx="452438" cy="1071562"/>
          </a:xfrm>
          <a:custGeom>
            <a:avLst/>
            <a:gdLst>
              <a:gd name="T0" fmla="*/ 0 w 285"/>
              <a:gd name="T1" fmla="*/ 2147483647 h 675"/>
              <a:gd name="T2" fmla="*/ 2147483647 w 285"/>
              <a:gd name="T3" fmla="*/ 2147483647 h 675"/>
              <a:gd name="T4" fmla="*/ 2147483647 w 285"/>
              <a:gd name="T5" fmla="*/ 2147483647 h 675"/>
              <a:gd name="T6" fmla="*/ 2147483647 w 285"/>
              <a:gd name="T7" fmla="*/ 2147483647 h 675"/>
              <a:gd name="T8" fmla="*/ 2147483647 w 285"/>
              <a:gd name="T9" fmla="*/ 2147483647 h 675"/>
              <a:gd name="T10" fmla="*/ 2147483647 w 285"/>
              <a:gd name="T11" fmla="*/ 2147483647 h 675"/>
              <a:gd name="T12" fmla="*/ 2147483647 w 285"/>
              <a:gd name="T13" fmla="*/ 2147483647 h 675"/>
              <a:gd name="T14" fmla="*/ 2147483647 w 285"/>
              <a:gd name="T15" fmla="*/ 2147483647 h 675"/>
              <a:gd name="T16" fmla="*/ 2147483647 w 285"/>
              <a:gd name="T17" fmla="*/ 2147483647 h 675"/>
              <a:gd name="T18" fmla="*/ 2147483647 w 285"/>
              <a:gd name="T19" fmla="*/ 2147483647 h 675"/>
              <a:gd name="T20" fmla="*/ 2147483647 w 285"/>
              <a:gd name="T21" fmla="*/ 2147483647 h 675"/>
              <a:gd name="T22" fmla="*/ 2147483647 w 285"/>
              <a:gd name="T23" fmla="*/ 2147483647 h 675"/>
              <a:gd name="T24" fmla="*/ 2147483647 w 285"/>
              <a:gd name="T25" fmla="*/ 2147483647 h 675"/>
              <a:gd name="T26" fmla="*/ 2147483647 w 285"/>
              <a:gd name="T27" fmla="*/ 2147483647 h 675"/>
              <a:gd name="T28" fmla="*/ 2147483647 w 285"/>
              <a:gd name="T29" fmla="*/ 2147483647 h 675"/>
              <a:gd name="T30" fmla="*/ 2147483647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0" y="674"/>
                </a:moveTo>
                <a:lnTo>
                  <a:pt x="28" y="667"/>
                </a:lnTo>
                <a:lnTo>
                  <a:pt x="43" y="659"/>
                </a:lnTo>
                <a:lnTo>
                  <a:pt x="59" y="648"/>
                </a:lnTo>
                <a:lnTo>
                  <a:pt x="74" y="633"/>
                </a:lnTo>
                <a:lnTo>
                  <a:pt x="89" y="612"/>
                </a:lnTo>
                <a:lnTo>
                  <a:pt x="104" y="583"/>
                </a:lnTo>
                <a:lnTo>
                  <a:pt x="134" y="506"/>
                </a:lnTo>
                <a:lnTo>
                  <a:pt x="165" y="396"/>
                </a:lnTo>
                <a:lnTo>
                  <a:pt x="193" y="263"/>
                </a:lnTo>
                <a:lnTo>
                  <a:pt x="208" y="197"/>
                </a:lnTo>
                <a:lnTo>
                  <a:pt x="223" y="133"/>
                </a:lnTo>
                <a:lnTo>
                  <a:pt x="239" y="78"/>
                </a:lnTo>
                <a:lnTo>
                  <a:pt x="254" y="36"/>
                </a:lnTo>
                <a:lnTo>
                  <a:pt x="269" y="10"/>
                </a:lnTo>
                <a:lnTo>
                  <a:pt x="284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3657600" y="4343400"/>
            <a:ext cx="19923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Mean =</a:t>
            </a:r>
            <a:r>
              <a:rPr lang="en-US" sz="2000">
                <a:solidFill>
                  <a:srgbClr val="FF0000"/>
                </a:solidFill>
              </a:rPr>
              <a:t> Median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4779963" y="4318000"/>
            <a:ext cx="244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6164263" y="46482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762000" y="4343400"/>
            <a:ext cx="19923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Mean &lt;</a:t>
            </a:r>
            <a:r>
              <a:rPr lang="en-US" sz="2000">
                <a:solidFill>
                  <a:srgbClr val="FF0000"/>
                </a:solidFill>
              </a:rPr>
              <a:t> Median</a:t>
            </a:r>
            <a:endParaRPr lang="en-US" sz="2000">
              <a:solidFill>
                <a:srgbClr val="FF00FF"/>
              </a:solidFill>
            </a:endParaRPr>
          </a:p>
        </p:txBody>
      </p:sp>
      <p:sp>
        <p:nvSpPr>
          <p:cNvPr id="78865" name="Rectangle 14"/>
          <p:cNvSpPr>
            <a:spLocks noChangeArrowheads="1"/>
          </p:cNvSpPr>
          <p:nvPr/>
        </p:nvSpPr>
        <p:spPr bwMode="auto">
          <a:xfrm>
            <a:off x="2393950" y="46656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5"/>
          <p:cNvSpPr>
            <a:spLocks noChangeArrowheads="1"/>
          </p:cNvSpPr>
          <p:nvPr/>
        </p:nvSpPr>
        <p:spPr bwMode="auto">
          <a:xfrm>
            <a:off x="6477000" y="4343400"/>
            <a:ext cx="20558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FF00FF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Median &lt; </a:t>
            </a:r>
            <a:r>
              <a:rPr lang="en-US" sz="2000">
                <a:solidFill>
                  <a:schemeClr val="tx2"/>
                </a:solidFill>
              </a:rPr>
              <a:t>Mean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8867" name="Rectangle 16"/>
          <p:cNvSpPr>
            <a:spLocks noChangeArrowheads="1"/>
          </p:cNvSpPr>
          <p:nvPr/>
        </p:nvSpPr>
        <p:spPr bwMode="auto">
          <a:xfrm>
            <a:off x="8666163" y="46482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Line 18"/>
          <p:cNvSpPr>
            <a:spLocks noChangeShapeType="1"/>
          </p:cNvSpPr>
          <p:nvPr/>
        </p:nvSpPr>
        <p:spPr bwMode="auto">
          <a:xfrm flipH="1">
            <a:off x="7391400" y="4876800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19"/>
          <p:cNvSpPr>
            <a:spLocks noChangeShapeType="1"/>
          </p:cNvSpPr>
          <p:nvPr/>
        </p:nvSpPr>
        <p:spPr bwMode="auto">
          <a:xfrm>
            <a:off x="7620000" y="52578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1"/>
          <p:cNvSpPr>
            <a:spLocks noChangeShapeType="1"/>
          </p:cNvSpPr>
          <p:nvPr/>
        </p:nvSpPr>
        <p:spPr bwMode="auto">
          <a:xfrm flipH="1">
            <a:off x="1752600" y="51054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2"/>
          <p:cNvSpPr>
            <a:spLocks noChangeShapeType="1"/>
          </p:cNvSpPr>
          <p:nvPr/>
        </p:nvSpPr>
        <p:spPr bwMode="auto">
          <a:xfrm flipH="1">
            <a:off x="1524000" y="5519738"/>
            <a:ext cx="1588" cy="423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Line 23"/>
          <p:cNvSpPr>
            <a:spLocks noChangeShapeType="1"/>
          </p:cNvSpPr>
          <p:nvPr/>
        </p:nvSpPr>
        <p:spPr bwMode="auto">
          <a:xfrm>
            <a:off x="4572000" y="48006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Line 24"/>
          <p:cNvSpPr>
            <a:spLocks noChangeShapeType="1"/>
          </p:cNvSpPr>
          <p:nvPr/>
        </p:nvSpPr>
        <p:spPr bwMode="auto">
          <a:xfrm>
            <a:off x="4572000" y="49530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>
            <a:off x="3581400" y="59436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4467225" y="60039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Line 29"/>
          <p:cNvSpPr>
            <a:spLocks noChangeShapeType="1"/>
          </p:cNvSpPr>
          <p:nvPr/>
        </p:nvSpPr>
        <p:spPr bwMode="auto">
          <a:xfrm>
            <a:off x="6629400" y="5943600"/>
            <a:ext cx="18986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7" name="Rectangle 31"/>
          <p:cNvSpPr>
            <a:spLocks noChangeArrowheads="1"/>
          </p:cNvSpPr>
          <p:nvPr/>
        </p:nvSpPr>
        <p:spPr bwMode="auto">
          <a:xfrm>
            <a:off x="7553325" y="5980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8" name="Line 32"/>
          <p:cNvSpPr>
            <a:spLocks noChangeShapeType="1"/>
          </p:cNvSpPr>
          <p:nvPr/>
        </p:nvSpPr>
        <p:spPr bwMode="auto">
          <a:xfrm>
            <a:off x="685800" y="5943600"/>
            <a:ext cx="1905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Rectangle 34"/>
          <p:cNvSpPr>
            <a:spLocks noChangeArrowheads="1"/>
          </p:cNvSpPr>
          <p:nvPr/>
        </p:nvSpPr>
        <p:spPr bwMode="auto">
          <a:xfrm>
            <a:off x="1547813" y="60039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Rectangle 41"/>
          <p:cNvSpPr>
            <a:spLocks noChangeArrowheads="1"/>
          </p:cNvSpPr>
          <p:nvPr/>
        </p:nvSpPr>
        <p:spPr bwMode="auto">
          <a:xfrm>
            <a:off x="6289675" y="3803650"/>
            <a:ext cx="25352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Right-Skewed</a:t>
            </a:r>
          </a:p>
        </p:txBody>
      </p:sp>
      <p:sp>
        <p:nvSpPr>
          <p:cNvPr id="78881" name="Rectangle 42"/>
          <p:cNvSpPr>
            <a:spLocks noChangeArrowheads="1"/>
          </p:cNvSpPr>
          <p:nvPr/>
        </p:nvSpPr>
        <p:spPr bwMode="auto">
          <a:xfrm>
            <a:off x="603250" y="3816350"/>
            <a:ext cx="22796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Left-Skewed</a:t>
            </a:r>
          </a:p>
        </p:txBody>
      </p:sp>
      <p:sp>
        <p:nvSpPr>
          <p:cNvPr id="78882" name="Rectangle 43"/>
          <p:cNvSpPr>
            <a:spLocks noChangeArrowheads="1"/>
          </p:cNvSpPr>
          <p:nvPr/>
        </p:nvSpPr>
        <p:spPr bwMode="auto">
          <a:xfrm>
            <a:off x="3670300" y="3816350"/>
            <a:ext cx="20002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Symmetric</a:t>
            </a:r>
          </a:p>
        </p:txBody>
      </p:sp>
      <p:sp>
        <p:nvSpPr>
          <p:cNvPr id="78883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05FF2696-88A6-4E00-9CD7-6BC74F1B88BA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Geometric Mean</a:t>
            </a:r>
          </a:p>
        </p:txBody>
      </p:sp>
      <p:sp>
        <p:nvSpPr>
          <p:cNvPr id="6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Geometric mean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to measure the rate of change of a variable over 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Geometric mean rate </a:t>
            </a:r>
            <a:r>
              <a:rPr lang="en-US"/>
              <a:t>of return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Measures the status of an investment over time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Where x</a:t>
            </a:r>
            <a:r>
              <a:rPr lang="en-US" baseline="-25000" dirty="0"/>
              <a:t>i</a:t>
            </a:r>
            <a:r>
              <a:rPr lang="en-US" dirty="0"/>
              <a:t> is the rate of return in time period </a:t>
            </a:r>
            <a:r>
              <a:rPr lang="en-US" dirty="0" err="1"/>
              <a:t>i</a:t>
            </a:r>
            <a:endParaRPr lang="en-US" baseline="-25000" dirty="0"/>
          </a:p>
        </p:txBody>
      </p: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563563" y="2938463"/>
          <a:ext cx="7908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2781300" imgH="266700" progId="Equation.3">
                  <p:embed/>
                </p:oleObj>
              </mc:Choice>
              <mc:Fallback>
                <p:oleObj name="Equation" r:id="rId3" imgW="2781300" imgH="2667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938463"/>
                        <a:ext cx="7908925" cy="7556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2332038" y="4859338"/>
          <a:ext cx="46228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5" imgW="1625600" imgH="254000" progId="Equation.3">
                  <p:embed/>
                </p:oleObj>
              </mc:Choice>
              <mc:Fallback>
                <p:oleObj name="Equation" r:id="rId5" imgW="1625600" imgH="254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4859338"/>
                        <a:ext cx="4622800" cy="7191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889F3242-4745-4369-A607-7957B183D3B1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467600" cy="1219200"/>
          </a:xfrm>
          <a:solidFill>
            <a:srgbClr val="D3ECF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An investment of $100,000 rose to $150,000 at the end of year one and increased to $180,000 at end of year two: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1054100" y="3429000"/>
          <a:ext cx="75104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4" imgW="3213100" imgH="228600" progId="Equation.3">
                  <p:embed/>
                </p:oleObj>
              </mc:Choice>
              <mc:Fallback>
                <p:oleObj name="Equation" r:id="rId4" imgW="32131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429000"/>
                        <a:ext cx="75104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AutoShape 5"/>
          <p:cNvSpPr>
            <a:spLocks/>
          </p:cNvSpPr>
          <p:nvPr/>
        </p:nvSpPr>
        <p:spPr bwMode="auto">
          <a:xfrm rot="-5400000">
            <a:off x="3086100" y="2857500"/>
            <a:ext cx="304800" cy="3124200"/>
          </a:xfrm>
          <a:prstGeom prst="leftBrace">
            <a:avLst>
              <a:gd name="adj1" fmla="val 85417"/>
              <a:gd name="adj2" fmla="val 533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AutoShape 6"/>
          <p:cNvSpPr>
            <a:spLocks/>
          </p:cNvSpPr>
          <p:nvPr/>
        </p:nvSpPr>
        <p:spPr bwMode="auto">
          <a:xfrm rot="-5400000">
            <a:off x="6362700" y="2857500"/>
            <a:ext cx="304800" cy="3124200"/>
          </a:xfrm>
          <a:prstGeom prst="leftBrace">
            <a:avLst>
              <a:gd name="adj1" fmla="val 85417"/>
              <a:gd name="adj2" fmla="val 533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7"/>
          <p:cNvSpPr txBox="1">
            <a:spLocks noChangeArrowheads="1"/>
          </p:cNvSpPr>
          <p:nvPr/>
        </p:nvSpPr>
        <p:spPr bwMode="auto">
          <a:xfrm>
            <a:off x="2286000" y="48768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50% increase                 20% increase</a:t>
            </a:r>
          </a:p>
        </p:txBody>
      </p:sp>
      <p:sp>
        <p:nvSpPr>
          <p:cNvPr id="7191" name="Text Box 8"/>
          <p:cNvSpPr txBox="1">
            <a:spLocks noChangeArrowheads="1"/>
          </p:cNvSpPr>
          <p:nvPr/>
        </p:nvSpPr>
        <p:spPr bwMode="auto">
          <a:xfrm>
            <a:off x="1524000" y="5562600"/>
            <a:ext cx="6705600" cy="461963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is the mean percentage return over time?</a:t>
            </a:r>
          </a:p>
        </p:txBody>
      </p:sp>
      <p:sp>
        <p:nvSpPr>
          <p:cNvPr id="719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C562C4B9-C581-407A-BEDB-982A8754F474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990600"/>
          </a:xfrm>
          <a:solidFill>
            <a:srgbClr val="D3ECF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Use the 1-year returns to compute the arithmetic mean and the geometric mean:</a:t>
            </a:r>
          </a:p>
        </p:txBody>
      </p:sp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2247900" y="4889500"/>
          <a:ext cx="52752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2628900" imgH="749300" progId="Equation.3">
                  <p:embed/>
                </p:oleObj>
              </mc:Choice>
              <mc:Fallback>
                <p:oleObj name="Equation" r:id="rId3" imgW="2628900" imgH="7493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889500"/>
                        <a:ext cx="5275263" cy="14986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2339975" y="3276600"/>
          <a:ext cx="34734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1714500" imgH="393700" progId="Equation.3">
                  <p:embed/>
                </p:oleObj>
              </mc:Choice>
              <mc:Fallback>
                <p:oleObj name="Equation" r:id="rId5" imgW="1714500" imgH="3937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76600"/>
                        <a:ext cx="3473450" cy="7969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1600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Arithmetic mean rate of return:</a:t>
            </a:r>
          </a:p>
        </p:txBody>
      </p:sp>
      <p:sp>
        <p:nvSpPr>
          <p:cNvPr id="8228" name="Text Box 7"/>
          <p:cNvSpPr txBox="1">
            <a:spLocks noChangeArrowheads="1"/>
          </p:cNvSpPr>
          <p:nvPr/>
        </p:nvSpPr>
        <p:spPr bwMode="auto">
          <a:xfrm>
            <a:off x="228600" y="4876800"/>
            <a:ext cx="1752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Geometric mean rate of return:</a:t>
            </a:r>
          </a:p>
        </p:txBody>
      </p:sp>
      <p:sp>
        <p:nvSpPr>
          <p:cNvPr id="8229" name="Text Box 8"/>
          <p:cNvSpPr txBox="1">
            <a:spLocks noChangeArrowheads="1"/>
          </p:cNvSpPr>
          <p:nvPr/>
        </p:nvSpPr>
        <p:spPr bwMode="auto">
          <a:xfrm>
            <a:off x="6248400" y="3489325"/>
            <a:ext cx="224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Misleading result</a:t>
            </a:r>
          </a:p>
        </p:txBody>
      </p:sp>
      <p:sp>
        <p:nvSpPr>
          <p:cNvPr id="8230" name="Text Box 9"/>
          <p:cNvSpPr txBox="1">
            <a:spLocks noChangeArrowheads="1"/>
          </p:cNvSpPr>
          <p:nvPr/>
        </p:nvSpPr>
        <p:spPr bwMode="auto">
          <a:xfrm>
            <a:off x="7696200" y="5780088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Accurate result</a:t>
            </a:r>
          </a:p>
        </p:txBody>
      </p:sp>
      <p:sp>
        <p:nvSpPr>
          <p:cNvPr id="8231" name="Oval 10"/>
          <p:cNvSpPr>
            <a:spLocks noChangeArrowheads="1"/>
          </p:cNvSpPr>
          <p:nvPr/>
        </p:nvSpPr>
        <p:spPr bwMode="auto">
          <a:xfrm>
            <a:off x="4876800" y="3200400"/>
            <a:ext cx="990600" cy="990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Oval 11"/>
          <p:cNvSpPr>
            <a:spLocks noChangeArrowheads="1"/>
          </p:cNvSpPr>
          <p:nvPr/>
        </p:nvSpPr>
        <p:spPr bwMode="auto">
          <a:xfrm>
            <a:off x="6172200" y="5562600"/>
            <a:ext cx="1295400" cy="1143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Text Box 12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8234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7B61037E-C860-43DC-A6D2-1D9BF0D7DDAF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533400" y="5334000"/>
            <a:ext cx="7391400" cy="914400"/>
          </a:xfrm>
          <a:prstGeom prst="rect">
            <a:avLst/>
          </a:prstGeom>
          <a:solidFill>
            <a:srgbClr val="C8DCF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Percentiles and Quartiles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467600" cy="4495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Percentiles and Quartiles indicate the position of a value relative to the entire set of data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Generally used to describe large data sets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000" dirty="0"/>
              <a:t>Example:  An IQ score at the 90</a:t>
            </a:r>
            <a:r>
              <a:rPr lang="en-US" sz="2000" baseline="30000" dirty="0"/>
              <a:t>th</a:t>
            </a:r>
            <a:r>
              <a:rPr lang="en-US" sz="2000" dirty="0"/>
              <a:t> percentile means that 10% of the population has a higher IQ score and 90% have a lower IQ score.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err="1"/>
              <a:t>P</a:t>
            </a:r>
            <a:r>
              <a:rPr lang="en-US" sz="2400" baseline="30000" dirty="0" err="1"/>
              <a:t>th</a:t>
            </a:r>
            <a:r>
              <a:rPr lang="en-US" sz="2400" dirty="0"/>
              <a:t> percentile = value located in the (P/100)(n</a:t>
            </a:r>
            <a:r>
              <a:rPr lang="en-US" sz="2400" i="1" dirty="0"/>
              <a:t> </a:t>
            </a:r>
            <a:r>
              <a:rPr lang="en-US" sz="2400" dirty="0"/>
              <a:t>+ 1)</a:t>
            </a:r>
            <a:r>
              <a:rPr lang="en-US" sz="2400" baseline="30000" dirty="0" err="1"/>
              <a:t>th</a:t>
            </a:r>
            <a:endParaRPr lang="en-US" sz="2400" baseline="30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aseline="30000" dirty="0"/>
              <a:t>		      </a:t>
            </a:r>
            <a:r>
              <a:rPr lang="en-US" sz="2400" dirty="0"/>
              <a:t> ordered position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45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AF63139D-3636-4C8D-A128-C9732B8B8E65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defTabSz="914400"/>
            <a:r>
              <a:rPr lang="en-US"/>
              <a:t>Chapter Goals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/>
              <a:t>After completing this chapter, you should be able to:</a:t>
            </a:r>
            <a:r>
              <a:rPr lang="en-US" sz="2400"/>
              <a:t> </a:t>
            </a:r>
          </a:p>
          <a:p>
            <a:pPr>
              <a:spcBef>
                <a:spcPct val="45000"/>
              </a:spcBef>
            </a:pPr>
            <a:r>
              <a:rPr lang="en-US" sz="2400"/>
              <a:t>Compute and interpret the </a:t>
            </a:r>
            <a:r>
              <a:rPr lang="en-US" sz="2400">
                <a:solidFill>
                  <a:srgbClr val="0000FF"/>
                </a:solidFill>
              </a:rPr>
              <a:t>mean, median, </a:t>
            </a:r>
            <a:r>
              <a:rPr lang="en-US" sz="2400"/>
              <a:t>and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mode</a:t>
            </a:r>
            <a:r>
              <a:rPr lang="en-US" sz="2400"/>
              <a:t> for a set of data</a:t>
            </a:r>
          </a:p>
          <a:p>
            <a:pPr>
              <a:spcBef>
                <a:spcPct val="45000"/>
              </a:spcBef>
            </a:pPr>
            <a:r>
              <a:rPr lang="en-US" sz="2400"/>
              <a:t>Find the </a:t>
            </a:r>
            <a:r>
              <a:rPr lang="en-US" sz="2400">
                <a:solidFill>
                  <a:srgbClr val="0000FF"/>
                </a:solidFill>
              </a:rPr>
              <a:t>range, variance, standard deviation</a:t>
            </a:r>
            <a:r>
              <a:rPr lang="en-US" sz="2400">
                <a:solidFill>
                  <a:schemeClr val="folHlink"/>
                </a:solidFill>
              </a:rPr>
              <a:t>, </a:t>
            </a:r>
            <a:r>
              <a:rPr lang="en-US" sz="2400"/>
              <a:t>and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coefficient of variation </a:t>
            </a:r>
            <a:r>
              <a:rPr lang="en-US" sz="2400"/>
              <a:t>and know what these values mean</a:t>
            </a:r>
          </a:p>
          <a:p>
            <a:pPr>
              <a:spcBef>
                <a:spcPct val="45000"/>
              </a:spcBef>
            </a:pPr>
            <a:r>
              <a:rPr lang="en-US" sz="2400"/>
              <a:t>Apply the </a:t>
            </a:r>
            <a:r>
              <a:rPr lang="en-US" sz="2400">
                <a:solidFill>
                  <a:srgbClr val="0000FF"/>
                </a:solidFill>
              </a:rPr>
              <a:t>empirical rule </a:t>
            </a:r>
            <a:r>
              <a:rPr lang="en-US" sz="2400"/>
              <a:t>to describe the variation of population values around the mean</a:t>
            </a:r>
          </a:p>
          <a:p>
            <a:pPr>
              <a:spcBef>
                <a:spcPct val="45000"/>
              </a:spcBef>
            </a:pPr>
            <a:r>
              <a:rPr lang="en-US" sz="2400"/>
              <a:t>Explain the </a:t>
            </a:r>
            <a:r>
              <a:rPr lang="en-US" sz="2400">
                <a:solidFill>
                  <a:srgbClr val="0000FF"/>
                </a:solidFill>
              </a:rPr>
              <a:t>weighted mean </a:t>
            </a:r>
            <a:r>
              <a:rPr lang="en-US" sz="2400"/>
              <a:t>and when to use it</a:t>
            </a:r>
          </a:p>
          <a:p>
            <a:pPr>
              <a:spcBef>
                <a:spcPct val="45000"/>
              </a:spcBef>
            </a:pPr>
            <a:r>
              <a:rPr lang="en-US" sz="2400"/>
              <a:t>Explain how a </a:t>
            </a:r>
            <a:r>
              <a:rPr lang="en-US" sz="2400">
                <a:solidFill>
                  <a:srgbClr val="0000FF"/>
                </a:solidFill>
              </a:rPr>
              <a:t>least squares regression line </a:t>
            </a:r>
            <a:r>
              <a:rPr lang="en-US" sz="2400"/>
              <a:t>estimates a linear relationship between two variables</a:t>
            </a:r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467873FD-5498-48EA-BC77-016AC101C1A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Quartiles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7488"/>
            <a:ext cx="7467600" cy="950912"/>
          </a:xfrm>
        </p:spPr>
        <p:txBody>
          <a:bodyPr/>
          <a:lstStyle/>
          <a:p>
            <a:r>
              <a:rPr lang="en-US" sz="2400"/>
              <a:t>Quartiles split the ranked data into 4 segments with an equal number of values per segment (note that the widths of the segments may be different)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600200" y="2895600"/>
            <a:ext cx="1149350" cy="457200"/>
          </a:xfrm>
          <a:prstGeom prst="rect">
            <a:avLst/>
          </a:prstGeom>
          <a:solidFill>
            <a:srgbClr val="B9B9E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90800" y="2895600"/>
            <a:ext cx="1143000" cy="4572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733800" y="2895600"/>
            <a:ext cx="1758950" cy="457200"/>
          </a:xfrm>
          <a:prstGeom prst="rect">
            <a:avLst/>
          </a:prstGeom>
          <a:solidFill>
            <a:srgbClr val="E9E9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334000" y="2895600"/>
            <a:ext cx="1905000" cy="4572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676400" y="2895600"/>
            <a:ext cx="923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25%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743200" y="2895600"/>
            <a:ext cx="923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25%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4038600" y="2895600"/>
            <a:ext cx="923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25%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715000" y="2895600"/>
            <a:ext cx="923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25%</a:t>
            </a:r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 rot="-5400000">
            <a:off x="2476500" y="34671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85800" y="41910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>
                <a:solidFill>
                  <a:srgbClr val="0000FF"/>
                </a:solidFill>
              </a:rPr>
              <a:t>The first quartile, Q</a:t>
            </a:r>
            <a:r>
              <a:rPr lang="en-US" sz="2300" baseline="-25000">
                <a:solidFill>
                  <a:srgbClr val="0000FF"/>
                </a:solidFill>
              </a:rPr>
              <a:t>1</a:t>
            </a:r>
            <a:r>
              <a:rPr lang="en-US" sz="2300">
                <a:solidFill>
                  <a:srgbClr val="0000FF"/>
                </a:solidFill>
              </a:rPr>
              <a:t>, is the value for which 25% of the observations are smaller and 75% are larger</a:t>
            </a:r>
          </a:p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>
                <a:solidFill>
                  <a:srgbClr val="0000FF"/>
                </a:solidFill>
              </a:rPr>
              <a:t>Q</a:t>
            </a:r>
            <a:r>
              <a:rPr lang="en-US" sz="2300" baseline="-25000">
                <a:solidFill>
                  <a:srgbClr val="0000FF"/>
                </a:solidFill>
              </a:rPr>
              <a:t>2</a:t>
            </a:r>
            <a:r>
              <a:rPr lang="en-US" sz="2300">
                <a:solidFill>
                  <a:srgbClr val="0000FF"/>
                </a:solidFill>
              </a:rPr>
              <a:t> is the same as the median (50% are smaller, 50% are larger)</a:t>
            </a:r>
          </a:p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>
                <a:solidFill>
                  <a:srgbClr val="0000FF"/>
                </a:solidFill>
              </a:rPr>
              <a:t>Only 25% of the observations are greater than the third quartile</a:t>
            </a:r>
          </a:p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300">
              <a:solidFill>
                <a:schemeClr val="folHlink"/>
              </a:solidFill>
            </a:endParaRPr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 rot="-5400000">
            <a:off x="3619500" y="34671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 rot="-5400000">
            <a:off x="5219700" y="34671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2860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/>
              <a:t>Q</a:t>
            </a:r>
            <a:r>
              <a:rPr lang="en-US" sz="2300" baseline="-25000"/>
              <a:t>1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34290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/>
              <a:t>Q</a:t>
            </a:r>
            <a:r>
              <a:rPr lang="en-US" sz="2300" baseline="-25000"/>
              <a:t>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054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/>
              <a:t>Q</a:t>
            </a:r>
            <a:r>
              <a:rPr lang="en-US" sz="2300" baseline="-25000"/>
              <a:t>3</a:t>
            </a:r>
          </a:p>
        </p:txBody>
      </p:sp>
      <p:sp>
        <p:nvSpPr>
          <p:cNvPr id="36883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3AB1046D-AC57-40CB-9C11-A6AB1815C32C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5"/>
          <p:cNvSpPr>
            <a:spLocks noChangeArrowheads="1"/>
          </p:cNvSpPr>
          <p:nvPr/>
        </p:nvSpPr>
        <p:spPr bwMode="auto">
          <a:xfrm>
            <a:off x="1371600" y="3048000"/>
            <a:ext cx="6172200" cy="2438400"/>
          </a:xfrm>
          <a:prstGeom prst="rect">
            <a:avLst/>
          </a:prstGeom>
          <a:solidFill>
            <a:srgbClr val="C8DCF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6096000" cy="741363"/>
          </a:xfrm>
        </p:spPr>
        <p:txBody>
          <a:bodyPr/>
          <a:lstStyle/>
          <a:p>
            <a:pPr defTabSz="914400"/>
            <a:r>
              <a:rPr lang="en-US"/>
              <a:t>Quartile Formulas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22960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solidFill>
                  <a:schemeClr val="bg2"/>
                </a:solidFill>
              </a:rPr>
              <a:t>Find a quartile by determining the value in the appropriate position in the ranked data, where</a:t>
            </a:r>
          </a:p>
          <a:p>
            <a:pPr eaLnBrk="0" hangingPunct="0"/>
            <a:endParaRPr lang="en-US">
              <a:solidFill>
                <a:schemeClr val="bg2"/>
              </a:solidFill>
            </a:endParaRPr>
          </a:p>
          <a:p>
            <a:pPr eaLnBrk="0" hangingPunct="0"/>
            <a:r>
              <a:rPr lang="en-US">
                <a:solidFill>
                  <a:schemeClr val="bg2"/>
                </a:solidFill>
              </a:rPr>
              <a:t>  	First quartile position: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Q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 = 0.25(n+1)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 	</a:t>
            </a:r>
            <a:r>
              <a:rPr lang="en-US">
                <a:solidFill>
                  <a:schemeClr val="bg2"/>
                </a:solidFill>
              </a:rPr>
              <a:t>Second quartile position:</a:t>
            </a:r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Q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0.50(n+1)</a:t>
            </a:r>
          </a:p>
          <a:p>
            <a:pPr eaLnBrk="0" hangingPunct="0"/>
            <a:r>
              <a:rPr lang="en-US">
                <a:solidFill>
                  <a:schemeClr val="folHlink"/>
                </a:solidFill>
              </a:rPr>
              <a:t>	    </a:t>
            </a:r>
            <a:r>
              <a:rPr lang="en-US">
                <a:solidFill>
                  <a:schemeClr val="hlink"/>
                </a:solidFill>
              </a:rPr>
              <a:t>(the median position)</a:t>
            </a:r>
          </a:p>
          <a:p>
            <a:pPr eaLnBrk="0" hangingPunct="0"/>
            <a:endParaRPr lang="en-US">
              <a:solidFill>
                <a:schemeClr val="folHlink"/>
              </a:solidFill>
            </a:endParaRPr>
          </a:p>
          <a:p>
            <a:pPr eaLnBrk="0" hangingPunct="0"/>
            <a:r>
              <a:rPr lang="en-US"/>
              <a:t>	</a:t>
            </a:r>
            <a:r>
              <a:rPr lang="en-US">
                <a:solidFill>
                  <a:schemeClr val="bg2"/>
                </a:solidFill>
              </a:rPr>
              <a:t>Third quartile position:</a:t>
            </a:r>
            <a:r>
              <a:rPr lang="en-US"/>
              <a:t>   	</a:t>
            </a:r>
            <a:r>
              <a:rPr lang="en-US">
                <a:solidFill>
                  <a:srgbClr val="0000FF"/>
                </a:solidFill>
              </a:rPr>
              <a:t>Q</a:t>
            </a:r>
            <a:r>
              <a:rPr lang="en-US" baseline="-25000">
                <a:solidFill>
                  <a:srgbClr val="0000FF"/>
                </a:solidFill>
              </a:rPr>
              <a:t>3</a:t>
            </a:r>
            <a:r>
              <a:rPr lang="en-US">
                <a:solidFill>
                  <a:srgbClr val="0000FF"/>
                </a:solidFill>
              </a:rPr>
              <a:t> = 0.75(n+1)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>
              <a:lnSpc>
                <a:spcPct val="50000"/>
              </a:lnSpc>
            </a:pPr>
            <a:endParaRPr lang="en-US">
              <a:solidFill>
                <a:schemeClr val="hlink"/>
              </a:solidFill>
            </a:endParaRPr>
          </a:p>
          <a:p>
            <a:pPr eaLnBrk="0" hangingPunct="0">
              <a:lnSpc>
                <a:spcPct val="70000"/>
              </a:lnSpc>
            </a:pPr>
            <a:r>
              <a:rPr lang="en-US"/>
              <a:t>		  </a:t>
            </a:r>
            <a:r>
              <a:rPr lang="en-US">
                <a:solidFill>
                  <a:schemeClr val="bg2"/>
                </a:solidFill>
              </a:rPr>
              <a:t>where</a:t>
            </a:r>
            <a:r>
              <a:rPr lang="en-US"/>
              <a:t> 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 </a:t>
            </a:r>
            <a:r>
              <a:rPr lang="en-US">
                <a:solidFill>
                  <a:schemeClr val="bg2"/>
                </a:solidFill>
              </a:rPr>
              <a:t>is the number of observed values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8A147B54-8470-415A-A790-9C4D4CD80110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Quartiles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343400" y="4953000"/>
            <a:ext cx="1600200" cy="533400"/>
          </a:xfrm>
          <a:prstGeom prst="rect">
            <a:avLst/>
          </a:prstGeom>
          <a:solidFill>
            <a:srgbClr val="C8DC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686050" y="3581400"/>
            <a:ext cx="3276600" cy="685800"/>
          </a:xfrm>
          <a:prstGeom prst="rect">
            <a:avLst/>
          </a:prstGeom>
          <a:solidFill>
            <a:srgbClr val="C8DC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04800" y="3276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    (n = 9)</a:t>
            </a:r>
          </a:p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    Q</a:t>
            </a:r>
            <a:r>
              <a:rPr lang="en-US" baseline="-25000"/>
              <a:t>1</a:t>
            </a:r>
            <a:r>
              <a:rPr lang="en-US"/>
              <a:t> = is in the</a:t>
            </a:r>
            <a:r>
              <a:rPr lang="en-US" sz="1900"/>
              <a:t>    </a:t>
            </a:r>
            <a:r>
              <a:rPr lang="en-US">
                <a:solidFill>
                  <a:srgbClr val="0000FF"/>
                </a:solidFill>
              </a:rPr>
              <a:t>0.25(9+1) = 2.5 position  </a:t>
            </a:r>
            <a:r>
              <a:rPr lang="en-US"/>
              <a:t>of the ranked data</a:t>
            </a:r>
          </a:p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	</a:t>
            </a:r>
            <a:r>
              <a:rPr lang="en-US"/>
              <a:t>so use the value half way between the 2</a:t>
            </a:r>
            <a:r>
              <a:rPr lang="en-US" baseline="30000"/>
              <a:t>nd</a:t>
            </a:r>
            <a:r>
              <a:rPr lang="en-US"/>
              <a:t> and 3</a:t>
            </a:r>
            <a:r>
              <a:rPr lang="en-US" baseline="30000"/>
              <a:t>rd</a:t>
            </a:r>
            <a:r>
              <a:rPr lang="en-US"/>
              <a:t> values,</a:t>
            </a:r>
          </a:p>
          <a:p>
            <a:pPr marL="320675" indent="-320675" defTabSz="852488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					</a:t>
            </a:r>
            <a:r>
              <a:rPr lang="en-US"/>
              <a:t>so    </a:t>
            </a:r>
            <a:r>
              <a:rPr lang="en-US">
                <a:solidFill>
                  <a:srgbClr val="0000FF"/>
                </a:solidFill>
              </a:rPr>
              <a:t>Q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 = 12.5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09600" y="2514600"/>
            <a:ext cx="73914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Sample Ranked Data:  </a:t>
            </a:r>
            <a:r>
              <a:rPr lang="en-US" sz="2000">
                <a:solidFill>
                  <a:srgbClr val="0000FF"/>
                </a:solidFill>
              </a:rPr>
              <a:t>11   12   13   16   16   17   18   21   22</a:t>
            </a:r>
            <a:r>
              <a:rPr lang="en-US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33400" y="182880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Example: Find the first quartile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 rot="-5400000">
            <a:off x="3924300" y="3086100"/>
            <a:ext cx="609600" cy="228600"/>
          </a:xfrm>
          <a:prstGeom prst="rightArrow">
            <a:avLst>
              <a:gd name="adj1" fmla="val 51398"/>
              <a:gd name="adj2" fmla="val 7143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7DA14B4E-C176-46F6-AB9F-50F9E7429ED2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ChangeArrowheads="1"/>
          </p:cNvSpPr>
          <p:nvPr/>
        </p:nvSpPr>
        <p:spPr bwMode="auto">
          <a:xfrm>
            <a:off x="1600200" y="5181600"/>
            <a:ext cx="6019800" cy="457200"/>
          </a:xfrm>
          <a:prstGeom prst="rect">
            <a:avLst/>
          </a:prstGeom>
          <a:solidFill>
            <a:srgbClr val="C8DCF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6096000" cy="741363"/>
          </a:xfrm>
        </p:spPr>
        <p:txBody>
          <a:bodyPr/>
          <a:lstStyle/>
          <a:p>
            <a:pPr defTabSz="914400"/>
            <a:r>
              <a:rPr lang="en-US"/>
              <a:t>Five-Number Summary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8077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 b="1">
                <a:solidFill>
                  <a:srgbClr val="0000FF"/>
                </a:solidFill>
              </a:rPr>
              <a:t>five-number summary </a:t>
            </a:r>
            <a:r>
              <a:rPr lang="en-US"/>
              <a:t>refers to five descriptive measures: </a:t>
            </a:r>
          </a:p>
          <a:p>
            <a:endParaRPr lang="en-US" sz="1200"/>
          </a:p>
          <a:p>
            <a:r>
              <a:rPr lang="en-US"/>
              <a:t>		minimum</a:t>
            </a:r>
          </a:p>
          <a:p>
            <a:r>
              <a:rPr lang="en-US"/>
              <a:t>		first quartile </a:t>
            </a:r>
          </a:p>
          <a:p>
            <a:r>
              <a:rPr lang="en-US"/>
              <a:t>		median</a:t>
            </a:r>
          </a:p>
          <a:p>
            <a:r>
              <a:rPr lang="en-US"/>
              <a:t>		third quartile</a:t>
            </a:r>
          </a:p>
          <a:p>
            <a:r>
              <a:rPr lang="en-US"/>
              <a:t>		maximum</a:t>
            </a:r>
          </a:p>
          <a:p>
            <a:endParaRPr lang="en-US"/>
          </a:p>
          <a:p>
            <a:endParaRPr lang="en-US" sz="1200"/>
          </a:p>
          <a:p>
            <a:r>
              <a:rPr lang="en-US"/>
              <a:t>	minimum &lt;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&lt; median &lt; </a:t>
            </a:r>
            <a:r>
              <a:rPr lang="en-US" i="1"/>
              <a:t>Q</a:t>
            </a:r>
            <a:r>
              <a:rPr lang="en-US" baseline="-25000"/>
              <a:t>3</a:t>
            </a:r>
            <a:r>
              <a:rPr lang="en-US"/>
              <a:t> &lt; maximum</a:t>
            </a:r>
            <a:endParaRPr lang="en-US">
              <a:solidFill>
                <a:schemeClr val="bg2"/>
              </a:solidFill>
            </a:endParaRPr>
          </a:p>
          <a:p>
            <a:pPr eaLnBrk="0" hangingPunct="0"/>
            <a:endParaRPr lang="en-US">
              <a:solidFill>
                <a:schemeClr val="bg2"/>
              </a:solidFill>
            </a:endParaRPr>
          </a:p>
          <a:p>
            <a:pPr eaLnBrk="0" hangingPunct="0"/>
            <a:r>
              <a:rPr lang="en-US">
                <a:solidFill>
                  <a:schemeClr val="bg2"/>
                </a:solidFill>
              </a:rPr>
              <a:t>  	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922F03D2-FCA9-4BA9-A4BE-EDEE78CB2CEA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40963" name="Picture 26" descr="normalcur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2004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 Box 27"/>
          <p:cNvSpPr txBox="1">
            <a:spLocks noChangeArrowheads="1"/>
          </p:cNvSpPr>
          <p:nvPr/>
        </p:nvSpPr>
        <p:spPr bwMode="auto">
          <a:xfrm>
            <a:off x="5181600" y="5943600"/>
            <a:ext cx="2362200" cy="71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Same center, 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different variation</a:t>
            </a:r>
          </a:p>
        </p:txBody>
      </p:sp>
      <p:sp>
        <p:nvSpPr>
          <p:cNvPr id="40965" name="Line 3"/>
          <p:cNvSpPr>
            <a:spLocks noChangeShapeType="1"/>
          </p:cNvSpPr>
          <p:nvPr/>
        </p:nvSpPr>
        <p:spPr bwMode="auto">
          <a:xfrm>
            <a:off x="6172200" y="2362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85800" y="2362200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667000" y="23622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4958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7772400" y="2362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581400" y="1676400"/>
            <a:ext cx="1828800" cy="4667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Variation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733800" y="2667000"/>
            <a:ext cx="13716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Variance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5410200" y="2668588"/>
            <a:ext cx="1524000" cy="711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Standard Deviation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7240588" y="2668588"/>
            <a:ext cx="1674812" cy="711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Coefficient of Variation</a:t>
            </a:r>
          </a:p>
        </p:txBody>
      </p:sp>
      <p:sp>
        <p:nvSpPr>
          <p:cNvPr id="40974" name="Line 22"/>
          <p:cNvSpPr>
            <a:spLocks noChangeShapeType="1"/>
          </p:cNvSpPr>
          <p:nvPr/>
        </p:nvSpPr>
        <p:spPr bwMode="auto">
          <a:xfrm>
            <a:off x="685800" y="2362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Rectangle 23"/>
          <p:cNvSpPr>
            <a:spLocks noChangeArrowheads="1"/>
          </p:cNvSpPr>
          <p:nvPr/>
        </p:nvSpPr>
        <p:spPr bwMode="auto">
          <a:xfrm>
            <a:off x="228600" y="2667000"/>
            <a:ext cx="1216025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Range</a:t>
            </a:r>
          </a:p>
        </p:txBody>
      </p:sp>
      <p:sp>
        <p:nvSpPr>
          <p:cNvPr id="40976" name="Rectangle 24"/>
          <p:cNvSpPr>
            <a:spLocks noChangeArrowheads="1"/>
          </p:cNvSpPr>
          <p:nvPr/>
        </p:nvSpPr>
        <p:spPr bwMode="auto">
          <a:xfrm>
            <a:off x="1679575" y="2667000"/>
            <a:ext cx="1749425" cy="68103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Interquartile </a:t>
            </a:r>
          </a:p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Range</a:t>
            </a:r>
          </a:p>
        </p:txBody>
      </p:sp>
      <p:sp>
        <p:nvSpPr>
          <p:cNvPr id="40977" name="Rectangle 28"/>
          <p:cNvSpPr>
            <a:spLocks noChangeArrowheads="1"/>
          </p:cNvSpPr>
          <p:nvPr/>
        </p:nvSpPr>
        <p:spPr bwMode="auto">
          <a:xfrm>
            <a:off x="228600" y="4114800"/>
            <a:ext cx="411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Measures of variation give information on the </a:t>
            </a:r>
            <a:r>
              <a:rPr lang="en-US">
                <a:solidFill>
                  <a:srgbClr val="0000FF"/>
                </a:solidFill>
              </a:rPr>
              <a:t>spread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or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variability</a:t>
            </a:r>
            <a:r>
              <a:rPr lang="en-US"/>
              <a:t> of the data values.</a:t>
            </a:r>
            <a:br>
              <a:rPr lang="en-US"/>
            </a:br>
            <a:endParaRPr lang="en-US"/>
          </a:p>
        </p:txBody>
      </p:sp>
      <p:sp>
        <p:nvSpPr>
          <p:cNvPr id="40978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FA8227AD-8184-4B0A-9DA6-F99A4BCA4A4F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0979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2.2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Range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r>
              <a:rPr lang="en-US"/>
              <a:t>Simplest measure of variation</a:t>
            </a:r>
          </a:p>
          <a:p>
            <a:r>
              <a:rPr lang="en-US"/>
              <a:t>Difference between the largest and the smallest observations:</a:t>
            </a:r>
          </a:p>
          <a:p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81200" y="3352800"/>
            <a:ext cx="5105400" cy="904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sz="2800"/>
              <a:t>Range = X</a:t>
            </a:r>
            <a:r>
              <a:rPr lang="en-US" sz="2800" baseline="-25000"/>
              <a:t>largest</a:t>
            </a:r>
            <a:r>
              <a:rPr lang="en-US" sz="2800"/>
              <a:t> –  X</a:t>
            </a:r>
            <a:r>
              <a:rPr lang="en-US" sz="2800" baseline="-25000"/>
              <a:t>smallest</a:t>
            </a:r>
          </a:p>
          <a:p>
            <a:pPr algn="ctr" eaLnBrk="0" hangingPunct="0">
              <a:spcBef>
                <a:spcPct val="50000"/>
              </a:spcBef>
            </a:pPr>
            <a:endParaRPr lang="en-US" sz="1400" baseline="-2500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149475" y="5181600"/>
            <a:ext cx="3355975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2860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28956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34290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40386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3429000" y="4724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45720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4572000" y="4724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4572000" y="4495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49530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5349875" y="5181600"/>
            <a:ext cx="1298575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57150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61722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6553200" y="4953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971675" y="5181600"/>
            <a:ext cx="56483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0   1   2   3   4   5   6   7   8   9   10   11   12    13   14   </a:t>
            </a: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2438400" y="5791200"/>
            <a:ext cx="4191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V="1">
            <a:off x="2438400" y="5638800"/>
            <a:ext cx="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6629400" y="5638800"/>
            <a:ext cx="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3048000" y="5791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Range = 14 - 1 = 13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1981200" y="52578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609600" y="4343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Example:</a:t>
            </a:r>
          </a:p>
        </p:txBody>
      </p:sp>
      <p:sp>
        <p:nvSpPr>
          <p:cNvPr id="42011" name="Slide Number Placeholder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57D0F182-4BBD-4AAA-A042-FBA3CADE6E13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4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defTabSz="914400"/>
            <a:r>
              <a:rPr lang="en-US"/>
              <a:t> Disadvantages of the Range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4114800"/>
          </a:xfrm>
        </p:spPr>
        <p:txBody>
          <a:bodyPr/>
          <a:lstStyle/>
          <a:p>
            <a:r>
              <a:rPr lang="en-US"/>
              <a:t>Ignores the way in which data are distributed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Sensitive to outliers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1160463" y="2590800"/>
            <a:ext cx="304958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12192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22098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38862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27432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8"/>
          <p:cNvSpPr>
            <a:spLocks noChangeArrowheads="1"/>
          </p:cNvSpPr>
          <p:nvPr/>
        </p:nvSpPr>
        <p:spPr bwMode="auto">
          <a:xfrm>
            <a:off x="33528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1143000" y="2590800"/>
            <a:ext cx="3276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7     8     9     10    11    12</a:t>
            </a: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1219200" y="2984500"/>
            <a:ext cx="2752725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Range = 12 - 7 = 5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5051425" y="2595563"/>
            <a:ext cx="3049588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5029200" y="2590800"/>
            <a:ext cx="3429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7     8     9    10     11    12</a:t>
            </a:r>
          </a:p>
        </p:txBody>
      </p:sp>
      <p:sp>
        <p:nvSpPr>
          <p:cNvPr id="43023" name="Oval 14"/>
          <p:cNvSpPr>
            <a:spLocks noChangeArrowheads="1"/>
          </p:cNvSpPr>
          <p:nvPr/>
        </p:nvSpPr>
        <p:spPr bwMode="auto">
          <a:xfrm>
            <a:off x="51101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5"/>
          <p:cNvSpPr>
            <a:spLocks noChangeArrowheads="1"/>
          </p:cNvSpPr>
          <p:nvPr/>
        </p:nvSpPr>
        <p:spPr bwMode="auto">
          <a:xfrm>
            <a:off x="66341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16"/>
          <p:cNvSpPr>
            <a:spLocks noChangeArrowheads="1"/>
          </p:cNvSpPr>
          <p:nvPr/>
        </p:nvSpPr>
        <p:spPr bwMode="auto">
          <a:xfrm>
            <a:off x="77771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17"/>
          <p:cNvSpPr>
            <a:spLocks noChangeArrowheads="1"/>
          </p:cNvSpPr>
          <p:nvPr/>
        </p:nvSpPr>
        <p:spPr bwMode="auto">
          <a:xfrm>
            <a:off x="72437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Oval 18"/>
          <p:cNvSpPr>
            <a:spLocks noChangeArrowheads="1"/>
          </p:cNvSpPr>
          <p:nvPr/>
        </p:nvSpPr>
        <p:spPr bwMode="auto">
          <a:xfrm>
            <a:off x="7777163" y="229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19"/>
          <p:cNvSpPr>
            <a:spLocks noChangeArrowheads="1"/>
          </p:cNvSpPr>
          <p:nvPr/>
        </p:nvSpPr>
        <p:spPr bwMode="auto">
          <a:xfrm>
            <a:off x="7777163" y="21510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5186363" y="2836863"/>
            <a:ext cx="2381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5181600" y="2984500"/>
            <a:ext cx="28956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Range = 12 - 7 = 5</a:t>
            </a:r>
          </a:p>
        </p:txBody>
      </p:sp>
      <p:sp>
        <p:nvSpPr>
          <p:cNvPr id="43031" name="Line 22"/>
          <p:cNvSpPr>
            <a:spLocks noChangeShapeType="1"/>
          </p:cNvSpPr>
          <p:nvPr/>
        </p:nvSpPr>
        <p:spPr bwMode="auto">
          <a:xfrm>
            <a:off x="1066800" y="2590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32" name="Line 23"/>
          <p:cNvSpPr>
            <a:spLocks noChangeShapeType="1"/>
          </p:cNvSpPr>
          <p:nvPr/>
        </p:nvSpPr>
        <p:spPr bwMode="auto">
          <a:xfrm>
            <a:off x="5033963" y="2595563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533400" y="4267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	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/>
              <a:t>,1,1,1,1,1,1,1,1,1,1,2,2,2,2,2,2,2,2,3,3,3,3,4,</a:t>
            </a:r>
            <a:r>
              <a:rPr lang="en-US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3400" y="541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	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/>
              <a:t>,1,1,1,1,1,1,1,1,1,1,2,2,2,2,2,2,2,2,3,3,3,3,4,</a:t>
            </a:r>
            <a:r>
              <a:rPr lang="en-US">
                <a:solidFill>
                  <a:schemeClr val="hlink"/>
                </a:solidFill>
              </a:rPr>
              <a:t>120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3276600" y="4724400"/>
            <a:ext cx="2895600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Range = 5 - 1 = 4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3276600" y="5867400"/>
            <a:ext cx="2895600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Range = 120 - 1 = 119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762000" y="2133600"/>
            <a:ext cx="7772400" cy="1447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762000" y="4267200"/>
            <a:ext cx="7772400" cy="2133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53778904-0C32-483F-85AA-D0C35EB071C5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ChangeArrowheads="1"/>
          </p:cNvSpPr>
          <p:nvPr/>
        </p:nvSpPr>
        <p:spPr bwMode="auto">
          <a:xfrm>
            <a:off x="609600" y="4953000"/>
            <a:ext cx="76962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96000" cy="990600"/>
          </a:xfrm>
        </p:spPr>
        <p:txBody>
          <a:bodyPr/>
          <a:lstStyle/>
          <a:p>
            <a:pPr defTabSz="914400"/>
            <a:r>
              <a:rPr lang="en-US"/>
              <a:t>Interquartile Range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001000" cy="4343400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</a:pPr>
            <a:r>
              <a:rPr lang="en-US"/>
              <a:t>Can eliminate some outlier problems by using the </a:t>
            </a:r>
            <a:r>
              <a:rPr lang="en-US">
                <a:solidFill>
                  <a:srgbClr val="0000FF"/>
                </a:solidFill>
              </a:rPr>
              <a:t>interquartile range </a:t>
            </a:r>
          </a:p>
          <a:p>
            <a:pPr marL="342900" indent="-342900" defTabSz="914400">
              <a:lnSpc>
                <a:spcPct val="90000"/>
              </a:lnSpc>
            </a:pPr>
            <a:endParaRPr lang="en-US">
              <a:solidFill>
                <a:schemeClr val="folHlink"/>
              </a:solidFill>
            </a:endParaRPr>
          </a:p>
          <a:p>
            <a:pPr marL="342900" indent="-342900" defTabSz="914400">
              <a:lnSpc>
                <a:spcPct val="90000"/>
              </a:lnSpc>
            </a:pPr>
            <a:r>
              <a:rPr lang="en-US"/>
              <a:t>Eliminate high- and low-valued observations and calculate the range of the middle 50% of the data</a:t>
            </a:r>
          </a:p>
          <a:p>
            <a:pPr marL="342900" indent="-342900" defTabSz="914400">
              <a:lnSpc>
                <a:spcPct val="90000"/>
              </a:lnSpc>
            </a:pPr>
            <a:endParaRPr lang="en-US"/>
          </a:p>
          <a:p>
            <a:pPr marL="342900" indent="-342900" defTabSz="914400">
              <a:lnSpc>
                <a:spcPct val="90000"/>
              </a:lnSpc>
            </a:pPr>
            <a:r>
              <a:rPr lang="en-US"/>
              <a:t>Interquartile range = 3</a:t>
            </a:r>
            <a:r>
              <a:rPr lang="en-US" baseline="30000"/>
              <a:t>rd</a:t>
            </a:r>
            <a:r>
              <a:rPr lang="en-US"/>
              <a:t> quartile – 1</a:t>
            </a:r>
            <a:r>
              <a:rPr lang="en-US" baseline="30000"/>
              <a:t>st</a:t>
            </a:r>
            <a:r>
              <a:rPr lang="en-US"/>
              <a:t> quartile</a:t>
            </a:r>
          </a:p>
          <a:p>
            <a:pPr marL="342900" indent="-342900" defTabSz="914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        IQR = Q</a:t>
            </a:r>
            <a:r>
              <a:rPr lang="en-US" baseline="-25000"/>
              <a:t>3</a:t>
            </a:r>
            <a:r>
              <a:rPr lang="en-US"/>
              <a:t> – Q</a:t>
            </a:r>
            <a:r>
              <a:rPr lang="en-US" baseline="-25000"/>
              <a:t>1</a:t>
            </a:r>
          </a:p>
          <a:p>
            <a:pPr marL="342900" indent="-342900" defTabSz="9144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3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D6C1F495-247E-4F50-9F73-2BD1F773961F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2362200" y="4724400"/>
            <a:ext cx="2590800" cy="60960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50825"/>
            <a:ext cx="6096000" cy="892175"/>
          </a:xfrm>
        </p:spPr>
        <p:txBody>
          <a:bodyPr/>
          <a:lstStyle/>
          <a:p>
            <a:pPr defTabSz="914400"/>
            <a:r>
              <a:rPr lang="en-US"/>
              <a:t>Interquartile Range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5060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7AE48106-6520-4D6D-91D1-FD8B24F83AEF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543800" cy="38862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interquartile range (IQR) </a:t>
            </a:r>
            <a:r>
              <a:rPr lang="en-US"/>
              <a:t>measures the spread in the middle 50% of the data</a:t>
            </a:r>
          </a:p>
          <a:p>
            <a:endParaRPr lang="en-US" sz="1400"/>
          </a:p>
          <a:p>
            <a:r>
              <a:rPr lang="en-US"/>
              <a:t>Defined as the difference between the observation at the third quartile and the observation at the first quartile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	IQR = Q</a:t>
            </a:r>
            <a:r>
              <a:rPr lang="en-US" baseline="-25000"/>
              <a:t>3</a:t>
            </a:r>
            <a:r>
              <a:rPr lang="en-US"/>
              <a:t> - Q</a:t>
            </a:r>
            <a:r>
              <a:rPr lang="en-US" baseline="-2500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50825"/>
            <a:ext cx="6096000" cy="892175"/>
          </a:xfrm>
        </p:spPr>
        <p:txBody>
          <a:bodyPr/>
          <a:lstStyle/>
          <a:p>
            <a:pPr defTabSz="914400"/>
            <a:r>
              <a:rPr lang="en-US"/>
              <a:t>Box-and-Whisker Plot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83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0EBB182D-2174-451A-8438-E0D6E9E398C1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543800" cy="434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A </a:t>
            </a:r>
            <a:r>
              <a:rPr lang="en-US" sz="2400">
                <a:solidFill>
                  <a:srgbClr val="0000FF"/>
                </a:solidFill>
              </a:rPr>
              <a:t>box-and-whisker plot </a:t>
            </a:r>
            <a:r>
              <a:rPr lang="en-US" sz="2400"/>
              <a:t>is a graph that describes the shape of a distribution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Created from the five-number summary: the minimum value, Q</a:t>
            </a:r>
            <a:r>
              <a:rPr lang="en-US" sz="2400" baseline="-25000"/>
              <a:t>1</a:t>
            </a:r>
            <a:r>
              <a:rPr lang="en-US" sz="2400"/>
              <a:t>, the median, Q</a:t>
            </a:r>
            <a:r>
              <a:rPr lang="en-US" sz="2400" baseline="-25000"/>
              <a:t>3</a:t>
            </a:r>
            <a:r>
              <a:rPr lang="en-US" sz="2400"/>
              <a:t>, and the maximum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The inner box shows the range from Q</a:t>
            </a:r>
            <a:r>
              <a:rPr lang="en-US" sz="2400" baseline="-25000"/>
              <a:t>1</a:t>
            </a:r>
            <a:r>
              <a:rPr lang="en-US" sz="2400"/>
              <a:t> to Q</a:t>
            </a:r>
            <a:r>
              <a:rPr lang="en-US" sz="2400" baseline="-25000"/>
              <a:t>3</a:t>
            </a:r>
            <a:r>
              <a:rPr lang="en-US" sz="2400"/>
              <a:t>, with a line drawn at the median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Two “whiskers” extend from the box. One whisker is the line from Q</a:t>
            </a:r>
            <a:r>
              <a:rPr lang="en-US" sz="2400" baseline="-25000"/>
              <a:t>1</a:t>
            </a:r>
            <a:r>
              <a:rPr lang="en-US" sz="2400"/>
              <a:t> to the minimum, the other is the line from Q</a:t>
            </a:r>
            <a:r>
              <a:rPr lang="en-US" sz="2400" baseline="-25000"/>
              <a:t>3</a:t>
            </a:r>
            <a:r>
              <a:rPr lang="en-US" sz="2400"/>
              <a:t> to the maximum value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Chapter Topics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876800"/>
          </a:xfrm>
        </p:spPr>
        <p:txBody>
          <a:bodyPr/>
          <a:lstStyle/>
          <a:p>
            <a:r>
              <a:rPr lang="en-US"/>
              <a:t>Measures of central tendency, variation, and shape</a:t>
            </a:r>
          </a:p>
          <a:p>
            <a:pPr lvl="1"/>
            <a:r>
              <a:rPr lang="en-US"/>
              <a:t>Mean, median, mode, geometric mean</a:t>
            </a:r>
          </a:p>
          <a:p>
            <a:pPr lvl="1"/>
            <a:r>
              <a:rPr lang="en-US"/>
              <a:t>Quartiles</a:t>
            </a:r>
          </a:p>
          <a:p>
            <a:pPr lvl="1"/>
            <a:r>
              <a:rPr lang="en-US"/>
              <a:t>Range, interquartile range, variance and standard deviation, coefficient of variation</a:t>
            </a:r>
          </a:p>
          <a:p>
            <a:pPr lvl="1"/>
            <a:r>
              <a:rPr lang="en-US"/>
              <a:t>Symmetric and skewed distributions</a:t>
            </a:r>
          </a:p>
          <a:p>
            <a:pPr>
              <a:lnSpc>
                <a:spcPct val="120000"/>
              </a:lnSpc>
            </a:pPr>
            <a:r>
              <a:rPr lang="en-US"/>
              <a:t>Population summary measures</a:t>
            </a:r>
          </a:p>
          <a:p>
            <a:pPr lvl="1"/>
            <a:r>
              <a:rPr lang="en-US"/>
              <a:t>Mean, variance, and standard deviation</a:t>
            </a:r>
          </a:p>
          <a:p>
            <a:pPr lvl="1"/>
            <a:r>
              <a:rPr lang="en-US"/>
              <a:t>The empirical rule and </a:t>
            </a:r>
            <a:r>
              <a:rPr lang="en-US">
                <a:cs typeface="Arial" charset="0"/>
              </a:rPr>
              <a:t>Chebyshev’s Theorem</a:t>
            </a:r>
            <a:endParaRPr lang="en-US"/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8A7D241E-4BFC-4BD0-8E13-EAD94F96D3D0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50825"/>
            <a:ext cx="6096000" cy="892175"/>
          </a:xfrm>
        </p:spPr>
        <p:txBody>
          <a:bodyPr/>
          <a:lstStyle/>
          <a:p>
            <a:pPr defTabSz="914400"/>
            <a:r>
              <a:rPr lang="en-US"/>
              <a:t>Box-and-Whisker Plot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7107" name="Freeform 4"/>
          <p:cNvSpPr>
            <a:spLocks/>
          </p:cNvSpPr>
          <p:nvPr/>
        </p:nvSpPr>
        <p:spPr bwMode="auto">
          <a:xfrm>
            <a:off x="3494088" y="3814763"/>
            <a:ext cx="2516187" cy="528637"/>
          </a:xfrm>
          <a:custGeom>
            <a:avLst/>
            <a:gdLst>
              <a:gd name="T0" fmla="*/ 0 w 1585"/>
              <a:gd name="T1" fmla="*/ 2147483647 h 318"/>
              <a:gd name="T2" fmla="*/ 2147483647 w 1585"/>
              <a:gd name="T3" fmla="*/ 2147483647 h 318"/>
              <a:gd name="T4" fmla="*/ 2147483647 w 1585"/>
              <a:gd name="T5" fmla="*/ 0 h 318"/>
              <a:gd name="T6" fmla="*/ 0 w 1585"/>
              <a:gd name="T7" fmla="*/ 0 h 318"/>
              <a:gd name="T8" fmla="*/ 0 w 1585"/>
              <a:gd name="T9" fmla="*/ 2147483647 h 3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5"/>
              <a:gd name="T16" fmla="*/ 0 h 318"/>
              <a:gd name="T17" fmla="*/ 1585 w 1585"/>
              <a:gd name="T18" fmla="*/ 318 h 3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5" h="318">
                <a:moveTo>
                  <a:pt x="0" y="317"/>
                </a:moveTo>
                <a:lnTo>
                  <a:pt x="1584" y="317"/>
                </a:lnTo>
                <a:lnTo>
                  <a:pt x="1584" y="0"/>
                </a:lnTo>
                <a:lnTo>
                  <a:pt x="0" y="0"/>
                </a:lnTo>
                <a:lnTo>
                  <a:pt x="0" y="317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 flipV="1">
            <a:off x="4953000" y="3810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4337050" y="2895600"/>
            <a:ext cx="1195388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/>
              <a:t>Median</a:t>
            </a:r>
          </a:p>
          <a:p>
            <a:pPr algn="ctr" eaLnBrk="0" hangingPunct="0"/>
            <a:r>
              <a:rPr lang="en-US"/>
              <a:t>(Q</a:t>
            </a:r>
            <a:r>
              <a:rPr lang="en-US" baseline="-25000"/>
              <a:t>2</a:t>
            </a:r>
            <a:r>
              <a:rPr lang="en-US"/>
              <a:t>)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6019800" y="41148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1752600" y="4114800"/>
            <a:ext cx="1752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9"/>
          <p:cNvSpPr>
            <a:spLocks noChangeShapeType="1"/>
          </p:cNvSpPr>
          <p:nvPr/>
        </p:nvSpPr>
        <p:spPr bwMode="auto">
          <a:xfrm flipV="1">
            <a:off x="7162800" y="3733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 flipV="1">
            <a:off x="1752600" y="3810000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1"/>
          <p:cNvSpPr>
            <a:spLocks noChangeArrowheads="1"/>
          </p:cNvSpPr>
          <p:nvPr/>
        </p:nvSpPr>
        <p:spPr bwMode="auto">
          <a:xfrm>
            <a:off x="6858000" y="29718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47115" name="Rectangle 12"/>
          <p:cNvSpPr>
            <a:spLocks noChangeArrowheads="1"/>
          </p:cNvSpPr>
          <p:nvPr/>
        </p:nvSpPr>
        <p:spPr bwMode="auto">
          <a:xfrm>
            <a:off x="7086600" y="3200400"/>
            <a:ext cx="12811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maximum</a:t>
            </a:r>
            <a:endParaRPr lang="en-US" sz="2000">
              <a:solidFill>
                <a:srgbClr val="FFFF66"/>
              </a:solidFill>
            </a:endParaRPr>
          </a:p>
        </p:txBody>
      </p:sp>
      <p:sp>
        <p:nvSpPr>
          <p:cNvPr id="47116" name="Rectangle 13"/>
          <p:cNvSpPr>
            <a:spLocks noChangeArrowheads="1"/>
          </p:cNvSpPr>
          <p:nvPr/>
        </p:nvSpPr>
        <p:spPr bwMode="auto">
          <a:xfrm>
            <a:off x="8045450" y="34194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1371600" y="30480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X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47118" name="Rectangle 15"/>
          <p:cNvSpPr>
            <a:spLocks noChangeArrowheads="1"/>
          </p:cNvSpPr>
          <p:nvPr/>
        </p:nvSpPr>
        <p:spPr bwMode="auto">
          <a:xfrm>
            <a:off x="1600200" y="3276600"/>
            <a:ext cx="1211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minimum</a:t>
            </a:r>
            <a:endParaRPr lang="en-US" sz="2000">
              <a:solidFill>
                <a:srgbClr val="FFFF66"/>
              </a:solidFill>
            </a:endParaRPr>
          </a:p>
        </p:txBody>
      </p:sp>
      <p:sp>
        <p:nvSpPr>
          <p:cNvPr id="47119" name="Rectangle 16"/>
          <p:cNvSpPr>
            <a:spLocks noChangeArrowheads="1"/>
          </p:cNvSpPr>
          <p:nvPr/>
        </p:nvSpPr>
        <p:spPr bwMode="auto">
          <a:xfrm>
            <a:off x="2681288" y="35179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Rectangle 17"/>
          <p:cNvSpPr>
            <a:spLocks noChangeArrowheads="1"/>
          </p:cNvSpPr>
          <p:nvPr/>
        </p:nvSpPr>
        <p:spPr bwMode="auto">
          <a:xfrm>
            <a:off x="3302000" y="3124200"/>
            <a:ext cx="5365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1</a:t>
            </a:r>
            <a:endParaRPr lang="en-US" baseline="-25000">
              <a:solidFill>
                <a:srgbClr val="FFFF66"/>
              </a:solidFill>
            </a:endParaRPr>
          </a:p>
        </p:txBody>
      </p:sp>
      <p:sp>
        <p:nvSpPr>
          <p:cNvPr id="47121" name="Rectangle 18"/>
          <p:cNvSpPr>
            <a:spLocks noChangeArrowheads="1"/>
          </p:cNvSpPr>
          <p:nvPr/>
        </p:nvSpPr>
        <p:spPr bwMode="auto">
          <a:xfrm>
            <a:off x="5740400" y="3124200"/>
            <a:ext cx="5365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/>
              <a:t>Q</a:t>
            </a:r>
            <a:r>
              <a:rPr lang="en-US" baseline="-25000"/>
              <a:t>3</a:t>
            </a:r>
            <a:endParaRPr lang="en-US" baseline="-25000">
              <a:solidFill>
                <a:srgbClr val="FFFF66"/>
              </a:solidFill>
            </a:endParaRPr>
          </a:p>
        </p:txBody>
      </p: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1143000" y="243840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Example:</a:t>
            </a:r>
          </a:p>
        </p:txBody>
      </p:sp>
      <p:sp>
        <p:nvSpPr>
          <p:cNvPr id="47123" name="Rectangle 20"/>
          <p:cNvSpPr>
            <a:spLocks noChangeArrowheads="1"/>
          </p:cNvSpPr>
          <p:nvPr/>
        </p:nvSpPr>
        <p:spPr bwMode="auto">
          <a:xfrm>
            <a:off x="2286000" y="3810000"/>
            <a:ext cx="467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25%                 25%               25%          25%</a:t>
            </a:r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1524000" y="4556125"/>
            <a:ext cx="5857875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12                     30                 45           57            70</a:t>
            </a:r>
          </a:p>
        </p:txBody>
      </p:sp>
      <p:sp>
        <p:nvSpPr>
          <p:cNvPr id="47125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D13FF673-5E40-44D4-8D26-0D34C9CA7EBE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7126" name="Rectangle 19"/>
          <p:cNvSpPr>
            <a:spLocks noChangeArrowheads="1"/>
          </p:cNvSpPr>
          <p:nvPr/>
        </p:nvSpPr>
        <p:spPr bwMode="auto">
          <a:xfrm>
            <a:off x="1143000" y="1600200"/>
            <a:ext cx="679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plot can be oriented horizontally or vertically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383462" cy="914400"/>
          </a:xfrm>
        </p:spPr>
        <p:txBody>
          <a:bodyPr/>
          <a:lstStyle/>
          <a:p>
            <a:r>
              <a:rPr lang="en-US"/>
              <a:t>Population Variance</a:t>
            </a:r>
          </a:p>
        </p:txBody>
      </p:sp>
      <p:sp>
        <p:nvSpPr>
          <p:cNvPr id="924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Average of squared deviations of values from the mean</a:t>
            </a:r>
          </a:p>
          <a:p>
            <a:pPr lvl="1">
              <a:lnSpc>
                <a:spcPct val="120000"/>
              </a:lnSpc>
            </a:pPr>
            <a:endParaRPr lang="en-US" b="1">
              <a:solidFill>
                <a:schemeClr val="fol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rgbClr val="0000FF"/>
                </a:solidFill>
              </a:rPr>
              <a:t>Population variance:</a:t>
            </a:r>
          </a:p>
        </p:txBody>
      </p:sp>
      <p:sp>
        <p:nvSpPr>
          <p:cNvPr id="9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4679950" y="3048000"/>
          <a:ext cx="31527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3" imgW="1066800" imgH="609600" progId="Equation.3">
                  <p:embed/>
                </p:oleObj>
              </mc:Choice>
              <mc:Fallback>
                <p:oleObj name="Equation" r:id="rId3" imgW="1066800" imgH="609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048000"/>
                        <a:ext cx="3152775" cy="18002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Text Box 8"/>
          <p:cNvSpPr txBox="1">
            <a:spLocks noChangeArrowheads="1"/>
          </p:cNvSpPr>
          <p:nvPr/>
        </p:nvSpPr>
        <p:spPr bwMode="auto">
          <a:xfrm>
            <a:off x="1447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Where</a:t>
            </a:r>
            <a:r>
              <a:rPr lang="en-US"/>
              <a:t> </a:t>
            </a:r>
          </a:p>
        </p:txBody>
      </p:sp>
      <p:sp>
        <p:nvSpPr>
          <p:cNvPr id="9252" name="Text Box 9"/>
          <p:cNvSpPr txBox="1">
            <a:spLocks noChangeArrowheads="1"/>
          </p:cNvSpPr>
          <p:nvPr/>
        </p:nvSpPr>
        <p:spPr bwMode="auto">
          <a:xfrm>
            <a:off x="2819400" y="51054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  = population mean</a:t>
            </a:r>
          </a:p>
          <a:p>
            <a:pPr>
              <a:spcBef>
                <a:spcPct val="50000"/>
              </a:spcBef>
            </a:pPr>
            <a:r>
              <a:rPr lang="en-US" sz="2000"/>
              <a:t>N = population size</a:t>
            </a:r>
          </a:p>
          <a:p>
            <a:pPr>
              <a:spcBef>
                <a:spcPct val="50000"/>
              </a:spcBef>
            </a:pP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= i</a:t>
            </a:r>
            <a:r>
              <a:rPr lang="en-US" sz="2000" baseline="30000"/>
              <a:t>th</a:t>
            </a:r>
            <a:r>
              <a:rPr lang="en-US" sz="2000"/>
              <a:t> value of the variable x</a:t>
            </a:r>
          </a:p>
        </p:txBody>
      </p:sp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2844800" y="51689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1689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B8558BA4-147E-4EC0-9977-D15D174BDD84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44475"/>
            <a:ext cx="7793038" cy="898525"/>
          </a:xfrm>
        </p:spPr>
        <p:txBody>
          <a:bodyPr/>
          <a:lstStyle/>
          <a:p>
            <a:r>
              <a:rPr lang="en-US"/>
              <a:t>Sample Variance</a:t>
            </a:r>
          </a:p>
        </p:txBody>
      </p:sp>
      <p:sp>
        <p:nvSpPr>
          <p:cNvPr id="1027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Average (approximately) of squared deviations of values from the mean</a:t>
            </a:r>
          </a:p>
          <a:p>
            <a:pPr lvl="1">
              <a:lnSpc>
                <a:spcPct val="120000"/>
              </a:lnSpc>
            </a:pPr>
            <a:endParaRPr lang="en-US" b="1">
              <a:solidFill>
                <a:schemeClr val="fol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rgbClr val="0000FF"/>
                </a:solidFill>
              </a:rPr>
              <a:t>Sample variance:</a:t>
            </a:r>
          </a:p>
        </p:txBody>
      </p:sp>
      <p:sp>
        <p:nvSpPr>
          <p:cNvPr id="10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4719638" y="3048000"/>
          <a:ext cx="30749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3" imgW="1040948" imgH="609336" progId="Equation.3">
                  <p:embed/>
                </p:oleObj>
              </mc:Choice>
              <mc:Fallback>
                <p:oleObj name="Equation" r:id="rId3" imgW="1040948" imgH="60933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048000"/>
                        <a:ext cx="3074987" cy="18002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Text Box 5"/>
          <p:cNvSpPr txBox="1">
            <a:spLocks noChangeArrowheads="1"/>
          </p:cNvSpPr>
          <p:nvPr/>
        </p:nvSpPr>
        <p:spPr bwMode="auto">
          <a:xfrm>
            <a:off x="1447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Where</a:t>
            </a:r>
            <a:r>
              <a:rPr lang="en-US"/>
              <a:t> </a:t>
            </a:r>
          </a:p>
        </p:txBody>
      </p:sp>
      <p:sp>
        <p:nvSpPr>
          <p:cNvPr id="10276" name="Text Box 6"/>
          <p:cNvSpPr txBox="1">
            <a:spLocks noChangeArrowheads="1"/>
          </p:cNvSpPr>
          <p:nvPr/>
        </p:nvSpPr>
        <p:spPr bwMode="auto">
          <a:xfrm>
            <a:off x="2819400" y="51054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  = arithmetic mean</a:t>
            </a:r>
          </a:p>
          <a:p>
            <a:pPr>
              <a:spcBef>
                <a:spcPct val="50000"/>
              </a:spcBef>
            </a:pPr>
            <a:r>
              <a:rPr lang="en-US" sz="2000"/>
              <a:t>n = sample size</a:t>
            </a:r>
          </a:p>
          <a:p>
            <a:pPr>
              <a:spcBef>
                <a:spcPct val="50000"/>
              </a:spcBef>
            </a:pP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= i</a:t>
            </a:r>
            <a:r>
              <a:rPr lang="en-US" sz="2000" baseline="30000"/>
              <a:t>th</a:t>
            </a:r>
            <a:r>
              <a:rPr lang="en-US" sz="2000"/>
              <a:t> value of the variable X</a:t>
            </a: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2819400" y="50292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6F793333-4144-48DA-BD2D-81BE241DE7BB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Population Standard Deviation</a:t>
            </a:r>
          </a:p>
        </p:txBody>
      </p:sp>
      <p:sp>
        <p:nvSpPr>
          <p:cNvPr id="112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8001000" cy="4532313"/>
          </a:xfrm>
        </p:spPr>
        <p:txBody>
          <a:bodyPr/>
          <a:lstStyle/>
          <a:p>
            <a:r>
              <a:rPr lang="en-US"/>
              <a:t>Most commonly used measure of variation</a:t>
            </a:r>
          </a:p>
          <a:p>
            <a:r>
              <a:rPr lang="en-US"/>
              <a:t>Shows variation about the mean</a:t>
            </a:r>
          </a:p>
          <a:p>
            <a:r>
              <a:rPr lang="en-US"/>
              <a:t>Has the </a:t>
            </a:r>
            <a:r>
              <a:rPr lang="en-US">
                <a:solidFill>
                  <a:schemeClr val="hlink"/>
                </a:solidFill>
              </a:rPr>
              <a:t>same units as the original data</a:t>
            </a:r>
          </a:p>
          <a:p>
            <a:endParaRPr lang="en-US" sz="1400"/>
          </a:p>
          <a:p>
            <a:endParaRPr lang="en-US" sz="1400"/>
          </a:p>
          <a:p>
            <a:pPr lvl="1"/>
            <a:r>
              <a:rPr lang="en-US">
                <a:solidFill>
                  <a:srgbClr val="0000FF"/>
                </a:solidFill>
              </a:rPr>
              <a:t>Population standard deviation:</a:t>
            </a:r>
          </a:p>
        </p:txBody>
      </p:sp>
      <p:sp>
        <p:nvSpPr>
          <p:cNvPr id="112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2852738" y="4343400"/>
          <a:ext cx="306705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104900" imgH="647700" progId="Equation.3">
                  <p:embed/>
                </p:oleObj>
              </mc:Choice>
              <mc:Fallback>
                <p:oleObj name="Equation" r:id="rId3" imgW="1104900" imgH="6477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343400"/>
                        <a:ext cx="3067050" cy="17954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23DDF8FE-6100-4467-8896-04AEB9B855E3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Sample Standard Deviation</a:t>
            </a:r>
          </a:p>
        </p:txBody>
      </p:sp>
      <p:sp>
        <p:nvSpPr>
          <p:cNvPr id="123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532313"/>
          </a:xfrm>
        </p:spPr>
        <p:txBody>
          <a:bodyPr/>
          <a:lstStyle/>
          <a:p>
            <a:r>
              <a:rPr lang="en-US"/>
              <a:t>Most commonly used measure of variation</a:t>
            </a:r>
          </a:p>
          <a:p>
            <a:r>
              <a:rPr lang="en-US"/>
              <a:t>Shows variation about the mean</a:t>
            </a:r>
          </a:p>
          <a:p>
            <a:r>
              <a:rPr lang="en-US"/>
              <a:t>Has the </a:t>
            </a:r>
            <a:r>
              <a:rPr lang="en-US">
                <a:solidFill>
                  <a:schemeClr val="hlink"/>
                </a:solidFill>
              </a:rPr>
              <a:t>same units as the original data</a:t>
            </a:r>
          </a:p>
          <a:p>
            <a:endParaRPr lang="en-US" sz="1400"/>
          </a:p>
          <a:p>
            <a:endParaRPr lang="en-US" sz="1400"/>
          </a:p>
          <a:p>
            <a:pPr lvl="1"/>
            <a:r>
              <a:rPr lang="en-US">
                <a:solidFill>
                  <a:srgbClr val="0000FF"/>
                </a:solidFill>
              </a:rPr>
              <a:t>Sample standard deviation:</a:t>
            </a:r>
          </a:p>
        </p:txBody>
      </p:sp>
      <p:sp>
        <p:nvSpPr>
          <p:cNvPr id="123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5211763" y="3592513"/>
          <a:ext cx="3063875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104900" imgH="647700" progId="Equation.3">
                  <p:embed/>
                </p:oleObj>
              </mc:Choice>
              <mc:Fallback>
                <p:oleObj name="Equation" r:id="rId3" imgW="1104900" imgH="6477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3592513"/>
                        <a:ext cx="3063875" cy="17954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CAE6731E-A230-4707-9B91-FFC7EC2D82F2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705600" cy="10668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/>
              <a:t>Calculation Example:</a:t>
            </a:r>
            <a:br>
              <a:rPr lang="en-US"/>
            </a:br>
            <a:r>
              <a:rPr lang="en-US"/>
              <a:t>Sample Standard Deviation</a:t>
            </a:r>
          </a:p>
        </p:txBody>
      </p:sp>
      <p:sp>
        <p:nvSpPr>
          <p:cNvPr id="13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31" name="Rectangle 3"/>
          <p:cNvSpPr>
            <a:spLocks noChangeArrowheads="1"/>
          </p:cNvSpPr>
          <p:nvPr/>
        </p:nvSpPr>
        <p:spPr bwMode="auto">
          <a:xfrm>
            <a:off x="2209800" y="1981200"/>
            <a:ext cx="57150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5"/>
          <p:cNvSpPr>
            <a:spLocks noChangeArrowheads="1"/>
          </p:cNvSpPr>
          <p:nvPr/>
        </p:nvSpPr>
        <p:spPr bwMode="auto">
          <a:xfrm>
            <a:off x="381000" y="1676400"/>
            <a:ext cx="8305800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Sample </a:t>
            </a:r>
            <a:br>
              <a:rPr lang="en-US"/>
            </a:br>
            <a:r>
              <a:rPr lang="en-US"/>
              <a:t>Data  (x</a:t>
            </a:r>
            <a:r>
              <a:rPr lang="en-US" baseline="-25000"/>
              <a:t>i</a:t>
            </a:r>
            <a:r>
              <a:rPr lang="en-US"/>
              <a:t>) :     </a:t>
            </a:r>
            <a:r>
              <a:rPr lang="en-US">
                <a:solidFill>
                  <a:srgbClr val="0000FF"/>
                </a:solidFill>
              </a:rPr>
              <a:t>10     12     14     15    17    18    18    24</a:t>
            </a:r>
          </a:p>
        </p:txBody>
      </p:sp>
      <p:sp>
        <p:nvSpPr>
          <p:cNvPr id="13333" name="Rectangle 6"/>
          <p:cNvSpPr>
            <a:spLocks noChangeArrowheads="1"/>
          </p:cNvSpPr>
          <p:nvPr/>
        </p:nvSpPr>
        <p:spPr bwMode="auto">
          <a:xfrm>
            <a:off x="2590800" y="2630488"/>
            <a:ext cx="4343400" cy="417512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 n = 8     </a:t>
            </a:r>
            <a:r>
              <a:rPr lang="en-US" sz="1000"/>
              <a:t> </a:t>
            </a:r>
            <a:r>
              <a:rPr lang="en-US"/>
              <a:t>       Mean = x = 16</a:t>
            </a:r>
          </a:p>
        </p:txBody>
      </p:sp>
      <p:sp>
        <p:nvSpPr>
          <p:cNvPr id="13334" name="Line 8"/>
          <p:cNvSpPr>
            <a:spLocks noChangeShapeType="1"/>
          </p:cNvSpPr>
          <p:nvPr/>
        </p:nvSpPr>
        <p:spPr bwMode="auto">
          <a:xfrm>
            <a:off x="5586413" y="2733675"/>
            <a:ext cx="1920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5" name="Rectangle 9"/>
          <p:cNvSpPr>
            <a:spLocks noChangeArrowheads="1"/>
          </p:cNvSpPr>
          <p:nvPr/>
        </p:nvSpPr>
        <p:spPr bwMode="auto">
          <a:xfrm>
            <a:off x="2743200" y="5867400"/>
            <a:ext cx="1219200" cy="457200"/>
          </a:xfrm>
          <a:prstGeom prst="rect">
            <a:avLst/>
          </a:prstGeom>
          <a:solidFill>
            <a:srgbClr val="E9E9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8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638" y="3251200"/>
          <a:ext cx="7910512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3543120" imgH="1790640" progId="Equation.3">
                  <p:embed/>
                </p:oleObj>
              </mc:Choice>
              <mc:Fallback>
                <p:oleObj name="Equation" r:id="rId3" imgW="3543120" imgH="1790640" progId="Equation.3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251200"/>
                        <a:ext cx="7910512" cy="322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Text Box 11"/>
          <p:cNvSpPr txBox="1">
            <a:spLocks noChangeArrowheads="1"/>
          </p:cNvSpPr>
          <p:nvPr/>
        </p:nvSpPr>
        <p:spPr bwMode="auto">
          <a:xfrm>
            <a:off x="4648200" y="5638800"/>
            <a:ext cx="396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measure of the “average” scatter around the mean</a:t>
            </a:r>
          </a:p>
        </p:txBody>
      </p:sp>
      <p:sp>
        <p:nvSpPr>
          <p:cNvPr id="13337" name="AutoShape 12"/>
          <p:cNvSpPr>
            <a:spLocks noChangeArrowheads="1"/>
          </p:cNvSpPr>
          <p:nvPr/>
        </p:nvSpPr>
        <p:spPr bwMode="auto">
          <a:xfrm>
            <a:off x="4038600" y="601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1F4AC7CF-7AA5-49B5-901B-350C8F6883F8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096000" cy="914400"/>
          </a:xfrm>
        </p:spPr>
        <p:txBody>
          <a:bodyPr/>
          <a:lstStyle/>
          <a:p>
            <a:pPr defTabSz="914400"/>
            <a:r>
              <a:rPr lang="en-US"/>
              <a:t>Measuring variation</a:t>
            </a:r>
          </a:p>
        </p:txBody>
      </p:sp>
      <p:sp>
        <p:nvSpPr>
          <p:cNvPr id="583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58371" name="Picture 2" descr="normalcur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6858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403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Small standard deviation</a:t>
            </a:r>
          </a:p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bg2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Large standard deviation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4648200" y="2743200"/>
            <a:ext cx="7620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4114800" y="3886200"/>
            <a:ext cx="609600" cy="609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7E8292A0-F0D4-4BD8-B8EA-93E850E16835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Comparing Standard Deviations</a:t>
            </a:r>
          </a:p>
        </p:txBody>
      </p:sp>
      <p:sp>
        <p:nvSpPr>
          <p:cNvPr id="143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4353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51263" y="3308350"/>
          <a:ext cx="4302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3" imgW="428724" imgH="542628" progId="Equation.DSMT4">
                  <p:embed/>
                </p:oleObj>
              </mc:Choice>
              <mc:Fallback>
                <p:oleObj name="Equation" r:id="rId3" imgW="428724" imgH="542628" progId="Equation.DSMT4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308350"/>
                        <a:ext cx="4302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Rectangle 4"/>
          <p:cNvSpPr>
            <a:spLocks noChangeArrowheads="1"/>
          </p:cNvSpPr>
          <p:nvPr/>
        </p:nvSpPr>
        <p:spPr bwMode="auto">
          <a:xfrm>
            <a:off x="5686425" y="2393950"/>
            <a:ext cx="2466975" cy="1012825"/>
          </a:xfrm>
          <a:prstGeom prst="rect">
            <a:avLst/>
          </a:prstGeom>
          <a:solidFill>
            <a:srgbClr val="F4C7C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s = </a:t>
            </a:r>
            <a:r>
              <a:rPr lang="en-US"/>
              <a:t>3.338</a:t>
            </a:r>
          </a:p>
          <a:p>
            <a:pPr eaLnBrk="0" hangingPunct="0"/>
            <a:r>
              <a:rPr lang="en-US" sz="1600"/>
              <a:t>(compare to the two cases below)</a:t>
            </a:r>
            <a:endParaRPr lang="en-US" sz="2800"/>
          </a:p>
        </p:txBody>
      </p:sp>
      <p:sp>
        <p:nvSpPr>
          <p:cNvPr id="14357" name="Line 5"/>
          <p:cNvSpPr>
            <a:spLocks noChangeShapeType="1"/>
          </p:cNvSpPr>
          <p:nvPr/>
        </p:nvSpPr>
        <p:spPr bwMode="auto">
          <a:xfrm>
            <a:off x="427038" y="2667000"/>
            <a:ext cx="518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6"/>
          <p:cNvSpPr>
            <a:spLocks noChangeArrowheads="1"/>
          </p:cNvSpPr>
          <p:nvPr/>
        </p:nvSpPr>
        <p:spPr bwMode="auto">
          <a:xfrm>
            <a:off x="228600" y="2654300"/>
            <a:ext cx="5572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11    12    13    14    15    16    17    18    19    20   21</a:t>
            </a:r>
          </a:p>
        </p:txBody>
      </p:sp>
      <p:sp>
        <p:nvSpPr>
          <p:cNvPr id="14359" name="Oval 7"/>
          <p:cNvSpPr>
            <a:spLocks noChangeArrowheads="1"/>
          </p:cNvSpPr>
          <p:nvPr/>
        </p:nvSpPr>
        <p:spPr bwMode="auto">
          <a:xfrm>
            <a:off x="309563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8"/>
          <p:cNvSpPr>
            <a:spLocks noChangeArrowheads="1"/>
          </p:cNvSpPr>
          <p:nvPr/>
        </p:nvSpPr>
        <p:spPr bwMode="auto">
          <a:xfrm>
            <a:off x="842963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9"/>
          <p:cNvSpPr>
            <a:spLocks noChangeArrowheads="1"/>
          </p:cNvSpPr>
          <p:nvPr/>
        </p:nvSpPr>
        <p:spPr bwMode="auto">
          <a:xfrm>
            <a:off x="1376363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10"/>
          <p:cNvSpPr>
            <a:spLocks noChangeArrowheads="1"/>
          </p:cNvSpPr>
          <p:nvPr/>
        </p:nvSpPr>
        <p:spPr bwMode="auto">
          <a:xfrm>
            <a:off x="2900363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11"/>
          <p:cNvSpPr>
            <a:spLocks noChangeArrowheads="1"/>
          </p:cNvSpPr>
          <p:nvPr/>
        </p:nvSpPr>
        <p:spPr bwMode="auto">
          <a:xfrm>
            <a:off x="2900363" y="22098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12"/>
          <p:cNvSpPr>
            <a:spLocks noChangeArrowheads="1"/>
          </p:cNvSpPr>
          <p:nvPr/>
        </p:nvSpPr>
        <p:spPr bwMode="auto">
          <a:xfrm>
            <a:off x="3357563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Oval 13"/>
          <p:cNvSpPr>
            <a:spLocks noChangeArrowheads="1"/>
          </p:cNvSpPr>
          <p:nvPr/>
        </p:nvSpPr>
        <p:spPr bwMode="auto">
          <a:xfrm>
            <a:off x="3890963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14"/>
          <p:cNvSpPr>
            <a:spLocks noChangeArrowheads="1"/>
          </p:cNvSpPr>
          <p:nvPr/>
        </p:nvSpPr>
        <p:spPr bwMode="auto">
          <a:xfrm>
            <a:off x="5338763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15"/>
          <p:cNvSpPr>
            <a:spLocks noChangeArrowheads="1"/>
          </p:cNvSpPr>
          <p:nvPr/>
        </p:nvSpPr>
        <p:spPr bwMode="auto">
          <a:xfrm>
            <a:off x="228600" y="4102100"/>
            <a:ext cx="5495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11    12    13    14    15    16    17    18    19    20   21</a:t>
            </a:r>
          </a:p>
        </p:txBody>
      </p:sp>
      <p:sp>
        <p:nvSpPr>
          <p:cNvPr id="14368" name="Rectangle 16"/>
          <p:cNvSpPr>
            <a:spLocks noChangeArrowheads="1"/>
          </p:cNvSpPr>
          <p:nvPr/>
        </p:nvSpPr>
        <p:spPr bwMode="auto">
          <a:xfrm>
            <a:off x="228600" y="4410075"/>
            <a:ext cx="12922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Data B</a:t>
            </a:r>
          </a:p>
        </p:txBody>
      </p:sp>
      <p:sp>
        <p:nvSpPr>
          <p:cNvPr id="14369" name="Rectangle 17"/>
          <p:cNvSpPr>
            <a:spLocks noChangeArrowheads="1"/>
          </p:cNvSpPr>
          <p:nvPr/>
        </p:nvSpPr>
        <p:spPr bwMode="auto">
          <a:xfrm>
            <a:off x="228600" y="2962275"/>
            <a:ext cx="1292225" cy="466725"/>
          </a:xfrm>
          <a:prstGeom prst="rect">
            <a:avLst/>
          </a:prstGeom>
          <a:solidFill>
            <a:srgbClr val="F4C7C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Data A</a:t>
            </a:r>
          </a:p>
        </p:txBody>
      </p:sp>
      <p:sp>
        <p:nvSpPr>
          <p:cNvPr id="14370" name="Line 18"/>
          <p:cNvSpPr>
            <a:spLocks noChangeShapeType="1"/>
          </p:cNvSpPr>
          <p:nvPr/>
        </p:nvSpPr>
        <p:spPr bwMode="auto">
          <a:xfrm>
            <a:off x="403225" y="4114800"/>
            <a:ext cx="518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Oval 19"/>
          <p:cNvSpPr>
            <a:spLocks noChangeArrowheads="1"/>
          </p:cNvSpPr>
          <p:nvPr/>
        </p:nvSpPr>
        <p:spPr bwMode="auto">
          <a:xfrm>
            <a:off x="2366963" y="3886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20"/>
          <p:cNvSpPr>
            <a:spLocks noChangeArrowheads="1"/>
          </p:cNvSpPr>
          <p:nvPr/>
        </p:nvSpPr>
        <p:spPr bwMode="auto">
          <a:xfrm>
            <a:off x="2900363" y="3886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Oval 21"/>
          <p:cNvSpPr>
            <a:spLocks noChangeArrowheads="1"/>
          </p:cNvSpPr>
          <p:nvPr/>
        </p:nvSpPr>
        <p:spPr bwMode="auto">
          <a:xfrm>
            <a:off x="2366963" y="36576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Oval 22"/>
          <p:cNvSpPr>
            <a:spLocks noChangeArrowheads="1"/>
          </p:cNvSpPr>
          <p:nvPr/>
        </p:nvSpPr>
        <p:spPr bwMode="auto">
          <a:xfrm>
            <a:off x="2900363" y="36576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Oval 23"/>
          <p:cNvSpPr>
            <a:spLocks noChangeArrowheads="1"/>
          </p:cNvSpPr>
          <p:nvPr/>
        </p:nvSpPr>
        <p:spPr bwMode="auto">
          <a:xfrm>
            <a:off x="2366963" y="34290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Oval 24"/>
          <p:cNvSpPr>
            <a:spLocks noChangeArrowheads="1"/>
          </p:cNvSpPr>
          <p:nvPr/>
        </p:nvSpPr>
        <p:spPr bwMode="auto">
          <a:xfrm>
            <a:off x="2900363" y="34290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Oval 25"/>
          <p:cNvSpPr>
            <a:spLocks noChangeArrowheads="1"/>
          </p:cNvSpPr>
          <p:nvPr/>
        </p:nvSpPr>
        <p:spPr bwMode="auto">
          <a:xfrm>
            <a:off x="1909763" y="3886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Oval 26"/>
          <p:cNvSpPr>
            <a:spLocks noChangeArrowheads="1"/>
          </p:cNvSpPr>
          <p:nvPr/>
        </p:nvSpPr>
        <p:spPr bwMode="auto">
          <a:xfrm>
            <a:off x="3357563" y="3886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27"/>
          <p:cNvSpPr>
            <a:spLocks noChangeArrowheads="1"/>
          </p:cNvSpPr>
          <p:nvPr/>
        </p:nvSpPr>
        <p:spPr bwMode="auto">
          <a:xfrm>
            <a:off x="5686425" y="3859213"/>
            <a:ext cx="2466975" cy="10128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s = </a:t>
            </a:r>
            <a:r>
              <a:rPr lang="en-US"/>
              <a:t>0.926 </a:t>
            </a:r>
          </a:p>
          <a:p>
            <a:pPr eaLnBrk="0" hangingPunct="0"/>
            <a:r>
              <a:rPr lang="en-US" sz="1600"/>
              <a:t>(values are concentrated near the mean)</a:t>
            </a:r>
          </a:p>
        </p:txBody>
      </p:sp>
      <p:sp>
        <p:nvSpPr>
          <p:cNvPr id="14380" name="Rectangle 28"/>
          <p:cNvSpPr>
            <a:spLocks noChangeArrowheads="1"/>
          </p:cNvSpPr>
          <p:nvPr/>
        </p:nvSpPr>
        <p:spPr bwMode="auto">
          <a:xfrm>
            <a:off x="228600" y="5638800"/>
            <a:ext cx="57245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11    12    13    14    15    16    17    18    19    20   21</a:t>
            </a:r>
          </a:p>
        </p:txBody>
      </p:sp>
      <p:sp>
        <p:nvSpPr>
          <p:cNvPr id="14381" name="Line 29"/>
          <p:cNvSpPr>
            <a:spLocks noChangeShapeType="1"/>
          </p:cNvSpPr>
          <p:nvPr/>
        </p:nvSpPr>
        <p:spPr bwMode="auto">
          <a:xfrm>
            <a:off x="403225" y="5638800"/>
            <a:ext cx="518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Oval 30"/>
          <p:cNvSpPr>
            <a:spLocks noChangeArrowheads="1"/>
          </p:cNvSpPr>
          <p:nvPr/>
        </p:nvSpPr>
        <p:spPr bwMode="auto">
          <a:xfrm>
            <a:off x="309563" y="5410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Oval 31"/>
          <p:cNvSpPr>
            <a:spLocks noChangeArrowheads="1"/>
          </p:cNvSpPr>
          <p:nvPr/>
        </p:nvSpPr>
        <p:spPr bwMode="auto">
          <a:xfrm>
            <a:off x="309563" y="51816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Oval 32"/>
          <p:cNvSpPr>
            <a:spLocks noChangeArrowheads="1"/>
          </p:cNvSpPr>
          <p:nvPr/>
        </p:nvSpPr>
        <p:spPr bwMode="auto">
          <a:xfrm>
            <a:off x="309563" y="49530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Oval 33"/>
          <p:cNvSpPr>
            <a:spLocks noChangeArrowheads="1"/>
          </p:cNvSpPr>
          <p:nvPr/>
        </p:nvSpPr>
        <p:spPr bwMode="auto">
          <a:xfrm>
            <a:off x="4881563" y="5410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Oval 34"/>
          <p:cNvSpPr>
            <a:spLocks noChangeArrowheads="1"/>
          </p:cNvSpPr>
          <p:nvPr/>
        </p:nvSpPr>
        <p:spPr bwMode="auto">
          <a:xfrm>
            <a:off x="4881563" y="51816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Oval 35"/>
          <p:cNvSpPr>
            <a:spLocks noChangeArrowheads="1"/>
          </p:cNvSpPr>
          <p:nvPr/>
        </p:nvSpPr>
        <p:spPr bwMode="auto">
          <a:xfrm>
            <a:off x="4881563" y="49530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Oval 36"/>
          <p:cNvSpPr>
            <a:spLocks noChangeArrowheads="1"/>
          </p:cNvSpPr>
          <p:nvPr/>
        </p:nvSpPr>
        <p:spPr bwMode="auto">
          <a:xfrm>
            <a:off x="842963" y="5410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Oval 37"/>
          <p:cNvSpPr>
            <a:spLocks noChangeArrowheads="1"/>
          </p:cNvSpPr>
          <p:nvPr/>
        </p:nvSpPr>
        <p:spPr bwMode="auto">
          <a:xfrm>
            <a:off x="4424363" y="54102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Rectangle 38"/>
          <p:cNvSpPr>
            <a:spLocks noChangeArrowheads="1"/>
          </p:cNvSpPr>
          <p:nvPr/>
        </p:nvSpPr>
        <p:spPr bwMode="auto">
          <a:xfrm>
            <a:off x="5691188" y="5421313"/>
            <a:ext cx="2462212" cy="927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s = </a:t>
            </a:r>
            <a:r>
              <a:rPr lang="en-US"/>
              <a:t>4.570</a:t>
            </a:r>
          </a:p>
          <a:p>
            <a:pPr eaLnBrk="0" hangingPunct="0"/>
            <a:r>
              <a:rPr lang="en-US" sz="1600"/>
              <a:t>(values are dispersed far from the mean)</a:t>
            </a:r>
          </a:p>
        </p:txBody>
      </p:sp>
      <p:sp>
        <p:nvSpPr>
          <p:cNvPr id="14391" name="Rectangle 39"/>
          <p:cNvSpPr>
            <a:spLocks noChangeArrowheads="1"/>
          </p:cNvSpPr>
          <p:nvPr/>
        </p:nvSpPr>
        <p:spPr bwMode="auto">
          <a:xfrm>
            <a:off x="198438" y="5934075"/>
            <a:ext cx="1292225" cy="4667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Data C</a:t>
            </a:r>
          </a:p>
        </p:txBody>
      </p:sp>
      <p:sp>
        <p:nvSpPr>
          <p:cNvPr id="14392" name="Slide Number Placeholder 4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4386FC73-6085-40D7-A8FD-F1F80BF6946D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14393" name="Straight Connector 4"/>
          <p:cNvCxnSpPr>
            <a:cxnSpLocks noChangeShapeType="1"/>
          </p:cNvCxnSpPr>
          <p:nvPr/>
        </p:nvCxnSpPr>
        <p:spPr bwMode="auto">
          <a:xfrm>
            <a:off x="2752725" y="2063750"/>
            <a:ext cx="0" cy="41100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14394" name="TextBox 5"/>
          <p:cNvSpPr txBox="1">
            <a:spLocks noChangeArrowheads="1"/>
          </p:cNvSpPr>
          <p:nvPr/>
        </p:nvSpPr>
        <p:spPr bwMode="auto">
          <a:xfrm>
            <a:off x="1057275" y="1601788"/>
            <a:ext cx="4510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Mean = 15.5 for each data set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010400" cy="11430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/>
              <a:t>Advantages of Variance and Standard Deviation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315200" cy="4114800"/>
          </a:xfrm>
        </p:spPr>
        <p:txBody>
          <a:bodyPr/>
          <a:lstStyle/>
          <a:p>
            <a:pPr marL="342900" indent="-342900" defTabSz="914400"/>
            <a:r>
              <a:rPr lang="en-US"/>
              <a:t>Each value in the data set is used in the calculation</a:t>
            </a:r>
          </a:p>
          <a:p>
            <a:pPr marL="342900" indent="-342900" defTabSz="914400"/>
            <a:endParaRPr lang="en-US"/>
          </a:p>
          <a:p>
            <a:pPr marL="342900" indent="-342900" defTabSz="914400"/>
            <a:r>
              <a:rPr lang="en-US"/>
              <a:t>Values far from the mean are given extra weight </a:t>
            </a:r>
            <a:br>
              <a:rPr lang="en-US"/>
            </a:br>
            <a:r>
              <a:rPr lang="en-US"/>
              <a:t>  </a:t>
            </a:r>
            <a:r>
              <a:rPr lang="en-US" sz="2400"/>
              <a:t>(because deviations from the mean are squared)</a:t>
            </a:r>
            <a:endParaRPr lang="en-US"/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8326FA3D-7225-4D2B-8547-BFBC5C73CD48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6096000" cy="990600"/>
          </a:xfrm>
        </p:spPr>
        <p:txBody>
          <a:bodyPr/>
          <a:lstStyle/>
          <a:p>
            <a:pPr defTabSz="914400"/>
            <a:r>
              <a:rPr lang="en-US"/>
              <a:t>Using Microsoft Excel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848600" cy="4114800"/>
          </a:xfrm>
        </p:spPr>
        <p:txBody>
          <a:bodyPr/>
          <a:lstStyle/>
          <a:p>
            <a:pPr marL="342900" indent="-342900" defTabSz="914400"/>
            <a:r>
              <a:rPr lang="en-US" sz="3200"/>
              <a:t>Descriptive Statistics can be obtained from Microsoft</a:t>
            </a:r>
            <a:r>
              <a:rPr lang="en-US" sz="2400" baseline="30000">
                <a:cs typeface="Arial" charset="0"/>
              </a:rPr>
              <a:t>®</a:t>
            </a:r>
            <a:r>
              <a:rPr lang="en-US" sz="3200"/>
              <a:t> Excel</a:t>
            </a:r>
            <a:endParaRPr lang="en-US"/>
          </a:p>
          <a:p>
            <a:pPr marL="342900" indent="-342900" defTabSz="914400">
              <a:lnSpc>
                <a:spcPct val="50000"/>
              </a:lnSpc>
            </a:pPr>
            <a:endParaRPr lang="en-US" sz="1200"/>
          </a:p>
          <a:p>
            <a:pPr marL="742950" lvl="1" indent="-285750" defTabSz="914400">
              <a:lnSpc>
                <a:spcPct val="140000"/>
              </a:lnSpc>
            </a:pPr>
            <a:r>
              <a:rPr lang="en-US" sz="2600"/>
              <a:t>Select:</a:t>
            </a:r>
            <a:br>
              <a:rPr lang="en-US" sz="2600"/>
            </a:br>
            <a:r>
              <a:rPr lang="en-US" sz="2600">
                <a:solidFill>
                  <a:srgbClr val="0000FF"/>
                </a:solidFill>
              </a:rPr>
              <a:t>data / data analysis / descriptive statistics</a:t>
            </a:r>
          </a:p>
          <a:p>
            <a:pPr marL="742950" lvl="1" indent="-285750" defTabSz="914400">
              <a:lnSpc>
                <a:spcPct val="60000"/>
              </a:lnSpc>
            </a:pPr>
            <a:endParaRPr lang="en-US" sz="1200"/>
          </a:p>
          <a:p>
            <a:pPr marL="742950" lvl="1" indent="-285750" defTabSz="914400"/>
            <a:r>
              <a:rPr lang="en-US" sz="2600"/>
              <a:t>Enter details in dialog box</a:t>
            </a:r>
            <a:endParaRPr lang="en-US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6AB6943A-C31F-4965-BFE0-EF8BBCD245D4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Five number summary and box-and-whisker plots </a:t>
            </a:r>
          </a:p>
          <a:p>
            <a:pPr>
              <a:lnSpc>
                <a:spcPct val="110000"/>
              </a:lnSpc>
            </a:pPr>
            <a:r>
              <a:rPr lang="en-US"/>
              <a:t>Covariance and coefficient of correlation</a:t>
            </a:r>
          </a:p>
          <a:p>
            <a:pPr>
              <a:lnSpc>
                <a:spcPct val="110000"/>
              </a:lnSpc>
            </a:pPr>
            <a:r>
              <a:rPr lang="en-US"/>
              <a:t>Pitfalls in numerical descriptive measures and ethical considerations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299" name="Text Box 92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7B6A74F7-0798-4CE3-9946-EEDAA7679E10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Chapter Topics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8" descr="ch02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60864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Using Excel</a:t>
            </a:r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2468" name="AutoShape 5"/>
          <p:cNvSpPr>
            <a:spLocks noChangeArrowheads="1"/>
          </p:cNvSpPr>
          <p:nvPr/>
        </p:nvSpPr>
        <p:spPr bwMode="auto">
          <a:xfrm>
            <a:off x="4114800" y="5410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304800" y="1676400"/>
            <a:ext cx="7391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4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/>
              <a:t> Select </a:t>
            </a:r>
            <a:r>
              <a:rPr lang="en-US">
                <a:solidFill>
                  <a:srgbClr val="0000FF"/>
                </a:solidFill>
              </a:rPr>
              <a:t>data / data analysis / descriptive statistics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2500"/>
          </a:p>
        </p:txBody>
      </p:sp>
      <p:sp>
        <p:nvSpPr>
          <p:cNvPr id="6247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83592DF5-BB2B-400F-A564-2136157E5F16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2471" name="Oval 9"/>
          <p:cNvSpPr>
            <a:spLocks noChangeArrowheads="1"/>
          </p:cNvSpPr>
          <p:nvPr/>
        </p:nvSpPr>
        <p:spPr bwMode="auto">
          <a:xfrm>
            <a:off x="5410200" y="2590800"/>
            <a:ext cx="8382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0" descr="ch02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488" y="1295400"/>
            <a:ext cx="64373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0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 defTabSz="914400"/>
            <a:r>
              <a:rPr lang="en-US"/>
              <a:t>Using Excel</a:t>
            </a:r>
            <a:endParaRPr lang="en-US" sz="2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3048000"/>
            <a:ext cx="25908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Enter input range details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Check box for summary statistics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Click OK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 flipV="1">
            <a:off x="2362200" y="3124200"/>
            <a:ext cx="4038600" cy="228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2362200" y="3352800"/>
            <a:ext cx="2438400" cy="3810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V="1">
            <a:off x="2209800" y="5029200"/>
            <a:ext cx="2590800" cy="762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6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389501B3-2B03-4F33-B33B-580786D9CBF3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6" descr="ch02-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524000"/>
            <a:ext cx="3467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096000" cy="990600"/>
          </a:xfrm>
        </p:spPr>
        <p:txBody>
          <a:bodyPr/>
          <a:lstStyle/>
          <a:p>
            <a:pPr defTabSz="914400"/>
            <a:r>
              <a:rPr lang="en-US"/>
              <a:t>Excel output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54000" y="1600200"/>
            <a:ext cx="399573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>
                <a:solidFill>
                  <a:schemeClr val="bg2"/>
                </a:solidFill>
              </a:rPr>
              <a:t>Microsoft Excel 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>
                <a:solidFill>
                  <a:schemeClr val="bg2"/>
                </a:solidFill>
              </a:rPr>
              <a:t>descriptive statistics output, 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>
                <a:solidFill>
                  <a:schemeClr val="bg2"/>
                </a:solidFill>
              </a:rPr>
              <a:t>using the house price data: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2057400" cy="2397125"/>
          </a:xfrm>
          <a:prstGeom prst="rect">
            <a:avLst/>
          </a:prstGeom>
          <a:solidFill>
            <a:srgbClr val="CBDD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House Prices: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     $2,000,000</a:t>
            </a:r>
          </a:p>
          <a:p>
            <a:pPr eaLnBrk="0" hangingPunct="0"/>
            <a:r>
              <a:rPr lang="en-US" sz="2000"/>
              <a:t>            500,000</a:t>
            </a:r>
            <a:br>
              <a:rPr lang="en-US" sz="2000"/>
            </a:br>
            <a:r>
              <a:rPr lang="en-US" sz="2000"/>
              <a:t>            300,000</a:t>
            </a:r>
            <a:br>
              <a:rPr lang="en-US" sz="2000"/>
            </a:br>
            <a:r>
              <a:rPr lang="en-US" sz="2000"/>
              <a:t>            100,000</a:t>
            </a:r>
            <a:br>
              <a:rPr lang="en-US" sz="2000"/>
            </a:br>
            <a:r>
              <a:rPr lang="en-US" sz="2000"/>
              <a:t>            100,000</a:t>
            </a:r>
          </a:p>
          <a:p>
            <a:pPr eaLnBrk="0" hangingPunct="0"/>
            <a:endParaRPr lang="en-US" sz="100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029200" y="2286000"/>
            <a:ext cx="6858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029200" y="2819400"/>
            <a:ext cx="8382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029200" y="3048000"/>
            <a:ext cx="8382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029200" y="3276600"/>
            <a:ext cx="16764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029200" y="3505200"/>
            <a:ext cx="16002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5029200" y="4267200"/>
            <a:ext cx="8382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5029200" y="4495800"/>
            <a:ext cx="8382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Rectangle 14"/>
          <p:cNvSpPr>
            <a:spLocks noChangeArrowheads="1"/>
          </p:cNvSpPr>
          <p:nvPr/>
        </p:nvSpPr>
        <p:spPr bwMode="auto">
          <a:xfrm>
            <a:off x="5029200" y="4724400"/>
            <a:ext cx="8382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Rectangle 15"/>
          <p:cNvSpPr>
            <a:spLocks noChangeArrowheads="1"/>
          </p:cNvSpPr>
          <p:nvPr/>
        </p:nvSpPr>
        <p:spPr bwMode="auto">
          <a:xfrm>
            <a:off x="5029200" y="5257800"/>
            <a:ext cx="6858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E19ED140-E5A5-4D46-852B-3DE1AD27E6E8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Coefficient of Variation</a:t>
            </a:r>
          </a:p>
        </p:txBody>
      </p:sp>
      <p:sp>
        <p:nvSpPr>
          <p:cNvPr id="266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8077200" cy="274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Measures </a:t>
            </a:r>
            <a:r>
              <a:rPr lang="en-US">
                <a:solidFill>
                  <a:srgbClr val="0000FF"/>
                </a:solidFill>
              </a:rPr>
              <a:t>relative variation</a:t>
            </a:r>
          </a:p>
          <a:p>
            <a:pPr>
              <a:lnSpc>
                <a:spcPct val="110000"/>
              </a:lnSpc>
            </a:pPr>
            <a:r>
              <a:rPr lang="en-US"/>
              <a:t>Always in percentage (%)</a:t>
            </a:r>
          </a:p>
          <a:p>
            <a:pPr>
              <a:lnSpc>
                <a:spcPct val="110000"/>
              </a:lnSpc>
            </a:pPr>
            <a:r>
              <a:rPr lang="en-US"/>
              <a:t>Shows </a:t>
            </a:r>
            <a:r>
              <a:rPr lang="en-US">
                <a:solidFill>
                  <a:srgbClr val="0000FF"/>
                </a:solidFill>
              </a:rPr>
              <a:t>variation relative to mean</a:t>
            </a:r>
          </a:p>
          <a:p>
            <a:pPr>
              <a:lnSpc>
                <a:spcPct val="110000"/>
              </a:lnSpc>
            </a:pPr>
            <a:r>
              <a:rPr lang="en-US"/>
              <a:t>Can be used to compare two or more sets of data measured in different units </a:t>
            </a:r>
          </a:p>
        </p:txBody>
      </p:sp>
      <p:sp>
        <p:nvSpPr>
          <p:cNvPr id="266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6647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5257800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3" imgW="1130040" imgH="482400" progId="Equation.3">
                  <p:embed/>
                </p:oleObj>
              </mc:Choice>
              <mc:Fallback>
                <p:oleObj name="Equation" r:id="rId3" imgW="1130040" imgH="482400" progId="Equation.3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43200" cy="9906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E105B81F-FE70-4D32-9A2B-DFBBC64BAED5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6648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5257800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5" imgW="1117440" imgH="482400" progId="Equation.3">
                  <p:embed/>
                </p:oleObj>
              </mc:Choice>
              <mc:Fallback>
                <p:oleObj name="Equation" r:id="rId5" imgW="1117440" imgH="482400" progId="Equation.3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2743200" cy="990600"/>
                      </a:xfrm>
                      <a:prstGeom prst="rect">
                        <a:avLst/>
                      </a:prstGeom>
                      <a:solidFill>
                        <a:srgbClr val="FAE1C8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Box 2"/>
          <p:cNvSpPr txBox="1">
            <a:spLocks noChangeArrowheads="1"/>
          </p:cNvSpPr>
          <p:nvPr/>
        </p:nvSpPr>
        <p:spPr bwMode="auto">
          <a:xfrm>
            <a:off x="304800" y="4343400"/>
            <a:ext cx="342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Population coefficient of variation:</a:t>
            </a:r>
          </a:p>
        </p:txBody>
      </p:sp>
      <p:sp>
        <p:nvSpPr>
          <p:cNvPr id="26654" name="TextBox 8"/>
          <p:cNvSpPr txBox="1">
            <a:spLocks noChangeArrowheads="1"/>
          </p:cNvSpPr>
          <p:nvPr/>
        </p:nvSpPr>
        <p:spPr bwMode="auto">
          <a:xfrm>
            <a:off x="4876800" y="4343400"/>
            <a:ext cx="342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Sample coefficient of variation: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Comparing Coefficient </a:t>
            </a:r>
            <a:br>
              <a:rPr lang="en-US"/>
            </a:br>
            <a:r>
              <a:rPr lang="en-US"/>
              <a:t>of Variation</a:t>
            </a:r>
          </a:p>
        </p:txBody>
      </p:sp>
      <p:sp>
        <p:nvSpPr>
          <p:cNvPr id="276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532313"/>
          </a:xfrm>
        </p:spPr>
        <p:txBody>
          <a:bodyPr/>
          <a:lstStyle/>
          <a:p>
            <a:r>
              <a:rPr lang="en-US" sz="2300">
                <a:solidFill>
                  <a:srgbClr val="0000FF"/>
                </a:solidFill>
              </a:rPr>
              <a:t>Stock A:</a:t>
            </a:r>
          </a:p>
          <a:p>
            <a:pPr lvl="1"/>
            <a:r>
              <a:rPr lang="en-US" sz="2300"/>
              <a:t>Average price last year = $50</a:t>
            </a:r>
          </a:p>
          <a:p>
            <a:pPr lvl="1"/>
            <a:r>
              <a:rPr lang="en-US" sz="2300"/>
              <a:t>Standard deviation = $5</a:t>
            </a:r>
          </a:p>
          <a:p>
            <a:endParaRPr lang="en-US" sz="2300"/>
          </a:p>
          <a:p>
            <a:endParaRPr lang="en-US" sz="2300"/>
          </a:p>
          <a:p>
            <a:pPr>
              <a:lnSpc>
                <a:spcPct val="150000"/>
              </a:lnSpc>
            </a:pPr>
            <a:r>
              <a:rPr lang="en-US" sz="2300">
                <a:solidFill>
                  <a:srgbClr val="0000FF"/>
                </a:solidFill>
              </a:rPr>
              <a:t>Stock B:</a:t>
            </a:r>
          </a:p>
          <a:p>
            <a:pPr lvl="1"/>
            <a:r>
              <a:rPr lang="en-US" sz="2300"/>
              <a:t>Average price last year = $100</a:t>
            </a:r>
          </a:p>
          <a:p>
            <a:pPr lvl="1"/>
            <a:r>
              <a:rPr lang="en-US" sz="2300"/>
              <a:t>Standard deviation = $5</a:t>
            </a:r>
          </a:p>
        </p:txBody>
      </p:sp>
      <p:sp>
        <p:nvSpPr>
          <p:cNvPr id="27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75" name="Text Box 4"/>
          <p:cNvSpPr txBox="1">
            <a:spLocks noChangeArrowheads="1"/>
          </p:cNvSpPr>
          <p:nvPr/>
        </p:nvSpPr>
        <p:spPr bwMode="auto">
          <a:xfrm>
            <a:off x="7162800" y="3505200"/>
            <a:ext cx="1828800" cy="2024063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Both stocks have the same standard deviation, but stock B is less variable relative to its price</a:t>
            </a:r>
          </a:p>
        </p:txBody>
      </p:sp>
      <p:sp>
        <p:nvSpPr>
          <p:cNvPr id="27676" name="Oval 5"/>
          <p:cNvSpPr>
            <a:spLocks noChangeArrowheads="1"/>
          </p:cNvSpPr>
          <p:nvPr/>
        </p:nvSpPr>
        <p:spPr bwMode="auto">
          <a:xfrm>
            <a:off x="6248400" y="30480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Oval 6"/>
          <p:cNvSpPr>
            <a:spLocks noChangeArrowheads="1"/>
          </p:cNvSpPr>
          <p:nvPr/>
        </p:nvSpPr>
        <p:spPr bwMode="auto">
          <a:xfrm>
            <a:off x="6324600" y="54102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70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92288" y="2895600"/>
          <a:ext cx="51800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3" imgW="80533800" imgH="15419880" progId="Equation.3">
                  <p:embed/>
                </p:oleObj>
              </mc:Choice>
              <mc:Fallback>
                <p:oleObj name="Equation" r:id="rId3" imgW="80533800" imgH="15419880" progId="Equation.3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895600"/>
                        <a:ext cx="51800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92288" y="5257800"/>
          <a:ext cx="51800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5" imgW="80533800" imgH="15419880" progId="Equation.3">
                  <p:embed/>
                </p:oleObj>
              </mc:Choice>
              <mc:Fallback>
                <p:oleObj name="Equation" r:id="rId5" imgW="80533800" imgH="15419880" progId="Equation.3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257800"/>
                        <a:ext cx="51800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3D6E6B5C-DC2B-409C-967E-048FB478D122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543800" cy="4267200"/>
          </a:xfrm>
        </p:spPr>
        <p:txBody>
          <a:bodyPr/>
          <a:lstStyle/>
          <a:p>
            <a:r>
              <a:rPr lang="en-US"/>
              <a:t>For any population with mean  </a:t>
            </a:r>
            <a:r>
              <a:rPr lang="el-GR">
                <a:cs typeface="Arial" charset="0"/>
              </a:rPr>
              <a:t>μ</a:t>
            </a:r>
            <a:r>
              <a:rPr lang="en-US">
                <a:cs typeface="Times New Roman" pitchFamily="18" charset="0"/>
              </a:rPr>
              <a:t>  and standard deviation  </a:t>
            </a:r>
            <a:r>
              <a:rPr lang="el-GR">
                <a:cs typeface="Arial" charset="0"/>
              </a:rPr>
              <a:t>σ</a:t>
            </a:r>
            <a:r>
              <a:rPr lang="en-US"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, and  k &gt; 1 , the percentage of observations that fall within the interval</a:t>
            </a:r>
          </a:p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				</a:t>
            </a:r>
            <a:r>
              <a:rPr lang="en-US" sz="3600">
                <a:cs typeface="Times New Roman" pitchFamily="18" charset="0"/>
              </a:rPr>
              <a:t>[</a:t>
            </a:r>
            <a:r>
              <a:rPr lang="el-GR" sz="3600">
                <a:cs typeface="Arial" charset="0"/>
              </a:rPr>
              <a:t>μ</a:t>
            </a:r>
            <a:r>
              <a:rPr lang="en-US" sz="3600">
                <a:cs typeface="Times New Roman" pitchFamily="18" charset="0"/>
              </a:rPr>
              <a:t> + k</a:t>
            </a:r>
            <a:r>
              <a:rPr lang="el-GR" sz="3600">
                <a:cs typeface="Arial" charset="0"/>
              </a:rPr>
              <a:t>σ</a:t>
            </a:r>
            <a:r>
              <a:rPr lang="en-US" sz="3600">
                <a:cs typeface="Times New Roman" pitchFamily="18" charset="0"/>
              </a:rPr>
              <a:t>]</a:t>
            </a:r>
            <a:r>
              <a:rPr lang="en-US"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Is </a:t>
            </a:r>
            <a:r>
              <a:rPr lang="en-US" i="1">
                <a:solidFill>
                  <a:schemeClr val="hlink"/>
                </a:solidFill>
                <a:cs typeface="Times New Roman" pitchFamily="18" charset="0"/>
              </a:rPr>
              <a:t>at least</a:t>
            </a:r>
          </a:p>
          <a:p>
            <a:pPr>
              <a:buFont typeface="Wingding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17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27" name="Rectangle 4"/>
          <p:cNvSpPr>
            <a:spLocks noChangeArrowheads="1"/>
          </p:cNvSpPr>
          <p:nvPr/>
        </p:nvSpPr>
        <p:spPr bwMode="auto">
          <a:xfrm>
            <a:off x="914400" y="3810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Chebychev’s Theorem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743200" y="5105400"/>
          <a:ext cx="3200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079500" imgH="228600" progId="Equation.3">
                  <p:embed/>
                </p:oleObj>
              </mc:Choice>
              <mc:Fallback>
                <p:oleObj name="Equation" r:id="rId3" imgW="10795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3200400" cy="677863"/>
                      </a:xfrm>
                      <a:prstGeom prst="rect">
                        <a:avLst/>
                      </a:prstGeom>
                      <a:solidFill>
                        <a:srgbClr val="CBDDF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29E3C46F-F78D-4749-98C7-C4B95C198E14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/>
          </p:cNvSpPr>
          <p:nvPr/>
        </p:nvSpPr>
        <p:spPr bwMode="auto">
          <a:xfrm>
            <a:off x="1447800" y="4114800"/>
            <a:ext cx="6553200" cy="19050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864100"/>
          </a:xfrm>
        </p:spPr>
        <p:txBody>
          <a:bodyPr/>
          <a:lstStyle/>
          <a:p>
            <a:r>
              <a:rPr lang="en-US"/>
              <a:t>Regardless of how the data are distributed, at least  </a:t>
            </a:r>
            <a:r>
              <a:rPr lang="en-US">
                <a:solidFill>
                  <a:srgbClr val="0000FF"/>
                </a:solidFill>
              </a:rPr>
              <a:t>(1 - 1/k</a:t>
            </a:r>
            <a:r>
              <a:rPr lang="en-US" baseline="30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 </a:t>
            </a:r>
            <a:r>
              <a:rPr lang="en-US"/>
              <a:t>of the values will fall within  </a:t>
            </a:r>
            <a:r>
              <a:rPr lang="en-US">
                <a:solidFill>
                  <a:srgbClr val="0000FF"/>
                </a:solidFill>
              </a:rPr>
              <a:t>k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 standard deviations of the mean (for k &gt; 1)</a:t>
            </a:r>
            <a:endParaRPr lang="en-US" sz="1600"/>
          </a:p>
          <a:p>
            <a:pPr lvl="1">
              <a:lnSpc>
                <a:spcPct val="140000"/>
              </a:lnSpc>
            </a:pPr>
            <a:r>
              <a:rPr lang="en-US" sz="2800"/>
              <a:t> </a:t>
            </a:r>
            <a:r>
              <a:rPr lang="en-US"/>
              <a:t>Examples:</a:t>
            </a:r>
          </a:p>
          <a:p>
            <a:pPr lvl="1">
              <a:lnSpc>
                <a:spcPct val="140000"/>
              </a:lnSpc>
            </a:pPr>
            <a:endParaRPr lang="en-US" sz="1900"/>
          </a:p>
          <a:p>
            <a:pPr lvl="1">
              <a:lnSpc>
                <a:spcPct val="140000"/>
              </a:lnSpc>
            </a:pPr>
            <a:endParaRPr lang="en-US" sz="1900"/>
          </a:p>
          <a:p>
            <a:pPr>
              <a:buFont typeface="Wingdings" pitchFamily="2" charset="2"/>
              <a:buNone/>
            </a:pPr>
            <a:r>
              <a:rPr lang="en-US" sz="2400"/>
              <a:t>		(1 - 1/1.5</a:t>
            </a:r>
            <a:r>
              <a:rPr lang="en-US" sz="2400" baseline="30000"/>
              <a:t>2</a:t>
            </a:r>
            <a:r>
              <a:rPr lang="en-US" sz="2400"/>
              <a:t>) = </a:t>
            </a:r>
            <a:r>
              <a:rPr lang="en-US" sz="2400">
                <a:solidFill>
                  <a:srgbClr val="3333CC"/>
                </a:solidFill>
              </a:rPr>
              <a:t>55.6%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en-US" sz="1000">
                <a:solidFill>
                  <a:srgbClr val="3333FF"/>
                </a:solidFill>
              </a:rPr>
              <a:t> </a:t>
            </a:r>
            <a:r>
              <a:rPr lang="en-US" sz="2400"/>
              <a:t>……... </a:t>
            </a:r>
            <a:r>
              <a:rPr lang="en-US" sz="2400">
                <a:solidFill>
                  <a:schemeClr val="folHlink"/>
                </a:solidFill>
              </a:rPr>
              <a:t>k = 1.5  (</a:t>
            </a:r>
            <a:r>
              <a:rPr lang="el-GR" sz="2400">
                <a:solidFill>
                  <a:schemeClr val="folHlink"/>
                </a:solidFill>
                <a:cs typeface="Arial" charset="0"/>
              </a:rPr>
              <a:t>μ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± 1.5</a:t>
            </a:r>
            <a:r>
              <a:rPr lang="el-GR" sz="240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σ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	 (1 - 1/2</a:t>
            </a:r>
            <a:r>
              <a:rPr lang="en-US" sz="2400" baseline="30000"/>
              <a:t>2</a:t>
            </a:r>
            <a:r>
              <a:rPr lang="en-US" sz="2400"/>
              <a:t>)  =  </a:t>
            </a:r>
            <a:r>
              <a:rPr lang="en-US" sz="2400">
                <a:solidFill>
                  <a:schemeClr val="folHlink"/>
                </a:solidFill>
              </a:rPr>
              <a:t>75% </a:t>
            </a:r>
            <a:r>
              <a:rPr lang="en-US" sz="2400"/>
              <a:t>…........... </a:t>
            </a:r>
            <a:r>
              <a:rPr lang="en-US" sz="2400">
                <a:solidFill>
                  <a:schemeClr val="folHlink"/>
                </a:solidFill>
              </a:rPr>
              <a:t>k = 2     (</a:t>
            </a:r>
            <a:r>
              <a:rPr lang="el-GR" sz="2400">
                <a:solidFill>
                  <a:schemeClr val="folHlink"/>
                </a:solidFill>
                <a:cs typeface="Arial" charset="0"/>
              </a:rPr>
              <a:t>μ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± 2</a:t>
            </a:r>
            <a:r>
              <a:rPr lang="el-GR" sz="240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σ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)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		 (1 - 1/3</a:t>
            </a:r>
            <a:r>
              <a:rPr lang="en-US" sz="2400" baseline="30000"/>
              <a:t>2</a:t>
            </a:r>
            <a:r>
              <a:rPr lang="en-US" sz="2400"/>
              <a:t>)  =  </a:t>
            </a:r>
            <a:r>
              <a:rPr lang="en-US" sz="2400">
                <a:solidFill>
                  <a:schemeClr val="folHlink"/>
                </a:solidFill>
              </a:rPr>
              <a:t>89% </a:t>
            </a:r>
            <a:r>
              <a:rPr lang="en-US" sz="2400"/>
              <a:t>…….…... </a:t>
            </a:r>
            <a:r>
              <a:rPr lang="en-US" sz="2400">
                <a:solidFill>
                  <a:schemeClr val="folHlink"/>
                </a:solidFill>
              </a:rPr>
              <a:t>k = 3     (</a:t>
            </a:r>
            <a:r>
              <a:rPr lang="el-GR" sz="2400">
                <a:solidFill>
                  <a:schemeClr val="folHlink"/>
                </a:solidFill>
                <a:cs typeface="Arial" charset="0"/>
              </a:rPr>
              <a:t>μ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± 3</a:t>
            </a:r>
            <a:r>
              <a:rPr lang="el-GR" sz="2400">
                <a:solidFill>
                  <a:schemeClr val="folHlink"/>
                </a:solidFill>
                <a:cs typeface="Arial" charset="0"/>
                <a:sym typeface="Symbol" pitchFamily="18" charset="2"/>
              </a:rPr>
              <a:t>σ</a:t>
            </a:r>
            <a:r>
              <a:rPr lang="en-US" sz="2400">
                <a:solidFill>
                  <a:schemeClr val="folHlink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914400" y="3810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Chebychev’s Theorem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791200" y="408781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within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667000" y="4087813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 least</a:t>
            </a:r>
          </a:p>
        </p:txBody>
      </p:sp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7271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A6F4ABC4-68E5-4E3C-A38E-587D03E50A85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72713" name="Straight Connector 11"/>
          <p:cNvCxnSpPr>
            <a:cxnSpLocks noChangeShapeType="1"/>
          </p:cNvCxnSpPr>
          <p:nvPr/>
        </p:nvCxnSpPr>
        <p:spPr bwMode="auto">
          <a:xfrm>
            <a:off x="1600200" y="4572000"/>
            <a:ext cx="6096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5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2433638"/>
          </a:xfrm>
        </p:spPr>
        <p:txBody>
          <a:bodyPr/>
          <a:lstStyle/>
          <a:p>
            <a:r>
              <a:rPr lang="en-US" sz="3200">
                <a:solidFill>
                  <a:srgbClr val="0000FF"/>
                </a:solidFill>
              </a:rPr>
              <a:t>If the data distribution is bell-shaped, then the interval:</a:t>
            </a:r>
          </a:p>
          <a:p>
            <a:pPr>
              <a:lnSpc>
                <a:spcPct val="110000"/>
              </a:lnSpc>
            </a:pPr>
            <a:r>
              <a:rPr lang="en-US" sz="3200">
                <a:solidFill>
                  <a:schemeClr val="folHlink"/>
                </a:solidFill>
              </a:rPr>
              <a:t>		</a:t>
            </a:r>
            <a:r>
              <a:rPr lang="en-US"/>
              <a:t>contains about </a:t>
            </a:r>
            <a:r>
              <a:rPr lang="en-US">
                <a:solidFill>
                  <a:srgbClr val="0000FF"/>
                </a:solidFill>
              </a:rPr>
              <a:t>68% </a:t>
            </a:r>
            <a:r>
              <a:rPr lang="en-US"/>
              <a:t>of the values in 		the population or the sample</a:t>
            </a:r>
          </a:p>
        </p:txBody>
      </p:sp>
      <p:sp>
        <p:nvSpPr>
          <p:cNvPr id="184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87" name="Line 2"/>
          <p:cNvSpPr>
            <a:spLocks noChangeShapeType="1"/>
          </p:cNvSpPr>
          <p:nvPr/>
        </p:nvSpPr>
        <p:spPr bwMode="auto">
          <a:xfrm>
            <a:off x="3733800" y="4779963"/>
            <a:ext cx="1588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Line 3"/>
          <p:cNvSpPr>
            <a:spLocks noChangeShapeType="1"/>
          </p:cNvSpPr>
          <p:nvPr/>
        </p:nvSpPr>
        <p:spPr bwMode="auto">
          <a:xfrm>
            <a:off x="5410200" y="4779963"/>
            <a:ext cx="1588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Rectangle 5"/>
          <p:cNvSpPr>
            <a:spLocks noChangeArrowheads="1"/>
          </p:cNvSpPr>
          <p:nvPr/>
        </p:nvSpPr>
        <p:spPr bwMode="auto">
          <a:xfrm>
            <a:off x="762000" y="3810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The Empirical Rule</a:t>
            </a:r>
          </a:p>
        </p:txBody>
      </p:sp>
      <p:graphicFrame>
        <p:nvGraphicFramePr>
          <p:cNvPr id="18482" name="Object 50"/>
          <p:cNvGraphicFramePr>
            <a:graphicFrameLocks noChangeAspect="1"/>
          </p:cNvGraphicFramePr>
          <p:nvPr/>
        </p:nvGraphicFramePr>
        <p:xfrm>
          <a:off x="1295400" y="2895600"/>
          <a:ext cx="1212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" imgW="494870" imgH="203024" progId="Equation.3">
                  <p:embed/>
                </p:oleObj>
              </mc:Choice>
              <mc:Fallback>
                <p:oleObj name="Equation" r:id="rId3" imgW="494870" imgH="203024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1212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0" name="Freeform 7"/>
          <p:cNvSpPr>
            <a:spLocks/>
          </p:cNvSpPr>
          <p:nvPr/>
        </p:nvSpPr>
        <p:spPr bwMode="auto">
          <a:xfrm>
            <a:off x="4572000" y="4038600"/>
            <a:ext cx="847725" cy="1503363"/>
          </a:xfrm>
          <a:custGeom>
            <a:avLst/>
            <a:gdLst>
              <a:gd name="T0" fmla="*/ 0 w 534"/>
              <a:gd name="T1" fmla="*/ 0 h 947"/>
              <a:gd name="T2" fmla="*/ 2147483647 w 534"/>
              <a:gd name="T3" fmla="*/ 2147483647 h 947"/>
              <a:gd name="T4" fmla="*/ 2147483647 w 534"/>
              <a:gd name="T5" fmla="*/ 2147483647 h 947"/>
              <a:gd name="T6" fmla="*/ 2147483647 w 534"/>
              <a:gd name="T7" fmla="*/ 2147483647 h 947"/>
              <a:gd name="T8" fmla="*/ 2147483647 w 534"/>
              <a:gd name="T9" fmla="*/ 2147483647 h 947"/>
              <a:gd name="T10" fmla="*/ 2147483647 w 534"/>
              <a:gd name="T11" fmla="*/ 2147483647 h 947"/>
              <a:gd name="T12" fmla="*/ 2147483647 w 534"/>
              <a:gd name="T13" fmla="*/ 2147483647 h 947"/>
              <a:gd name="T14" fmla="*/ 2147483647 w 534"/>
              <a:gd name="T15" fmla="*/ 2147483647 h 947"/>
              <a:gd name="T16" fmla="*/ 0 w 534"/>
              <a:gd name="T17" fmla="*/ 2147483647 h 947"/>
              <a:gd name="T18" fmla="*/ 0 w 534"/>
              <a:gd name="T19" fmla="*/ 0 h 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34"/>
              <a:gd name="T31" fmla="*/ 0 h 947"/>
              <a:gd name="T32" fmla="*/ 534 w 534"/>
              <a:gd name="T33" fmla="*/ 947 h 9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34" h="947">
                <a:moveTo>
                  <a:pt x="0" y="0"/>
                </a:moveTo>
                <a:lnTo>
                  <a:pt x="120" y="23"/>
                </a:lnTo>
                <a:lnTo>
                  <a:pt x="240" y="131"/>
                </a:lnTo>
                <a:lnTo>
                  <a:pt x="330" y="203"/>
                </a:lnTo>
                <a:lnTo>
                  <a:pt x="414" y="317"/>
                </a:lnTo>
                <a:lnTo>
                  <a:pt x="504" y="443"/>
                </a:lnTo>
                <a:lnTo>
                  <a:pt x="534" y="469"/>
                </a:lnTo>
                <a:lnTo>
                  <a:pt x="534" y="947"/>
                </a:lnTo>
                <a:lnTo>
                  <a:pt x="0" y="947"/>
                </a:lnTo>
                <a:lnTo>
                  <a:pt x="0" y="0"/>
                </a:lnTo>
              </a:path>
            </a:pathLst>
          </a:custGeom>
          <a:solidFill>
            <a:srgbClr val="C0FEFE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8"/>
          <p:cNvSpPr>
            <a:spLocks/>
          </p:cNvSpPr>
          <p:nvPr/>
        </p:nvSpPr>
        <p:spPr bwMode="auto">
          <a:xfrm>
            <a:off x="3743325" y="4044950"/>
            <a:ext cx="838200" cy="1497013"/>
          </a:xfrm>
          <a:custGeom>
            <a:avLst/>
            <a:gdLst>
              <a:gd name="T0" fmla="*/ 2147483647 w 528"/>
              <a:gd name="T1" fmla="*/ 2147483647 h 1338"/>
              <a:gd name="T2" fmla="*/ 2147483647 w 528"/>
              <a:gd name="T3" fmla="*/ 2147483647 h 1338"/>
              <a:gd name="T4" fmla="*/ 2147483647 w 528"/>
              <a:gd name="T5" fmla="*/ 2147483647 h 1338"/>
              <a:gd name="T6" fmla="*/ 2147483647 w 528"/>
              <a:gd name="T7" fmla="*/ 2147483647 h 1338"/>
              <a:gd name="T8" fmla="*/ 2147483647 w 528"/>
              <a:gd name="T9" fmla="*/ 2147483647 h 1338"/>
              <a:gd name="T10" fmla="*/ 2147483647 w 528"/>
              <a:gd name="T11" fmla="*/ 2147483647 h 1338"/>
              <a:gd name="T12" fmla="*/ 0 w 528"/>
              <a:gd name="T13" fmla="*/ 2147483647 h 1338"/>
              <a:gd name="T14" fmla="*/ 0 w 528"/>
              <a:gd name="T15" fmla="*/ 2147483647 h 1338"/>
              <a:gd name="T16" fmla="*/ 2147483647 w 528"/>
              <a:gd name="T17" fmla="*/ 2147483647 h 1338"/>
              <a:gd name="T18" fmla="*/ 2147483647 w 528"/>
              <a:gd name="T19" fmla="*/ 0 h 1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28"/>
              <a:gd name="T31" fmla="*/ 0 h 1338"/>
              <a:gd name="T32" fmla="*/ 528 w 528"/>
              <a:gd name="T33" fmla="*/ 1338 h 13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28" h="1338">
                <a:moveTo>
                  <a:pt x="456" y="18"/>
                </a:moveTo>
                <a:lnTo>
                  <a:pt x="385" y="66"/>
                </a:lnTo>
                <a:lnTo>
                  <a:pt x="262" y="214"/>
                </a:lnTo>
                <a:lnTo>
                  <a:pt x="197" y="293"/>
                </a:lnTo>
                <a:lnTo>
                  <a:pt x="102" y="474"/>
                </a:lnTo>
                <a:lnTo>
                  <a:pt x="36" y="588"/>
                </a:lnTo>
                <a:lnTo>
                  <a:pt x="0" y="654"/>
                </a:lnTo>
                <a:lnTo>
                  <a:pt x="0" y="1338"/>
                </a:lnTo>
                <a:lnTo>
                  <a:pt x="528" y="1332"/>
                </a:lnTo>
                <a:lnTo>
                  <a:pt x="528" y="0"/>
                </a:lnTo>
              </a:path>
            </a:pathLst>
          </a:custGeom>
          <a:solidFill>
            <a:srgbClr val="C0FEFE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Rectangle 9"/>
          <p:cNvSpPr>
            <a:spLocks noChangeArrowheads="1"/>
          </p:cNvSpPr>
          <p:nvPr/>
        </p:nvSpPr>
        <p:spPr bwMode="auto">
          <a:xfrm>
            <a:off x="4214813" y="3643313"/>
            <a:ext cx="250825" cy="85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Line 10"/>
          <p:cNvSpPr>
            <a:spLocks noChangeShapeType="1"/>
          </p:cNvSpPr>
          <p:nvPr/>
        </p:nvSpPr>
        <p:spPr bwMode="auto">
          <a:xfrm>
            <a:off x="2286000" y="5541963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8483" name="Object 51"/>
          <p:cNvGraphicFramePr>
            <a:graphicFrameLocks noChangeAspect="1"/>
          </p:cNvGraphicFramePr>
          <p:nvPr/>
        </p:nvGraphicFramePr>
        <p:xfrm>
          <a:off x="4487863" y="5521325"/>
          <a:ext cx="2746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5521325"/>
                        <a:ext cx="2746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4" name="Line 12"/>
          <p:cNvSpPr>
            <a:spLocks noChangeShapeType="1"/>
          </p:cNvSpPr>
          <p:nvPr/>
        </p:nvSpPr>
        <p:spPr bwMode="auto">
          <a:xfrm>
            <a:off x="3733800" y="4779963"/>
            <a:ext cx="1588" cy="1447800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Line 13"/>
          <p:cNvSpPr>
            <a:spLocks noChangeShapeType="1"/>
          </p:cNvSpPr>
          <p:nvPr/>
        </p:nvSpPr>
        <p:spPr bwMode="auto">
          <a:xfrm>
            <a:off x="5410200" y="4779963"/>
            <a:ext cx="1588" cy="1447800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Line 14"/>
          <p:cNvSpPr>
            <a:spLocks noChangeShapeType="1"/>
          </p:cNvSpPr>
          <p:nvPr/>
        </p:nvSpPr>
        <p:spPr bwMode="auto">
          <a:xfrm flipH="1">
            <a:off x="3810000" y="6227763"/>
            <a:ext cx="304800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Line 15"/>
          <p:cNvSpPr>
            <a:spLocks noChangeShapeType="1"/>
          </p:cNvSpPr>
          <p:nvPr/>
        </p:nvSpPr>
        <p:spPr bwMode="auto">
          <a:xfrm>
            <a:off x="5105400" y="6227763"/>
            <a:ext cx="228600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Text Box 16"/>
          <p:cNvSpPr txBox="1">
            <a:spLocks noChangeArrowheads="1"/>
          </p:cNvSpPr>
          <p:nvPr/>
        </p:nvSpPr>
        <p:spPr bwMode="auto">
          <a:xfrm>
            <a:off x="4191000" y="4703763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68%</a:t>
            </a:r>
          </a:p>
        </p:txBody>
      </p:sp>
      <p:sp>
        <p:nvSpPr>
          <p:cNvPr id="18499" name="Line 17"/>
          <p:cNvSpPr>
            <a:spLocks noChangeShapeType="1"/>
          </p:cNvSpPr>
          <p:nvPr/>
        </p:nvSpPr>
        <p:spPr bwMode="auto">
          <a:xfrm>
            <a:off x="4572000" y="4038600"/>
            <a:ext cx="1588" cy="15033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8484" name="Object 52"/>
          <p:cNvGraphicFramePr>
            <a:graphicFrameLocks noChangeAspect="1"/>
          </p:cNvGraphicFramePr>
          <p:nvPr/>
        </p:nvGraphicFramePr>
        <p:xfrm>
          <a:off x="4105275" y="6026150"/>
          <a:ext cx="933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7" imgW="431613" imgH="203112" progId="Equation.3">
                  <p:embed/>
                </p:oleObj>
              </mc:Choice>
              <mc:Fallback>
                <p:oleObj name="Equation" r:id="rId7" imgW="431613" imgH="203112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6026150"/>
                        <a:ext cx="9334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0" name="Freeform 19"/>
          <p:cNvSpPr>
            <a:spLocks/>
          </p:cNvSpPr>
          <p:nvPr/>
        </p:nvSpPr>
        <p:spPr bwMode="auto">
          <a:xfrm>
            <a:off x="2362200" y="4017963"/>
            <a:ext cx="2232025" cy="1452562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Freeform 20"/>
          <p:cNvSpPr>
            <a:spLocks/>
          </p:cNvSpPr>
          <p:nvPr/>
        </p:nvSpPr>
        <p:spPr bwMode="auto">
          <a:xfrm>
            <a:off x="4572000" y="4017963"/>
            <a:ext cx="2227263" cy="1452562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CA2079D2-7EC4-4E8F-A66E-E7878988ED8C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		</a:t>
            </a:r>
            <a:r>
              <a:rPr lang="en-US"/>
              <a:t>contains about </a:t>
            </a:r>
            <a:r>
              <a:rPr lang="en-US">
                <a:solidFill>
                  <a:srgbClr val="0000FF"/>
                </a:solidFill>
              </a:rPr>
              <a:t>95% </a:t>
            </a:r>
            <a:r>
              <a:rPr lang="en-US"/>
              <a:t>of the values in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the population or the sample</a:t>
            </a:r>
          </a:p>
          <a:p>
            <a:r>
              <a:rPr lang="en-US">
                <a:solidFill>
                  <a:schemeClr val="folHlink"/>
                </a:solidFill>
              </a:rPr>
              <a:t>		</a:t>
            </a:r>
            <a:r>
              <a:rPr lang="en-US"/>
              <a:t>contains </a:t>
            </a:r>
            <a:r>
              <a:rPr lang="en-US">
                <a:solidFill>
                  <a:srgbClr val="0000FF"/>
                </a:solidFill>
              </a:rPr>
              <a:t>almost all </a:t>
            </a:r>
            <a:r>
              <a:rPr lang="en-US"/>
              <a:t>(about </a:t>
            </a:r>
            <a:r>
              <a:rPr lang="en-US">
                <a:solidFill>
                  <a:srgbClr val="0000FF"/>
                </a:solidFill>
              </a:rPr>
              <a:t>99.7%) </a:t>
            </a:r>
            <a:r>
              <a:rPr lang="en-US"/>
              <a:t>of 			the values in the population or the sample</a:t>
            </a:r>
          </a:p>
        </p:txBody>
      </p:sp>
      <p:sp>
        <p:nvSpPr>
          <p:cNvPr id="195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528" name="Freeform 2"/>
          <p:cNvSpPr>
            <a:spLocks/>
          </p:cNvSpPr>
          <p:nvPr/>
        </p:nvSpPr>
        <p:spPr bwMode="auto">
          <a:xfrm>
            <a:off x="6859588" y="3797300"/>
            <a:ext cx="1512887" cy="1660525"/>
          </a:xfrm>
          <a:custGeom>
            <a:avLst/>
            <a:gdLst>
              <a:gd name="T0" fmla="*/ 0 w 953"/>
              <a:gd name="T1" fmla="*/ 2147483647 h 1046"/>
              <a:gd name="T2" fmla="*/ 0 w 953"/>
              <a:gd name="T3" fmla="*/ 0 h 1046"/>
              <a:gd name="T4" fmla="*/ 2147483647 w 953"/>
              <a:gd name="T5" fmla="*/ 2147483647 h 1046"/>
              <a:gd name="T6" fmla="*/ 2147483647 w 953"/>
              <a:gd name="T7" fmla="*/ 2147483647 h 1046"/>
              <a:gd name="T8" fmla="*/ 2147483647 w 953"/>
              <a:gd name="T9" fmla="*/ 2147483647 h 1046"/>
              <a:gd name="T10" fmla="*/ 2147483647 w 953"/>
              <a:gd name="T11" fmla="*/ 2147483647 h 1046"/>
              <a:gd name="T12" fmla="*/ 2147483647 w 953"/>
              <a:gd name="T13" fmla="*/ 2147483647 h 1046"/>
              <a:gd name="T14" fmla="*/ 2147483647 w 953"/>
              <a:gd name="T15" fmla="*/ 2147483647 h 1046"/>
              <a:gd name="T16" fmla="*/ 2147483647 w 953"/>
              <a:gd name="T17" fmla="*/ 2147483647 h 1046"/>
              <a:gd name="T18" fmla="*/ 2147483647 w 953"/>
              <a:gd name="T19" fmla="*/ 2147483647 h 1046"/>
              <a:gd name="T20" fmla="*/ 2147483647 w 953"/>
              <a:gd name="T21" fmla="*/ 2147483647 h 1046"/>
              <a:gd name="T22" fmla="*/ 2147483647 w 953"/>
              <a:gd name="T23" fmla="*/ 2147483647 h 1046"/>
              <a:gd name="T24" fmla="*/ 2147483647 w 953"/>
              <a:gd name="T25" fmla="*/ 2147483647 h 1046"/>
              <a:gd name="T26" fmla="*/ 2147483647 w 953"/>
              <a:gd name="T27" fmla="*/ 2147483647 h 1046"/>
              <a:gd name="T28" fmla="*/ 0 w 953"/>
              <a:gd name="T29" fmla="*/ 2147483647 h 10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53"/>
              <a:gd name="T46" fmla="*/ 0 h 1046"/>
              <a:gd name="T47" fmla="*/ 953 w 953"/>
              <a:gd name="T48" fmla="*/ 1046 h 10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53" h="1046">
                <a:moveTo>
                  <a:pt x="0" y="1043"/>
                </a:moveTo>
                <a:lnTo>
                  <a:pt x="0" y="0"/>
                </a:lnTo>
                <a:lnTo>
                  <a:pt x="96" y="38"/>
                </a:lnTo>
                <a:lnTo>
                  <a:pt x="192" y="139"/>
                </a:lnTo>
                <a:lnTo>
                  <a:pt x="264" y="240"/>
                </a:lnTo>
                <a:lnTo>
                  <a:pt x="330" y="360"/>
                </a:lnTo>
                <a:lnTo>
                  <a:pt x="360" y="438"/>
                </a:lnTo>
                <a:lnTo>
                  <a:pt x="414" y="522"/>
                </a:lnTo>
                <a:lnTo>
                  <a:pt x="462" y="629"/>
                </a:lnTo>
                <a:lnTo>
                  <a:pt x="528" y="714"/>
                </a:lnTo>
                <a:lnTo>
                  <a:pt x="618" y="822"/>
                </a:lnTo>
                <a:lnTo>
                  <a:pt x="780" y="955"/>
                </a:lnTo>
                <a:lnTo>
                  <a:pt x="947" y="986"/>
                </a:lnTo>
                <a:lnTo>
                  <a:pt x="953" y="1046"/>
                </a:lnTo>
                <a:lnTo>
                  <a:pt x="0" y="1043"/>
                </a:lnTo>
                <a:close/>
              </a:path>
            </a:pathLst>
          </a:custGeom>
          <a:solidFill>
            <a:srgbClr val="FDE0BD"/>
          </a:solidFill>
          <a:ln w="12700">
            <a:solidFill>
              <a:srgbClr val="C1BAF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Freeform 3"/>
          <p:cNvSpPr>
            <a:spLocks/>
          </p:cNvSpPr>
          <p:nvPr/>
        </p:nvSpPr>
        <p:spPr bwMode="auto">
          <a:xfrm>
            <a:off x="2362200" y="3829050"/>
            <a:ext cx="1076325" cy="1638300"/>
          </a:xfrm>
          <a:custGeom>
            <a:avLst/>
            <a:gdLst>
              <a:gd name="T0" fmla="*/ 0 w 678"/>
              <a:gd name="T1" fmla="*/ 2147483647 h 1032"/>
              <a:gd name="T2" fmla="*/ 0 w 678"/>
              <a:gd name="T3" fmla="*/ 0 h 1032"/>
              <a:gd name="T4" fmla="*/ 2147483647 w 678"/>
              <a:gd name="T5" fmla="*/ 2147483647 h 1032"/>
              <a:gd name="T6" fmla="*/ 2147483647 w 678"/>
              <a:gd name="T7" fmla="*/ 2147483647 h 1032"/>
              <a:gd name="T8" fmla="*/ 2147483647 w 678"/>
              <a:gd name="T9" fmla="*/ 2147483647 h 1032"/>
              <a:gd name="T10" fmla="*/ 2147483647 w 678"/>
              <a:gd name="T11" fmla="*/ 2147483647 h 1032"/>
              <a:gd name="T12" fmla="*/ 2147483647 w 678"/>
              <a:gd name="T13" fmla="*/ 2147483647 h 1032"/>
              <a:gd name="T14" fmla="*/ 2147483647 w 678"/>
              <a:gd name="T15" fmla="*/ 2147483647 h 1032"/>
              <a:gd name="T16" fmla="*/ 2147483647 w 678"/>
              <a:gd name="T17" fmla="*/ 2147483647 h 1032"/>
              <a:gd name="T18" fmla="*/ 2147483647 w 678"/>
              <a:gd name="T19" fmla="*/ 2147483647 h 1032"/>
              <a:gd name="T20" fmla="*/ 2147483647 w 678"/>
              <a:gd name="T21" fmla="*/ 2147483647 h 1032"/>
              <a:gd name="T22" fmla="*/ 2147483647 w 678"/>
              <a:gd name="T23" fmla="*/ 2147483647 h 1032"/>
              <a:gd name="T24" fmla="*/ 2147483647 w 678"/>
              <a:gd name="T25" fmla="*/ 2147483647 h 1032"/>
              <a:gd name="T26" fmla="*/ 0 w 678"/>
              <a:gd name="T27" fmla="*/ 2147483647 h 10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8"/>
              <a:gd name="T43" fmla="*/ 0 h 1032"/>
              <a:gd name="T44" fmla="*/ 678 w 678"/>
              <a:gd name="T45" fmla="*/ 1032 h 10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8" h="1032">
                <a:moveTo>
                  <a:pt x="0" y="1032"/>
                </a:moveTo>
                <a:lnTo>
                  <a:pt x="0" y="0"/>
                </a:lnTo>
                <a:lnTo>
                  <a:pt x="96" y="36"/>
                </a:lnTo>
                <a:lnTo>
                  <a:pt x="210" y="156"/>
                </a:lnTo>
                <a:lnTo>
                  <a:pt x="282" y="288"/>
                </a:lnTo>
                <a:lnTo>
                  <a:pt x="366" y="432"/>
                </a:lnTo>
                <a:lnTo>
                  <a:pt x="420" y="540"/>
                </a:lnTo>
                <a:lnTo>
                  <a:pt x="474" y="624"/>
                </a:lnTo>
                <a:lnTo>
                  <a:pt x="528" y="720"/>
                </a:lnTo>
                <a:lnTo>
                  <a:pt x="568" y="780"/>
                </a:lnTo>
                <a:lnTo>
                  <a:pt x="647" y="852"/>
                </a:lnTo>
                <a:lnTo>
                  <a:pt x="678" y="870"/>
                </a:lnTo>
                <a:lnTo>
                  <a:pt x="67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CCFFCC"/>
          </a:solidFill>
          <a:ln w="12700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0" name="Rectangle 5"/>
          <p:cNvSpPr>
            <a:spLocks noChangeArrowheads="1"/>
          </p:cNvSpPr>
          <p:nvPr/>
        </p:nvSpPr>
        <p:spPr bwMode="auto">
          <a:xfrm>
            <a:off x="762000" y="3810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The Empirical Rule</a:t>
            </a:r>
          </a:p>
        </p:txBody>
      </p:sp>
      <p:graphicFrame>
        <p:nvGraphicFramePr>
          <p:cNvPr id="19522" name="Object 66"/>
          <p:cNvGraphicFramePr>
            <a:graphicFrameLocks noChangeAspect="1"/>
          </p:cNvGraphicFramePr>
          <p:nvPr/>
        </p:nvGraphicFramePr>
        <p:xfrm>
          <a:off x="898525" y="1676400"/>
          <a:ext cx="1243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3" imgW="507780" imgH="203112" progId="Equation.3">
                  <p:embed/>
                </p:oleObj>
              </mc:Choice>
              <mc:Fallback>
                <p:oleObj name="Equation" r:id="rId3" imgW="507780" imgH="203112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76400"/>
                        <a:ext cx="12430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3" name="Object 67"/>
          <p:cNvGraphicFramePr>
            <a:graphicFrameLocks noChangeAspect="1"/>
          </p:cNvGraphicFramePr>
          <p:nvPr/>
        </p:nvGraphicFramePr>
        <p:xfrm>
          <a:off x="838200" y="2590800"/>
          <a:ext cx="1246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5" imgW="507780" imgH="203112" progId="Equation.3">
                  <p:embed/>
                </p:oleObj>
              </mc:Choice>
              <mc:Fallback>
                <p:oleObj name="Equation" r:id="rId5" imgW="507780" imgH="203112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12461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31" name="Freeform 8"/>
          <p:cNvSpPr>
            <a:spLocks/>
          </p:cNvSpPr>
          <p:nvPr/>
        </p:nvSpPr>
        <p:spPr bwMode="auto">
          <a:xfrm>
            <a:off x="5324475" y="3806825"/>
            <a:ext cx="1535113" cy="1670050"/>
          </a:xfrm>
          <a:custGeom>
            <a:avLst/>
            <a:gdLst>
              <a:gd name="T0" fmla="*/ 2147483647 w 967"/>
              <a:gd name="T1" fmla="*/ 2147483647 h 1052"/>
              <a:gd name="T2" fmla="*/ 2147483647 w 967"/>
              <a:gd name="T3" fmla="*/ 0 h 1052"/>
              <a:gd name="T4" fmla="*/ 2147483647 w 967"/>
              <a:gd name="T5" fmla="*/ 2147483647 h 1052"/>
              <a:gd name="T6" fmla="*/ 2147483647 w 967"/>
              <a:gd name="T7" fmla="*/ 2147483647 h 1052"/>
              <a:gd name="T8" fmla="*/ 2147483647 w 967"/>
              <a:gd name="T9" fmla="*/ 2147483647 h 1052"/>
              <a:gd name="T10" fmla="*/ 2147483647 w 967"/>
              <a:gd name="T11" fmla="*/ 2147483647 h 1052"/>
              <a:gd name="T12" fmla="*/ 2147483647 w 967"/>
              <a:gd name="T13" fmla="*/ 2147483647 h 1052"/>
              <a:gd name="T14" fmla="*/ 2147483647 w 967"/>
              <a:gd name="T15" fmla="*/ 2147483647 h 1052"/>
              <a:gd name="T16" fmla="*/ 2147483647 w 967"/>
              <a:gd name="T17" fmla="*/ 2147483647 h 1052"/>
              <a:gd name="T18" fmla="*/ 2147483647 w 967"/>
              <a:gd name="T19" fmla="*/ 2147483647 h 1052"/>
              <a:gd name="T20" fmla="*/ 2147483647 w 967"/>
              <a:gd name="T21" fmla="*/ 2147483647 h 1052"/>
              <a:gd name="T22" fmla="*/ 0 w 967"/>
              <a:gd name="T23" fmla="*/ 2147483647 h 1052"/>
              <a:gd name="T24" fmla="*/ 2147483647 w 967"/>
              <a:gd name="T25" fmla="*/ 2147483647 h 1052"/>
              <a:gd name="T26" fmla="*/ 2147483647 w 967"/>
              <a:gd name="T27" fmla="*/ 2147483647 h 10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67"/>
              <a:gd name="T43" fmla="*/ 0 h 1052"/>
              <a:gd name="T44" fmla="*/ 967 w 967"/>
              <a:gd name="T45" fmla="*/ 1052 h 10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67" h="1052">
                <a:moveTo>
                  <a:pt x="967" y="1038"/>
                </a:moveTo>
                <a:lnTo>
                  <a:pt x="967" y="0"/>
                </a:lnTo>
                <a:lnTo>
                  <a:pt x="871" y="78"/>
                </a:lnTo>
                <a:lnTo>
                  <a:pt x="775" y="174"/>
                </a:lnTo>
                <a:lnTo>
                  <a:pt x="709" y="312"/>
                </a:lnTo>
                <a:lnTo>
                  <a:pt x="631" y="462"/>
                </a:lnTo>
                <a:lnTo>
                  <a:pt x="583" y="558"/>
                </a:lnTo>
                <a:lnTo>
                  <a:pt x="505" y="642"/>
                </a:lnTo>
                <a:lnTo>
                  <a:pt x="439" y="750"/>
                </a:lnTo>
                <a:lnTo>
                  <a:pt x="343" y="858"/>
                </a:lnTo>
                <a:lnTo>
                  <a:pt x="187" y="954"/>
                </a:lnTo>
                <a:lnTo>
                  <a:pt x="0" y="992"/>
                </a:lnTo>
                <a:lnTo>
                  <a:pt x="6" y="1052"/>
                </a:lnTo>
                <a:lnTo>
                  <a:pt x="967" y="1038"/>
                </a:lnTo>
                <a:close/>
              </a:path>
            </a:pathLst>
          </a:custGeom>
          <a:solidFill>
            <a:srgbClr val="FDE0BD"/>
          </a:solidFill>
          <a:ln w="12700">
            <a:solidFill>
              <a:srgbClr val="C1BAF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2" name="Freeform 9"/>
          <p:cNvSpPr>
            <a:spLocks/>
          </p:cNvSpPr>
          <p:nvPr/>
        </p:nvSpPr>
        <p:spPr bwMode="auto">
          <a:xfrm>
            <a:off x="6894513" y="3810000"/>
            <a:ext cx="1635125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3" name="Freeform 10"/>
          <p:cNvSpPr>
            <a:spLocks/>
          </p:cNvSpPr>
          <p:nvPr/>
        </p:nvSpPr>
        <p:spPr bwMode="auto">
          <a:xfrm>
            <a:off x="5257800" y="3810000"/>
            <a:ext cx="1638300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4" name="Freeform 11"/>
          <p:cNvSpPr>
            <a:spLocks/>
          </p:cNvSpPr>
          <p:nvPr/>
        </p:nvSpPr>
        <p:spPr bwMode="auto">
          <a:xfrm>
            <a:off x="5240338" y="546576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solidFill>
            <a:schemeClr val="tx1"/>
          </a:solidFill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5" name="Freeform 12"/>
          <p:cNvSpPr>
            <a:spLocks/>
          </p:cNvSpPr>
          <p:nvPr/>
        </p:nvSpPr>
        <p:spPr bwMode="auto">
          <a:xfrm>
            <a:off x="1295400" y="3829050"/>
            <a:ext cx="1066800" cy="1657350"/>
          </a:xfrm>
          <a:custGeom>
            <a:avLst/>
            <a:gdLst>
              <a:gd name="T0" fmla="*/ 2147483647 w 666"/>
              <a:gd name="T1" fmla="*/ 2147483647 h 1044"/>
              <a:gd name="T2" fmla="*/ 2147483647 w 666"/>
              <a:gd name="T3" fmla="*/ 0 h 1044"/>
              <a:gd name="T4" fmla="*/ 2147483647 w 666"/>
              <a:gd name="T5" fmla="*/ 2147483647 h 1044"/>
              <a:gd name="T6" fmla="*/ 2147483647 w 666"/>
              <a:gd name="T7" fmla="*/ 2147483647 h 1044"/>
              <a:gd name="T8" fmla="*/ 2147483647 w 666"/>
              <a:gd name="T9" fmla="*/ 2147483647 h 1044"/>
              <a:gd name="T10" fmla="*/ 2147483647 w 666"/>
              <a:gd name="T11" fmla="*/ 2147483647 h 1044"/>
              <a:gd name="T12" fmla="*/ 2147483647 w 666"/>
              <a:gd name="T13" fmla="*/ 2147483647 h 1044"/>
              <a:gd name="T14" fmla="*/ 2147483647 w 666"/>
              <a:gd name="T15" fmla="*/ 2147483647 h 1044"/>
              <a:gd name="T16" fmla="*/ 2147483647 w 666"/>
              <a:gd name="T17" fmla="*/ 2147483647 h 1044"/>
              <a:gd name="T18" fmla="*/ 2147483647 w 666"/>
              <a:gd name="T19" fmla="*/ 2147483647 h 1044"/>
              <a:gd name="T20" fmla="*/ 2147483647 w 666"/>
              <a:gd name="T21" fmla="*/ 2147483647 h 1044"/>
              <a:gd name="T22" fmla="*/ 0 w 666"/>
              <a:gd name="T23" fmla="*/ 2147483647 h 1044"/>
              <a:gd name="T24" fmla="*/ 0 w 666"/>
              <a:gd name="T25" fmla="*/ 2147483647 h 1044"/>
              <a:gd name="T26" fmla="*/ 2147483647 w 666"/>
              <a:gd name="T27" fmla="*/ 2147483647 h 10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66"/>
              <a:gd name="T43" fmla="*/ 0 h 1044"/>
              <a:gd name="T44" fmla="*/ 666 w 666"/>
              <a:gd name="T45" fmla="*/ 1044 h 104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66" h="1044">
                <a:moveTo>
                  <a:pt x="666" y="1044"/>
                </a:moveTo>
                <a:lnTo>
                  <a:pt x="666" y="0"/>
                </a:lnTo>
                <a:lnTo>
                  <a:pt x="576" y="60"/>
                </a:lnTo>
                <a:lnTo>
                  <a:pt x="474" y="180"/>
                </a:lnTo>
                <a:lnTo>
                  <a:pt x="426" y="324"/>
                </a:lnTo>
                <a:lnTo>
                  <a:pt x="330" y="468"/>
                </a:lnTo>
                <a:lnTo>
                  <a:pt x="282" y="564"/>
                </a:lnTo>
                <a:lnTo>
                  <a:pt x="210" y="660"/>
                </a:lnTo>
                <a:lnTo>
                  <a:pt x="138" y="756"/>
                </a:lnTo>
                <a:lnTo>
                  <a:pt x="108" y="792"/>
                </a:lnTo>
                <a:lnTo>
                  <a:pt x="30" y="864"/>
                </a:lnTo>
                <a:lnTo>
                  <a:pt x="0" y="882"/>
                </a:lnTo>
                <a:lnTo>
                  <a:pt x="0" y="1044"/>
                </a:lnTo>
                <a:lnTo>
                  <a:pt x="666" y="1044"/>
                </a:lnTo>
                <a:close/>
              </a:path>
            </a:pathLst>
          </a:custGeom>
          <a:solidFill>
            <a:srgbClr val="CCFFCC"/>
          </a:solidFill>
          <a:ln w="12700">
            <a:solidFill>
              <a:srgbClr val="CC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Line 13"/>
          <p:cNvSpPr>
            <a:spLocks noChangeShapeType="1"/>
          </p:cNvSpPr>
          <p:nvPr/>
        </p:nvSpPr>
        <p:spPr bwMode="auto">
          <a:xfrm>
            <a:off x="2362200" y="3810000"/>
            <a:ext cx="0" cy="1676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7" name="Freeform 14"/>
          <p:cNvSpPr>
            <a:spLocks/>
          </p:cNvSpPr>
          <p:nvPr/>
        </p:nvSpPr>
        <p:spPr bwMode="auto">
          <a:xfrm>
            <a:off x="2397125" y="3841750"/>
            <a:ext cx="1635125" cy="1573213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8" name="Freeform 15"/>
          <p:cNvSpPr>
            <a:spLocks/>
          </p:cNvSpPr>
          <p:nvPr/>
        </p:nvSpPr>
        <p:spPr bwMode="auto">
          <a:xfrm>
            <a:off x="746125" y="3841750"/>
            <a:ext cx="1652588" cy="1573213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9" name="Freeform 16"/>
          <p:cNvSpPr>
            <a:spLocks/>
          </p:cNvSpPr>
          <p:nvPr/>
        </p:nvSpPr>
        <p:spPr bwMode="auto">
          <a:xfrm>
            <a:off x="742950" y="5497513"/>
            <a:ext cx="3289300" cy="7937"/>
          </a:xfrm>
          <a:custGeom>
            <a:avLst/>
            <a:gdLst>
              <a:gd name="T0" fmla="*/ 0 w 2072"/>
              <a:gd name="T1" fmla="*/ 2147483647 h 5"/>
              <a:gd name="T2" fmla="*/ 2147483647 w 2072"/>
              <a:gd name="T3" fmla="*/ 0 h 5"/>
              <a:gd name="T4" fmla="*/ 2147483647 w 2072"/>
              <a:gd name="T5" fmla="*/ 0 h 5"/>
              <a:gd name="T6" fmla="*/ 0 60000 65536"/>
              <a:gd name="T7" fmla="*/ 0 60000 65536"/>
              <a:gd name="T8" fmla="*/ 0 60000 65536"/>
              <a:gd name="T9" fmla="*/ 0 w 2072"/>
              <a:gd name="T10" fmla="*/ 0 h 5"/>
              <a:gd name="T11" fmla="*/ 2072 w 2072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solidFill>
            <a:schemeClr val="tx1"/>
          </a:solidFill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0" name="Line 17"/>
          <p:cNvSpPr>
            <a:spLocks noChangeShapeType="1"/>
          </p:cNvSpPr>
          <p:nvPr/>
        </p:nvSpPr>
        <p:spPr bwMode="auto">
          <a:xfrm>
            <a:off x="6859588" y="3778250"/>
            <a:ext cx="0" cy="1676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524" name="Object 68"/>
          <p:cNvGraphicFramePr>
            <a:graphicFrameLocks noChangeAspect="1"/>
          </p:cNvGraphicFramePr>
          <p:nvPr/>
        </p:nvGraphicFramePr>
        <p:xfrm>
          <a:off x="6454775" y="5665788"/>
          <a:ext cx="960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7" imgW="444307" imgH="203112" progId="Equation.3">
                  <p:embed/>
                </p:oleObj>
              </mc:Choice>
              <mc:Fallback>
                <p:oleObj name="Equation" r:id="rId7" imgW="444307" imgH="203112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5665788"/>
                        <a:ext cx="9604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1" name="Line 19"/>
          <p:cNvSpPr>
            <a:spLocks noChangeShapeType="1"/>
          </p:cNvSpPr>
          <p:nvPr/>
        </p:nvSpPr>
        <p:spPr bwMode="auto">
          <a:xfrm flipV="1">
            <a:off x="5334000" y="5334000"/>
            <a:ext cx="0" cy="685800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42" name="Line 20"/>
          <p:cNvSpPr>
            <a:spLocks noChangeShapeType="1"/>
          </p:cNvSpPr>
          <p:nvPr/>
        </p:nvSpPr>
        <p:spPr bwMode="auto">
          <a:xfrm flipV="1">
            <a:off x="8382000" y="5334000"/>
            <a:ext cx="0" cy="685800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43" name="Line 21"/>
          <p:cNvSpPr>
            <a:spLocks noChangeShapeType="1"/>
          </p:cNvSpPr>
          <p:nvPr/>
        </p:nvSpPr>
        <p:spPr bwMode="auto">
          <a:xfrm flipH="1">
            <a:off x="5334000" y="5867400"/>
            <a:ext cx="990600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44" name="Line 22"/>
          <p:cNvSpPr>
            <a:spLocks noChangeShapeType="1"/>
          </p:cNvSpPr>
          <p:nvPr/>
        </p:nvSpPr>
        <p:spPr bwMode="auto">
          <a:xfrm>
            <a:off x="7543800" y="5867400"/>
            <a:ext cx="838200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45" name="Text Box 23"/>
          <p:cNvSpPr txBox="1">
            <a:spLocks noChangeArrowheads="1"/>
          </p:cNvSpPr>
          <p:nvPr/>
        </p:nvSpPr>
        <p:spPr bwMode="auto">
          <a:xfrm>
            <a:off x="64008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99.7%</a:t>
            </a:r>
          </a:p>
        </p:txBody>
      </p:sp>
      <p:sp>
        <p:nvSpPr>
          <p:cNvPr id="19546" name="Text Box 24"/>
          <p:cNvSpPr txBox="1">
            <a:spLocks noChangeArrowheads="1"/>
          </p:cNvSpPr>
          <p:nvPr/>
        </p:nvSpPr>
        <p:spPr bwMode="auto">
          <a:xfrm>
            <a:off x="19812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95%</a:t>
            </a:r>
          </a:p>
        </p:txBody>
      </p:sp>
      <p:graphicFrame>
        <p:nvGraphicFramePr>
          <p:cNvPr id="19525" name="Object 69"/>
          <p:cNvGraphicFramePr>
            <a:graphicFrameLocks noChangeAspect="1"/>
          </p:cNvGraphicFramePr>
          <p:nvPr/>
        </p:nvGraphicFramePr>
        <p:xfrm>
          <a:off x="1985963" y="5665788"/>
          <a:ext cx="960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9" imgW="444307" imgH="203112" progId="Equation.3">
                  <p:embed/>
                </p:oleObj>
              </mc:Choice>
              <mc:Fallback>
                <p:oleObj name="Equation" r:id="rId9" imgW="444307" imgH="203112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5665788"/>
                        <a:ext cx="9604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7" name="Line 26"/>
          <p:cNvSpPr>
            <a:spLocks noChangeShapeType="1"/>
          </p:cNvSpPr>
          <p:nvPr/>
        </p:nvSpPr>
        <p:spPr bwMode="auto">
          <a:xfrm flipV="1">
            <a:off x="1295400" y="5257800"/>
            <a:ext cx="0" cy="685800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48" name="Line 27"/>
          <p:cNvSpPr>
            <a:spLocks noChangeShapeType="1"/>
          </p:cNvSpPr>
          <p:nvPr/>
        </p:nvSpPr>
        <p:spPr bwMode="auto">
          <a:xfrm flipV="1">
            <a:off x="3429000" y="5257800"/>
            <a:ext cx="0" cy="685800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49" name="Line 28"/>
          <p:cNvSpPr>
            <a:spLocks noChangeShapeType="1"/>
          </p:cNvSpPr>
          <p:nvPr/>
        </p:nvSpPr>
        <p:spPr bwMode="auto">
          <a:xfrm flipH="1">
            <a:off x="1317625" y="5867400"/>
            <a:ext cx="538163" cy="1588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50" name="Line 29"/>
          <p:cNvSpPr>
            <a:spLocks noChangeShapeType="1"/>
          </p:cNvSpPr>
          <p:nvPr/>
        </p:nvSpPr>
        <p:spPr bwMode="auto">
          <a:xfrm>
            <a:off x="3048000" y="5867400"/>
            <a:ext cx="381000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51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ADF25081-8091-41C8-8E8C-38986536AA01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552" name="Text Box 8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dirty="0"/>
              <a:t>A </a:t>
            </a:r>
            <a:r>
              <a:rPr lang="en-US" sz="3200" dirty="0">
                <a:solidFill>
                  <a:srgbClr val="0000FF"/>
                </a:solidFill>
              </a:rPr>
              <a:t>z-score</a:t>
            </a:r>
            <a:r>
              <a:rPr lang="en-US" sz="3200" dirty="0"/>
              <a:t> shows the position of a value relative to the </a:t>
            </a:r>
            <a:r>
              <a:rPr lang="en-US" sz="3200" dirty="0">
                <a:solidFill>
                  <a:srgbClr val="0000FF"/>
                </a:solidFill>
              </a:rPr>
              <a:t>mean</a:t>
            </a:r>
            <a:r>
              <a:rPr lang="en-US" sz="3200" i="1" dirty="0"/>
              <a:t> </a:t>
            </a:r>
            <a:r>
              <a:rPr lang="en-US" sz="3200" dirty="0"/>
              <a:t>of the distribution.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indicates the number of standard deviations a value is from the mean. </a:t>
            </a:r>
          </a:p>
          <a:p>
            <a:pPr lvl="1">
              <a:defRPr/>
            </a:pPr>
            <a:r>
              <a:rPr lang="en-US" dirty="0"/>
              <a:t>A z-score greater than zero indicates that the value is greater than the mean</a:t>
            </a:r>
          </a:p>
          <a:p>
            <a:pPr lvl="1">
              <a:defRPr/>
            </a:pPr>
            <a:r>
              <a:rPr lang="en-US" dirty="0"/>
              <a:t>a z-score less than zero indicates that the value is less than the mean</a:t>
            </a:r>
          </a:p>
          <a:p>
            <a:pPr lvl="1">
              <a:defRPr/>
            </a:pPr>
            <a:r>
              <a:rPr lang="en-US" dirty="0"/>
              <a:t>a z-score of zero indicates that the value is equal to the mean.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762000" y="3810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z-Score</a:t>
            </a:r>
          </a:p>
        </p:txBody>
      </p:sp>
      <p:sp>
        <p:nvSpPr>
          <p:cNvPr id="76804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48D17868-662F-4EFC-9E43-5BF0346DBB3A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Describing Data Numerically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2208213" y="23606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038600" y="2055813"/>
            <a:ext cx="15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209800" y="23622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522413" y="3351213"/>
            <a:ext cx="2211387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Arithmetic Mean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524000" y="3886200"/>
            <a:ext cx="1141413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Median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524000" y="4419600"/>
            <a:ext cx="911225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Mode</a:t>
            </a: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2362200" y="1676400"/>
            <a:ext cx="3656013" cy="4064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Describing Data Numerically</a:t>
            </a:r>
          </a:p>
        </p:txBody>
      </p:sp>
      <p:sp>
        <p:nvSpPr>
          <p:cNvPr id="57354" name="Rectangle 12"/>
          <p:cNvSpPr>
            <a:spLocks noChangeArrowheads="1"/>
          </p:cNvSpPr>
          <p:nvPr/>
        </p:nvSpPr>
        <p:spPr bwMode="auto">
          <a:xfrm>
            <a:off x="5334000" y="4419600"/>
            <a:ext cx="12954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Variance</a:t>
            </a:r>
          </a:p>
        </p:txBody>
      </p:sp>
      <p:sp>
        <p:nvSpPr>
          <p:cNvPr id="57355" name="Rectangle 13"/>
          <p:cNvSpPr>
            <a:spLocks noChangeArrowheads="1"/>
          </p:cNvSpPr>
          <p:nvPr/>
        </p:nvSpPr>
        <p:spPr bwMode="auto">
          <a:xfrm>
            <a:off x="5334000" y="4953000"/>
            <a:ext cx="25146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Standard Deviation</a:t>
            </a:r>
          </a:p>
        </p:txBody>
      </p:sp>
      <p:sp>
        <p:nvSpPr>
          <p:cNvPr id="57356" name="Rectangle 14"/>
          <p:cNvSpPr>
            <a:spLocks noChangeArrowheads="1"/>
          </p:cNvSpPr>
          <p:nvPr/>
        </p:nvSpPr>
        <p:spPr bwMode="auto">
          <a:xfrm>
            <a:off x="5334000" y="5537200"/>
            <a:ext cx="29718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Coefficient of Variation</a:t>
            </a:r>
          </a:p>
        </p:txBody>
      </p:sp>
      <p:sp>
        <p:nvSpPr>
          <p:cNvPr id="57357" name="Rectangle 15"/>
          <p:cNvSpPr>
            <a:spLocks noChangeArrowheads="1"/>
          </p:cNvSpPr>
          <p:nvPr/>
        </p:nvSpPr>
        <p:spPr bwMode="auto">
          <a:xfrm>
            <a:off x="5334000" y="3352800"/>
            <a:ext cx="9906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Range</a:t>
            </a:r>
          </a:p>
        </p:txBody>
      </p:sp>
      <p:sp>
        <p:nvSpPr>
          <p:cNvPr id="57358" name="Rectangle 16"/>
          <p:cNvSpPr>
            <a:spLocks noChangeArrowheads="1"/>
          </p:cNvSpPr>
          <p:nvPr/>
        </p:nvSpPr>
        <p:spPr bwMode="auto">
          <a:xfrm>
            <a:off x="5334000" y="3886200"/>
            <a:ext cx="25146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Interquartile Range</a:t>
            </a:r>
          </a:p>
        </p:txBody>
      </p:sp>
      <p:sp>
        <p:nvSpPr>
          <p:cNvPr id="57359" name="Line 19"/>
          <p:cNvSpPr>
            <a:spLocks noChangeShapeType="1"/>
          </p:cNvSpPr>
          <p:nvPr/>
        </p:nvSpPr>
        <p:spPr bwMode="auto">
          <a:xfrm>
            <a:off x="12954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0" name="Line 20"/>
          <p:cNvSpPr>
            <a:spLocks noChangeShapeType="1"/>
          </p:cNvSpPr>
          <p:nvPr/>
        </p:nvSpPr>
        <p:spPr bwMode="auto">
          <a:xfrm>
            <a:off x="1295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1" name="Line 21"/>
          <p:cNvSpPr>
            <a:spLocks noChangeShapeType="1"/>
          </p:cNvSpPr>
          <p:nvPr/>
        </p:nvSpPr>
        <p:spPr bwMode="auto">
          <a:xfrm>
            <a:off x="1295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2" name="Line 22"/>
          <p:cNvSpPr>
            <a:spLocks noChangeShapeType="1"/>
          </p:cNvSpPr>
          <p:nvPr/>
        </p:nvSpPr>
        <p:spPr bwMode="auto">
          <a:xfrm>
            <a:off x="1295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3" name="Rectangle 25"/>
          <p:cNvSpPr>
            <a:spLocks noChangeArrowheads="1"/>
          </p:cNvSpPr>
          <p:nvPr/>
        </p:nvSpPr>
        <p:spPr bwMode="auto">
          <a:xfrm>
            <a:off x="1143000" y="2667000"/>
            <a:ext cx="2362200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Central Tendency</a:t>
            </a:r>
          </a:p>
        </p:txBody>
      </p:sp>
      <p:sp>
        <p:nvSpPr>
          <p:cNvPr id="57364" name="Line 26"/>
          <p:cNvSpPr>
            <a:spLocks noChangeShapeType="1"/>
          </p:cNvSpPr>
          <p:nvPr/>
        </p:nvSpPr>
        <p:spPr bwMode="auto">
          <a:xfrm>
            <a:off x="5105400" y="3048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5" name="Line 27"/>
          <p:cNvSpPr>
            <a:spLocks noChangeShapeType="1"/>
          </p:cNvSpPr>
          <p:nvPr/>
        </p:nvSpPr>
        <p:spPr bwMode="auto">
          <a:xfrm>
            <a:off x="5105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6" name="Line 28"/>
          <p:cNvSpPr>
            <a:spLocks noChangeShapeType="1"/>
          </p:cNvSpPr>
          <p:nvPr/>
        </p:nvSpPr>
        <p:spPr bwMode="auto">
          <a:xfrm>
            <a:off x="5105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7" name="Line 29"/>
          <p:cNvSpPr>
            <a:spLocks noChangeShapeType="1"/>
          </p:cNvSpPr>
          <p:nvPr/>
        </p:nvSpPr>
        <p:spPr bwMode="auto">
          <a:xfrm>
            <a:off x="5105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8" name="Line 30"/>
          <p:cNvSpPr>
            <a:spLocks noChangeShapeType="1"/>
          </p:cNvSpPr>
          <p:nvPr/>
        </p:nvSpPr>
        <p:spPr bwMode="auto">
          <a:xfrm>
            <a:off x="5105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9" name="Line 31"/>
          <p:cNvSpPr>
            <a:spLocks noChangeShapeType="1"/>
          </p:cNvSpPr>
          <p:nvPr/>
        </p:nvSpPr>
        <p:spPr bwMode="auto">
          <a:xfrm>
            <a:off x="5105400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70" name="Rectangle 32"/>
          <p:cNvSpPr>
            <a:spLocks noChangeArrowheads="1"/>
          </p:cNvSpPr>
          <p:nvPr/>
        </p:nvSpPr>
        <p:spPr bwMode="auto">
          <a:xfrm>
            <a:off x="4953000" y="2667000"/>
            <a:ext cx="1828800" cy="406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Variation</a:t>
            </a:r>
          </a:p>
        </p:txBody>
      </p:sp>
      <p:sp>
        <p:nvSpPr>
          <p:cNvPr id="57371" name="Line 38"/>
          <p:cNvSpPr>
            <a:spLocks noChangeShapeType="1"/>
          </p:cNvSpPr>
          <p:nvPr/>
        </p:nvSpPr>
        <p:spPr bwMode="auto">
          <a:xfrm>
            <a:off x="6019800" y="2362200"/>
            <a:ext cx="15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72" name="Slide Number Placeholder 2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2A3EBBB1-BB2A-4C8D-8BD2-4E3157C2660F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2433638"/>
          </a:xfrm>
        </p:spPr>
        <p:txBody>
          <a:bodyPr/>
          <a:lstStyle/>
          <a:p>
            <a:r>
              <a:rPr lang="en-US"/>
              <a:t>If the data set is the entire population of data and the population mean, µ, and the population standard deviation, </a:t>
            </a:r>
            <a:r>
              <a:rPr lang="el-GR"/>
              <a:t>σ</a:t>
            </a:r>
            <a:r>
              <a:rPr lang="en-US"/>
              <a:t>, are known, then for each value, x</a:t>
            </a:r>
            <a:r>
              <a:rPr lang="en-US" baseline="-25000"/>
              <a:t>i</a:t>
            </a:r>
            <a:r>
              <a:rPr lang="en-US"/>
              <a:t>, the z-score associated with x</a:t>
            </a:r>
            <a:r>
              <a:rPr lang="en-US" baseline="-25000"/>
              <a:t>i</a:t>
            </a:r>
            <a:r>
              <a:rPr lang="en-US" i="1"/>
              <a:t> </a:t>
            </a:r>
            <a:r>
              <a:rPr lang="en-US"/>
              <a:t>is</a:t>
            </a:r>
          </a:p>
        </p:txBody>
      </p:sp>
      <p:sp>
        <p:nvSpPr>
          <p:cNvPr id="286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87" name="Rectangle 5"/>
          <p:cNvSpPr>
            <a:spLocks noChangeArrowheads="1"/>
          </p:cNvSpPr>
          <p:nvPr/>
        </p:nvSpPr>
        <p:spPr bwMode="auto">
          <a:xfrm>
            <a:off x="762000" y="3810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z-Score</a:t>
            </a:r>
          </a:p>
        </p:txBody>
      </p:sp>
      <p:sp>
        <p:nvSpPr>
          <p:cNvPr id="28688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E4E32835-0974-44C5-8049-D0B93AE13420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8684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71838" y="4243388"/>
          <a:ext cx="19431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4243388"/>
                        <a:ext cx="1943100" cy="1243012"/>
                      </a:xfrm>
                      <a:prstGeom prst="rect">
                        <a:avLst/>
                      </a:prstGeom>
                      <a:solidFill>
                        <a:srgbClr val="FAE1C8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 Box 8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96200" cy="2433638"/>
          </a:xfrm>
        </p:spPr>
        <p:txBody>
          <a:bodyPr/>
          <a:lstStyle/>
          <a:p>
            <a:r>
              <a:rPr lang="en-US"/>
              <a:t>If intelligence is measured for a population using an IQ score, where the mean IQ score is 100 and the standard deviation is 15, what is the z-score for an IQ of 121?</a:t>
            </a:r>
          </a:p>
        </p:txBody>
      </p:sp>
      <p:sp>
        <p:nvSpPr>
          <p:cNvPr id="297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10" name="Rectangle 5"/>
          <p:cNvSpPr>
            <a:spLocks noChangeArrowheads="1"/>
          </p:cNvSpPr>
          <p:nvPr/>
        </p:nvSpPr>
        <p:spPr bwMode="auto">
          <a:xfrm>
            <a:off x="762000" y="3810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z-Score</a:t>
            </a:r>
          </a:p>
        </p:txBody>
      </p:sp>
      <p:sp>
        <p:nvSpPr>
          <p:cNvPr id="29711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77CBEADD-DB7C-4C65-BAF8-ED40D3204EF5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970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43063" y="3733800"/>
          <a:ext cx="565308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1663560" imgH="431640" progId="Equation.3">
                  <p:embed/>
                </p:oleObj>
              </mc:Choice>
              <mc:Fallback>
                <p:oleObj name="Equation" r:id="rId3" imgW="1663560" imgH="43164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33800"/>
                        <a:ext cx="5653087" cy="1243013"/>
                      </a:xfrm>
                      <a:prstGeom prst="rect">
                        <a:avLst/>
                      </a:prstGeom>
                      <a:solidFill>
                        <a:srgbClr val="FAE1C8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8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9713" name="TextBox 2"/>
          <p:cNvSpPr txBox="1">
            <a:spLocks noChangeArrowheads="1"/>
          </p:cNvSpPr>
          <p:nvPr/>
        </p:nvSpPr>
        <p:spPr bwMode="auto">
          <a:xfrm>
            <a:off x="2133600" y="5257800"/>
            <a:ext cx="5257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score of 121 is 1.4 standard deviations above the mean.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Weighted Mean </a:t>
            </a:r>
            <a:br>
              <a:rPr lang="en-US"/>
            </a:br>
            <a:r>
              <a:rPr lang="en-US"/>
              <a:t>and Measures of Grouped Data</a:t>
            </a:r>
          </a:p>
        </p:txBody>
      </p:sp>
      <p:sp>
        <p:nvSpPr>
          <p:cNvPr id="2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weighted mean </a:t>
            </a:r>
            <a:r>
              <a:rPr lang="en-US"/>
              <a:t>of a set of data is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/>
              <a:t>Where  w</a:t>
            </a:r>
            <a:r>
              <a:rPr lang="en-US" baseline="-25000"/>
              <a:t>i</a:t>
            </a:r>
            <a:r>
              <a:rPr lang="en-US"/>
              <a:t>  is the weight of the i</a:t>
            </a:r>
            <a:r>
              <a:rPr lang="en-US" baseline="30000"/>
              <a:t>th</a:t>
            </a:r>
            <a:r>
              <a:rPr lang="en-US"/>
              <a:t> observation</a:t>
            </a:r>
          </a:p>
          <a:p>
            <a:pPr lvl="2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    and</a:t>
            </a:r>
          </a:p>
          <a:p>
            <a:pPr lvl="2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Use when data is already grouped into n classes, with w</a:t>
            </a:r>
            <a:r>
              <a:rPr lang="en-US" sz="2400" baseline="-25000"/>
              <a:t>i</a:t>
            </a:r>
            <a:r>
              <a:rPr lang="en-US" sz="2400"/>
              <a:t> values in the i</a:t>
            </a:r>
            <a:r>
              <a:rPr lang="en-US" sz="2400" baseline="30000"/>
              <a:t>th</a:t>
            </a:r>
            <a:r>
              <a:rPr lang="en-US" sz="2400"/>
              <a:t> class</a:t>
            </a:r>
          </a:p>
        </p:txBody>
      </p:sp>
      <p:sp>
        <p:nvSpPr>
          <p:cNvPr id="20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0527" name="Object 4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8" name="Object 48"/>
          <p:cNvGraphicFramePr>
            <a:graphicFrameLocks noChangeAspect="1"/>
          </p:cNvGraphicFramePr>
          <p:nvPr/>
        </p:nvGraphicFramePr>
        <p:xfrm>
          <a:off x="1752600" y="2514600"/>
          <a:ext cx="531495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5" imgW="2438400" imgH="609600" progId="Equation.3">
                  <p:embed/>
                </p:oleObj>
              </mc:Choice>
              <mc:Fallback>
                <p:oleObj name="Equation" r:id="rId5" imgW="2438400" imgH="6096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5314950" cy="1325563"/>
                      </a:xfrm>
                      <a:prstGeom prst="rect">
                        <a:avLst/>
                      </a:prstGeom>
                      <a:solidFill>
                        <a:srgbClr val="CBDDF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DD828848-84C4-4DE7-98B2-48E0965FDABB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2362200" y="4495800"/>
          <a:ext cx="1120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7" imgW="622030" imgH="253890" progId="Equation.3">
                  <p:embed/>
                </p:oleObj>
              </mc:Choice>
              <mc:Fallback>
                <p:oleObj name="Equation" r:id="rId7" imgW="622030" imgH="25389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11207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4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2.3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64462" cy="990600"/>
          </a:xfrm>
        </p:spPr>
        <p:txBody>
          <a:bodyPr/>
          <a:lstStyle/>
          <a:p>
            <a:r>
              <a:rPr lang="en-US"/>
              <a:t>Approximations for Grouped Data</a:t>
            </a:r>
          </a:p>
        </p:txBody>
      </p:sp>
      <p:sp>
        <p:nvSpPr>
          <p:cNvPr id="215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53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Suppose data are grouped into K classes, with frequencies  f</a:t>
            </a:r>
            <a:r>
              <a:rPr lang="en-US" sz="2400" baseline="-25000"/>
              <a:t>1</a:t>
            </a:r>
            <a:r>
              <a:rPr lang="en-US" sz="2400"/>
              <a:t>, f</a:t>
            </a:r>
            <a:r>
              <a:rPr lang="en-US" sz="2400" baseline="-25000"/>
              <a:t>2</a:t>
            </a:r>
            <a:r>
              <a:rPr lang="en-US" sz="2400"/>
              <a:t>, . . ., f</a:t>
            </a:r>
            <a:r>
              <a:rPr lang="en-US" sz="2400" baseline="-25000"/>
              <a:t>K</a:t>
            </a:r>
            <a:r>
              <a:rPr lang="en-US" sz="2400"/>
              <a:t>, and the midpoints of the classes are m</a:t>
            </a:r>
            <a:r>
              <a:rPr lang="en-US" sz="2400" baseline="-25000"/>
              <a:t>1</a:t>
            </a:r>
            <a:r>
              <a:rPr lang="en-US" sz="2400"/>
              <a:t>, m</a:t>
            </a:r>
            <a:r>
              <a:rPr lang="en-US" sz="2400" baseline="-25000"/>
              <a:t>2</a:t>
            </a:r>
            <a:r>
              <a:rPr lang="en-US" sz="2400"/>
              <a:t>, . . ., m</a:t>
            </a:r>
            <a:r>
              <a:rPr lang="en-US" sz="2400" baseline="-25000"/>
              <a:t>K</a:t>
            </a: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1000"/>
          </a:p>
          <a:p>
            <a:r>
              <a:rPr lang="en-US" sz="2400"/>
              <a:t>For a sample of n observations, the </a:t>
            </a:r>
            <a:r>
              <a:rPr lang="en-US" sz="2400">
                <a:solidFill>
                  <a:srgbClr val="0000FF"/>
                </a:solidFill>
              </a:rPr>
              <a:t>mean </a:t>
            </a:r>
            <a:r>
              <a:rPr lang="en-US" sz="2400"/>
              <a:t>is</a:t>
            </a:r>
          </a:p>
          <a:p>
            <a:endParaRPr lang="en-US"/>
          </a:p>
        </p:txBody>
      </p:sp>
      <p:sp>
        <p:nvSpPr>
          <p:cNvPr id="215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3429000" y="3886200"/>
          <a:ext cx="16144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3" imgW="710891" imgH="609336" progId="Equation.3">
                  <p:embed/>
                </p:oleObj>
              </mc:Choice>
              <mc:Fallback>
                <p:oleObj name="Equation" r:id="rId3" imgW="710891" imgH="609336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1614488" cy="1384300"/>
                      </a:xfrm>
                      <a:prstGeom prst="rect">
                        <a:avLst/>
                      </a:prstGeom>
                      <a:solidFill>
                        <a:srgbClr val="CBDDF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33"/>
          <p:cNvGraphicFramePr>
            <a:graphicFrameLocks noChangeAspect="1"/>
          </p:cNvGraphicFramePr>
          <p:nvPr/>
        </p:nvGraphicFramePr>
        <p:xfrm>
          <a:off x="5715000" y="4267200"/>
          <a:ext cx="17875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5" imgW="1091726" imgH="431613" progId="Equation.3">
                  <p:embed/>
                </p:oleObj>
              </mc:Choice>
              <mc:Fallback>
                <p:oleObj name="Equation" r:id="rId5" imgW="1091726" imgH="43161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67200"/>
                        <a:ext cx="17875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2BE8114B-29E8-42EA-AB72-E03756B001B8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64462" cy="990600"/>
          </a:xfrm>
        </p:spPr>
        <p:txBody>
          <a:bodyPr/>
          <a:lstStyle/>
          <a:p>
            <a:r>
              <a:rPr lang="en-US"/>
              <a:t>Approximations for Grouped Data</a:t>
            </a:r>
          </a:p>
        </p:txBody>
      </p:sp>
      <p:sp>
        <p:nvSpPr>
          <p:cNvPr id="225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53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Suppose data are grouped into K classes, with frequencies  f</a:t>
            </a:r>
            <a:r>
              <a:rPr lang="en-US" sz="2400" baseline="-25000"/>
              <a:t>1</a:t>
            </a:r>
            <a:r>
              <a:rPr lang="en-US" sz="2400"/>
              <a:t>, f</a:t>
            </a:r>
            <a:r>
              <a:rPr lang="en-US" sz="2400" baseline="-25000"/>
              <a:t>2</a:t>
            </a:r>
            <a:r>
              <a:rPr lang="en-US" sz="2400"/>
              <a:t>, . . ., f</a:t>
            </a:r>
            <a:r>
              <a:rPr lang="en-US" sz="2400" baseline="-25000"/>
              <a:t>K</a:t>
            </a:r>
            <a:r>
              <a:rPr lang="en-US" sz="2400"/>
              <a:t>, and the midpoints of the classes are m</a:t>
            </a:r>
            <a:r>
              <a:rPr lang="en-US" sz="2400" baseline="-25000"/>
              <a:t>1</a:t>
            </a:r>
            <a:r>
              <a:rPr lang="en-US" sz="2400"/>
              <a:t>, m</a:t>
            </a:r>
            <a:r>
              <a:rPr lang="en-US" sz="2400" baseline="-25000"/>
              <a:t>2</a:t>
            </a:r>
            <a:r>
              <a:rPr lang="en-US" sz="2400"/>
              <a:t>, . . ., m</a:t>
            </a:r>
            <a:r>
              <a:rPr lang="en-US" sz="2400" baseline="-25000"/>
              <a:t>K</a:t>
            </a: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1000"/>
          </a:p>
          <a:p>
            <a:r>
              <a:rPr lang="en-US" sz="2400"/>
              <a:t>For a sample of n observations, the </a:t>
            </a:r>
            <a:r>
              <a:rPr lang="en-US" sz="2400">
                <a:solidFill>
                  <a:srgbClr val="0000FF"/>
                </a:solidFill>
              </a:rPr>
              <a:t>variance </a:t>
            </a:r>
            <a:r>
              <a:rPr lang="en-US" sz="2400"/>
              <a:t>is</a:t>
            </a:r>
          </a:p>
          <a:p>
            <a:endParaRPr lang="en-US"/>
          </a:p>
        </p:txBody>
      </p:sp>
      <p:sp>
        <p:nvSpPr>
          <p:cNvPr id="225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4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D6BEF43C-BA19-4537-97FF-0350CC04BF86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895600" y="3962400"/>
          <a:ext cx="25146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3" imgW="1168400" imgH="609600" progId="Equation.3">
                  <p:embed/>
                </p:oleObj>
              </mc:Choice>
              <mc:Fallback>
                <p:oleObj name="Equation" r:id="rId3" imgW="1168400" imgH="609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2514600" cy="1312863"/>
                      </a:xfrm>
                      <a:prstGeom prst="rect">
                        <a:avLst/>
                      </a:prstGeom>
                      <a:solidFill>
                        <a:srgbClr val="CBDDF7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/>
              <a:t>Measures of Relationships Between Variables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Two measures of the relationship between variable are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Covariance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measure of the </a:t>
            </a:r>
            <a:r>
              <a:rPr lang="en-US" dirty="0">
                <a:solidFill>
                  <a:srgbClr val="0000FF"/>
                </a:solidFill>
              </a:rPr>
              <a:t>direction</a:t>
            </a:r>
            <a:r>
              <a:rPr lang="en-US" i="1" dirty="0"/>
              <a:t> </a:t>
            </a:r>
            <a:r>
              <a:rPr lang="en-US" dirty="0"/>
              <a:t>of a linear relationship between two variables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Correlation Coefficient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measure of both the </a:t>
            </a:r>
            <a:r>
              <a:rPr lang="en-US" dirty="0">
                <a:solidFill>
                  <a:srgbClr val="0000FF"/>
                </a:solidFill>
              </a:rPr>
              <a:t>direction</a:t>
            </a:r>
            <a:r>
              <a:rPr lang="en-US" i="1" dirty="0"/>
              <a:t> </a:t>
            </a:r>
            <a:r>
              <a:rPr lang="en-US" dirty="0"/>
              <a:t>and the </a:t>
            </a:r>
            <a:r>
              <a:rPr lang="en-US" dirty="0">
                <a:solidFill>
                  <a:srgbClr val="0000FF"/>
                </a:solidFill>
              </a:rPr>
              <a:t>strength</a:t>
            </a:r>
            <a:r>
              <a:rPr lang="en-US" i="1" dirty="0"/>
              <a:t> </a:t>
            </a:r>
            <a:r>
              <a:rPr lang="en-US" dirty="0"/>
              <a:t>of a linear relationship between two variables</a:t>
            </a:r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602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CDB34D99-610B-4B21-9845-AA39AE257210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1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2.4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Covariance</a:t>
            </a:r>
          </a:p>
        </p:txBody>
      </p:sp>
      <p:sp>
        <p:nvSpPr>
          <p:cNvPr id="2358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0772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 covariance measures the strength of the linear relationship between two variables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rgbClr val="0000FF"/>
                </a:solidFill>
              </a:rPr>
              <a:t>population covariance: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rgbClr val="0000FF"/>
                </a:solidFill>
              </a:rPr>
              <a:t>sample covariance: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endParaRPr lang="en-US" sz="1000"/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1800"/>
              <a:t>Only concerned with the strength of the relationship 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1800"/>
              <a:t>No causal effect is implied</a:t>
            </a:r>
          </a:p>
        </p:txBody>
      </p:sp>
      <p:sp>
        <p:nvSpPr>
          <p:cNvPr id="235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2185988" y="2667000"/>
          <a:ext cx="46085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3" imgW="2387600" imgH="609600" progId="Equation.3">
                  <p:embed/>
                </p:oleObj>
              </mc:Choice>
              <mc:Fallback>
                <p:oleObj name="Equation" r:id="rId3" imgW="2387600" imgH="609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667000"/>
                        <a:ext cx="4608512" cy="11747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/>
        </p:nvGraphicFramePr>
        <p:xfrm>
          <a:off x="2401888" y="4495800"/>
          <a:ext cx="42402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5" imgW="2197100" imgH="609600" progId="Equation.3">
                  <p:embed/>
                </p:oleObj>
              </mc:Choice>
              <mc:Fallback>
                <p:oleObj name="Equation" r:id="rId5" imgW="2197100" imgH="609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495800"/>
                        <a:ext cx="4240212" cy="1174750"/>
                      </a:xfrm>
                      <a:prstGeom prst="rect">
                        <a:avLst/>
                      </a:prstGeom>
                      <a:solidFill>
                        <a:srgbClr val="CBDD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72BFA9C7-F539-4A81-8FC0-3BCCF5EFA1C2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Interpreting Covariance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4582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0000FF"/>
                </a:solidFill>
              </a:rPr>
              <a:t>Covariance</a:t>
            </a:r>
            <a:r>
              <a:rPr lang="en-US" sz="3200"/>
              <a:t> between two variables:</a:t>
            </a:r>
          </a:p>
          <a:p>
            <a:pPr>
              <a:lnSpc>
                <a:spcPct val="90000"/>
              </a:lnSpc>
            </a:pPr>
            <a:endParaRPr lang="en-US" sz="3200"/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Cov(x,y) &gt; 0       x and y tend to move in the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same</a:t>
            </a:r>
            <a:r>
              <a:rPr lang="en-US" sz="2400">
                <a:sym typeface="Symbol" pitchFamily="18" charset="2"/>
              </a:rPr>
              <a:t> direction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Cov(x,y) &lt; 0       x and y tend to move in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opposite </a:t>
            </a:r>
            <a:r>
              <a:rPr lang="en-US" sz="2400">
                <a:sym typeface="Symbol" pitchFamily="18" charset="2"/>
              </a:rPr>
              <a:t>directions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Cov(x,y) = 0       x and y are independent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sym typeface="Symbol" pitchFamily="18" charset="2"/>
            </a:endParaRPr>
          </a:p>
        </p:txBody>
      </p:sp>
      <p:sp>
        <p:nvSpPr>
          <p:cNvPr id="890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2209800" y="3581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2209800" y="4191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2209800" y="48006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909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FECB9C0E-3FCA-43A3-8466-1F88EF827FFE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Coefficient of Correlation</a:t>
            </a:r>
          </a:p>
        </p:txBody>
      </p:sp>
      <p:sp>
        <p:nvSpPr>
          <p:cNvPr id="246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Measures the relative strength of the linear relationship between two variables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</a:rPr>
              <a:t>Population correlation coefficient: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</a:rPr>
              <a:t>Sample correlation coefficient: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</a:t>
            </a:r>
          </a:p>
        </p:txBody>
      </p:sp>
      <p:sp>
        <p:nvSpPr>
          <p:cNvPr id="246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3581400" y="5029200"/>
          <a:ext cx="23098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3" imgW="914400" imgH="431800" progId="Equation.3">
                  <p:embed/>
                </p:oleObj>
              </mc:Choice>
              <mc:Fallback>
                <p:oleObj name="Equation" r:id="rId3" imgW="914400" imgH="431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2309813" cy="1089025"/>
                      </a:xfrm>
                      <a:prstGeom prst="rect">
                        <a:avLst/>
                      </a:prstGeom>
                      <a:solidFill>
                        <a:srgbClr val="CBDD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3505200" y="3200400"/>
          <a:ext cx="23733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5" imgW="939392" imgH="431613" progId="Equation.3">
                  <p:embed/>
                </p:oleObj>
              </mc:Choice>
              <mc:Fallback>
                <p:oleObj name="Equation" r:id="rId5" imgW="939392" imgH="43161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2373313" cy="10890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6FECEC0A-BEFA-46D8-9130-570B1BCC3439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Features of </a:t>
            </a:r>
            <a:br>
              <a:rPr lang="en-US"/>
            </a:br>
            <a:r>
              <a:rPr lang="en-US"/>
              <a:t>Correlation Coefficient, r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Unit free</a:t>
            </a:r>
          </a:p>
          <a:p>
            <a:pPr>
              <a:lnSpc>
                <a:spcPct val="120000"/>
              </a:lnSpc>
            </a:pPr>
            <a:r>
              <a:rPr lang="en-US" sz="2400"/>
              <a:t>Ranges between –1 and 1</a:t>
            </a:r>
          </a:p>
          <a:p>
            <a:pPr>
              <a:lnSpc>
                <a:spcPct val="120000"/>
              </a:lnSpc>
            </a:pPr>
            <a:r>
              <a:rPr lang="en-US" sz="2400"/>
              <a:t>The closer to –1, the stronger the negative linear relationship</a:t>
            </a:r>
          </a:p>
          <a:p>
            <a:pPr>
              <a:lnSpc>
                <a:spcPct val="120000"/>
              </a:lnSpc>
            </a:pPr>
            <a:r>
              <a:rPr lang="en-US" sz="2400"/>
              <a:t>The closer to 1, the stronger the positive linear relationship</a:t>
            </a:r>
          </a:p>
          <a:p>
            <a:pPr>
              <a:lnSpc>
                <a:spcPct val="120000"/>
              </a:lnSpc>
            </a:pPr>
            <a:r>
              <a:rPr lang="en-US" sz="2400"/>
              <a:t>The closer to 0, the weaker any positive linear relationship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476981B6-46B6-4A90-9FD1-D3801DFA55C9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r>
              <a:rPr lang="en-US"/>
              <a:t>Measures of Central Tendency</a:t>
            </a:r>
          </a:p>
        </p:txBody>
      </p:sp>
      <p:sp>
        <p:nvSpPr>
          <p:cNvPr id="1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43" name="Line 2"/>
          <p:cNvSpPr>
            <a:spLocks noChangeShapeType="1"/>
          </p:cNvSpPr>
          <p:nvPr/>
        </p:nvSpPr>
        <p:spPr bwMode="auto">
          <a:xfrm>
            <a:off x="4343400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Rectangle 5"/>
          <p:cNvSpPr>
            <a:spLocks noChangeArrowheads="1"/>
          </p:cNvSpPr>
          <p:nvPr/>
        </p:nvSpPr>
        <p:spPr bwMode="auto">
          <a:xfrm>
            <a:off x="2819400" y="1828800"/>
            <a:ext cx="32004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Central Tendency</a:t>
            </a:r>
          </a:p>
        </p:txBody>
      </p:sp>
      <p:sp>
        <p:nvSpPr>
          <p:cNvPr id="1045" name="Line 6"/>
          <p:cNvSpPr>
            <a:spLocks noChangeShapeType="1"/>
          </p:cNvSpPr>
          <p:nvPr/>
        </p:nvSpPr>
        <p:spPr bwMode="auto">
          <a:xfrm>
            <a:off x="1600200" y="281940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6" name="Rectangle 7"/>
          <p:cNvSpPr>
            <a:spLocks noChangeArrowheads="1"/>
          </p:cNvSpPr>
          <p:nvPr/>
        </p:nvSpPr>
        <p:spPr bwMode="auto">
          <a:xfrm>
            <a:off x="838200" y="3278188"/>
            <a:ext cx="1447800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66"/>
                </a:solidFill>
              </a:rPr>
              <a:t>Mean</a:t>
            </a:r>
          </a:p>
        </p:txBody>
      </p:sp>
      <p:sp>
        <p:nvSpPr>
          <p:cNvPr id="1047" name="Rectangle 8"/>
          <p:cNvSpPr>
            <a:spLocks noChangeArrowheads="1"/>
          </p:cNvSpPr>
          <p:nvPr/>
        </p:nvSpPr>
        <p:spPr bwMode="auto">
          <a:xfrm>
            <a:off x="3736975" y="3278188"/>
            <a:ext cx="1292225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66"/>
                </a:solidFill>
              </a:rPr>
              <a:t>Median</a:t>
            </a:r>
          </a:p>
        </p:txBody>
      </p:sp>
      <p:sp>
        <p:nvSpPr>
          <p:cNvPr id="1048" name="Rectangle 9"/>
          <p:cNvSpPr>
            <a:spLocks noChangeArrowheads="1"/>
          </p:cNvSpPr>
          <p:nvPr/>
        </p:nvSpPr>
        <p:spPr bwMode="auto">
          <a:xfrm>
            <a:off x="6248400" y="3276600"/>
            <a:ext cx="1219200" cy="4064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66"/>
                </a:solidFill>
              </a:rPr>
              <a:t>Mode</a:t>
            </a:r>
          </a:p>
        </p:txBody>
      </p:sp>
      <p:sp>
        <p:nvSpPr>
          <p:cNvPr id="1049" name="Line 11"/>
          <p:cNvSpPr>
            <a:spLocks noChangeShapeType="1"/>
          </p:cNvSpPr>
          <p:nvPr/>
        </p:nvSpPr>
        <p:spPr bwMode="auto">
          <a:xfrm>
            <a:off x="6781800" y="2819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0" name="Line 12"/>
          <p:cNvSpPr>
            <a:spLocks noChangeShapeType="1"/>
          </p:cNvSpPr>
          <p:nvPr/>
        </p:nvSpPr>
        <p:spPr bwMode="auto">
          <a:xfrm>
            <a:off x="1595438" y="2819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Line 13"/>
          <p:cNvSpPr>
            <a:spLocks noChangeShapeType="1"/>
          </p:cNvSpPr>
          <p:nvPr/>
        </p:nvSpPr>
        <p:spPr bwMode="auto">
          <a:xfrm>
            <a:off x="4343400" y="2819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Line 14"/>
          <p:cNvSpPr>
            <a:spLocks noChangeShapeType="1"/>
          </p:cNvSpPr>
          <p:nvPr/>
        </p:nvSpPr>
        <p:spPr bwMode="auto">
          <a:xfrm>
            <a:off x="3429000" y="4419600"/>
            <a:ext cx="1711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Oval 15"/>
          <p:cNvSpPr>
            <a:spLocks noChangeArrowheads="1"/>
          </p:cNvSpPr>
          <p:nvPr/>
        </p:nvSpPr>
        <p:spPr bwMode="auto">
          <a:xfrm>
            <a:off x="3463925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Oval 16"/>
          <p:cNvSpPr>
            <a:spLocks noChangeArrowheads="1"/>
          </p:cNvSpPr>
          <p:nvPr/>
        </p:nvSpPr>
        <p:spPr bwMode="auto">
          <a:xfrm>
            <a:off x="4225925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Oval 17"/>
          <p:cNvSpPr>
            <a:spLocks noChangeArrowheads="1"/>
          </p:cNvSpPr>
          <p:nvPr/>
        </p:nvSpPr>
        <p:spPr bwMode="auto">
          <a:xfrm>
            <a:off x="4454525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Oval 18"/>
          <p:cNvSpPr>
            <a:spLocks noChangeArrowheads="1"/>
          </p:cNvSpPr>
          <p:nvPr/>
        </p:nvSpPr>
        <p:spPr bwMode="auto">
          <a:xfrm>
            <a:off x="3665538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Oval 19"/>
          <p:cNvSpPr>
            <a:spLocks noChangeArrowheads="1"/>
          </p:cNvSpPr>
          <p:nvPr/>
        </p:nvSpPr>
        <p:spPr bwMode="auto">
          <a:xfrm>
            <a:off x="4606925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Oval 20"/>
          <p:cNvSpPr>
            <a:spLocks noChangeArrowheads="1"/>
          </p:cNvSpPr>
          <p:nvPr/>
        </p:nvSpPr>
        <p:spPr bwMode="auto">
          <a:xfrm>
            <a:off x="3997325" y="426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AutoShape 21"/>
          <p:cNvSpPr>
            <a:spLocks noChangeArrowheads="1"/>
          </p:cNvSpPr>
          <p:nvPr/>
        </p:nvSpPr>
        <p:spPr bwMode="auto">
          <a:xfrm rot="-5400000">
            <a:off x="3959225" y="45339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Oval 22"/>
          <p:cNvSpPr>
            <a:spLocks noChangeArrowheads="1"/>
          </p:cNvSpPr>
          <p:nvPr/>
        </p:nvSpPr>
        <p:spPr bwMode="auto">
          <a:xfrm>
            <a:off x="4884738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Oval 23"/>
          <p:cNvSpPr>
            <a:spLocks noChangeArrowheads="1"/>
          </p:cNvSpPr>
          <p:nvPr/>
        </p:nvSpPr>
        <p:spPr bwMode="auto">
          <a:xfrm>
            <a:off x="3665538" y="39624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Oval 24"/>
          <p:cNvSpPr>
            <a:spLocks noChangeArrowheads="1"/>
          </p:cNvSpPr>
          <p:nvPr/>
        </p:nvSpPr>
        <p:spPr bwMode="auto">
          <a:xfrm>
            <a:off x="3665538" y="41148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25"/>
          <p:cNvSpPr>
            <a:spLocks noChangeShapeType="1"/>
          </p:cNvSpPr>
          <p:nvPr/>
        </p:nvSpPr>
        <p:spPr bwMode="auto">
          <a:xfrm>
            <a:off x="6137275" y="4419600"/>
            <a:ext cx="1711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4" name="Oval 26"/>
          <p:cNvSpPr>
            <a:spLocks noChangeArrowheads="1"/>
          </p:cNvSpPr>
          <p:nvPr/>
        </p:nvSpPr>
        <p:spPr bwMode="auto">
          <a:xfrm>
            <a:off x="61722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Oval 27"/>
          <p:cNvSpPr>
            <a:spLocks noChangeArrowheads="1"/>
          </p:cNvSpPr>
          <p:nvPr/>
        </p:nvSpPr>
        <p:spPr bwMode="auto">
          <a:xfrm>
            <a:off x="69342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Oval 28"/>
          <p:cNvSpPr>
            <a:spLocks noChangeArrowheads="1"/>
          </p:cNvSpPr>
          <p:nvPr/>
        </p:nvSpPr>
        <p:spPr bwMode="auto">
          <a:xfrm>
            <a:off x="71628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Oval 29"/>
          <p:cNvSpPr>
            <a:spLocks noChangeArrowheads="1"/>
          </p:cNvSpPr>
          <p:nvPr/>
        </p:nvSpPr>
        <p:spPr bwMode="auto">
          <a:xfrm>
            <a:off x="6373813" y="426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Oval 30"/>
          <p:cNvSpPr>
            <a:spLocks noChangeArrowheads="1"/>
          </p:cNvSpPr>
          <p:nvPr/>
        </p:nvSpPr>
        <p:spPr bwMode="auto">
          <a:xfrm>
            <a:off x="73152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Oval 31"/>
          <p:cNvSpPr>
            <a:spLocks noChangeArrowheads="1"/>
          </p:cNvSpPr>
          <p:nvPr/>
        </p:nvSpPr>
        <p:spPr bwMode="auto">
          <a:xfrm>
            <a:off x="67056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AutoShape 32"/>
          <p:cNvSpPr>
            <a:spLocks noChangeArrowheads="1"/>
          </p:cNvSpPr>
          <p:nvPr/>
        </p:nvSpPr>
        <p:spPr bwMode="auto">
          <a:xfrm rot="-5400000">
            <a:off x="6362700" y="45339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Oval 33"/>
          <p:cNvSpPr>
            <a:spLocks noChangeArrowheads="1"/>
          </p:cNvSpPr>
          <p:nvPr/>
        </p:nvSpPr>
        <p:spPr bwMode="auto">
          <a:xfrm>
            <a:off x="7593013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Oval 34"/>
          <p:cNvSpPr>
            <a:spLocks noChangeArrowheads="1"/>
          </p:cNvSpPr>
          <p:nvPr/>
        </p:nvSpPr>
        <p:spPr bwMode="auto">
          <a:xfrm>
            <a:off x="6373813" y="3962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3" name="Oval 35"/>
          <p:cNvSpPr>
            <a:spLocks noChangeArrowheads="1"/>
          </p:cNvSpPr>
          <p:nvPr/>
        </p:nvSpPr>
        <p:spPr bwMode="auto">
          <a:xfrm>
            <a:off x="6373813" y="4114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822325" y="4114800"/>
          <a:ext cx="11731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609600" imgH="609600" progId="Equation.3">
                  <p:embed/>
                </p:oleObj>
              </mc:Choice>
              <mc:Fallback>
                <p:oleObj name="Equation" r:id="rId3" imgW="609600" imgH="609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114800"/>
                        <a:ext cx="1173163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Text Box 38"/>
          <p:cNvSpPr txBox="1">
            <a:spLocks noChangeArrowheads="1"/>
          </p:cNvSpPr>
          <p:nvPr/>
        </p:nvSpPr>
        <p:spPr bwMode="auto">
          <a:xfrm>
            <a:off x="3657600" y="1371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Overview</a:t>
            </a:r>
          </a:p>
        </p:txBody>
      </p:sp>
      <p:sp>
        <p:nvSpPr>
          <p:cNvPr id="1075" name="Text Box 39"/>
          <p:cNvSpPr txBox="1">
            <a:spLocks noChangeArrowheads="1"/>
          </p:cNvSpPr>
          <p:nvPr/>
        </p:nvSpPr>
        <p:spPr bwMode="auto">
          <a:xfrm>
            <a:off x="3429000" y="5394325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Midpoint of ranked values</a:t>
            </a:r>
          </a:p>
        </p:txBody>
      </p:sp>
      <p:sp>
        <p:nvSpPr>
          <p:cNvPr id="1076" name="Text Box 40"/>
          <p:cNvSpPr txBox="1">
            <a:spLocks noChangeArrowheads="1"/>
          </p:cNvSpPr>
          <p:nvPr/>
        </p:nvSpPr>
        <p:spPr bwMode="auto">
          <a:xfrm>
            <a:off x="5943600" y="5394325"/>
            <a:ext cx="1981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Most frequently observed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(if one exists)</a:t>
            </a:r>
          </a:p>
        </p:txBody>
      </p:sp>
      <p:sp>
        <p:nvSpPr>
          <p:cNvPr id="1077" name="Text Box 41"/>
          <p:cNvSpPr txBox="1">
            <a:spLocks noChangeArrowheads="1"/>
          </p:cNvSpPr>
          <p:nvPr/>
        </p:nvSpPr>
        <p:spPr bwMode="auto">
          <a:xfrm>
            <a:off x="838200" y="5410200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Arithmetic average</a:t>
            </a:r>
          </a:p>
        </p:txBody>
      </p:sp>
      <p:sp>
        <p:nvSpPr>
          <p:cNvPr id="1078" name="Slide Number Placeholder 4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D99C6592-8CA0-44C8-B4BF-92C8E0BC2A9D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9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2.1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Scatter Plots of Data with Various Correlation Coefficients</a:t>
            </a:r>
          </a:p>
        </p:txBody>
      </p:sp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163" name="Line 86"/>
          <p:cNvSpPr>
            <a:spLocks noChangeShapeType="1"/>
          </p:cNvSpPr>
          <p:nvPr/>
        </p:nvSpPr>
        <p:spPr bwMode="auto">
          <a:xfrm>
            <a:off x="6400800" y="2590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Line 108"/>
          <p:cNvSpPr>
            <a:spLocks noChangeShapeType="1"/>
          </p:cNvSpPr>
          <p:nvPr/>
        </p:nvSpPr>
        <p:spPr bwMode="auto">
          <a:xfrm>
            <a:off x="6394450" y="5181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>
            <a:off x="41433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Line 5"/>
          <p:cNvSpPr>
            <a:spLocks noChangeShapeType="1"/>
          </p:cNvSpPr>
          <p:nvPr/>
        </p:nvSpPr>
        <p:spPr bwMode="auto">
          <a:xfrm flipH="1" flipV="1">
            <a:off x="414338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Oval 6"/>
          <p:cNvSpPr>
            <a:spLocks noChangeArrowheads="1"/>
          </p:cNvSpPr>
          <p:nvPr/>
        </p:nvSpPr>
        <p:spPr bwMode="auto">
          <a:xfrm rot="7282380" flipH="1">
            <a:off x="253206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Oval 7"/>
          <p:cNvSpPr>
            <a:spLocks noChangeArrowheads="1"/>
          </p:cNvSpPr>
          <p:nvPr/>
        </p:nvSpPr>
        <p:spPr bwMode="auto">
          <a:xfrm rot="7282380" flipH="1">
            <a:off x="177006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Oval 8"/>
          <p:cNvSpPr>
            <a:spLocks noChangeArrowheads="1"/>
          </p:cNvSpPr>
          <p:nvPr/>
        </p:nvSpPr>
        <p:spPr bwMode="auto">
          <a:xfrm rot="7282380" flipH="1">
            <a:off x="146526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Oval 9"/>
          <p:cNvSpPr>
            <a:spLocks noChangeArrowheads="1"/>
          </p:cNvSpPr>
          <p:nvPr/>
        </p:nvSpPr>
        <p:spPr bwMode="auto">
          <a:xfrm rot="7282380" flipH="1">
            <a:off x="474663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Oval 10"/>
          <p:cNvSpPr>
            <a:spLocks noChangeArrowheads="1"/>
          </p:cNvSpPr>
          <p:nvPr/>
        </p:nvSpPr>
        <p:spPr bwMode="auto">
          <a:xfrm rot="7282380" flipH="1">
            <a:off x="85566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Oval 11"/>
          <p:cNvSpPr>
            <a:spLocks noChangeArrowheads="1"/>
          </p:cNvSpPr>
          <p:nvPr/>
        </p:nvSpPr>
        <p:spPr bwMode="auto">
          <a:xfrm rot="7282380" flipH="1">
            <a:off x="116046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69863" y="16002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92174" name="Line 13"/>
          <p:cNvSpPr>
            <a:spLocks noChangeShapeType="1"/>
          </p:cNvSpPr>
          <p:nvPr/>
        </p:nvSpPr>
        <p:spPr bwMode="auto">
          <a:xfrm>
            <a:off x="39846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Oval 14"/>
          <p:cNvSpPr>
            <a:spLocks noChangeArrowheads="1"/>
          </p:cNvSpPr>
          <p:nvPr/>
        </p:nvSpPr>
        <p:spPr bwMode="auto">
          <a:xfrm rot="7282380" flipH="1">
            <a:off x="2151063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2660650" y="3276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2177" name="Line 16"/>
          <p:cNvSpPr>
            <a:spLocks noChangeShapeType="1"/>
          </p:cNvSpPr>
          <p:nvPr/>
        </p:nvSpPr>
        <p:spPr bwMode="auto">
          <a:xfrm>
            <a:off x="3368675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Line 17"/>
          <p:cNvSpPr>
            <a:spLocks noChangeShapeType="1"/>
          </p:cNvSpPr>
          <p:nvPr/>
        </p:nvSpPr>
        <p:spPr bwMode="auto">
          <a:xfrm flipH="1" flipV="1">
            <a:off x="3368675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Oval 18"/>
          <p:cNvSpPr>
            <a:spLocks noChangeArrowheads="1"/>
          </p:cNvSpPr>
          <p:nvPr/>
        </p:nvSpPr>
        <p:spPr bwMode="auto">
          <a:xfrm rot="-7282380">
            <a:off x="5486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0" name="Oval 19"/>
          <p:cNvSpPr>
            <a:spLocks noChangeArrowheads="1"/>
          </p:cNvSpPr>
          <p:nvPr/>
        </p:nvSpPr>
        <p:spPr bwMode="auto">
          <a:xfrm rot="-7282380">
            <a:off x="5410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1" name="Oval 20"/>
          <p:cNvSpPr>
            <a:spLocks noChangeArrowheads="1"/>
          </p:cNvSpPr>
          <p:nvPr/>
        </p:nvSpPr>
        <p:spPr bwMode="auto">
          <a:xfrm rot="-7282380">
            <a:off x="3581400" y="175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Oval 21"/>
          <p:cNvSpPr>
            <a:spLocks noChangeArrowheads="1"/>
          </p:cNvSpPr>
          <p:nvPr/>
        </p:nvSpPr>
        <p:spPr bwMode="auto">
          <a:xfrm rot="-7282380">
            <a:off x="3733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Oval 22"/>
          <p:cNvSpPr>
            <a:spLocks noChangeArrowheads="1"/>
          </p:cNvSpPr>
          <p:nvPr/>
        </p:nvSpPr>
        <p:spPr bwMode="auto">
          <a:xfrm rot="-7282380">
            <a:off x="5105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Oval 23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Oval 24"/>
          <p:cNvSpPr>
            <a:spLocks noChangeArrowheads="1"/>
          </p:cNvSpPr>
          <p:nvPr/>
        </p:nvSpPr>
        <p:spPr bwMode="auto">
          <a:xfrm rot="-7282380">
            <a:off x="4724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6" name="Oval 25"/>
          <p:cNvSpPr>
            <a:spLocks noChangeArrowheads="1"/>
          </p:cNvSpPr>
          <p:nvPr/>
        </p:nvSpPr>
        <p:spPr bwMode="auto">
          <a:xfrm rot="-7282380">
            <a:off x="41910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7" name="Oval 26"/>
          <p:cNvSpPr>
            <a:spLocks noChangeArrowheads="1"/>
          </p:cNvSpPr>
          <p:nvPr/>
        </p:nvSpPr>
        <p:spPr bwMode="auto">
          <a:xfrm rot="-7282380">
            <a:off x="4419600" y="198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8" name="Oval 27"/>
          <p:cNvSpPr>
            <a:spLocks noChangeArrowheads="1"/>
          </p:cNvSpPr>
          <p:nvPr/>
        </p:nvSpPr>
        <p:spPr bwMode="auto">
          <a:xfrm rot="-7282380">
            <a:off x="5257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9" name="Oval 28"/>
          <p:cNvSpPr>
            <a:spLocks noChangeArrowheads="1"/>
          </p:cNvSpPr>
          <p:nvPr/>
        </p:nvSpPr>
        <p:spPr bwMode="auto">
          <a:xfrm rot="-7282380">
            <a:off x="3810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0" name="Oval 29"/>
          <p:cNvSpPr>
            <a:spLocks noChangeArrowheads="1"/>
          </p:cNvSpPr>
          <p:nvPr/>
        </p:nvSpPr>
        <p:spPr bwMode="auto">
          <a:xfrm rot="-7282380">
            <a:off x="5029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92191" name="Oval 30"/>
          <p:cNvSpPr>
            <a:spLocks noChangeArrowheads="1"/>
          </p:cNvSpPr>
          <p:nvPr/>
        </p:nvSpPr>
        <p:spPr bwMode="auto">
          <a:xfrm rot="-7282380">
            <a:off x="41148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2" name="Oval 31"/>
          <p:cNvSpPr>
            <a:spLocks noChangeArrowheads="1"/>
          </p:cNvSpPr>
          <p:nvPr/>
        </p:nvSpPr>
        <p:spPr bwMode="auto">
          <a:xfrm rot="-7282380">
            <a:off x="4495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3" name="Oval 32"/>
          <p:cNvSpPr>
            <a:spLocks noChangeArrowheads="1"/>
          </p:cNvSpPr>
          <p:nvPr/>
        </p:nvSpPr>
        <p:spPr bwMode="auto">
          <a:xfrm rot="-7282380">
            <a:off x="4267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4" name="Text Box 33"/>
          <p:cNvSpPr txBox="1">
            <a:spLocks noChangeArrowheads="1"/>
          </p:cNvSpPr>
          <p:nvPr/>
        </p:nvSpPr>
        <p:spPr bwMode="auto">
          <a:xfrm>
            <a:off x="3124200" y="1524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92195" name="Line 34"/>
          <p:cNvSpPr>
            <a:spLocks noChangeShapeType="1"/>
          </p:cNvSpPr>
          <p:nvPr/>
        </p:nvSpPr>
        <p:spPr bwMode="auto">
          <a:xfrm>
            <a:off x="33528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6" name="Text Box 35"/>
          <p:cNvSpPr txBox="1">
            <a:spLocks noChangeArrowheads="1"/>
          </p:cNvSpPr>
          <p:nvPr/>
        </p:nvSpPr>
        <p:spPr bwMode="auto">
          <a:xfrm>
            <a:off x="5614988" y="3276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2197" name="Line 36"/>
          <p:cNvSpPr>
            <a:spLocks noChangeShapeType="1"/>
          </p:cNvSpPr>
          <p:nvPr/>
        </p:nvSpPr>
        <p:spPr bwMode="auto">
          <a:xfrm>
            <a:off x="636428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8" name="Oval 37"/>
          <p:cNvSpPr>
            <a:spLocks noChangeArrowheads="1"/>
          </p:cNvSpPr>
          <p:nvPr/>
        </p:nvSpPr>
        <p:spPr bwMode="auto">
          <a:xfrm rot="-7282380">
            <a:off x="66532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9" name="Oval 38"/>
          <p:cNvSpPr>
            <a:spLocks noChangeArrowheads="1"/>
          </p:cNvSpPr>
          <p:nvPr/>
        </p:nvSpPr>
        <p:spPr bwMode="auto">
          <a:xfrm rot="-7282380">
            <a:off x="84820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0" name="Oval 39"/>
          <p:cNvSpPr>
            <a:spLocks noChangeArrowheads="1"/>
          </p:cNvSpPr>
          <p:nvPr/>
        </p:nvSpPr>
        <p:spPr bwMode="auto">
          <a:xfrm rot="-7282380">
            <a:off x="86344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1" name="Oval 40"/>
          <p:cNvSpPr>
            <a:spLocks noChangeArrowheads="1"/>
          </p:cNvSpPr>
          <p:nvPr/>
        </p:nvSpPr>
        <p:spPr bwMode="auto">
          <a:xfrm rot="-7282380">
            <a:off x="77200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2" name="Oval 41"/>
          <p:cNvSpPr>
            <a:spLocks noChangeArrowheads="1"/>
          </p:cNvSpPr>
          <p:nvPr/>
        </p:nvSpPr>
        <p:spPr bwMode="auto">
          <a:xfrm rot="-7282380">
            <a:off x="77962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3" name="Oval 42"/>
          <p:cNvSpPr>
            <a:spLocks noChangeArrowheads="1"/>
          </p:cNvSpPr>
          <p:nvPr/>
        </p:nvSpPr>
        <p:spPr bwMode="auto">
          <a:xfrm rot="-7282380">
            <a:off x="7315200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4" name="Oval 43"/>
          <p:cNvSpPr>
            <a:spLocks noChangeArrowheads="1"/>
          </p:cNvSpPr>
          <p:nvPr/>
        </p:nvSpPr>
        <p:spPr bwMode="auto">
          <a:xfrm rot="-7282380">
            <a:off x="65008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5" name="Oval 44"/>
          <p:cNvSpPr>
            <a:spLocks noChangeArrowheads="1"/>
          </p:cNvSpPr>
          <p:nvPr/>
        </p:nvSpPr>
        <p:spPr bwMode="auto">
          <a:xfrm rot="-7282380">
            <a:off x="6805613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6" name="Oval 45"/>
          <p:cNvSpPr>
            <a:spLocks noChangeArrowheads="1"/>
          </p:cNvSpPr>
          <p:nvPr/>
        </p:nvSpPr>
        <p:spPr bwMode="auto">
          <a:xfrm rot="-7282380">
            <a:off x="7110413" y="2549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92207" name="Oval 46"/>
          <p:cNvSpPr>
            <a:spLocks noChangeArrowheads="1"/>
          </p:cNvSpPr>
          <p:nvPr/>
        </p:nvSpPr>
        <p:spPr bwMode="auto">
          <a:xfrm rot="-7282380">
            <a:off x="74914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8" name="Oval 47"/>
          <p:cNvSpPr>
            <a:spLocks noChangeArrowheads="1"/>
          </p:cNvSpPr>
          <p:nvPr/>
        </p:nvSpPr>
        <p:spPr bwMode="auto">
          <a:xfrm rot="-7282380">
            <a:off x="72628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9" name="Text Box 48"/>
          <p:cNvSpPr txBox="1">
            <a:spLocks noChangeArrowheads="1"/>
          </p:cNvSpPr>
          <p:nvPr/>
        </p:nvSpPr>
        <p:spPr bwMode="auto">
          <a:xfrm>
            <a:off x="6119813" y="1524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92210" name="Line 49"/>
          <p:cNvSpPr>
            <a:spLocks noChangeShapeType="1"/>
          </p:cNvSpPr>
          <p:nvPr/>
        </p:nvSpPr>
        <p:spPr bwMode="auto">
          <a:xfrm>
            <a:off x="634841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1" name="Oval 50"/>
          <p:cNvSpPr>
            <a:spLocks noChangeArrowheads="1"/>
          </p:cNvSpPr>
          <p:nvPr/>
        </p:nvSpPr>
        <p:spPr bwMode="auto">
          <a:xfrm rot="-7282380">
            <a:off x="8229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2" name="Text Box 51"/>
          <p:cNvSpPr txBox="1">
            <a:spLocks noChangeArrowheads="1"/>
          </p:cNvSpPr>
          <p:nvPr/>
        </p:nvSpPr>
        <p:spPr bwMode="auto">
          <a:xfrm>
            <a:off x="8610600" y="3276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2213" name="Line 52"/>
          <p:cNvSpPr>
            <a:spLocks noChangeShapeType="1"/>
          </p:cNvSpPr>
          <p:nvPr/>
        </p:nvSpPr>
        <p:spPr bwMode="auto">
          <a:xfrm>
            <a:off x="34623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4" name="Line 53"/>
          <p:cNvSpPr>
            <a:spLocks noChangeShapeType="1"/>
          </p:cNvSpPr>
          <p:nvPr/>
        </p:nvSpPr>
        <p:spPr bwMode="auto">
          <a:xfrm flipV="1">
            <a:off x="3462338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5" name="Oval 54"/>
          <p:cNvSpPr>
            <a:spLocks noChangeArrowheads="1"/>
          </p:cNvSpPr>
          <p:nvPr/>
        </p:nvSpPr>
        <p:spPr bwMode="auto">
          <a:xfrm rot="-7282380">
            <a:off x="3522663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6" name="Oval 55"/>
          <p:cNvSpPr>
            <a:spLocks noChangeArrowheads="1"/>
          </p:cNvSpPr>
          <p:nvPr/>
        </p:nvSpPr>
        <p:spPr bwMode="auto">
          <a:xfrm rot="-7282380">
            <a:off x="3751263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7" name="Oval 56"/>
          <p:cNvSpPr>
            <a:spLocks noChangeArrowheads="1"/>
          </p:cNvSpPr>
          <p:nvPr/>
        </p:nvSpPr>
        <p:spPr bwMode="auto">
          <a:xfrm rot="-7282380">
            <a:off x="5410200" y="4114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8" name="Oval 57"/>
          <p:cNvSpPr>
            <a:spLocks noChangeArrowheads="1"/>
          </p:cNvSpPr>
          <p:nvPr/>
        </p:nvSpPr>
        <p:spPr bwMode="auto">
          <a:xfrm rot="-7282380">
            <a:off x="558006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9" name="Oval 58"/>
          <p:cNvSpPr>
            <a:spLocks noChangeArrowheads="1"/>
          </p:cNvSpPr>
          <p:nvPr/>
        </p:nvSpPr>
        <p:spPr bwMode="auto">
          <a:xfrm rot="-7282380">
            <a:off x="40386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0" name="Oval 59"/>
          <p:cNvSpPr>
            <a:spLocks noChangeArrowheads="1"/>
          </p:cNvSpPr>
          <p:nvPr/>
        </p:nvSpPr>
        <p:spPr bwMode="auto">
          <a:xfrm rot="-7282380">
            <a:off x="5791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1" name="Oval 60"/>
          <p:cNvSpPr>
            <a:spLocks noChangeArrowheads="1"/>
          </p:cNvSpPr>
          <p:nvPr/>
        </p:nvSpPr>
        <p:spPr bwMode="auto">
          <a:xfrm rot="-7282380">
            <a:off x="4953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2" name="Oval 61"/>
          <p:cNvSpPr>
            <a:spLocks noChangeArrowheads="1"/>
          </p:cNvSpPr>
          <p:nvPr/>
        </p:nvSpPr>
        <p:spPr bwMode="auto">
          <a:xfrm rot="-7282380">
            <a:off x="50292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3" name="Oval 62"/>
          <p:cNvSpPr>
            <a:spLocks noChangeArrowheads="1"/>
          </p:cNvSpPr>
          <p:nvPr/>
        </p:nvSpPr>
        <p:spPr bwMode="auto">
          <a:xfrm rot="-7282380">
            <a:off x="44196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4" name="Oval 63"/>
          <p:cNvSpPr>
            <a:spLocks noChangeArrowheads="1"/>
          </p:cNvSpPr>
          <p:nvPr/>
        </p:nvSpPr>
        <p:spPr bwMode="auto">
          <a:xfrm rot="-728238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5" name="Oval 64"/>
          <p:cNvSpPr>
            <a:spLocks noChangeArrowheads="1"/>
          </p:cNvSpPr>
          <p:nvPr/>
        </p:nvSpPr>
        <p:spPr bwMode="auto">
          <a:xfrm rot="-7282380">
            <a:off x="38100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6" name="Oval 65"/>
          <p:cNvSpPr>
            <a:spLocks noChangeArrowheads="1"/>
          </p:cNvSpPr>
          <p:nvPr/>
        </p:nvSpPr>
        <p:spPr bwMode="auto">
          <a:xfrm rot="-7282380">
            <a:off x="4191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92227" name="Oval 66"/>
          <p:cNvSpPr>
            <a:spLocks noChangeArrowheads="1"/>
          </p:cNvSpPr>
          <p:nvPr/>
        </p:nvSpPr>
        <p:spPr bwMode="auto">
          <a:xfrm rot="-7282380">
            <a:off x="5334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8" name="Oval 67"/>
          <p:cNvSpPr>
            <a:spLocks noChangeArrowheads="1"/>
          </p:cNvSpPr>
          <p:nvPr/>
        </p:nvSpPr>
        <p:spPr bwMode="auto">
          <a:xfrm rot="-7282380">
            <a:off x="45894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9" name="Oval 68"/>
          <p:cNvSpPr>
            <a:spLocks noChangeArrowheads="1"/>
          </p:cNvSpPr>
          <p:nvPr/>
        </p:nvSpPr>
        <p:spPr bwMode="auto">
          <a:xfrm rot="-7282380">
            <a:off x="45720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0" name="Text Box 69"/>
          <p:cNvSpPr txBox="1">
            <a:spLocks noChangeArrowheads="1"/>
          </p:cNvSpPr>
          <p:nvPr/>
        </p:nvSpPr>
        <p:spPr bwMode="auto">
          <a:xfrm>
            <a:off x="3194050" y="4343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92231" name="Line 70"/>
          <p:cNvSpPr>
            <a:spLocks noChangeShapeType="1"/>
          </p:cNvSpPr>
          <p:nvPr/>
        </p:nvSpPr>
        <p:spPr bwMode="auto">
          <a:xfrm>
            <a:off x="34464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2" name="Oval 71"/>
          <p:cNvSpPr>
            <a:spLocks noChangeArrowheads="1"/>
          </p:cNvSpPr>
          <p:nvPr/>
        </p:nvSpPr>
        <p:spPr bwMode="auto">
          <a:xfrm rot="-7282380">
            <a:off x="53340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3" name="Text Box 72"/>
          <p:cNvSpPr txBox="1">
            <a:spLocks noChangeArrowheads="1"/>
          </p:cNvSpPr>
          <p:nvPr/>
        </p:nvSpPr>
        <p:spPr bwMode="auto">
          <a:xfrm>
            <a:off x="5708650" y="586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2234" name="Line 73"/>
          <p:cNvSpPr>
            <a:spLocks noChangeShapeType="1"/>
          </p:cNvSpPr>
          <p:nvPr/>
        </p:nvSpPr>
        <p:spPr bwMode="auto">
          <a:xfrm>
            <a:off x="396875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5" name="Line 74"/>
          <p:cNvSpPr>
            <a:spLocks noChangeShapeType="1"/>
          </p:cNvSpPr>
          <p:nvPr/>
        </p:nvSpPr>
        <p:spPr bwMode="auto">
          <a:xfrm flipV="1">
            <a:off x="396875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6" name="Oval 75"/>
          <p:cNvSpPr>
            <a:spLocks noChangeArrowheads="1"/>
          </p:cNvSpPr>
          <p:nvPr/>
        </p:nvSpPr>
        <p:spPr bwMode="auto">
          <a:xfrm rot="-7282380">
            <a:off x="457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7" name="Oval 76"/>
          <p:cNvSpPr>
            <a:spLocks noChangeArrowheads="1"/>
          </p:cNvSpPr>
          <p:nvPr/>
        </p:nvSpPr>
        <p:spPr bwMode="auto">
          <a:xfrm rot="-7282380">
            <a:off x="7620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8" name="Oval 77"/>
          <p:cNvSpPr>
            <a:spLocks noChangeArrowheads="1"/>
          </p:cNvSpPr>
          <p:nvPr/>
        </p:nvSpPr>
        <p:spPr bwMode="auto">
          <a:xfrm rot="-7282380">
            <a:off x="28194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9" name="Oval 78"/>
          <p:cNvSpPr>
            <a:spLocks noChangeArrowheads="1"/>
          </p:cNvSpPr>
          <p:nvPr/>
        </p:nvSpPr>
        <p:spPr bwMode="auto">
          <a:xfrm rot="-7282380">
            <a:off x="2438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0" name="Oval 79"/>
          <p:cNvSpPr>
            <a:spLocks noChangeArrowheads="1"/>
          </p:cNvSpPr>
          <p:nvPr/>
        </p:nvSpPr>
        <p:spPr bwMode="auto">
          <a:xfrm rot="-7282380">
            <a:off x="106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92241" name="Oval 80"/>
          <p:cNvSpPr>
            <a:spLocks noChangeArrowheads="1"/>
          </p:cNvSpPr>
          <p:nvPr/>
        </p:nvSpPr>
        <p:spPr bwMode="auto">
          <a:xfrm rot="-7282380">
            <a:off x="1752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2" name="Oval 81"/>
          <p:cNvSpPr>
            <a:spLocks noChangeArrowheads="1"/>
          </p:cNvSpPr>
          <p:nvPr/>
        </p:nvSpPr>
        <p:spPr bwMode="auto">
          <a:xfrm rot="-7282380">
            <a:off x="1447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3" name="Text Box 82"/>
          <p:cNvSpPr txBox="1">
            <a:spLocks noChangeArrowheads="1"/>
          </p:cNvSpPr>
          <p:nvPr/>
        </p:nvSpPr>
        <p:spPr bwMode="auto">
          <a:xfrm>
            <a:off x="52388" y="4343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92244" name="Line 83"/>
          <p:cNvSpPr>
            <a:spLocks noChangeShapeType="1"/>
          </p:cNvSpPr>
          <p:nvPr/>
        </p:nvSpPr>
        <p:spPr bwMode="auto">
          <a:xfrm>
            <a:off x="381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5" name="Oval 84"/>
          <p:cNvSpPr>
            <a:spLocks noChangeArrowheads="1"/>
          </p:cNvSpPr>
          <p:nvPr/>
        </p:nvSpPr>
        <p:spPr bwMode="auto">
          <a:xfrm rot="-7282380">
            <a:off x="21336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6" name="Text Box 85"/>
          <p:cNvSpPr txBox="1">
            <a:spLocks noChangeArrowheads="1"/>
          </p:cNvSpPr>
          <p:nvPr/>
        </p:nvSpPr>
        <p:spPr bwMode="auto">
          <a:xfrm>
            <a:off x="2643188" y="586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2247" name="Text Box 87"/>
          <p:cNvSpPr txBox="1">
            <a:spLocks noChangeArrowheads="1"/>
          </p:cNvSpPr>
          <p:nvPr/>
        </p:nvSpPr>
        <p:spPr bwMode="auto">
          <a:xfrm>
            <a:off x="1068388" y="3581400"/>
            <a:ext cx="915987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-1</a:t>
            </a:r>
          </a:p>
        </p:txBody>
      </p:sp>
      <p:sp>
        <p:nvSpPr>
          <p:cNvPr id="92248" name="Text Box 88"/>
          <p:cNvSpPr txBox="1">
            <a:spLocks noChangeArrowheads="1"/>
          </p:cNvSpPr>
          <p:nvPr/>
        </p:nvSpPr>
        <p:spPr bwMode="auto">
          <a:xfrm>
            <a:off x="4029075" y="3590925"/>
            <a:ext cx="10001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-.6</a:t>
            </a:r>
          </a:p>
        </p:txBody>
      </p:sp>
      <p:sp>
        <p:nvSpPr>
          <p:cNvPr id="92249" name="Text Box 89"/>
          <p:cNvSpPr txBox="1">
            <a:spLocks noChangeArrowheads="1"/>
          </p:cNvSpPr>
          <p:nvPr/>
        </p:nvSpPr>
        <p:spPr bwMode="auto">
          <a:xfrm>
            <a:off x="7153275" y="3590925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0</a:t>
            </a:r>
          </a:p>
        </p:txBody>
      </p:sp>
      <p:sp>
        <p:nvSpPr>
          <p:cNvPr id="92250" name="Text Box 90"/>
          <p:cNvSpPr txBox="1">
            <a:spLocks noChangeArrowheads="1"/>
          </p:cNvSpPr>
          <p:nvPr/>
        </p:nvSpPr>
        <p:spPr bwMode="auto">
          <a:xfrm>
            <a:off x="4122738" y="6161088"/>
            <a:ext cx="10763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+.3</a:t>
            </a:r>
          </a:p>
        </p:txBody>
      </p:sp>
      <p:sp>
        <p:nvSpPr>
          <p:cNvPr id="92251" name="Text Box 91"/>
          <p:cNvSpPr txBox="1">
            <a:spLocks noChangeArrowheads="1"/>
          </p:cNvSpPr>
          <p:nvPr/>
        </p:nvSpPr>
        <p:spPr bwMode="auto">
          <a:xfrm>
            <a:off x="1057275" y="6146800"/>
            <a:ext cx="9921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+1</a:t>
            </a:r>
          </a:p>
        </p:txBody>
      </p:sp>
      <p:sp>
        <p:nvSpPr>
          <p:cNvPr id="92252" name="Line 92"/>
          <p:cNvSpPr>
            <a:spLocks noChangeShapeType="1"/>
          </p:cNvSpPr>
          <p:nvPr/>
        </p:nvSpPr>
        <p:spPr bwMode="auto">
          <a:xfrm>
            <a:off x="63579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3" name="Oval 95"/>
          <p:cNvSpPr>
            <a:spLocks noChangeArrowheads="1"/>
          </p:cNvSpPr>
          <p:nvPr/>
        </p:nvSpPr>
        <p:spPr bwMode="auto">
          <a:xfrm rot="-7282380">
            <a:off x="85344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4" name="Oval 96"/>
          <p:cNvSpPr>
            <a:spLocks noChangeArrowheads="1"/>
          </p:cNvSpPr>
          <p:nvPr/>
        </p:nvSpPr>
        <p:spPr bwMode="auto">
          <a:xfrm rot="-7282380">
            <a:off x="800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5" name="Oval 99"/>
          <p:cNvSpPr>
            <a:spLocks noChangeArrowheads="1"/>
          </p:cNvSpPr>
          <p:nvPr/>
        </p:nvSpPr>
        <p:spPr bwMode="auto">
          <a:xfrm rot="-7282380">
            <a:off x="6553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6" name="Oval 100"/>
          <p:cNvSpPr>
            <a:spLocks noChangeArrowheads="1"/>
          </p:cNvSpPr>
          <p:nvPr/>
        </p:nvSpPr>
        <p:spPr bwMode="auto">
          <a:xfrm rot="-7282380">
            <a:off x="6858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7" name="Oval 101"/>
          <p:cNvSpPr>
            <a:spLocks noChangeArrowheads="1"/>
          </p:cNvSpPr>
          <p:nvPr/>
        </p:nvSpPr>
        <p:spPr bwMode="auto">
          <a:xfrm rot="-7282380">
            <a:off x="7162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92258" name="Oval 102"/>
          <p:cNvSpPr>
            <a:spLocks noChangeArrowheads="1"/>
          </p:cNvSpPr>
          <p:nvPr/>
        </p:nvSpPr>
        <p:spPr bwMode="auto">
          <a:xfrm rot="-7282380">
            <a:off x="74850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9" name="Text Box 104"/>
          <p:cNvSpPr txBox="1">
            <a:spLocks noChangeArrowheads="1"/>
          </p:cNvSpPr>
          <p:nvPr/>
        </p:nvSpPr>
        <p:spPr bwMode="auto">
          <a:xfrm>
            <a:off x="6113463" y="4114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92260" name="Line 105"/>
          <p:cNvSpPr>
            <a:spLocks noChangeShapeType="1"/>
          </p:cNvSpPr>
          <p:nvPr/>
        </p:nvSpPr>
        <p:spPr bwMode="auto">
          <a:xfrm>
            <a:off x="63420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1" name="Text Box 107"/>
          <p:cNvSpPr txBox="1">
            <a:spLocks noChangeArrowheads="1"/>
          </p:cNvSpPr>
          <p:nvPr/>
        </p:nvSpPr>
        <p:spPr bwMode="auto">
          <a:xfrm>
            <a:off x="8604250" y="586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2262" name="Text Box 109"/>
          <p:cNvSpPr txBox="1">
            <a:spLocks noChangeArrowheads="1"/>
          </p:cNvSpPr>
          <p:nvPr/>
        </p:nvSpPr>
        <p:spPr bwMode="auto">
          <a:xfrm>
            <a:off x="7146925" y="6159500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0</a:t>
            </a:r>
          </a:p>
        </p:txBody>
      </p:sp>
      <p:sp>
        <p:nvSpPr>
          <p:cNvPr id="92263" name="Oval 110"/>
          <p:cNvSpPr>
            <a:spLocks noChangeArrowheads="1"/>
          </p:cNvSpPr>
          <p:nvPr/>
        </p:nvSpPr>
        <p:spPr bwMode="auto">
          <a:xfrm rot="-7282380">
            <a:off x="4953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4" name="Oval 111"/>
          <p:cNvSpPr>
            <a:spLocks noChangeArrowheads="1"/>
          </p:cNvSpPr>
          <p:nvPr/>
        </p:nvSpPr>
        <p:spPr bwMode="auto">
          <a:xfrm rot="-7282380">
            <a:off x="4343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5" name="Oval 112"/>
          <p:cNvSpPr>
            <a:spLocks noChangeArrowheads="1"/>
          </p:cNvSpPr>
          <p:nvPr/>
        </p:nvSpPr>
        <p:spPr bwMode="auto">
          <a:xfrm rot="-7282380">
            <a:off x="4724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6" name="Slide Number Placeholder 10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697D20DA-1B1E-4C57-8638-02CC6A25C5C2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12" descr="ch02-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572000"/>
            <a:ext cx="37433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6" name="Picture 10" descr="ch01-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85629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Using Excel to Find </a:t>
            </a:r>
            <a:br>
              <a:rPr lang="en-US"/>
            </a:br>
            <a:r>
              <a:rPr lang="en-US"/>
              <a:t>the Correlation Coefficient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191000" cy="5334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400"/>
              <a:t>Select </a:t>
            </a:r>
            <a:r>
              <a:rPr lang="en-US" sz="2400">
                <a:solidFill>
                  <a:srgbClr val="0000FF"/>
                </a:solidFill>
              </a:rPr>
              <a:t>Data / Data Analysis</a:t>
            </a:r>
          </a:p>
        </p:txBody>
      </p:sp>
      <p:sp>
        <p:nvSpPr>
          <p:cNvPr id="931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3190" name="Line 10"/>
          <p:cNvSpPr>
            <a:spLocks noChangeShapeType="1"/>
          </p:cNvSpPr>
          <p:nvPr/>
        </p:nvSpPr>
        <p:spPr bwMode="auto">
          <a:xfrm>
            <a:off x="2971800" y="4038600"/>
            <a:ext cx="304800" cy="1371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1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C8DBC27B-6955-4D70-874E-BE43CA7B6207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3657600"/>
            <a:ext cx="662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Choose </a:t>
            </a:r>
            <a:r>
              <a:rPr lang="en-US" kern="0" dirty="0">
                <a:solidFill>
                  <a:srgbClr val="0000FF"/>
                </a:solidFill>
                <a:latin typeface="+mn-lt"/>
                <a:cs typeface="+mn-cs"/>
              </a:rPr>
              <a:t>Correlation</a:t>
            </a:r>
            <a:r>
              <a:rPr lang="en-US" kern="0" dirty="0">
                <a:latin typeface="+mn-lt"/>
                <a:cs typeface="+mn-cs"/>
              </a:rPr>
              <a:t> from the selection menu</a:t>
            </a:r>
          </a:p>
          <a:p>
            <a:pPr marL="320675" indent="-320675" defTabSz="852488"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Click OK . . .</a:t>
            </a:r>
          </a:p>
        </p:txBody>
      </p:sp>
      <p:sp>
        <p:nvSpPr>
          <p:cNvPr id="93193" name="Oval 13"/>
          <p:cNvSpPr>
            <a:spLocks noChangeArrowheads="1"/>
          </p:cNvSpPr>
          <p:nvPr/>
        </p:nvSpPr>
        <p:spPr bwMode="auto">
          <a:xfrm>
            <a:off x="304800" y="2209800"/>
            <a:ext cx="685800" cy="609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4" name="Oval 14"/>
          <p:cNvSpPr>
            <a:spLocks noChangeArrowheads="1"/>
          </p:cNvSpPr>
          <p:nvPr/>
        </p:nvSpPr>
        <p:spPr bwMode="auto">
          <a:xfrm>
            <a:off x="7772400" y="2438400"/>
            <a:ext cx="11430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14" descr="ch02-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5086350"/>
            <a:ext cx="3124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13" descr="ch02-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6248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Using Excel to Find </a:t>
            </a:r>
            <a:br>
              <a:rPr lang="en-US"/>
            </a:br>
            <a:r>
              <a:rPr lang="en-US"/>
              <a:t>the Correlation Coefficient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648200"/>
            <a:ext cx="4648200" cy="1752600"/>
          </a:xfrm>
        </p:spPr>
        <p:txBody>
          <a:bodyPr/>
          <a:lstStyle/>
          <a:p>
            <a:r>
              <a:rPr lang="en-US" sz="2400"/>
              <a:t>Input data range and select appropriate options</a:t>
            </a:r>
          </a:p>
          <a:p>
            <a:r>
              <a:rPr lang="en-US" sz="2400"/>
              <a:t>Click OK to get output</a:t>
            </a:r>
          </a:p>
        </p:txBody>
      </p:sp>
      <p:sp>
        <p:nvSpPr>
          <p:cNvPr id="942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4214" name="Line 8"/>
          <p:cNvSpPr>
            <a:spLocks noChangeShapeType="1"/>
          </p:cNvSpPr>
          <p:nvPr/>
        </p:nvSpPr>
        <p:spPr bwMode="auto">
          <a:xfrm flipV="1">
            <a:off x="3124200" y="2819400"/>
            <a:ext cx="1066800" cy="19050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5" name="Line 9"/>
          <p:cNvSpPr>
            <a:spLocks noChangeShapeType="1"/>
          </p:cNvSpPr>
          <p:nvPr/>
        </p:nvSpPr>
        <p:spPr bwMode="auto">
          <a:xfrm flipV="1">
            <a:off x="3124200" y="3048000"/>
            <a:ext cx="1066800" cy="1676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6" name="Line 10"/>
          <p:cNvSpPr>
            <a:spLocks noChangeShapeType="1"/>
          </p:cNvSpPr>
          <p:nvPr/>
        </p:nvSpPr>
        <p:spPr bwMode="auto">
          <a:xfrm flipH="1" flipV="1">
            <a:off x="2819400" y="3429000"/>
            <a:ext cx="304800" cy="1295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7" name="Line 11"/>
          <p:cNvSpPr>
            <a:spLocks noChangeShapeType="1"/>
          </p:cNvSpPr>
          <p:nvPr/>
        </p:nvSpPr>
        <p:spPr bwMode="auto">
          <a:xfrm>
            <a:off x="4191000" y="5715000"/>
            <a:ext cx="22860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6477000" y="5638800"/>
            <a:ext cx="838200" cy="228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Text Box 1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94220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82C7D0A1-CB73-4101-B2D7-EFBDCC8BF09D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Interpreting the Result</a:t>
            </a:r>
          </a:p>
        </p:txBody>
      </p:sp>
      <p:sp>
        <p:nvSpPr>
          <p:cNvPr id="2561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7239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 = .733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There is a </a:t>
            </a:r>
            <a:r>
              <a:rPr lang="en-US" sz="2400">
                <a:solidFill>
                  <a:srgbClr val="0000FF"/>
                </a:solidFill>
              </a:rPr>
              <a:t>relatively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FF"/>
                </a:solidFill>
              </a:rPr>
              <a:t>	strong positive linear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FF"/>
                </a:solidFill>
              </a:rPr>
              <a:t>	relationship </a:t>
            </a:r>
            <a:r>
              <a:rPr lang="en-US" sz="2400"/>
              <a:t>between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test score #1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and test score #2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Students who scored high on the first test tended to score high on second test</a:t>
            </a:r>
          </a:p>
        </p:txBody>
      </p:sp>
      <p:sp>
        <p:nvSpPr>
          <p:cNvPr id="256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4114800" y="1752600"/>
          <a:ext cx="4700588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Chart" r:id="rId3" imgW="5895975" imgH="3695802" progId="Excel.Sheet.8">
                  <p:embed/>
                </p:oleObj>
              </mc:Choice>
              <mc:Fallback>
                <p:oleObj name="Chart" r:id="rId3" imgW="5895975" imgH="3695802" progId="Excel.Sheet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4700588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66F2D70B-AB52-4E3B-A9BF-4CBB38ADF096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953000"/>
          </a:xfrm>
        </p:spPr>
        <p:txBody>
          <a:bodyPr/>
          <a:lstStyle/>
          <a:p>
            <a:r>
              <a:rPr lang="en-US"/>
              <a:t>Described measures of central tendency</a:t>
            </a:r>
          </a:p>
          <a:p>
            <a:pPr lvl="1"/>
            <a:r>
              <a:rPr lang="en-US" sz="2000"/>
              <a:t>Mean, median, mode</a:t>
            </a:r>
          </a:p>
          <a:p>
            <a:r>
              <a:rPr lang="en-US"/>
              <a:t>Illustrated the shape of the distribution</a:t>
            </a:r>
          </a:p>
          <a:p>
            <a:pPr lvl="1"/>
            <a:r>
              <a:rPr lang="en-US" sz="2000"/>
              <a:t>Symmetric, skewed</a:t>
            </a:r>
          </a:p>
          <a:p>
            <a:r>
              <a:rPr lang="en-US"/>
              <a:t>Described measures of variation</a:t>
            </a:r>
          </a:p>
          <a:p>
            <a:pPr lvl="1"/>
            <a:r>
              <a:rPr lang="en-US" sz="2000"/>
              <a:t>Range, interquartile range, variance and standard deviation, coefficient of variation</a:t>
            </a:r>
          </a:p>
          <a:p>
            <a:r>
              <a:rPr lang="en-US"/>
              <a:t>Discussed measures of grouped data</a:t>
            </a:r>
          </a:p>
          <a:p>
            <a:r>
              <a:rPr lang="en-US"/>
              <a:t>Calculated measures of relationships between variables</a:t>
            </a:r>
          </a:p>
          <a:p>
            <a:pPr lvl="1"/>
            <a:r>
              <a:rPr lang="en-US" sz="2000"/>
              <a:t>covariance and correlation coefficient</a:t>
            </a:r>
          </a:p>
        </p:txBody>
      </p:sp>
      <p:sp>
        <p:nvSpPr>
          <p:cNvPr id="972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69C3301F-CDD0-46A1-B6F2-D53E91F2F5B5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83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49DF0761-CAA8-4271-A5DC-8012EB9A3BCA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98307" name="Picture 7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8" name="Rectangle 8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4532313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The arithmetic mean (mean) is the most common measure of central tendency</a:t>
            </a:r>
          </a:p>
          <a:p>
            <a:endParaRPr lang="en-US" sz="800"/>
          </a:p>
          <a:p>
            <a:pPr lvl="1"/>
            <a:r>
              <a:rPr lang="en-US"/>
              <a:t>For a population of N values: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For a sample of size n:</a:t>
            </a:r>
          </a:p>
          <a:p>
            <a:pPr lvl="1"/>
            <a:endParaRPr lang="en-US"/>
          </a:p>
        </p:txBody>
      </p:sp>
      <p:sp>
        <p:nvSpPr>
          <p:cNvPr id="2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84" name="Line 8"/>
          <p:cNvSpPr>
            <a:spLocks noChangeShapeType="1"/>
          </p:cNvSpPr>
          <p:nvPr/>
        </p:nvSpPr>
        <p:spPr bwMode="auto">
          <a:xfrm flipH="1" flipV="1">
            <a:off x="5410200" y="6324600"/>
            <a:ext cx="685800" cy="228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5" name="Text Box 6"/>
          <p:cNvSpPr txBox="1">
            <a:spLocks noChangeArrowheads="1"/>
          </p:cNvSpPr>
          <p:nvPr/>
        </p:nvSpPr>
        <p:spPr bwMode="auto">
          <a:xfrm>
            <a:off x="6096000" y="6324600"/>
            <a:ext cx="1905000" cy="406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Sample size</a:t>
            </a:r>
          </a:p>
        </p:txBody>
      </p:sp>
      <p:graphicFrame>
        <p:nvGraphicFramePr>
          <p:cNvPr id="2080" name="Object 32"/>
          <p:cNvGraphicFramePr>
            <a:graphicFrameLocks noChangeAspect="1"/>
          </p:cNvGraphicFramePr>
          <p:nvPr/>
        </p:nvGraphicFramePr>
        <p:xfrm>
          <a:off x="2514600" y="5105400"/>
          <a:ext cx="38481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1765300" imgH="609600" progId="Equation.3">
                  <p:embed/>
                </p:oleObj>
              </mc:Choice>
              <mc:Fallback>
                <p:oleObj name="Equation" r:id="rId3" imgW="1765300" imgH="609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38481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6" name="Text Box 13"/>
          <p:cNvSpPr txBox="1">
            <a:spLocks noChangeArrowheads="1"/>
          </p:cNvSpPr>
          <p:nvPr/>
        </p:nvSpPr>
        <p:spPr bwMode="auto">
          <a:xfrm>
            <a:off x="6858000" y="5562600"/>
            <a:ext cx="1752600" cy="71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Observed values</a:t>
            </a:r>
          </a:p>
        </p:txBody>
      </p:sp>
      <p:sp>
        <p:nvSpPr>
          <p:cNvPr id="2087" name="Line 14"/>
          <p:cNvSpPr>
            <a:spLocks noChangeShapeType="1"/>
          </p:cNvSpPr>
          <p:nvPr/>
        </p:nvSpPr>
        <p:spPr bwMode="auto">
          <a:xfrm flipH="1" flipV="1">
            <a:off x="6324600" y="57912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81" name="Object 33"/>
          <p:cNvGraphicFramePr>
            <a:graphicFrameLocks noChangeAspect="1"/>
          </p:cNvGraphicFramePr>
          <p:nvPr/>
        </p:nvGraphicFramePr>
        <p:xfrm>
          <a:off x="2541588" y="3124200"/>
          <a:ext cx="38481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1765300" imgH="609600" progId="Equation.3">
                  <p:embed/>
                </p:oleObj>
              </mc:Choice>
              <mc:Fallback>
                <p:oleObj name="Equation" r:id="rId5" imgW="1765300" imgH="609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124200"/>
                        <a:ext cx="38481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" name="Line 17"/>
          <p:cNvSpPr>
            <a:spLocks noChangeShapeType="1"/>
          </p:cNvSpPr>
          <p:nvPr/>
        </p:nvSpPr>
        <p:spPr bwMode="auto">
          <a:xfrm flipH="1" flipV="1">
            <a:off x="5486400" y="4318000"/>
            <a:ext cx="685800" cy="228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9" name="Text Box 18"/>
          <p:cNvSpPr txBox="1">
            <a:spLocks noChangeArrowheads="1"/>
          </p:cNvSpPr>
          <p:nvPr/>
        </p:nvSpPr>
        <p:spPr bwMode="auto">
          <a:xfrm>
            <a:off x="6172200" y="4318000"/>
            <a:ext cx="2057400" cy="4064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Population size</a:t>
            </a:r>
          </a:p>
        </p:txBody>
      </p:sp>
      <p:sp>
        <p:nvSpPr>
          <p:cNvPr id="2090" name="Text Box 19"/>
          <p:cNvSpPr txBox="1">
            <a:spLocks noChangeArrowheads="1"/>
          </p:cNvSpPr>
          <p:nvPr/>
        </p:nvSpPr>
        <p:spPr bwMode="auto">
          <a:xfrm>
            <a:off x="6934200" y="3556000"/>
            <a:ext cx="1752600" cy="7112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Population values</a:t>
            </a:r>
          </a:p>
        </p:txBody>
      </p:sp>
      <p:sp>
        <p:nvSpPr>
          <p:cNvPr id="2091" name="Line 20"/>
          <p:cNvSpPr>
            <a:spLocks noChangeShapeType="1"/>
          </p:cNvSpPr>
          <p:nvPr/>
        </p:nvSpPr>
        <p:spPr bwMode="auto">
          <a:xfrm flipH="1" flipV="1">
            <a:off x="6400800" y="37846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92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90710A46-B8A3-44B4-BFF5-D9517463E313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383462" cy="914400"/>
          </a:xfrm>
        </p:spPr>
        <p:txBody>
          <a:bodyPr/>
          <a:lstStyle/>
          <a:p>
            <a:r>
              <a:rPr lang="en-US"/>
              <a:t>Arithmetic Mean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383462" cy="914400"/>
          </a:xfrm>
        </p:spPr>
        <p:txBody>
          <a:bodyPr/>
          <a:lstStyle/>
          <a:p>
            <a:r>
              <a:rPr lang="en-US"/>
              <a:t>Arithmetic Mean</a:t>
            </a:r>
          </a:p>
        </p:txBody>
      </p:sp>
      <p:sp>
        <p:nvSpPr>
          <p:cNvPr id="310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/>
          <a:lstStyle/>
          <a:p>
            <a:r>
              <a:rPr lang="en-US" sz="2400"/>
              <a:t>The most common measure of central tendency</a:t>
            </a:r>
          </a:p>
          <a:p>
            <a:r>
              <a:rPr lang="en-US" sz="2400"/>
              <a:t>Mean = sum of values divided by the number of values</a:t>
            </a:r>
          </a:p>
          <a:p>
            <a:r>
              <a:rPr lang="en-US" sz="2400"/>
              <a:t>Affected by extreme values (outliers)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3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07" name="Text Box 4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3108" name="AutoShape 5"/>
          <p:cNvSpPr>
            <a:spLocks noChangeArrowheads="1"/>
          </p:cNvSpPr>
          <p:nvPr/>
        </p:nvSpPr>
        <p:spPr bwMode="auto">
          <a:xfrm rot="-5400000">
            <a:off x="59055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Line 6"/>
          <p:cNvSpPr>
            <a:spLocks noChangeShapeType="1"/>
          </p:cNvSpPr>
          <p:nvPr/>
        </p:nvSpPr>
        <p:spPr bwMode="auto">
          <a:xfrm>
            <a:off x="703263" y="38862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0" name="Rectangle 7"/>
          <p:cNvSpPr>
            <a:spLocks noChangeArrowheads="1"/>
          </p:cNvSpPr>
          <p:nvPr/>
        </p:nvSpPr>
        <p:spPr bwMode="auto">
          <a:xfrm>
            <a:off x="522288" y="3798888"/>
            <a:ext cx="3984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0  1   2   3   4   5   6   7   8   9   10</a:t>
            </a:r>
          </a:p>
        </p:txBody>
      </p:sp>
      <p:sp>
        <p:nvSpPr>
          <p:cNvPr id="3111" name="Rectangle 8"/>
          <p:cNvSpPr>
            <a:spLocks noChangeArrowheads="1"/>
          </p:cNvSpPr>
          <p:nvPr/>
        </p:nvSpPr>
        <p:spPr bwMode="auto">
          <a:xfrm>
            <a:off x="6096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12" name="Oval 9"/>
          <p:cNvSpPr>
            <a:spLocks noChangeArrowheads="1"/>
          </p:cNvSpPr>
          <p:nvPr/>
        </p:nvSpPr>
        <p:spPr bwMode="auto">
          <a:xfrm>
            <a:off x="838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Oval 10"/>
          <p:cNvSpPr>
            <a:spLocks noChangeArrowheads="1"/>
          </p:cNvSpPr>
          <p:nvPr/>
        </p:nvSpPr>
        <p:spPr bwMode="auto">
          <a:xfrm>
            <a:off x="1143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Oval 11"/>
          <p:cNvSpPr>
            <a:spLocks noChangeArrowheads="1"/>
          </p:cNvSpPr>
          <p:nvPr/>
        </p:nvSpPr>
        <p:spPr bwMode="auto">
          <a:xfrm>
            <a:off x="14478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Oval 12"/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Oval 13"/>
          <p:cNvSpPr>
            <a:spLocks noChangeArrowheads="1"/>
          </p:cNvSpPr>
          <p:nvPr/>
        </p:nvSpPr>
        <p:spPr bwMode="auto">
          <a:xfrm>
            <a:off x="20574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AutoShape 14"/>
          <p:cNvSpPr>
            <a:spLocks noChangeArrowheads="1"/>
          </p:cNvSpPr>
          <p:nvPr/>
        </p:nvSpPr>
        <p:spPr bwMode="auto">
          <a:xfrm rot="-5400000">
            <a:off x="12573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Rectangle 15"/>
          <p:cNvSpPr>
            <a:spLocks noChangeArrowheads="1"/>
          </p:cNvSpPr>
          <p:nvPr/>
        </p:nvSpPr>
        <p:spPr bwMode="auto">
          <a:xfrm>
            <a:off x="1447800" y="4800600"/>
            <a:ext cx="1524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Mean = 3</a:t>
            </a:r>
          </a:p>
        </p:txBody>
      </p:sp>
      <p:sp>
        <p:nvSpPr>
          <p:cNvPr id="3119" name="Line 16"/>
          <p:cNvSpPr>
            <a:spLocks noChangeShapeType="1"/>
          </p:cNvSpPr>
          <p:nvPr/>
        </p:nvSpPr>
        <p:spPr bwMode="auto">
          <a:xfrm>
            <a:off x="5046663" y="38862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0" name="Rectangle 17"/>
          <p:cNvSpPr>
            <a:spLocks noChangeArrowheads="1"/>
          </p:cNvSpPr>
          <p:nvPr/>
        </p:nvSpPr>
        <p:spPr bwMode="auto">
          <a:xfrm>
            <a:off x="4724400" y="3810000"/>
            <a:ext cx="3984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  0  1   2   3   4   5   6   7   8   9   10</a:t>
            </a:r>
          </a:p>
        </p:txBody>
      </p:sp>
      <p:sp>
        <p:nvSpPr>
          <p:cNvPr id="3121" name="Rectangle 18"/>
          <p:cNvSpPr>
            <a:spLocks noChangeArrowheads="1"/>
          </p:cNvSpPr>
          <p:nvPr/>
        </p:nvSpPr>
        <p:spPr bwMode="auto">
          <a:xfrm>
            <a:off x="49530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2" name="Oval 19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Oval 20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Oval 21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Oval 22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Oval 23"/>
          <p:cNvSpPr>
            <a:spLocks noChangeArrowheads="1"/>
          </p:cNvSpPr>
          <p:nvPr/>
        </p:nvSpPr>
        <p:spPr bwMode="auto">
          <a:xfrm>
            <a:off x="8077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Rectangle 24"/>
          <p:cNvSpPr>
            <a:spLocks noChangeArrowheads="1"/>
          </p:cNvSpPr>
          <p:nvPr/>
        </p:nvSpPr>
        <p:spPr bwMode="auto">
          <a:xfrm>
            <a:off x="6096000" y="4800600"/>
            <a:ext cx="1524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Mean = 4</a:t>
            </a:r>
          </a:p>
        </p:txBody>
      </p:sp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838200" y="5410200"/>
          <a:ext cx="3022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1625600" imgH="393700" progId="Equation.3">
                  <p:embed/>
                </p:oleObj>
              </mc:Choice>
              <mc:Fallback>
                <p:oleObj name="Equation" r:id="rId3" imgW="1625600" imgH="3937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30226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" name="Object 31"/>
          <p:cNvGraphicFramePr>
            <a:graphicFrameLocks noChangeAspect="1"/>
          </p:cNvGraphicFramePr>
          <p:nvPr/>
        </p:nvGraphicFramePr>
        <p:xfrm>
          <a:off x="5276850" y="5410200"/>
          <a:ext cx="31877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1714500" imgH="393700" progId="Equation.3">
                  <p:embed/>
                </p:oleObj>
              </mc:Choice>
              <mc:Fallback>
                <p:oleObj name="Equation" r:id="rId5" imgW="1714500" imgH="3937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5410200"/>
                        <a:ext cx="31877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8" name="Slide Number Placeholder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C49853CE-488F-4C34-BB9E-8F45F1EE003D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383462" cy="990600"/>
          </a:xfrm>
        </p:spPr>
        <p:txBody>
          <a:bodyPr/>
          <a:lstStyle/>
          <a:p>
            <a:r>
              <a:rPr lang="en-US"/>
              <a:t>Median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50292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In an ordered list, the median is the “middle” number (50% above, 50% below)</a:t>
            </a:r>
          </a:p>
          <a:p>
            <a:endParaRPr lang="en-US" sz="2700"/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 sz="2700"/>
              <a:t>Not affected by extreme values</a:t>
            </a:r>
          </a:p>
        </p:txBody>
      </p:sp>
      <p:sp>
        <p:nvSpPr>
          <p:cNvPr id="819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 rot="-5400000">
            <a:off x="5600700" y="3533775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627063" y="3190875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46088" y="3103563"/>
            <a:ext cx="3984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0  1   2   3   4   5   6   7   8   9   10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33400" y="2962275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7620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10668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13716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16764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19812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 rot="-5400000">
            <a:off x="1257300" y="3533775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1371600" y="3952875"/>
            <a:ext cx="18288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Median = 3</a:t>
            </a: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4970463" y="3190875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4648200" y="3114675"/>
            <a:ext cx="3984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  0  1   2   3   4   5   6   7   8   9   10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4876800" y="2962275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54102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57150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60198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8001000" y="2962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5715000" y="3952875"/>
            <a:ext cx="18288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Median = 3</a:t>
            </a:r>
          </a:p>
        </p:txBody>
      </p:sp>
      <p:sp>
        <p:nvSpPr>
          <p:cNvPr id="81944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2-</a:t>
            </a:r>
            <a:fld id="{AC88F139-930F-47ED-BE3A-FB16A1E63C50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ECFF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Pages>20</Pages>
  <Words>3530</Words>
  <Application>Microsoft Office PowerPoint</Application>
  <PresentationFormat>On-screen Show (4:3)</PresentationFormat>
  <Paragraphs>663</Paragraphs>
  <Slides>65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Wingdings</vt:lpstr>
      <vt:lpstr>newbold-7e</vt:lpstr>
      <vt:lpstr>Equation</vt:lpstr>
      <vt:lpstr>Drawing</vt:lpstr>
      <vt:lpstr>Chart</vt:lpstr>
      <vt:lpstr>PowerPoint Presentation</vt:lpstr>
      <vt:lpstr>Chapter Goals</vt:lpstr>
      <vt:lpstr>Chapter Topics</vt:lpstr>
      <vt:lpstr>Chapter Topics</vt:lpstr>
      <vt:lpstr>Describing Data Numerically</vt:lpstr>
      <vt:lpstr>Measures of Central Tendency</vt:lpstr>
      <vt:lpstr>Arithmetic Mean</vt:lpstr>
      <vt:lpstr>Arithmetic Mean</vt:lpstr>
      <vt:lpstr>Median</vt:lpstr>
      <vt:lpstr>Finding the Median</vt:lpstr>
      <vt:lpstr>Mode</vt:lpstr>
      <vt:lpstr> Review Example</vt:lpstr>
      <vt:lpstr>Review Example: Summary Statistics</vt:lpstr>
      <vt:lpstr> Which measure of location  is the “best”?</vt:lpstr>
      <vt:lpstr>Shape of a Distribution</vt:lpstr>
      <vt:lpstr>Geometric Mean</vt:lpstr>
      <vt:lpstr>Example</vt:lpstr>
      <vt:lpstr>Example</vt:lpstr>
      <vt:lpstr>Percentiles and Quartiles</vt:lpstr>
      <vt:lpstr>Quartiles</vt:lpstr>
      <vt:lpstr>Quartile Formulas</vt:lpstr>
      <vt:lpstr>Quartiles</vt:lpstr>
      <vt:lpstr>Five-Number Summary</vt:lpstr>
      <vt:lpstr>Measures of Variability</vt:lpstr>
      <vt:lpstr>Range</vt:lpstr>
      <vt:lpstr> Disadvantages of the Range</vt:lpstr>
      <vt:lpstr>Interquartile Range</vt:lpstr>
      <vt:lpstr>Interquartile Range</vt:lpstr>
      <vt:lpstr>Box-and-Whisker Plot</vt:lpstr>
      <vt:lpstr>Box-and-Whisker Plot</vt:lpstr>
      <vt:lpstr>Population Variance</vt:lpstr>
      <vt:lpstr>Sample Variance</vt:lpstr>
      <vt:lpstr>Population Standard Deviation</vt:lpstr>
      <vt:lpstr>Sample Standard Deviation</vt:lpstr>
      <vt:lpstr>Calculation Example: Sample Standard Deviation</vt:lpstr>
      <vt:lpstr>Measuring variation</vt:lpstr>
      <vt:lpstr>Comparing Standard Deviations</vt:lpstr>
      <vt:lpstr>Advantages of Variance and Standard Deviation</vt:lpstr>
      <vt:lpstr>Using Microsoft Excel</vt:lpstr>
      <vt:lpstr>Using Excel</vt:lpstr>
      <vt:lpstr>Using Excel</vt:lpstr>
      <vt:lpstr>Excel output</vt:lpstr>
      <vt:lpstr>Coefficient of Variation</vt:lpstr>
      <vt:lpstr>Comparing Coefficient  of Variation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Weighted Mean  and Measures of Grouped Data</vt:lpstr>
      <vt:lpstr>Approximations for Grouped Data</vt:lpstr>
      <vt:lpstr>Approximations for Grouped Data</vt:lpstr>
      <vt:lpstr>Measures of Relationships Between Variables</vt:lpstr>
      <vt:lpstr>Covariance</vt:lpstr>
      <vt:lpstr>Interpreting Covariance</vt:lpstr>
      <vt:lpstr>Coefficient of Correlation</vt:lpstr>
      <vt:lpstr>Features of  Correlation Coefficient, r</vt:lpstr>
      <vt:lpstr>Scatter Plots of Data with Various Correlation Coefficients</vt:lpstr>
      <vt:lpstr>Using Excel to Find  the Correlation Coefficient</vt:lpstr>
      <vt:lpstr>Using Excel to Find  the Correlation Coefficient</vt:lpstr>
      <vt:lpstr>Interpreting the Result</vt:lpstr>
      <vt:lpstr>Chapter Summary</vt:lpstr>
      <vt:lpstr>PowerPoint Presentation</vt:lpstr>
    </vt:vector>
  </TitlesOfParts>
  <Company>University of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6/e</dc:title>
  <dc:subject>Chapter 2</dc:subject>
  <dc:creator>Dirk Yandell</dc:creator>
  <cp:lastModifiedBy>Ashraf AMAD</cp:lastModifiedBy>
  <cp:revision>112</cp:revision>
  <cp:lastPrinted>1998-11-22T23:37:53Z</cp:lastPrinted>
  <dcterms:created xsi:type="dcterms:W3CDTF">2001-01-13T04:36:39Z</dcterms:created>
  <dcterms:modified xsi:type="dcterms:W3CDTF">2019-02-12T07:34:33Z</dcterms:modified>
</cp:coreProperties>
</file>