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4" r:id="rId1"/>
  </p:sldMasterIdLst>
  <p:notesMasterIdLst>
    <p:notesMasterId r:id="rId63"/>
  </p:notesMasterIdLst>
  <p:handoutMasterIdLst>
    <p:handoutMasterId r:id="rId64"/>
  </p:handoutMasterIdLst>
  <p:sldIdLst>
    <p:sldId id="500" r:id="rId2"/>
    <p:sldId id="369" r:id="rId3"/>
    <p:sldId id="370" r:id="rId4"/>
    <p:sldId id="371" r:id="rId5"/>
    <p:sldId id="503" r:id="rId6"/>
    <p:sldId id="505" r:id="rId7"/>
    <p:sldId id="504" r:id="rId8"/>
    <p:sldId id="429" r:id="rId9"/>
    <p:sldId id="431" r:id="rId10"/>
    <p:sldId id="508" r:id="rId11"/>
    <p:sldId id="506" r:id="rId12"/>
    <p:sldId id="509" r:id="rId13"/>
    <p:sldId id="374" r:id="rId14"/>
    <p:sldId id="375" r:id="rId15"/>
    <p:sldId id="376" r:id="rId16"/>
    <p:sldId id="448" r:id="rId17"/>
    <p:sldId id="449" r:id="rId18"/>
    <p:sldId id="458" r:id="rId19"/>
    <p:sldId id="385" r:id="rId20"/>
    <p:sldId id="386" r:id="rId21"/>
    <p:sldId id="438" r:id="rId22"/>
    <p:sldId id="462" r:id="rId23"/>
    <p:sldId id="463" r:id="rId24"/>
    <p:sldId id="387" r:id="rId25"/>
    <p:sldId id="388" r:id="rId26"/>
    <p:sldId id="390" r:id="rId27"/>
    <p:sldId id="395" r:id="rId28"/>
    <p:sldId id="391" r:id="rId29"/>
    <p:sldId id="392" r:id="rId30"/>
    <p:sldId id="393" r:id="rId31"/>
    <p:sldId id="394" r:id="rId32"/>
    <p:sldId id="416" r:id="rId33"/>
    <p:sldId id="514" r:id="rId34"/>
    <p:sldId id="426" r:id="rId35"/>
    <p:sldId id="418" r:id="rId36"/>
    <p:sldId id="419" r:id="rId37"/>
    <p:sldId id="420" r:id="rId38"/>
    <p:sldId id="421" r:id="rId39"/>
    <p:sldId id="422" r:id="rId40"/>
    <p:sldId id="515" r:id="rId41"/>
    <p:sldId id="510" r:id="rId42"/>
    <p:sldId id="511" r:id="rId43"/>
    <p:sldId id="512" r:id="rId44"/>
    <p:sldId id="513" r:id="rId45"/>
    <p:sldId id="439" r:id="rId46"/>
    <p:sldId id="516" r:id="rId47"/>
    <p:sldId id="484" r:id="rId48"/>
    <p:sldId id="485" r:id="rId49"/>
    <p:sldId id="501" r:id="rId50"/>
    <p:sldId id="486" r:id="rId51"/>
    <p:sldId id="487" r:id="rId52"/>
    <p:sldId id="489" r:id="rId53"/>
    <p:sldId id="488" r:id="rId54"/>
    <p:sldId id="499" r:id="rId55"/>
    <p:sldId id="442" r:id="rId56"/>
    <p:sldId id="491" r:id="rId57"/>
    <p:sldId id="444" r:id="rId58"/>
    <p:sldId id="454" r:id="rId59"/>
    <p:sldId id="445" r:id="rId60"/>
    <p:sldId id="424" r:id="rId61"/>
    <p:sldId id="502" r:id="rId62"/>
  </p:sldIdLst>
  <p:sldSz cx="9144000" cy="6858000" type="screen4x3"/>
  <p:notesSz cx="6858000" cy="9144000"/>
  <p:embeddedFontLst>
    <p:embeddedFont>
      <p:font typeface="Monotype Sorts" charset="2"/>
      <p:regular r:id="rId65"/>
    </p:embeddedFont>
    <p:embeddedFont>
      <p:font typeface="MT Symbol" pitchFamily="18" charset="2"/>
      <p:regular r:id="rId66"/>
    </p:embeddedFont>
    <p:embeddedFont>
      <p:font typeface="MT Extra" pitchFamily="18" charset="2"/>
      <p:regular r:id="rId67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0033CC"/>
    <a:srgbClr val="0000CC"/>
    <a:srgbClr val="FDE0BD"/>
    <a:srgbClr val="FFFF99"/>
    <a:srgbClr val="FF6600"/>
    <a:srgbClr val="C7DAF7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3" autoAdjust="0"/>
    <p:restoredTop sz="94647" autoAdjust="0"/>
  </p:normalViewPr>
  <p:slideViewPr>
    <p:cSldViewPr>
      <p:cViewPr varScale="1">
        <p:scale>
          <a:sx n="85" d="100"/>
          <a:sy n="85" d="100"/>
        </p:scale>
        <p:origin x="-13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38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4		 4-</a:t>
            </a:r>
            <a:fld id="{FA73CD9D-0ABB-48DA-B738-A58D7C02D624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609600"/>
            <a:ext cx="39624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4		4-</a:t>
            </a:r>
            <a:fld id="{345884F6-EAF3-49CC-8CFD-458FC43AFB90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499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15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5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0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0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451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75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4755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11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0115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4-</a:t>
            </a:r>
            <a:fld id="{44E89469-4095-430F-A9E5-EBA9A60F16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4-</a:t>
            </a:r>
            <a:fld id="{FC6BE48D-803A-4378-A0C8-A845322D7B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4-</a:t>
            </a:r>
            <a:fld id="{012994C0-4F60-4BFD-97B7-2CF0E9CE6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4-</a:t>
            </a:r>
            <a:fld id="{AC23C6EB-C17A-4D75-B426-CDB8DE7DAB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4-</a:t>
            </a:r>
            <a:fld id="{8C813E08-DCF9-44FD-BF73-98B3724AB7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4-</a:t>
            </a:r>
            <a:fld id="{65A4CADB-8A09-4432-8B2A-31742FB7BC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5358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4-</a:t>
            </a:r>
            <a:fld id="{ABDB53A7-A678-4751-9ADD-355E255C26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4-</a:t>
            </a:r>
            <a:fld id="{BAA81F40-4D94-4F3E-9665-C4D83ACB8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4-</a:t>
            </a:r>
            <a:fld id="{32F1BD97-BCF3-45F8-9824-EDC738B39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625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4-</a:t>
            </a:r>
            <a:fld id="{CDF6B215-E6AC-46D8-B355-5A3AA4673D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4150"/>
            <a:ext cx="44259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grpSp>
        <p:nvGrpSpPr>
          <p:cNvPr id="96262" name="Group 7"/>
          <p:cNvGrpSpPr>
            <a:grpSpLocks/>
          </p:cNvGrpSpPr>
          <p:nvPr userDrawn="1"/>
        </p:nvGrpSpPr>
        <p:grpSpPr bwMode="auto">
          <a:xfrm>
            <a:off x="190500" y="868363"/>
            <a:ext cx="8763000" cy="766762"/>
            <a:chOff x="152400" y="1352550"/>
            <a:chExt cx="8763000" cy="766762"/>
          </a:xfrm>
        </p:grpSpPr>
        <p:sp>
          <p:nvSpPr>
            <p:cNvPr id="9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3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5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5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60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Chapter 4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/>
            <a:r>
              <a:rPr lang="en-US" smtClean="0"/>
              <a:t>Discrete Random Variables and Probability Distributions</a:t>
            </a:r>
          </a:p>
        </p:txBody>
      </p:sp>
      <p:sp>
        <p:nvSpPr>
          <p:cNvPr id="68610" name="Rectangle 2054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6861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55E0179E-C7DC-4D9E-9D47-6B8CDD99945F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ChangeArrowheads="1"/>
          </p:cNvSpPr>
          <p:nvPr/>
        </p:nvSpPr>
        <p:spPr bwMode="auto">
          <a:xfrm>
            <a:off x="1700213" y="3022600"/>
            <a:ext cx="4756150" cy="2271713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09550"/>
            <a:ext cx="7535862" cy="990600"/>
          </a:xfrm>
        </p:spPr>
        <p:txBody>
          <a:bodyPr/>
          <a:lstStyle/>
          <a:p>
            <a:pPr eaLnBrk="1" hangingPunct="1"/>
            <a:r>
              <a:rPr lang="en-US" smtClean="0"/>
              <a:t>Cumulative Probability Function</a:t>
            </a:r>
          </a:p>
        </p:txBody>
      </p:sp>
      <p:sp>
        <p:nvSpPr>
          <p:cNvPr id="102403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240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BE67780B-A04D-4BFC-BB60-4DAA41C043B8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102406" name="Rectangle 1"/>
          <p:cNvSpPr>
            <a:spLocks noChangeArrowheads="1"/>
          </p:cNvSpPr>
          <p:nvPr/>
        </p:nvSpPr>
        <p:spPr bwMode="auto">
          <a:xfrm>
            <a:off x="1809750" y="3022600"/>
            <a:ext cx="5432425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u="sng"/>
              <a:t>x Value</a:t>
            </a:r>
            <a:r>
              <a:rPr lang="en-US" sz="2400" b="1"/>
              <a:t>         </a:t>
            </a:r>
            <a:r>
              <a:rPr lang="en-US" sz="2400" b="1" u="sng"/>
              <a:t>P(x)</a:t>
            </a:r>
            <a:r>
              <a:rPr lang="en-US" sz="2400" b="1"/>
              <a:t> 	        </a:t>
            </a:r>
            <a:r>
              <a:rPr lang="en-US" sz="2400" b="1" u="sng"/>
              <a:t>F(x)     </a:t>
            </a:r>
            <a:r>
              <a:rPr lang="en-US" sz="2400" b="1"/>
              <a:t> </a:t>
            </a:r>
            <a:r>
              <a:rPr lang="en-US" sz="2400" b="1" u="sng"/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/>
              <a:t>     0            	0.25	        0.25	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/>
              <a:t>     1            	0.50	        0.75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/>
              <a:t>     2            	0.25	        1.00</a:t>
            </a:r>
          </a:p>
        </p:txBody>
      </p:sp>
      <p:sp>
        <p:nvSpPr>
          <p:cNvPr id="102407" name="Rectangle 3"/>
          <p:cNvSpPr>
            <a:spLocks noChangeArrowheads="1"/>
          </p:cNvSpPr>
          <p:nvPr/>
        </p:nvSpPr>
        <p:spPr bwMode="auto">
          <a:xfrm>
            <a:off x="762000" y="1819275"/>
            <a:ext cx="79343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8229600" algn="r"/>
              </a:tabLst>
            </a:pPr>
            <a:r>
              <a:rPr lang="en-US" sz="2800">
                <a:solidFill>
                  <a:srgbClr val="0000FF"/>
                </a:solidFill>
              </a:rPr>
              <a:t>Example:  Toss 2 Coins.    Let  X = # heads.</a:t>
            </a:r>
          </a:p>
        </p:txBody>
      </p:sp>
      <p:cxnSp>
        <p:nvCxnSpPr>
          <p:cNvPr id="102408" name="Straight Connector 4"/>
          <p:cNvCxnSpPr>
            <a:cxnSpLocks noChangeShapeType="1"/>
          </p:cNvCxnSpPr>
          <p:nvPr/>
        </p:nvCxnSpPr>
        <p:spPr bwMode="auto">
          <a:xfrm>
            <a:off x="3200400" y="3022600"/>
            <a:ext cx="0" cy="2271713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02409" name="Straight Connector 14"/>
          <p:cNvCxnSpPr>
            <a:cxnSpLocks noChangeShapeType="1"/>
          </p:cNvCxnSpPr>
          <p:nvPr/>
        </p:nvCxnSpPr>
        <p:spPr bwMode="auto">
          <a:xfrm>
            <a:off x="4846638" y="3009900"/>
            <a:ext cx="0" cy="2271713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09550"/>
            <a:ext cx="7535862" cy="990600"/>
          </a:xfrm>
        </p:spPr>
        <p:txBody>
          <a:bodyPr/>
          <a:lstStyle/>
          <a:p>
            <a:pPr eaLnBrk="1" hangingPunct="1"/>
            <a:r>
              <a:rPr lang="en-US" smtClean="0"/>
              <a:t>Derived Relationship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563688"/>
            <a:ext cx="7940675" cy="281622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600" dirty="0" smtClean="0"/>
              <a:t>The derived relationship </a:t>
            </a:r>
            <a:r>
              <a:rPr lang="en-US" sz="2600" dirty="0"/>
              <a:t>between </a:t>
            </a:r>
            <a:r>
              <a:rPr lang="en-US" sz="2600" dirty="0" smtClean="0"/>
              <a:t>the probability distribution </a:t>
            </a:r>
            <a:r>
              <a:rPr lang="en-US" sz="2600" dirty="0"/>
              <a:t>and </a:t>
            </a:r>
            <a:r>
              <a:rPr lang="en-US" sz="2600" dirty="0" smtClean="0"/>
              <a:t>the cumulative probability </a:t>
            </a:r>
            <a:r>
              <a:rPr lang="en-US" sz="2600" dirty="0"/>
              <a:t>d</a:t>
            </a:r>
            <a:r>
              <a:rPr lang="en-US" sz="2600" dirty="0" smtClean="0"/>
              <a:t>istribution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2400" dirty="0" smtClean="0">
                <a:sym typeface="Symbol" pitchFamily="18" charset="2"/>
              </a:rPr>
              <a:t>Let X be a random variable with probability distribution P(x) and cumulative probability distribution F(x</a:t>
            </a:r>
            <a:r>
              <a:rPr lang="en-US" sz="2400" baseline="-25000" dirty="0" smtClean="0">
                <a:sym typeface="Symbol" pitchFamily="18" charset="2"/>
              </a:rPr>
              <a:t>0</a:t>
            </a:r>
            <a:r>
              <a:rPr lang="en-US" sz="2400" dirty="0" smtClean="0">
                <a:sym typeface="Symbol" pitchFamily="18" charset="2"/>
              </a:rPr>
              <a:t>).  Then</a:t>
            </a:r>
            <a:endParaRPr lang="en-US" sz="2400" baseline="-25000" dirty="0"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>
              <a:sym typeface="Symbol" pitchFamily="18" charset="2"/>
            </a:endParaRPr>
          </a:p>
        </p:txBody>
      </p:sp>
      <p:graphicFrame>
        <p:nvGraphicFramePr>
          <p:cNvPr id="33809" name="Object 1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925763" y="3905250"/>
          <a:ext cx="3005137" cy="1103313"/>
        </p:xfrm>
        <a:graphic>
          <a:graphicData uri="http://schemas.openxmlformats.org/presentationml/2006/ole">
            <p:oleObj spid="_x0000_s33809" name="Equation" r:id="rId3" imgW="1002865" imgH="368140" progId="Equation.3">
              <p:embed/>
            </p:oleObj>
          </a:graphicData>
        </a:graphic>
      </p:graphicFrame>
      <p:sp>
        <p:nvSpPr>
          <p:cNvPr id="3381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2010 Pearson Education, Inc. Publishing as Prentice Hall</a:t>
            </a:r>
          </a:p>
        </p:txBody>
      </p:sp>
      <p:sp>
        <p:nvSpPr>
          <p:cNvPr id="33813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F0CD4337-462A-41D2-8A71-9FE865858C99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814" name="Rectangle 1"/>
          <p:cNvSpPr>
            <a:spLocks noChangeArrowheads="1"/>
          </p:cNvSpPr>
          <p:nvPr/>
        </p:nvSpPr>
        <p:spPr bwMode="auto">
          <a:xfrm>
            <a:off x="1500188" y="5641975"/>
            <a:ext cx="59975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(the notation implies that summation is over all possible values of x</a:t>
            </a:r>
            <a:r>
              <a:rPr lang="en-US" sz="1800" i="1"/>
              <a:t> </a:t>
            </a:r>
            <a:r>
              <a:rPr lang="en-US" sz="1800"/>
              <a:t>that are less than or equal to x</a:t>
            </a:r>
            <a:r>
              <a:rPr lang="en-US" sz="1800" baseline="-25000"/>
              <a:t>0</a:t>
            </a:r>
            <a:r>
              <a:rPr lang="en-US" sz="1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09550"/>
            <a:ext cx="7535862" cy="990600"/>
          </a:xfrm>
        </p:spPr>
        <p:txBody>
          <a:bodyPr/>
          <a:lstStyle/>
          <a:p>
            <a:pPr eaLnBrk="1" hangingPunct="1"/>
            <a:r>
              <a:rPr lang="en-US" smtClean="0"/>
              <a:t>Derived Properties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600200"/>
            <a:ext cx="7867650" cy="3949700"/>
          </a:xfrm>
        </p:spPr>
        <p:txBody>
          <a:bodyPr/>
          <a:lstStyle/>
          <a:p>
            <a:pPr marL="0" indent="0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600" dirty="0" smtClean="0"/>
              <a:t>Derived </a:t>
            </a:r>
            <a:r>
              <a:rPr lang="en-US" sz="2600" dirty="0"/>
              <a:t>p</a:t>
            </a:r>
            <a:r>
              <a:rPr lang="en-US" sz="2600" dirty="0" smtClean="0"/>
              <a:t>roperties </a:t>
            </a:r>
            <a:r>
              <a:rPr lang="en-US" sz="2600" dirty="0"/>
              <a:t>of </a:t>
            </a:r>
            <a:r>
              <a:rPr lang="en-US" sz="2600" dirty="0" smtClean="0"/>
              <a:t>cumulative </a:t>
            </a:r>
            <a:r>
              <a:rPr lang="en-US" sz="2600" dirty="0"/>
              <a:t>p</a:t>
            </a:r>
            <a:r>
              <a:rPr lang="en-US" sz="2600" dirty="0" smtClean="0"/>
              <a:t>robability</a:t>
            </a:r>
            <a:endParaRPr lang="en-US" sz="2600" dirty="0"/>
          </a:p>
          <a:p>
            <a:pPr marL="0" indent="0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600" dirty="0"/>
              <a:t>d</a:t>
            </a:r>
            <a:r>
              <a:rPr lang="en-US" sz="2600" dirty="0" smtClean="0"/>
              <a:t>istributions </a:t>
            </a:r>
            <a:r>
              <a:rPr lang="en-US" sz="2600" dirty="0"/>
              <a:t>for </a:t>
            </a:r>
            <a:r>
              <a:rPr lang="en-US" sz="2600" dirty="0" smtClean="0"/>
              <a:t>discrete </a:t>
            </a:r>
            <a:r>
              <a:rPr lang="en-US" sz="2600" dirty="0"/>
              <a:t>r</a:t>
            </a:r>
            <a:r>
              <a:rPr lang="en-US" sz="2600" dirty="0" smtClean="0"/>
              <a:t>andom </a:t>
            </a:r>
            <a:r>
              <a:rPr lang="en-US" sz="2600" dirty="0"/>
              <a:t>v</a:t>
            </a:r>
            <a:r>
              <a:rPr lang="en-US" sz="2600" dirty="0" smtClean="0"/>
              <a:t>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Let X be a discrete random variable with cumulative probability </a:t>
            </a:r>
            <a:r>
              <a:rPr lang="en-US" sz="2400" dirty="0" smtClean="0"/>
              <a:t>distribution </a:t>
            </a:r>
            <a:r>
              <a:rPr lang="en-US" sz="2400" dirty="0">
                <a:sym typeface="Symbol" pitchFamily="18" charset="2"/>
              </a:rPr>
              <a:t>F(x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). </a:t>
            </a:r>
            <a:r>
              <a:rPr lang="en-US" sz="2400" dirty="0" smtClean="0"/>
              <a:t>Then</a:t>
            </a:r>
            <a:endParaRPr lang="en-US" sz="2400" dirty="0"/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/>
              <a:t>	1</a:t>
            </a:r>
            <a:r>
              <a:rPr lang="en-US" sz="2400" dirty="0"/>
              <a:t>. </a:t>
            </a:r>
            <a:r>
              <a:rPr lang="en-US" sz="2400" dirty="0" smtClean="0"/>
              <a:t>	0 </a:t>
            </a:r>
            <a:r>
              <a:rPr lang="en-US" sz="2400" dirty="0"/>
              <a:t>≤ </a:t>
            </a:r>
            <a:r>
              <a:rPr lang="en-US" sz="2400" dirty="0" smtClean="0"/>
              <a:t>F(x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</a:t>
            </a:r>
            <a:r>
              <a:rPr lang="en-US" sz="2400" dirty="0"/>
              <a:t>≤</a:t>
            </a:r>
            <a:r>
              <a:rPr lang="en-US" sz="2400" dirty="0">
                <a:sym typeface="Symbol" pitchFamily="18" charset="2"/>
              </a:rPr>
              <a:t> 1 </a:t>
            </a:r>
            <a:r>
              <a:rPr lang="en-US" sz="2400" dirty="0" smtClean="0">
                <a:sym typeface="Symbol" pitchFamily="18" charset="2"/>
              </a:rPr>
              <a:t>  for every number x</a:t>
            </a:r>
            <a:r>
              <a:rPr lang="en-US" sz="2400" baseline="-25000" dirty="0" smtClean="0">
                <a:sym typeface="Symbol" pitchFamily="18" charset="2"/>
              </a:rPr>
              <a:t>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 smtClean="0">
              <a:sym typeface="Symbol" pitchFamily="18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 smtClean="0"/>
              <a:t>2. 	for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&lt;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 then   F(x</a:t>
            </a:r>
            <a:r>
              <a:rPr lang="en-US" sz="2400" baseline="-25000" dirty="0" smtClean="0"/>
              <a:t>0</a:t>
            </a:r>
            <a:r>
              <a:rPr lang="en-US" sz="2400" dirty="0"/>
              <a:t>) ≤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smtClean="0"/>
              <a:t>F(x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93187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2010 Pearson Education, Inc. Publishing as Prentice Hall</a:t>
            </a:r>
          </a:p>
        </p:txBody>
      </p:sp>
      <p:sp>
        <p:nvSpPr>
          <p:cNvPr id="9318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FE92B167-5B3F-4331-8DC2-CAA2D6012FA4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2"/>
          <p:cNvSpPr>
            <a:spLocks noChangeArrowheads="1"/>
          </p:cNvSpPr>
          <p:nvPr/>
        </p:nvSpPr>
        <p:spPr bwMode="auto">
          <a:xfrm>
            <a:off x="1447800" y="5440363"/>
            <a:ext cx="4648200" cy="762000"/>
          </a:xfrm>
          <a:prstGeom prst="rect">
            <a:avLst/>
          </a:prstGeom>
          <a:solidFill>
            <a:srgbClr val="C7DA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093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473075"/>
            <a:ext cx="7793038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Properties of </a:t>
            </a:r>
            <a:br>
              <a:rPr lang="en-US" smtClean="0"/>
            </a:br>
            <a:r>
              <a:rPr lang="en-US" smtClean="0"/>
              <a:t>Discrete Random Variables</a:t>
            </a:r>
          </a:p>
        </p:txBody>
      </p:sp>
      <p:sp>
        <p:nvSpPr>
          <p:cNvPr id="3094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smtClean="0"/>
              <a:t> </a:t>
            </a:r>
            <a:r>
              <a:rPr lang="en-US" smtClean="0">
                <a:solidFill>
                  <a:srgbClr val="0000FF"/>
                </a:solidFill>
              </a:rPr>
              <a:t>Expected Value (or mean) </a:t>
            </a:r>
            <a:r>
              <a:rPr lang="en-US" smtClean="0"/>
              <a:t>of a discrete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      random variable X:</a:t>
            </a:r>
            <a:endParaRPr lang="en-US" sz="1900" smtClean="0"/>
          </a:p>
          <a:p>
            <a:pPr eaLnBrk="1" hangingPunct="1">
              <a:lnSpc>
                <a:spcPct val="80000"/>
              </a:lnSpc>
            </a:pPr>
            <a:endParaRPr lang="en-US" sz="19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lnSpc>
                <a:spcPct val="80000"/>
              </a:lnSpc>
            </a:pPr>
            <a:r>
              <a:rPr lang="en-US" sz="2800" smtClean="0">
                <a:solidFill>
                  <a:schemeClr val="hlink"/>
                </a:solidFill>
              </a:rPr>
              <a:t>Example:</a:t>
            </a:r>
            <a:r>
              <a:rPr lang="en-US" sz="2800" smtClean="0"/>
              <a:t> Toss 2 coins,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	     	      x</a:t>
            </a:r>
            <a:r>
              <a:rPr lang="en-US" sz="2800" smtClean="0">
                <a:solidFill>
                  <a:schemeClr val="folHlink"/>
                </a:solidFill>
              </a:rPr>
              <a:t> </a:t>
            </a:r>
            <a:r>
              <a:rPr lang="en-US" sz="2800" smtClean="0"/>
              <a:t>=</a:t>
            </a:r>
            <a:r>
              <a:rPr lang="en-US" sz="2800" smtClean="0">
                <a:solidFill>
                  <a:schemeClr val="folHlink"/>
                </a:solidFill>
              </a:rPr>
              <a:t> </a:t>
            </a:r>
            <a:r>
              <a:rPr lang="en-US" sz="2800" smtClean="0">
                <a:solidFill>
                  <a:srgbClr val="0000FF"/>
                </a:solidFill>
              </a:rPr>
              <a:t># of heads</a:t>
            </a:r>
            <a:r>
              <a:rPr lang="en-US" sz="2800" smtClean="0"/>
              <a:t>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	compute expected value of x: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        </a:t>
            </a:r>
            <a:r>
              <a:rPr lang="en-US" sz="2100" b="1" smtClean="0"/>
              <a:t>E(x) = (0 x .25) + (1 x .50) + (2 x .25)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smtClean="0"/>
              <a:t>                  = 1.0</a:t>
            </a:r>
          </a:p>
        </p:txBody>
      </p:sp>
      <p:sp>
        <p:nvSpPr>
          <p:cNvPr id="3095" name="Rectangle 3"/>
          <p:cNvSpPr>
            <a:spLocks noChangeArrowheads="1"/>
          </p:cNvSpPr>
          <p:nvPr/>
        </p:nvSpPr>
        <p:spPr bwMode="auto">
          <a:xfrm>
            <a:off x="6553200" y="3810000"/>
            <a:ext cx="1676400" cy="1676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096" name="Rectangle 6"/>
          <p:cNvSpPr>
            <a:spLocks noChangeArrowheads="1"/>
          </p:cNvSpPr>
          <p:nvPr/>
        </p:nvSpPr>
        <p:spPr bwMode="auto">
          <a:xfrm>
            <a:off x="5867400" y="3886200"/>
            <a:ext cx="274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700" b="1"/>
              <a:t>     x          P(x)</a:t>
            </a:r>
          </a:p>
          <a:p>
            <a:pPr marL="342900" indent="-34290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700" b="1"/>
              <a:t>               0          .25</a:t>
            </a:r>
          </a:p>
          <a:p>
            <a:pPr marL="342900" indent="-34290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700" b="1"/>
              <a:t>               1          .50</a:t>
            </a:r>
          </a:p>
          <a:p>
            <a:pPr marL="342900" indent="-34290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700" b="1"/>
              <a:t>               2          .25</a:t>
            </a:r>
          </a:p>
        </p:txBody>
      </p:sp>
      <p:sp>
        <p:nvSpPr>
          <p:cNvPr id="3097" name="Line 7"/>
          <p:cNvSpPr>
            <a:spLocks noChangeShapeType="1"/>
          </p:cNvSpPr>
          <p:nvPr/>
        </p:nvSpPr>
        <p:spPr bwMode="auto">
          <a:xfrm>
            <a:off x="7315200" y="38100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3098" name="Line 8"/>
          <p:cNvSpPr>
            <a:spLocks noChangeShapeType="1"/>
          </p:cNvSpPr>
          <p:nvPr/>
        </p:nvSpPr>
        <p:spPr bwMode="auto">
          <a:xfrm>
            <a:off x="6553200" y="42672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3099" name="Rectangle 9"/>
          <p:cNvSpPr>
            <a:spLocks noChangeArrowheads="1"/>
          </p:cNvSpPr>
          <p:nvPr/>
        </p:nvSpPr>
        <p:spPr bwMode="auto">
          <a:xfrm>
            <a:off x="1066800" y="3657600"/>
            <a:ext cx="7467600" cy="2743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3033713" y="2438400"/>
          <a:ext cx="2847975" cy="1028700"/>
        </p:xfrm>
        <a:graphic>
          <a:graphicData uri="http://schemas.openxmlformats.org/presentationml/2006/ole">
            <p:oleObj spid="_x0000_s3091" name="Equation" r:id="rId3" imgW="1231560" imgH="444240" progId="Equation.3">
              <p:embed/>
            </p:oleObj>
          </a:graphicData>
        </a:graphic>
      </p:graphicFrame>
      <p:sp>
        <p:nvSpPr>
          <p:cNvPr id="3100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0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898121C1-5834-4AE7-80D8-D22392D5731C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02" name="TextBox 6"/>
          <p:cNvSpPr txBox="1">
            <a:spLocks noChangeArrowheads="1"/>
          </p:cNvSpPr>
          <p:nvPr/>
        </p:nvSpPr>
        <p:spPr bwMode="auto">
          <a:xfrm>
            <a:off x="446088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4.3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5358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Variance and </a:t>
            </a:r>
            <a:br>
              <a:rPr lang="en-US" smtClean="0"/>
            </a:br>
            <a:r>
              <a:rPr lang="en-US" smtClean="0"/>
              <a:t>Standard Deviation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600200"/>
            <a:ext cx="7467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Variance</a:t>
            </a:r>
            <a:r>
              <a:rPr lang="en-US" sz="2400" dirty="0" smtClean="0"/>
              <a:t> of a discrete random variable X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     Can also be expressed as</a:t>
            </a:r>
          </a:p>
          <a:p>
            <a:pPr eaLnBrk="1" hangingPunct="1">
              <a:defRPr/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endParaRPr lang="en-US" sz="2400" dirty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Standard Deviation </a:t>
            </a:r>
            <a:r>
              <a:rPr lang="en-US" sz="2400" dirty="0" smtClean="0"/>
              <a:t>of a discrete random variable X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 smtClean="0"/>
              <a:t>	</a:t>
            </a:r>
          </a:p>
        </p:txBody>
      </p:sp>
      <p:graphicFrame>
        <p:nvGraphicFramePr>
          <p:cNvPr id="4152" name="Object 5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76450" y="2305050"/>
          <a:ext cx="5141913" cy="846138"/>
        </p:xfrm>
        <a:graphic>
          <a:graphicData uri="http://schemas.openxmlformats.org/presentationml/2006/ole">
            <p:oleObj spid="_x0000_s4152" name="Equation" r:id="rId3" imgW="2082600" imgH="342720" progId="Equation.3">
              <p:embed/>
            </p:oleObj>
          </a:graphicData>
        </a:graphic>
      </p:graphicFrame>
      <p:graphicFrame>
        <p:nvGraphicFramePr>
          <p:cNvPr id="4153" name="Object 57"/>
          <p:cNvGraphicFramePr>
            <a:graphicFrameLocks noChangeAspect="1"/>
          </p:cNvGraphicFramePr>
          <p:nvPr/>
        </p:nvGraphicFramePr>
        <p:xfrm>
          <a:off x="2378075" y="5330825"/>
          <a:ext cx="4383088" cy="1179513"/>
        </p:xfrm>
        <a:graphic>
          <a:graphicData uri="http://schemas.openxmlformats.org/presentationml/2006/ole">
            <p:oleObj spid="_x0000_s4153" name="Equation" r:id="rId4" imgW="1777229" imgH="482391" progId="Equation.3">
              <p:embed/>
            </p:oleObj>
          </a:graphicData>
        </a:graphic>
      </p:graphicFrame>
      <p:sp>
        <p:nvSpPr>
          <p:cNvPr id="4157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5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FF45E074-DDC2-46EE-B687-3EDBFD5CB2FB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4154" name="Object 58"/>
          <p:cNvGraphicFramePr>
            <a:graphicFrameLocks noGrp="1" noChangeAspect="1"/>
          </p:cNvGraphicFramePr>
          <p:nvPr/>
        </p:nvGraphicFramePr>
        <p:xfrm>
          <a:off x="2084388" y="3648075"/>
          <a:ext cx="4986337" cy="846138"/>
        </p:xfrm>
        <a:graphic>
          <a:graphicData uri="http://schemas.openxmlformats.org/presentationml/2006/ole">
            <p:oleObj spid="_x0000_s4154" name="Equation" r:id="rId5" imgW="201924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5358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Standard Deviation Example</a:t>
            </a:r>
          </a:p>
        </p:txBody>
      </p:sp>
      <p:sp>
        <p:nvSpPr>
          <p:cNvPr id="515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868488"/>
            <a:ext cx="7391400" cy="4532312"/>
          </a:xfrm>
        </p:spPr>
        <p:txBody>
          <a:bodyPr/>
          <a:lstStyle/>
          <a:p>
            <a:pPr lvl="1" eaLnBrk="1" hangingPunct="1"/>
            <a:r>
              <a:rPr lang="en-US" sz="2600" smtClean="0">
                <a:solidFill>
                  <a:srgbClr val="0000FF"/>
                </a:solidFill>
              </a:rPr>
              <a:t>Example: </a:t>
            </a:r>
            <a:r>
              <a:rPr lang="en-US" sz="2600" smtClean="0"/>
              <a:t>Toss 2 coins, X = # heads, 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600" smtClean="0"/>
              <a:t>	compute standard deviation (recall E[X] = 1)</a:t>
            </a:r>
          </a:p>
        </p:txBody>
      </p:sp>
      <p:graphicFrame>
        <p:nvGraphicFramePr>
          <p:cNvPr id="5154" name="Object 3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01963" y="2971800"/>
          <a:ext cx="3232150" cy="1158875"/>
        </p:xfrm>
        <a:graphic>
          <a:graphicData uri="http://schemas.openxmlformats.org/presentationml/2006/ole">
            <p:oleObj spid="_x0000_s5154" name="Equation" r:id="rId3" imgW="1346200" imgH="482600" progId="Equation.3">
              <p:embed/>
            </p:oleObj>
          </a:graphicData>
        </a:graphic>
      </p:graphicFrame>
      <p:sp>
        <p:nvSpPr>
          <p:cNvPr id="5158" name="Line 2"/>
          <p:cNvSpPr>
            <a:spLocks noChangeShapeType="1"/>
          </p:cNvSpPr>
          <p:nvPr/>
        </p:nvSpPr>
        <p:spPr bwMode="auto">
          <a:xfrm flipH="1" flipV="1">
            <a:off x="1676400" y="4984750"/>
            <a:ext cx="1752600" cy="685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9" name="Line 3"/>
          <p:cNvSpPr>
            <a:spLocks noChangeShapeType="1"/>
          </p:cNvSpPr>
          <p:nvPr/>
        </p:nvSpPr>
        <p:spPr bwMode="auto">
          <a:xfrm flipV="1">
            <a:off x="3505200" y="4984750"/>
            <a:ext cx="0" cy="685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60" name="Line 4"/>
          <p:cNvSpPr>
            <a:spLocks noChangeShapeType="1"/>
          </p:cNvSpPr>
          <p:nvPr/>
        </p:nvSpPr>
        <p:spPr bwMode="auto">
          <a:xfrm flipV="1">
            <a:off x="3657600" y="4984750"/>
            <a:ext cx="1447800" cy="685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55" name="Object 35"/>
          <p:cNvGraphicFramePr>
            <a:graphicFrameLocks noChangeAspect="1"/>
          </p:cNvGraphicFramePr>
          <p:nvPr/>
        </p:nvGraphicFramePr>
        <p:xfrm>
          <a:off x="646113" y="4527550"/>
          <a:ext cx="7964487" cy="563563"/>
        </p:xfrm>
        <a:graphic>
          <a:graphicData uri="http://schemas.openxmlformats.org/presentationml/2006/ole">
            <p:oleObj spid="_x0000_s5155" name="Equation" r:id="rId4" imgW="3924300" imgH="279400" progId="Equation.3">
              <p:embed/>
            </p:oleObj>
          </a:graphicData>
        </a:graphic>
      </p:graphicFrame>
      <p:sp>
        <p:nvSpPr>
          <p:cNvPr id="5161" name="Rectangle 10"/>
          <p:cNvSpPr>
            <a:spLocks noChangeArrowheads="1"/>
          </p:cNvSpPr>
          <p:nvPr/>
        </p:nvSpPr>
        <p:spPr bwMode="auto">
          <a:xfrm>
            <a:off x="3429000" y="5594350"/>
            <a:ext cx="28194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Possible number of heads = 0, 1, or 2</a:t>
            </a:r>
          </a:p>
        </p:txBody>
      </p:sp>
      <p:sp>
        <p:nvSpPr>
          <p:cNvPr id="5162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63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EE4BF02E-0949-4E62-B91C-69BEE1A5D8BB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535862" cy="990600"/>
          </a:xfrm>
        </p:spPr>
        <p:txBody>
          <a:bodyPr/>
          <a:lstStyle/>
          <a:p>
            <a:pPr eaLnBrk="1" hangingPunct="1"/>
            <a:r>
              <a:rPr lang="en-US" smtClean="0"/>
              <a:t>Functions of Random Variables</a:t>
            </a:r>
          </a:p>
        </p:txBody>
      </p:sp>
      <p:sp>
        <p:nvSpPr>
          <p:cNvPr id="61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868488"/>
            <a:ext cx="7848600" cy="4532312"/>
          </a:xfrm>
        </p:spPr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If</a:t>
            </a:r>
            <a:r>
              <a:rPr lang="en-US" sz="2500" smtClean="0">
                <a:sym typeface="Symbol" pitchFamily="18" charset="2"/>
              </a:rPr>
              <a:t>  P</a:t>
            </a:r>
            <a:r>
              <a:rPr lang="en-US" sz="2400" smtClean="0">
                <a:sym typeface="Symbol" pitchFamily="18" charset="2"/>
              </a:rPr>
              <a:t>(x)  is the probability function of a </a:t>
            </a:r>
            <a:r>
              <a:rPr lang="en-US" sz="2500" smtClean="0">
                <a:sym typeface="Symbol" pitchFamily="18" charset="2"/>
              </a:rPr>
              <a:t>discrete random variable  X , and  g(X)  </a:t>
            </a:r>
            <a:r>
              <a:rPr lang="en-US" sz="2400" smtClean="0">
                <a:sym typeface="Symbol" pitchFamily="18" charset="2"/>
              </a:rPr>
              <a:t>is</a:t>
            </a:r>
            <a:r>
              <a:rPr lang="en-US" sz="2500" smtClean="0">
                <a:sym typeface="Symbol" pitchFamily="18" charset="2"/>
              </a:rPr>
              <a:t> some function of  X </a:t>
            </a:r>
            <a:r>
              <a:rPr lang="en-US" sz="2400" smtClean="0">
                <a:sym typeface="Symbol" pitchFamily="18" charset="2"/>
              </a:rPr>
              <a:t>,</a:t>
            </a:r>
            <a:r>
              <a:rPr lang="en-US" sz="2500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t</a:t>
            </a:r>
            <a:r>
              <a:rPr lang="en-US" sz="2500" smtClean="0">
                <a:sym typeface="Symbol" pitchFamily="18" charset="2"/>
              </a:rPr>
              <a:t>hen the expected value of function  g  is</a:t>
            </a:r>
            <a:endParaRPr lang="en-US" sz="2400" smtClean="0"/>
          </a:p>
        </p:txBody>
      </p:sp>
      <p:graphicFrame>
        <p:nvGraphicFramePr>
          <p:cNvPr id="6161" name="Object 1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43200" y="3429000"/>
          <a:ext cx="3924300" cy="981075"/>
        </p:xfrm>
        <a:graphic>
          <a:graphicData uri="http://schemas.openxmlformats.org/presentationml/2006/ole">
            <p:oleObj spid="_x0000_s6161" name="Equation" r:id="rId3" imgW="1371600" imgH="342900" progId="Equation.3">
              <p:embed/>
            </p:oleObj>
          </a:graphicData>
        </a:graphic>
      </p:graphicFrame>
      <p:sp>
        <p:nvSpPr>
          <p:cNvPr id="616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165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C3CD5871-337D-477D-99CE-6229D4A86113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5358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Linear Functions </a:t>
            </a:r>
            <a:br>
              <a:rPr lang="en-US" smtClean="0"/>
            </a:br>
            <a:r>
              <a:rPr lang="en-US" smtClean="0"/>
              <a:t>of Random Variables</a:t>
            </a:r>
          </a:p>
        </p:txBody>
      </p:sp>
      <p:sp>
        <p:nvSpPr>
          <p:cNvPr id="82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524000"/>
            <a:ext cx="7848600" cy="4532313"/>
          </a:xfrm>
        </p:spPr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Let random variable X have mean </a:t>
            </a:r>
            <a:r>
              <a:rPr lang="en-US" sz="2400" smtClean="0">
                <a:cs typeface="Arial" charset="0"/>
                <a:sym typeface="Symbol" pitchFamily="18" charset="2"/>
              </a:rPr>
              <a:t>µ</a:t>
            </a:r>
            <a:r>
              <a:rPr lang="en-US" sz="2400" baseline="-25000" smtClean="0">
                <a:sym typeface="Symbol" pitchFamily="18" charset="2"/>
              </a:rPr>
              <a:t>x</a:t>
            </a:r>
            <a:r>
              <a:rPr lang="en-US" sz="2400" smtClean="0">
                <a:sym typeface="Symbol" pitchFamily="18" charset="2"/>
              </a:rPr>
              <a:t> and variance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baseline="-25000" smtClean="0">
                <a:sym typeface="Symbol" pitchFamily="18" charset="2"/>
              </a:rPr>
              <a:t>x</a:t>
            </a:r>
            <a:r>
              <a:rPr lang="en-US" sz="2400" smtClean="0">
                <a:sym typeface="Symbol" pitchFamily="18" charset="2"/>
              </a:rPr>
              <a:t>  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Let  a  and  b  be any constants.  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Let Y = a + bX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Then the 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mean</a:t>
            </a:r>
            <a:r>
              <a:rPr lang="en-US" sz="2400" smtClean="0">
                <a:sym typeface="Symbol" pitchFamily="18" charset="2"/>
              </a:rPr>
              <a:t> and 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variance</a:t>
            </a:r>
            <a:r>
              <a:rPr lang="en-US" sz="2400" smtClean="0">
                <a:sym typeface="Symbol" pitchFamily="18" charset="2"/>
              </a:rPr>
              <a:t> of  Y  are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so that the 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standard deviation of  Y </a:t>
            </a:r>
            <a:r>
              <a:rPr lang="en-US" sz="2400" smtClean="0">
                <a:sym typeface="Symbol" pitchFamily="18" charset="2"/>
              </a:rPr>
              <a:t> is 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8245" name="Object 53"/>
          <p:cNvGraphicFramePr>
            <a:graphicFrameLocks noChangeAspect="1"/>
          </p:cNvGraphicFramePr>
          <p:nvPr/>
        </p:nvGraphicFramePr>
        <p:xfrm>
          <a:off x="2503488" y="3276600"/>
          <a:ext cx="4046537" cy="563563"/>
        </p:xfrm>
        <a:graphic>
          <a:graphicData uri="http://schemas.openxmlformats.org/presentationml/2006/ole">
            <p:oleObj spid="_x0000_s8245" name="Equation" r:id="rId3" imgW="1548728" imgH="215806" progId="Equation.3">
              <p:embed/>
            </p:oleObj>
          </a:graphicData>
        </a:graphic>
      </p:graphicFrame>
      <p:graphicFrame>
        <p:nvGraphicFramePr>
          <p:cNvPr id="8246" name="Object 54"/>
          <p:cNvGraphicFramePr>
            <a:graphicFrameLocks noChangeAspect="1"/>
          </p:cNvGraphicFramePr>
          <p:nvPr/>
        </p:nvGraphicFramePr>
        <p:xfrm>
          <a:off x="2301875" y="4191000"/>
          <a:ext cx="4556125" cy="615950"/>
        </p:xfrm>
        <a:graphic>
          <a:graphicData uri="http://schemas.openxmlformats.org/presentationml/2006/ole">
            <p:oleObj spid="_x0000_s8246" name="Equation" r:id="rId4" imgW="1689100" imgH="228600" progId="Equation.3">
              <p:embed/>
            </p:oleObj>
          </a:graphicData>
        </a:graphic>
      </p:graphicFrame>
      <p:graphicFrame>
        <p:nvGraphicFramePr>
          <p:cNvPr id="8247" name="Object 55"/>
          <p:cNvGraphicFramePr>
            <a:graphicFrameLocks noChangeAspect="1"/>
          </p:cNvGraphicFramePr>
          <p:nvPr/>
        </p:nvGraphicFramePr>
        <p:xfrm>
          <a:off x="3781425" y="5529263"/>
          <a:ext cx="1757363" cy="663575"/>
        </p:xfrm>
        <a:graphic>
          <a:graphicData uri="http://schemas.openxmlformats.org/presentationml/2006/ole">
            <p:oleObj spid="_x0000_s8247" name="Equation" r:id="rId5" imgW="672808" imgH="253890" progId="Equation.3">
              <p:embed/>
            </p:oleObj>
          </a:graphicData>
        </a:graphic>
      </p:graphicFrame>
      <p:sp>
        <p:nvSpPr>
          <p:cNvPr id="8250" name="Text Box 9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8251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252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08D38AC6-11A9-4DB9-8DD5-D3FA0A13FC68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44475"/>
            <a:ext cx="75358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Properties of Linear Functions </a:t>
            </a:r>
            <a:br>
              <a:rPr lang="en-US" smtClean="0"/>
            </a:br>
            <a:r>
              <a:rPr lang="en-US" smtClean="0"/>
              <a:t>of Random Variables</a:t>
            </a:r>
          </a:p>
        </p:txBody>
      </p:sp>
      <p:sp>
        <p:nvSpPr>
          <p:cNvPr id="72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868488"/>
            <a:ext cx="7696200" cy="4532312"/>
          </a:xfrm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Let  a  and  b  be any constants.</a:t>
            </a:r>
          </a:p>
          <a:p>
            <a:pPr eaLnBrk="1" hangingPunct="1"/>
            <a:endParaRPr lang="en-US" sz="16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a)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/>
              <a:t>	</a:t>
            </a:r>
            <a:r>
              <a:rPr lang="en-US" sz="2400" smtClean="0"/>
              <a:t>i.e., if a random variable always takes the value  a,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it will have mean  a  and variance  0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b)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i.e., the expected value of  b</a:t>
            </a:r>
            <a:r>
              <a:rPr lang="en-US" sz="2400" smtClean="0">
                <a:cs typeface="Arial" charset="0"/>
              </a:rPr>
              <a:t>·</a:t>
            </a:r>
            <a:r>
              <a:rPr lang="en-US" sz="2400" smtClean="0"/>
              <a:t>X  is  b</a:t>
            </a:r>
            <a:r>
              <a:rPr lang="en-US" sz="2400" smtClean="0">
                <a:cs typeface="Arial" charset="0"/>
              </a:rPr>
              <a:t>·</a:t>
            </a:r>
            <a:r>
              <a:rPr lang="en-US" sz="2400" smtClean="0"/>
              <a:t>E(x)</a:t>
            </a:r>
          </a:p>
        </p:txBody>
      </p:sp>
      <p:graphicFrame>
        <p:nvGraphicFramePr>
          <p:cNvPr id="7204" name="Object 3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00200" y="2697163"/>
          <a:ext cx="5384800" cy="531812"/>
        </p:xfrm>
        <a:graphic>
          <a:graphicData uri="http://schemas.openxmlformats.org/presentationml/2006/ole">
            <p:oleObj spid="_x0000_s7204" name="Equation" r:id="rId3" imgW="2057400" imgH="203200" progId="Equation.3">
              <p:embed/>
            </p:oleObj>
          </a:graphicData>
        </a:graphic>
      </p:graphicFrame>
      <p:graphicFrame>
        <p:nvGraphicFramePr>
          <p:cNvPr id="7205" name="Object 3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62113" y="4773613"/>
          <a:ext cx="6677025" cy="577850"/>
        </p:xfrm>
        <a:graphic>
          <a:graphicData uri="http://schemas.openxmlformats.org/presentationml/2006/ole">
            <p:oleObj spid="_x0000_s7205" name="Equation" r:id="rId4" imgW="2641600" imgH="228600" progId="Equation.3">
              <p:embed/>
            </p:oleObj>
          </a:graphicData>
        </a:graphic>
      </p:graphicFrame>
      <p:sp>
        <p:nvSpPr>
          <p:cNvPr id="7208" name="Line 9"/>
          <p:cNvSpPr>
            <a:spLocks noChangeShapeType="1"/>
          </p:cNvSpPr>
          <p:nvPr/>
        </p:nvSpPr>
        <p:spPr bwMode="auto">
          <a:xfrm>
            <a:off x="476250" y="4525963"/>
            <a:ext cx="8191500" cy="0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210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B7C50DE4-F6DF-4C53-98F1-98402FC8C04C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Line 2"/>
          <p:cNvSpPr>
            <a:spLocks noChangeShapeType="1"/>
          </p:cNvSpPr>
          <p:nvPr/>
        </p:nvSpPr>
        <p:spPr bwMode="auto">
          <a:xfrm>
            <a:off x="5257800" y="38100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0" name="Line 3"/>
          <p:cNvSpPr>
            <a:spLocks noChangeShapeType="1"/>
          </p:cNvSpPr>
          <p:nvPr/>
        </p:nvSpPr>
        <p:spPr bwMode="auto">
          <a:xfrm flipH="1">
            <a:off x="5257800" y="5257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1" name="Line 4"/>
          <p:cNvSpPr>
            <a:spLocks noChangeShapeType="1"/>
          </p:cNvSpPr>
          <p:nvPr/>
        </p:nvSpPr>
        <p:spPr bwMode="auto">
          <a:xfrm flipH="1">
            <a:off x="5257800" y="594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2" name="Line 5"/>
          <p:cNvSpPr>
            <a:spLocks noChangeShapeType="1"/>
          </p:cNvSpPr>
          <p:nvPr/>
        </p:nvSpPr>
        <p:spPr bwMode="auto">
          <a:xfrm flipH="1">
            <a:off x="1600200" y="5257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3" name="Line 7"/>
          <p:cNvSpPr>
            <a:spLocks noChangeShapeType="1"/>
          </p:cNvSpPr>
          <p:nvPr/>
        </p:nvSpPr>
        <p:spPr bwMode="auto">
          <a:xfrm flipH="1">
            <a:off x="1600200" y="594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4" name="Line 9"/>
          <p:cNvSpPr>
            <a:spLocks noChangeShapeType="1"/>
          </p:cNvSpPr>
          <p:nvPr/>
        </p:nvSpPr>
        <p:spPr bwMode="auto">
          <a:xfrm flipH="1">
            <a:off x="1600200" y="4572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5" name="Line 10"/>
          <p:cNvSpPr>
            <a:spLocks noChangeShapeType="1"/>
          </p:cNvSpPr>
          <p:nvPr/>
        </p:nvSpPr>
        <p:spPr bwMode="auto">
          <a:xfrm>
            <a:off x="2438400" y="2590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6" name="Line 11"/>
          <p:cNvSpPr>
            <a:spLocks noChangeShapeType="1"/>
          </p:cNvSpPr>
          <p:nvPr/>
        </p:nvSpPr>
        <p:spPr bwMode="auto">
          <a:xfrm>
            <a:off x="6248400" y="2590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7" name="Rectangle 12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138" name="Rectangle 13"/>
          <p:cNvSpPr>
            <a:spLocks noChangeArrowheads="1"/>
          </p:cNvSpPr>
          <p:nvPr/>
        </p:nvSpPr>
        <p:spPr bwMode="auto">
          <a:xfrm>
            <a:off x="1524000" y="503238"/>
            <a:ext cx="7045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Probability Distributions</a:t>
            </a:r>
          </a:p>
        </p:txBody>
      </p:sp>
      <p:sp>
        <p:nvSpPr>
          <p:cNvPr id="48139" name="Rectangle 14"/>
          <p:cNvSpPr>
            <a:spLocks noChangeArrowheads="1"/>
          </p:cNvSpPr>
          <p:nvPr/>
        </p:nvSpPr>
        <p:spPr bwMode="auto">
          <a:xfrm>
            <a:off x="5105400" y="2743200"/>
            <a:ext cx="2209800" cy="11969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Continuous</a:t>
            </a:r>
            <a:r>
              <a:rPr lang="en-US" sz="2400"/>
              <a:t> </a:t>
            </a:r>
          </a:p>
          <a:p>
            <a:pPr algn="ctr" eaLnBrk="0" hangingPunct="0"/>
            <a:r>
              <a:rPr lang="en-US" sz="2400"/>
              <a:t>Probability Distributions</a:t>
            </a:r>
          </a:p>
        </p:txBody>
      </p:sp>
      <p:sp>
        <p:nvSpPr>
          <p:cNvPr id="48140" name="Line 15"/>
          <p:cNvSpPr>
            <a:spLocks noChangeShapeType="1"/>
          </p:cNvSpPr>
          <p:nvPr/>
        </p:nvSpPr>
        <p:spPr bwMode="auto">
          <a:xfrm>
            <a:off x="2438400" y="2590800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Line 16"/>
          <p:cNvSpPr>
            <a:spLocks noChangeShapeType="1"/>
          </p:cNvSpPr>
          <p:nvPr/>
        </p:nvSpPr>
        <p:spPr bwMode="auto">
          <a:xfrm>
            <a:off x="1600200" y="38100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Line 17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3" name="Rectangle 18"/>
          <p:cNvSpPr>
            <a:spLocks noChangeArrowheads="1"/>
          </p:cNvSpPr>
          <p:nvPr/>
        </p:nvSpPr>
        <p:spPr bwMode="auto">
          <a:xfrm>
            <a:off x="1828800" y="4343400"/>
            <a:ext cx="1447800" cy="466725"/>
          </a:xfrm>
          <a:prstGeom prst="rect">
            <a:avLst/>
          </a:prstGeom>
          <a:solidFill>
            <a:srgbClr val="C7DAF7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Binomial</a:t>
            </a:r>
          </a:p>
        </p:txBody>
      </p:sp>
      <p:sp>
        <p:nvSpPr>
          <p:cNvPr id="48144" name="Rectangle 21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Probability Distributions</a:t>
            </a:r>
          </a:p>
        </p:txBody>
      </p:sp>
      <p:sp>
        <p:nvSpPr>
          <p:cNvPr id="48145" name="Rectangle 22"/>
          <p:cNvSpPr>
            <a:spLocks noChangeArrowheads="1"/>
          </p:cNvSpPr>
          <p:nvPr/>
        </p:nvSpPr>
        <p:spPr bwMode="auto">
          <a:xfrm>
            <a:off x="1447800" y="2743200"/>
            <a:ext cx="2209800" cy="1196975"/>
          </a:xfrm>
          <a:prstGeom prst="rect">
            <a:avLst/>
          </a:prstGeom>
          <a:solidFill>
            <a:srgbClr val="C7DAF7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Discrete</a:t>
            </a:r>
            <a:r>
              <a:rPr lang="en-US" sz="2400"/>
              <a:t> </a:t>
            </a:r>
          </a:p>
          <a:p>
            <a:pPr algn="ctr" eaLnBrk="0" hangingPunct="0"/>
            <a:r>
              <a:rPr lang="en-US" sz="2400"/>
              <a:t>Probability Distributions</a:t>
            </a:r>
          </a:p>
        </p:txBody>
      </p:sp>
      <p:sp>
        <p:nvSpPr>
          <p:cNvPr id="48146" name="Line 23"/>
          <p:cNvSpPr>
            <a:spLocks noChangeShapeType="1"/>
          </p:cNvSpPr>
          <p:nvPr/>
        </p:nvSpPr>
        <p:spPr bwMode="auto">
          <a:xfrm flipH="1">
            <a:off x="5257800" y="4572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7" name="Rectangle 25"/>
          <p:cNvSpPr>
            <a:spLocks noChangeArrowheads="1"/>
          </p:cNvSpPr>
          <p:nvPr/>
        </p:nvSpPr>
        <p:spPr bwMode="auto">
          <a:xfrm>
            <a:off x="5486400" y="4343400"/>
            <a:ext cx="1676400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/>
              <a:t>Uniform</a:t>
            </a:r>
          </a:p>
        </p:txBody>
      </p:sp>
      <p:sp>
        <p:nvSpPr>
          <p:cNvPr id="48148" name="Rectangle 26"/>
          <p:cNvSpPr>
            <a:spLocks noChangeArrowheads="1"/>
          </p:cNvSpPr>
          <p:nvPr/>
        </p:nvSpPr>
        <p:spPr bwMode="auto">
          <a:xfrm>
            <a:off x="5486400" y="5029200"/>
            <a:ext cx="1676400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/>
              <a:t>Normal</a:t>
            </a:r>
          </a:p>
        </p:txBody>
      </p:sp>
      <p:sp>
        <p:nvSpPr>
          <p:cNvPr id="48149" name="Rectangle 27"/>
          <p:cNvSpPr>
            <a:spLocks noChangeArrowheads="1"/>
          </p:cNvSpPr>
          <p:nvPr/>
        </p:nvSpPr>
        <p:spPr bwMode="auto">
          <a:xfrm>
            <a:off x="5486400" y="5715000"/>
            <a:ext cx="1981200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/>
              <a:t>Exponential</a:t>
            </a:r>
          </a:p>
        </p:txBody>
      </p:sp>
      <p:sp>
        <p:nvSpPr>
          <p:cNvPr id="48150" name="Rectangle 28"/>
          <p:cNvSpPr>
            <a:spLocks noChangeArrowheads="1"/>
          </p:cNvSpPr>
          <p:nvPr/>
        </p:nvSpPr>
        <p:spPr bwMode="auto">
          <a:xfrm>
            <a:off x="228600" y="2743200"/>
            <a:ext cx="990600" cy="466725"/>
          </a:xfrm>
          <a:prstGeom prst="rect">
            <a:avLst/>
          </a:prstGeom>
          <a:solidFill>
            <a:srgbClr val="C7DAF7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000066"/>
                </a:solidFill>
              </a:rPr>
              <a:t>Ch. 4</a:t>
            </a:r>
          </a:p>
        </p:txBody>
      </p:sp>
      <p:sp>
        <p:nvSpPr>
          <p:cNvPr id="48151" name="Rectangle 29"/>
          <p:cNvSpPr>
            <a:spLocks noChangeArrowheads="1"/>
          </p:cNvSpPr>
          <p:nvPr/>
        </p:nvSpPr>
        <p:spPr bwMode="auto">
          <a:xfrm>
            <a:off x="7467600" y="2743200"/>
            <a:ext cx="990600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/>
              <a:t>Ch. 5</a:t>
            </a:r>
          </a:p>
        </p:txBody>
      </p:sp>
      <p:sp>
        <p:nvSpPr>
          <p:cNvPr id="48152" name="Footer Placeholder 3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8153" name="Slide Number Placeholder 2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FADD3966-1C0E-4FF2-B9E1-BD1AF971C266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54" name="Rectangle 19"/>
          <p:cNvSpPr>
            <a:spLocks noChangeArrowheads="1"/>
          </p:cNvSpPr>
          <p:nvPr/>
        </p:nvSpPr>
        <p:spPr bwMode="auto">
          <a:xfrm>
            <a:off x="1828800" y="5695950"/>
            <a:ext cx="2590800" cy="466725"/>
          </a:xfrm>
          <a:prstGeom prst="rect">
            <a:avLst/>
          </a:prstGeom>
          <a:solidFill>
            <a:srgbClr val="C7DAF7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Hypergeometric</a:t>
            </a:r>
          </a:p>
        </p:txBody>
      </p:sp>
      <p:sp>
        <p:nvSpPr>
          <p:cNvPr id="48155" name="Rectangle 20"/>
          <p:cNvSpPr>
            <a:spLocks noChangeArrowheads="1"/>
          </p:cNvSpPr>
          <p:nvPr/>
        </p:nvSpPr>
        <p:spPr bwMode="auto">
          <a:xfrm>
            <a:off x="1828800" y="5038725"/>
            <a:ext cx="1447800" cy="466725"/>
          </a:xfrm>
          <a:prstGeom prst="rect">
            <a:avLst/>
          </a:prstGeom>
          <a:solidFill>
            <a:srgbClr val="C7DAF7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Poisson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93700"/>
            <a:ext cx="7383462" cy="80645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636713"/>
            <a:ext cx="818673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After completing this chapter, you should be able to: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Interpret the mean and standard deviation for a discrete random variable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 the binomial probability distribution to find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Describe when to apply the binomial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 the hypergeometric and Poisson discrete probability distributions to find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Explain covariance and correlation for jointly distributed discrete random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Explain an application to portfolio investment</a:t>
            </a:r>
          </a:p>
        </p:txBody>
      </p:sp>
      <p:sp>
        <p:nvSpPr>
          <p:cNvPr id="70659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3CAA72D2-6F58-4BD0-9847-BED679A957F0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Line 2"/>
          <p:cNvSpPr>
            <a:spLocks noChangeShapeType="1"/>
          </p:cNvSpPr>
          <p:nvPr/>
        </p:nvSpPr>
        <p:spPr bwMode="auto">
          <a:xfrm flipH="1">
            <a:off x="1600200" y="525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78" name="Line 4"/>
          <p:cNvSpPr>
            <a:spLocks noChangeShapeType="1"/>
          </p:cNvSpPr>
          <p:nvPr/>
        </p:nvSpPr>
        <p:spPr bwMode="auto">
          <a:xfrm flipH="1">
            <a:off x="16002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79" name="Line 6"/>
          <p:cNvSpPr>
            <a:spLocks noChangeShapeType="1"/>
          </p:cNvSpPr>
          <p:nvPr/>
        </p:nvSpPr>
        <p:spPr bwMode="auto">
          <a:xfrm flipH="1">
            <a:off x="1600200" y="4572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0" name="Line 7"/>
          <p:cNvSpPr>
            <a:spLocks noChangeShapeType="1"/>
          </p:cNvSpPr>
          <p:nvPr/>
        </p:nvSpPr>
        <p:spPr bwMode="auto">
          <a:xfrm>
            <a:off x="24384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Rectangle 8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182" name="Rectangle 9"/>
          <p:cNvSpPr>
            <a:spLocks noChangeArrowheads="1"/>
          </p:cNvSpPr>
          <p:nvPr/>
        </p:nvSpPr>
        <p:spPr bwMode="auto">
          <a:xfrm>
            <a:off x="1524000" y="503238"/>
            <a:ext cx="7045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The Binomial Distribution</a:t>
            </a:r>
          </a:p>
        </p:txBody>
      </p:sp>
      <p:sp>
        <p:nvSpPr>
          <p:cNvPr id="50183" name="Line 10"/>
          <p:cNvSpPr>
            <a:spLocks noChangeShapeType="1"/>
          </p:cNvSpPr>
          <p:nvPr/>
        </p:nvSpPr>
        <p:spPr bwMode="auto">
          <a:xfrm>
            <a:off x="2438400" y="2590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1600200" y="3962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Rectangle 13"/>
          <p:cNvSpPr>
            <a:spLocks noChangeArrowheads="1"/>
          </p:cNvSpPr>
          <p:nvPr/>
        </p:nvSpPr>
        <p:spPr bwMode="auto">
          <a:xfrm>
            <a:off x="1828800" y="4343400"/>
            <a:ext cx="1676400" cy="466725"/>
          </a:xfrm>
          <a:prstGeom prst="rect">
            <a:avLst/>
          </a:prstGeom>
          <a:solidFill>
            <a:srgbClr val="C7DAF7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Binomial</a:t>
            </a:r>
          </a:p>
        </p:txBody>
      </p:sp>
      <p:sp>
        <p:nvSpPr>
          <p:cNvPr id="50187" name="Rectangle 14"/>
          <p:cNvSpPr>
            <a:spLocks noChangeArrowheads="1"/>
          </p:cNvSpPr>
          <p:nvPr/>
        </p:nvSpPr>
        <p:spPr bwMode="auto">
          <a:xfrm>
            <a:off x="1828800" y="5029200"/>
            <a:ext cx="25908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Hypergeometric</a:t>
            </a:r>
          </a:p>
        </p:txBody>
      </p:sp>
      <p:sp>
        <p:nvSpPr>
          <p:cNvPr id="50188" name="Rectangle 15"/>
          <p:cNvSpPr>
            <a:spLocks noChangeArrowheads="1"/>
          </p:cNvSpPr>
          <p:nvPr/>
        </p:nvSpPr>
        <p:spPr bwMode="auto">
          <a:xfrm>
            <a:off x="1828800" y="5715000"/>
            <a:ext cx="14478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Poisson</a:t>
            </a:r>
          </a:p>
        </p:txBody>
      </p:sp>
      <p:sp>
        <p:nvSpPr>
          <p:cNvPr id="50189" name="Rectangle 16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Probability Distributions</a:t>
            </a:r>
          </a:p>
        </p:txBody>
      </p:sp>
      <p:sp>
        <p:nvSpPr>
          <p:cNvPr id="50190" name="Rectangle 17"/>
          <p:cNvSpPr>
            <a:spLocks noChangeArrowheads="1"/>
          </p:cNvSpPr>
          <p:nvPr/>
        </p:nvSpPr>
        <p:spPr bwMode="auto">
          <a:xfrm>
            <a:off x="1447800" y="2743200"/>
            <a:ext cx="2209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Discrete</a:t>
            </a:r>
            <a:r>
              <a:rPr lang="en-US" sz="2400"/>
              <a:t> </a:t>
            </a:r>
          </a:p>
          <a:p>
            <a:pPr algn="ctr" eaLnBrk="0" hangingPunct="0"/>
            <a:r>
              <a:rPr lang="en-US" sz="2400"/>
              <a:t>Probability Distributions</a:t>
            </a:r>
          </a:p>
        </p:txBody>
      </p:sp>
      <p:sp>
        <p:nvSpPr>
          <p:cNvPr id="50191" name="Footer Placeholder 1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0192" name="Slide Number Placeholder 1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04E8F300-567B-4CFE-BD26-51EDF498BC94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193" name="TextBox 6"/>
          <p:cNvSpPr txBox="1">
            <a:spLocks noChangeArrowheads="1"/>
          </p:cNvSpPr>
          <p:nvPr/>
        </p:nvSpPr>
        <p:spPr bwMode="auto">
          <a:xfrm>
            <a:off x="446088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4.4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535862" cy="990600"/>
          </a:xfrm>
        </p:spPr>
        <p:txBody>
          <a:bodyPr/>
          <a:lstStyle/>
          <a:p>
            <a:pPr eaLnBrk="1" hangingPunct="1"/>
            <a:r>
              <a:rPr lang="en-US" smtClean="0"/>
              <a:t>Bernoulli Distribution</a:t>
            </a:r>
          </a:p>
        </p:txBody>
      </p:sp>
      <p:sp>
        <p:nvSpPr>
          <p:cNvPr id="923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868488"/>
            <a:ext cx="7848600" cy="4532312"/>
          </a:xfrm>
        </p:spPr>
        <p:txBody>
          <a:bodyPr/>
          <a:lstStyle/>
          <a:p>
            <a:pPr eaLnBrk="1" hangingPunct="1"/>
            <a:r>
              <a:rPr lang="en-US" sz="2400" smtClean="0"/>
              <a:t>Consider only two outcomes: “</a:t>
            </a:r>
            <a:r>
              <a:rPr lang="en-US" sz="2400" smtClean="0">
                <a:solidFill>
                  <a:srgbClr val="0000FF"/>
                </a:solidFill>
              </a:rPr>
              <a:t>success</a:t>
            </a:r>
            <a:r>
              <a:rPr lang="en-US" sz="2400" smtClean="0"/>
              <a:t>” or “</a:t>
            </a:r>
            <a:r>
              <a:rPr lang="en-US" sz="2400" smtClean="0">
                <a:solidFill>
                  <a:srgbClr val="0000FF"/>
                </a:solidFill>
              </a:rPr>
              <a:t>failure</a:t>
            </a:r>
            <a:r>
              <a:rPr lang="en-US" sz="2400" smtClean="0"/>
              <a:t>”  </a:t>
            </a:r>
          </a:p>
          <a:p>
            <a:pPr eaLnBrk="1" hangingPunct="1"/>
            <a:r>
              <a:rPr lang="en-US" sz="2400" smtClean="0"/>
              <a:t>Let 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400" smtClean="0">
                <a:sym typeface="Symbol" pitchFamily="18" charset="2"/>
              </a:rPr>
              <a:t>  denote the probability of success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Let 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1 </a:t>
            </a:r>
            <a:r>
              <a:rPr lang="en-US" sz="2400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–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P  </a:t>
            </a:r>
            <a:r>
              <a:rPr lang="en-US" sz="2400" smtClean="0">
                <a:sym typeface="Symbol" pitchFamily="18" charset="2"/>
              </a:rPr>
              <a:t>be the probability of failure 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Define random variable X: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		x = 1  if success, x = 0  if failure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Then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Bernoulli probability distribution </a:t>
            </a:r>
            <a:r>
              <a:rPr lang="en-US" sz="2400" smtClean="0">
                <a:sym typeface="Symbol" pitchFamily="18" charset="2"/>
              </a:rPr>
              <a:t>is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</p:txBody>
      </p:sp>
      <p:graphicFrame>
        <p:nvGraphicFramePr>
          <p:cNvPr id="9234" name="Object 1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11388" y="4800600"/>
          <a:ext cx="5006975" cy="527050"/>
        </p:xfrm>
        <a:graphic>
          <a:graphicData uri="http://schemas.openxmlformats.org/presentationml/2006/ole">
            <p:oleObj spid="_x0000_s9234" name="Equation" r:id="rId3" imgW="1930400" imgH="203200" progId="Equation.3">
              <p:embed/>
            </p:oleObj>
          </a:graphicData>
        </a:graphic>
      </p:graphicFrame>
      <p:sp>
        <p:nvSpPr>
          <p:cNvPr id="923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3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DC6037DF-81ED-4101-B29F-409A211D479F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Rectangle 9"/>
          <p:cNvSpPr>
            <a:spLocks noChangeArrowheads="1"/>
          </p:cNvSpPr>
          <p:nvPr/>
        </p:nvSpPr>
        <p:spPr bwMode="auto">
          <a:xfrm>
            <a:off x="3429000" y="4038600"/>
            <a:ext cx="1981200" cy="533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79" name="Rectangle 8"/>
          <p:cNvSpPr>
            <a:spLocks noChangeArrowheads="1"/>
          </p:cNvSpPr>
          <p:nvPr/>
        </p:nvSpPr>
        <p:spPr bwMode="auto">
          <a:xfrm>
            <a:off x="3048000" y="1905000"/>
            <a:ext cx="990600" cy="457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5358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Mean and Variance of a</a:t>
            </a:r>
            <a:br>
              <a:rPr lang="en-US" smtClean="0"/>
            </a:br>
            <a:r>
              <a:rPr lang="en-US" smtClean="0"/>
              <a:t>Bernoulli Random Variable</a:t>
            </a:r>
          </a:p>
        </p:txBody>
      </p:sp>
      <p:sp>
        <p:nvSpPr>
          <p:cNvPr id="1028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868488"/>
            <a:ext cx="7848600" cy="4532312"/>
          </a:xfrm>
        </p:spPr>
        <p:txBody>
          <a:bodyPr/>
          <a:lstStyle/>
          <a:p>
            <a:pPr eaLnBrk="1" hangingPunct="1"/>
            <a:r>
              <a:rPr lang="en-US" sz="2400" smtClean="0"/>
              <a:t>The mean is   </a:t>
            </a:r>
            <a:r>
              <a:rPr lang="en-US" sz="2400" smtClean="0">
                <a:cs typeface="Arial" charset="0"/>
              </a:rPr>
              <a:t>µ</a:t>
            </a:r>
            <a:r>
              <a:rPr lang="en-US" sz="2400" baseline="-25000" smtClean="0">
                <a:cs typeface="Arial" charset="0"/>
              </a:rPr>
              <a:t>x</a:t>
            </a:r>
            <a:r>
              <a:rPr lang="en-US" sz="2400" smtClean="0">
                <a:cs typeface="Arial" charset="0"/>
              </a:rPr>
              <a:t> = P</a:t>
            </a:r>
            <a:endParaRPr lang="el-GR" sz="2400" smtClean="0">
              <a:cs typeface="Arial" charset="0"/>
            </a:endParaRP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variance is   </a:t>
            </a:r>
            <a:r>
              <a:rPr lang="el-GR" sz="2400" smtClean="0">
                <a:cs typeface="Arial" charset="0"/>
              </a:rPr>
              <a:t>σ</a:t>
            </a:r>
            <a:r>
              <a:rPr lang="en-US" sz="2400" baseline="30000" smtClean="0">
                <a:cs typeface="Arial" charset="0"/>
              </a:rPr>
              <a:t>2</a:t>
            </a:r>
            <a:r>
              <a:rPr lang="en-US" sz="2400" baseline="-25000" smtClean="0">
                <a:cs typeface="Arial" charset="0"/>
              </a:rPr>
              <a:t>x</a:t>
            </a:r>
            <a:r>
              <a:rPr lang="en-US" sz="2400" smtClean="0">
                <a:cs typeface="Arial" charset="0"/>
              </a:rPr>
              <a:t> = P(1 – P)</a:t>
            </a:r>
            <a:endParaRPr lang="en-US" sz="2400" baseline="30000" smtClean="0">
              <a:cs typeface="Arial" charset="0"/>
            </a:endParaRPr>
          </a:p>
        </p:txBody>
      </p:sp>
      <p:graphicFrame>
        <p:nvGraphicFramePr>
          <p:cNvPr id="10276" name="Object 36"/>
          <p:cNvGraphicFramePr>
            <a:graphicFrameLocks noChangeAspect="1"/>
          </p:cNvGraphicFramePr>
          <p:nvPr/>
        </p:nvGraphicFramePr>
        <p:xfrm>
          <a:off x="1652588" y="2514600"/>
          <a:ext cx="6013450" cy="774700"/>
        </p:xfrm>
        <a:graphic>
          <a:graphicData uri="http://schemas.openxmlformats.org/presentationml/2006/ole">
            <p:oleObj spid="_x0000_s10276" name="Equation" r:id="rId3" imgW="2666880" imgH="342720" progId="Equation.3">
              <p:embed/>
            </p:oleObj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1609725" y="4781550"/>
          <a:ext cx="6215063" cy="1622425"/>
        </p:xfrm>
        <a:graphic>
          <a:graphicData uri="http://schemas.openxmlformats.org/presentationml/2006/ole">
            <p:oleObj spid="_x0000_s10277" name="Equation" r:id="rId4" imgW="2527200" imgH="660240" progId="Equation.3">
              <p:embed/>
            </p:oleObj>
          </a:graphicData>
        </a:graphic>
      </p:graphicFrame>
      <p:sp>
        <p:nvSpPr>
          <p:cNvPr id="10282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283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F2D73303-CBF2-492A-AD76-CBDF28C69981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09550"/>
            <a:ext cx="75358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Developing the </a:t>
            </a:r>
            <a:br>
              <a:rPr lang="en-US" smtClean="0"/>
            </a:br>
            <a:r>
              <a:rPr lang="en-US" smtClean="0"/>
              <a:t>Binomial Distribution</a:t>
            </a:r>
          </a:p>
        </p:txBody>
      </p:sp>
      <p:sp>
        <p:nvSpPr>
          <p:cNvPr id="1130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868488"/>
            <a:ext cx="7924800" cy="4532312"/>
          </a:xfrm>
        </p:spPr>
        <p:txBody>
          <a:bodyPr/>
          <a:lstStyle/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solidFill>
                  <a:schemeClr val="bg2"/>
                </a:solidFill>
              </a:rPr>
              <a:t>number of sequences with  x  successes in  n independent trials</a:t>
            </a:r>
            <a:r>
              <a:rPr lang="en-US" sz="2400" smtClean="0"/>
              <a:t> is</a:t>
            </a:r>
            <a:r>
              <a:rPr lang="en-US" sz="2000" smtClean="0"/>
              <a:t>: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	   Where n! = n</a:t>
            </a:r>
            <a:r>
              <a:rPr lang="en-US" sz="2000" smtClean="0">
                <a:cs typeface="Arial" charset="0"/>
              </a:rPr>
              <a:t>·</a:t>
            </a:r>
            <a:r>
              <a:rPr lang="en-US" sz="2000" smtClean="0"/>
              <a:t>(n – 1)</a:t>
            </a:r>
            <a:r>
              <a:rPr lang="en-US" sz="2000" smtClean="0">
                <a:cs typeface="Arial" charset="0"/>
              </a:rPr>
              <a:t>·</a:t>
            </a:r>
            <a:r>
              <a:rPr lang="en-US" sz="2000" smtClean="0"/>
              <a:t>(n – 2)</a:t>
            </a:r>
            <a:r>
              <a:rPr lang="en-US" sz="2000" smtClean="0">
                <a:cs typeface="Arial" charset="0"/>
              </a:rPr>
              <a:t>·</a:t>
            </a:r>
            <a:r>
              <a:rPr lang="en-US" sz="2000" smtClean="0"/>
              <a:t> . . . </a:t>
            </a:r>
            <a:r>
              <a:rPr lang="en-US" sz="2000" smtClean="0">
                <a:cs typeface="Arial" charset="0"/>
              </a:rPr>
              <a:t>·</a:t>
            </a:r>
            <a:r>
              <a:rPr lang="en-US" sz="2000" smtClean="0"/>
              <a:t>1   and   0! = 1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400" smtClean="0"/>
              <a:t>These sequences are mutually exclusive, since no two can occur at the same time</a:t>
            </a:r>
            <a:r>
              <a:rPr lang="en-US" sz="2000" smtClean="0"/>
              <a:t> </a:t>
            </a:r>
          </a:p>
        </p:txBody>
      </p:sp>
      <p:graphicFrame>
        <p:nvGraphicFramePr>
          <p:cNvPr id="11298" name="Object 3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05200" y="2895600"/>
          <a:ext cx="2209800" cy="971550"/>
        </p:xfrm>
        <a:graphic>
          <a:graphicData uri="http://schemas.openxmlformats.org/presentationml/2006/ole">
            <p:oleObj spid="_x0000_s11298" name="Equation" r:id="rId3" imgW="952087" imgH="418918" progId="Equation.3">
              <p:embed/>
            </p:oleObj>
          </a:graphicData>
        </a:graphic>
      </p:graphicFrame>
      <p:graphicFrame>
        <p:nvGraphicFramePr>
          <p:cNvPr id="11299" name="Object 3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883400" y="5241925"/>
          <a:ext cx="101600" cy="127000"/>
        </p:xfrm>
        <a:graphic>
          <a:graphicData uri="http://schemas.openxmlformats.org/presentationml/2006/ole">
            <p:oleObj spid="_x0000_s11299" name="Equation" r:id="rId4" imgW="101424" imgH="126780" progId="Equation.3">
              <p:embed/>
            </p:oleObj>
          </a:graphicData>
        </a:graphic>
      </p:graphicFrame>
      <p:sp>
        <p:nvSpPr>
          <p:cNvPr id="1130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303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79EF4B02-CE02-4B49-8855-2FEB19D3698F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Binomial Probability Distribution</a:t>
            </a:r>
          </a:p>
        </p:txBody>
      </p:sp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685800" y="15240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/>
              <a:t>A fixed number of observations, n</a:t>
            </a:r>
          </a:p>
          <a:p>
            <a:pPr marL="693738" lvl="1" indent="-268288" defTabSz="852488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/>
              <a:t>e.g., 15 tosses of a coin; ten light bulbs taken from a warehouse</a:t>
            </a:r>
          </a:p>
          <a:p>
            <a:pPr marL="320675" indent="-320675" defTabSz="8524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/>
              <a:t>Two mutually exclusive and collectively exhaustive categories</a:t>
            </a:r>
          </a:p>
          <a:p>
            <a:pPr marL="693738" lvl="1" indent="-268288" defTabSz="852488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/>
              <a:t>e.g., head or tail in each toss of a coin; defective or not defective light bulb</a:t>
            </a:r>
          </a:p>
          <a:p>
            <a:pPr marL="693738" lvl="1" indent="-268288" defTabSz="852488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/>
              <a:t>Generally called “success” and “failure”</a:t>
            </a:r>
          </a:p>
          <a:p>
            <a:pPr marL="693738" lvl="1" indent="-268288" defTabSz="852488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/>
              <a:t>Probability of success is  P , probability of failure is  1 – P</a:t>
            </a:r>
          </a:p>
          <a:p>
            <a:pPr marL="320675" indent="-320675" defTabSz="8524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/>
              <a:t>Constant probability for each observation</a:t>
            </a:r>
          </a:p>
          <a:p>
            <a:pPr marL="693738" lvl="1" indent="-268288" defTabSz="852488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/>
              <a:t>e.g., Probability of getting a tail is the same each time we toss the coin</a:t>
            </a:r>
          </a:p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/>
              <a:t>Observations are independent</a:t>
            </a:r>
          </a:p>
          <a:p>
            <a:pPr marL="693738" lvl="1" indent="-268288" defTabSz="852488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/>
              <a:t>The outcome of one observation does not affect the outcome of the other</a:t>
            </a:r>
          </a:p>
        </p:txBody>
      </p:sp>
      <p:sp>
        <p:nvSpPr>
          <p:cNvPr id="5837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E4C493E1-61A8-4053-BF7C-3493518EAAF5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47650"/>
            <a:ext cx="7148513" cy="9906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Possible Binomial Distribution Settings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91400" cy="4343400"/>
          </a:xfrm>
        </p:spPr>
        <p:txBody>
          <a:bodyPr/>
          <a:lstStyle/>
          <a:p>
            <a:pPr marL="342900" indent="-342900" defTabSz="914400" eaLnBrk="1" hangingPunct="1">
              <a:spcBef>
                <a:spcPct val="40000"/>
              </a:spcBef>
            </a:pPr>
            <a:r>
              <a:rPr lang="en-US" smtClean="0">
                <a:solidFill>
                  <a:schemeClr val="bg2"/>
                </a:solidFill>
              </a:rPr>
              <a:t>A manufacturing plant labels items as either defective or acceptable</a:t>
            </a:r>
          </a:p>
          <a:p>
            <a:pPr marL="342900" indent="-342900" defTabSz="914400" eaLnBrk="1" hangingPunct="1">
              <a:spcBef>
                <a:spcPct val="40000"/>
              </a:spcBef>
            </a:pPr>
            <a:r>
              <a:rPr lang="en-US" smtClean="0">
                <a:solidFill>
                  <a:schemeClr val="bg2"/>
                </a:solidFill>
              </a:rPr>
              <a:t>A firm bidding for contracts will either get a contract or not</a:t>
            </a:r>
          </a:p>
          <a:p>
            <a:pPr marL="342900" indent="-342900" defTabSz="914400" eaLnBrk="1" hangingPunct="1">
              <a:spcBef>
                <a:spcPct val="40000"/>
              </a:spcBef>
            </a:pPr>
            <a:r>
              <a:rPr lang="en-US" smtClean="0">
                <a:solidFill>
                  <a:schemeClr val="bg2"/>
                </a:solidFill>
              </a:rPr>
              <a:t>A marketing research firm receives survey responses of “yes I will buy” or “no I will not”</a:t>
            </a:r>
          </a:p>
          <a:p>
            <a:pPr marL="342900" indent="-342900" defTabSz="914400" eaLnBrk="1" hangingPunct="1">
              <a:spcBef>
                <a:spcPct val="40000"/>
              </a:spcBef>
            </a:pPr>
            <a:r>
              <a:rPr lang="en-US" smtClean="0">
                <a:solidFill>
                  <a:schemeClr val="bg2"/>
                </a:solidFill>
              </a:rPr>
              <a:t>New job applicants either accept the offer or reject it</a:t>
            </a:r>
          </a:p>
        </p:txBody>
      </p:sp>
      <p:sp>
        <p:nvSpPr>
          <p:cNvPr id="5939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5FB8EA37-8640-47BB-B2FB-2665B4E9D73F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The Binomial Distribution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24000" y="1676400"/>
            <a:ext cx="6096000" cy="13716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228600" y="3276600"/>
            <a:ext cx="5638800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defTabSz="51435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P(x) = probability of </a:t>
            </a:r>
            <a:r>
              <a:rPr lang="en-US" sz="2000" b="1"/>
              <a:t>x</a:t>
            </a:r>
            <a:r>
              <a:rPr lang="en-US" sz="2000"/>
              <a:t> successes in </a:t>
            </a:r>
            <a:r>
              <a:rPr lang="en-US" sz="2000" b="1">
                <a:solidFill>
                  <a:srgbClr val="FF3300"/>
                </a:solidFill>
              </a:rPr>
              <a:t>n</a:t>
            </a:r>
            <a:r>
              <a:rPr lang="en-US" sz="2000"/>
              <a:t> trials,</a:t>
            </a:r>
          </a:p>
          <a:p>
            <a:pPr defTabSz="51435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	    with probability of success </a:t>
            </a:r>
            <a:r>
              <a:rPr lang="en-US" sz="2000" b="1">
                <a:solidFill>
                  <a:srgbClr val="0000FF"/>
                </a:solidFill>
              </a:rPr>
              <a:t>P</a:t>
            </a:r>
            <a:r>
              <a:rPr lang="en-US" sz="2000">
                <a:solidFill>
                  <a:schemeClr val="folHlink"/>
                </a:solidFill>
              </a:rPr>
              <a:t> </a:t>
            </a:r>
            <a:r>
              <a:rPr lang="en-US" sz="2000"/>
              <a:t>on each trial</a:t>
            </a:r>
          </a:p>
          <a:p>
            <a:pPr defTabSz="51435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defTabSz="51435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x   =   number of ‘successes’ in sample, </a:t>
            </a:r>
          </a:p>
          <a:p>
            <a:pPr defTabSz="51435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         (x = 0, 1, 2, ..., </a:t>
            </a:r>
            <a:r>
              <a:rPr lang="en-US" sz="2000">
                <a:solidFill>
                  <a:schemeClr val="hlink"/>
                </a:solidFill>
              </a:rPr>
              <a:t>n</a:t>
            </a:r>
            <a:r>
              <a:rPr lang="en-US" sz="2000"/>
              <a:t>)</a:t>
            </a:r>
            <a:endParaRPr lang="en-US" sz="2000">
              <a:solidFill>
                <a:schemeClr val="folHlink"/>
              </a:solidFill>
            </a:endParaRPr>
          </a:p>
          <a:p>
            <a:pPr defTabSz="514350" eaLnBrk="0" hangingPunct="0">
              <a:spcBef>
                <a:spcPct val="20000"/>
              </a:spcBef>
            </a:pPr>
            <a:r>
              <a:rPr lang="en-US" sz="2000">
                <a:solidFill>
                  <a:srgbClr val="FF3300"/>
                </a:solidFill>
              </a:rPr>
              <a:t>   n	 = sample size (number of independent 						trials or observations)</a:t>
            </a:r>
          </a:p>
          <a:p>
            <a:pPr defTabSz="514350" eaLnBrk="0" hangingPunct="0">
              <a:spcBef>
                <a:spcPct val="20000"/>
              </a:spcBef>
            </a:pPr>
            <a:r>
              <a:rPr lang="en-US" sz="2000">
                <a:solidFill>
                  <a:srgbClr val="FF3300"/>
                </a:solidFill>
              </a:rPr>
              <a:t>   </a:t>
            </a:r>
            <a:r>
              <a:rPr lang="en-US" sz="2000">
                <a:solidFill>
                  <a:srgbClr val="0000FF"/>
                </a:solidFill>
              </a:rPr>
              <a:t>P	 =   probability of “success” 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352800" y="22860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676400" y="1981200"/>
            <a:ext cx="92551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P(x)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4038600" y="1676400"/>
            <a:ext cx="4064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276600" y="2286000"/>
            <a:ext cx="6096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x !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922713" y="2295525"/>
            <a:ext cx="4064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4575175" y="2295525"/>
            <a:ext cx="38417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x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5181600" y="1981200"/>
            <a:ext cx="452438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>
                <a:solidFill>
                  <a:schemeClr val="folHlink"/>
                </a:solidFill>
              </a:rPr>
              <a:t>P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5715000" y="1981200"/>
            <a:ext cx="1195388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(1- </a:t>
            </a:r>
            <a:r>
              <a:rPr lang="en-US" sz="3200">
                <a:solidFill>
                  <a:schemeClr val="folHlink"/>
                </a:solidFill>
              </a:rPr>
              <a:t>P</a:t>
            </a:r>
            <a:r>
              <a:rPr lang="en-US" sz="3200"/>
              <a:t>)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5448300" y="1889125"/>
            <a:ext cx="369888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200" b="1"/>
              <a:t>X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6718300" y="1905000"/>
            <a:ext cx="352425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7177088" y="1882775"/>
            <a:ext cx="366712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/>
              <a:t>X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4294188" y="1676400"/>
            <a:ext cx="29368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>
                <a:solidFill>
                  <a:srgbClr val="FF9900"/>
                </a:solidFill>
              </a:rPr>
              <a:t>!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810000" y="2286000"/>
            <a:ext cx="31591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(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4849813" y="2279650"/>
            <a:ext cx="31591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)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4876800" y="2286000"/>
            <a:ext cx="40640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 !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2743200" y="1981200"/>
            <a:ext cx="40481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latin typeface="Symbol" pitchFamily="18" charset="2"/>
              </a:rPr>
              <a:t>=</a:t>
            </a: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4267200" y="2286000"/>
            <a:ext cx="40481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>
                <a:latin typeface="Symbol" pitchFamily="18" charset="2"/>
              </a:rPr>
              <a:t>-</a:t>
            </a: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6948488" y="1882775"/>
            <a:ext cx="381000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200" b="1">
                <a:latin typeface="Symbol" pitchFamily="18" charset="2"/>
              </a:rPr>
              <a:t>-</a:t>
            </a:r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8610600" y="4651375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6019800" y="3733800"/>
            <a:ext cx="2971800" cy="2362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6019800" y="3733800"/>
            <a:ext cx="2895600" cy="22923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Example:</a:t>
            </a:r>
            <a:r>
              <a:rPr lang="en-US" sz="1800"/>
              <a:t>  Flip a coin four times, let  x = # heads:</a:t>
            </a:r>
          </a:p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n</a:t>
            </a:r>
            <a:r>
              <a:rPr lang="en-US" sz="1800"/>
              <a:t> = 4</a:t>
            </a:r>
          </a:p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</a:rPr>
              <a:t>P</a:t>
            </a:r>
            <a:r>
              <a:rPr lang="en-US" sz="1800"/>
              <a:t> = 0.5</a:t>
            </a:r>
          </a:p>
          <a:p>
            <a:pPr algn="ctr">
              <a:spcBef>
                <a:spcPct val="50000"/>
              </a:spcBef>
            </a:pPr>
            <a:r>
              <a:rPr lang="en-US" sz="1800"/>
              <a:t>1 - </a:t>
            </a:r>
            <a:r>
              <a:rPr lang="en-US" sz="1800">
                <a:solidFill>
                  <a:srgbClr val="0000FF"/>
                </a:solidFill>
              </a:rPr>
              <a:t>P</a:t>
            </a:r>
            <a:r>
              <a:rPr lang="en-US" sz="1800"/>
              <a:t> = (1 - 0.5) = 0.5</a:t>
            </a:r>
          </a:p>
          <a:p>
            <a:pPr algn="ctr">
              <a:spcBef>
                <a:spcPct val="50000"/>
              </a:spcBef>
            </a:pPr>
            <a:r>
              <a:rPr lang="en-US" sz="1800"/>
              <a:t>x = 0, 1, 2, 3, 4</a:t>
            </a:r>
          </a:p>
        </p:txBody>
      </p:sp>
      <p:sp>
        <p:nvSpPr>
          <p:cNvPr id="60441" name="Footer Placeholder 2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0442" name="Slide Number Placeholder 2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E9D3F4E8-54A8-44B4-A781-15DC0F331820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Rectangle 25"/>
          <p:cNvSpPr>
            <a:spLocks noGrp="1" noChangeArrowheads="1"/>
          </p:cNvSpPr>
          <p:nvPr>
            <p:ph type="title"/>
          </p:nvPr>
        </p:nvSpPr>
        <p:spPr>
          <a:xfrm>
            <a:off x="1143000" y="244475"/>
            <a:ext cx="7848600" cy="990600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Example: </a:t>
            </a:r>
            <a:br>
              <a:rPr lang="en-US" smtClean="0"/>
            </a:br>
            <a:r>
              <a:rPr lang="en-US" smtClean="0"/>
              <a:t>Calculating a Binomial Probability</a:t>
            </a:r>
          </a:p>
        </p:txBody>
      </p:sp>
      <p:sp>
        <p:nvSpPr>
          <p:cNvPr id="12308" name="Rectangle 27"/>
          <p:cNvSpPr>
            <a:spLocks noChangeArrowheads="1"/>
          </p:cNvSpPr>
          <p:nvPr/>
        </p:nvSpPr>
        <p:spPr bwMode="auto">
          <a:xfrm>
            <a:off x="3048000" y="2667000"/>
            <a:ext cx="3505200" cy="5334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>
            <a:off x="8610600" y="4651375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Text Box 26"/>
          <p:cNvSpPr txBox="1">
            <a:spLocks noChangeArrowheads="1"/>
          </p:cNvSpPr>
          <p:nvPr/>
        </p:nvSpPr>
        <p:spPr bwMode="auto">
          <a:xfrm>
            <a:off x="1295400" y="1752600"/>
            <a:ext cx="6858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What is the probability of one success in five observations if the probability of success is 0.1?</a:t>
            </a:r>
          </a:p>
          <a:p>
            <a:pPr>
              <a:spcBef>
                <a:spcPct val="50000"/>
              </a:spcBef>
            </a:pPr>
            <a:r>
              <a:rPr lang="en-US" sz="2400"/>
              <a:t> 		x = 1, n = 5, and P = 0.1</a:t>
            </a:r>
          </a:p>
        </p:txBody>
      </p:sp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2536825" y="3584575"/>
          <a:ext cx="4697413" cy="2740025"/>
        </p:xfrm>
        <a:graphic>
          <a:graphicData uri="http://schemas.openxmlformats.org/presentationml/2006/ole">
            <p:oleObj spid="_x0000_s12306" name="Equation" r:id="rId4" imgW="2311400" imgH="1346200" progId="Equation.3">
              <p:embed/>
            </p:oleObj>
          </a:graphicData>
        </a:graphic>
      </p:graphicFrame>
      <p:sp>
        <p:nvSpPr>
          <p:cNvPr id="12311" name="Oval 29"/>
          <p:cNvSpPr>
            <a:spLocks noChangeArrowheads="1"/>
          </p:cNvSpPr>
          <p:nvPr/>
        </p:nvSpPr>
        <p:spPr bwMode="auto">
          <a:xfrm>
            <a:off x="3733800" y="5791200"/>
            <a:ext cx="1371600" cy="6858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12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2313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0C1BCB6E-5B9E-49D5-A5E6-E91DD60C499F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3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09550"/>
            <a:ext cx="75358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Shape of Binomial Distribution</a:t>
            </a:r>
          </a:p>
        </p:txBody>
      </p:sp>
      <p:sp>
        <p:nvSpPr>
          <p:cNvPr id="65538" name="Rectangle 7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676400"/>
            <a:ext cx="7848600" cy="923925"/>
          </a:xfrm>
        </p:spPr>
        <p:txBody>
          <a:bodyPr/>
          <a:lstStyle/>
          <a:p>
            <a:pPr eaLnBrk="1" hangingPunct="1"/>
            <a:r>
              <a:rPr lang="en-US" sz="2400" smtClean="0"/>
              <a:t>The shape of the binomial distribution depends on the values of  P  and  n</a:t>
            </a: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4610100" y="4510088"/>
            <a:ext cx="3841750" cy="1981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4610100" y="2209800"/>
            <a:ext cx="3841750" cy="1981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5411788" y="2260600"/>
            <a:ext cx="26638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n = 5  P = 0.1</a:t>
            </a:r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5411788" y="4546600"/>
            <a:ext cx="26638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n = 5  P = 0.5</a:t>
            </a:r>
          </a:p>
        </p:txBody>
      </p:sp>
      <p:sp>
        <p:nvSpPr>
          <p:cNvPr id="65543" name="Rectangle 6"/>
          <p:cNvSpPr>
            <a:spLocks noChangeArrowheads="1"/>
          </p:cNvSpPr>
          <p:nvPr/>
        </p:nvSpPr>
        <p:spPr bwMode="auto">
          <a:xfrm>
            <a:off x="685800" y="2209800"/>
            <a:ext cx="30416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bg1"/>
                </a:solidFill>
              </a:rPr>
              <a:t>Mean</a:t>
            </a:r>
          </a:p>
        </p:txBody>
      </p:sp>
      <p:sp>
        <p:nvSpPr>
          <p:cNvPr id="65544" name="Line 7"/>
          <p:cNvSpPr>
            <a:spLocks noChangeShapeType="1"/>
          </p:cNvSpPr>
          <p:nvPr/>
        </p:nvSpPr>
        <p:spPr bwMode="auto">
          <a:xfrm>
            <a:off x="5268913" y="3343275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5" name="Line 8"/>
          <p:cNvSpPr>
            <a:spLocks noChangeShapeType="1"/>
          </p:cNvSpPr>
          <p:nvPr/>
        </p:nvSpPr>
        <p:spPr bwMode="auto">
          <a:xfrm>
            <a:off x="5268913" y="3038475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6" name="Line 9"/>
          <p:cNvSpPr>
            <a:spLocks noChangeShapeType="1"/>
          </p:cNvSpPr>
          <p:nvPr/>
        </p:nvSpPr>
        <p:spPr bwMode="auto">
          <a:xfrm>
            <a:off x="5268913" y="2736850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7" name="Freeform 10"/>
          <p:cNvSpPr>
            <a:spLocks/>
          </p:cNvSpPr>
          <p:nvPr/>
        </p:nvSpPr>
        <p:spPr bwMode="auto">
          <a:xfrm>
            <a:off x="5086350" y="2767013"/>
            <a:ext cx="488950" cy="879475"/>
          </a:xfrm>
          <a:custGeom>
            <a:avLst/>
            <a:gdLst>
              <a:gd name="T0" fmla="*/ 0 w 308"/>
              <a:gd name="T1" fmla="*/ 0 h 554"/>
              <a:gd name="T2" fmla="*/ 2147483647 w 308"/>
              <a:gd name="T3" fmla="*/ 0 h 554"/>
              <a:gd name="T4" fmla="*/ 2147483647 w 308"/>
              <a:gd name="T5" fmla="*/ 2147483647 h 554"/>
              <a:gd name="T6" fmla="*/ 0 w 308"/>
              <a:gd name="T7" fmla="*/ 2147483647 h 554"/>
              <a:gd name="T8" fmla="*/ 0 w 308"/>
              <a:gd name="T9" fmla="*/ 0 h 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554"/>
              <a:gd name="T17" fmla="*/ 308 w 308"/>
              <a:gd name="T18" fmla="*/ 554 h 5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554">
                <a:moveTo>
                  <a:pt x="0" y="0"/>
                </a:moveTo>
                <a:lnTo>
                  <a:pt x="307" y="0"/>
                </a:lnTo>
                <a:lnTo>
                  <a:pt x="307" y="553"/>
                </a:lnTo>
                <a:lnTo>
                  <a:pt x="0" y="553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8" name="Freeform 11"/>
          <p:cNvSpPr>
            <a:spLocks/>
          </p:cNvSpPr>
          <p:nvPr/>
        </p:nvSpPr>
        <p:spPr bwMode="auto">
          <a:xfrm>
            <a:off x="5573713" y="3160713"/>
            <a:ext cx="485775" cy="485775"/>
          </a:xfrm>
          <a:custGeom>
            <a:avLst/>
            <a:gdLst>
              <a:gd name="T0" fmla="*/ 0 w 306"/>
              <a:gd name="T1" fmla="*/ 0 h 306"/>
              <a:gd name="T2" fmla="*/ 2147483647 w 306"/>
              <a:gd name="T3" fmla="*/ 0 h 306"/>
              <a:gd name="T4" fmla="*/ 2147483647 w 306"/>
              <a:gd name="T5" fmla="*/ 2147483647 h 306"/>
              <a:gd name="T6" fmla="*/ 0 w 306"/>
              <a:gd name="T7" fmla="*/ 2147483647 h 306"/>
              <a:gd name="T8" fmla="*/ 0 w 306"/>
              <a:gd name="T9" fmla="*/ 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306"/>
              <a:gd name="T17" fmla="*/ 306 w 306"/>
              <a:gd name="T18" fmla="*/ 306 h 3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306">
                <a:moveTo>
                  <a:pt x="0" y="0"/>
                </a:moveTo>
                <a:lnTo>
                  <a:pt x="305" y="0"/>
                </a:lnTo>
                <a:lnTo>
                  <a:pt x="305" y="305"/>
                </a:lnTo>
                <a:lnTo>
                  <a:pt x="0" y="305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9" name="Freeform 12"/>
          <p:cNvSpPr>
            <a:spLocks/>
          </p:cNvSpPr>
          <p:nvPr/>
        </p:nvSpPr>
        <p:spPr bwMode="auto">
          <a:xfrm>
            <a:off x="6057900" y="3522663"/>
            <a:ext cx="488950" cy="123825"/>
          </a:xfrm>
          <a:custGeom>
            <a:avLst/>
            <a:gdLst>
              <a:gd name="T0" fmla="*/ 0 w 308"/>
              <a:gd name="T1" fmla="*/ 0 h 78"/>
              <a:gd name="T2" fmla="*/ 2147483647 w 308"/>
              <a:gd name="T3" fmla="*/ 0 h 78"/>
              <a:gd name="T4" fmla="*/ 2147483647 w 308"/>
              <a:gd name="T5" fmla="*/ 2147483647 h 78"/>
              <a:gd name="T6" fmla="*/ 0 w 308"/>
              <a:gd name="T7" fmla="*/ 2147483647 h 78"/>
              <a:gd name="T8" fmla="*/ 0 w 308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78"/>
              <a:gd name="T17" fmla="*/ 308 w 308"/>
              <a:gd name="T18" fmla="*/ 78 h 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78">
                <a:moveTo>
                  <a:pt x="0" y="0"/>
                </a:moveTo>
                <a:lnTo>
                  <a:pt x="307" y="0"/>
                </a:lnTo>
                <a:lnTo>
                  <a:pt x="307" y="77"/>
                </a:lnTo>
                <a:lnTo>
                  <a:pt x="0" y="77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0" name="Freeform 13"/>
          <p:cNvSpPr>
            <a:spLocks/>
          </p:cNvSpPr>
          <p:nvPr/>
        </p:nvSpPr>
        <p:spPr bwMode="auto">
          <a:xfrm>
            <a:off x="6545263" y="3614738"/>
            <a:ext cx="488950" cy="31750"/>
          </a:xfrm>
          <a:custGeom>
            <a:avLst/>
            <a:gdLst>
              <a:gd name="T0" fmla="*/ 0 w 308"/>
              <a:gd name="T1" fmla="*/ 0 h 20"/>
              <a:gd name="T2" fmla="*/ 2147483647 w 308"/>
              <a:gd name="T3" fmla="*/ 0 h 20"/>
              <a:gd name="T4" fmla="*/ 2147483647 w 308"/>
              <a:gd name="T5" fmla="*/ 2147483647 h 20"/>
              <a:gd name="T6" fmla="*/ 0 w 308"/>
              <a:gd name="T7" fmla="*/ 2147483647 h 20"/>
              <a:gd name="T8" fmla="*/ 0 w 308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0"/>
              <a:gd name="T17" fmla="*/ 308 w 308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0">
                <a:moveTo>
                  <a:pt x="0" y="0"/>
                </a:moveTo>
                <a:lnTo>
                  <a:pt x="307" y="0"/>
                </a:lnTo>
                <a:lnTo>
                  <a:pt x="307" y="19"/>
                </a:lnTo>
                <a:lnTo>
                  <a:pt x="0" y="1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1" name="Line 14"/>
          <p:cNvSpPr>
            <a:spLocks noChangeShapeType="1"/>
          </p:cNvSpPr>
          <p:nvPr/>
        </p:nvSpPr>
        <p:spPr bwMode="auto">
          <a:xfrm>
            <a:off x="5086350" y="2919413"/>
            <a:ext cx="0" cy="5794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2" name="Line 15"/>
          <p:cNvSpPr>
            <a:spLocks noChangeShapeType="1"/>
          </p:cNvSpPr>
          <p:nvPr/>
        </p:nvSpPr>
        <p:spPr bwMode="auto">
          <a:xfrm>
            <a:off x="5053013" y="3644900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3" name="Line 16"/>
          <p:cNvSpPr>
            <a:spLocks noChangeShapeType="1"/>
          </p:cNvSpPr>
          <p:nvPr/>
        </p:nvSpPr>
        <p:spPr bwMode="auto">
          <a:xfrm>
            <a:off x="5053013" y="3343275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4" name="Line 17"/>
          <p:cNvSpPr>
            <a:spLocks noChangeShapeType="1"/>
          </p:cNvSpPr>
          <p:nvPr/>
        </p:nvSpPr>
        <p:spPr bwMode="auto">
          <a:xfrm>
            <a:off x="5053013" y="3038475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5" name="Line 18"/>
          <p:cNvSpPr>
            <a:spLocks noChangeShapeType="1"/>
          </p:cNvSpPr>
          <p:nvPr/>
        </p:nvSpPr>
        <p:spPr bwMode="auto">
          <a:xfrm>
            <a:off x="5053013" y="2736850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Line 19"/>
          <p:cNvSpPr>
            <a:spLocks noChangeShapeType="1"/>
          </p:cNvSpPr>
          <p:nvPr/>
        </p:nvSpPr>
        <p:spPr bwMode="auto">
          <a:xfrm>
            <a:off x="5268913" y="3644900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7" name="Line 20"/>
          <p:cNvSpPr>
            <a:spLocks noChangeShapeType="1"/>
          </p:cNvSpPr>
          <p:nvPr/>
        </p:nvSpPr>
        <p:spPr bwMode="auto">
          <a:xfrm flipV="1">
            <a:off x="5086350" y="3517900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8" name="Line 21"/>
          <p:cNvSpPr>
            <a:spLocks noChangeShapeType="1"/>
          </p:cNvSpPr>
          <p:nvPr/>
        </p:nvSpPr>
        <p:spPr bwMode="auto">
          <a:xfrm flipV="1">
            <a:off x="5573713" y="3517900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9" name="Line 22"/>
          <p:cNvSpPr>
            <a:spLocks noChangeShapeType="1"/>
          </p:cNvSpPr>
          <p:nvPr/>
        </p:nvSpPr>
        <p:spPr bwMode="auto">
          <a:xfrm flipV="1">
            <a:off x="6057900" y="3517900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0" name="Line 23"/>
          <p:cNvSpPr>
            <a:spLocks noChangeShapeType="1"/>
          </p:cNvSpPr>
          <p:nvPr/>
        </p:nvSpPr>
        <p:spPr bwMode="auto">
          <a:xfrm flipV="1">
            <a:off x="6545263" y="3517900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1" name="Line 24"/>
          <p:cNvSpPr>
            <a:spLocks noChangeShapeType="1"/>
          </p:cNvSpPr>
          <p:nvPr/>
        </p:nvSpPr>
        <p:spPr bwMode="auto">
          <a:xfrm flipV="1">
            <a:off x="7032625" y="3517900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Line 25"/>
          <p:cNvSpPr>
            <a:spLocks noChangeShapeType="1"/>
          </p:cNvSpPr>
          <p:nvPr/>
        </p:nvSpPr>
        <p:spPr bwMode="auto">
          <a:xfrm flipV="1">
            <a:off x="7516813" y="3517900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3" name="Line 26"/>
          <p:cNvSpPr>
            <a:spLocks noChangeShapeType="1"/>
          </p:cNvSpPr>
          <p:nvPr/>
        </p:nvSpPr>
        <p:spPr bwMode="auto">
          <a:xfrm flipV="1">
            <a:off x="8004175" y="3517900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4" name="Rectangle 27"/>
          <p:cNvSpPr>
            <a:spLocks noChangeArrowheads="1"/>
          </p:cNvSpPr>
          <p:nvPr/>
        </p:nvSpPr>
        <p:spPr bwMode="auto">
          <a:xfrm>
            <a:off x="4624388" y="3470275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 0</a:t>
            </a:r>
          </a:p>
        </p:txBody>
      </p:sp>
      <p:sp>
        <p:nvSpPr>
          <p:cNvPr id="65565" name="Rectangle 28"/>
          <p:cNvSpPr>
            <a:spLocks noChangeArrowheads="1"/>
          </p:cNvSpPr>
          <p:nvPr/>
        </p:nvSpPr>
        <p:spPr bwMode="auto">
          <a:xfrm>
            <a:off x="4624388" y="3168650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.2</a:t>
            </a:r>
          </a:p>
        </p:txBody>
      </p:sp>
      <p:sp>
        <p:nvSpPr>
          <p:cNvPr id="65566" name="Rectangle 29"/>
          <p:cNvSpPr>
            <a:spLocks noChangeArrowheads="1"/>
          </p:cNvSpPr>
          <p:nvPr/>
        </p:nvSpPr>
        <p:spPr bwMode="auto">
          <a:xfrm>
            <a:off x="4624388" y="2863850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.4</a:t>
            </a:r>
          </a:p>
        </p:txBody>
      </p:sp>
      <p:sp>
        <p:nvSpPr>
          <p:cNvPr id="65567" name="Rectangle 30"/>
          <p:cNvSpPr>
            <a:spLocks noChangeArrowheads="1"/>
          </p:cNvSpPr>
          <p:nvPr/>
        </p:nvSpPr>
        <p:spPr bwMode="auto">
          <a:xfrm>
            <a:off x="4624388" y="2562225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.6</a:t>
            </a:r>
          </a:p>
        </p:txBody>
      </p:sp>
      <p:sp>
        <p:nvSpPr>
          <p:cNvPr id="65568" name="Rectangle 31"/>
          <p:cNvSpPr>
            <a:spLocks noChangeArrowheads="1"/>
          </p:cNvSpPr>
          <p:nvPr/>
        </p:nvSpPr>
        <p:spPr bwMode="auto">
          <a:xfrm>
            <a:off x="5175250" y="38131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0</a:t>
            </a:r>
          </a:p>
        </p:txBody>
      </p:sp>
      <p:sp>
        <p:nvSpPr>
          <p:cNvPr id="65569" name="Rectangle 32"/>
          <p:cNvSpPr>
            <a:spLocks noChangeArrowheads="1"/>
          </p:cNvSpPr>
          <p:nvPr/>
        </p:nvSpPr>
        <p:spPr bwMode="auto">
          <a:xfrm>
            <a:off x="5662613" y="38131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1</a:t>
            </a:r>
          </a:p>
        </p:txBody>
      </p:sp>
      <p:sp>
        <p:nvSpPr>
          <p:cNvPr id="65570" name="Rectangle 33"/>
          <p:cNvSpPr>
            <a:spLocks noChangeArrowheads="1"/>
          </p:cNvSpPr>
          <p:nvPr/>
        </p:nvSpPr>
        <p:spPr bwMode="auto">
          <a:xfrm>
            <a:off x="6146800" y="38131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2</a:t>
            </a:r>
          </a:p>
        </p:txBody>
      </p:sp>
      <p:sp>
        <p:nvSpPr>
          <p:cNvPr id="65571" name="Rectangle 34"/>
          <p:cNvSpPr>
            <a:spLocks noChangeArrowheads="1"/>
          </p:cNvSpPr>
          <p:nvPr/>
        </p:nvSpPr>
        <p:spPr bwMode="auto">
          <a:xfrm>
            <a:off x="6634163" y="38131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3</a:t>
            </a:r>
          </a:p>
        </p:txBody>
      </p:sp>
      <p:sp>
        <p:nvSpPr>
          <p:cNvPr id="65572" name="Rectangle 35"/>
          <p:cNvSpPr>
            <a:spLocks noChangeArrowheads="1"/>
          </p:cNvSpPr>
          <p:nvPr/>
        </p:nvSpPr>
        <p:spPr bwMode="auto">
          <a:xfrm>
            <a:off x="7121525" y="38131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4</a:t>
            </a:r>
          </a:p>
        </p:txBody>
      </p:sp>
      <p:sp>
        <p:nvSpPr>
          <p:cNvPr id="65573" name="Rectangle 36"/>
          <p:cNvSpPr>
            <a:spLocks noChangeArrowheads="1"/>
          </p:cNvSpPr>
          <p:nvPr/>
        </p:nvSpPr>
        <p:spPr bwMode="auto">
          <a:xfrm>
            <a:off x="7607300" y="38131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5</a:t>
            </a:r>
          </a:p>
        </p:txBody>
      </p:sp>
      <p:sp>
        <p:nvSpPr>
          <p:cNvPr id="65574" name="Rectangle 37"/>
          <p:cNvSpPr>
            <a:spLocks noChangeArrowheads="1"/>
          </p:cNvSpPr>
          <p:nvPr/>
        </p:nvSpPr>
        <p:spPr bwMode="auto">
          <a:xfrm>
            <a:off x="8018463" y="34702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x</a:t>
            </a:r>
          </a:p>
        </p:txBody>
      </p:sp>
      <p:sp>
        <p:nvSpPr>
          <p:cNvPr id="65575" name="Rectangle 38"/>
          <p:cNvSpPr>
            <a:spLocks noChangeArrowheads="1"/>
          </p:cNvSpPr>
          <p:nvPr/>
        </p:nvSpPr>
        <p:spPr bwMode="auto">
          <a:xfrm>
            <a:off x="4816475" y="2333625"/>
            <a:ext cx="612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P(x)</a:t>
            </a:r>
          </a:p>
        </p:txBody>
      </p:sp>
      <p:sp>
        <p:nvSpPr>
          <p:cNvPr id="65576" name="Line 39"/>
          <p:cNvSpPr>
            <a:spLocks noChangeShapeType="1"/>
          </p:cNvSpPr>
          <p:nvPr/>
        </p:nvSpPr>
        <p:spPr bwMode="auto">
          <a:xfrm>
            <a:off x="5267325" y="5630863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77" name="Line 40"/>
          <p:cNvSpPr>
            <a:spLocks noChangeShapeType="1"/>
          </p:cNvSpPr>
          <p:nvPr/>
        </p:nvSpPr>
        <p:spPr bwMode="auto">
          <a:xfrm>
            <a:off x="5267325" y="5326063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78" name="Line 41"/>
          <p:cNvSpPr>
            <a:spLocks noChangeShapeType="1"/>
          </p:cNvSpPr>
          <p:nvPr/>
        </p:nvSpPr>
        <p:spPr bwMode="auto">
          <a:xfrm>
            <a:off x="5267325" y="5022850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79" name="Freeform 42"/>
          <p:cNvSpPr>
            <a:spLocks/>
          </p:cNvSpPr>
          <p:nvPr/>
        </p:nvSpPr>
        <p:spPr bwMode="auto">
          <a:xfrm>
            <a:off x="5084763" y="5886450"/>
            <a:ext cx="488950" cy="47625"/>
          </a:xfrm>
          <a:custGeom>
            <a:avLst/>
            <a:gdLst>
              <a:gd name="T0" fmla="*/ 0 w 308"/>
              <a:gd name="T1" fmla="*/ 0 h 30"/>
              <a:gd name="T2" fmla="*/ 2147483647 w 308"/>
              <a:gd name="T3" fmla="*/ 0 h 30"/>
              <a:gd name="T4" fmla="*/ 2147483647 w 308"/>
              <a:gd name="T5" fmla="*/ 2147483647 h 30"/>
              <a:gd name="T6" fmla="*/ 0 w 308"/>
              <a:gd name="T7" fmla="*/ 2147483647 h 30"/>
              <a:gd name="T8" fmla="*/ 0 w 308"/>
              <a:gd name="T9" fmla="*/ 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30"/>
              <a:gd name="T17" fmla="*/ 308 w 308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30">
                <a:moveTo>
                  <a:pt x="0" y="0"/>
                </a:moveTo>
                <a:lnTo>
                  <a:pt x="307" y="0"/>
                </a:lnTo>
                <a:lnTo>
                  <a:pt x="307" y="29"/>
                </a:lnTo>
                <a:lnTo>
                  <a:pt x="0" y="2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80" name="Freeform 43"/>
          <p:cNvSpPr>
            <a:spLocks/>
          </p:cNvSpPr>
          <p:nvPr/>
        </p:nvSpPr>
        <p:spPr bwMode="auto">
          <a:xfrm>
            <a:off x="5572125" y="5694363"/>
            <a:ext cx="487363" cy="239712"/>
          </a:xfrm>
          <a:custGeom>
            <a:avLst/>
            <a:gdLst>
              <a:gd name="T0" fmla="*/ 0 w 307"/>
              <a:gd name="T1" fmla="*/ 0 h 151"/>
              <a:gd name="T2" fmla="*/ 2147483647 w 307"/>
              <a:gd name="T3" fmla="*/ 0 h 151"/>
              <a:gd name="T4" fmla="*/ 2147483647 w 307"/>
              <a:gd name="T5" fmla="*/ 2147483647 h 151"/>
              <a:gd name="T6" fmla="*/ 0 w 307"/>
              <a:gd name="T7" fmla="*/ 2147483647 h 151"/>
              <a:gd name="T8" fmla="*/ 0 w 307"/>
              <a:gd name="T9" fmla="*/ 0 h 1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151"/>
              <a:gd name="T17" fmla="*/ 307 w 307"/>
              <a:gd name="T18" fmla="*/ 151 h 1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151">
                <a:moveTo>
                  <a:pt x="0" y="0"/>
                </a:moveTo>
                <a:lnTo>
                  <a:pt x="306" y="0"/>
                </a:lnTo>
                <a:lnTo>
                  <a:pt x="306" y="150"/>
                </a:lnTo>
                <a:lnTo>
                  <a:pt x="0" y="150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81" name="Freeform 44"/>
          <p:cNvSpPr>
            <a:spLocks/>
          </p:cNvSpPr>
          <p:nvPr/>
        </p:nvSpPr>
        <p:spPr bwMode="auto">
          <a:xfrm>
            <a:off x="6057900" y="5459413"/>
            <a:ext cx="488950" cy="474662"/>
          </a:xfrm>
          <a:custGeom>
            <a:avLst/>
            <a:gdLst>
              <a:gd name="T0" fmla="*/ 0 w 308"/>
              <a:gd name="T1" fmla="*/ 0 h 299"/>
              <a:gd name="T2" fmla="*/ 2147483647 w 308"/>
              <a:gd name="T3" fmla="*/ 0 h 299"/>
              <a:gd name="T4" fmla="*/ 2147483647 w 308"/>
              <a:gd name="T5" fmla="*/ 2147483647 h 299"/>
              <a:gd name="T6" fmla="*/ 0 w 308"/>
              <a:gd name="T7" fmla="*/ 2147483647 h 299"/>
              <a:gd name="T8" fmla="*/ 0 w 308"/>
              <a:gd name="T9" fmla="*/ 0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99"/>
              <a:gd name="T17" fmla="*/ 308 w 30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99">
                <a:moveTo>
                  <a:pt x="0" y="0"/>
                </a:moveTo>
                <a:lnTo>
                  <a:pt x="307" y="0"/>
                </a:lnTo>
                <a:lnTo>
                  <a:pt x="307" y="298"/>
                </a:lnTo>
                <a:lnTo>
                  <a:pt x="0" y="298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82" name="Freeform 45"/>
          <p:cNvSpPr>
            <a:spLocks/>
          </p:cNvSpPr>
          <p:nvPr/>
        </p:nvSpPr>
        <p:spPr bwMode="auto">
          <a:xfrm>
            <a:off x="6545263" y="5459413"/>
            <a:ext cx="490537" cy="474662"/>
          </a:xfrm>
          <a:custGeom>
            <a:avLst/>
            <a:gdLst>
              <a:gd name="T0" fmla="*/ 0 w 309"/>
              <a:gd name="T1" fmla="*/ 0 h 299"/>
              <a:gd name="T2" fmla="*/ 2147483647 w 309"/>
              <a:gd name="T3" fmla="*/ 0 h 299"/>
              <a:gd name="T4" fmla="*/ 2147483647 w 309"/>
              <a:gd name="T5" fmla="*/ 2147483647 h 299"/>
              <a:gd name="T6" fmla="*/ 0 w 309"/>
              <a:gd name="T7" fmla="*/ 2147483647 h 299"/>
              <a:gd name="T8" fmla="*/ 0 w 309"/>
              <a:gd name="T9" fmla="*/ 0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9"/>
              <a:gd name="T16" fmla="*/ 0 h 299"/>
              <a:gd name="T17" fmla="*/ 309 w 309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9" h="299">
                <a:moveTo>
                  <a:pt x="0" y="0"/>
                </a:moveTo>
                <a:lnTo>
                  <a:pt x="308" y="0"/>
                </a:lnTo>
                <a:lnTo>
                  <a:pt x="308" y="298"/>
                </a:lnTo>
                <a:lnTo>
                  <a:pt x="0" y="298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83" name="Freeform 46"/>
          <p:cNvSpPr>
            <a:spLocks/>
          </p:cNvSpPr>
          <p:nvPr/>
        </p:nvSpPr>
        <p:spPr bwMode="auto">
          <a:xfrm>
            <a:off x="7034213" y="5694363"/>
            <a:ext cx="485775" cy="239712"/>
          </a:xfrm>
          <a:custGeom>
            <a:avLst/>
            <a:gdLst>
              <a:gd name="T0" fmla="*/ 0 w 306"/>
              <a:gd name="T1" fmla="*/ 0 h 151"/>
              <a:gd name="T2" fmla="*/ 2147483647 w 306"/>
              <a:gd name="T3" fmla="*/ 0 h 151"/>
              <a:gd name="T4" fmla="*/ 2147483647 w 306"/>
              <a:gd name="T5" fmla="*/ 2147483647 h 151"/>
              <a:gd name="T6" fmla="*/ 0 w 306"/>
              <a:gd name="T7" fmla="*/ 2147483647 h 151"/>
              <a:gd name="T8" fmla="*/ 0 w 306"/>
              <a:gd name="T9" fmla="*/ 0 h 1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151"/>
              <a:gd name="T17" fmla="*/ 306 w 306"/>
              <a:gd name="T18" fmla="*/ 151 h 1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151">
                <a:moveTo>
                  <a:pt x="0" y="0"/>
                </a:moveTo>
                <a:lnTo>
                  <a:pt x="305" y="0"/>
                </a:lnTo>
                <a:lnTo>
                  <a:pt x="305" y="150"/>
                </a:lnTo>
                <a:lnTo>
                  <a:pt x="0" y="150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84" name="Freeform 47"/>
          <p:cNvSpPr>
            <a:spLocks/>
          </p:cNvSpPr>
          <p:nvPr/>
        </p:nvSpPr>
        <p:spPr bwMode="auto">
          <a:xfrm>
            <a:off x="7518400" y="5886450"/>
            <a:ext cx="488950" cy="47625"/>
          </a:xfrm>
          <a:custGeom>
            <a:avLst/>
            <a:gdLst>
              <a:gd name="T0" fmla="*/ 0 w 308"/>
              <a:gd name="T1" fmla="*/ 0 h 30"/>
              <a:gd name="T2" fmla="*/ 2147483647 w 308"/>
              <a:gd name="T3" fmla="*/ 0 h 30"/>
              <a:gd name="T4" fmla="*/ 2147483647 w 308"/>
              <a:gd name="T5" fmla="*/ 2147483647 h 30"/>
              <a:gd name="T6" fmla="*/ 0 w 308"/>
              <a:gd name="T7" fmla="*/ 2147483647 h 30"/>
              <a:gd name="T8" fmla="*/ 0 w 308"/>
              <a:gd name="T9" fmla="*/ 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30"/>
              <a:gd name="T17" fmla="*/ 308 w 308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30">
                <a:moveTo>
                  <a:pt x="0" y="0"/>
                </a:moveTo>
                <a:lnTo>
                  <a:pt x="307" y="0"/>
                </a:lnTo>
                <a:lnTo>
                  <a:pt x="307" y="29"/>
                </a:lnTo>
                <a:lnTo>
                  <a:pt x="0" y="2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85" name="Line 48"/>
          <p:cNvSpPr>
            <a:spLocks noChangeShapeType="1"/>
          </p:cNvSpPr>
          <p:nvPr/>
        </p:nvSpPr>
        <p:spPr bwMode="auto">
          <a:xfrm>
            <a:off x="5084763" y="5205413"/>
            <a:ext cx="0" cy="58102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86" name="Line 49"/>
          <p:cNvSpPr>
            <a:spLocks noChangeShapeType="1"/>
          </p:cNvSpPr>
          <p:nvPr/>
        </p:nvSpPr>
        <p:spPr bwMode="auto">
          <a:xfrm>
            <a:off x="5051425" y="5932488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87" name="Line 50"/>
          <p:cNvSpPr>
            <a:spLocks noChangeShapeType="1"/>
          </p:cNvSpPr>
          <p:nvPr/>
        </p:nvSpPr>
        <p:spPr bwMode="auto">
          <a:xfrm>
            <a:off x="5051425" y="5630863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88" name="Line 51"/>
          <p:cNvSpPr>
            <a:spLocks noChangeShapeType="1"/>
          </p:cNvSpPr>
          <p:nvPr/>
        </p:nvSpPr>
        <p:spPr bwMode="auto">
          <a:xfrm>
            <a:off x="5051425" y="5326063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89" name="Line 52"/>
          <p:cNvSpPr>
            <a:spLocks noChangeShapeType="1"/>
          </p:cNvSpPr>
          <p:nvPr/>
        </p:nvSpPr>
        <p:spPr bwMode="auto">
          <a:xfrm>
            <a:off x="5051425" y="5022850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90" name="Line 53"/>
          <p:cNvSpPr>
            <a:spLocks noChangeShapeType="1"/>
          </p:cNvSpPr>
          <p:nvPr/>
        </p:nvSpPr>
        <p:spPr bwMode="auto">
          <a:xfrm>
            <a:off x="5267325" y="5932488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91" name="Line 54"/>
          <p:cNvSpPr>
            <a:spLocks noChangeShapeType="1"/>
          </p:cNvSpPr>
          <p:nvPr/>
        </p:nvSpPr>
        <p:spPr bwMode="auto">
          <a:xfrm flipV="1">
            <a:off x="5084763" y="5805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92" name="Line 55"/>
          <p:cNvSpPr>
            <a:spLocks noChangeShapeType="1"/>
          </p:cNvSpPr>
          <p:nvPr/>
        </p:nvSpPr>
        <p:spPr bwMode="auto">
          <a:xfrm flipV="1">
            <a:off x="5572125" y="5805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93" name="Line 56"/>
          <p:cNvSpPr>
            <a:spLocks noChangeShapeType="1"/>
          </p:cNvSpPr>
          <p:nvPr/>
        </p:nvSpPr>
        <p:spPr bwMode="auto">
          <a:xfrm flipV="1">
            <a:off x="6057900" y="5805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94" name="Line 57"/>
          <p:cNvSpPr>
            <a:spLocks noChangeShapeType="1"/>
          </p:cNvSpPr>
          <p:nvPr/>
        </p:nvSpPr>
        <p:spPr bwMode="auto">
          <a:xfrm flipV="1">
            <a:off x="6545263" y="5805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95" name="Line 58"/>
          <p:cNvSpPr>
            <a:spLocks noChangeShapeType="1"/>
          </p:cNvSpPr>
          <p:nvPr/>
        </p:nvSpPr>
        <p:spPr bwMode="auto">
          <a:xfrm flipV="1">
            <a:off x="7034213" y="5805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96" name="Line 59"/>
          <p:cNvSpPr>
            <a:spLocks noChangeShapeType="1"/>
          </p:cNvSpPr>
          <p:nvPr/>
        </p:nvSpPr>
        <p:spPr bwMode="auto">
          <a:xfrm flipV="1">
            <a:off x="7518400" y="5805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97" name="Line 60"/>
          <p:cNvSpPr>
            <a:spLocks noChangeShapeType="1"/>
          </p:cNvSpPr>
          <p:nvPr/>
        </p:nvSpPr>
        <p:spPr bwMode="auto">
          <a:xfrm flipV="1">
            <a:off x="8005763" y="5805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98" name="Rectangle 61"/>
          <p:cNvSpPr>
            <a:spLocks noChangeArrowheads="1"/>
          </p:cNvSpPr>
          <p:nvPr/>
        </p:nvSpPr>
        <p:spPr bwMode="auto">
          <a:xfrm>
            <a:off x="4622800" y="5454650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.2</a:t>
            </a:r>
          </a:p>
        </p:txBody>
      </p:sp>
      <p:sp>
        <p:nvSpPr>
          <p:cNvPr id="65599" name="Rectangle 62"/>
          <p:cNvSpPr>
            <a:spLocks noChangeArrowheads="1"/>
          </p:cNvSpPr>
          <p:nvPr/>
        </p:nvSpPr>
        <p:spPr bwMode="auto">
          <a:xfrm>
            <a:off x="4622800" y="5149850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.4</a:t>
            </a:r>
          </a:p>
        </p:txBody>
      </p:sp>
      <p:sp>
        <p:nvSpPr>
          <p:cNvPr id="65600" name="Rectangle 63"/>
          <p:cNvSpPr>
            <a:spLocks noChangeArrowheads="1"/>
          </p:cNvSpPr>
          <p:nvPr/>
        </p:nvSpPr>
        <p:spPr bwMode="auto">
          <a:xfrm>
            <a:off x="4622800" y="4848225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.6</a:t>
            </a:r>
          </a:p>
        </p:txBody>
      </p:sp>
      <p:sp>
        <p:nvSpPr>
          <p:cNvPr id="65601" name="Rectangle 64"/>
          <p:cNvSpPr>
            <a:spLocks noChangeArrowheads="1"/>
          </p:cNvSpPr>
          <p:nvPr/>
        </p:nvSpPr>
        <p:spPr bwMode="auto">
          <a:xfrm>
            <a:off x="5173663" y="61007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0</a:t>
            </a:r>
          </a:p>
        </p:txBody>
      </p:sp>
      <p:sp>
        <p:nvSpPr>
          <p:cNvPr id="65602" name="Rectangle 65"/>
          <p:cNvSpPr>
            <a:spLocks noChangeArrowheads="1"/>
          </p:cNvSpPr>
          <p:nvPr/>
        </p:nvSpPr>
        <p:spPr bwMode="auto">
          <a:xfrm>
            <a:off x="5662613" y="61007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1</a:t>
            </a:r>
          </a:p>
        </p:txBody>
      </p:sp>
      <p:sp>
        <p:nvSpPr>
          <p:cNvPr id="65603" name="Rectangle 66"/>
          <p:cNvSpPr>
            <a:spLocks noChangeArrowheads="1"/>
          </p:cNvSpPr>
          <p:nvPr/>
        </p:nvSpPr>
        <p:spPr bwMode="auto">
          <a:xfrm>
            <a:off x="6146800" y="61007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2</a:t>
            </a:r>
          </a:p>
        </p:txBody>
      </p:sp>
      <p:sp>
        <p:nvSpPr>
          <p:cNvPr id="65604" name="Rectangle 67"/>
          <p:cNvSpPr>
            <a:spLocks noChangeArrowheads="1"/>
          </p:cNvSpPr>
          <p:nvPr/>
        </p:nvSpPr>
        <p:spPr bwMode="auto">
          <a:xfrm>
            <a:off x="6635750" y="61007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3</a:t>
            </a:r>
          </a:p>
        </p:txBody>
      </p:sp>
      <p:sp>
        <p:nvSpPr>
          <p:cNvPr id="65605" name="Rectangle 68"/>
          <p:cNvSpPr>
            <a:spLocks noChangeArrowheads="1"/>
          </p:cNvSpPr>
          <p:nvPr/>
        </p:nvSpPr>
        <p:spPr bwMode="auto">
          <a:xfrm>
            <a:off x="7123113" y="61007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4</a:t>
            </a:r>
          </a:p>
        </p:txBody>
      </p:sp>
      <p:sp>
        <p:nvSpPr>
          <p:cNvPr id="65606" name="Rectangle 69"/>
          <p:cNvSpPr>
            <a:spLocks noChangeArrowheads="1"/>
          </p:cNvSpPr>
          <p:nvPr/>
        </p:nvSpPr>
        <p:spPr bwMode="auto">
          <a:xfrm>
            <a:off x="7607300" y="61007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5</a:t>
            </a:r>
          </a:p>
        </p:txBody>
      </p:sp>
      <p:sp>
        <p:nvSpPr>
          <p:cNvPr id="65607" name="Rectangle 70"/>
          <p:cNvSpPr>
            <a:spLocks noChangeArrowheads="1"/>
          </p:cNvSpPr>
          <p:nvPr/>
        </p:nvSpPr>
        <p:spPr bwMode="auto">
          <a:xfrm>
            <a:off x="8020050" y="57562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x</a:t>
            </a:r>
          </a:p>
        </p:txBody>
      </p:sp>
      <p:sp>
        <p:nvSpPr>
          <p:cNvPr id="65608" name="Rectangle 71"/>
          <p:cNvSpPr>
            <a:spLocks noChangeArrowheads="1"/>
          </p:cNvSpPr>
          <p:nvPr/>
        </p:nvSpPr>
        <p:spPr bwMode="auto">
          <a:xfrm>
            <a:off x="4829175" y="4619625"/>
            <a:ext cx="612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P(x)</a:t>
            </a:r>
          </a:p>
        </p:txBody>
      </p:sp>
      <p:sp>
        <p:nvSpPr>
          <p:cNvPr id="65609" name="Rectangle 72"/>
          <p:cNvSpPr>
            <a:spLocks noChangeArrowheads="1"/>
          </p:cNvSpPr>
          <p:nvPr/>
        </p:nvSpPr>
        <p:spPr bwMode="auto">
          <a:xfrm>
            <a:off x="4676775" y="577373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0</a:t>
            </a:r>
          </a:p>
        </p:txBody>
      </p:sp>
      <p:sp>
        <p:nvSpPr>
          <p:cNvPr id="65610" name="Rectangle 76"/>
          <p:cNvSpPr>
            <a:spLocks noChangeArrowheads="1"/>
          </p:cNvSpPr>
          <p:nvPr/>
        </p:nvSpPr>
        <p:spPr bwMode="auto">
          <a:xfrm>
            <a:off x="457200" y="2743200"/>
            <a:ext cx="396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693738" lvl="1" indent="-268288" defTabSz="852488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200"/>
              <a:t>Here, n = 5 and P = 0.1</a:t>
            </a:r>
          </a:p>
        </p:txBody>
      </p:sp>
      <p:sp>
        <p:nvSpPr>
          <p:cNvPr id="65611" name="Rectangle 77"/>
          <p:cNvSpPr>
            <a:spLocks noChangeArrowheads="1"/>
          </p:cNvSpPr>
          <p:nvPr/>
        </p:nvSpPr>
        <p:spPr bwMode="auto">
          <a:xfrm>
            <a:off x="457200" y="4876800"/>
            <a:ext cx="396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693738" lvl="1" indent="-268288" defTabSz="852488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200"/>
              <a:t>Here, n = 5 and P = 0.5</a:t>
            </a:r>
          </a:p>
        </p:txBody>
      </p:sp>
      <p:sp>
        <p:nvSpPr>
          <p:cNvPr id="65612" name="Footer Placeholder 7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5613" name="Slide Number Placeholder 7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A9C00B00-F7BD-4611-B48B-A8F68C85FB8B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2075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Mean and Variance of a</a:t>
            </a:r>
            <a:br>
              <a:rPr lang="en-US" smtClean="0"/>
            </a:br>
            <a:r>
              <a:rPr lang="en-US" smtClean="0"/>
              <a:t>Binomial Distribution</a:t>
            </a:r>
          </a:p>
        </p:txBody>
      </p:sp>
      <p:sp>
        <p:nvSpPr>
          <p:cNvPr id="1336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52625"/>
            <a:ext cx="2057400" cy="839788"/>
          </a:xfrm>
        </p:spPr>
        <p:txBody>
          <a:bodyPr/>
          <a:lstStyle/>
          <a:p>
            <a:pPr eaLnBrk="1" hangingPunct="1"/>
            <a:r>
              <a:rPr lang="en-US" smtClean="0"/>
              <a:t>Mean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3367" name="Rectangle 4"/>
          <p:cNvSpPr>
            <a:spLocks noChangeArrowheads="1"/>
          </p:cNvSpPr>
          <p:nvPr/>
        </p:nvSpPr>
        <p:spPr bwMode="auto">
          <a:xfrm>
            <a:off x="914400" y="2971800"/>
            <a:ext cx="594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sz="2800"/>
              <a:t>Variance and Standard Deviation</a:t>
            </a:r>
          </a:p>
        </p:txBody>
      </p:sp>
      <p:graphicFrame>
        <p:nvGraphicFramePr>
          <p:cNvPr id="13362" name="Object 50"/>
          <p:cNvGraphicFramePr>
            <a:graphicFrameLocks noChangeAspect="1"/>
          </p:cNvGraphicFramePr>
          <p:nvPr/>
        </p:nvGraphicFramePr>
        <p:xfrm>
          <a:off x="3240088" y="2133600"/>
          <a:ext cx="2740025" cy="635000"/>
        </p:xfrm>
        <a:graphic>
          <a:graphicData uri="http://schemas.openxmlformats.org/presentationml/2006/ole">
            <p:oleObj spid="_x0000_s13362" name="Equation" r:id="rId3" imgW="876300" imgH="203200" progId="Equation.3">
              <p:embed/>
            </p:oleObj>
          </a:graphicData>
        </a:graphic>
      </p:graphicFrame>
      <p:graphicFrame>
        <p:nvGraphicFramePr>
          <p:cNvPr id="13363" name="Object 51"/>
          <p:cNvGraphicFramePr>
            <a:graphicFrameLocks noChangeAspect="1"/>
          </p:cNvGraphicFramePr>
          <p:nvPr/>
        </p:nvGraphicFramePr>
        <p:xfrm>
          <a:off x="3403600" y="3657600"/>
          <a:ext cx="2517775" cy="638175"/>
        </p:xfrm>
        <a:graphic>
          <a:graphicData uri="http://schemas.openxmlformats.org/presentationml/2006/ole">
            <p:oleObj spid="_x0000_s13363" name="Equation" r:id="rId4" imgW="901309" imgH="228501" progId="Equation.3">
              <p:embed/>
            </p:oleObj>
          </a:graphicData>
        </a:graphic>
      </p:graphicFrame>
      <p:graphicFrame>
        <p:nvGraphicFramePr>
          <p:cNvPr id="13364" name="Object 52"/>
          <p:cNvGraphicFramePr>
            <a:graphicFrameLocks noChangeAspect="1"/>
          </p:cNvGraphicFramePr>
          <p:nvPr/>
        </p:nvGraphicFramePr>
        <p:xfrm>
          <a:off x="3419475" y="4419600"/>
          <a:ext cx="2625725" cy="708025"/>
        </p:xfrm>
        <a:graphic>
          <a:graphicData uri="http://schemas.openxmlformats.org/presentationml/2006/ole">
            <p:oleObj spid="_x0000_s13364" name="Equation" r:id="rId5" imgW="939392" imgH="253890" progId="Equation.3">
              <p:embed/>
            </p:oleObj>
          </a:graphicData>
        </a:graphic>
      </p:graphicFrame>
      <p:sp>
        <p:nvSpPr>
          <p:cNvPr id="13368" name="Rectangle 8"/>
          <p:cNvSpPr>
            <a:spLocks noChangeArrowheads="1"/>
          </p:cNvSpPr>
          <p:nvPr/>
        </p:nvSpPr>
        <p:spPr bwMode="auto">
          <a:xfrm>
            <a:off x="1066800" y="533400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700"/>
              <a:t>Where	n = sample size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700"/>
              <a:t>		P = probability of success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700"/>
              <a:t>		(1 – P) = probability of failure</a:t>
            </a:r>
          </a:p>
        </p:txBody>
      </p:sp>
      <p:sp>
        <p:nvSpPr>
          <p:cNvPr id="13369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3370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57D1584D-63BF-4126-9B4B-3D51544B32EA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30213"/>
            <a:ext cx="7793038" cy="768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Random Variables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77200" cy="1600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</a:rPr>
              <a:t>Random Variable</a:t>
            </a:r>
          </a:p>
          <a:p>
            <a:pPr lvl="1" eaLnBrk="1" hangingPunct="1"/>
            <a:r>
              <a:rPr lang="en-US" sz="2800" smtClean="0"/>
              <a:t>Represents a possible numerical value from a random experiment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429000" y="3198813"/>
            <a:ext cx="2332038" cy="874712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Random 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400" b="1"/>
              <a:t>Variables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493838" y="4514850"/>
            <a:ext cx="2514600" cy="687388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/>
              <a:t>Discrete 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/>
              <a:t>Random Variable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5303838" y="4514850"/>
            <a:ext cx="2374900" cy="687388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/>
              <a:t>Continuous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/>
              <a:t>Random Variable</a:t>
            </a:r>
          </a:p>
        </p:txBody>
      </p:sp>
      <p:cxnSp>
        <p:nvCxnSpPr>
          <p:cNvPr id="15366" name="AutoShape 7"/>
          <p:cNvCxnSpPr>
            <a:cxnSpLocks noChangeShapeType="1"/>
            <a:stCxn id="15363" idx="2"/>
            <a:endCxn id="15364" idx="0"/>
          </p:cNvCxnSpPr>
          <p:nvPr/>
        </p:nvCxnSpPr>
        <p:spPr bwMode="auto">
          <a:xfrm rot="5400000">
            <a:off x="3462338" y="3371850"/>
            <a:ext cx="422275" cy="18446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67" name="AutoShape 8"/>
          <p:cNvCxnSpPr>
            <a:cxnSpLocks noChangeShapeType="1"/>
            <a:stCxn id="15363" idx="2"/>
            <a:endCxn id="15365" idx="0"/>
          </p:cNvCxnSpPr>
          <p:nvPr/>
        </p:nvCxnSpPr>
        <p:spPr bwMode="auto">
          <a:xfrm rot="16200000" flipH="1">
            <a:off x="5332413" y="3346450"/>
            <a:ext cx="422275" cy="18954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3870325" y="4349750"/>
            <a:ext cx="1588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5029200" y="6246813"/>
            <a:ext cx="2901950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0" name="Freeform 11"/>
          <p:cNvSpPr>
            <a:spLocks/>
          </p:cNvSpPr>
          <p:nvPr/>
        </p:nvSpPr>
        <p:spPr bwMode="auto">
          <a:xfrm>
            <a:off x="6477000" y="5408613"/>
            <a:ext cx="1390650" cy="766762"/>
          </a:xfrm>
          <a:custGeom>
            <a:avLst/>
            <a:gdLst>
              <a:gd name="T0" fmla="*/ 2147483647 w 1030"/>
              <a:gd name="T1" fmla="*/ 2147483647 h 991"/>
              <a:gd name="T2" fmla="*/ 2147483647 w 1030"/>
              <a:gd name="T3" fmla="*/ 2147483647 h 991"/>
              <a:gd name="T4" fmla="*/ 2147483647 w 1030"/>
              <a:gd name="T5" fmla="*/ 2147483647 h 991"/>
              <a:gd name="T6" fmla="*/ 2147483647 w 1030"/>
              <a:gd name="T7" fmla="*/ 2147483647 h 991"/>
              <a:gd name="T8" fmla="*/ 2147483647 w 1030"/>
              <a:gd name="T9" fmla="*/ 2147483647 h 991"/>
              <a:gd name="T10" fmla="*/ 2147483647 w 1030"/>
              <a:gd name="T11" fmla="*/ 2147483647 h 991"/>
              <a:gd name="T12" fmla="*/ 2147483647 w 1030"/>
              <a:gd name="T13" fmla="*/ 2147483647 h 991"/>
              <a:gd name="T14" fmla="*/ 2147483647 w 1030"/>
              <a:gd name="T15" fmla="*/ 2147483647 h 991"/>
              <a:gd name="T16" fmla="*/ 2147483647 w 1030"/>
              <a:gd name="T17" fmla="*/ 2147483647 h 991"/>
              <a:gd name="T18" fmla="*/ 2147483647 w 1030"/>
              <a:gd name="T19" fmla="*/ 2147483647 h 991"/>
              <a:gd name="T20" fmla="*/ 2147483647 w 1030"/>
              <a:gd name="T21" fmla="*/ 2147483647 h 991"/>
              <a:gd name="T22" fmla="*/ 2147483647 w 1030"/>
              <a:gd name="T23" fmla="*/ 2147483647 h 991"/>
              <a:gd name="T24" fmla="*/ 2147483647 w 1030"/>
              <a:gd name="T25" fmla="*/ 2147483647 h 991"/>
              <a:gd name="T26" fmla="*/ 2147483647 w 1030"/>
              <a:gd name="T27" fmla="*/ 2147483647 h 991"/>
              <a:gd name="T28" fmla="*/ 2147483647 w 1030"/>
              <a:gd name="T29" fmla="*/ 2147483647 h 991"/>
              <a:gd name="T30" fmla="*/ 0 w 1030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0"/>
              <a:gd name="T49" fmla="*/ 0 h 991"/>
              <a:gd name="T50" fmla="*/ 1030 w 1030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Freeform 12"/>
          <p:cNvSpPr>
            <a:spLocks/>
          </p:cNvSpPr>
          <p:nvPr/>
        </p:nvSpPr>
        <p:spPr bwMode="auto">
          <a:xfrm>
            <a:off x="5105400" y="5408613"/>
            <a:ext cx="1393825" cy="766762"/>
          </a:xfrm>
          <a:custGeom>
            <a:avLst/>
            <a:gdLst>
              <a:gd name="T0" fmla="*/ 0 w 1032"/>
              <a:gd name="T1" fmla="*/ 2147483647 h 991"/>
              <a:gd name="T2" fmla="*/ 2147483647 w 1032"/>
              <a:gd name="T3" fmla="*/ 2147483647 h 991"/>
              <a:gd name="T4" fmla="*/ 2147483647 w 1032"/>
              <a:gd name="T5" fmla="*/ 2147483647 h 991"/>
              <a:gd name="T6" fmla="*/ 2147483647 w 1032"/>
              <a:gd name="T7" fmla="*/ 2147483647 h 991"/>
              <a:gd name="T8" fmla="*/ 2147483647 w 1032"/>
              <a:gd name="T9" fmla="*/ 2147483647 h 991"/>
              <a:gd name="T10" fmla="*/ 2147483647 w 1032"/>
              <a:gd name="T11" fmla="*/ 2147483647 h 991"/>
              <a:gd name="T12" fmla="*/ 2147483647 w 1032"/>
              <a:gd name="T13" fmla="*/ 2147483647 h 991"/>
              <a:gd name="T14" fmla="*/ 2147483647 w 1032"/>
              <a:gd name="T15" fmla="*/ 2147483647 h 991"/>
              <a:gd name="T16" fmla="*/ 2147483647 w 1032"/>
              <a:gd name="T17" fmla="*/ 2147483647 h 991"/>
              <a:gd name="T18" fmla="*/ 2147483647 w 1032"/>
              <a:gd name="T19" fmla="*/ 2147483647 h 991"/>
              <a:gd name="T20" fmla="*/ 2147483647 w 1032"/>
              <a:gd name="T21" fmla="*/ 2147483647 h 991"/>
              <a:gd name="T22" fmla="*/ 2147483647 w 1032"/>
              <a:gd name="T23" fmla="*/ 2147483647 h 991"/>
              <a:gd name="T24" fmla="*/ 2147483647 w 1032"/>
              <a:gd name="T25" fmla="*/ 2147483647 h 991"/>
              <a:gd name="T26" fmla="*/ 2147483647 w 1032"/>
              <a:gd name="T27" fmla="*/ 2147483647 h 991"/>
              <a:gd name="T28" fmla="*/ 2147483647 w 1032"/>
              <a:gd name="T29" fmla="*/ 2147483647 h 991"/>
              <a:gd name="T30" fmla="*/ 2147483647 w 1032"/>
              <a:gd name="T31" fmla="*/ 0 h 9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32"/>
              <a:gd name="T49" fmla="*/ 0 h 991"/>
              <a:gd name="T50" fmla="*/ 1032 w 1032"/>
              <a:gd name="T51" fmla="*/ 991 h 9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1295400" y="6246813"/>
            <a:ext cx="2901950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3" name="Line 14"/>
          <p:cNvSpPr>
            <a:spLocks noChangeShapeType="1"/>
          </p:cNvSpPr>
          <p:nvPr/>
        </p:nvSpPr>
        <p:spPr bwMode="auto">
          <a:xfrm>
            <a:off x="1600200" y="5942013"/>
            <a:ext cx="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5374" name="Line 15"/>
          <p:cNvSpPr>
            <a:spLocks noChangeShapeType="1"/>
          </p:cNvSpPr>
          <p:nvPr/>
        </p:nvSpPr>
        <p:spPr bwMode="auto">
          <a:xfrm>
            <a:off x="1752600" y="5789613"/>
            <a:ext cx="0" cy="457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>
            <a:off x="1905000" y="5332413"/>
            <a:ext cx="0" cy="914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>
            <a:off x="2057400" y="5561013"/>
            <a:ext cx="0" cy="685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5377" name="Line 18"/>
          <p:cNvSpPr>
            <a:spLocks noChangeShapeType="1"/>
          </p:cNvSpPr>
          <p:nvPr/>
        </p:nvSpPr>
        <p:spPr bwMode="auto">
          <a:xfrm>
            <a:off x="2209800" y="5408613"/>
            <a:ext cx="0" cy="838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5378" name="Line 19"/>
          <p:cNvSpPr>
            <a:spLocks noChangeShapeType="1"/>
          </p:cNvSpPr>
          <p:nvPr/>
        </p:nvSpPr>
        <p:spPr bwMode="auto">
          <a:xfrm>
            <a:off x="2362200" y="5637213"/>
            <a:ext cx="0" cy="609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>
            <a:off x="2514600" y="5789613"/>
            <a:ext cx="0" cy="457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5380" name="Line 21"/>
          <p:cNvSpPr>
            <a:spLocks noChangeShapeType="1"/>
          </p:cNvSpPr>
          <p:nvPr/>
        </p:nvSpPr>
        <p:spPr bwMode="auto">
          <a:xfrm>
            <a:off x="2667000" y="5865813"/>
            <a:ext cx="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5381" name="Line 22"/>
          <p:cNvSpPr>
            <a:spLocks noChangeShapeType="1"/>
          </p:cNvSpPr>
          <p:nvPr/>
        </p:nvSpPr>
        <p:spPr bwMode="auto">
          <a:xfrm>
            <a:off x="3429000" y="6018213"/>
            <a:ext cx="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5382" name="Line 23"/>
          <p:cNvSpPr>
            <a:spLocks noChangeShapeType="1"/>
          </p:cNvSpPr>
          <p:nvPr/>
        </p:nvSpPr>
        <p:spPr bwMode="auto">
          <a:xfrm>
            <a:off x="3657600" y="6094413"/>
            <a:ext cx="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5383" name="Line 24"/>
          <p:cNvSpPr>
            <a:spLocks noChangeShapeType="1"/>
          </p:cNvSpPr>
          <p:nvPr/>
        </p:nvSpPr>
        <p:spPr bwMode="auto">
          <a:xfrm>
            <a:off x="3124200" y="6018213"/>
            <a:ext cx="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5384" name="Line 25"/>
          <p:cNvSpPr>
            <a:spLocks noChangeShapeType="1"/>
          </p:cNvSpPr>
          <p:nvPr/>
        </p:nvSpPr>
        <p:spPr bwMode="auto">
          <a:xfrm>
            <a:off x="2819400" y="5865813"/>
            <a:ext cx="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5385" name="Text Box 26"/>
          <p:cNvSpPr txBox="1">
            <a:spLocks noChangeArrowheads="1"/>
          </p:cNvSpPr>
          <p:nvPr/>
        </p:nvSpPr>
        <p:spPr bwMode="auto">
          <a:xfrm>
            <a:off x="533400" y="4495800"/>
            <a:ext cx="920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Ch. 4</a:t>
            </a:r>
          </a:p>
        </p:txBody>
      </p:sp>
      <p:sp>
        <p:nvSpPr>
          <p:cNvPr id="15386" name="Text Box 27"/>
          <p:cNvSpPr txBox="1">
            <a:spLocks noChangeArrowheads="1"/>
          </p:cNvSpPr>
          <p:nvPr/>
        </p:nvSpPr>
        <p:spPr bwMode="auto">
          <a:xfrm>
            <a:off x="7697788" y="4495800"/>
            <a:ext cx="920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Ch. 5</a:t>
            </a:r>
          </a:p>
        </p:txBody>
      </p:sp>
      <p:sp>
        <p:nvSpPr>
          <p:cNvPr id="15387" name="Footer Placeholder 3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5388" name="Slide Number Placeholder 2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05D49043-75C1-4A44-B4E9-9CB773759848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89" name="TextBox 6"/>
          <p:cNvSpPr txBox="1">
            <a:spLocks noChangeArrowheads="1"/>
          </p:cNvSpPr>
          <p:nvPr/>
        </p:nvSpPr>
        <p:spPr bwMode="auto">
          <a:xfrm>
            <a:off x="446088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2" name="Rectangle 78"/>
          <p:cNvSpPr>
            <a:spLocks noGrp="1" noChangeArrowheads="1"/>
          </p:cNvSpPr>
          <p:nvPr>
            <p:ph type="title" idx="4294967295"/>
          </p:nvPr>
        </p:nvSpPr>
        <p:spPr>
          <a:xfrm>
            <a:off x="1592263" y="209550"/>
            <a:ext cx="70739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Binomial Characteristics</a:t>
            </a:r>
          </a:p>
        </p:txBody>
      </p:sp>
      <p:sp>
        <p:nvSpPr>
          <p:cNvPr id="14403" name="Rectangle 2"/>
          <p:cNvSpPr>
            <a:spLocks noChangeArrowheads="1"/>
          </p:cNvSpPr>
          <p:nvPr/>
        </p:nvSpPr>
        <p:spPr bwMode="auto">
          <a:xfrm>
            <a:off x="4610100" y="4384675"/>
            <a:ext cx="3841750" cy="1981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04" name="Rectangle 3"/>
          <p:cNvSpPr>
            <a:spLocks noChangeArrowheads="1"/>
          </p:cNvSpPr>
          <p:nvPr/>
        </p:nvSpPr>
        <p:spPr bwMode="auto">
          <a:xfrm>
            <a:off x="4610100" y="2084388"/>
            <a:ext cx="3841750" cy="1981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405" name="Rectangle 4"/>
          <p:cNvSpPr>
            <a:spLocks noChangeArrowheads="1"/>
          </p:cNvSpPr>
          <p:nvPr/>
        </p:nvSpPr>
        <p:spPr bwMode="auto">
          <a:xfrm>
            <a:off x="5411788" y="2135188"/>
            <a:ext cx="26638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n = 5  P = 0.1</a:t>
            </a:r>
          </a:p>
        </p:txBody>
      </p:sp>
      <p:sp>
        <p:nvSpPr>
          <p:cNvPr id="14406" name="Rectangle 5"/>
          <p:cNvSpPr>
            <a:spLocks noChangeArrowheads="1"/>
          </p:cNvSpPr>
          <p:nvPr/>
        </p:nvSpPr>
        <p:spPr bwMode="auto">
          <a:xfrm>
            <a:off x="5411788" y="4421188"/>
            <a:ext cx="26638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n = 5  P = 0.5</a:t>
            </a:r>
          </a:p>
        </p:txBody>
      </p:sp>
      <p:sp>
        <p:nvSpPr>
          <p:cNvPr id="14407" name="Rectangle 6"/>
          <p:cNvSpPr>
            <a:spLocks noChangeArrowheads="1"/>
          </p:cNvSpPr>
          <p:nvPr/>
        </p:nvSpPr>
        <p:spPr bwMode="auto">
          <a:xfrm>
            <a:off x="685800" y="2209800"/>
            <a:ext cx="30416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bg1"/>
                </a:solidFill>
              </a:rPr>
              <a:t>Mean</a:t>
            </a:r>
          </a:p>
        </p:txBody>
      </p:sp>
      <p:sp>
        <p:nvSpPr>
          <p:cNvPr id="14408" name="Line 7"/>
          <p:cNvSpPr>
            <a:spLocks noChangeShapeType="1"/>
          </p:cNvSpPr>
          <p:nvPr/>
        </p:nvSpPr>
        <p:spPr bwMode="auto">
          <a:xfrm>
            <a:off x="5268913" y="3217863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9" name="Line 8"/>
          <p:cNvSpPr>
            <a:spLocks noChangeShapeType="1"/>
          </p:cNvSpPr>
          <p:nvPr/>
        </p:nvSpPr>
        <p:spPr bwMode="auto">
          <a:xfrm>
            <a:off x="5268913" y="2913063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0" name="Line 9"/>
          <p:cNvSpPr>
            <a:spLocks noChangeShapeType="1"/>
          </p:cNvSpPr>
          <p:nvPr/>
        </p:nvSpPr>
        <p:spPr bwMode="auto">
          <a:xfrm>
            <a:off x="5268913" y="2611438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1" name="Freeform 10"/>
          <p:cNvSpPr>
            <a:spLocks/>
          </p:cNvSpPr>
          <p:nvPr/>
        </p:nvSpPr>
        <p:spPr bwMode="auto">
          <a:xfrm>
            <a:off x="5086350" y="2641600"/>
            <a:ext cx="488950" cy="879475"/>
          </a:xfrm>
          <a:custGeom>
            <a:avLst/>
            <a:gdLst>
              <a:gd name="T0" fmla="*/ 0 w 308"/>
              <a:gd name="T1" fmla="*/ 0 h 554"/>
              <a:gd name="T2" fmla="*/ 2147483647 w 308"/>
              <a:gd name="T3" fmla="*/ 0 h 554"/>
              <a:gd name="T4" fmla="*/ 2147483647 w 308"/>
              <a:gd name="T5" fmla="*/ 2147483647 h 554"/>
              <a:gd name="T6" fmla="*/ 0 w 308"/>
              <a:gd name="T7" fmla="*/ 2147483647 h 554"/>
              <a:gd name="T8" fmla="*/ 0 w 308"/>
              <a:gd name="T9" fmla="*/ 0 h 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554"/>
              <a:gd name="T17" fmla="*/ 308 w 308"/>
              <a:gd name="T18" fmla="*/ 554 h 5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554">
                <a:moveTo>
                  <a:pt x="0" y="0"/>
                </a:moveTo>
                <a:lnTo>
                  <a:pt x="307" y="0"/>
                </a:lnTo>
                <a:lnTo>
                  <a:pt x="307" y="553"/>
                </a:lnTo>
                <a:lnTo>
                  <a:pt x="0" y="553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2" name="Freeform 11"/>
          <p:cNvSpPr>
            <a:spLocks/>
          </p:cNvSpPr>
          <p:nvPr/>
        </p:nvSpPr>
        <p:spPr bwMode="auto">
          <a:xfrm>
            <a:off x="5573713" y="3035300"/>
            <a:ext cx="485775" cy="485775"/>
          </a:xfrm>
          <a:custGeom>
            <a:avLst/>
            <a:gdLst>
              <a:gd name="T0" fmla="*/ 0 w 306"/>
              <a:gd name="T1" fmla="*/ 0 h 306"/>
              <a:gd name="T2" fmla="*/ 2147483647 w 306"/>
              <a:gd name="T3" fmla="*/ 0 h 306"/>
              <a:gd name="T4" fmla="*/ 2147483647 w 306"/>
              <a:gd name="T5" fmla="*/ 2147483647 h 306"/>
              <a:gd name="T6" fmla="*/ 0 w 306"/>
              <a:gd name="T7" fmla="*/ 2147483647 h 306"/>
              <a:gd name="T8" fmla="*/ 0 w 306"/>
              <a:gd name="T9" fmla="*/ 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306"/>
              <a:gd name="T17" fmla="*/ 306 w 306"/>
              <a:gd name="T18" fmla="*/ 306 h 3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306">
                <a:moveTo>
                  <a:pt x="0" y="0"/>
                </a:moveTo>
                <a:lnTo>
                  <a:pt x="305" y="0"/>
                </a:lnTo>
                <a:lnTo>
                  <a:pt x="305" y="305"/>
                </a:lnTo>
                <a:lnTo>
                  <a:pt x="0" y="305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3" name="Freeform 12"/>
          <p:cNvSpPr>
            <a:spLocks/>
          </p:cNvSpPr>
          <p:nvPr/>
        </p:nvSpPr>
        <p:spPr bwMode="auto">
          <a:xfrm>
            <a:off x="6057900" y="3397250"/>
            <a:ext cx="488950" cy="123825"/>
          </a:xfrm>
          <a:custGeom>
            <a:avLst/>
            <a:gdLst>
              <a:gd name="T0" fmla="*/ 0 w 308"/>
              <a:gd name="T1" fmla="*/ 0 h 78"/>
              <a:gd name="T2" fmla="*/ 2147483647 w 308"/>
              <a:gd name="T3" fmla="*/ 0 h 78"/>
              <a:gd name="T4" fmla="*/ 2147483647 w 308"/>
              <a:gd name="T5" fmla="*/ 2147483647 h 78"/>
              <a:gd name="T6" fmla="*/ 0 w 308"/>
              <a:gd name="T7" fmla="*/ 2147483647 h 78"/>
              <a:gd name="T8" fmla="*/ 0 w 308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78"/>
              <a:gd name="T17" fmla="*/ 308 w 308"/>
              <a:gd name="T18" fmla="*/ 78 h 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78">
                <a:moveTo>
                  <a:pt x="0" y="0"/>
                </a:moveTo>
                <a:lnTo>
                  <a:pt x="307" y="0"/>
                </a:lnTo>
                <a:lnTo>
                  <a:pt x="307" y="77"/>
                </a:lnTo>
                <a:lnTo>
                  <a:pt x="0" y="77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4" name="Freeform 13"/>
          <p:cNvSpPr>
            <a:spLocks/>
          </p:cNvSpPr>
          <p:nvPr/>
        </p:nvSpPr>
        <p:spPr bwMode="auto">
          <a:xfrm>
            <a:off x="6545263" y="3489325"/>
            <a:ext cx="488950" cy="31750"/>
          </a:xfrm>
          <a:custGeom>
            <a:avLst/>
            <a:gdLst>
              <a:gd name="T0" fmla="*/ 0 w 308"/>
              <a:gd name="T1" fmla="*/ 0 h 20"/>
              <a:gd name="T2" fmla="*/ 2147483647 w 308"/>
              <a:gd name="T3" fmla="*/ 0 h 20"/>
              <a:gd name="T4" fmla="*/ 2147483647 w 308"/>
              <a:gd name="T5" fmla="*/ 2147483647 h 20"/>
              <a:gd name="T6" fmla="*/ 0 w 308"/>
              <a:gd name="T7" fmla="*/ 2147483647 h 20"/>
              <a:gd name="T8" fmla="*/ 0 w 308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0"/>
              <a:gd name="T17" fmla="*/ 308 w 308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0">
                <a:moveTo>
                  <a:pt x="0" y="0"/>
                </a:moveTo>
                <a:lnTo>
                  <a:pt x="307" y="0"/>
                </a:lnTo>
                <a:lnTo>
                  <a:pt x="307" y="19"/>
                </a:lnTo>
                <a:lnTo>
                  <a:pt x="0" y="1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5" name="Line 14"/>
          <p:cNvSpPr>
            <a:spLocks noChangeShapeType="1"/>
          </p:cNvSpPr>
          <p:nvPr/>
        </p:nvSpPr>
        <p:spPr bwMode="auto">
          <a:xfrm>
            <a:off x="5086350" y="2794000"/>
            <a:ext cx="0" cy="5794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6" name="Line 15"/>
          <p:cNvSpPr>
            <a:spLocks noChangeShapeType="1"/>
          </p:cNvSpPr>
          <p:nvPr/>
        </p:nvSpPr>
        <p:spPr bwMode="auto">
          <a:xfrm>
            <a:off x="5053013" y="3519488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7" name="Line 16"/>
          <p:cNvSpPr>
            <a:spLocks noChangeShapeType="1"/>
          </p:cNvSpPr>
          <p:nvPr/>
        </p:nvSpPr>
        <p:spPr bwMode="auto">
          <a:xfrm>
            <a:off x="5053013" y="3217863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8" name="Line 17"/>
          <p:cNvSpPr>
            <a:spLocks noChangeShapeType="1"/>
          </p:cNvSpPr>
          <p:nvPr/>
        </p:nvSpPr>
        <p:spPr bwMode="auto">
          <a:xfrm>
            <a:off x="5053013" y="2913063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19" name="Line 18"/>
          <p:cNvSpPr>
            <a:spLocks noChangeShapeType="1"/>
          </p:cNvSpPr>
          <p:nvPr/>
        </p:nvSpPr>
        <p:spPr bwMode="auto">
          <a:xfrm>
            <a:off x="5053013" y="2611438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0" name="Line 19"/>
          <p:cNvSpPr>
            <a:spLocks noChangeShapeType="1"/>
          </p:cNvSpPr>
          <p:nvPr/>
        </p:nvSpPr>
        <p:spPr bwMode="auto">
          <a:xfrm>
            <a:off x="5268913" y="3519488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1" name="Line 20"/>
          <p:cNvSpPr>
            <a:spLocks noChangeShapeType="1"/>
          </p:cNvSpPr>
          <p:nvPr/>
        </p:nvSpPr>
        <p:spPr bwMode="auto">
          <a:xfrm flipV="1">
            <a:off x="5086350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2" name="Line 21"/>
          <p:cNvSpPr>
            <a:spLocks noChangeShapeType="1"/>
          </p:cNvSpPr>
          <p:nvPr/>
        </p:nvSpPr>
        <p:spPr bwMode="auto">
          <a:xfrm flipV="1">
            <a:off x="5573713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3" name="Line 22"/>
          <p:cNvSpPr>
            <a:spLocks noChangeShapeType="1"/>
          </p:cNvSpPr>
          <p:nvPr/>
        </p:nvSpPr>
        <p:spPr bwMode="auto">
          <a:xfrm flipV="1">
            <a:off x="6057900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4" name="Line 23"/>
          <p:cNvSpPr>
            <a:spLocks noChangeShapeType="1"/>
          </p:cNvSpPr>
          <p:nvPr/>
        </p:nvSpPr>
        <p:spPr bwMode="auto">
          <a:xfrm flipV="1">
            <a:off x="6545263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5" name="Line 24"/>
          <p:cNvSpPr>
            <a:spLocks noChangeShapeType="1"/>
          </p:cNvSpPr>
          <p:nvPr/>
        </p:nvSpPr>
        <p:spPr bwMode="auto">
          <a:xfrm flipV="1">
            <a:off x="7032625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6" name="Line 25"/>
          <p:cNvSpPr>
            <a:spLocks noChangeShapeType="1"/>
          </p:cNvSpPr>
          <p:nvPr/>
        </p:nvSpPr>
        <p:spPr bwMode="auto">
          <a:xfrm flipV="1">
            <a:off x="7516813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7" name="Line 26"/>
          <p:cNvSpPr>
            <a:spLocks noChangeShapeType="1"/>
          </p:cNvSpPr>
          <p:nvPr/>
        </p:nvSpPr>
        <p:spPr bwMode="auto">
          <a:xfrm flipV="1">
            <a:off x="8004175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28" name="Rectangle 27"/>
          <p:cNvSpPr>
            <a:spLocks noChangeArrowheads="1"/>
          </p:cNvSpPr>
          <p:nvPr/>
        </p:nvSpPr>
        <p:spPr bwMode="auto">
          <a:xfrm>
            <a:off x="4624388" y="3344863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 0</a:t>
            </a:r>
          </a:p>
        </p:txBody>
      </p:sp>
      <p:sp>
        <p:nvSpPr>
          <p:cNvPr id="14429" name="Rectangle 28"/>
          <p:cNvSpPr>
            <a:spLocks noChangeArrowheads="1"/>
          </p:cNvSpPr>
          <p:nvPr/>
        </p:nvSpPr>
        <p:spPr bwMode="auto">
          <a:xfrm>
            <a:off x="4624388" y="3043238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.2</a:t>
            </a:r>
          </a:p>
        </p:txBody>
      </p:sp>
      <p:sp>
        <p:nvSpPr>
          <p:cNvPr id="14430" name="Rectangle 29"/>
          <p:cNvSpPr>
            <a:spLocks noChangeArrowheads="1"/>
          </p:cNvSpPr>
          <p:nvPr/>
        </p:nvSpPr>
        <p:spPr bwMode="auto">
          <a:xfrm>
            <a:off x="4624388" y="2738438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.4</a:t>
            </a:r>
          </a:p>
        </p:txBody>
      </p:sp>
      <p:sp>
        <p:nvSpPr>
          <p:cNvPr id="14431" name="Rectangle 30"/>
          <p:cNvSpPr>
            <a:spLocks noChangeArrowheads="1"/>
          </p:cNvSpPr>
          <p:nvPr/>
        </p:nvSpPr>
        <p:spPr bwMode="auto">
          <a:xfrm>
            <a:off x="4624388" y="2436813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.6</a:t>
            </a:r>
          </a:p>
        </p:txBody>
      </p:sp>
      <p:sp>
        <p:nvSpPr>
          <p:cNvPr id="14432" name="Rectangle 31"/>
          <p:cNvSpPr>
            <a:spLocks noChangeArrowheads="1"/>
          </p:cNvSpPr>
          <p:nvPr/>
        </p:nvSpPr>
        <p:spPr bwMode="auto">
          <a:xfrm>
            <a:off x="5175250" y="36877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0</a:t>
            </a:r>
          </a:p>
        </p:txBody>
      </p:sp>
      <p:sp>
        <p:nvSpPr>
          <p:cNvPr id="14433" name="Rectangle 32"/>
          <p:cNvSpPr>
            <a:spLocks noChangeArrowheads="1"/>
          </p:cNvSpPr>
          <p:nvPr/>
        </p:nvSpPr>
        <p:spPr bwMode="auto">
          <a:xfrm>
            <a:off x="5662613" y="36877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1</a:t>
            </a:r>
          </a:p>
        </p:txBody>
      </p:sp>
      <p:sp>
        <p:nvSpPr>
          <p:cNvPr id="14434" name="Rectangle 33"/>
          <p:cNvSpPr>
            <a:spLocks noChangeArrowheads="1"/>
          </p:cNvSpPr>
          <p:nvPr/>
        </p:nvSpPr>
        <p:spPr bwMode="auto">
          <a:xfrm>
            <a:off x="6146800" y="36877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2</a:t>
            </a:r>
          </a:p>
        </p:txBody>
      </p:sp>
      <p:sp>
        <p:nvSpPr>
          <p:cNvPr id="14435" name="Rectangle 34"/>
          <p:cNvSpPr>
            <a:spLocks noChangeArrowheads="1"/>
          </p:cNvSpPr>
          <p:nvPr/>
        </p:nvSpPr>
        <p:spPr bwMode="auto">
          <a:xfrm>
            <a:off x="6634163" y="36877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3</a:t>
            </a:r>
          </a:p>
        </p:txBody>
      </p:sp>
      <p:sp>
        <p:nvSpPr>
          <p:cNvPr id="14436" name="Rectangle 35"/>
          <p:cNvSpPr>
            <a:spLocks noChangeArrowheads="1"/>
          </p:cNvSpPr>
          <p:nvPr/>
        </p:nvSpPr>
        <p:spPr bwMode="auto">
          <a:xfrm>
            <a:off x="7121525" y="36877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4</a:t>
            </a:r>
          </a:p>
        </p:txBody>
      </p:sp>
      <p:sp>
        <p:nvSpPr>
          <p:cNvPr id="14437" name="Rectangle 36"/>
          <p:cNvSpPr>
            <a:spLocks noChangeArrowheads="1"/>
          </p:cNvSpPr>
          <p:nvPr/>
        </p:nvSpPr>
        <p:spPr bwMode="auto">
          <a:xfrm>
            <a:off x="7607300" y="36877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5</a:t>
            </a:r>
          </a:p>
        </p:txBody>
      </p:sp>
      <p:sp>
        <p:nvSpPr>
          <p:cNvPr id="14438" name="Rectangle 37"/>
          <p:cNvSpPr>
            <a:spLocks noChangeArrowheads="1"/>
          </p:cNvSpPr>
          <p:nvPr/>
        </p:nvSpPr>
        <p:spPr bwMode="auto">
          <a:xfrm>
            <a:off x="8018463" y="33448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x</a:t>
            </a:r>
          </a:p>
        </p:txBody>
      </p:sp>
      <p:sp>
        <p:nvSpPr>
          <p:cNvPr id="14439" name="Rectangle 38"/>
          <p:cNvSpPr>
            <a:spLocks noChangeArrowheads="1"/>
          </p:cNvSpPr>
          <p:nvPr/>
        </p:nvSpPr>
        <p:spPr bwMode="auto">
          <a:xfrm>
            <a:off x="4816475" y="2208213"/>
            <a:ext cx="612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P(x)</a:t>
            </a:r>
          </a:p>
        </p:txBody>
      </p:sp>
      <p:sp>
        <p:nvSpPr>
          <p:cNvPr id="14440" name="Line 39"/>
          <p:cNvSpPr>
            <a:spLocks noChangeShapeType="1"/>
          </p:cNvSpPr>
          <p:nvPr/>
        </p:nvSpPr>
        <p:spPr bwMode="auto">
          <a:xfrm>
            <a:off x="5267325" y="5505450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1" name="Line 40"/>
          <p:cNvSpPr>
            <a:spLocks noChangeShapeType="1"/>
          </p:cNvSpPr>
          <p:nvPr/>
        </p:nvSpPr>
        <p:spPr bwMode="auto">
          <a:xfrm>
            <a:off x="5267325" y="5200650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2" name="Line 41"/>
          <p:cNvSpPr>
            <a:spLocks noChangeShapeType="1"/>
          </p:cNvSpPr>
          <p:nvPr/>
        </p:nvSpPr>
        <p:spPr bwMode="auto">
          <a:xfrm>
            <a:off x="5267325" y="4897438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3" name="Freeform 42"/>
          <p:cNvSpPr>
            <a:spLocks/>
          </p:cNvSpPr>
          <p:nvPr/>
        </p:nvSpPr>
        <p:spPr bwMode="auto">
          <a:xfrm>
            <a:off x="5084763" y="5761038"/>
            <a:ext cx="488950" cy="47625"/>
          </a:xfrm>
          <a:custGeom>
            <a:avLst/>
            <a:gdLst>
              <a:gd name="T0" fmla="*/ 0 w 308"/>
              <a:gd name="T1" fmla="*/ 0 h 30"/>
              <a:gd name="T2" fmla="*/ 2147483647 w 308"/>
              <a:gd name="T3" fmla="*/ 0 h 30"/>
              <a:gd name="T4" fmla="*/ 2147483647 w 308"/>
              <a:gd name="T5" fmla="*/ 2147483647 h 30"/>
              <a:gd name="T6" fmla="*/ 0 w 308"/>
              <a:gd name="T7" fmla="*/ 2147483647 h 30"/>
              <a:gd name="T8" fmla="*/ 0 w 308"/>
              <a:gd name="T9" fmla="*/ 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30"/>
              <a:gd name="T17" fmla="*/ 308 w 308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30">
                <a:moveTo>
                  <a:pt x="0" y="0"/>
                </a:moveTo>
                <a:lnTo>
                  <a:pt x="307" y="0"/>
                </a:lnTo>
                <a:lnTo>
                  <a:pt x="307" y="29"/>
                </a:lnTo>
                <a:lnTo>
                  <a:pt x="0" y="2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4" name="Freeform 43"/>
          <p:cNvSpPr>
            <a:spLocks/>
          </p:cNvSpPr>
          <p:nvPr/>
        </p:nvSpPr>
        <p:spPr bwMode="auto">
          <a:xfrm>
            <a:off x="5572125" y="5568950"/>
            <a:ext cx="487363" cy="239713"/>
          </a:xfrm>
          <a:custGeom>
            <a:avLst/>
            <a:gdLst>
              <a:gd name="T0" fmla="*/ 0 w 307"/>
              <a:gd name="T1" fmla="*/ 0 h 151"/>
              <a:gd name="T2" fmla="*/ 2147483647 w 307"/>
              <a:gd name="T3" fmla="*/ 0 h 151"/>
              <a:gd name="T4" fmla="*/ 2147483647 w 307"/>
              <a:gd name="T5" fmla="*/ 2147483647 h 151"/>
              <a:gd name="T6" fmla="*/ 0 w 307"/>
              <a:gd name="T7" fmla="*/ 2147483647 h 151"/>
              <a:gd name="T8" fmla="*/ 0 w 307"/>
              <a:gd name="T9" fmla="*/ 0 h 1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151"/>
              <a:gd name="T17" fmla="*/ 307 w 307"/>
              <a:gd name="T18" fmla="*/ 151 h 1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151">
                <a:moveTo>
                  <a:pt x="0" y="0"/>
                </a:moveTo>
                <a:lnTo>
                  <a:pt x="306" y="0"/>
                </a:lnTo>
                <a:lnTo>
                  <a:pt x="306" y="150"/>
                </a:lnTo>
                <a:lnTo>
                  <a:pt x="0" y="150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5" name="Freeform 44"/>
          <p:cNvSpPr>
            <a:spLocks/>
          </p:cNvSpPr>
          <p:nvPr/>
        </p:nvSpPr>
        <p:spPr bwMode="auto">
          <a:xfrm>
            <a:off x="6057900" y="5334000"/>
            <a:ext cx="488950" cy="474663"/>
          </a:xfrm>
          <a:custGeom>
            <a:avLst/>
            <a:gdLst>
              <a:gd name="T0" fmla="*/ 0 w 308"/>
              <a:gd name="T1" fmla="*/ 0 h 299"/>
              <a:gd name="T2" fmla="*/ 2147483647 w 308"/>
              <a:gd name="T3" fmla="*/ 0 h 299"/>
              <a:gd name="T4" fmla="*/ 2147483647 w 308"/>
              <a:gd name="T5" fmla="*/ 2147483647 h 299"/>
              <a:gd name="T6" fmla="*/ 0 w 308"/>
              <a:gd name="T7" fmla="*/ 2147483647 h 299"/>
              <a:gd name="T8" fmla="*/ 0 w 308"/>
              <a:gd name="T9" fmla="*/ 0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99"/>
              <a:gd name="T17" fmla="*/ 308 w 30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99">
                <a:moveTo>
                  <a:pt x="0" y="0"/>
                </a:moveTo>
                <a:lnTo>
                  <a:pt x="307" y="0"/>
                </a:lnTo>
                <a:lnTo>
                  <a:pt x="307" y="298"/>
                </a:lnTo>
                <a:lnTo>
                  <a:pt x="0" y="298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6" name="Freeform 45"/>
          <p:cNvSpPr>
            <a:spLocks/>
          </p:cNvSpPr>
          <p:nvPr/>
        </p:nvSpPr>
        <p:spPr bwMode="auto">
          <a:xfrm>
            <a:off x="6545263" y="5334000"/>
            <a:ext cx="490537" cy="474663"/>
          </a:xfrm>
          <a:custGeom>
            <a:avLst/>
            <a:gdLst>
              <a:gd name="T0" fmla="*/ 0 w 309"/>
              <a:gd name="T1" fmla="*/ 0 h 299"/>
              <a:gd name="T2" fmla="*/ 2147483647 w 309"/>
              <a:gd name="T3" fmla="*/ 0 h 299"/>
              <a:gd name="T4" fmla="*/ 2147483647 w 309"/>
              <a:gd name="T5" fmla="*/ 2147483647 h 299"/>
              <a:gd name="T6" fmla="*/ 0 w 309"/>
              <a:gd name="T7" fmla="*/ 2147483647 h 299"/>
              <a:gd name="T8" fmla="*/ 0 w 309"/>
              <a:gd name="T9" fmla="*/ 0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9"/>
              <a:gd name="T16" fmla="*/ 0 h 299"/>
              <a:gd name="T17" fmla="*/ 309 w 309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9" h="299">
                <a:moveTo>
                  <a:pt x="0" y="0"/>
                </a:moveTo>
                <a:lnTo>
                  <a:pt x="308" y="0"/>
                </a:lnTo>
                <a:lnTo>
                  <a:pt x="308" y="298"/>
                </a:lnTo>
                <a:lnTo>
                  <a:pt x="0" y="298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7" name="Freeform 46"/>
          <p:cNvSpPr>
            <a:spLocks/>
          </p:cNvSpPr>
          <p:nvPr/>
        </p:nvSpPr>
        <p:spPr bwMode="auto">
          <a:xfrm>
            <a:off x="7034213" y="5568950"/>
            <a:ext cx="485775" cy="239713"/>
          </a:xfrm>
          <a:custGeom>
            <a:avLst/>
            <a:gdLst>
              <a:gd name="T0" fmla="*/ 0 w 306"/>
              <a:gd name="T1" fmla="*/ 0 h 151"/>
              <a:gd name="T2" fmla="*/ 2147483647 w 306"/>
              <a:gd name="T3" fmla="*/ 0 h 151"/>
              <a:gd name="T4" fmla="*/ 2147483647 w 306"/>
              <a:gd name="T5" fmla="*/ 2147483647 h 151"/>
              <a:gd name="T6" fmla="*/ 0 w 306"/>
              <a:gd name="T7" fmla="*/ 2147483647 h 151"/>
              <a:gd name="T8" fmla="*/ 0 w 306"/>
              <a:gd name="T9" fmla="*/ 0 h 1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151"/>
              <a:gd name="T17" fmla="*/ 306 w 306"/>
              <a:gd name="T18" fmla="*/ 151 h 1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151">
                <a:moveTo>
                  <a:pt x="0" y="0"/>
                </a:moveTo>
                <a:lnTo>
                  <a:pt x="305" y="0"/>
                </a:lnTo>
                <a:lnTo>
                  <a:pt x="305" y="150"/>
                </a:lnTo>
                <a:lnTo>
                  <a:pt x="0" y="150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8" name="Freeform 47"/>
          <p:cNvSpPr>
            <a:spLocks/>
          </p:cNvSpPr>
          <p:nvPr/>
        </p:nvSpPr>
        <p:spPr bwMode="auto">
          <a:xfrm>
            <a:off x="7518400" y="5761038"/>
            <a:ext cx="488950" cy="47625"/>
          </a:xfrm>
          <a:custGeom>
            <a:avLst/>
            <a:gdLst>
              <a:gd name="T0" fmla="*/ 0 w 308"/>
              <a:gd name="T1" fmla="*/ 0 h 30"/>
              <a:gd name="T2" fmla="*/ 2147483647 w 308"/>
              <a:gd name="T3" fmla="*/ 0 h 30"/>
              <a:gd name="T4" fmla="*/ 2147483647 w 308"/>
              <a:gd name="T5" fmla="*/ 2147483647 h 30"/>
              <a:gd name="T6" fmla="*/ 0 w 308"/>
              <a:gd name="T7" fmla="*/ 2147483647 h 30"/>
              <a:gd name="T8" fmla="*/ 0 w 308"/>
              <a:gd name="T9" fmla="*/ 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30"/>
              <a:gd name="T17" fmla="*/ 308 w 308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30">
                <a:moveTo>
                  <a:pt x="0" y="0"/>
                </a:moveTo>
                <a:lnTo>
                  <a:pt x="307" y="0"/>
                </a:lnTo>
                <a:lnTo>
                  <a:pt x="307" y="29"/>
                </a:lnTo>
                <a:lnTo>
                  <a:pt x="0" y="2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9" name="Line 48"/>
          <p:cNvSpPr>
            <a:spLocks noChangeShapeType="1"/>
          </p:cNvSpPr>
          <p:nvPr/>
        </p:nvSpPr>
        <p:spPr bwMode="auto">
          <a:xfrm>
            <a:off x="5084763" y="5080000"/>
            <a:ext cx="0" cy="58102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0" name="Line 49"/>
          <p:cNvSpPr>
            <a:spLocks noChangeShapeType="1"/>
          </p:cNvSpPr>
          <p:nvPr/>
        </p:nvSpPr>
        <p:spPr bwMode="auto">
          <a:xfrm>
            <a:off x="5051425" y="5807075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1" name="Line 50"/>
          <p:cNvSpPr>
            <a:spLocks noChangeShapeType="1"/>
          </p:cNvSpPr>
          <p:nvPr/>
        </p:nvSpPr>
        <p:spPr bwMode="auto">
          <a:xfrm>
            <a:off x="5051425" y="5505450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2" name="Line 51"/>
          <p:cNvSpPr>
            <a:spLocks noChangeShapeType="1"/>
          </p:cNvSpPr>
          <p:nvPr/>
        </p:nvSpPr>
        <p:spPr bwMode="auto">
          <a:xfrm>
            <a:off x="5051425" y="5200650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3" name="Line 52"/>
          <p:cNvSpPr>
            <a:spLocks noChangeShapeType="1"/>
          </p:cNvSpPr>
          <p:nvPr/>
        </p:nvSpPr>
        <p:spPr bwMode="auto">
          <a:xfrm>
            <a:off x="5051425" y="4897438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4" name="Line 53"/>
          <p:cNvSpPr>
            <a:spLocks noChangeShapeType="1"/>
          </p:cNvSpPr>
          <p:nvPr/>
        </p:nvSpPr>
        <p:spPr bwMode="auto">
          <a:xfrm>
            <a:off x="5267325" y="5807075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5" name="Line 54"/>
          <p:cNvSpPr>
            <a:spLocks noChangeShapeType="1"/>
          </p:cNvSpPr>
          <p:nvPr/>
        </p:nvSpPr>
        <p:spPr bwMode="auto">
          <a:xfrm flipV="1">
            <a:off x="5084763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6" name="Line 55"/>
          <p:cNvSpPr>
            <a:spLocks noChangeShapeType="1"/>
          </p:cNvSpPr>
          <p:nvPr/>
        </p:nvSpPr>
        <p:spPr bwMode="auto">
          <a:xfrm flipV="1">
            <a:off x="5572125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7" name="Line 56"/>
          <p:cNvSpPr>
            <a:spLocks noChangeShapeType="1"/>
          </p:cNvSpPr>
          <p:nvPr/>
        </p:nvSpPr>
        <p:spPr bwMode="auto">
          <a:xfrm flipV="1">
            <a:off x="6057900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8" name="Line 57"/>
          <p:cNvSpPr>
            <a:spLocks noChangeShapeType="1"/>
          </p:cNvSpPr>
          <p:nvPr/>
        </p:nvSpPr>
        <p:spPr bwMode="auto">
          <a:xfrm flipV="1">
            <a:off x="6545263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59" name="Line 58"/>
          <p:cNvSpPr>
            <a:spLocks noChangeShapeType="1"/>
          </p:cNvSpPr>
          <p:nvPr/>
        </p:nvSpPr>
        <p:spPr bwMode="auto">
          <a:xfrm flipV="1">
            <a:off x="7034213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60" name="Line 59"/>
          <p:cNvSpPr>
            <a:spLocks noChangeShapeType="1"/>
          </p:cNvSpPr>
          <p:nvPr/>
        </p:nvSpPr>
        <p:spPr bwMode="auto">
          <a:xfrm flipV="1">
            <a:off x="7518400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61" name="Line 60"/>
          <p:cNvSpPr>
            <a:spLocks noChangeShapeType="1"/>
          </p:cNvSpPr>
          <p:nvPr/>
        </p:nvSpPr>
        <p:spPr bwMode="auto">
          <a:xfrm flipV="1">
            <a:off x="8005763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62" name="Rectangle 61"/>
          <p:cNvSpPr>
            <a:spLocks noChangeArrowheads="1"/>
          </p:cNvSpPr>
          <p:nvPr/>
        </p:nvSpPr>
        <p:spPr bwMode="auto">
          <a:xfrm>
            <a:off x="4622800" y="5329238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.2</a:t>
            </a:r>
          </a:p>
        </p:txBody>
      </p:sp>
      <p:sp>
        <p:nvSpPr>
          <p:cNvPr id="14463" name="Rectangle 62"/>
          <p:cNvSpPr>
            <a:spLocks noChangeArrowheads="1"/>
          </p:cNvSpPr>
          <p:nvPr/>
        </p:nvSpPr>
        <p:spPr bwMode="auto">
          <a:xfrm>
            <a:off x="4622800" y="5024438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.4</a:t>
            </a:r>
          </a:p>
        </p:txBody>
      </p:sp>
      <p:sp>
        <p:nvSpPr>
          <p:cNvPr id="14464" name="Rectangle 63"/>
          <p:cNvSpPr>
            <a:spLocks noChangeArrowheads="1"/>
          </p:cNvSpPr>
          <p:nvPr/>
        </p:nvSpPr>
        <p:spPr bwMode="auto">
          <a:xfrm>
            <a:off x="4622800" y="4722813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.6</a:t>
            </a:r>
          </a:p>
        </p:txBody>
      </p:sp>
      <p:sp>
        <p:nvSpPr>
          <p:cNvPr id="14465" name="Rectangle 64"/>
          <p:cNvSpPr>
            <a:spLocks noChangeArrowheads="1"/>
          </p:cNvSpPr>
          <p:nvPr/>
        </p:nvSpPr>
        <p:spPr bwMode="auto">
          <a:xfrm>
            <a:off x="5173663" y="59753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0</a:t>
            </a:r>
          </a:p>
        </p:txBody>
      </p:sp>
      <p:sp>
        <p:nvSpPr>
          <p:cNvPr id="14466" name="Rectangle 65"/>
          <p:cNvSpPr>
            <a:spLocks noChangeArrowheads="1"/>
          </p:cNvSpPr>
          <p:nvPr/>
        </p:nvSpPr>
        <p:spPr bwMode="auto">
          <a:xfrm>
            <a:off x="5662613" y="59753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1</a:t>
            </a:r>
          </a:p>
        </p:txBody>
      </p:sp>
      <p:sp>
        <p:nvSpPr>
          <p:cNvPr id="14467" name="Rectangle 66"/>
          <p:cNvSpPr>
            <a:spLocks noChangeArrowheads="1"/>
          </p:cNvSpPr>
          <p:nvPr/>
        </p:nvSpPr>
        <p:spPr bwMode="auto">
          <a:xfrm>
            <a:off x="6146800" y="59753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2</a:t>
            </a:r>
          </a:p>
        </p:txBody>
      </p:sp>
      <p:sp>
        <p:nvSpPr>
          <p:cNvPr id="14468" name="Rectangle 67"/>
          <p:cNvSpPr>
            <a:spLocks noChangeArrowheads="1"/>
          </p:cNvSpPr>
          <p:nvPr/>
        </p:nvSpPr>
        <p:spPr bwMode="auto">
          <a:xfrm>
            <a:off x="6635750" y="59753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3</a:t>
            </a:r>
          </a:p>
        </p:txBody>
      </p:sp>
      <p:sp>
        <p:nvSpPr>
          <p:cNvPr id="14469" name="Rectangle 68"/>
          <p:cNvSpPr>
            <a:spLocks noChangeArrowheads="1"/>
          </p:cNvSpPr>
          <p:nvPr/>
        </p:nvSpPr>
        <p:spPr bwMode="auto">
          <a:xfrm>
            <a:off x="7123113" y="59753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4</a:t>
            </a:r>
          </a:p>
        </p:txBody>
      </p:sp>
      <p:sp>
        <p:nvSpPr>
          <p:cNvPr id="14470" name="Rectangle 69"/>
          <p:cNvSpPr>
            <a:spLocks noChangeArrowheads="1"/>
          </p:cNvSpPr>
          <p:nvPr/>
        </p:nvSpPr>
        <p:spPr bwMode="auto">
          <a:xfrm>
            <a:off x="7607300" y="59753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5</a:t>
            </a:r>
          </a:p>
        </p:txBody>
      </p:sp>
      <p:sp>
        <p:nvSpPr>
          <p:cNvPr id="14471" name="Rectangle 70"/>
          <p:cNvSpPr>
            <a:spLocks noChangeArrowheads="1"/>
          </p:cNvSpPr>
          <p:nvPr/>
        </p:nvSpPr>
        <p:spPr bwMode="auto">
          <a:xfrm>
            <a:off x="8020050" y="56308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x</a:t>
            </a:r>
          </a:p>
        </p:txBody>
      </p:sp>
      <p:sp>
        <p:nvSpPr>
          <p:cNvPr id="14472" name="Rectangle 71"/>
          <p:cNvSpPr>
            <a:spLocks noChangeArrowheads="1"/>
          </p:cNvSpPr>
          <p:nvPr/>
        </p:nvSpPr>
        <p:spPr bwMode="auto">
          <a:xfrm>
            <a:off x="4829175" y="4494213"/>
            <a:ext cx="612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P(x)</a:t>
            </a:r>
          </a:p>
        </p:txBody>
      </p:sp>
      <p:sp>
        <p:nvSpPr>
          <p:cNvPr id="14473" name="Rectangle 72"/>
          <p:cNvSpPr>
            <a:spLocks noChangeArrowheads="1"/>
          </p:cNvSpPr>
          <p:nvPr/>
        </p:nvSpPr>
        <p:spPr bwMode="auto">
          <a:xfrm>
            <a:off x="4676775" y="56483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0</a:t>
            </a:r>
          </a:p>
        </p:txBody>
      </p:sp>
      <p:graphicFrame>
        <p:nvGraphicFramePr>
          <p:cNvPr id="14398" name="Object 62"/>
          <p:cNvGraphicFramePr>
            <a:graphicFrameLocks noChangeAspect="1"/>
          </p:cNvGraphicFramePr>
          <p:nvPr/>
        </p:nvGraphicFramePr>
        <p:xfrm>
          <a:off x="865188" y="2133600"/>
          <a:ext cx="3254375" cy="450850"/>
        </p:xfrm>
        <a:graphic>
          <a:graphicData uri="http://schemas.openxmlformats.org/presentationml/2006/ole">
            <p:oleObj spid="_x0000_s14398" name="Equation" r:id="rId4" imgW="1459866" imgH="203112" progId="Equation.3">
              <p:embed/>
            </p:oleObj>
          </a:graphicData>
        </a:graphic>
      </p:graphicFrame>
      <p:graphicFrame>
        <p:nvGraphicFramePr>
          <p:cNvPr id="14399" name="Object 63"/>
          <p:cNvGraphicFramePr>
            <a:graphicFrameLocks noChangeAspect="1"/>
          </p:cNvGraphicFramePr>
          <p:nvPr/>
        </p:nvGraphicFramePr>
        <p:xfrm>
          <a:off x="228600" y="2895600"/>
          <a:ext cx="4248150" cy="917575"/>
        </p:xfrm>
        <a:graphic>
          <a:graphicData uri="http://schemas.openxmlformats.org/presentationml/2006/ole">
            <p:oleObj spid="_x0000_s14399" name="Equation" r:id="rId5" imgW="2222500" imgH="482600" progId="Equation.3">
              <p:embed/>
            </p:oleObj>
          </a:graphicData>
        </a:graphic>
      </p:graphicFrame>
      <p:graphicFrame>
        <p:nvGraphicFramePr>
          <p:cNvPr id="14400" name="Object 64"/>
          <p:cNvGraphicFramePr>
            <a:graphicFrameLocks noChangeAspect="1"/>
          </p:cNvGraphicFramePr>
          <p:nvPr/>
        </p:nvGraphicFramePr>
        <p:xfrm>
          <a:off x="865188" y="4419600"/>
          <a:ext cx="3254375" cy="450850"/>
        </p:xfrm>
        <a:graphic>
          <a:graphicData uri="http://schemas.openxmlformats.org/presentationml/2006/ole">
            <p:oleObj spid="_x0000_s14400" name="Equation" r:id="rId6" imgW="1459866" imgH="203112" progId="Equation.3">
              <p:embed/>
            </p:oleObj>
          </a:graphicData>
        </a:graphic>
      </p:graphicFrame>
      <p:graphicFrame>
        <p:nvGraphicFramePr>
          <p:cNvPr id="14401" name="Object 65"/>
          <p:cNvGraphicFramePr>
            <a:graphicFrameLocks noChangeAspect="1"/>
          </p:cNvGraphicFramePr>
          <p:nvPr/>
        </p:nvGraphicFramePr>
        <p:xfrm>
          <a:off x="228600" y="5181600"/>
          <a:ext cx="4248150" cy="917575"/>
        </p:xfrm>
        <a:graphic>
          <a:graphicData uri="http://schemas.openxmlformats.org/presentationml/2006/ole">
            <p:oleObj spid="_x0000_s14401" name="Equation" r:id="rId7" imgW="2222500" imgH="482600" progId="Equation.3">
              <p:embed/>
            </p:oleObj>
          </a:graphicData>
        </a:graphic>
      </p:graphicFrame>
      <p:sp>
        <p:nvSpPr>
          <p:cNvPr id="14474" name="Line 77"/>
          <p:cNvSpPr>
            <a:spLocks noChangeShapeType="1"/>
          </p:cNvSpPr>
          <p:nvPr/>
        </p:nvSpPr>
        <p:spPr bwMode="auto">
          <a:xfrm>
            <a:off x="685800" y="4191000"/>
            <a:ext cx="7848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75" name="Text Box 79"/>
          <p:cNvSpPr txBox="1">
            <a:spLocks noChangeArrowheads="1"/>
          </p:cNvSpPr>
          <p:nvPr/>
        </p:nvSpPr>
        <p:spPr bwMode="auto">
          <a:xfrm>
            <a:off x="1371600" y="1524000"/>
            <a:ext cx="1981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Examples</a:t>
            </a:r>
          </a:p>
        </p:txBody>
      </p:sp>
      <p:sp>
        <p:nvSpPr>
          <p:cNvPr id="14476" name="Footer Placeholder 8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4477" name="Slide Number Placeholder 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9F0BB68E-215F-412C-B4FB-483E866D076D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Using Binomial Tables</a:t>
            </a:r>
          </a:p>
        </p:txBody>
      </p:sp>
      <p:sp>
        <p:nvSpPr>
          <p:cNvPr id="72706" name="Rectangle 154"/>
          <p:cNvSpPr>
            <a:spLocks noChangeArrowheads="1"/>
          </p:cNvSpPr>
          <p:nvPr/>
        </p:nvSpPr>
        <p:spPr bwMode="auto">
          <a:xfrm>
            <a:off x="6986588" y="1884363"/>
            <a:ext cx="609600" cy="2093912"/>
          </a:xfrm>
          <a:prstGeom prst="rect">
            <a:avLst/>
          </a:prstGeom>
          <a:solidFill>
            <a:srgbClr val="C7DAF7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707" name="Rectangle 152"/>
          <p:cNvSpPr>
            <a:spLocks noChangeArrowheads="1"/>
          </p:cNvSpPr>
          <p:nvPr/>
        </p:nvSpPr>
        <p:spPr bwMode="auto">
          <a:xfrm>
            <a:off x="2084388" y="3905250"/>
            <a:ext cx="5524500" cy="228600"/>
          </a:xfrm>
          <a:prstGeom prst="rect">
            <a:avLst/>
          </a:prstGeom>
          <a:solidFill>
            <a:srgbClr val="C7DAF7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2084388" y="2819400"/>
            <a:ext cx="3438525" cy="228600"/>
          </a:xfrm>
          <a:prstGeom prst="rect">
            <a:avLst/>
          </a:prstGeom>
          <a:solidFill>
            <a:srgbClr val="FDE0BD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5572125" y="1905000"/>
            <a:ext cx="609600" cy="1143000"/>
          </a:xfrm>
          <a:prstGeom prst="rect">
            <a:avLst/>
          </a:prstGeom>
          <a:solidFill>
            <a:srgbClr val="FDE0BD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710" name="Rectangle 4"/>
          <p:cNvSpPr>
            <a:spLocks noChangeArrowheads="1"/>
          </p:cNvSpPr>
          <p:nvPr/>
        </p:nvSpPr>
        <p:spPr bwMode="auto">
          <a:xfrm>
            <a:off x="5522913" y="2819400"/>
            <a:ext cx="658812" cy="2286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711" name="Rectangle 8"/>
          <p:cNvSpPr>
            <a:spLocks noChangeArrowheads="1"/>
          </p:cNvSpPr>
          <p:nvPr/>
        </p:nvSpPr>
        <p:spPr bwMode="auto">
          <a:xfrm>
            <a:off x="990600" y="5943600"/>
            <a:ext cx="6858000" cy="381000"/>
          </a:xfrm>
          <a:prstGeom prst="rect">
            <a:avLst/>
          </a:prstGeom>
          <a:solidFill>
            <a:srgbClr val="C7DA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712" name="Rectangle 9"/>
          <p:cNvSpPr>
            <a:spLocks noChangeArrowheads="1"/>
          </p:cNvSpPr>
          <p:nvPr/>
        </p:nvSpPr>
        <p:spPr bwMode="auto">
          <a:xfrm>
            <a:off x="990600" y="5486400"/>
            <a:ext cx="6858000" cy="3810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286869" name="Group 149"/>
          <p:cNvGraphicFramePr>
            <a:graphicFrameLocks noGrp="1"/>
          </p:cNvGraphicFramePr>
          <p:nvPr/>
        </p:nvGraphicFramePr>
        <p:xfrm>
          <a:off x="1219200" y="1600200"/>
          <a:ext cx="7162800" cy="3236913"/>
        </p:xfrm>
        <a:graphic>
          <a:graphicData uri="http://schemas.openxmlformats.org/drawingml/2006/table">
            <a:tbl>
              <a:tblPr/>
              <a:tblGrid>
                <a:gridCol w="715963"/>
                <a:gridCol w="715962"/>
                <a:gridCol w="717550"/>
                <a:gridCol w="715963"/>
                <a:gridCol w="715962"/>
                <a:gridCol w="715963"/>
                <a:gridCol w="715962"/>
                <a:gridCol w="717550"/>
                <a:gridCol w="669925"/>
                <a:gridCol w="762000"/>
              </a:tblGrid>
              <a:tr h="127000">
                <a:tc gridSpan="10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0.1074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0.2684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0.3020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0.2013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0.0881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0.0264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0.0055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0.0563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0.1877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0.2816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0.1460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0.0162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0.0031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0.0282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0.1211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0.2335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0.2668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0.1029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0.0368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0.0090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0.0135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0.0725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0.1757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0.2522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0.2377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0.1536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0.0689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0.0043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0.0060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0.1209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0.2150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0.1115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0.0425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0.0106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0.0025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0.0763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0.1665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0.2340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0.1596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0.0229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0.0042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0.0098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0.0439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0.1172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0.2051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0.2461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0.2051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0.1172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0.0439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0.0098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50" name="Text Box 59"/>
          <p:cNvSpPr txBox="1">
            <a:spLocks noChangeArrowheads="1"/>
          </p:cNvSpPr>
          <p:nvPr/>
        </p:nvSpPr>
        <p:spPr bwMode="auto">
          <a:xfrm>
            <a:off x="990600" y="5029200"/>
            <a:ext cx="7086600" cy="13112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Examples: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n = 10, x = 3, P = 0.35:       P(x = 3|n =10, p = 0.35) = .2522</a:t>
            </a:r>
          </a:p>
          <a:p>
            <a:pPr>
              <a:spcBef>
                <a:spcPct val="50000"/>
              </a:spcBef>
            </a:pPr>
            <a:r>
              <a:rPr lang="en-US" sz="2000"/>
              <a:t>n = 10, x = 8, P = 0.45:       P(x = 8|n =10, p = 0.45) = .0229</a:t>
            </a:r>
          </a:p>
        </p:txBody>
      </p:sp>
      <p:sp>
        <p:nvSpPr>
          <p:cNvPr id="72751" name="Rectangle 153"/>
          <p:cNvSpPr>
            <a:spLocks noChangeArrowheads="1"/>
          </p:cNvSpPr>
          <p:nvPr/>
        </p:nvSpPr>
        <p:spPr bwMode="auto">
          <a:xfrm>
            <a:off x="6986588" y="3905250"/>
            <a:ext cx="609600" cy="2286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752" name="Oval 156"/>
          <p:cNvSpPr>
            <a:spLocks noChangeArrowheads="1"/>
          </p:cNvSpPr>
          <p:nvPr/>
        </p:nvSpPr>
        <p:spPr bwMode="auto">
          <a:xfrm>
            <a:off x="1279525" y="1746250"/>
            <a:ext cx="622300" cy="804863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2753" name="Footer Placeholder 5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2754" name="Slide Number Placeholder 1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4C57B1D4-D7FB-4736-9B90-AC8C78CDC0FA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Line 2"/>
          <p:cNvSpPr>
            <a:spLocks noChangeShapeType="1"/>
          </p:cNvSpPr>
          <p:nvPr/>
        </p:nvSpPr>
        <p:spPr bwMode="auto">
          <a:xfrm flipH="1">
            <a:off x="1600200" y="525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0" name="Line 4"/>
          <p:cNvSpPr>
            <a:spLocks noChangeShapeType="1"/>
          </p:cNvSpPr>
          <p:nvPr/>
        </p:nvSpPr>
        <p:spPr bwMode="auto">
          <a:xfrm flipH="1">
            <a:off x="16002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1" name="Line 6"/>
          <p:cNvSpPr>
            <a:spLocks noChangeShapeType="1"/>
          </p:cNvSpPr>
          <p:nvPr/>
        </p:nvSpPr>
        <p:spPr bwMode="auto">
          <a:xfrm flipH="1">
            <a:off x="1600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2" name="Line 7"/>
          <p:cNvSpPr>
            <a:spLocks noChangeShapeType="1"/>
          </p:cNvSpPr>
          <p:nvPr/>
        </p:nvSpPr>
        <p:spPr bwMode="auto">
          <a:xfrm>
            <a:off x="24384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3" name="Rectangle 8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734" name="Rectangle 9"/>
          <p:cNvSpPr>
            <a:spLocks noChangeArrowheads="1"/>
          </p:cNvSpPr>
          <p:nvPr/>
        </p:nvSpPr>
        <p:spPr bwMode="auto">
          <a:xfrm>
            <a:off x="1524000" y="500063"/>
            <a:ext cx="7045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The Poisson Distribution</a:t>
            </a:r>
          </a:p>
        </p:txBody>
      </p:sp>
      <p:sp>
        <p:nvSpPr>
          <p:cNvPr id="73735" name="Line 10"/>
          <p:cNvSpPr>
            <a:spLocks noChangeShapeType="1"/>
          </p:cNvSpPr>
          <p:nvPr/>
        </p:nvSpPr>
        <p:spPr bwMode="auto">
          <a:xfrm>
            <a:off x="2438400" y="2590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6" name="Line 11"/>
          <p:cNvSpPr>
            <a:spLocks noChangeShapeType="1"/>
          </p:cNvSpPr>
          <p:nvPr/>
        </p:nvSpPr>
        <p:spPr bwMode="auto">
          <a:xfrm>
            <a:off x="1600200" y="3962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7" name="Line 12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8" name="Rectangle 13"/>
          <p:cNvSpPr>
            <a:spLocks noChangeArrowheads="1"/>
          </p:cNvSpPr>
          <p:nvPr/>
        </p:nvSpPr>
        <p:spPr bwMode="auto">
          <a:xfrm>
            <a:off x="1828800" y="4343400"/>
            <a:ext cx="14478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Binomial</a:t>
            </a:r>
          </a:p>
        </p:txBody>
      </p:sp>
      <p:sp>
        <p:nvSpPr>
          <p:cNvPr id="73739" name="Rectangle 16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Probability Distributions</a:t>
            </a:r>
          </a:p>
        </p:txBody>
      </p:sp>
      <p:sp>
        <p:nvSpPr>
          <p:cNvPr id="73740" name="Rectangle 17"/>
          <p:cNvSpPr>
            <a:spLocks noChangeArrowheads="1"/>
          </p:cNvSpPr>
          <p:nvPr/>
        </p:nvSpPr>
        <p:spPr bwMode="auto">
          <a:xfrm>
            <a:off x="1447800" y="2743200"/>
            <a:ext cx="2209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Discrete</a:t>
            </a:r>
            <a:r>
              <a:rPr lang="en-US" sz="2400"/>
              <a:t> </a:t>
            </a:r>
          </a:p>
          <a:p>
            <a:pPr algn="ctr" eaLnBrk="0" hangingPunct="0"/>
            <a:r>
              <a:rPr lang="en-US" sz="2400"/>
              <a:t>Probability Distributions</a:t>
            </a:r>
          </a:p>
        </p:txBody>
      </p:sp>
      <p:sp>
        <p:nvSpPr>
          <p:cNvPr id="73741" name="Footer Placeholder 1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3742" name="Slide Number Placeholder 1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C0EEB44F-9017-4FA8-8363-4261CBFD9B9D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3743" name="TextBox 6"/>
          <p:cNvSpPr txBox="1">
            <a:spLocks noChangeArrowheads="1"/>
          </p:cNvSpPr>
          <p:nvPr/>
        </p:nvSpPr>
        <p:spPr bwMode="auto">
          <a:xfrm>
            <a:off x="446088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4.5</a:t>
            </a:r>
          </a:p>
        </p:txBody>
      </p:sp>
      <p:sp>
        <p:nvSpPr>
          <p:cNvPr id="73744" name="Rectangle 14"/>
          <p:cNvSpPr>
            <a:spLocks noChangeArrowheads="1"/>
          </p:cNvSpPr>
          <p:nvPr/>
        </p:nvSpPr>
        <p:spPr bwMode="auto">
          <a:xfrm>
            <a:off x="1828800" y="5705475"/>
            <a:ext cx="25908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Hypergeometric</a:t>
            </a:r>
          </a:p>
        </p:txBody>
      </p:sp>
      <p:sp>
        <p:nvSpPr>
          <p:cNvPr id="73745" name="Rectangle 15"/>
          <p:cNvSpPr>
            <a:spLocks noChangeArrowheads="1"/>
          </p:cNvSpPr>
          <p:nvPr/>
        </p:nvSpPr>
        <p:spPr bwMode="auto">
          <a:xfrm>
            <a:off x="1828800" y="5038725"/>
            <a:ext cx="1447800" cy="46672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Poisson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225" y="306388"/>
            <a:ext cx="7515225" cy="892175"/>
          </a:xfrm>
        </p:spPr>
        <p:txBody>
          <a:bodyPr/>
          <a:lstStyle/>
          <a:p>
            <a:pPr defTabSz="914400" eaLnBrk="1" hangingPunct="1"/>
            <a:r>
              <a:rPr lang="en-US" smtClean="0"/>
              <a:t>The Poisson Distribution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1746250"/>
            <a:ext cx="7862887" cy="4508500"/>
          </a:xfrm>
          <a:solidFill>
            <a:srgbClr val="FFFFFF"/>
          </a:solidFill>
        </p:spPr>
        <p:txBody>
          <a:bodyPr/>
          <a:lstStyle/>
          <a:p>
            <a:r>
              <a:rPr lang="en-US" sz="2400" smtClean="0"/>
              <a:t>The Poisson distribution is used to determine the probability of a random variable which characterizes the number of occurrences or successes of a certain event in a given continuous interval (such as time, surface area, or length).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7577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627C3A45-209B-4467-9614-627C18BA47BF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225" y="306388"/>
            <a:ext cx="7515225" cy="892175"/>
          </a:xfrm>
        </p:spPr>
        <p:txBody>
          <a:bodyPr/>
          <a:lstStyle/>
          <a:p>
            <a:pPr defTabSz="914400" eaLnBrk="1" hangingPunct="1"/>
            <a:r>
              <a:rPr lang="en-US" smtClean="0"/>
              <a:t>The Poisson Distribution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673225"/>
            <a:ext cx="8412163" cy="4800600"/>
          </a:xfrm>
          <a:solidFill>
            <a:srgbClr val="FFFFFF"/>
          </a:solidFill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Assume an interval is divided </a:t>
            </a:r>
            <a:r>
              <a:rPr lang="en-US" sz="2400" dirty="0"/>
              <a:t>into a very large number of </a:t>
            </a:r>
            <a:r>
              <a:rPr lang="en-US" sz="2400" dirty="0" smtClean="0"/>
              <a:t>equal subintervals where </a:t>
            </a:r>
            <a:r>
              <a:rPr lang="en-US" sz="2400" dirty="0"/>
              <a:t>the probability of the occurrence of an event in </a:t>
            </a:r>
            <a:r>
              <a:rPr lang="en-US" sz="2400" dirty="0" smtClean="0"/>
              <a:t>any subinterval </a:t>
            </a:r>
            <a:r>
              <a:rPr lang="en-US" sz="2400" dirty="0"/>
              <a:t>is very </a:t>
            </a:r>
            <a:r>
              <a:rPr lang="en-US" sz="2400" dirty="0" smtClean="0"/>
              <a:t>small.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Poisson </a:t>
            </a:r>
            <a:r>
              <a:rPr lang="en-US" sz="2400" dirty="0">
                <a:solidFill>
                  <a:srgbClr val="0000FF"/>
                </a:solidFill>
              </a:rPr>
              <a:t>distribution </a:t>
            </a:r>
            <a:r>
              <a:rPr lang="en-US" sz="2400" dirty="0" smtClean="0">
                <a:solidFill>
                  <a:srgbClr val="0000FF"/>
                </a:solidFill>
              </a:rPr>
              <a:t>assumptions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probability of the occurrence of an event is constant for </a:t>
            </a:r>
            <a:r>
              <a:rPr lang="en-US" sz="2400" dirty="0" smtClean="0"/>
              <a:t>all subintervals.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There </a:t>
            </a:r>
            <a:r>
              <a:rPr lang="en-US" sz="2400" dirty="0"/>
              <a:t>can be no more than one occurrence in each </a:t>
            </a:r>
            <a:r>
              <a:rPr lang="en-US" sz="2400" dirty="0" smtClean="0"/>
              <a:t>subinterval.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Occurrences </a:t>
            </a:r>
            <a:r>
              <a:rPr lang="en-US" sz="2400" dirty="0"/>
              <a:t>are independent; that is, an occurrence in one interval </a:t>
            </a:r>
            <a:r>
              <a:rPr lang="en-US" sz="2400" dirty="0" smtClean="0"/>
              <a:t>does not </a:t>
            </a:r>
            <a:r>
              <a:rPr lang="en-US" sz="2400" dirty="0"/>
              <a:t>influence the probability of an occurrence in another interval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768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4ECD0E40-ED22-4116-8884-1D7ABF6EE037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6805" name="Text Box 9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209550"/>
            <a:ext cx="7146925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Poisson Distribution Function</a:t>
            </a:r>
          </a:p>
        </p:txBody>
      </p:sp>
      <p:sp>
        <p:nvSpPr>
          <p:cNvPr id="17432" name="Rectangle 3"/>
          <p:cNvSpPr>
            <a:spLocks noChangeArrowheads="1"/>
          </p:cNvSpPr>
          <p:nvPr/>
        </p:nvSpPr>
        <p:spPr bwMode="auto">
          <a:xfrm>
            <a:off x="476250" y="4449763"/>
            <a:ext cx="8448675" cy="2124075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where: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	P(x) = the probability of x successes over a given time or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		   space, given </a:t>
            </a:r>
            <a:r>
              <a:rPr lang="en-US" sz="2000">
                <a:sym typeface="Symbol" pitchFamily="18" charset="2"/>
              </a:rPr>
              <a:t>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	     </a:t>
            </a:r>
            <a:r>
              <a:rPr lang="en-US" sz="2000">
                <a:sym typeface="Symbol" pitchFamily="18" charset="2"/>
              </a:rPr>
              <a:t></a:t>
            </a:r>
            <a:r>
              <a:rPr lang="en-US" sz="2000"/>
              <a:t> = the expected number of successes per time or space unit, </a:t>
            </a:r>
            <a:r>
              <a:rPr lang="en-US" sz="2000">
                <a:sym typeface="Symbol" pitchFamily="18" charset="2"/>
              </a:rPr>
              <a:t> &gt; 0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	     e = base of the natural logarithm system (2.71828...)</a:t>
            </a:r>
            <a:r>
              <a:rPr lang="en-US" sz="2300" baseline="-25000"/>
              <a:t>		</a:t>
            </a:r>
          </a:p>
        </p:txBody>
      </p:sp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3024188" y="3219450"/>
          <a:ext cx="2754312" cy="1379538"/>
        </p:xfrm>
        <a:graphic>
          <a:graphicData uri="http://schemas.openxmlformats.org/presentationml/2006/ole">
            <p:oleObj spid="_x0000_s17430" name="Equation" r:id="rId3" imgW="838080" imgH="419040" progId="Equation.3">
              <p:embed/>
            </p:oleObj>
          </a:graphicData>
        </a:graphic>
      </p:graphicFrame>
      <p:sp>
        <p:nvSpPr>
          <p:cNvPr id="1743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743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69118356-42A1-4585-841D-0864B9515F3D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435" name="Rectangle 1"/>
          <p:cNvSpPr>
            <a:spLocks noChangeArrowheads="1"/>
          </p:cNvSpPr>
          <p:nvPr/>
        </p:nvSpPr>
        <p:spPr bwMode="auto">
          <a:xfrm>
            <a:off x="1143000" y="1563688"/>
            <a:ext cx="748823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The expected number of events per unit is the parameter </a:t>
            </a:r>
            <a:r>
              <a:rPr lang="en-US" sz="2400" b="1">
                <a:sym typeface="Symbol" pitchFamily="18" charset="2"/>
              </a:rPr>
              <a:t> </a:t>
            </a:r>
            <a:r>
              <a:rPr lang="en-US" sz="2400">
                <a:sym typeface="Symbol" pitchFamily="18" charset="2"/>
              </a:rPr>
              <a:t>(lambda)</a:t>
            </a:r>
            <a:r>
              <a:rPr lang="en-US" sz="2400"/>
              <a:t>, which is a constant that specifies the average number of occurrences (successes) for a particular time and/or space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2075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Poisson Distribution Characteristics</a:t>
            </a:r>
          </a:p>
        </p:txBody>
      </p:sp>
      <p:sp>
        <p:nvSpPr>
          <p:cNvPr id="18489" name="Rectangle 3"/>
          <p:cNvSpPr>
            <a:spLocks noGrp="1" noChangeArrowheads="1"/>
          </p:cNvSpPr>
          <p:nvPr>
            <p:ph idx="1"/>
          </p:nvPr>
        </p:nvSpPr>
        <p:spPr>
          <a:xfrm>
            <a:off x="1100138" y="2551113"/>
            <a:ext cx="1828800" cy="839787"/>
          </a:xfrm>
        </p:spPr>
        <p:txBody>
          <a:bodyPr/>
          <a:lstStyle/>
          <a:p>
            <a:pPr eaLnBrk="1" hangingPunct="1"/>
            <a:r>
              <a:rPr lang="en-US" smtClean="0"/>
              <a:t>Mean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8490" name="Rectangle 4"/>
          <p:cNvSpPr>
            <a:spLocks noChangeArrowheads="1"/>
          </p:cNvSpPr>
          <p:nvPr/>
        </p:nvSpPr>
        <p:spPr bwMode="auto">
          <a:xfrm>
            <a:off x="1096963" y="3465513"/>
            <a:ext cx="594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sz="2800"/>
              <a:t>Variance and Standard Deviation</a:t>
            </a:r>
          </a:p>
        </p:txBody>
      </p:sp>
      <p:graphicFrame>
        <p:nvGraphicFramePr>
          <p:cNvPr id="18485" name="Object 53"/>
          <p:cNvGraphicFramePr>
            <a:graphicFrameLocks noChangeAspect="1"/>
          </p:cNvGraphicFramePr>
          <p:nvPr/>
        </p:nvGraphicFramePr>
        <p:xfrm>
          <a:off x="3344863" y="2552700"/>
          <a:ext cx="2662237" cy="674688"/>
        </p:xfrm>
        <a:graphic>
          <a:graphicData uri="http://schemas.openxmlformats.org/presentationml/2006/ole">
            <p:oleObj spid="_x0000_s18485" name="Equation" r:id="rId3" imgW="850680" imgH="215640" progId="Equation.3">
              <p:embed/>
            </p:oleObj>
          </a:graphicData>
        </a:graphic>
      </p:graphicFrame>
      <p:graphicFrame>
        <p:nvGraphicFramePr>
          <p:cNvPr id="18486" name="Object 54"/>
          <p:cNvGraphicFramePr>
            <a:graphicFrameLocks noChangeAspect="1"/>
          </p:cNvGraphicFramePr>
          <p:nvPr/>
        </p:nvGraphicFramePr>
        <p:xfrm>
          <a:off x="2816225" y="4095750"/>
          <a:ext cx="3686175" cy="636588"/>
        </p:xfrm>
        <a:graphic>
          <a:graphicData uri="http://schemas.openxmlformats.org/presentationml/2006/ole">
            <p:oleObj spid="_x0000_s18486" name="Equation" r:id="rId4" imgW="1320480" imgH="228600" progId="Equation.3">
              <p:embed/>
            </p:oleObj>
          </a:graphicData>
        </a:graphic>
      </p:graphicFrame>
      <p:graphicFrame>
        <p:nvGraphicFramePr>
          <p:cNvPr id="18487" name="Object 55"/>
          <p:cNvGraphicFramePr>
            <a:graphicFrameLocks noChangeAspect="1"/>
          </p:cNvGraphicFramePr>
          <p:nvPr/>
        </p:nvGraphicFramePr>
        <p:xfrm>
          <a:off x="4038600" y="4910138"/>
          <a:ext cx="1384300" cy="601662"/>
        </p:xfrm>
        <a:graphic>
          <a:graphicData uri="http://schemas.openxmlformats.org/presentationml/2006/ole">
            <p:oleObj spid="_x0000_s18487" name="Equation" r:id="rId5" imgW="494870" imgH="215713" progId="Equation.3">
              <p:embed/>
            </p:oleObj>
          </a:graphicData>
        </a:graphic>
      </p:graphicFrame>
      <p:sp>
        <p:nvSpPr>
          <p:cNvPr id="18491" name="Rectangle 8"/>
          <p:cNvSpPr>
            <a:spLocks noChangeArrowheads="1"/>
          </p:cNvSpPr>
          <p:nvPr/>
        </p:nvSpPr>
        <p:spPr bwMode="auto">
          <a:xfrm>
            <a:off x="1066800" y="5772150"/>
            <a:ext cx="7712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/>
              <a:t>where	 </a:t>
            </a:r>
            <a:r>
              <a:rPr lang="en-US" sz="2000">
                <a:sym typeface="Symbol" pitchFamily="18" charset="2"/>
              </a:rPr>
              <a:t></a:t>
            </a:r>
            <a:r>
              <a:rPr lang="en-US" sz="2000"/>
              <a:t> = expected number of successes per time or space unit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18492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8493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624AEDB6-698C-4131-9CB1-593F00682446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94" name="Rectangle 3"/>
          <p:cNvSpPr txBox="1">
            <a:spLocks noChangeArrowheads="1"/>
          </p:cNvSpPr>
          <p:nvPr/>
        </p:nvSpPr>
        <p:spPr bwMode="auto">
          <a:xfrm>
            <a:off x="1096963" y="1563688"/>
            <a:ext cx="7681912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/>
              <a:t>Mean and variance of the Poisson distribution</a:t>
            </a:r>
          </a:p>
          <a:p>
            <a:pPr marL="693738" lvl="1" indent="-268288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Using Poisson Tables</a:t>
            </a:r>
          </a:p>
        </p:txBody>
      </p:sp>
      <p:sp>
        <p:nvSpPr>
          <p:cNvPr id="19475" name="Rectangle 2"/>
          <p:cNvSpPr>
            <a:spLocks noChangeArrowheads="1"/>
          </p:cNvSpPr>
          <p:nvPr/>
        </p:nvSpPr>
        <p:spPr bwMode="auto">
          <a:xfrm>
            <a:off x="1447800" y="2819400"/>
            <a:ext cx="4114800" cy="304800"/>
          </a:xfrm>
          <a:prstGeom prst="rect">
            <a:avLst/>
          </a:prstGeom>
          <a:solidFill>
            <a:srgbClr val="CCECFF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6" name="Rectangle 3"/>
          <p:cNvSpPr>
            <a:spLocks noChangeArrowheads="1"/>
          </p:cNvSpPr>
          <p:nvPr/>
        </p:nvSpPr>
        <p:spPr bwMode="auto">
          <a:xfrm flipV="1">
            <a:off x="4953000" y="2057400"/>
            <a:ext cx="609600" cy="1066800"/>
          </a:xfrm>
          <a:prstGeom prst="rect">
            <a:avLst/>
          </a:prstGeom>
          <a:solidFill>
            <a:srgbClr val="CCECFF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7" name="Rectangle 4"/>
          <p:cNvSpPr>
            <a:spLocks noChangeArrowheads="1"/>
          </p:cNvSpPr>
          <p:nvPr/>
        </p:nvSpPr>
        <p:spPr bwMode="auto">
          <a:xfrm flipV="1">
            <a:off x="4953000" y="2819400"/>
            <a:ext cx="609600" cy="304800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8" name="Rectangle 5"/>
          <p:cNvSpPr>
            <a:spLocks noChangeArrowheads="1"/>
          </p:cNvSpPr>
          <p:nvPr/>
        </p:nvSpPr>
        <p:spPr bwMode="auto">
          <a:xfrm>
            <a:off x="990600" y="4648200"/>
            <a:ext cx="6477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328711" name="Group 7"/>
          <p:cNvGraphicFramePr>
            <a:graphicFrameLocks noGrp="1"/>
          </p:cNvGraphicFramePr>
          <p:nvPr/>
        </p:nvGraphicFramePr>
        <p:xfrm>
          <a:off x="1295400" y="1752600"/>
          <a:ext cx="7162800" cy="2451100"/>
        </p:xfrm>
        <a:graphic>
          <a:graphicData uri="http://schemas.openxmlformats.org/drawingml/2006/table">
            <a:tbl>
              <a:tblPr/>
              <a:tblGrid>
                <a:gridCol w="715963"/>
                <a:gridCol w="715962"/>
                <a:gridCol w="717550"/>
                <a:gridCol w="715963"/>
                <a:gridCol w="715962"/>
                <a:gridCol w="715963"/>
                <a:gridCol w="715962"/>
                <a:gridCol w="717550"/>
                <a:gridCol w="669925"/>
                <a:gridCol w="762000"/>
              </a:tblGrid>
              <a:tr h="314325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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0.9048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0.0905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0.0045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0.8187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0.1637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0.0164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0.7408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0.2222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0.0333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0.0033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0.6703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0.2681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0.0536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0.0072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0.6065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0.3033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0.0758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0.0126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0.5488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0.3293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0.0988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0.0198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0.0030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0.4966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0.3476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0.1217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0.4493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0.3595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0.1438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0.0383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0.0077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0.4066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0.3659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0.1647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0.0494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0.0111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0.0020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16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7086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</a:rPr>
              <a:t>Example:</a:t>
            </a:r>
            <a:r>
              <a:rPr lang="en-US" sz="2400"/>
              <a:t>  Find P(X = 2)  if  </a:t>
            </a:r>
            <a:r>
              <a:rPr lang="en-US" sz="2400">
                <a:sym typeface="Symbol" pitchFamily="18" charset="2"/>
              </a:rPr>
              <a:t> = .50</a:t>
            </a:r>
            <a:endParaRPr lang="en-US" sz="2000"/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1736725" y="5181600"/>
          <a:ext cx="6069013" cy="960438"/>
        </p:xfrm>
        <a:graphic>
          <a:graphicData uri="http://schemas.openxmlformats.org/presentationml/2006/ole">
            <p:oleObj spid="_x0000_s19473" name="Equation" r:id="rId3" imgW="2654300" imgH="419100" progId="Equation.3">
              <p:embed/>
            </p:oleObj>
          </a:graphicData>
        </a:graphic>
      </p:graphicFrame>
      <p:sp>
        <p:nvSpPr>
          <p:cNvPr id="19517" name="Footer Placeholder 4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9518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9363CE08-1240-45E0-99C6-858341F62F8E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221538" cy="990600"/>
          </a:xfrm>
        </p:spPr>
        <p:txBody>
          <a:bodyPr/>
          <a:lstStyle/>
          <a:p>
            <a:pPr eaLnBrk="1" hangingPunct="1"/>
            <a:r>
              <a:rPr lang="en-US" smtClean="0"/>
              <a:t>Graph of Poisson Probabilities</a:t>
            </a:r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2895600" y="1676400"/>
          <a:ext cx="5895975" cy="3962400"/>
        </p:xfrm>
        <a:graphic>
          <a:graphicData uri="http://schemas.openxmlformats.org/presentationml/2006/ole">
            <p:oleObj spid="_x0000_s20497" name="Chart" r:id="rId3" imgW="5895975" imgH="3810000" progId="Excel.Sheet.8">
              <p:embed/>
            </p:oleObj>
          </a:graphicData>
        </a:graphic>
      </p:graphicFrame>
      <p:graphicFrame>
        <p:nvGraphicFramePr>
          <p:cNvPr id="329732" name="Group 4"/>
          <p:cNvGraphicFramePr>
            <a:graphicFrameLocks noGrp="1"/>
          </p:cNvGraphicFramePr>
          <p:nvPr/>
        </p:nvGraphicFramePr>
        <p:xfrm>
          <a:off x="609600" y="2895600"/>
          <a:ext cx="2057400" cy="336550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 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65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0.6065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0.3033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0.0758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0.0126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0" name="Line 15"/>
          <p:cNvSpPr>
            <a:spLocks noChangeShapeType="1"/>
          </p:cNvSpPr>
          <p:nvPr/>
        </p:nvSpPr>
        <p:spPr bwMode="auto">
          <a:xfrm>
            <a:off x="3124200" y="4495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16"/>
          <p:cNvSpPr>
            <a:spLocks noChangeShapeType="1"/>
          </p:cNvSpPr>
          <p:nvPr/>
        </p:nvSpPr>
        <p:spPr bwMode="auto">
          <a:xfrm>
            <a:off x="2590800" y="4495800"/>
            <a:ext cx="533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Rectangle 17"/>
          <p:cNvSpPr>
            <a:spLocks noChangeArrowheads="1"/>
          </p:cNvSpPr>
          <p:nvPr/>
        </p:nvSpPr>
        <p:spPr bwMode="auto">
          <a:xfrm>
            <a:off x="838200" y="4267200"/>
            <a:ext cx="1752600" cy="3810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3" name="Text Box 18"/>
          <p:cNvSpPr txBox="1">
            <a:spLocks noChangeArrowheads="1"/>
          </p:cNvSpPr>
          <p:nvPr/>
        </p:nvSpPr>
        <p:spPr bwMode="auto">
          <a:xfrm>
            <a:off x="4114800" y="5638800"/>
            <a:ext cx="2514600" cy="466725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P(X = 2) = .0758</a:t>
            </a:r>
            <a:r>
              <a:rPr lang="en-US" sz="1800"/>
              <a:t>  </a:t>
            </a:r>
          </a:p>
        </p:txBody>
      </p:sp>
      <p:sp>
        <p:nvSpPr>
          <p:cNvPr id="20514" name="Line 19"/>
          <p:cNvSpPr>
            <a:spLocks noChangeShapeType="1"/>
          </p:cNvSpPr>
          <p:nvPr/>
        </p:nvSpPr>
        <p:spPr bwMode="auto">
          <a:xfrm flipV="1">
            <a:off x="5257800" y="5181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Text Box 20"/>
          <p:cNvSpPr txBox="1">
            <a:spLocks noChangeArrowheads="1"/>
          </p:cNvSpPr>
          <p:nvPr/>
        </p:nvSpPr>
        <p:spPr bwMode="auto">
          <a:xfrm>
            <a:off x="609600" y="1905000"/>
            <a:ext cx="18288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Graphically:</a:t>
            </a:r>
          </a:p>
        </p:txBody>
      </p:sp>
      <p:sp>
        <p:nvSpPr>
          <p:cNvPr id="20516" name="Text Box 21"/>
          <p:cNvSpPr txBox="1">
            <a:spLocks noChangeArrowheads="1"/>
          </p:cNvSpPr>
          <p:nvPr/>
        </p:nvSpPr>
        <p:spPr bwMode="auto">
          <a:xfrm>
            <a:off x="381000" y="2438400"/>
            <a:ext cx="26670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ym typeface="Symbol" pitchFamily="18" charset="2"/>
              </a:rPr>
              <a:t>          = .50  </a:t>
            </a:r>
            <a:endParaRPr lang="en-US" sz="2000" b="1"/>
          </a:p>
        </p:txBody>
      </p:sp>
      <p:sp>
        <p:nvSpPr>
          <p:cNvPr id="20517" name="Footer Placeholder 2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518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41E1D150-FC4D-413F-9643-1BE4EAA1FBC4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Poisson Distribution Shape</a:t>
            </a:r>
          </a:p>
        </p:txBody>
      </p:sp>
      <p:sp>
        <p:nvSpPr>
          <p:cNvPr id="2154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52625"/>
            <a:ext cx="7543800" cy="1174750"/>
          </a:xfrm>
        </p:spPr>
        <p:txBody>
          <a:bodyPr/>
          <a:lstStyle/>
          <a:p>
            <a:pPr eaLnBrk="1" hangingPunct="1"/>
            <a:r>
              <a:rPr lang="en-US" smtClean="0"/>
              <a:t>The shape of the Poisson Distribution depends on the parameter </a:t>
            </a:r>
            <a:r>
              <a:rPr lang="en-US" smtClean="0">
                <a:sym typeface="Symbol" pitchFamily="18" charset="2"/>
              </a:rPr>
              <a:t> :</a:t>
            </a:r>
          </a:p>
        </p:txBody>
      </p:sp>
      <p:graphicFrame>
        <p:nvGraphicFramePr>
          <p:cNvPr id="21538" name="Object 34"/>
          <p:cNvGraphicFramePr>
            <a:graphicFrameLocks noChangeAspect="1"/>
          </p:cNvGraphicFramePr>
          <p:nvPr/>
        </p:nvGraphicFramePr>
        <p:xfrm>
          <a:off x="4572000" y="3303588"/>
          <a:ext cx="4419600" cy="2854325"/>
        </p:xfrm>
        <a:graphic>
          <a:graphicData uri="http://schemas.openxmlformats.org/presentationml/2006/ole">
            <p:oleObj spid="_x0000_s21538" name="Chart" r:id="rId3" imgW="5895975" imgH="3810000" progId="Excel.Sheet.8">
              <p:embed/>
            </p:oleObj>
          </a:graphicData>
        </a:graphic>
      </p:graphicFrame>
      <p:graphicFrame>
        <p:nvGraphicFramePr>
          <p:cNvPr id="21539" name="Object 35"/>
          <p:cNvGraphicFramePr>
            <a:graphicFrameLocks noChangeAspect="1"/>
          </p:cNvGraphicFramePr>
          <p:nvPr/>
        </p:nvGraphicFramePr>
        <p:xfrm>
          <a:off x="228600" y="3302000"/>
          <a:ext cx="4191000" cy="2814638"/>
        </p:xfrm>
        <a:graphic>
          <a:graphicData uri="http://schemas.openxmlformats.org/presentationml/2006/ole">
            <p:oleObj spid="_x0000_s21539" name="Chart" r:id="rId4" imgW="5895975" imgH="3810000" progId="Excel.Sheet.8">
              <p:embed/>
            </p:oleObj>
          </a:graphicData>
        </a:graphic>
      </p:graphicFrame>
      <p:sp>
        <p:nvSpPr>
          <p:cNvPr id="21542" name="Rectangle 6"/>
          <p:cNvSpPr>
            <a:spLocks noChangeArrowheads="1"/>
          </p:cNvSpPr>
          <p:nvPr/>
        </p:nvSpPr>
        <p:spPr bwMode="auto">
          <a:xfrm>
            <a:off x="1600200" y="2971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</a:t>
            </a:r>
            <a:r>
              <a:rPr lang="en-US" sz="2300"/>
              <a:t> = 0.50</a:t>
            </a:r>
          </a:p>
        </p:txBody>
      </p:sp>
      <p:sp>
        <p:nvSpPr>
          <p:cNvPr id="21543" name="Rectangle 7"/>
          <p:cNvSpPr>
            <a:spLocks noChangeArrowheads="1"/>
          </p:cNvSpPr>
          <p:nvPr/>
        </p:nvSpPr>
        <p:spPr bwMode="auto">
          <a:xfrm>
            <a:off x="6248400" y="2971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</a:t>
            </a:r>
            <a:r>
              <a:rPr lang="en-US" sz="2300"/>
              <a:t> = 3.00</a:t>
            </a:r>
          </a:p>
        </p:txBody>
      </p:sp>
      <p:sp>
        <p:nvSpPr>
          <p:cNvPr id="21544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1545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BFE9B78A-E0B8-42B4-BF14-BFECEC0565C7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2263" y="209550"/>
            <a:ext cx="7000875" cy="990600"/>
          </a:xfrm>
        </p:spPr>
        <p:txBody>
          <a:bodyPr/>
          <a:lstStyle/>
          <a:p>
            <a:pPr eaLnBrk="1" hangingPunct="1"/>
            <a:r>
              <a:rPr lang="en-US" smtClean="0"/>
              <a:t>Discrete Random Variable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Takes on no more than a countable number of values</a:t>
            </a:r>
          </a:p>
          <a:p>
            <a:pPr lvl="1" eaLnBrk="1" hangingPunct="1">
              <a:lnSpc>
                <a:spcPct val="80000"/>
              </a:lnSpc>
            </a:pPr>
            <a:endParaRPr lang="en-US" sz="19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Examples: </a:t>
            </a:r>
          </a:p>
          <a:p>
            <a:pPr lvl="1" eaLnBrk="1" hangingPunct="1">
              <a:lnSpc>
                <a:spcPct val="80000"/>
              </a:lnSpc>
            </a:pPr>
            <a:endParaRPr 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b="1" smtClean="0">
                <a:solidFill>
                  <a:srgbClr val="0000FF"/>
                </a:solidFill>
              </a:rPr>
              <a:t>Roll a die twice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0000FF"/>
                </a:solidFill>
              </a:rPr>
              <a:t>		Let  X  be the number of times 4 comes up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folHlink"/>
                </a:solidFill>
              </a:rPr>
              <a:t>		</a:t>
            </a:r>
            <a:r>
              <a:rPr lang="en-US" sz="2400" b="1" smtClean="0"/>
              <a:t>(then  X  could be 0, 1, or 2 times)</a:t>
            </a:r>
          </a:p>
          <a:p>
            <a:pPr lvl="1" eaLnBrk="1" hangingPunct="1">
              <a:lnSpc>
                <a:spcPct val="80000"/>
              </a:lnSpc>
            </a:pPr>
            <a:endParaRPr lang="en-US" b="1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b="1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smtClean="0">
                <a:solidFill>
                  <a:srgbClr val="0000FF"/>
                </a:solidFill>
              </a:rPr>
              <a:t>Toss a coin 5 times.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0000FF"/>
                </a:solidFill>
              </a:rPr>
              <a:t>	   Let  X  be the number of heads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solidFill>
                  <a:schemeClr val="folHlink"/>
                </a:solidFill>
              </a:rPr>
              <a:t>      </a:t>
            </a:r>
            <a:r>
              <a:rPr lang="en-US" b="1" smtClean="0"/>
              <a:t>(then  X  = 0, 1, 2, 3, 4, or 5)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en-US" sz="2400" smtClean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7239000" y="2925763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8001000" y="2925763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6477000" y="2925763"/>
            <a:ext cx="685800" cy="685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5715000" y="2925763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4953000" y="2925763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191000" y="2925763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4495800" y="32305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6629400" y="30781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5" name="Oval 12"/>
          <p:cNvSpPr>
            <a:spLocks noChangeArrowheads="1"/>
          </p:cNvSpPr>
          <p:nvPr/>
        </p:nvSpPr>
        <p:spPr bwMode="auto">
          <a:xfrm>
            <a:off x="5257800" y="30781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6915150" y="30845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7" name="Oval 14"/>
          <p:cNvSpPr>
            <a:spLocks noChangeArrowheads="1"/>
          </p:cNvSpPr>
          <p:nvPr/>
        </p:nvSpPr>
        <p:spPr bwMode="auto">
          <a:xfrm>
            <a:off x="5867400" y="33829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8" name="Oval 15"/>
          <p:cNvSpPr>
            <a:spLocks noChangeArrowheads="1"/>
          </p:cNvSpPr>
          <p:nvPr/>
        </p:nvSpPr>
        <p:spPr bwMode="auto">
          <a:xfrm>
            <a:off x="6165850" y="3071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9" name="Oval 16"/>
          <p:cNvSpPr>
            <a:spLocks noChangeArrowheads="1"/>
          </p:cNvSpPr>
          <p:nvPr/>
        </p:nvSpPr>
        <p:spPr bwMode="auto">
          <a:xfrm>
            <a:off x="6019800" y="32305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0" name="Oval 17"/>
          <p:cNvSpPr>
            <a:spLocks noChangeArrowheads="1"/>
          </p:cNvSpPr>
          <p:nvPr/>
        </p:nvSpPr>
        <p:spPr bwMode="auto">
          <a:xfrm>
            <a:off x="6629400" y="33829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1" name="Oval 18"/>
          <p:cNvSpPr>
            <a:spLocks noChangeArrowheads="1"/>
          </p:cNvSpPr>
          <p:nvPr/>
        </p:nvSpPr>
        <p:spPr bwMode="auto">
          <a:xfrm>
            <a:off x="6927850" y="33829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2" name="Oval 19"/>
          <p:cNvSpPr>
            <a:spLocks noChangeArrowheads="1"/>
          </p:cNvSpPr>
          <p:nvPr/>
        </p:nvSpPr>
        <p:spPr bwMode="auto">
          <a:xfrm>
            <a:off x="7391400" y="30781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3" name="Oval 20"/>
          <p:cNvSpPr>
            <a:spLocks noChangeArrowheads="1"/>
          </p:cNvSpPr>
          <p:nvPr/>
        </p:nvSpPr>
        <p:spPr bwMode="auto">
          <a:xfrm>
            <a:off x="7686675" y="33829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4" name="Oval 21"/>
          <p:cNvSpPr>
            <a:spLocks noChangeArrowheads="1"/>
          </p:cNvSpPr>
          <p:nvPr/>
        </p:nvSpPr>
        <p:spPr bwMode="auto">
          <a:xfrm>
            <a:off x="7667625" y="30781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5" name="Oval 22"/>
          <p:cNvSpPr>
            <a:spLocks noChangeArrowheads="1"/>
          </p:cNvSpPr>
          <p:nvPr/>
        </p:nvSpPr>
        <p:spPr bwMode="auto">
          <a:xfrm>
            <a:off x="8162925" y="30781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6" name="Oval 23"/>
          <p:cNvSpPr>
            <a:spLocks noChangeArrowheads="1"/>
          </p:cNvSpPr>
          <p:nvPr/>
        </p:nvSpPr>
        <p:spPr bwMode="auto">
          <a:xfrm>
            <a:off x="8458200" y="30781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7" name="Oval 24"/>
          <p:cNvSpPr>
            <a:spLocks noChangeArrowheads="1"/>
          </p:cNvSpPr>
          <p:nvPr/>
        </p:nvSpPr>
        <p:spPr bwMode="auto">
          <a:xfrm>
            <a:off x="8162925" y="32305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8" name="Oval 25"/>
          <p:cNvSpPr>
            <a:spLocks noChangeArrowheads="1"/>
          </p:cNvSpPr>
          <p:nvPr/>
        </p:nvSpPr>
        <p:spPr bwMode="auto">
          <a:xfrm>
            <a:off x="8458200" y="32305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9" name="Oval 26"/>
          <p:cNvSpPr>
            <a:spLocks noChangeArrowheads="1"/>
          </p:cNvSpPr>
          <p:nvPr/>
        </p:nvSpPr>
        <p:spPr bwMode="auto">
          <a:xfrm>
            <a:off x="8162925" y="33829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0" name="Oval 27"/>
          <p:cNvSpPr>
            <a:spLocks noChangeArrowheads="1"/>
          </p:cNvSpPr>
          <p:nvPr/>
        </p:nvSpPr>
        <p:spPr bwMode="auto">
          <a:xfrm>
            <a:off x="8458200" y="33829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1" name="Oval 28"/>
          <p:cNvSpPr>
            <a:spLocks noChangeArrowheads="1"/>
          </p:cNvSpPr>
          <p:nvPr/>
        </p:nvSpPr>
        <p:spPr bwMode="auto">
          <a:xfrm>
            <a:off x="5257800" y="33829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2" name="Oval 29"/>
          <p:cNvSpPr>
            <a:spLocks noChangeArrowheads="1"/>
          </p:cNvSpPr>
          <p:nvPr/>
        </p:nvSpPr>
        <p:spPr bwMode="auto">
          <a:xfrm>
            <a:off x="7391400" y="33829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13" name="Oval 30"/>
          <p:cNvSpPr>
            <a:spLocks noChangeArrowheads="1"/>
          </p:cNvSpPr>
          <p:nvPr/>
        </p:nvSpPr>
        <p:spPr bwMode="auto">
          <a:xfrm>
            <a:off x="7543800" y="32305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16414" name="Picture 31" descr="BS00590_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2400" y="4800600"/>
            <a:ext cx="901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15" name="Footer Placeholder 3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641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6AA88C61-77EA-4FAD-B4AB-B58A290FD7F9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Poisson Approximation to the Binomial Distribution</a:t>
            </a:r>
          </a:p>
        </p:txBody>
      </p:sp>
      <p:sp>
        <p:nvSpPr>
          <p:cNvPr id="36877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6878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CB4F8613-DC32-4D5E-A17C-B1953EE04822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6879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7753350" cy="30718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smtClean="0"/>
              <a:t>Let X be the number of successes from n independent trials, each with probability of success P. The distribution of the number of successes, X , is binomial, with mean nP. If the number of trials, n , is large and nP is of only moderate size (preferably nP ≤ 7 ), this distribution can be approximated by the Poisson distribution with </a:t>
            </a:r>
            <a:r>
              <a:rPr lang="en-US" sz="2400" smtClean="0">
                <a:sym typeface="Symbol" pitchFamily="18" charset="2"/>
              </a:rPr>
              <a:t> </a:t>
            </a:r>
            <a:r>
              <a:rPr lang="en-US" sz="2400" smtClean="0"/>
              <a:t>= nP. The probability distribution of the approximating distribution is</a:t>
            </a:r>
            <a:endParaRPr lang="en-US" sz="2400" smtClean="0">
              <a:sym typeface="Symbol" pitchFamily="18" charset="2"/>
            </a:endParaRPr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1646238" y="4965700"/>
          <a:ext cx="6140450" cy="1139825"/>
        </p:xfrm>
        <a:graphic>
          <a:graphicData uri="http://schemas.openxmlformats.org/presentationml/2006/ole">
            <p:oleObj spid="_x0000_s36875" name="Equation" r:id="rId3" imgW="22604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Line 2"/>
          <p:cNvSpPr>
            <a:spLocks noChangeShapeType="1"/>
          </p:cNvSpPr>
          <p:nvPr/>
        </p:nvSpPr>
        <p:spPr bwMode="auto">
          <a:xfrm flipH="1">
            <a:off x="1600200" y="525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0" name="Line 4"/>
          <p:cNvSpPr>
            <a:spLocks noChangeShapeType="1"/>
          </p:cNvSpPr>
          <p:nvPr/>
        </p:nvSpPr>
        <p:spPr bwMode="auto">
          <a:xfrm flipH="1">
            <a:off x="16002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1" name="Line 6"/>
          <p:cNvSpPr>
            <a:spLocks noChangeShapeType="1"/>
          </p:cNvSpPr>
          <p:nvPr/>
        </p:nvSpPr>
        <p:spPr bwMode="auto">
          <a:xfrm flipH="1">
            <a:off x="1600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2" name="Line 7"/>
          <p:cNvSpPr>
            <a:spLocks noChangeShapeType="1"/>
          </p:cNvSpPr>
          <p:nvPr/>
        </p:nvSpPr>
        <p:spPr bwMode="auto">
          <a:xfrm>
            <a:off x="24384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3" name="Rectangle 8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9094" name="Rectangle 9"/>
          <p:cNvSpPr>
            <a:spLocks noChangeArrowheads="1"/>
          </p:cNvSpPr>
          <p:nvPr/>
        </p:nvSpPr>
        <p:spPr bwMode="auto">
          <a:xfrm>
            <a:off x="1279525" y="500063"/>
            <a:ext cx="76549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The Hypergeometric Distribution</a:t>
            </a:r>
          </a:p>
        </p:txBody>
      </p:sp>
      <p:sp>
        <p:nvSpPr>
          <p:cNvPr id="89095" name="Line 10"/>
          <p:cNvSpPr>
            <a:spLocks noChangeShapeType="1"/>
          </p:cNvSpPr>
          <p:nvPr/>
        </p:nvSpPr>
        <p:spPr bwMode="auto">
          <a:xfrm>
            <a:off x="2438400" y="2590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6" name="Line 11"/>
          <p:cNvSpPr>
            <a:spLocks noChangeShapeType="1"/>
          </p:cNvSpPr>
          <p:nvPr/>
        </p:nvSpPr>
        <p:spPr bwMode="auto">
          <a:xfrm>
            <a:off x="1600200" y="3962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7" name="Line 12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8" name="Rectangle 13"/>
          <p:cNvSpPr>
            <a:spLocks noChangeArrowheads="1"/>
          </p:cNvSpPr>
          <p:nvPr/>
        </p:nvSpPr>
        <p:spPr bwMode="auto">
          <a:xfrm>
            <a:off x="1828800" y="4343400"/>
            <a:ext cx="14478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Binomial</a:t>
            </a:r>
          </a:p>
        </p:txBody>
      </p:sp>
      <p:sp>
        <p:nvSpPr>
          <p:cNvPr id="89099" name="Rectangle 15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Probability Distributions</a:t>
            </a:r>
          </a:p>
        </p:txBody>
      </p:sp>
      <p:sp>
        <p:nvSpPr>
          <p:cNvPr id="89100" name="Rectangle 16"/>
          <p:cNvSpPr>
            <a:spLocks noChangeArrowheads="1"/>
          </p:cNvSpPr>
          <p:nvPr/>
        </p:nvSpPr>
        <p:spPr bwMode="auto">
          <a:xfrm>
            <a:off x="1447800" y="2743200"/>
            <a:ext cx="2209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400" b="1"/>
              <a:t>Discrete</a:t>
            </a:r>
            <a:r>
              <a:rPr lang="en-US" sz="2400"/>
              <a:t> </a:t>
            </a:r>
          </a:p>
          <a:p>
            <a:pPr algn="ctr" eaLnBrk="0" hangingPunct="0"/>
            <a:r>
              <a:rPr lang="en-US" sz="2400"/>
              <a:t>Probability Distributions</a:t>
            </a:r>
          </a:p>
        </p:txBody>
      </p:sp>
      <p:sp>
        <p:nvSpPr>
          <p:cNvPr id="89101" name="Footer Placeholder 1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9102" name="Slide Number Placeholder 1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809D4480-350D-4238-9FF8-D3725FC4EF78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9103" name="TextBox 6"/>
          <p:cNvSpPr txBox="1">
            <a:spLocks noChangeArrowheads="1"/>
          </p:cNvSpPr>
          <p:nvPr/>
        </p:nvSpPr>
        <p:spPr bwMode="auto">
          <a:xfrm>
            <a:off x="446088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4.6</a:t>
            </a:r>
          </a:p>
        </p:txBody>
      </p:sp>
      <p:sp>
        <p:nvSpPr>
          <p:cNvPr id="89104" name="Rectangle 18"/>
          <p:cNvSpPr>
            <a:spLocks noChangeArrowheads="1"/>
          </p:cNvSpPr>
          <p:nvPr/>
        </p:nvSpPr>
        <p:spPr bwMode="auto">
          <a:xfrm>
            <a:off x="1828800" y="5695950"/>
            <a:ext cx="2590800" cy="46672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Hypergeometric</a:t>
            </a:r>
          </a:p>
        </p:txBody>
      </p:sp>
      <p:sp>
        <p:nvSpPr>
          <p:cNvPr id="89105" name="Rectangle 14"/>
          <p:cNvSpPr>
            <a:spLocks noChangeArrowheads="1"/>
          </p:cNvSpPr>
          <p:nvPr/>
        </p:nvSpPr>
        <p:spPr bwMode="auto">
          <a:xfrm>
            <a:off x="1828800" y="5038725"/>
            <a:ext cx="14478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Poisson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8" y="209550"/>
            <a:ext cx="7802562" cy="990600"/>
          </a:xfrm>
        </p:spPr>
        <p:txBody>
          <a:bodyPr/>
          <a:lstStyle/>
          <a:p>
            <a:pPr eaLnBrk="1" hangingPunct="1"/>
            <a:r>
              <a:rPr lang="en-US" smtClean="0"/>
              <a:t>The Hypergeometric Distribution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0772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mtClean="0"/>
              <a:t>“n” trials in a sample taken from a </a:t>
            </a:r>
            <a:r>
              <a:rPr lang="en-US" smtClean="0">
                <a:solidFill>
                  <a:srgbClr val="0000FF"/>
                </a:solidFill>
              </a:rPr>
              <a:t>finite population</a:t>
            </a:r>
            <a:r>
              <a:rPr lang="en-US" smtClean="0"/>
              <a:t> of size  N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mtClean="0"/>
              <a:t>Sample taken </a:t>
            </a:r>
            <a:r>
              <a:rPr lang="en-US" smtClean="0">
                <a:solidFill>
                  <a:srgbClr val="0000FF"/>
                </a:solidFill>
              </a:rPr>
              <a:t>without replacement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mtClean="0"/>
              <a:t>Outcomes of trials are </a:t>
            </a:r>
            <a:r>
              <a:rPr lang="en-US" smtClean="0">
                <a:solidFill>
                  <a:srgbClr val="0000FF"/>
                </a:solidFill>
              </a:rPr>
              <a:t>dependent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smtClean="0"/>
              <a:t>Concerned with finding the probability of “X” successes in the sample where there are “S” successes in the population</a:t>
            </a:r>
          </a:p>
        </p:txBody>
      </p:sp>
      <p:sp>
        <p:nvSpPr>
          <p:cNvPr id="9113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C99CC6DC-585E-4037-8442-277054A401D3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2075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Hypergeometric </a:t>
            </a:r>
            <a:br>
              <a:rPr lang="en-US" smtClean="0"/>
            </a:br>
            <a:r>
              <a:rPr lang="en-US" smtClean="0"/>
              <a:t>Probability Distribution</a:t>
            </a:r>
          </a:p>
        </p:txBody>
      </p:sp>
      <p:sp>
        <p:nvSpPr>
          <p:cNvPr id="34831" name="Text Box 4"/>
          <p:cNvSpPr txBox="1">
            <a:spLocks noChangeArrowheads="1"/>
          </p:cNvSpPr>
          <p:nvPr/>
        </p:nvSpPr>
        <p:spPr bwMode="auto">
          <a:xfrm>
            <a:off x="1219200" y="4114800"/>
            <a:ext cx="7315200" cy="24066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Where</a:t>
            </a:r>
          </a:p>
          <a:p>
            <a:pPr>
              <a:spcBef>
                <a:spcPct val="10000"/>
              </a:spcBef>
            </a:pPr>
            <a:r>
              <a:rPr lang="en-US" sz="2000"/>
              <a:t>	N = population size</a:t>
            </a:r>
          </a:p>
          <a:p>
            <a:pPr>
              <a:spcBef>
                <a:spcPct val="10000"/>
              </a:spcBef>
            </a:pPr>
            <a:r>
              <a:rPr lang="en-US" sz="2000"/>
              <a:t>	S = number of successes in the population</a:t>
            </a:r>
          </a:p>
          <a:p>
            <a:pPr>
              <a:spcBef>
                <a:spcPct val="10000"/>
              </a:spcBef>
            </a:pPr>
            <a:r>
              <a:rPr lang="en-US" sz="2000"/>
              <a:t>       N – S = number of failures in the population</a:t>
            </a:r>
          </a:p>
          <a:p>
            <a:pPr>
              <a:spcBef>
                <a:spcPct val="10000"/>
              </a:spcBef>
            </a:pPr>
            <a:r>
              <a:rPr lang="en-US" sz="2000"/>
              <a:t>	n = sample size</a:t>
            </a:r>
          </a:p>
          <a:p>
            <a:pPr>
              <a:spcBef>
                <a:spcPct val="10000"/>
              </a:spcBef>
            </a:pPr>
            <a:r>
              <a:rPr lang="en-US" sz="2000"/>
              <a:t>	x = number of successes in the sample</a:t>
            </a:r>
          </a:p>
          <a:p>
            <a:pPr>
              <a:spcBef>
                <a:spcPct val="10000"/>
              </a:spcBef>
            </a:pPr>
            <a:r>
              <a:rPr lang="en-US" sz="2000"/>
              <a:t>       n – x = number of failures in the sample</a:t>
            </a:r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914400" y="1905000"/>
          <a:ext cx="7162800" cy="2022475"/>
        </p:xfrm>
        <a:graphic>
          <a:graphicData uri="http://schemas.openxmlformats.org/presentationml/2006/ole">
            <p:oleObj spid="_x0000_s34829" name="Equation" r:id="rId3" imgW="3225800" imgH="812800" progId="Equation.3">
              <p:embed/>
            </p:oleObj>
          </a:graphicData>
        </a:graphic>
      </p:graphicFrame>
      <p:sp>
        <p:nvSpPr>
          <p:cNvPr id="3483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4833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E9036C6E-B0E7-475D-A142-EE40EB650271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2895600" y="3352800"/>
            <a:ext cx="3048000" cy="762000"/>
          </a:xfrm>
          <a:prstGeom prst="rect">
            <a:avLst/>
          </a:prstGeom>
          <a:solidFill>
            <a:srgbClr val="C7DA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5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92075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Using the </a:t>
            </a:r>
            <a:br>
              <a:rPr lang="en-US" smtClean="0"/>
            </a:br>
            <a:r>
              <a:rPr lang="en-US" smtClean="0"/>
              <a:t>Hypergeometric Distribution</a:t>
            </a:r>
          </a:p>
        </p:txBody>
      </p:sp>
      <p:sp>
        <p:nvSpPr>
          <p:cNvPr id="35856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077200" cy="28527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Char char="■"/>
            </a:pPr>
            <a:r>
              <a:rPr lang="en-US" sz="2400" smtClean="0">
                <a:solidFill>
                  <a:srgbClr val="0000FF"/>
                </a:solidFill>
              </a:rPr>
              <a:t>Example</a:t>
            </a:r>
            <a:r>
              <a:rPr lang="en-US" sz="2400" smtClean="0">
                <a:solidFill>
                  <a:schemeClr val="folHlink"/>
                </a:solidFill>
              </a:rPr>
              <a:t>:</a:t>
            </a:r>
            <a:r>
              <a:rPr lang="en-US" sz="2400" smtClean="0"/>
              <a:t> 3 different computers are checked from 10 in the department. 4 of the 10 computers have illegal software loaded.  What is the probability that 2 of the 3 selected computers have illegal software loaded?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sz="1600" smtClean="0"/>
          </a:p>
          <a:p>
            <a:pPr lvl="1"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 smtClean="0"/>
              <a:t>		           		N = 10		n = 3</a:t>
            </a:r>
          </a:p>
          <a:p>
            <a:pPr lvl="1" eaLnBrk="1" hangingPunct="1">
              <a:spcBef>
                <a:spcPct val="0"/>
              </a:spcBef>
              <a:buFont typeface="Arial" charset="0"/>
              <a:buNone/>
            </a:pPr>
            <a:r>
              <a:rPr lang="en-US" sz="2000" smtClean="0"/>
              <a:t>			             S = 4	            x = 2</a:t>
            </a:r>
          </a:p>
        </p:txBody>
      </p:sp>
      <p:sp>
        <p:nvSpPr>
          <p:cNvPr id="35857" name="Text Box 6"/>
          <p:cNvSpPr txBox="1">
            <a:spLocks noChangeArrowheads="1"/>
          </p:cNvSpPr>
          <p:nvPr/>
        </p:nvSpPr>
        <p:spPr bwMode="auto">
          <a:xfrm>
            <a:off x="990600" y="5791200"/>
            <a:ext cx="731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The probability that 2 of the 3 selected computers have illegal software loaded is 0.30, or 30%.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1558925" y="4419600"/>
          <a:ext cx="5949950" cy="1138238"/>
        </p:xfrm>
        <a:graphic>
          <a:graphicData uri="http://schemas.openxmlformats.org/presentationml/2006/ole">
            <p:oleObj spid="_x0000_s35853" name="Equation" r:id="rId3" imgW="2679700" imgH="457200" progId="Equation.3">
              <p:embed/>
            </p:oleObj>
          </a:graphicData>
        </a:graphic>
      </p:graphicFrame>
      <p:sp>
        <p:nvSpPr>
          <p:cNvPr id="35858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5859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FE67721F-40AB-4A49-AADB-E7B0F0D71EBC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Jointly Distributed </a:t>
            </a:r>
            <a:br>
              <a:rPr lang="en-US" smtClean="0"/>
            </a:br>
            <a:r>
              <a:rPr lang="en-US" smtClean="0"/>
              <a:t>Discrete Random Variables</a:t>
            </a:r>
          </a:p>
        </p:txBody>
      </p:sp>
      <p:sp>
        <p:nvSpPr>
          <p:cNvPr id="22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</a:t>
            </a:r>
            <a:r>
              <a:rPr lang="en-US" sz="2400" smtClean="0">
                <a:solidFill>
                  <a:srgbClr val="0000FF"/>
                </a:solidFill>
              </a:rPr>
              <a:t>joint probability distribution </a:t>
            </a:r>
            <a:r>
              <a:rPr lang="en-US" sz="2400" smtClean="0"/>
              <a:t>is used to express the probability that simultaneously X  takes the specific value x and  Y  takes the value  y, as a function of  x and  y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solidFill>
                  <a:srgbClr val="0000FF"/>
                </a:solidFill>
              </a:rPr>
              <a:t>marginal probability distributions </a:t>
            </a:r>
            <a:r>
              <a:rPr lang="en-US" sz="2400" smtClean="0"/>
              <a:t>are</a:t>
            </a:r>
          </a:p>
        </p:txBody>
      </p:sp>
      <p:graphicFrame>
        <p:nvGraphicFramePr>
          <p:cNvPr id="22578" name="Object 50"/>
          <p:cNvGraphicFramePr>
            <a:graphicFrameLocks noChangeAspect="1"/>
          </p:cNvGraphicFramePr>
          <p:nvPr/>
        </p:nvGraphicFramePr>
        <p:xfrm>
          <a:off x="1938338" y="3429000"/>
          <a:ext cx="5337175" cy="666750"/>
        </p:xfrm>
        <a:graphic>
          <a:graphicData uri="http://schemas.openxmlformats.org/presentationml/2006/ole">
            <p:oleObj spid="_x0000_s22578" name="Equation" r:id="rId3" imgW="1625600" imgH="203200" progId="Equation.3">
              <p:embed/>
            </p:oleObj>
          </a:graphicData>
        </a:graphic>
      </p:graphicFrame>
      <p:graphicFrame>
        <p:nvGraphicFramePr>
          <p:cNvPr id="22579" name="Object 51"/>
          <p:cNvGraphicFramePr>
            <a:graphicFrameLocks noChangeAspect="1"/>
          </p:cNvGraphicFramePr>
          <p:nvPr/>
        </p:nvGraphicFramePr>
        <p:xfrm>
          <a:off x="1206500" y="5111750"/>
          <a:ext cx="2763838" cy="942975"/>
        </p:xfrm>
        <a:graphic>
          <a:graphicData uri="http://schemas.openxmlformats.org/presentationml/2006/ole">
            <p:oleObj spid="_x0000_s22579" name="Equation" r:id="rId4" imgW="1040948" imgH="355446" progId="Equation.3">
              <p:embed/>
            </p:oleObj>
          </a:graphicData>
        </a:graphic>
      </p:graphicFrame>
      <p:graphicFrame>
        <p:nvGraphicFramePr>
          <p:cNvPr id="22580" name="Object 52"/>
          <p:cNvGraphicFramePr>
            <a:graphicFrameLocks noChangeAspect="1"/>
          </p:cNvGraphicFramePr>
          <p:nvPr/>
        </p:nvGraphicFramePr>
        <p:xfrm>
          <a:off x="5314950" y="5086350"/>
          <a:ext cx="2762250" cy="909638"/>
        </p:xfrm>
        <a:graphic>
          <a:graphicData uri="http://schemas.openxmlformats.org/presentationml/2006/ole">
            <p:oleObj spid="_x0000_s22580" name="Equation" r:id="rId5" imgW="1040948" imgH="342751" progId="Equation.3">
              <p:embed/>
            </p:oleObj>
          </a:graphicData>
        </a:graphic>
      </p:graphicFrame>
      <p:sp>
        <p:nvSpPr>
          <p:cNvPr id="22583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2584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248CFECD-E1E6-46F1-8019-11FB4A71D6E6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85" name="TextBox 6"/>
          <p:cNvSpPr txBox="1">
            <a:spLocks noChangeArrowheads="1"/>
          </p:cNvSpPr>
          <p:nvPr/>
        </p:nvSpPr>
        <p:spPr bwMode="auto">
          <a:xfrm>
            <a:off x="446088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4.7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Properties of Joint </a:t>
            </a:r>
            <a:br>
              <a:rPr lang="en-US" smtClean="0"/>
            </a:br>
            <a:r>
              <a:rPr lang="en-US" smtClean="0"/>
              <a:t>Probability Distributions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/>
              <a:t>Properties of Joint Probability Distributions of </a:t>
            </a:r>
            <a:r>
              <a:rPr lang="en-US" sz="2400" dirty="0" smtClean="0"/>
              <a:t>Discrete Random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Let X and Y be discrete random variables with joint probability </a:t>
            </a:r>
            <a:r>
              <a:rPr lang="en-US" sz="2400" dirty="0" smtClean="0"/>
              <a:t>distribution  P(x</a:t>
            </a:r>
            <a:r>
              <a:rPr lang="en-US" sz="2400" dirty="0"/>
              <a:t>, </a:t>
            </a:r>
            <a:r>
              <a:rPr lang="en-US" sz="2400" dirty="0" smtClean="0"/>
              <a:t>y)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200" dirty="0" smtClean="0"/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lang="en-US" dirty="0" smtClean="0"/>
              <a:t>0 </a:t>
            </a:r>
            <a:r>
              <a:rPr lang="en-US" dirty="0"/>
              <a:t>≤</a:t>
            </a:r>
            <a:r>
              <a:rPr lang="en-US" dirty="0" smtClean="0"/>
              <a:t> P(x</a:t>
            </a:r>
            <a:r>
              <a:rPr lang="en-US" dirty="0"/>
              <a:t>, </a:t>
            </a:r>
            <a:r>
              <a:rPr lang="en-US" dirty="0" smtClean="0"/>
              <a:t>y) ≤ </a:t>
            </a:r>
            <a:r>
              <a:rPr lang="en-US" dirty="0"/>
              <a:t>1 </a:t>
            </a:r>
            <a:r>
              <a:rPr lang="en-US" sz="2400" dirty="0"/>
              <a:t>for any pair of values x and </a:t>
            </a:r>
            <a:r>
              <a:rPr lang="en-US" sz="2400" dirty="0" smtClean="0"/>
              <a:t>y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endParaRPr lang="en-US" sz="1200" dirty="0"/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sum of the joint probabilities </a:t>
            </a:r>
            <a:r>
              <a:rPr lang="en-US" sz="2400" dirty="0" smtClean="0"/>
              <a:t>P(x</a:t>
            </a:r>
            <a:r>
              <a:rPr lang="en-US" sz="2400" dirty="0"/>
              <a:t>, </a:t>
            </a:r>
            <a:r>
              <a:rPr lang="en-US" sz="2400" dirty="0" smtClean="0"/>
              <a:t>y) </a:t>
            </a:r>
            <a:r>
              <a:rPr lang="en-US" sz="2400" dirty="0"/>
              <a:t>over all possible pairs of </a:t>
            </a:r>
            <a:r>
              <a:rPr lang="en-US" sz="2400" dirty="0" smtClean="0"/>
              <a:t>values must </a:t>
            </a:r>
            <a:r>
              <a:rPr lang="en-US" sz="2400" dirty="0"/>
              <a:t>be </a:t>
            </a:r>
            <a:r>
              <a:rPr lang="en-US" sz="2400" dirty="0" smtClean="0"/>
              <a:t>1</a:t>
            </a:r>
          </a:p>
        </p:txBody>
      </p:sp>
      <p:sp>
        <p:nvSpPr>
          <p:cNvPr id="97283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7284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684D9A80-C698-4E5C-9B1F-19BA3DFFFDFC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8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20955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Conditional Probability Distribution</a:t>
            </a:r>
          </a:p>
        </p:txBody>
      </p:sp>
      <p:sp>
        <p:nvSpPr>
          <p:cNvPr id="235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 smtClean="0"/>
              <a:t>The </a:t>
            </a:r>
            <a:r>
              <a:rPr lang="en-US" sz="2400" smtClean="0">
                <a:solidFill>
                  <a:srgbClr val="0000FF"/>
                </a:solidFill>
              </a:rPr>
              <a:t>conditional probability distribution </a:t>
            </a:r>
            <a:r>
              <a:rPr lang="en-US" sz="2400" smtClean="0"/>
              <a:t>of the random variable  Y  expresses the probability that  Y  takes the value  y  when the value  x  is specified for  X. </a:t>
            </a:r>
          </a:p>
          <a:p>
            <a:pPr eaLnBrk="1" hangingPunct="1">
              <a:spcBef>
                <a:spcPct val="0"/>
              </a:spcBef>
            </a:pPr>
            <a:endParaRPr lang="en-US" sz="2400" smtClean="0"/>
          </a:p>
          <a:p>
            <a:pPr eaLnBrk="1" hangingPunct="1">
              <a:spcBef>
                <a:spcPct val="0"/>
              </a:spcBef>
            </a:pPr>
            <a:endParaRPr lang="en-US" sz="2400" smtClean="0"/>
          </a:p>
          <a:p>
            <a:pPr eaLnBrk="1" hangingPunct="1">
              <a:spcBef>
                <a:spcPct val="0"/>
              </a:spcBef>
            </a:pPr>
            <a:endParaRPr lang="en-US" sz="2400" smtClean="0"/>
          </a:p>
          <a:p>
            <a:pPr eaLnBrk="1" hangingPunct="1">
              <a:spcBef>
                <a:spcPct val="0"/>
              </a:spcBef>
            </a:pPr>
            <a:endParaRPr lang="en-US" sz="2400" smtClean="0"/>
          </a:p>
          <a:p>
            <a:pPr eaLnBrk="1" hangingPunct="1">
              <a:spcBef>
                <a:spcPct val="0"/>
              </a:spcBef>
            </a:pPr>
            <a:r>
              <a:rPr lang="en-US" sz="2400" smtClean="0"/>
              <a:t>Similarly, the </a:t>
            </a:r>
            <a:r>
              <a:rPr lang="en-US" sz="2400" smtClean="0">
                <a:solidFill>
                  <a:schemeClr val="bg2"/>
                </a:solidFill>
              </a:rPr>
              <a:t>conditional probability function</a:t>
            </a:r>
            <a:r>
              <a:rPr lang="en-US" sz="2400" smtClean="0"/>
              <a:t> of  X, given Y = y  is:</a:t>
            </a:r>
          </a:p>
        </p:txBody>
      </p:sp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3219450" y="3209925"/>
          <a:ext cx="2444750" cy="971550"/>
        </p:xfrm>
        <a:graphic>
          <a:graphicData uri="http://schemas.openxmlformats.org/presentationml/2006/ole">
            <p:oleObj spid="_x0000_s23586" name="Equation" r:id="rId3" imgW="1054100" imgH="419100" progId="Equation.3">
              <p:embed/>
            </p:oleObj>
          </a:graphicData>
        </a:graphic>
      </p:graphicFrame>
      <p:graphicFrame>
        <p:nvGraphicFramePr>
          <p:cNvPr id="23587" name="Object 35"/>
          <p:cNvGraphicFramePr>
            <a:graphicFrameLocks noChangeAspect="1"/>
          </p:cNvGraphicFramePr>
          <p:nvPr/>
        </p:nvGraphicFramePr>
        <p:xfrm>
          <a:off x="3219450" y="5184775"/>
          <a:ext cx="2444750" cy="971550"/>
        </p:xfrm>
        <a:graphic>
          <a:graphicData uri="http://schemas.openxmlformats.org/presentationml/2006/ole">
            <p:oleObj spid="_x0000_s23587" name="Equation" r:id="rId4" imgW="1054100" imgH="419100" progId="Equation.3">
              <p:embed/>
            </p:oleObj>
          </a:graphicData>
        </a:graphic>
      </p:graphicFrame>
      <p:sp>
        <p:nvSpPr>
          <p:cNvPr id="2359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3591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24EBA2BB-270F-4C8D-8C80-799A5BA902B2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Independence</a:t>
            </a:r>
          </a:p>
        </p:txBody>
      </p:sp>
      <p:sp>
        <p:nvSpPr>
          <p:cNvPr id="24613" name="Rectangle 3"/>
          <p:cNvSpPr>
            <a:spLocks noGrp="1" noChangeArrowheads="1"/>
          </p:cNvSpPr>
          <p:nvPr>
            <p:ph idx="1"/>
          </p:nvPr>
        </p:nvSpPr>
        <p:spPr>
          <a:xfrm>
            <a:off x="585788" y="1600200"/>
            <a:ext cx="8332787" cy="4532313"/>
          </a:xfrm>
        </p:spPr>
        <p:txBody>
          <a:bodyPr/>
          <a:lstStyle/>
          <a:p>
            <a:pPr eaLnBrk="1" hangingPunct="1"/>
            <a:r>
              <a:rPr lang="en-US" sz="2400" smtClean="0"/>
              <a:t>The jointly distributed random variables  X  and  Y  are said to be </a:t>
            </a:r>
            <a:r>
              <a:rPr lang="en-US" sz="2400" smtClean="0">
                <a:solidFill>
                  <a:srgbClr val="0000FF"/>
                </a:solidFill>
              </a:rPr>
              <a:t>independent</a:t>
            </a:r>
            <a:r>
              <a:rPr lang="en-US" sz="2400" smtClean="0"/>
              <a:t> if and only if their joint probability distribution is the product of their marginal probability functions: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for all possible pairs of values  x  and  y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A set of  k  random variables are independent if and only if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24610" name="Object 34"/>
          <p:cNvGraphicFramePr>
            <a:graphicFrameLocks noChangeAspect="1"/>
          </p:cNvGraphicFramePr>
          <p:nvPr/>
        </p:nvGraphicFramePr>
        <p:xfrm>
          <a:off x="2998788" y="3319463"/>
          <a:ext cx="2998787" cy="538162"/>
        </p:xfrm>
        <a:graphic>
          <a:graphicData uri="http://schemas.openxmlformats.org/presentationml/2006/ole">
            <p:oleObj spid="_x0000_s24610" name="Equation" r:id="rId3" imgW="1129810" imgH="203112" progId="Equation.3">
              <p:embed/>
            </p:oleObj>
          </a:graphicData>
        </a:graphic>
      </p:graphicFrame>
      <p:graphicFrame>
        <p:nvGraphicFramePr>
          <p:cNvPr id="24611" name="Object 35"/>
          <p:cNvGraphicFramePr>
            <a:graphicFrameLocks noChangeAspect="1"/>
          </p:cNvGraphicFramePr>
          <p:nvPr/>
        </p:nvGraphicFramePr>
        <p:xfrm>
          <a:off x="1938338" y="5622925"/>
          <a:ext cx="5607050" cy="525463"/>
        </p:xfrm>
        <a:graphic>
          <a:graphicData uri="http://schemas.openxmlformats.org/presentationml/2006/ole">
            <p:oleObj spid="_x0000_s24611" name="Equation" r:id="rId4" imgW="2298700" imgH="215900" progId="Equation.3">
              <p:embed/>
            </p:oleObj>
          </a:graphicData>
        </a:graphic>
      </p:graphicFrame>
      <p:sp>
        <p:nvSpPr>
          <p:cNvPr id="2461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461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3F5E43E0-8C6E-4325-B12B-BDADACF77CD8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4" name="Title 1"/>
          <p:cNvSpPr>
            <a:spLocks noGrp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Conditional Mean and Variance</a:t>
            </a:r>
          </a:p>
        </p:txBody>
      </p:sp>
      <p:sp>
        <p:nvSpPr>
          <p:cNvPr id="256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58744B1C-3F49-4E82-B86F-05CCD947A584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6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868488"/>
            <a:ext cx="78486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The conditional mean is</a:t>
            </a:r>
            <a:endParaRPr lang="el-GR" sz="2400" kern="0" dirty="0">
              <a:latin typeface="+mn-lt"/>
            </a:endParaRP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The conditional variance is</a:t>
            </a:r>
            <a:endParaRPr lang="en-US" sz="2400" kern="0" baseline="30000" dirty="0">
              <a:latin typeface="+mn-lt"/>
            </a:endParaRPr>
          </a:p>
        </p:txBody>
      </p:sp>
      <p:graphicFrame>
        <p:nvGraphicFramePr>
          <p:cNvPr id="25632" name="Object 32"/>
          <p:cNvGraphicFramePr>
            <a:graphicFrameLocks noChangeAspect="1"/>
          </p:cNvGraphicFramePr>
          <p:nvPr/>
        </p:nvGraphicFramePr>
        <p:xfrm>
          <a:off x="2339975" y="2514600"/>
          <a:ext cx="4638675" cy="774700"/>
        </p:xfrm>
        <a:graphic>
          <a:graphicData uri="http://schemas.openxmlformats.org/presentationml/2006/ole">
            <p:oleObj spid="_x0000_s25632" name="Equation" r:id="rId3" imgW="2057400" imgH="342900" progId="Equation.3">
              <p:embed/>
            </p:oleObj>
          </a:graphicData>
        </a:graphic>
      </p:graphicFrame>
      <p:graphicFrame>
        <p:nvGraphicFramePr>
          <p:cNvPr id="25633" name="Object 33"/>
          <p:cNvGraphicFramePr>
            <a:graphicFrameLocks noChangeAspect="1"/>
          </p:cNvGraphicFramePr>
          <p:nvPr/>
        </p:nvGraphicFramePr>
        <p:xfrm>
          <a:off x="1004888" y="5021263"/>
          <a:ext cx="7713662" cy="841375"/>
        </p:xfrm>
        <a:graphic>
          <a:graphicData uri="http://schemas.openxmlformats.org/presentationml/2006/ole">
            <p:oleObj spid="_x0000_s25633" name="Equation" r:id="rId4" imgW="3136900" imgH="342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92263" y="209550"/>
            <a:ext cx="7000875" cy="990600"/>
          </a:xfrm>
        </p:spPr>
        <p:txBody>
          <a:bodyPr/>
          <a:lstStyle/>
          <a:p>
            <a:pPr eaLnBrk="1" hangingPunct="1"/>
            <a:r>
              <a:rPr lang="en-US" smtClean="0"/>
              <a:t>Continuous Random Variable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Can </a:t>
            </a:r>
            <a:r>
              <a:rPr lang="en-US" dirty="0"/>
              <a:t>t</a:t>
            </a:r>
            <a:r>
              <a:rPr lang="en-US" dirty="0" smtClean="0"/>
              <a:t>ake on any value in an interval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Possible values are measured on a continuum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12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Examples: </a:t>
            </a:r>
          </a:p>
          <a:p>
            <a:pPr marL="425450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 smtClean="0"/>
              <a:t>Weight of packages filled by a mechanical filling process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 smtClean="0"/>
              <a:t>Temperature of a cleaning solution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 smtClean="0"/>
              <a:t>Time between failures of an electrical component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en-US" sz="2400" dirty="0" smtClean="0"/>
          </a:p>
        </p:txBody>
      </p:sp>
      <p:sp>
        <p:nvSpPr>
          <p:cNvPr id="78851" name="Footer Placeholder 3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8852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F7BB4006-D649-46F3-A737-67CE1F5CD4A6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Covariance</a:t>
            </a:r>
          </a:p>
        </p:txBody>
      </p:sp>
      <p:sp>
        <p:nvSpPr>
          <p:cNvPr id="26659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8077200" cy="4532313"/>
          </a:xfrm>
        </p:spPr>
        <p:txBody>
          <a:bodyPr/>
          <a:lstStyle/>
          <a:p>
            <a:pPr eaLnBrk="1" hangingPunct="1"/>
            <a:r>
              <a:rPr lang="en-US" sz="2400" smtClean="0"/>
              <a:t>Let  X  and  Y  be discrete random variables with means </a:t>
            </a:r>
            <a:r>
              <a:rPr lang="el-GR" sz="2400" smtClean="0">
                <a:cs typeface="Arial" charset="0"/>
              </a:rPr>
              <a:t>μ</a:t>
            </a:r>
            <a:r>
              <a:rPr lang="en-US" sz="2400" baseline="-25000" smtClean="0">
                <a:sym typeface="Symbol" pitchFamily="18" charset="2"/>
              </a:rPr>
              <a:t>X</a:t>
            </a:r>
            <a:r>
              <a:rPr lang="en-US" sz="2400" smtClean="0">
                <a:sym typeface="Symbol" pitchFamily="18" charset="2"/>
              </a:rPr>
              <a:t>  and 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baseline="-25000" smtClean="0">
                <a:sym typeface="Symbol" pitchFamily="18" charset="2"/>
              </a:rPr>
              <a:t>Y</a:t>
            </a:r>
            <a:r>
              <a:rPr lang="en-US" sz="2400" smtClean="0">
                <a:sym typeface="Symbol" pitchFamily="18" charset="2"/>
              </a:rPr>
              <a:t> </a:t>
            </a:r>
          </a:p>
          <a:p>
            <a:pPr eaLnBrk="1" hangingPunct="1"/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The expected value of  (X - </a:t>
            </a:r>
            <a:r>
              <a:rPr lang="el-GR" sz="2400" smtClean="0">
                <a:cs typeface="Arial" charset="0"/>
              </a:rPr>
              <a:t>μ</a:t>
            </a:r>
            <a:r>
              <a:rPr lang="en-US" sz="2400" baseline="-25000" smtClean="0">
                <a:sym typeface="Symbol" pitchFamily="18" charset="2"/>
              </a:rPr>
              <a:t>X</a:t>
            </a:r>
            <a:r>
              <a:rPr lang="en-US" sz="2400" smtClean="0">
                <a:sym typeface="Symbol" pitchFamily="18" charset="2"/>
              </a:rPr>
              <a:t>)(Y - </a:t>
            </a:r>
            <a:r>
              <a:rPr lang="el-GR" sz="2400" smtClean="0">
                <a:cs typeface="Arial" charset="0"/>
              </a:rPr>
              <a:t>μ</a:t>
            </a:r>
            <a:r>
              <a:rPr lang="en-US" sz="2400" baseline="-25000" smtClean="0">
                <a:sym typeface="Symbol" pitchFamily="18" charset="2"/>
              </a:rPr>
              <a:t>Y</a:t>
            </a:r>
            <a:r>
              <a:rPr lang="en-US" sz="2400" smtClean="0">
                <a:sym typeface="Symbol" pitchFamily="18" charset="2"/>
              </a:rPr>
              <a:t>)  is called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covariance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between  X  and  Y</a:t>
            </a:r>
          </a:p>
          <a:p>
            <a:pPr eaLnBrk="1" hangingPunct="1">
              <a:buFont typeface="Wingdings" pitchFamily="2" charset="2"/>
              <a:buNone/>
            </a:pPr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For discrete random variables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An equivalent expression is</a:t>
            </a:r>
          </a:p>
        </p:txBody>
      </p:sp>
      <p:graphicFrame>
        <p:nvGraphicFramePr>
          <p:cNvPr id="26656" name="Object 32"/>
          <p:cNvGraphicFramePr>
            <a:graphicFrameLocks noChangeAspect="1"/>
          </p:cNvGraphicFramePr>
          <p:nvPr/>
        </p:nvGraphicFramePr>
        <p:xfrm>
          <a:off x="927100" y="4124325"/>
          <a:ext cx="7415213" cy="673100"/>
        </p:xfrm>
        <a:graphic>
          <a:graphicData uri="http://schemas.openxmlformats.org/presentationml/2006/ole">
            <p:oleObj spid="_x0000_s26656" name="Equation" r:id="rId3" imgW="3835400" imgH="355600" progId="Equation.3">
              <p:embed/>
            </p:oleObj>
          </a:graphicData>
        </a:graphic>
      </p:graphicFrame>
      <p:graphicFrame>
        <p:nvGraphicFramePr>
          <p:cNvPr id="26657" name="Object 33"/>
          <p:cNvGraphicFramePr>
            <a:graphicFrameLocks noChangeAspect="1"/>
          </p:cNvGraphicFramePr>
          <p:nvPr/>
        </p:nvGraphicFramePr>
        <p:xfrm>
          <a:off x="1316038" y="5403850"/>
          <a:ext cx="6589712" cy="738188"/>
        </p:xfrm>
        <a:graphic>
          <a:graphicData uri="http://schemas.openxmlformats.org/presentationml/2006/ole">
            <p:oleObj spid="_x0000_s26657" name="Equation" r:id="rId4" imgW="3111500" imgH="355600" progId="Equation.3">
              <p:embed/>
            </p:oleObj>
          </a:graphicData>
        </a:graphic>
      </p:graphicFrame>
      <p:sp>
        <p:nvSpPr>
          <p:cNvPr id="2666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6661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E93B8EC4-CEB6-4D1B-9133-AEAE50251003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Correlation</a:t>
            </a:r>
          </a:p>
        </p:txBody>
      </p:sp>
      <p:sp>
        <p:nvSpPr>
          <p:cNvPr id="27668" name="Rectangle 3"/>
          <p:cNvSpPr>
            <a:spLocks noGrp="1" noChangeArrowheads="1"/>
          </p:cNvSpPr>
          <p:nvPr>
            <p:ph idx="1"/>
          </p:nvPr>
        </p:nvSpPr>
        <p:spPr>
          <a:xfrm>
            <a:off x="585788" y="1563688"/>
            <a:ext cx="8229600" cy="4864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smtClean="0">
                <a:solidFill>
                  <a:srgbClr val="0000FF"/>
                </a:solidFill>
              </a:rPr>
              <a:t>correlation</a:t>
            </a:r>
            <a:r>
              <a:rPr lang="en-US" sz="2400" smtClean="0"/>
              <a:t> between  X  and  Y  is: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cs typeface="Arial" charset="0"/>
              </a:rPr>
              <a:t>-1 ≤ </a:t>
            </a:r>
            <a:r>
              <a:rPr lang="el-GR" sz="2400" smtClean="0">
                <a:cs typeface="Arial" charset="0"/>
              </a:rPr>
              <a:t>ρ </a:t>
            </a:r>
            <a:r>
              <a:rPr lang="en-US" sz="2400" smtClean="0">
                <a:cs typeface="Arial" charset="0"/>
              </a:rPr>
              <a:t>≤ 1</a:t>
            </a:r>
          </a:p>
          <a:p>
            <a:pPr eaLnBrk="1" hangingPunct="1">
              <a:lnSpc>
                <a:spcPct val="90000"/>
              </a:lnSpc>
            </a:pPr>
            <a:r>
              <a:rPr lang="el-GR" sz="2400" smtClean="0">
                <a:cs typeface="Arial" charset="0"/>
              </a:rPr>
              <a:t>ρ</a:t>
            </a:r>
            <a:r>
              <a:rPr lang="en-US" sz="2400" smtClean="0">
                <a:cs typeface="Arial" charset="0"/>
              </a:rPr>
              <a:t> = 0  </a:t>
            </a:r>
            <a:r>
              <a:rPr lang="en-US" sz="2400" smtClean="0">
                <a:cs typeface="Arial" charset="0"/>
                <a:sym typeface="MT Symbol"/>
              </a:rPr>
              <a:t>  no linear relationship between  X  and  Y</a:t>
            </a:r>
          </a:p>
          <a:p>
            <a:pPr eaLnBrk="1" hangingPunct="1">
              <a:lnSpc>
                <a:spcPct val="90000"/>
              </a:lnSpc>
            </a:pPr>
            <a:r>
              <a:rPr lang="el-GR" sz="2400" smtClean="0">
                <a:cs typeface="Arial" charset="0"/>
              </a:rPr>
              <a:t>ρ</a:t>
            </a:r>
            <a:r>
              <a:rPr lang="en-US" sz="2400" smtClean="0">
                <a:cs typeface="Arial" charset="0"/>
              </a:rPr>
              <a:t> &gt; 0  </a:t>
            </a:r>
            <a:r>
              <a:rPr lang="en-US" sz="2400" smtClean="0">
                <a:cs typeface="Arial" charset="0"/>
                <a:sym typeface="MT Symbol"/>
              </a:rPr>
              <a:t>  positive linear relationship between  X  and  Y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2000" smtClean="0">
                <a:cs typeface="Arial" charset="0"/>
                <a:sym typeface="MT Symbol"/>
              </a:rPr>
              <a:t>when  X  is high (low) then  Y  is likely to be high (low)</a:t>
            </a:r>
          </a:p>
          <a:p>
            <a:pPr lvl="4" eaLnBrk="1" hangingPunct="1">
              <a:lnSpc>
                <a:spcPct val="90000"/>
              </a:lnSpc>
            </a:pPr>
            <a:r>
              <a:rPr lang="el-GR" sz="2000" smtClean="0">
                <a:cs typeface="Arial" charset="0"/>
              </a:rPr>
              <a:t>ρ</a:t>
            </a:r>
            <a:r>
              <a:rPr lang="en-US" sz="2000" smtClean="0">
                <a:cs typeface="Arial" charset="0"/>
              </a:rPr>
              <a:t> = +1  </a:t>
            </a:r>
            <a:r>
              <a:rPr lang="en-US" sz="2000" smtClean="0">
                <a:cs typeface="Arial" charset="0"/>
                <a:sym typeface="MT Symbol"/>
              </a:rPr>
              <a:t> perfect positive linear dependency</a:t>
            </a:r>
          </a:p>
          <a:p>
            <a:pPr eaLnBrk="1" hangingPunct="1">
              <a:lnSpc>
                <a:spcPct val="90000"/>
              </a:lnSpc>
            </a:pPr>
            <a:r>
              <a:rPr lang="el-GR" sz="2400" smtClean="0">
                <a:cs typeface="Arial" charset="0"/>
              </a:rPr>
              <a:t>ρ</a:t>
            </a:r>
            <a:r>
              <a:rPr lang="en-US" sz="2400" smtClean="0">
                <a:cs typeface="Arial" charset="0"/>
              </a:rPr>
              <a:t> &lt; 0  </a:t>
            </a:r>
            <a:r>
              <a:rPr lang="en-US" sz="2400" smtClean="0">
                <a:cs typeface="Arial" charset="0"/>
                <a:sym typeface="MT Symbol"/>
              </a:rPr>
              <a:t>  negative linear relationship between  X  and  Y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2000" smtClean="0">
                <a:cs typeface="Arial" charset="0"/>
                <a:sym typeface="MT Symbol"/>
              </a:rPr>
              <a:t>when  X  is high (low) then  Y  is likely to be low (high)</a:t>
            </a:r>
          </a:p>
          <a:p>
            <a:pPr lvl="4" eaLnBrk="1" hangingPunct="1">
              <a:lnSpc>
                <a:spcPct val="90000"/>
              </a:lnSpc>
            </a:pPr>
            <a:r>
              <a:rPr lang="el-GR" sz="2000" smtClean="0">
                <a:cs typeface="Arial" charset="0"/>
              </a:rPr>
              <a:t>ρ</a:t>
            </a:r>
            <a:r>
              <a:rPr lang="en-US" sz="2000" smtClean="0">
                <a:cs typeface="Arial" charset="0"/>
              </a:rPr>
              <a:t> = -1  </a:t>
            </a:r>
            <a:r>
              <a:rPr lang="en-US" sz="2000" smtClean="0">
                <a:cs typeface="Arial" charset="0"/>
                <a:sym typeface="MT Symbol"/>
              </a:rPr>
              <a:t> perfect negative linear dependency</a:t>
            </a:r>
          </a:p>
          <a:p>
            <a:pPr lvl="4" eaLnBrk="1" hangingPunct="1">
              <a:lnSpc>
                <a:spcPct val="90000"/>
              </a:lnSpc>
            </a:pPr>
            <a:endParaRPr lang="en-US" sz="1600" smtClean="0">
              <a:cs typeface="Arial" charset="0"/>
              <a:sym typeface="MT Symbol"/>
            </a:endParaRPr>
          </a:p>
        </p:txBody>
      </p:sp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2120900" y="2222500"/>
          <a:ext cx="4497388" cy="1109663"/>
        </p:xfrm>
        <a:graphic>
          <a:graphicData uri="http://schemas.openxmlformats.org/presentationml/2006/ole">
            <p:oleObj spid="_x0000_s27666" name="Equation" r:id="rId3" imgW="1714500" imgH="431800" progId="Equation.3">
              <p:embed/>
            </p:oleObj>
          </a:graphicData>
        </a:graphic>
      </p:graphicFrame>
      <p:sp>
        <p:nvSpPr>
          <p:cNvPr id="2766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7670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B374F9A1-9390-4B84-B835-92B2D99DD2D8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Covariance and Independence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>
          <a:xfrm>
            <a:off x="877888" y="1892300"/>
            <a:ext cx="7643812" cy="4532313"/>
          </a:xfrm>
        </p:spPr>
        <p:txBody>
          <a:bodyPr/>
          <a:lstStyle/>
          <a:p>
            <a:pPr eaLnBrk="1" hangingPunct="1"/>
            <a:r>
              <a:rPr lang="en-US" smtClean="0"/>
              <a:t>The covariance measures the strength of the linear relationship between two variables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If two random variables are </a:t>
            </a:r>
            <a:r>
              <a:rPr lang="en-US" smtClean="0">
                <a:solidFill>
                  <a:schemeClr val="bg2"/>
                </a:solidFill>
                <a:sym typeface="Symbol" pitchFamily="18" charset="2"/>
              </a:rPr>
              <a:t>statistically independent</a:t>
            </a:r>
            <a:r>
              <a:rPr lang="en-US" smtClean="0">
                <a:sym typeface="Symbol" pitchFamily="18" charset="2"/>
              </a:rPr>
              <a:t>, the covariance between them is 0 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The converse is not necessarily true</a:t>
            </a:r>
          </a:p>
        </p:txBody>
      </p:sp>
      <p:sp>
        <p:nvSpPr>
          <p:cNvPr id="10547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547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26F9D147-AB9F-4E94-8F60-9DDF34051377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Portfolio Analysis</a:t>
            </a:r>
          </a:p>
        </p:txBody>
      </p:sp>
      <p:sp>
        <p:nvSpPr>
          <p:cNvPr id="2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>
                <a:sym typeface="Symbol" pitchFamily="18" charset="2"/>
              </a:rPr>
              <a:t>Let random variable  X  be the price for stock A 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sym typeface="Symbol" pitchFamily="18" charset="2"/>
              </a:rPr>
              <a:t>Let random variable  Y  be the price for stock B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market value, W</a:t>
            </a:r>
            <a:r>
              <a:rPr lang="en-US" sz="2400" smtClean="0">
                <a:sym typeface="Symbol" pitchFamily="18" charset="2"/>
              </a:rPr>
              <a:t>, for the portfolio is given by the linear function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		(a  is the number of shares of stock A,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		  b  is the number of shares of stock B)</a:t>
            </a:r>
          </a:p>
        </p:txBody>
      </p:sp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2852738" y="4197350"/>
          <a:ext cx="2828925" cy="581025"/>
        </p:xfrm>
        <a:graphic>
          <a:graphicData uri="http://schemas.openxmlformats.org/presentationml/2006/ole">
            <p:oleObj spid="_x0000_s28689" name="Equation" r:id="rId3" imgW="863225" imgH="177723" progId="Equation.3">
              <p:embed/>
            </p:oleObj>
          </a:graphicData>
        </a:graphic>
      </p:graphicFrame>
      <p:sp>
        <p:nvSpPr>
          <p:cNvPr id="2869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8693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E33237AD-DC4C-4614-8210-89D6ABE1DD2A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Portfolio Analysis</a:t>
            </a:r>
          </a:p>
        </p:txBody>
      </p:sp>
      <p:sp>
        <p:nvSpPr>
          <p:cNvPr id="29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mean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 value for  W </a:t>
            </a:r>
            <a:r>
              <a:rPr lang="en-US" sz="2400" smtClean="0">
                <a:sym typeface="Symbol" pitchFamily="18" charset="2"/>
              </a:rPr>
              <a:t> is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variance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 for  W </a:t>
            </a:r>
            <a:r>
              <a:rPr lang="en-US" sz="2400" smtClean="0">
                <a:sym typeface="Symbol" pitchFamily="18" charset="2"/>
              </a:rPr>
              <a:t> is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or using the correlation formula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sym typeface="Symbol" pitchFamily="18" charset="2"/>
            </a:endParaRPr>
          </a:p>
        </p:txBody>
      </p:sp>
      <p:sp>
        <p:nvSpPr>
          <p:cNvPr id="29751" name="Text Box 5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29746" name="Object 50"/>
          <p:cNvGraphicFramePr>
            <a:graphicFrameLocks noChangeAspect="1"/>
          </p:cNvGraphicFramePr>
          <p:nvPr/>
        </p:nvGraphicFramePr>
        <p:xfrm>
          <a:off x="2597150" y="2405063"/>
          <a:ext cx="3644900" cy="1071562"/>
        </p:xfrm>
        <a:graphic>
          <a:graphicData uri="http://schemas.openxmlformats.org/presentationml/2006/ole">
            <p:oleObj spid="_x0000_s29746" name="Equation" r:id="rId3" imgW="1549400" imgH="457200" progId="Equation.3">
              <p:embed/>
            </p:oleObj>
          </a:graphicData>
        </a:graphic>
      </p:graphicFrame>
      <p:graphicFrame>
        <p:nvGraphicFramePr>
          <p:cNvPr id="29747" name="Object 51"/>
          <p:cNvGraphicFramePr>
            <a:graphicFrameLocks noChangeAspect="1"/>
          </p:cNvGraphicFramePr>
          <p:nvPr/>
        </p:nvGraphicFramePr>
        <p:xfrm>
          <a:off x="1974850" y="4233863"/>
          <a:ext cx="5414963" cy="560387"/>
        </p:xfrm>
        <a:graphic>
          <a:graphicData uri="http://schemas.openxmlformats.org/presentationml/2006/ole">
            <p:oleObj spid="_x0000_s29747" name="Equation" r:id="rId4" imgW="2209800" imgH="228600" progId="Equation.3">
              <p:embed/>
            </p:oleObj>
          </a:graphicData>
        </a:graphic>
      </p:graphicFrame>
      <p:graphicFrame>
        <p:nvGraphicFramePr>
          <p:cNvPr id="29748" name="Object 52"/>
          <p:cNvGraphicFramePr>
            <a:graphicFrameLocks noChangeAspect="1"/>
          </p:cNvGraphicFramePr>
          <p:nvPr/>
        </p:nvGraphicFramePr>
        <p:xfrm>
          <a:off x="1682750" y="5622925"/>
          <a:ext cx="6362700" cy="565150"/>
        </p:xfrm>
        <a:graphic>
          <a:graphicData uri="http://schemas.openxmlformats.org/presentationml/2006/ole">
            <p:oleObj spid="_x0000_s29748" name="Equation" r:id="rId5" imgW="2578100" imgH="228600" progId="Equation.3">
              <p:embed/>
            </p:oleObj>
          </a:graphicData>
        </a:graphic>
      </p:graphicFrame>
      <p:sp>
        <p:nvSpPr>
          <p:cNvPr id="29752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9753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90000284-C3D1-4F4A-84B0-7DA817FDB6FF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5358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Investment Returns</a:t>
            </a:r>
          </a:p>
        </p:txBody>
      </p:sp>
      <p:sp>
        <p:nvSpPr>
          <p:cNvPr id="108546" name="Rectangle 3"/>
          <p:cNvSpPr>
            <a:spLocks noChangeArrowheads="1"/>
          </p:cNvSpPr>
          <p:nvPr/>
        </p:nvSpPr>
        <p:spPr bwMode="auto">
          <a:xfrm>
            <a:off x="304800" y="2438400"/>
            <a:ext cx="85344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1144588" y="1754188"/>
            <a:ext cx="7159625" cy="46672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/>
              <a:t>Return per $1,000 for two types of investments</a:t>
            </a:r>
          </a:p>
        </p:txBody>
      </p:sp>
      <p:sp>
        <p:nvSpPr>
          <p:cNvPr id="108548" name="Rectangle 5"/>
          <p:cNvSpPr>
            <a:spLocks noChangeArrowheads="1"/>
          </p:cNvSpPr>
          <p:nvPr/>
        </p:nvSpPr>
        <p:spPr bwMode="auto">
          <a:xfrm>
            <a:off x="382588" y="2897188"/>
            <a:ext cx="8609012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P(x</a:t>
            </a:r>
            <a:r>
              <a:rPr lang="en-US" sz="2000" b="1" baseline="-25000"/>
              <a:t>i</a:t>
            </a:r>
            <a:r>
              <a:rPr lang="en-US" sz="2000" b="1"/>
              <a:t>y</a:t>
            </a:r>
            <a:r>
              <a:rPr lang="en-US" sz="2000" b="1" baseline="-25000"/>
              <a:t>i</a:t>
            </a:r>
            <a:r>
              <a:rPr lang="en-US" sz="2000" b="1"/>
              <a:t>)	   Economic condition	   </a:t>
            </a:r>
            <a:r>
              <a:rPr lang="en-US" sz="2000" b="1">
                <a:solidFill>
                  <a:schemeClr val="folHlink"/>
                </a:solidFill>
              </a:rPr>
              <a:t>Passive Fund X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 b="1">
                <a:solidFill>
                  <a:schemeClr val="accent2"/>
                </a:solidFill>
              </a:rPr>
              <a:t>   </a:t>
            </a:r>
            <a:r>
              <a:rPr lang="en-US" sz="2000" b="1">
                <a:solidFill>
                  <a:schemeClr val="hlink"/>
                </a:solidFill>
              </a:rPr>
              <a:t>Aggressive Fund Y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/>
              <a:t>    </a:t>
            </a:r>
            <a:r>
              <a:rPr lang="en-US" sz="2000"/>
              <a:t>.2	     Recession			</a:t>
            </a:r>
            <a:r>
              <a:rPr lang="en-US" sz="2000">
                <a:solidFill>
                  <a:schemeClr val="folHlink"/>
                </a:solidFill>
              </a:rPr>
              <a:t>- $ 25</a:t>
            </a:r>
            <a:r>
              <a:rPr lang="en-US" sz="2000"/>
              <a:t>		     </a:t>
            </a:r>
            <a:r>
              <a:rPr lang="en-US" sz="2000">
                <a:solidFill>
                  <a:schemeClr val="hlink"/>
                </a:solidFill>
              </a:rPr>
              <a:t>- $200</a:t>
            </a:r>
            <a:r>
              <a:rPr lang="en-US" sz="2000"/>
              <a:t>  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    .5	     Stable Economy		</a:t>
            </a:r>
            <a:r>
              <a:rPr lang="en-US" sz="2000">
                <a:solidFill>
                  <a:schemeClr val="folHlink"/>
                </a:solidFill>
              </a:rPr>
              <a:t>+   50</a:t>
            </a:r>
            <a:r>
              <a:rPr lang="en-US" sz="2000"/>
              <a:t>		      </a:t>
            </a:r>
            <a:r>
              <a:rPr lang="en-US" sz="2000">
                <a:solidFill>
                  <a:schemeClr val="hlink"/>
                </a:solidFill>
              </a:rPr>
              <a:t>+   60</a:t>
            </a:r>
            <a:endParaRPr lang="en-US" sz="2000"/>
          </a:p>
          <a:p>
            <a:pPr eaLnBrk="0" hangingPunct="0">
              <a:spcBef>
                <a:spcPct val="50000"/>
              </a:spcBef>
            </a:pPr>
            <a:r>
              <a:rPr lang="en-US" sz="2000"/>
              <a:t>    .3	     Expanding Economy	 	</a:t>
            </a:r>
            <a:r>
              <a:rPr lang="en-US" sz="2000">
                <a:solidFill>
                  <a:schemeClr val="folHlink"/>
                </a:solidFill>
              </a:rPr>
              <a:t>+ 100</a:t>
            </a:r>
            <a:r>
              <a:rPr lang="en-US" sz="2000"/>
              <a:t>		      </a:t>
            </a:r>
            <a:r>
              <a:rPr lang="en-US" sz="2000">
                <a:solidFill>
                  <a:schemeClr val="hlink"/>
                </a:solidFill>
              </a:rPr>
              <a:t>+ 350</a:t>
            </a:r>
            <a:r>
              <a:rPr lang="en-US" sz="2000"/>
              <a:t>		  </a:t>
            </a:r>
            <a:r>
              <a:rPr lang="en-US" sz="2000" b="1"/>
              <a:t>	</a:t>
            </a:r>
          </a:p>
        </p:txBody>
      </p:sp>
      <p:sp>
        <p:nvSpPr>
          <p:cNvPr id="108549" name="Rectangle 6"/>
          <p:cNvSpPr>
            <a:spLocks noChangeArrowheads="1"/>
          </p:cNvSpPr>
          <p:nvPr/>
        </p:nvSpPr>
        <p:spPr bwMode="auto">
          <a:xfrm>
            <a:off x="5718175" y="2516188"/>
            <a:ext cx="1749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Investment</a:t>
            </a:r>
          </a:p>
        </p:txBody>
      </p:sp>
      <p:sp>
        <p:nvSpPr>
          <p:cNvPr id="108550" name="Line 7"/>
          <p:cNvSpPr>
            <a:spLocks noChangeShapeType="1"/>
          </p:cNvSpPr>
          <p:nvPr/>
        </p:nvSpPr>
        <p:spPr bwMode="auto">
          <a:xfrm>
            <a:off x="4191000" y="28956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1" name="Line 8"/>
          <p:cNvSpPr>
            <a:spLocks noChangeShapeType="1"/>
          </p:cNvSpPr>
          <p:nvPr/>
        </p:nvSpPr>
        <p:spPr bwMode="auto">
          <a:xfrm>
            <a:off x="304800" y="32766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2" name="Line 9"/>
          <p:cNvSpPr>
            <a:spLocks noChangeShapeType="1"/>
          </p:cNvSpPr>
          <p:nvPr/>
        </p:nvSpPr>
        <p:spPr bwMode="auto">
          <a:xfrm>
            <a:off x="4191000" y="2438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53" name="Line 10"/>
          <p:cNvSpPr>
            <a:spLocks noChangeShapeType="1"/>
          </p:cNvSpPr>
          <p:nvPr/>
        </p:nvSpPr>
        <p:spPr bwMode="auto">
          <a:xfrm>
            <a:off x="6400800" y="2895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54" name="Rectangle 11"/>
          <p:cNvSpPr>
            <a:spLocks noChangeArrowheads="1"/>
          </p:cNvSpPr>
          <p:nvPr/>
        </p:nvSpPr>
        <p:spPr bwMode="auto">
          <a:xfrm>
            <a:off x="1143000" y="5181600"/>
            <a:ext cx="715962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</a:rPr>
              <a:t>E(x) = </a:t>
            </a:r>
            <a:r>
              <a:rPr lang="el-GR" sz="2400">
                <a:solidFill>
                  <a:schemeClr val="folHlink"/>
                </a:solidFill>
              </a:rPr>
              <a:t>μ</a:t>
            </a:r>
            <a:r>
              <a:rPr lang="en-US" sz="2400" baseline="-25000">
                <a:solidFill>
                  <a:schemeClr val="folHlink"/>
                </a:solidFill>
              </a:rPr>
              <a:t>x</a:t>
            </a:r>
            <a:r>
              <a:rPr lang="en-US" sz="2400">
                <a:solidFill>
                  <a:schemeClr val="folHlink"/>
                </a:solidFill>
              </a:rPr>
              <a:t> = (-25)(.2) +(50)(.5) + (100)(.3) = 50</a:t>
            </a:r>
            <a:endParaRPr lang="el-GR" sz="2400">
              <a:solidFill>
                <a:schemeClr val="folHlink"/>
              </a:solidFill>
            </a:endParaRPr>
          </a:p>
        </p:txBody>
      </p:sp>
      <p:sp>
        <p:nvSpPr>
          <p:cNvPr id="108555" name="Rectangle 12"/>
          <p:cNvSpPr>
            <a:spLocks noChangeArrowheads="1"/>
          </p:cNvSpPr>
          <p:nvPr/>
        </p:nvSpPr>
        <p:spPr bwMode="auto">
          <a:xfrm>
            <a:off x="1143000" y="5867400"/>
            <a:ext cx="715962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</a:rPr>
              <a:t>E(y) = </a:t>
            </a:r>
            <a:r>
              <a:rPr lang="el-GR" sz="2400">
                <a:solidFill>
                  <a:schemeClr val="hlink"/>
                </a:solidFill>
              </a:rPr>
              <a:t>μ</a:t>
            </a:r>
            <a:r>
              <a:rPr lang="en-US" sz="2400" baseline="-25000">
                <a:solidFill>
                  <a:schemeClr val="hlink"/>
                </a:solidFill>
              </a:rPr>
              <a:t>y</a:t>
            </a:r>
            <a:r>
              <a:rPr lang="en-US" sz="2400">
                <a:solidFill>
                  <a:schemeClr val="hlink"/>
                </a:solidFill>
              </a:rPr>
              <a:t> = (-200)(.2) +(60)(.5) + (350)(.3) = 95</a:t>
            </a:r>
            <a:endParaRPr lang="el-GR" sz="2400">
              <a:solidFill>
                <a:schemeClr val="hlink"/>
              </a:solidFill>
            </a:endParaRPr>
          </a:p>
        </p:txBody>
      </p:sp>
      <p:sp>
        <p:nvSpPr>
          <p:cNvPr id="108556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8557" name="Slide Number Placeholder 1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8B76D847-3550-4A8E-90B8-2980E6C1CA48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7650"/>
            <a:ext cx="81534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Computing the Standard Deviation for Investment Returns</a:t>
            </a:r>
          </a:p>
        </p:txBody>
      </p:sp>
      <p:sp>
        <p:nvSpPr>
          <p:cNvPr id="30755" name="Rectangle 3"/>
          <p:cNvSpPr>
            <a:spLocks noChangeArrowheads="1"/>
          </p:cNvSpPr>
          <p:nvPr/>
        </p:nvSpPr>
        <p:spPr bwMode="auto">
          <a:xfrm>
            <a:off x="304800" y="1676400"/>
            <a:ext cx="85344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56" name="Rectangle 4"/>
          <p:cNvSpPr>
            <a:spLocks noChangeArrowheads="1"/>
          </p:cNvSpPr>
          <p:nvPr/>
        </p:nvSpPr>
        <p:spPr bwMode="auto">
          <a:xfrm>
            <a:off x="382588" y="2135188"/>
            <a:ext cx="8570912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P(x</a:t>
            </a:r>
            <a:r>
              <a:rPr lang="en-US" sz="2000" b="1" baseline="-25000"/>
              <a:t>i</a:t>
            </a:r>
            <a:r>
              <a:rPr lang="en-US" sz="2000" b="1"/>
              <a:t>y</a:t>
            </a:r>
            <a:r>
              <a:rPr lang="en-US" sz="2000" b="1" baseline="-25000"/>
              <a:t>i</a:t>
            </a:r>
            <a:r>
              <a:rPr lang="en-US" sz="2000" b="1"/>
              <a:t>)	   Economic condition	   </a:t>
            </a:r>
            <a:r>
              <a:rPr lang="en-US" sz="2000" b="1">
                <a:solidFill>
                  <a:schemeClr val="folHlink"/>
                </a:solidFill>
              </a:rPr>
              <a:t>Passive Fund X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 b="1">
                <a:solidFill>
                  <a:schemeClr val="accent2"/>
                </a:solidFill>
              </a:rPr>
              <a:t>   </a:t>
            </a:r>
            <a:r>
              <a:rPr lang="en-US" sz="2000" b="1">
                <a:solidFill>
                  <a:schemeClr val="hlink"/>
                </a:solidFill>
              </a:rPr>
              <a:t>Aggressive Fund Y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/>
              <a:t>    </a:t>
            </a:r>
            <a:r>
              <a:rPr lang="en-US" sz="2000"/>
              <a:t>0.2	     Recession			</a:t>
            </a:r>
            <a:r>
              <a:rPr lang="en-US" sz="2000">
                <a:solidFill>
                  <a:schemeClr val="folHlink"/>
                </a:solidFill>
              </a:rPr>
              <a:t>- $ 25</a:t>
            </a:r>
            <a:r>
              <a:rPr lang="en-US" sz="2000"/>
              <a:t>		     </a:t>
            </a:r>
            <a:r>
              <a:rPr lang="en-US" sz="2000">
                <a:solidFill>
                  <a:schemeClr val="hlink"/>
                </a:solidFill>
              </a:rPr>
              <a:t>- $200</a:t>
            </a:r>
            <a:endParaRPr lang="en-US" sz="2000"/>
          </a:p>
          <a:p>
            <a:pPr eaLnBrk="0" hangingPunct="0">
              <a:spcBef>
                <a:spcPct val="50000"/>
              </a:spcBef>
            </a:pPr>
            <a:r>
              <a:rPr lang="en-US" sz="2000"/>
              <a:t>    0.5	     Stable Economy		</a:t>
            </a:r>
            <a:r>
              <a:rPr lang="en-US" sz="2000">
                <a:solidFill>
                  <a:schemeClr val="folHlink"/>
                </a:solidFill>
              </a:rPr>
              <a:t>+   50</a:t>
            </a:r>
            <a:r>
              <a:rPr lang="en-US" sz="2000"/>
              <a:t>		      </a:t>
            </a:r>
            <a:r>
              <a:rPr lang="en-US" sz="2000">
                <a:solidFill>
                  <a:schemeClr val="hlink"/>
                </a:solidFill>
              </a:rPr>
              <a:t>+   60</a:t>
            </a:r>
            <a:endParaRPr lang="en-US" sz="2000"/>
          </a:p>
          <a:p>
            <a:pPr eaLnBrk="0" hangingPunct="0">
              <a:spcBef>
                <a:spcPct val="50000"/>
              </a:spcBef>
            </a:pPr>
            <a:r>
              <a:rPr lang="en-US" sz="2000"/>
              <a:t>    0.3	     Expanding Economy	 	</a:t>
            </a:r>
            <a:r>
              <a:rPr lang="en-US" sz="2000">
                <a:solidFill>
                  <a:schemeClr val="folHlink"/>
                </a:solidFill>
              </a:rPr>
              <a:t>+ 100</a:t>
            </a:r>
            <a:r>
              <a:rPr lang="en-US" sz="2000"/>
              <a:t>		      </a:t>
            </a:r>
            <a:r>
              <a:rPr lang="en-US" sz="2000">
                <a:solidFill>
                  <a:schemeClr val="hlink"/>
                </a:solidFill>
              </a:rPr>
              <a:t>+ 350</a:t>
            </a:r>
            <a:r>
              <a:rPr lang="en-US" sz="2000"/>
              <a:t>		  </a:t>
            </a:r>
            <a:r>
              <a:rPr lang="en-US" sz="2000" b="1"/>
              <a:t>	</a:t>
            </a:r>
          </a:p>
        </p:txBody>
      </p:sp>
      <p:sp>
        <p:nvSpPr>
          <p:cNvPr id="30757" name="Rectangle 5"/>
          <p:cNvSpPr>
            <a:spLocks noChangeArrowheads="1"/>
          </p:cNvSpPr>
          <p:nvPr/>
        </p:nvSpPr>
        <p:spPr bwMode="auto">
          <a:xfrm>
            <a:off x="5718175" y="1754188"/>
            <a:ext cx="1749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Investment</a:t>
            </a:r>
          </a:p>
        </p:txBody>
      </p:sp>
      <p:sp>
        <p:nvSpPr>
          <p:cNvPr id="30758" name="Line 6"/>
          <p:cNvSpPr>
            <a:spLocks noChangeShapeType="1"/>
          </p:cNvSpPr>
          <p:nvPr/>
        </p:nvSpPr>
        <p:spPr bwMode="auto">
          <a:xfrm>
            <a:off x="4191000" y="21336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Line 7"/>
          <p:cNvSpPr>
            <a:spLocks noChangeShapeType="1"/>
          </p:cNvSpPr>
          <p:nvPr/>
        </p:nvSpPr>
        <p:spPr bwMode="auto">
          <a:xfrm>
            <a:off x="304800" y="25146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Line 8"/>
          <p:cNvSpPr>
            <a:spLocks noChangeShapeType="1"/>
          </p:cNvSpPr>
          <p:nvPr/>
        </p:nvSpPr>
        <p:spPr bwMode="auto">
          <a:xfrm>
            <a:off x="4191000" y="1676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1" name="Line 9"/>
          <p:cNvSpPr>
            <a:spLocks noChangeShapeType="1"/>
          </p:cNvSpPr>
          <p:nvPr/>
        </p:nvSpPr>
        <p:spPr bwMode="auto">
          <a:xfrm>
            <a:off x="6400800" y="2133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0752" name="Object 32"/>
          <p:cNvGraphicFramePr>
            <a:graphicFrameLocks noChangeAspect="1"/>
          </p:cNvGraphicFramePr>
          <p:nvPr/>
        </p:nvGraphicFramePr>
        <p:xfrm>
          <a:off x="1066800" y="4191000"/>
          <a:ext cx="7385050" cy="1049338"/>
        </p:xfrm>
        <a:graphic>
          <a:graphicData uri="http://schemas.openxmlformats.org/presentationml/2006/ole">
            <p:oleObj spid="_x0000_s30752" name="Equation" r:id="rId3" imgW="119586600" imgH="17044560" progId="Equation.3">
              <p:embed/>
            </p:oleObj>
          </a:graphicData>
        </a:graphic>
      </p:graphicFrame>
      <p:graphicFrame>
        <p:nvGraphicFramePr>
          <p:cNvPr id="30753" name="Object 33"/>
          <p:cNvGraphicFramePr>
            <a:graphicFrameLocks noChangeAspect="1"/>
          </p:cNvGraphicFramePr>
          <p:nvPr/>
        </p:nvGraphicFramePr>
        <p:xfrm>
          <a:off x="1060450" y="5438775"/>
          <a:ext cx="7443788" cy="987425"/>
        </p:xfrm>
        <a:graphic>
          <a:graphicData uri="http://schemas.openxmlformats.org/presentationml/2006/ole">
            <p:oleObj spid="_x0000_s30753" name="Equation" r:id="rId4" imgW="122027400" imgH="16232400" progId="Equation.3">
              <p:embed/>
            </p:oleObj>
          </a:graphicData>
        </a:graphic>
      </p:graphicFrame>
      <p:sp>
        <p:nvSpPr>
          <p:cNvPr id="30762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0763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7B4B6532-B3C1-4D36-AF1C-CCC74E972714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209550"/>
            <a:ext cx="808355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Covariance for Investment Returns</a:t>
            </a:r>
          </a:p>
        </p:txBody>
      </p:sp>
      <p:sp>
        <p:nvSpPr>
          <p:cNvPr id="31763" name="Rectangle 3"/>
          <p:cNvSpPr>
            <a:spLocks noChangeArrowheads="1"/>
          </p:cNvSpPr>
          <p:nvPr/>
        </p:nvSpPr>
        <p:spPr bwMode="auto">
          <a:xfrm>
            <a:off x="304800" y="1676400"/>
            <a:ext cx="85344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764" name="Rectangle 4"/>
          <p:cNvSpPr>
            <a:spLocks noChangeArrowheads="1"/>
          </p:cNvSpPr>
          <p:nvPr/>
        </p:nvSpPr>
        <p:spPr bwMode="auto">
          <a:xfrm>
            <a:off x="382588" y="2135188"/>
            <a:ext cx="8609012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P(x</a:t>
            </a:r>
            <a:r>
              <a:rPr lang="en-US" sz="2000" b="1" baseline="-25000"/>
              <a:t>i</a:t>
            </a:r>
            <a:r>
              <a:rPr lang="en-US" sz="2000" b="1"/>
              <a:t>y</a:t>
            </a:r>
            <a:r>
              <a:rPr lang="en-US" sz="2000" b="1" baseline="-25000"/>
              <a:t>i</a:t>
            </a:r>
            <a:r>
              <a:rPr lang="en-US" sz="2000" b="1"/>
              <a:t>)	   Economic condition	   </a:t>
            </a:r>
            <a:r>
              <a:rPr lang="en-US" sz="2000" b="1">
                <a:solidFill>
                  <a:schemeClr val="folHlink"/>
                </a:solidFill>
              </a:rPr>
              <a:t>Passive Fund X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 b="1">
                <a:solidFill>
                  <a:schemeClr val="accent2"/>
                </a:solidFill>
              </a:rPr>
              <a:t>   </a:t>
            </a:r>
            <a:r>
              <a:rPr lang="en-US" sz="2000" b="1">
                <a:solidFill>
                  <a:schemeClr val="hlink"/>
                </a:solidFill>
              </a:rPr>
              <a:t>Aggressive Fund Y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/>
              <a:t>    </a:t>
            </a:r>
            <a:r>
              <a:rPr lang="en-US" sz="2000"/>
              <a:t>.2	     Recession			</a:t>
            </a:r>
            <a:r>
              <a:rPr lang="en-US" sz="2000">
                <a:solidFill>
                  <a:schemeClr val="folHlink"/>
                </a:solidFill>
              </a:rPr>
              <a:t>- $ 25</a:t>
            </a:r>
            <a:r>
              <a:rPr lang="en-US" sz="2000"/>
              <a:t>		     </a:t>
            </a:r>
            <a:r>
              <a:rPr lang="en-US" sz="2000">
                <a:solidFill>
                  <a:schemeClr val="hlink"/>
                </a:solidFill>
              </a:rPr>
              <a:t>- $200</a:t>
            </a:r>
            <a:r>
              <a:rPr lang="en-US" sz="2000"/>
              <a:t>  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    .5	     Stable Economy		</a:t>
            </a:r>
            <a:r>
              <a:rPr lang="en-US" sz="2000">
                <a:solidFill>
                  <a:schemeClr val="folHlink"/>
                </a:solidFill>
              </a:rPr>
              <a:t>+   50</a:t>
            </a:r>
            <a:r>
              <a:rPr lang="en-US" sz="2000"/>
              <a:t>		      </a:t>
            </a:r>
            <a:r>
              <a:rPr lang="en-US" sz="2000">
                <a:solidFill>
                  <a:schemeClr val="hlink"/>
                </a:solidFill>
              </a:rPr>
              <a:t>+   60</a:t>
            </a:r>
            <a:endParaRPr lang="en-US" sz="2000"/>
          </a:p>
          <a:p>
            <a:pPr eaLnBrk="0" hangingPunct="0">
              <a:spcBef>
                <a:spcPct val="50000"/>
              </a:spcBef>
            </a:pPr>
            <a:r>
              <a:rPr lang="en-US" sz="2000"/>
              <a:t>    .3	     Expanding Economy	 	</a:t>
            </a:r>
            <a:r>
              <a:rPr lang="en-US" sz="2000">
                <a:solidFill>
                  <a:schemeClr val="folHlink"/>
                </a:solidFill>
              </a:rPr>
              <a:t>+ 100</a:t>
            </a:r>
            <a:r>
              <a:rPr lang="en-US" sz="2000"/>
              <a:t>		      </a:t>
            </a:r>
            <a:r>
              <a:rPr lang="en-US" sz="2000">
                <a:solidFill>
                  <a:schemeClr val="hlink"/>
                </a:solidFill>
              </a:rPr>
              <a:t>+ 350</a:t>
            </a:r>
            <a:r>
              <a:rPr lang="en-US" sz="2000"/>
              <a:t>		  </a:t>
            </a:r>
            <a:r>
              <a:rPr lang="en-US" sz="2000" b="1"/>
              <a:t>	</a:t>
            </a:r>
          </a:p>
        </p:txBody>
      </p:sp>
      <p:sp>
        <p:nvSpPr>
          <p:cNvPr id="31765" name="Rectangle 5"/>
          <p:cNvSpPr>
            <a:spLocks noChangeArrowheads="1"/>
          </p:cNvSpPr>
          <p:nvPr/>
        </p:nvSpPr>
        <p:spPr bwMode="auto">
          <a:xfrm>
            <a:off x="5718175" y="1754188"/>
            <a:ext cx="17494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Investment</a:t>
            </a:r>
          </a:p>
        </p:txBody>
      </p:sp>
      <p:sp>
        <p:nvSpPr>
          <p:cNvPr id="31766" name="Line 6"/>
          <p:cNvSpPr>
            <a:spLocks noChangeShapeType="1"/>
          </p:cNvSpPr>
          <p:nvPr/>
        </p:nvSpPr>
        <p:spPr bwMode="auto">
          <a:xfrm>
            <a:off x="4191000" y="21336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Line 7"/>
          <p:cNvSpPr>
            <a:spLocks noChangeShapeType="1"/>
          </p:cNvSpPr>
          <p:nvPr/>
        </p:nvSpPr>
        <p:spPr bwMode="auto">
          <a:xfrm>
            <a:off x="304800" y="25146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Line 8"/>
          <p:cNvSpPr>
            <a:spLocks noChangeShapeType="1"/>
          </p:cNvSpPr>
          <p:nvPr/>
        </p:nvSpPr>
        <p:spPr bwMode="auto">
          <a:xfrm>
            <a:off x="4191000" y="1676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Line 9"/>
          <p:cNvSpPr>
            <a:spLocks noChangeShapeType="1"/>
          </p:cNvSpPr>
          <p:nvPr/>
        </p:nvSpPr>
        <p:spPr bwMode="auto">
          <a:xfrm>
            <a:off x="6400800" y="2133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930275" y="4391025"/>
          <a:ext cx="7662863" cy="1298575"/>
        </p:xfrm>
        <a:graphic>
          <a:graphicData uri="http://schemas.openxmlformats.org/presentationml/2006/ole">
            <p:oleObj spid="_x0000_s31761" name="Equation" r:id="rId3" imgW="124061400" imgH="21105720" progId="Equation.3">
              <p:embed/>
            </p:oleObj>
          </a:graphicData>
        </a:graphic>
      </p:graphicFrame>
      <p:sp>
        <p:nvSpPr>
          <p:cNvPr id="31770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77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269A1746-4435-426F-9C93-3C9867D0064A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2" name="Rectangle 2"/>
          <p:cNvSpPr>
            <a:spLocks noChangeArrowheads="1"/>
          </p:cNvSpPr>
          <p:nvPr/>
        </p:nvSpPr>
        <p:spPr bwMode="auto">
          <a:xfrm>
            <a:off x="1676400" y="1524000"/>
            <a:ext cx="6324600" cy="1371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80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Portfolio Example</a:t>
            </a:r>
          </a:p>
        </p:txBody>
      </p:sp>
      <p:sp>
        <p:nvSpPr>
          <p:cNvPr id="32804" name="Rectangle 4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cs typeface="Arial" charset="0"/>
              </a:rPr>
              <a:t>	      </a:t>
            </a:r>
            <a:r>
              <a:rPr lang="en-US" sz="2400" smtClean="0">
                <a:cs typeface="Arial" charset="0"/>
              </a:rPr>
              <a:t>Investment X:      </a:t>
            </a:r>
            <a:r>
              <a:rPr lang="el-GR" sz="2400" smtClean="0">
                <a:cs typeface="Arial" charset="0"/>
              </a:rPr>
              <a:t>μ</a:t>
            </a:r>
            <a:r>
              <a:rPr lang="en-US" sz="2400" baseline="-25000" smtClean="0">
                <a:cs typeface="Arial" charset="0"/>
              </a:rPr>
              <a:t>x</a:t>
            </a:r>
            <a:r>
              <a:rPr lang="en-US" sz="2400" smtClean="0">
                <a:cs typeface="Arial" charset="0"/>
              </a:rPr>
              <a:t> = 50 	</a:t>
            </a:r>
            <a:r>
              <a:rPr lang="el-GR" sz="2400" smtClean="0">
                <a:cs typeface="Arial" charset="0"/>
              </a:rPr>
              <a:t>σ</a:t>
            </a:r>
            <a:r>
              <a:rPr lang="en-US" sz="2400" baseline="-25000" smtClean="0">
                <a:cs typeface="Arial" charset="0"/>
              </a:rPr>
              <a:t>x</a:t>
            </a:r>
            <a:r>
              <a:rPr lang="en-US" sz="2400" smtClean="0">
                <a:cs typeface="Arial" charset="0"/>
              </a:rPr>
              <a:t> = 43.30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cs typeface="Arial" charset="0"/>
              </a:rPr>
              <a:t>	       Investment Y:      </a:t>
            </a:r>
            <a:r>
              <a:rPr lang="el-GR" sz="2400" smtClean="0">
                <a:cs typeface="Arial" charset="0"/>
              </a:rPr>
              <a:t>μ</a:t>
            </a:r>
            <a:r>
              <a:rPr lang="en-US" sz="2400" baseline="-25000" smtClean="0">
                <a:cs typeface="Arial" charset="0"/>
              </a:rPr>
              <a:t>y</a:t>
            </a:r>
            <a:r>
              <a:rPr lang="en-US" sz="2400" smtClean="0">
                <a:cs typeface="Arial" charset="0"/>
              </a:rPr>
              <a:t> = 95 	</a:t>
            </a:r>
            <a:r>
              <a:rPr lang="el-GR" sz="2400" smtClean="0">
                <a:cs typeface="Arial" charset="0"/>
              </a:rPr>
              <a:t>σ</a:t>
            </a:r>
            <a:r>
              <a:rPr lang="en-US" sz="2400" baseline="-25000" smtClean="0">
                <a:cs typeface="Arial" charset="0"/>
              </a:rPr>
              <a:t>y</a:t>
            </a:r>
            <a:r>
              <a:rPr lang="en-US" sz="2400" smtClean="0">
                <a:cs typeface="Arial" charset="0"/>
              </a:rPr>
              <a:t> = 193.21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cs typeface="Arial" charset="0"/>
              </a:rPr>
              <a:t>					     </a:t>
            </a:r>
            <a:r>
              <a:rPr lang="el-GR" sz="2400" smtClean="0">
                <a:cs typeface="Arial" charset="0"/>
              </a:rPr>
              <a:t>σ</a:t>
            </a:r>
            <a:r>
              <a:rPr lang="en-US" sz="2400" baseline="-25000" smtClean="0">
                <a:cs typeface="Arial" charset="0"/>
              </a:rPr>
              <a:t>xy</a:t>
            </a:r>
            <a:r>
              <a:rPr lang="en-US" sz="2400" smtClean="0">
                <a:cs typeface="Arial" charset="0"/>
              </a:rPr>
              <a:t> = 8250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cs typeface="Arial" charset="0"/>
              </a:rPr>
              <a:t>Suppose 40% of the portfolio (P) is in Investment  X  and 60% is in Investment  Y: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0000FF"/>
                </a:solidFill>
                <a:cs typeface="Arial" charset="0"/>
              </a:rPr>
              <a:t>The portfolio return and portfolio variability are between the values for investments X and Y considered individually</a:t>
            </a:r>
            <a:endParaRPr lang="en-US" sz="2000" smtClean="0">
              <a:solidFill>
                <a:srgbClr val="0000FF"/>
              </a:solidFill>
            </a:endParaRPr>
          </a:p>
        </p:txBody>
      </p:sp>
      <p:graphicFrame>
        <p:nvGraphicFramePr>
          <p:cNvPr id="32800" name="Object 32"/>
          <p:cNvGraphicFramePr>
            <a:graphicFrameLocks noChangeAspect="1"/>
          </p:cNvGraphicFramePr>
          <p:nvPr/>
        </p:nvGraphicFramePr>
        <p:xfrm>
          <a:off x="1246188" y="4062413"/>
          <a:ext cx="3249612" cy="349250"/>
        </p:xfrm>
        <a:graphic>
          <a:graphicData uri="http://schemas.openxmlformats.org/presentationml/2006/ole">
            <p:oleObj spid="_x0000_s32800" name="Equation" r:id="rId3" imgW="1879600" imgH="203200" progId="Equation.3">
              <p:embed/>
            </p:oleObj>
          </a:graphicData>
        </a:graphic>
      </p:graphicFrame>
      <p:graphicFrame>
        <p:nvGraphicFramePr>
          <p:cNvPr id="32801" name="Object 33"/>
          <p:cNvGraphicFramePr>
            <a:graphicFrameLocks noChangeAspect="1"/>
          </p:cNvGraphicFramePr>
          <p:nvPr/>
        </p:nvGraphicFramePr>
        <p:xfrm>
          <a:off x="1219200" y="4648200"/>
          <a:ext cx="6400800" cy="1042988"/>
        </p:xfrm>
        <a:graphic>
          <a:graphicData uri="http://schemas.openxmlformats.org/presentationml/2006/ole">
            <p:oleObj spid="_x0000_s32801" name="Equation" r:id="rId4" imgW="3568700" imgH="584200" progId="Equation.3">
              <p:embed/>
            </p:oleObj>
          </a:graphicData>
        </a:graphic>
      </p:graphicFrame>
      <p:sp>
        <p:nvSpPr>
          <p:cNvPr id="32805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2806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98095D87-DAE9-4A2B-9F67-0D173D7A856A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ChangeArrowheads="1"/>
          </p:cNvSpPr>
          <p:nvPr/>
        </p:nvSpPr>
        <p:spPr bwMode="auto">
          <a:xfrm>
            <a:off x="2362200" y="3200400"/>
            <a:ext cx="4572000" cy="1524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5358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Interpreting the Results for Investment Returns</a:t>
            </a:r>
          </a:p>
        </p:txBody>
      </p:sp>
      <p:sp>
        <p:nvSpPr>
          <p:cNvPr id="11264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aggressive fund has a higher expected return, but much more risk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cs typeface="Arial" charset="0"/>
              </a:rPr>
              <a:t>			       </a:t>
            </a:r>
            <a:r>
              <a:rPr lang="el-GR" smtClean="0">
                <a:cs typeface="Arial" charset="0"/>
              </a:rPr>
              <a:t>μ</a:t>
            </a:r>
            <a:r>
              <a:rPr lang="en-US" baseline="-25000" smtClean="0">
                <a:cs typeface="Arial" charset="0"/>
              </a:rPr>
              <a:t>y</a:t>
            </a:r>
            <a:r>
              <a:rPr lang="en-US" smtClean="0">
                <a:cs typeface="Arial" charset="0"/>
              </a:rPr>
              <a:t> = 95  &gt;  </a:t>
            </a:r>
            <a:r>
              <a:rPr lang="el-GR" smtClean="0">
                <a:cs typeface="Arial" charset="0"/>
              </a:rPr>
              <a:t>μ</a:t>
            </a:r>
            <a:r>
              <a:rPr lang="en-US" baseline="-25000" smtClean="0">
                <a:cs typeface="Arial" charset="0"/>
              </a:rPr>
              <a:t>x</a:t>
            </a:r>
            <a:r>
              <a:rPr lang="en-US" smtClean="0">
                <a:cs typeface="Arial" charset="0"/>
              </a:rPr>
              <a:t> = 50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cs typeface="Arial" charset="0"/>
              </a:rPr>
              <a:t>					 but</a:t>
            </a:r>
            <a:endParaRPr lang="en-US" baseline="-250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cs typeface="Arial" charset="0"/>
              </a:rPr>
              <a:t>			</a:t>
            </a:r>
            <a:r>
              <a:rPr lang="el-GR" smtClean="0">
                <a:cs typeface="Arial" charset="0"/>
              </a:rPr>
              <a:t>σ</a:t>
            </a:r>
            <a:r>
              <a:rPr lang="en-US" baseline="-25000" smtClean="0">
                <a:cs typeface="Arial" charset="0"/>
              </a:rPr>
              <a:t>y</a:t>
            </a:r>
            <a:r>
              <a:rPr lang="en-US" smtClean="0">
                <a:cs typeface="Arial" charset="0"/>
              </a:rPr>
              <a:t> = 193.21  &gt;  </a:t>
            </a:r>
            <a:r>
              <a:rPr lang="el-GR" smtClean="0">
                <a:cs typeface="Arial" charset="0"/>
              </a:rPr>
              <a:t>σ</a:t>
            </a:r>
            <a:r>
              <a:rPr lang="en-US" baseline="-25000" smtClean="0">
                <a:cs typeface="Arial" charset="0"/>
              </a:rPr>
              <a:t>x</a:t>
            </a:r>
            <a:r>
              <a:rPr lang="en-US" smtClean="0">
                <a:cs typeface="Arial" charset="0"/>
              </a:rPr>
              <a:t> = 43.30</a:t>
            </a:r>
            <a:endParaRPr lang="el-GR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Covariance of 8250 indicates that the two investments are positively related and will vary in the same direction</a:t>
            </a:r>
          </a:p>
        </p:txBody>
      </p:sp>
      <p:sp>
        <p:nvSpPr>
          <p:cNvPr id="11264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2645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C432434C-9F99-4B6F-9C86-7F50C2D2A0E6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8597B2FE-69D0-44B2-A879-4488C6AE25AD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08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0899" name="Rectangle 14"/>
          <p:cNvSpPr txBox="1">
            <a:spLocks noChangeArrowheads="1"/>
          </p:cNvSpPr>
          <p:nvPr/>
        </p:nvSpPr>
        <p:spPr bwMode="auto">
          <a:xfrm>
            <a:off x="1143000" y="209550"/>
            <a:ext cx="7793038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Probability Distributions for Discrete Random Variables</a:t>
            </a:r>
          </a:p>
        </p:txBody>
      </p:sp>
      <p:sp>
        <p:nvSpPr>
          <p:cNvPr id="80900" name="TextBox 6"/>
          <p:cNvSpPr txBox="1">
            <a:spLocks noChangeArrowheads="1"/>
          </p:cNvSpPr>
          <p:nvPr/>
        </p:nvSpPr>
        <p:spPr bwMode="auto">
          <a:xfrm>
            <a:off x="446088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4.2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8350" y="1600200"/>
            <a:ext cx="8077200" cy="4724400"/>
          </a:xfrm>
          <a:prstGeom prst="rect">
            <a:avLst/>
          </a:prstGeom>
        </p:spPr>
        <p:txBody>
          <a:bodyPr/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376488" indent="-212725" algn="l" defTabSz="8524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833688" indent="-212725" algn="l" defTabSz="8524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290888" indent="-212725" algn="l" defTabSz="8524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748088" indent="-212725" algn="l" defTabSz="8524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8229600" algn="r"/>
              </a:tabLst>
              <a:defRPr/>
            </a:pPr>
            <a:r>
              <a:rPr lang="en-US" dirty="0"/>
              <a:t>Let X be a discrete random variable and x be one of its possible values</a:t>
            </a:r>
          </a:p>
          <a:p>
            <a:pPr marL="457200" indent="-457200">
              <a:buSzPct val="100000"/>
              <a:buFont typeface="Wingdings" pitchFamily="2" charset="2"/>
              <a:buChar char="§"/>
              <a:defRPr/>
            </a:pPr>
            <a:r>
              <a:rPr lang="en-US" dirty="0"/>
              <a:t>The probability that random variable X takes specific value x is denoted P(X = x)</a:t>
            </a:r>
          </a:p>
          <a:p>
            <a:pPr marL="457200" indent="-457200">
              <a:buSzPct val="100000"/>
              <a:buFont typeface="Wingdings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probability distribution function </a:t>
            </a:r>
            <a:r>
              <a:rPr lang="en-US" dirty="0"/>
              <a:t>of a random variable is a representation of the probabilities for all the possible outcomes.</a:t>
            </a:r>
          </a:p>
          <a:p>
            <a:pPr marL="914400" lvl="1" indent="-457200">
              <a:buSzPct val="100000"/>
              <a:buFont typeface="Wingdings" pitchFamily="2" charset="2"/>
              <a:buChar char="§"/>
              <a:defRPr/>
            </a:pPr>
            <a:r>
              <a:rPr lang="en-US" sz="2800" dirty="0">
                <a:cs typeface="+mn-cs"/>
              </a:rPr>
              <a:t>Can be shown algebraically, graphically, or with a table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Defined discrete random variables and probability distributions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Discussed the Binomial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Reviewed the Poisson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Discussed the Hypergeometric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Defined covariance and the correlation between two random variables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Examined application to portfolio investment</a:t>
            </a:r>
          </a:p>
        </p:txBody>
      </p:sp>
      <p:sp>
        <p:nvSpPr>
          <p:cNvPr id="1136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366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0D860692-2712-4859-A323-0FE2C1C50E26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2F136FC6-9027-4CCC-ABEC-AE94C4C41762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46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pic>
        <p:nvPicPr>
          <p:cNvPr id="114691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2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ChangeArrowheads="1"/>
          </p:cNvSpPr>
          <p:nvPr/>
        </p:nvSpPr>
        <p:spPr bwMode="auto">
          <a:xfrm>
            <a:off x="4243388" y="3187700"/>
            <a:ext cx="2590800" cy="1828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2946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09550"/>
            <a:ext cx="7793038" cy="1025525"/>
          </a:xfrm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en-US" smtClean="0"/>
              <a:t>Probability Distributions for Discrete Random Variables</a:t>
            </a:r>
          </a:p>
        </p:txBody>
      </p:sp>
      <p:sp>
        <p:nvSpPr>
          <p:cNvPr id="82947" name="Rectangle 3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57600" y="3111500"/>
            <a:ext cx="3962400" cy="2181225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u="sng" smtClean="0"/>
              <a:t>x Value</a:t>
            </a:r>
            <a:r>
              <a:rPr lang="en-US" sz="1800" b="1" smtClean="0"/>
              <a:t>    </a:t>
            </a:r>
            <a:r>
              <a:rPr lang="en-US" sz="1800" b="1" u="sng" smtClean="0"/>
              <a:t>Probability </a:t>
            </a:r>
            <a:endParaRPr lang="en-US" sz="1800" b="1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/>
              <a:t>               0            1/4 = .25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/>
              <a:t>               1            2/4 = .50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/>
              <a:t>               2            1/4 = .25</a:t>
            </a: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685800" y="1447800"/>
            <a:ext cx="79343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8229600" algn="r"/>
              </a:tabLst>
            </a:pPr>
            <a:r>
              <a:rPr lang="en-US" sz="2800">
                <a:solidFill>
                  <a:srgbClr val="0000FF"/>
                </a:solidFill>
              </a:rPr>
              <a:t>Experiment:  Toss 2 Coins.    Let  X = # heads.</a:t>
            </a:r>
          </a:p>
        </p:txBody>
      </p:sp>
      <p:sp>
        <p:nvSpPr>
          <p:cNvPr id="82949" name="Line 4"/>
          <p:cNvSpPr>
            <a:spLocks noChangeShapeType="1"/>
          </p:cNvSpPr>
          <p:nvPr/>
        </p:nvSpPr>
        <p:spPr bwMode="auto">
          <a:xfrm>
            <a:off x="2819400" y="3340100"/>
            <a:ext cx="1752600" cy="381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50" name="Line 5"/>
          <p:cNvSpPr>
            <a:spLocks noChangeShapeType="1"/>
          </p:cNvSpPr>
          <p:nvPr/>
        </p:nvSpPr>
        <p:spPr bwMode="auto">
          <a:xfrm>
            <a:off x="2819400" y="4254500"/>
            <a:ext cx="17526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51" name="Line 6"/>
          <p:cNvSpPr>
            <a:spLocks noChangeShapeType="1"/>
          </p:cNvSpPr>
          <p:nvPr/>
        </p:nvSpPr>
        <p:spPr bwMode="auto">
          <a:xfrm flipV="1">
            <a:off x="2819400" y="4330700"/>
            <a:ext cx="1752600" cy="762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52" name="Line 7"/>
          <p:cNvSpPr>
            <a:spLocks noChangeShapeType="1"/>
          </p:cNvSpPr>
          <p:nvPr/>
        </p:nvSpPr>
        <p:spPr bwMode="auto">
          <a:xfrm flipV="1">
            <a:off x="2819400" y="4787900"/>
            <a:ext cx="1752600" cy="12192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53" name="Freeform 8"/>
          <p:cNvSpPr>
            <a:spLocks/>
          </p:cNvSpPr>
          <p:nvPr/>
        </p:nvSpPr>
        <p:spPr bwMode="auto">
          <a:xfrm>
            <a:off x="1322388" y="3144838"/>
            <a:ext cx="7937" cy="1587"/>
          </a:xfrm>
          <a:custGeom>
            <a:avLst/>
            <a:gdLst>
              <a:gd name="T0" fmla="*/ 2147483647 w 5"/>
              <a:gd name="T1" fmla="*/ 0 h 1"/>
              <a:gd name="T2" fmla="*/ 2147483647 w 5"/>
              <a:gd name="T3" fmla="*/ 0 h 1"/>
              <a:gd name="T4" fmla="*/ 2147483647 w 5"/>
              <a:gd name="T5" fmla="*/ 0 h 1"/>
              <a:gd name="T6" fmla="*/ 0 w 5"/>
              <a:gd name="T7" fmla="*/ 0 h 1"/>
              <a:gd name="T8" fmla="*/ 2147483647 w 5"/>
              <a:gd name="T9" fmla="*/ 0 h 1"/>
              <a:gd name="T10" fmla="*/ 2147483647 w 5"/>
              <a:gd name="T11" fmla="*/ 0 h 1"/>
              <a:gd name="T12" fmla="*/ 2147483647 w 5"/>
              <a:gd name="T13" fmla="*/ 0 h 1"/>
              <a:gd name="T14" fmla="*/ 2147483647 w 5"/>
              <a:gd name="T15" fmla="*/ 0 h 1"/>
              <a:gd name="T16" fmla="*/ 2147483647 w 5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"/>
              <a:gd name="T28" fmla="*/ 0 h 1"/>
              <a:gd name="T29" fmla="*/ 5 w 5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" h="1">
                <a:moveTo>
                  <a:pt x="3" y="0"/>
                </a:move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3" y="0"/>
                </a:lnTo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766763" y="3802063"/>
            <a:ext cx="762000" cy="685800"/>
          </a:xfrm>
          <a:prstGeom prst="ellipse">
            <a:avLst/>
          </a:prstGeom>
          <a:solidFill>
            <a:srgbClr val="996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762000" y="2959100"/>
            <a:ext cx="762000" cy="685800"/>
          </a:xfrm>
          <a:prstGeom prst="ellipse">
            <a:avLst/>
          </a:prstGeom>
          <a:solidFill>
            <a:srgbClr val="996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956" name="Oval 11"/>
          <p:cNvSpPr>
            <a:spLocks noChangeArrowheads="1"/>
          </p:cNvSpPr>
          <p:nvPr/>
        </p:nvSpPr>
        <p:spPr bwMode="auto">
          <a:xfrm>
            <a:off x="1905000" y="2959100"/>
            <a:ext cx="762000" cy="685800"/>
          </a:xfrm>
          <a:prstGeom prst="ellipse">
            <a:avLst/>
          </a:prstGeom>
          <a:solidFill>
            <a:srgbClr val="996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957" name="Rectangle 12"/>
          <p:cNvSpPr>
            <a:spLocks noChangeArrowheads="1"/>
          </p:cNvSpPr>
          <p:nvPr/>
        </p:nvSpPr>
        <p:spPr bwMode="auto">
          <a:xfrm>
            <a:off x="914400" y="3873500"/>
            <a:ext cx="4667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/>
              <a:t>T</a:t>
            </a:r>
          </a:p>
        </p:txBody>
      </p:sp>
      <p:sp>
        <p:nvSpPr>
          <p:cNvPr id="82958" name="Rectangle 13"/>
          <p:cNvSpPr>
            <a:spLocks noChangeArrowheads="1"/>
          </p:cNvSpPr>
          <p:nvPr/>
        </p:nvSpPr>
        <p:spPr bwMode="auto">
          <a:xfrm>
            <a:off x="914400" y="3035300"/>
            <a:ext cx="4667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/>
              <a:t>T</a:t>
            </a:r>
          </a:p>
        </p:txBody>
      </p:sp>
      <p:pic>
        <p:nvPicPr>
          <p:cNvPr id="82959" name="Picture 15" descr="BS00590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5626100"/>
            <a:ext cx="750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60" name="Picture 16" descr="BS00590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626100"/>
            <a:ext cx="750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61" name="Picture 17" descr="BS00590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711700"/>
            <a:ext cx="750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62" name="Picture 18" descr="BS00590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797300"/>
            <a:ext cx="750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304800" y="2501900"/>
            <a:ext cx="28956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8229600" algn="r"/>
              </a:tabLst>
            </a:pPr>
            <a:r>
              <a:rPr lang="en-US" sz="2000" b="1"/>
              <a:t>4 possible outcomes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457200" y="2959100"/>
            <a:ext cx="2362200" cy="6858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457200" y="3797300"/>
            <a:ext cx="2362200" cy="16764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457200" y="5626100"/>
            <a:ext cx="2362200" cy="7620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2967" name="Oval 23"/>
          <p:cNvSpPr>
            <a:spLocks noChangeArrowheads="1"/>
          </p:cNvSpPr>
          <p:nvPr/>
        </p:nvSpPr>
        <p:spPr bwMode="auto">
          <a:xfrm>
            <a:off x="1909763" y="4792663"/>
            <a:ext cx="762000" cy="685800"/>
          </a:xfrm>
          <a:prstGeom prst="ellipse">
            <a:avLst/>
          </a:prstGeom>
          <a:solidFill>
            <a:srgbClr val="996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2057400" y="4864100"/>
            <a:ext cx="4667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/>
              <a:t>T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2057400" y="3035300"/>
            <a:ext cx="4667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/>
              <a:t>T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2057400" y="3873500"/>
            <a:ext cx="4667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rgbClr val="DDD9FB"/>
                </a:solidFill>
              </a:rPr>
              <a:t>H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914400" y="4787900"/>
            <a:ext cx="4667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rgbClr val="DDD9FB"/>
                </a:solidFill>
              </a:rPr>
              <a:t>H</a:t>
            </a:r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914400" y="5702300"/>
            <a:ext cx="4667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rgbClr val="DDD9FB"/>
                </a:solidFill>
              </a:rPr>
              <a:t>H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2057400" y="5702300"/>
            <a:ext cx="4667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rgbClr val="DDD9FB"/>
                </a:solidFill>
              </a:rPr>
              <a:t>H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3505200" y="2578100"/>
            <a:ext cx="4114800" cy="5159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/>
              <a:t>Probability Distribution</a:t>
            </a:r>
          </a:p>
        </p:txBody>
      </p:sp>
      <p:sp>
        <p:nvSpPr>
          <p:cNvPr id="82975" name="Line 31"/>
          <p:cNvSpPr>
            <a:spLocks noChangeShapeType="1"/>
          </p:cNvSpPr>
          <p:nvPr/>
        </p:nvSpPr>
        <p:spPr bwMode="auto">
          <a:xfrm>
            <a:off x="3581400" y="30353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82976" name="Line 32"/>
          <p:cNvSpPr>
            <a:spLocks noChangeShapeType="1"/>
          </p:cNvSpPr>
          <p:nvPr/>
        </p:nvSpPr>
        <p:spPr bwMode="auto">
          <a:xfrm>
            <a:off x="5334000" y="6353175"/>
            <a:ext cx="2286000" cy="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77" name="Line 33"/>
          <p:cNvSpPr>
            <a:spLocks noChangeShapeType="1"/>
          </p:cNvSpPr>
          <p:nvPr/>
        </p:nvSpPr>
        <p:spPr bwMode="auto">
          <a:xfrm>
            <a:off x="5791200" y="5895975"/>
            <a:ext cx="0" cy="457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82978" name="Line 34"/>
          <p:cNvSpPr>
            <a:spLocks noChangeShapeType="1"/>
          </p:cNvSpPr>
          <p:nvPr/>
        </p:nvSpPr>
        <p:spPr bwMode="auto">
          <a:xfrm>
            <a:off x="6324600" y="5438775"/>
            <a:ext cx="0" cy="914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82979" name="Line 35"/>
          <p:cNvSpPr>
            <a:spLocks noChangeShapeType="1"/>
          </p:cNvSpPr>
          <p:nvPr/>
        </p:nvSpPr>
        <p:spPr bwMode="auto">
          <a:xfrm>
            <a:off x="6858000" y="5895975"/>
            <a:ext cx="0" cy="4572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82980" name="Rectangle 36"/>
          <p:cNvSpPr>
            <a:spLocks noChangeArrowheads="1"/>
          </p:cNvSpPr>
          <p:nvPr/>
        </p:nvSpPr>
        <p:spPr bwMode="auto">
          <a:xfrm>
            <a:off x="5457825" y="6388100"/>
            <a:ext cx="2695575" cy="393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</a:rPr>
              <a:t>  0      1      2         x     </a:t>
            </a:r>
          </a:p>
        </p:txBody>
      </p:sp>
      <p:sp>
        <p:nvSpPr>
          <p:cNvPr id="82981" name="Line 38"/>
          <p:cNvSpPr>
            <a:spLocks noChangeShapeType="1"/>
          </p:cNvSpPr>
          <p:nvPr/>
        </p:nvSpPr>
        <p:spPr bwMode="auto">
          <a:xfrm>
            <a:off x="5334000" y="5362575"/>
            <a:ext cx="0" cy="990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82982" name="Rectangle 39"/>
          <p:cNvSpPr>
            <a:spLocks noChangeArrowheads="1"/>
          </p:cNvSpPr>
          <p:nvPr/>
        </p:nvSpPr>
        <p:spPr bwMode="auto">
          <a:xfrm>
            <a:off x="4876800" y="5286375"/>
            <a:ext cx="533400" cy="7905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folHlink"/>
                </a:solidFill>
              </a:rPr>
              <a:t>.50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folHlink"/>
                </a:solidFill>
              </a:rPr>
              <a:t>.25</a:t>
            </a:r>
            <a:r>
              <a:rPr lang="en-US" sz="2000" b="1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82983" name="Line 40"/>
          <p:cNvSpPr>
            <a:spLocks noChangeShapeType="1"/>
          </p:cNvSpPr>
          <p:nvPr/>
        </p:nvSpPr>
        <p:spPr bwMode="auto">
          <a:xfrm>
            <a:off x="5334000" y="5895975"/>
            <a:ext cx="1981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82984" name="Line 41"/>
          <p:cNvSpPr>
            <a:spLocks noChangeShapeType="1"/>
          </p:cNvSpPr>
          <p:nvPr/>
        </p:nvSpPr>
        <p:spPr bwMode="auto">
          <a:xfrm>
            <a:off x="5334000" y="5438775"/>
            <a:ext cx="1981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82985" name="Rectangle 42"/>
          <p:cNvSpPr>
            <a:spLocks noChangeArrowheads="1"/>
          </p:cNvSpPr>
          <p:nvPr/>
        </p:nvSpPr>
        <p:spPr bwMode="auto">
          <a:xfrm rot="-5400000">
            <a:off x="4045743" y="5507832"/>
            <a:ext cx="1293813" cy="393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folHlink"/>
                </a:solidFill>
              </a:rPr>
              <a:t>Probability</a:t>
            </a:r>
            <a:r>
              <a:rPr lang="en-US" sz="2000" b="1">
                <a:solidFill>
                  <a:schemeClr val="folHlink"/>
                </a:solidFill>
              </a:rPr>
              <a:t>     </a:t>
            </a:r>
          </a:p>
        </p:txBody>
      </p:sp>
      <p:sp>
        <p:nvSpPr>
          <p:cNvPr id="82986" name="Line 43"/>
          <p:cNvSpPr>
            <a:spLocks noChangeShapeType="1"/>
          </p:cNvSpPr>
          <p:nvPr/>
        </p:nvSpPr>
        <p:spPr bwMode="auto">
          <a:xfrm>
            <a:off x="5413375" y="31877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82987" name="Rectangle 46"/>
          <p:cNvSpPr>
            <a:spLocks noChangeArrowheads="1"/>
          </p:cNvSpPr>
          <p:nvPr/>
        </p:nvSpPr>
        <p:spPr bwMode="auto">
          <a:xfrm>
            <a:off x="1600200" y="1981200"/>
            <a:ext cx="5715000" cy="4032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8229600" algn="r"/>
              </a:tabLst>
            </a:pPr>
            <a:r>
              <a:rPr lang="en-US" sz="2000" b="1"/>
              <a:t>Show P(x) ,   i.e.,  P(X = x) ,  for all values of x:</a:t>
            </a:r>
          </a:p>
        </p:txBody>
      </p:sp>
      <p:sp>
        <p:nvSpPr>
          <p:cNvPr id="82988" name="Footer Placeholder 4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2989" name="Slide Number Placeholder 4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24F03981-0D66-47E9-A604-BF1BAFC326BC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Probability Distribution</a:t>
            </a:r>
            <a:br>
              <a:rPr lang="en-US" smtClean="0"/>
            </a:br>
            <a:r>
              <a:rPr lang="en-US" smtClean="0"/>
              <a:t>Required Properties</a:t>
            </a:r>
          </a:p>
        </p:txBody>
      </p:sp>
      <p:graphicFrame>
        <p:nvGraphicFramePr>
          <p:cNvPr id="1044" name="Object 20"/>
          <p:cNvGraphicFramePr>
            <a:graphicFrameLocks noGrp="1" noChangeAspect="1"/>
          </p:cNvGraphicFramePr>
          <p:nvPr>
            <p:ph idx="1"/>
          </p:nvPr>
        </p:nvGraphicFramePr>
        <p:xfrm>
          <a:off x="2892425" y="3721100"/>
          <a:ext cx="1852613" cy="909638"/>
        </p:xfrm>
        <a:graphic>
          <a:graphicData uri="http://schemas.openxmlformats.org/presentationml/2006/ole">
            <p:oleObj spid="_x0000_s1044" name="Equation" r:id="rId3" imgW="698197" imgH="342751" progId="Equation.3">
              <p:embed/>
            </p:oleObj>
          </a:graphicData>
        </a:graphic>
      </p:graphicFrame>
      <p:sp>
        <p:nvSpPr>
          <p:cNvPr id="1046" name="Rectangle 9"/>
          <p:cNvSpPr>
            <a:spLocks noChangeArrowheads="1"/>
          </p:cNvSpPr>
          <p:nvPr/>
        </p:nvSpPr>
        <p:spPr bwMode="auto">
          <a:xfrm>
            <a:off x="1371600" y="1828800"/>
            <a:ext cx="1957388" cy="533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7" name="Rectangle 8"/>
          <p:cNvSpPr>
            <a:spLocks noChangeArrowheads="1"/>
          </p:cNvSpPr>
          <p:nvPr/>
        </p:nvSpPr>
        <p:spPr bwMode="auto">
          <a:xfrm>
            <a:off x="762000" y="18288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577850" indent="-577850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/>
              <a:t>0 ≤ P(x) ≤</a:t>
            </a:r>
            <a:r>
              <a:rPr lang="en-US" sz="2800">
                <a:sym typeface="Symbol" pitchFamily="18" charset="2"/>
              </a:rPr>
              <a:t> 1  for any value of x</a:t>
            </a:r>
          </a:p>
          <a:p>
            <a:pPr marL="577850" indent="-577850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endParaRPr lang="en-US" sz="2800">
              <a:sym typeface="Symbol" pitchFamily="18" charset="2"/>
            </a:endParaRPr>
          </a:p>
          <a:p>
            <a:pPr marL="577850" indent="-577850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>
                <a:sym typeface="Symbol" pitchFamily="18" charset="2"/>
              </a:rPr>
              <a:t>The individual probabilities </a:t>
            </a:r>
            <a:r>
              <a:rPr lang="en-US" sz="2800">
                <a:solidFill>
                  <a:srgbClr val="0000FF"/>
                </a:solidFill>
                <a:sym typeface="Symbol" pitchFamily="18" charset="2"/>
              </a:rPr>
              <a:t>sum to 1</a:t>
            </a:r>
            <a:r>
              <a:rPr lang="en-US" sz="2800">
                <a:sym typeface="Symbol" pitchFamily="18" charset="2"/>
              </a:rPr>
              <a:t>; </a:t>
            </a:r>
          </a:p>
          <a:p>
            <a:pPr marL="577850" indent="-577850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endParaRPr lang="en-US" sz="2800">
              <a:sym typeface="Symbol" pitchFamily="18" charset="2"/>
            </a:endParaRPr>
          </a:p>
          <a:p>
            <a:pPr marL="577850" indent="-577850" defTabSz="852488">
              <a:spcBef>
                <a:spcPct val="20000"/>
              </a:spcBef>
              <a:buClr>
                <a:schemeClr val="tx1"/>
              </a:buClr>
              <a:buFont typeface="Monotype Sorts"/>
              <a:buAutoNum type="romanLcPeriod"/>
            </a:pPr>
            <a:endParaRPr lang="en-US" sz="2800">
              <a:sym typeface="Symbol" pitchFamily="18" charset="2"/>
            </a:endParaRPr>
          </a:p>
          <a:p>
            <a:pPr marL="577850" indent="-577850" defTabSz="852488">
              <a:spcBef>
                <a:spcPct val="20000"/>
              </a:spcBef>
              <a:buClr>
                <a:schemeClr val="tx1"/>
              </a:buClr>
              <a:buFont typeface="Monotype Sorts"/>
              <a:buNone/>
            </a:pPr>
            <a:endParaRPr lang="en-US" sz="1800">
              <a:sym typeface="Symbol" pitchFamily="18" charset="2"/>
            </a:endParaRPr>
          </a:p>
          <a:p>
            <a:pPr marL="577850" indent="-577850" defTabSz="852488">
              <a:spcBef>
                <a:spcPct val="20000"/>
              </a:spcBef>
              <a:buClr>
                <a:schemeClr val="tx1"/>
              </a:buClr>
              <a:buFont typeface="Monotype Sorts"/>
              <a:buNone/>
            </a:pPr>
            <a:r>
              <a:rPr lang="en-US" sz="2800"/>
              <a:t>	     </a:t>
            </a:r>
            <a:r>
              <a:rPr lang="en-US" sz="1800"/>
              <a:t>(The notation indicates summation over all possible x values)</a:t>
            </a:r>
            <a:endParaRPr lang="en-US" sz="2800"/>
          </a:p>
        </p:txBody>
      </p:sp>
      <p:sp>
        <p:nvSpPr>
          <p:cNvPr id="104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49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7AA2389C-7264-4DF1-8765-CE3920C3A261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09550"/>
            <a:ext cx="7535862" cy="990600"/>
          </a:xfrm>
        </p:spPr>
        <p:txBody>
          <a:bodyPr/>
          <a:lstStyle/>
          <a:p>
            <a:pPr eaLnBrk="1" hangingPunct="1"/>
            <a:r>
              <a:rPr lang="en-US" smtClean="0"/>
              <a:t>Cumulative Probability Function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77888" y="1746250"/>
            <a:ext cx="7315200" cy="453231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ym typeface="Symbol" pitchFamily="18" charset="2"/>
              </a:rPr>
              <a:t>The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cumulative probability function</a:t>
            </a:r>
            <a:r>
              <a:rPr lang="en-US" sz="2400" dirty="0" smtClean="0">
                <a:solidFill>
                  <a:schemeClr val="bg2"/>
                </a:solidFill>
                <a:sym typeface="Symbol" pitchFamily="18" charset="2"/>
              </a:rPr>
              <a:t>, denoted</a:t>
            </a:r>
            <a:r>
              <a:rPr lang="en-US" sz="2400" dirty="0" smtClean="0">
                <a:sym typeface="Symbol" pitchFamily="18" charset="2"/>
              </a:rPr>
              <a:t>  F(x</a:t>
            </a:r>
            <a:r>
              <a:rPr lang="en-US" sz="2400" baseline="-25000" dirty="0" smtClean="0">
                <a:sym typeface="Symbol" pitchFamily="18" charset="2"/>
              </a:rPr>
              <a:t>0</a:t>
            </a:r>
            <a:r>
              <a:rPr lang="en-US" sz="2400" dirty="0" smtClean="0">
                <a:sym typeface="Symbol" pitchFamily="18" charset="2"/>
              </a:rPr>
              <a:t>), shows the probability that  X  does not exceed the value  x</a:t>
            </a:r>
            <a:r>
              <a:rPr lang="en-US" sz="2400" baseline="-25000" dirty="0" smtClean="0">
                <a:sym typeface="Symbol" pitchFamily="18" charset="2"/>
              </a:rPr>
              <a:t>0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>
              <a:sym typeface="Symbol" pitchFamily="18" charset="2"/>
            </a:endParaRPr>
          </a:p>
          <a:p>
            <a:pPr eaLnBrk="1" hangingPunct="1">
              <a:defRPr/>
            </a:pPr>
            <a:endParaRPr lang="en-US" sz="2400" dirty="0" smtClean="0">
              <a:sym typeface="Symbol" pitchFamily="18" charset="2"/>
            </a:endParaRPr>
          </a:p>
          <a:p>
            <a:pPr eaLnBrk="1" hangingPunct="1">
              <a:defRPr/>
            </a:pPr>
            <a:endParaRPr lang="en-US" sz="2400" dirty="0" smtClean="0">
              <a:sym typeface="Symbol" pitchFamily="18" charset="2"/>
            </a:endParaRPr>
          </a:p>
          <a:p>
            <a:pPr eaLnBrk="1" hangingPunct="1">
              <a:defRPr/>
            </a:pPr>
            <a:endParaRPr lang="en-US" sz="2400" dirty="0" smtClean="0">
              <a:sym typeface="Symbol" pitchFamily="18" charset="2"/>
            </a:endParaRPr>
          </a:p>
          <a:p>
            <a:pPr marL="425450" lvl="1" indent="0"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sym typeface="Symbol" pitchFamily="18" charset="2"/>
              </a:rPr>
              <a:t>	Where the function is evaluated at all values </a:t>
            </a:r>
            <a:r>
              <a:rPr lang="en-US" sz="2000" dirty="0">
                <a:sym typeface="Symbol" pitchFamily="18" charset="2"/>
              </a:rPr>
              <a:t>of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x</a:t>
            </a:r>
            <a:r>
              <a:rPr lang="en-US" sz="2000" baseline="-25000" dirty="0">
                <a:sym typeface="Symbol" pitchFamily="18" charset="2"/>
              </a:rPr>
              <a:t>0</a:t>
            </a:r>
          </a:p>
          <a:p>
            <a:pPr lvl="1" eaLnBrk="1" hangingPunct="1">
              <a:defRPr/>
            </a:pPr>
            <a:endParaRPr lang="en-US" sz="2000" dirty="0" smtClean="0">
              <a:sym typeface="Symbol" pitchFamily="18" charset="2"/>
            </a:endParaRPr>
          </a:p>
          <a:p>
            <a:pPr eaLnBrk="1" hangingPunct="1">
              <a:defRPr/>
            </a:pPr>
            <a:endParaRPr lang="en-US" sz="2400" dirty="0" smtClean="0">
              <a:sym typeface="Symbol" pitchFamily="18" charset="2"/>
            </a:endParaRPr>
          </a:p>
        </p:txBody>
      </p:sp>
      <p:graphicFrame>
        <p:nvGraphicFramePr>
          <p:cNvPr id="2072" name="Object 2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79713" y="3282950"/>
          <a:ext cx="3536950" cy="715963"/>
        </p:xfrm>
        <a:graphic>
          <a:graphicData uri="http://schemas.openxmlformats.org/presentationml/2006/ole">
            <p:oleObj spid="_x0000_s2072" name="Equation" r:id="rId3" imgW="1130300" imgH="228600" progId="Equation.3">
              <p:embed/>
            </p:oleObj>
          </a:graphicData>
        </a:graphic>
      </p:graphicFrame>
      <p:sp>
        <p:nvSpPr>
          <p:cNvPr id="207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7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4-</a:t>
            </a:r>
            <a:fld id="{C2E4A2E3-3FBE-4FEB-8ADD-523157EB36C4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</TotalTime>
  <Pages>20</Pages>
  <Words>3345</Words>
  <Application>Microsoft Office PowerPoint</Application>
  <PresentationFormat>On-screen Show (4:3)</PresentationFormat>
  <Paragraphs>883</Paragraphs>
  <Slides>61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Wingdings</vt:lpstr>
      <vt:lpstr>Symbol</vt:lpstr>
      <vt:lpstr>Monotype Sorts</vt:lpstr>
      <vt:lpstr>MT Symbol</vt:lpstr>
      <vt:lpstr>Times New Roman</vt:lpstr>
      <vt:lpstr>System</vt:lpstr>
      <vt:lpstr>MT Extra</vt:lpstr>
      <vt:lpstr>newbold-7e</vt:lpstr>
      <vt:lpstr>newbold-7e</vt:lpstr>
      <vt:lpstr>Equation</vt:lpstr>
      <vt:lpstr>Chart</vt:lpstr>
      <vt:lpstr>Slide 1</vt:lpstr>
      <vt:lpstr>Chapter Goals</vt:lpstr>
      <vt:lpstr>Random Variables</vt:lpstr>
      <vt:lpstr>Discrete Random Variable</vt:lpstr>
      <vt:lpstr>Continuous Random Variable</vt:lpstr>
      <vt:lpstr>Slide 6</vt:lpstr>
      <vt:lpstr>Probability Distributions for Discrete Random Variables</vt:lpstr>
      <vt:lpstr>Probability Distribution Required Properties</vt:lpstr>
      <vt:lpstr>Cumulative Probability Function</vt:lpstr>
      <vt:lpstr>Cumulative Probability Function</vt:lpstr>
      <vt:lpstr>Derived Relationship</vt:lpstr>
      <vt:lpstr>Derived Properties</vt:lpstr>
      <vt:lpstr>Properties of  Discrete Random Variables</vt:lpstr>
      <vt:lpstr>Variance and  Standard Deviation</vt:lpstr>
      <vt:lpstr>Standard Deviation Example</vt:lpstr>
      <vt:lpstr>Functions of Random Variables</vt:lpstr>
      <vt:lpstr>Linear Functions  of Random Variables</vt:lpstr>
      <vt:lpstr>Properties of Linear Functions  of Random Variables</vt:lpstr>
      <vt:lpstr>Slide 19</vt:lpstr>
      <vt:lpstr>Slide 20</vt:lpstr>
      <vt:lpstr>Bernoulli Distribution</vt:lpstr>
      <vt:lpstr>Mean and Variance of a Bernoulli Random Variable</vt:lpstr>
      <vt:lpstr>Developing the  Binomial Distribution</vt:lpstr>
      <vt:lpstr>Binomial Probability Distribution</vt:lpstr>
      <vt:lpstr>Possible Binomial Distribution Settings</vt:lpstr>
      <vt:lpstr>The Binomial Distribution</vt:lpstr>
      <vt:lpstr>Example:  Calculating a Binomial Probability</vt:lpstr>
      <vt:lpstr>Shape of Binomial Distribution</vt:lpstr>
      <vt:lpstr>Mean and Variance of a Binomial Distribution</vt:lpstr>
      <vt:lpstr>Binomial Characteristics</vt:lpstr>
      <vt:lpstr>Using Binomial Tables</vt:lpstr>
      <vt:lpstr>Slide 32</vt:lpstr>
      <vt:lpstr>The Poisson Distribution</vt:lpstr>
      <vt:lpstr>The Poisson Distribution</vt:lpstr>
      <vt:lpstr>Poisson Distribution Function</vt:lpstr>
      <vt:lpstr>Poisson Distribution Characteristics</vt:lpstr>
      <vt:lpstr>Using Poisson Tables</vt:lpstr>
      <vt:lpstr>Graph of Poisson Probabilities</vt:lpstr>
      <vt:lpstr>Poisson Distribution Shape</vt:lpstr>
      <vt:lpstr>Poisson Approximation to the Binomial Distribution</vt:lpstr>
      <vt:lpstr>Slide 41</vt:lpstr>
      <vt:lpstr>The Hypergeometric Distribution</vt:lpstr>
      <vt:lpstr>Hypergeometric  Probability Distribution</vt:lpstr>
      <vt:lpstr>Using the  Hypergeometric Distribution</vt:lpstr>
      <vt:lpstr>Jointly Distributed  Discrete Random Variables</vt:lpstr>
      <vt:lpstr>Properties of Joint  Probability Distributions</vt:lpstr>
      <vt:lpstr>Conditional Probability Distribution</vt:lpstr>
      <vt:lpstr>Independence</vt:lpstr>
      <vt:lpstr>Conditional Mean and Variance</vt:lpstr>
      <vt:lpstr>Covariance</vt:lpstr>
      <vt:lpstr>Correlation</vt:lpstr>
      <vt:lpstr>Covariance and Independence</vt:lpstr>
      <vt:lpstr>Portfolio Analysis</vt:lpstr>
      <vt:lpstr>Portfolio Analysis</vt:lpstr>
      <vt:lpstr>Example: Investment Returns</vt:lpstr>
      <vt:lpstr>Computing the Standard Deviation for Investment Returns</vt:lpstr>
      <vt:lpstr>Covariance for Investment Returns</vt:lpstr>
      <vt:lpstr>Portfolio Example</vt:lpstr>
      <vt:lpstr>Interpreting the Results for Investment Returns</vt:lpstr>
      <vt:lpstr>Chapter Summary</vt:lpstr>
      <vt:lpstr>Slide 61</vt:lpstr>
    </vt:vector>
  </TitlesOfParts>
  <Company>University of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6/e</dc:title>
  <dc:subject>Chapter 4</dc:subject>
  <dc:creator>Dirk Yandell</dc:creator>
  <cp:lastModifiedBy>UMURRM2</cp:lastModifiedBy>
  <cp:revision>112</cp:revision>
  <cp:lastPrinted>1998-11-22T23:37:53Z</cp:lastPrinted>
  <dcterms:created xsi:type="dcterms:W3CDTF">2001-01-23T16:24:06Z</dcterms:created>
  <dcterms:modified xsi:type="dcterms:W3CDTF">2012-03-21T18:24:20Z</dcterms:modified>
</cp:coreProperties>
</file>