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3" r:id="rId1"/>
  </p:sldMasterIdLst>
  <p:notesMasterIdLst>
    <p:notesMasterId r:id="rId77"/>
  </p:notesMasterIdLst>
  <p:handoutMasterIdLst>
    <p:handoutMasterId r:id="rId78"/>
  </p:handoutMasterIdLst>
  <p:sldIdLst>
    <p:sldId id="260" r:id="rId2"/>
    <p:sldId id="347" r:id="rId3"/>
    <p:sldId id="346" r:id="rId4"/>
    <p:sldId id="348" r:id="rId5"/>
    <p:sldId id="349" r:id="rId6"/>
    <p:sldId id="452" r:id="rId7"/>
    <p:sldId id="453" r:id="rId8"/>
    <p:sldId id="508" r:id="rId9"/>
    <p:sldId id="454" r:id="rId10"/>
    <p:sldId id="515" r:id="rId11"/>
    <p:sldId id="450" r:id="rId12"/>
    <p:sldId id="446" r:id="rId13"/>
    <p:sldId id="447" r:id="rId14"/>
    <p:sldId id="455" r:id="rId15"/>
    <p:sldId id="516" r:id="rId16"/>
    <p:sldId id="517" r:id="rId17"/>
    <p:sldId id="456" r:id="rId18"/>
    <p:sldId id="457" r:id="rId19"/>
    <p:sldId id="451" r:id="rId20"/>
    <p:sldId id="352" r:id="rId21"/>
    <p:sldId id="458" r:id="rId22"/>
    <p:sldId id="353" r:id="rId23"/>
    <p:sldId id="354" r:id="rId24"/>
    <p:sldId id="380" r:id="rId25"/>
    <p:sldId id="459" r:id="rId26"/>
    <p:sldId id="460" r:id="rId27"/>
    <p:sldId id="461" r:id="rId28"/>
    <p:sldId id="382" r:id="rId29"/>
    <p:sldId id="384" r:id="rId30"/>
    <p:sldId id="385" r:id="rId31"/>
    <p:sldId id="355" r:id="rId32"/>
    <p:sldId id="356" r:id="rId33"/>
    <p:sldId id="466" r:id="rId34"/>
    <p:sldId id="365" r:id="rId35"/>
    <p:sldId id="494" r:id="rId36"/>
    <p:sldId id="367" r:id="rId37"/>
    <p:sldId id="368" r:id="rId38"/>
    <p:sldId id="369" r:id="rId39"/>
    <p:sldId id="388" r:id="rId40"/>
    <p:sldId id="389" r:id="rId41"/>
    <p:sldId id="390" r:id="rId42"/>
    <p:sldId id="395" r:id="rId43"/>
    <p:sldId id="396" r:id="rId44"/>
    <p:sldId id="397" r:id="rId45"/>
    <p:sldId id="398" r:id="rId46"/>
    <p:sldId id="399" r:id="rId47"/>
    <p:sldId id="402" r:id="rId48"/>
    <p:sldId id="403" r:id="rId49"/>
    <p:sldId id="404" r:id="rId50"/>
    <p:sldId id="477" r:id="rId51"/>
    <p:sldId id="480" r:id="rId52"/>
    <p:sldId id="481" r:id="rId53"/>
    <p:sldId id="478" r:id="rId54"/>
    <p:sldId id="410" r:id="rId55"/>
    <p:sldId id="411" r:id="rId56"/>
    <p:sldId id="485" r:id="rId57"/>
    <p:sldId id="412" r:id="rId58"/>
    <p:sldId id="413" r:id="rId59"/>
    <p:sldId id="486" r:id="rId60"/>
    <p:sldId id="495" r:id="rId61"/>
    <p:sldId id="496" r:id="rId62"/>
    <p:sldId id="497" r:id="rId63"/>
    <p:sldId id="501" r:id="rId64"/>
    <p:sldId id="500" r:id="rId65"/>
    <p:sldId id="504" r:id="rId66"/>
    <p:sldId id="503" r:id="rId67"/>
    <p:sldId id="505" r:id="rId68"/>
    <p:sldId id="506" r:id="rId69"/>
    <p:sldId id="507" r:id="rId70"/>
    <p:sldId id="509" r:id="rId71"/>
    <p:sldId id="510" r:id="rId72"/>
    <p:sldId id="513" r:id="rId73"/>
    <p:sldId id="511" r:id="rId74"/>
    <p:sldId id="443" r:id="rId75"/>
    <p:sldId id="514" r:id="rId76"/>
  </p:sldIdLst>
  <p:sldSz cx="9144000" cy="6858000" type="screen4x3"/>
  <p:notesSz cx="6858000" cy="9144000"/>
  <p:embeddedFontLst>
    <p:embeddedFont>
      <p:font typeface="Monotype Sorts" charset="2"/>
      <p:regular r:id="rId79"/>
    </p:embeddedFont>
    <p:embeddedFont>
      <p:font typeface="MT Extra" pitchFamily="18" charset="2"/>
      <p:regular r:id="rId80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0000CC"/>
    <a:srgbClr val="C8FAF0"/>
    <a:srgbClr val="007657"/>
    <a:srgbClr val="6DFFD9"/>
    <a:srgbClr val="00B082"/>
    <a:srgbClr val="FDE0BD"/>
    <a:srgbClr val="C7DA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7183" autoAdjust="0"/>
  </p:normalViewPr>
  <p:slideViewPr>
    <p:cSldViewPr>
      <p:cViewPr>
        <p:scale>
          <a:sx n="100" d="100"/>
          <a:sy n="100" d="100"/>
        </p:scale>
        <p:origin x="-8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2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609600" y="8763000"/>
            <a:ext cx="584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b="0" dirty="0">
                <a:latin typeface="Arial" pitchFamily="34" charset="0"/>
                <a:cs typeface="+mn-cs"/>
              </a:rPr>
              <a:t>	Chapter 5		 5-</a:t>
            </a:r>
            <a:fld id="{6656B671-4FF3-4E3F-80E8-76DE92731BCE}" type="slidenum">
              <a:rPr lang="en-US" sz="1200" b="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b="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2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tabLst>
                <a:tab pos="285750" algn="l"/>
                <a:tab pos="6457950" algn="r"/>
              </a:tabLst>
              <a:defRPr/>
            </a:pPr>
            <a:r>
              <a:rPr lang="en-US" sz="1000" b="0" dirty="0">
                <a:cs typeface="+mn-cs"/>
              </a:rPr>
              <a:t>Statistics for Business and Economics, </a:t>
            </a:r>
            <a:r>
              <a:rPr lang="en-US" sz="1000" b="0" dirty="0">
                <a:cs typeface="+mn-cs"/>
              </a:rPr>
              <a:t>8/e</a:t>
            </a:r>
            <a:r>
              <a:rPr lang="en-US" sz="1000" b="0" dirty="0">
                <a:cs typeface="+mn-cs"/>
              </a:rPr>
              <a:t>	Copyright © </a:t>
            </a:r>
            <a:r>
              <a:rPr lang="en-US" sz="1000" b="0" dirty="0">
                <a:cs typeface="+mn-cs"/>
              </a:rPr>
              <a:t>2013 </a:t>
            </a:r>
            <a:r>
              <a:rPr lang="en-US" sz="1000" b="0" dirty="0"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09600"/>
            <a:ext cx="3810000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b="0" dirty="0">
                <a:latin typeface="Arial" pitchFamily="34" charset="0"/>
                <a:cs typeface="+mn-cs"/>
              </a:rPr>
              <a:t>	Chapter 5		5-</a:t>
            </a:r>
            <a:fld id="{6D9C0DBA-B27F-4347-A5BF-D08D53E0368D}" type="slidenum">
              <a:rPr lang="en-US" sz="1200" b="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b="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2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tabLst>
                <a:tab pos="285750" algn="l"/>
                <a:tab pos="6457950" algn="r"/>
              </a:tabLst>
              <a:defRPr/>
            </a:pPr>
            <a:r>
              <a:rPr lang="en-US" sz="1000" b="0" dirty="0">
                <a:cs typeface="+mn-cs"/>
              </a:rPr>
              <a:t>Statistics for Business and Economics, </a:t>
            </a:r>
            <a:r>
              <a:rPr lang="en-US" sz="1000" b="0" dirty="0">
                <a:cs typeface="+mn-cs"/>
              </a:rPr>
              <a:t>8/e</a:t>
            </a:r>
            <a:r>
              <a:rPr lang="en-US" sz="1000" b="0" dirty="0">
                <a:cs typeface="+mn-cs"/>
              </a:rPr>
              <a:t>	Copyright © </a:t>
            </a:r>
            <a:r>
              <a:rPr lang="en-US" sz="1000" b="0" dirty="0">
                <a:cs typeface="+mn-cs"/>
              </a:rPr>
              <a:t>2013 </a:t>
            </a:r>
            <a:r>
              <a:rPr lang="en-US" sz="1000" b="0" dirty="0"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8089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469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469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noFill/>
          <a:ln w="9525"/>
        </p:spPr>
        <p:txBody>
          <a:bodyPr lIns="90482" tIns="44448" rIns="90482" bIns="44448"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noFill/>
          <a:ln w="9525"/>
        </p:spPr>
        <p:txBody>
          <a:bodyPr lIns="90482" tIns="44448" rIns="90482" bIns="44448"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5120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656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noFill/>
          <a:ln w="9525"/>
        </p:spPr>
        <p:txBody>
          <a:bodyPr lIns="90483" tIns="44448" rIns="90483" bIns="44448"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727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727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noFill/>
          <a:ln w="9525"/>
        </p:spPr>
        <p:txBody>
          <a:bodyPr lIns="90482" tIns="44448" rIns="90482" bIns="44448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noFill/>
          <a:ln w="9525"/>
        </p:spPr>
        <p:txBody>
          <a:bodyPr lIns="90482" tIns="44448" rIns="90482" bIns="44448"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909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noFill/>
          <a:ln w="9525"/>
        </p:spPr>
        <p:txBody>
          <a:bodyPr lIns="90482" tIns="44448" rIns="90482" bIns="44448"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83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b="0" smtClean="0"/>
            </a:lvl1pPr>
          </a:lstStyle>
          <a:p>
            <a:pPr>
              <a:defRPr/>
            </a:pPr>
            <a:r>
              <a:rPr lang="en-US"/>
              <a:t>       Copyright © 2013 Pearson Education, Inc. Publishing as Prentice Hall</a:t>
            </a:r>
            <a:endParaRPr lang="en-US" dirty="0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5-</a:t>
            </a:r>
            <a:fld id="{52577740-EC24-446C-9567-86209BEDA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Copyright © 2013 Pearson Education, Inc. Publishing as Prentice Hall</a:t>
            </a: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5-</a:t>
            </a:r>
            <a:fld id="{39D53CDA-B78D-4C49-8D7F-B55292592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Copyright © 2013 Pearson Education, Inc. Publishing as Prentice Hall</a:t>
            </a: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5-</a:t>
            </a:r>
            <a:fld id="{55A235DB-CA67-4BDA-B866-402A59502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Copyright © 2013 Pearson Education, Inc. Publishing as Prentice Hall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5-</a:t>
            </a:r>
            <a:fld id="{4AE3D707-3CDE-443C-9830-413C1FEEA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Copyright © 2013 Pearson Education, Inc. Publishing as Prentice Hall</a:t>
            </a: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5-</a:t>
            </a:r>
            <a:fld id="{74B2CC5E-326C-4D03-BB91-CBF167AFD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572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 b="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      Copyright © 2013 Pearson Education, Inc. Publishing as Prentice Hall</a:t>
            </a:r>
            <a:endParaRPr lang="en-US" dirty="0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5-</a:t>
            </a:r>
            <a:fld id="{141F57EB-DABD-49EB-AF34-43BF20AD7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6022" name="Group 6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66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4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5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5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60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6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2432050"/>
          </a:xfrm>
        </p:spPr>
        <p:txBody>
          <a:bodyPr/>
          <a:lstStyle/>
          <a:p>
            <a:pPr eaLnBrk="1" hangingPunct="1"/>
            <a:r>
              <a:rPr lang="en-US" sz="3500" b="1" smtClean="0"/>
              <a:t>Chapter 5</a:t>
            </a:r>
          </a:p>
          <a:p>
            <a:pPr eaLnBrk="1" hangingPunct="1"/>
            <a:endParaRPr lang="en-US" sz="3500" smtClean="0"/>
          </a:p>
          <a:p>
            <a:pPr eaLnBrk="1" hangingPunct="1"/>
            <a:r>
              <a:rPr lang="en-US" sz="3500" smtClean="0"/>
              <a:t>Continuous Random Variables and Probability Distributions</a:t>
            </a:r>
          </a:p>
        </p:txBody>
      </p:sp>
      <p:sp>
        <p:nvSpPr>
          <p:cNvPr id="71682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 b="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 b="0">
                <a:solidFill>
                  <a:schemeClr val="folHlink"/>
                </a:solidFill>
              </a:rPr>
              <a:t>Business and Economics</a:t>
            </a:r>
            <a:r>
              <a:rPr lang="en-US" sz="4100" b="0">
                <a:solidFill>
                  <a:schemeClr val="folHlink"/>
                </a:solidFill>
              </a:rPr>
              <a:t> </a:t>
            </a:r>
            <a:br>
              <a:rPr lang="en-US" sz="4100" b="0">
                <a:solidFill>
                  <a:schemeClr val="folHlink"/>
                </a:solidFill>
              </a:rPr>
            </a:br>
            <a:r>
              <a:rPr lang="en-US" sz="2800" b="0">
                <a:solidFill>
                  <a:schemeClr val="folHlink"/>
                </a:solidFill>
              </a:rPr>
              <a:t>8</a:t>
            </a:r>
            <a:r>
              <a:rPr lang="en-US" sz="2800" b="0" baseline="30000">
                <a:solidFill>
                  <a:schemeClr val="folHlink"/>
                </a:solidFill>
              </a:rPr>
              <a:t>th</a:t>
            </a:r>
            <a:r>
              <a:rPr lang="en-US" sz="2800" b="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6106FB11-16F6-4FC1-85CE-1577BBBC2916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684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30213"/>
            <a:ext cx="7383462" cy="747712"/>
          </a:xfrm>
        </p:spPr>
        <p:txBody>
          <a:bodyPr lIns="90487" tIns="44450" rIns="90487" bIns="44450" anchor="ctr" anchorCtr="1"/>
          <a:lstStyle/>
          <a:p>
            <a:pPr defTabSz="914400" eaLnBrk="1" hangingPunct="1">
              <a:lnSpc>
                <a:spcPct val="95000"/>
              </a:lnSpc>
            </a:pPr>
            <a:r>
              <a:rPr lang="en-US" smtClean="0"/>
              <a:t>Probability as an Area</a:t>
            </a:r>
            <a:r>
              <a:rPr lang="en-US" smtClean="0">
                <a:solidFill>
                  <a:srgbClr val="F8F8F8"/>
                </a:solidFill>
              </a:rPr>
              <a:t>  </a:t>
            </a:r>
          </a:p>
        </p:txBody>
      </p:sp>
      <p:sp>
        <p:nvSpPr>
          <p:cNvPr id="4404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44045" name="Slide Number Placeholder 5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DB693DB8-6D07-4D32-9142-75274B272821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46" name="Rectangle 2"/>
          <p:cNvSpPr>
            <a:spLocks noChangeArrowheads="1"/>
          </p:cNvSpPr>
          <p:nvPr/>
        </p:nvSpPr>
        <p:spPr bwMode="auto">
          <a:xfrm>
            <a:off x="1243013" y="1600200"/>
            <a:ext cx="73882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 </a:t>
            </a:r>
            <a:r>
              <a:rPr lang="en-US" b="0"/>
              <a:t>The total area under the curve </a:t>
            </a:r>
            <a:r>
              <a:rPr lang="en-US" b="0" i="1"/>
              <a:t>f</a:t>
            </a:r>
            <a:r>
              <a:rPr lang="en-US" b="0"/>
              <a:t>(</a:t>
            </a:r>
            <a:r>
              <a:rPr lang="en-US" b="0" i="1"/>
              <a:t>x</a:t>
            </a:r>
            <a:r>
              <a:rPr lang="en-US" b="0"/>
              <a:t>) is 1</a:t>
            </a:r>
          </a:p>
          <a:p>
            <a:pPr>
              <a:spcBef>
                <a:spcPct val="50000"/>
              </a:spcBef>
            </a:pPr>
            <a:r>
              <a:rPr lang="en-US"/>
              <a:t>2. </a:t>
            </a:r>
            <a:r>
              <a:rPr lang="en-US" b="0"/>
              <a:t>The area under the curve </a:t>
            </a:r>
            <a:r>
              <a:rPr lang="en-US" b="0" i="1"/>
              <a:t>f</a:t>
            </a:r>
            <a:r>
              <a:rPr lang="en-US" b="0"/>
              <a:t>(</a:t>
            </a:r>
            <a:r>
              <a:rPr lang="en-US" b="0" i="1"/>
              <a:t>x</a:t>
            </a:r>
            <a:r>
              <a:rPr lang="en-US" b="0"/>
              <a:t>) to the left of </a:t>
            </a:r>
            <a:r>
              <a:rPr lang="en-US" b="0" i="1"/>
              <a:t>x</a:t>
            </a:r>
            <a:r>
              <a:rPr lang="en-US" b="0" baseline="-25000"/>
              <a:t>0</a:t>
            </a:r>
            <a:r>
              <a:rPr lang="en-US" b="0"/>
              <a:t> is </a:t>
            </a:r>
            <a:r>
              <a:rPr lang="en-US" b="0" i="1"/>
              <a:t>F</a:t>
            </a:r>
            <a:r>
              <a:rPr lang="en-US" b="0"/>
              <a:t>(</a:t>
            </a:r>
            <a:r>
              <a:rPr lang="en-US" b="0" i="1"/>
              <a:t>x</a:t>
            </a:r>
            <a:r>
              <a:rPr lang="en-US" b="0" baseline="-25000"/>
              <a:t>0</a:t>
            </a:r>
            <a:r>
              <a:rPr lang="en-US" b="0"/>
              <a:t>), where </a:t>
            </a:r>
            <a:r>
              <a:rPr lang="en-US" b="0" i="1"/>
              <a:t>x</a:t>
            </a:r>
            <a:r>
              <a:rPr lang="en-US" b="0" baseline="-25000"/>
              <a:t>0</a:t>
            </a:r>
            <a:r>
              <a:rPr lang="en-US" b="0"/>
              <a:t> is any value that the random variable can take.</a:t>
            </a:r>
            <a:endParaRPr lang="en-US"/>
          </a:p>
        </p:txBody>
      </p:sp>
      <p:sp>
        <p:nvSpPr>
          <p:cNvPr id="44047" name="Freeform 5"/>
          <p:cNvSpPr>
            <a:spLocks/>
          </p:cNvSpPr>
          <p:nvPr/>
        </p:nvSpPr>
        <p:spPr bwMode="auto">
          <a:xfrm>
            <a:off x="3051175" y="3886200"/>
            <a:ext cx="1387475" cy="1219200"/>
          </a:xfrm>
          <a:custGeom>
            <a:avLst/>
            <a:gdLst>
              <a:gd name="T0" fmla="*/ 2147483647 w 874"/>
              <a:gd name="T1" fmla="*/ 2147483647 h 768"/>
              <a:gd name="T2" fmla="*/ 2147483647 w 874"/>
              <a:gd name="T3" fmla="*/ 0 h 768"/>
              <a:gd name="T4" fmla="*/ 2147483647 w 874"/>
              <a:gd name="T5" fmla="*/ 2147483647 h 768"/>
              <a:gd name="T6" fmla="*/ 2147483647 w 874"/>
              <a:gd name="T7" fmla="*/ 2147483647 h 768"/>
              <a:gd name="T8" fmla="*/ 2147483647 w 874"/>
              <a:gd name="T9" fmla="*/ 2147483647 h 768"/>
              <a:gd name="T10" fmla="*/ 2147483647 w 874"/>
              <a:gd name="T11" fmla="*/ 2147483647 h 768"/>
              <a:gd name="T12" fmla="*/ 2147483647 w 874"/>
              <a:gd name="T13" fmla="*/ 2147483647 h 768"/>
              <a:gd name="T14" fmla="*/ 2147483647 w 874"/>
              <a:gd name="T15" fmla="*/ 2147483647 h 768"/>
              <a:gd name="T16" fmla="*/ 2147483647 w 874"/>
              <a:gd name="T17" fmla="*/ 2147483647 h 768"/>
              <a:gd name="T18" fmla="*/ 2147483647 w 874"/>
              <a:gd name="T19" fmla="*/ 2147483647 h 768"/>
              <a:gd name="T20" fmla="*/ 2147483647 w 874"/>
              <a:gd name="T21" fmla="*/ 2147483647 h 768"/>
              <a:gd name="T22" fmla="*/ 0 w 874"/>
              <a:gd name="T23" fmla="*/ 2147483647 h 768"/>
              <a:gd name="T24" fmla="*/ 0 w 874"/>
              <a:gd name="T25" fmla="*/ 2147483647 h 768"/>
              <a:gd name="T26" fmla="*/ 2147483647 w 874"/>
              <a:gd name="T27" fmla="*/ 2147483647 h 7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74"/>
              <a:gd name="T43" fmla="*/ 0 h 768"/>
              <a:gd name="T44" fmla="*/ 874 w 874"/>
              <a:gd name="T45" fmla="*/ 768 h 7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74" h="768">
                <a:moveTo>
                  <a:pt x="874" y="768"/>
                </a:moveTo>
                <a:lnTo>
                  <a:pt x="874" y="0"/>
                </a:lnTo>
                <a:lnTo>
                  <a:pt x="787" y="54"/>
                </a:lnTo>
                <a:lnTo>
                  <a:pt x="712" y="126"/>
                </a:lnTo>
                <a:lnTo>
                  <a:pt x="644" y="234"/>
                </a:lnTo>
                <a:lnTo>
                  <a:pt x="570" y="346"/>
                </a:lnTo>
                <a:lnTo>
                  <a:pt x="522" y="428"/>
                </a:lnTo>
                <a:lnTo>
                  <a:pt x="456" y="504"/>
                </a:lnTo>
                <a:lnTo>
                  <a:pt x="394" y="576"/>
                </a:lnTo>
                <a:lnTo>
                  <a:pt x="270" y="656"/>
                </a:lnTo>
                <a:lnTo>
                  <a:pt x="166" y="702"/>
                </a:lnTo>
                <a:lnTo>
                  <a:pt x="0" y="726"/>
                </a:lnTo>
                <a:lnTo>
                  <a:pt x="0" y="768"/>
                </a:lnTo>
                <a:lnTo>
                  <a:pt x="874" y="76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8" name="Line 6"/>
          <p:cNvSpPr>
            <a:spLocks noChangeShapeType="1"/>
          </p:cNvSpPr>
          <p:nvPr/>
        </p:nvSpPr>
        <p:spPr bwMode="auto">
          <a:xfrm>
            <a:off x="5181600" y="4800600"/>
            <a:ext cx="0" cy="3048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7"/>
          <p:cNvSpPr>
            <a:spLocks noChangeArrowheads="1"/>
          </p:cNvSpPr>
          <p:nvPr/>
        </p:nvSpPr>
        <p:spPr bwMode="auto">
          <a:xfrm>
            <a:off x="4419600" y="3886200"/>
            <a:ext cx="76200" cy="1219200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4050" name="Freeform 8"/>
          <p:cNvSpPr>
            <a:spLocks/>
          </p:cNvSpPr>
          <p:nvPr/>
        </p:nvSpPr>
        <p:spPr bwMode="auto">
          <a:xfrm>
            <a:off x="4408488" y="3886200"/>
            <a:ext cx="812800" cy="1214438"/>
          </a:xfrm>
          <a:custGeom>
            <a:avLst/>
            <a:gdLst>
              <a:gd name="T0" fmla="*/ 2147483647 w 512"/>
              <a:gd name="T1" fmla="*/ 2147483647 h 765"/>
              <a:gd name="T2" fmla="*/ 2147483647 w 512"/>
              <a:gd name="T3" fmla="*/ 2147483647 h 765"/>
              <a:gd name="T4" fmla="*/ 2147483647 w 512"/>
              <a:gd name="T5" fmla="*/ 2147483647 h 765"/>
              <a:gd name="T6" fmla="*/ 2147483647 w 512"/>
              <a:gd name="T7" fmla="*/ 2147483647 h 765"/>
              <a:gd name="T8" fmla="*/ 2147483647 w 512"/>
              <a:gd name="T9" fmla="*/ 2147483647 h 765"/>
              <a:gd name="T10" fmla="*/ 2147483647 w 512"/>
              <a:gd name="T11" fmla="*/ 2147483647 h 765"/>
              <a:gd name="T12" fmla="*/ 2147483647 w 512"/>
              <a:gd name="T13" fmla="*/ 2147483647 h 765"/>
              <a:gd name="T14" fmla="*/ 2147483647 w 512"/>
              <a:gd name="T15" fmla="*/ 2147483647 h 765"/>
              <a:gd name="T16" fmla="*/ 2147483647 w 512"/>
              <a:gd name="T17" fmla="*/ 2147483647 h 765"/>
              <a:gd name="T18" fmla="*/ 2147483647 w 512"/>
              <a:gd name="T19" fmla="*/ 2147483647 h 765"/>
              <a:gd name="T20" fmla="*/ 2147483647 w 512"/>
              <a:gd name="T21" fmla="*/ 2147483647 h 765"/>
              <a:gd name="T22" fmla="*/ 2147483647 w 512"/>
              <a:gd name="T23" fmla="*/ 2147483647 h 765"/>
              <a:gd name="T24" fmla="*/ 2147483647 w 512"/>
              <a:gd name="T25" fmla="*/ 2147483647 h 765"/>
              <a:gd name="T26" fmla="*/ 2147483647 w 512"/>
              <a:gd name="T27" fmla="*/ 2147483647 h 765"/>
              <a:gd name="T28" fmla="*/ 2147483647 w 512"/>
              <a:gd name="T29" fmla="*/ 2147483647 h 765"/>
              <a:gd name="T30" fmla="*/ 2147483647 w 512"/>
              <a:gd name="T31" fmla="*/ 2147483647 h 765"/>
              <a:gd name="T32" fmla="*/ 2147483647 w 512"/>
              <a:gd name="T33" fmla="*/ 2147483647 h 765"/>
              <a:gd name="T34" fmla="*/ 2147483647 w 512"/>
              <a:gd name="T35" fmla="*/ 2147483647 h 765"/>
              <a:gd name="T36" fmla="*/ 2147483647 w 512"/>
              <a:gd name="T37" fmla="*/ 2147483647 h 765"/>
              <a:gd name="T38" fmla="*/ 2147483647 w 512"/>
              <a:gd name="T39" fmla="*/ 2147483647 h 765"/>
              <a:gd name="T40" fmla="*/ 2147483647 w 512"/>
              <a:gd name="T41" fmla="*/ 2147483647 h 7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12"/>
              <a:gd name="T64" fmla="*/ 0 h 765"/>
              <a:gd name="T65" fmla="*/ 512 w 512"/>
              <a:gd name="T66" fmla="*/ 765 h 76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12" h="765">
                <a:moveTo>
                  <a:pt x="23" y="19"/>
                </a:moveTo>
                <a:cubicBezTo>
                  <a:pt x="20" y="2"/>
                  <a:pt x="14" y="16"/>
                  <a:pt x="17" y="17"/>
                </a:cubicBezTo>
                <a:cubicBezTo>
                  <a:pt x="20" y="18"/>
                  <a:pt x="35" y="25"/>
                  <a:pt x="43" y="27"/>
                </a:cubicBezTo>
                <a:cubicBezTo>
                  <a:pt x="61" y="29"/>
                  <a:pt x="48" y="21"/>
                  <a:pt x="65" y="27"/>
                </a:cubicBezTo>
                <a:cubicBezTo>
                  <a:pt x="80" y="32"/>
                  <a:pt x="83" y="33"/>
                  <a:pt x="95" y="43"/>
                </a:cubicBezTo>
                <a:cubicBezTo>
                  <a:pt x="123" y="64"/>
                  <a:pt x="138" y="88"/>
                  <a:pt x="167" y="106"/>
                </a:cubicBezTo>
                <a:cubicBezTo>
                  <a:pt x="180" y="144"/>
                  <a:pt x="215" y="179"/>
                  <a:pt x="245" y="208"/>
                </a:cubicBezTo>
                <a:cubicBezTo>
                  <a:pt x="259" y="248"/>
                  <a:pt x="272" y="246"/>
                  <a:pt x="296" y="280"/>
                </a:cubicBezTo>
                <a:cubicBezTo>
                  <a:pt x="304" y="292"/>
                  <a:pt x="315" y="306"/>
                  <a:pt x="327" y="313"/>
                </a:cubicBezTo>
                <a:cubicBezTo>
                  <a:pt x="333" y="317"/>
                  <a:pt x="339" y="340"/>
                  <a:pt x="339" y="340"/>
                </a:cubicBezTo>
                <a:cubicBezTo>
                  <a:pt x="348" y="366"/>
                  <a:pt x="360" y="368"/>
                  <a:pt x="374" y="391"/>
                </a:cubicBezTo>
                <a:cubicBezTo>
                  <a:pt x="386" y="409"/>
                  <a:pt x="416" y="440"/>
                  <a:pt x="431" y="458"/>
                </a:cubicBezTo>
                <a:cubicBezTo>
                  <a:pt x="450" y="482"/>
                  <a:pt x="447" y="510"/>
                  <a:pt x="471" y="526"/>
                </a:cubicBezTo>
                <a:cubicBezTo>
                  <a:pt x="480" y="553"/>
                  <a:pt x="494" y="532"/>
                  <a:pt x="494" y="571"/>
                </a:cubicBezTo>
                <a:cubicBezTo>
                  <a:pt x="494" y="765"/>
                  <a:pt x="512" y="743"/>
                  <a:pt x="326" y="750"/>
                </a:cubicBezTo>
                <a:cubicBezTo>
                  <a:pt x="308" y="752"/>
                  <a:pt x="290" y="757"/>
                  <a:pt x="272" y="756"/>
                </a:cubicBezTo>
                <a:cubicBezTo>
                  <a:pt x="220" y="755"/>
                  <a:pt x="116" y="745"/>
                  <a:pt x="116" y="745"/>
                </a:cubicBezTo>
                <a:cubicBezTo>
                  <a:pt x="75" y="731"/>
                  <a:pt x="60" y="731"/>
                  <a:pt x="19" y="745"/>
                </a:cubicBezTo>
                <a:cubicBezTo>
                  <a:pt x="0" y="646"/>
                  <a:pt x="28" y="594"/>
                  <a:pt x="49" y="513"/>
                </a:cubicBezTo>
                <a:cubicBezTo>
                  <a:pt x="13" y="288"/>
                  <a:pt x="9" y="166"/>
                  <a:pt x="5" y="23"/>
                </a:cubicBezTo>
                <a:cubicBezTo>
                  <a:pt x="4" y="0"/>
                  <a:pt x="44" y="19"/>
                  <a:pt x="23" y="19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Freeform 9"/>
          <p:cNvSpPr>
            <a:spLocks/>
          </p:cNvSpPr>
          <p:nvPr/>
        </p:nvSpPr>
        <p:spPr bwMode="auto">
          <a:xfrm>
            <a:off x="3048000" y="3879850"/>
            <a:ext cx="1400175" cy="1149350"/>
          </a:xfrm>
          <a:custGeom>
            <a:avLst/>
            <a:gdLst>
              <a:gd name="T0" fmla="*/ 0 w 882"/>
              <a:gd name="T1" fmla="*/ 2147483647 h 724"/>
              <a:gd name="T2" fmla="*/ 2147483647 w 882"/>
              <a:gd name="T3" fmla="*/ 2147483647 h 724"/>
              <a:gd name="T4" fmla="*/ 2147483647 w 882"/>
              <a:gd name="T5" fmla="*/ 2147483647 h 724"/>
              <a:gd name="T6" fmla="*/ 2147483647 w 882"/>
              <a:gd name="T7" fmla="*/ 2147483647 h 724"/>
              <a:gd name="T8" fmla="*/ 2147483647 w 882"/>
              <a:gd name="T9" fmla="*/ 2147483647 h 724"/>
              <a:gd name="T10" fmla="*/ 2147483647 w 882"/>
              <a:gd name="T11" fmla="*/ 2147483647 h 724"/>
              <a:gd name="T12" fmla="*/ 2147483647 w 882"/>
              <a:gd name="T13" fmla="*/ 2147483647 h 724"/>
              <a:gd name="T14" fmla="*/ 2147483647 w 882"/>
              <a:gd name="T15" fmla="*/ 2147483647 h 724"/>
              <a:gd name="T16" fmla="*/ 2147483647 w 882"/>
              <a:gd name="T17" fmla="*/ 2147483647 h 724"/>
              <a:gd name="T18" fmla="*/ 2147483647 w 882"/>
              <a:gd name="T19" fmla="*/ 2147483647 h 724"/>
              <a:gd name="T20" fmla="*/ 2147483647 w 882"/>
              <a:gd name="T21" fmla="*/ 2147483647 h 724"/>
              <a:gd name="T22" fmla="*/ 2147483647 w 882"/>
              <a:gd name="T23" fmla="*/ 2147483647 h 724"/>
              <a:gd name="T24" fmla="*/ 2147483647 w 882"/>
              <a:gd name="T25" fmla="*/ 2147483647 h 724"/>
              <a:gd name="T26" fmla="*/ 2147483647 w 882"/>
              <a:gd name="T27" fmla="*/ 2147483647 h 724"/>
              <a:gd name="T28" fmla="*/ 2147483647 w 882"/>
              <a:gd name="T29" fmla="*/ 2147483647 h 724"/>
              <a:gd name="T30" fmla="*/ 2147483647 w 882"/>
              <a:gd name="T31" fmla="*/ 0 h 7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2"/>
              <a:gd name="T49" fmla="*/ 0 h 724"/>
              <a:gd name="T50" fmla="*/ 882 w 882"/>
              <a:gd name="T51" fmla="*/ 724 h 7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2" h="724">
                <a:moveTo>
                  <a:pt x="0" y="724"/>
                </a:moveTo>
                <a:lnTo>
                  <a:pt x="95" y="716"/>
                </a:lnTo>
                <a:lnTo>
                  <a:pt x="142" y="708"/>
                </a:lnTo>
                <a:lnTo>
                  <a:pt x="189" y="695"/>
                </a:lnTo>
                <a:lnTo>
                  <a:pt x="237" y="679"/>
                </a:lnTo>
                <a:lnTo>
                  <a:pt x="284" y="657"/>
                </a:lnTo>
                <a:lnTo>
                  <a:pt x="331" y="627"/>
                </a:lnTo>
                <a:lnTo>
                  <a:pt x="426" y="544"/>
                </a:lnTo>
                <a:lnTo>
                  <a:pt x="521" y="426"/>
                </a:lnTo>
                <a:lnTo>
                  <a:pt x="616" y="285"/>
                </a:lnTo>
                <a:lnTo>
                  <a:pt x="663" y="213"/>
                </a:lnTo>
                <a:lnTo>
                  <a:pt x="710" y="146"/>
                </a:lnTo>
                <a:lnTo>
                  <a:pt x="757" y="87"/>
                </a:lnTo>
                <a:lnTo>
                  <a:pt x="805" y="42"/>
                </a:lnTo>
                <a:lnTo>
                  <a:pt x="852" y="13"/>
                </a:lnTo>
                <a:lnTo>
                  <a:pt x="882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2" name="Line 10"/>
          <p:cNvSpPr>
            <a:spLocks noChangeShapeType="1"/>
          </p:cNvSpPr>
          <p:nvPr/>
        </p:nvSpPr>
        <p:spPr bwMode="auto">
          <a:xfrm>
            <a:off x="5969000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Rectangle 11"/>
          <p:cNvSpPr>
            <a:spLocks noChangeArrowheads="1"/>
          </p:cNvSpPr>
          <p:nvPr/>
        </p:nvSpPr>
        <p:spPr bwMode="auto">
          <a:xfrm>
            <a:off x="6096000" y="5029200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44054" name="Rectangle 12"/>
          <p:cNvSpPr>
            <a:spLocks noChangeArrowheads="1"/>
          </p:cNvSpPr>
          <p:nvPr/>
        </p:nvSpPr>
        <p:spPr bwMode="auto">
          <a:xfrm>
            <a:off x="4267200" y="5105400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44055" name="Rectangle 13"/>
          <p:cNvSpPr>
            <a:spLocks noChangeArrowheads="1"/>
          </p:cNvSpPr>
          <p:nvPr/>
        </p:nvSpPr>
        <p:spPr bwMode="auto">
          <a:xfrm>
            <a:off x="5029200" y="5032375"/>
            <a:ext cx="685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x</a:t>
            </a:r>
            <a:r>
              <a:rPr lang="en-US" baseline="-250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44056" name="Line 14"/>
          <p:cNvSpPr>
            <a:spLocks noChangeShapeType="1"/>
          </p:cNvSpPr>
          <p:nvPr/>
        </p:nvSpPr>
        <p:spPr bwMode="auto">
          <a:xfrm>
            <a:off x="4419600" y="50292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7" name="Line 15"/>
          <p:cNvSpPr>
            <a:spLocks noChangeShapeType="1"/>
          </p:cNvSpPr>
          <p:nvPr/>
        </p:nvSpPr>
        <p:spPr bwMode="auto">
          <a:xfrm>
            <a:off x="4419600" y="50292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8" name="Line 16"/>
          <p:cNvSpPr>
            <a:spLocks noChangeShapeType="1"/>
          </p:cNvSpPr>
          <p:nvPr/>
        </p:nvSpPr>
        <p:spPr bwMode="auto">
          <a:xfrm>
            <a:off x="4419600" y="5029200"/>
            <a:ext cx="7620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9" name="Line 18"/>
          <p:cNvSpPr>
            <a:spLocks noChangeShapeType="1"/>
          </p:cNvSpPr>
          <p:nvPr/>
        </p:nvSpPr>
        <p:spPr bwMode="auto">
          <a:xfrm flipH="1">
            <a:off x="4800600" y="41910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60" name="Freeform 19"/>
          <p:cNvSpPr>
            <a:spLocks/>
          </p:cNvSpPr>
          <p:nvPr/>
        </p:nvSpPr>
        <p:spPr bwMode="auto">
          <a:xfrm>
            <a:off x="4460875" y="3883025"/>
            <a:ext cx="1384300" cy="1139825"/>
          </a:xfrm>
          <a:custGeom>
            <a:avLst/>
            <a:gdLst>
              <a:gd name="T0" fmla="*/ 2147483647 w 872"/>
              <a:gd name="T1" fmla="*/ 2147483647 h 718"/>
              <a:gd name="T2" fmla="*/ 2147483647 w 872"/>
              <a:gd name="T3" fmla="*/ 2147483647 h 718"/>
              <a:gd name="T4" fmla="*/ 2147483647 w 872"/>
              <a:gd name="T5" fmla="*/ 2147483647 h 718"/>
              <a:gd name="T6" fmla="*/ 2147483647 w 872"/>
              <a:gd name="T7" fmla="*/ 2147483647 h 718"/>
              <a:gd name="T8" fmla="*/ 2147483647 w 872"/>
              <a:gd name="T9" fmla="*/ 2147483647 h 718"/>
              <a:gd name="T10" fmla="*/ 2147483647 w 872"/>
              <a:gd name="T11" fmla="*/ 2147483647 h 718"/>
              <a:gd name="T12" fmla="*/ 2147483647 w 872"/>
              <a:gd name="T13" fmla="*/ 2147483647 h 718"/>
              <a:gd name="T14" fmla="*/ 2147483647 w 872"/>
              <a:gd name="T15" fmla="*/ 2147483647 h 718"/>
              <a:gd name="T16" fmla="*/ 2147483647 w 872"/>
              <a:gd name="T17" fmla="*/ 2147483647 h 718"/>
              <a:gd name="T18" fmla="*/ 2147483647 w 872"/>
              <a:gd name="T19" fmla="*/ 2147483647 h 718"/>
              <a:gd name="T20" fmla="*/ 2147483647 w 872"/>
              <a:gd name="T21" fmla="*/ 2147483647 h 718"/>
              <a:gd name="T22" fmla="*/ 2147483647 w 872"/>
              <a:gd name="T23" fmla="*/ 2147483647 h 718"/>
              <a:gd name="T24" fmla="*/ 2147483647 w 872"/>
              <a:gd name="T25" fmla="*/ 2147483647 h 718"/>
              <a:gd name="T26" fmla="*/ 2147483647 w 872"/>
              <a:gd name="T27" fmla="*/ 2147483647 h 718"/>
              <a:gd name="T28" fmla="*/ 2147483647 w 872"/>
              <a:gd name="T29" fmla="*/ 2147483647 h 718"/>
              <a:gd name="T30" fmla="*/ 0 w 872"/>
              <a:gd name="T31" fmla="*/ 0 h 7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718"/>
              <a:gd name="T50" fmla="*/ 872 w 872"/>
              <a:gd name="T51" fmla="*/ 718 h 7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718">
                <a:moveTo>
                  <a:pt x="872" y="718"/>
                </a:moveTo>
                <a:lnTo>
                  <a:pt x="777" y="710"/>
                </a:lnTo>
                <a:lnTo>
                  <a:pt x="730" y="702"/>
                </a:lnTo>
                <a:lnTo>
                  <a:pt x="683" y="689"/>
                </a:lnTo>
                <a:lnTo>
                  <a:pt x="635" y="673"/>
                </a:lnTo>
                <a:lnTo>
                  <a:pt x="587" y="651"/>
                </a:lnTo>
                <a:lnTo>
                  <a:pt x="540" y="621"/>
                </a:lnTo>
                <a:lnTo>
                  <a:pt x="445" y="538"/>
                </a:lnTo>
                <a:lnTo>
                  <a:pt x="350" y="420"/>
                </a:lnTo>
                <a:lnTo>
                  <a:pt x="256" y="279"/>
                </a:lnTo>
                <a:lnTo>
                  <a:pt x="208" y="207"/>
                </a:lnTo>
                <a:lnTo>
                  <a:pt x="161" y="140"/>
                </a:lnTo>
                <a:lnTo>
                  <a:pt x="114" y="81"/>
                </a:lnTo>
                <a:lnTo>
                  <a:pt x="66" y="36"/>
                </a:lnTo>
                <a:lnTo>
                  <a:pt x="18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61" name="Freeform 20"/>
          <p:cNvSpPr>
            <a:spLocks/>
          </p:cNvSpPr>
          <p:nvPr/>
        </p:nvSpPr>
        <p:spPr bwMode="auto">
          <a:xfrm>
            <a:off x="2743200" y="5105400"/>
            <a:ext cx="3422650" cy="1588"/>
          </a:xfrm>
          <a:custGeom>
            <a:avLst/>
            <a:gdLst>
              <a:gd name="T0" fmla="*/ 0 w 2156"/>
              <a:gd name="T1" fmla="*/ 0 h 1"/>
              <a:gd name="T2" fmla="*/ 2147483647 w 2156"/>
              <a:gd name="T3" fmla="*/ 2147483647 h 1"/>
              <a:gd name="T4" fmla="*/ 2147483647 w 2156"/>
              <a:gd name="T5" fmla="*/ 2147483647 h 1"/>
              <a:gd name="T6" fmla="*/ 0 60000 65536"/>
              <a:gd name="T7" fmla="*/ 0 60000 65536"/>
              <a:gd name="T8" fmla="*/ 0 60000 65536"/>
              <a:gd name="T9" fmla="*/ 0 w 2156"/>
              <a:gd name="T10" fmla="*/ 0 h 1"/>
              <a:gd name="T11" fmla="*/ 2156 w 21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" h="1">
                <a:moveTo>
                  <a:pt x="0" y="0"/>
                </a:moveTo>
                <a:lnTo>
                  <a:pt x="72" y="1"/>
                </a:lnTo>
                <a:lnTo>
                  <a:pt x="2156" y="1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62" name="Line 21"/>
          <p:cNvSpPr>
            <a:spLocks noChangeShapeType="1"/>
          </p:cNvSpPr>
          <p:nvPr/>
        </p:nvSpPr>
        <p:spPr bwMode="auto">
          <a:xfrm>
            <a:off x="4419600" y="3886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5372100" y="3957638"/>
          <a:ext cx="2312988" cy="466725"/>
        </p:xfrm>
        <a:graphic>
          <a:graphicData uri="http://schemas.openxmlformats.org/presentationml/2006/ole">
            <p:oleObj spid="_x0000_s44042" name="Equation" r:id="rId4" imgW="1130040" imgH="228600" progId="Equation.3">
              <p:embed/>
            </p:oleObj>
          </a:graphicData>
        </a:graphic>
      </p:graphicFrame>
      <p:sp>
        <p:nvSpPr>
          <p:cNvPr id="44063" name="Freeform 23"/>
          <p:cNvSpPr>
            <a:spLocks/>
          </p:cNvSpPr>
          <p:nvPr/>
        </p:nvSpPr>
        <p:spPr bwMode="auto">
          <a:xfrm>
            <a:off x="2743200" y="3657600"/>
            <a:ext cx="9525" cy="1447800"/>
          </a:xfrm>
          <a:custGeom>
            <a:avLst/>
            <a:gdLst>
              <a:gd name="T0" fmla="*/ 0 w 6"/>
              <a:gd name="T1" fmla="*/ 2147483647 h 912"/>
              <a:gd name="T2" fmla="*/ 2147483647 w 6"/>
              <a:gd name="T3" fmla="*/ 0 h 912"/>
              <a:gd name="T4" fmla="*/ 2147483647 w 6"/>
              <a:gd name="T5" fmla="*/ 0 h 912"/>
              <a:gd name="T6" fmla="*/ 0 60000 65536"/>
              <a:gd name="T7" fmla="*/ 0 60000 65536"/>
              <a:gd name="T8" fmla="*/ 0 60000 65536"/>
              <a:gd name="T9" fmla="*/ 0 w 6"/>
              <a:gd name="T10" fmla="*/ 0 h 912"/>
              <a:gd name="T11" fmla="*/ 6 w 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912">
                <a:moveTo>
                  <a:pt x="0" y="912"/>
                </a:moveTo>
                <a:lnTo>
                  <a:pt x="2" y="0"/>
                </a:lnTo>
                <a:lnTo>
                  <a:pt x="6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64" name="Text Box 24"/>
          <p:cNvSpPr txBox="1">
            <a:spLocks noChangeArrowheads="1"/>
          </p:cNvSpPr>
          <p:nvPr/>
        </p:nvSpPr>
        <p:spPr bwMode="auto">
          <a:xfrm>
            <a:off x="2133600" y="3429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8260"/>
                </a:solidFill>
              </a:rPr>
              <a:t>f(x)</a:t>
            </a:r>
          </a:p>
        </p:txBody>
      </p:sp>
      <p:sp>
        <p:nvSpPr>
          <p:cNvPr id="44065" name="Text Box 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52578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 flipH="1">
            <a:off x="52578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H="1">
            <a:off x="52578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624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371600" y="503238"/>
            <a:ext cx="704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0">
                <a:solidFill>
                  <a:schemeClr val="tx2"/>
                </a:solidFill>
              </a:rPr>
              <a:t>The Uniform Distribution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4343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Probability Distributions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H="1">
            <a:off x="52578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486400" y="4343400"/>
            <a:ext cx="14478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/>
              <a:t>Uniform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486400" y="5029200"/>
            <a:ext cx="1447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/>
              <a:t>Normal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486400" y="5715000"/>
            <a:ext cx="19812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0"/>
              <a:t>Exponential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51054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/>
              <a:t>Continuous</a:t>
            </a:r>
            <a:r>
              <a:rPr lang="en-US" b="0"/>
              <a:t> </a:t>
            </a:r>
          </a:p>
          <a:p>
            <a:pPr algn="ctr" eaLnBrk="0" hangingPunct="0"/>
            <a:r>
              <a:rPr lang="en-US" b="0"/>
              <a:t>Probability Distributions</a:t>
            </a:r>
          </a:p>
        </p:txBody>
      </p:sp>
      <p:sp>
        <p:nvSpPr>
          <p:cNvPr id="50192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327A9BDA-2842-49CD-BDAF-2BABAF81EA6F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Uniform Distribution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180263" cy="38925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uniform distribution </a:t>
            </a:r>
            <a:r>
              <a:rPr lang="en-US" sz="2400" smtClean="0"/>
              <a:t>is a probability distribution that has </a:t>
            </a:r>
            <a:r>
              <a:rPr lang="en-US" sz="2400" smtClean="0">
                <a:solidFill>
                  <a:srgbClr val="0000FF"/>
                </a:solidFill>
              </a:rPr>
              <a:t>equal probabilities </a:t>
            </a:r>
            <a:r>
              <a:rPr lang="en-US" sz="2400" smtClean="0"/>
              <a:t>for all equal-width intervals within the range of the random variable</a:t>
            </a:r>
          </a:p>
          <a:p>
            <a:pPr eaLnBrk="1" hangingPunct="1">
              <a:lnSpc>
                <a:spcPct val="115000"/>
              </a:lnSpc>
            </a:pPr>
            <a:endParaRPr lang="en-US" sz="3200" smtClean="0">
              <a:solidFill>
                <a:schemeClr val="folHlink"/>
              </a:solidFill>
            </a:endParaRP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1066800" y="3962400"/>
            <a:ext cx="48006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 flipH="1">
            <a:off x="1752600" y="4419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8"/>
          <p:cNvSpPr>
            <a:spLocks noChangeArrowheads="1"/>
          </p:cNvSpPr>
          <p:nvPr/>
        </p:nvSpPr>
        <p:spPr bwMode="auto">
          <a:xfrm>
            <a:off x="2590800" y="4876800"/>
            <a:ext cx="2438400" cy="762000"/>
          </a:xfrm>
          <a:prstGeom prst="rect">
            <a:avLst/>
          </a:prstGeom>
          <a:solidFill>
            <a:srgbClr val="C8FAF0"/>
          </a:solidFill>
          <a:ln w="19050" algn="ctr">
            <a:solidFill>
              <a:srgbClr val="00765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2286000" y="5638800"/>
            <a:ext cx="762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x</a:t>
            </a:r>
            <a:r>
              <a:rPr lang="en-US" b="0" baseline="-25000"/>
              <a:t>min</a:t>
            </a:r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4648200" y="5638800"/>
            <a:ext cx="838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x</a:t>
            </a:r>
            <a:r>
              <a:rPr lang="en-US" b="0" baseline="-25000"/>
              <a:t>max</a:t>
            </a:r>
          </a:p>
        </p:txBody>
      </p:sp>
      <p:sp>
        <p:nvSpPr>
          <p:cNvPr id="52233" name="Text Box 13"/>
          <p:cNvSpPr txBox="1">
            <a:spLocks noChangeArrowheads="1"/>
          </p:cNvSpPr>
          <p:nvPr/>
        </p:nvSpPr>
        <p:spPr bwMode="auto">
          <a:xfrm>
            <a:off x="5486400" y="5562600"/>
            <a:ext cx="381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x</a:t>
            </a:r>
          </a:p>
        </p:txBody>
      </p:sp>
      <p:sp>
        <p:nvSpPr>
          <p:cNvPr id="52234" name="Text Box 14"/>
          <p:cNvSpPr txBox="1">
            <a:spLocks noChangeArrowheads="1"/>
          </p:cNvSpPr>
          <p:nvPr/>
        </p:nvSpPr>
        <p:spPr bwMode="auto">
          <a:xfrm>
            <a:off x="1143000" y="3962400"/>
            <a:ext cx="762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f(x)</a:t>
            </a:r>
          </a:p>
        </p:txBody>
      </p:sp>
      <p:sp>
        <p:nvSpPr>
          <p:cNvPr id="52235" name="Text Box 15"/>
          <p:cNvSpPr txBox="1">
            <a:spLocks noChangeArrowheads="1"/>
          </p:cNvSpPr>
          <p:nvPr/>
        </p:nvSpPr>
        <p:spPr bwMode="auto">
          <a:xfrm>
            <a:off x="6096000" y="4267200"/>
            <a:ext cx="2819400" cy="10255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/>
              <a:t>Total area under the uniform probability density function is 1.0</a:t>
            </a:r>
          </a:p>
        </p:txBody>
      </p:sp>
      <p:sp>
        <p:nvSpPr>
          <p:cNvPr id="52236" name="Line 16"/>
          <p:cNvSpPr>
            <a:spLocks noChangeShapeType="1"/>
          </p:cNvSpPr>
          <p:nvPr/>
        </p:nvSpPr>
        <p:spPr bwMode="auto">
          <a:xfrm flipH="1">
            <a:off x="4419600" y="4800600"/>
            <a:ext cx="16764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237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34911EE9-729F-467A-AC9C-8E2486201B76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238" name="Line 7"/>
          <p:cNvSpPr>
            <a:spLocks noChangeShapeType="1"/>
          </p:cNvSpPr>
          <p:nvPr/>
        </p:nvSpPr>
        <p:spPr bwMode="auto">
          <a:xfrm>
            <a:off x="1752600" y="56388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Uniform Distribution</a:t>
            </a:r>
          </a:p>
        </p:txBody>
      </p:sp>
      <p:sp>
        <p:nvSpPr>
          <p:cNvPr id="30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3092" name="Rectangle 2"/>
          <p:cNvSpPr>
            <a:spLocks noChangeArrowheads="1"/>
          </p:cNvSpPr>
          <p:nvPr/>
        </p:nvSpPr>
        <p:spPr bwMode="auto">
          <a:xfrm>
            <a:off x="1981200" y="2286000"/>
            <a:ext cx="5029200" cy="22098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093" name="Rectangle 3"/>
          <p:cNvSpPr>
            <a:spLocks noChangeArrowheads="1"/>
          </p:cNvSpPr>
          <p:nvPr/>
        </p:nvSpPr>
        <p:spPr bwMode="auto">
          <a:xfrm>
            <a:off x="1219200" y="1676400"/>
            <a:ext cx="518636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The Continuous Uniform Distribution:</a:t>
            </a:r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3695700" y="2590800"/>
          <a:ext cx="2438400" cy="1701800"/>
        </p:xfrm>
        <a:graphic>
          <a:graphicData uri="http://schemas.openxmlformats.org/presentationml/2006/ole">
            <p:oleObj spid="_x0000_s3089" name="Equation" r:id="rId3" imgW="1218671" imgH="850531" progId="Equation.3">
              <p:embed/>
            </p:oleObj>
          </a:graphicData>
        </a:graphic>
      </p:graphicFrame>
      <p:sp>
        <p:nvSpPr>
          <p:cNvPr id="3094" name="Rectangle 5"/>
          <p:cNvSpPr>
            <a:spLocks noChangeArrowheads="1"/>
          </p:cNvSpPr>
          <p:nvPr/>
        </p:nvSpPr>
        <p:spPr bwMode="auto">
          <a:xfrm>
            <a:off x="1752600" y="4724400"/>
            <a:ext cx="6324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0"/>
              <a:t>where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0"/>
              <a:t>	f(x) = value of the density function at any x value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0"/>
              <a:t>	a = minimum value of x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0"/>
              <a:t>	b = maximum value of x</a:t>
            </a:r>
          </a:p>
        </p:txBody>
      </p:sp>
      <p:sp>
        <p:nvSpPr>
          <p:cNvPr id="3095" name="Text Box 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3096" name="AutoShape 8"/>
          <p:cNvSpPr>
            <a:spLocks/>
          </p:cNvSpPr>
          <p:nvPr/>
        </p:nvSpPr>
        <p:spPr bwMode="auto">
          <a:xfrm>
            <a:off x="3429000" y="25146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097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12192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0"/>
              <a:t>f(x) =</a:t>
            </a:r>
          </a:p>
        </p:txBody>
      </p:sp>
      <p:sp>
        <p:nvSpPr>
          <p:cNvPr id="3098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E6F48236-D47C-470C-A37F-0FACD4F3C153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Expectations for </a:t>
            </a:r>
            <a:br>
              <a:rPr lang="en-US" smtClean="0"/>
            </a:br>
            <a:r>
              <a:rPr lang="en-US" smtClean="0"/>
              <a:t>Continuous Random Variables</a:t>
            </a:r>
          </a:p>
        </p:txBody>
      </p:sp>
      <p:sp>
        <p:nvSpPr>
          <p:cNvPr id="6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7850" indent="-577850" eaLnBrk="1" hangingPunct="1"/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mean</a:t>
            </a:r>
            <a:r>
              <a:rPr lang="en-US" sz="2400" smtClean="0">
                <a:solidFill>
                  <a:schemeClr val="bg2"/>
                </a:solidFill>
              </a:rPr>
              <a:t> of  X</a:t>
            </a:r>
            <a:r>
              <a:rPr lang="en-US" sz="2400" smtClean="0"/>
              <a:t>, denoted 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X </a:t>
            </a:r>
            <a:r>
              <a:rPr lang="en-US" sz="2400" smtClean="0">
                <a:sym typeface="Symbol" pitchFamily="18" charset="2"/>
              </a:rPr>
              <a:t>, is defined as the expected value of  X</a:t>
            </a: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variance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 of  X</a:t>
            </a:r>
            <a:r>
              <a:rPr lang="en-US" sz="2400" smtClean="0">
                <a:sym typeface="Symbol" pitchFamily="18" charset="2"/>
              </a:rPr>
              <a:t>, denoted 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-25000" smtClean="0">
                <a:sym typeface="Symbol" pitchFamily="18" charset="2"/>
              </a:rPr>
              <a:t>X</a:t>
            </a:r>
            <a:r>
              <a:rPr lang="en-US" sz="2400" baseline="30000" smtClean="0">
                <a:sym typeface="Symbol" pitchFamily="18" charset="2"/>
              </a:rPr>
              <a:t>2 </a:t>
            </a:r>
            <a:r>
              <a:rPr lang="en-US" sz="2400" smtClean="0">
                <a:sym typeface="Symbol" pitchFamily="18" charset="2"/>
              </a:rPr>
              <a:t>, is defined as the expectation of the squared deviation, (X -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X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of a random variable from its mean</a:t>
            </a:r>
          </a:p>
        </p:txBody>
      </p:sp>
      <p:sp>
        <p:nvSpPr>
          <p:cNvPr id="61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3597275" y="2895600"/>
          <a:ext cx="1630363" cy="554038"/>
        </p:xfrm>
        <a:graphic>
          <a:graphicData uri="http://schemas.openxmlformats.org/presentationml/2006/ole">
            <p:oleObj spid="_x0000_s6178" name="Equation" r:id="rId3" imgW="634680" imgH="215640" progId="Equation.3">
              <p:embed/>
            </p:oleObj>
          </a:graphicData>
        </a:graphic>
      </p:graphicFrame>
      <p:graphicFrame>
        <p:nvGraphicFramePr>
          <p:cNvPr id="6179" name="Object 35"/>
          <p:cNvGraphicFramePr>
            <a:graphicFrameLocks noChangeAspect="1"/>
          </p:cNvGraphicFramePr>
          <p:nvPr/>
        </p:nvGraphicFramePr>
        <p:xfrm>
          <a:off x="3025775" y="5410200"/>
          <a:ext cx="2870200" cy="587375"/>
        </p:xfrm>
        <a:graphic>
          <a:graphicData uri="http://schemas.openxmlformats.org/presentationml/2006/ole">
            <p:oleObj spid="_x0000_s6179" name="Equation" r:id="rId4" imgW="1117600" imgH="228600" progId="Equation.3">
              <p:embed/>
            </p:oleObj>
          </a:graphicData>
        </a:graphic>
      </p:graphicFrame>
      <p:sp>
        <p:nvSpPr>
          <p:cNvPr id="618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2ABDC14-5D59-40A2-8EFF-0F17D497CDA3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84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5.2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3238" y="357188"/>
            <a:ext cx="6624637" cy="858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Mean and Variance of the </a:t>
            </a:r>
            <a:br>
              <a:rPr lang="en-US" smtClean="0"/>
            </a:br>
            <a:r>
              <a:rPr lang="en-US" smtClean="0"/>
              <a:t>Uniform Distribution</a:t>
            </a:r>
          </a:p>
        </p:txBody>
      </p:sp>
      <p:sp>
        <p:nvSpPr>
          <p:cNvPr id="450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mean</a:t>
            </a:r>
            <a:r>
              <a:rPr lang="en-US" smtClean="0"/>
              <a:t> of a uniform distribution is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variance </a:t>
            </a:r>
            <a:r>
              <a:rPr lang="en-US" smtClean="0"/>
              <a:t>is</a:t>
            </a:r>
          </a:p>
        </p:txBody>
      </p:sp>
      <p:sp>
        <p:nvSpPr>
          <p:cNvPr id="450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3429000" y="2405063"/>
          <a:ext cx="1816100" cy="1074737"/>
        </p:xfrm>
        <a:graphic>
          <a:graphicData uri="http://schemas.openxmlformats.org/presentationml/2006/ole">
            <p:oleObj spid="_x0000_s45076" name="Equation" r:id="rId3" imgW="19513800" imgH="12577320" progId="Equation.3">
              <p:embed/>
            </p:oleObj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3200400" y="4175125"/>
          <a:ext cx="2287588" cy="1082675"/>
        </p:xfrm>
        <a:graphic>
          <a:graphicData uri="http://schemas.openxmlformats.org/presentationml/2006/ole">
            <p:oleObj spid="_x0000_s45077" name="Equation" r:id="rId4" imgW="26022600" imgH="13389480" progId="Equation.3">
              <p:embed/>
            </p:oleObj>
          </a:graphicData>
        </a:graphic>
      </p:graphicFrame>
      <p:sp>
        <p:nvSpPr>
          <p:cNvPr id="4508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66F2B53D-7061-4BD6-A110-069E91C88199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82" name="Rectangle 5"/>
          <p:cNvSpPr>
            <a:spLocks noChangeArrowheads="1"/>
          </p:cNvSpPr>
          <p:nvPr/>
        </p:nvSpPr>
        <p:spPr bwMode="auto">
          <a:xfrm>
            <a:off x="1974850" y="5586413"/>
            <a:ext cx="5267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0"/>
              <a:t>Where	    a = minimum value of x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0"/>
              <a:t>		    b = maximum value of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3988" y="538163"/>
            <a:ext cx="6973887" cy="660400"/>
          </a:xfrm>
        </p:spPr>
        <p:txBody>
          <a:bodyPr/>
          <a:lstStyle/>
          <a:p>
            <a:pPr defTabSz="914400" eaLnBrk="1" hangingPunct="1"/>
            <a:r>
              <a:rPr lang="en-US" smtClean="0"/>
              <a:t>Uniform Distribution Example</a:t>
            </a:r>
          </a:p>
        </p:txBody>
      </p:sp>
      <p:sp>
        <p:nvSpPr>
          <p:cNvPr id="4610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46104" name="Rectangle 2"/>
          <p:cNvSpPr>
            <a:spLocks noChangeArrowheads="1"/>
          </p:cNvSpPr>
          <p:nvPr/>
        </p:nvSpPr>
        <p:spPr bwMode="auto">
          <a:xfrm>
            <a:off x="381000" y="3962400"/>
            <a:ext cx="4724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6105" name="Rectangle 3"/>
          <p:cNvSpPr>
            <a:spLocks noChangeArrowheads="1"/>
          </p:cNvSpPr>
          <p:nvPr/>
        </p:nvSpPr>
        <p:spPr bwMode="auto">
          <a:xfrm>
            <a:off x="1905000" y="2819400"/>
            <a:ext cx="5410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6106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69342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0">
                <a:solidFill>
                  <a:srgbClr val="0000FF"/>
                </a:solidFill>
              </a:rPr>
              <a:t>Example</a:t>
            </a:r>
            <a:r>
              <a:rPr lang="en-US" sz="2800" b="0">
                <a:solidFill>
                  <a:schemeClr val="folHlink"/>
                </a:solidFill>
              </a:rPr>
              <a:t>:</a:t>
            </a:r>
            <a:r>
              <a:rPr lang="en-US" sz="2800" b="0"/>
              <a:t> Uniform probability distribution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0"/>
              <a:t>	       over the range   2 ≤ x ≤ 6:</a:t>
            </a:r>
            <a:endParaRPr lang="en-US" b="0"/>
          </a:p>
        </p:txBody>
      </p:sp>
      <p:sp>
        <p:nvSpPr>
          <p:cNvPr id="46107" name="Line 6"/>
          <p:cNvSpPr>
            <a:spLocks noChangeShapeType="1"/>
          </p:cNvSpPr>
          <p:nvPr/>
        </p:nvSpPr>
        <p:spPr bwMode="auto">
          <a:xfrm flipH="1">
            <a:off x="990600" y="4419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Rectangle 8"/>
          <p:cNvSpPr>
            <a:spLocks noChangeArrowheads="1"/>
          </p:cNvSpPr>
          <p:nvPr/>
        </p:nvSpPr>
        <p:spPr bwMode="auto">
          <a:xfrm>
            <a:off x="1828800" y="4876800"/>
            <a:ext cx="2438400" cy="762000"/>
          </a:xfrm>
          <a:prstGeom prst="rect">
            <a:avLst/>
          </a:prstGeom>
          <a:solidFill>
            <a:srgbClr val="C8FAF0"/>
          </a:solidFill>
          <a:ln w="19050" algn="ctr">
            <a:solidFill>
              <a:srgbClr val="00765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6109" name="Text Box 9"/>
          <p:cNvSpPr txBox="1">
            <a:spLocks noChangeArrowheads="1"/>
          </p:cNvSpPr>
          <p:nvPr/>
        </p:nvSpPr>
        <p:spPr bwMode="auto">
          <a:xfrm>
            <a:off x="1676400" y="5638800"/>
            <a:ext cx="381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2</a:t>
            </a:r>
          </a:p>
        </p:txBody>
      </p:sp>
      <p:sp>
        <p:nvSpPr>
          <p:cNvPr id="46110" name="Text Box 10"/>
          <p:cNvSpPr txBox="1">
            <a:spLocks noChangeArrowheads="1"/>
          </p:cNvSpPr>
          <p:nvPr/>
        </p:nvSpPr>
        <p:spPr bwMode="auto">
          <a:xfrm>
            <a:off x="4038600" y="5638800"/>
            <a:ext cx="381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6</a:t>
            </a:r>
          </a:p>
        </p:txBody>
      </p:sp>
      <p:sp>
        <p:nvSpPr>
          <p:cNvPr id="46111" name="Text Box 11"/>
          <p:cNvSpPr txBox="1">
            <a:spLocks noChangeArrowheads="1"/>
          </p:cNvSpPr>
          <p:nvPr/>
        </p:nvSpPr>
        <p:spPr bwMode="auto">
          <a:xfrm>
            <a:off x="381000" y="4572000"/>
            <a:ext cx="609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.25</a:t>
            </a:r>
          </a:p>
        </p:txBody>
      </p:sp>
      <p:sp>
        <p:nvSpPr>
          <p:cNvPr id="46112" name="Line 12"/>
          <p:cNvSpPr>
            <a:spLocks noChangeShapeType="1"/>
          </p:cNvSpPr>
          <p:nvPr/>
        </p:nvSpPr>
        <p:spPr bwMode="auto">
          <a:xfrm>
            <a:off x="914400" y="4876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Text Box 13"/>
          <p:cNvSpPr txBox="1">
            <a:spLocks noChangeArrowheads="1"/>
          </p:cNvSpPr>
          <p:nvPr/>
        </p:nvSpPr>
        <p:spPr bwMode="auto">
          <a:xfrm>
            <a:off x="2057400" y="3048000"/>
            <a:ext cx="64833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f(x) =           = .25   for  2 ≤ x ≤ 6</a:t>
            </a:r>
          </a:p>
        </p:txBody>
      </p:sp>
      <p:sp>
        <p:nvSpPr>
          <p:cNvPr id="46114" name="Text Box 14"/>
          <p:cNvSpPr txBox="1">
            <a:spLocks noChangeArrowheads="1"/>
          </p:cNvSpPr>
          <p:nvPr/>
        </p:nvSpPr>
        <p:spPr bwMode="auto">
          <a:xfrm>
            <a:off x="3048000" y="3200400"/>
            <a:ext cx="9906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6 - 2</a:t>
            </a:r>
          </a:p>
        </p:txBody>
      </p:sp>
      <p:sp>
        <p:nvSpPr>
          <p:cNvPr id="46115" name="Text Box 15"/>
          <p:cNvSpPr txBox="1">
            <a:spLocks noChangeArrowheads="1"/>
          </p:cNvSpPr>
          <p:nvPr/>
        </p:nvSpPr>
        <p:spPr bwMode="auto">
          <a:xfrm>
            <a:off x="3276600" y="2819400"/>
            <a:ext cx="4508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0"/>
              <a:t>1</a:t>
            </a:r>
          </a:p>
        </p:txBody>
      </p:sp>
      <p:sp>
        <p:nvSpPr>
          <p:cNvPr id="46116" name="Line 16"/>
          <p:cNvSpPr>
            <a:spLocks noChangeShapeType="1"/>
          </p:cNvSpPr>
          <p:nvPr/>
        </p:nvSpPr>
        <p:spPr bwMode="auto">
          <a:xfrm>
            <a:off x="3124200" y="3276600"/>
            <a:ext cx="7207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Text Box 17"/>
          <p:cNvSpPr txBox="1">
            <a:spLocks noChangeArrowheads="1"/>
          </p:cNvSpPr>
          <p:nvPr/>
        </p:nvSpPr>
        <p:spPr bwMode="auto">
          <a:xfrm>
            <a:off x="4572000" y="5562600"/>
            <a:ext cx="381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x</a:t>
            </a:r>
          </a:p>
        </p:txBody>
      </p:sp>
      <p:sp>
        <p:nvSpPr>
          <p:cNvPr id="46118" name="Text Box 18"/>
          <p:cNvSpPr txBox="1">
            <a:spLocks noChangeArrowheads="1"/>
          </p:cNvSpPr>
          <p:nvPr/>
        </p:nvSpPr>
        <p:spPr bwMode="auto">
          <a:xfrm>
            <a:off x="381000" y="3962400"/>
            <a:ext cx="762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f(x)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5486400" y="4359275"/>
          <a:ext cx="2362200" cy="628650"/>
        </p:xfrm>
        <a:graphic>
          <a:graphicData uri="http://schemas.openxmlformats.org/presentationml/2006/ole">
            <p:oleObj spid="_x0000_s46100" name="Equation" r:id="rId3" imgW="43515000" imgH="12577320" progId="Equation.3">
              <p:embed/>
            </p:oleObj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5410200" y="5257800"/>
          <a:ext cx="3373438" cy="668338"/>
        </p:xfrm>
        <a:graphic>
          <a:graphicData uri="http://schemas.openxmlformats.org/presentationml/2006/ole">
            <p:oleObj spid="_x0000_s46101" name="Equation" r:id="rId4" imgW="62227800" imgH="13389480" progId="Equation.3">
              <p:embed/>
            </p:oleObj>
          </a:graphicData>
        </a:graphic>
      </p:graphicFrame>
      <p:sp>
        <p:nvSpPr>
          <p:cNvPr id="46119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DB944054-EA9F-48CE-96AF-5BEC482B0A44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120" name="Line 7"/>
          <p:cNvSpPr>
            <a:spLocks noChangeShapeType="1"/>
          </p:cNvSpPr>
          <p:nvPr/>
        </p:nvSpPr>
        <p:spPr bwMode="auto">
          <a:xfrm>
            <a:off x="990600" y="56388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1" name="Rectangle 12"/>
          <p:cNvSpPr>
            <a:spLocks noChangeArrowheads="1"/>
          </p:cNvSpPr>
          <p:nvPr/>
        </p:nvSpPr>
        <p:spPr bwMode="auto">
          <a:xfrm>
            <a:off x="1752600" y="1524000"/>
            <a:ext cx="1981200" cy="4572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7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Linear Functions of </a:t>
            </a:r>
            <a:br>
              <a:rPr lang="en-US" smtClean="0"/>
            </a:br>
            <a:r>
              <a:rPr lang="en-US" smtClean="0"/>
              <a:t>Random Variables</a:t>
            </a:r>
          </a:p>
        </p:txBody>
      </p:sp>
      <p:sp>
        <p:nvSpPr>
          <p:cNvPr id="72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077200" cy="5029200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Let  W = a + bX , where  X  has mean 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baseline="-25000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  and variance 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="1" baseline="-25000" smtClean="0">
                <a:sym typeface="Symbol" pitchFamily="18" charset="2"/>
              </a:rPr>
              <a:t>X</a:t>
            </a:r>
            <a:r>
              <a:rPr lang="en-US" sz="2400" baseline="30000" smtClean="0">
                <a:sym typeface="Symbol" pitchFamily="18" charset="2"/>
              </a:rPr>
              <a:t>2 </a:t>
            </a:r>
            <a:r>
              <a:rPr lang="en-US" smtClean="0">
                <a:sym typeface="Symbol" pitchFamily="18" charset="2"/>
              </a:rPr>
              <a:t>, and  a  and  b  are constants</a:t>
            </a:r>
          </a:p>
          <a:p>
            <a:pPr eaLnBrk="1" hangingPunct="1"/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Then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mean</a:t>
            </a:r>
            <a:r>
              <a:rPr lang="en-US" sz="2400" smtClean="0">
                <a:sym typeface="Symbol" pitchFamily="18" charset="2"/>
              </a:rPr>
              <a:t> of  W  is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variance</a:t>
            </a:r>
            <a:r>
              <a:rPr lang="en-US" sz="2400" smtClean="0">
                <a:sym typeface="Symbol" pitchFamily="18" charset="2"/>
              </a:rPr>
              <a:t> is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standard deviation </a:t>
            </a:r>
            <a:r>
              <a:rPr lang="en-US" sz="2400" smtClean="0">
                <a:sym typeface="Symbol" pitchFamily="18" charset="2"/>
              </a:rPr>
              <a:t>of  W  is</a:t>
            </a:r>
          </a:p>
        </p:txBody>
      </p:sp>
      <p:sp>
        <p:nvSpPr>
          <p:cNvPr id="72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7218" name="Object 50"/>
          <p:cNvGraphicFramePr>
            <a:graphicFrameLocks noChangeAspect="1"/>
          </p:cNvGraphicFramePr>
          <p:nvPr/>
        </p:nvGraphicFramePr>
        <p:xfrm>
          <a:off x="2073275" y="3065463"/>
          <a:ext cx="4522788" cy="627062"/>
        </p:xfrm>
        <a:graphic>
          <a:graphicData uri="http://schemas.openxmlformats.org/presentationml/2006/ole">
            <p:oleObj spid="_x0000_s7218" name="Equation" r:id="rId3" imgW="1562040" imgH="215640" progId="Equation.3">
              <p:embed/>
            </p:oleObj>
          </a:graphicData>
        </a:graphic>
      </p:graphicFrame>
      <p:graphicFrame>
        <p:nvGraphicFramePr>
          <p:cNvPr id="7219" name="Object 51"/>
          <p:cNvGraphicFramePr>
            <a:graphicFrameLocks noChangeAspect="1"/>
          </p:cNvGraphicFramePr>
          <p:nvPr/>
        </p:nvGraphicFramePr>
        <p:xfrm>
          <a:off x="2227263" y="4437063"/>
          <a:ext cx="4598987" cy="663575"/>
        </p:xfrm>
        <a:graphic>
          <a:graphicData uri="http://schemas.openxmlformats.org/presentationml/2006/ole">
            <p:oleObj spid="_x0000_s7219" name="Equation" r:id="rId4" imgW="1587240" imgH="228600" progId="Equation.3">
              <p:embed/>
            </p:oleObj>
          </a:graphicData>
        </a:graphic>
      </p:graphicFrame>
      <p:graphicFrame>
        <p:nvGraphicFramePr>
          <p:cNvPr id="7220" name="Object 52"/>
          <p:cNvGraphicFramePr>
            <a:graphicFrameLocks noChangeAspect="1"/>
          </p:cNvGraphicFramePr>
          <p:nvPr/>
        </p:nvGraphicFramePr>
        <p:xfrm>
          <a:off x="3352800" y="5715000"/>
          <a:ext cx="2024063" cy="736600"/>
        </p:xfrm>
        <a:graphic>
          <a:graphicData uri="http://schemas.openxmlformats.org/presentationml/2006/ole">
            <p:oleObj spid="_x0000_s7220" name="Equation" r:id="rId5" imgW="698197" imgH="253890" progId="Equation.3">
              <p:embed/>
            </p:oleObj>
          </a:graphicData>
        </a:graphic>
      </p:graphicFrame>
      <p:sp>
        <p:nvSpPr>
          <p:cNvPr id="7225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0FB00D61-27BC-4725-B75A-1D49E3C2E740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Linear Functions of </a:t>
            </a:r>
            <a:br>
              <a:rPr lang="en-US" smtClean="0"/>
            </a:br>
            <a:r>
              <a:rPr lang="en-US" smtClean="0"/>
              <a:t>Random Variables</a:t>
            </a:r>
          </a:p>
        </p:txBody>
      </p:sp>
      <p:sp>
        <p:nvSpPr>
          <p:cNvPr id="8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An important special case of the result for the linear function of random variable is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standardized random variable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which has a mean 0 and variance 1</a:t>
            </a:r>
          </a:p>
        </p:txBody>
      </p:sp>
      <p:sp>
        <p:nvSpPr>
          <p:cNvPr id="82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475038" y="3027363"/>
          <a:ext cx="2095500" cy="1254125"/>
        </p:xfrm>
        <a:graphic>
          <a:graphicData uri="http://schemas.openxmlformats.org/presentationml/2006/ole">
            <p:oleObj spid="_x0000_s8210" name="Equation" r:id="rId3" imgW="723586" imgH="431613" progId="Equation.3">
              <p:embed/>
            </p:oleObj>
          </a:graphicData>
        </a:graphic>
      </p:graphicFrame>
      <p:sp>
        <p:nvSpPr>
          <p:cNvPr id="821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52B0680E-A488-4AE9-B3E0-71CD0604EF84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15" name="Text Box 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52578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 flipH="1">
            <a:off x="52578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H="1">
            <a:off x="52578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624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468438" y="471488"/>
            <a:ext cx="7045325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0">
                <a:solidFill>
                  <a:schemeClr val="tx2"/>
                </a:solidFill>
              </a:rPr>
              <a:t>The Normal Distribution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1054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/>
              <a:t>Continuous</a:t>
            </a:r>
            <a:r>
              <a:rPr lang="en-US" b="0"/>
              <a:t> </a:t>
            </a:r>
          </a:p>
          <a:p>
            <a:pPr algn="ctr" eaLnBrk="0" hangingPunct="0"/>
            <a:r>
              <a:rPr lang="en-US" b="0"/>
              <a:t>Probability Distributions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4343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Probability Distributions</a:t>
            </a: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52578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5486400" y="4343400"/>
            <a:ext cx="1447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/>
              <a:t>Uniform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5486400" y="5029200"/>
            <a:ext cx="14478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/>
              <a:t>Normal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5486400" y="5715000"/>
            <a:ext cx="19812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0"/>
              <a:t>Exponential</a:t>
            </a:r>
          </a:p>
        </p:txBody>
      </p:sp>
      <p:sp>
        <p:nvSpPr>
          <p:cNvPr id="65552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2F139B03-DAA5-4327-9DD0-F77DF81108FE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5553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5.3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4582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mtClean="0"/>
              <a:t>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Explain the difference between a discrete and a continuous random variable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Describe the characteristics of the uniform  and normal distributions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Translate normal distribution problems into standardized normal distribution problems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Find probabilities using a normal distribution table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sz="2400" smtClean="0"/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D619B1A9-565D-4190-B818-AE7AA006C2DB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4756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4546600" cy="4532313"/>
          </a:xfrm>
        </p:spPr>
        <p:txBody>
          <a:bodyPr lIns="90488" tIns="44450" rIns="90488" bIns="44450"/>
          <a:lstStyle/>
          <a:p>
            <a:pPr marL="0" indent="0" defTabSz="914400" eaLnBrk="1" hangingPunct="1">
              <a:lnSpc>
                <a:spcPct val="80000"/>
              </a:lnSpc>
              <a:spcBef>
                <a:spcPct val="50000"/>
              </a:spcBef>
              <a:buSzPct val="80000"/>
            </a:pPr>
            <a:r>
              <a:rPr lang="en-US" sz="2000" smtClean="0"/>
              <a:t> </a:t>
            </a:r>
            <a:r>
              <a:rPr lang="en-US" sz="2400" b="1" smtClean="0">
                <a:solidFill>
                  <a:schemeClr val="bg1"/>
                </a:solidFill>
              </a:rPr>
              <a:t>‘</a:t>
            </a:r>
            <a:r>
              <a:rPr lang="en-US" sz="2400" b="1" smtClean="0">
                <a:solidFill>
                  <a:srgbClr val="0000FF"/>
                </a:solidFill>
              </a:rPr>
              <a:t>Bell Shaped</a:t>
            </a:r>
            <a:r>
              <a:rPr lang="en-US" sz="2400" b="1" smtClean="0">
                <a:solidFill>
                  <a:schemeClr val="bg1"/>
                </a:solidFill>
              </a:rPr>
              <a:t>’</a:t>
            </a:r>
          </a:p>
          <a:p>
            <a:pPr marL="0" indent="0" defTabSz="914400" eaLnBrk="1" hangingPunct="1">
              <a:lnSpc>
                <a:spcPct val="6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400" b="1" smtClean="0">
                <a:solidFill>
                  <a:srgbClr val="F8F8F8"/>
                </a:solidFill>
              </a:rPr>
              <a:t>  </a:t>
            </a:r>
            <a:r>
              <a:rPr lang="en-US" sz="2400" b="1" smtClean="0">
                <a:solidFill>
                  <a:srgbClr val="FF3300"/>
                </a:solidFill>
              </a:rPr>
              <a:t>Symmetrical</a:t>
            </a:r>
            <a:r>
              <a:rPr lang="en-US" sz="2400" b="1" smtClean="0">
                <a:solidFill>
                  <a:srgbClr val="F8F8F8"/>
                </a:solidFill>
              </a:rPr>
              <a:t>  </a:t>
            </a:r>
            <a:r>
              <a:rPr lang="en-US" sz="2400" b="1" smtClean="0">
                <a:solidFill>
                  <a:srgbClr val="FCD7A6"/>
                </a:solidFill>
              </a:rPr>
              <a:t>  </a:t>
            </a:r>
          </a:p>
          <a:p>
            <a:pPr marL="0" indent="0" defTabSz="914400" eaLnBrk="1" hangingPunct="1">
              <a:lnSpc>
                <a:spcPct val="70000"/>
              </a:lnSpc>
              <a:spcBef>
                <a:spcPct val="50000"/>
              </a:spcBef>
              <a:buClr>
                <a:srgbClr val="339933"/>
              </a:buClr>
            </a:pPr>
            <a:r>
              <a:rPr lang="en-US" sz="2400" b="1" smtClean="0">
                <a:solidFill>
                  <a:srgbClr val="FCD7A6"/>
                </a:solidFill>
              </a:rPr>
              <a:t>  </a:t>
            </a:r>
            <a:r>
              <a:rPr lang="en-US" sz="2400" b="1" smtClean="0">
                <a:solidFill>
                  <a:srgbClr val="339933"/>
                </a:solidFill>
              </a:rPr>
              <a:t>Mean, Median and Mode</a:t>
            </a:r>
          </a:p>
          <a:p>
            <a:pPr marL="0" indent="0" defTabSz="914400" eaLnBrk="1" hangingPunct="1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339933"/>
                </a:solidFill>
              </a:rPr>
              <a:t>	 are Equal</a:t>
            </a:r>
            <a:endParaRPr lang="en-US" sz="2400" b="1" smtClean="0"/>
          </a:p>
          <a:p>
            <a:pPr marL="0" indent="0" defTabSz="914400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smtClean="0"/>
              <a:t>Location is determined by the mean, </a:t>
            </a:r>
            <a:r>
              <a:rPr lang="el-GR" sz="2400" b="1" smtClean="0">
                <a:cs typeface="Arial" charset="0"/>
                <a:sym typeface="Symbol" pitchFamily="18" charset="2"/>
              </a:rPr>
              <a:t>μ</a:t>
            </a:r>
          </a:p>
          <a:p>
            <a:pPr marL="0" indent="0" defTabSz="914400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smtClean="0"/>
              <a:t>Spread is determined by the standard deviation, </a:t>
            </a:r>
            <a:r>
              <a:rPr lang="el-GR" sz="2400" b="1" smtClean="0">
                <a:cs typeface="Arial" charset="0"/>
                <a:sym typeface="Symbol" pitchFamily="18" charset="2"/>
              </a:rPr>
              <a:t>σ</a:t>
            </a:r>
            <a:r>
              <a:rPr lang="en-US" sz="2400" b="1" smtClean="0"/>
              <a:t> </a:t>
            </a:r>
          </a:p>
          <a:p>
            <a:pPr marL="0" indent="0" defTabSz="914400" eaLnBrk="1" hangingPunct="1">
              <a:lnSpc>
                <a:spcPct val="20000"/>
              </a:lnSpc>
              <a:spcBef>
                <a:spcPct val="50000"/>
              </a:spcBef>
            </a:pPr>
            <a:endParaRPr lang="en-US" sz="2400" b="1" smtClean="0"/>
          </a:p>
          <a:p>
            <a:pPr marL="0" indent="0" defTabSz="914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smtClean="0"/>
              <a:t>The random variable has an infinite theoretical range: </a:t>
            </a:r>
          </a:p>
          <a:p>
            <a:pPr marL="0" indent="0" defTabSz="914400" eaLnBrk="1" hangingPunct="1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smtClean="0"/>
              <a:t>+</a:t>
            </a:r>
            <a:r>
              <a:rPr lang="en-US" sz="2400" b="1" smtClean="0"/>
              <a:t> </a:t>
            </a:r>
            <a:r>
              <a:rPr lang="en-US" sz="2400" b="1" smtClean="0">
                <a:sym typeface="Symbol" pitchFamily="18" charset="2"/>
              </a:rPr>
              <a:t>  to   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6324600" y="4800600"/>
            <a:ext cx="1533525" cy="1001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   Mean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= Median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= Mode</a:t>
            </a:r>
          </a:p>
        </p:txBody>
      </p:sp>
      <p:sp>
        <p:nvSpPr>
          <p:cNvPr id="67588" name="Line 5"/>
          <p:cNvSpPr>
            <a:spLocks noChangeShapeType="1"/>
          </p:cNvSpPr>
          <p:nvPr/>
        </p:nvSpPr>
        <p:spPr bwMode="auto">
          <a:xfrm>
            <a:off x="7010400" y="4419600"/>
            <a:ext cx="0" cy="3508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89" name="Freeform 6"/>
          <p:cNvSpPr>
            <a:spLocks/>
          </p:cNvSpPr>
          <p:nvPr/>
        </p:nvSpPr>
        <p:spPr bwMode="auto">
          <a:xfrm>
            <a:off x="7010400" y="2743200"/>
            <a:ext cx="1430338" cy="1144588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0" name="Freeform 7"/>
          <p:cNvSpPr>
            <a:spLocks/>
          </p:cNvSpPr>
          <p:nvPr/>
        </p:nvSpPr>
        <p:spPr bwMode="auto">
          <a:xfrm>
            <a:off x="5562600" y="2743200"/>
            <a:ext cx="1430338" cy="1144588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7010400" y="2743200"/>
            <a:ext cx="0" cy="121920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2" name="Freeform 9"/>
          <p:cNvSpPr>
            <a:spLocks/>
          </p:cNvSpPr>
          <p:nvPr/>
        </p:nvSpPr>
        <p:spPr bwMode="auto">
          <a:xfrm>
            <a:off x="5486400" y="2743200"/>
            <a:ext cx="3005138" cy="1214438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2147483647 h 765"/>
              <a:gd name="T4" fmla="*/ 2147483647 w 1893"/>
              <a:gd name="T5" fmla="*/ 2147483647 h 765"/>
              <a:gd name="T6" fmla="*/ 0 60000 65536"/>
              <a:gd name="T7" fmla="*/ 0 60000 65536"/>
              <a:gd name="T8" fmla="*/ 0 60000 65536"/>
              <a:gd name="T9" fmla="*/ 0 w 1893"/>
              <a:gd name="T10" fmla="*/ 0 h 765"/>
              <a:gd name="T11" fmla="*/ 1893 w 1893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3" name="Line 10"/>
          <p:cNvSpPr>
            <a:spLocks noChangeShapeType="1"/>
          </p:cNvSpPr>
          <p:nvPr/>
        </p:nvSpPr>
        <p:spPr bwMode="auto">
          <a:xfrm>
            <a:off x="5556250" y="26590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4" name="Line 11"/>
          <p:cNvSpPr>
            <a:spLocks noChangeShapeType="1"/>
          </p:cNvSpPr>
          <p:nvPr/>
        </p:nvSpPr>
        <p:spPr bwMode="auto">
          <a:xfrm>
            <a:off x="5556250" y="2781300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5556250" y="2901950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>
            <a:off x="5556250" y="3024188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7" name="Line 14"/>
          <p:cNvSpPr>
            <a:spLocks noChangeShapeType="1"/>
          </p:cNvSpPr>
          <p:nvPr/>
        </p:nvSpPr>
        <p:spPr bwMode="auto">
          <a:xfrm>
            <a:off x="5556250" y="3144838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556250" y="3267075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556250" y="3387725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0" name="Line 17"/>
          <p:cNvSpPr>
            <a:spLocks noChangeShapeType="1"/>
          </p:cNvSpPr>
          <p:nvPr/>
        </p:nvSpPr>
        <p:spPr bwMode="auto">
          <a:xfrm>
            <a:off x="5556250" y="35099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>
            <a:off x="5556250" y="363061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Line 19"/>
          <p:cNvSpPr>
            <a:spLocks noChangeShapeType="1"/>
          </p:cNvSpPr>
          <p:nvPr/>
        </p:nvSpPr>
        <p:spPr bwMode="auto">
          <a:xfrm>
            <a:off x="5556250" y="37512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857408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4" name="Line 21"/>
          <p:cNvSpPr>
            <a:spLocks noChangeShapeType="1"/>
          </p:cNvSpPr>
          <p:nvPr/>
        </p:nvSpPr>
        <p:spPr bwMode="auto">
          <a:xfrm>
            <a:off x="8274050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Line 22"/>
          <p:cNvSpPr>
            <a:spLocks noChangeShapeType="1"/>
          </p:cNvSpPr>
          <p:nvPr/>
        </p:nvSpPr>
        <p:spPr bwMode="auto">
          <a:xfrm>
            <a:off x="797242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6" name="Line 23"/>
          <p:cNvSpPr>
            <a:spLocks noChangeShapeType="1"/>
          </p:cNvSpPr>
          <p:nvPr/>
        </p:nvSpPr>
        <p:spPr bwMode="auto">
          <a:xfrm>
            <a:off x="767238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7" name="Line 24"/>
          <p:cNvSpPr>
            <a:spLocks noChangeShapeType="1"/>
          </p:cNvSpPr>
          <p:nvPr/>
        </p:nvSpPr>
        <p:spPr bwMode="auto">
          <a:xfrm>
            <a:off x="7372350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8" name="Line 25"/>
          <p:cNvSpPr>
            <a:spLocks noChangeShapeType="1"/>
          </p:cNvSpPr>
          <p:nvPr/>
        </p:nvSpPr>
        <p:spPr bwMode="auto">
          <a:xfrm>
            <a:off x="7072313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9" name="Line 26"/>
          <p:cNvSpPr>
            <a:spLocks noChangeShapeType="1"/>
          </p:cNvSpPr>
          <p:nvPr/>
        </p:nvSpPr>
        <p:spPr bwMode="auto">
          <a:xfrm>
            <a:off x="677227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0" name="Line 27"/>
          <p:cNvSpPr>
            <a:spLocks noChangeShapeType="1"/>
          </p:cNvSpPr>
          <p:nvPr/>
        </p:nvSpPr>
        <p:spPr bwMode="auto">
          <a:xfrm>
            <a:off x="647223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1" name="Line 28"/>
          <p:cNvSpPr>
            <a:spLocks noChangeShapeType="1"/>
          </p:cNvSpPr>
          <p:nvPr/>
        </p:nvSpPr>
        <p:spPr bwMode="auto">
          <a:xfrm>
            <a:off x="6170613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2" name="Line 29"/>
          <p:cNvSpPr>
            <a:spLocks noChangeShapeType="1"/>
          </p:cNvSpPr>
          <p:nvPr/>
        </p:nvSpPr>
        <p:spPr bwMode="auto">
          <a:xfrm>
            <a:off x="587057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3" name="Rectangle 30"/>
          <p:cNvSpPr>
            <a:spLocks noChangeArrowheads="1"/>
          </p:cNvSpPr>
          <p:nvPr/>
        </p:nvSpPr>
        <p:spPr bwMode="auto">
          <a:xfrm>
            <a:off x="5443538" y="3175000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7614" name="Rectangle 31"/>
          <p:cNvSpPr>
            <a:spLocks noChangeArrowheads="1"/>
          </p:cNvSpPr>
          <p:nvPr/>
        </p:nvSpPr>
        <p:spPr bwMode="auto">
          <a:xfrm>
            <a:off x="6980238" y="38496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7615" name="Rectangle 32"/>
          <p:cNvSpPr>
            <a:spLocks noChangeArrowheads="1"/>
          </p:cNvSpPr>
          <p:nvPr/>
        </p:nvSpPr>
        <p:spPr bwMode="auto">
          <a:xfrm>
            <a:off x="8485188" y="3743325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67616" name="Rectangle 33"/>
          <p:cNvSpPr>
            <a:spLocks noChangeArrowheads="1"/>
          </p:cNvSpPr>
          <p:nvPr/>
        </p:nvSpPr>
        <p:spPr bwMode="auto">
          <a:xfrm>
            <a:off x="5181600" y="2209800"/>
            <a:ext cx="655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67617" name="Rectangle 34"/>
          <p:cNvSpPr>
            <a:spLocks noChangeArrowheads="1"/>
          </p:cNvSpPr>
          <p:nvPr/>
        </p:nvSpPr>
        <p:spPr bwMode="auto">
          <a:xfrm>
            <a:off x="6858000" y="39624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>
                <a:solidFill>
                  <a:schemeClr val="bg2"/>
                </a:solidFill>
              </a:rPr>
              <a:t>μ</a:t>
            </a:r>
          </a:p>
        </p:txBody>
      </p:sp>
      <p:sp>
        <p:nvSpPr>
          <p:cNvPr id="67618" name="Text Box 35"/>
          <p:cNvSpPr txBox="1"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b="0">
                <a:solidFill>
                  <a:schemeClr val="bg2"/>
                </a:solidFill>
                <a:sym typeface="Symbol" pitchFamily="18" charset="2"/>
              </a:rPr>
              <a:t>σ</a:t>
            </a:r>
            <a:endParaRPr lang="el-GR" b="0">
              <a:solidFill>
                <a:schemeClr val="bg2"/>
              </a:solidFill>
            </a:endParaRPr>
          </a:p>
        </p:txBody>
      </p:sp>
      <p:sp>
        <p:nvSpPr>
          <p:cNvPr id="67619" name="Line 36"/>
          <p:cNvSpPr>
            <a:spLocks noChangeShapeType="1"/>
          </p:cNvSpPr>
          <p:nvPr/>
        </p:nvSpPr>
        <p:spPr bwMode="auto">
          <a:xfrm flipH="1">
            <a:off x="7010400" y="3352800"/>
            <a:ext cx="5334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20" name="Text Box 3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67621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A9B81602-86FA-476C-BBEC-BB2F13E53C40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7622" name="Rectangle 7"/>
          <p:cNvSpPr>
            <a:spLocks noChangeArrowheads="1"/>
          </p:cNvSpPr>
          <p:nvPr/>
        </p:nvSpPr>
        <p:spPr bwMode="auto">
          <a:xfrm>
            <a:off x="1468438" y="471488"/>
            <a:ext cx="7045325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0">
                <a:solidFill>
                  <a:schemeClr val="tx2"/>
                </a:solidFill>
              </a:rPr>
              <a:t>The Normal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924800" cy="4532312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The normal distribution closely approximates the probability distributions of a wide range of random variables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Distributions of sample means approach a normal distribution given a “large” sample size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Computations of probabilities are direct and elegant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The normal probability distribution has led to good business decisions for a number of applications</a:t>
            </a:r>
          </a:p>
          <a:p>
            <a:pPr marL="533400" indent="-533400" eaLnBrk="1" hangingPunct="1"/>
            <a:endParaRPr lang="en-US" sz="2400" smtClean="0"/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6963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F8BCC2CF-3E26-43CE-B5CE-800D879370C7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9637" name="Rectangle 7"/>
          <p:cNvSpPr>
            <a:spLocks noChangeArrowheads="1"/>
          </p:cNvSpPr>
          <p:nvPr/>
        </p:nvSpPr>
        <p:spPr bwMode="auto">
          <a:xfrm>
            <a:off x="1468438" y="471488"/>
            <a:ext cx="7045325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0">
                <a:solidFill>
                  <a:schemeClr val="tx2"/>
                </a:solidFill>
              </a:rPr>
              <a:t>The 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9234" name="Rectangle 2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235" name="Rectangle 3"/>
          <p:cNvSpPr>
            <a:spLocks noChangeArrowheads="1"/>
          </p:cNvSpPr>
          <p:nvPr/>
        </p:nvSpPr>
        <p:spPr bwMode="auto">
          <a:xfrm>
            <a:off x="4800600" y="2667000"/>
            <a:ext cx="3981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236" name="Rectangle 4"/>
          <p:cNvSpPr>
            <a:spLocks noChangeArrowheads="1"/>
          </p:cNvSpPr>
          <p:nvPr/>
        </p:nvSpPr>
        <p:spPr bwMode="auto">
          <a:xfrm>
            <a:off x="4953000" y="2667000"/>
            <a:ext cx="3600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9232" name="Object 1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1981200"/>
          <a:ext cx="5105400" cy="2927350"/>
        </p:xfrm>
        <a:graphic>
          <a:graphicData uri="http://schemas.openxmlformats.org/presentationml/2006/ole">
            <p:oleObj spid="_x0000_s9232" name="Worksheet" r:id="rId4" imgW="3543233" imgH="2143090" progId="Excel.Sheet.8">
              <p:embed/>
            </p:oleObj>
          </a:graphicData>
        </a:graphic>
      </p:graphicFrame>
      <p:sp>
        <p:nvSpPr>
          <p:cNvPr id="9237" name="Rectangle 6"/>
          <p:cNvSpPr>
            <a:spLocks noChangeArrowheads="1"/>
          </p:cNvSpPr>
          <p:nvPr/>
        </p:nvSpPr>
        <p:spPr bwMode="auto">
          <a:xfrm>
            <a:off x="762000" y="5181600"/>
            <a:ext cx="7312025" cy="8318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By varying the parameters </a:t>
            </a:r>
            <a:r>
              <a:rPr lang="el-GR">
                <a:solidFill>
                  <a:srgbClr val="0000FF"/>
                </a:solidFill>
              </a:rPr>
              <a:t>μ</a:t>
            </a:r>
            <a:r>
              <a:rPr lang="en-US"/>
              <a:t> and </a:t>
            </a:r>
            <a:r>
              <a:rPr lang="el-GR">
                <a:solidFill>
                  <a:srgbClr val="0000FF"/>
                </a:solidFill>
              </a:rPr>
              <a:t>σ</a:t>
            </a:r>
            <a:r>
              <a:rPr lang="en-US"/>
              <a:t>, we obtain different normal distributions</a:t>
            </a:r>
          </a:p>
        </p:txBody>
      </p:sp>
      <p:sp>
        <p:nvSpPr>
          <p:cNvPr id="9238" name="Rectangle 7"/>
          <p:cNvSpPr>
            <a:spLocks noChangeArrowheads="1"/>
          </p:cNvSpPr>
          <p:nvPr/>
        </p:nvSpPr>
        <p:spPr bwMode="auto">
          <a:xfrm>
            <a:off x="1206500" y="430213"/>
            <a:ext cx="74676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algn="ctr">
              <a:lnSpc>
                <a:spcPct val="95000"/>
              </a:lnSpc>
            </a:pPr>
            <a:r>
              <a:rPr lang="en-US" sz="4000" b="0">
                <a:solidFill>
                  <a:schemeClr val="tx2"/>
                </a:solidFill>
              </a:rPr>
              <a:t>Many Normal Distributions</a:t>
            </a:r>
          </a:p>
        </p:txBody>
      </p:sp>
      <p:sp>
        <p:nvSpPr>
          <p:cNvPr id="9239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D9E20744-DF98-4C38-8ACD-B816281F782C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02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284163"/>
            <a:ext cx="7631113" cy="896937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The Normal Distribution Shape</a:t>
            </a:r>
          </a:p>
        </p:txBody>
      </p:sp>
      <p:sp>
        <p:nvSpPr>
          <p:cNvPr id="10260" name="Line 3"/>
          <p:cNvSpPr>
            <a:spLocks noChangeShapeType="1"/>
          </p:cNvSpPr>
          <p:nvPr/>
        </p:nvSpPr>
        <p:spPr bwMode="auto">
          <a:xfrm flipV="1">
            <a:off x="4267200" y="3429000"/>
            <a:ext cx="76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4"/>
          <p:cNvSpPr>
            <a:spLocks/>
          </p:cNvSpPr>
          <p:nvPr/>
        </p:nvSpPr>
        <p:spPr bwMode="auto">
          <a:xfrm>
            <a:off x="1828800" y="2133600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2147483647 h 765"/>
              <a:gd name="T4" fmla="*/ 2147483647 w 1893"/>
              <a:gd name="T5" fmla="*/ 2147483647 h 765"/>
              <a:gd name="T6" fmla="*/ 0 60000 65536"/>
              <a:gd name="T7" fmla="*/ 0 60000 65536"/>
              <a:gd name="T8" fmla="*/ 0 60000 65536"/>
              <a:gd name="T9" fmla="*/ 0 w 1893"/>
              <a:gd name="T10" fmla="*/ 0 h 765"/>
              <a:gd name="T11" fmla="*/ 1893 w 1893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5"/>
          <p:cNvSpPr>
            <a:spLocks noChangeShapeType="1"/>
          </p:cNvSpPr>
          <p:nvPr/>
        </p:nvSpPr>
        <p:spPr bwMode="auto">
          <a:xfrm>
            <a:off x="2900363" y="23685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6"/>
          <p:cNvSpPr>
            <a:spLocks noChangeShapeType="1"/>
          </p:cNvSpPr>
          <p:nvPr/>
        </p:nvSpPr>
        <p:spPr bwMode="auto">
          <a:xfrm>
            <a:off x="2900363" y="24907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7"/>
          <p:cNvSpPr>
            <a:spLocks noChangeShapeType="1"/>
          </p:cNvSpPr>
          <p:nvPr/>
        </p:nvSpPr>
        <p:spPr bwMode="auto">
          <a:xfrm>
            <a:off x="2900363" y="26114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8"/>
          <p:cNvSpPr>
            <a:spLocks noChangeShapeType="1"/>
          </p:cNvSpPr>
          <p:nvPr/>
        </p:nvSpPr>
        <p:spPr bwMode="auto">
          <a:xfrm>
            <a:off x="2900363" y="27336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9"/>
          <p:cNvSpPr>
            <a:spLocks noChangeShapeType="1"/>
          </p:cNvSpPr>
          <p:nvPr/>
        </p:nvSpPr>
        <p:spPr bwMode="auto">
          <a:xfrm>
            <a:off x="2900363" y="28543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10"/>
          <p:cNvSpPr>
            <a:spLocks noChangeShapeType="1"/>
          </p:cNvSpPr>
          <p:nvPr/>
        </p:nvSpPr>
        <p:spPr bwMode="auto">
          <a:xfrm>
            <a:off x="2900363" y="29765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11"/>
          <p:cNvSpPr>
            <a:spLocks noChangeShapeType="1"/>
          </p:cNvSpPr>
          <p:nvPr/>
        </p:nvSpPr>
        <p:spPr bwMode="auto">
          <a:xfrm>
            <a:off x="2900363" y="30972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12"/>
          <p:cNvSpPr>
            <a:spLocks noChangeShapeType="1"/>
          </p:cNvSpPr>
          <p:nvPr/>
        </p:nvSpPr>
        <p:spPr bwMode="auto">
          <a:xfrm>
            <a:off x="2900363" y="32194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13"/>
          <p:cNvSpPr>
            <a:spLocks noChangeShapeType="1"/>
          </p:cNvSpPr>
          <p:nvPr/>
        </p:nvSpPr>
        <p:spPr bwMode="auto">
          <a:xfrm>
            <a:off x="2900363" y="33401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14"/>
          <p:cNvSpPr>
            <a:spLocks noChangeShapeType="1"/>
          </p:cNvSpPr>
          <p:nvPr/>
        </p:nvSpPr>
        <p:spPr bwMode="auto">
          <a:xfrm>
            <a:off x="2900363" y="34607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15"/>
          <p:cNvSpPr>
            <a:spLocks noChangeShapeType="1"/>
          </p:cNvSpPr>
          <p:nvPr/>
        </p:nvSpPr>
        <p:spPr bwMode="auto">
          <a:xfrm>
            <a:off x="5918200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Line 16"/>
          <p:cNvSpPr>
            <a:spLocks noChangeShapeType="1"/>
          </p:cNvSpPr>
          <p:nvPr/>
        </p:nvSpPr>
        <p:spPr bwMode="auto">
          <a:xfrm>
            <a:off x="5618163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17"/>
          <p:cNvSpPr>
            <a:spLocks noChangeShapeType="1"/>
          </p:cNvSpPr>
          <p:nvPr/>
        </p:nvSpPr>
        <p:spPr bwMode="auto">
          <a:xfrm>
            <a:off x="5316538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Line 18"/>
          <p:cNvSpPr>
            <a:spLocks noChangeShapeType="1"/>
          </p:cNvSpPr>
          <p:nvPr/>
        </p:nvSpPr>
        <p:spPr bwMode="auto">
          <a:xfrm>
            <a:off x="5016500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19"/>
          <p:cNvSpPr>
            <a:spLocks noChangeShapeType="1"/>
          </p:cNvSpPr>
          <p:nvPr/>
        </p:nvSpPr>
        <p:spPr bwMode="auto">
          <a:xfrm>
            <a:off x="4716463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20"/>
          <p:cNvSpPr>
            <a:spLocks noChangeShapeType="1"/>
          </p:cNvSpPr>
          <p:nvPr/>
        </p:nvSpPr>
        <p:spPr bwMode="auto">
          <a:xfrm>
            <a:off x="4416425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21"/>
          <p:cNvSpPr>
            <a:spLocks noChangeShapeType="1"/>
          </p:cNvSpPr>
          <p:nvPr/>
        </p:nvSpPr>
        <p:spPr bwMode="auto">
          <a:xfrm>
            <a:off x="4116388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22"/>
          <p:cNvSpPr>
            <a:spLocks noChangeShapeType="1"/>
          </p:cNvSpPr>
          <p:nvPr/>
        </p:nvSpPr>
        <p:spPr bwMode="auto">
          <a:xfrm>
            <a:off x="3816350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23"/>
          <p:cNvSpPr>
            <a:spLocks noChangeShapeType="1"/>
          </p:cNvSpPr>
          <p:nvPr/>
        </p:nvSpPr>
        <p:spPr bwMode="auto">
          <a:xfrm>
            <a:off x="3514725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24"/>
          <p:cNvSpPr>
            <a:spLocks noChangeShapeType="1"/>
          </p:cNvSpPr>
          <p:nvPr/>
        </p:nvSpPr>
        <p:spPr bwMode="auto">
          <a:xfrm>
            <a:off x="3214688" y="35893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25"/>
          <p:cNvSpPr>
            <a:spLocks noChangeArrowheads="1"/>
          </p:cNvSpPr>
          <p:nvPr/>
        </p:nvSpPr>
        <p:spPr bwMode="auto">
          <a:xfrm>
            <a:off x="2787650" y="288448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83" name="Rectangle 26"/>
          <p:cNvSpPr>
            <a:spLocks noChangeArrowheads="1"/>
          </p:cNvSpPr>
          <p:nvPr/>
        </p:nvSpPr>
        <p:spPr bwMode="auto">
          <a:xfrm>
            <a:off x="4324350" y="35591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84" name="Rectangle 27"/>
          <p:cNvSpPr>
            <a:spLocks noChangeArrowheads="1"/>
          </p:cNvSpPr>
          <p:nvPr/>
        </p:nvSpPr>
        <p:spPr bwMode="auto">
          <a:xfrm>
            <a:off x="7010400" y="4572000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10285" name="Rectangle 28"/>
          <p:cNvSpPr>
            <a:spLocks noChangeArrowheads="1"/>
          </p:cNvSpPr>
          <p:nvPr/>
        </p:nvSpPr>
        <p:spPr bwMode="auto">
          <a:xfrm>
            <a:off x="1295400" y="1524000"/>
            <a:ext cx="655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10286" name="Rectangle 29"/>
          <p:cNvSpPr>
            <a:spLocks noChangeArrowheads="1"/>
          </p:cNvSpPr>
          <p:nvPr/>
        </p:nvSpPr>
        <p:spPr bwMode="auto">
          <a:xfrm>
            <a:off x="4114800" y="4572000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>
                <a:solidFill>
                  <a:srgbClr val="339933"/>
                </a:solidFill>
              </a:rPr>
              <a:t>μ</a:t>
            </a:r>
          </a:p>
        </p:txBody>
      </p:sp>
      <p:sp>
        <p:nvSpPr>
          <p:cNvPr id="10287" name="Rectangle 30"/>
          <p:cNvSpPr>
            <a:spLocks noChangeArrowheads="1"/>
          </p:cNvSpPr>
          <p:nvPr/>
        </p:nvSpPr>
        <p:spPr bwMode="auto">
          <a:xfrm>
            <a:off x="4495800" y="3352800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>
                <a:solidFill>
                  <a:srgbClr val="339933"/>
                </a:solidFill>
              </a:rPr>
              <a:t>σ</a:t>
            </a:r>
          </a:p>
        </p:txBody>
      </p:sp>
      <p:sp>
        <p:nvSpPr>
          <p:cNvPr id="10288" name="Freeform 31"/>
          <p:cNvSpPr>
            <a:spLocks/>
          </p:cNvSpPr>
          <p:nvPr/>
        </p:nvSpPr>
        <p:spPr bwMode="auto">
          <a:xfrm>
            <a:off x="4267200" y="2590800"/>
            <a:ext cx="2438400" cy="1905000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9" name="Freeform 32"/>
          <p:cNvSpPr>
            <a:spLocks/>
          </p:cNvSpPr>
          <p:nvPr/>
        </p:nvSpPr>
        <p:spPr bwMode="auto">
          <a:xfrm>
            <a:off x="1905000" y="2590800"/>
            <a:ext cx="2344738" cy="1905000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0" name="Line 33"/>
          <p:cNvSpPr>
            <a:spLocks noChangeShapeType="1"/>
          </p:cNvSpPr>
          <p:nvPr/>
        </p:nvSpPr>
        <p:spPr bwMode="auto">
          <a:xfrm>
            <a:off x="4267200" y="2667000"/>
            <a:ext cx="0" cy="1905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1" name="Text Box 34"/>
          <p:cNvSpPr txBox="1">
            <a:spLocks noChangeArrowheads="1"/>
          </p:cNvSpPr>
          <p:nvPr/>
        </p:nvSpPr>
        <p:spPr bwMode="auto">
          <a:xfrm>
            <a:off x="2819400" y="1600200"/>
            <a:ext cx="32766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chemeClr val="bg2"/>
                </a:solidFill>
              </a:rPr>
              <a:t>Changing</a:t>
            </a:r>
            <a:r>
              <a:rPr lang="en-US" b="0">
                <a:solidFill>
                  <a:schemeClr val="bg2"/>
                </a:solidFill>
                <a:sym typeface="Arial" charset="0"/>
              </a:rPr>
              <a:t> </a:t>
            </a:r>
            <a:r>
              <a:rPr lang="el-GR">
                <a:solidFill>
                  <a:srgbClr val="0000FF"/>
                </a:solidFill>
              </a:rPr>
              <a:t>μ</a:t>
            </a:r>
            <a:r>
              <a:rPr lang="en-US" b="0">
                <a:solidFill>
                  <a:schemeClr val="bg2"/>
                </a:solidFill>
              </a:rPr>
              <a:t> shifts the distribution left or right</a:t>
            </a:r>
            <a:r>
              <a:rPr lang="en-US" b="0"/>
              <a:t>.</a:t>
            </a:r>
          </a:p>
        </p:txBody>
      </p:sp>
      <p:sp>
        <p:nvSpPr>
          <p:cNvPr id="10292" name="Text Box 35"/>
          <p:cNvSpPr txBox="1">
            <a:spLocks noChangeArrowheads="1"/>
          </p:cNvSpPr>
          <p:nvPr/>
        </p:nvSpPr>
        <p:spPr bwMode="auto">
          <a:xfrm>
            <a:off x="5410200" y="2743200"/>
            <a:ext cx="3429000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chemeClr val="bg2"/>
                </a:solidFill>
              </a:rPr>
              <a:t>Changing </a:t>
            </a:r>
            <a:r>
              <a:rPr lang="el-GR" b="0">
                <a:solidFill>
                  <a:srgbClr val="0000FF"/>
                </a:solidFill>
              </a:rPr>
              <a:t>σ</a:t>
            </a:r>
            <a:r>
              <a:rPr lang="en-US" b="0">
                <a:solidFill>
                  <a:schemeClr val="bg2"/>
                </a:solidFill>
              </a:rPr>
              <a:t> increases or decreases the spread.</a:t>
            </a:r>
          </a:p>
        </p:txBody>
      </p:sp>
      <p:sp>
        <p:nvSpPr>
          <p:cNvPr id="10293" name="Text Box 36"/>
          <p:cNvSpPr txBox="1">
            <a:spLocks noChangeArrowheads="1"/>
          </p:cNvSpPr>
          <p:nvPr/>
        </p:nvSpPr>
        <p:spPr bwMode="auto">
          <a:xfrm>
            <a:off x="304800" y="5334000"/>
            <a:ext cx="78486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95300" indent="-495300" eaLnBrk="0" hangingPunct="0">
              <a:spcBef>
                <a:spcPct val="20000"/>
              </a:spcBef>
              <a:buClr>
                <a:schemeClr val="bg2"/>
              </a:buClr>
              <a:buFont typeface="Monotype Sorts"/>
              <a:buNone/>
            </a:pPr>
            <a:r>
              <a:rPr kumimoji="1" lang="en-US" sz="2000" b="0">
                <a:sym typeface="Symbol" pitchFamily="18" charset="2"/>
              </a:rPr>
              <a:t>	Given the mean  </a:t>
            </a:r>
            <a:r>
              <a:rPr lang="el-GR" sz="2000" b="0"/>
              <a:t>μ</a:t>
            </a:r>
            <a:r>
              <a:rPr lang="en-US" sz="2000" b="0"/>
              <a:t> </a:t>
            </a:r>
            <a:r>
              <a:rPr kumimoji="1" lang="en-US" b="0">
                <a:sym typeface="Symbol" pitchFamily="18" charset="2"/>
              </a:rPr>
              <a:t> </a:t>
            </a:r>
            <a:r>
              <a:rPr kumimoji="1" lang="en-US" sz="2000" b="0">
                <a:sym typeface="Symbol" pitchFamily="18" charset="2"/>
              </a:rPr>
              <a:t>and variance  </a:t>
            </a:r>
            <a:r>
              <a:rPr lang="el-GR" sz="2000" b="0"/>
              <a:t>σ</a:t>
            </a:r>
            <a:r>
              <a:rPr lang="en-US" sz="2000" b="0" baseline="30000"/>
              <a:t>2</a:t>
            </a:r>
            <a:r>
              <a:rPr lang="en-US" sz="2000" b="0"/>
              <a:t> </a:t>
            </a:r>
            <a:r>
              <a:rPr kumimoji="1" lang="en-US" b="0">
                <a:sym typeface="Symbol" pitchFamily="18" charset="2"/>
              </a:rPr>
              <a:t> </a:t>
            </a:r>
            <a:r>
              <a:rPr kumimoji="1" lang="en-US" sz="2000" b="0">
                <a:sym typeface="Symbol" pitchFamily="18" charset="2"/>
              </a:rPr>
              <a:t>we define the normal distribution using the notation</a:t>
            </a:r>
            <a:endParaRPr lang="en-US" b="0"/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4572000" y="5943600"/>
          <a:ext cx="1649413" cy="471488"/>
        </p:xfrm>
        <a:graphic>
          <a:graphicData uri="http://schemas.openxmlformats.org/presentationml/2006/ole">
            <p:oleObj spid="_x0000_s10257" name="Equation" r:id="rId3" imgW="800100" imgH="228600" progId="Equation.3">
              <p:embed/>
            </p:oleObj>
          </a:graphicData>
        </a:graphic>
      </p:graphicFrame>
      <p:sp>
        <p:nvSpPr>
          <p:cNvPr id="10294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E519FDCC-CAD0-401A-A26B-DC4150FF9CBC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47650"/>
            <a:ext cx="73834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The Normal Probability </a:t>
            </a:r>
            <a:br>
              <a:rPr lang="en-US" smtClean="0"/>
            </a:br>
            <a:r>
              <a:rPr lang="en-US" smtClean="0"/>
              <a:t>Density Function</a:t>
            </a:r>
          </a:p>
        </p:txBody>
      </p:sp>
      <p:sp>
        <p:nvSpPr>
          <p:cNvPr id="112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077200" cy="1027112"/>
          </a:xfrm>
        </p:spPr>
        <p:txBody>
          <a:bodyPr/>
          <a:lstStyle/>
          <a:p>
            <a:pPr eaLnBrk="1" hangingPunct="1"/>
            <a:r>
              <a:rPr lang="en-US" smtClean="0"/>
              <a:t>The formula for the normal probability density function is</a:t>
            </a:r>
          </a:p>
        </p:txBody>
      </p:sp>
      <p:sp>
        <p:nvSpPr>
          <p:cNvPr id="112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1285" name="Text Box 4"/>
          <p:cNvSpPr txBox="1">
            <a:spLocks noChangeArrowheads="1"/>
          </p:cNvSpPr>
          <p:nvPr/>
        </p:nvSpPr>
        <p:spPr bwMode="auto">
          <a:xfrm>
            <a:off x="838200" y="4724400"/>
            <a:ext cx="8001000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Where	e = the mathematical constant approximated by 2.71828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	</a:t>
            </a:r>
            <a:r>
              <a:rPr lang="el-GR" sz="1800" b="0"/>
              <a:t>π</a:t>
            </a:r>
            <a:r>
              <a:rPr lang="en-US" sz="1800" b="0"/>
              <a:t> = the mathematical constant approximated by 3.14159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	</a:t>
            </a:r>
            <a:r>
              <a:rPr lang="el-GR" sz="1800" b="0"/>
              <a:t>μ</a:t>
            </a:r>
            <a:r>
              <a:rPr lang="en-US" sz="1800" b="0"/>
              <a:t> = the population mean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	</a:t>
            </a:r>
            <a:r>
              <a:rPr lang="el-GR" sz="1800" b="0"/>
              <a:t>σ</a:t>
            </a:r>
            <a:r>
              <a:rPr lang="en-US" sz="1800" b="0" baseline="30000"/>
              <a:t>2</a:t>
            </a:r>
            <a:r>
              <a:rPr lang="en-US" sz="1800" b="0"/>
              <a:t> = the population variance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	x = any value of the continuous variable, </a:t>
            </a:r>
            <a:r>
              <a:rPr lang="en-US" sz="2000" b="0">
                <a:sym typeface="Symbol" pitchFamily="18" charset="2"/>
              </a:rPr>
              <a:t> &lt; x &lt; 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2312988" y="2954338"/>
          <a:ext cx="4211637" cy="1184275"/>
        </p:xfrm>
        <a:graphic>
          <a:graphicData uri="http://schemas.openxmlformats.org/presentationml/2006/ole">
            <p:oleObj spid="_x0000_s11281" name="Equation" r:id="rId3" imgW="1536480" imgH="431640" progId="Equation.3">
              <p:embed/>
            </p:oleObj>
          </a:graphicData>
        </a:graphic>
      </p:graphicFrame>
      <p:sp>
        <p:nvSpPr>
          <p:cNvPr id="1128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AC9F92B-F5E4-45F6-949B-4979ED6B239B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Cumulative Normal Distribution</a:t>
            </a:r>
          </a:p>
        </p:txBody>
      </p:sp>
      <p:sp>
        <p:nvSpPr>
          <p:cNvPr id="12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543800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For a normal random variable X with mean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smtClean="0">
                <a:sym typeface="Symbol" pitchFamily="18" charset="2"/>
              </a:rPr>
              <a:t> and variance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, i.e., X~N(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smtClean="0">
                <a:sym typeface="Symbol" pitchFamily="18" charset="2"/>
              </a:rPr>
              <a:t>,</a:t>
            </a:r>
            <a:r>
              <a:rPr lang="en-US" sz="2400" baseline="30000" smtClean="0">
                <a:sym typeface="Symbol" pitchFamily="18" charset="2"/>
              </a:rPr>
              <a:t>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),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cumulative distribution function</a:t>
            </a:r>
            <a:r>
              <a:rPr lang="en-US" sz="2400" smtClean="0">
                <a:sym typeface="Symbol" pitchFamily="18" charset="2"/>
              </a:rPr>
              <a:t> is</a:t>
            </a:r>
            <a:endParaRPr lang="en-US" sz="2400" smtClean="0"/>
          </a:p>
          <a:p>
            <a:pPr eaLnBrk="1" hangingPunct="1"/>
            <a:endParaRPr lang="en-US" sz="2400" smtClean="0"/>
          </a:p>
        </p:txBody>
      </p:sp>
      <p:sp>
        <p:nvSpPr>
          <p:cNvPr id="12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12320" name="Object 32"/>
          <p:cNvGraphicFramePr>
            <a:graphicFrameLocks noChangeAspect="1"/>
          </p:cNvGraphicFramePr>
          <p:nvPr/>
        </p:nvGraphicFramePr>
        <p:xfrm>
          <a:off x="2971800" y="3200400"/>
          <a:ext cx="2846388" cy="576263"/>
        </p:xfrm>
        <a:graphic>
          <a:graphicData uri="http://schemas.openxmlformats.org/presentationml/2006/ole">
            <p:oleObj spid="_x0000_s12320" name="Equation" r:id="rId3" imgW="1130300" imgH="228600" progId="Equation.3">
              <p:embed/>
            </p:oleObj>
          </a:graphicData>
        </a:graphic>
      </p:graphicFrame>
      <p:sp>
        <p:nvSpPr>
          <p:cNvPr id="12325" name="Freeform 5"/>
          <p:cNvSpPr>
            <a:spLocks/>
          </p:cNvSpPr>
          <p:nvPr/>
        </p:nvSpPr>
        <p:spPr bwMode="auto">
          <a:xfrm>
            <a:off x="3051175" y="4648200"/>
            <a:ext cx="1387475" cy="1219200"/>
          </a:xfrm>
          <a:custGeom>
            <a:avLst/>
            <a:gdLst>
              <a:gd name="T0" fmla="*/ 2147483647 w 874"/>
              <a:gd name="T1" fmla="*/ 2147483647 h 768"/>
              <a:gd name="T2" fmla="*/ 2147483647 w 874"/>
              <a:gd name="T3" fmla="*/ 0 h 768"/>
              <a:gd name="T4" fmla="*/ 2147483647 w 874"/>
              <a:gd name="T5" fmla="*/ 2147483647 h 768"/>
              <a:gd name="T6" fmla="*/ 2147483647 w 874"/>
              <a:gd name="T7" fmla="*/ 2147483647 h 768"/>
              <a:gd name="T8" fmla="*/ 2147483647 w 874"/>
              <a:gd name="T9" fmla="*/ 2147483647 h 768"/>
              <a:gd name="T10" fmla="*/ 2147483647 w 874"/>
              <a:gd name="T11" fmla="*/ 2147483647 h 768"/>
              <a:gd name="T12" fmla="*/ 2147483647 w 874"/>
              <a:gd name="T13" fmla="*/ 2147483647 h 768"/>
              <a:gd name="T14" fmla="*/ 2147483647 w 874"/>
              <a:gd name="T15" fmla="*/ 2147483647 h 768"/>
              <a:gd name="T16" fmla="*/ 2147483647 w 874"/>
              <a:gd name="T17" fmla="*/ 2147483647 h 768"/>
              <a:gd name="T18" fmla="*/ 2147483647 w 874"/>
              <a:gd name="T19" fmla="*/ 2147483647 h 768"/>
              <a:gd name="T20" fmla="*/ 2147483647 w 874"/>
              <a:gd name="T21" fmla="*/ 2147483647 h 768"/>
              <a:gd name="T22" fmla="*/ 0 w 874"/>
              <a:gd name="T23" fmla="*/ 2147483647 h 768"/>
              <a:gd name="T24" fmla="*/ 0 w 874"/>
              <a:gd name="T25" fmla="*/ 2147483647 h 768"/>
              <a:gd name="T26" fmla="*/ 2147483647 w 874"/>
              <a:gd name="T27" fmla="*/ 2147483647 h 7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74"/>
              <a:gd name="T43" fmla="*/ 0 h 768"/>
              <a:gd name="T44" fmla="*/ 874 w 874"/>
              <a:gd name="T45" fmla="*/ 768 h 7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74" h="768">
                <a:moveTo>
                  <a:pt x="874" y="768"/>
                </a:moveTo>
                <a:lnTo>
                  <a:pt x="874" y="0"/>
                </a:lnTo>
                <a:lnTo>
                  <a:pt x="787" y="54"/>
                </a:lnTo>
                <a:lnTo>
                  <a:pt x="712" y="126"/>
                </a:lnTo>
                <a:lnTo>
                  <a:pt x="644" y="234"/>
                </a:lnTo>
                <a:lnTo>
                  <a:pt x="570" y="346"/>
                </a:lnTo>
                <a:lnTo>
                  <a:pt x="522" y="428"/>
                </a:lnTo>
                <a:lnTo>
                  <a:pt x="456" y="504"/>
                </a:lnTo>
                <a:lnTo>
                  <a:pt x="394" y="576"/>
                </a:lnTo>
                <a:lnTo>
                  <a:pt x="270" y="656"/>
                </a:lnTo>
                <a:lnTo>
                  <a:pt x="166" y="702"/>
                </a:lnTo>
                <a:lnTo>
                  <a:pt x="0" y="726"/>
                </a:lnTo>
                <a:lnTo>
                  <a:pt x="0" y="768"/>
                </a:lnTo>
                <a:lnTo>
                  <a:pt x="874" y="76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Line 6"/>
          <p:cNvSpPr>
            <a:spLocks noChangeShapeType="1"/>
          </p:cNvSpPr>
          <p:nvPr/>
        </p:nvSpPr>
        <p:spPr bwMode="auto">
          <a:xfrm>
            <a:off x="5181600" y="5562600"/>
            <a:ext cx="0" cy="3048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7"/>
          <p:cNvSpPr>
            <a:spLocks noChangeArrowheads="1"/>
          </p:cNvSpPr>
          <p:nvPr/>
        </p:nvSpPr>
        <p:spPr bwMode="auto">
          <a:xfrm>
            <a:off x="4419600" y="4648200"/>
            <a:ext cx="76200" cy="1219200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2328" name="Freeform 8"/>
          <p:cNvSpPr>
            <a:spLocks/>
          </p:cNvSpPr>
          <p:nvPr/>
        </p:nvSpPr>
        <p:spPr bwMode="auto">
          <a:xfrm>
            <a:off x="4408488" y="4648200"/>
            <a:ext cx="812800" cy="1214438"/>
          </a:xfrm>
          <a:custGeom>
            <a:avLst/>
            <a:gdLst>
              <a:gd name="T0" fmla="*/ 2147483647 w 512"/>
              <a:gd name="T1" fmla="*/ 2147483647 h 765"/>
              <a:gd name="T2" fmla="*/ 2147483647 w 512"/>
              <a:gd name="T3" fmla="*/ 2147483647 h 765"/>
              <a:gd name="T4" fmla="*/ 2147483647 w 512"/>
              <a:gd name="T5" fmla="*/ 2147483647 h 765"/>
              <a:gd name="T6" fmla="*/ 2147483647 w 512"/>
              <a:gd name="T7" fmla="*/ 2147483647 h 765"/>
              <a:gd name="T8" fmla="*/ 2147483647 w 512"/>
              <a:gd name="T9" fmla="*/ 2147483647 h 765"/>
              <a:gd name="T10" fmla="*/ 2147483647 w 512"/>
              <a:gd name="T11" fmla="*/ 2147483647 h 765"/>
              <a:gd name="T12" fmla="*/ 2147483647 w 512"/>
              <a:gd name="T13" fmla="*/ 2147483647 h 765"/>
              <a:gd name="T14" fmla="*/ 2147483647 w 512"/>
              <a:gd name="T15" fmla="*/ 2147483647 h 765"/>
              <a:gd name="T16" fmla="*/ 2147483647 w 512"/>
              <a:gd name="T17" fmla="*/ 2147483647 h 765"/>
              <a:gd name="T18" fmla="*/ 2147483647 w 512"/>
              <a:gd name="T19" fmla="*/ 2147483647 h 765"/>
              <a:gd name="T20" fmla="*/ 2147483647 w 512"/>
              <a:gd name="T21" fmla="*/ 2147483647 h 765"/>
              <a:gd name="T22" fmla="*/ 2147483647 w 512"/>
              <a:gd name="T23" fmla="*/ 2147483647 h 765"/>
              <a:gd name="T24" fmla="*/ 2147483647 w 512"/>
              <a:gd name="T25" fmla="*/ 2147483647 h 765"/>
              <a:gd name="T26" fmla="*/ 2147483647 w 512"/>
              <a:gd name="T27" fmla="*/ 2147483647 h 765"/>
              <a:gd name="T28" fmla="*/ 2147483647 w 512"/>
              <a:gd name="T29" fmla="*/ 2147483647 h 765"/>
              <a:gd name="T30" fmla="*/ 2147483647 w 512"/>
              <a:gd name="T31" fmla="*/ 2147483647 h 765"/>
              <a:gd name="T32" fmla="*/ 2147483647 w 512"/>
              <a:gd name="T33" fmla="*/ 2147483647 h 765"/>
              <a:gd name="T34" fmla="*/ 2147483647 w 512"/>
              <a:gd name="T35" fmla="*/ 2147483647 h 765"/>
              <a:gd name="T36" fmla="*/ 2147483647 w 512"/>
              <a:gd name="T37" fmla="*/ 2147483647 h 765"/>
              <a:gd name="T38" fmla="*/ 2147483647 w 512"/>
              <a:gd name="T39" fmla="*/ 2147483647 h 765"/>
              <a:gd name="T40" fmla="*/ 2147483647 w 512"/>
              <a:gd name="T41" fmla="*/ 2147483647 h 7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12"/>
              <a:gd name="T64" fmla="*/ 0 h 765"/>
              <a:gd name="T65" fmla="*/ 512 w 512"/>
              <a:gd name="T66" fmla="*/ 765 h 76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12" h="765">
                <a:moveTo>
                  <a:pt x="23" y="19"/>
                </a:moveTo>
                <a:cubicBezTo>
                  <a:pt x="20" y="2"/>
                  <a:pt x="14" y="16"/>
                  <a:pt x="17" y="17"/>
                </a:cubicBezTo>
                <a:cubicBezTo>
                  <a:pt x="20" y="18"/>
                  <a:pt x="35" y="25"/>
                  <a:pt x="43" y="27"/>
                </a:cubicBezTo>
                <a:cubicBezTo>
                  <a:pt x="61" y="29"/>
                  <a:pt x="48" y="21"/>
                  <a:pt x="65" y="27"/>
                </a:cubicBezTo>
                <a:cubicBezTo>
                  <a:pt x="80" y="32"/>
                  <a:pt x="83" y="33"/>
                  <a:pt x="95" y="43"/>
                </a:cubicBezTo>
                <a:cubicBezTo>
                  <a:pt x="123" y="64"/>
                  <a:pt x="138" y="88"/>
                  <a:pt x="167" y="106"/>
                </a:cubicBezTo>
                <a:cubicBezTo>
                  <a:pt x="180" y="144"/>
                  <a:pt x="215" y="179"/>
                  <a:pt x="245" y="208"/>
                </a:cubicBezTo>
                <a:cubicBezTo>
                  <a:pt x="259" y="248"/>
                  <a:pt x="272" y="246"/>
                  <a:pt x="296" y="280"/>
                </a:cubicBezTo>
                <a:cubicBezTo>
                  <a:pt x="304" y="292"/>
                  <a:pt x="315" y="306"/>
                  <a:pt x="327" y="313"/>
                </a:cubicBezTo>
                <a:cubicBezTo>
                  <a:pt x="333" y="317"/>
                  <a:pt x="339" y="340"/>
                  <a:pt x="339" y="340"/>
                </a:cubicBezTo>
                <a:cubicBezTo>
                  <a:pt x="348" y="366"/>
                  <a:pt x="360" y="368"/>
                  <a:pt x="374" y="391"/>
                </a:cubicBezTo>
                <a:cubicBezTo>
                  <a:pt x="386" y="409"/>
                  <a:pt x="416" y="440"/>
                  <a:pt x="431" y="458"/>
                </a:cubicBezTo>
                <a:cubicBezTo>
                  <a:pt x="450" y="482"/>
                  <a:pt x="447" y="510"/>
                  <a:pt x="471" y="526"/>
                </a:cubicBezTo>
                <a:cubicBezTo>
                  <a:pt x="480" y="553"/>
                  <a:pt x="494" y="532"/>
                  <a:pt x="494" y="571"/>
                </a:cubicBezTo>
                <a:cubicBezTo>
                  <a:pt x="494" y="765"/>
                  <a:pt x="512" y="743"/>
                  <a:pt x="326" y="750"/>
                </a:cubicBezTo>
                <a:cubicBezTo>
                  <a:pt x="308" y="752"/>
                  <a:pt x="290" y="757"/>
                  <a:pt x="272" y="756"/>
                </a:cubicBezTo>
                <a:cubicBezTo>
                  <a:pt x="220" y="755"/>
                  <a:pt x="116" y="745"/>
                  <a:pt x="116" y="745"/>
                </a:cubicBezTo>
                <a:cubicBezTo>
                  <a:pt x="75" y="731"/>
                  <a:pt x="60" y="731"/>
                  <a:pt x="19" y="745"/>
                </a:cubicBezTo>
                <a:cubicBezTo>
                  <a:pt x="0" y="646"/>
                  <a:pt x="28" y="594"/>
                  <a:pt x="49" y="513"/>
                </a:cubicBezTo>
                <a:cubicBezTo>
                  <a:pt x="13" y="288"/>
                  <a:pt x="9" y="166"/>
                  <a:pt x="5" y="23"/>
                </a:cubicBezTo>
                <a:cubicBezTo>
                  <a:pt x="4" y="0"/>
                  <a:pt x="44" y="19"/>
                  <a:pt x="23" y="19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9" name="Freeform 9"/>
          <p:cNvSpPr>
            <a:spLocks/>
          </p:cNvSpPr>
          <p:nvPr/>
        </p:nvSpPr>
        <p:spPr bwMode="auto">
          <a:xfrm>
            <a:off x="3048000" y="4641850"/>
            <a:ext cx="1400175" cy="1149350"/>
          </a:xfrm>
          <a:custGeom>
            <a:avLst/>
            <a:gdLst>
              <a:gd name="T0" fmla="*/ 0 w 882"/>
              <a:gd name="T1" fmla="*/ 2147483647 h 724"/>
              <a:gd name="T2" fmla="*/ 2147483647 w 882"/>
              <a:gd name="T3" fmla="*/ 2147483647 h 724"/>
              <a:gd name="T4" fmla="*/ 2147483647 w 882"/>
              <a:gd name="T5" fmla="*/ 2147483647 h 724"/>
              <a:gd name="T6" fmla="*/ 2147483647 w 882"/>
              <a:gd name="T7" fmla="*/ 2147483647 h 724"/>
              <a:gd name="T8" fmla="*/ 2147483647 w 882"/>
              <a:gd name="T9" fmla="*/ 2147483647 h 724"/>
              <a:gd name="T10" fmla="*/ 2147483647 w 882"/>
              <a:gd name="T11" fmla="*/ 2147483647 h 724"/>
              <a:gd name="T12" fmla="*/ 2147483647 w 882"/>
              <a:gd name="T13" fmla="*/ 2147483647 h 724"/>
              <a:gd name="T14" fmla="*/ 2147483647 w 882"/>
              <a:gd name="T15" fmla="*/ 2147483647 h 724"/>
              <a:gd name="T16" fmla="*/ 2147483647 w 882"/>
              <a:gd name="T17" fmla="*/ 2147483647 h 724"/>
              <a:gd name="T18" fmla="*/ 2147483647 w 882"/>
              <a:gd name="T19" fmla="*/ 2147483647 h 724"/>
              <a:gd name="T20" fmla="*/ 2147483647 w 882"/>
              <a:gd name="T21" fmla="*/ 2147483647 h 724"/>
              <a:gd name="T22" fmla="*/ 2147483647 w 882"/>
              <a:gd name="T23" fmla="*/ 2147483647 h 724"/>
              <a:gd name="T24" fmla="*/ 2147483647 w 882"/>
              <a:gd name="T25" fmla="*/ 2147483647 h 724"/>
              <a:gd name="T26" fmla="*/ 2147483647 w 882"/>
              <a:gd name="T27" fmla="*/ 2147483647 h 724"/>
              <a:gd name="T28" fmla="*/ 2147483647 w 882"/>
              <a:gd name="T29" fmla="*/ 2147483647 h 724"/>
              <a:gd name="T30" fmla="*/ 2147483647 w 882"/>
              <a:gd name="T31" fmla="*/ 0 h 7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2"/>
              <a:gd name="T49" fmla="*/ 0 h 724"/>
              <a:gd name="T50" fmla="*/ 882 w 882"/>
              <a:gd name="T51" fmla="*/ 724 h 7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2" h="724">
                <a:moveTo>
                  <a:pt x="0" y="724"/>
                </a:moveTo>
                <a:lnTo>
                  <a:pt x="95" y="716"/>
                </a:lnTo>
                <a:lnTo>
                  <a:pt x="142" y="708"/>
                </a:lnTo>
                <a:lnTo>
                  <a:pt x="189" y="695"/>
                </a:lnTo>
                <a:lnTo>
                  <a:pt x="237" y="679"/>
                </a:lnTo>
                <a:lnTo>
                  <a:pt x="284" y="657"/>
                </a:lnTo>
                <a:lnTo>
                  <a:pt x="331" y="627"/>
                </a:lnTo>
                <a:lnTo>
                  <a:pt x="426" y="544"/>
                </a:lnTo>
                <a:lnTo>
                  <a:pt x="521" y="426"/>
                </a:lnTo>
                <a:lnTo>
                  <a:pt x="616" y="285"/>
                </a:lnTo>
                <a:lnTo>
                  <a:pt x="663" y="213"/>
                </a:lnTo>
                <a:lnTo>
                  <a:pt x="710" y="146"/>
                </a:lnTo>
                <a:lnTo>
                  <a:pt x="757" y="87"/>
                </a:lnTo>
                <a:lnTo>
                  <a:pt x="805" y="42"/>
                </a:lnTo>
                <a:lnTo>
                  <a:pt x="852" y="13"/>
                </a:lnTo>
                <a:lnTo>
                  <a:pt x="882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0" name="Line 10"/>
          <p:cNvSpPr>
            <a:spLocks noChangeShapeType="1"/>
          </p:cNvSpPr>
          <p:nvPr/>
        </p:nvSpPr>
        <p:spPr bwMode="auto">
          <a:xfrm>
            <a:off x="5969000" y="5726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Rectangle 11"/>
          <p:cNvSpPr>
            <a:spLocks noChangeArrowheads="1"/>
          </p:cNvSpPr>
          <p:nvPr/>
        </p:nvSpPr>
        <p:spPr bwMode="auto">
          <a:xfrm>
            <a:off x="6096000" y="5791200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12332" name="Rectangle 12"/>
          <p:cNvSpPr>
            <a:spLocks noChangeArrowheads="1"/>
          </p:cNvSpPr>
          <p:nvPr/>
        </p:nvSpPr>
        <p:spPr bwMode="auto">
          <a:xfrm>
            <a:off x="4267200" y="5807075"/>
            <a:ext cx="47942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µ</a:t>
            </a:r>
          </a:p>
        </p:txBody>
      </p:sp>
      <p:sp>
        <p:nvSpPr>
          <p:cNvPr id="12333" name="Rectangle 13"/>
          <p:cNvSpPr>
            <a:spLocks noChangeArrowheads="1"/>
          </p:cNvSpPr>
          <p:nvPr/>
        </p:nvSpPr>
        <p:spPr bwMode="auto">
          <a:xfrm>
            <a:off x="5029200" y="5794375"/>
            <a:ext cx="685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x</a:t>
            </a:r>
            <a:r>
              <a:rPr lang="en-US" baseline="-250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2334" name="Line 14"/>
          <p:cNvSpPr>
            <a:spLocks noChangeShapeType="1"/>
          </p:cNvSpPr>
          <p:nvPr/>
        </p:nvSpPr>
        <p:spPr bwMode="auto">
          <a:xfrm>
            <a:off x="4419600" y="57912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5" name="Line 15"/>
          <p:cNvSpPr>
            <a:spLocks noChangeShapeType="1"/>
          </p:cNvSpPr>
          <p:nvPr/>
        </p:nvSpPr>
        <p:spPr bwMode="auto">
          <a:xfrm>
            <a:off x="4419600" y="57912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6" name="Line 16"/>
          <p:cNvSpPr>
            <a:spLocks noChangeShapeType="1"/>
          </p:cNvSpPr>
          <p:nvPr/>
        </p:nvSpPr>
        <p:spPr bwMode="auto">
          <a:xfrm>
            <a:off x="4419600" y="5791200"/>
            <a:ext cx="7620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7" name="Line 18"/>
          <p:cNvSpPr>
            <a:spLocks noChangeShapeType="1"/>
          </p:cNvSpPr>
          <p:nvPr/>
        </p:nvSpPr>
        <p:spPr bwMode="auto">
          <a:xfrm flipH="1">
            <a:off x="4800600" y="49530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Freeform 19"/>
          <p:cNvSpPr>
            <a:spLocks/>
          </p:cNvSpPr>
          <p:nvPr/>
        </p:nvSpPr>
        <p:spPr bwMode="auto">
          <a:xfrm>
            <a:off x="4460875" y="4645025"/>
            <a:ext cx="1384300" cy="1139825"/>
          </a:xfrm>
          <a:custGeom>
            <a:avLst/>
            <a:gdLst>
              <a:gd name="T0" fmla="*/ 2147483647 w 872"/>
              <a:gd name="T1" fmla="*/ 2147483647 h 718"/>
              <a:gd name="T2" fmla="*/ 2147483647 w 872"/>
              <a:gd name="T3" fmla="*/ 2147483647 h 718"/>
              <a:gd name="T4" fmla="*/ 2147483647 w 872"/>
              <a:gd name="T5" fmla="*/ 2147483647 h 718"/>
              <a:gd name="T6" fmla="*/ 2147483647 w 872"/>
              <a:gd name="T7" fmla="*/ 2147483647 h 718"/>
              <a:gd name="T8" fmla="*/ 2147483647 w 872"/>
              <a:gd name="T9" fmla="*/ 2147483647 h 718"/>
              <a:gd name="T10" fmla="*/ 2147483647 w 872"/>
              <a:gd name="T11" fmla="*/ 2147483647 h 718"/>
              <a:gd name="T12" fmla="*/ 2147483647 w 872"/>
              <a:gd name="T13" fmla="*/ 2147483647 h 718"/>
              <a:gd name="T14" fmla="*/ 2147483647 w 872"/>
              <a:gd name="T15" fmla="*/ 2147483647 h 718"/>
              <a:gd name="T16" fmla="*/ 2147483647 w 872"/>
              <a:gd name="T17" fmla="*/ 2147483647 h 718"/>
              <a:gd name="T18" fmla="*/ 2147483647 w 872"/>
              <a:gd name="T19" fmla="*/ 2147483647 h 718"/>
              <a:gd name="T20" fmla="*/ 2147483647 w 872"/>
              <a:gd name="T21" fmla="*/ 2147483647 h 718"/>
              <a:gd name="T22" fmla="*/ 2147483647 w 872"/>
              <a:gd name="T23" fmla="*/ 2147483647 h 718"/>
              <a:gd name="T24" fmla="*/ 2147483647 w 872"/>
              <a:gd name="T25" fmla="*/ 2147483647 h 718"/>
              <a:gd name="T26" fmla="*/ 2147483647 w 872"/>
              <a:gd name="T27" fmla="*/ 2147483647 h 718"/>
              <a:gd name="T28" fmla="*/ 2147483647 w 872"/>
              <a:gd name="T29" fmla="*/ 2147483647 h 718"/>
              <a:gd name="T30" fmla="*/ 0 w 872"/>
              <a:gd name="T31" fmla="*/ 0 h 7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718"/>
              <a:gd name="T50" fmla="*/ 872 w 872"/>
              <a:gd name="T51" fmla="*/ 718 h 7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718">
                <a:moveTo>
                  <a:pt x="872" y="718"/>
                </a:moveTo>
                <a:lnTo>
                  <a:pt x="777" y="710"/>
                </a:lnTo>
                <a:lnTo>
                  <a:pt x="730" y="702"/>
                </a:lnTo>
                <a:lnTo>
                  <a:pt x="683" y="689"/>
                </a:lnTo>
                <a:lnTo>
                  <a:pt x="635" y="673"/>
                </a:lnTo>
                <a:lnTo>
                  <a:pt x="587" y="651"/>
                </a:lnTo>
                <a:lnTo>
                  <a:pt x="540" y="621"/>
                </a:lnTo>
                <a:lnTo>
                  <a:pt x="445" y="538"/>
                </a:lnTo>
                <a:lnTo>
                  <a:pt x="350" y="420"/>
                </a:lnTo>
                <a:lnTo>
                  <a:pt x="256" y="279"/>
                </a:lnTo>
                <a:lnTo>
                  <a:pt x="208" y="207"/>
                </a:lnTo>
                <a:lnTo>
                  <a:pt x="161" y="140"/>
                </a:lnTo>
                <a:lnTo>
                  <a:pt x="114" y="81"/>
                </a:lnTo>
                <a:lnTo>
                  <a:pt x="66" y="36"/>
                </a:lnTo>
                <a:lnTo>
                  <a:pt x="18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9" name="Freeform 20"/>
          <p:cNvSpPr>
            <a:spLocks/>
          </p:cNvSpPr>
          <p:nvPr/>
        </p:nvSpPr>
        <p:spPr bwMode="auto">
          <a:xfrm>
            <a:off x="2743200" y="5867400"/>
            <a:ext cx="3422650" cy="1588"/>
          </a:xfrm>
          <a:custGeom>
            <a:avLst/>
            <a:gdLst>
              <a:gd name="T0" fmla="*/ 0 w 2156"/>
              <a:gd name="T1" fmla="*/ 0 h 1"/>
              <a:gd name="T2" fmla="*/ 2147483647 w 2156"/>
              <a:gd name="T3" fmla="*/ 2147483647 h 1"/>
              <a:gd name="T4" fmla="*/ 2147483647 w 2156"/>
              <a:gd name="T5" fmla="*/ 2147483647 h 1"/>
              <a:gd name="T6" fmla="*/ 0 60000 65536"/>
              <a:gd name="T7" fmla="*/ 0 60000 65536"/>
              <a:gd name="T8" fmla="*/ 0 60000 65536"/>
              <a:gd name="T9" fmla="*/ 0 w 2156"/>
              <a:gd name="T10" fmla="*/ 0 h 1"/>
              <a:gd name="T11" fmla="*/ 2156 w 21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" h="1">
                <a:moveTo>
                  <a:pt x="0" y="0"/>
                </a:moveTo>
                <a:lnTo>
                  <a:pt x="72" y="1"/>
                </a:lnTo>
                <a:lnTo>
                  <a:pt x="2156" y="1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0" name="Line 21"/>
          <p:cNvSpPr>
            <a:spLocks noChangeShapeType="1"/>
          </p:cNvSpPr>
          <p:nvPr/>
        </p:nvSpPr>
        <p:spPr bwMode="auto">
          <a:xfrm>
            <a:off x="4419600" y="464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5410200" y="4713288"/>
          <a:ext cx="1325563" cy="468312"/>
        </p:xfrm>
        <a:graphic>
          <a:graphicData uri="http://schemas.openxmlformats.org/presentationml/2006/ole">
            <p:oleObj spid="_x0000_s12321" name="Equation" r:id="rId4" imgW="647700" imgH="228600" progId="Equation.3">
              <p:embed/>
            </p:oleObj>
          </a:graphicData>
        </a:graphic>
      </p:graphicFrame>
      <p:sp>
        <p:nvSpPr>
          <p:cNvPr id="12341" name="Freeform 23"/>
          <p:cNvSpPr>
            <a:spLocks/>
          </p:cNvSpPr>
          <p:nvPr/>
        </p:nvSpPr>
        <p:spPr bwMode="auto">
          <a:xfrm>
            <a:off x="2743200" y="4419600"/>
            <a:ext cx="9525" cy="1447800"/>
          </a:xfrm>
          <a:custGeom>
            <a:avLst/>
            <a:gdLst>
              <a:gd name="T0" fmla="*/ 0 w 6"/>
              <a:gd name="T1" fmla="*/ 2147483647 h 912"/>
              <a:gd name="T2" fmla="*/ 2147483647 w 6"/>
              <a:gd name="T3" fmla="*/ 0 h 912"/>
              <a:gd name="T4" fmla="*/ 2147483647 w 6"/>
              <a:gd name="T5" fmla="*/ 0 h 912"/>
              <a:gd name="T6" fmla="*/ 0 60000 65536"/>
              <a:gd name="T7" fmla="*/ 0 60000 65536"/>
              <a:gd name="T8" fmla="*/ 0 60000 65536"/>
              <a:gd name="T9" fmla="*/ 0 w 6"/>
              <a:gd name="T10" fmla="*/ 0 h 912"/>
              <a:gd name="T11" fmla="*/ 6 w 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912">
                <a:moveTo>
                  <a:pt x="0" y="912"/>
                </a:moveTo>
                <a:lnTo>
                  <a:pt x="2" y="0"/>
                </a:lnTo>
                <a:lnTo>
                  <a:pt x="6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2" name="Text Box 24"/>
          <p:cNvSpPr txBox="1">
            <a:spLocks noChangeArrowheads="1"/>
          </p:cNvSpPr>
          <p:nvPr/>
        </p:nvSpPr>
        <p:spPr bwMode="auto">
          <a:xfrm>
            <a:off x="2133600" y="4191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8260"/>
                </a:solidFill>
              </a:rPr>
              <a:t>f(x)</a:t>
            </a:r>
          </a:p>
        </p:txBody>
      </p:sp>
      <p:sp>
        <p:nvSpPr>
          <p:cNvPr id="12343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9658F969-2332-4B93-8D05-258DD8C22626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Rectangle 49"/>
          <p:cNvSpPr>
            <a:spLocks noGrp="1" noChangeArrowheads="1"/>
          </p:cNvSpPr>
          <p:nvPr>
            <p:ph type="title"/>
          </p:nvPr>
        </p:nvSpPr>
        <p:spPr>
          <a:xfrm>
            <a:off x="914400" y="503238"/>
            <a:ext cx="7772400" cy="676275"/>
          </a:xfrm>
        </p:spPr>
        <p:txBody>
          <a:bodyPr lIns="90487" tIns="44450" rIns="90487" bIns="44450" anchor="ctr" anchorCtr="1"/>
          <a:lstStyle/>
          <a:p>
            <a:pPr defTabSz="914400" eaLnBrk="1" hangingPunct="1">
              <a:lnSpc>
                <a:spcPct val="95000"/>
              </a:lnSpc>
            </a:pPr>
            <a:r>
              <a:rPr lang="en-US" smtClean="0"/>
              <a:t>Finding Normal Probabilities  </a:t>
            </a:r>
          </a:p>
        </p:txBody>
      </p:sp>
      <p:sp>
        <p:nvSpPr>
          <p:cNvPr id="13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3331" name="Freeform 17"/>
          <p:cNvSpPr>
            <a:spLocks/>
          </p:cNvSpPr>
          <p:nvPr/>
        </p:nvSpPr>
        <p:spPr bwMode="auto">
          <a:xfrm>
            <a:off x="4495800" y="4362450"/>
            <a:ext cx="385763" cy="1652588"/>
          </a:xfrm>
          <a:custGeom>
            <a:avLst/>
            <a:gdLst>
              <a:gd name="T0" fmla="*/ 2147483647 w 243"/>
              <a:gd name="T1" fmla="*/ 0 h 1041"/>
              <a:gd name="T2" fmla="*/ 0 w 243"/>
              <a:gd name="T3" fmla="*/ 2147483647 h 1041"/>
              <a:gd name="T4" fmla="*/ 2147483647 w 243"/>
              <a:gd name="T5" fmla="*/ 2147483647 h 1041"/>
              <a:gd name="T6" fmla="*/ 2147483647 w 243"/>
              <a:gd name="T7" fmla="*/ 2147483647 h 1041"/>
              <a:gd name="T8" fmla="*/ 2147483647 w 243"/>
              <a:gd name="T9" fmla="*/ 2147483647 h 1041"/>
              <a:gd name="T10" fmla="*/ 2147483647 w 243"/>
              <a:gd name="T11" fmla="*/ 2147483647 h 1041"/>
              <a:gd name="T12" fmla="*/ 2147483647 w 243"/>
              <a:gd name="T13" fmla="*/ 2147483647 h 10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41"/>
              <a:gd name="T23" fmla="*/ 243 w 243"/>
              <a:gd name="T24" fmla="*/ 1041 h 10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41">
                <a:moveTo>
                  <a:pt x="6" y="0"/>
                </a:moveTo>
                <a:lnTo>
                  <a:pt x="0" y="1038"/>
                </a:lnTo>
                <a:lnTo>
                  <a:pt x="243" y="1041"/>
                </a:lnTo>
                <a:lnTo>
                  <a:pt x="237" y="201"/>
                </a:lnTo>
                <a:lnTo>
                  <a:pt x="204" y="144"/>
                </a:lnTo>
                <a:lnTo>
                  <a:pt x="174" y="102"/>
                </a:lnTo>
                <a:lnTo>
                  <a:pt x="102" y="24"/>
                </a:lnTo>
              </a:path>
            </a:pathLst>
          </a:cu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2" name="Freeform 18"/>
          <p:cNvSpPr>
            <a:spLocks/>
          </p:cNvSpPr>
          <p:nvPr/>
        </p:nvSpPr>
        <p:spPr bwMode="auto">
          <a:xfrm>
            <a:off x="3724275" y="4343400"/>
            <a:ext cx="809625" cy="1666875"/>
          </a:xfrm>
          <a:custGeom>
            <a:avLst/>
            <a:gdLst>
              <a:gd name="T0" fmla="*/ 2147483647 w 510"/>
              <a:gd name="T1" fmla="*/ 2147483647 h 1050"/>
              <a:gd name="T2" fmla="*/ 2147483647 w 510"/>
              <a:gd name="T3" fmla="*/ 0 h 1050"/>
              <a:gd name="T4" fmla="*/ 2147483647 w 510"/>
              <a:gd name="T5" fmla="*/ 2147483647 h 1050"/>
              <a:gd name="T6" fmla="*/ 2147483647 w 510"/>
              <a:gd name="T7" fmla="*/ 2147483647 h 1050"/>
              <a:gd name="T8" fmla="*/ 2147483647 w 510"/>
              <a:gd name="T9" fmla="*/ 2147483647 h 1050"/>
              <a:gd name="T10" fmla="*/ 2147483647 w 510"/>
              <a:gd name="T11" fmla="*/ 2147483647 h 1050"/>
              <a:gd name="T12" fmla="*/ 0 w 510"/>
              <a:gd name="T13" fmla="*/ 2147483647 h 1050"/>
              <a:gd name="T14" fmla="*/ 0 w 510"/>
              <a:gd name="T15" fmla="*/ 2147483647 h 1050"/>
              <a:gd name="T16" fmla="*/ 2147483647 w 510"/>
              <a:gd name="T17" fmla="*/ 2147483647 h 10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0"/>
              <a:gd name="T28" fmla="*/ 0 h 1050"/>
              <a:gd name="T29" fmla="*/ 510 w 510"/>
              <a:gd name="T30" fmla="*/ 1050 h 10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0" h="1050">
                <a:moveTo>
                  <a:pt x="486" y="1044"/>
                </a:moveTo>
                <a:lnTo>
                  <a:pt x="510" y="0"/>
                </a:lnTo>
                <a:lnTo>
                  <a:pt x="348" y="72"/>
                </a:lnTo>
                <a:lnTo>
                  <a:pt x="255" y="201"/>
                </a:lnTo>
                <a:lnTo>
                  <a:pt x="180" y="327"/>
                </a:lnTo>
                <a:lnTo>
                  <a:pt x="108" y="471"/>
                </a:lnTo>
                <a:lnTo>
                  <a:pt x="0" y="642"/>
                </a:lnTo>
                <a:lnTo>
                  <a:pt x="0" y="1050"/>
                </a:lnTo>
                <a:lnTo>
                  <a:pt x="486" y="1044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Freeform 19"/>
          <p:cNvSpPr>
            <a:spLocks/>
          </p:cNvSpPr>
          <p:nvPr/>
        </p:nvSpPr>
        <p:spPr bwMode="auto">
          <a:xfrm>
            <a:off x="4495800" y="4370388"/>
            <a:ext cx="6350" cy="1630362"/>
          </a:xfrm>
          <a:custGeom>
            <a:avLst/>
            <a:gdLst>
              <a:gd name="T0" fmla="*/ 0 w 4"/>
              <a:gd name="T1" fmla="*/ 0 h 1027"/>
              <a:gd name="T2" fmla="*/ 2147483647 w 4"/>
              <a:gd name="T3" fmla="*/ 2147483647 h 1027"/>
              <a:gd name="T4" fmla="*/ 0 60000 65536"/>
              <a:gd name="T5" fmla="*/ 0 60000 65536"/>
              <a:gd name="T6" fmla="*/ 0 w 4"/>
              <a:gd name="T7" fmla="*/ 0 h 1027"/>
              <a:gd name="T8" fmla="*/ 4 w 4"/>
              <a:gd name="T9" fmla="*/ 1027 h 10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027">
                <a:moveTo>
                  <a:pt x="0" y="0"/>
                </a:moveTo>
                <a:lnTo>
                  <a:pt x="4" y="1027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Freeform 20"/>
          <p:cNvSpPr>
            <a:spLocks/>
          </p:cNvSpPr>
          <p:nvPr/>
        </p:nvSpPr>
        <p:spPr bwMode="auto">
          <a:xfrm>
            <a:off x="4514850" y="4352925"/>
            <a:ext cx="1649413" cy="1574800"/>
          </a:xfrm>
          <a:custGeom>
            <a:avLst/>
            <a:gdLst>
              <a:gd name="T0" fmla="*/ 2147483647 w 1039"/>
              <a:gd name="T1" fmla="*/ 2147483647 h 992"/>
              <a:gd name="T2" fmla="*/ 2147483647 w 1039"/>
              <a:gd name="T3" fmla="*/ 2147483647 h 992"/>
              <a:gd name="T4" fmla="*/ 2147483647 w 1039"/>
              <a:gd name="T5" fmla="*/ 2147483647 h 992"/>
              <a:gd name="T6" fmla="*/ 2147483647 w 1039"/>
              <a:gd name="T7" fmla="*/ 2147483647 h 992"/>
              <a:gd name="T8" fmla="*/ 2147483647 w 1039"/>
              <a:gd name="T9" fmla="*/ 2147483647 h 992"/>
              <a:gd name="T10" fmla="*/ 2147483647 w 1039"/>
              <a:gd name="T11" fmla="*/ 2147483647 h 992"/>
              <a:gd name="T12" fmla="*/ 2147483647 w 1039"/>
              <a:gd name="T13" fmla="*/ 2147483647 h 992"/>
              <a:gd name="T14" fmla="*/ 2147483647 w 1039"/>
              <a:gd name="T15" fmla="*/ 2147483647 h 992"/>
              <a:gd name="T16" fmla="*/ 2147483647 w 1039"/>
              <a:gd name="T17" fmla="*/ 2147483647 h 992"/>
              <a:gd name="T18" fmla="*/ 2147483647 w 1039"/>
              <a:gd name="T19" fmla="*/ 2147483647 h 992"/>
              <a:gd name="T20" fmla="*/ 2147483647 w 1039"/>
              <a:gd name="T21" fmla="*/ 2147483647 h 992"/>
              <a:gd name="T22" fmla="*/ 2147483647 w 1039"/>
              <a:gd name="T23" fmla="*/ 2147483647 h 992"/>
              <a:gd name="T24" fmla="*/ 2147483647 w 1039"/>
              <a:gd name="T25" fmla="*/ 2147483647 h 992"/>
              <a:gd name="T26" fmla="*/ 2147483647 w 1039"/>
              <a:gd name="T27" fmla="*/ 2147483647 h 992"/>
              <a:gd name="T28" fmla="*/ 2147483647 w 1039"/>
              <a:gd name="T29" fmla="*/ 2147483647 h 992"/>
              <a:gd name="T30" fmla="*/ 2147483647 w 1039"/>
              <a:gd name="T31" fmla="*/ 2147483647 h 992"/>
              <a:gd name="T32" fmla="*/ 0 w 1039"/>
              <a:gd name="T33" fmla="*/ 0 h 9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39"/>
              <a:gd name="T52" fmla="*/ 0 h 992"/>
              <a:gd name="T53" fmla="*/ 1039 w 1039"/>
              <a:gd name="T54" fmla="*/ 992 h 99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Freeform 21"/>
          <p:cNvSpPr>
            <a:spLocks/>
          </p:cNvSpPr>
          <p:nvPr/>
        </p:nvSpPr>
        <p:spPr bwMode="auto">
          <a:xfrm>
            <a:off x="2819400" y="4357688"/>
            <a:ext cx="1676400" cy="1570037"/>
          </a:xfrm>
          <a:custGeom>
            <a:avLst/>
            <a:gdLst>
              <a:gd name="T0" fmla="*/ 0 w 1056"/>
              <a:gd name="T1" fmla="*/ 2147483647 h 989"/>
              <a:gd name="T2" fmla="*/ 2147483647 w 1056"/>
              <a:gd name="T3" fmla="*/ 2147483647 h 989"/>
              <a:gd name="T4" fmla="*/ 2147483647 w 1056"/>
              <a:gd name="T5" fmla="*/ 2147483647 h 989"/>
              <a:gd name="T6" fmla="*/ 2147483647 w 1056"/>
              <a:gd name="T7" fmla="*/ 2147483647 h 989"/>
              <a:gd name="T8" fmla="*/ 2147483647 w 1056"/>
              <a:gd name="T9" fmla="*/ 2147483647 h 989"/>
              <a:gd name="T10" fmla="*/ 2147483647 w 1056"/>
              <a:gd name="T11" fmla="*/ 2147483647 h 989"/>
              <a:gd name="T12" fmla="*/ 2147483647 w 1056"/>
              <a:gd name="T13" fmla="*/ 2147483647 h 989"/>
              <a:gd name="T14" fmla="*/ 2147483647 w 1056"/>
              <a:gd name="T15" fmla="*/ 2147483647 h 989"/>
              <a:gd name="T16" fmla="*/ 2147483647 w 1056"/>
              <a:gd name="T17" fmla="*/ 2147483647 h 989"/>
              <a:gd name="T18" fmla="*/ 2147483647 w 1056"/>
              <a:gd name="T19" fmla="*/ 2147483647 h 989"/>
              <a:gd name="T20" fmla="*/ 2147483647 w 1056"/>
              <a:gd name="T21" fmla="*/ 2147483647 h 989"/>
              <a:gd name="T22" fmla="*/ 2147483647 w 1056"/>
              <a:gd name="T23" fmla="*/ 2147483647 h 989"/>
              <a:gd name="T24" fmla="*/ 2147483647 w 1056"/>
              <a:gd name="T25" fmla="*/ 2147483647 h 989"/>
              <a:gd name="T26" fmla="*/ 2147483647 w 1056"/>
              <a:gd name="T27" fmla="*/ 2147483647 h 989"/>
              <a:gd name="T28" fmla="*/ 2147483647 w 1056"/>
              <a:gd name="T29" fmla="*/ 2147483647 h 989"/>
              <a:gd name="T30" fmla="*/ 2147483647 w 1056"/>
              <a:gd name="T31" fmla="*/ 0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56"/>
              <a:gd name="T49" fmla="*/ 0 h 989"/>
              <a:gd name="T50" fmla="*/ 1056 w 1056"/>
              <a:gd name="T51" fmla="*/ 989 h 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Freeform 22"/>
          <p:cNvSpPr>
            <a:spLocks/>
          </p:cNvSpPr>
          <p:nvPr/>
        </p:nvSpPr>
        <p:spPr bwMode="auto">
          <a:xfrm>
            <a:off x="2843213" y="6013450"/>
            <a:ext cx="3395662" cy="6350"/>
          </a:xfrm>
          <a:custGeom>
            <a:avLst/>
            <a:gdLst>
              <a:gd name="T0" fmla="*/ 0 w 2139"/>
              <a:gd name="T1" fmla="*/ 0 h 4"/>
              <a:gd name="T2" fmla="*/ 0 w 2139"/>
              <a:gd name="T3" fmla="*/ 0 h 4"/>
              <a:gd name="T4" fmla="*/ 2147483647 w 2139"/>
              <a:gd name="T5" fmla="*/ 2147483647 h 4"/>
              <a:gd name="T6" fmla="*/ 0 60000 65536"/>
              <a:gd name="T7" fmla="*/ 0 60000 65536"/>
              <a:gd name="T8" fmla="*/ 0 60000 65536"/>
              <a:gd name="T9" fmla="*/ 0 w 2139"/>
              <a:gd name="T10" fmla="*/ 0 h 4"/>
              <a:gd name="T11" fmla="*/ 2139 w 213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Rectangle 23"/>
          <p:cNvSpPr>
            <a:spLocks noChangeArrowheads="1"/>
          </p:cNvSpPr>
          <p:nvPr/>
        </p:nvSpPr>
        <p:spPr bwMode="auto">
          <a:xfrm>
            <a:off x="6172200" y="592455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3338" name="Rectangle 25"/>
          <p:cNvSpPr>
            <a:spLocks noChangeArrowheads="1"/>
          </p:cNvSpPr>
          <p:nvPr/>
        </p:nvSpPr>
        <p:spPr bwMode="auto">
          <a:xfrm>
            <a:off x="4724400" y="600075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b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3339" name="Rectangle 26"/>
          <p:cNvSpPr>
            <a:spLocks noChangeArrowheads="1"/>
          </p:cNvSpPr>
          <p:nvPr/>
        </p:nvSpPr>
        <p:spPr bwMode="auto">
          <a:xfrm>
            <a:off x="4343400" y="600075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l-GR" sz="1800"/>
              <a:t>μ</a:t>
            </a:r>
            <a:endParaRPr lang="el-GR"/>
          </a:p>
        </p:txBody>
      </p:sp>
      <p:sp>
        <p:nvSpPr>
          <p:cNvPr id="13340" name="Rectangle 27"/>
          <p:cNvSpPr>
            <a:spLocks noChangeArrowheads="1"/>
          </p:cNvSpPr>
          <p:nvPr/>
        </p:nvSpPr>
        <p:spPr bwMode="auto">
          <a:xfrm>
            <a:off x="3581400" y="60007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a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3341" name="Rectangle 48"/>
          <p:cNvSpPr>
            <a:spLocks noChangeArrowheads="1"/>
          </p:cNvSpPr>
          <p:nvPr/>
        </p:nvSpPr>
        <p:spPr bwMode="auto">
          <a:xfrm>
            <a:off x="1371600" y="1905000"/>
            <a:ext cx="6781800" cy="982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2900" b="0">
                <a:solidFill>
                  <a:srgbClr val="0000FF"/>
                </a:solidFill>
              </a:rPr>
              <a:t>The probability for a range of values is measured by the area under the curve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514600" y="3200400"/>
          <a:ext cx="4092575" cy="512763"/>
        </p:xfrm>
        <a:graphic>
          <a:graphicData uri="http://schemas.openxmlformats.org/presentationml/2006/ole">
            <p:oleObj spid="_x0000_s13328" name="Equation" r:id="rId3" imgW="1625600" imgH="203200" progId="Equation.3">
              <p:embed/>
            </p:oleObj>
          </a:graphicData>
        </a:graphic>
      </p:graphicFrame>
      <p:sp>
        <p:nvSpPr>
          <p:cNvPr id="13342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1D6601F2-2BFE-49ED-82B2-B91238858271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3" name="Rectangle 46"/>
          <p:cNvSpPr>
            <a:spLocks noGrp="1" noChangeArrowheads="1"/>
          </p:cNvSpPr>
          <p:nvPr>
            <p:ph type="title"/>
          </p:nvPr>
        </p:nvSpPr>
        <p:spPr>
          <a:xfrm>
            <a:off x="914400" y="503238"/>
            <a:ext cx="7772400" cy="676275"/>
          </a:xfrm>
        </p:spPr>
        <p:txBody>
          <a:bodyPr lIns="90487" tIns="44450" rIns="90487" bIns="44450" anchor="ctr" anchorCtr="1"/>
          <a:lstStyle/>
          <a:p>
            <a:pPr defTabSz="914400" eaLnBrk="1" hangingPunct="1">
              <a:lnSpc>
                <a:spcPct val="95000"/>
              </a:lnSpc>
            </a:pPr>
            <a:r>
              <a:rPr lang="en-US" smtClean="0"/>
              <a:t>Finding Normal Probabilities  </a:t>
            </a:r>
          </a:p>
        </p:txBody>
      </p:sp>
      <p:sp>
        <p:nvSpPr>
          <p:cNvPr id="143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4385" name="Freeform 14"/>
          <p:cNvSpPr>
            <a:spLocks/>
          </p:cNvSpPr>
          <p:nvPr/>
        </p:nvSpPr>
        <p:spPr bwMode="auto">
          <a:xfrm>
            <a:off x="5943600" y="5257800"/>
            <a:ext cx="385763" cy="985838"/>
          </a:xfrm>
          <a:custGeom>
            <a:avLst/>
            <a:gdLst>
              <a:gd name="T0" fmla="*/ 2147483647 w 243"/>
              <a:gd name="T1" fmla="*/ 0 h 621"/>
              <a:gd name="T2" fmla="*/ 0 w 243"/>
              <a:gd name="T3" fmla="*/ 2147483647 h 621"/>
              <a:gd name="T4" fmla="*/ 2147483647 w 243"/>
              <a:gd name="T5" fmla="*/ 2147483647 h 621"/>
              <a:gd name="T6" fmla="*/ 2147483647 w 243"/>
              <a:gd name="T7" fmla="*/ 2147483647 h 621"/>
              <a:gd name="T8" fmla="*/ 2147483647 w 243"/>
              <a:gd name="T9" fmla="*/ 2147483647 h 621"/>
              <a:gd name="T10" fmla="*/ 2147483647 w 243"/>
              <a:gd name="T11" fmla="*/ 2147483647 h 621"/>
              <a:gd name="T12" fmla="*/ 2147483647 w 243"/>
              <a:gd name="T13" fmla="*/ 2147483647 h 6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621"/>
              <a:gd name="T23" fmla="*/ 243 w 243"/>
              <a:gd name="T24" fmla="*/ 621 h 6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621">
                <a:moveTo>
                  <a:pt x="6" y="0"/>
                </a:moveTo>
                <a:lnTo>
                  <a:pt x="0" y="618"/>
                </a:lnTo>
                <a:lnTo>
                  <a:pt x="243" y="621"/>
                </a:lnTo>
                <a:lnTo>
                  <a:pt x="240" y="114"/>
                </a:lnTo>
                <a:lnTo>
                  <a:pt x="198" y="84"/>
                </a:lnTo>
                <a:lnTo>
                  <a:pt x="108" y="30"/>
                </a:lnTo>
                <a:lnTo>
                  <a:pt x="48" y="12"/>
                </a:lnTo>
              </a:path>
            </a:pathLst>
          </a:cu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6" name="Freeform 15"/>
          <p:cNvSpPr>
            <a:spLocks/>
          </p:cNvSpPr>
          <p:nvPr/>
        </p:nvSpPr>
        <p:spPr bwMode="auto">
          <a:xfrm>
            <a:off x="5178425" y="5248275"/>
            <a:ext cx="774700" cy="996950"/>
          </a:xfrm>
          <a:custGeom>
            <a:avLst/>
            <a:gdLst>
              <a:gd name="T0" fmla="*/ 2147483647 w 488"/>
              <a:gd name="T1" fmla="*/ 2147483647 h 628"/>
              <a:gd name="T2" fmla="*/ 2147483647 w 488"/>
              <a:gd name="T3" fmla="*/ 0 h 628"/>
              <a:gd name="T4" fmla="*/ 2147483647 w 488"/>
              <a:gd name="T5" fmla="*/ 2147483647 h 628"/>
              <a:gd name="T6" fmla="*/ 2147483647 w 488"/>
              <a:gd name="T7" fmla="*/ 2147483647 h 628"/>
              <a:gd name="T8" fmla="*/ 2147483647 w 488"/>
              <a:gd name="T9" fmla="*/ 2147483647 h 628"/>
              <a:gd name="T10" fmla="*/ 2147483647 w 488"/>
              <a:gd name="T11" fmla="*/ 2147483647 h 628"/>
              <a:gd name="T12" fmla="*/ 2147483647 w 488"/>
              <a:gd name="T13" fmla="*/ 2147483647 h 628"/>
              <a:gd name="T14" fmla="*/ 0 w 488"/>
              <a:gd name="T15" fmla="*/ 2147483647 h 628"/>
              <a:gd name="T16" fmla="*/ 2147483647 w 488"/>
              <a:gd name="T17" fmla="*/ 2147483647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8"/>
              <a:gd name="T28" fmla="*/ 0 h 628"/>
              <a:gd name="T29" fmla="*/ 488 w 488"/>
              <a:gd name="T30" fmla="*/ 628 h 6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8" h="628">
                <a:moveTo>
                  <a:pt x="476" y="624"/>
                </a:moveTo>
                <a:lnTo>
                  <a:pt x="488" y="0"/>
                </a:lnTo>
                <a:lnTo>
                  <a:pt x="344" y="30"/>
                </a:lnTo>
                <a:lnTo>
                  <a:pt x="242" y="114"/>
                </a:lnTo>
                <a:lnTo>
                  <a:pt x="158" y="180"/>
                </a:lnTo>
                <a:lnTo>
                  <a:pt x="92" y="258"/>
                </a:lnTo>
                <a:lnTo>
                  <a:pt x="2" y="354"/>
                </a:lnTo>
                <a:lnTo>
                  <a:pt x="0" y="628"/>
                </a:lnTo>
                <a:lnTo>
                  <a:pt x="476" y="624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Freeform 17"/>
          <p:cNvSpPr>
            <a:spLocks/>
          </p:cNvSpPr>
          <p:nvPr/>
        </p:nvSpPr>
        <p:spPr bwMode="auto">
          <a:xfrm>
            <a:off x="5962650" y="5257800"/>
            <a:ext cx="1649413" cy="889000"/>
          </a:xfrm>
          <a:custGeom>
            <a:avLst/>
            <a:gdLst>
              <a:gd name="T0" fmla="*/ 2147483647 w 1039"/>
              <a:gd name="T1" fmla="*/ 2147483647 h 992"/>
              <a:gd name="T2" fmla="*/ 2147483647 w 1039"/>
              <a:gd name="T3" fmla="*/ 2147483647 h 992"/>
              <a:gd name="T4" fmla="*/ 2147483647 w 1039"/>
              <a:gd name="T5" fmla="*/ 2147483647 h 992"/>
              <a:gd name="T6" fmla="*/ 2147483647 w 1039"/>
              <a:gd name="T7" fmla="*/ 2147483647 h 992"/>
              <a:gd name="T8" fmla="*/ 2147483647 w 1039"/>
              <a:gd name="T9" fmla="*/ 2147483647 h 992"/>
              <a:gd name="T10" fmla="*/ 2147483647 w 1039"/>
              <a:gd name="T11" fmla="*/ 2147483647 h 992"/>
              <a:gd name="T12" fmla="*/ 2147483647 w 1039"/>
              <a:gd name="T13" fmla="*/ 2147483647 h 992"/>
              <a:gd name="T14" fmla="*/ 2147483647 w 1039"/>
              <a:gd name="T15" fmla="*/ 2147483647 h 992"/>
              <a:gd name="T16" fmla="*/ 2147483647 w 1039"/>
              <a:gd name="T17" fmla="*/ 2147483647 h 992"/>
              <a:gd name="T18" fmla="*/ 2147483647 w 1039"/>
              <a:gd name="T19" fmla="*/ 2147483647 h 992"/>
              <a:gd name="T20" fmla="*/ 2147483647 w 1039"/>
              <a:gd name="T21" fmla="*/ 2147483647 h 992"/>
              <a:gd name="T22" fmla="*/ 2147483647 w 1039"/>
              <a:gd name="T23" fmla="*/ 2147483647 h 992"/>
              <a:gd name="T24" fmla="*/ 2147483647 w 1039"/>
              <a:gd name="T25" fmla="*/ 2147483647 h 992"/>
              <a:gd name="T26" fmla="*/ 2147483647 w 1039"/>
              <a:gd name="T27" fmla="*/ 2147483647 h 992"/>
              <a:gd name="T28" fmla="*/ 2147483647 w 1039"/>
              <a:gd name="T29" fmla="*/ 2147483647 h 992"/>
              <a:gd name="T30" fmla="*/ 2147483647 w 1039"/>
              <a:gd name="T31" fmla="*/ 2147483647 h 992"/>
              <a:gd name="T32" fmla="*/ 0 w 1039"/>
              <a:gd name="T33" fmla="*/ 0 h 9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39"/>
              <a:gd name="T52" fmla="*/ 0 h 992"/>
              <a:gd name="T53" fmla="*/ 1039 w 1039"/>
              <a:gd name="T54" fmla="*/ 992 h 99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Freeform 18"/>
          <p:cNvSpPr>
            <a:spLocks/>
          </p:cNvSpPr>
          <p:nvPr/>
        </p:nvSpPr>
        <p:spPr bwMode="auto">
          <a:xfrm>
            <a:off x="4267200" y="5257800"/>
            <a:ext cx="1676400" cy="898525"/>
          </a:xfrm>
          <a:custGeom>
            <a:avLst/>
            <a:gdLst>
              <a:gd name="T0" fmla="*/ 0 w 1056"/>
              <a:gd name="T1" fmla="*/ 2147483647 h 989"/>
              <a:gd name="T2" fmla="*/ 2147483647 w 1056"/>
              <a:gd name="T3" fmla="*/ 2147483647 h 989"/>
              <a:gd name="T4" fmla="*/ 2147483647 w 1056"/>
              <a:gd name="T5" fmla="*/ 2147483647 h 989"/>
              <a:gd name="T6" fmla="*/ 2147483647 w 1056"/>
              <a:gd name="T7" fmla="*/ 2147483647 h 989"/>
              <a:gd name="T8" fmla="*/ 2147483647 w 1056"/>
              <a:gd name="T9" fmla="*/ 2147483647 h 989"/>
              <a:gd name="T10" fmla="*/ 2147483647 w 1056"/>
              <a:gd name="T11" fmla="*/ 2147483647 h 989"/>
              <a:gd name="T12" fmla="*/ 2147483647 w 1056"/>
              <a:gd name="T13" fmla="*/ 2147483647 h 989"/>
              <a:gd name="T14" fmla="*/ 2147483647 w 1056"/>
              <a:gd name="T15" fmla="*/ 2147483647 h 989"/>
              <a:gd name="T16" fmla="*/ 2147483647 w 1056"/>
              <a:gd name="T17" fmla="*/ 2147483647 h 989"/>
              <a:gd name="T18" fmla="*/ 2147483647 w 1056"/>
              <a:gd name="T19" fmla="*/ 2147483647 h 989"/>
              <a:gd name="T20" fmla="*/ 2147483647 w 1056"/>
              <a:gd name="T21" fmla="*/ 2147483647 h 989"/>
              <a:gd name="T22" fmla="*/ 2147483647 w 1056"/>
              <a:gd name="T23" fmla="*/ 2147483647 h 989"/>
              <a:gd name="T24" fmla="*/ 2147483647 w 1056"/>
              <a:gd name="T25" fmla="*/ 2147483647 h 989"/>
              <a:gd name="T26" fmla="*/ 2147483647 w 1056"/>
              <a:gd name="T27" fmla="*/ 2147483647 h 989"/>
              <a:gd name="T28" fmla="*/ 2147483647 w 1056"/>
              <a:gd name="T29" fmla="*/ 2147483647 h 989"/>
              <a:gd name="T30" fmla="*/ 2147483647 w 1056"/>
              <a:gd name="T31" fmla="*/ 0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56"/>
              <a:gd name="T49" fmla="*/ 0 h 989"/>
              <a:gd name="T50" fmla="*/ 1056 w 1056"/>
              <a:gd name="T51" fmla="*/ 989 h 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Freeform 19"/>
          <p:cNvSpPr>
            <a:spLocks/>
          </p:cNvSpPr>
          <p:nvPr/>
        </p:nvSpPr>
        <p:spPr bwMode="auto">
          <a:xfrm>
            <a:off x="4291013" y="6242050"/>
            <a:ext cx="3395662" cy="6350"/>
          </a:xfrm>
          <a:custGeom>
            <a:avLst/>
            <a:gdLst>
              <a:gd name="T0" fmla="*/ 0 w 2139"/>
              <a:gd name="T1" fmla="*/ 0 h 4"/>
              <a:gd name="T2" fmla="*/ 0 w 2139"/>
              <a:gd name="T3" fmla="*/ 0 h 4"/>
              <a:gd name="T4" fmla="*/ 2147483647 w 2139"/>
              <a:gd name="T5" fmla="*/ 2147483647 h 4"/>
              <a:gd name="T6" fmla="*/ 0 60000 65536"/>
              <a:gd name="T7" fmla="*/ 0 60000 65536"/>
              <a:gd name="T8" fmla="*/ 0 60000 65536"/>
              <a:gd name="T9" fmla="*/ 0 w 2139"/>
              <a:gd name="T10" fmla="*/ 0 h 4"/>
              <a:gd name="T11" fmla="*/ 2139 w 213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20"/>
          <p:cNvSpPr>
            <a:spLocks noChangeArrowheads="1"/>
          </p:cNvSpPr>
          <p:nvPr/>
        </p:nvSpPr>
        <p:spPr bwMode="auto">
          <a:xfrm>
            <a:off x="7620000" y="615315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4391" name="Rectangle 21"/>
          <p:cNvSpPr>
            <a:spLocks noChangeArrowheads="1"/>
          </p:cNvSpPr>
          <p:nvPr/>
        </p:nvSpPr>
        <p:spPr bwMode="auto">
          <a:xfrm>
            <a:off x="6172200" y="622935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b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392" name="Rectangle 22"/>
          <p:cNvSpPr>
            <a:spLocks noChangeArrowheads="1"/>
          </p:cNvSpPr>
          <p:nvPr/>
        </p:nvSpPr>
        <p:spPr bwMode="auto">
          <a:xfrm>
            <a:off x="5791200" y="622935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l-GR" sz="1800"/>
              <a:t>μ</a:t>
            </a:r>
            <a:endParaRPr lang="el-GR"/>
          </a:p>
        </p:txBody>
      </p:sp>
      <p:sp>
        <p:nvSpPr>
          <p:cNvPr id="14393" name="Rectangle 23"/>
          <p:cNvSpPr>
            <a:spLocks noChangeArrowheads="1"/>
          </p:cNvSpPr>
          <p:nvPr/>
        </p:nvSpPr>
        <p:spPr bwMode="auto">
          <a:xfrm>
            <a:off x="5029200" y="62293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a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394" name="Line 24"/>
          <p:cNvSpPr>
            <a:spLocks noChangeShapeType="1"/>
          </p:cNvSpPr>
          <p:nvPr/>
        </p:nvSpPr>
        <p:spPr bwMode="auto">
          <a:xfrm>
            <a:off x="5943600" y="5257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95" name="Freeform 25"/>
          <p:cNvSpPr>
            <a:spLocks/>
          </p:cNvSpPr>
          <p:nvPr/>
        </p:nvSpPr>
        <p:spPr bwMode="auto">
          <a:xfrm>
            <a:off x="5943600" y="1762125"/>
            <a:ext cx="385763" cy="985838"/>
          </a:xfrm>
          <a:custGeom>
            <a:avLst/>
            <a:gdLst>
              <a:gd name="T0" fmla="*/ 2147483647 w 243"/>
              <a:gd name="T1" fmla="*/ 0 h 621"/>
              <a:gd name="T2" fmla="*/ 0 w 243"/>
              <a:gd name="T3" fmla="*/ 2147483647 h 621"/>
              <a:gd name="T4" fmla="*/ 2147483647 w 243"/>
              <a:gd name="T5" fmla="*/ 2147483647 h 621"/>
              <a:gd name="T6" fmla="*/ 2147483647 w 243"/>
              <a:gd name="T7" fmla="*/ 2147483647 h 621"/>
              <a:gd name="T8" fmla="*/ 2147483647 w 243"/>
              <a:gd name="T9" fmla="*/ 2147483647 h 621"/>
              <a:gd name="T10" fmla="*/ 2147483647 w 243"/>
              <a:gd name="T11" fmla="*/ 2147483647 h 621"/>
              <a:gd name="T12" fmla="*/ 2147483647 w 243"/>
              <a:gd name="T13" fmla="*/ 2147483647 h 6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621"/>
              <a:gd name="T23" fmla="*/ 243 w 243"/>
              <a:gd name="T24" fmla="*/ 621 h 6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621">
                <a:moveTo>
                  <a:pt x="6" y="0"/>
                </a:moveTo>
                <a:lnTo>
                  <a:pt x="0" y="618"/>
                </a:lnTo>
                <a:lnTo>
                  <a:pt x="243" y="621"/>
                </a:lnTo>
                <a:lnTo>
                  <a:pt x="240" y="114"/>
                </a:lnTo>
                <a:lnTo>
                  <a:pt x="198" y="84"/>
                </a:lnTo>
                <a:lnTo>
                  <a:pt x="108" y="30"/>
                </a:lnTo>
                <a:lnTo>
                  <a:pt x="48" y="12"/>
                </a:lnTo>
              </a:path>
            </a:pathLst>
          </a:custGeom>
          <a:solidFill>
            <a:srgbClr val="D989B8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96" name="Freeform 26"/>
          <p:cNvSpPr>
            <a:spLocks/>
          </p:cNvSpPr>
          <p:nvPr/>
        </p:nvSpPr>
        <p:spPr bwMode="auto">
          <a:xfrm>
            <a:off x="4273550" y="1752600"/>
            <a:ext cx="1679575" cy="993775"/>
          </a:xfrm>
          <a:custGeom>
            <a:avLst/>
            <a:gdLst>
              <a:gd name="T0" fmla="*/ 2147483647 w 1058"/>
              <a:gd name="T1" fmla="*/ 2147483647 h 626"/>
              <a:gd name="T2" fmla="*/ 2147483647 w 1058"/>
              <a:gd name="T3" fmla="*/ 0 h 626"/>
              <a:gd name="T4" fmla="*/ 2147483647 w 1058"/>
              <a:gd name="T5" fmla="*/ 2147483647 h 626"/>
              <a:gd name="T6" fmla="*/ 2147483647 w 1058"/>
              <a:gd name="T7" fmla="*/ 2147483647 h 626"/>
              <a:gd name="T8" fmla="*/ 2147483647 w 1058"/>
              <a:gd name="T9" fmla="*/ 2147483647 h 626"/>
              <a:gd name="T10" fmla="*/ 2147483647 w 1058"/>
              <a:gd name="T11" fmla="*/ 2147483647 h 626"/>
              <a:gd name="T12" fmla="*/ 2147483647 w 1058"/>
              <a:gd name="T13" fmla="*/ 2147483647 h 626"/>
              <a:gd name="T14" fmla="*/ 2147483647 w 1058"/>
              <a:gd name="T15" fmla="*/ 2147483647 h 626"/>
              <a:gd name="T16" fmla="*/ 0 w 1058"/>
              <a:gd name="T17" fmla="*/ 2147483647 h 626"/>
              <a:gd name="T18" fmla="*/ 0 w 1058"/>
              <a:gd name="T19" fmla="*/ 2147483647 h 626"/>
              <a:gd name="T20" fmla="*/ 2147483647 w 1058"/>
              <a:gd name="T21" fmla="*/ 2147483647 h 626"/>
              <a:gd name="T22" fmla="*/ 2147483647 w 1058"/>
              <a:gd name="T23" fmla="*/ 2147483647 h 626"/>
              <a:gd name="T24" fmla="*/ 2147483647 w 1058"/>
              <a:gd name="T25" fmla="*/ 2147483647 h 6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8"/>
              <a:gd name="T40" fmla="*/ 0 h 626"/>
              <a:gd name="T41" fmla="*/ 1058 w 1058"/>
              <a:gd name="T42" fmla="*/ 626 h 62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8" h="626">
                <a:moveTo>
                  <a:pt x="1046" y="624"/>
                </a:moveTo>
                <a:lnTo>
                  <a:pt x="1058" y="0"/>
                </a:lnTo>
                <a:lnTo>
                  <a:pt x="914" y="30"/>
                </a:lnTo>
                <a:lnTo>
                  <a:pt x="812" y="114"/>
                </a:lnTo>
                <a:lnTo>
                  <a:pt x="626" y="300"/>
                </a:lnTo>
                <a:lnTo>
                  <a:pt x="532" y="388"/>
                </a:lnTo>
                <a:lnTo>
                  <a:pt x="402" y="480"/>
                </a:lnTo>
                <a:lnTo>
                  <a:pt x="198" y="548"/>
                </a:lnTo>
                <a:lnTo>
                  <a:pt x="0" y="570"/>
                </a:lnTo>
                <a:lnTo>
                  <a:pt x="0" y="626"/>
                </a:lnTo>
                <a:lnTo>
                  <a:pt x="94" y="626"/>
                </a:lnTo>
                <a:lnTo>
                  <a:pt x="554" y="624"/>
                </a:lnTo>
                <a:lnTo>
                  <a:pt x="1046" y="624"/>
                </a:lnTo>
                <a:close/>
              </a:path>
            </a:pathLst>
          </a:custGeom>
          <a:solidFill>
            <a:srgbClr val="D989B8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7" name="Freeform 27"/>
          <p:cNvSpPr>
            <a:spLocks/>
          </p:cNvSpPr>
          <p:nvPr/>
        </p:nvSpPr>
        <p:spPr bwMode="auto">
          <a:xfrm>
            <a:off x="5962650" y="1762125"/>
            <a:ext cx="1649413" cy="889000"/>
          </a:xfrm>
          <a:custGeom>
            <a:avLst/>
            <a:gdLst>
              <a:gd name="T0" fmla="*/ 2147483647 w 1039"/>
              <a:gd name="T1" fmla="*/ 2147483647 h 992"/>
              <a:gd name="T2" fmla="*/ 2147483647 w 1039"/>
              <a:gd name="T3" fmla="*/ 2147483647 h 992"/>
              <a:gd name="T4" fmla="*/ 2147483647 w 1039"/>
              <a:gd name="T5" fmla="*/ 2147483647 h 992"/>
              <a:gd name="T6" fmla="*/ 2147483647 w 1039"/>
              <a:gd name="T7" fmla="*/ 2147483647 h 992"/>
              <a:gd name="T8" fmla="*/ 2147483647 w 1039"/>
              <a:gd name="T9" fmla="*/ 2147483647 h 992"/>
              <a:gd name="T10" fmla="*/ 2147483647 w 1039"/>
              <a:gd name="T11" fmla="*/ 2147483647 h 992"/>
              <a:gd name="T12" fmla="*/ 2147483647 w 1039"/>
              <a:gd name="T13" fmla="*/ 2147483647 h 992"/>
              <a:gd name="T14" fmla="*/ 2147483647 w 1039"/>
              <a:gd name="T15" fmla="*/ 2147483647 h 992"/>
              <a:gd name="T16" fmla="*/ 2147483647 w 1039"/>
              <a:gd name="T17" fmla="*/ 2147483647 h 992"/>
              <a:gd name="T18" fmla="*/ 2147483647 w 1039"/>
              <a:gd name="T19" fmla="*/ 2147483647 h 992"/>
              <a:gd name="T20" fmla="*/ 2147483647 w 1039"/>
              <a:gd name="T21" fmla="*/ 2147483647 h 992"/>
              <a:gd name="T22" fmla="*/ 2147483647 w 1039"/>
              <a:gd name="T23" fmla="*/ 2147483647 h 992"/>
              <a:gd name="T24" fmla="*/ 2147483647 w 1039"/>
              <a:gd name="T25" fmla="*/ 2147483647 h 992"/>
              <a:gd name="T26" fmla="*/ 2147483647 w 1039"/>
              <a:gd name="T27" fmla="*/ 2147483647 h 992"/>
              <a:gd name="T28" fmla="*/ 2147483647 w 1039"/>
              <a:gd name="T29" fmla="*/ 2147483647 h 992"/>
              <a:gd name="T30" fmla="*/ 2147483647 w 1039"/>
              <a:gd name="T31" fmla="*/ 2147483647 h 992"/>
              <a:gd name="T32" fmla="*/ 0 w 1039"/>
              <a:gd name="T33" fmla="*/ 0 h 9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39"/>
              <a:gd name="T52" fmla="*/ 0 h 992"/>
              <a:gd name="T53" fmla="*/ 1039 w 1039"/>
              <a:gd name="T54" fmla="*/ 992 h 99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8" name="Freeform 28"/>
          <p:cNvSpPr>
            <a:spLocks/>
          </p:cNvSpPr>
          <p:nvPr/>
        </p:nvSpPr>
        <p:spPr bwMode="auto">
          <a:xfrm>
            <a:off x="4267200" y="1762125"/>
            <a:ext cx="1676400" cy="898525"/>
          </a:xfrm>
          <a:custGeom>
            <a:avLst/>
            <a:gdLst>
              <a:gd name="T0" fmla="*/ 0 w 1056"/>
              <a:gd name="T1" fmla="*/ 2147483647 h 989"/>
              <a:gd name="T2" fmla="*/ 2147483647 w 1056"/>
              <a:gd name="T3" fmla="*/ 2147483647 h 989"/>
              <a:gd name="T4" fmla="*/ 2147483647 w 1056"/>
              <a:gd name="T5" fmla="*/ 2147483647 h 989"/>
              <a:gd name="T6" fmla="*/ 2147483647 w 1056"/>
              <a:gd name="T7" fmla="*/ 2147483647 h 989"/>
              <a:gd name="T8" fmla="*/ 2147483647 w 1056"/>
              <a:gd name="T9" fmla="*/ 2147483647 h 989"/>
              <a:gd name="T10" fmla="*/ 2147483647 w 1056"/>
              <a:gd name="T11" fmla="*/ 2147483647 h 989"/>
              <a:gd name="T12" fmla="*/ 2147483647 w 1056"/>
              <a:gd name="T13" fmla="*/ 2147483647 h 989"/>
              <a:gd name="T14" fmla="*/ 2147483647 w 1056"/>
              <a:gd name="T15" fmla="*/ 2147483647 h 989"/>
              <a:gd name="T16" fmla="*/ 2147483647 w 1056"/>
              <a:gd name="T17" fmla="*/ 2147483647 h 989"/>
              <a:gd name="T18" fmla="*/ 2147483647 w 1056"/>
              <a:gd name="T19" fmla="*/ 2147483647 h 989"/>
              <a:gd name="T20" fmla="*/ 2147483647 w 1056"/>
              <a:gd name="T21" fmla="*/ 2147483647 h 989"/>
              <a:gd name="T22" fmla="*/ 2147483647 w 1056"/>
              <a:gd name="T23" fmla="*/ 2147483647 h 989"/>
              <a:gd name="T24" fmla="*/ 2147483647 w 1056"/>
              <a:gd name="T25" fmla="*/ 2147483647 h 989"/>
              <a:gd name="T26" fmla="*/ 2147483647 w 1056"/>
              <a:gd name="T27" fmla="*/ 2147483647 h 989"/>
              <a:gd name="T28" fmla="*/ 2147483647 w 1056"/>
              <a:gd name="T29" fmla="*/ 2147483647 h 989"/>
              <a:gd name="T30" fmla="*/ 2147483647 w 1056"/>
              <a:gd name="T31" fmla="*/ 0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56"/>
              <a:gd name="T49" fmla="*/ 0 h 989"/>
              <a:gd name="T50" fmla="*/ 1056 w 1056"/>
              <a:gd name="T51" fmla="*/ 989 h 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9" name="Freeform 29"/>
          <p:cNvSpPr>
            <a:spLocks/>
          </p:cNvSpPr>
          <p:nvPr/>
        </p:nvSpPr>
        <p:spPr bwMode="auto">
          <a:xfrm>
            <a:off x="4291013" y="2746375"/>
            <a:ext cx="3395662" cy="6350"/>
          </a:xfrm>
          <a:custGeom>
            <a:avLst/>
            <a:gdLst>
              <a:gd name="T0" fmla="*/ 0 w 2139"/>
              <a:gd name="T1" fmla="*/ 0 h 4"/>
              <a:gd name="T2" fmla="*/ 0 w 2139"/>
              <a:gd name="T3" fmla="*/ 0 h 4"/>
              <a:gd name="T4" fmla="*/ 2147483647 w 2139"/>
              <a:gd name="T5" fmla="*/ 2147483647 h 4"/>
              <a:gd name="T6" fmla="*/ 0 60000 65536"/>
              <a:gd name="T7" fmla="*/ 0 60000 65536"/>
              <a:gd name="T8" fmla="*/ 0 60000 65536"/>
              <a:gd name="T9" fmla="*/ 0 w 2139"/>
              <a:gd name="T10" fmla="*/ 0 h 4"/>
              <a:gd name="T11" fmla="*/ 2139 w 213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0" name="Rectangle 30"/>
          <p:cNvSpPr>
            <a:spLocks noChangeArrowheads="1"/>
          </p:cNvSpPr>
          <p:nvPr/>
        </p:nvSpPr>
        <p:spPr bwMode="auto">
          <a:xfrm>
            <a:off x="7620000" y="2657475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4401" name="Rectangle 31"/>
          <p:cNvSpPr>
            <a:spLocks noChangeArrowheads="1"/>
          </p:cNvSpPr>
          <p:nvPr/>
        </p:nvSpPr>
        <p:spPr bwMode="auto">
          <a:xfrm>
            <a:off x="6172200" y="273367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b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402" name="Rectangle 32"/>
          <p:cNvSpPr>
            <a:spLocks noChangeArrowheads="1"/>
          </p:cNvSpPr>
          <p:nvPr/>
        </p:nvSpPr>
        <p:spPr bwMode="auto">
          <a:xfrm>
            <a:off x="5791200" y="273367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l-GR" sz="1800"/>
              <a:t>μ</a:t>
            </a:r>
            <a:endParaRPr lang="el-GR"/>
          </a:p>
        </p:txBody>
      </p:sp>
      <p:sp>
        <p:nvSpPr>
          <p:cNvPr id="14403" name="Rectangle 33"/>
          <p:cNvSpPr>
            <a:spLocks noChangeArrowheads="1"/>
          </p:cNvSpPr>
          <p:nvPr/>
        </p:nvSpPr>
        <p:spPr bwMode="auto">
          <a:xfrm>
            <a:off x="5029200" y="27336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a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404" name="Line 34"/>
          <p:cNvSpPr>
            <a:spLocks noChangeShapeType="1"/>
          </p:cNvSpPr>
          <p:nvPr/>
        </p:nvSpPr>
        <p:spPr bwMode="auto">
          <a:xfrm>
            <a:off x="5943600" y="1762125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05" name="Freeform 36"/>
          <p:cNvSpPr>
            <a:spLocks/>
          </p:cNvSpPr>
          <p:nvPr/>
        </p:nvSpPr>
        <p:spPr bwMode="auto">
          <a:xfrm>
            <a:off x="4267200" y="4016375"/>
            <a:ext cx="914400" cy="434975"/>
          </a:xfrm>
          <a:custGeom>
            <a:avLst/>
            <a:gdLst>
              <a:gd name="T0" fmla="*/ 0 w 576"/>
              <a:gd name="T1" fmla="*/ 2147483647 h 274"/>
              <a:gd name="T2" fmla="*/ 2147483647 w 576"/>
              <a:gd name="T3" fmla="*/ 2147483647 h 274"/>
              <a:gd name="T4" fmla="*/ 2147483647 w 576"/>
              <a:gd name="T5" fmla="*/ 2147483647 h 274"/>
              <a:gd name="T6" fmla="*/ 2147483647 w 576"/>
              <a:gd name="T7" fmla="*/ 2147483647 h 274"/>
              <a:gd name="T8" fmla="*/ 2147483647 w 576"/>
              <a:gd name="T9" fmla="*/ 2147483647 h 274"/>
              <a:gd name="T10" fmla="*/ 2147483647 w 576"/>
              <a:gd name="T11" fmla="*/ 2147483647 h 274"/>
              <a:gd name="T12" fmla="*/ 2147483647 w 576"/>
              <a:gd name="T13" fmla="*/ 0 h 274"/>
              <a:gd name="T14" fmla="*/ 2147483647 w 576"/>
              <a:gd name="T15" fmla="*/ 2147483647 h 274"/>
              <a:gd name="T16" fmla="*/ 0 w 576"/>
              <a:gd name="T17" fmla="*/ 2147483647 h 2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"/>
              <a:gd name="T28" fmla="*/ 0 h 274"/>
              <a:gd name="T29" fmla="*/ 576 w 576"/>
              <a:gd name="T30" fmla="*/ 274 h 2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" h="274">
                <a:moveTo>
                  <a:pt x="0" y="274"/>
                </a:moveTo>
                <a:lnTo>
                  <a:pt x="2" y="216"/>
                </a:lnTo>
                <a:lnTo>
                  <a:pt x="90" y="210"/>
                </a:lnTo>
                <a:lnTo>
                  <a:pt x="198" y="202"/>
                </a:lnTo>
                <a:lnTo>
                  <a:pt x="356" y="154"/>
                </a:lnTo>
                <a:lnTo>
                  <a:pt x="484" y="80"/>
                </a:lnTo>
                <a:lnTo>
                  <a:pt x="576" y="0"/>
                </a:lnTo>
                <a:lnTo>
                  <a:pt x="576" y="274"/>
                </a:lnTo>
                <a:lnTo>
                  <a:pt x="0" y="274"/>
                </a:lnTo>
                <a:close/>
              </a:path>
            </a:pathLst>
          </a:custGeom>
          <a:solidFill>
            <a:srgbClr val="00FF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6" name="Freeform 37"/>
          <p:cNvSpPr>
            <a:spLocks/>
          </p:cNvSpPr>
          <p:nvPr/>
        </p:nvSpPr>
        <p:spPr bwMode="auto">
          <a:xfrm>
            <a:off x="5962650" y="3465513"/>
            <a:ext cx="1649413" cy="889000"/>
          </a:xfrm>
          <a:custGeom>
            <a:avLst/>
            <a:gdLst>
              <a:gd name="T0" fmla="*/ 2147483647 w 1039"/>
              <a:gd name="T1" fmla="*/ 2147483647 h 992"/>
              <a:gd name="T2" fmla="*/ 2147483647 w 1039"/>
              <a:gd name="T3" fmla="*/ 2147483647 h 992"/>
              <a:gd name="T4" fmla="*/ 2147483647 w 1039"/>
              <a:gd name="T5" fmla="*/ 2147483647 h 992"/>
              <a:gd name="T6" fmla="*/ 2147483647 w 1039"/>
              <a:gd name="T7" fmla="*/ 2147483647 h 992"/>
              <a:gd name="T8" fmla="*/ 2147483647 w 1039"/>
              <a:gd name="T9" fmla="*/ 2147483647 h 992"/>
              <a:gd name="T10" fmla="*/ 2147483647 w 1039"/>
              <a:gd name="T11" fmla="*/ 2147483647 h 992"/>
              <a:gd name="T12" fmla="*/ 2147483647 w 1039"/>
              <a:gd name="T13" fmla="*/ 2147483647 h 992"/>
              <a:gd name="T14" fmla="*/ 2147483647 w 1039"/>
              <a:gd name="T15" fmla="*/ 2147483647 h 992"/>
              <a:gd name="T16" fmla="*/ 2147483647 w 1039"/>
              <a:gd name="T17" fmla="*/ 2147483647 h 992"/>
              <a:gd name="T18" fmla="*/ 2147483647 w 1039"/>
              <a:gd name="T19" fmla="*/ 2147483647 h 992"/>
              <a:gd name="T20" fmla="*/ 2147483647 w 1039"/>
              <a:gd name="T21" fmla="*/ 2147483647 h 992"/>
              <a:gd name="T22" fmla="*/ 2147483647 w 1039"/>
              <a:gd name="T23" fmla="*/ 2147483647 h 992"/>
              <a:gd name="T24" fmla="*/ 2147483647 w 1039"/>
              <a:gd name="T25" fmla="*/ 2147483647 h 992"/>
              <a:gd name="T26" fmla="*/ 2147483647 w 1039"/>
              <a:gd name="T27" fmla="*/ 2147483647 h 992"/>
              <a:gd name="T28" fmla="*/ 2147483647 w 1039"/>
              <a:gd name="T29" fmla="*/ 2147483647 h 992"/>
              <a:gd name="T30" fmla="*/ 2147483647 w 1039"/>
              <a:gd name="T31" fmla="*/ 2147483647 h 992"/>
              <a:gd name="T32" fmla="*/ 0 w 1039"/>
              <a:gd name="T33" fmla="*/ 0 h 9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39"/>
              <a:gd name="T52" fmla="*/ 0 h 992"/>
              <a:gd name="T53" fmla="*/ 1039 w 1039"/>
              <a:gd name="T54" fmla="*/ 992 h 99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7" name="Freeform 38"/>
          <p:cNvSpPr>
            <a:spLocks/>
          </p:cNvSpPr>
          <p:nvPr/>
        </p:nvSpPr>
        <p:spPr bwMode="auto">
          <a:xfrm>
            <a:off x="4267200" y="3465513"/>
            <a:ext cx="1676400" cy="898525"/>
          </a:xfrm>
          <a:custGeom>
            <a:avLst/>
            <a:gdLst>
              <a:gd name="T0" fmla="*/ 0 w 1056"/>
              <a:gd name="T1" fmla="*/ 2147483647 h 989"/>
              <a:gd name="T2" fmla="*/ 2147483647 w 1056"/>
              <a:gd name="T3" fmla="*/ 2147483647 h 989"/>
              <a:gd name="T4" fmla="*/ 2147483647 w 1056"/>
              <a:gd name="T5" fmla="*/ 2147483647 h 989"/>
              <a:gd name="T6" fmla="*/ 2147483647 w 1056"/>
              <a:gd name="T7" fmla="*/ 2147483647 h 989"/>
              <a:gd name="T8" fmla="*/ 2147483647 w 1056"/>
              <a:gd name="T9" fmla="*/ 2147483647 h 989"/>
              <a:gd name="T10" fmla="*/ 2147483647 w 1056"/>
              <a:gd name="T11" fmla="*/ 2147483647 h 989"/>
              <a:gd name="T12" fmla="*/ 2147483647 w 1056"/>
              <a:gd name="T13" fmla="*/ 2147483647 h 989"/>
              <a:gd name="T14" fmla="*/ 2147483647 w 1056"/>
              <a:gd name="T15" fmla="*/ 2147483647 h 989"/>
              <a:gd name="T16" fmla="*/ 2147483647 w 1056"/>
              <a:gd name="T17" fmla="*/ 2147483647 h 989"/>
              <a:gd name="T18" fmla="*/ 2147483647 w 1056"/>
              <a:gd name="T19" fmla="*/ 2147483647 h 989"/>
              <a:gd name="T20" fmla="*/ 2147483647 w 1056"/>
              <a:gd name="T21" fmla="*/ 2147483647 h 989"/>
              <a:gd name="T22" fmla="*/ 2147483647 w 1056"/>
              <a:gd name="T23" fmla="*/ 2147483647 h 989"/>
              <a:gd name="T24" fmla="*/ 2147483647 w 1056"/>
              <a:gd name="T25" fmla="*/ 2147483647 h 989"/>
              <a:gd name="T26" fmla="*/ 2147483647 w 1056"/>
              <a:gd name="T27" fmla="*/ 2147483647 h 989"/>
              <a:gd name="T28" fmla="*/ 2147483647 w 1056"/>
              <a:gd name="T29" fmla="*/ 2147483647 h 989"/>
              <a:gd name="T30" fmla="*/ 2147483647 w 1056"/>
              <a:gd name="T31" fmla="*/ 0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56"/>
              <a:gd name="T49" fmla="*/ 0 h 989"/>
              <a:gd name="T50" fmla="*/ 1056 w 1056"/>
              <a:gd name="T51" fmla="*/ 989 h 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8" name="Freeform 39"/>
          <p:cNvSpPr>
            <a:spLocks/>
          </p:cNvSpPr>
          <p:nvPr/>
        </p:nvSpPr>
        <p:spPr bwMode="auto">
          <a:xfrm>
            <a:off x="4291013" y="4449763"/>
            <a:ext cx="3395662" cy="6350"/>
          </a:xfrm>
          <a:custGeom>
            <a:avLst/>
            <a:gdLst>
              <a:gd name="T0" fmla="*/ 0 w 2139"/>
              <a:gd name="T1" fmla="*/ 0 h 4"/>
              <a:gd name="T2" fmla="*/ 0 w 2139"/>
              <a:gd name="T3" fmla="*/ 0 h 4"/>
              <a:gd name="T4" fmla="*/ 2147483647 w 2139"/>
              <a:gd name="T5" fmla="*/ 2147483647 h 4"/>
              <a:gd name="T6" fmla="*/ 0 60000 65536"/>
              <a:gd name="T7" fmla="*/ 0 60000 65536"/>
              <a:gd name="T8" fmla="*/ 0 60000 65536"/>
              <a:gd name="T9" fmla="*/ 0 w 2139"/>
              <a:gd name="T10" fmla="*/ 0 h 4"/>
              <a:gd name="T11" fmla="*/ 2139 w 213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9" name="Rectangle 40"/>
          <p:cNvSpPr>
            <a:spLocks noChangeArrowheads="1"/>
          </p:cNvSpPr>
          <p:nvPr/>
        </p:nvSpPr>
        <p:spPr bwMode="auto">
          <a:xfrm>
            <a:off x="7620000" y="43608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4410" name="Rectangle 41"/>
          <p:cNvSpPr>
            <a:spLocks noChangeArrowheads="1"/>
          </p:cNvSpPr>
          <p:nvPr/>
        </p:nvSpPr>
        <p:spPr bwMode="auto">
          <a:xfrm>
            <a:off x="6172200" y="443706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b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411" name="Rectangle 42"/>
          <p:cNvSpPr>
            <a:spLocks noChangeArrowheads="1"/>
          </p:cNvSpPr>
          <p:nvPr/>
        </p:nvSpPr>
        <p:spPr bwMode="auto">
          <a:xfrm>
            <a:off x="5791200" y="443706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l-GR" sz="1800"/>
              <a:t>μ</a:t>
            </a:r>
            <a:endParaRPr lang="el-GR"/>
          </a:p>
        </p:txBody>
      </p:sp>
      <p:sp>
        <p:nvSpPr>
          <p:cNvPr id="14412" name="Rectangle 43"/>
          <p:cNvSpPr>
            <a:spLocks noChangeArrowheads="1"/>
          </p:cNvSpPr>
          <p:nvPr/>
        </p:nvSpPr>
        <p:spPr bwMode="auto">
          <a:xfrm>
            <a:off x="5029200" y="44370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a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413" name="Line 44"/>
          <p:cNvSpPr>
            <a:spLocks noChangeShapeType="1"/>
          </p:cNvSpPr>
          <p:nvPr/>
        </p:nvSpPr>
        <p:spPr bwMode="auto">
          <a:xfrm>
            <a:off x="5943600" y="3465513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14" name="Text Box 4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14380" name="Object 44"/>
          <p:cNvGraphicFramePr>
            <a:graphicFrameLocks noChangeAspect="1"/>
          </p:cNvGraphicFramePr>
          <p:nvPr/>
        </p:nvGraphicFramePr>
        <p:xfrm>
          <a:off x="631825" y="5257800"/>
          <a:ext cx="4092575" cy="512763"/>
        </p:xfrm>
        <a:graphic>
          <a:graphicData uri="http://schemas.openxmlformats.org/presentationml/2006/ole">
            <p:oleObj spid="_x0000_s14380" name="Equation" r:id="rId3" imgW="1625600" imgH="203200" progId="Equation.3">
              <p:embed/>
            </p:oleObj>
          </a:graphicData>
        </a:graphic>
      </p:graphicFrame>
      <p:sp>
        <p:nvSpPr>
          <p:cNvPr id="14415" name="Line 51"/>
          <p:cNvSpPr>
            <a:spLocks noChangeShapeType="1"/>
          </p:cNvSpPr>
          <p:nvPr/>
        </p:nvSpPr>
        <p:spPr bwMode="auto">
          <a:xfrm>
            <a:off x="4648200" y="19812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6" name="Line 52"/>
          <p:cNvSpPr>
            <a:spLocks noChangeShapeType="1"/>
          </p:cNvSpPr>
          <p:nvPr/>
        </p:nvSpPr>
        <p:spPr bwMode="auto">
          <a:xfrm>
            <a:off x="4572000" y="39624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7" name="Line 53"/>
          <p:cNvSpPr>
            <a:spLocks noChangeShapeType="1"/>
          </p:cNvSpPr>
          <p:nvPr/>
        </p:nvSpPr>
        <p:spPr bwMode="auto">
          <a:xfrm>
            <a:off x="4724400" y="55626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81" name="Object 45"/>
          <p:cNvGraphicFramePr>
            <a:graphicFrameLocks noChangeAspect="1"/>
          </p:cNvGraphicFramePr>
          <p:nvPr/>
        </p:nvGraphicFramePr>
        <p:xfrm>
          <a:off x="2078038" y="3581400"/>
          <a:ext cx="2493962" cy="512763"/>
        </p:xfrm>
        <a:graphic>
          <a:graphicData uri="http://schemas.openxmlformats.org/presentationml/2006/ole">
            <p:oleObj spid="_x0000_s14381" name="Equation" r:id="rId4" imgW="990170" imgH="203112" progId="Equation.3">
              <p:embed/>
            </p:oleObj>
          </a:graphicData>
        </a:graphic>
      </p:graphicFrame>
      <p:graphicFrame>
        <p:nvGraphicFramePr>
          <p:cNvPr id="14382" name="Object 46"/>
          <p:cNvGraphicFramePr>
            <a:graphicFrameLocks noChangeAspect="1"/>
          </p:cNvGraphicFramePr>
          <p:nvPr/>
        </p:nvGraphicFramePr>
        <p:xfrm>
          <a:off x="2154238" y="1676400"/>
          <a:ext cx="2493962" cy="512763"/>
        </p:xfrm>
        <a:graphic>
          <a:graphicData uri="http://schemas.openxmlformats.org/presentationml/2006/ole">
            <p:oleObj spid="_x0000_s14382" name="Equation" r:id="rId5" imgW="990170" imgH="203112" progId="Equation.3">
              <p:embed/>
            </p:oleObj>
          </a:graphicData>
        </a:graphic>
      </p:graphicFrame>
      <p:sp>
        <p:nvSpPr>
          <p:cNvPr id="14418" name="Slide Number Placeholder 4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82357C7-C099-4CF1-A3D3-6A1FB8441A8A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5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1925" y="469900"/>
            <a:ext cx="6781800" cy="765175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The </a:t>
            </a:r>
            <a:br>
              <a:rPr lang="en-US" smtClean="0"/>
            </a:br>
            <a:r>
              <a:rPr lang="en-US" smtClean="0"/>
              <a:t>Standard Normal Distribution</a:t>
            </a:r>
          </a:p>
        </p:txBody>
      </p:sp>
      <p:sp>
        <p:nvSpPr>
          <p:cNvPr id="15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338" y="1524000"/>
            <a:ext cx="7813675" cy="4794250"/>
          </a:xfrm>
        </p:spPr>
        <p:txBody>
          <a:bodyPr/>
          <a:lstStyle/>
          <a:p>
            <a:pPr marL="571500" indent="-571500" defTabSz="914400" eaLnBrk="1" hangingPunct="1"/>
            <a:r>
              <a:rPr lang="en-US" sz="2400" smtClean="0">
                <a:solidFill>
                  <a:srgbClr val="0000FF"/>
                </a:solidFill>
              </a:rPr>
              <a:t>Any</a:t>
            </a:r>
            <a:r>
              <a:rPr lang="en-US" sz="2400" smtClean="0"/>
              <a:t> normal distribution (with any mean and variance combination) can be transformed into the </a:t>
            </a:r>
            <a:r>
              <a:rPr lang="en-US" sz="2400" smtClean="0">
                <a:solidFill>
                  <a:srgbClr val="0000FF"/>
                </a:solidFill>
              </a:rPr>
              <a:t>standardized normal distribution (Z), with mean 0 and variance 1</a:t>
            </a:r>
          </a:p>
          <a:p>
            <a:pPr marL="571500" indent="-571500" defTabSz="914400" eaLnBrk="1" hangingPunct="1"/>
            <a:endParaRPr lang="en-US" sz="2400" smtClean="0">
              <a:solidFill>
                <a:schemeClr val="folHlink"/>
              </a:solidFill>
            </a:endParaRPr>
          </a:p>
          <a:p>
            <a:pPr marL="571500" indent="-571500" defTabSz="914400" eaLnBrk="1" hangingPunct="1"/>
            <a:endParaRPr lang="en-US" sz="2400" smtClean="0">
              <a:solidFill>
                <a:schemeClr val="folHlink"/>
              </a:solidFill>
            </a:endParaRPr>
          </a:p>
          <a:p>
            <a:pPr marL="571500" indent="-571500" defTabSz="914400" eaLnBrk="1" hangingPunct="1"/>
            <a:endParaRPr lang="en-US" sz="2400" smtClean="0">
              <a:solidFill>
                <a:schemeClr val="folHlink"/>
              </a:solidFill>
            </a:endParaRPr>
          </a:p>
          <a:p>
            <a:pPr marL="571500" indent="-571500" defTabSz="914400" eaLnBrk="1" hangingPunct="1"/>
            <a:endParaRPr lang="en-US" sz="1000" smtClean="0"/>
          </a:p>
          <a:p>
            <a:pPr marL="571500" indent="-571500" defTabSz="914400" eaLnBrk="1" hangingPunct="1"/>
            <a:endParaRPr lang="en-US" sz="800" smtClean="0"/>
          </a:p>
          <a:p>
            <a:pPr marL="571500" indent="-571500" defTabSz="914400" eaLnBrk="1" hangingPunct="1"/>
            <a:r>
              <a:rPr lang="en-US" sz="2000" smtClean="0"/>
              <a:t>Need to transform  X  units into  Z </a:t>
            </a:r>
            <a:r>
              <a:rPr lang="en-US" sz="2000" smtClean="0">
                <a:solidFill>
                  <a:schemeClr val="folHlink"/>
                </a:solidFill>
              </a:rPr>
              <a:t> </a:t>
            </a:r>
            <a:r>
              <a:rPr lang="en-US" sz="2000" smtClean="0"/>
              <a:t>units by </a:t>
            </a:r>
            <a:r>
              <a:rPr lang="en-US" sz="2000" smtClean="0">
                <a:solidFill>
                  <a:srgbClr val="0000FF"/>
                </a:solidFill>
              </a:rPr>
              <a:t>subtracting the mean</a:t>
            </a:r>
            <a:r>
              <a:rPr lang="en-US" sz="2000" smtClean="0"/>
              <a:t> of  X  and </a:t>
            </a:r>
            <a:r>
              <a:rPr lang="en-US" sz="2000" smtClean="0">
                <a:solidFill>
                  <a:srgbClr val="0000FF"/>
                </a:solidFill>
              </a:rPr>
              <a:t>dividing by its standard deviation</a:t>
            </a:r>
          </a:p>
        </p:txBody>
      </p:sp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1609725" y="3538538"/>
          <a:ext cx="1836738" cy="544512"/>
        </p:xfrm>
        <a:graphic>
          <a:graphicData uri="http://schemas.openxmlformats.org/presentationml/2006/ole">
            <p:oleObj spid="_x0000_s15392" name="Equation" r:id="rId3" imgW="685800" imgH="203200" progId="Equation.3">
              <p:embed/>
            </p:oleObj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4462463" y="5476875"/>
          <a:ext cx="1838325" cy="1143000"/>
        </p:xfrm>
        <a:graphic>
          <a:graphicData uri="http://schemas.openxmlformats.org/presentationml/2006/ole">
            <p:oleObj spid="_x0000_s15393" name="Equation" r:id="rId4" imgW="634725" imgH="393529" progId="Equation.3">
              <p:embed/>
            </p:oleObj>
          </a:graphicData>
        </a:graphic>
      </p:graphicFrame>
      <p:sp>
        <p:nvSpPr>
          <p:cNvPr id="15397" name="Freeform 6"/>
          <p:cNvSpPr>
            <a:spLocks/>
          </p:cNvSpPr>
          <p:nvPr/>
        </p:nvSpPr>
        <p:spPr bwMode="auto">
          <a:xfrm>
            <a:off x="5969000" y="3209925"/>
            <a:ext cx="1430338" cy="982663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Freeform 7"/>
          <p:cNvSpPr>
            <a:spLocks/>
          </p:cNvSpPr>
          <p:nvPr/>
        </p:nvSpPr>
        <p:spPr bwMode="auto">
          <a:xfrm>
            <a:off x="4540250" y="3209925"/>
            <a:ext cx="1430338" cy="982663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9" name="Line 8"/>
          <p:cNvSpPr>
            <a:spLocks noChangeShapeType="1"/>
          </p:cNvSpPr>
          <p:nvPr/>
        </p:nvSpPr>
        <p:spPr bwMode="auto">
          <a:xfrm>
            <a:off x="5962650" y="3209925"/>
            <a:ext cx="0" cy="1060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Freeform 9"/>
          <p:cNvSpPr>
            <a:spLocks/>
          </p:cNvSpPr>
          <p:nvPr/>
        </p:nvSpPr>
        <p:spPr bwMode="auto">
          <a:xfrm>
            <a:off x="4413250" y="3173413"/>
            <a:ext cx="3005138" cy="108585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2147483647 h 765"/>
              <a:gd name="T4" fmla="*/ 2147483647 w 1893"/>
              <a:gd name="T5" fmla="*/ 2147483647 h 765"/>
              <a:gd name="T6" fmla="*/ 0 60000 65536"/>
              <a:gd name="T7" fmla="*/ 0 60000 65536"/>
              <a:gd name="T8" fmla="*/ 0 60000 65536"/>
              <a:gd name="T9" fmla="*/ 0 w 1893"/>
              <a:gd name="T10" fmla="*/ 0 h 765"/>
              <a:gd name="T11" fmla="*/ 1893 w 1893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1" name="Line 20"/>
          <p:cNvSpPr>
            <a:spLocks noChangeShapeType="1"/>
          </p:cNvSpPr>
          <p:nvPr/>
        </p:nvSpPr>
        <p:spPr bwMode="auto">
          <a:xfrm>
            <a:off x="7486650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Line 21"/>
          <p:cNvSpPr>
            <a:spLocks noChangeShapeType="1"/>
          </p:cNvSpPr>
          <p:nvPr/>
        </p:nvSpPr>
        <p:spPr bwMode="auto">
          <a:xfrm>
            <a:off x="7186613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Line 22"/>
          <p:cNvSpPr>
            <a:spLocks noChangeShapeType="1"/>
          </p:cNvSpPr>
          <p:nvPr/>
        </p:nvSpPr>
        <p:spPr bwMode="auto">
          <a:xfrm>
            <a:off x="6884988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Line 23"/>
          <p:cNvSpPr>
            <a:spLocks noChangeShapeType="1"/>
          </p:cNvSpPr>
          <p:nvPr/>
        </p:nvSpPr>
        <p:spPr bwMode="auto">
          <a:xfrm>
            <a:off x="6584950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Line 24"/>
          <p:cNvSpPr>
            <a:spLocks noChangeShapeType="1"/>
          </p:cNvSpPr>
          <p:nvPr/>
        </p:nvSpPr>
        <p:spPr bwMode="auto">
          <a:xfrm>
            <a:off x="6284913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Line 25"/>
          <p:cNvSpPr>
            <a:spLocks noChangeShapeType="1"/>
          </p:cNvSpPr>
          <p:nvPr/>
        </p:nvSpPr>
        <p:spPr bwMode="auto">
          <a:xfrm>
            <a:off x="5984875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Line 26"/>
          <p:cNvSpPr>
            <a:spLocks noChangeShapeType="1"/>
          </p:cNvSpPr>
          <p:nvPr/>
        </p:nvSpPr>
        <p:spPr bwMode="auto">
          <a:xfrm>
            <a:off x="5684838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Line 27"/>
          <p:cNvSpPr>
            <a:spLocks noChangeShapeType="1"/>
          </p:cNvSpPr>
          <p:nvPr/>
        </p:nvSpPr>
        <p:spPr bwMode="auto">
          <a:xfrm>
            <a:off x="5384800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28"/>
          <p:cNvSpPr>
            <a:spLocks noChangeShapeType="1"/>
          </p:cNvSpPr>
          <p:nvPr/>
        </p:nvSpPr>
        <p:spPr bwMode="auto">
          <a:xfrm>
            <a:off x="5083175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31"/>
          <p:cNvSpPr>
            <a:spLocks noChangeArrowheads="1"/>
          </p:cNvSpPr>
          <p:nvPr/>
        </p:nvSpPr>
        <p:spPr bwMode="auto">
          <a:xfrm>
            <a:off x="5892800" y="41687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5411" name="Rectangle 32"/>
          <p:cNvSpPr>
            <a:spLocks noChangeArrowheads="1"/>
          </p:cNvSpPr>
          <p:nvPr/>
        </p:nvSpPr>
        <p:spPr bwMode="auto">
          <a:xfrm>
            <a:off x="7461250" y="4035425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Z</a:t>
            </a:r>
          </a:p>
        </p:txBody>
      </p:sp>
      <p:sp>
        <p:nvSpPr>
          <p:cNvPr id="15412" name="Rectangle 33"/>
          <p:cNvSpPr>
            <a:spLocks noChangeArrowheads="1"/>
          </p:cNvSpPr>
          <p:nvPr/>
        </p:nvSpPr>
        <p:spPr bwMode="auto">
          <a:xfrm>
            <a:off x="3805238" y="2843213"/>
            <a:ext cx="671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f(Z)</a:t>
            </a:r>
          </a:p>
        </p:txBody>
      </p:sp>
      <p:sp>
        <p:nvSpPr>
          <p:cNvPr id="15413" name="Rectangle 34"/>
          <p:cNvSpPr>
            <a:spLocks noChangeArrowheads="1"/>
          </p:cNvSpPr>
          <p:nvPr/>
        </p:nvSpPr>
        <p:spPr bwMode="auto">
          <a:xfrm>
            <a:off x="5784850" y="4187825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5414" name="Line 35"/>
          <p:cNvSpPr>
            <a:spLocks noChangeShapeType="1"/>
          </p:cNvSpPr>
          <p:nvPr/>
        </p:nvSpPr>
        <p:spPr bwMode="auto">
          <a:xfrm>
            <a:off x="5969000" y="3709988"/>
            <a:ext cx="5334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36"/>
          <p:cNvSpPr>
            <a:spLocks noChangeArrowheads="1"/>
          </p:cNvSpPr>
          <p:nvPr/>
        </p:nvSpPr>
        <p:spPr bwMode="auto">
          <a:xfrm>
            <a:off x="6067425" y="3633788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5416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957A3CEF-3DCD-4542-91F0-D21BD026E082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64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0538" y="357188"/>
            <a:ext cx="6080125" cy="8382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</a:t>
            </a:r>
          </a:p>
        </p:txBody>
      </p:sp>
      <p:sp>
        <p:nvSpPr>
          <p:cNvPr id="164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7263" y="1752600"/>
            <a:ext cx="8032750" cy="4419600"/>
          </a:xfrm>
        </p:spPr>
        <p:txBody>
          <a:bodyPr/>
          <a:lstStyle/>
          <a:p>
            <a:pPr marL="571500" indent="-571500" defTabSz="914400" eaLnBrk="1" hangingPunct="1"/>
            <a:r>
              <a:rPr lang="en-US" smtClean="0"/>
              <a:t>If  X  is distributed normally with </a:t>
            </a:r>
            <a:r>
              <a:rPr lang="en-US" smtClean="0">
                <a:solidFill>
                  <a:srgbClr val="0000FF"/>
                </a:solidFill>
              </a:rPr>
              <a:t>mean of 100 </a:t>
            </a:r>
            <a:r>
              <a:rPr lang="en-US" smtClean="0"/>
              <a:t>and </a:t>
            </a:r>
            <a:r>
              <a:rPr lang="en-US" smtClean="0">
                <a:solidFill>
                  <a:srgbClr val="0000FF"/>
                </a:solidFill>
              </a:rPr>
              <a:t>standard deviation of 50</a:t>
            </a:r>
            <a:r>
              <a:rPr lang="en-US" smtClean="0"/>
              <a:t>, the  Z  value for  </a:t>
            </a:r>
            <a:r>
              <a:rPr lang="en-US" smtClean="0">
                <a:solidFill>
                  <a:schemeClr val="hlink"/>
                </a:solidFill>
              </a:rPr>
              <a:t>X = 200</a:t>
            </a:r>
            <a:r>
              <a:rPr lang="en-US" smtClean="0">
                <a:solidFill>
                  <a:schemeClr val="folHlink"/>
                </a:solidFill>
              </a:rPr>
              <a:t>  </a:t>
            </a:r>
            <a:r>
              <a:rPr lang="en-US" smtClean="0"/>
              <a:t>is</a:t>
            </a:r>
          </a:p>
          <a:p>
            <a:pPr marL="571500" indent="-571500" defTabSz="914400" eaLnBrk="1" hangingPunct="1"/>
            <a:endParaRPr lang="en-US" smtClean="0"/>
          </a:p>
          <a:p>
            <a:pPr marL="571500" indent="-571500" defTabSz="914400" eaLnBrk="1" hangingPunct="1"/>
            <a:endParaRPr lang="en-US" smtClean="0"/>
          </a:p>
          <a:p>
            <a:pPr marL="571500" indent="-571500" defTabSz="914400" eaLnBrk="1" hangingPunct="1"/>
            <a:endParaRPr lang="en-US" smtClean="0"/>
          </a:p>
          <a:p>
            <a:pPr marL="571500" indent="-571500" defTabSz="914400" eaLnBrk="1" hangingPunct="1"/>
            <a:r>
              <a:rPr lang="en-US" smtClean="0">
                <a:solidFill>
                  <a:srgbClr val="0000FF"/>
                </a:solidFill>
              </a:rPr>
              <a:t>This says that  X = 200  is two standard deviations (2 increments of 50 units) above the mean of 100.</a:t>
            </a: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1885950" y="3276600"/>
          <a:ext cx="5562600" cy="1181100"/>
        </p:xfrm>
        <a:graphic>
          <a:graphicData uri="http://schemas.openxmlformats.org/presentationml/2006/ole">
            <p:oleObj spid="_x0000_s16401" name="Equation" r:id="rId3" imgW="59380200" imgH="12577320" progId="Equation.3">
              <p:embed/>
            </p:oleObj>
          </a:graphicData>
        </a:graphic>
      </p:graphicFrame>
      <p:sp>
        <p:nvSpPr>
          <p:cNvPr id="1640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A6D57B6E-9E74-418F-B38D-CA550447A59F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153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z="3200" smtClean="0"/>
              <a:t>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Evaluate the normality assumption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Use the normal approximation to the binomial distribution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Recognize when to apply the exponential distribution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Explain jointly distributed variables and linear combinations of random variables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Explain examples to Financial Investment Portfolios</a:t>
            </a:r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76804" name="Text Box 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7680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3DAF2FB-4609-4358-9AA3-5C375B39A2B7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60363"/>
            <a:ext cx="6781800" cy="8382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Comparing  X  and  Z  units</a:t>
            </a:r>
          </a:p>
        </p:txBody>
      </p:sp>
      <p:sp>
        <p:nvSpPr>
          <p:cNvPr id="870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87043" name="Freeform 3"/>
          <p:cNvSpPr>
            <a:spLocks/>
          </p:cNvSpPr>
          <p:nvPr/>
        </p:nvSpPr>
        <p:spPr bwMode="auto">
          <a:xfrm>
            <a:off x="1828800" y="1981200"/>
            <a:ext cx="2243138" cy="1681163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2570163" y="24479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2570163" y="25701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2570163" y="26908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2570163" y="28130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2570163" y="29337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570163" y="30559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2570163" y="31765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2570163" y="32988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2570163" y="34194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2570163" y="35401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588000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5287963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4986338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>
            <a:off x="4686300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4386263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4086225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3786188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Line 21"/>
          <p:cNvSpPr>
            <a:spLocks noChangeShapeType="1"/>
          </p:cNvSpPr>
          <p:nvPr/>
        </p:nvSpPr>
        <p:spPr bwMode="auto">
          <a:xfrm>
            <a:off x="3486150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3184525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>
            <a:off x="2884488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2457450" y="2963863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3994150" y="363855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6172200" y="4267200"/>
            <a:ext cx="3810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2800">
                <a:solidFill>
                  <a:srgbClr val="FF3300"/>
                </a:solidFill>
              </a:rPr>
              <a:t>Z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3733800" y="3810000"/>
            <a:ext cx="9144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5029200" y="4267200"/>
            <a:ext cx="9906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2.0</a:t>
            </a:r>
          </a:p>
        </p:txBody>
      </p:sp>
      <p:sp>
        <p:nvSpPr>
          <p:cNvPr id="87069" name="Freeform 29"/>
          <p:cNvSpPr>
            <a:spLocks/>
          </p:cNvSpPr>
          <p:nvPr/>
        </p:nvSpPr>
        <p:spPr bwMode="auto">
          <a:xfrm>
            <a:off x="4038600" y="1981200"/>
            <a:ext cx="2101850" cy="1681163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1676400" y="3733800"/>
            <a:ext cx="457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3886200" y="4267200"/>
            <a:ext cx="479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4953000" y="3810000"/>
            <a:ext cx="9906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200</a:t>
            </a: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6172200" y="3810000"/>
            <a:ext cx="417513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80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87074" name="Text Box 34"/>
          <p:cNvSpPr txBox="1">
            <a:spLocks noChangeArrowheads="1"/>
          </p:cNvSpPr>
          <p:nvPr/>
        </p:nvSpPr>
        <p:spPr bwMode="auto">
          <a:xfrm>
            <a:off x="838200" y="4953000"/>
            <a:ext cx="7696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Note that the distribution is the same, only the scale has changed.  We can express the problem in original units (X) or in standardized units (Z)</a:t>
            </a:r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4038600" y="1981200"/>
            <a:ext cx="0" cy="1752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7" name="Text Box 39"/>
          <p:cNvSpPr txBox="1">
            <a:spLocks noChangeArrowheads="1"/>
          </p:cNvSpPr>
          <p:nvPr/>
        </p:nvSpPr>
        <p:spPr bwMode="auto">
          <a:xfrm>
            <a:off x="6629400" y="38862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sym typeface="Arial" charset="0"/>
              </a:rPr>
              <a:t>(</a:t>
            </a:r>
            <a:r>
              <a:rPr lang="el-GR" sz="1800" b="0">
                <a:solidFill>
                  <a:schemeClr val="bg2"/>
                </a:solidFill>
                <a:sym typeface="Arial" charset="0"/>
              </a:rPr>
              <a:t>μ</a:t>
            </a:r>
            <a:r>
              <a:rPr lang="en-US" sz="1800" b="0">
                <a:solidFill>
                  <a:schemeClr val="bg2"/>
                </a:solidFill>
                <a:sym typeface="Arial" charset="0"/>
              </a:rPr>
              <a:t> = 100, </a:t>
            </a:r>
            <a:r>
              <a:rPr lang="el-GR" sz="1800" b="0">
                <a:solidFill>
                  <a:schemeClr val="bg2"/>
                </a:solidFill>
                <a:sym typeface="Arial" charset="0"/>
              </a:rPr>
              <a:t>σ</a:t>
            </a:r>
            <a:r>
              <a:rPr lang="en-US" sz="1800" b="0">
                <a:solidFill>
                  <a:schemeClr val="bg2"/>
                </a:solidFill>
                <a:sym typeface="Arial" charset="0"/>
              </a:rPr>
              <a:t> = 50)</a:t>
            </a:r>
          </a:p>
        </p:txBody>
      </p:sp>
      <p:sp>
        <p:nvSpPr>
          <p:cNvPr id="87078" name="Text Box 40"/>
          <p:cNvSpPr txBox="1">
            <a:spLocks noChangeArrowheads="1"/>
          </p:cNvSpPr>
          <p:nvPr/>
        </p:nvSpPr>
        <p:spPr bwMode="auto">
          <a:xfrm>
            <a:off x="6629400" y="4343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hlink"/>
                </a:solidFill>
                <a:sym typeface="Arial" charset="0"/>
              </a:rPr>
              <a:t>( </a:t>
            </a:r>
            <a:r>
              <a:rPr lang="el-GR" sz="1800" b="0">
                <a:solidFill>
                  <a:schemeClr val="hlink"/>
                </a:solidFill>
                <a:sym typeface="Arial" charset="0"/>
              </a:rPr>
              <a:t>μ</a:t>
            </a:r>
            <a:r>
              <a:rPr lang="en-US" sz="1800" b="0">
                <a:solidFill>
                  <a:schemeClr val="hlink"/>
                </a:solidFill>
                <a:sym typeface="Arial" charset="0"/>
              </a:rPr>
              <a:t> = 0 ,  </a:t>
            </a:r>
            <a:r>
              <a:rPr lang="el-GR" sz="1800" b="0">
                <a:solidFill>
                  <a:schemeClr val="hlink"/>
                </a:solidFill>
                <a:sym typeface="Arial" charset="0"/>
              </a:rPr>
              <a:t>σ</a:t>
            </a:r>
            <a:r>
              <a:rPr lang="en-US" sz="1800" b="0">
                <a:solidFill>
                  <a:schemeClr val="hlink"/>
                </a:solidFill>
                <a:sym typeface="Arial" charset="0"/>
              </a:rPr>
              <a:t> = 1)</a:t>
            </a:r>
          </a:p>
        </p:txBody>
      </p:sp>
      <p:sp>
        <p:nvSpPr>
          <p:cNvPr id="87079" name="Slide Number Placeholder 4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A0F9D78A-E9FB-40AE-B677-5BF10F7C6648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66725"/>
            <a:ext cx="7383462" cy="715963"/>
          </a:xfrm>
        </p:spPr>
        <p:txBody>
          <a:bodyPr lIns="90487" tIns="44450" rIns="90487" bIns="44450" anchor="ctr" anchorCtr="1"/>
          <a:lstStyle/>
          <a:p>
            <a:pPr defTabSz="914400" eaLnBrk="1" hangingPunct="1"/>
            <a:r>
              <a:rPr lang="en-US" smtClean="0"/>
              <a:t>Finding Normal Probabilities</a:t>
            </a:r>
            <a:endParaRPr lang="en-US" smtClean="0">
              <a:solidFill>
                <a:srgbClr val="F8F8F8"/>
              </a:solidFill>
            </a:endParaRPr>
          </a:p>
        </p:txBody>
      </p:sp>
      <p:graphicFrame>
        <p:nvGraphicFramePr>
          <p:cNvPr id="17452" name="Object 44"/>
          <p:cNvGraphicFramePr>
            <a:graphicFrameLocks noGrp="1" noChangeAspect="1"/>
          </p:cNvGraphicFramePr>
          <p:nvPr>
            <p:ph idx="1"/>
          </p:nvPr>
        </p:nvGraphicFramePr>
        <p:xfrm>
          <a:off x="4206875" y="1454150"/>
          <a:ext cx="4546600" cy="1819275"/>
        </p:xfrm>
        <a:graphic>
          <a:graphicData uri="http://schemas.openxmlformats.org/presentationml/2006/ole">
            <p:oleObj spid="_x0000_s17452" name="Equation" r:id="rId4" imgW="2222500" imgH="889000" progId="Equation.3">
              <p:embed/>
            </p:oleObj>
          </a:graphicData>
        </a:graphic>
      </p:graphicFrame>
      <p:sp>
        <p:nvSpPr>
          <p:cNvPr id="174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7457" name="Freeform 4"/>
          <p:cNvSpPr>
            <a:spLocks/>
          </p:cNvSpPr>
          <p:nvPr/>
        </p:nvSpPr>
        <p:spPr bwMode="auto">
          <a:xfrm>
            <a:off x="2486025" y="2847975"/>
            <a:ext cx="2009775" cy="2019300"/>
          </a:xfrm>
          <a:custGeom>
            <a:avLst/>
            <a:gdLst>
              <a:gd name="T0" fmla="*/ 2147483647 w 1266"/>
              <a:gd name="T1" fmla="*/ 2147483647 h 1272"/>
              <a:gd name="T2" fmla="*/ 2147483647 w 1266"/>
              <a:gd name="T3" fmla="*/ 2147483647 h 1272"/>
              <a:gd name="T4" fmla="*/ 2147483647 w 1266"/>
              <a:gd name="T5" fmla="*/ 0 h 1272"/>
              <a:gd name="T6" fmla="*/ 2147483647 w 1266"/>
              <a:gd name="T7" fmla="*/ 0 h 1272"/>
              <a:gd name="T8" fmla="*/ 2147483647 w 1266"/>
              <a:gd name="T9" fmla="*/ 2147483647 h 1272"/>
              <a:gd name="T10" fmla="*/ 2147483647 w 1266"/>
              <a:gd name="T11" fmla="*/ 2147483647 h 1272"/>
              <a:gd name="T12" fmla="*/ 2147483647 w 1266"/>
              <a:gd name="T13" fmla="*/ 2147483647 h 1272"/>
              <a:gd name="T14" fmla="*/ 2147483647 w 1266"/>
              <a:gd name="T15" fmla="*/ 2147483647 h 1272"/>
              <a:gd name="T16" fmla="*/ 2147483647 w 1266"/>
              <a:gd name="T17" fmla="*/ 2147483647 h 1272"/>
              <a:gd name="T18" fmla="*/ 2147483647 w 1266"/>
              <a:gd name="T19" fmla="*/ 2147483647 h 1272"/>
              <a:gd name="T20" fmla="*/ 0 w 1266"/>
              <a:gd name="T21" fmla="*/ 2147483647 h 1272"/>
              <a:gd name="T22" fmla="*/ 0 w 1266"/>
              <a:gd name="T23" fmla="*/ 2147483647 h 1272"/>
              <a:gd name="T24" fmla="*/ 2147483647 w 1266"/>
              <a:gd name="T25" fmla="*/ 2147483647 h 12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66"/>
              <a:gd name="T40" fmla="*/ 0 h 1272"/>
              <a:gd name="T41" fmla="*/ 1266 w 1266"/>
              <a:gd name="T42" fmla="*/ 1272 h 12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66" h="1272">
                <a:moveTo>
                  <a:pt x="330" y="402"/>
                </a:moveTo>
                <a:lnTo>
                  <a:pt x="540" y="90"/>
                </a:lnTo>
                <a:lnTo>
                  <a:pt x="660" y="0"/>
                </a:lnTo>
                <a:lnTo>
                  <a:pt x="756" y="0"/>
                </a:lnTo>
                <a:lnTo>
                  <a:pt x="882" y="78"/>
                </a:lnTo>
                <a:lnTo>
                  <a:pt x="966" y="192"/>
                </a:lnTo>
                <a:lnTo>
                  <a:pt x="1123" y="447"/>
                </a:lnTo>
                <a:lnTo>
                  <a:pt x="1198" y="585"/>
                </a:lnTo>
                <a:lnTo>
                  <a:pt x="1266" y="684"/>
                </a:lnTo>
                <a:lnTo>
                  <a:pt x="1266" y="1272"/>
                </a:lnTo>
                <a:lnTo>
                  <a:pt x="0" y="1272"/>
                </a:lnTo>
                <a:lnTo>
                  <a:pt x="0" y="930"/>
                </a:lnTo>
                <a:lnTo>
                  <a:pt x="204" y="630"/>
                </a:lnTo>
              </a:path>
            </a:pathLst>
          </a:custGeom>
          <a:solidFill>
            <a:schemeClr val="accent2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Rectangle 5"/>
          <p:cNvSpPr>
            <a:spLocks noChangeArrowheads="1"/>
          </p:cNvSpPr>
          <p:nvPr/>
        </p:nvSpPr>
        <p:spPr bwMode="auto">
          <a:xfrm>
            <a:off x="2295525" y="4833938"/>
            <a:ext cx="37465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700" b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459" name="Freeform 6"/>
          <p:cNvSpPr>
            <a:spLocks/>
          </p:cNvSpPr>
          <p:nvPr/>
        </p:nvSpPr>
        <p:spPr bwMode="auto">
          <a:xfrm>
            <a:off x="3640138" y="2844800"/>
            <a:ext cx="322262" cy="209550"/>
          </a:xfrm>
          <a:custGeom>
            <a:avLst/>
            <a:gdLst>
              <a:gd name="T0" fmla="*/ 0 w 203"/>
              <a:gd name="T1" fmla="*/ 2147483647 h 132"/>
              <a:gd name="T2" fmla="*/ 2147483647 w 203"/>
              <a:gd name="T3" fmla="*/ 0 h 132"/>
              <a:gd name="T4" fmla="*/ 2147483647 w 203"/>
              <a:gd name="T5" fmla="*/ 2147483647 h 132"/>
              <a:gd name="T6" fmla="*/ 2147483647 w 203"/>
              <a:gd name="T7" fmla="*/ 2147483647 h 132"/>
              <a:gd name="T8" fmla="*/ 2147483647 w 203"/>
              <a:gd name="T9" fmla="*/ 2147483647 h 132"/>
              <a:gd name="T10" fmla="*/ 2147483647 w 203"/>
              <a:gd name="T11" fmla="*/ 2147483647 h 132"/>
              <a:gd name="T12" fmla="*/ 2147483647 w 203"/>
              <a:gd name="T13" fmla="*/ 2147483647 h 132"/>
              <a:gd name="T14" fmla="*/ 2147483647 w 203"/>
              <a:gd name="T15" fmla="*/ 2147483647 h 1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3"/>
              <a:gd name="T25" fmla="*/ 0 h 132"/>
              <a:gd name="T26" fmla="*/ 203 w 203"/>
              <a:gd name="T27" fmla="*/ 132 h 1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3" h="132">
                <a:moveTo>
                  <a:pt x="0" y="2"/>
                </a:moveTo>
                <a:lnTo>
                  <a:pt x="27" y="0"/>
                </a:lnTo>
                <a:lnTo>
                  <a:pt x="54" y="3"/>
                </a:lnTo>
                <a:lnTo>
                  <a:pt x="79" y="14"/>
                </a:lnTo>
                <a:lnTo>
                  <a:pt x="101" y="28"/>
                </a:lnTo>
                <a:lnTo>
                  <a:pt x="121" y="45"/>
                </a:lnTo>
                <a:lnTo>
                  <a:pt x="135" y="67"/>
                </a:lnTo>
                <a:lnTo>
                  <a:pt x="202" y="1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Rectangle 7"/>
          <p:cNvSpPr>
            <a:spLocks noChangeArrowheads="1"/>
          </p:cNvSpPr>
          <p:nvPr/>
        </p:nvSpPr>
        <p:spPr bwMode="auto">
          <a:xfrm>
            <a:off x="4346575" y="4833938"/>
            <a:ext cx="37465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700" b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7461" name="Rectangle 8"/>
          <p:cNvSpPr>
            <a:spLocks noChangeArrowheads="1"/>
          </p:cNvSpPr>
          <p:nvPr/>
        </p:nvSpPr>
        <p:spPr bwMode="auto">
          <a:xfrm>
            <a:off x="6172200" y="4803775"/>
            <a:ext cx="33655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7462" name="Freeform 11"/>
          <p:cNvSpPr>
            <a:spLocks/>
          </p:cNvSpPr>
          <p:nvPr/>
        </p:nvSpPr>
        <p:spPr bwMode="auto">
          <a:xfrm>
            <a:off x="1143000" y="2895600"/>
            <a:ext cx="5181600" cy="1981200"/>
          </a:xfrm>
          <a:custGeom>
            <a:avLst/>
            <a:gdLst>
              <a:gd name="T0" fmla="*/ 0 w 2764"/>
              <a:gd name="T1" fmla="*/ 0 h 1245"/>
              <a:gd name="T2" fmla="*/ 0 w 2764"/>
              <a:gd name="T3" fmla="*/ 2147483647 h 1245"/>
              <a:gd name="T4" fmla="*/ 2147483647 w 2764"/>
              <a:gd name="T5" fmla="*/ 2147483647 h 1245"/>
              <a:gd name="T6" fmla="*/ 0 60000 65536"/>
              <a:gd name="T7" fmla="*/ 0 60000 65536"/>
              <a:gd name="T8" fmla="*/ 0 60000 65536"/>
              <a:gd name="T9" fmla="*/ 0 w 2764"/>
              <a:gd name="T10" fmla="*/ 0 h 1245"/>
              <a:gd name="T11" fmla="*/ 2764 w 2764"/>
              <a:gd name="T12" fmla="*/ 1245 h 1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4" h="1245">
                <a:moveTo>
                  <a:pt x="0" y="0"/>
                </a:moveTo>
                <a:lnTo>
                  <a:pt x="0" y="1244"/>
                </a:lnTo>
                <a:lnTo>
                  <a:pt x="2763" y="124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12"/>
          <p:cNvSpPr>
            <a:spLocks noChangeShapeType="1"/>
          </p:cNvSpPr>
          <p:nvPr/>
        </p:nvSpPr>
        <p:spPr bwMode="auto">
          <a:xfrm>
            <a:off x="1460500" y="28479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4" name="Line 13"/>
          <p:cNvSpPr>
            <a:spLocks noChangeShapeType="1"/>
          </p:cNvSpPr>
          <p:nvPr/>
        </p:nvSpPr>
        <p:spPr bwMode="auto">
          <a:xfrm>
            <a:off x="1460500" y="304482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5" name="Line 14"/>
          <p:cNvSpPr>
            <a:spLocks noChangeShapeType="1"/>
          </p:cNvSpPr>
          <p:nvPr/>
        </p:nvSpPr>
        <p:spPr bwMode="auto">
          <a:xfrm>
            <a:off x="1460500" y="32416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6" name="Line 15"/>
          <p:cNvSpPr>
            <a:spLocks noChangeShapeType="1"/>
          </p:cNvSpPr>
          <p:nvPr/>
        </p:nvSpPr>
        <p:spPr bwMode="auto">
          <a:xfrm>
            <a:off x="1460500" y="344011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7" name="Line 16"/>
          <p:cNvSpPr>
            <a:spLocks noChangeShapeType="1"/>
          </p:cNvSpPr>
          <p:nvPr/>
        </p:nvSpPr>
        <p:spPr bwMode="auto">
          <a:xfrm>
            <a:off x="1460500" y="363696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Line 17"/>
          <p:cNvSpPr>
            <a:spLocks noChangeShapeType="1"/>
          </p:cNvSpPr>
          <p:nvPr/>
        </p:nvSpPr>
        <p:spPr bwMode="auto">
          <a:xfrm>
            <a:off x="1460500" y="383540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9" name="Line 18"/>
          <p:cNvSpPr>
            <a:spLocks noChangeShapeType="1"/>
          </p:cNvSpPr>
          <p:nvPr/>
        </p:nvSpPr>
        <p:spPr bwMode="auto">
          <a:xfrm>
            <a:off x="1460500" y="403225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0" name="Line 19"/>
          <p:cNvSpPr>
            <a:spLocks noChangeShapeType="1"/>
          </p:cNvSpPr>
          <p:nvPr/>
        </p:nvSpPr>
        <p:spPr bwMode="auto">
          <a:xfrm>
            <a:off x="1460500" y="42306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1" name="Line 20"/>
          <p:cNvSpPr>
            <a:spLocks noChangeShapeType="1"/>
          </p:cNvSpPr>
          <p:nvPr/>
        </p:nvSpPr>
        <p:spPr bwMode="auto">
          <a:xfrm>
            <a:off x="1460500" y="442753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2" name="Line 21"/>
          <p:cNvSpPr>
            <a:spLocks noChangeShapeType="1"/>
          </p:cNvSpPr>
          <p:nvPr/>
        </p:nvSpPr>
        <p:spPr bwMode="auto">
          <a:xfrm>
            <a:off x="1460500" y="46243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3" name="Line 22"/>
          <p:cNvSpPr>
            <a:spLocks noChangeShapeType="1"/>
          </p:cNvSpPr>
          <p:nvPr/>
        </p:nvSpPr>
        <p:spPr bwMode="auto">
          <a:xfrm>
            <a:off x="5873750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4" name="Line 23"/>
          <p:cNvSpPr>
            <a:spLocks noChangeShapeType="1"/>
          </p:cNvSpPr>
          <p:nvPr/>
        </p:nvSpPr>
        <p:spPr bwMode="auto">
          <a:xfrm>
            <a:off x="5434013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5" name="Line 24"/>
          <p:cNvSpPr>
            <a:spLocks noChangeShapeType="1"/>
          </p:cNvSpPr>
          <p:nvPr/>
        </p:nvSpPr>
        <p:spPr bwMode="auto">
          <a:xfrm>
            <a:off x="4994275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6" name="Line 25"/>
          <p:cNvSpPr>
            <a:spLocks noChangeShapeType="1"/>
          </p:cNvSpPr>
          <p:nvPr/>
        </p:nvSpPr>
        <p:spPr bwMode="auto">
          <a:xfrm>
            <a:off x="4557713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7" name="Line 26"/>
          <p:cNvSpPr>
            <a:spLocks noChangeShapeType="1"/>
          </p:cNvSpPr>
          <p:nvPr/>
        </p:nvSpPr>
        <p:spPr bwMode="auto">
          <a:xfrm>
            <a:off x="4119563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8" name="Line 27"/>
          <p:cNvSpPr>
            <a:spLocks noChangeShapeType="1"/>
          </p:cNvSpPr>
          <p:nvPr/>
        </p:nvSpPr>
        <p:spPr bwMode="auto">
          <a:xfrm>
            <a:off x="3679825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9" name="Line 28"/>
          <p:cNvSpPr>
            <a:spLocks noChangeShapeType="1"/>
          </p:cNvSpPr>
          <p:nvPr/>
        </p:nvSpPr>
        <p:spPr bwMode="auto">
          <a:xfrm>
            <a:off x="3241675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0" name="Line 29"/>
          <p:cNvSpPr>
            <a:spLocks noChangeShapeType="1"/>
          </p:cNvSpPr>
          <p:nvPr/>
        </p:nvSpPr>
        <p:spPr bwMode="auto">
          <a:xfrm>
            <a:off x="2801938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1" name="Line 30"/>
          <p:cNvSpPr>
            <a:spLocks noChangeShapeType="1"/>
          </p:cNvSpPr>
          <p:nvPr/>
        </p:nvSpPr>
        <p:spPr bwMode="auto">
          <a:xfrm>
            <a:off x="2365375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2" name="Line 31"/>
          <p:cNvSpPr>
            <a:spLocks noChangeShapeType="1"/>
          </p:cNvSpPr>
          <p:nvPr/>
        </p:nvSpPr>
        <p:spPr bwMode="auto">
          <a:xfrm>
            <a:off x="1925638" y="4845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3" name="Rectangle 32"/>
          <p:cNvSpPr>
            <a:spLocks noChangeArrowheads="1"/>
          </p:cNvSpPr>
          <p:nvPr/>
        </p:nvSpPr>
        <p:spPr bwMode="auto">
          <a:xfrm>
            <a:off x="1116013" y="3743325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7484" name="Rectangle 33"/>
          <p:cNvSpPr>
            <a:spLocks noChangeArrowheads="1"/>
          </p:cNvSpPr>
          <p:nvPr/>
        </p:nvSpPr>
        <p:spPr bwMode="auto">
          <a:xfrm>
            <a:off x="5781675" y="502285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7485" name="Rectangle 34"/>
          <p:cNvSpPr>
            <a:spLocks noChangeArrowheads="1"/>
          </p:cNvSpPr>
          <p:nvPr/>
        </p:nvSpPr>
        <p:spPr bwMode="auto">
          <a:xfrm>
            <a:off x="685800" y="2362200"/>
            <a:ext cx="655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17486" name="Line 44"/>
          <p:cNvSpPr>
            <a:spLocks noChangeShapeType="1"/>
          </p:cNvSpPr>
          <p:nvPr/>
        </p:nvSpPr>
        <p:spPr bwMode="auto">
          <a:xfrm flipH="1">
            <a:off x="4095750" y="3181350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53" name="Object 45"/>
          <p:cNvGraphicFramePr>
            <a:graphicFrameLocks noChangeAspect="1"/>
          </p:cNvGraphicFramePr>
          <p:nvPr/>
        </p:nvGraphicFramePr>
        <p:xfrm>
          <a:off x="4232275" y="5334000"/>
          <a:ext cx="631825" cy="700088"/>
        </p:xfrm>
        <a:graphic>
          <a:graphicData uri="http://schemas.openxmlformats.org/presentationml/2006/ole">
            <p:oleObj spid="_x0000_s17453" name="Equation" r:id="rId5" imgW="355292" imgH="393359" progId="Equation.3">
              <p:embed/>
            </p:oleObj>
          </a:graphicData>
        </a:graphic>
      </p:graphicFrame>
      <p:graphicFrame>
        <p:nvGraphicFramePr>
          <p:cNvPr id="17454" name="Object 46"/>
          <p:cNvGraphicFramePr>
            <a:graphicFrameLocks noChangeAspect="1"/>
          </p:cNvGraphicFramePr>
          <p:nvPr/>
        </p:nvGraphicFramePr>
        <p:xfrm>
          <a:off x="2209800" y="5334000"/>
          <a:ext cx="631825" cy="700088"/>
        </p:xfrm>
        <a:graphic>
          <a:graphicData uri="http://schemas.openxmlformats.org/presentationml/2006/ole">
            <p:oleObj spid="_x0000_s17454" name="Equation" r:id="rId6" imgW="355292" imgH="393359" progId="Equation.3">
              <p:embed/>
            </p:oleObj>
          </a:graphicData>
        </a:graphic>
      </p:graphicFrame>
      <p:sp>
        <p:nvSpPr>
          <p:cNvPr id="17487" name="Rectangle 60"/>
          <p:cNvSpPr>
            <a:spLocks noChangeArrowheads="1"/>
          </p:cNvSpPr>
          <p:nvPr/>
        </p:nvSpPr>
        <p:spPr bwMode="auto">
          <a:xfrm>
            <a:off x="6172200" y="5413375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17488" name="Line 61"/>
          <p:cNvSpPr>
            <a:spLocks noChangeShapeType="1"/>
          </p:cNvSpPr>
          <p:nvPr/>
        </p:nvSpPr>
        <p:spPr bwMode="auto">
          <a:xfrm>
            <a:off x="3621088" y="2819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89" name="Rectangle 62"/>
          <p:cNvSpPr>
            <a:spLocks noChangeArrowheads="1"/>
          </p:cNvSpPr>
          <p:nvPr/>
        </p:nvSpPr>
        <p:spPr bwMode="auto">
          <a:xfrm>
            <a:off x="3475038" y="4856163"/>
            <a:ext cx="3810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700" b="0">
                <a:solidFill>
                  <a:srgbClr val="0000FF"/>
                </a:solidFill>
              </a:rPr>
              <a:t>µ</a:t>
            </a:r>
          </a:p>
        </p:txBody>
      </p:sp>
      <p:sp>
        <p:nvSpPr>
          <p:cNvPr id="17490" name="Rectangle 63"/>
          <p:cNvSpPr>
            <a:spLocks noChangeArrowheads="1"/>
          </p:cNvSpPr>
          <p:nvPr/>
        </p:nvSpPr>
        <p:spPr bwMode="auto">
          <a:xfrm>
            <a:off x="3475038" y="544036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700" b="0"/>
              <a:t>0</a:t>
            </a:r>
          </a:p>
        </p:txBody>
      </p:sp>
      <p:sp>
        <p:nvSpPr>
          <p:cNvPr id="17491" name="Line 64"/>
          <p:cNvSpPr>
            <a:spLocks noChangeShapeType="1"/>
          </p:cNvSpPr>
          <p:nvPr/>
        </p:nvSpPr>
        <p:spPr bwMode="auto">
          <a:xfrm>
            <a:off x="2487613" y="4379913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92" name="Line 65"/>
          <p:cNvSpPr>
            <a:spLocks noChangeShapeType="1"/>
          </p:cNvSpPr>
          <p:nvPr/>
        </p:nvSpPr>
        <p:spPr bwMode="auto">
          <a:xfrm>
            <a:off x="4498975" y="39417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93" name="Freeform 10"/>
          <p:cNvSpPr>
            <a:spLocks/>
          </p:cNvSpPr>
          <p:nvPr/>
        </p:nvSpPr>
        <p:spPr bwMode="auto">
          <a:xfrm>
            <a:off x="1487488" y="2847975"/>
            <a:ext cx="2138362" cy="1965325"/>
          </a:xfrm>
          <a:custGeom>
            <a:avLst/>
            <a:gdLst>
              <a:gd name="T0" fmla="*/ 0 w 1347"/>
              <a:gd name="T1" fmla="*/ 2147483647 h 1238"/>
              <a:gd name="T2" fmla="*/ 2147483647 w 1347"/>
              <a:gd name="T3" fmla="*/ 2147483647 h 1238"/>
              <a:gd name="T4" fmla="*/ 2147483647 w 1347"/>
              <a:gd name="T5" fmla="*/ 2147483647 h 1238"/>
              <a:gd name="T6" fmla="*/ 2147483647 w 1347"/>
              <a:gd name="T7" fmla="*/ 2147483647 h 1238"/>
              <a:gd name="T8" fmla="*/ 2147483647 w 1347"/>
              <a:gd name="T9" fmla="*/ 2147483647 h 1238"/>
              <a:gd name="T10" fmla="*/ 2147483647 w 1347"/>
              <a:gd name="T11" fmla="*/ 2147483647 h 1238"/>
              <a:gd name="T12" fmla="*/ 2147483647 w 1347"/>
              <a:gd name="T13" fmla="*/ 2147483647 h 1238"/>
              <a:gd name="T14" fmla="*/ 2147483647 w 1347"/>
              <a:gd name="T15" fmla="*/ 2147483647 h 1238"/>
              <a:gd name="T16" fmla="*/ 2147483647 w 1347"/>
              <a:gd name="T17" fmla="*/ 2147483647 h 1238"/>
              <a:gd name="T18" fmla="*/ 2147483647 w 1347"/>
              <a:gd name="T19" fmla="*/ 2147483647 h 1238"/>
              <a:gd name="T20" fmla="*/ 2147483647 w 1347"/>
              <a:gd name="T21" fmla="*/ 2147483647 h 1238"/>
              <a:gd name="T22" fmla="*/ 2147483647 w 1347"/>
              <a:gd name="T23" fmla="*/ 2147483647 h 1238"/>
              <a:gd name="T24" fmla="*/ 2147483647 w 1347"/>
              <a:gd name="T25" fmla="*/ 2147483647 h 1238"/>
              <a:gd name="T26" fmla="*/ 2147483647 w 1347"/>
              <a:gd name="T27" fmla="*/ 2147483647 h 1238"/>
              <a:gd name="T28" fmla="*/ 2147483647 w 1347"/>
              <a:gd name="T29" fmla="*/ 2147483647 h 1238"/>
              <a:gd name="T30" fmla="*/ 2147483647 w 1347"/>
              <a:gd name="T31" fmla="*/ 0 h 1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47"/>
              <a:gd name="T49" fmla="*/ 0 h 1238"/>
              <a:gd name="T50" fmla="*/ 1347 w 1347"/>
              <a:gd name="T51" fmla="*/ 1238 h 1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47" h="1238">
                <a:moveTo>
                  <a:pt x="0" y="1238"/>
                </a:moveTo>
                <a:lnTo>
                  <a:pt x="143" y="1223"/>
                </a:lnTo>
                <a:lnTo>
                  <a:pt x="213" y="1209"/>
                </a:lnTo>
                <a:lnTo>
                  <a:pt x="285" y="1190"/>
                </a:lnTo>
                <a:lnTo>
                  <a:pt x="356" y="1161"/>
                </a:lnTo>
                <a:lnTo>
                  <a:pt x="428" y="1123"/>
                </a:lnTo>
                <a:lnTo>
                  <a:pt x="499" y="1071"/>
                </a:lnTo>
                <a:lnTo>
                  <a:pt x="642" y="926"/>
                </a:lnTo>
                <a:lnTo>
                  <a:pt x="784" y="722"/>
                </a:lnTo>
                <a:lnTo>
                  <a:pt x="927" y="478"/>
                </a:lnTo>
                <a:lnTo>
                  <a:pt x="1000" y="354"/>
                </a:lnTo>
                <a:lnTo>
                  <a:pt x="1070" y="238"/>
                </a:lnTo>
                <a:lnTo>
                  <a:pt x="1141" y="136"/>
                </a:lnTo>
                <a:lnTo>
                  <a:pt x="1213" y="58"/>
                </a:lnTo>
                <a:lnTo>
                  <a:pt x="1284" y="8"/>
                </a:lnTo>
                <a:lnTo>
                  <a:pt x="1347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4" name="Freeform 9"/>
          <p:cNvSpPr>
            <a:spLocks/>
          </p:cNvSpPr>
          <p:nvPr/>
        </p:nvSpPr>
        <p:spPr bwMode="auto">
          <a:xfrm>
            <a:off x="3640138" y="2847975"/>
            <a:ext cx="2154237" cy="1981200"/>
          </a:xfrm>
          <a:custGeom>
            <a:avLst/>
            <a:gdLst>
              <a:gd name="T0" fmla="*/ 2147483647 w 1357"/>
              <a:gd name="T1" fmla="*/ 2147483647 h 1248"/>
              <a:gd name="T2" fmla="*/ 2147483647 w 1357"/>
              <a:gd name="T3" fmla="*/ 2147483647 h 1248"/>
              <a:gd name="T4" fmla="*/ 2147483647 w 1357"/>
              <a:gd name="T5" fmla="*/ 2147483647 h 1248"/>
              <a:gd name="T6" fmla="*/ 2147483647 w 1357"/>
              <a:gd name="T7" fmla="*/ 2147483647 h 1248"/>
              <a:gd name="T8" fmla="*/ 2147483647 w 1357"/>
              <a:gd name="T9" fmla="*/ 2147483647 h 1248"/>
              <a:gd name="T10" fmla="*/ 2147483647 w 1357"/>
              <a:gd name="T11" fmla="*/ 2147483647 h 1248"/>
              <a:gd name="T12" fmla="*/ 2147483647 w 1357"/>
              <a:gd name="T13" fmla="*/ 2147483647 h 1248"/>
              <a:gd name="T14" fmla="*/ 2147483647 w 1357"/>
              <a:gd name="T15" fmla="*/ 2147483647 h 1248"/>
              <a:gd name="T16" fmla="*/ 2147483647 w 1357"/>
              <a:gd name="T17" fmla="*/ 2147483647 h 1248"/>
              <a:gd name="T18" fmla="*/ 2147483647 w 1357"/>
              <a:gd name="T19" fmla="*/ 2147483647 h 1248"/>
              <a:gd name="T20" fmla="*/ 2147483647 w 1357"/>
              <a:gd name="T21" fmla="*/ 2147483647 h 1248"/>
              <a:gd name="T22" fmla="*/ 2147483647 w 1357"/>
              <a:gd name="T23" fmla="*/ 2147483647 h 1248"/>
              <a:gd name="T24" fmla="*/ 2147483647 w 1357"/>
              <a:gd name="T25" fmla="*/ 2147483647 h 1248"/>
              <a:gd name="T26" fmla="*/ 2147483647 w 1357"/>
              <a:gd name="T27" fmla="*/ 2147483647 h 1248"/>
              <a:gd name="T28" fmla="*/ 2147483647 w 1357"/>
              <a:gd name="T29" fmla="*/ 2147483647 h 1248"/>
              <a:gd name="T30" fmla="*/ 0 w 1357"/>
              <a:gd name="T31" fmla="*/ 0 h 1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7"/>
              <a:gd name="T49" fmla="*/ 0 h 1248"/>
              <a:gd name="T50" fmla="*/ 1357 w 1357"/>
              <a:gd name="T51" fmla="*/ 1248 h 12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7" h="1248">
                <a:moveTo>
                  <a:pt x="1356" y="1247"/>
                </a:moveTo>
                <a:lnTo>
                  <a:pt x="1213" y="1232"/>
                </a:lnTo>
                <a:lnTo>
                  <a:pt x="1141" y="1218"/>
                </a:lnTo>
                <a:lnTo>
                  <a:pt x="1070" y="1199"/>
                </a:lnTo>
                <a:lnTo>
                  <a:pt x="1000" y="1170"/>
                </a:lnTo>
                <a:lnTo>
                  <a:pt x="927" y="1132"/>
                </a:lnTo>
                <a:lnTo>
                  <a:pt x="857" y="1080"/>
                </a:lnTo>
                <a:lnTo>
                  <a:pt x="714" y="935"/>
                </a:lnTo>
                <a:lnTo>
                  <a:pt x="571" y="731"/>
                </a:lnTo>
                <a:lnTo>
                  <a:pt x="428" y="487"/>
                </a:lnTo>
                <a:lnTo>
                  <a:pt x="356" y="363"/>
                </a:lnTo>
                <a:lnTo>
                  <a:pt x="286" y="247"/>
                </a:lnTo>
                <a:lnTo>
                  <a:pt x="213" y="145"/>
                </a:lnTo>
                <a:lnTo>
                  <a:pt x="143" y="67"/>
                </a:lnTo>
                <a:lnTo>
                  <a:pt x="70" y="17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5" name="Slide Number Placeholder 4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F9EF3B47-FBCE-454F-BB73-4938E45EB645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2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defTabSz="914400" eaLnBrk="1" hangingPunct="1">
              <a:lnSpc>
                <a:spcPct val="70000"/>
              </a:lnSpc>
            </a:pPr>
            <a:r>
              <a:rPr lang="en-US" smtClean="0"/>
              <a:t>Probability as </a:t>
            </a:r>
            <a:br>
              <a:rPr lang="en-US" smtClean="0"/>
            </a:br>
            <a:r>
              <a:rPr lang="en-US" smtClean="0"/>
              <a:t>Area Under the Curve</a:t>
            </a:r>
          </a:p>
        </p:txBody>
      </p:sp>
      <p:sp>
        <p:nvSpPr>
          <p:cNvPr id="184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8484" name="Freeform 2"/>
          <p:cNvSpPr>
            <a:spLocks/>
          </p:cNvSpPr>
          <p:nvPr/>
        </p:nvSpPr>
        <p:spPr bwMode="auto">
          <a:xfrm>
            <a:off x="1600200" y="3048000"/>
            <a:ext cx="54864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2147483647 h 765"/>
              <a:gd name="T4" fmla="*/ 2147483647 w 1893"/>
              <a:gd name="T5" fmla="*/ 2147483647 h 765"/>
              <a:gd name="T6" fmla="*/ 0 60000 65536"/>
              <a:gd name="T7" fmla="*/ 0 60000 65536"/>
              <a:gd name="T8" fmla="*/ 0 60000 65536"/>
              <a:gd name="T9" fmla="*/ 0 w 1893"/>
              <a:gd name="T10" fmla="*/ 0 h 765"/>
              <a:gd name="T11" fmla="*/ 1893 w 1893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5" name="Rectangle 3"/>
          <p:cNvSpPr>
            <a:spLocks noChangeArrowheads="1"/>
          </p:cNvSpPr>
          <p:nvPr/>
        </p:nvSpPr>
        <p:spPr bwMode="auto">
          <a:xfrm>
            <a:off x="914400" y="2819400"/>
            <a:ext cx="688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18486" name="Freeform 4"/>
          <p:cNvSpPr>
            <a:spLocks/>
          </p:cNvSpPr>
          <p:nvPr/>
        </p:nvSpPr>
        <p:spPr bwMode="auto">
          <a:xfrm>
            <a:off x="4495800" y="3505200"/>
            <a:ext cx="2438400" cy="1905000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7" name="Freeform 5"/>
          <p:cNvSpPr>
            <a:spLocks/>
          </p:cNvSpPr>
          <p:nvPr/>
        </p:nvSpPr>
        <p:spPr bwMode="auto">
          <a:xfrm>
            <a:off x="2133600" y="3505200"/>
            <a:ext cx="2344738" cy="1905000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8" name="Line 6"/>
          <p:cNvSpPr>
            <a:spLocks noChangeShapeType="1"/>
          </p:cNvSpPr>
          <p:nvPr/>
        </p:nvSpPr>
        <p:spPr bwMode="auto">
          <a:xfrm>
            <a:off x="4495800" y="3505200"/>
            <a:ext cx="0" cy="1981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Rectangle 7"/>
          <p:cNvSpPr>
            <a:spLocks noChangeArrowheads="1"/>
          </p:cNvSpPr>
          <p:nvPr/>
        </p:nvSpPr>
        <p:spPr bwMode="auto">
          <a:xfrm>
            <a:off x="7086600" y="53340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18490" name="Rectangle 8"/>
          <p:cNvSpPr>
            <a:spLocks noChangeArrowheads="1"/>
          </p:cNvSpPr>
          <p:nvPr/>
        </p:nvSpPr>
        <p:spPr bwMode="auto">
          <a:xfrm>
            <a:off x="4343400" y="5334000"/>
            <a:ext cx="479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sz="2800">
                <a:solidFill>
                  <a:srgbClr val="339933"/>
                </a:solidFill>
              </a:rPr>
              <a:t>μ</a:t>
            </a:r>
          </a:p>
        </p:txBody>
      </p:sp>
      <p:sp>
        <p:nvSpPr>
          <p:cNvPr id="18491" name="Text Box 10"/>
          <p:cNvSpPr txBox="1">
            <a:spLocks noChangeArrowheads="1"/>
          </p:cNvSpPr>
          <p:nvPr/>
        </p:nvSpPr>
        <p:spPr bwMode="auto">
          <a:xfrm>
            <a:off x="4648200" y="45720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8492" name="Text Box 11"/>
          <p:cNvSpPr txBox="1">
            <a:spLocks noChangeArrowheads="1"/>
          </p:cNvSpPr>
          <p:nvPr/>
        </p:nvSpPr>
        <p:spPr bwMode="auto">
          <a:xfrm>
            <a:off x="3733800" y="45720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8493" name="Text Box 12"/>
          <p:cNvSpPr txBox="1">
            <a:spLocks noChangeArrowheads="1"/>
          </p:cNvSpPr>
          <p:nvPr/>
        </p:nvSpPr>
        <p:spPr bwMode="auto">
          <a:xfrm>
            <a:off x="1066800" y="1676400"/>
            <a:ext cx="74676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chemeClr val="bg2"/>
                </a:solidFill>
              </a:rPr>
              <a:t>The </a:t>
            </a:r>
            <a:r>
              <a:rPr lang="en-US" b="0">
                <a:solidFill>
                  <a:srgbClr val="0000FF"/>
                </a:solidFill>
              </a:rPr>
              <a:t>total area under the curve is 1.0</a:t>
            </a:r>
            <a:r>
              <a:rPr lang="en-US" b="0">
                <a:solidFill>
                  <a:schemeClr val="bg2"/>
                </a:solidFill>
              </a:rPr>
              <a:t>, and the curve is symmetric, so half is above the mean, half is below</a:t>
            </a:r>
            <a:endParaRPr lang="en-US" sz="2800" b="0">
              <a:solidFill>
                <a:schemeClr val="bg2"/>
              </a:solidFill>
            </a:endParaRPr>
          </a:p>
        </p:txBody>
      </p:sp>
      <p:graphicFrame>
        <p:nvGraphicFramePr>
          <p:cNvPr id="18479" name="Object 47"/>
          <p:cNvGraphicFramePr>
            <a:graphicFrameLocks noChangeAspect="1"/>
          </p:cNvGraphicFramePr>
          <p:nvPr/>
        </p:nvGraphicFramePr>
        <p:xfrm>
          <a:off x="2895600" y="5867400"/>
          <a:ext cx="3586163" cy="549275"/>
        </p:xfrm>
        <a:graphic>
          <a:graphicData uri="http://schemas.openxmlformats.org/presentationml/2006/ole">
            <p:oleObj spid="_x0000_s18479" name="Equation" r:id="rId3" imgW="43108200" imgH="6485400" progId="Equation.3">
              <p:embed/>
            </p:oleObj>
          </a:graphicData>
        </a:graphic>
      </p:graphicFrame>
      <p:graphicFrame>
        <p:nvGraphicFramePr>
          <p:cNvPr id="18480" name="Object 48"/>
          <p:cNvGraphicFramePr>
            <a:graphicFrameLocks noChangeAspect="1"/>
          </p:cNvGraphicFramePr>
          <p:nvPr/>
        </p:nvGraphicFramePr>
        <p:xfrm>
          <a:off x="5534025" y="3124200"/>
          <a:ext cx="2789238" cy="439738"/>
        </p:xfrm>
        <a:graphic>
          <a:graphicData uri="http://schemas.openxmlformats.org/presentationml/2006/ole">
            <p:oleObj spid="_x0000_s18480" name="Equation" r:id="rId4" imgW="39447000" imgH="6485400" progId="Equation.3">
              <p:embed/>
            </p:oleObj>
          </a:graphicData>
        </a:graphic>
      </p:graphicFrame>
      <p:graphicFrame>
        <p:nvGraphicFramePr>
          <p:cNvPr id="18481" name="Object 49"/>
          <p:cNvGraphicFramePr>
            <a:graphicFrameLocks noChangeAspect="1"/>
          </p:cNvGraphicFramePr>
          <p:nvPr/>
        </p:nvGraphicFramePr>
        <p:xfrm>
          <a:off x="1724025" y="2971800"/>
          <a:ext cx="2984500" cy="441325"/>
        </p:xfrm>
        <a:graphic>
          <a:graphicData uri="http://schemas.openxmlformats.org/presentationml/2006/ole">
            <p:oleObj spid="_x0000_s18481" name="Equation" r:id="rId5" imgW="42294600" imgH="6485400" progId="Equation.3">
              <p:embed/>
            </p:oleObj>
          </a:graphicData>
        </a:graphic>
      </p:graphicFrame>
      <p:sp>
        <p:nvSpPr>
          <p:cNvPr id="18494" name="Line 16"/>
          <p:cNvSpPr>
            <a:spLocks noChangeShapeType="1"/>
          </p:cNvSpPr>
          <p:nvPr/>
        </p:nvSpPr>
        <p:spPr bwMode="auto">
          <a:xfrm flipH="1">
            <a:off x="4953000" y="3581400"/>
            <a:ext cx="914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5" name="Line 17"/>
          <p:cNvSpPr>
            <a:spLocks noChangeShapeType="1"/>
          </p:cNvSpPr>
          <p:nvPr/>
        </p:nvSpPr>
        <p:spPr bwMode="auto">
          <a:xfrm>
            <a:off x="3200400" y="3429000"/>
            <a:ext cx="762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9B5B2FB4-3394-4FFE-9327-4391592970F2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Appendix Table 1</a:t>
            </a:r>
          </a:p>
        </p:txBody>
      </p:sp>
      <p:sp>
        <p:nvSpPr>
          <p:cNvPr id="19475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600200"/>
            <a:ext cx="8077200" cy="4532313"/>
          </a:xfrm>
        </p:spPr>
        <p:txBody>
          <a:bodyPr/>
          <a:lstStyle/>
          <a:p>
            <a:pPr eaLnBrk="1" hangingPunct="1"/>
            <a:r>
              <a:rPr lang="en-US" smtClean="0"/>
              <a:t>The Standard Normal Distribution table in the textbook </a:t>
            </a:r>
            <a:r>
              <a:rPr lang="en-US" smtClean="0">
                <a:solidFill>
                  <a:srgbClr val="0000FF"/>
                </a:solidFill>
              </a:rPr>
              <a:t>(Appendix Table 1) </a:t>
            </a:r>
            <a:r>
              <a:rPr lang="en-US" smtClean="0"/>
              <a:t>shows values of the cumulative normal distribution function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For a given Z-value  a , the table shows F(a)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 (the area under the curve from negative infinity to  a )</a:t>
            </a:r>
          </a:p>
        </p:txBody>
      </p:sp>
      <p:sp>
        <p:nvSpPr>
          <p:cNvPr id="194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9477" name="Freeform 4"/>
          <p:cNvSpPr>
            <a:spLocks/>
          </p:cNvSpPr>
          <p:nvPr/>
        </p:nvSpPr>
        <p:spPr bwMode="auto">
          <a:xfrm>
            <a:off x="3051175" y="5011738"/>
            <a:ext cx="1387475" cy="1219200"/>
          </a:xfrm>
          <a:custGeom>
            <a:avLst/>
            <a:gdLst>
              <a:gd name="T0" fmla="*/ 2147483647 w 874"/>
              <a:gd name="T1" fmla="*/ 2147483647 h 768"/>
              <a:gd name="T2" fmla="*/ 2147483647 w 874"/>
              <a:gd name="T3" fmla="*/ 0 h 768"/>
              <a:gd name="T4" fmla="*/ 2147483647 w 874"/>
              <a:gd name="T5" fmla="*/ 2147483647 h 768"/>
              <a:gd name="T6" fmla="*/ 2147483647 w 874"/>
              <a:gd name="T7" fmla="*/ 2147483647 h 768"/>
              <a:gd name="T8" fmla="*/ 2147483647 w 874"/>
              <a:gd name="T9" fmla="*/ 2147483647 h 768"/>
              <a:gd name="T10" fmla="*/ 2147483647 w 874"/>
              <a:gd name="T11" fmla="*/ 2147483647 h 768"/>
              <a:gd name="T12" fmla="*/ 2147483647 w 874"/>
              <a:gd name="T13" fmla="*/ 2147483647 h 768"/>
              <a:gd name="T14" fmla="*/ 2147483647 w 874"/>
              <a:gd name="T15" fmla="*/ 2147483647 h 768"/>
              <a:gd name="T16" fmla="*/ 2147483647 w 874"/>
              <a:gd name="T17" fmla="*/ 2147483647 h 768"/>
              <a:gd name="T18" fmla="*/ 2147483647 w 874"/>
              <a:gd name="T19" fmla="*/ 2147483647 h 768"/>
              <a:gd name="T20" fmla="*/ 2147483647 w 874"/>
              <a:gd name="T21" fmla="*/ 2147483647 h 768"/>
              <a:gd name="T22" fmla="*/ 0 w 874"/>
              <a:gd name="T23" fmla="*/ 2147483647 h 768"/>
              <a:gd name="T24" fmla="*/ 0 w 874"/>
              <a:gd name="T25" fmla="*/ 2147483647 h 768"/>
              <a:gd name="T26" fmla="*/ 2147483647 w 874"/>
              <a:gd name="T27" fmla="*/ 2147483647 h 7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74"/>
              <a:gd name="T43" fmla="*/ 0 h 768"/>
              <a:gd name="T44" fmla="*/ 874 w 874"/>
              <a:gd name="T45" fmla="*/ 768 h 7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74" h="768">
                <a:moveTo>
                  <a:pt x="874" y="768"/>
                </a:moveTo>
                <a:lnTo>
                  <a:pt x="874" y="0"/>
                </a:lnTo>
                <a:lnTo>
                  <a:pt x="787" y="54"/>
                </a:lnTo>
                <a:lnTo>
                  <a:pt x="712" y="126"/>
                </a:lnTo>
                <a:lnTo>
                  <a:pt x="644" y="234"/>
                </a:lnTo>
                <a:lnTo>
                  <a:pt x="570" y="346"/>
                </a:lnTo>
                <a:lnTo>
                  <a:pt x="522" y="428"/>
                </a:lnTo>
                <a:lnTo>
                  <a:pt x="456" y="504"/>
                </a:lnTo>
                <a:lnTo>
                  <a:pt x="394" y="576"/>
                </a:lnTo>
                <a:lnTo>
                  <a:pt x="270" y="656"/>
                </a:lnTo>
                <a:lnTo>
                  <a:pt x="166" y="702"/>
                </a:lnTo>
                <a:lnTo>
                  <a:pt x="0" y="726"/>
                </a:lnTo>
                <a:lnTo>
                  <a:pt x="0" y="768"/>
                </a:lnTo>
                <a:lnTo>
                  <a:pt x="874" y="76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5"/>
          <p:cNvSpPr>
            <a:spLocks noChangeShapeType="1"/>
          </p:cNvSpPr>
          <p:nvPr/>
        </p:nvSpPr>
        <p:spPr bwMode="auto">
          <a:xfrm>
            <a:off x="5181600" y="5926138"/>
            <a:ext cx="0" cy="3048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6"/>
          <p:cNvSpPr>
            <a:spLocks noChangeArrowheads="1"/>
          </p:cNvSpPr>
          <p:nvPr/>
        </p:nvSpPr>
        <p:spPr bwMode="auto">
          <a:xfrm>
            <a:off x="4419600" y="5011738"/>
            <a:ext cx="76200" cy="1219200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9480" name="Freeform 7"/>
          <p:cNvSpPr>
            <a:spLocks/>
          </p:cNvSpPr>
          <p:nvPr/>
        </p:nvSpPr>
        <p:spPr bwMode="auto">
          <a:xfrm>
            <a:off x="4408488" y="5011738"/>
            <a:ext cx="812800" cy="1214437"/>
          </a:xfrm>
          <a:custGeom>
            <a:avLst/>
            <a:gdLst>
              <a:gd name="T0" fmla="*/ 2147483647 w 512"/>
              <a:gd name="T1" fmla="*/ 2147483647 h 765"/>
              <a:gd name="T2" fmla="*/ 2147483647 w 512"/>
              <a:gd name="T3" fmla="*/ 2147483647 h 765"/>
              <a:gd name="T4" fmla="*/ 2147483647 w 512"/>
              <a:gd name="T5" fmla="*/ 2147483647 h 765"/>
              <a:gd name="T6" fmla="*/ 2147483647 w 512"/>
              <a:gd name="T7" fmla="*/ 2147483647 h 765"/>
              <a:gd name="T8" fmla="*/ 2147483647 w 512"/>
              <a:gd name="T9" fmla="*/ 2147483647 h 765"/>
              <a:gd name="T10" fmla="*/ 2147483647 w 512"/>
              <a:gd name="T11" fmla="*/ 2147483647 h 765"/>
              <a:gd name="T12" fmla="*/ 2147483647 w 512"/>
              <a:gd name="T13" fmla="*/ 2147483647 h 765"/>
              <a:gd name="T14" fmla="*/ 2147483647 w 512"/>
              <a:gd name="T15" fmla="*/ 2147483647 h 765"/>
              <a:gd name="T16" fmla="*/ 2147483647 w 512"/>
              <a:gd name="T17" fmla="*/ 2147483647 h 765"/>
              <a:gd name="T18" fmla="*/ 2147483647 w 512"/>
              <a:gd name="T19" fmla="*/ 2147483647 h 765"/>
              <a:gd name="T20" fmla="*/ 2147483647 w 512"/>
              <a:gd name="T21" fmla="*/ 2147483647 h 765"/>
              <a:gd name="T22" fmla="*/ 2147483647 w 512"/>
              <a:gd name="T23" fmla="*/ 2147483647 h 765"/>
              <a:gd name="T24" fmla="*/ 2147483647 w 512"/>
              <a:gd name="T25" fmla="*/ 2147483647 h 765"/>
              <a:gd name="T26" fmla="*/ 2147483647 w 512"/>
              <a:gd name="T27" fmla="*/ 2147483647 h 765"/>
              <a:gd name="T28" fmla="*/ 2147483647 w 512"/>
              <a:gd name="T29" fmla="*/ 2147483647 h 765"/>
              <a:gd name="T30" fmla="*/ 2147483647 w 512"/>
              <a:gd name="T31" fmla="*/ 2147483647 h 765"/>
              <a:gd name="T32" fmla="*/ 2147483647 w 512"/>
              <a:gd name="T33" fmla="*/ 2147483647 h 765"/>
              <a:gd name="T34" fmla="*/ 2147483647 w 512"/>
              <a:gd name="T35" fmla="*/ 2147483647 h 765"/>
              <a:gd name="T36" fmla="*/ 2147483647 w 512"/>
              <a:gd name="T37" fmla="*/ 2147483647 h 765"/>
              <a:gd name="T38" fmla="*/ 2147483647 w 512"/>
              <a:gd name="T39" fmla="*/ 2147483647 h 765"/>
              <a:gd name="T40" fmla="*/ 2147483647 w 512"/>
              <a:gd name="T41" fmla="*/ 2147483647 h 7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12"/>
              <a:gd name="T64" fmla="*/ 0 h 765"/>
              <a:gd name="T65" fmla="*/ 512 w 512"/>
              <a:gd name="T66" fmla="*/ 765 h 76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12" h="765">
                <a:moveTo>
                  <a:pt x="23" y="19"/>
                </a:moveTo>
                <a:cubicBezTo>
                  <a:pt x="20" y="2"/>
                  <a:pt x="14" y="16"/>
                  <a:pt x="17" y="17"/>
                </a:cubicBezTo>
                <a:cubicBezTo>
                  <a:pt x="20" y="18"/>
                  <a:pt x="35" y="25"/>
                  <a:pt x="43" y="27"/>
                </a:cubicBezTo>
                <a:cubicBezTo>
                  <a:pt x="61" y="29"/>
                  <a:pt x="48" y="21"/>
                  <a:pt x="65" y="27"/>
                </a:cubicBezTo>
                <a:cubicBezTo>
                  <a:pt x="80" y="32"/>
                  <a:pt x="83" y="33"/>
                  <a:pt x="95" y="43"/>
                </a:cubicBezTo>
                <a:cubicBezTo>
                  <a:pt x="123" y="64"/>
                  <a:pt x="138" y="88"/>
                  <a:pt x="167" y="106"/>
                </a:cubicBezTo>
                <a:cubicBezTo>
                  <a:pt x="180" y="144"/>
                  <a:pt x="215" y="179"/>
                  <a:pt x="245" y="208"/>
                </a:cubicBezTo>
                <a:cubicBezTo>
                  <a:pt x="259" y="248"/>
                  <a:pt x="272" y="246"/>
                  <a:pt x="296" y="280"/>
                </a:cubicBezTo>
                <a:cubicBezTo>
                  <a:pt x="304" y="292"/>
                  <a:pt x="315" y="306"/>
                  <a:pt x="327" y="313"/>
                </a:cubicBezTo>
                <a:cubicBezTo>
                  <a:pt x="333" y="317"/>
                  <a:pt x="339" y="340"/>
                  <a:pt x="339" y="340"/>
                </a:cubicBezTo>
                <a:cubicBezTo>
                  <a:pt x="348" y="366"/>
                  <a:pt x="360" y="368"/>
                  <a:pt x="374" y="391"/>
                </a:cubicBezTo>
                <a:cubicBezTo>
                  <a:pt x="386" y="409"/>
                  <a:pt x="416" y="440"/>
                  <a:pt x="431" y="458"/>
                </a:cubicBezTo>
                <a:cubicBezTo>
                  <a:pt x="450" y="482"/>
                  <a:pt x="447" y="510"/>
                  <a:pt x="471" y="526"/>
                </a:cubicBezTo>
                <a:cubicBezTo>
                  <a:pt x="480" y="553"/>
                  <a:pt x="494" y="532"/>
                  <a:pt x="494" y="571"/>
                </a:cubicBezTo>
                <a:cubicBezTo>
                  <a:pt x="494" y="765"/>
                  <a:pt x="512" y="743"/>
                  <a:pt x="326" y="750"/>
                </a:cubicBezTo>
                <a:cubicBezTo>
                  <a:pt x="308" y="752"/>
                  <a:pt x="290" y="757"/>
                  <a:pt x="272" y="756"/>
                </a:cubicBezTo>
                <a:cubicBezTo>
                  <a:pt x="220" y="755"/>
                  <a:pt x="116" y="745"/>
                  <a:pt x="116" y="745"/>
                </a:cubicBezTo>
                <a:cubicBezTo>
                  <a:pt x="75" y="731"/>
                  <a:pt x="60" y="731"/>
                  <a:pt x="19" y="745"/>
                </a:cubicBezTo>
                <a:cubicBezTo>
                  <a:pt x="0" y="646"/>
                  <a:pt x="28" y="594"/>
                  <a:pt x="49" y="513"/>
                </a:cubicBezTo>
                <a:cubicBezTo>
                  <a:pt x="13" y="288"/>
                  <a:pt x="9" y="166"/>
                  <a:pt x="5" y="23"/>
                </a:cubicBezTo>
                <a:cubicBezTo>
                  <a:pt x="4" y="0"/>
                  <a:pt x="44" y="19"/>
                  <a:pt x="23" y="19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Freeform 8"/>
          <p:cNvSpPr>
            <a:spLocks/>
          </p:cNvSpPr>
          <p:nvPr/>
        </p:nvSpPr>
        <p:spPr bwMode="auto">
          <a:xfrm>
            <a:off x="3048000" y="5005388"/>
            <a:ext cx="1400175" cy="1149350"/>
          </a:xfrm>
          <a:custGeom>
            <a:avLst/>
            <a:gdLst>
              <a:gd name="T0" fmla="*/ 0 w 882"/>
              <a:gd name="T1" fmla="*/ 2147483647 h 724"/>
              <a:gd name="T2" fmla="*/ 2147483647 w 882"/>
              <a:gd name="T3" fmla="*/ 2147483647 h 724"/>
              <a:gd name="T4" fmla="*/ 2147483647 w 882"/>
              <a:gd name="T5" fmla="*/ 2147483647 h 724"/>
              <a:gd name="T6" fmla="*/ 2147483647 w 882"/>
              <a:gd name="T7" fmla="*/ 2147483647 h 724"/>
              <a:gd name="T8" fmla="*/ 2147483647 w 882"/>
              <a:gd name="T9" fmla="*/ 2147483647 h 724"/>
              <a:gd name="T10" fmla="*/ 2147483647 w 882"/>
              <a:gd name="T11" fmla="*/ 2147483647 h 724"/>
              <a:gd name="T12" fmla="*/ 2147483647 w 882"/>
              <a:gd name="T13" fmla="*/ 2147483647 h 724"/>
              <a:gd name="T14" fmla="*/ 2147483647 w 882"/>
              <a:gd name="T15" fmla="*/ 2147483647 h 724"/>
              <a:gd name="T16" fmla="*/ 2147483647 w 882"/>
              <a:gd name="T17" fmla="*/ 2147483647 h 724"/>
              <a:gd name="T18" fmla="*/ 2147483647 w 882"/>
              <a:gd name="T19" fmla="*/ 2147483647 h 724"/>
              <a:gd name="T20" fmla="*/ 2147483647 w 882"/>
              <a:gd name="T21" fmla="*/ 2147483647 h 724"/>
              <a:gd name="T22" fmla="*/ 2147483647 w 882"/>
              <a:gd name="T23" fmla="*/ 2147483647 h 724"/>
              <a:gd name="T24" fmla="*/ 2147483647 w 882"/>
              <a:gd name="T25" fmla="*/ 2147483647 h 724"/>
              <a:gd name="T26" fmla="*/ 2147483647 w 882"/>
              <a:gd name="T27" fmla="*/ 2147483647 h 724"/>
              <a:gd name="T28" fmla="*/ 2147483647 w 882"/>
              <a:gd name="T29" fmla="*/ 2147483647 h 724"/>
              <a:gd name="T30" fmla="*/ 2147483647 w 882"/>
              <a:gd name="T31" fmla="*/ 0 h 7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2"/>
              <a:gd name="T49" fmla="*/ 0 h 724"/>
              <a:gd name="T50" fmla="*/ 882 w 882"/>
              <a:gd name="T51" fmla="*/ 724 h 7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2" h="724">
                <a:moveTo>
                  <a:pt x="0" y="724"/>
                </a:moveTo>
                <a:lnTo>
                  <a:pt x="95" y="716"/>
                </a:lnTo>
                <a:lnTo>
                  <a:pt x="142" y="708"/>
                </a:lnTo>
                <a:lnTo>
                  <a:pt x="189" y="695"/>
                </a:lnTo>
                <a:lnTo>
                  <a:pt x="237" y="679"/>
                </a:lnTo>
                <a:lnTo>
                  <a:pt x="284" y="657"/>
                </a:lnTo>
                <a:lnTo>
                  <a:pt x="331" y="627"/>
                </a:lnTo>
                <a:lnTo>
                  <a:pt x="426" y="544"/>
                </a:lnTo>
                <a:lnTo>
                  <a:pt x="521" y="426"/>
                </a:lnTo>
                <a:lnTo>
                  <a:pt x="616" y="285"/>
                </a:lnTo>
                <a:lnTo>
                  <a:pt x="663" y="213"/>
                </a:lnTo>
                <a:lnTo>
                  <a:pt x="710" y="146"/>
                </a:lnTo>
                <a:lnTo>
                  <a:pt x="757" y="87"/>
                </a:lnTo>
                <a:lnTo>
                  <a:pt x="805" y="42"/>
                </a:lnTo>
                <a:lnTo>
                  <a:pt x="852" y="13"/>
                </a:lnTo>
                <a:lnTo>
                  <a:pt x="882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Line 9"/>
          <p:cNvSpPr>
            <a:spLocks noChangeShapeType="1"/>
          </p:cNvSpPr>
          <p:nvPr/>
        </p:nvSpPr>
        <p:spPr bwMode="auto">
          <a:xfrm>
            <a:off x="5969000" y="60896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10"/>
          <p:cNvSpPr>
            <a:spLocks noChangeArrowheads="1"/>
          </p:cNvSpPr>
          <p:nvPr/>
        </p:nvSpPr>
        <p:spPr bwMode="auto">
          <a:xfrm>
            <a:off x="6096000" y="6154738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Z</a:t>
            </a:r>
          </a:p>
        </p:txBody>
      </p:sp>
      <p:sp>
        <p:nvSpPr>
          <p:cNvPr id="19484" name="Rectangle 11"/>
          <p:cNvSpPr>
            <a:spLocks noChangeArrowheads="1"/>
          </p:cNvSpPr>
          <p:nvPr/>
        </p:nvSpPr>
        <p:spPr bwMode="auto">
          <a:xfrm>
            <a:off x="4267200" y="6230938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9485" name="Rectangle 12"/>
          <p:cNvSpPr>
            <a:spLocks noChangeArrowheads="1"/>
          </p:cNvSpPr>
          <p:nvPr/>
        </p:nvSpPr>
        <p:spPr bwMode="auto">
          <a:xfrm>
            <a:off x="5029200" y="6157913"/>
            <a:ext cx="685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a</a:t>
            </a:r>
            <a:endParaRPr lang="en-US" baseline="-25000">
              <a:solidFill>
                <a:srgbClr val="339933"/>
              </a:solidFill>
            </a:endParaRPr>
          </a:p>
        </p:txBody>
      </p:sp>
      <p:sp>
        <p:nvSpPr>
          <p:cNvPr id="19486" name="Line 13"/>
          <p:cNvSpPr>
            <a:spLocks noChangeShapeType="1"/>
          </p:cNvSpPr>
          <p:nvPr/>
        </p:nvSpPr>
        <p:spPr bwMode="auto">
          <a:xfrm>
            <a:off x="4419600" y="6154738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Line 14"/>
          <p:cNvSpPr>
            <a:spLocks noChangeShapeType="1"/>
          </p:cNvSpPr>
          <p:nvPr/>
        </p:nvSpPr>
        <p:spPr bwMode="auto">
          <a:xfrm>
            <a:off x="4419600" y="6154738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15"/>
          <p:cNvSpPr>
            <a:spLocks noChangeShapeType="1"/>
          </p:cNvSpPr>
          <p:nvPr/>
        </p:nvSpPr>
        <p:spPr bwMode="auto">
          <a:xfrm>
            <a:off x="4419600" y="6154738"/>
            <a:ext cx="7620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Line 16"/>
          <p:cNvSpPr>
            <a:spLocks noChangeShapeType="1"/>
          </p:cNvSpPr>
          <p:nvPr/>
        </p:nvSpPr>
        <p:spPr bwMode="auto">
          <a:xfrm flipH="1">
            <a:off x="4800600" y="5316538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Freeform 17"/>
          <p:cNvSpPr>
            <a:spLocks/>
          </p:cNvSpPr>
          <p:nvPr/>
        </p:nvSpPr>
        <p:spPr bwMode="auto">
          <a:xfrm>
            <a:off x="4460875" y="5008563"/>
            <a:ext cx="1384300" cy="1139825"/>
          </a:xfrm>
          <a:custGeom>
            <a:avLst/>
            <a:gdLst>
              <a:gd name="T0" fmla="*/ 2147483647 w 872"/>
              <a:gd name="T1" fmla="*/ 2147483647 h 718"/>
              <a:gd name="T2" fmla="*/ 2147483647 w 872"/>
              <a:gd name="T3" fmla="*/ 2147483647 h 718"/>
              <a:gd name="T4" fmla="*/ 2147483647 w 872"/>
              <a:gd name="T5" fmla="*/ 2147483647 h 718"/>
              <a:gd name="T6" fmla="*/ 2147483647 w 872"/>
              <a:gd name="T7" fmla="*/ 2147483647 h 718"/>
              <a:gd name="T8" fmla="*/ 2147483647 w 872"/>
              <a:gd name="T9" fmla="*/ 2147483647 h 718"/>
              <a:gd name="T10" fmla="*/ 2147483647 w 872"/>
              <a:gd name="T11" fmla="*/ 2147483647 h 718"/>
              <a:gd name="T12" fmla="*/ 2147483647 w 872"/>
              <a:gd name="T13" fmla="*/ 2147483647 h 718"/>
              <a:gd name="T14" fmla="*/ 2147483647 w 872"/>
              <a:gd name="T15" fmla="*/ 2147483647 h 718"/>
              <a:gd name="T16" fmla="*/ 2147483647 w 872"/>
              <a:gd name="T17" fmla="*/ 2147483647 h 718"/>
              <a:gd name="T18" fmla="*/ 2147483647 w 872"/>
              <a:gd name="T19" fmla="*/ 2147483647 h 718"/>
              <a:gd name="T20" fmla="*/ 2147483647 w 872"/>
              <a:gd name="T21" fmla="*/ 2147483647 h 718"/>
              <a:gd name="T22" fmla="*/ 2147483647 w 872"/>
              <a:gd name="T23" fmla="*/ 2147483647 h 718"/>
              <a:gd name="T24" fmla="*/ 2147483647 w 872"/>
              <a:gd name="T25" fmla="*/ 2147483647 h 718"/>
              <a:gd name="T26" fmla="*/ 2147483647 w 872"/>
              <a:gd name="T27" fmla="*/ 2147483647 h 718"/>
              <a:gd name="T28" fmla="*/ 2147483647 w 872"/>
              <a:gd name="T29" fmla="*/ 2147483647 h 718"/>
              <a:gd name="T30" fmla="*/ 0 w 872"/>
              <a:gd name="T31" fmla="*/ 0 h 7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718"/>
              <a:gd name="T50" fmla="*/ 872 w 872"/>
              <a:gd name="T51" fmla="*/ 718 h 7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718">
                <a:moveTo>
                  <a:pt x="872" y="718"/>
                </a:moveTo>
                <a:lnTo>
                  <a:pt x="777" y="710"/>
                </a:lnTo>
                <a:lnTo>
                  <a:pt x="730" y="702"/>
                </a:lnTo>
                <a:lnTo>
                  <a:pt x="683" y="689"/>
                </a:lnTo>
                <a:lnTo>
                  <a:pt x="635" y="673"/>
                </a:lnTo>
                <a:lnTo>
                  <a:pt x="587" y="651"/>
                </a:lnTo>
                <a:lnTo>
                  <a:pt x="540" y="621"/>
                </a:lnTo>
                <a:lnTo>
                  <a:pt x="445" y="538"/>
                </a:lnTo>
                <a:lnTo>
                  <a:pt x="350" y="420"/>
                </a:lnTo>
                <a:lnTo>
                  <a:pt x="256" y="279"/>
                </a:lnTo>
                <a:lnTo>
                  <a:pt x="208" y="207"/>
                </a:lnTo>
                <a:lnTo>
                  <a:pt x="161" y="140"/>
                </a:lnTo>
                <a:lnTo>
                  <a:pt x="114" y="81"/>
                </a:lnTo>
                <a:lnTo>
                  <a:pt x="66" y="36"/>
                </a:lnTo>
                <a:lnTo>
                  <a:pt x="18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Freeform 18"/>
          <p:cNvSpPr>
            <a:spLocks/>
          </p:cNvSpPr>
          <p:nvPr/>
        </p:nvSpPr>
        <p:spPr bwMode="auto">
          <a:xfrm>
            <a:off x="2743200" y="6230938"/>
            <a:ext cx="3422650" cy="1587"/>
          </a:xfrm>
          <a:custGeom>
            <a:avLst/>
            <a:gdLst>
              <a:gd name="T0" fmla="*/ 0 w 2156"/>
              <a:gd name="T1" fmla="*/ 0 h 1"/>
              <a:gd name="T2" fmla="*/ 2147483647 w 2156"/>
              <a:gd name="T3" fmla="*/ 2147483647 h 1"/>
              <a:gd name="T4" fmla="*/ 2147483647 w 2156"/>
              <a:gd name="T5" fmla="*/ 2147483647 h 1"/>
              <a:gd name="T6" fmla="*/ 0 60000 65536"/>
              <a:gd name="T7" fmla="*/ 0 60000 65536"/>
              <a:gd name="T8" fmla="*/ 0 60000 65536"/>
              <a:gd name="T9" fmla="*/ 0 w 2156"/>
              <a:gd name="T10" fmla="*/ 0 h 1"/>
              <a:gd name="T11" fmla="*/ 2156 w 21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" h="1">
                <a:moveTo>
                  <a:pt x="0" y="0"/>
                </a:moveTo>
                <a:lnTo>
                  <a:pt x="72" y="1"/>
                </a:lnTo>
                <a:lnTo>
                  <a:pt x="2156" y="1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Line 19"/>
          <p:cNvSpPr>
            <a:spLocks noChangeShapeType="1"/>
          </p:cNvSpPr>
          <p:nvPr/>
        </p:nvSpPr>
        <p:spPr bwMode="auto">
          <a:xfrm>
            <a:off x="4419600" y="5011738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5072063" y="5102225"/>
          <a:ext cx="2001837" cy="415925"/>
        </p:xfrm>
        <a:graphic>
          <a:graphicData uri="http://schemas.openxmlformats.org/presentationml/2006/ole">
            <p:oleObj spid="_x0000_s19473" name="Equation" r:id="rId3" imgW="977476" imgH="203112" progId="Equation.3">
              <p:embed/>
            </p:oleObj>
          </a:graphicData>
        </a:graphic>
      </p:graphicFrame>
      <p:sp>
        <p:nvSpPr>
          <p:cNvPr id="19493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D2A73720-CC15-4E79-AFB1-7975CFCB6AE3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921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468438" y="360363"/>
            <a:ext cx="7192962" cy="838200"/>
          </a:xfrm>
        </p:spPr>
        <p:txBody>
          <a:bodyPr/>
          <a:lstStyle/>
          <a:p>
            <a:pPr defTabSz="914400" eaLnBrk="1" hangingPunct="1"/>
            <a:r>
              <a:rPr lang="en-US" smtClean="0"/>
              <a:t>The Standard Normal Table</a:t>
            </a:r>
          </a:p>
        </p:txBody>
      </p:sp>
      <p:sp>
        <p:nvSpPr>
          <p:cNvPr id="92163" name="Freeform 2"/>
          <p:cNvSpPr>
            <a:spLocks/>
          </p:cNvSpPr>
          <p:nvPr/>
        </p:nvSpPr>
        <p:spPr bwMode="auto">
          <a:xfrm>
            <a:off x="4422775" y="4191000"/>
            <a:ext cx="1387475" cy="1219200"/>
          </a:xfrm>
          <a:custGeom>
            <a:avLst/>
            <a:gdLst>
              <a:gd name="T0" fmla="*/ 2147483647 w 874"/>
              <a:gd name="T1" fmla="*/ 2147483647 h 768"/>
              <a:gd name="T2" fmla="*/ 2147483647 w 874"/>
              <a:gd name="T3" fmla="*/ 0 h 768"/>
              <a:gd name="T4" fmla="*/ 2147483647 w 874"/>
              <a:gd name="T5" fmla="*/ 2147483647 h 768"/>
              <a:gd name="T6" fmla="*/ 2147483647 w 874"/>
              <a:gd name="T7" fmla="*/ 2147483647 h 768"/>
              <a:gd name="T8" fmla="*/ 2147483647 w 874"/>
              <a:gd name="T9" fmla="*/ 2147483647 h 768"/>
              <a:gd name="T10" fmla="*/ 2147483647 w 874"/>
              <a:gd name="T11" fmla="*/ 2147483647 h 768"/>
              <a:gd name="T12" fmla="*/ 2147483647 w 874"/>
              <a:gd name="T13" fmla="*/ 2147483647 h 768"/>
              <a:gd name="T14" fmla="*/ 2147483647 w 874"/>
              <a:gd name="T15" fmla="*/ 2147483647 h 768"/>
              <a:gd name="T16" fmla="*/ 2147483647 w 874"/>
              <a:gd name="T17" fmla="*/ 2147483647 h 768"/>
              <a:gd name="T18" fmla="*/ 2147483647 w 874"/>
              <a:gd name="T19" fmla="*/ 2147483647 h 768"/>
              <a:gd name="T20" fmla="*/ 2147483647 w 874"/>
              <a:gd name="T21" fmla="*/ 2147483647 h 768"/>
              <a:gd name="T22" fmla="*/ 0 w 874"/>
              <a:gd name="T23" fmla="*/ 2147483647 h 768"/>
              <a:gd name="T24" fmla="*/ 0 w 874"/>
              <a:gd name="T25" fmla="*/ 2147483647 h 768"/>
              <a:gd name="T26" fmla="*/ 2147483647 w 874"/>
              <a:gd name="T27" fmla="*/ 2147483647 h 7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74"/>
              <a:gd name="T43" fmla="*/ 0 h 768"/>
              <a:gd name="T44" fmla="*/ 874 w 874"/>
              <a:gd name="T45" fmla="*/ 768 h 7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74" h="768">
                <a:moveTo>
                  <a:pt x="874" y="768"/>
                </a:moveTo>
                <a:lnTo>
                  <a:pt x="874" y="0"/>
                </a:lnTo>
                <a:lnTo>
                  <a:pt x="787" y="54"/>
                </a:lnTo>
                <a:lnTo>
                  <a:pt x="712" y="126"/>
                </a:lnTo>
                <a:lnTo>
                  <a:pt x="644" y="234"/>
                </a:lnTo>
                <a:lnTo>
                  <a:pt x="570" y="346"/>
                </a:lnTo>
                <a:lnTo>
                  <a:pt x="522" y="428"/>
                </a:lnTo>
                <a:lnTo>
                  <a:pt x="456" y="504"/>
                </a:lnTo>
                <a:lnTo>
                  <a:pt x="394" y="576"/>
                </a:lnTo>
                <a:lnTo>
                  <a:pt x="270" y="656"/>
                </a:lnTo>
                <a:lnTo>
                  <a:pt x="166" y="702"/>
                </a:lnTo>
                <a:lnTo>
                  <a:pt x="0" y="726"/>
                </a:lnTo>
                <a:lnTo>
                  <a:pt x="0" y="768"/>
                </a:lnTo>
                <a:lnTo>
                  <a:pt x="874" y="76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4" name="Freeform 5"/>
          <p:cNvSpPr>
            <a:spLocks/>
          </p:cNvSpPr>
          <p:nvPr/>
        </p:nvSpPr>
        <p:spPr bwMode="auto">
          <a:xfrm>
            <a:off x="5741988" y="4168775"/>
            <a:ext cx="828675" cy="1250950"/>
          </a:xfrm>
          <a:custGeom>
            <a:avLst/>
            <a:gdLst>
              <a:gd name="T0" fmla="*/ 2147483647 w 522"/>
              <a:gd name="T1" fmla="*/ 2147483647 h 788"/>
              <a:gd name="T2" fmla="*/ 2147483647 w 522"/>
              <a:gd name="T3" fmla="*/ 2147483647 h 788"/>
              <a:gd name="T4" fmla="*/ 2147483647 w 522"/>
              <a:gd name="T5" fmla="*/ 2147483647 h 788"/>
              <a:gd name="T6" fmla="*/ 2147483647 w 522"/>
              <a:gd name="T7" fmla="*/ 2147483647 h 788"/>
              <a:gd name="T8" fmla="*/ 2147483647 w 522"/>
              <a:gd name="T9" fmla="*/ 2147483647 h 788"/>
              <a:gd name="T10" fmla="*/ 2147483647 w 522"/>
              <a:gd name="T11" fmla="*/ 2147483647 h 788"/>
              <a:gd name="T12" fmla="*/ 2147483647 w 522"/>
              <a:gd name="T13" fmla="*/ 2147483647 h 788"/>
              <a:gd name="T14" fmla="*/ 2147483647 w 522"/>
              <a:gd name="T15" fmla="*/ 2147483647 h 788"/>
              <a:gd name="T16" fmla="*/ 2147483647 w 522"/>
              <a:gd name="T17" fmla="*/ 2147483647 h 788"/>
              <a:gd name="T18" fmla="*/ 2147483647 w 522"/>
              <a:gd name="T19" fmla="*/ 2147483647 h 788"/>
              <a:gd name="T20" fmla="*/ 2147483647 w 522"/>
              <a:gd name="T21" fmla="*/ 2147483647 h 788"/>
              <a:gd name="T22" fmla="*/ 2147483647 w 522"/>
              <a:gd name="T23" fmla="*/ 2147483647 h 788"/>
              <a:gd name="T24" fmla="*/ 2147483647 w 522"/>
              <a:gd name="T25" fmla="*/ 2147483647 h 788"/>
              <a:gd name="T26" fmla="*/ 2147483647 w 522"/>
              <a:gd name="T27" fmla="*/ 2147483647 h 788"/>
              <a:gd name="T28" fmla="*/ 2147483647 w 522"/>
              <a:gd name="T29" fmla="*/ 2147483647 h 788"/>
              <a:gd name="T30" fmla="*/ 2147483647 w 522"/>
              <a:gd name="T31" fmla="*/ 2147483647 h 788"/>
              <a:gd name="T32" fmla="*/ 2147483647 w 522"/>
              <a:gd name="T33" fmla="*/ 2147483647 h 788"/>
              <a:gd name="T34" fmla="*/ 2147483647 w 522"/>
              <a:gd name="T35" fmla="*/ 2147483647 h 788"/>
              <a:gd name="T36" fmla="*/ 2147483647 w 522"/>
              <a:gd name="T37" fmla="*/ 2147483647 h 788"/>
              <a:gd name="T38" fmla="*/ 2147483647 w 522"/>
              <a:gd name="T39" fmla="*/ 2147483647 h 788"/>
              <a:gd name="T40" fmla="*/ 2147483647 w 522"/>
              <a:gd name="T41" fmla="*/ 2147483647 h 7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22"/>
              <a:gd name="T64" fmla="*/ 0 h 788"/>
              <a:gd name="T65" fmla="*/ 522 w 522"/>
              <a:gd name="T66" fmla="*/ 788 h 7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22" h="788">
                <a:moveTo>
                  <a:pt x="43" y="17"/>
                </a:moveTo>
                <a:cubicBezTo>
                  <a:pt x="40" y="0"/>
                  <a:pt x="36" y="35"/>
                  <a:pt x="40" y="35"/>
                </a:cubicBezTo>
                <a:cubicBezTo>
                  <a:pt x="44" y="35"/>
                  <a:pt x="62" y="18"/>
                  <a:pt x="70" y="20"/>
                </a:cubicBezTo>
                <a:cubicBezTo>
                  <a:pt x="88" y="22"/>
                  <a:pt x="71" y="39"/>
                  <a:pt x="88" y="45"/>
                </a:cubicBezTo>
                <a:cubicBezTo>
                  <a:pt x="103" y="50"/>
                  <a:pt x="106" y="51"/>
                  <a:pt x="118" y="61"/>
                </a:cubicBezTo>
                <a:cubicBezTo>
                  <a:pt x="146" y="82"/>
                  <a:pt x="161" y="106"/>
                  <a:pt x="190" y="124"/>
                </a:cubicBezTo>
                <a:cubicBezTo>
                  <a:pt x="203" y="162"/>
                  <a:pt x="238" y="197"/>
                  <a:pt x="268" y="226"/>
                </a:cubicBezTo>
                <a:cubicBezTo>
                  <a:pt x="282" y="266"/>
                  <a:pt x="295" y="264"/>
                  <a:pt x="319" y="298"/>
                </a:cubicBezTo>
                <a:cubicBezTo>
                  <a:pt x="327" y="310"/>
                  <a:pt x="338" y="324"/>
                  <a:pt x="350" y="331"/>
                </a:cubicBezTo>
                <a:cubicBezTo>
                  <a:pt x="356" y="335"/>
                  <a:pt x="362" y="358"/>
                  <a:pt x="362" y="358"/>
                </a:cubicBezTo>
                <a:cubicBezTo>
                  <a:pt x="371" y="384"/>
                  <a:pt x="383" y="386"/>
                  <a:pt x="397" y="409"/>
                </a:cubicBezTo>
                <a:cubicBezTo>
                  <a:pt x="409" y="427"/>
                  <a:pt x="439" y="458"/>
                  <a:pt x="454" y="476"/>
                </a:cubicBezTo>
                <a:cubicBezTo>
                  <a:pt x="473" y="500"/>
                  <a:pt x="470" y="528"/>
                  <a:pt x="494" y="544"/>
                </a:cubicBezTo>
                <a:cubicBezTo>
                  <a:pt x="503" y="571"/>
                  <a:pt x="522" y="549"/>
                  <a:pt x="522" y="588"/>
                </a:cubicBezTo>
                <a:cubicBezTo>
                  <a:pt x="522" y="782"/>
                  <a:pt x="520" y="574"/>
                  <a:pt x="522" y="784"/>
                </a:cubicBezTo>
                <a:cubicBezTo>
                  <a:pt x="504" y="786"/>
                  <a:pt x="392" y="787"/>
                  <a:pt x="374" y="786"/>
                </a:cubicBezTo>
                <a:cubicBezTo>
                  <a:pt x="322" y="785"/>
                  <a:pt x="206" y="788"/>
                  <a:pt x="206" y="788"/>
                </a:cubicBezTo>
                <a:cubicBezTo>
                  <a:pt x="132" y="786"/>
                  <a:pt x="73" y="770"/>
                  <a:pt x="32" y="784"/>
                </a:cubicBezTo>
                <a:cubicBezTo>
                  <a:pt x="26" y="682"/>
                  <a:pt x="15" y="609"/>
                  <a:pt x="36" y="528"/>
                </a:cubicBezTo>
                <a:cubicBezTo>
                  <a:pt x="0" y="303"/>
                  <a:pt x="32" y="184"/>
                  <a:pt x="28" y="41"/>
                </a:cubicBezTo>
                <a:cubicBezTo>
                  <a:pt x="27" y="18"/>
                  <a:pt x="64" y="17"/>
                  <a:pt x="43" y="17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5" name="Line 9"/>
          <p:cNvSpPr>
            <a:spLocks noChangeShapeType="1"/>
          </p:cNvSpPr>
          <p:nvPr/>
        </p:nvSpPr>
        <p:spPr bwMode="auto">
          <a:xfrm>
            <a:off x="7340600" y="52689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Rectangle 10"/>
          <p:cNvSpPr>
            <a:spLocks noChangeArrowheads="1"/>
          </p:cNvSpPr>
          <p:nvPr/>
        </p:nvSpPr>
        <p:spPr bwMode="auto">
          <a:xfrm>
            <a:off x="7467600" y="5334000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Z</a:t>
            </a:r>
          </a:p>
        </p:txBody>
      </p:sp>
      <p:sp>
        <p:nvSpPr>
          <p:cNvPr id="92167" name="Rectangle 11"/>
          <p:cNvSpPr>
            <a:spLocks noChangeArrowheads="1"/>
          </p:cNvSpPr>
          <p:nvPr/>
        </p:nvSpPr>
        <p:spPr bwMode="auto">
          <a:xfrm>
            <a:off x="5638800" y="5410200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92168" name="Rectangle 12"/>
          <p:cNvSpPr>
            <a:spLocks noChangeArrowheads="1"/>
          </p:cNvSpPr>
          <p:nvPr/>
        </p:nvSpPr>
        <p:spPr bwMode="auto">
          <a:xfrm>
            <a:off x="6172200" y="5410200"/>
            <a:ext cx="990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2.00</a:t>
            </a:r>
          </a:p>
        </p:txBody>
      </p:sp>
      <p:sp>
        <p:nvSpPr>
          <p:cNvPr id="92169" name="Text Box 16"/>
          <p:cNvSpPr txBox="1">
            <a:spLocks noChangeArrowheads="1"/>
          </p:cNvSpPr>
          <p:nvPr/>
        </p:nvSpPr>
        <p:spPr bwMode="auto">
          <a:xfrm>
            <a:off x="6629400" y="4038600"/>
            <a:ext cx="990600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.9772</a:t>
            </a:r>
          </a:p>
        </p:txBody>
      </p:sp>
      <p:sp>
        <p:nvSpPr>
          <p:cNvPr id="92170" name="Line 17"/>
          <p:cNvSpPr>
            <a:spLocks noChangeShapeType="1"/>
          </p:cNvSpPr>
          <p:nvPr/>
        </p:nvSpPr>
        <p:spPr bwMode="auto">
          <a:xfrm flipH="1">
            <a:off x="6172200" y="44958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71" name="Freeform 19"/>
          <p:cNvSpPr>
            <a:spLocks/>
          </p:cNvSpPr>
          <p:nvPr/>
        </p:nvSpPr>
        <p:spPr bwMode="auto">
          <a:xfrm>
            <a:off x="4114800" y="5410200"/>
            <a:ext cx="3422650" cy="1588"/>
          </a:xfrm>
          <a:custGeom>
            <a:avLst/>
            <a:gdLst>
              <a:gd name="T0" fmla="*/ 0 w 2156"/>
              <a:gd name="T1" fmla="*/ 0 h 1"/>
              <a:gd name="T2" fmla="*/ 2147483647 w 2156"/>
              <a:gd name="T3" fmla="*/ 2147483647 h 1"/>
              <a:gd name="T4" fmla="*/ 2147483647 w 2156"/>
              <a:gd name="T5" fmla="*/ 2147483647 h 1"/>
              <a:gd name="T6" fmla="*/ 0 60000 65536"/>
              <a:gd name="T7" fmla="*/ 0 60000 65536"/>
              <a:gd name="T8" fmla="*/ 0 60000 65536"/>
              <a:gd name="T9" fmla="*/ 0 w 2156"/>
              <a:gd name="T10" fmla="*/ 0 h 1"/>
              <a:gd name="T11" fmla="*/ 2156 w 21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" h="1">
                <a:moveTo>
                  <a:pt x="0" y="0"/>
                </a:moveTo>
                <a:lnTo>
                  <a:pt x="72" y="1"/>
                </a:lnTo>
                <a:lnTo>
                  <a:pt x="2156" y="1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2" name="Rectangle 20"/>
          <p:cNvSpPr>
            <a:spLocks noChangeArrowheads="1"/>
          </p:cNvSpPr>
          <p:nvPr/>
        </p:nvSpPr>
        <p:spPr bwMode="auto">
          <a:xfrm>
            <a:off x="838200" y="4191000"/>
            <a:ext cx="2895600" cy="904875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b="0">
                <a:solidFill>
                  <a:srgbClr val="0000FF"/>
                </a:solidFill>
              </a:rPr>
              <a:t>Example: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b="0"/>
              <a:t>P(Z &lt; 2.00) = .9772</a:t>
            </a:r>
          </a:p>
        </p:txBody>
      </p:sp>
      <p:sp>
        <p:nvSpPr>
          <p:cNvPr id="92173" name="Line 21"/>
          <p:cNvSpPr>
            <a:spLocks noChangeShapeType="1"/>
          </p:cNvSpPr>
          <p:nvPr/>
        </p:nvSpPr>
        <p:spPr bwMode="auto">
          <a:xfrm>
            <a:off x="5815013" y="41910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Rectangle 22"/>
          <p:cNvSpPr>
            <a:spLocks noChangeArrowheads="1"/>
          </p:cNvSpPr>
          <p:nvPr/>
        </p:nvSpPr>
        <p:spPr bwMode="auto">
          <a:xfrm>
            <a:off x="838200" y="1868488"/>
            <a:ext cx="80137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 b="0">
                <a:solidFill>
                  <a:srgbClr val="0000FF"/>
                </a:solidFill>
              </a:rPr>
              <a:t>Appendix Table 1 </a:t>
            </a:r>
            <a:r>
              <a:rPr lang="en-US" sz="2800" b="0"/>
              <a:t>gives the probability F(a) for any value  a</a:t>
            </a:r>
          </a:p>
        </p:txBody>
      </p:sp>
      <p:sp>
        <p:nvSpPr>
          <p:cNvPr id="92175" name="Freeform 18"/>
          <p:cNvSpPr>
            <a:spLocks/>
          </p:cNvSpPr>
          <p:nvPr/>
        </p:nvSpPr>
        <p:spPr bwMode="auto">
          <a:xfrm>
            <a:off x="5832475" y="4187825"/>
            <a:ext cx="1384300" cy="1139825"/>
          </a:xfrm>
          <a:custGeom>
            <a:avLst/>
            <a:gdLst>
              <a:gd name="T0" fmla="*/ 2147483647 w 872"/>
              <a:gd name="T1" fmla="*/ 2147483647 h 718"/>
              <a:gd name="T2" fmla="*/ 2147483647 w 872"/>
              <a:gd name="T3" fmla="*/ 2147483647 h 718"/>
              <a:gd name="T4" fmla="*/ 2147483647 w 872"/>
              <a:gd name="T5" fmla="*/ 2147483647 h 718"/>
              <a:gd name="T6" fmla="*/ 2147483647 w 872"/>
              <a:gd name="T7" fmla="*/ 2147483647 h 718"/>
              <a:gd name="T8" fmla="*/ 2147483647 w 872"/>
              <a:gd name="T9" fmla="*/ 2147483647 h 718"/>
              <a:gd name="T10" fmla="*/ 2147483647 w 872"/>
              <a:gd name="T11" fmla="*/ 2147483647 h 718"/>
              <a:gd name="T12" fmla="*/ 2147483647 w 872"/>
              <a:gd name="T13" fmla="*/ 2147483647 h 718"/>
              <a:gd name="T14" fmla="*/ 2147483647 w 872"/>
              <a:gd name="T15" fmla="*/ 2147483647 h 718"/>
              <a:gd name="T16" fmla="*/ 2147483647 w 872"/>
              <a:gd name="T17" fmla="*/ 2147483647 h 718"/>
              <a:gd name="T18" fmla="*/ 2147483647 w 872"/>
              <a:gd name="T19" fmla="*/ 2147483647 h 718"/>
              <a:gd name="T20" fmla="*/ 2147483647 w 872"/>
              <a:gd name="T21" fmla="*/ 2147483647 h 718"/>
              <a:gd name="T22" fmla="*/ 2147483647 w 872"/>
              <a:gd name="T23" fmla="*/ 2147483647 h 718"/>
              <a:gd name="T24" fmla="*/ 2147483647 w 872"/>
              <a:gd name="T25" fmla="*/ 2147483647 h 718"/>
              <a:gd name="T26" fmla="*/ 2147483647 w 872"/>
              <a:gd name="T27" fmla="*/ 2147483647 h 718"/>
              <a:gd name="T28" fmla="*/ 2147483647 w 872"/>
              <a:gd name="T29" fmla="*/ 2147483647 h 718"/>
              <a:gd name="T30" fmla="*/ 0 w 872"/>
              <a:gd name="T31" fmla="*/ 0 h 7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718"/>
              <a:gd name="T50" fmla="*/ 872 w 872"/>
              <a:gd name="T51" fmla="*/ 718 h 7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718">
                <a:moveTo>
                  <a:pt x="872" y="718"/>
                </a:moveTo>
                <a:lnTo>
                  <a:pt x="777" y="710"/>
                </a:lnTo>
                <a:lnTo>
                  <a:pt x="730" y="702"/>
                </a:lnTo>
                <a:lnTo>
                  <a:pt x="683" y="689"/>
                </a:lnTo>
                <a:lnTo>
                  <a:pt x="635" y="673"/>
                </a:lnTo>
                <a:lnTo>
                  <a:pt x="587" y="651"/>
                </a:lnTo>
                <a:lnTo>
                  <a:pt x="540" y="621"/>
                </a:lnTo>
                <a:lnTo>
                  <a:pt x="445" y="538"/>
                </a:lnTo>
                <a:lnTo>
                  <a:pt x="350" y="420"/>
                </a:lnTo>
                <a:lnTo>
                  <a:pt x="256" y="279"/>
                </a:lnTo>
                <a:lnTo>
                  <a:pt x="208" y="207"/>
                </a:lnTo>
                <a:lnTo>
                  <a:pt x="161" y="140"/>
                </a:lnTo>
                <a:lnTo>
                  <a:pt x="114" y="81"/>
                </a:lnTo>
                <a:lnTo>
                  <a:pt x="66" y="36"/>
                </a:lnTo>
                <a:lnTo>
                  <a:pt x="18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6" name="Freeform 8"/>
          <p:cNvSpPr>
            <a:spLocks/>
          </p:cNvSpPr>
          <p:nvPr/>
        </p:nvSpPr>
        <p:spPr bwMode="auto">
          <a:xfrm>
            <a:off x="4419600" y="4184650"/>
            <a:ext cx="1400175" cy="1149350"/>
          </a:xfrm>
          <a:custGeom>
            <a:avLst/>
            <a:gdLst>
              <a:gd name="T0" fmla="*/ 0 w 882"/>
              <a:gd name="T1" fmla="*/ 2147483647 h 724"/>
              <a:gd name="T2" fmla="*/ 2147483647 w 882"/>
              <a:gd name="T3" fmla="*/ 2147483647 h 724"/>
              <a:gd name="T4" fmla="*/ 2147483647 w 882"/>
              <a:gd name="T5" fmla="*/ 2147483647 h 724"/>
              <a:gd name="T6" fmla="*/ 2147483647 w 882"/>
              <a:gd name="T7" fmla="*/ 2147483647 h 724"/>
              <a:gd name="T8" fmla="*/ 2147483647 w 882"/>
              <a:gd name="T9" fmla="*/ 2147483647 h 724"/>
              <a:gd name="T10" fmla="*/ 2147483647 w 882"/>
              <a:gd name="T11" fmla="*/ 2147483647 h 724"/>
              <a:gd name="T12" fmla="*/ 2147483647 w 882"/>
              <a:gd name="T13" fmla="*/ 2147483647 h 724"/>
              <a:gd name="T14" fmla="*/ 2147483647 w 882"/>
              <a:gd name="T15" fmla="*/ 2147483647 h 724"/>
              <a:gd name="T16" fmla="*/ 2147483647 w 882"/>
              <a:gd name="T17" fmla="*/ 2147483647 h 724"/>
              <a:gd name="T18" fmla="*/ 2147483647 w 882"/>
              <a:gd name="T19" fmla="*/ 2147483647 h 724"/>
              <a:gd name="T20" fmla="*/ 2147483647 w 882"/>
              <a:gd name="T21" fmla="*/ 2147483647 h 724"/>
              <a:gd name="T22" fmla="*/ 2147483647 w 882"/>
              <a:gd name="T23" fmla="*/ 2147483647 h 724"/>
              <a:gd name="T24" fmla="*/ 2147483647 w 882"/>
              <a:gd name="T25" fmla="*/ 2147483647 h 724"/>
              <a:gd name="T26" fmla="*/ 2147483647 w 882"/>
              <a:gd name="T27" fmla="*/ 2147483647 h 724"/>
              <a:gd name="T28" fmla="*/ 2147483647 w 882"/>
              <a:gd name="T29" fmla="*/ 2147483647 h 724"/>
              <a:gd name="T30" fmla="*/ 2147483647 w 882"/>
              <a:gd name="T31" fmla="*/ 0 h 7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2"/>
              <a:gd name="T49" fmla="*/ 0 h 724"/>
              <a:gd name="T50" fmla="*/ 882 w 882"/>
              <a:gd name="T51" fmla="*/ 724 h 7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2" h="724">
                <a:moveTo>
                  <a:pt x="0" y="724"/>
                </a:moveTo>
                <a:lnTo>
                  <a:pt x="95" y="716"/>
                </a:lnTo>
                <a:lnTo>
                  <a:pt x="142" y="708"/>
                </a:lnTo>
                <a:lnTo>
                  <a:pt x="189" y="695"/>
                </a:lnTo>
                <a:lnTo>
                  <a:pt x="237" y="679"/>
                </a:lnTo>
                <a:lnTo>
                  <a:pt x="284" y="657"/>
                </a:lnTo>
                <a:lnTo>
                  <a:pt x="331" y="627"/>
                </a:lnTo>
                <a:lnTo>
                  <a:pt x="426" y="544"/>
                </a:lnTo>
                <a:lnTo>
                  <a:pt x="521" y="426"/>
                </a:lnTo>
                <a:lnTo>
                  <a:pt x="616" y="285"/>
                </a:lnTo>
                <a:lnTo>
                  <a:pt x="663" y="213"/>
                </a:lnTo>
                <a:lnTo>
                  <a:pt x="710" y="146"/>
                </a:lnTo>
                <a:lnTo>
                  <a:pt x="757" y="87"/>
                </a:lnTo>
                <a:lnTo>
                  <a:pt x="805" y="42"/>
                </a:lnTo>
                <a:lnTo>
                  <a:pt x="852" y="13"/>
                </a:lnTo>
                <a:lnTo>
                  <a:pt x="882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D0A7AF2B-C035-4F5A-8CE3-80568A25F6B5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93186" name="Freeform 34"/>
          <p:cNvSpPr>
            <a:spLocks/>
          </p:cNvSpPr>
          <p:nvPr/>
        </p:nvSpPr>
        <p:spPr bwMode="auto">
          <a:xfrm>
            <a:off x="6899275" y="4006850"/>
            <a:ext cx="657225" cy="330200"/>
          </a:xfrm>
          <a:custGeom>
            <a:avLst/>
            <a:gdLst>
              <a:gd name="T0" fmla="*/ 2147483647 w 414"/>
              <a:gd name="T1" fmla="*/ 2147483647 h 208"/>
              <a:gd name="T2" fmla="*/ 0 w 414"/>
              <a:gd name="T3" fmla="*/ 0 h 208"/>
              <a:gd name="T4" fmla="*/ 2147483647 w 414"/>
              <a:gd name="T5" fmla="*/ 2147483647 h 208"/>
              <a:gd name="T6" fmla="*/ 2147483647 w 414"/>
              <a:gd name="T7" fmla="*/ 2147483647 h 208"/>
              <a:gd name="T8" fmla="*/ 2147483647 w 414"/>
              <a:gd name="T9" fmla="*/ 2147483647 h 208"/>
              <a:gd name="T10" fmla="*/ 2147483647 w 414"/>
              <a:gd name="T11" fmla="*/ 2147483647 h 208"/>
              <a:gd name="T12" fmla="*/ 2147483647 w 414"/>
              <a:gd name="T13" fmla="*/ 2147483647 h 2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4"/>
              <a:gd name="T22" fmla="*/ 0 h 208"/>
              <a:gd name="T23" fmla="*/ 414 w 414"/>
              <a:gd name="T24" fmla="*/ 208 h 2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4" h="208">
                <a:moveTo>
                  <a:pt x="4" y="208"/>
                </a:moveTo>
                <a:lnTo>
                  <a:pt x="0" y="0"/>
                </a:lnTo>
                <a:lnTo>
                  <a:pt x="122" y="90"/>
                </a:lnTo>
                <a:lnTo>
                  <a:pt x="244" y="134"/>
                </a:lnTo>
                <a:lnTo>
                  <a:pt x="414" y="160"/>
                </a:lnTo>
                <a:lnTo>
                  <a:pt x="414" y="206"/>
                </a:lnTo>
                <a:lnTo>
                  <a:pt x="4" y="208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87" name="Freeform 35"/>
          <p:cNvSpPr>
            <a:spLocks/>
          </p:cNvSpPr>
          <p:nvPr/>
        </p:nvSpPr>
        <p:spPr bwMode="auto">
          <a:xfrm>
            <a:off x="5267325" y="4857750"/>
            <a:ext cx="2320925" cy="1228725"/>
          </a:xfrm>
          <a:custGeom>
            <a:avLst/>
            <a:gdLst>
              <a:gd name="T0" fmla="*/ 2147483647 w 1462"/>
              <a:gd name="T1" fmla="*/ 2147483647 h 774"/>
              <a:gd name="T2" fmla="*/ 0 w 1462"/>
              <a:gd name="T3" fmla="*/ 2147483647 h 774"/>
              <a:gd name="T4" fmla="*/ 2147483647 w 1462"/>
              <a:gd name="T5" fmla="*/ 2147483647 h 774"/>
              <a:gd name="T6" fmla="*/ 2147483647 w 1462"/>
              <a:gd name="T7" fmla="*/ 2147483647 h 774"/>
              <a:gd name="T8" fmla="*/ 2147483647 w 1462"/>
              <a:gd name="T9" fmla="*/ 2147483647 h 774"/>
              <a:gd name="T10" fmla="*/ 2147483647 w 1462"/>
              <a:gd name="T11" fmla="*/ 2147483647 h 774"/>
              <a:gd name="T12" fmla="*/ 2147483647 w 1462"/>
              <a:gd name="T13" fmla="*/ 0 h 774"/>
              <a:gd name="T14" fmla="*/ 2147483647 w 1462"/>
              <a:gd name="T15" fmla="*/ 2147483647 h 774"/>
              <a:gd name="T16" fmla="*/ 2147483647 w 1462"/>
              <a:gd name="T17" fmla="*/ 2147483647 h 774"/>
              <a:gd name="T18" fmla="*/ 2147483647 w 1462"/>
              <a:gd name="T19" fmla="*/ 2147483647 h 774"/>
              <a:gd name="T20" fmla="*/ 2147483647 w 1462"/>
              <a:gd name="T21" fmla="*/ 2147483647 h 774"/>
              <a:gd name="T22" fmla="*/ 2147483647 w 1462"/>
              <a:gd name="T23" fmla="*/ 2147483647 h 774"/>
              <a:gd name="T24" fmla="*/ 2147483647 w 1462"/>
              <a:gd name="T25" fmla="*/ 2147483647 h 774"/>
              <a:gd name="T26" fmla="*/ 2147483647 w 1462"/>
              <a:gd name="T27" fmla="*/ 2147483647 h 774"/>
              <a:gd name="T28" fmla="*/ 2147483647 w 1462"/>
              <a:gd name="T29" fmla="*/ 2147483647 h 774"/>
              <a:gd name="T30" fmla="*/ 2147483647 w 1462"/>
              <a:gd name="T31" fmla="*/ 2147483647 h 77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62"/>
              <a:gd name="T49" fmla="*/ 0 h 774"/>
              <a:gd name="T50" fmla="*/ 1462 w 1462"/>
              <a:gd name="T51" fmla="*/ 774 h 77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62" h="774">
                <a:moveTo>
                  <a:pt x="2" y="770"/>
                </a:moveTo>
                <a:lnTo>
                  <a:pt x="0" y="636"/>
                </a:lnTo>
                <a:lnTo>
                  <a:pt x="152" y="520"/>
                </a:lnTo>
                <a:lnTo>
                  <a:pt x="272" y="352"/>
                </a:lnTo>
                <a:lnTo>
                  <a:pt x="380" y="166"/>
                </a:lnTo>
                <a:lnTo>
                  <a:pt x="482" y="52"/>
                </a:lnTo>
                <a:lnTo>
                  <a:pt x="570" y="0"/>
                </a:lnTo>
                <a:lnTo>
                  <a:pt x="630" y="28"/>
                </a:lnTo>
                <a:lnTo>
                  <a:pt x="718" y="116"/>
                </a:lnTo>
                <a:lnTo>
                  <a:pt x="802" y="220"/>
                </a:lnTo>
                <a:lnTo>
                  <a:pt x="1056" y="572"/>
                </a:lnTo>
                <a:lnTo>
                  <a:pt x="1230" y="684"/>
                </a:lnTo>
                <a:lnTo>
                  <a:pt x="1462" y="722"/>
                </a:lnTo>
                <a:lnTo>
                  <a:pt x="1462" y="770"/>
                </a:lnTo>
                <a:lnTo>
                  <a:pt x="418" y="774"/>
                </a:lnTo>
                <a:lnTo>
                  <a:pt x="2" y="77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88" name="Line 20"/>
          <p:cNvSpPr>
            <a:spLocks noChangeShapeType="1"/>
          </p:cNvSpPr>
          <p:nvPr/>
        </p:nvSpPr>
        <p:spPr bwMode="auto">
          <a:xfrm>
            <a:off x="6181725" y="48641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Freeform 2"/>
          <p:cNvSpPr>
            <a:spLocks/>
          </p:cNvSpPr>
          <p:nvPr/>
        </p:nvSpPr>
        <p:spPr bwMode="auto">
          <a:xfrm>
            <a:off x="4781550" y="5880100"/>
            <a:ext cx="488950" cy="203200"/>
          </a:xfrm>
          <a:custGeom>
            <a:avLst/>
            <a:gdLst>
              <a:gd name="T0" fmla="*/ 2147483647 w 308"/>
              <a:gd name="T1" fmla="*/ 2147483647 h 128"/>
              <a:gd name="T2" fmla="*/ 2147483647 w 308"/>
              <a:gd name="T3" fmla="*/ 0 h 128"/>
              <a:gd name="T4" fmla="*/ 2147483647 w 308"/>
              <a:gd name="T5" fmla="*/ 2147483647 h 128"/>
              <a:gd name="T6" fmla="*/ 2147483647 w 308"/>
              <a:gd name="T7" fmla="*/ 2147483647 h 128"/>
              <a:gd name="T8" fmla="*/ 0 w 308"/>
              <a:gd name="T9" fmla="*/ 2147483647 h 128"/>
              <a:gd name="T10" fmla="*/ 0 w 308"/>
              <a:gd name="T11" fmla="*/ 2147483647 h 128"/>
              <a:gd name="T12" fmla="*/ 2147483647 w 308"/>
              <a:gd name="T13" fmla="*/ 2147483647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8"/>
              <a:gd name="T22" fmla="*/ 0 h 128"/>
              <a:gd name="T23" fmla="*/ 308 w 308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8" h="128">
                <a:moveTo>
                  <a:pt x="308" y="124"/>
                </a:moveTo>
                <a:lnTo>
                  <a:pt x="308" y="0"/>
                </a:lnTo>
                <a:lnTo>
                  <a:pt x="270" y="16"/>
                </a:lnTo>
                <a:lnTo>
                  <a:pt x="166" y="62"/>
                </a:lnTo>
                <a:lnTo>
                  <a:pt x="0" y="86"/>
                </a:lnTo>
                <a:lnTo>
                  <a:pt x="0" y="128"/>
                </a:lnTo>
                <a:lnTo>
                  <a:pt x="308" y="124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0" name="Freeform 7"/>
          <p:cNvSpPr>
            <a:spLocks/>
          </p:cNvSpPr>
          <p:nvPr/>
        </p:nvSpPr>
        <p:spPr bwMode="auto">
          <a:xfrm>
            <a:off x="4778375" y="4857750"/>
            <a:ext cx="1400175" cy="1149350"/>
          </a:xfrm>
          <a:custGeom>
            <a:avLst/>
            <a:gdLst>
              <a:gd name="T0" fmla="*/ 0 w 882"/>
              <a:gd name="T1" fmla="*/ 2147483647 h 724"/>
              <a:gd name="T2" fmla="*/ 2147483647 w 882"/>
              <a:gd name="T3" fmla="*/ 2147483647 h 724"/>
              <a:gd name="T4" fmla="*/ 2147483647 w 882"/>
              <a:gd name="T5" fmla="*/ 2147483647 h 724"/>
              <a:gd name="T6" fmla="*/ 2147483647 w 882"/>
              <a:gd name="T7" fmla="*/ 2147483647 h 724"/>
              <a:gd name="T8" fmla="*/ 2147483647 w 882"/>
              <a:gd name="T9" fmla="*/ 2147483647 h 724"/>
              <a:gd name="T10" fmla="*/ 2147483647 w 882"/>
              <a:gd name="T11" fmla="*/ 2147483647 h 724"/>
              <a:gd name="T12" fmla="*/ 2147483647 w 882"/>
              <a:gd name="T13" fmla="*/ 2147483647 h 724"/>
              <a:gd name="T14" fmla="*/ 2147483647 w 882"/>
              <a:gd name="T15" fmla="*/ 2147483647 h 724"/>
              <a:gd name="T16" fmla="*/ 2147483647 w 882"/>
              <a:gd name="T17" fmla="*/ 2147483647 h 724"/>
              <a:gd name="T18" fmla="*/ 2147483647 w 882"/>
              <a:gd name="T19" fmla="*/ 2147483647 h 724"/>
              <a:gd name="T20" fmla="*/ 2147483647 w 882"/>
              <a:gd name="T21" fmla="*/ 2147483647 h 724"/>
              <a:gd name="T22" fmla="*/ 2147483647 w 882"/>
              <a:gd name="T23" fmla="*/ 2147483647 h 724"/>
              <a:gd name="T24" fmla="*/ 2147483647 w 882"/>
              <a:gd name="T25" fmla="*/ 2147483647 h 724"/>
              <a:gd name="T26" fmla="*/ 2147483647 w 882"/>
              <a:gd name="T27" fmla="*/ 2147483647 h 724"/>
              <a:gd name="T28" fmla="*/ 2147483647 w 882"/>
              <a:gd name="T29" fmla="*/ 2147483647 h 724"/>
              <a:gd name="T30" fmla="*/ 2147483647 w 882"/>
              <a:gd name="T31" fmla="*/ 0 h 7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2"/>
              <a:gd name="T49" fmla="*/ 0 h 724"/>
              <a:gd name="T50" fmla="*/ 882 w 882"/>
              <a:gd name="T51" fmla="*/ 724 h 7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2" h="724">
                <a:moveTo>
                  <a:pt x="0" y="724"/>
                </a:moveTo>
                <a:lnTo>
                  <a:pt x="95" y="716"/>
                </a:lnTo>
                <a:lnTo>
                  <a:pt x="142" y="708"/>
                </a:lnTo>
                <a:lnTo>
                  <a:pt x="189" y="695"/>
                </a:lnTo>
                <a:lnTo>
                  <a:pt x="237" y="679"/>
                </a:lnTo>
                <a:lnTo>
                  <a:pt x="284" y="657"/>
                </a:lnTo>
                <a:lnTo>
                  <a:pt x="331" y="627"/>
                </a:lnTo>
                <a:lnTo>
                  <a:pt x="426" y="544"/>
                </a:lnTo>
                <a:lnTo>
                  <a:pt x="521" y="426"/>
                </a:lnTo>
                <a:lnTo>
                  <a:pt x="616" y="285"/>
                </a:lnTo>
                <a:lnTo>
                  <a:pt x="663" y="213"/>
                </a:lnTo>
                <a:lnTo>
                  <a:pt x="710" y="146"/>
                </a:lnTo>
                <a:lnTo>
                  <a:pt x="757" y="87"/>
                </a:lnTo>
                <a:lnTo>
                  <a:pt x="805" y="42"/>
                </a:lnTo>
                <a:lnTo>
                  <a:pt x="852" y="13"/>
                </a:lnTo>
                <a:lnTo>
                  <a:pt x="882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1" name="Line 8"/>
          <p:cNvSpPr>
            <a:spLocks noChangeShapeType="1"/>
          </p:cNvSpPr>
          <p:nvPr/>
        </p:nvSpPr>
        <p:spPr bwMode="auto">
          <a:xfrm>
            <a:off x="7699375" y="59420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Rectangle 9"/>
          <p:cNvSpPr>
            <a:spLocks noChangeArrowheads="1"/>
          </p:cNvSpPr>
          <p:nvPr/>
        </p:nvSpPr>
        <p:spPr bwMode="auto">
          <a:xfrm>
            <a:off x="7826375" y="6007100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Z</a:t>
            </a:r>
          </a:p>
        </p:txBody>
      </p:sp>
      <p:sp>
        <p:nvSpPr>
          <p:cNvPr id="93193" name="Rectangle 10"/>
          <p:cNvSpPr>
            <a:spLocks noChangeArrowheads="1"/>
          </p:cNvSpPr>
          <p:nvPr/>
        </p:nvSpPr>
        <p:spPr bwMode="auto">
          <a:xfrm>
            <a:off x="6030913" y="6083300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93194" name="Rectangle 11"/>
          <p:cNvSpPr>
            <a:spLocks noChangeArrowheads="1"/>
          </p:cNvSpPr>
          <p:nvPr/>
        </p:nvSpPr>
        <p:spPr bwMode="auto">
          <a:xfrm>
            <a:off x="4751388" y="6083300"/>
            <a:ext cx="990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-2.00</a:t>
            </a:r>
          </a:p>
        </p:txBody>
      </p:sp>
      <p:sp>
        <p:nvSpPr>
          <p:cNvPr id="93195" name="Line 16"/>
          <p:cNvSpPr>
            <a:spLocks noChangeShapeType="1"/>
          </p:cNvSpPr>
          <p:nvPr/>
        </p:nvSpPr>
        <p:spPr bwMode="auto">
          <a:xfrm flipH="1">
            <a:off x="6530975" y="51689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196" name="Freeform 17"/>
          <p:cNvSpPr>
            <a:spLocks/>
          </p:cNvSpPr>
          <p:nvPr/>
        </p:nvSpPr>
        <p:spPr bwMode="auto">
          <a:xfrm>
            <a:off x="6191250" y="4860925"/>
            <a:ext cx="1384300" cy="1139825"/>
          </a:xfrm>
          <a:custGeom>
            <a:avLst/>
            <a:gdLst>
              <a:gd name="T0" fmla="*/ 2147483647 w 872"/>
              <a:gd name="T1" fmla="*/ 2147483647 h 718"/>
              <a:gd name="T2" fmla="*/ 2147483647 w 872"/>
              <a:gd name="T3" fmla="*/ 2147483647 h 718"/>
              <a:gd name="T4" fmla="*/ 2147483647 w 872"/>
              <a:gd name="T5" fmla="*/ 2147483647 h 718"/>
              <a:gd name="T6" fmla="*/ 2147483647 w 872"/>
              <a:gd name="T7" fmla="*/ 2147483647 h 718"/>
              <a:gd name="T8" fmla="*/ 2147483647 w 872"/>
              <a:gd name="T9" fmla="*/ 2147483647 h 718"/>
              <a:gd name="T10" fmla="*/ 2147483647 w 872"/>
              <a:gd name="T11" fmla="*/ 2147483647 h 718"/>
              <a:gd name="T12" fmla="*/ 2147483647 w 872"/>
              <a:gd name="T13" fmla="*/ 2147483647 h 718"/>
              <a:gd name="T14" fmla="*/ 2147483647 w 872"/>
              <a:gd name="T15" fmla="*/ 2147483647 h 718"/>
              <a:gd name="T16" fmla="*/ 2147483647 w 872"/>
              <a:gd name="T17" fmla="*/ 2147483647 h 718"/>
              <a:gd name="T18" fmla="*/ 2147483647 w 872"/>
              <a:gd name="T19" fmla="*/ 2147483647 h 718"/>
              <a:gd name="T20" fmla="*/ 2147483647 w 872"/>
              <a:gd name="T21" fmla="*/ 2147483647 h 718"/>
              <a:gd name="T22" fmla="*/ 2147483647 w 872"/>
              <a:gd name="T23" fmla="*/ 2147483647 h 718"/>
              <a:gd name="T24" fmla="*/ 2147483647 w 872"/>
              <a:gd name="T25" fmla="*/ 2147483647 h 718"/>
              <a:gd name="T26" fmla="*/ 2147483647 w 872"/>
              <a:gd name="T27" fmla="*/ 2147483647 h 718"/>
              <a:gd name="T28" fmla="*/ 2147483647 w 872"/>
              <a:gd name="T29" fmla="*/ 2147483647 h 718"/>
              <a:gd name="T30" fmla="*/ 0 w 872"/>
              <a:gd name="T31" fmla="*/ 0 h 7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718"/>
              <a:gd name="T50" fmla="*/ 872 w 872"/>
              <a:gd name="T51" fmla="*/ 718 h 7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718">
                <a:moveTo>
                  <a:pt x="872" y="718"/>
                </a:moveTo>
                <a:lnTo>
                  <a:pt x="777" y="710"/>
                </a:lnTo>
                <a:lnTo>
                  <a:pt x="730" y="702"/>
                </a:lnTo>
                <a:lnTo>
                  <a:pt x="683" y="689"/>
                </a:lnTo>
                <a:lnTo>
                  <a:pt x="635" y="673"/>
                </a:lnTo>
                <a:lnTo>
                  <a:pt x="587" y="651"/>
                </a:lnTo>
                <a:lnTo>
                  <a:pt x="540" y="621"/>
                </a:lnTo>
                <a:lnTo>
                  <a:pt x="445" y="538"/>
                </a:lnTo>
                <a:lnTo>
                  <a:pt x="350" y="420"/>
                </a:lnTo>
                <a:lnTo>
                  <a:pt x="256" y="279"/>
                </a:lnTo>
                <a:lnTo>
                  <a:pt x="208" y="207"/>
                </a:lnTo>
                <a:lnTo>
                  <a:pt x="161" y="140"/>
                </a:lnTo>
                <a:lnTo>
                  <a:pt x="114" y="81"/>
                </a:lnTo>
                <a:lnTo>
                  <a:pt x="66" y="36"/>
                </a:lnTo>
                <a:lnTo>
                  <a:pt x="18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7" name="Freeform 18"/>
          <p:cNvSpPr>
            <a:spLocks/>
          </p:cNvSpPr>
          <p:nvPr/>
        </p:nvSpPr>
        <p:spPr bwMode="auto">
          <a:xfrm>
            <a:off x="4473575" y="6083300"/>
            <a:ext cx="3422650" cy="1588"/>
          </a:xfrm>
          <a:custGeom>
            <a:avLst/>
            <a:gdLst>
              <a:gd name="T0" fmla="*/ 0 w 2156"/>
              <a:gd name="T1" fmla="*/ 0 h 1"/>
              <a:gd name="T2" fmla="*/ 2147483647 w 2156"/>
              <a:gd name="T3" fmla="*/ 2147483647 h 1"/>
              <a:gd name="T4" fmla="*/ 2147483647 w 2156"/>
              <a:gd name="T5" fmla="*/ 2147483647 h 1"/>
              <a:gd name="T6" fmla="*/ 0 60000 65536"/>
              <a:gd name="T7" fmla="*/ 0 60000 65536"/>
              <a:gd name="T8" fmla="*/ 0 60000 65536"/>
              <a:gd name="T9" fmla="*/ 0 w 2156"/>
              <a:gd name="T10" fmla="*/ 0 h 1"/>
              <a:gd name="T11" fmla="*/ 2156 w 21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" h="1">
                <a:moveTo>
                  <a:pt x="0" y="0"/>
                </a:moveTo>
                <a:lnTo>
                  <a:pt x="72" y="1"/>
                </a:lnTo>
                <a:lnTo>
                  <a:pt x="2156" y="1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8" name="Rectangle 19"/>
          <p:cNvSpPr>
            <a:spLocks noChangeArrowheads="1"/>
          </p:cNvSpPr>
          <p:nvPr/>
        </p:nvSpPr>
        <p:spPr bwMode="auto">
          <a:xfrm>
            <a:off x="255588" y="3978275"/>
            <a:ext cx="3767137" cy="1343025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b="0">
                <a:solidFill>
                  <a:srgbClr val="0000FF"/>
                </a:solidFill>
              </a:rPr>
              <a:t>Example</a:t>
            </a:r>
            <a:r>
              <a:rPr lang="en-US" b="0">
                <a:solidFill>
                  <a:schemeClr val="folHlink"/>
                </a:solidFill>
              </a:rPr>
              <a:t>:</a:t>
            </a:r>
            <a:r>
              <a:rPr lang="en-US" b="0"/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b="0"/>
              <a:t>P(Z &lt; -2.00) = 1 – 0.9772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b="0"/>
              <a:t>                     = 0.0228</a:t>
            </a:r>
          </a:p>
        </p:txBody>
      </p:sp>
      <p:sp>
        <p:nvSpPr>
          <p:cNvPr id="93199" name="Rectangle 21"/>
          <p:cNvSpPr>
            <a:spLocks noChangeArrowheads="1"/>
          </p:cNvSpPr>
          <p:nvPr/>
        </p:nvSpPr>
        <p:spPr bwMode="auto">
          <a:xfrm>
            <a:off x="841375" y="1746250"/>
            <a:ext cx="80137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 b="0"/>
              <a:t>For </a:t>
            </a:r>
            <a:r>
              <a:rPr lang="en-US" sz="2800" b="0">
                <a:solidFill>
                  <a:srgbClr val="0000FF"/>
                </a:solidFill>
              </a:rPr>
              <a:t>negative Z-values</a:t>
            </a:r>
            <a:r>
              <a:rPr lang="en-US" sz="2800" b="0"/>
              <a:t>, use the fact that the distribution is symmetric to find the needed probability:</a:t>
            </a:r>
          </a:p>
        </p:txBody>
      </p:sp>
      <p:sp>
        <p:nvSpPr>
          <p:cNvPr id="93200" name="Freeform 22"/>
          <p:cNvSpPr>
            <a:spLocks/>
          </p:cNvSpPr>
          <p:nvPr/>
        </p:nvSpPr>
        <p:spPr bwMode="auto">
          <a:xfrm>
            <a:off x="4745038" y="3121025"/>
            <a:ext cx="1387475" cy="1219200"/>
          </a:xfrm>
          <a:custGeom>
            <a:avLst/>
            <a:gdLst>
              <a:gd name="T0" fmla="*/ 2147483647 w 874"/>
              <a:gd name="T1" fmla="*/ 2147483647 h 768"/>
              <a:gd name="T2" fmla="*/ 2147483647 w 874"/>
              <a:gd name="T3" fmla="*/ 0 h 768"/>
              <a:gd name="T4" fmla="*/ 2147483647 w 874"/>
              <a:gd name="T5" fmla="*/ 2147483647 h 768"/>
              <a:gd name="T6" fmla="*/ 2147483647 w 874"/>
              <a:gd name="T7" fmla="*/ 2147483647 h 768"/>
              <a:gd name="T8" fmla="*/ 2147483647 w 874"/>
              <a:gd name="T9" fmla="*/ 2147483647 h 768"/>
              <a:gd name="T10" fmla="*/ 2147483647 w 874"/>
              <a:gd name="T11" fmla="*/ 2147483647 h 768"/>
              <a:gd name="T12" fmla="*/ 2147483647 w 874"/>
              <a:gd name="T13" fmla="*/ 2147483647 h 768"/>
              <a:gd name="T14" fmla="*/ 2147483647 w 874"/>
              <a:gd name="T15" fmla="*/ 2147483647 h 768"/>
              <a:gd name="T16" fmla="*/ 2147483647 w 874"/>
              <a:gd name="T17" fmla="*/ 2147483647 h 768"/>
              <a:gd name="T18" fmla="*/ 2147483647 w 874"/>
              <a:gd name="T19" fmla="*/ 2147483647 h 768"/>
              <a:gd name="T20" fmla="*/ 2147483647 w 874"/>
              <a:gd name="T21" fmla="*/ 2147483647 h 768"/>
              <a:gd name="T22" fmla="*/ 0 w 874"/>
              <a:gd name="T23" fmla="*/ 2147483647 h 768"/>
              <a:gd name="T24" fmla="*/ 0 w 874"/>
              <a:gd name="T25" fmla="*/ 2147483647 h 768"/>
              <a:gd name="T26" fmla="*/ 2147483647 w 874"/>
              <a:gd name="T27" fmla="*/ 2147483647 h 7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74"/>
              <a:gd name="T43" fmla="*/ 0 h 768"/>
              <a:gd name="T44" fmla="*/ 874 w 874"/>
              <a:gd name="T45" fmla="*/ 768 h 7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74" h="768">
                <a:moveTo>
                  <a:pt x="874" y="768"/>
                </a:moveTo>
                <a:lnTo>
                  <a:pt x="874" y="0"/>
                </a:lnTo>
                <a:lnTo>
                  <a:pt x="787" y="54"/>
                </a:lnTo>
                <a:lnTo>
                  <a:pt x="712" y="126"/>
                </a:lnTo>
                <a:lnTo>
                  <a:pt x="644" y="234"/>
                </a:lnTo>
                <a:lnTo>
                  <a:pt x="570" y="346"/>
                </a:lnTo>
                <a:lnTo>
                  <a:pt x="522" y="428"/>
                </a:lnTo>
                <a:lnTo>
                  <a:pt x="456" y="504"/>
                </a:lnTo>
                <a:lnTo>
                  <a:pt x="394" y="576"/>
                </a:lnTo>
                <a:lnTo>
                  <a:pt x="270" y="656"/>
                </a:lnTo>
                <a:lnTo>
                  <a:pt x="166" y="702"/>
                </a:lnTo>
                <a:lnTo>
                  <a:pt x="0" y="726"/>
                </a:lnTo>
                <a:lnTo>
                  <a:pt x="0" y="768"/>
                </a:lnTo>
                <a:lnTo>
                  <a:pt x="874" y="76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1" name="Line 24"/>
          <p:cNvSpPr>
            <a:spLocks noChangeShapeType="1"/>
          </p:cNvSpPr>
          <p:nvPr/>
        </p:nvSpPr>
        <p:spPr bwMode="auto">
          <a:xfrm>
            <a:off x="7662863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Freeform 23"/>
          <p:cNvSpPr>
            <a:spLocks/>
          </p:cNvSpPr>
          <p:nvPr/>
        </p:nvSpPr>
        <p:spPr bwMode="auto">
          <a:xfrm>
            <a:off x="6064250" y="3098800"/>
            <a:ext cx="879475" cy="1271588"/>
          </a:xfrm>
          <a:custGeom>
            <a:avLst/>
            <a:gdLst>
              <a:gd name="T0" fmla="*/ 2147483647 w 554"/>
              <a:gd name="T1" fmla="*/ 2147483647 h 801"/>
              <a:gd name="T2" fmla="*/ 2147483647 w 554"/>
              <a:gd name="T3" fmla="*/ 2147483647 h 801"/>
              <a:gd name="T4" fmla="*/ 2147483647 w 554"/>
              <a:gd name="T5" fmla="*/ 2147483647 h 801"/>
              <a:gd name="T6" fmla="*/ 2147483647 w 554"/>
              <a:gd name="T7" fmla="*/ 2147483647 h 801"/>
              <a:gd name="T8" fmla="*/ 2147483647 w 554"/>
              <a:gd name="T9" fmla="*/ 2147483647 h 801"/>
              <a:gd name="T10" fmla="*/ 2147483647 w 554"/>
              <a:gd name="T11" fmla="*/ 2147483647 h 801"/>
              <a:gd name="T12" fmla="*/ 2147483647 w 554"/>
              <a:gd name="T13" fmla="*/ 2147483647 h 801"/>
              <a:gd name="T14" fmla="*/ 2147483647 w 554"/>
              <a:gd name="T15" fmla="*/ 2147483647 h 801"/>
              <a:gd name="T16" fmla="*/ 2147483647 w 554"/>
              <a:gd name="T17" fmla="*/ 2147483647 h 801"/>
              <a:gd name="T18" fmla="*/ 2147483647 w 554"/>
              <a:gd name="T19" fmla="*/ 2147483647 h 801"/>
              <a:gd name="T20" fmla="*/ 2147483647 w 554"/>
              <a:gd name="T21" fmla="*/ 2147483647 h 801"/>
              <a:gd name="T22" fmla="*/ 2147483647 w 554"/>
              <a:gd name="T23" fmla="*/ 2147483647 h 801"/>
              <a:gd name="T24" fmla="*/ 2147483647 w 554"/>
              <a:gd name="T25" fmla="*/ 2147483647 h 801"/>
              <a:gd name="T26" fmla="*/ 2147483647 w 554"/>
              <a:gd name="T27" fmla="*/ 2147483647 h 801"/>
              <a:gd name="T28" fmla="*/ 2147483647 w 554"/>
              <a:gd name="T29" fmla="*/ 2147483647 h 801"/>
              <a:gd name="T30" fmla="*/ 2147483647 w 554"/>
              <a:gd name="T31" fmla="*/ 2147483647 h 801"/>
              <a:gd name="T32" fmla="*/ 2147483647 w 554"/>
              <a:gd name="T33" fmla="*/ 2147483647 h 801"/>
              <a:gd name="T34" fmla="*/ 2147483647 w 554"/>
              <a:gd name="T35" fmla="*/ 2147483647 h 801"/>
              <a:gd name="T36" fmla="*/ 2147483647 w 554"/>
              <a:gd name="T37" fmla="*/ 2147483647 h 801"/>
              <a:gd name="T38" fmla="*/ 2147483647 w 554"/>
              <a:gd name="T39" fmla="*/ 2147483647 h 801"/>
              <a:gd name="T40" fmla="*/ 2147483647 w 554"/>
              <a:gd name="T41" fmla="*/ 2147483647 h 80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54"/>
              <a:gd name="T64" fmla="*/ 0 h 801"/>
              <a:gd name="T65" fmla="*/ 554 w 554"/>
              <a:gd name="T66" fmla="*/ 801 h 80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54" h="801">
                <a:moveTo>
                  <a:pt x="43" y="17"/>
                </a:moveTo>
                <a:cubicBezTo>
                  <a:pt x="40" y="0"/>
                  <a:pt x="36" y="35"/>
                  <a:pt x="40" y="35"/>
                </a:cubicBezTo>
                <a:cubicBezTo>
                  <a:pt x="44" y="35"/>
                  <a:pt x="62" y="18"/>
                  <a:pt x="70" y="20"/>
                </a:cubicBezTo>
                <a:cubicBezTo>
                  <a:pt x="88" y="22"/>
                  <a:pt x="71" y="39"/>
                  <a:pt x="88" y="45"/>
                </a:cubicBezTo>
                <a:cubicBezTo>
                  <a:pt x="103" y="50"/>
                  <a:pt x="106" y="51"/>
                  <a:pt x="118" y="61"/>
                </a:cubicBezTo>
                <a:cubicBezTo>
                  <a:pt x="146" y="82"/>
                  <a:pt x="161" y="106"/>
                  <a:pt x="190" y="124"/>
                </a:cubicBezTo>
                <a:cubicBezTo>
                  <a:pt x="203" y="162"/>
                  <a:pt x="238" y="197"/>
                  <a:pt x="268" y="226"/>
                </a:cubicBezTo>
                <a:cubicBezTo>
                  <a:pt x="282" y="266"/>
                  <a:pt x="295" y="264"/>
                  <a:pt x="319" y="298"/>
                </a:cubicBezTo>
                <a:cubicBezTo>
                  <a:pt x="327" y="310"/>
                  <a:pt x="338" y="324"/>
                  <a:pt x="350" y="331"/>
                </a:cubicBezTo>
                <a:cubicBezTo>
                  <a:pt x="356" y="335"/>
                  <a:pt x="362" y="358"/>
                  <a:pt x="362" y="358"/>
                </a:cubicBezTo>
                <a:cubicBezTo>
                  <a:pt x="371" y="384"/>
                  <a:pt x="383" y="386"/>
                  <a:pt x="397" y="409"/>
                </a:cubicBezTo>
                <a:cubicBezTo>
                  <a:pt x="409" y="427"/>
                  <a:pt x="439" y="458"/>
                  <a:pt x="454" y="476"/>
                </a:cubicBezTo>
                <a:cubicBezTo>
                  <a:pt x="473" y="500"/>
                  <a:pt x="470" y="528"/>
                  <a:pt x="494" y="544"/>
                </a:cubicBezTo>
                <a:cubicBezTo>
                  <a:pt x="503" y="571"/>
                  <a:pt x="554" y="568"/>
                  <a:pt x="554" y="607"/>
                </a:cubicBezTo>
                <a:cubicBezTo>
                  <a:pt x="554" y="801"/>
                  <a:pt x="554" y="571"/>
                  <a:pt x="554" y="784"/>
                </a:cubicBezTo>
                <a:cubicBezTo>
                  <a:pt x="536" y="786"/>
                  <a:pt x="392" y="787"/>
                  <a:pt x="374" y="786"/>
                </a:cubicBezTo>
                <a:cubicBezTo>
                  <a:pt x="322" y="785"/>
                  <a:pt x="206" y="788"/>
                  <a:pt x="206" y="788"/>
                </a:cubicBezTo>
                <a:cubicBezTo>
                  <a:pt x="132" y="786"/>
                  <a:pt x="73" y="770"/>
                  <a:pt x="32" y="784"/>
                </a:cubicBezTo>
                <a:cubicBezTo>
                  <a:pt x="26" y="682"/>
                  <a:pt x="15" y="609"/>
                  <a:pt x="36" y="528"/>
                </a:cubicBezTo>
                <a:cubicBezTo>
                  <a:pt x="0" y="303"/>
                  <a:pt x="32" y="184"/>
                  <a:pt x="28" y="41"/>
                </a:cubicBezTo>
                <a:cubicBezTo>
                  <a:pt x="27" y="18"/>
                  <a:pt x="64" y="17"/>
                  <a:pt x="43" y="17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3" name="Rectangle 25"/>
          <p:cNvSpPr>
            <a:spLocks noChangeArrowheads="1"/>
          </p:cNvSpPr>
          <p:nvPr/>
        </p:nvSpPr>
        <p:spPr bwMode="auto">
          <a:xfrm>
            <a:off x="7789863" y="4264025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Z</a:t>
            </a:r>
          </a:p>
        </p:txBody>
      </p:sp>
      <p:sp>
        <p:nvSpPr>
          <p:cNvPr id="93204" name="Rectangle 26"/>
          <p:cNvSpPr>
            <a:spLocks noChangeArrowheads="1"/>
          </p:cNvSpPr>
          <p:nvPr/>
        </p:nvSpPr>
        <p:spPr bwMode="auto">
          <a:xfrm>
            <a:off x="5994400" y="4340225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93205" name="Rectangle 27"/>
          <p:cNvSpPr>
            <a:spLocks noChangeArrowheads="1"/>
          </p:cNvSpPr>
          <p:nvPr/>
        </p:nvSpPr>
        <p:spPr bwMode="auto">
          <a:xfrm>
            <a:off x="6583363" y="4340225"/>
            <a:ext cx="990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2.00</a:t>
            </a:r>
          </a:p>
        </p:txBody>
      </p:sp>
      <p:sp>
        <p:nvSpPr>
          <p:cNvPr id="93206" name="Line 29"/>
          <p:cNvSpPr>
            <a:spLocks noChangeShapeType="1"/>
          </p:cNvSpPr>
          <p:nvPr/>
        </p:nvSpPr>
        <p:spPr bwMode="auto">
          <a:xfrm>
            <a:off x="5230813" y="3355975"/>
            <a:ext cx="620712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07" name="Freeform 30"/>
          <p:cNvSpPr>
            <a:spLocks/>
          </p:cNvSpPr>
          <p:nvPr/>
        </p:nvSpPr>
        <p:spPr bwMode="auto">
          <a:xfrm>
            <a:off x="4437063" y="4340225"/>
            <a:ext cx="3422650" cy="1588"/>
          </a:xfrm>
          <a:custGeom>
            <a:avLst/>
            <a:gdLst>
              <a:gd name="T0" fmla="*/ 0 w 2156"/>
              <a:gd name="T1" fmla="*/ 0 h 1"/>
              <a:gd name="T2" fmla="*/ 2147483647 w 2156"/>
              <a:gd name="T3" fmla="*/ 2147483647 h 1"/>
              <a:gd name="T4" fmla="*/ 2147483647 w 2156"/>
              <a:gd name="T5" fmla="*/ 2147483647 h 1"/>
              <a:gd name="T6" fmla="*/ 0 60000 65536"/>
              <a:gd name="T7" fmla="*/ 0 60000 65536"/>
              <a:gd name="T8" fmla="*/ 0 60000 65536"/>
              <a:gd name="T9" fmla="*/ 0 w 2156"/>
              <a:gd name="T10" fmla="*/ 0 h 1"/>
              <a:gd name="T11" fmla="*/ 2156 w 21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" h="1">
                <a:moveTo>
                  <a:pt x="0" y="0"/>
                </a:moveTo>
                <a:lnTo>
                  <a:pt x="72" y="1"/>
                </a:lnTo>
                <a:lnTo>
                  <a:pt x="2156" y="1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8" name="Line 31"/>
          <p:cNvSpPr>
            <a:spLocks noChangeShapeType="1"/>
          </p:cNvSpPr>
          <p:nvPr/>
        </p:nvSpPr>
        <p:spPr bwMode="auto">
          <a:xfrm>
            <a:off x="6145213" y="3121025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Freeform 32"/>
          <p:cNvSpPr>
            <a:spLocks/>
          </p:cNvSpPr>
          <p:nvPr/>
        </p:nvSpPr>
        <p:spPr bwMode="auto">
          <a:xfrm>
            <a:off x="6154738" y="3117850"/>
            <a:ext cx="1384300" cy="1139825"/>
          </a:xfrm>
          <a:custGeom>
            <a:avLst/>
            <a:gdLst>
              <a:gd name="T0" fmla="*/ 2147483647 w 872"/>
              <a:gd name="T1" fmla="*/ 2147483647 h 718"/>
              <a:gd name="T2" fmla="*/ 2147483647 w 872"/>
              <a:gd name="T3" fmla="*/ 2147483647 h 718"/>
              <a:gd name="T4" fmla="*/ 2147483647 w 872"/>
              <a:gd name="T5" fmla="*/ 2147483647 h 718"/>
              <a:gd name="T6" fmla="*/ 2147483647 w 872"/>
              <a:gd name="T7" fmla="*/ 2147483647 h 718"/>
              <a:gd name="T8" fmla="*/ 2147483647 w 872"/>
              <a:gd name="T9" fmla="*/ 2147483647 h 718"/>
              <a:gd name="T10" fmla="*/ 2147483647 w 872"/>
              <a:gd name="T11" fmla="*/ 2147483647 h 718"/>
              <a:gd name="T12" fmla="*/ 2147483647 w 872"/>
              <a:gd name="T13" fmla="*/ 2147483647 h 718"/>
              <a:gd name="T14" fmla="*/ 2147483647 w 872"/>
              <a:gd name="T15" fmla="*/ 2147483647 h 718"/>
              <a:gd name="T16" fmla="*/ 2147483647 w 872"/>
              <a:gd name="T17" fmla="*/ 2147483647 h 718"/>
              <a:gd name="T18" fmla="*/ 2147483647 w 872"/>
              <a:gd name="T19" fmla="*/ 2147483647 h 718"/>
              <a:gd name="T20" fmla="*/ 2147483647 w 872"/>
              <a:gd name="T21" fmla="*/ 2147483647 h 718"/>
              <a:gd name="T22" fmla="*/ 2147483647 w 872"/>
              <a:gd name="T23" fmla="*/ 2147483647 h 718"/>
              <a:gd name="T24" fmla="*/ 2147483647 w 872"/>
              <a:gd name="T25" fmla="*/ 2147483647 h 718"/>
              <a:gd name="T26" fmla="*/ 2147483647 w 872"/>
              <a:gd name="T27" fmla="*/ 2147483647 h 718"/>
              <a:gd name="T28" fmla="*/ 2147483647 w 872"/>
              <a:gd name="T29" fmla="*/ 2147483647 h 718"/>
              <a:gd name="T30" fmla="*/ 0 w 872"/>
              <a:gd name="T31" fmla="*/ 0 h 7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718"/>
              <a:gd name="T50" fmla="*/ 872 w 872"/>
              <a:gd name="T51" fmla="*/ 718 h 7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718">
                <a:moveTo>
                  <a:pt x="872" y="718"/>
                </a:moveTo>
                <a:lnTo>
                  <a:pt x="777" y="710"/>
                </a:lnTo>
                <a:lnTo>
                  <a:pt x="730" y="702"/>
                </a:lnTo>
                <a:lnTo>
                  <a:pt x="683" y="689"/>
                </a:lnTo>
                <a:lnTo>
                  <a:pt x="635" y="673"/>
                </a:lnTo>
                <a:lnTo>
                  <a:pt x="587" y="651"/>
                </a:lnTo>
                <a:lnTo>
                  <a:pt x="540" y="621"/>
                </a:lnTo>
                <a:lnTo>
                  <a:pt x="445" y="538"/>
                </a:lnTo>
                <a:lnTo>
                  <a:pt x="350" y="420"/>
                </a:lnTo>
                <a:lnTo>
                  <a:pt x="256" y="279"/>
                </a:lnTo>
                <a:lnTo>
                  <a:pt x="208" y="207"/>
                </a:lnTo>
                <a:lnTo>
                  <a:pt x="161" y="140"/>
                </a:lnTo>
                <a:lnTo>
                  <a:pt x="114" y="81"/>
                </a:lnTo>
                <a:lnTo>
                  <a:pt x="66" y="36"/>
                </a:lnTo>
                <a:lnTo>
                  <a:pt x="18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10" name="Freeform 33"/>
          <p:cNvSpPr>
            <a:spLocks/>
          </p:cNvSpPr>
          <p:nvPr/>
        </p:nvSpPr>
        <p:spPr bwMode="auto">
          <a:xfrm>
            <a:off x="4741863" y="3114675"/>
            <a:ext cx="1400175" cy="1149350"/>
          </a:xfrm>
          <a:custGeom>
            <a:avLst/>
            <a:gdLst>
              <a:gd name="T0" fmla="*/ 0 w 882"/>
              <a:gd name="T1" fmla="*/ 2147483647 h 724"/>
              <a:gd name="T2" fmla="*/ 2147483647 w 882"/>
              <a:gd name="T3" fmla="*/ 2147483647 h 724"/>
              <a:gd name="T4" fmla="*/ 2147483647 w 882"/>
              <a:gd name="T5" fmla="*/ 2147483647 h 724"/>
              <a:gd name="T6" fmla="*/ 2147483647 w 882"/>
              <a:gd name="T7" fmla="*/ 2147483647 h 724"/>
              <a:gd name="T8" fmla="*/ 2147483647 w 882"/>
              <a:gd name="T9" fmla="*/ 2147483647 h 724"/>
              <a:gd name="T10" fmla="*/ 2147483647 w 882"/>
              <a:gd name="T11" fmla="*/ 2147483647 h 724"/>
              <a:gd name="T12" fmla="*/ 2147483647 w 882"/>
              <a:gd name="T13" fmla="*/ 2147483647 h 724"/>
              <a:gd name="T14" fmla="*/ 2147483647 w 882"/>
              <a:gd name="T15" fmla="*/ 2147483647 h 724"/>
              <a:gd name="T16" fmla="*/ 2147483647 w 882"/>
              <a:gd name="T17" fmla="*/ 2147483647 h 724"/>
              <a:gd name="T18" fmla="*/ 2147483647 w 882"/>
              <a:gd name="T19" fmla="*/ 2147483647 h 724"/>
              <a:gd name="T20" fmla="*/ 2147483647 w 882"/>
              <a:gd name="T21" fmla="*/ 2147483647 h 724"/>
              <a:gd name="T22" fmla="*/ 2147483647 w 882"/>
              <a:gd name="T23" fmla="*/ 2147483647 h 724"/>
              <a:gd name="T24" fmla="*/ 2147483647 w 882"/>
              <a:gd name="T25" fmla="*/ 2147483647 h 724"/>
              <a:gd name="T26" fmla="*/ 2147483647 w 882"/>
              <a:gd name="T27" fmla="*/ 2147483647 h 724"/>
              <a:gd name="T28" fmla="*/ 2147483647 w 882"/>
              <a:gd name="T29" fmla="*/ 2147483647 h 724"/>
              <a:gd name="T30" fmla="*/ 2147483647 w 882"/>
              <a:gd name="T31" fmla="*/ 0 h 7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2"/>
              <a:gd name="T49" fmla="*/ 0 h 724"/>
              <a:gd name="T50" fmla="*/ 882 w 882"/>
              <a:gd name="T51" fmla="*/ 724 h 7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2" h="724">
                <a:moveTo>
                  <a:pt x="0" y="724"/>
                </a:moveTo>
                <a:lnTo>
                  <a:pt x="95" y="716"/>
                </a:lnTo>
                <a:lnTo>
                  <a:pt x="142" y="708"/>
                </a:lnTo>
                <a:lnTo>
                  <a:pt x="189" y="695"/>
                </a:lnTo>
                <a:lnTo>
                  <a:pt x="237" y="679"/>
                </a:lnTo>
                <a:lnTo>
                  <a:pt x="284" y="657"/>
                </a:lnTo>
                <a:lnTo>
                  <a:pt x="331" y="627"/>
                </a:lnTo>
                <a:lnTo>
                  <a:pt x="426" y="544"/>
                </a:lnTo>
                <a:lnTo>
                  <a:pt x="521" y="426"/>
                </a:lnTo>
                <a:lnTo>
                  <a:pt x="616" y="285"/>
                </a:lnTo>
                <a:lnTo>
                  <a:pt x="663" y="213"/>
                </a:lnTo>
                <a:lnTo>
                  <a:pt x="710" y="146"/>
                </a:lnTo>
                <a:lnTo>
                  <a:pt x="757" y="87"/>
                </a:lnTo>
                <a:lnTo>
                  <a:pt x="805" y="42"/>
                </a:lnTo>
                <a:lnTo>
                  <a:pt x="852" y="13"/>
                </a:lnTo>
                <a:lnTo>
                  <a:pt x="882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11" name="Line 37"/>
          <p:cNvSpPr>
            <a:spLocks noChangeShapeType="1"/>
          </p:cNvSpPr>
          <p:nvPr/>
        </p:nvSpPr>
        <p:spPr bwMode="auto">
          <a:xfrm flipH="1">
            <a:off x="7169150" y="3794125"/>
            <a:ext cx="401638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4389438" y="2990850"/>
            <a:ext cx="877887" cy="39687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.9772</a:t>
            </a:r>
          </a:p>
        </p:txBody>
      </p:sp>
      <p:sp>
        <p:nvSpPr>
          <p:cNvPr id="93213" name="Text Box 36"/>
          <p:cNvSpPr txBox="1">
            <a:spLocks noChangeArrowheads="1"/>
          </p:cNvSpPr>
          <p:nvPr/>
        </p:nvSpPr>
        <p:spPr bwMode="auto">
          <a:xfrm>
            <a:off x="7570788" y="3538538"/>
            <a:ext cx="877887" cy="39687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.0228</a:t>
            </a:r>
          </a:p>
        </p:txBody>
      </p:sp>
      <p:sp>
        <p:nvSpPr>
          <p:cNvPr id="93214" name="Text Box 38"/>
          <p:cNvSpPr txBox="1">
            <a:spLocks noChangeArrowheads="1"/>
          </p:cNvSpPr>
          <p:nvPr/>
        </p:nvSpPr>
        <p:spPr bwMode="auto">
          <a:xfrm>
            <a:off x="7059613" y="4929188"/>
            <a:ext cx="877887" cy="39687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.9772</a:t>
            </a:r>
          </a:p>
        </p:txBody>
      </p:sp>
      <p:sp>
        <p:nvSpPr>
          <p:cNvPr id="93215" name="Text Box 39"/>
          <p:cNvSpPr txBox="1">
            <a:spLocks noChangeArrowheads="1"/>
          </p:cNvSpPr>
          <p:nvPr/>
        </p:nvSpPr>
        <p:spPr bwMode="auto">
          <a:xfrm>
            <a:off x="4170363" y="5221288"/>
            <a:ext cx="839787" cy="39687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.0228</a:t>
            </a:r>
          </a:p>
        </p:txBody>
      </p:sp>
      <p:sp>
        <p:nvSpPr>
          <p:cNvPr id="93216" name="Line 40"/>
          <p:cNvSpPr>
            <a:spLocks noChangeShapeType="1"/>
          </p:cNvSpPr>
          <p:nvPr/>
        </p:nvSpPr>
        <p:spPr bwMode="auto">
          <a:xfrm>
            <a:off x="4681538" y="5622925"/>
            <a:ext cx="366712" cy="29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17" name="Text Box 41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93218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C5A81ED7-06B6-4765-99CF-F497F1E9F3A9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" name="Rectangle 6"/>
          <p:cNvSpPr txBox="1">
            <a:spLocks noChangeArrowheads="1"/>
          </p:cNvSpPr>
          <p:nvPr/>
        </p:nvSpPr>
        <p:spPr bwMode="auto">
          <a:xfrm>
            <a:off x="1468438" y="360363"/>
            <a:ext cx="71929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>
              <a:defRPr/>
            </a:pPr>
            <a:r>
              <a:rPr lang="en-US" sz="40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40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Standard </a:t>
            </a:r>
            <a:r>
              <a:rPr lang="en-US" sz="40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General Procedure for Finding Probabilities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1212850" y="2844800"/>
            <a:ext cx="7493000" cy="3440113"/>
          </a:xfrm>
        </p:spPr>
        <p:txBody>
          <a:bodyPr/>
          <a:lstStyle/>
          <a:p>
            <a:pPr marL="0" indent="0" defTabSz="914400" eaLnBrk="1" hangingPunct="1">
              <a:lnSpc>
                <a:spcPct val="95000"/>
              </a:lnSpc>
              <a:buSzPct val="80000"/>
            </a:pPr>
            <a:r>
              <a:rPr lang="en-US" sz="2400" smtClean="0">
                <a:solidFill>
                  <a:srgbClr val="F8F8F8"/>
                </a:solidFill>
              </a:rPr>
              <a:t>  </a:t>
            </a:r>
            <a:r>
              <a:rPr lang="en-US" smtClean="0"/>
              <a:t>Draw the normal curve for the problem in</a:t>
            </a:r>
          </a:p>
          <a:p>
            <a:pPr marL="0" indent="0" defTabSz="91440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smtClean="0"/>
              <a:t>              terms of X</a:t>
            </a:r>
          </a:p>
          <a:p>
            <a:pPr marL="0" indent="0" defTabSz="914400" eaLnBrk="1" hangingPunct="1">
              <a:lnSpc>
                <a:spcPct val="95000"/>
              </a:lnSpc>
            </a:pPr>
            <a:endParaRPr lang="en-US" smtClean="0"/>
          </a:p>
          <a:p>
            <a:pPr marL="0" indent="0" defTabSz="914400" eaLnBrk="1" hangingPunct="1">
              <a:lnSpc>
                <a:spcPct val="55000"/>
              </a:lnSpc>
            </a:pPr>
            <a:r>
              <a:rPr lang="en-US" smtClean="0"/>
              <a:t>  Translate X-values to Z-values</a:t>
            </a:r>
          </a:p>
          <a:p>
            <a:pPr marL="0" indent="0" defTabSz="914400" eaLnBrk="1" hangingPunct="1">
              <a:lnSpc>
                <a:spcPct val="95000"/>
              </a:lnSpc>
            </a:pPr>
            <a:endParaRPr lang="en-US" smtClean="0"/>
          </a:p>
          <a:p>
            <a:pPr marL="0" indent="0" defTabSz="914400" eaLnBrk="1" hangingPunct="1">
              <a:lnSpc>
                <a:spcPct val="95000"/>
              </a:lnSpc>
            </a:pPr>
            <a:r>
              <a:rPr lang="en-US" smtClean="0"/>
              <a:t>  Use the Cumulative Normal Table</a:t>
            </a:r>
            <a:endParaRPr lang="en-US" sz="3200" smtClean="0"/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504950" y="1828800"/>
            <a:ext cx="65722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0">
                <a:solidFill>
                  <a:srgbClr val="0000FF"/>
                </a:solidFill>
              </a:rPr>
              <a:t>To find  P(a &lt; X &lt; b)  when  X  is distributed normally:</a:t>
            </a:r>
          </a:p>
        </p:txBody>
      </p:sp>
      <p:sp>
        <p:nvSpPr>
          <p:cNvPr id="9421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BF778E84-02D5-45A2-9280-2CA42FBEC828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Finding Normal Probabilities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532313"/>
          </a:xfrm>
        </p:spPr>
        <p:txBody>
          <a:bodyPr/>
          <a:lstStyle/>
          <a:p>
            <a:pPr eaLnBrk="1" hangingPunct="1"/>
            <a:r>
              <a:rPr lang="en-US" sz="3200" smtClean="0"/>
              <a:t>Suppose  X  is normal with mean 8.0 and standard deviation 5.0</a:t>
            </a:r>
          </a:p>
          <a:p>
            <a:pPr eaLnBrk="1" hangingPunct="1"/>
            <a:r>
              <a:rPr lang="en-US" sz="3200" smtClean="0">
                <a:solidFill>
                  <a:srgbClr val="0000FF"/>
                </a:solidFill>
              </a:rPr>
              <a:t>Find P(X &lt; 8.6)</a:t>
            </a:r>
          </a:p>
        </p:txBody>
      </p:sp>
      <p:sp>
        <p:nvSpPr>
          <p:cNvPr id="952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95236" name="Freeform 18"/>
          <p:cNvSpPr>
            <a:spLocks/>
          </p:cNvSpPr>
          <p:nvPr/>
        </p:nvSpPr>
        <p:spPr bwMode="auto">
          <a:xfrm>
            <a:off x="5029200" y="3924300"/>
            <a:ext cx="385763" cy="1652588"/>
          </a:xfrm>
          <a:custGeom>
            <a:avLst/>
            <a:gdLst>
              <a:gd name="T0" fmla="*/ 2147483647 w 243"/>
              <a:gd name="T1" fmla="*/ 0 h 1041"/>
              <a:gd name="T2" fmla="*/ 0 w 243"/>
              <a:gd name="T3" fmla="*/ 2147483647 h 1041"/>
              <a:gd name="T4" fmla="*/ 2147483647 w 243"/>
              <a:gd name="T5" fmla="*/ 2147483647 h 1041"/>
              <a:gd name="T6" fmla="*/ 2147483647 w 243"/>
              <a:gd name="T7" fmla="*/ 2147483647 h 1041"/>
              <a:gd name="T8" fmla="*/ 2147483647 w 243"/>
              <a:gd name="T9" fmla="*/ 2147483647 h 1041"/>
              <a:gd name="T10" fmla="*/ 2147483647 w 243"/>
              <a:gd name="T11" fmla="*/ 2147483647 h 1041"/>
              <a:gd name="T12" fmla="*/ 2147483647 w 243"/>
              <a:gd name="T13" fmla="*/ 2147483647 h 10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41"/>
              <a:gd name="T23" fmla="*/ 243 w 243"/>
              <a:gd name="T24" fmla="*/ 1041 h 10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41">
                <a:moveTo>
                  <a:pt x="6" y="0"/>
                </a:moveTo>
                <a:lnTo>
                  <a:pt x="0" y="1038"/>
                </a:lnTo>
                <a:lnTo>
                  <a:pt x="243" y="1041"/>
                </a:lnTo>
                <a:lnTo>
                  <a:pt x="237" y="201"/>
                </a:lnTo>
                <a:lnTo>
                  <a:pt x="204" y="144"/>
                </a:lnTo>
                <a:lnTo>
                  <a:pt x="174" y="102"/>
                </a:lnTo>
                <a:lnTo>
                  <a:pt x="102" y="24"/>
                </a:lnTo>
              </a:path>
            </a:pathLst>
          </a:cu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37" name="Freeform 4"/>
          <p:cNvSpPr>
            <a:spLocks/>
          </p:cNvSpPr>
          <p:nvPr/>
        </p:nvSpPr>
        <p:spPr bwMode="auto">
          <a:xfrm>
            <a:off x="3352800" y="3905250"/>
            <a:ext cx="1714500" cy="1666875"/>
          </a:xfrm>
          <a:custGeom>
            <a:avLst/>
            <a:gdLst>
              <a:gd name="T0" fmla="*/ 2147483647 w 1080"/>
              <a:gd name="T1" fmla="*/ 2147483647 h 1050"/>
              <a:gd name="T2" fmla="*/ 2147483647 w 1080"/>
              <a:gd name="T3" fmla="*/ 0 h 1050"/>
              <a:gd name="T4" fmla="*/ 2147483647 w 1080"/>
              <a:gd name="T5" fmla="*/ 2147483647 h 1050"/>
              <a:gd name="T6" fmla="*/ 2147483647 w 1080"/>
              <a:gd name="T7" fmla="*/ 2147483647 h 1050"/>
              <a:gd name="T8" fmla="*/ 2147483647 w 1080"/>
              <a:gd name="T9" fmla="*/ 2147483647 h 1050"/>
              <a:gd name="T10" fmla="*/ 2147483647 w 1080"/>
              <a:gd name="T11" fmla="*/ 2147483647 h 1050"/>
              <a:gd name="T12" fmla="*/ 2147483647 w 1080"/>
              <a:gd name="T13" fmla="*/ 2147483647 h 1050"/>
              <a:gd name="T14" fmla="*/ 2147483647 w 1080"/>
              <a:gd name="T15" fmla="*/ 2147483647 h 1050"/>
              <a:gd name="T16" fmla="*/ 2147483647 w 1080"/>
              <a:gd name="T17" fmla="*/ 2147483647 h 1050"/>
              <a:gd name="T18" fmla="*/ 2147483647 w 1080"/>
              <a:gd name="T19" fmla="*/ 2147483647 h 1050"/>
              <a:gd name="T20" fmla="*/ 2147483647 w 1080"/>
              <a:gd name="T21" fmla="*/ 2147483647 h 1050"/>
              <a:gd name="T22" fmla="*/ 0 w 1080"/>
              <a:gd name="T23" fmla="*/ 2147483647 h 1050"/>
              <a:gd name="T24" fmla="*/ 0 w 1080"/>
              <a:gd name="T25" fmla="*/ 2147483647 h 1050"/>
              <a:gd name="T26" fmla="*/ 2147483647 w 1080"/>
              <a:gd name="T27" fmla="*/ 2147483647 h 105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80"/>
              <a:gd name="T43" fmla="*/ 0 h 1050"/>
              <a:gd name="T44" fmla="*/ 1080 w 1080"/>
              <a:gd name="T45" fmla="*/ 1050 h 105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80" h="1050">
                <a:moveTo>
                  <a:pt x="1056" y="1044"/>
                </a:moveTo>
                <a:lnTo>
                  <a:pt x="1080" y="0"/>
                </a:lnTo>
                <a:lnTo>
                  <a:pt x="918" y="72"/>
                </a:lnTo>
                <a:lnTo>
                  <a:pt x="825" y="201"/>
                </a:lnTo>
                <a:lnTo>
                  <a:pt x="750" y="327"/>
                </a:lnTo>
                <a:lnTo>
                  <a:pt x="678" y="471"/>
                </a:lnTo>
                <a:lnTo>
                  <a:pt x="618" y="567"/>
                </a:lnTo>
                <a:lnTo>
                  <a:pt x="543" y="681"/>
                </a:lnTo>
                <a:lnTo>
                  <a:pt x="495" y="753"/>
                </a:lnTo>
                <a:lnTo>
                  <a:pt x="405" y="837"/>
                </a:lnTo>
                <a:lnTo>
                  <a:pt x="276" y="960"/>
                </a:lnTo>
                <a:lnTo>
                  <a:pt x="0" y="996"/>
                </a:lnTo>
                <a:lnTo>
                  <a:pt x="0" y="1050"/>
                </a:lnTo>
                <a:lnTo>
                  <a:pt x="1056" y="1044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38" name="Freeform 8"/>
          <p:cNvSpPr>
            <a:spLocks/>
          </p:cNvSpPr>
          <p:nvPr/>
        </p:nvSpPr>
        <p:spPr bwMode="auto">
          <a:xfrm>
            <a:off x="5029200" y="3932238"/>
            <a:ext cx="6350" cy="1630362"/>
          </a:xfrm>
          <a:custGeom>
            <a:avLst/>
            <a:gdLst>
              <a:gd name="T0" fmla="*/ 0 w 4"/>
              <a:gd name="T1" fmla="*/ 0 h 1027"/>
              <a:gd name="T2" fmla="*/ 2147483647 w 4"/>
              <a:gd name="T3" fmla="*/ 2147483647 h 1027"/>
              <a:gd name="T4" fmla="*/ 0 60000 65536"/>
              <a:gd name="T5" fmla="*/ 0 60000 65536"/>
              <a:gd name="T6" fmla="*/ 0 w 4"/>
              <a:gd name="T7" fmla="*/ 0 h 1027"/>
              <a:gd name="T8" fmla="*/ 4 w 4"/>
              <a:gd name="T9" fmla="*/ 1027 h 10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027">
                <a:moveTo>
                  <a:pt x="0" y="0"/>
                </a:moveTo>
                <a:lnTo>
                  <a:pt x="4" y="1027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Freeform 9"/>
          <p:cNvSpPr>
            <a:spLocks/>
          </p:cNvSpPr>
          <p:nvPr/>
        </p:nvSpPr>
        <p:spPr bwMode="auto">
          <a:xfrm>
            <a:off x="5048250" y="3914775"/>
            <a:ext cx="1649413" cy="1574800"/>
          </a:xfrm>
          <a:custGeom>
            <a:avLst/>
            <a:gdLst>
              <a:gd name="T0" fmla="*/ 2147483647 w 1039"/>
              <a:gd name="T1" fmla="*/ 2147483647 h 992"/>
              <a:gd name="T2" fmla="*/ 2147483647 w 1039"/>
              <a:gd name="T3" fmla="*/ 2147483647 h 992"/>
              <a:gd name="T4" fmla="*/ 2147483647 w 1039"/>
              <a:gd name="T5" fmla="*/ 2147483647 h 992"/>
              <a:gd name="T6" fmla="*/ 2147483647 w 1039"/>
              <a:gd name="T7" fmla="*/ 2147483647 h 992"/>
              <a:gd name="T8" fmla="*/ 2147483647 w 1039"/>
              <a:gd name="T9" fmla="*/ 2147483647 h 992"/>
              <a:gd name="T10" fmla="*/ 2147483647 w 1039"/>
              <a:gd name="T11" fmla="*/ 2147483647 h 992"/>
              <a:gd name="T12" fmla="*/ 2147483647 w 1039"/>
              <a:gd name="T13" fmla="*/ 2147483647 h 992"/>
              <a:gd name="T14" fmla="*/ 2147483647 w 1039"/>
              <a:gd name="T15" fmla="*/ 2147483647 h 992"/>
              <a:gd name="T16" fmla="*/ 2147483647 w 1039"/>
              <a:gd name="T17" fmla="*/ 2147483647 h 992"/>
              <a:gd name="T18" fmla="*/ 2147483647 w 1039"/>
              <a:gd name="T19" fmla="*/ 2147483647 h 992"/>
              <a:gd name="T20" fmla="*/ 2147483647 w 1039"/>
              <a:gd name="T21" fmla="*/ 2147483647 h 992"/>
              <a:gd name="T22" fmla="*/ 2147483647 w 1039"/>
              <a:gd name="T23" fmla="*/ 2147483647 h 992"/>
              <a:gd name="T24" fmla="*/ 2147483647 w 1039"/>
              <a:gd name="T25" fmla="*/ 2147483647 h 992"/>
              <a:gd name="T26" fmla="*/ 2147483647 w 1039"/>
              <a:gd name="T27" fmla="*/ 2147483647 h 992"/>
              <a:gd name="T28" fmla="*/ 2147483647 w 1039"/>
              <a:gd name="T29" fmla="*/ 2147483647 h 992"/>
              <a:gd name="T30" fmla="*/ 2147483647 w 1039"/>
              <a:gd name="T31" fmla="*/ 2147483647 h 992"/>
              <a:gd name="T32" fmla="*/ 0 w 1039"/>
              <a:gd name="T33" fmla="*/ 0 h 9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39"/>
              <a:gd name="T52" fmla="*/ 0 h 992"/>
              <a:gd name="T53" fmla="*/ 1039 w 1039"/>
              <a:gd name="T54" fmla="*/ 992 h 99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0" name="Freeform 10"/>
          <p:cNvSpPr>
            <a:spLocks/>
          </p:cNvSpPr>
          <p:nvPr/>
        </p:nvSpPr>
        <p:spPr bwMode="auto">
          <a:xfrm>
            <a:off x="3352800" y="3919538"/>
            <a:ext cx="1676400" cy="1570037"/>
          </a:xfrm>
          <a:custGeom>
            <a:avLst/>
            <a:gdLst>
              <a:gd name="T0" fmla="*/ 0 w 1056"/>
              <a:gd name="T1" fmla="*/ 2147483647 h 989"/>
              <a:gd name="T2" fmla="*/ 2147483647 w 1056"/>
              <a:gd name="T3" fmla="*/ 2147483647 h 989"/>
              <a:gd name="T4" fmla="*/ 2147483647 w 1056"/>
              <a:gd name="T5" fmla="*/ 2147483647 h 989"/>
              <a:gd name="T6" fmla="*/ 2147483647 w 1056"/>
              <a:gd name="T7" fmla="*/ 2147483647 h 989"/>
              <a:gd name="T8" fmla="*/ 2147483647 w 1056"/>
              <a:gd name="T9" fmla="*/ 2147483647 h 989"/>
              <a:gd name="T10" fmla="*/ 2147483647 w 1056"/>
              <a:gd name="T11" fmla="*/ 2147483647 h 989"/>
              <a:gd name="T12" fmla="*/ 2147483647 w 1056"/>
              <a:gd name="T13" fmla="*/ 2147483647 h 989"/>
              <a:gd name="T14" fmla="*/ 2147483647 w 1056"/>
              <a:gd name="T15" fmla="*/ 2147483647 h 989"/>
              <a:gd name="T16" fmla="*/ 2147483647 w 1056"/>
              <a:gd name="T17" fmla="*/ 2147483647 h 989"/>
              <a:gd name="T18" fmla="*/ 2147483647 w 1056"/>
              <a:gd name="T19" fmla="*/ 2147483647 h 989"/>
              <a:gd name="T20" fmla="*/ 2147483647 w 1056"/>
              <a:gd name="T21" fmla="*/ 2147483647 h 989"/>
              <a:gd name="T22" fmla="*/ 2147483647 w 1056"/>
              <a:gd name="T23" fmla="*/ 2147483647 h 989"/>
              <a:gd name="T24" fmla="*/ 2147483647 w 1056"/>
              <a:gd name="T25" fmla="*/ 2147483647 h 989"/>
              <a:gd name="T26" fmla="*/ 2147483647 w 1056"/>
              <a:gd name="T27" fmla="*/ 2147483647 h 989"/>
              <a:gd name="T28" fmla="*/ 2147483647 w 1056"/>
              <a:gd name="T29" fmla="*/ 2147483647 h 989"/>
              <a:gd name="T30" fmla="*/ 2147483647 w 1056"/>
              <a:gd name="T31" fmla="*/ 0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56"/>
              <a:gd name="T49" fmla="*/ 0 h 989"/>
              <a:gd name="T50" fmla="*/ 1056 w 1056"/>
              <a:gd name="T51" fmla="*/ 989 h 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1" name="Freeform 11"/>
          <p:cNvSpPr>
            <a:spLocks/>
          </p:cNvSpPr>
          <p:nvPr/>
        </p:nvSpPr>
        <p:spPr bwMode="auto">
          <a:xfrm>
            <a:off x="3328988" y="5575300"/>
            <a:ext cx="3395662" cy="6350"/>
          </a:xfrm>
          <a:custGeom>
            <a:avLst/>
            <a:gdLst>
              <a:gd name="T0" fmla="*/ 0 w 2139"/>
              <a:gd name="T1" fmla="*/ 0 h 4"/>
              <a:gd name="T2" fmla="*/ 0 w 2139"/>
              <a:gd name="T3" fmla="*/ 0 h 4"/>
              <a:gd name="T4" fmla="*/ 2147483647 w 2139"/>
              <a:gd name="T5" fmla="*/ 2147483647 h 4"/>
              <a:gd name="T6" fmla="*/ 0 60000 65536"/>
              <a:gd name="T7" fmla="*/ 0 60000 65536"/>
              <a:gd name="T8" fmla="*/ 0 60000 65536"/>
              <a:gd name="T9" fmla="*/ 0 w 2139"/>
              <a:gd name="T10" fmla="*/ 0 h 4"/>
              <a:gd name="T11" fmla="*/ 2139 w 213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2" name="Rectangle 12"/>
          <p:cNvSpPr>
            <a:spLocks noChangeArrowheads="1"/>
          </p:cNvSpPr>
          <p:nvPr/>
        </p:nvSpPr>
        <p:spPr bwMode="auto">
          <a:xfrm>
            <a:off x="6705600" y="556260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95243" name="Rectangle 13"/>
          <p:cNvSpPr>
            <a:spLocks noChangeArrowheads="1"/>
          </p:cNvSpPr>
          <p:nvPr/>
        </p:nvSpPr>
        <p:spPr bwMode="auto">
          <a:xfrm>
            <a:off x="6567488" y="38211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5244" name="Rectangle 14"/>
          <p:cNvSpPr>
            <a:spLocks noChangeArrowheads="1"/>
          </p:cNvSpPr>
          <p:nvPr/>
        </p:nvSpPr>
        <p:spPr bwMode="auto">
          <a:xfrm>
            <a:off x="5181600" y="6172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8.6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95245" name="Rectangle 15"/>
          <p:cNvSpPr>
            <a:spLocks noChangeArrowheads="1"/>
          </p:cNvSpPr>
          <p:nvPr/>
        </p:nvSpPr>
        <p:spPr bwMode="auto">
          <a:xfrm>
            <a:off x="4800600" y="5791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8.0</a:t>
            </a:r>
            <a:endParaRPr lang="en-US"/>
          </a:p>
        </p:txBody>
      </p:sp>
      <p:sp>
        <p:nvSpPr>
          <p:cNvPr id="95246" name="Line 16"/>
          <p:cNvSpPr>
            <a:spLocks noChangeShapeType="1"/>
          </p:cNvSpPr>
          <p:nvPr/>
        </p:nvSpPr>
        <p:spPr bwMode="auto">
          <a:xfrm flipV="1">
            <a:off x="5029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7"/>
          <p:cNvSpPr>
            <a:spLocks noChangeShapeType="1"/>
          </p:cNvSpPr>
          <p:nvPr/>
        </p:nvSpPr>
        <p:spPr bwMode="auto">
          <a:xfrm flipV="1">
            <a:off x="54102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47FC3CD7-2B77-40C1-A110-6D0E901683FE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204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8077200" cy="1090613"/>
          </a:xfrm>
        </p:spPr>
        <p:txBody>
          <a:bodyPr/>
          <a:lstStyle/>
          <a:p>
            <a:pPr marL="571500" indent="-571500" defTabSz="914400" eaLnBrk="1" hangingPunct="1"/>
            <a:r>
              <a:rPr lang="en-US" sz="2700" smtClean="0"/>
              <a:t>Suppose  X  is normal with mean 8.0 and standard deviation 5.0.  Find P(X &lt; 8.6)</a:t>
            </a:r>
          </a:p>
          <a:p>
            <a:pPr marL="571500" indent="-571500" defTabSz="914400" eaLnBrk="1" hangingPunct="1">
              <a:lnSpc>
                <a:spcPct val="90000"/>
              </a:lnSpc>
            </a:pPr>
            <a:endParaRPr lang="en-US" sz="2700" smtClean="0"/>
          </a:p>
        </p:txBody>
      </p:sp>
      <p:sp>
        <p:nvSpPr>
          <p:cNvPr id="20499" name="Freeform 2"/>
          <p:cNvSpPr>
            <a:spLocks/>
          </p:cNvSpPr>
          <p:nvPr/>
        </p:nvSpPr>
        <p:spPr bwMode="auto">
          <a:xfrm>
            <a:off x="4914900" y="3748088"/>
            <a:ext cx="1562100" cy="1657350"/>
          </a:xfrm>
          <a:custGeom>
            <a:avLst/>
            <a:gdLst>
              <a:gd name="T0" fmla="*/ 2147483647 w 984"/>
              <a:gd name="T1" fmla="*/ 2147483647 h 1044"/>
              <a:gd name="T2" fmla="*/ 2147483647 w 984"/>
              <a:gd name="T3" fmla="*/ 0 h 1044"/>
              <a:gd name="T4" fmla="*/ 2147483647 w 984"/>
              <a:gd name="T5" fmla="*/ 2147483647 h 1044"/>
              <a:gd name="T6" fmla="*/ 2147483647 w 984"/>
              <a:gd name="T7" fmla="*/ 2147483647 h 1044"/>
              <a:gd name="T8" fmla="*/ 2147483647 w 984"/>
              <a:gd name="T9" fmla="*/ 2147483647 h 1044"/>
              <a:gd name="T10" fmla="*/ 2147483647 w 984"/>
              <a:gd name="T11" fmla="*/ 2147483647 h 1044"/>
              <a:gd name="T12" fmla="*/ 2147483647 w 984"/>
              <a:gd name="T13" fmla="*/ 2147483647 h 1044"/>
              <a:gd name="T14" fmla="*/ 2147483647 w 984"/>
              <a:gd name="T15" fmla="*/ 2147483647 h 1044"/>
              <a:gd name="T16" fmla="*/ 2147483647 w 984"/>
              <a:gd name="T17" fmla="*/ 2147483647 h 1044"/>
              <a:gd name="T18" fmla="*/ 2147483647 w 984"/>
              <a:gd name="T19" fmla="*/ 2147483647 h 1044"/>
              <a:gd name="T20" fmla="*/ 2147483647 w 984"/>
              <a:gd name="T21" fmla="*/ 2147483647 h 1044"/>
              <a:gd name="T22" fmla="*/ 0 w 984"/>
              <a:gd name="T23" fmla="*/ 2147483647 h 1044"/>
              <a:gd name="T24" fmla="*/ 2147483647 w 984"/>
              <a:gd name="T25" fmla="*/ 2147483647 h 1044"/>
              <a:gd name="T26" fmla="*/ 2147483647 w 984"/>
              <a:gd name="T27" fmla="*/ 2147483647 h 10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84"/>
              <a:gd name="T43" fmla="*/ 0 h 1044"/>
              <a:gd name="T44" fmla="*/ 984 w 984"/>
              <a:gd name="T45" fmla="*/ 1044 h 104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84" h="1044">
                <a:moveTo>
                  <a:pt x="984" y="1032"/>
                </a:moveTo>
                <a:lnTo>
                  <a:pt x="981" y="0"/>
                </a:lnTo>
                <a:lnTo>
                  <a:pt x="888" y="72"/>
                </a:lnTo>
                <a:lnTo>
                  <a:pt x="792" y="168"/>
                </a:lnTo>
                <a:lnTo>
                  <a:pt x="726" y="304"/>
                </a:lnTo>
                <a:lnTo>
                  <a:pt x="638" y="452"/>
                </a:lnTo>
                <a:lnTo>
                  <a:pt x="586" y="552"/>
                </a:lnTo>
                <a:lnTo>
                  <a:pt x="522" y="657"/>
                </a:lnTo>
                <a:lnTo>
                  <a:pt x="456" y="744"/>
                </a:lnTo>
                <a:lnTo>
                  <a:pt x="360" y="852"/>
                </a:lnTo>
                <a:lnTo>
                  <a:pt x="204" y="948"/>
                </a:lnTo>
                <a:lnTo>
                  <a:pt x="0" y="984"/>
                </a:lnTo>
                <a:lnTo>
                  <a:pt x="3" y="1044"/>
                </a:lnTo>
                <a:lnTo>
                  <a:pt x="984" y="1032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Freeform 3"/>
          <p:cNvSpPr>
            <a:spLocks/>
          </p:cNvSpPr>
          <p:nvPr/>
        </p:nvSpPr>
        <p:spPr bwMode="auto">
          <a:xfrm>
            <a:off x="647700" y="3767138"/>
            <a:ext cx="1562100" cy="1657350"/>
          </a:xfrm>
          <a:custGeom>
            <a:avLst/>
            <a:gdLst>
              <a:gd name="T0" fmla="*/ 2147483647 w 984"/>
              <a:gd name="T1" fmla="*/ 2147483647 h 1044"/>
              <a:gd name="T2" fmla="*/ 2147483647 w 984"/>
              <a:gd name="T3" fmla="*/ 0 h 1044"/>
              <a:gd name="T4" fmla="*/ 2147483647 w 984"/>
              <a:gd name="T5" fmla="*/ 2147483647 h 1044"/>
              <a:gd name="T6" fmla="*/ 2147483647 w 984"/>
              <a:gd name="T7" fmla="*/ 2147483647 h 1044"/>
              <a:gd name="T8" fmla="*/ 2147483647 w 984"/>
              <a:gd name="T9" fmla="*/ 2147483647 h 1044"/>
              <a:gd name="T10" fmla="*/ 2147483647 w 984"/>
              <a:gd name="T11" fmla="*/ 2147483647 h 1044"/>
              <a:gd name="T12" fmla="*/ 2147483647 w 984"/>
              <a:gd name="T13" fmla="*/ 2147483647 h 1044"/>
              <a:gd name="T14" fmla="*/ 2147483647 w 984"/>
              <a:gd name="T15" fmla="*/ 2147483647 h 1044"/>
              <a:gd name="T16" fmla="*/ 2147483647 w 984"/>
              <a:gd name="T17" fmla="*/ 2147483647 h 1044"/>
              <a:gd name="T18" fmla="*/ 2147483647 w 984"/>
              <a:gd name="T19" fmla="*/ 2147483647 h 1044"/>
              <a:gd name="T20" fmla="*/ 2147483647 w 984"/>
              <a:gd name="T21" fmla="*/ 2147483647 h 1044"/>
              <a:gd name="T22" fmla="*/ 0 w 984"/>
              <a:gd name="T23" fmla="*/ 2147483647 h 1044"/>
              <a:gd name="T24" fmla="*/ 2147483647 w 984"/>
              <a:gd name="T25" fmla="*/ 2147483647 h 1044"/>
              <a:gd name="T26" fmla="*/ 2147483647 w 984"/>
              <a:gd name="T27" fmla="*/ 2147483647 h 10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84"/>
              <a:gd name="T43" fmla="*/ 0 h 1044"/>
              <a:gd name="T44" fmla="*/ 984 w 984"/>
              <a:gd name="T45" fmla="*/ 1044 h 104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84" h="1044">
                <a:moveTo>
                  <a:pt x="984" y="1032"/>
                </a:moveTo>
                <a:lnTo>
                  <a:pt x="981" y="0"/>
                </a:lnTo>
                <a:lnTo>
                  <a:pt x="888" y="72"/>
                </a:lnTo>
                <a:lnTo>
                  <a:pt x="792" y="168"/>
                </a:lnTo>
                <a:lnTo>
                  <a:pt x="726" y="304"/>
                </a:lnTo>
                <a:lnTo>
                  <a:pt x="638" y="452"/>
                </a:lnTo>
                <a:lnTo>
                  <a:pt x="586" y="552"/>
                </a:lnTo>
                <a:lnTo>
                  <a:pt x="522" y="657"/>
                </a:lnTo>
                <a:lnTo>
                  <a:pt x="456" y="744"/>
                </a:lnTo>
                <a:lnTo>
                  <a:pt x="360" y="852"/>
                </a:lnTo>
                <a:lnTo>
                  <a:pt x="204" y="948"/>
                </a:lnTo>
                <a:lnTo>
                  <a:pt x="0" y="984"/>
                </a:lnTo>
                <a:lnTo>
                  <a:pt x="3" y="1044"/>
                </a:lnTo>
                <a:lnTo>
                  <a:pt x="984" y="1032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Freeform 6"/>
          <p:cNvSpPr>
            <a:spLocks/>
          </p:cNvSpPr>
          <p:nvPr/>
        </p:nvSpPr>
        <p:spPr bwMode="auto">
          <a:xfrm>
            <a:off x="6472238" y="5176838"/>
            <a:ext cx="320675" cy="242887"/>
          </a:xfrm>
          <a:custGeom>
            <a:avLst/>
            <a:gdLst>
              <a:gd name="T0" fmla="*/ 2147483647 w 202"/>
              <a:gd name="T1" fmla="*/ 2147483647 h 153"/>
              <a:gd name="T2" fmla="*/ 2147483647 w 202"/>
              <a:gd name="T3" fmla="*/ 2147483647 h 153"/>
              <a:gd name="T4" fmla="*/ 2147483647 w 202"/>
              <a:gd name="T5" fmla="*/ 2147483647 h 153"/>
              <a:gd name="T6" fmla="*/ 2147483647 w 202"/>
              <a:gd name="T7" fmla="*/ 2147483647 h 153"/>
              <a:gd name="T8" fmla="*/ 2147483647 w 202"/>
              <a:gd name="T9" fmla="*/ 2147483647 h 153"/>
              <a:gd name="T10" fmla="*/ 2147483647 w 202"/>
              <a:gd name="T11" fmla="*/ 2147483647 h 153"/>
              <a:gd name="T12" fmla="*/ 2147483647 w 202"/>
              <a:gd name="T13" fmla="*/ 0 h 153"/>
              <a:gd name="T14" fmla="*/ 2147483647 w 202"/>
              <a:gd name="T15" fmla="*/ 2147483647 h 153"/>
              <a:gd name="T16" fmla="*/ 2147483647 w 202"/>
              <a:gd name="T17" fmla="*/ 2147483647 h 153"/>
              <a:gd name="T18" fmla="*/ 2147483647 w 202"/>
              <a:gd name="T19" fmla="*/ 2147483647 h 153"/>
              <a:gd name="T20" fmla="*/ 2147483647 w 202"/>
              <a:gd name="T21" fmla="*/ 2147483647 h 153"/>
              <a:gd name="T22" fmla="*/ 0 w 202"/>
              <a:gd name="T23" fmla="*/ 2147483647 h 153"/>
              <a:gd name="T24" fmla="*/ 2147483647 w 202"/>
              <a:gd name="T25" fmla="*/ 2147483647 h 153"/>
              <a:gd name="T26" fmla="*/ 2147483647 w 202"/>
              <a:gd name="T27" fmla="*/ 2147483647 h 1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2"/>
              <a:gd name="T43" fmla="*/ 0 h 153"/>
              <a:gd name="T44" fmla="*/ 202 w 202"/>
              <a:gd name="T45" fmla="*/ 153 h 15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Freeform 7"/>
          <p:cNvSpPr>
            <a:spLocks/>
          </p:cNvSpPr>
          <p:nvPr/>
        </p:nvSpPr>
        <p:spPr bwMode="auto">
          <a:xfrm>
            <a:off x="6432550" y="3760788"/>
            <a:ext cx="366713" cy="1625600"/>
          </a:xfrm>
          <a:custGeom>
            <a:avLst/>
            <a:gdLst>
              <a:gd name="T0" fmla="*/ 2147483647 w 231"/>
              <a:gd name="T1" fmla="*/ 2147483647 h 1024"/>
              <a:gd name="T2" fmla="*/ 2147483647 w 231"/>
              <a:gd name="T3" fmla="*/ 2147483647 h 1024"/>
              <a:gd name="T4" fmla="*/ 2147483647 w 231"/>
              <a:gd name="T5" fmla="*/ 2147483647 h 1024"/>
              <a:gd name="T6" fmla="*/ 2147483647 w 231"/>
              <a:gd name="T7" fmla="*/ 2147483647 h 1024"/>
              <a:gd name="T8" fmla="*/ 2147483647 w 231"/>
              <a:gd name="T9" fmla="*/ 2147483647 h 1024"/>
              <a:gd name="T10" fmla="*/ 2147483647 w 231"/>
              <a:gd name="T11" fmla="*/ 2147483647 h 1024"/>
              <a:gd name="T12" fmla="*/ 2147483647 w 231"/>
              <a:gd name="T13" fmla="*/ 2147483647 h 1024"/>
              <a:gd name="T14" fmla="*/ 2147483647 w 231"/>
              <a:gd name="T15" fmla="*/ 2147483647 h 1024"/>
              <a:gd name="T16" fmla="*/ 2147483647 w 231"/>
              <a:gd name="T17" fmla="*/ 2147483647 h 1024"/>
              <a:gd name="T18" fmla="*/ 2147483647 w 231"/>
              <a:gd name="T19" fmla="*/ 2147483647 h 1024"/>
              <a:gd name="T20" fmla="*/ 2147483647 w 231"/>
              <a:gd name="T21" fmla="*/ 2147483647 h 1024"/>
              <a:gd name="T22" fmla="*/ 2147483647 w 231"/>
              <a:gd name="T23" fmla="*/ 2147483647 h 1024"/>
              <a:gd name="T24" fmla="*/ 2147483647 w 231"/>
              <a:gd name="T25" fmla="*/ 2147483647 h 1024"/>
              <a:gd name="T26" fmla="*/ 2147483647 w 231"/>
              <a:gd name="T27" fmla="*/ 2147483647 h 1024"/>
              <a:gd name="T28" fmla="*/ 2147483647 w 231"/>
              <a:gd name="T29" fmla="*/ 2147483647 h 1024"/>
              <a:gd name="T30" fmla="*/ 2147483647 w 231"/>
              <a:gd name="T31" fmla="*/ 2147483647 h 1024"/>
              <a:gd name="T32" fmla="*/ 2147483647 w 231"/>
              <a:gd name="T33" fmla="*/ 2147483647 h 1024"/>
              <a:gd name="T34" fmla="*/ 2147483647 w 231"/>
              <a:gd name="T35" fmla="*/ 2147483647 h 1024"/>
              <a:gd name="T36" fmla="*/ 2147483647 w 231"/>
              <a:gd name="T37" fmla="*/ 2147483647 h 102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1"/>
              <a:gd name="T58" fmla="*/ 0 h 1024"/>
              <a:gd name="T59" fmla="*/ 231 w 231"/>
              <a:gd name="T60" fmla="*/ 1024 h 102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Line 8"/>
          <p:cNvSpPr>
            <a:spLocks noChangeShapeType="1"/>
          </p:cNvSpPr>
          <p:nvPr/>
        </p:nvSpPr>
        <p:spPr bwMode="auto">
          <a:xfrm>
            <a:off x="6783388" y="4021138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9"/>
          <p:cNvSpPr>
            <a:spLocks noChangeShapeType="1"/>
          </p:cNvSpPr>
          <p:nvPr/>
        </p:nvSpPr>
        <p:spPr bwMode="auto">
          <a:xfrm>
            <a:off x="6478588" y="3792538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Freeform 10"/>
          <p:cNvSpPr>
            <a:spLocks/>
          </p:cNvSpPr>
          <p:nvPr/>
        </p:nvSpPr>
        <p:spPr bwMode="auto">
          <a:xfrm>
            <a:off x="6513513" y="3748088"/>
            <a:ext cx="1635125" cy="1573212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Freeform 11"/>
          <p:cNvSpPr>
            <a:spLocks/>
          </p:cNvSpPr>
          <p:nvPr/>
        </p:nvSpPr>
        <p:spPr bwMode="auto">
          <a:xfrm>
            <a:off x="4876800" y="3748088"/>
            <a:ext cx="1638300" cy="1573212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Freeform 12"/>
          <p:cNvSpPr>
            <a:spLocks/>
          </p:cNvSpPr>
          <p:nvPr/>
        </p:nvSpPr>
        <p:spPr bwMode="auto">
          <a:xfrm>
            <a:off x="4838700" y="5403850"/>
            <a:ext cx="3309938" cy="1588"/>
          </a:xfrm>
          <a:custGeom>
            <a:avLst/>
            <a:gdLst>
              <a:gd name="T0" fmla="*/ 0 w 2085"/>
              <a:gd name="T1" fmla="*/ 2147483647 h 1"/>
              <a:gd name="T2" fmla="*/ 2147483647 w 2085"/>
              <a:gd name="T3" fmla="*/ 0 h 1"/>
              <a:gd name="T4" fmla="*/ 2147483647 w 2085"/>
              <a:gd name="T5" fmla="*/ 0 h 1"/>
              <a:gd name="T6" fmla="*/ 0 60000 65536"/>
              <a:gd name="T7" fmla="*/ 0 60000 65536"/>
              <a:gd name="T8" fmla="*/ 0 60000 65536"/>
              <a:gd name="T9" fmla="*/ 0 w 2085"/>
              <a:gd name="T10" fmla="*/ 0 h 1"/>
              <a:gd name="T11" fmla="*/ 2085 w 208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" h="1">
                <a:moveTo>
                  <a:pt x="0" y="1"/>
                </a:moveTo>
                <a:lnTo>
                  <a:pt x="25" y="0"/>
                </a:lnTo>
                <a:lnTo>
                  <a:pt x="2085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Rectangle 13"/>
          <p:cNvSpPr>
            <a:spLocks noChangeArrowheads="1"/>
          </p:cNvSpPr>
          <p:nvPr/>
        </p:nvSpPr>
        <p:spPr bwMode="auto">
          <a:xfrm>
            <a:off x="2511425" y="4111625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0509" name="Rectangle 14"/>
          <p:cNvSpPr>
            <a:spLocks noChangeArrowheads="1"/>
          </p:cNvSpPr>
          <p:nvPr/>
        </p:nvSpPr>
        <p:spPr bwMode="auto">
          <a:xfrm>
            <a:off x="8153400" y="5348288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20510" name="Rectangle 15"/>
          <p:cNvSpPr>
            <a:spLocks noChangeArrowheads="1"/>
          </p:cNvSpPr>
          <p:nvPr/>
        </p:nvSpPr>
        <p:spPr bwMode="auto">
          <a:xfrm>
            <a:off x="6553200" y="5424488"/>
            <a:ext cx="625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chemeClr val="folHlink"/>
                </a:solidFill>
              </a:rPr>
              <a:t>0.12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0511" name="Rectangle 16"/>
          <p:cNvSpPr>
            <a:spLocks noChangeArrowheads="1"/>
          </p:cNvSpPr>
          <p:nvPr/>
        </p:nvSpPr>
        <p:spPr bwMode="auto">
          <a:xfrm>
            <a:off x="6248400" y="5424488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chemeClr val="folHlink"/>
                </a:solidFill>
              </a:rPr>
              <a:t> 0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0512" name="Freeform 17"/>
          <p:cNvSpPr>
            <a:spLocks/>
          </p:cNvSpPr>
          <p:nvPr/>
        </p:nvSpPr>
        <p:spPr bwMode="auto">
          <a:xfrm>
            <a:off x="2205038" y="5176838"/>
            <a:ext cx="320675" cy="242887"/>
          </a:xfrm>
          <a:custGeom>
            <a:avLst/>
            <a:gdLst>
              <a:gd name="T0" fmla="*/ 2147483647 w 202"/>
              <a:gd name="T1" fmla="*/ 2147483647 h 153"/>
              <a:gd name="T2" fmla="*/ 2147483647 w 202"/>
              <a:gd name="T3" fmla="*/ 2147483647 h 153"/>
              <a:gd name="T4" fmla="*/ 2147483647 w 202"/>
              <a:gd name="T5" fmla="*/ 2147483647 h 153"/>
              <a:gd name="T6" fmla="*/ 2147483647 w 202"/>
              <a:gd name="T7" fmla="*/ 2147483647 h 153"/>
              <a:gd name="T8" fmla="*/ 2147483647 w 202"/>
              <a:gd name="T9" fmla="*/ 2147483647 h 153"/>
              <a:gd name="T10" fmla="*/ 2147483647 w 202"/>
              <a:gd name="T11" fmla="*/ 2147483647 h 153"/>
              <a:gd name="T12" fmla="*/ 2147483647 w 202"/>
              <a:gd name="T13" fmla="*/ 0 h 153"/>
              <a:gd name="T14" fmla="*/ 2147483647 w 202"/>
              <a:gd name="T15" fmla="*/ 2147483647 h 153"/>
              <a:gd name="T16" fmla="*/ 2147483647 w 202"/>
              <a:gd name="T17" fmla="*/ 2147483647 h 153"/>
              <a:gd name="T18" fmla="*/ 2147483647 w 202"/>
              <a:gd name="T19" fmla="*/ 2147483647 h 153"/>
              <a:gd name="T20" fmla="*/ 2147483647 w 202"/>
              <a:gd name="T21" fmla="*/ 2147483647 h 153"/>
              <a:gd name="T22" fmla="*/ 0 w 202"/>
              <a:gd name="T23" fmla="*/ 2147483647 h 153"/>
              <a:gd name="T24" fmla="*/ 2147483647 w 202"/>
              <a:gd name="T25" fmla="*/ 2147483647 h 153"/>
              <a:gd name="T26" fmla="*/ 2147483647 w 202"/>
              <a:gd name="T27" fmla="*/ 2147483647 h 1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2"/>
              <a:gd name="T43" fmla="*/ 0 h 153"/>
              <a:gd name="T44" fmla="*/ 202 w 202"/>
              <a:gd name="T45" fmla="*/ 153 h 15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Freeform 18"/>
          <p:cNvSpPr>
            <a:spLocks/>
          </p:cNvSpPr>
          <p:nvPr/>
        </p:nvSpPr>
        <p:spPr bwMode="auto">
          <a:xfrm>
            <a:off x="2165350" y="3760788"/>
            <a:ext cx="366713" cy="1625600"/>
          </a:xfrm>
          <a:custGeom>
            <a:avLst/>
            <a:gdLst>
              <a:gd name="T0" fmla="*/ 2147483647 w 231"/>
              <a:gd name="T1" fmla="*/ 2147483647 h 1024"/>
              <a:gd name="T2" fmla="*/ 2147483647 w 231"/>
              <a:gd name="T3" fmla="*/ 2147483647 h 1024"/>
              <a:gd name="T4" fmla="*/ 2147483647 w 231"/>
              <a:gd name="T5" fmla="*/ 2147483647 h 1024"/>
              <a:gd name="T6" fmla="*/ 2147483647 w 231"/>
              <a:gd name="T7" fmla="*/ 2147483647 h 1024"/>
              <a:gd name="T8" fmla="*/ 2147483647 w 231"/>
              <a:gd name="T9" fmla="*/ 2147483647 h 1024"/>
              <a:gd name="T10" fmla="*/ 2147483647 w 231"/>
              <a:gd name="T11" fmla="*/ 2147483647 h 1024"/>
              <a:gd name="T12" fmla="*/ 2147483647 w 231"/>
              <a:gd name="T13" fmla="*/ 2147483647 h 1024"/>
              <a:gd name="T14" fmla="*/ 2147483647 w 231"/>
              <a:gd name="T15" fmla="*/ 2147483647 h 1024"/>
              <a:gd name="T16" fmla="*/ 2147483647 w 231"/>
              <a:gd name="T17" fmla="*/ 2147483647 h 1024"/>
              <a:gd name="T18" fmla="*/ 2147483647 w 231"/>
              <a:gd name="T19" fmla="*/ 2147483647 h 1024"/>
              <a:gd name="T20" fmla="*/ 2147483647 w 231"/>
              <a:gd name="T21" fmla="*/ 2147483647 h 1024"/>
              <a:gd name="T22" fmla="*/ 2147483647 w 231"/>
              <a:gd name="T23" fmla="*/ 2147483647 h 1024"/>
              <a:gd name="T24" fmla="*/ 2147483647 w 231"/>
              <a:gd name="T25" fmla="*/ 2147483647 h 1024"/>
              <a:gd name="T26" fmla="*/ 2147483647 w 231"/>
              <a:gd name="T27" fmla="*/ 2147483647 h 1024"/>
              <a:gd name="T28" fmla="*/ 2147483647 w 231"/>
              <a:gd name="T29" fmla="*/ 2147483647 h 1024"/>
              <a:gd name="T30" fmla="*/ 2147483647 w 231"/>
              <a:gd name="T31" fmla="*/ 2147483647 h 1024"/>
              <a:gd name="T32" fmla="*/ 2147483647 w 231"/>
              <a:gd name="T33" fmla="*/ 2147483647 h 1024"/>
              <a:gd name="T34" fmla="*/ 2147483647 w 231"/>
              <a:gd name="T35" fmla="*/ 2147483647 h 1024"/>
              <a:gd name="T36" fmla="*/ 2147483647 w 231"/>
              <a:gd name="T37" fmla="*/ 2147483647 h 102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1"/>
              <a:gd name="T58" fmla="*/ 0 h 1024"/>
              <a:gd name="T59" fmla="*/ 231 w 231"/>
              <a:gd name="T60" fmla="*/ 1024 h 102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Line 19"/>
          <p:cNvSpPr>
            <a:spLocks noChangeShapeType="1"/>
          </p:cNvSpPr>
          <p:nvPr/>
        </p:nvSpPr>
        <p:spPr bwMode="auto">
          <a:xfrm>
            <a:off x="2516188" y="4021138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20"/>
          <p:cNvSpPr>
            <a:spLocks noChangeShapeType="1"/>
          </p:cNvSpPr>
          <p:nvPr/>
        </p:nvSpPr>
        <p:spPr bwMode="auto">
          <a:xfrm>
            <a:off x="2211388" y="3792538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Freeform 21"/>
          <p:cNvSpPr>
            <a:spLocks/>
          </p:cNvSpPr>
          <p:nvPr/>
        </p:nvSpPr>
        <p:spPr bwMode="auto">
          <a:xfrm>
            <a:off x="2246313" y="3748088"/>
            <a:ext cx="1635125" cy="1573212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Freeform 22"/>
          <p:cNvSpPr>
            <a:spLocks/>
          </p:cNvSpPr>
          <p:nvPr/>
        </p:nvSpPr>
        <p:spPr bwMode="auto">
          <a:xfrm>
            <a:off x="609600" y="3748088"/>
            <a:ext cx="1638300" cy="1573212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Freeform 23"/>
          <p:cNvSpPr>
            <a:spLocks/>
          </p:cNvSpPr>
          <p:nvPr/>
        </p:nvSpPr>
        <p:spPr bwMode="auto">
          <a:xfrm>
            <a:off x="574675" y="5402263"/>
            <a:ext cx="3306763" cy="1587"/>
          </a:xfrm>
          <a:custGeom>
            <a:avLst/>
            <a:gdLst>
              <a:gd name="T0" fmla="*/ 0 w 2083"/>
              <a:gd name="T1" fmla="*/ 0 h 1"/>
              <a:gd name="T2" fmla="*/ 2147483647 w 2083"/>
              <a:gd name="T3" fmla="*/ 2147483647 h 1"/>
              <a:gd name="T4" fmla="*/ 2147483647 w 2083"/>
              <a:gd name="T5" fmla="*/ 2147483647 h 1"/>
              <a:gd name="T6" fmla="*/ 0 60000 65536"/>
              <a:gd name="T7" fmla="*/ 0 60000 65536"/>
              <a:gd name="T8" fmla="*/ 0 60000 65536"/>
              <a:gd name="T9" fmla="*/ 0 w 2083"/>
              <a:gd name="T10" fmla="*/ 0 h 1"/>
              <a:gd name="T11" fmla="*/ 2083 w 208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3" h="1">
                <a:moveTo>
                  <a:pt x="0" y="0"/>
                </a:moveTo>
                <a:lnTo>
                  <a:pt x="23" y="1"/>
                </a:lnTo>
                <a:lnTo>
                  <a:pt x="2083" y="1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Rectangle 24"/>
          <p:cNvSpPr>
            <a:spLocks noChangeArrowheads="1"/>
          </p:cNvSpPr>
          <p:nvPr/>
        </p:nvSpPr>
        <p:spPr bwMode="auto">
          <a:xfrm>
            <a:off x="3810000" y="5348288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20520" name="Rectangle 25"/>
          <p:cNvSpPr>
            <a:spLocks noChangeArrowheads="1"/>
          </p:cNvSpPr>
          <p:nvPr/>
        </p:nvSpPr>
        <p:spPr bwMode="auto">
          <a:xfrm>
            <a:off x="2362200" y="5424488"/>
            <a:ext cx="498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8.6</a:t>
            </a:r>
            <a:endParaRPr lang="en-US"/>
          </a:p>
        </p:txBody>
      </p:sp>
      <p:sp>
        <p:nvSpPr>
          <p:cNvPr id="20521" name="Rectangle 26"/>
          <p:cNvSpPr>
            <a:spLocks noChangeArrowheads="1"/>
          </p:cNvSpPr>
          <p:nvPr/>
        </p:nvSpPr>
        <p:spPr bwMode="auto">
          <a:xfrm>
            <a:off x="1981200" y="5424488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 8</a:t>
            </a:r>
            <a:endParaRPr lang="en-US"/>
          </a:p>
        </p:txBody>
      </p:sp>
      <p:sp>
        <p:nvSpPr>
          <p:cNvPr id="20522" name="Text Box 28"/>
          <p:cNvSpPr txBox="1">
            <a:spLocks noChangeArrowheads="1"/>
          </p:cNvSpPr>
          <p:nvPr/>
        </p:nvSpPr>
        <p:spPr bwMode="auto">
          <a:xfrm>
            <a:off x="2743200" y="3748088"/>
            <a:ext cx="12192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l-GR" b="0">
                <a:sym typeface="Arial" charset="0"/>
              </a:rPr>
              <a:t>μ</a:t>
            </a:r>
            <a:r>
              <a:rPr lang="en-US" b="0">
                <a:sym typeface="Arial" charset="0"/>
              </a:rPr>
              <a:t> = 8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 typeface="Arial" charset="0"/>
              <a:buNone/>
            </a:pPr>
            <a:r>
              <a:rPr lang="en-US" b="0">
                <a:sym typeface="Arial" charset="0"/>
              </a:rPr>
              <a:t> </a:t>
            </a:r>
            <a:r>
              <a:rPr lang="el-GR" b="0">
                <a:sym typeface="Arial" charset="0"/>
              </a:rPr>
              <a:t>σ</a:t>
            </a:r>
            <a:r>
              <a:rPr lang="en-US" b="0">
                <a:sym typeface="Arial" charset="0"/>
              </a:rPr>
              <a:t> = 10</a:t>
            </a:r>
          </a:p>
        </p:txBody>
      </p:sp>
      <p:sp>
        <p:nvSpPr>
          <p:cNvPr id="20523" name="Text Box 29"/>
          <p:cNvSpPr txBox="1">
            <a:spLocks noChangeArrowheads="1"/>
          </p:cNvSpPr>
          <p:nvPr/>
        </p:nvSpPr>
        <p:spPr bwMode="auto">
          <a:xfrm>
            <a:off x="7010400" y="3748088"/>
            <a:ext cx="12192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l-GR" b="0">
                <a:solidFill>
                  <a:schemeClr val="folHlink"/>
                </a:solidFill>
                <a:sym typeface="Arial" charset="0"/>
              </a:rPr>
              <a:t>μ</a:t>
            </a:r>
            <a:r>
              <a:rPr lang="en-US" b="0">
                <a:solidFill>
                  <a:schemeClr val="folHlink"/>
                </a:solidFill>
                <a:sym typeface="Arial" charset="0"/>
              </a:rPr>
              <a:t> </a:t>
            </a:r>
            <a:r>
              <a:rPr lang="en-US">
                <a:solidFill>
                  <a:schemeClr val="folHlink"/>
                </a:solidFill>
                <a:sym typeface="Arial" charset="0"/>
              </a:rPr>
              <a:t>= 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 typeface="Arial" charset="0"/>
              <a:buNone/>
            </a:pPr>
            <a:r>
              <a:rPr lang="el-GR">
                <a:solidFill>
                  <a:schemeClr val="folHlink"/>
                </a:solidFill>
                <a:sym typeface="Arial" charset="0"/>
              </a:rPr>
              <a:t>σ</a:t>
            </a:r>
            <a:r>
              <a:rPr lang="en-US">
                <a:solidFill>
                  <a:schemeClr val="folHlink"/>
                </a:solidFill>
                <a:sym typeface="Arial" charset="0"/>
              </a:rPr>
              <a:t> = 1</a:t>
            </a:r>
          </a:p>
        </p:txBody>
      </p:sp>
      <p:grpSp>
        <p:nvGrpSpPr>
          <p:cNvPr id="20524" name="Group 30"/>
          <p:cNvGrpSpPr>
            <a:grpSpLocks/>
          </p:cNvGrpSpPr>
          <p:nvPr/>
        </p:nvGrpSpPr>
        <p:grpSpPr bwMode="auto">
          <a:xfrm>
            <a:off x="3810000" y="3748088"/>
            <a:ext cx="1903413" cy="612775"/>
            <a:chOff x="1825" y="2398"/>
            <a:chExt cx="1728" cy="793"/>
          </a:xfrm>
        </p:grpSpPr>
        <p:sp>
          <p:nvSpPr>
            <p:cNvPr id="20530" name="Freeform 31"/>
            <p:cNvSpPr>
              <a:spLocks/>
            </p:cNvSpPr>
            <p:nvPr/>
          </p:nvSpPr>
          <p:spPr bwMode="auto">
            <a:xfrm>
              <a:off x="1827" y="2432"/>
              <a:ext cx="1726" cy="759"/>
            </a:xfrm>
            <a:custGeom>
              <a:avLst/>
              <a:gdLst>
                <a:gd name="T0" fmla="*/ 0 w 1726"/>
                <a:gd name="T1" fmla="*/ 386 h 759"/>
                <a:gd name="T2" fmla="*/ 86 w 1726"/>
                <a:gd name="T3" fmla="*/ 282 h 759"/>
                <a:gd name="T4" fmla="*/ 151 w 1726"/>
                <a:gd name="T5" fmla="*/ 227 h 759"/>
                <a:gd name="T6" fmla="*/ 224 w 1726"/>
                <a:gd name="T7" fmla="*/ 175 h 759"/>
                <a:gd name="T8" fmla="*/ 304 w 1726"/>
                <a:gd name="T9" fmla="*/ 134 h 759"/>
                <a:gd name="T10" fmla="*/ 394 w 1726"/>
                <a:gd name="T11" fmla="*/ 93 h 759"/>
                <a:gd name="T12" fmla="*/ 502 w 1726"/>
                <a:gd name="T13" fmla="*/ 57 h 759"/>
                <a:gd name="T14" fmla="*/ 646 w 1726"/>
                <a:gd name="T15" fmla="*/ 20 h 759"/>
                <a:gd name="T16" fmla="*/ 778 w 1726"/>
                <a:gd name="T17" fmla="*/ 6 h 759"/>
                <a:gd name="T18" fmla="*/ 896 w 1726"/>
                <a:gd name="T19" fmla="*/ 2 h 759"/>
                <a:gd name="T20" fmla="*/ 1021 w 1726"/>
                <a:gd name="T21" fmla="*/ 14 h 759"/>
                <a:gd name="T22" fmla="*/ 1132 w 1726"/>
                <a:gd name="T23" fmla="*/ 36 h 759"/>
                <a:gd name="T24" fmla="*/ 1236 w 1726"/>
                <a:gd name="T25" fmla="*/ 79 h 759"/>
                <a:gd name="T26" fmla="*/ 1342 w 1726"/>
                <a:gd name="T27" fmla="*/ 147 h 759"/>
                <a:gd name="T28" fmla="*/ 1426 w 1726"/>
                <a:gd name="T29" fmla="*/ 225 h 759"/>
                <a:gd name="T30" fmla="*/ 1472 w 1726"/>
                <a:gd name="T31" fmla="*/ 277 h 759"/>
                <a:gd name="T32" fmla="*/ 1594 w 1726"/>
                <a:gd name="T33" fmla="*/ 94 h 759"/>
                <a:gd name="T34" fmla="*/ 1596 w 1726"/>
                <a:gd name="T35" fmla="*/ 197 h 759"/>
                <a:gd name="T36" fmla="*/ 1605 w 1726"/>
                <a:gd name="T37" fmla="*/ 300 h 759"/>
                <a:gd name="T38" fmla="*/ 1624 w 1726"/>
                <a:gd name="T39" fmla="*/ 398 h 759"/>
                <a:gd name="T40" fmla="*/ 1651 w 1726"/>
                <a:gd name="T41" fmla="*/ 499 h 759"/>
                <a:gd name="T42" fmla="*/ 1706 w 1726"/>
                <a:gd name="T43" fmla="*/ 627 h 759"/>
                <a:gd name="T44" fmla="*/ 1685 w 1726"/>
                <a:gd name="T45" fmla="*/ 685 h 759"/>
                <a:gd name="T46" fmla="*/ 1601 w 1726"/>
                <a:gd name="T47" fmla="*/ 667 h 759"/>
                <a:gd name="T48" fmla="*/ 1534 w 1726"/>
                <a:gd name="T49" fmla="*/ 664 h 759"/>
                <a:gd name="T50" fmla="*/ 1469 w 1726"/>
                <a:gd name="T51" fmla="*/ 671 h 759"/>
                <a:gd name="T52" fmla="*/ 1403 w 1726"/>
                <a:gd name="T53" fmla="*/ 690 h 759"/>
                <a:gd name="T54" fmla="*/ 1330 w 1726"/>
                <a:gd name="T55" fmla="*/ 723 h 759"/>
                <a:gd name="T56" fmla="*/ 1259 w 1726"/>
                <a:gd name="T57" fmla="*/ 687 h 759"/>
                <a:gd name="T58" fmla="*/ 1345 w 1726"/>
                <a:gd name="T59" fmla="*/ 482 h 759"/>
                <a:gd name="T60" fmla="*/ 1237 w 1726"/>
                <a:gd name="T61" fmla="*/ 396 h 759"/>
                <a:gd name="T62" fmla="*/ 1131 w 1726"/>
                <a:gd name="T63" fmla="*/ 328 h 759"/>
                <a:gd name="T64" fmla="*/ 1036 w 1726"/>
                <a:gd name="T65" fmla="*/ 277 h 759"/>
                <a:gd name="T66" fmla="*/ 921 w 1726"/>
                <a:gd name="T67" fmla="*/ 232 h 759"/>
                <a:gd name="T68" fmla="*/ 811 w 1726"/>
                <a:gd name="T69" fmla="*/ 209 h 759"/>
                <a:gd name="T70" fmla="*/ 707 w 1726"/>
                <a:gd name="T71" fmla="*/ 195 h 759"/>
                <a:gd name="T72" fmla="*/ 587 w 1726"/>
                <a:gd name="T73" fmla="*/ 201 h 759"/>
                <a:gd name="T74" fmla="*/ 470 w 1726"/>
                <a:gd name="T75" fmla="*/ 211 h 759"/>
                <a:gd name="T76" fmla="*/ 334 w 1726"/>
                <a:gd name="T77" fmla="*/ 232 h 759"/>
                <a:gd name="T78" fmla="*/ 231 w 1726"/>
                <a:gd name="T79" fmla="*/ 266 h 759"/>
                <a:gd name="T80" fmla="*/ 158 w 1726"/>
                <a:gd name="T81" fmla="*/ 301 h 759"/>
                <a:gd name="T82" fmla="*/ 97 w 1726"/>
                <a:gd name="T83" fmla="*/ 343 h 7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6"/>
                <a:gd name="T127" fmla="*/ 0 h 759"/>
                <a:gd name="T128" fmla="*/ 1726 w 1726"/>
                <a:gd name="T129" fmla="*/ 759 h 7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rgbClr val="C7DAF7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Freeform 32"/>
            <p:cNvSpPr>
              <a:spLocks/>
            </p:cNvSpPr>
            <p:nvPr/>
          </p:nvSpPr>
          <p:spPr bwMode="auto">
            <a:xfrm>
              <a:off x="1825" y="2398"/>
              <a:ext cx="1708" cy="718"/>
            </a:xfrm>
            <a:custGeom>
              <a:avLst/>
              <a:gdLst>
                <a:gd name="T0" fmla="*/ 57 w 1708"/>
                <a:gd name="T1" fmla="*/ 326 h 718"/>
                <a:gd name="T2" fmla="*/ 117 w 1708"/>
                <a:gd name="T3" fmla="*/ 264 h 718"/>
                <a:gd name="T4" fmla="*/ 183 w 1708"/>
                <a:gd name="T5" fmla="*/ 210 h 718"/>
                <a:gd name="T6" fmla="*/ 263 w 1708"/>
                <a:gd name="T7" fmla="*/ 156 h 718"/>
                <a:gd name="T8" fmla="*/ 336 w 1708"/>
                <a:gd name="T9" fmla="*/ 117 h 718"/>
                <a:gd name="T10" fmla="*/ 438 w 1708"/>
                <a:gd name="T11" fmla="*/ 79 h 718"/>
                <a:gd name="T12" fmla="*/ 575 w 1708"/>
                <a:gd name="T13" fmla="*/ 37 h 718"/>
                <a:gd name="T14" fmla="*/ 694 w 1708"/>
                <a:gd name="T15" fmla="*/ 16 h 718"/>
                <a:gd name="T16" fmla="*/ 831 w 1708"/>
                <a:gd name="T17" fmla="*/ 0 h 718"/>
                <a:gd name="T18" fmla="*/ 951 w 1708"/>
                <a:gd name="T19" fmla="*/ 2 h 718"/>
                <a:gd name="T20" fmla="*/ 1069 w 1708"/>
                <a:gd name="T21" fmla="*/ 17 h 718"/>
                <a:gd name="T22" fmla="*/ 1176 w 1708"/>
                <a:gd name="T23" fmla="*/ 49 h 718"/>
                <a:gd name="T24" fmla="*/ 1280 w 1708"/>
                <a:gd name="T25" fmla="*/ 96 h 718"/>
                <a:gd name="T26" fmla="*/ 1371 w 1708"/>
                <a:gd name="T27" fmla="*/ 164 h 718"/>
                <a:gd name="T28" fmla="*/ 1445 w 1708"/>
                <a:gd name="T29" fmla="*/ 236 h 718"/>
                <a:gd name="T30" fmla="*/ 1583 w 1708"/>
                <a:gd name="T31" fmla="*/ 78 h 718"/>
                <a:gd name="T32" fmla="*/ 1583 w 1708"/>
                <a:gd name="T33" fmla="*/ 176 h 718"/>
                <a:gd name="T34" fmla="*/ 1592 w 1708"/>
                <a:gd name="T35" fmla="*/ 274 h 718"/>
                <a:gd name="T36" fmla="*/ 1609 w 1708"/>
                <a:gd name="T37" fmla="*/ 368 h 718"/>
                <a:gd name="T38" fmla="*/ 1635 w 1708"/>
                <a:gd name="T39" fmla="*/ 464 h 718"/>
                <a:gd name="T40" fmla="*/ 1674 w 1708"/>
                <a:gd name="T41" fmla="*/ 576 h 718"/>
                <a:gd name="T42" fmla="*/ 1707 w 1708"/>
                <a:gd name="T43" fmla="*/ 656 h 718"/>
                <a:gd name="T44" fmla="*/ 1628 w 1708"/>
                <a:gd name="T45" fmla="*/ 634 h 718"/>
                <a:gd name="T46" fmla="*/ 1542 w 1708"/>
                <a:gd name="T47" fmla="*/ 623 h 718"/>
                <a:gd name="T48" fmla="*/ 1491 w 1708"/>
                <a:gd name="T49" fmla="*/ 626 h 718"/>
                <a:gd name="T50" fmla="*/ 1417 w 1708"/>
                <a:gd name="T51" fmla="*/ 641 h 718"/>
                <a:gd name="T52" fmla="*/ 1350 w 1708"/>
                <a:gd name="T53" fmla="*/ 668 h 718"/>
                <a:gd name="T54" fmla="*/ 1260 w 1708"/>
                <a:gd name="T55" fmla="*/ 717 h 718"/>
                <a:gd name="T56" fmla="*/ 1332 w 1708"/>
                <a:gd name="T57" fmla="*/ 453 h 718"/>
                <a:gd name="T58" fmla="*/ 1224 w 1708"/>
                <a:gd name="T59" fmla="*/ 372 h 718"/>
                <a:gd name="T60" fmla="*/ 1119 w 1708"/>
                <a:gd name="T61" fmla="*/ 308 h 718"/>
                <a:gd name="T62" fmla="*/ 1026 w 1708"/>
                <a:gd name="T63" fmla="*/ 261 h 718"/>
                <a:gd name="T64" fmla="*/ 911 w 1708"/>
                <a:gd name="T65" fmla="*/ 220 h 718"/>
                <a:gd name="T66" fmla="*/ 802 w 1708"/>
                <a:gd name="T67" fmla="*/ 200 h 718"/>
                <a:gd name="T68" fmla="*/ 699 w 1708"/>
                <a:gd name="T69" fmla="*/ 189 h 718"/>
                <a:gd name="T70" fmla="*/ 579 w 1708"/>
                <a:gd name="T71" fmla="*/ 196 h 718"/>
                <a:gd name="T72" fmla="*/ 462 w 1708"/>
                <a:gd name="T73" fmla="*/ 208 h 718"/>
                <a:gd name="T74" fmla="*/ 327 w 1708"/>
                <a:gd name="T75" fmla="*/ 230 h 718"/>
                <a:gd name="T76" fmla="*/ 224 w 1708"/>
                <a:gd name="T77" fmla="*/ 263 h 718"/>
                <a:gd name="T78" fmla="*/ 148 w 1708"/>
                <a:gd name="T79" fmla="*/ 299 h 718"/>
                <a:gd name="T80" fmla="*/ 91 w 1708"/>
                <a:gd name="T81" fmla="*/ 340 h 7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8"/>
                <a:gd name="T124" fmla="*/ 0 h 718"/>
                <a:gd name="T125" fmla="*/ 1708 w 1708"/>
                <a:gd name="T126" fmla="*/ 718 h 71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rgbClr val="C7DAF7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25" name="Text Box 33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2514600" y="2514600"/>
          <a:ext cx="3657600" cy="776288"/>
        </p:xfrm>
        <a:graphic>
          <a:graphicData uri="http://schemas.openxmlformats.org/presentationml/2006/ole">
            <p:oleObj spid="_x0000_s20496" name="Equation" r:id="rId3" imgW="59380200" imgH="12577320" progId="Equation.3">
              <p:embed/>
            </p:oleObj>
          </a:graphicData>
        </a:graphic>
      </p:graphicFrame>
      <p:sp>
        <p:nvSpPr>
          <p:cNvPr id="20526" name="Text Box 36"/>
          <p:cNvSpPr txBox="1">
            <a:spLocks noChangeArrowheads="1"/>
          </p:cNvSpPr>
          <p:nvPr/>
        </p:nvSpPr>
        <p:spPr bwMode="auto">
          <a:xfrm>
            <a:off x="1143000" y="5943600"/>
            <a:ext cx="243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P(X &lt; 8.6)</a:t>
            </a:r>
          </a:p>
        </p:txBody>
      </p:sp>
      <p:sp>
        <p:nvSpPr>
          <p:cNvPr id="20527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243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solidFill>
                  <a:schemeClr val="folHlink"/>
                </a:solidFill>
              </a:rPr>
              <a:t>P(Z &lt; 0.12)</a:t>
            </a:r>
          </a:p>
        </p:txBody>
      </p:sp>
      <p:sp>
        <p:nvSpPr>
          <p:cNvPr id="20528" name="Slide Number Placeholder 3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5FA6DA6A-8A00-4D58-9741-66B9DAC3C44D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150938" y="487363"/>
            <a:ext cx="7383462" cy="711200"/>
          </a:xfrm>
          <a:prstGeom prst="rect">
            <a:avLst/>
          </a:prstGeom>
        </p:spPr>
        <p:txBody>
          <a:bodyPr/>
          <a:lstStyle/>
          <a:p>
            <a:pPr algn="ctr" defTabSz="852488">
              <a:defRPr/>
            </a:pPr>
            <a:r>
              <a:rPr lang="en-US" sz="40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Finding Normal Probabilities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41"/>
          <p:cNvSpPr>
            <a:spLocks noGrp="1" noChangeArrowheads="1"/>
          </p:cNvSpPr>
          <p:nvPr>
            <p:ph type="title"/>
          </p:nvPr>
        </p:nvSpPr>
        <p:spPr>
          <a:xfrm>
            <a:off x="1150938" y="430213"/>
            <a:ext cx="7383462" cy="747712"/>
          </a:xfrm>
        </p:spPr>
        <p:txBody>
          <a:bodyPr lIns="90487" tIns="44450" rIns="90487" bIns="44450" anchor="ctr" anchorCtr="1"/>
          <a:lstStyle/>
          <a:p>
            <a:pPr defTabSz="914400" eaLnBrk="1" hangingPunct="1"/>
            <a:r>
              <a:rPr lang="en-US" smtClean="0"/>
              <a:t>Solution: Finding P(Z &lt; 0.12)</a:t>
            </a: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97283" name="Freeform 2"/>
          <p:cNvSpPr>
            <a:spLocks/>
          </p:cNvSpPr>
          <p:nvPr/>
        </p:nvSpPr>
        <p:spPr bwMode="auto">
          <a:xfrm>
            <a:off x="4676775" y="3562350"/>
            <a:ext cx="1651000" cy="1676400"/>
          </a:xfrm>
          <a:custGeom>
            <a:avLst/>
            <a:gdLst>
              <a:gd name="T0" fmla="*/ 2147483647 w 1040"/>
              <a:gd name="T1" fmla="*/ 2147483647 h 1056"/>
              <a:gd name="T2" fmla="*/ 2147483647 w 1040"/>
              <a:gd name="T3" fmla="*/ 0 h 1056"/>
              <a:gd name="T4" fmla="*/ 2147483647 w 1040"/>
              <a:gd name="T5" fmla="*/ 2147483647 h 1056"/>
              <a:gd name="T6" fmla="*/ 2147483647 w 1040"/>
              <a:gd name="T7" fmla="*/ 2147483647 h 1056"/>
              <a:gd name="T8" fmla="*/ 2147483647 w 1040"/>
              <a:gd name="T9" fmla="*/ 2147483647 h 1056"/>
              <a:gd name="T10" fmla="*/ 2147483647 w 1040"/>
              <a:gd name="T11" fmla="*/ 2147483647 h 1056"/>
              <a:gd name="T12" fmla="*/ 2147483647 w 1040"/>
              <a:gd name="T13" fmla="*/ 2147483647 h 1056"/>
              <a:gd name="T14" fmla="*/ 2147483647 w 1040"/>
              <a:gd name="T15" fmla="*/ 2147483647 h 1056"/>
              <a:gd name="T16" fmla="*/ 2147483647 w 1040"/>
              <a:gd name="T17" fmla="*/ 2147483647 h 1056"/>
              <a:gd name="T18" fmla="*/ 2147483647 w 1040"/>
              <a:gd name="T19" fmla="*/ 2147483647 h 1056"/>
              <a:gd name="T20" fmla="*/ 2147483647 w 1040"/>
              <a:gd name="T21" fmla="*/ 2147483647 h 1056"/>
              <a:gd name="T22" fmla="*/ 0 w 1040"/>
              <a:gd name="T23" fmla="*/ 2147483647 h 1056"/>
              <a:gd name="T24" fmla="*/ 0 w 1040"/>
              <a:gd name="T25" fmla="*/ 2147483647 h 1056"/>
              <a:gd name="T26" fmla="*/ 2147483647 w 1040"/>
              <a:gd name="T27" fmla="*/ 2147483647 h 10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40"/>
              <a:gd name="T43" fmla="*/ 0 h 1056"/>
              <a:gd name="T44" fmla="*/ 1040 w 1040"/>
              <a:gd name="T45" fmla="*/ 1056 h 105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40" h="1056">
                <a:moveTo>
                  <a:pt x="1038" y="1056"/>
                </a:moveTo>
                <a:lnTo>
                  <a:pt x="1040" y="0"/>
                </a:lnTo>
                <a:lnTo>
                  <a:pt x="934" y="60"/>
                </a:lnTo>
                <a:lnTo>
                  <a:pt x="822" y="180"/>
                </a:lnTo>
                <a:lnTo>
                  <a:pt x="756" y="316"/>
                </a:lnTo>
                <a:lnTo>
                  <a:pt x="668" y="464"/>
                </a:lnTo>
                <a:lnTo>
                  <a:pt x="616" y="564"/>
                </a:lnTo>
                <a:lnTo>
                  <a:pt x="552" y="669"/>
                </a:lnTo>
                <a:lnTo>
                  <a:pt x="486" y="756"/>
                </a:lnTo>
                <a:lnTo>
                  <a:pt x="390" y="864"/>
                </a:lnTo>
                <a:lnTo>
                  <a:pt x="234" y="960"/>
                </a:lnTo>
                <a:lnTo>
                  <a:pt x="0" y="990"/>
                </a:lnTo>
                <a:lnTo>
                  <a:pt x="0" y="1048"/>
                </a:lnTo>
                <a:lnTo>
                  <a:pt x="1038" y="10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84" name="Freeform 3"/>
          <p:cNvSpPr>
            <a:spLocks/>
          </p:cNvSpPr>
          <p:nvPr/>
        </p:nvSpPr>
        <p:spPr bwMode="auto">
          <a:xfrm>
            <a:off x="6318250" y="3546475"/>
            <a:ext cx="311150" cy="1682750"/>
          </a:xfrm>
          <a:custGeom>
            <a:avLst/>
            <a:gdLst>
              <a:gd name="T0" fmla="*/ 2147483647 w 196"/>
              <a:gd name="T1" fmla="*/ 2147483647 h 1060"/>
              <a:gd name="T2" fmla="*/ 2147483647 w 196"/>
              <a:gd name="T3" fmla="*/ 2147483647 h 1060"/>
              <a:gd name="T4" fmla="*/ 2147483647 w 196"/>
              <a:gd name="T5" fmla="*/ 2147483647 h 1060"/>
              <a:gd name="T6" fmla="*/ 2147483647 w 196"/>
              <a:gd name="T7" fmla="*/ 2147483647 h 1060"/>
              <a:gd name="T8" fmla="*/ 2147483647 w 196"/>
              <a:gd name="T9" fmla="*/ 2147483647 h 1060"/>
              <a:gd name="T10" fmla="*/ 2147483647 w 196"/>
              <a:gd name="T11" fmla="*/ 2147483647 h 10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"/>
              <a:gd name="T19" fmla="*/ 0 h 1060"/>
              <a:gd name="T20" fmla="*/ 196 w 196"/>
              <a:gd name="T21" fmla="*/ 1060 h 10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" h="1060">
                <a:moveTo>
                  <a:pt x="4" y="1054"/>
                </a:moveTo>
                <a:cubicBezTo>
                  <a:pt x="78" y="1058"/>
                  <a:pt x="108" y="1054"/>
                  <a:pt x="190" y="1056"/>
                </a:cubicBezTo>
                <a:cubicBezTo>
                  <a:pt x="190" y="898"/>
                  <a:pt x="196" y="320"/>
                  <a:pt x="192" y="156"/>
                </a:cubicBezTo>
                <a:cubicBezTo>
                  <a:pt x="185" y="170"/>
                  <a:pt x="102" y="47"/>
                  <a:pt x="100" y="56"/>
                </a:cubicBezTo>
                <a:cubicBezTo>
                  <a:pt x="100" y="70"/>
                  <a:pt x="7" y="0"/>
                  <a:pt x="8" y="14"/>
                </a:cubicBezTo>
                <a:cubicBezTo>
                  <a:pt x="8" y="19"/>
                  <a:pt x="0" y="1060"/>
                  <a:pt x="4" y="1054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85" name="Line 6"/>
          <p:cNvSpPr>
            <a:spLocks noChangeShapeType="1"/>
          </p:cNvSpPr>
          <p:nvPr/>
        </p:nvSpPr>
        <p:spPr bwMode="auto">
          <a:xfrm>
            <a:off x="6327775" y="3575050"/>
            <a:ext cx="0" cy="16462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Freeform 7"/>
          <p:cNvSpPr>
            <a:spLocks/>
          </p:cNvSpPr>
          <p:nvPr/>
        </p:nvSpPr>
        <p:spPr bwMode="auto">
          <a:xfrm>
            <a:off x="6329363" y="3568700"/>
            <a:ext cx="1635125" cy="15732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87" name="Freeform 8"/>
          <p:cNvSpPr>
            <a:spLocks/>
          </p:cNvSpPr>
          <p:nvPr/>
        </p:nvSpPr>
        <p:spPr bwMode="auto">
          <a:xfrm>
            <a:off x="4692650" y="3568700"/>
            <a:ext cx="1638300" cy="15732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88" name="Freeform 9"/>
          <p:cNvSpPr>
            <a:spLocks/>
          </p:cNvSpPr>
          <p:nvPr/>
        </p:nvSpPr>
        <p:spPr bwMode="auto">
          <a:xfrm>
            <a:off x="4675188" y="5224463"/>
            <a:ext cx="3289300" cy="7937"/>
          </a:xfrm>
          <a:custGeom>
            <a:avLst/>
            <a:gdLst>
              <a:gd name="T0" fmla="*/ 0 w 2072"/>
              <a:gd name="T1" fmla="*/ 2147483647 h 5"/>
              <a:gd name="T2" fmla="*/ 2147483647 w 2072"/>
              <a:gd name="T3" fmla="*/ 0 h 5"/>
              <a:gd name="T4" fmla="*/ 2147483647 w 2072"/>
              <a:gd name="T5" fmla="*/ 0 h 5"/>
              <a:gd name="T6" fmla="*/ 0 60000 65536"/>
              <a:gd name="T7" fmla="*/ 0 60000 65536"/>
              <a:gd name="T8" fmla="*/ 0 60000 65536"/>
              <a:gd name="T9" fmla="*/ 0 w 2072"/>
              <a:gd name="T10" fmla="*/ 0 h 5"/>
              <a:gd name="T11" fmla="*/ 2072 w 2072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89" name="Rectangle 10"/>
          <p:cNvSpPr>
            <a:spLocks noChangeArrowheads="1"/>
          </p:cNvSpPr>
          <p:nvPr/>
        </p:nvSpPr>
        <p:spPr bwMode="auto">
          <a:xfrm>
            <a:off x="7970838" y="521335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Z</a:t>
            </a:r>
          </a:p>
        </p:txBody>
      </p:sp>
      <p:sp>
        <p:nvSpPr>
          <p:cNvPr id="97290" name="Rectangle 11"/>
          <p:cNvSpPr>
            <a:spLocks noChangeArrowheads="1"/>
          </p:cNvSpPr>
          <p:nvPr/>
        </p:nvSpPr>
        <p:spPr bwMode="auto">
          <a:xfrm>
            <a:off x="6342063" y="55165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7291" name="Rectangle 12"/>
          <p:cNvSpPr>
            <a:spLocks noChangeArrowheads="1"/>
          </p:cNvSpPr>
          <p:nvPr/>
        </p:nvSpPr>
        <p:spPr bwMode="auto">
          <a:xfrm>
            <a:off x="7832725" y="33194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7292" name="Rectangle 13"/>
          <p:cNvSpPr>
            <a:spLocks noChangeArrowheads="1"/>
          </p:cNvSpPr>
          <p:nvPr/>
        </p:nvSpPr>
        <p:spPr bwMode="auto">
          <a:xfrm>
            <a:off x="6364288" y="5881688"/>
            <a:ext cx="625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0.12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97293" name="Rectangle 16"/>
          <p:cNvSpPr>
            <a:spLocks noChangeArrowheads="1"/>
          </p:cNvSpPr>
          <p:nvPr/>
        </p:nvSpPr>
        <p:spPr bwMode="auto">
          <a:xfrm>
            <a:off x="1023938" y="2736850"/>
            <a:ext cx="881062" cy="692150"/>
          </a:xfrm>
          <a:prstGeom prst="rect">
            <a:avLst/>
          </a:prstGeom>
          <a:solidFill>
            <a:srgbClr val="A0C7FC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7294" name="Rectangle 17"/>
          <p:cNvSpPr>
            <a:spLocks noChangeArrowheads="1"/>
          </p:cNvSpPr>
          <p:nvPr/>
        </p:nvSpPr>
        <p:spPr bwMode="auto">
          <a:xfrm>
            <a:off x="1306513" y="2809875"/>
            <a:ext cx="339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z</a:t>
            </a:r>
          </a:p>
        </p:txBody>
      </p:sp>
      <p:sp>
        <p:nvSpPr>
          <p:cNvPr id="97295" name="Rectangle 18"/>
          <p:cNvSpPr>
            <a:spLocks noChangeArrowheads="1"/>
          </p:cNvSpPr>
          <p:nvPr/>
        </p:nvSpPr>
        <p:spPr bwMode="auto">
          <a:xfrm>
            <a:off x="1901825" y="2736850"/>
            <a:ext cx="1096963" cy="692150"/>
          </a:xfrm>
          <a:prstGeom prst="rect">
            <a:avLst/>
          </a:prstGeom>
          <a:solidFill>
            <a:srgbClr val="A0C7FC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7296" name="Rectangle 19"/>
          <p:cNvSpPr>
            <a:spLocks noChangeArrowheads="1"/>
          </p:cNvSpPr>
          <p:nvPr/>
        </p:nvSpPr>
        <p:spPr bwMode="auto">
          <a:xfrm>
            <a:off x="2106613" y="2809875"/>
            <a:ext cx="7461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F(z)</a:t>
            </a:r>
          </a:p>
        </p:txBody>
      </p:sp>
      <p:sp>
        <p:nvSpPr>
          <p:cNvPr id="97297" name="Rectangle 23"/>
          <p:cNvSpPr>
            <a:spLocks noChangeArrowheads="1"/>
          </p:cNvSpPr>
          <p:nvPr/>
        </p:nvSpPr>
        <p:spPr bwMode="auto">
          <a:xfrm>
            <a:off x="1133475" y="3473450"/>
            <a:ext cx="6223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.10</a:t>
            </a:r>
          </a:p>
        </p:txBody>
      </p:sp>
      <p:sp>
        <p:nvSpPr>
          <p:cNvPr id="97298" name="Rectangle 24"/>
          <p:cNvSpPr>
            <a:spLocks noChangeArrowheads="1"/>
          </p:cNvSpPr>
          <p:nvPr/>
        </p:nvSpPr>
        <p:spPr bwMode="auto">
          <a:xfrm>
            <a:off x="2024063" y="3479800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.5398</a:t>
            </a:r>
          </a:p>
        </p:txBody>
      </p:sp>
      <p:sp>
        <p:nvSpPr>
          <p:cNvPr id="97299" name="Rectangle 28"/>
          <p:cNvSpPr>
            <a:spLocks noChangeArrowheads="1"/>
          </p:cNvSpPr>
          <p:nvPr/>
        </p:nvSpPr>
        <p:spPr bwMode="auto">
          <a:xfrm>
            <a:off x="1104900" y="4140200"/>
            <a:ext cx="6223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.11</a:t>
            </a:r>
          </a:p>
        </p:txBody>
      </p:sp>
      <p:sp>
        <p:nvSpPr>
          <p:cNvPr id="97300" name="Rectangle 29"/>
          <p:cNvSpPr>
            <a:spLocks noChangeArrowheads="1"/>
          </p:cNvSpPr>
          <p:nvPr/>
        </p:nvSpPr>
        <p:spPr bwMode="auto">
          <a:xfrm>
            <a:off x="2022475" y="4159250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.5438</a:t>
            </a:r>
          </a:p>
        </p:txBody>
      </p:sp>
      <p:sp>
        <p:nvSpPr>
          <p:cNvPr id="97301" name="Rectangle 33"/>
          <p:cNvSpPr>
            <a:spLocks noChangeArrowheads="1"/>
          </p:cNvSpPr>
          <p:nvPr/>
        </p:nvSpPr>
        <p:spPr bwMode="auto">
          <a:xfrm>
            <a:off x="1104900" y="4810125"/>
            <a:ext cx="6223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.12</a:t>
            </a:r>
          </a:p>
        </p:txBody>
      </p:sp>
      <p:sp>
        <p:nvSpPr>
          <p:cNvPr id="97302" name="Rectangle 34"/>
          <p:cNvSpPr>
            <a:spLocks noChangeArrowheads="1"/>
          </p:cNvSpPr>
          <p:nvPr/>
        </p:nvSpPr>
        <p:spPr bwMode="auto">
          <a:xfrm>
            <a:off x="2024063" y="4810125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.5478</a:t>
            </a:r>
          </a:p>
        </p:txBody>
      </p:sp>
      <p:sp>
        <p:nvSpPr>
          <p:cNvPr id="97303" name="Rectangle 38"/>
          <p:cNvSpPr>
            <a:spLocks noChangeArrowheads="1"/>
          </p:cNvSpPr>
          <p:nvPr/>
        </p:nvSpPr>
        <p:spPr bwMode="auto">
          <a:xfrm>
            <a:off x="1104900" y="5470525"/>
            <a:ext cx="6223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.13</a:t>
            </a:r>
          </a:p>
        </p:txBody>
      </p:sp>
      <p:sp>
        <p:nvSpPr>
          <p:cNvPr id="97304" name="Rectangle 39"/>
          <p:cNvSpPr>
            <a:spLocks noChangeArrowheads="1"/>
          </p:cNvSpPr>
          <p:nvPr/>
        </p:nvSpPr>
        <p:spPr bwMode="auto">
          <a:xfrm>
            <a:off x="2024063" y="5470525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.5517</a:t>
            </a:r>
          </a:p>
        </p:txBody>
      </p:sp>
      <p:sp>
        <p:nvSpPr>
          <p:cNvPr id="97305" name="Rectangle 42"/>
          <p:cNvSpPr>
            <a:spLocks noChangeArrowheads="1"/>
          </p:cNvSpPr>
          <p:nvPr/>
        </p:nvSpPr>
        <p:spPr bwMode="auto">
          <a:xfrm>
            <a:off x="6400800" y="2895600"/>
            <a:ext cx="2451100" cy="454025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0">
                <a:solidFill>
                  <a:srgbClr val="FF0000"/>
                </a:solidFill>
              </a:rPr>
              <a:t>F(0.12) = 0.5478</a:t>
            </a:r>
          </a:p>
        </p:txBody>
      </p:sp>
      <p:sp>
        <p:nvSpPr>
          <p:cNvPr id="97306" name="Rectangle 46"/>
          <p:cNvSpPr>
            <a:spLocks noChangeArrowheads="1"/>
          </p:cNvSpPr>
          <p:nvPr/>
        </p:nvSpPr>
        <p:spPr bwMode="auto">
          <a:xfrm>
            <a:off x="381000" y="1905000"/>
            <a:ext cx="4572000" cy="782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Standardized Normal Probability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b="0"/>
              <a:t>Table (Portion)</a:t>
            </a:r>
          </a:p>
        </p:txBody>
      </p:sp>
      <p:sp>
        <p:nvSpPr>
          <p:cNvPr id="97307" name="Rectangle 47"/>
          <p:cNvSpPr>
            <a:spLocks noChangeArrowheads="1"/>
          </p:cNvSpPr>
          <p:nvPr/>
        </p:nvSpPr>
        <p:spPr bwMode="auto">
          <a:xfrm>
            <a:off x="5999163" y="544195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0.00</a:t>
            </a:r>
            <a:endParaRPr lang="en-US"/>
          </a:p>
        </p:txBody>
      </p:sp>
      <p:sp>
        <p:nvSpPr>
          <p:cNvPr id="97308" name="Line 48"/>
          <p:cNvSpPr>
            <a:spLocks noChangeShapeType="1"/>
          </p:cNvSpPr>
          <p:nvPr/>
        </p:nvSpPr>
        <p:spPr bwMode="auto">
          <a:xfrm flipV="1">
            <a:off x="6327775" y="52482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9" name="Line 49"/>
          <p:cNvSpPr>
            <a:spLocks noChangeShapeType="1"/>
          </p:cNvSpPr>
          <p:nvPr/>
        </p:nvSpPr>
        <p:spPr bwMode="auto">
          <a:xfrm flipV="1">
            <a:off x="6619875" y="5257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0" name="Line 50"/>
          <p:cNvSpPr>
            <a:spLocks noChangeShapeType="1"/>
          </p:cNvSpPr>
          <p:nvPr/>
        </p:nvSpPr>
        <p:spPr bwMode="auto">
          <a:xfrm flipH="1">
            <a:off x="6477000" y="33528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1" name="Rectangle 51"/>
          <p:cNvSpPr>
            <a:spLocks noChangeArrowheads="1"/>
          </p:cNvSpPr>
          <p:nvPr/>
        </p:nvSpPr>
        <p:spPr bwMode="auto">
          <a:xfrm>
            <a:off x="6662738" y="2362200"/>
            <a:ext cx="197802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0">
                <a:solidFill>
                  <a:schemeClr val="folHlink"/>
                </a:solidFill>
              </a:rPr>
              <a:t>= P(</a:t>
            </a:r>
            <a:r>
              <a:rPr lang="en-US" b="0">
                <a:solidFill>
                  <a:schemeClr val="folHlink"/>
                </a:solidFill>
                <a:sym typeface="Arial" charset="0"/>
              </a:rPr>
              <a:t>Z &lt; 0.12)</a:t>
            </a:r>
          </a:p>
        </p:txBody>
      </p:sp>
      <p:sp>
        <p:nvSpPr>
          <p:cNvPr id="97312" name="Rectangle 52"/>
          <p:cNvSpPr>
            <a:spLocks noChangeArrowheads="1"/>
          </p:cNvSpPr>
          <p:nvPr/>
        </p:nvSpPr>
        <p:spPr bwMode="auto">
          <a:xfrm>
            <a:off x="6859588" y="1981200"/>
            <a:ext cx="15636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bg2"/>
                </a:solidFill>
              </a:rPr>
              <a:t>P(</a:t>
            </a:r>
            <a:r>
              <a:rPr lang="en-US" b="0">
                <a:solidFill>
                  <a:schemeClr val="bg2"/>
                </a:solidFill>
                <a:sym typeface="Arial" charset="0"/>
              </a:rPr>
              <a:t>X &lt; 8.6)</a:t>
            </a:r>
          </a:p>
        </p:txBody>
      </p:sp>
      <p:sp>
        <p:nvSpPr>
          <p:cNvPr id="97313" name="Rectangle 53"/>
          <p:cNvSpPr>
            <a:spLocks noChangeArrowheads="1"/>
          </p:cNvSpPr>
          <p:nvPr/>
        </p:nvSpPr>
        <p:spPr bwMode="auto">
          <a:xfrm>
            <a:off x="6291263" y="1905000"/>
            <a:ext cx="2670175" cy="1447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7314" name="Line 55"/>
          <p:cNvSpPr>
            <a:spLocks noChangeShapeType="1"/>
          </p:cNvSpPr>
          <p:nvPr/>
        </p:nvSpPr>
        <p:spPr bwMode="auto">
          <a:xfrm flipH="1">
            <a:off x="1901825" y="2743200"/>
            <a:ext cx="3175" cy="32099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15" name="Line 60"/>
          <p:cNvSpPr>
            <a:spLocks noChangeShapeType="1"/>
          </p:cNvSpPr>
          <p:nvPr/>
        </p:nvSpPr>
        <p:spPr bwMode="auto">
          <a:xfrm flipV="1">
            <a:off x="1023938" y="5403850"/>
            <a:ext cx="1974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16" name="Line 61"/>
          <p:cNvSpPr>
            <a:spLocks noChangeShapeType="1"/>
          </p:cNvSpPr>
          <p:nvPr/>
        </p:nvSpPr>
        <p:spPr bwMode="auto">
          <a:xfrm flipV="1">
            <a:off x="1023938" y="4745038"/>
            <a:ext cx="1974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17" name="Line 62"/>
          <p:cNvSpPr>
            <a:spLocks noChangeShapeType="1"/>
          </p:cNvSpPr>
          <p:nvPr/>
        </p:nvSpPr>
        <p:spPr bwMode="auto">
          <a:xfrm flipV="1">
            <a:off x="1023938" y="4051300"/>
            <a:ext cx="1974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18" name="Line 63"/>
          <p:cNvSpPr>
            <a:spLocks noChangeShapeType="1"/>
          </p:cNvSpPr>
          <p:nvPr/>
        </p:nvSpPr>
        <p:spPr bwMode="auto">
          <a:xfrm flipV="1">
            <a:off x="1023938" y="3429000"/>
            <a:ext cx="1974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19" name="Oval 64"/>
          <p:cNvSpPr>
            <a:spLocks noChangeArrowheads="1"/>
          </p:cNvSpPr>
          <p:nvPr/>
        </p:nvSpPr>
        <p:spPr bwMode="auto">
          <a:xfrm>
            <a:off x="1938338" y="4745038"/>
            <a:ext cx="1243012" cy="622300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7320" name="Oval 65"/>
          <p:cNvSpPr>
            <a:spLocks noChangeArrowheads="1"/>
          </p:cNvSpPr>
          <p:nvPr/>
        </p:nvSpPr>
        <p:spPr bwMode="auto">
          <a:xfrm>
            <a:off x="950913" y="4745038"/>
            <a:ext cx="914400" cy="622300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7321" name="Slide Number Placeholder 4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0E79E3B6-084E-41D1-99AB-922339F6CF66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5257800" y="3810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 flipH="1">
            <a:off x="5257800" y="5257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 flipH="1">
            <a:off x="5257800" y="594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H="1">
            <a:off x="1600200" y="5257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H="1">
            <a:off x="1600200" y="594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5" name="Line 9"/>
          <p:cNvSpPr>
            <a:spLocks noChangeShapeType="1"/>
          </p:cNvSpPr>
          <p:nvPr/>
        </p:nvSpPr>
        <p:spPr bwMode="auto">
          <a:xfrm flipH="1">
            <a:off x="1600200" y="457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6" name="Line 10"/>
          <p:cNvSpPr>
            <a:spLocks noChangeShapeType="1"/>
          </p:cNvSpPr>
          <p:nvPr/>
        </p:nvSpPr>
        <p:spPr bwMode="auto">
          <a:xfrm>
            <a:off x="24384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7" name="Line 11"/>
          <p:cNvSpPr>
            <a:spLocks noChangeShapeType="1"/>
          </p:cNvSpPr>
          <p:nvPr/>
        </p:nvSpPr>
        <p:spPr bwMode="auto">
          <a:xfrm>
            <a:off x="62484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8" name="Rectangle 12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78859" name="Rectangle 13"/>
          <p:cNvSpPr>
            <a:spLocks noChangeArrowheads="1"/>
          </p:cNvSpPr>
          <p:nvPr/>
        </p:nvSpPr>
        <p:spPr bwMode="auto">
          <a:xfrm>
            <a:off x="1524000" y="503238"/>
            <a:ext cx="704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0">
                <a:solidFill>
                  <a:schemeClr val="tx2"/>
                </a:solidFill>
              </a:rPr>
              <a:t>Probability Distributions</a:t>
            </a:r>
          </a:p>
        </p:txBody>
      </p:sp>
      <p:sp>
        <p:nvSpPr>
          <p:cNvPr id="78860" name="Rectangle 14"/>
          <p:cNvSpPr>
            <a:spLocks noChangeArrowheads="1"/>
          </p:cNvSpPr>
          <p:nvPr/>
        </p:nvSpPr>
        <p:spPr bwMode="auto">
          <a:xfrm>
            <a:off x="5105400" y="2743200"/>
            <a:ext cx="2209800" cy="119697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/>
              <a:t>Continuous</a:t>
            </a:r>
            <a:r>
              <a:rPr lang="en-US" b="0"/>
              <a:t> </a:t>
            </a:r>
          </a:p>
          <a:p>
            <a:pPr algn="ctr" eaLnBrk="0" hangingPunct="0"/>
            <a:r>
              <a:rPr lang="en-US" b="0"/>
              <a:t>Probability Distributions</a:t>
            </a:r>
          </a:p>
        </p:txBody>
      </p:sp>
      <p:sp>
        <p:nvSpPr>
          <p:cNvPr id="78861" name="Line 15"/>
          <p:cNvSpPr>
            <a:spLocks noChangeShapeType="1"/>
          </p:cNvSpPr>
          <p:nvPr/>
        </p:nvSpPr>
        <p:spPr bwMode="auto">
          <a:xfrm>
            <a:off x="2438400" y="25908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2" name="Line 16"/>
          <p:cNvSpPr>
            <a:spLocks noChangeShapeType="1"/>
          </p:cNvSpPr>
          <p:nvPr/>
        </p:nvSpPr>
        <p:spPr bwMode="auto">
          <a:xfrm>
            <a:off x="1600200" y="3810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3" name="Line 17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4" name="Rectangle 18"/>
          <p:cNvSpPr>
            <a:spLocks noChangeArrowheads="1"/>
          </p:cNvSpPr>
          <p:nvPr/>
        </p:nvSpPr>
        <p:spPr bwMode="auto">
          <a:xfrm>
            <a:off x="1828800" y="4343400"/>
            <a:ext cx="1676400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Binomial</a:t>
            </a:r>
          </a:p>
        </p:txBody>
      </p:sp>
      <p:sp>
        <p:nvSpPr>
          <p:cNvPr id="78865" name="Rectangle 19"/>
          <p:cNvSpPr>
            <a:spLocks noChangeArrowheads="1"/>
          </p:cNvSpPr>
          <p:nvPr/>
        </p:nvSpPr>
        <p:spPr bwMode="auto">
          <a:xfrm>
            <a:off x="1828800" y="5715000"/>
            <a:ext cx="1447800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Poisson</a:t>
            </a:r>
          </a:p>
        </p:txBody>
      </p:sp>
      <p:sp>
        <p:nvSpPr>
          <p:cNvPr id="78866" name="Rectangle 20"/>
          <p:cNvSpPr>
            <a:spLocks noChangeArrowheads="1"/>
          </p:cNvSpPr>
          <p:nvPr/>
        </p:nvSpPr>
        <p:spPr bwMode="auto">
          <a:xfrm>
            <a:off x="1828800" y="5029200"/>
            <a:ext cx="2438400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Hypergeometric</a:t>
            </a:r>
          </a:p>
        </p:txBody>
      </p:sp>
      <p:sp>
        <p:nvSpPr>
          <p:cNvPr id="78867" name="Rectangle 21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Probability Distributions</a:t>
            </a:r>
          </a:p>
        </p:txBody>
      </p:sp>
      <p:sp>
        <p:nvSpPr>
          <p:cNvPr id="78868" name="Rectangle 22"/>
          <p:cNvSpPr>
            <a:spLocks noChangeArrowheads="1"/>
          </p:cNvSpPr>
          <p:nvPr/>
        </p:nvSpPr>
        <p:spPr bwMode="auto">
          <a:xfrm>
            <a:off x="1447800" y="2743200"/>
            <a:ext cx="2209800" cy="11969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/>
              <a:t>Discrete</a:t>
            </a:r>
            <a:r>
              <a:rPr lang="en-US" b="0"/>
              <a:t> </a:t>
            </a:r>
          </a:p>
          <a:p>
            <a:pPr algn="ctr" eaLnBrk="0" hangingPunct="0"/>
            <a:r>
              <a:rPr lang="en-US" b="0"/>
              <a:t>Probability Distributions</a:t>
            </a:r>
          </a:p>
        </p:txBody>
      </p:sp>
      <p:sp>
        <p:nvSpPr>
          <p:cNvPr id="78869" name="Line 23"/>
          <p:cNvSpPr>
            <a:spLocks noChangeShapeType="1"/>
          </p:cNvSpPr>
          <p:nvPr/>
        </p:nvSpPr>
        <p:spPr bwMode="auto">
          <a:xfrm flipH="1">
            <a:off x="5257800" y="457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70" name="Rectangle 25"/>
          <p:cNvSpPr>
            <a:spLocks noChangeArrowheads="1"/>
          </p:cNvSpPr>
          <p:nvPr/>
        </p:nvSpPr>
        <p:spPr bwMode="auto">
          <a:xfrm>
            <a:off x="5486400" y="4343400"/>
            <a:ext cx="1447800" cy="46672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/>
              <a:t>Uniform</a:t>
            </a:r>
          </a:p>
        </p:txBody>
      </p:sp>
      <p:sp>
        <p:nvSpPr>
          <p:cNvPr id="78871" name="Rectangle 26"/>
          <p:cNvSpPr>
            <a:spLocks noChangeArrowheads="1"/>
          </p:cNvSpPr>
          <p:nvPr/>
        </p:nvSpPr>
        <p:spPr bwMode="auto">
          <a:xfrm>
            <a:off x="5486400" y="5029200"/>
            <a:ext cx="1447800" cy="46672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/>
              <a:t>Normal</a:t>
            </a:r>
          </a:p>
        </p:txBody>
      </p:sp>
      <p:sp>
        <p:nvSpPr>
          <p:cNvPr id="78872" name="Rectangle 27"/>
          <p:cNvSpPr>
            <a:spLocks noChangeArrowheads="1"/>
          </p:cNvSpPr>
          <p:nvPr/>
        </p:nvSpPr>
        <p:spPr bwMode="auto">
          <a:xfrm>
            <a:off x="5486400" y="5715000"/>
            <a:ext cx="1981200" cy="46672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/>
              <a:t>Exponential</a:t>
            </a:r>
          </a:p>
        </p:txBody>
      </p:sp>
      <p:sp>
        <p:nvSpPr>
          <p:cNvPr id="78873" name="Rectangle 28"/>
          <p:cNvSpPr>
            <a:spLocks noChangeArrowheads="1"/>
          </p:cNvSpPr>
          <p:nvPr/>
        </p:nvSpPr>
        <p:spPr bwMode="auto">
          <a:xfrm>
            <a:off x="228600" y="2743200"/>
            <a:ext cx="990600" cy="466725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rgbClr val="000066"/>
                </a:solidFill>
              </a:rPr>
              <a:t>Ch. 4</a:t>
            </a:r>
          </a:p>
        </p:txBody>
      </p:sp>
      <p:sp>
        <p:nvSpPr>
          <p:cNvPr id="78874" name="Rectangle 29"/>
          <p:cNvSpPr>
            <a:spLocks noChangeArrowheads="1"/>
          </p:cNvSpPr>
          <p:nvPr/>
        </p:nvSpPr>
        <p:spPr bwMode="auto">
          <a:xfrm>
            <a:off x="7467600" y="2743200"/>
            <a:ext cx="990600" cy="46672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0"/>
              <a:t>Ch. 5</a:t>
            </a:r>
          </a:p>
        </p:txBody>
      </p:sp>
      <p:sp>
        <p:nvSpPr>
          <p:cNvPr id="78875" name="Slide Number Placeholder 2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9479F558-FD23-480C-8EFC-7365CB37A826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357188"/>
            <a:ext cx="7793037" cy="838200"/>
          </a:xfrm>
        </p:spPr>
        <p:txBody>
          <a:bodyPr/>
          <a:lstStyle/>
          <a:p>
            <a:pPr eaLnBrk="1" hangingPunct="1"/>
            <a:r>
              <a:rPr lang="en-US" smtClean="0"/>
              <a:t>Upper Tail Probabilities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77200" cy="4532313"/>
          </a:xfrm>
        </p:spPr>
        <p:txBody>
          <a:bodyPr/>
          <a:lstStyle/>
          <a:p>
            <a:pPr eaLnBrk="1" hangingPunct="1"/>
            <a:r>
              <a:rPr lang="en-US" sz="3200" smtClean="0"/>
              <a:t>Suppose  X  is normal with mean 8.0 and standard deviation 5.0.  </a:t>
            </a:r>
          </a:p>
          <a:p>
            <a:pPr eaLnBrk="1" hangingPunct="1"/>
            <a:r>
              <a:rPr lang="en-US" sz="3200" smtClean="0">
                <a:solidFill>
                  <a:srgbClr val="0000FF"/>
                </a:solidFill>
              </a:rPr>
              <a:t>Now Find P(X &gt; 8.6)</a:t>
            </a:r>
          </a:p>
        </p:txBody>
      </p:sp>
      <p:sp>
        <p:nvSpPr>
          <p:cNvPr id="993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99332" name="Freeform 4"/>
          <p:cNvSpPr>
            <a:spLocks/>
          </p:cNvSpPr>
          <p:nvPr/>
        </p:nvSpPr>
        <p:spPr bwMode="auto">
          <a:xfrm>
            <a:off x="5391150" y="4176713"/>
            <a:ext cx="1314450" cy="1404937"/>
          </a:xfrm>
          <a:custGeom>
            <a:avLst/>
            <a:gdLst>
              <a:gd name="T0" fmla="*/ 2147483647 w 828"/>
              <a:gd name="T1" fmla="*/ 2147483647 h 885"/>
              <a:gd name="T2" fmla="*/ 0 w 828"/>
              <a:gd name="T3" fmla="*/ 0 h 885"/>
              <a:gd name="T4" fmla="*/ 2147483647 w 828"/>
              <a:gd name="T5" fmla="*/ 2147483647 h 885"/>
              <a:gd name="T6" fmla="*/ 2147483647 w 828"/>
              <a:gd name="T7" fmla="*/ 2147483647 h 885"/>
              <a:gd name="T8" fmla="*/ 2147483647 w 828"/>
              <a:gd name="T9" fmla="*/ 2147483647 h 885"/>
              <a:gd name="T10" fmla="*/ 2147483647 w 828"/>
              <a:gd name="T11" fmla="*/ 2147483647 h 885"/>
              <a:gd name="T12" fmla="*/ 2147483647 w 828"/>
              <a:gd name="T13" fmla="*/ 2147483647 h 885"/>
              <a:gd name="T14" fmla="*/ 2147483647 w 828"/>
              <a:gd name="T15" fmla="*/ 2147483647 h 885"/>
              <a:gd name="T16" fmla="*/ 2147483647 w 828"/>
              <a:gd name="T17" fmla="*/ 2147483647 h 885"/>
              <a:gd name="T18" fmla="*/ 2147483647 w 828"/>
              <a:gd name="T19" fmla="*/ 2147483647 h 885"/>
              <a:gd name="T20" fmla="*/ 2147483647 w 828"/>
              <a:gd name="T21" fmla="*/ 2147483647 h 885"/>
              <a:gd name="T22" fmla="*/ 2147483647 w 828"/>
              <a:gd name="T23" fmla="*/ 2147483647 h 885"/>
              <a:gd name="T24" fmla="*/ 2147483647 w 828"/>
              <a:gd name="T25" fmla="*/ 2147483647 h 885"/>
              <a:gd name="T26" fmla="*/ 2147483647 w 828"/>
              <a:gd name="T27" fmla="*/ 2147483647 h 8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28"/>
              <a:gd name="T43" fmla="*/ 0 h 885"/>
              <a:gd name="T44" fmla="*/ 828 w 828"/>
              <a:gd name="T45" fmla="*/ 885 h 88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28" h="885">
                <a:moveTo>
                  <a:pt x="3" y="882"/>
                </a:moveTo>
                <a:lnTo>
                  <a:pt x="0" y="0"/>
                </a:lnTo>
                <a:lnTo>
                  <a:pt x="27" y="72"/>
                </a:lnTo>
                <a:lnTo>
                  <a:pt x="81" y="159"/>
                </a:lnTo>
                <a:lnTo>
                  <a:pt x="117" y="237"/>
                </a:lnTo>
                <a:lnTo>
                  <a:pt x="156" y="297"/>
                </a:lnTo>
                <a:lnTo>
                  <a:pt x="201" y="384"/>
                </a:lnTo>
                <a:lnTo>
                  <a:pt x="273" y="495"/>
                </a:lnTo>
                <a:lnTo>
                  <a:pt x="339" y="585"/>
                </a:lnTo>
                <a:lnTo>
                  <a:pt x="442" y="693"/>
                </a:lnTo>
                <a:lnTo>
                  <a:pt x="609" y="789"/>
                </a:lnTo>
                <a:lnTo>
                  <a:pt x="828" y="825"/>
                </a:lnTo>
                <a:lnTo>
                  <a:pt x="825" y="885"/>
                </a:lnTo>
                <a:lnTo>
                  <a:pt x="3" y="882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3" name="Freeform 5"/>
          <p:cNvSpPr>
            <a:spLocks/>
          </p:cNvSpPr>
          <p:nvPr/>
        </p:nvSpPr>
        <p:spPr bwMode="auto">
          <a:xfrm>
            <a:off x="5064125" y="3917950"/>
            <a:ext cx="1635125" cy="15732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4" name="Freeform 6"/>
          <p:cNvSpPr>
            <a:spLocks/>
          </p:cNvSpPr>
          <p:nvPr/>
        </p:nvSpPr>
        <p:spPr bwMode="auto">
          <a:xfrm>
            <a:off x="3427413" y="3917950"/>
            <a:ext cx="1638300" cy="15732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5" name="Freeform 7"/>
          <p:cNvSpPr>
            <a:spLocks/>
          </p:cNvSpPr>
          <p:nvPr/>
        </p:nvSpPr>
        <p:spPr bwMode="auto">
          <a:xfrm>
            <a:off x="3409950" y="5573713"/>
            <a:ext cx="3289300" cy="7937"/>
          </a:xfrm>
          <a:custGeom>
            <a:avLst/>
            <a:gdLst>
              <a:gd name="T0" fmla="*/ 0 w 2072"/>
              <a:gd name="T1" fmla="*/ 2147483647 h 5"/>
              <a:gd name="T2" fmla="*/ 2147483647 w 2072"/>
              <a:gd name="T3" fmla="*/ 0 h 5"/>
              <a:gd name="T4" fmla="*/ 2147483647 w 2072"/>
              <a:gd name="T5" fmla="*/ 0 h 5"/>
              <a:gd name="T6" fmla="*/ 0 60000 65536"/>
              <a:gd name="T7" fmla="*/ 0 60000 65536"/>
              <a:gd name="T8" fmla="*/ 0 60000 65536"/>
              <a:gd name="T9" fmla="*/ 0 w 2072"/>
              <a:gd name="T10" fmla="*/ 0 h 5"/>
              <a:gd name="T11" fmla="*/ 2072 w 2072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6705600" y="556260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6567488" y="38211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5181600" y="6172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8.6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4800600" y="5791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8.0</a:t>
            </a:r>
            <a:endParaRPr 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 flipV="1">
            <a:off x="54102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5029200" y="3962400"/>
            <a:ext cx="0" cy="1600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DF2FCB39-8FE2-4696-82B3-4D058C20C104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41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Upper Tail Probabilities</a:t>
            </a:r>
          </a:p>
        </p:txBody>
      </p:sp>
      <p:sp>
        <p:nvSpPr>
          <p:cNvPr id="100354" name="Rectangle 9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5257800" cy="685800"/>
          </a:xfrm>
        </p:spPr>
        <p:txBody>
          <a:bodyPr/>
          <a:lstStyle/>
          <a:p>
            <a:pPr eaLnBrk="1" hangingPunct="1"/>
            <a:r>
              <a:rPr lang="en-US" sz="3400" smtClean="0">
                <a:solidFill>
                  <a:srgbClr val="0000FF"/>
                </a:solidFill>
              </a:rPr>
              <a:t>Now Find P(X &gt; 8.6)…</a:t>
            </a:r>
          </a:p>
        </p:txBody>
      </p:sp>
      <p:sp>
        <p:nvSpPr>
          <p:cNvPr id="1003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6229350" y="3892550"/>
            <a:ext cx="349250" cy="1651000"/>
          </a:xfrm>
          <a:custGeom>
            <a:avLst/>
            <a:gdLst>
              <a:gd name="T0" fmla="*/ 0 w 220"/>
              <a:gd name="T1" fmla="*/ 0 h 1040"/>
              <a:gd name="T2" fmla="*/ 2147483647 w 220"/>
              <a:gd name="T3" fmla="*/ 2147483647 h 1040"/>
              <a:gd name="T4" fmla="*/ 2147483647 w 220"/>
              <a:gd name="T5" fmla="*/ 2147483647 h 1040"/>
              <a:gd name="T6" fmla="*/ 2147483647 w 220"/>
              <a:gd name="T7" fmla="*/ 2147483647 h 1040"/>
              <a:gd name="T8" fmla="*/ 2147483647 w 220"/>
              <a:gd name="T9" fmla="*/ 2147483647 h 1040"/>
              <a:gd name="T10" fmla="*/ 2147483647 w 220"/>
              <a:gd name="T11" fmla="*/ 2147483647 h 1040"/>
              <a:gd name="T12" fmla="*/ 0 w 220"/>
              <a:gd name="T13" fmla="*/ 2147483647 h 1040"/>
              <a:gd name="T14" fmla="*/ 0 w 220"/>
              <a:gd name="T15" fmla="*/ 0 h 10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0"/>
              <a:gd name="T25" fmla="*/ 0 h 1040"/>
              <a:gd name="T26" fmla="*/ 220 w 220"/>
              <a:gd name="T27" fmla="*/ 1040 h 10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0" h="1040">
                <a:moveTo>
                  <a:pt x="0" y="0"/>
                </a:moveTo>
                <a:lnTo>
                  <a:pt x="103" y="45"/>
                </a:lnTo>
                <a:lnTo>
                  <a:pt x="149" y="93"/>
                </a:lnTo>
                <a:lnTo>
                  <a:pt x="185" y="142"/>
                </a:lnTo>
                <a:lnTo>
                  <a:pt x="218" y="192"/>
                </a:lnTo>
                <a:lnTo>
                  <a:pt x="220" y="1040"/>
                </a:lnTo>
                <a:lnTo>
                  <a:pt x="0" y="1040"/>
                </a:lnTo>
                <a:lnTo>
                  <a:pt x="0" y="0"/>
                </a:lnTo>
                <a:close/>
              </a:path>
            </a:pathLst>
          </a:custGeom>
          <a:solidFill>
            <a:srgbClr val="C7DAF7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Freeform 3"/>
          <p:cNvSpPr>
            <a:spLocks/>
          </p:cNvSpPr>
          <p:nvPr/>
        </p:nvSpPr>
        <p:spPr bwMode="auto">
          <a:xfrm>
            <a:off x="4619625" y="3886200"/>
            <a:ext cx="1628775" cy="1663700"/>
          </a:xfrm>
          <a:custGeom>
            <a:avLst/>
            <a:gdLst>
              <a:gd name="T0" fmla="*/ 2147483647 w 1026"/>
              <a:gd name="T1" fmla="*/ 2147483647 h 1048"/>
              <a:gd name="T2" fmla="*/ 2147483647 w 1026"/>
              <a:gd name="T3" fmla="*/ 0 h 1048"/>
              <a:gd name="T4" fmla="*/ 2147483647 w 1026"/>
              <a:gd name="T5" fmla="*/ 2147483647 h 1048"/>
              <a:gd name="T6" fmla="*/ 2147483647 w 1026"/>
              <a:gd name="T7" fmla="*/ 2147483647 h 1048"/>
              <a:gd name="T8" fmla="*/ 2147483647 w 1026"/>
              <a:gd name="T9" fmla="*/ 2147483647 h 1048"/>
              <a:gd name="T10" fmla="*/ 2147483647 w 1026"/>
              <a:gd name="T11" fmla="*/ 2147483647 h 1048"/>
              <a:gd name="T12" fmla="*/ 2147483647 w 1026"/>
              <a:gd name="T13" fmla="*/ 2147483647 h 1048"/>
              <a:gd name="T14" fmla="*/ 2147483647 w 1026"/>
              <a:gd name="T15" fmla="*/ 2147483647 h 1048"/>
              <a:gd name="T16" fmla="*/ 2147483647 w 1026"/>
              <a:gd name="T17" fmla="*/ 2147483647 h 1048"/>
              <a:gd name="T18" fmla="*/ 2147483647 w 1026"/>
              <a:gd name="T19" fmla="*/ 2147483647 h 1048"/>
              <a:gd name="T20" fmla="*/ 2147483647 w 1026"/>
              <a:gd name="T21" fmla="*/ 2147483647 h 1048"/>
              <a:gd name="T22" fmla="*/ 0 w 1026"/>
              <a:gd name="T23" fmla="*/ 2147483647 h 1048"/>
              <a:gd name="T24" fmla="*/ 2147483647 w 1026"/>
              <a:gd name="T25" fmla="*/ 2147483647 h 1048"/>
              <a:gd name="T26" fmla="*/ 2147483647 w 1026"/>
              <a:gd name="T27" fmla="*/ 2147483647 h 10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26"/>
              <a:gd name="T43" fmla="*/ 0 h 1048"/>
              <a:gd name="T44" fmla="*/ 1026 w 1026"/>
              <a:gd name="T45" fmla="*/ 1048 h 10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26" h="1048">
                <a:moveTo>
                  <a:pt x="1026" y="1042"/>
                </a:moveTo>
                <a:lnTo>
                  <a:pt x="1024" y="0"/>
                </a:lnTo>
                <a:lnTo>
                  <a:pt x="946" y="30"/>
                </a:lnTo>
                <a:lnTo>
                  <a:pt x="828" y="174"/>
                </a:lnTo>
                <a:lnTo>
                  <a:pt x="734" y="332"/>
                </a:lnTo>
                <a:lnTo>
                  <a:pt x="662" y="472"/>
                </a:lnTo>
                <a:lnTo>
                  <a:pt x="600" y="574"/>
                </a:lnTo>
                <a:lnTo>
                  <a:pt x="522" y="690"/>
                </a:lnTo>
                <a:lnTo>
                  <a:pt x="436" y="790"/>
                </a:lnTo>
                <a:lnTo>
                  <a:pt x="350" y="880"/>
                </a:lnTo>
                <a:lnTo>
                  <a:pt x="180" y="966"/>
                </a:lnTo>
                <a:lnTo>
                  <a:pt x="0" y="996"/>
                </a:lnTo>
                <a:lnTo>
                  <a:pt x="12" y="1048"/>
                </a:lnTo>
                <a:lnTo>
                  <a:pt x="1026" y="1042"/>
                </a:lnTo>
                <a:close/>
              </a:path>
            </a:pathLst>
          </a:custGeom>
          <a:solidFill>
            <a:srgbClr val="C7DAF7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8" name="Freeform 4"/>
          <p:cNvSpPr>
            <a:spLocks/>
          </p:cNvSpPr>
          <p:nvPr/>
        </p:nvSpPr>
        <p:spPr bwMode="auto">
          <a:xfrm>
            <a:off x="762000" y="3940175"/>
            <a:ext cx="1600200" cy="1622425"/>
          </a:xfrm>
          <a:custGeom>
            <a:avLst/>
            <a:gdLst>
              <a:gd name="T0" fmla="*/ 2147483647 w 1008"/>
              <a:gd name="T1" fmla="*/ 2147483647 h 1022"/>
              <a:gd name="T2" fmla="*/ 2147483647 w 1008"/>
              <a:gd name="T3" fmla="*/ 0 h 1022"/>
              <a:gd name="T4" fmla="*/ 2147483647 w 1008"/>
              <a:gd name="T5" fmla="*/ 2147483647 h 1022"/>
              <a:gd name="T6" fmla="*/ 2147483647 w 1008"/>
              <a:gd name="T7" fmla="*/ 2147483647 h 1022"/>
              <a:gd name="T8" fmla="*/ 2147483647 w 1008"/>
              <a:gd name="T9" fmla="*/ 2147483647 h 1022"/>
              <a:gd name="T10" fmla="*/ 2147483647 w 1008"/>
              <a:gd name="T11" fmla="*/ 2147483647 h 1022"/>
              <a:gd name="T12" fmla="*/ 2147483647 w 1008"/>
              <a:gd name="T13" fmla="*/ 2147483647 h 1022"/>
              <a:gd name="T14" fmla="*/ 2147483647 w 1008"/>
              <a:gd name="T15" fmla="*/ 2147483647 h 1022"/>
              <a:gd name="T16" fmla="*/ 2147483647 w 1008"/>
              <a:gd name="T17" fmla="*/ 2147483647 h 1022"/>
              <a:gd name="T18" fmla="*/ 2147483647 w 1008"/>
              <a:gd name="T19" fmla="*/ 2147483647 h 1022"/>
              <a:gd name="T20" fmla="*/ 2147483647 w 1008"/>
              <a:gd name="T21" fmla="*/ 2147483647 h 1022"/>
              <a:gd name="T22" fmla="*/ 0 w 1008"/>
              <a:gd name="T23" fmla="*/ 2147483647 h 1022"/>
              <a:gd name="T24" fmla="*/ 0 w 1008"/>
              <a:gd name="T25" fmla="*/ 2147483647 h 1022"/>
              <a:gd name="T26" fmla="*/ 2147483647 w 1008"/>
              <a:gd name="T27" fmla="*/ 2147483647 h 102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08"/>
              <a:gd name="T43" fmla="*/ 0 h 1022"/>
              <a:gd name="T44" fmla="*/ 1008 w 1008"/>
              <a:gd name="T45" fmla="*/ 1022 h 102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08" h="1022">
                <a:moveTo>
                  <a:pt x="1008" y="1019"/>
                </a:moveTo>
                <a:lnTo>
                  <a:pt x="1006" y="0"/>
                </a:lnTo>
                <a:lnTo>
                  <a:pt x="928" y="29"/>
                </a:lnTo>
                <a:lnTo>
                  <a:pt x="820" y="168"/>
                </a:lnTo>
                <a:lnTo>
                  <a:pt x="734" y="318"/>
                </a:lnTo>
                <a:lnTo>
                  <a:pt x="652" y="456"/>
                </a:lnTo>
                <a:lnTo>
                  <a:pt x="604" y="546"/>
                </a:lnTo>
                <a:lnTo>
                  <a:pt x="534" y="662"/>
                </a:lnTo>
                <a:lnTo>
                  <a:pt x="470" y="750"/>
                </a:lnTo>
                <a:lnTo>
                  <a:pt x="370" y="852"/>
                </a:lnTo>
                <a:lnTo>
                  <a:pt x="210" y="944"/>
                </a:lnTo>
                <a:lnTo>
                  <a:pt x="0" y="976"/>
                </a:lnTo>
                <a:lnTo>
                  <a:pt x="0" y="1022"/>
                </a:lnTo>
                <a:lnTo>
                  <a:pt x="1008" y="101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9" name="Rectangle 5"/>
          <p:cNvSpPr>
            <a:spLocks noChangeArrowheads="1"/>
          </p:cNvSpPr>
          <p:nvPr/>
        </p:nvSpPr>
        <p:spPr bwMode="auto">
          <a:xfrm>
            <a:off x="6729413" y="2667000"/>
            <a:ext cx="1062037" cy="533400"/>
          </a:xfrm>
          <a:prstGeom prst="rect">
            <a:avLst/>
          </a:prstGeom>
          <a:solidFill>
            <a:srgbClr val="B8FAC8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0360" name="Freeform 6"/>
          <p:cNvSpPr>
            <a:spLocks/>
          </p:cNvSpPr>
          <p:nvPr/>
        </p:nvSpPr>
        <p:spPr bwMode="auto">
          <a:xfrm>
            <a:off x="6575425" y="4144963"/>
            <a:ext cx="1314450" cy="1404937"/>
          </a:xfrm>
          <a:custGeom>
            <a:avLst/>
            <a:gdLst>
              <a:gd name="T0" fmla="*/ 2147483647 w 828"/>
              <a:gd name="T1" fmla="*/ 2147483647 h 885"/>
              <a:gd name="T2" fmla="*/ 0 w 828"/>
              <a:gd name="T3" fmla="*/ 0 h 885"/>
              <a:gd name="T4" fmla="*/ 2147483647 w 828"/>
              <a:gd name="T5" fmla="*/ 2147483647 h 885"/>
              <a:gd name="T6" fmla="*/ 2147483647 w 828"/>
              <a:gd name="T7" fmla="*/ 2147483647 h 885"/>
              <a:gd name="T8" fmla="*/ 2147483647 w 828"/>
              <a:gd name="T9" fmla="*/ 2147483647 h 885"/>
              <a:gd name="T10" fmla="*/ 2147483647 w 828"/>
              <a:gd name="T11" fmla="*/ 2147483647 h 885"/>
              <a:gd name="T12" fmla="*/ 2147483647 w 828"/>
              <a:gd name="T13" fmla="*/ 2147483647 h 885"/>
              <a:gd name="T14" fmla="*/ 2147483647 w 828"/>
              <a:gd name="T15" fmla="*/ 2147483647 h 885"/>
              <a:gd name="T16" fmla="*/ 2147483647 w 828"/>
              <a:gd name="T17" fmla="*/ 2147483647 h 885"/>
              <a:gd name="T18" fmla="*/ 2147483647 w 828"/>
              <a:gd name="T19" fmla="*/ 2147483647 h 885"/>
              <a:gd name="T20" fmla="*/ 2147483647 w 828"/>
              <a:gd name="T21" fmla="*/ 2147483647 h 885"/>
              <a:gd name="T22" fmla="*/ 2147483647 w 828"/>
              <a:gd name="T23" fmla="*/ 2147483647 h 885"/>
              <a:gd name="T24" fmla="*/ 2147483647 w 828"/>
              <a:gd name="T25" fmla="*/ 2147483647 h 885"/>
              <a:gd name="T26" fmla="*/ 2147483647 w 828"/>
              <a:gd name="T27" fmla="*/ 2147483647 h 8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28"/>
              <a:gd name="T43" fmla="*/ 0 h 885"/>
              <a:gd name="T44" fmla="*/ 828 w 828"/>
              <a:gd name="T45" fmla="*/ 885 h 88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28" h="885">
                <a:moveTo>
                  <a:pt x="3" y="882"/>
                </a:moveTo>
                <a:lnTo>
                  <a:pt x="0" y="0"/>
                </a:lnTo>
                <a:lnTo>
                  <a:pt x="27" y="72"/>
                </a:lnTo>
                <a:lnTo>
                  <a:pt x="81" y="159"/>
                </a:lnTo>
                <a:lnTo>
                  <a:pt x="117" y="237"/>
                </a:lnTo>
                <a:lnTo>
                  <a:pt x="156" y="297"/>
                </a:lnTo>
                <a:lnTo>
                  <a:pt x="201" y="384"/>
                </a:lnTo>
                <a:lnTo>
                  <a:pt x="273" y="495"/>
                </a:lnTo>
                <a:lnTo>
                  <a:pt x="339" y="585"/>
                </a:lnTo>
                <a:lnTo>
                  <a:pt x="442" y="693"/>
                </a:lnTo>
                <a:lnTo>
                  <a:pt x="609" y="789"/>
                </a:lnTo>
                <a:lnTo>
                  <a:pt x="828" y="825"/>
                </a:lnTo>
                <a:lnTo>
                  <a:pt x="825" y="885"/>
                </a:lnTo>
                <a:lnTo>
                  <a:pt x="3" y="882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1" name="Line 7"/>
          <p:cNvSpPr>
            <a:spLocks noChangeShapeType="1"/>
          </p:cNvSpPr>
          <p:nvPr/>
        </p:nvSpPr>
        <p:spPr bwMode="auto">
          <a:xfrm flipH="1">
            <a:off x="6858000" y="4572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2" name="Line 8"/>
          <p:cNvSpPr>
            <a:spLocks noChangeShapeType="1"/>
          </p:cNvSpPr>
          <p:nvPr/>
        </p:nvSpPr>
        <p:spPr bwMode="auto">
          <a:xfrm>
            <a:off x="5562600" y="39624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Text Box 10"/>
          <p:cNvSpPr txBox="1">
            <a:spLocks noChangeArrowheads="1"/>
          </p:cNvSpPr>
          <p:nvPr/>
        </p:nvSpPr>
        <p:spPr bwMode="auto">
          <a:xfrm>
            <a:off x="7467600" y="11430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00364" name="Freeform 11"/>
          <p:cNvSpPr>
            <a:spLocks/>
          </p:cNvSpPr>
          <p:nvPr/>
        </p:nvSpPr>
        <p:spPr bwMode="auto">
          <a:xfrm>
            <a:off x="6248400" y="3886200"/>
            <a:ext cx="1635125" cy="15732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5" name="Freeform 12"/>
          <p:cNvSpPr>
            <a:spLocks/>
          </p:cNvSpPr>
          <p:nvPr/>
        </p:nvSpPr>
        <p:spPr bwMode="auto">
          <a:xfrm>
            <a:off x="4611688" y="3886200"/>
            <a:ext cx="1638300" cy="15732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6" name="Rectangle 13"/>
          <p:cNvSpPr>
            <a:spLocks noChangeArrowheads="1"/>
          </p:cNvSpPr>
          <p:nvPr/>
        </p:nvSpPr>
        <p:spPr bwMode="auto">
          <a:xfrm>
            <a:off x="7889875" y="553085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Z</a:t>
            </a:r>
          </a:p>
        </p:txBody>
      </p:sp>
      <p:sp>
        <p:nvSpPr>
          <p:cNvPr id="100367" name="Rectangle 14"/>
          <p:cNvSpPr>
            <a:spLocks noChangeArrowheads="1"/>
          </p:cNvSpPr>
          <p:nvPr/>
        </p:nvSpPr>
        <p:spPr bwMode="auto">
          <a:xfrm>
            <a:off x="6365875" y="614045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0.12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00368" name="Rectangle 15"/>
          <p:cNvSpPr>
            <a:spLocks noChangeArrowheads="1"/>
          </p:cNvSpPr>
          <p:nvPr/>
        </p:nvSpPr>
        <p:spPr bwMode="auto">
          <a:xfrm>
            <a:off x="5984875" y="575945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 0</a:t>
            </a:r>
            <a:endParaRPr lang="en-US"/>
          </a:p>
        </p:txBody>
      </p:sp>
      <p:sp>
        <p:nvSpPr>
          <p:cNvPr id="100369" name="Line 16"/>
          <p:cNvSpPr>
            <a:spLocks noChangeShapeType="1"/>
          </p:cNvSpPr>
          <p:nvPr/>
        </p:nvSpPr>
        <p:spPr bwMode="auto">
          <a:xfrm flipV="1">
            <a:off x="6594475" y="55308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0" name="Line 17"/>
          <p:cNvSpPr>
            <a:spLocks noChangeShapeType="1"/>
          </p:cNvSpPr>
          <p:nvPr/>
        </p:nvSpPr>
        <p:spPr bwMode="auto">
          <a:xfrm>
            <a:off x="6213475" y="3930650"/>
            <a:ext cx="0" cy="1600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Freeform 18"/>
          <p:cNvSpPr>
            <a:spLocks/>
          </p:cNvSpPr>
          <p:nvPr/>
        </p:nvSpPr>
        <p:spPr bwMode="auto">
          <a:xfrm>
            <a:off x="2362200" y="3929063"/>
            <a:ext cx="1676400" cy="1638300"/>
          </a:xfrm>
          <a:custGeom>
            <a:avLst/>
            <a:gdLst>
              <a:gd name="T0" fmla="*/ 0 w 1056"/>
              <a:gd name="T1" fmla="*/ 2147483647 h 1032"/>
              <a:gd name="T2" fmla="*/ 2147483647 w 1056"/>
              <a:gd name="T3" fmla="*/ 0 h 1032"/>
              <a:gd name="T4" fmla="*/ 2147483647 w 1056"/>
              <a:gd name="T5" fmla="*/ 2147483647 h 1032"/>
              <a:gd name="T6" fmla="*/ 2147483647 w 1056"/>
              <a:gd name="T7" fmla="*/ 2147483647 h 1032"/>
              <a:gd name="T8" fmla="*/ 2147483647 w 1056"/>
              <a:gd name="T9" fmla="*/ 2147483647 h 1032"/>
              <a:gd name="T10" fmla="*/ 2147483647 w 1056"/>
              <a:gd name="T11" fmla="*/ 2147483647 h 1032"/>
              <a:gd name="T12" fmla="*/ 2147483647 w 1056"/>
              <a:gd name="T13" fmla="*/ 2147483647 h 1032"/>
              <a:gd name="T14" fmla="*/ 2147483647 w 1056"/>
              <a:gd name="T15" fmla="*/ 2147483647 h 1032"/>
              <a:gd name="T16" fmla="*/ 2147483647 w 1056"/>
              <a:gd name="T17" fmla="*/ 2147483647 h 1032"/>
              <a:gd name="T18" fmla="*/ 2147483647 w 1056"/>
              <a:gd name="T19" fmla="*/ 2147483647 h 1032"/>
              <a:gd name="T20" fmla="*/ 2147483647 w 1056"/>
              <a:gd name="T21" fmla="*/ 2147483647 h 1032"/>
              <a:gd name="T22" fmla="*/ 2147483647 w 1056"/>
              <a:gd name="T23" fmla="*/ 2147483647 h 1032"/>
              <a:gd name="T24" fmla="*/ 2147483647 w 1056"/>
              <a:gd name="T25" fmla="*/ 2147483647 h 1032"/>
              <a:gd name="T26" fmla="*/ 0 w 1056"/>
              <a:gd name="T27" fmla="*/ 2147483647 h 10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56"/>
              <a:gd name="T43" fmla="*/ 0 h 1032"/>
              <a:gd name="T44" fmla="*/ 1056 w 1056"/>
              <a:gd name="T45" fmla="*/ 1032 h 10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56" h="1032">
                <a:moveTo>
                  <a:pt x="0" y="1029"/>
                </a:moveTo>
                <a:lnTo>
                  <a:pt x="3" y="0"/>
                </a:lnTo>
                <a:lnTo>
                  <a:pt x="84" y="15"/>
                </a:lnTo>
                <a:lnTo>
                  <a:pt x="216" y="150"/>
                </a:lnTo>
                <a:lnTo>
                  <a:pt x="300" y="303"/>
                </a:lnTo>
                <a:lnTo>
                  <a:pt x="378" y="450"/>
                </a:lnTo>
                <a:lnTo>
                  <a:pt x="429" y="543"/>
                </a:lnTo>
                <a:lnTo>
                  <a:pt x="501" y="654"/>
                </a:lnTo>
                <a:lnTo>
                  <a:pt x="567" y="741"/>
                </a:lnTo>
                <a:lnTo>
                  <a:pt x="670" y="849"/>
                </a:lnTo>
                <a:lnTo>
                  <a:pt x="837" y="945"/>
                </a:lnTo>
                <a:lnTo>
                  <a:pt x="1056" y="981"/>
                </a:lnTo>
                <a:lnTo>
                  <a:pt x="1056" y="1032"/>
                </a:lnTo>
                <a:lnTo>
                  <a:pt x="0" y="102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2" name="Line 19"/>
          <p:cNvSpPr>
            <a:spLocks noChangeShapeType="1"/>
          </p:cNvSpPr>
          <p:nvPr/>
        </p:nvSpPr>
        <p:spPr bwMode="auto">
          <a:xfrm>
            <a:off x="2362200" y="39624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Freeform 20"/>
          <p:cNvSpPr>
            <a:spLocks/>
          </p:cNvSpPr>
          <p:nvPr/>
        </p:nvSpPr>
        <p:spPr bwMode="auto">
          <a:xfrm>
            <a:off x="2397125" y="3917950"/>
            <a:ext cx="1635125" cy="15732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4" name="Freeform 21"/>
          <p:cNvSpPr>
            <a:spLocks/>
          </p:cNvSpPr>
          <p:nvPr/>
        </p:nvSpPr>
        <p:spPr bwMode="auto">
          <a:xfrm>
            <a:off x="760413" y="3917950"/>
            <a:ext cx="1638300" cy="15732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Freeform 22"/>
          <p:cNvSpPr>
            <a:spLocks/>
          </p:cNvSpPr>
          <p:nvPr/>
        </p:nvSpPr>
        <p:spPr bwMode="auto">
          <a:xfrm>
            <a:off x="742950" y="5573713"/>
            <a:ext cx="3289300" cy="7937"/>
          </a:xfrm>
          <a:custGeom>
            <a:avLst/>
            <a:gdLst>
              <a:gd name="T0" fmla="*/ 0 w 2072"/>
              <a:gd name="T1" fmla="*/ 2147483647 h 5"/>
              <a:gd name="T2" fmla="*/ 2147483647 w 2072"/>
              <a:gd name="T3" fmla="*/ 0 h 5"/>
              <a:gd name="T4" fmla="*/ 2147483647 w 2072"/>
              <a:gd name="T5" fmla="*/ 0 h 5"/>
              <a:gd name="T6" fmla="*/ 0 60000 65536"/>
              <a:gd name="T7" fmla="*/ 0 60000 65536"/>
              <a:gd name="T8" fmla="*/ 0 60000 65536"/>
              <a:gd name="T9" fmla="*/ 0 w 2072"/>
              <a:gd name="T10" fmla="*/ 0 h 5"/>
              <a:gd name="T11" fmla="*/ 2072 w 2072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6" name="Line 23"/>
          <p:cNvSpPr>
            <a:spLocks noChangeShapeType="1"/>
          </p:cNvSpPr>
          <p:nvPr/>
        </p:nvSpPr>
        <p:spPr bwMode="auto">
          <a:xfrm>
            <a:off x="4030663" y="55086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7" name="Rectangle 24"/>
          <p:cNvSpPr>
            <a:spLocks noChangeArrowheads="1"/>
          </p:cNvSpPr>
          <p:nvPr/>
        </p:nvSpPr>
        <p:spPr bwMode="auto">
          <a:xfrm>
            <a:off x="4038600" y="556260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Z</a:t>
            </a:r>
          </a:p>
        </p:txBody>
      </p:sp>
      <p:sp>
        <p:nvSpPr>
          <p:cNvPr id="100378" name="Rectangle 25"/>
          <p:cNvSpPr>
            <a:spLocks noChangeArrowheads="1"/>
          </p:cNvSpPr>
          <p:nvPr/>
        </p:nvSpPr>
        <p:spPr bwMode="auto">
          <a:xfrm>
            <a:off x="2409825" y="58658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0379" name="Rectangle 26"/>
          <p:cNvSpPr>
            <a:spLocks noChangeArrowheads="1"/>
          </p:cNvSpPr>
          <p:nvPr/>
        </p:nvSpPr>
        <p:spPr bwMode="auto">
          <a:xfrm>
            <a:off x="3900488" y="38211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0380" name="Rectangle 27"/>
          <p:cNvSpPr>
            <a:spLocks noChangeArrowheads="1"/>
          </p:cNvSpPr>
          <p:nvPr/>
        </p:nvSpPr>
        <p:spPr bwMode="auto">
          <a:xfrm>
            <a:off x="2514600" y="617220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0.12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00381" name="Rectangle 28"/>
          <p:cNvSpPr>
            <a:spLocks noChangeArrowheads="1"/>
          </p:cNvSpPr>
          <p:nvPr/>
        </p:nvSpPr>
        <p:spPr bwMode="auto">
          <a:xfrm>
            <a:off x="4791075" y="3581400"/>
            <a:ext cx="1139825" cy="454025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0">
                <a:solidFill>
                  <a:srgbClr val="FF0000"/>
                </a:solidFill>
              </a:rPr>
              <a:t>0.5478</a:t>
            </a:r>
          </a:p>
        </p:txBody>
      </p:sp>
      <p:sp>
        <p:nvSpPr>
          <p:cNvPr id="100382" name="Line 29"/>
          <p:cNvSpPr>
            <a:spLocks noChangeShapeType="1"/>
          </p:cNvSpPr>
          <p:nvPr/>
        </p:nvSpPr>
        <p:spPr bwMode="auto">
          <a:xfrm flipH="1">
            <a:off x="2743200" y="4191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83" name="Rectangle 30"/>
          <p:cNvSpPr>
            <a:spLocks noChangeArrowheads="1"/>
          </p:cNvSpPr>
          <p:nvPr/>
        </p:nvSpPr>
        <p:spPr bwMode="auto">
          <a:xfrm>
            <a:off x="2133600" y="579120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 0</a:t>
            </a:r>
            <a:endParaRPr lang="en-US"/>
          </a:p>
        </p:txBody>
      </p:sp>
      <p:sp>
        <p:nvSpPr>
          <p:cNvPr id="100384" name="Line 31"/>
          <p:cNvSpPr>
            <a:spLocks noChangeShapeType="1"/>
          </p:cNvSpPr>
          <p:nvPr/>
        </p:nvSpPr>
        <p:spPr bwMode="auto">
          <a:xfrm flipV="1">
            <a:off x="2362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85" name="Line 32"/>
          <p:cNvSpPr>
            <a:spLocks noChangeShapeType="1"/>
          </p:cNvSpPr>
          <p:nvPr/>
        </p:nvSpPr>
        <p:spPr bwMode="auto">
          <a:xfrm flipV="1">
            <a:off x="27432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86" name="Rectangle 33"/>
          <p:cNvSpPr>
            <a:spLocks noChangeArrowheads="1"/>
          </p:cNvSpPr>
          <p:nvPr/>
        </p:nvSpPr>
        <p:spPr bwMode="auto">
          <a:xfrm>
            <a:off x="3124200" y="3810000"/>
            <a:ext cx="1206500" cy="454025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0">
                <a:solidFill>
                  <a:srgbClr val="FF0000"/>
                </a:solidFill>
              </a:rPr>
              <a:t>1.000</a:t>
            </a:r>
          </a:p>
        </p:txBody>
      </p:sp>
      <p:sp>
        <p:nvSpPr>
          <p:cNvPr id="100387" name="Rectangle 34"/>
          <p:cNvSpPr>
            <a:spLocks noChangeArrowheads="1"/>
          </p:cNvSpPr>
          <p:nvPr/>
        </p:nvSpPr>
        <p:spPr bwMode="auto">
          <a:xfrm>
            <a:off x="7169150" y="3886200"/>
            <a:ext cx="1822450" cy="819150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0">
                <a:solidFill>
                  <a:srgbClr val="FF0000"/>
                </a:solidFill>
              </a:rPr>
              <a:t>1.0 - 0.5478 = 0.4522</a:t>
            </a:r>
          </a:p>
        </p:txBody>
      </p:sp>
      <p:sp>
        <p:nvSpPr>
          <p:cNvPr id="100388" name="Text Box 35"/>
          <p:cNvSpPr txBox="1">
            <a:spLocks noChangeArrowheads="1"/>
          </p:cNvSpPr>
          <p:nvPr/>
        </p:nvSpPr>
        <p:spPr bwMode="auto">
          <a:xfrm>
            <a:off x="838200" y="2133600"/>
            <a:ext cx="7696200" cy="10048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   P(X &gt; 8.6) = P(Z &gt; 0.12) = 1.0 - P(Z ≤ 0.12)</a:t>
            </a:r>
          </a:p>
          <a:p>
            <a:pPr>
              <a:spcBef>
                <a:spcPct val="50000"/>
              </a:spcBef>
            </a:pPr>
            <a:r>
              <a:rPr lang="en-US" b="0"/>
              <a:t>                                           = 1.0 - 0.5478 = </a:t>
            </a:r>
            <a:r>
              <a:rPr lang="en-US" b="0">
                <a:solidFill>
                  <a:schemeClr val="hlink"/>
                </a:solidFill>
              </a:rPr>
              <a:t>0.4522</a:t>
            </a:r>
          </a:p>
        </p:txBody>
      </p:sp>
      <p:sp>
        <p:nvSpPr>
          <p:cNvPr id="100389" name="Line 36"/>
          <p:cNvSpPr>
            <a:spLocks noChangeShapeType="1"/>
          </p:cNvSpPr>
          <p:nvPr/>
        </p:nvSpPr>
        <p:spPr bwMode="auto">
          <a:xfrm flipV="1">
            <a:off x="6218238" y="55181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90" name="Freeform 37"/>
          <p:cNvSpPr>
            <a:spLocks/>
          </p:cNvSpPr>
          <p:nvPr/>
        </p:nvSpPr>
        <p:spPr bwMode="auto">
          <a:xfrm>
            <a:off x="4594225" y="5541963"/>
            <a:ext cx="3289300" cy="7937"/>
          </a:xfrm>
          <a:custGeom>
            <a:avLst/>
            <a:gdLst>
              <a:gd name="T0" fmla="*/ 0 w 2072"/>
              <a:gd name="T1" fmla="*/ 2147483647 h 5"/>
              <a:gd name="T2" fmla="*/ 2147483647 w 2072"/>
              <a:gd name="T3" fmla="*/ 0 h 5"/>
              <a:gd name="T4" fmla="*/ 2147483647 w 2072"/>
              <a:gd name="T5" fmla="*/ 0 h 5"/>
              <a:gd name="T6" fmla="*/ 0 60000 65536"/>
              <a:gd name="T7" fmla="*/ 0 60000 65536"/>
              <a:gd name="T8" fmla="*/ 0 60000 65536"/>
              <a:gd name="T9" fmla="*/ 0 w 2072"/>
              <a:gd name="T10" fmla="*/ 0 h 5"/>
              <a:gd name="T11" fmla="*/ 2072 w 2072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1" name="Rectangle 38"/>
          <p:cNvSpPr>
            <a:spLocks noChangeArrowheads="1"/>
          </p:cNvSpPr>
          <p:nvPr/>
        </p:nvSpPr>
        <p:spPr bwMode="auto">
          <a:xfrm>
            <a:off x="990600" y="2133600"/>
            <a:ext cx="7239000" cy="1143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0392" name="Slide Number Placeholder 4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88517CDF-EFEC-4047-B7A0-816AE5AF50D9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Rectangle 3"/>
          <p:cNvSpPr>
            <a:spLocks noGrp="1" noChangeArrowheads="1"/>
          </p:cNvSpPr>
          <p:nvPr>
            <p:ph type="title"/>
          </p:nvPr>
        </p:nvSpPr>
        <p:spPr>
          <a:xfrm>
            <a:off x="1500188" y="157163"/>
            <a:ext cx="6878637" cy="1077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Finding the X value for a Known Probability</a:t>
            </a:r>
          </a:p>
        </p:txBody>
      </p:sp>
      <p:sp>
        <p:nvSpPr>
          <p:cNvPr id="215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Steps to find the X value for a known probability: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1.  Find the  Z  value for the known probability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2.  Convert to  X  units using the formula:</a:t>
            </a:r>
          </a:p>
        </p:txBody>
      </p:sp>
      <p:sp>
        <p:nvSpPr>
          <p:cNvPr id="215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3124200" y="4343400"/>
          <a:ext cx="2895600" cy="812800"/>
        </p:xfrm>
        <a:graphic>
          <a:graphicData uri="http://schemas.openxmlformats.org/presentationml/2006/ole">
            <p:oleObj spid="_x0000_s21521" name="Equation" r:id="rId3" imgW="723586" imgH="203112" progId="Equation.3">
              <p:embed/>
            </p:oleObj>
          </a:graphicData>
        </a:graphic>
      </p:graphicFrame>
      <p:sp>
        <p:nvSpPr>
          <p:cNvPr id="2152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F7582ADD-ADF2-4B1F-AC65-28B819421E6B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4"/>
          <p:cNvSpPr>
            <a:spLocks noGrp="1" noChangeArrowheads="1"/>
          </p:cNvSpPr>
          <p:nvPr>
            <p:ph type="title"/>
          </p:nvPr>
        </p:nvSpPr>
        <p:spPr>
          <a:xfrm>
            <a:off x="1500188" y="376238"/>
            <a:ext cx="6889750" cy="858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Finding the X value for a Known Probability</a:t>
            </a:r>
          </a:p>
        </p:txBody>
      </p:sp>
      <p:sp>
        <p:nvSpPr>
          <p:cNvPr id="102402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532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Example:</a:t>
            </a:r>
          </a:p>
          <a:p>
            <a:pPr eaLnBrk="1" hangingPunct="1"/>
            <a:r>
              <a:rPr lang="en-US" smtClean="0"/>
              <a:t>Suppose  X  is normal with mean 8.0 and standard deviation 5.0.  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Now find the  X  value so that only 20% of all values are below this  X</a:t>
            </a:r>
          </a:p>
        </p:txBody>
      </p:sp>
      <p:sp>
        <p:nvSpPr>
          <p:cNvPr id="1024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02404" name="Freeform 2"/>
          <p:cNvSpPr>
            <a:spLocks/>
          </p:cNvSpPr>
          <p:nvPr/>
        </p:nvSpPr>
        <p:spPr bwMode="auto">
          <a:xfrm>
            <a:off x="3870325" y="4848225"/>
            <a:ext cx="1085850" cy="946150"/>
          </a:xfrm>
          <a:custGeom>
            <a:avLst/>
            <a:gdLst>
              <a:gd name="T0" fmla="*/ 2147483647 w 684"/>
              <a:gd name="T1" fmla="*/ 2147483647 h 596"/>
              <a:gd name="T2" fmla="*/ 2147483647 w 684"/>
              <a:gd name="T3" fmla="*/ 0 h 596"/>
              <a:gd name="T4" fmla="*/ 2147483647 w 684"/>
              <a:gd name="T5" fmla="*/ 2147483647 h 596"/>
              <a:gd name="T6" fmla="*/ 2147483647 w 684"/>
              <a:gd name="T7" fmla="*/ 2147483647 h 596"/>
              <a:gd name="T8" fmla="*/ 2147483647 w 684"/>
              <a:gd name="T9" fmla="*/ 2147483647 h 596"/>
              <a:gd name="T10" fmla="*/ 2147483647 w 684"/>
              <a:gd name="T11" fmla="*/ 2147483647 h 596"/>
              <a:gd name="T12" fmla="*/ 2147483647 w 684"/>
              <a:gd name="T13" fmla="*/ 2147483647 h 596"/>
              <a:gd name="T14" fmla="*/ 2147483647 w 684"/>
              <a:gd name="T15" fmla="*/ 2147483647 h 596"/>
              <a:gd name="T16" fmla="*/ 2147483647 w 684"/>
              <a:gd name="T17" fmla="*/ 2147483647 h 596"/>
              <a:gd name="T18" fmla="*/ 2147483647 w 684"/>
              <a:gd name="T19" fmla="*/ 2147483647 h 596"/>
              <a:gd name="T20" fmla="*/ 2147483647 w 684"/>
              <a:gd name="T21" fmla="*/ 2147483647 h 596"/>
              <a:gd name="T22" fmla="*/ 2147483647 w 684"/>
              <a:gd name="T23" fmla="*/ 2147483647 h 596"/>
              <a:gd name="T24" fmla="*/ 0 w 684"/>
              <a:gd name="T25" fmla="*/ 2147483647 h 596"/>
              <a:gd name="T26" fmla="*/ 0 w 684"/>
              <a:gd name="T27" fmla="*/ 2147483647 h 596"/>
              <a:gd name="T28" fmla="*/ 2147483647 w 684"/>
              <a:gd name="T29" fmla="*/ 2147483647 h 5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84"/>
              <a:gd name="T46" fmla="*/ 0 h 596"/>
              <a:gd name="T47" fmla="*/ 684 w 684"/>
              <a:gd name="T48" fmla="*/ 596 h 59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84" h="596">
                <a:moveTo>
                  <a:pt x="684" y="596"/>
                </a:moveTo>
                <a:lnTo>
                  <a:pt x="684" y="0"/>
                </a:lnTo>
                <a:lnTo>
                  <a:pt x="651" y="60"/>
                </a:lnTo>
                <a:lnTo>
                  <a:pt x="613" y="120"/>
                </a:lnTo>
                <a:lnTo>
                  <a:pt x="573" y="185"/>
                </a:lnTo>
                <a:lnTo>
                  <a:pt x="547" y="227"/>
                </a:lnTo>
                <a:lnTo>
                  <a:pt x="499" y="293"/>
                </a:lnTo>
                <a:lnTo>
                  <a:pt x="390" y="410"/>
                </a:lnTo>
                <a:lnTo>
                  <a:pt x="346" y="444"/>
                </a:lnTo>
                <a:lnTo>
                  <a:pt x="225" y="507"/>
                </a:lnTo>
                <a:lnTo>
                  <a:pt x="159" y="528"/>
                </a:lnTo>
                <a:lnTo>
                  <a:pt x="87" y="542"/>
                </a:lnTo>
                <a:lnTo>
                  <a:pt x="0" y="548"/>
                </a:lnTo>
                <a:lnTo>
                  <a:pt x="0" y="596"/>
                </a:lnTo>
                <a:lnTo>
                  <a:pt x="684" y="596"/>
                </a:lnTo>
                <a:close/>
              </a:path>
            </a:pathLst>
          </a:custGeom>
          <a:solidFill>
            <a:srgbClr val="C7DAF7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5" name="Line 3"/>
          <p:cNvSpPr>
            <a:spLocks noChangeShapeType="1"/>
          </p:cNvSpPr>
          <p:nvPr/>
        </p:nvSpPr>
        <p:spPr bwMode="auto">
          <a:xfrm>
            <a:off x="4953000" y="48768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4343400" y="49530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5486400" y="41910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Freeform 8"/>
          <p:cNvSpPr>
            <a:spLocks/>
          </p:cNvSpPr>
          <p:nvPr/>
        </p:nvSpPr>
        <p:spPr bwMode="auto">
          <a:xfrm>
            <a:off x="5562600" y="4191000"/>
            <a:ext cx="1593850" cy="152876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9" name="Freeform 9"/>
          <p:cNvSpPr>
            <a:spLocks/>
          </p:cNvSpPr>
          <p:nvPr/>
        </p:nvSpPr>
        <p:spPr bwMode="auto">
          <a:xfrm>
            <a:off x="3884613" y="4186238"/>
            <a:ext cx="1644650" cy="1531937"/>
          </a:xfrm>
          <a:custGeom>
            <a:avLst/>
            <a:gdLst>
              <a:gd name="T0" fmla="*/ 0 w 1036"/>
              <a:gd name="T1" fmla="*/ 2147483647 h 965"/>
              <a:gd name="T2" fmla="*/ 2147483647 w 1036"/>
              <a:gd name="T3" fmla="*/ 2147483647 h 965"/>
              <a:gd name="T4" fmla="*/ 2147483647 w 1036"/>
              <a:gd name="T5" fmla="*/ 2147483647 h 965"/>
              <a:gd name="T6" fmla="*/ 2147483647 w 1036"/>
              <a:gd name="T7" fmla="*/ 2147483647 h 965"/>
              <a:gd name="T8" fmla="*/ 2147483647 w 1036"/>
              <a:gd name="T9" fmla="*/ 2147483647 h 965"/>
              <a:gd name="T10" fmla="*/ 2147483647 w 1036"/>
              <a:gd name="T11" fmla="*/ 2147483647 h 965"/>
              <a:gd name="T12" fmla="*/ 2147483647 w 1036"/>
              <a:gd name="T13" fmla="*/ 2147483647 h 965"/>
              <a:gd name="T14" fmla="*/ 2147483647 w 1036"/>
              <a:gd name="T15" fmla="*/ 2147483647 h 965"/>
              <a:gd name="T16" fmla="*/ 2147483647 w 1036"/>
              <a:gd name="T17" fmla="*/ 2147483647 h 965"/>
              <a:gd name="T18" fmla="*/ 2147483647 w 1036"/>
              <a:gd name="T19" fmla="*/ 2147483647 h 965"/>
              <a:gd name="T20" fmla="*/ 2147483647 w 1036"/>
              <a:gd name="T21" fmla="*/ 2147483647 h 965"/>
              <a:gd name="T22" fmla="*/ 2147483647 w 1036"/>
              <a:gd name="T23" fmla="*/ 2147483647 h 965"/>
              <a:gd name="T24" fmla="*/ 2147483647 w 1036"/>
              <a:gd name="T25" fmla="*/ 2147483647 h 965"/>
              <a:gd name="T26" fmla="*/ 2147483647 w 1036"/>
              <a:gd name="T27" fmla="*/ 2147483647 h 965"/>
              <a:gd name="T28" fmla="*/ 2147483647 w 1036"/>
              <a:gd name="T29" fmla="*/ 2147483647 h 965"/>
              <a:gd name="T30" fmla="*/ 2147483647 w 1036"/>
              <a:gd name="T31" fmla="*/ 0 h 9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6"/>
              <a:gd name="T49" fmla="*/ 0 h 965"/>
              <a:gd name="T50" fmla="*/ 1036 w 1036"/>
              <a:gd name="T51" fmla="*/ 965 h 96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6" h="965">
                <a:moveTo>
                  <a:pt x="0" y="965"/>
                </a:moveTo>
                <a:lnTo>
                  <a:pt x="108" y="955"/>
                </a:lnTo>
                <a:lnTo>
                  <a:pt x="163" y="942"/>
                </a:lnTo>
                <a:lnTo>
                  <a:pt x="218" y="927"/>
                </a:lnTo>
                <a:lnTo>
                  <a:pt x="271" y="904"/>
                </a:lnTo>
                <a:lnTo>
                  <a:pt x="326" y="872"/>
                </a:lnTo>
                <a:lnTo>
                  <a:pt x="381" y="832"/>
                </a:lnTo>
                <a:lnTo>
                  <a:pt x="488" y="718"/>
                </a:lnTo>
                <a:lnTo>
                  <a:pt x="596" y="556"/>
                </a:lnTo>
                <a:lnTo>
                  <a:pt x="706" y="361"/>
                </a:lnTo>
                <a:lnTo>
                  <a:pt x="759" y="262"/>
                </a:lnTo>
                <a:lnTo>
                  <a:pt x="814" y="171"/>
                </a:lnTo>
                <a:lnTo>
                  <a:pt x="868" y="91"/>
                </a:lnTo>
                <a:lnTo>
                  <a:pt x="919" y="33"/>
                </a:lnTo>
                <a:lnTo>
                  <a:pt x="973" y="9"/>
                </a:lnTo>
                <a:lnTo>
                  <a:pt x="103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0" name="Freeform 10"/>
          <p:cNvSpPr>
            <a:spLocks/>
          </p:cNvSpPr>
          <p:nvPr/>
        </p:nvSpPr>
        <p:spPr bwMode="auto">
          <a:xfrm>
            <a:off x="3867150" y="5802313"/>
            <a:ext cx="3289300" cy="7937"/>
          </a:xfrm>
          <a:custGeom>
            <a:avLst/>
            <a:gdLst>
              <a:gd name="T0" fmla="*/ 0 w 2072"/>
              <a:gd name="T1" fmla="*/ 2147483647 h 5"/>
              <a:gd name="T2" fmla="*/ 2147483647 w 2072"/>
              <a:gd name="T3" fmla="*/ 0 h 5"/>
              <a:gd name="T4" fmla="*/ 2147483647 w 2072"/>
              <a:gd name="T5" fmla="*/ 0 h 5"/>
              <a:gd name="T6" fmla="*/ 0 60000 65536"/>
              <a:gd name="T7" fmla="*/ 0 60000 65536"/>
              <a:gd name="T8" fmla="*/ 0 60000 65536"/>
              <a:gd name="T9" fmla="*/ 0 w 2072"/>
              <a:gd name="T10" fmla="*/ 0 h 5"/>
              <a:gd name="T11" fmla="*/ 2072 w 2072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7162800" y="59610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4784725" y="601980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?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5292725" y="60198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8.0</a:t>
            </a:r>
            <a:endParaRPr 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V="1">
            <a:off x="495300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3810000" y="4572000"/>
            <a:ext cx="947738" cy="457200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.2000</a:t>
            </a:r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7162800" y="62658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Z</a:t>
            </a: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4784725" y="634206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?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5292725" y="6342063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 0</a:t>
            </a:r>
            <a:endParaRPr lang="en-US"/>
          </a:p>
        </p:txBody>
      </p:sp>
      <p:sp>
        <p:nvSpPr>
          <p:cNvPr id="102419" name="Oval 19"/>
          <p:cNvSpPr>
            <a:spLocks noChangeArrowheads="1"/>
          </p:cNvSpPr>
          <p:nvPr/>
        </p:nvSpPr>
        <p:spPr bwMode="auto">
          <a:xfrm>
            <a:off x="4648200" y="5943600"/>
            <a:ext cx="6096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7467600" y="11430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02421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32C33A7C-EE1B-4A8A-9081-4AD95FB13481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5"/>
          <p:cNvSpPr>
            <a:spLocks noGrp="1" noChangeArrowheads="1"/>
          </p:cNvSpPr>
          <p:nvPr>
            <p:ph type="title"/>
          </p:nvPr>
        </p:nvSpPr>
        <p:spPr>
          <a:xfrm>
            <a:off x="1773238" y="376238"/>
            <a:ext cx="6624637" cy="858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Find the Z value for </a:t>
            </a:r>
            <a:br>
              <a:rPr lang="en-US" smtClean="0"/>
            </a:br>
            <a:r>
              <a:rPr lang="en-US" smtClean="0"/>
              <a:t>20% in the Lower Tail</a:t>
            </a:r>
          </a:p>
        </p:txBody>
      </p:sp>
      <p:sp>
        <p:nvSpPr>
          <p:cNvPr id="103426" name="Rectangle 6"/>
          <p:cNvSpPr>
            <a:spLocks noGrp="1" noChangeArrowheads="1"/>
          </p:cNvSpPr>
          <p:nvPr>
            <p:ph idx="1"/>
          </p:nvPr>
        </p:nvSpPr>
        <p:spPr>
          <a:xfrm>
            <a:off x="4800600" y="2325688"/>
            <a:ext cx="4114800" cy="4532312"/>
          </a:xfrm>
        </p:spPr>
        <p:txBody>
          <a:bodyPr/>
          <a:lstStyle/>
          <a:p>
            <a:pPr eaLnBrk="1" hangingPunct="1"/>
            <a:r>
              <a:rPr lang="en-US" smtClean="0"/>
              <a:t>20% area in the lower tail is consistent with a Z  value of </a:t>
            </a:r>
            <a:r>
              <a:rPr lang="en-US" smtClean="0">
                <a:solidFill>
                  <a:srgbClr val="008260"/>
                </a:solidFill>
              </a:rPr>
              <a:t>-0.84</a:t>
            </a:r>
          </a:p>
        </p:txBody>
      </p:sp>
      <p:sp>
        <p:nvSpPr>
          <p:cNvPr id="1034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pSp>
        <p:nvGrpSpPr>
          <p:cNvPr id="103428" name="Group 2"/>
          <p:cNvGrpSpPr>
            <a:grpSpLocks/>
          </p:cNvGrpSpPr>
          <p:nvPr/>
        </p:nvGrpSpPr>
        <p:grpSpPr bwMode="auto">
          <a:xfrm rot="-587800">
            <a:off x="3035300" y="4525963"/>
            <a:ext cx="2120900" cy="612775"/>
            <a:chOff x="1825" y="2398"/>
            <a:chExt cx="1728" cy="793"/>
          </a:xfrm>
        </p:grpSpPr>
        <p:sp>
          <p:nvSpPr>
            <p:cNvPr id="103469" name="Freeform 3"/>
            <p:cNvSpPr>
              <a:spLocks/>
            </p:cNvSpPr>
            <p:nvPr/>
          </p:nvSpPr>
          <p:spPr bwMode="auto">
            <a:xfrm>
              <a:off x="1827" y="2432"/>
              <a:ext cx="1726" cy="759"/>
            </a:xfrm>
            <a:custGeom>
              <a:avLst/>
              <a:gdLst>
                <a:gd name="T0" fmla="*/ 0 w 1726"/>
                <a:gd name="T1" fmla="*/ 386 h 759"/>
                <a:gd name="T2" fmla="*/ 86 w 1726"/>
                <a:gd name="T3" fmla="*/ 282 h 759"/>
                <a:gd name="T4" fmla="*/ 151 w 1726"/>
                <a:gd name="T5" fmla="*/ 227 h 759"/>
                <a:gd name="T6" fmla="*/ 224 w 1726"/>
                <a:gd name="T7" fmla="*/ 175 h 759"/>
                <a:gd name="T8" fmla="*/ 304 w 1726"/>
                <a:gd name="T9" fmla="*/ 134 h 759"/>
                <a:gd name="T10" fmla="*/ 394 w 1726"/>
                <a:gd name="T11" fmla="*/ 93 h 759"/>
                <a:gd name="T12" fmla="*/ 502 w 1726"/>
                <a:gd name="T13" fmla="*/ 57 h 759"/>
                <a:gd name="T14" fmla="*/ 646 w 1726"/>
                <a:gd name="T15" fmla="*/ 20 h 759"/>
                <a:gd name="T16" fmla="*/ 778 w 1726"/>
                <a:gd name="T17" fmla="*/ 6 h 759"/>
                <a:gd name="T18" fmla="*/ 896 w 1726"/>
                <a:gd name="T19" fmla="*/ 2 h 759"/>
                <a:gd name="T20" fmla="*/ 1021 w 1726"/>
                <a:gd name="T21" fmla="*/ 14 h 759"/>
                <a:gd name="T22" fmla="*/ 1132 w 1726"/>
                <a:gd name="T23" fmla="*/ 36 h 759"/>
                <a:gd name="T24" fmla="*/ 1236 w 1726"/>
                <a:gd name="T25" fmla="*/ 79 h 759"/>
                <a:gd name="T26" fmla="*/ 1342 w 1726"/>
                <a:gd name="T27" fmla="*/ 147 h 759"/>
                <a:gd name="T28" fmla="*/ 1426 w 1726"/>
                <a:gd name="T29" fmla="*/ 225 h 759"/>
                <a:gd name="T30" fmla="*/ 1472 w 1726"/>
                <a:gd name="T31" fmla="*/ 277 h 759"/>
                <a:gd name="T32" fmla="*/ 1594 w 1726"/>
                <a:gd name="T33" fmla="*/ 94 h 759"/>
                <a:gd name="T34" fmla="*/ 1596 w 1726"/>
                <a:gd name="T35" fmla="*/ 197 h 759"/>
                <a:gd name="T36" fmla="*/ 1605 w 1726"/>
                <a:gd name="T37" fmla="*/ 300 h 759"/>
                <a:gd name="T38" fmla="*/ 1624 w 1726"/>
                <a:gd name="T39" fmla="*/ 398 h 759"/>
                <a:gd name="T40" fmla="*/ 1651 w 1726"/>
                <a:gd name="T41" fmla="*/ 499 h 759"/>
                <a:gd name="T42" fmla="*/ 1706 w 1726"/>
                <a:gd name="T43" fmla="*/ 627 h 759"/>
                <a:gd name="T44" fmla="*/ 1685 w 1726"/>
                <a:gd name="T45" fmla="*/ 685 h 759"/>
                <a:gd name="T46" fmla="*/ 1601 w 1726"/>
                <a:gd name="T47" fmla="*/ 667 h 759"/>
                <a:gd name="T48" fmla="*/ 1534 w 1726"/>
                <a:gd name="T49" fmla="*/ 664 h 759"/>
                <a:gd name="T50" fmla="*/ 1469 w 1726"/>
                <a:gd name="T51" fmla="*/ 671 h 759"/>
                <a:gd name="T52" fmla="*/ 1403 w 1726"/>
                <a:gd name="T53" fmla="*/ 690 h 759"/>
                <a:gd name="T54" fmla="*/ 1330 w 1726"/>
                <a:gd name="T55" fmla="*/ 723 h 759"/>
                <a:gd name="T56" fmla="*/ 1259 w 1726"/>
                <a:gd name="T57" fmla="*/ 687 h 759"/>
                <a:gd name="T58" fmla="*/ 1345 w 1726"/>
                <a:gd name="T59" fmla="*/ 482 h 759"/>
                <a:gd name="T60" fmla="*/ 1237 w 1726"/>
                <a:gd name="T61" fmla="*/ 396 h 759"/>
                <a:gd name="T62" fmla="*/ 1131 w 1726"/>
                <a:gd name="T63" fmla="*/ 328 h 759"/>
                <a:gd name="T64" fmla="*/ 1036 w 1726"/>
                <a:gd name="T65" fmla="*/ 277 h 759"/>
                <a:gd name="T66" fmla="*/ 921 w 1726"/>
                <a:gd name="T67" fmla="*/ 232 h 759"/>
                <a:gd name="T68" fmla="*/ 811 w 1726"/>
                <a:gd name="T69" fmla="*/ 209 h 759"/>
                <a:gd name="T70" fmla="*/ 707 w 1726"/>
                <a:gd name="T71" fmla="*/ 195 h 759"/>
                <a:gd name="T72" fmla="*/ 587 w 1726"/>
                <a:gd name="T73" fmla="*/ 201 h 759"/>
                <a:gd name="T74" fmla="*/ 470 w 1726"/>
                <a:gd name="T75" fmla="*/ 211 h 759"/>
                <a:gd name="T76" fmla="*/ 334 w 1726"/>
                <a:gd name="T77" fmla="*/ 232 h 759"/>
                <a:gd name="T78" fmla="*/ 231 w 1726"/>
                <a:gd name="T79" fmla="*/ 266 h 759"/>
                <a:gd name="T80" fmla="*/ 158 w 1726"/>
                <a:gd name="T81" fmla="*/ 301 h 759"/>
                <a:gd name="T82" fmla="*/ 97 w 1726"/>
                <a:gd name="T83" fmla="*/ 343 h 7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6"/>
                <a:gd name="T127" fmla="*/ 0 h 759"/>
                <a:gd name="T128" fmla="*/ 1726 w 1726"/>
                <a:gd name="T129" fmla="*/ 759 h 7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rgbClr val="C7DAF7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70" name="Freeform 4"/>
            <p:cNvSpPr>
              <a:spLocks/>
            </p:cNvSpPr>
            <p:nvPr/>
          </p:nvSpPr>
          <p:spPr bwMode="auto">
            <a:xfrm>
              <a:off x="1825" y="2398"/>
              <a:ext cx="1708" cy="718"/>
            </a:xfrm>
            <a:custGeom>
              <a:avLst/>
              <a:gdLst>
                <a:gd name="T0" fmla="*/ 57 w 1708"/>
                <a:gd name="T1" fmla="*/ 326 h 718"/>
                <a:gd name="T2" fmla="*/ 117 w 1708"/>
                <a:gd name="T3" fmla="*/ 264 h 718"/>
                <a:gd name="T4" fmla="*/ 183 w 1708"/>
                <a:gd name="T5" fmla="*/ 210 h 718"/>
                <a:gd name="T6" fmla="*/ 263 w 1708"/>
                <a:gd name="T7" fmla="*/ 156 h 718"/>
                <a:gd name="T8" fmla="*/ 336 w 1708"/>
                <a:gd name="T9" fmla="*/ 117 h 718"/>
                <a:gd name="T10" fmla="*/ 438 w 1708"/>
                <a:gd name="T11" fmla="*/ 79 h 718"/>
                <a:gd name="T12" fmla="*/ 575 w 1708"/>
                <a:gd name="T13" fmla="*/ 37 h 718"/>
                <a:gd name="T14" fmla="*/ 694 w 1708"/>
                <a:gd name="T15" fmla="*/ 16 h 718"/>
                <a:gd name="T16" fmla="*/ 831 w 1708"/>
                <a:gd name="T17" fmla="*/ 0 h 718"/>
                <a:gd name="T18" fmla="*/ 951 w 1708"/>
                <a:gd name="T19" fmla="*/ 2 h 718"/>
                <a:gd name="T20" fmla="*/ 1069 w 1708"/>
                <a:gd name="T21" fmla="*/ 17 h 718"/>
                <a:gd name="T22" fmla="*/ 1176 w 1708"/>
                <a:gd name="T23" fmla="*/ 49 h 718"/>
                <a:gd name="T24" fmla="*/ 1280 w 1708"/>
                <a:gd name="T25" fmla="*/ 96 h 718"/>
                <a:gd name="T26" fmla="*/ 1371 w 1708"/>
                <a:gd name="T27" fmla="*/ 164 h 718"/>
                <a:gd name="T28" fmla="*/ 1445 w 1708"/>
                <a:gd name="T29" fmla="*/ 236 h 718"/>
                <a:gd name="T30" fmla="*/ 1583 w 1708"/>
                <a:gd name="T31" fmla="*/ 78 h 718"/>
                <a:gd name="T32" fmla="*/ 1583 w 1708"/>
                <a:gd name="T33" fmla="*/ 176 h 718"/>
                <a:gd name="T34" fmla="*/ 1592 w 1708"/>
                <a:gd name="T35" fmla="*/ 274 h 718"/>
                <a:gd name="T36" fmla="*/ 1609 w 1708"/>
                <a:gd name="T37" fmla="*/ 368 h 718"/>
                <a:gd name="T38" fmla="*/ 1635 w 1708"/>
                <a:gd name="T39" fmla="*/ 464 h 718"/>
                <a:gd name="T40" fmla="*/ 1674 w 1708"/>
                <a:gd name="T41" fmla="*/ 576 h 718"/>
                <a:gd name="T42" fmla="*/ 1707 w 1708"/>
                <a:gd name="T43" fmla="*/ 656 h 718"/>
                <a:gd name="T44" fmla="*/ 1628 w 1708"/>
                <a:gd name="T45" fmla="*/ 634 h 718"/>
                <a:gd name="T46" fmla="*/ 1542 w 1708"/>
                <a:gd name="T47" fmla="*/ 623 h 718"/>
                <a:gd name="T48" fmla="*/ 1491 w 1708"/>
                <a:gd name="T49" fmla="*/ 626 h 718"/>
                <a:gd name="T50" fmla="*/ 1417 w 1708"/>
                <a:gd name="T51" fmla="*/ 641 h 718"/>
                <a:gd name="T52" fmla="*/ 1350 w 1708"/>
                <a:gd name="T53" fmla="*/ 668 h 718"/>
                <a:gd name="T54" fmla="*/ 1260 w 1708"/>
                <a:gd name="T55" fmla="*/ 717 h 718"/>
                <a:gd name="T56" fmla="*/ 1332 w 1708"/>
                <a:gd name="T57" fmla="*/ 453 h 718"/>
                <a:gd name="T58" fmla="*/ 1224 w 1708"/>
                <a:gd name="T59" fmla="*/ 372 h 718"/>
                <a:gd name="T60" fmla="*/ 1119 w 1708"/>
                <a:gd name="T61" fmla="*/ 308 h 718"/>
                <a:gd name="T62" fmla="*/ 1026 w 1708"/>
                <a:gd name="T63" fmla="*/ 261 h 718"/>
                <a:gd name="T64" fmla="*/ 911 w 1708"/>
                <a:gd name="T65" fmla="*/ 220 h 718"/>
                <a:gd name="T66" fmla="*/ 802 w 1708"/>
                <a:gd name="T67" fmla="*/ 200 h 718"/>
                <a:gd name="T68" fmla="*/ 699 w 1708"/>
                <a:gd name="T69" fmla="*/ 189 h 718"/>
                <a:gd name="T70" fmla="*/ 579 w 1708"/>
                <a:gd name="T71" fmla="*/ 196 h 718"/>
                <a:gd name="T72" fmla="*/ 462 w 1708"/>
                <a:gd name="T73" fmla="*/ 208 h 718"/>
                <a:gd name="T74" fmla="*/ 327 w 1708"/>
                <a:gd name="T75" fmla="*/ 230 h 718"/>
                <a:gd name="T76" fmla="*/ 224 w 1708"/>
                <a:gd name="T77" fmla="*/ 263 h 718"/>
                <a:gd name="T78" fmla="*/ 148 w 1708"/>
                <a:gd name="T79" fmla="*/ 299 h 718"/>
                <a:gd name="T80" fmla="*/ 91 w 1708"/>
                <a:gd name="T81" fmla="*/ 340 h 7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8"/>
                <a:gd name="T124" fmla="*/ 0 h 718"/>
                <a:gd name="T125" fmla="*/ 1708 w 1708"/>
                <a:gd name="T126" fmla="*/ 718 h 71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rgbClr val="C7DAF7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429" name="Rectangle 27"/>
          <p:cNvSpPr>
            <a:spLocks noChangeArrowheads="1"/>
          </p:cNvSpPr>
          <p:nvPr/>
        </p:nvSpPr>
        <p:spPr bwMode="auto">
          <a:xfrm>
            <a:off x="152400" y="2362200"/>
            <a:ext cx="4648200" cy="782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Standardized Normal Probability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b="0"/>
              <a:t>Table (Portion)</a:t>
            </a:r>
          </a:p>
        </p:txBody>
      </p:sp>
      <p:sp>
        <p:nvSpPr>
          <p:cNvPr id="103430" name="Freeform 44"/>
          <p:cNvSpPr>
            <a:spLocks/>
          </p:cNvSpPr>
          <p:nvPr/>
        </p:nvSpPr>
        <p:spPr bwMode="auto">
          <a:xfrm>
            <a:off x="5318125" y="4619625"/>
            <a:ext cx="1085850" cy="946150"/>
          </a:xfrm>
          <a:custGeom>
            <a:avLst/>
            <a:gdLst>
              <a:gd name="T0" fmla="*/ 2147483647 w 684"/>
              <a:gd name="T1" fmla="*/ 2147483647 h 596"/>
              <a:gd name="T2" fmla="*/ 2147483647 w 684"/>
              <a:gd name="T3" fmla="*/ 0 h 596"/>
              <a:gd name="T4" fmla="*/ 2147483647 w 684"/>
              <a:gd name="T5" fmla="*/ 2147483647 h 596"/>
              <a:gd name="T6" fmla="*/ 2147483647 w 684"/>
              <a:gd name="T7" fmla="*/ 2147483647 h 596"/>
              <a:gd name="T8" fmla="*/ 2147483647 w 684"/>
              <a:gd name="T9" fmla="*/ 2147483647 h 596"/>
              <a:gd name="T10" fmla="*/ 2147483647 w 684"/>
              <a:gd name="T11" fmla="*/ 2147483647 h 596"/>
              <a:gd name="T12" fmla="*/ 2147483647 w 684"/>
              <a:gd name="T13" fmla="*/ 2147483647 h 596"/>
              <a:gd name="T14" fmla="*/ 2147483647 w 684"/>
              <a:gd name="T15" fmla="*/ 2147483647 h 596"/>
              <a:gd name="T16" fmla="*/ 2147483647 w 684"/>
              <a:gd name="T17" fmla="*/ 2147483647 h 596"/>
              <a:gd name="T18" fmla="*/ 2147483647 w 684"/>
              <a:gd name="T19" fmla="*/ 2147483647 h 596"/>
              <a:gd name="T20" fmla="*/ 2147483647 w 684"/>
              <a:gd name="T21" fmla="*/ 2147483647 h 596"/>
              <a:gd name="T22" fmla="*/ 2147483647 w 684"/>
              <a:gd name="T23" fmla="*/ 2147483647 h 596"/>
              <a:gd name="T24" fmla="*/ 0 w 684"/>
              <a:gd name="T25" fmla="*/ 2147483647 h 596"/>
              <a:gd name="T26" fmla="*/ 0 w 684"/>
              <a:gd name="T27" fmla="*/ 2147483647 h 596"/>
              <a:gd name="T28" fmla="*/ 2147483647 w 684"/>
              <a:gd name="T29" fmla="*/ 2147483647 h 5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84"/>
              <a:gd name="T46" fmla="*/ 0 h 596"/>
              <a:gd name="T47" fmla="*/ 684 w 684"/>
              <a:gd name="T48" fmla="*/ 596 h 59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84" h="596">
                <a:moveTo>
                  <a:pt x="684" y="596"/>
                </a:moveTo>
                <a:lnTo>
                  <a:pt x="684" y="0"/>
                </a:lnTo>
                <a:lnTo>
                  <a:pt x="651" y="60"/>
                </a:lnTo>
                <a:lnTo>
                  <a:pt x="613" y="120"/>
                </a:lnTo>
                <a:lnTo>
                  <a:pt x="573" y="185"/>
                </a:lnTo>
                <a:lnTo>
                  <a:pt x="547" y="227"/>
                </a:lnTo>
                <a:lnTo>
                  <a:pt x="499" y="293"/>
                </a:lnTo>
                <a:lnTo>
                  <a:pt x="390" y="410"/>
                </a:lnTo>
                <a:lnTo>
                  <a:pt x="346" y="444"/>
                </a:lnTo>
                <a:lnTo>
                  <a:pt x="225" y="507"/>
                </a:lnTo>
                <a:lnTo>
                  <a:pt x="159" y="528"/>
                </a:lnTo>
                <a:lnTo>
                  <a:pt x="87" y="542"/>
                </a:lnTo>
                <a:lnTo>
                  <a:pt x="0" y="548"/>
                </a:lnTo>
                <a:lnTo>
                  <a:pt x="0" y="596"/>
                </a:lnTo>
                <a:lnTo>
                  <a:pt x="684" y="596"/>
                </a:lnTo>
                <a:close/>
              </a:path>
            </a:pathLst>
          </a:custGeom>
          <a:solidFill>
            <a:srgbClr val="C7DAF7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1" name="Line 45"/>
          <p:cNvSpPr>
            <a:spLocks noChangeShapeType="1"/>
          </p:cNvSpPr>
          <p:nvPr/>
        </p:nvSpPr>
        <p:spPr bwMode="auto">
          <a:xfrm>
            <a:off x="6400800" y="4648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46"/>
          <p:cNvSpPr>
            <a:spLocks noChangeShapeType="1"/>
          </p:cNvSpPr>
          <p:nvPr/>
        </p:nvSpPr>
        <p:spPr bwMode="auto">
          <a:xfrm>
            <a:off x="5791200" y="47244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Line 47"/>
          <p:cNvSpPr>
            <a:spLocks noChangeShapeType="1"/>
          </p:cNvSpPr>
          <p:nvPr/>
        </p:nvSpPr>
        <p:spPr bwMode="auto">
          <a:xfrm>
            <a:off x="6934200" y="39624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Freeform 48"/>
          <p:cNvSpPr>
            <a:spLocks/>
          </p:cNvSpPr>
          <p:nvPr/>
        </p:nvSpPr>
        <p:spPr bwMode="auto">
          <a:xfrm>
            <a:off x="7010400" y="3962400"/>
            <a:ext cx="1593850" cy="152876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5" name="Freeform 49"/>
          <p:cNvSpPr>
            <a:spLocks/>
          </p:cNvSpPr>
          <p:nvPr/>
        </p:nvSpPr>
        <p:spPr bwMode="auto">
          <a:xfrm>
            <a:off x="5332413" y="3957638"/>
            <a:ext cx="1644650" cy="1531937"/>
          </a:xfrm>
          <a:custGeom>
            <a:avLst/>
            <a:gdLst>
              <a:gd name="T0" fmla="*/ 0 w 1036"/>
              <a:gd name="T1" fmla="*/ 2147483647 h 965"/>
              <a:gd name="T2" fmla="*/ 2147483647 w 1036"/>
              <a:gd name="T3" fmla="*/ 2147483647 h 965"/>
              <a:gd name="T4" fmla="*/ 2147483647 w 1036"/>
              <a:gd name="T5" fmla="*/ 2147483647 h 965"/>
              <a:gd name="T6" fmla="*/ 2147483647 w 1036"/>
              <a:gd name="T7" fmla="*/ 2147483647 h 965"/>
              <a:gd name="T8" fmla="*/ 2147483647 w 1036"/>
              <a:gd name="T9" fmla="*/ 2147483647 h 965"/>
              <a:gd name="T10" fmla="*/ 2147483647 w 1036"/>
              <a:gd name="T11" fmla="*/ 2147483647 h 965"/>
              <a:gd name="T12" fmla="*/ 2147483647 w 1036"/>
              <a:gd name="T13" fmla="*/ 2147483647 h 965"/>
              <a:gd name="T14" fmla="*/ 2147483647 w 1036"/>
              <a:gd name="T15" fmla="*/ 2147483647 h 965"/>
              <a:gd name="T16" fmla="*/ 2147483647 w 1036"/>
              <a:gd name="T17" fmla="*/ 2147483647 h 965"/>
              <a:gd name="T18" fmla="*/ 2147483647 w 1036"/>
              <a:gd name="T19" fmla="*/ 2147483647 h 965"/>
              <a:gd name="T20" fmla="*/ 2147483647 w 1036"/>
              <a:gd name="T21" fmla="*/ 2147483647 h 965"/>
              <a:gd name="T22" fmla="*/ 2147483647 w 1036"/>
              <a:gd name="T23" fmla="*/ 2147483647 h 965"/>
              <a:gd name="T24" fmla="*/ 2147483647 w 1036"/>
              <a:gd name="T25" fmla="*/ 2147483647 h 965"/>
              <a:gd name="T26" fmla="*/ 2147483647 w 1036"/>
              <a:gd name="T27" fmla="*/ 2147483647 h 965"/>
              <a:gd name="T28" fmla="*/ 2147483647 w 1036"/>
              <a:gd name="T29" fmla="*/ 2147483647 h 965"/>
              <a:gd name="T30" fmla="*/ 2147483647 w 1036"/>
              <a:gd name="T31" fmla="*/ 0 h 9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6"/>
              <a:gd name="T49" fmla="*/ 0 h 965"/>
              <a:gd name="T50" fmla="*/ 1036 w 1036"/>
              <a:gd name="T51" fmla="*/ 965 h 96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6" h="965">
                <a:moveTo>
                  <a:pt x="0" y="965"/>
                </a:moveTo>
                <a:lnTo>
                  <a:pt x="108" y="955"/>
                </a:lnTo>
                <a:lnTo>
                  <a:pt x="163" y="942"/>
                </a:lnTo>
                <a:lnTo>
                  <a:pt x="218" y="927"/>
                </a:lnTo>
                <a:lnTo>
                  <a:pt x="271" y="904"/>
                </a:lnTo>
                <a:lnTo>
                  <a:pt x="326" y="872"/>
                </a:lnTo>
                <a:lnTo>
                  <a:pt x="381" y="832"/>
                </a:lnTo>
                <a:lnTo>
                  <a:pt x="488" y="718"/>
                </a:lnTo>
                <a:lnTo>
                  <a:pt x="596" y="556"/>
                </a:lnTo>
                <a:lnTo>
                  <a:pt x="706" y="361"/>
                </a:lnTo>
                <a:lnTo>
                  <a:pt x="759" y="262"/>
                </a:lnTo>
                <a:lnTo>
                  <a:pt x="814" y="171"/>
                </a:lnTo>
                <a:lnTo>
                  <a:pt x="868" y="91"/>
                </a:lnTo>
                <a:lnTo>
                  <a:pt x="919" y="33"/>
                </a:lnTo>
                <a:lnTo>
                  <a:pt x="973" y="9"/>
                </a:lnTo>
                <a:lnTo>
                  <a:pt x="103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6" name="Freeform 50"/>
          <p:cNvSpPr>
            <a:spLocks/>
          </p:cNvSpPr>
          <p:nvPr/>
        </p:nvSpPr>
        <p:spPr bwMode="auto">
          <a:xfrm>
            <a:off x="5314950" y="5573713"/>
            <a:ext cx="3289300" cy="7937"/>
          </a:xfrm>
          <a:custGeom>
            <a:avLst/>
            <a:gdLst>
              <a:gd name="T0" fmla="*/ 0 w 2072"/>
              <a:gd name="T1" fmla="*/ 2147483647 h 5"/>
              <a:gd name="T2" fmla="*/ 2147483647 w 2072"/>
              <a:gd name="T3" fmla="*/ 0 h 5"/>
              <a:gd name="T4" fmla="*/ 2147483647 w 2072"/>
              <a:gd name="T5" fmla="*/ 0 h 5"/>
              <a:gd name="T6" fmla="*/ 0 60000 65536"/>
              <a:gd name="T7" fmla="*/ 0 60000 65536"/>
              <a:gd name="T8" fmla="*/ 0 60000 65536"/>
              <a:gd name="T9" fmla="*/ 0 w 2072"/>
              <a:gd name="T10" fmla="*/ 0 h 5"/>
              <a:gd name="T11" fmla="*/ 2072 w 2072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7" name="Rectangle 51"/>
          <p:cNvSpPr>
            <a:spLocks noChangeArrowheads="1"/>
          </p:cNvSpPr>
          <p:nvPr/>
        </p:nvSpPr>
        <p:spPr bwMode="auto">
          <a:xfrm>
            <a:off x="8610600" y="57324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03438" name="Rectangle 52"/>
          <p:cNvSpPr>
            <a:spLocks noChangeArrowheads="1"/>
          </p:cNvSpPr>
          <p:nvPr/>
        </p:nvSpPr>
        <p:spPr bwMode="auto">
          <a:xfrm>
            <a:off x="6232525" y="579120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?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03439" name="Rectangle 53"/>
          <p:cNvSpPr>
            <a:spLocks noChangeArrowheads="1"/>
          </p:cNvSpPr>
          <p:nvPr/>
        </p:nvSpPr>
        <p:spPr bwMode="auto">
          <a:xfrm>
            <a:off x="6740525" y="5791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8.0</a:t>
            </a:r>
            <a:endParaRPr lang="en-US"/>
          </a:p>
        </p:txBody>
      </p:sp>
      <p:sp>
        <p:nvSpPr>
          <p:cNvPr id="103440" name="Line 54"/>
          <p:cNvSpPr>
            <a:spLocks noChangeShapeType="1"/>
          </p:cNvSpPr>
          <p:nvPr/>
        </p:nvSpPr>
        <p:spPr bwMode="auto">
          <a:xfrm flipV="1">
            <a:off x="640080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Rectangle 55"/>
          <p:cNvSpPr>
            <a:spLocks noChangeArrowheads="1"/>
          </p:cNvSpPr>
          <p:nvPr/>
        </p:nvSpPr>
        <p:spPr bwMode="auto">
          <a:xfrm>
            <a:off x="5426075" y="4343400"/>
            <a:ext cx="608013" cy="457200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.20</a:t>
            </a:r>
          </a:p>
        </p:txBody>
      </p:sp>
      <p:sp>
        <p:nvSpPr>
          <p:cNvPr id="103442" name="Rectangle 56"/>
          <p:cNvSpPr>
            <a:spLocks noChangeArrowheads="1"/>
          </p:cNvSpPr>
          <p:nvPr/>
        </p:nvSpPr>
        <p:spPr bwMode="auto">
          <a:xfrm>
            <a:off x="8610600" y="60372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Z</a:t>
            </a:r>
          </a:p>
        </p:txBody>
      </p:sp>
      <p:sp>
        <p:nvSpPr>
          <p:cNvPr id="103443" name="Rectangle 57"/>
          <p:cNvSpPr>
            <a:spLocks noChangeArrowheads="1"/>
          </p:cNvSpPr>
          <p:nvPr/>
        </p:nvSpPr>
        <p:spPr bwMode="auto">
          <a:xfrm>
            <a:off x="6003925" y="6113463"/>
            <a:ext cx="701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-0.84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03444" name="Rectangle 58"/>
          <p:cNvSpPr>
            <a:spLocks noChangeArrowheads="1"/>
          </p:cNvSpPr>
          <p:nvPr/>
        </p:nvSpPr>
        <p:spPr bwMode="auto">
          <a:xfrm>
            <a:off x="6740525" y="6113463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/>
              <a:t> 0</a:t>
            </a:r>
            <a:endParaRPr lang="en-US"/>
          </a:p>
        </p:txBody>
      </p:sp>
      <p:sp>
        <p:nvSpPr>
          <p:cNvPr id="103445" name="Oval 59"/>
          <p:cNvSpPr>
            <a:spLocks noChangeArrowheads="1"/>
          </p:cNvSpPr>
          <p:nvPr/>
        </p:nvSpPr>
        <p:spPr bwMode="auto">
          <a:xfrm>
            <a:off x="5943600" y="5791200"/>
            <a:ext cx="8382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3446" name="Text Box 60"/>
          <p:cNvSpPr txBox="1">
            <a:spLocks noChangeArrowheads="1"/>
          </p:cNvSpPr>
          <p:nvPr/>
        </p:nvSpPr>
        <p:spPr bwMode="auto">
          <a:xfrm>
            <a:off x="914400" y="1676400"/>
            <a:ext cx="7315200" cy="528638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1.  Find the Z value for the known probability</a:t>
            </a:r>
          </a:p>
        </p:txBody>
      </p:sp>
      <p:sp>
        <p:nvSpPr>
          <p:cNvPr id="103447" name="Rectangle 61"/>
          <p:cNvSpPr>
            <a:spLocks noChangeArrowheads="1"/>
          </p:cNvSpPr>
          <p:nvPr/>
        </p:nvSpPr>
        <p:spPr bwMode="auto">
          <a:xfrm>
            <a:off x="731838" y="3175000"/>
            <a:ext cx="881062" cy="692150"/>
          </a:xfrm>
          <a:prstGeom prst="rect">
            <a:avLst/>
          </a:prstGeom>
          <a:solidFill>
            <a:srgbClr val="A0C7FC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3448" name="Rectangle 62"/>
          <p:cNvSpPr>
            <a:spLocks noChangeArrowheads="1"/>
          </p:cNvSpPr>
          <p:nvPr/>
        </p:nvSpPr>
        <p:spPr bwMode="auto">
          <a:xfrm>
            <a:off x="1014413" y="3248025"/>
            <a:ext cx="339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z</a:t>
            </a:r>
          </a:p>
        </p:txBody>
      </p:sp>
      <p:sp>
        <p:nvSpPr>
          <p:cNvPr id="103449" name="Rectangle 63"/>
          <p:cNvSpPr>
            <a:spLocks noChangeArrowheads="1"/>
          </p:cNvSpPr>
          <p:nvPr/>
        </p:nvSpPr>
        <p:spPr bwMode="auto">
          <a:xfrm>
            <a:off x="1609725" y="3175000"/>
            <a:ext cx="1096963" cy="692150"/>
          </a:xfrm>
          <a:prstGeom prst="rect">
            <a:avLst/>
          </a:prstGeom>
          <a:solidFill>
            <a:srgbClr val="A0C7FC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3450" name="Rectangle 64"/>
          <p:cNvSpPr>
            <a:spLocks noChangeArrowheads="1"/>
          </p:cNvSpPr>
          <p:nvPr/>
        </p:nvSpPr>
        <p:spPr bwMode="auto">
          <a:xfrm>
            <a:off x="1814513" y="3248025"/>
            <a:ext cx="7461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F(z)</a:t>
            </a:r>
          </a:p>
        </p:txBody>
      </p:sp>
      <p:sp>
        <p:nvSpPr>
          <p:cNvPr id="103451" name="Rectangle 65"/>
          <p:cNvSpPr>
            <a:spLocks noChangeArrowheads="1"/>
          </p:cNvSpPr>
          <p:nvPr/>
        </p:nvSpPr>
        <p:spPr bwMode="auto">
          <a:xfrm>
            <a:off x="841375" y="3911600"/>
            <a:ext cx="6223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.82</a:t>
            </a:r>
          </a:p>
        </p:txBody>
      </p:sp>
      <p:sp>
        <p:nvSpPr>
          <p:cNvPr id="103452" name="Rectangle 66"/>
          <p:cNvSpPr>
            <a:spLocks noChangeArrowheads="1"/>
          </p:cNvSpPr>
          <p:nvPr/>
        </p:nvSpPr>
        <p:spPr bwMode="auto">
          <a:xfrm>
            <a:off x="1731963" y="3917950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.7939</a:t>
            </a:r>
          </a:p>
        </p:txBody>
      </p:sp>
      <p:sp>
        <p:nvSpPr>
          <p:cNvPr id="103453" name="Rectangle 67"/>
          <p:cNvSpPr>
            <a:spLocks noChangeArrowheads="1"/>
          </p:cNvSpPr>
          <p:nvPr/>
        </p:nvSpPr>
        <p:spPr bwMode="auto">
          <a:xfrm>
            <a:off x="812800" y="4578350"/>
            <a:ext cx="6223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.83</a:t>
            </a:r>
          </a:p>
        </p:txBody>
      </p:sp>
      <p:sp>
        <p:nvSpPr>
          <p:cNvPr id="103454" name="Rectangle 68"/>
          <p:cNvSpPr>
            <a:spLocks noChangeArrowheads="1"/>
          </p:cNvSpPr>
          <p:nvPr/>
        </p:nvSpPr>
        <p:spPr bwMode="auto">
          <a:xfrm>
            <a:off x="1730375" y="4597400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.7967</a:t>
            </a:r>
          </a:p>
        </p:txBody>
      </p:sp>
      <p:sp>
        <p:nvSpPr>
          <p:cNvPr id="103455" name="Rectangle 69"/>
          <p:cNvSpPr>
            <a:spLocks noChangeArrowheads="1"/>
          </p:cNvSpPr>
          <p:nvPr/>
        </p:nvSpPr>
        <p:spPr bwMode="auto">
          <a:xfrm>
            <a:off x="812800" y="5248275"/>
            <a:ext cx="6223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.84</a:t>
            </a:r>
          </a:p>
        </p:txBody>
      </p:sp>
      <p:sp>
        <p:nvSpPr>
          <p:cNvPr id="103456" name="Rectangle 70"/>
          <p:cNvSpPr>
            <a:spLocks noChangeArrowheads="1"/>
          </p:cNvSpPr>
          <p:nvPr/>
        </p:nvSpPr>
        <p:spPr bwMode="auto">
          <a:xfrm>
            <a:off x="1731963" y="5248275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.7995</a:t>
            </a:r>
          </a:p>
        </p:txBody>
      </p:sp>
      <p:sp>
        <p:nvSpPr>
          <p:cNvPr id="103457" name="Rectangle 71"/>
          <p:cNvSpPr>
            <a:spLocks noChangeArrowheads="1"/>
          </p:cNvSpPr>
          <p:nvPr/>
        </p:nvSpPr>
        <p:spPr bwMode="auto">
          <a:xfrm>
            <a:off x="812800" y="5908675"/>
            <a:ext cx="6223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.85</a:t>
            </a:r>
          </a:p>
        </p:txBody>
      </p:sp>
      <p:sp>
        <p:nvSpPr>
          <p:cNvPr id="103458" name="Rectangle 72"/>
          <p:cNvSpPr>
            <a:spLocks noChangeArrowheads="1"/>
          </p:cNvSpPr>
          <p:nvPr/>
        </p:nvSpPr>
        <p:spPr bwMode="auto">
          <a:xfrm>
            <a:off x="1731963" y="5908675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500" b="0"/>
              <a:t>.8023</a:t>
            </a:r>
          </a:p>
        </p:txBody>
      </p:sp>
      <p:sp>
        <p:nvSpPr>
          <p:cNvPr id="103459" name="Line 73"/>
          <p:cNvSpPr>
            <a:spLocks noChangeShapeType="1"/>
          </p:cNvSpPr>
          <p:nvPr/>
        </p:nvSpPr>
        <p:spPr bwMode="auto">
          <a:xfrm flipH="1">
            <a:off x="1609725" y="3181350"/>
            <a:ext cx="3175" cy="32099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60" name="Line 74"/>
          <p:cNvSpPr>
            <a:spLocks noChangeShapeType="1"/>
          </p:cNvSpPr>
          <p:nvPr/>
        </p:nvSpPr>
        <p:spPr bwMode="auto">
          <a:xfrm flipV="1">
            <a:off x="731838" y="5842000"/>
            <a:ext cx="1974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61" name="Line 75"/>
          <p:cNvSpPr>
            <a:spLocks noChangeShapeType="1"/>
          </p:cNvSpPr>
          <p:nvPr/>
        </p:nvSpPr>
        <p:spPr bwMode="auto">
          <a:xfrm flipV="1">
            <a:off x="731838" y="5183188"/>
            <a:ext cx="1974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62" name="Line 76"/>
          <p:cNvSpPr>
            <a:spLocks noChangeShapeType="1"/>
          </p:cNvSpPr>
          <p:nvPr/>
        </p:nvSpPr>
        <p:spPr bwMode="auto">
          <a:xfrm flipV="1">
            <a:off x="731838" y="4489450"/>
            <a:ext cx="1974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63" name="Line 77"/>
          <p:cNvSpPr>
            <a:spLocks noChangeShapeType="1"/>
          </p:cNvSpPr>
          <p:nvPr/>
        </p:nvSpPr>
        <p:spPr bwMode="auto">
          <a:xfrm flipV="1">
            <a:off x="731838" y="3867150"/>
            <a:ext cx="1974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64" name="Oval 78"/>
          <p:cNvSpPr>
            <a:spLocks noChangeArrowheads="1"/>
          </p:cNvSpPr>
          <p:nvPr/>
        </p:nvSpPr>
        <p:spPr bwMode="auto">
          <a:xfrm>
            <a:off x="1646238" y="5183188"/>
            <a:ext cx="1243012" cy="622300"/>
          </a:xfrm>
          <a:prstGeom prst="ellipse">
            <a:avLst/>
          </a:prstGeom>
          <a:noFill/>
          <a:ln w="158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3465" name="Oval 79"/>
          <p:cNvSpPr>
            <a:spLocks noChangeArrowheads="1"/>
          </p:cNvSpPr>
          <p:nvPr/>
        </p:nvSpPr>
        <p:spPr bwMode="auto">
          <a:xfrm>
            <a:off x="658813" y="5183188"/>
            <a:ext cx="914400" cy="622300"/>
          </a:xfrm>
          <a:prstGeom prst="ellipse">
            <a:avLst/>
          </a:prstGeom>
          <a:noFill/>
          <a:ln w="1587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3466" name="Rectangle 80"/>
          <p:cNvSpPr>
            <a:spLocks noChangeArrowheads="1"/>
          </p:cNvSpPr>
          <p:nvPr/>
        </p:nvSpPr>
        <p:spPr bwMode="auto">
          <a:xfrm>
            <a:off x="7848600" y="4014788"/>
            <a:ext cx="608013" cy="457200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.80</a:t>
            </a:r>
          </a:p>
        </p:txBody>
      </p:sp>
      <p:sp>
        <p:nvSpPr>
          <p:cNvPr id="103467" name="Line 81"/>
          <p:cNvSpPr>
            <a:spLocks noChangeShapeType="1"/>
          </p:cNvSpPr>
          <p:nvPr/>
        </p:nvSpPr>
        <p:spPr bwMode="auto">
          <a:xfrm flipH="1">
            <a:off x="7205663" y="4270375"/>
            <a:ext cx="658812" cy="585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68" name="Slide Number Placeholder 4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2C7D1875-C90A-41D8-912C-2AE96A8C2BBF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538163"/>
            <a:ext cx="6623050" cy="66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Finding the X value</a:t>
            </a:r>
          </a:p>
        </p:txBody>
      </p:sp>
      <p:sp>
        <p:nvSpPr>
          <p:cNvPr id="22546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175500" cy="611188"/>
          </a:xfrm>
          <a:solidFill>
            <a:srgbClr val="C7DAF7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	2.  Convert to X units using the formula:</a:t>
            </a:r>
          </a:p>
        </p:txBody>
      </p:sp>
      <p:sp>
        <p:nvSpPr>
          <p:cNvPr id="225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627313" y="2514600"/>
          <a:ext cx="3586162" cy="2106613"/>
        </p:xfrm>
        <a:graphic>
          <a:graphicData uri="http://schemas.openxmlformats.org/presentationml/2006/ole">
            <p:oleObj spid="_x0000_s22544" name="Equation" r:id="rId3" imgW="1384300" imgH="812800" progId="Equation.3">
              <p:embed/>
            </p:oleObj>
          </a:graphicData>
        </a:graphic>
      </p:graphicFrame>
      <p:sp>
        <p:nvSpPr>
          <p:cNvPr id="22548" name="Rectangle 5"/>
          <p:cNvSpPr>
            <a:spLocks noChangeArrowheads="1"/>
          </p:cNvSpPr>
          <p:nvPr/>
        </p:nvSpPr>
        <p:spPr bwMode="auto">
          <a:xfrm>
            <a:off x="1752600" y="4876800"/>
            <a:ext cx="6019800" cy="12954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 b="0"/>
              <a:t>	</a:t>
            </a:r>
            <a:r>
              <a:rPr lang="en-US" b="0"/>
              <a:t>So 20% of the values from a distribution with mean 8.0 and standard deviation 5.0 are less than 3.80</a:t>
            </a:r>
          </a:p>
        </p:txBody>
      </p:sp>
      <p:sp>
        <p:nvSpPr>
          <p:cNvPr id="2254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572EB9DC-2248-4ABB-8010-6ED85E650DDF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Assessing Normality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all continuous random variables are normally distributed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/>
              <a:t>It is important to evaluate how well the data is approximated by a normal distribution</a:t>
            </a:r>
          </a:p>
        </p:txBody>
      </p:sp>
      <p:sp>
        <p:nvSpPr>
          <p:cNvPr id="1054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E3ADAC03-5927-433E-8BAE-C7162FDB03F4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Normal Probability Plot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Normal probability plot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Arrange data from low to high values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Find cumulative normal probabilities for all values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Examine a plot of the observed values vs. cumulative probabilities (with the cumulative normal probability on the vertical axis and the observed data values on the horizontal axis)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Evaluate the plot for evidence of linearity</a:t>
            </a:r>
          </a:p>
        </p:txBody>
      </p:sp>
      <p:sp>
        <p:nvSpPr>
          <p:cNvPr id="1064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065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D52C80A-0474-4569-9C03-89BA6A906E37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Normal Probability Plot</a:t>
            </a:r>
          </a:p>
        </p:txBody>
      </p:sp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1447800" y="1752600"/>
            <a:ext cx="6019800" cy="138271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0"/>
              <a:t>A normal probability plot for data from a normal distribution will be </a:t>
            </a:r>
            <a:r>
              <a:rPr lang="en-US" sz="2800" b="0">
                <a:solidFill>
                  <a:srgbClr val="0000FF"/>
                </a:solidFill>
              </a:rPr>
              <a:t>approximately linear:</a:t>
            </a:r>
          </a:p>
        </p:txBody>
      </p:sp>
      <p:sp>
        <p:nvSpPr>
          <p:cNvPr id="107524" name="Line 3"/>
          <p:cNvSpPr>
            <a:spLocks noChangeShapeType="1"/>
          </p:cNvSpPr>
          <p:nvPr/>
        </p:nvSpPr>
        <p:spPr bwMode="auto">
          <a:xfrm>
            <a:off x="3679825" y="4779963"/>
            <a:ext cx="1588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Line 4"/>
          <p:cNvSpPr>
            <a:spLocks noChangeShapeType="1"/>
          </p:cNvSpPr>
          <p:nvPr/>
        </p:nvSpPr>
        <p:spPr bwMode="auto">
          <a:xfrm>
            <a:off x="3679825" y="4162425"/>
            <a:ext cx="1588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Line 5"/>
          <p:cNvSpPr>
            <a:spLocks noChangeShapeType="1"/>
          </p:cNvSpPr>
          <p:nvPr/>
        </p:nvSpPr>
        <p:spPr bwMode="auto">
          <a:xfrm>
            <a:off x="3679825" y="3546475"/>
            <a:ext cx="1588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Line 8"/>
          <p:cNvSpPr>
            <a:spLocks noChangeShapeType="1"/>
          </p:cNvSpPr>
          <p:nvPr/>
        </p:nvSpPr>
        <p:spPr bwMode="auto">
          <a:xfrm flipV="1">
            <a:off x="3810000" y="5334000"/>
            <a:ext cx="0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Line 9"/>
          <p:cNvSpPr>
            <a:spLocks noChangeShapeType="1"/>
          </p:cNvSpPr>
          <p:nvPr/>
        </p:nvSpPr>
        <p:spPr bwMode="auto">
          <a:xfrm flipV="1">
            <a:off x="4419600" y="5334000"/>
            <a:ext cx="0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Line 10"/>
          <p:cNvSpPr>
            <a:spLocks noChangeShapeType="1"/>
          </p:cNvSpPr>
          <p:nvPr/>
        </p:nvSpPr>
        <p:spPr bwMode="auto">
          <a:xfrm flipV="1">
            <a:off x="5029200" y="5334000"/>
            <a:ext cx="0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Line 11"/>
          <p:cNvSpPr>
            <a:spLocks noChangeShapeType="1"/>
          </p:cNvSpPr>
          <p:nvPr/>
        </p:nvSpPr>
        <p:spPr bwMode="auto">
          <a:xfrm flipV="1">
            <a:off x="5715000" y="5334000"/>
            <a:ext cx="0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Freeform 12"/>
          <p:cNvSpPr>
            <a:spLocks/>
          </p:cNvSpPr>
          <p:nvPr/>
        </p:nvSpPr>
        <p:spPr bwMode="auto">
          <a:xfrm rot="-544544">
            <a:off x="3065463" y="4306888"/>
            <a:ext cx="2801937" cy="700087"/>
          </a:xfrm>
          <a:custGeom>
            <a:avLst/>
            <a:gdLst>
              <a:gd name="T0" fmla="*/ 0 w 1765"/>
              <a:gd name="T1" fmla="*/ 2147483647 h 441"/>
              <a:gd name="T2" fmla="*/ 2147483647 w 1765"/>
              <a:gd name="T3" fmla="*/ 2147483647 h 441"/>
              <a:gd name="T4" fmla="*/ 2147483647 w 1765"/>
              <a:gd name="T5" fmla="*/ 2147483647 h 441"/>
              <a:gd name="T6" fmla="*/ 2147483647 w 1765"/>
              <a:gd name="T7" fmla="*/ 2147483647 h 441"/>
              <a:gd name="T8" fmla="*/ 2147483647 w 1765"/>
              <a:gd name="T9" fmla="*/ 2147483647 h 441"/>
              <a:gd name="T10" fmla="*/ 2147483647 w 1765"/>
              <a:gd name="T11" fmla="*/ 2147483647 h 441"/>
              <a:gd name="T12" fmla="*/ 2147483647 w 1765"/>
              <a:gd name="T13" fmla="*/ 2147483647 h 441"/>
              <a:gd name="T14" fmla="*/ 2147483647 w 1765"/>
              <a:gd name="T15" fmla="*/ 2147483647 h 441"/>
              <a:gd name="T16" fmla="*/ 2147483647 w 1765"/>
              <a:gd name="T17" fmla="*/ 2147483647 h 441"/>
              <a:gd name="T18" fmla="*/ 2147483647 w 1765"/>
              <a:gd name="T19" fmla="*/ 2147483647 h 441"/>
              <a:gd name="T20" fmla="*/ 2147483647 w 1765"/>
              <a:gd name="T21" fmla="*/ 2147483647 h 441"/>
              <a:gd name="T22" fmla="*/ 2147483647 w 1765"/>
              <a:gd name="T23" fmla="*/ 2147483647 h 441"/>
              <a:gd name="T24" fmla="*/ 2147483647 w 1765"/>
              <a:gd name="T25" fmla="*/ 2147483647 h 441"/>
              <a:gd name="T26" fmla="*/ 2147483647 w 1765"/>
              <a:gd name="T27" fmla="*/ 2147483647 h 441"/>
              <a:gd name="T28" fmla="*/ 2147483647 w 1765"/>
              <a:gd name="T29" fmla="*/ 2147483647 h 441"/>
              <a:gd name="T30" fmla="*/ 2147483647 w 1765"/>
              <a:gd name="T31" fmla="*/ 2147483647 h 441"/>
              <a:gd name="T32" fmla="*/ 2147483647 w 1765"/>
              <a:gd name="T33" fmla="*/ 2147483647 h 441"/>
              <a:gd name="T34" fmla="*/ 2147483647 w 1765"/>
              <a:gd name="T35" fmla="*/ 2147483647 h 441"/>
              <a:gd name="T36" fmla="*/ 2147483647 w 1765"/>
              <a:gd name="T37" fmla="*/ 0 h 44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765"/>
              <a:gd name="T58" fmla="*/ 0 h 441"/>
              <a:gd name="T59" fmla="*/ 1765 w 1765"/>
              <a:gd name="T60" fmla="*/ 441 h 44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765" h="441">
                <a:moveTo>
                  <a:pt x="0" y="441"/>
                </a:moveTo>
                <a:lnTo>
                  <a:pt x="189" y="377"/>
                </a:lnTo>
                <a:lnTo>
                  <a:pt x="333" y="365"/>
                </a:lnTo>
                <a:lnTo>
                  <a:pt x="433" y="324"/>
                </a:lnTo>
                <a:lnTo>
                  <a:pt x="526" y="312"/>
                </a:lnTo>
                <a:lnTo>
                  <a:pt x="604" y="285"/>
                </a:lnTo>
                <a:lnTo>
                  <a:pt x="672" y="273"/>
                </a:lnTo>
                <a:lnTo>
                  <a:pt x="741" y="269"/>
                </a:lnTo>
                <a:lnTo>
                  <a:pt x="811" y="233"/>
                </a:lnTo>
                <a:lnTo>
                  <a:pt x="884" y="221"/>
                </a:lnTo>
                <a:lnTo>
                  <a:pt x="954" y="209"/>
                </a:lnTo>
                <a:lnTo>
                  <a:pt x="1015" y="182"/>
                </a:lnTo>
                <a:lnTo>
                  <a:pt x="1093" y="168"/>
                </a:lnTo>
                <a:lnTo>
                  <a:pt x="1155" y="131"/>
                </a:lnTo>
                <a:lnTo>
                  <a:pt x="1239" y="130"/>
                </a:lnTo>
                <a:lnTo>
                  <a:pt x="1332" y="118"/>
                </a:lnTo>
                <a:lnTo>
                  <a:pt x="1439" y="91"/>
                </a:lnTo>
                <a:lnTo>
                  <a:pt x="1570" y="53"/>
                </a:lnTo>
                <a:lnTo>
                  <a:pt x="1765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2" name="Rectangle 13"/>
          <p:cNvSpPr>
            <a:spLocks noChangeArrowheads="1"/>
          </p:cNvSpPr>
          <p:nvPr/>
        </p:nvSpPr>
        <p:spPr bwMode="auto">
          <a:xfrm>
            <a:off x="2560638" y="5184775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0</a:t>
            </a:r>
          </a:p>
        </p:txBody>
      </p:sp>
      <p:sp>
        <p:nvSpPr>
          <p:cNvPr id="107533" name="Rectangle 15"/>
          <p:cNvSpPr>
            <a:spLocks noChangeArrowheads="1"/>
          </p:cNvSpPr>
          <p:nvPr/>
        </p:nvSpPr>
        <p:spPr bwMode="auto">
          <a:xfrm>
            <a:off x="2266950" y="3611563"/>
            <a:ext cx="6905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100</a:t>
            </a:r>
          </a:p>
        </p:txBody>
      </p:sp>
      <p:sp>
        <p:nvSpPr>
          <p:cNvPr id="107534" name="Rectangle 21"/>
          <p:cNvSpPr>
            <a:spLocks noChangeArrowheads="1"/>
          </p:cNvSpPr>
          <p:nvPr/>
        </p:nvSpPr>
        <p:spPr bwMode="auto">
          <a:xfrm>
            <a:off x="4243388" y="5586413"/>
            <a:ext cx="1146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0"/>
              <a:t>Data</a:t>
            </a:r>
          </a:p>
        </p:txBody>
      </p:sp>
      <p:sp>
        <p:nvSpPr>
          <p:cNvPr id="107535" name="Rectangle 22"/>
          <p:cNvSpPr>
            <a:spLocks noChangeArrowheads="1"/>
          </p:cNvSpPr>
          <p:nvPr/>
        </p:nvSpPr>
        <p:spPr bwMode="auto">
          <a:xfrm>
            <a:off x="1573213" y="4343400"/>
            <a:ext cx="1055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/>
              <a:t>Percent</a:t>
            </a:r>
          </a:p>
        </p:txBody>
      </p:sp>
      <p:sp>
        <p:nvSpPr>
          <p:cNvPr id="107536" name="Text Box 24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07537" name="Line 25"/>
          <p:cNvSpPr>
            <a:spLocks noChangeShapeType="1"/>
          </p:cNvSpPr>
          <p:nvPr/>
        </p:nvSpPr>
        <p:spPr bwMode="auto">
          <a:xfrm flipV="1">
            <a:off x="3200400" y="5334000"/>
            <a:ext cx="0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Rectangle 26"/>
          <p:cNvSpPr>
            <a:spLocks noChangeArrowheads="1"/>
          </p:cNvSpPr>
          <p:nvPr/>
        </p:nvSpPr>
        <p:spPr bwMode="auto">
          <a:xfrm>
            <a:off x="2925763" y="3905250"/>
            <a:ext cx="3255962" cy="1536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7539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02FAEB84-327E-483C-880E-989D3007B8C6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07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Normal Probability Plot</a:t>
            </a:r>
          </a:p>
        </p:txBody>
      </p:sp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08547" name="Rectangle 91"/>
          <p:cNvSpPr>
            <a:spLocks noChangeArrowheads="1"/>
          </p:cNvSpPr>
          <p:nvPr/>
        </p:nvSpPr>
        <p:spPr bwMode="auto">
          <a:xfrm>
            <a:off x="1235075" y="4857750"/>
            <a:ext cx="2971800" cy="1752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8548" name="Rectangle 75"/>
          <p:cNvSpPr>
            <a:spLocks noChangeArrowheads="1"/>
          </p:cNvSpPr>
          <p:nvPr/>
        </p:nvSpPr>
        <p:spPr bwMode="auto">
          <a:xfrm>
            <a:off x="5486400" y="2298700"/>
            <a:ext cx="2971800" cy="1752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1219200" y="2286000"/>
            <a:ext cx="2971800" cy="1752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1019175" y="1690688"/>
            <a:ext cx="3324225" cy="52863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0"/>
              <a:t>Left-Skewed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5286375" y="1690688"/>
            <a:ext cx="3324225" cy="52863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0"/>
              <a:t>Right-Skewed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019175" y="4271963"/>
            <a:ext cx="3324225" cy="52863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0"/>
              <a:t>Uniform</a:t>
            </a: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1962150" y="351472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1962150" y="309562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1962150" y="2674938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6" name="Line 14"/>
          <p:cNvSpPr>
            <a:spLocks noChangeShapeType="1"/>
          </p:cNvSpPr>
          <p:nvPr/>
        </p:nvSpPr>
        <p:spPr bwMode="auto">
          <a:xfrm flipV="1">
            <a:off x="2114550" y="34210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7" name="Freeform 15"/>
          <p:cNvSpPr>
            <a:spLocks/>
          </p:cNvSpPr>
          <p:nvPr/>
        </p:nvSpPr>
        <p:spPr bwMode="auto">
          <a:xfrm rot="-243582">
            <a:off x="2114550" y="2743200"/>
            <a:ext cx="1557338" cy="534988"/>
          </a:xfrm>
          <a:custGeom>
            <a:avLst/>
            <a:gdLst>
              <a:gd name="T0" fmla="*/ 0 w 708"/>
              <a:gd name="T1" fmla="*/ 2147483647 h 318"/>
              <a:gd name="T2" fmla="*/ 2147483647 w 708"/>
              <a:gd name="T3" fmla="*/ 2147483647 h 318"/>
              <a:gd name="T4" fmla="*/ 2147483647 w 708"/>
              <a:gd name="T5" fmla="*/ 2147483647 h 318"/>
              <a:gd name="T6" fmla="*/ 2147483647 w 708"/>
              <a:gd name="T7" fmla="*/ 2147483647 h 318"/>
              <a:gd name="T8" fmla="*/ 2147483647 w 708"/>
              <a:gd name="T9" fmla="*/ 2147483647 h 318"/>
              <a:gd name="T10" fmla="*/ 2147483647 w 708"/>
              <a:gd name="T11" fmla="*/ 2147483647 h 318"/>
              <a:gd name="T12" fmla="*/ 2147483647 w 708"/>
              <a:gd name="T13" fmla="*/ 2147483647 h 318"/>
              <a:gd name="T14" fmla="*/ 2147483647 w 708"/>
              <a:gd name="T15" fmla="*/ 2147483647 h 318"/>
              <a:gd name="T16" fmla="*/ 2147483647 w 708"/>
              <a:gd name="T17" fmla="*/ 2147483647 h 318"/>
              <a:gd name="T18" fmla="*/ 2147483647 w 708"/>
              <a:gd name="T19" fmla="*/ 2147483647 h 318"/>
              <a:gd name="T20" fmla="*/ 2147483647 w 708"/>
              <a:gd name="T21" fmla="*/ 2147483647 h 318"/>
              <a:gd name="T22" fmla="*/ 2147483647 w 708"/>
              <a:gd name="T23" fmla="*/ 2147483647 h 318"/>
              <a:gd name="T24" fmla="*/ 2147483647 w 708"/>
              <a:gd name="T25" fmla="*/ 2147483647 h 318"/>
              <a:gd name="T26" fmla="*/ 2147483647 w 708"/>
              <a:gd name="T27" fmla="*/ 2147483647 h 318"/>
              <a:gd name="T28" fmla="*/ 2147483647 w 708"/>
              <a:gd name="T29" fmla="*/ 2147483647 h 318"/>
              <a:gd name="T30" fmla="*/ 2147483647 w 708"/>
              <a:gd name="T31" fmla="*/ 2147483647 h 318"/>
              <a:gd name="T32" fmla="*/ 2147483647 w 708"/>
              <a:gd name="T33" fmla="*/ 2147483647 h 318"/>
              <a:gd name="T34" fmla="*/ 2147483647 w 708"/>
              <a:gd name="T35" fmla="*/ 2147483647 h 318"/>
              <a:gd name="T36" fmla="*/ 2147483647 w 708"/>
              <a:gd name="T37" fmla="*/ 0 h 3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08"/>
              <a:gd name="T58" fmla="*/ 0 h 318"/>
              <a:gd name="T59" fmla="*/ 708 w 708"/>
              <a:gd name="T60" fmla="*/ 318 h 31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08" h="318">
                <a:moveTo>
                  <a:pt x="0" y="317"/>
                </a:moveTo>
                <a:lnTo>
                  <a:pt x="80" y="255"/>
                </a:lnTo>
                <a:lnTo>
                  <a:pt x="131" y="220"/>
                </a:lnTo>
                <a:lnTo>
                  <a:pt x="173" y="194"/>
                </a:lnTo>
                <a:lnTo>
                  <a:pt x="211" y="167"/>
                </a:lnTo>
                <a:lnTo>
                  <a:pt x="242" y="150"/>
                </a:lnTo>
                <a:lnTo>
                  <a:pt x="270" y="132"/>
                </a:lnTo>
                <a:lnTo>
                  <a:pt x="301" y="106"/>
                </a:lnTo>
                <a:lnTo>
                  <a:pt x="325" y="88"/>
                </a:lnTo>
                <a:lnTo>
                  <a:pt x="355" y="78"/>
                </a:lnTo>
                <a:lnTo>
                  <a:pt x="382" y="70"/>
                </a:lnTo>
                <a:lnTo>
                  <a:pt x="407" y="62"/>
                </a:lnTo>
                <a:lnTo>
                  <a:pt x="438" y="52"/>
                </a:lnTo>
                <a:lnTo>
                  <a:pt x="466" y="52"/>
                </a:lnTo>
                <a:lnTo>
                  <a:pt x="497" y="44"/>
                </a:lnTo>
                <a:lnTo>
                  <a:pt x="534" y="34"/>
                </a:lnTo>
                <a:lnTo>
                  <a:pt x="577" y="26"/>
                </a:lnTo>
                <a:lnTo>
                  <a:pt x="629" y="8"/>
                </a:lnTo>
                <a:lnTo>
                  <a:pt x="707" y="0"/>
                </a:lnTo>
              </a:path>
            </a:pathLst>
          </a:custGeom>
          <a:noFill/>
          <a:ln w="25400" cap="rnd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8" name="Rectangle 16"/>
          <p:cNvSpPr>
            <a:spLocks noChangeArrowheads="1"/>
          </p:cNvSpPr>
          <p:nvPr/>
        </p:nvSpPr>
        <p:spPr bwMode="auto">
          <a:xfrm>
            <a:off x="1646238" y="3282950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0</a:t>
            </a:r>
          </a:p>
        </p:txBody>
      </p:sp>
      <p:sp>
        <p:nvSpPr>
          <p:cNvPr id="108559" name="Rectangle 18"/>
          <p:cNvSpPr>
            <a:spLocks noChangeArrowheads="1"/>
          </p:cNvSpPr>
          <p:nvPr/>
        </p:nvSpPr>
        <p:spPr bwMode="auto">
          <a:xfrm>
            <a:off x="1511300" y="2354263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100</a:t>
            </a:r>
          </a:p>
        </p:txBody>
      </p:sp>
      <p:sp>
        <p:nvSpPr>
          <p:cNvPr id="108560" name="Rectangle 24"/>
          <p:cNvSpPr>
            <a:spLocks noChangeArrowheads="1"/>
          </p:cNvSpPr>
          <p:nvPr/>
        </p:nvSpPr>
        <p:spPr bwMode="auto">
          <a:xfrm>
            <a:off x="2487613" y="3611563"/>
            <a:ext cx="609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Data</a:t>
            </a:r>
          </a:p>
        </p:txBody>
      </p:sp>
      <p:sp>
        <p:nvSpPr>
          <p:cNvPr id="108561" name="Rectangle 25"/>
          <p:cNvSpPr>
            <a:spLocks noChangeArrowheads="1"/>
          </p:cNvSpPr>
          <p:nvPr/>
        </p:nvSpPr>
        <p:spPr bwMode="auto">
          <a:xfrm rot="-5400000">
            <a:off x="1005682" y="2926556"/>
            <a:ext cx="8810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Percent</a:t>
            </a:r>
          </a:p>
        </p:txBody>
      </p:sp>
      <p:sp>
        <p:nvSpPr>
          <p:cNvPr id="108562" name="Freeform 26"/>
          <p:cNvSpPr>
            <a:spLocks/>
          </p:cNvSpPr>
          <p:nvPr/>
        </p:nvSpPr>
        <p:spPr bwMode="auto">
          <a:xfrm rot="-431852">
            <a:off x="6400800" y="2733675"/>
            <a:ext cx="1524000" cy="504825"/>
          </a:xfrm>
          <a:custGeom>
            <a:avLst/>
            <a:gdLst>
              <a:gd name="T0" fmla="*/ 0 w 707"/>
              <a:gd name="T1" fmla="*/ 2147483647 h 318"/>
              <a:gd name="T2" fmla="*/ 2147483647 w 707"/>
              <a:gd name="T3" fmla="*/ 2147483647 h 318"/>
              <a:gd name="T4" fmla="*/ 2147483647 w 707"/>
              <a:gd name="T5" fmla="*/ 2147483647 h 318"/>
              <a:gd name="T6" fmla="*/ 2147483647 w 707"/>
              <a:gd name="T7" fmla="*/ 2147483647 h 318"/>
              <a:gd name="T8" fmla="*/ 2147483647 w 707"/>
              <a:gd name="T9" fmla="*/ 2147483647 h 318"/>
              <a:gd name="T10" fmla="*/ 2147483647 w 707"/>
              <a:gd name="T11" fmla="*/ 2147483647 h 318"/>
              <a:gd name="T12" fmla="*/ 2147483647 w 707"/>
              <a:gd name="T13" fmla="*/ 2147483647 h 318"/>
              <a:gd name="T14" fmla="*/ 2147483647 w 707"/>
              <a:gd name="T15" fmla="*/ 2147483647 h 318"/>
              <a:gd name="T16" fmla="*/ 2147483647 w 707"/>
              <a:gd name="T17" fmla="*/ 2147483647 h 318"/>
              <a:gd name="T18" fmla="*/ 2147483647 w 707"/>
              <a:gd name="T19" fmla="*/ 2147483647 h 318"/>
              <a:gd name="T20" fmla="*/ 2147483647 w 707"/>
              <a:gd name="T21" fmla="*/ 2147483647 h 318"/>
              <a:gd name="T22" fmla="*/ 2147483647 w 707"/>
              <a:gd name="T23" fmla="*/ 2147483647 h 318"/>
              <a:gd name="T24" fmla="*/ 2147483647 w 707"/>
              <a:gd name="T25" fmla="*/ 2147483647 h 318"/>
              <a:gd name="T26" fmla="*/ 2147483647 w 707"/>
              <a:gd name="T27" fmla="*/ 2147483647 h 318"/>
              <a:gd name="T28" fmla="*/ 2147483647 w 707"/>
              <a:gd name="T29" fmla="*/ 2147483647 h 318"/>
              <a:gd name="T30" fmla="*/ 2147483647 w 707"/>
              <a:gd name="T31" fmla="*/ 2147483647 h 318"/>
              <a:gd name="T32" fmla="*/ 2147483647 w 707"/>
              <a:gd name="T33" fmla="*/ 2147483647 h 318"/>
              <a:gd name="T34" fmla="*/ 2147483647 w 707"/>
              <a:gd name="T35" fmla="*/ 2147483647 h 318"/>
              <a:gd name="T36" fmla="*/ 2147483647 w 707"/>
              <a:gd name="T37" fmla="*/ 0 h 3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07"/>
              <a:gd name="T58" fmla="*/ 0 h 318"/>
              <a:gd name="T59" fmla="*/ 707 w 707"/>
              <a:gd name="T60" fmla="*/ 318 h 31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07" h="318">
                <a:moveTo>
                  <a:pt x="0" y="317"/>
                </a:moveTo>
                <a:lnTo>
                  <a:pt x="80" y="309"/>
                </a:lnTo>
                <a:lnTo>
                  <a:pt x="131" y="291"/>
                </a:lnTo>
                <a:lnTo>
                  <a:pt x="173" y="282"/>
                </a:lnTo>
                <a:lnTo>
                  <a:pt x="211" y="273"/>
                </a:lnTo>
                <a:lnTo>
                  <a:pt x="242" y="265"/>
                </a:lnTo>
                <a:lnTo>
                  <a:pt x="269" y="265"/>
                </a:lnTo>
                <a:lnTo>
                  <a:pt x="300" y="255"/>
                </a:lnTo>
                <a:lnTo>
                  <a:pt x="325" y="247"/>
                </a:lnTo>
                <a:lnTo>
                  <a:pt x="354" y="238"/>
                </a:lnTo>
                <a:lnTo>
                  <a:pt x="382" y="229"/>
                </a:lnTo>
                <a:lnTo>
                  <a:pt x="406" y="211"/>
                </a:lnTo>
                <a:lnTo>
                  <a:pt x="437" y="185"/>
                </a:lnTo>
                <a:lnTo>
                  <a:pt x="465" y="167"/>
                </a:lnTo>
                <a:lnTo>
                  <a:pt x="496" y="150"/>
                </a:lnTo>
                <a:lnTo>
                  <a:pt x="534" y="123"/>
                </a:lnTo>
                <a:lnTo>
                  <a:pt x="576" y="96"/>
                </a:lnTo>
                <a:lnTo>
                  <a:pt x="628" y="62"/>
                </a:lnTo>
                <a:lnTo>
                  <a:pt x="706" y="0"/>
                </a:lnTo>
              </a:path>
            </a:pathLst>
          </a:custGeom>
          <a:noFill/>
          <a:ln w="25400" cap="rnd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63" name="Line 28"/>
          <p:cNvSpPr>
            <a:spLocks noChangeShapeType="1"/>
          </p:cNvSpPr>
          <p:nvPr/>
        </p:nvSpPr>
        <p:spPr bwMode="auto">
          <a:xfrm flipV="1">
            <a:off x="2495550" y="34210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4" name="Line 29"/>
          <p:cNvSpPr>
            <a:spLocks noChangeShapeType="1"/>
          </p:cNvSpPr>
          <p:nvPr/>
        </p:nvSpPr>
        <p:spPr bwMode="auto">
          <a:xfrm flipV="1">
            <a:off x="2876550" y="34210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5" name="Line 30"/>
          <p:cNvSpPr>
            <a:spLocks noChangeShapeType="1"/>
          </p:cNvSpPr>
          <p:nvPr/>
        </p:nvSpPr>
        <p:spPr bwMode="auto">
          <a:xfrm flipV="1">
            <a:off x="3257550" y="34210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6" name="Line 31"/>
          <p:cNvSpPr>
            <a:spLocks noChangeShapeType="1"/>
          </p:cNvSpPr>
          <p:nvPr/>
        </p:nvSpPr>
        <p:spPr bwMode="auto">
          <a:xfrm flipV="1">
            <a:off x="3638550" y="34210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7" name="Text Box 32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08568" name="Text Box 73"/>
          <p:cNvSpPr txBox="1">
            <a:spLocks noChangeArrowheads="1"/>
          </p:cNvSpPr>
          <p:nvPr/>
        </p:nvSpPr>
        <p:spPr bwMode="auto">
          <a:xfrm>
            <a:off x="5181600" y="4724400"/>
            <a:ext cx="3352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Nonlinear plots indicate a deviation from normality</a:t>
            </a:r>
          </a:p>
        </p:txBody>
      </p:sp>
      <p:sp>
        <p:nvSpPr>
          <p:cNvPr id="108569" name="Rectangle 74"/>
          <p:cNvSpPr>
            <a:spLocks noChangeArrowheads="1"/>
          </p:cNvSpPr>
          <p:nvPr/>
        </p:nvSpPr>
        <p:spPr bwMode="auto">
          <a:xfrm>
            <a:off x="1974850" y="2514600"/>
            <a:ext cx="1792288" cy="10239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8570" name="Line 76"/>
          <p:cNvSpPr>
            <a:spLocks noChangeShapeType="1"/>
          </p:cNvSpPr>
          <p:nvPr/>
        </p:nvSpPr>
        <p:spPr bwMode="auto">
          <a:xfrm>
            <a:off x="6229350" y="352742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71" name="Line 77"/>
          <p:cNvSpPr>
            <a:spLocks noChangeShapeType="1"/>
          </p:cNvSpPr>
          <p:nvPr/>
        </p:nvSpPr>
        <p:spPr bwMode="auto">
          <a:xfrm>
            <a:off x="6229350" y="310832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72" name="Line 78"/>
          <p:cNvSpPr>
            <a:spLocks noChangeShapeType="1"/>
          </p:cNvSpPr>
          <p:nvPr/>
        </p:nvSpPr>
        <p:spPr bwMode="auto">
          <a:xfrm>
            <a:off x="6229350" y="2687638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73" name="Line 80"/>
          <p:cNvSpPr>
            <a:spLocks noChangeShapeType="1"/>
          </p:cNvSpPr>
          <p:nvPr/>
        </p:nvSpPr>
        <p:spPr bwMode="auto">
          <a:xfrm flipV="1">
            <a:off x="6381750" y="34337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74" name="Rectangle 82"/>
          <p:cNvSpPr>
            <a:spLocks noChangeArrowheads="1"/>
          </p:cNvSpPr>
          <p:nvPr/>
        </p:nvSpPr>
        <p:spPr bwMode="auto">
          <a:xfrm>
            <a:off x="5913438" y="3295650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0</a:t>
            </a:r>
          </a:p>
        </p:txBody>
      </p:sp>
      <p:sp>
        <p:nvSpPr>
          <p:cNvPr id="108575" name="Rectangle 83"/>
          <p:cNvSpPr>
            <a:spLocks noChangeArrowheads="1"/>
          </p:cNvSpPr>
          <p:nvPr/>
        </p:nvSpPr>
        <p:spPr bwMode="auto">
          <a:xfrm>
            <a:off x="5778500" y="2366963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100</a:t>
            </a:r>
          </a:p>
        </p:txBody>
      </p:sp>
      <p:sp>
        <p:nvSpPr>
          <p:cNvPr id="108576" name="Rectangle 84"/>
          <p:cNvSpPr>
            <a:spLocks noChangeArrowheads="1"/>
          </p:cNvSpPr>
          <p:nvPr/>
        </p:nvSpPr>
        <p:spPr bwMode="auto">
          <a:xfrm>
            <a:off x="6754813" y="3624263"/>
            <a:ext cx="609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Data</a:t>
            </a:r>
          </a:p>
        </p:txBody>
      </p:sp>
      <p:sp>
        <p:nvSpPr>
          <p:cNvPr id="108577" name="Rectangle 85"/>
          <p:cNvSpPr>
            <a:spLocks noChangeArrowheads="1"/>
          </p:cNvSpPr>
          <p:nvPr/>
        </p:nvSpPr>
        <p:spPr bwMode="auto">
          <a:xfrm rot="-5400000">
            <a:off x="5272882" y="2939256"/>
            <a:ext cx="8810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Percent</a:t>
            </a:r>
          </a:p>
        </p:txBody>
      </p:sp>
      <p:sp>
        <p:nvSpPr>
          <p:cNvPr id="108578" name="Line 86"/>
          <p:cNvSpPr>
            <a:spLocks noChangeShapeType="1"/>
          </p:cNvSpPr>
          <p:nvPr/>
        </p:nvSpPr>
        <p:spPr bwMode="auto">
          <a:xfrm flipV="1">
            <a:off x="6762750" y="34337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79" name="Line 87"/>
          <p:cNvSpPr>
            <a:spLocks noChangeShapeType="1"/>
          </p:cNvSpPr>
          <p:nvPr/>
        </p:nvSpPr>
        <p:spPr bwMode="auto">
          <a:xfrm flipV="1">
            <a:off x="7143750" y="34337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80" name="Line 88"/>
          <p:cNvSpPr>
            <a:spLocks noChangeShapeType="1"/>
          </p:cNvSpPr>
          <p:nvPr/>
        </p:nvSpPr>
        <p:spPr bwMode="auto">
          <a:xfrm flipV="1">
            <a:off x="7524750" y="34337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81" name="Line 89"/>
          <p:cNvSpPr>
            <a:spLocks noChangeShapeType="1"/>
          </p:cNvSpPr>
          <p:nvPr/>
        </p:nvSpPr>
        <p:spPr bwMode="auto">
          <a:xfrm flipV="1">
            <a:off x="7905750" y="34337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82" name="Rectangle 90"/>
          <p:cNvSpPr>
            <a:spLocks noChangeArrowheads="1"/>
          </p:cNvSpPr>
          <p:nvPr/>
        </p:nvSpPr>
        <p:spPr bwMode="auto">
          <a:xfrm>
            <a:off x="6254750" y="2514600"/>
            <a:ext cx="1828800" cy="10239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8583" name="Line 93"/>
          <p:cNvSpPr>
            <a:spLocks noChangeShapeType="1"/>
          </p:cNvSpPr>
          <p:nvPr/>
        </p:nvSpPr>
        <p:spPr bwMode="auto">
          <a:xfrm>
            <a:off x="1978025" y="608647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84" name="Line 94"/>
          <p:cNvSpPr>
            <a:spLocks noChangeShapeType="1"/>
          </p:cNvSpPr>
          <p:nvPr/>
        </p:nvSpPr>
        <p:spPr bwMode="auto">
          <a:xfrm>
            <a:off x="1978025" y="566737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85" name="Line 95"/>
          <p:cNvSpPr>
            <a:spLocks noChangeShapeType="1"/>
          </p:cNvSpPr>
          <p:nvPr/>
        </p:nvSpPr>
        <p:spPr bwMode="auto">
          <a:xfrm>
            <a:off x="1978025" y="5246688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86" name="Line 96"/>
          <p:cNvSpPr>
            <a:spLocks noChangeShapeType="1"/>
          </p:cNvSpPr>
          <p:nvPr/>
        </p:nvSpPr>
        <p:spPr bwMode="auto">
          <a:xfrm flipV="1">
            <a:off x="2130425" y="59928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87" name="Rectangle 97"/>
          <p:cNvSpPr>
            <a:spLocks noChangeArrowheads="1"/>
          </p:cNvSpPr>
          <p:nvPr/>
        </p:nvSpPr>
        <p:spPr bwMode="auto">
          <a:xfrm>
            <a:off x="1662113" y="5854700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0</a:t>
            </a:r>
          </a:p>
        </p:txBody>
      </p:sp>
      <p:sp>
        <p:nvSpPr>
          <p:cNvPr id="108588" name="Rectangle 98"/>
          <p:cNvSpPr>
            <a:spLocks noChangeArrowheads="1"/>
          </p:cNvSpPr>
          <p:nvPr/>
        </p:nvSpPr>
        <p:spPr bwMode="auto">
          <a:xfrm>
            <a:off x="1527175" y="4926013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100</a:t>
            </a:r>
          </a:p>
        </p:txBody>
      </p:sp>
      <p:sp>
        <p:nvSpPr>
          <p:cNvPr id="108589" name="Rectangle 99"/>
          <p:cNvSpPr>
            <a:spLocks noChangeArrowheads="1"/>
          </p:cNvSpPr>
          <p:nvPr/>
        </p:nvSpPr>
        <p:spPr bwMode="auto">
          <a:xfrm>
            <a:off x="2503488" y="6183313"/>
            <a:ext cx="609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Data</a:t>
            </a:r>
          </a:p>
        </p:txBody>
      </p:sp>
      <p:sp>
        <p:nvSpPr>
          <p:cNvPr id="108590" name="Rectangle 100"/>
          <p:cNvSpPr>
            <a:spLocks noChangeArrowheads="1"/>
          </p:cNvSpPr>
          <p:nvPr/>
        </p:nvSpPr>
        <p:spPr bwMode="auto">
          <a:xfrm rot="-5400000">
            <a:off x="1021557" y="5498306"/>
            <a:ext cx="8810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0"/>
              <a:t>Percent</a:t>
            </a:r>
          </a:p>
        </p:txBody>
      </p:sp>
      <p:sp>
        <p:nvSpPr>
          <p:cNvPr id="108591" name="Line 101"/>
          <p:cNvSpPr>
            <a:spLocks noChangeShapeType="1"/>
          </p:cNvSpPr>
          <p:nvPr/>
        </p:nvSpPr>
        <p:spPr bwMode="auto">
          <a:xfrm flipV="1">
            <a:off x="2511425" y="59928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92" name="Line 102"/>
          <p:cNvSpPr>
            <a:spLocks noChangeShapeType="1"/>
          </p:cNvSpPr>
          <p:nvPr/>
        </p:nvSpPr>
        <p:spPr bwMode="auto">
          <a:xfrm flipV="1">
            <a:off x="2892425" y="59928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93" name="Line 103"/>
          <p:cNvSpPr>
            <a:spLocks noChangeShapeType="1"/>
          </p:cNvSpPr>
          <p:nvPr/>
        </p:nvSpPr>
        <p:spPr bwMode="auto">
          <a:xfrm flipV="1">
            <a:off x="3273425" y="59928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94" name="Line 104"/>
          <p:cNvSpPr>
            <a:spLocks noChangeShapeType="1"/>
          </p:cNvSpPr>
          <p:nvPr/>
        </p:nvSpPr>
        <p:spPr bwMode="auto">
          <a:xfrm flipV="1">
            <a:off x="3654425" y="59928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95" name="Rectangle 105"/>
          <p:cNvSpPr>
            <a:spLocks noChangeArrowheads="1"/>
          </p:cNvSpPr>
          <p:nvPr/>
        </p:nvSpPr>
        <p:spPr bwMode="auto">
          <a:xfrm>
            <a:off x="2003425" y="5073650"/>
            <a:ext cx="1828800" cy="10239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8596" name="Slide Number Placeholder 5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93FEFAA7-E5AF-468C-A255-B4099968AE95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8597" name="Freeform 57"/>
          <p:cNvSpPr>
            <a:spLocks noChangeArrowheads="1"/>
          </p:cNvSpPr>
          <p:nvPr/>
        </p:nvSpPr>
        <p:spPr bwMode="auto">
          <a:xfrm>
            <a:off x="2198688" y="5108575"/>
            <a:ext cx="1381125" cy="942975"/>
          </a:xfrm>
          <a:custGeom>
            <a:avLst/>
            <a:gdLst>
              <a:gd name="T0" fmla="*/ 0 w 1381125"/>
              <a:gd name="T1" fmla="*/ 942975 h 942975"/>
              <a:gd name="T2" fmla="*/ 295275 w 1381125"/>
              <a:gd name="T3" fmla="*/ 552450 h 942975"/>
              <a:gd name="T4" fmla="*/ 952500 w 1381125"/>
              <a:gd name="T5" fmla="*/ 400050 h 942975"/>
              <a:gd name="T6" fmla="*/ 1381125 w 1381125"/>
              <a:gd name="T7" fmla="*/ 0 h 942975"/>
              <a:gd name="T8" fmla="*/ 0 60000 65536"/>
              <a:gd name="T9" fmla="*/ 0 60000 65536"/>
              <a:gd name="T10" fmla="*/ 0 60000 65536"/>
              <a:gd name="T11" fmla="*/ 0 60000 65536"/>
              <a:gd name="T12" fmla="*/ 0 w 1381125"/>
              <a:gd name="T13" fmla="*/ 0 h 942975"/>
              <a:gd name="T14" fmla="*/ 1381125 w 1381125"/>
              <a:gd name="T15" fmla="*/ 942975 h 9429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1125" h="942975">
                <a:moveTo>
                  <a:pt x="0" y="942975"/>
                </a:moveTo>
                <a:cubicBezTo>
                  <a:pt x="68262" y="792956"/>
                  <a:pt x="144493" y="649255"/>
                  <a:pt x="295275" y="552450"/>
                </a:cubicBezTo>
                <a:cubicBezTo>
                  <a:pt x="546152" y="430154"/>
                  <a:pt x="798534" y="482570"/>
                  <a:pt x="952500" y="400050"/>
                </a:cubicBezTo>
                <a:cubicBezTo>
                  <a:pt x="1133475" y="307975"/>
                  <a:pt x="1293828" y="176187"/>
                  <a:pt x="1381125" y="0"/>
                </a:cubicBezTo>
              </a:path>
            </a:pathLst>
          </a:custGeom>
          <a:noFill/>
          <a:ln w="25400" algn="ctr">
            <a:solidFill>
              <a:srgbClr val="CC0066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430213"/>
            <a:ext cx="8215313" cy="762000"/>
          </a:xfrm>
        </p:spPr>
        <p:txBody>
          <a:bodyPr/>
          <a:lstStyle/>
          <a:p>
            <a:pPr eaLnBrk="1" hangingPunct="1"/>
            <a:r>
              <a:rPr lang="en-US" smtClean="0"/>
              <a:t>Continuous Random Variables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600200"/>
            <a:ext cx="7996237" cy="4648200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00FF"/>
                </a:solidFill>
              </a:rPr>
              <a:t>continuous random variable </a:t>
            </a:r>
            <a:r>
              <a:rPr lang="en-US" smtClean="0"/>
              <a:t>is a variable that can assume any value in an interval</a:t>
            </a:r>
          </a:p>
          <a:p>
            <a:pPr lvl="1" eaLnBrk="1" hangingPunct="1"/>
            <a:r>
              <a:rPr lang="en-US" smtClean="0"/>
              <a:t>thickness of an item</a:t>
            </a:r>
          </a:p>
          <a:p>
            <a:pPr lvl="1" eaLnBrk="1" hangingPunct="1"/>
            <a:r>
              <a:rPr lang="en-US" smtClean="0"/>
              <a:t>time required to complete a task</a:t>
            </a:r>
          </a:p>
          <a:p>
            <a:pPr lvl="1" eaLnBrk="1" hangingPunct="1"/>
            <a:r>
              <a:rPr lang="en-US" smtClean="0"/>
              <a:t>temperature of a solution</a:t>
            </a:r>
          </a:p>
          <a:p>
            <a:pPr lvl="1" eaLnBrk="1" hangingPunct="1"/>
            <a:r>
              <a:rPr lang="en-US" smtClean="0"/>
              <a:t>height, in inches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These can potentially take on any value, depending only on the ability to measure accurately.</a:t>
            </a:r>
          </a:p>
        </p:txBody>
      </p:sp>
      <p:sp>
        <p:nvSpPr>
          <p:cNvPr id="829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CB7B9860-76B9-470A-89A6-B824D1331328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949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244475"/>
            <a:ext cx="79375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Normal Distribution Approximation for Binomial Distribution</a:t>
            </a:r>
          </a:p>
        </p:txBody>
      </p:sp>
      <p:sp>
        <p:nvSpPr>
          <p:cNvPr id="2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the binomial distribution:</a:t>
            </a:r>
          </a:p>
          <a:p>
            <a:pPr lvl="1" eaLnBrk="1" hangingPunct="1"/>
            <a:r>
              <a:rPr lang="en-US" smtClean="0"/>
              <a:t>n independent trials</a:t>
            </a:r>
          </a:p>
          <a:p>
            <a:pPr lvl="1" eaLnBrk="1" hangingPunct="1"/>
            <a:r>
              <a:rPr lang="en-US" smtClean="0"/>
              <a:t>probability of success on any given trial = P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mtClean="0"/>
              <a:t>Random variable X:</a:t>
            </a:r>
          </a:p>
          <a:p>
            <a:pPr lvl="1" eaLnBrk="1" hangingPunct="1"/>
            <a:r>
              <a:rPr lang="en-US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 =1 if the i</a:t>
            </a:r>
            <a:r>
              <a:rPr lang="en-US" baseline="30000" smtClean="0"/>
              <a:t>th</a:t>
            </a:r>
            <a:r>
              <a:rPr lang="en-US" smtClean="0"/>
              <a:t> trial is “success”</a:t>
            </a:r>
          </a:p>
          <a:p>
            <a:pPr lvl="1" eaLnBrk="1" hangingPunct="1"/>
            <a:r>
              <a:rPr lang="en-US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 =0 if the i</a:t>
            </a:r>
            <a:r>
              <a:rPr lang="en-US" baseline="30000" smtClean="0"/>
              <a:t>th</a:t>
            </a:r>
            <a:r>
              <a:rPr lang="en-US" smtClean="0"/>
              <a:t> trial is “failure”</a:t>
            </a:r>
          </a:p>
          <a:p>
            <a:pPr lvl="1" eaLnBrk="1" hangingPunct="1"/>
            <a:endParaRPr lang="en-US" smtClean="0"/>
          </a:p>
        </p:txBody>
      </p:sp>
      <p:sp>
        <p:nvSpPr>
          <p:cNvPr id="235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3402013" y="5038725"/>
          <a:ext cx="2740025" cy="635000"/>
        </p:xfrm>
        <a:graphic>
          <a:graphicData uri="http://schemas.openxmlformats.org/presentationml/2006/ole">
            <p:oleObj spid="_x0000_s23584" name="Equation" r:id="rId3" imgW="876240" imgH="203040" progId="Equation.3">
              <p:embed/>
            </p:oleObj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2713038" y="5794375"/>
          <a:ext cx="4149725" cy="638175"/>
        </p:xfrm>
        <a:graphic>
          <a:graphicData uri="http://schemas.openxmlformats.org/presentationml/2006/ole">
            <p:oleObj spid="_x0000_s23585" name="Equation" r:id="rId4" imgW="1485900" imgH="228600" progId="Equation.3">
              <p:embed/>
            </p:oleObj>
          </a:graphicData>
        </a:graphic>
      </p:graphicFrame>
      <p:sp>
        <p:nvSpPr>
          <p:cNvPr id="2358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CCBCBDB-08C8-4DDA-8457-375E82EB60DB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3590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5.4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0450" y="1868488"/>
            <a:ext cx="7974013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The shape of the binomial distribution is </a:t>
            </a:r>
            <a:r>
              <a:rPr lang="en-US" sz="2400" smtClean="0">
                <a:solidFill>
                  <a:srgbClr val="0000FF"/>
                </a:solidFill>
              </a:rPr>
              <a:t>approximately normal</a:t>
            </a:r>
            <a:r>
              <a:rPr lang="en-US" sz="2400" smtClean="0"/>
              <a:t> if n is large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normal is a good approximation to the binomial when   </a:t>
            </a:r>
            <a:r>
              <a:rPr lang="en-US" sz="2400" smtClean="0">
                <a:solidFill>
                  <a:srgbClr val="0000FF"/>
                </a:solidFill>
              </a:rPr>
              <a:t>nP(1 </a:t>
            </a:r>
            <a:r>
              <a:rPr lang="en-US" sz="2400" smtClean="0">
                <a:solidFill>
                  <a:srgbClr val="0000FF"/>
                </a:solidFill>
                <a:cs typeface="Arial" charset="0"/>
              </a:rPr>
              <a:t>– P) &gt; 5</a:t>
            </a:r>
          </a:p>
          <a:p>
            <a:pPr eaLnBrk="1" hangingPunct="1"/>
            <a:endParaRPr lang="en-US" sz="2400" smtClean="0">
              <a:cs typeface="Arial" charset="0"/>
            </a:endParaRPr>
          </a:p>
          <a:p>
            <a:pPr eaLnBrk="1" hangingPunct="1"/>
            <a:r>
              <a:rPr lang="en-US" sz="2400" smtClean="0">
                <a:cs typeface="Arial" charset="0"/>
              </a:rPr>
              <a:t>Standardize to  Z  from a binomial distribution: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24593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2782888" y="4926013"/>
          <a:ext cx="4573587" cy="1168400"/>
        </p:xfrm>
        <a:graphic>
          <a:graphicData uri="http://schemas.openxmlformats.org/presentationml/2006/ole">
            <p:oleObj spid="_x0000_s24593" name="Equation" r:id="rId3" imgW="1739880" imgH="444240" progId="Equation.3">
              <p:embed/>
            </p:oleObj>
          </a:graphicData>
        </a:graphic>
      </p:graphicFrame>
      <p:sp>
        <p:nvSpPr>
          <p:cNvPr id="2459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24596" name="Text Box 6"/>
          <p:cNvSpPr txBox="1">
            <a:spLocks noChangeArrowheads="1"/>
          </p:cNvSpPr>
          <p:nvPr/>
        </p:nvSpPr>
        <p:spPr bwMode="auto">
          <a:xfrm>
            <a:off x="7543800" y="1219200"/>
            <a:ext cx="1527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2459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DC59665D-0D31-4894-A2CF-4DB2C603A29C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244475"/>
            <a:ext cx="79375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Normal Distribution Approximation for Binomial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16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1431925" y="3976688"/>
          <a:ext cx="6489700" cy="1095375"/>
        </p:xfrm>
        <a:graphic>
          <a:graphicData uri="http://schemas.openxmlformats.org/presentationml/2006/ole">
            <p:oleObj spid="_x0000_s25616" name="Equation" r:id="rId3" imgW="3009900" imgH="508000" progId="Equation.3">
              <p:embed/>
            </p:oleObj>
          </a:graphicData>
        </a:graphic>
      </p:graphicFrame>
      <p:sp>
        <p:nvSpPr>
          <p:cNvPr id="2561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256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87425" y="1868488"/>
            <a:ext cx="8047038" cy="4532312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Let X be the number of successes from n independent trials, each with probability of success P.  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If   nP(1 - P) &gt; 5,</a:t>
            </a:r>
            <a:r>
              <a:rPr lang="en-US" sz="2000" smtClean="0">
                <a:sym typeface="Symbol" pitchFamily="18" charset="2"/>
              </a:rPr>
              <a:t> </a:t>
            </a:r>
          </a:p>
          <a:p>
            <a:pPr eaLnBrk="1" hangingPunct="1"/>
            <a:endParaRPr lang="en-US" sz="2000" smtClean="0"/>
          </a:p>
        </p:txBody>
      </p:sp>
      <p:sp>
        <p:nvSpPr>
          <p:cNvPr id="25619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2562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1A4C6F26-8EA8-49EA-ACEF-F45EBC98F0C2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21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244475"/>
            <a:ext cx="79375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Normal Distribution Approximation for Binomial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810500" cy="990600"/>
          </a:xfrm>
        </p:spPr>
        <p:txBody>
          <a:bodyPr/>
          <a:lstStyle/>
          <a:p>
            <a:pPr eaLnBrk="1" hangingPunct="1"/>
            <a:r>
              <a:rPr lang="en-US" smtClean="0"/>
              <a:t>Binomial Approximation Example</a:t>
            </a:r>
          </a:p>
        </p:txBody>
      </p:sp>
      <p:graphicFrame>
        <p:nvGraphicFramePr>
          <p:cNvPr id="26641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1541463" y="4341813"/>
          <a:ext cx="6448425" cy="1825625"/>
        </p:xfrm>
        <a:graphic>
          <a:graphicData uri="http://schemas.openxmlformats.org/presentationml/2006/ole">
            <p:oleObj spid="_x0000_s26641" name="Equation" r:id="rId3" imgW="4216400" imgH="1193800" progId="Equation.3">
              <p:embed/>
            </p:oleObj>
          </a:graphicData>
        </a:graphic>
      </p:graphicFrame>
      <p:sp>
        <p:nvSpPr>
          <p:cNvPr id="2664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266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12850" y="1563688"/>
            <a:ext cx="7777163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40% of all voters support ballot proposition A.  What is the probability that between 76 and 80 voters indicate support in a sample of n = 200 ?</a:t>
            </a:r>
            <a:endParaRPr lang="en-US" sz="2400" smtClean="0">
              <a:cs typeface="Arial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000" smtClean="0">
              <a:cs typeface="Arial" charset="0"/>
            </a:endParaRPr>
          </a:p>
          <a:p>
            <a:pPr lvl="1" eaLnBrk="1" hangingPunct="1"/>
            <a:r>
              <a:rPr lang="en-US" sz="2000" smtClean="0">
                <a:cs typeface="Arial" charset="0"/>
              </a:rPr>
              <a:t>E[X] = µ = nP = 200(0.40) = 80</a:t>
            </a:r>
          </a:p>
          <a:p>
            <a:pPr lvl="1" eaLnBrk="1" hangingPunct="1"/>
            <a:r>
              <a:rPr lang="en-US" sz="2000" smtClean="0">
                <a:cs typeface="Arial" charset="0"/>
              </a:rPr>
              <a:t>Var(X) = </a:t>
            </a:r>
            <a:r>
              <a:rPr lang="el-GR" sz="2000" smtClean="0">
                <a:cs typeface="Arial" charset="0"/>
              </a:rPr>
              <a:t>σ</a:t>
            </a:r>
            <a:r>
              <a:rPr lang="en-US" sz="2000" baseline="30000" smtClean="0">
                <a:cs typeface="Arial" charset="0"/>
              </a:rPr>
              <a:t>2</a:t>
            </a:r>
            <a:r>
              <a:rPr lang="en-US" sz="2000" smtClean="0">
                <a:cs typeface="Arial" charset="0"/>
              </a:rPr>
              <a:t> = nP(1 – P) = 200(0.40)(1 – 0.40)  = 48</a:t>
            </a:r>
            <a:endParaRPr lang="el-GR" sz="2000" baseline="30000" smtClean="0">
              <a:cs typeface="Arial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			( note: nP(1 </a:t>
            </a:r>
            <a:r>
              <a:rPr lang="en-US" sz="2000" smtClean="0">
                <a:cs typeface="Arial" charset="0"/>
              </a:rPr>
              <a:t>– P) =  48  &gt;  5 )</a:t>
            </a:r>
          </a:p>
        </p:txBody>
      </p:sp>
      <p:sp>
        <p:nvSpPr>
          <p:cNvPr id="26645" name="Oval 6"/>
          <p:cNvSpPr>
            <a:spLocks noChangeArrowheads="1"/>
          </p:cNvSpPr>
          <p:nvPr/>
        </p:nvSpPr>
        <p:spPr bwMode="auto">
          <a:xfrm>
            <a:off x="4937125" y="5734050"/>
            <a:ext cx="1062038" cy="511175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664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93144800-B7B1-4029-B5D7-A15613952998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13666" name="Line 2"/>
          <p:cNvSpPr>
            <a:spLocks noChangeShapeType="1"/>
          </p:cNvSpPr>
          <p:nvPr/>
        </p:nvSpPr>
        <p:spPr bwMode="auto">
          <a:xfrm>
            <a:off x="52578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52578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 flipH="1">
            <a:off x="52578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624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1524000" y="500063"/>
            <a:ext cx="704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0">
                <a:solidFill>
                  <a:schemeClr val="tx2"/>
                </a:solidFill>
              </a:rPr>
              <a:t>The Exponential Distribution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1054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/>
              <a:t>Continuous</a:t>
            </a:r>
            <a:r>
              <a:rPr lang="en-US" b="0"/>
              <a:t> </a:t>
            </a:r>
          </a:p>
          <a:p>
            <a:pPr algn="ctr" eaLnBrk="0" hangingPunct="0"/>
            <a:r>
              <a:rPr lang="en-US" b="0"/>
              <a:t>Probability Distributions</a:t>
            </a:r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4343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Probability Distributions</a:t>
            </a:r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 flipH="1">
            <a:off x="52578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5486400" y="4343400"/>
            <a:ext cx="16764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0"/>
              <a:t>Normal</a:t>
            </a: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5486400" y="5029200"/>
            <a:ext cx="16764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0"/>
              <a:t>Uniform</a:t>
            </a:r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5486400" y="5715000"/>
            <a:ext cx="19812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0"/>
              <a:t>Exponential</a:t>
            </a:r>
          </a:p>
        </p:txBody>
      </p:sp>
      <p:sp>
        <p:nvSpPr>
          <p:cNvPr id="113680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CB69AE96-4D3C-43EB-BADB-F9878C5B2899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3681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5.5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Exponential Distribution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7848600" cy="4114800"/>
          </a:xfrm>
        </p:spPr>
        <p:txBody>
          <a:bodyPr/>
          <a:lstStyle/>
          <a:p>
            <a:pPr eaLnBrk="1" hangingPunct="1"/>
            <a:r>
              <a:rPr lang="en-US" smtClean="0"/>
              <a:t>Used to model the </a:t>
            </a:r>
            <a:r>
              <a:rPr lang="en-US" smtClean="0">
                <a:solidFill>
                  <a:srgbClr val="0000FF"/>
                </a:solidFill>
              </a:rPr>
              <a:t>length of time between two occurrences</a:t>
            </a:r>
            <a:r>
              <a:rPr lang="en-US" smtClean="0"/>
              <a:t> of an event (the time between arrivals)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Examples: </a:t>
            </a:r>
          </a:p>
          <a:p>
            <a:pPr lvl="2" eaLnBrk="1" hangingPunct="1"/>
            <a:r>
              <a:rPr lang="en-US" smtClean="0"/>
              <a:t>Time between trucks arriving at an unloading dock</a:t>
            </a:r>
          </a:p>
          <a:p>
            <a:pPr lvl="2" eaLnBrk="1" hangingPunct="1"/>
            <a:r>
              <a:rPr lang="en-US" smtClean="0"/>
              <a:t>Time between transactions at an ATM Machine</a:t>
            </a:r>
          </a:p>
          <a:p>
            <a:pPr lvl="2" eaLnBrk="1" hangingPunct="1"/>
            <a:r>
              <a:rPr lang="en-US" smtClean="0"/>
              <a:t>Time between phone calls to the main operator</a:t>
            </a:r>
          </a:p>
        </p:txBody>
      </p:sp>
      <p:sp>
        <p:nvSpPr>
          <p:cNvPr id="1157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157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F4172997-6A61-4939-892D-73258C028B2F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Exponential Distribution</a:t>
            </a:r>
          </a:p>
        </p:txBody>
      </p:sp>
      <p:graphicFrame>
        <p:nvGraphicFramePr>
          <p:cNvPr id="27665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1979613" y="2954338"/>
          <a:ext cx="3944937" cy="669925"/>
        </p:xfrm>
        <a:graphic>
          <a:graphicData uri="http://schemas.openxmlformats.org/presentationml/2006/ole">
            <p:oleObj spid="_x0000_s27665" name="Equation" r:id="rId3" imgW="1346200" imgH="228600" progId="Equation.3">
              <p:embed/>
            </p:oleObj>
          </a:graphicData>
        </a:graphic>
      </p:graphicFrame>
      <p:sp>
        <p:nvSpPr>
          <p:cNvPr id="2766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276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87425" y="1892300"/>
            <a:ext cx="8156575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exponential random variable T </a:t>
            </a:r>
            <a:r>
              <a:rPr lang="en-US" sz="2400" smtClean="0">
                <a:sym typeface="Symbol" pitchFamily="18" charset="2"/>
              </a:rPr>
              <a:t>(t&gt;0) has a probability density function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Where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smtClean="0">
                <a:sym typeface="Symbol" pitchFamily="18" charset="2"/>
              </a:rPr>
              <a:t></a:t>
            </a:r>
            <a:r>
              <a:rPr lang="en-US" sz="2200" smtClean="0">
                <a:sym typeface="Symbol" pitchFamily="18" charset="2"/>
              </a:rPr>
              <a:t>  is the mean number of occurrences per unit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t  is the number of time units until the next occurrence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e = 2.71828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  is said to follow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an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exponential probability distribution</a:t>
            </a:r>
            <a:endParaRPr lang="en-US" sz="2000" smtClean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27669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2767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8478011D-C647-437F-A02A-1798FD79FACD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Exponential Distribution</a:t>
            </a:r>
          </a:p>
        </p:txBody>
      </p:sp>
      <p:sp>
        <p:nvSpPr>
          <p:cNvPr id="28691" name="Rectangle 4"/>
          <p:cNvSpPr>
            <a:spLocks noGrp="1" noChangeArrowheads="1"/>
          </p:cNvSpPr>
          <p:nvPr>
            <p:ph idx="1"/>
          </p:nvPr>
        </p:nvSpPr>
        <p:spPr>
          <a:xfrm>
            <a:off x="695325" y="1746250"/>
            <a:ext cx="8077200" cy="1676400"/>
          </a:xfrm>
        </p:spPr>
        <p:txBody>
          <a:bodyPr/>
          <a:lstStyle/>
          <a:p>
            <a:pPr eaLnBrk="1" hangingPunct="1"/>
            <a:r>
              <a:rPr lang="en-US" sz="2400" smtClean="0"/>
              <a:t>Defined by a single parameter, its mean  </a:t>
            </a:r>
            <a:r>
              <a:rPr lang="en-US" sz="2400" b="1" smtClean="0">
                <a:sym typeface="Symbol" pitchFamily="18" charset="2"/>
              </a:rPr>
              <a:t></a:t>
            </a:r>
            <a:r>
              <a:rPr lang="en-US" sz="2400" smtClean="0">
                <a:cs typeface="Arial" charset="0"/>
              </a:rPr>
              <a:t> (lambda)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cumulative distribution function </a:t>
            </a:r>
            <a:r>
              <a:rPr lang="en-US" sz="2400" smtClean="0"/>
              <a:t>(the probability that an arrival time is less than some specified time  t)  is</a:t>
            </a:r>
          </a:p>
        </p:txBody>
      </p:sp>
      <p:sp>
        <p:nvSpPr>
          <p:cNvPr id="286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3352800" y="3867150"/>
          <a:ext cx="2640013" cy="719138"/>
        </p:xfrm>
        <a:graphic>
          <a:graphicData uri="http://schemas.openxmlformats.org/presentationml/2006/ole">
            <p:oleObj spid="_x0000_s28689" name="Equation" r:id="rId3" imgW="838200" imgH="228600" progId="Equation.3">
              <p:embed/>
            </p:oleObj>
          </a:graphicData>
        </a:graphic>
      </p:graphicFrame>
      <p:sp>
        <p:nvSpPr>
          <p:cNvPr id="28693" name="Rectangle 5"/>
          <p:cNvSpPr>
            <a:spLocks noChangeArrowheads="1"/>
          </p:cNvSpPr>
          <p:nvPr/>
        </p:nvSpPr>
        <p:spPr bwMode="auto">
          <a:xfrm>
            <a:off x="1219200" y="51054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800" b="0"/>
              <a:t>where  	e = mathematical constant approximated by 2.71828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800" b="0"/>
              <a:t>		</a:t>
            </a:r>
            <a:r>
              <a:rPr lang="en-US" sz="1800">
                <a:sym typeface="Symbol" pitchFamily="18" charset="2"/>
              </a:rPr>
              <a:t></a:t>
            </a:r>
            <a:r>
              <a:rPr lang="en-US" sz="1800" b="0">
                <a:sym typeface="Arial" charset="0"/>
              </a:rPr>
              <a:t> = the population mean number of arrivals per unit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800" b="0">
                <a:sym typeface="Arial" charset="0"/>
              </a:rPr>
              <a:t>		t = any value of the continuous variable where t &gt; 0</a:t>
            </a:r>
            <a:endParaRPr lang="en-US" sz="2300" b="0">
              <a:sym typeface="Arial" charset="0"/>
            </a:endParaRPr>
          </a:p>
        </p:txBody>
      </p:sp>
      <p:sp>
        <p:nvSpPr>
          <p:cNvPr id="2869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0E4F6441-4072-415C-8946-4D488C3FF61C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95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3"/>
          <p:cNvSpPr>
            <a:spLocks noGrp="1" noChangeArrowheads="1"/>
          </p:cNvSpPr>
          <p:nvPr>
            <p:ph type="title"/>
          </p:nvPr>
        </p:nvSpPr>
        <p:spPr>
          <a:xfrm>
            <a:off x="1773238" y="376238"/>
            <a:ext cx="6624637" cy="858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Exponential Distribution 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7461250" y="4572000"/>
            <a:ext cx="1096963" cy="533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620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hlink"/>
                </a:solidFill>
              </a:rPr>
              <a:t>Example:</a:t>
            </a:r>
            <a:r>
              <a:rPr lang="en-US" b="0"/>
              <a:t> Customers arrive at the service counter at the rate of 15 per hour.  </a:t>
            </a:r>
            <a:r>
              <a:rPr lang="en-US" b="0">
                <a:solidFill>
                  <a:srgbClr val="0000FF"/>
                </a:solidFill>
              </a:rPr>
              <a:t>What is the probability that the arrival time between consecutive customers is less than three minutes?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628650" y="3505200"/>
            <a:ext cx="8077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0"/>
              <a:t>The mean number of arrivals per hour is 15, so </a:t>
            </a:r>
            <a:r>
              <a:rPr lang="en-US">
                <a:sym typeface="Symbol" pitchFamily="18" charset="2"/>
              </a:rPr>
              <a:t></a:t>
            </a:r>
            <a:r>
              <a:rPr lang="en-US" b="0">
                <a:sym typeface="Arial" charset="0"/>
              </a:rPr>
              <a:t> = 15</a:t>
            </a:r>
          </a:p>
          <a:p>
            <a:pPr marL="457200" indent="-4572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0">
                <a:sym typeface="Arial" charset="0"/>
              </a:rPr>
              <a:t>Three minutes is .05 hours</a:t>
            </a:r>
          </a:p>
          <a:p>
            <a:pPr marL="457200" indent="-4572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0">
                <a:solidFill>
                  <a:srgbClr val="0000FF"/>
                </a:solidFill>
                <a:sym typeface="Arial" charset="0"/>
              </a:rPr>
              <a:t>P(arrival time &lt; .05) </a:t>
            </a:r>
            <a:r>
              <a:rPr lang="en-US" b="0">
                <a:sym typeface="Arial" charset="0"/>
              </a:rPr>
              <a:t>= 1 – e</a:t>
            </a:r>
            <a:r>
              <a:rPr lang="en-US" b="0" baseline="30000">
                <a:sym typeface="Arial" charset="0"/>
              </a:rPr>
              <a:t>- </a:t>
            </a:r>
            <a:r>
              <a:rPr lang="en-US" baseline="30000">
                <a:sym typeface="Symbol" pitchFamily="18" charset="2"/>
              </a:rPr>
              <a:t></a:t>
            </a:r>
            <a:r>
              <a:rPr lang="en-US" b="0" baseline="30000"/>
              <a:t>X</a:t>
            </a:r>
            <a:r>
              <a:rPr lang="en-US" b="0">
                <a:sym typeface="Arial" charset="0"/>
              </a:rPr>
              <a:t> = 1 – e</a:t>
            </a:r>
            <a:r>
              <a:rPr lang="en-US" b="0" baseline="30000">
                <a:sym typeface="Arial" charset="0"/>
              </a:rPr>
              <a:t>-(15)(.05)</a:t>
            </a:r>
            <a:r>
              <a:rPr lang="en-US" b="0">
                <a:sym typeface="Arial" charset="0"/>
              </a:rPr>
              <a:t> =  </a:t>
            </a:r>
            <a:r>
              <a:rPr lang="en-US" b="0">
                <a:solidFill>
                  <a:srgbClr val="0000FF"/>
                </a:solidFill>
                <a:sym typeface="Arial" charset="0"/>
              </a:rPr>
              <a:t>0.5276</a:t>
            </a:r>
          </a:p>
          <a:p>
            <a:pPr marL="457200" indent="-4572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0">
                <a:sym typeface="Arial" charset="0"/>
              </a:rPr>
              <a:t>So there is a 52.76% probability that the arrival time between successive customers is less than three minutes</a:t>
            </a:r>
          </a:p>
        </p:txBody>
      </p:sp>
      <p:sp>
        <p:nvSpPr>
          <p:cNvPr id="11879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53DC255C-0BDC-4068-A20D-85AE0E3BD95F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Jointly Distributed Continuous </a:t>
            </a:r>
            <a:br>
              <a:rPr lang="en-US" smtClean="0"/>
            </a:br>
            <a:r>
              <a:rPr lang="en-US" smtClean="0"/>
              <a:t>Random Variables</a:t>
            </a:r>
          </a:p>
        </p:txBody>
      </p:sp>
      <p:sp>
        <p:nvSpPr>
          <p:cNvPr id="297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7850" indent="-577850" eaLnBrk="1" hangingPunct="1"/>
            <a:r>
              <a:rPr lang="en-US" sz="2400" smtClean="0"/>
              <a:t>Let X</a:t>
            </a:r>
            <a:r>
              <a:rPr lang="en-US" sz="2400" baseline="-25000" smtClean="0"/>
              <a:t>1</a:t>
            </a:r>
            <a:r>
              <a:rPr lang="en-US" sz="2400" smtClean="0"/>
              <a:t>, X</a:t>
            </a:r>
            <a:r>
              <a:rPr lang="en-US" sz="2400" baseline="-25000" smtClean="0"/>
              <a:t>2</a:t>
            </a:r>
            <a:r>
              <a:rPr lang="en-US" sz="2400" smtClean="0"/>
              <a:t>, . . ., X</a:t>
            </a:r>
            <a:r>
              <a:rPr lang="en-US" sz="2400" baseline="-25000" smtClean="0"/>
              <a:t>k</a:t>
            </a:r>
            <a:r>
              <a:rPr lang="en-US" sz="2400" smtClean="0"/>
              <a:t> be continuous random variables</a:t>
            </a:r>
          </a:p>
          <a:p>
            <a:pPr marL="577850" indent="-577850" eaLnBrk="1" hangingPunct="1"/>
            <a:endParaRPr lang="en-US" sz="1400" smtClean="0"/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Their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joint cumulative distribution function</a:t>
            </a:r>
            <a:r>
              <a:rPr lang="en-US" sz="2400" smtClean="0">
                <a:sym typeface="Symbol" pitchFamily="18" charset="2"/>
              </a:rPr>
              <a:t>,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	F(x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, x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. . ., x</a:t>
            </a:r>
            <a:r>
              <a:rPr lang="en-US" sz="2400" baseline="-25000" smtClean="0">
                <a:sym typeface="Symbol" pitchFamily="18" charset="2"/>
              </a:rPr>
              <a:t>k</a:t>
            </a:r>
            <a:r>
              <a:rPr lang="en-US" sz="2400" smtClean="0">
                <a:sym typeface="Symbol" pitchFamily="18" charset="2"/>
              </a:rPr>
              <a:t>)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defines the probability that simultaneously  X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is less than x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,  X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is less than x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 and so on; that is</a:t>
            </a:r>
          </a:p>
        </p:txBody>
      </p:sp>
      <p:sp>
        <p:nvSpPr>
          <p:cNvPr id="297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922338" y="4649788"/>
          <a:ext cx="7529512" cy="515937"/>
        </p:xfrm>
        <a:graphic>
          <a:graphicData uri="http://schemas.openxmlformats.org/presentationml/2006/ole">
            <p:oleObj spid="_x0000_s29712" name="Equation" r:id="rId3" imgW="3136900" imgH="215900" progId="Equation.3">
              <p:embed/>
            </p:oleObj>
          </a:graphicData>
        </a:graphic>
      </p:graphicFrame>
      <p:sp>
        <p:nvSpPr>
          <p:cNvPr id="2971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AD2FE010-7C8A-486B-9EC9-32568071B1DC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17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688262" cy="990600"/>
          </a:xfrm>
        </p:spPr>
        <p:txBody>
          <a:bodyPr/>
          <a:lstStyle/>
          <a:p>
            <a:pPr eaLnBrk="1" hangingPunct="1"/>
            <a:r>
              <a:rPr lang="en-US" smtClean="0"/>
              <a:t>Cumulative Distribution Function</a:t>
            </a:r>
          </a:p>
        </p:txBody>
      </p:sp>
      <p:sp>
        <p:nvSpPr>
          <p:cNvPr id="105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239000" cy="4532313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cumulative distribution function</a:t>
            </a:r>
            <a:r>
              <a:rPr lang="en-US" sz="2400" smtClean="0">
                <a:sym typeface="Symbol" pitchFamily="18" charset="2"/>
              </a:rPr>
              <a:t>, F(x), for a continuous random variable  X  expresses the probability that  X  does not exceed the value of  x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Let  a  and  b  be two possible values of  X, with  a &lt; b.  The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probability that  X  lies between  a  and  b</a:t>
            </a:r>
            <a:r>
              <a:rPr lang="en-US" sz="2400" smtClean="0">
                <a:sym typeface="Symbol" pitchFamily="18" charset="2"/>
              </a:rPr>
              <a:t>  is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</p:txBody>
      </p:sp>
      <p:sp>
        <p:nvSpPr>
          <p:cNvPr id="10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2895600" y="3276600"/>
          <a:ext cx="2914650" cy="604838"/>
        </p:xfrm>
        <a:graphic>
          <a:graphicData uri="http://schemas.openxmlformats.org/presentationml/2006/ole">
            <p:oleObj spid="_x0000_s1055" name="Equation" r:id="rId3" imgW="977476" imgH="203112" progId="Equation.3">
              <p:embed/>
            </p:oleObj>
          </a:graphicData>
        </a:graphic>
      </p:graphicFrame>
      <p:graphicFrame>
        <p:nvGraphicFramePr>
          <p:cNvPr id="1056" name="Object 32"/>
          <p:cNvGraphicFramePr>
            <a:graphicFrameLocks noChangeAspect="1"/>
          </p:cNvGraphicFramePr>
          <p:nvPr/>
        </p:nvGraphicFramePr>
        <p:xfrm>
          <a:off x="2209800" y="5562600"/>
          <a:ext cx="4491038" cy="560388"/>
        </p:xfrm>
        <a:graphic>
          <a:graphicData uri="http://schemas.openxmlformats.org/presentationml/2006/ole">
            <p:oleObj spid="_x0000_s1056" name="Equation" r:id="rId4" imgW="1625600" imgH="203200" progId="Equation.3">
              <p:embed/>
            </p:oleObj>
          </a:graphicData>
        </a:graphic>
      </p:graphicFrame>
      <p:sp>
        <p:nvSpPr>
          <p:cNvPr id="106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222BB2AB-9FB8-467E-B4EF-B79B9DCD9B4A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Jointly Distributed Continuous </a:t>
            </a:r>
            <a:br>
              <a:rPr lang="en-US" smtClean="0"/>
            </a:br>
            <a:r>
              <a:rPr lang="en-US" smtClean="0"/>
              <a:t>Random Variables</a:t>
            </a:r>
          </a:p>
        </p:txBody>
      </p:sp>
      <p:sp>
        <p:nvSpPr>
          <p:cNvPr id="30738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1709738"/>
            <a:ext cx="8077200" cy="4532312"/>
          </a:xfrm>
        </p:spPr>
        <p:txBody>
          <a:bodyPr/>
          <a:lstStyle/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The cumulative distribution functions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	F(x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), F(x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), . . ., F(x</a:t>
            </a:r>
            <a:r>
              <a:rPr lang="en-US" sz="2400" baseline="-25000" smtClean="0">
                <a:sym typeface="Symbol" pitchFamily="18" charset="2"/>
              </a:rPr>
              <a:t>k</a:t>
            </a:r>
            <a:r>
              <a:rPr lang="en-US" sz="2400" smtClean="0">
                <a:sym typeface="Symbol" pitchFamily="18" charset="2"/>
              </a:rPr>
              <a:t>)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of the individual random variables are called their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marginal distribution functions </a:t>
            </a:r>
          </a:p>
          <a:p>
            <a:pPr marL="577850" indent="-577850"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buFont typeface="Wingdings" pitchFamily="2" charset="2"/>
              <a:buNone/>
            </a:pPr>
            <a:endParaRPr lang="en-US" sz="1200" smtClean="0">
              <a:sym typeface="Symbol" pitchFamily="18" charset="2"/>
            </a:endParaRP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The random variables are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independent</a:t>
            </a:r>
            <a:r>
              <a:rPr lang="en-US" sz="2400" smtClean="0">
                <a:sym typeface="Symbol" pitchFamily="18" charset="2"/>
              </a:rPr>
              <a:t> if and only if</a:t>
            </a: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</p:txBody>
      </p:sp>
      <p:sp>
        <p:nvSpPr>
          <p:cNvPr id="307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30740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1938338" y="4781550"/>
          <a:ext cx="5426075" cy="515938"/>
        </p:xfrm>
        <a:graphic>
          <a:graphicData uri="http://schemas.openxmlformats.org/presentationml/2006/ole">
            <p:oleObj spid="_x0000_s30736" name="Equation" r:id="rId3" imgW="2260600" imgH="215900" progId="Equation.3">
              <p:embed/>
            </p:oleObj>
          </a:graphicData>
        </a:graphic>
      </p:graphicFrame>
      <p:sp>
        <p:nvSpPr>
          <p:cNvPr id="3074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A9B227FE-A8AE-4B59-BE39-73BEE2663F32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Covariance</a:t>
            </a:r>
          </a:p>
        </p:txBody>
      </p:sp>
      <p:sp>
        <p:nvSpPr>
          <p:cNvPr id="3177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36713"/>
            <a:ext cx="8077200" cy="4973637"/>
          </a:xfrm>
        </p:spPr>
        <p:txBody>
          <a:bodyPr/>
          <a:lstStyle/>
          <a:p>
            <a:pPr eaLnBrk="1" hangingPunct="1"/>
            <a:r>
              <a:rPr lang="en-US" sz="2400" smtClean="0"/>
              <a:t>Let  X  and  Y  be continuous random variables, with means 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x</a:t>
            </a:r>
            <a:r>
              <a:rPr lang="en-US" sz="2400" smtClean="0"/>
              <a:t>  and 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y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0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 expected value of  (X -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x</a:t>
            </a:r>
            <a:r>
              <a:rPr lang="en-US" sz="2400" smtClean="0"/>
              <a:t>)(Y -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y</a:t>
            </a:r>
            <a:r>
              <a:rPr lang="en-US" sz="2400" smtClean="0">
                <a:sym typeface="Symbol" pitchFamily="18" charset="2"/>
              </a:rPr>
              <a:t>)  is called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covariance</a:t>
            </a:r>
            <a:r>
              <a:rPr lang="en-US" sz="2400" smtClean="0">
                <a:sym typeface="Symbol" pitchFamily="18" charset="2"/>
              </a:rPr>
              <a:t> between  X  and  Y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An alternative but equivalent expression is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000" smtClean="0">
                <a:sym typeface="Symbol" pitchFamily="18" charset="2"/>
              </a:rPr>
              <a:t>If the random variables  X  and  Y  are independent, then the covariance between them is 0.  However, the converse is not true.</a:t>
            </a:r>
          </a:p>
        </p:txBody>
      </p:sp>
      <p:sp>
        <p:nvSpPr>
          <p:cNvPr id="31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1938338" y="3611563"/>
          <a:ext cx="5249862" cy="641350"/>
        </p:xfrm>
        <a:graphic>
          <a:graphicData uri="http://schemas.openxmlformats.org/presentationml/2006/ole">
            <p:oleObj spid="_x0000_s31774" name="Equation" r:id="rId3" imgW="1968500" imgH="241300" progId="Equation.3">
              <p:embed/>
            </p:oleObj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2357438" y="4856163"/>
          <a:ext cx="4267200" cy="641350"/>
        </p:xfrm>
        <a:graphic>
          <a:graphicData uri="http://schemas.openxmlformats.org/presentationml/2006/ole">
            <p:oleObj spid="_x0000_s31775" name="Equation" r:id="rId4" imgW="1600200" imgH="241200" progId="Equation.3">
              <p:embed/>
            </p:oleObj>
          </a:graphicData>
        </a:graphic>
      </p:graphicFrame>
      <p:sp>
        <p:nvSpPr>
          <p:cNvPr id="3177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ED95660A-D2E1-481F-B0B5-35B1B4FB4161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Correlation</a:t>
            </a:r>
          </a:p>
        </p:txBody>
      </p:sp>
      <p:sp>
        <p:nvSpPr>
          <p:cNvPr id="327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Let  X  and  Y  be jointly distributed random variables.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correlation</a:t>
            </a:r>
            <a:r>
              <a:rPr lang="en-US" sz="2400" smtClean="0">
                <a:sym typeface="Symbol" pitchFamily="18" charset="2"/>
              </a:rPr>
              <a:t> between  X  and  Y  is</a:t>
            </a:r>
          </a:p>
          <a:p>
            <a:pPr eaLnBrk="1" hangingPunct="1"/>
            <a:endParaRPr lang="en-US" sz="2400" smtClean="0"/>
          </a:p>
        </p:txBody>
      </p:sp>
      <p:sp>
        <p:nvSpPr>
          <p:cNvPr id="327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2098675" y="3505200"/>
          <a:ext cx="4572000" cy="1147763"/>
        </p:xfrm>
        <a:graphic>
          <a:graphicData uri="http://schemas.openxmlformats.org/presentationml/2006/ole">
            <p:oleObj spid="_x0000_s32784" name="Equation" r:id="rId3" imgW="1714500" imgH="431800" progId="Equation.3">
              <p:embed/>
            </p:oleObj>
          </a:graphicData>
        </a:graphic>
      </p:graphicFrame>
      <p:sp>
        <p:nvSpPr>
          <p:cNvPr id="3278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87F1B38B-4638-44FA-BA10-2BBC05C53881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Sums of Random Variables</a:t>
            </a:r>
          </a:p>
        </p:txBody>
      </p:sp>
      <p:sp>
        <p:nvSpPr>
          <p:cNvPr id="338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36713"/>
            <a:ext cx="8077200" cy="4532312"/>
          </a:xfrm>
        </p:spPr>
        <p:txBody>
          <a:bodyPr/>
          <a:lstStyle/>
          <a:p>
            <a:pPr marL="577850" indent="-577850" eaLnBrk="1" hangingPunct="1">
              <a:buFont typeface="Wingdings" pitchFamily="2" charset="2"/>
              <a:buNone/>
            </a:pPr>
            <a:r>
              <a:rPr lang="en-US" smtClean="0"/>
              <a:t>Let  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 . ., X</a:t>
            </a:r>
            <a:r>
              <a:rPr lang="en-US" baseline="-25000" smtClean="0"/>
              <a:t>k </a:t>
            </a:r>
            <a:r>
              <a:rPr lang="en-US" smtClean="0"/>
              <a:t> be  k  random variables with means  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,. . ., 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 and variances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	</a:t>
            </a:r>
            <a:r>
              <a:rPr lang="el-GR" smtClean="0">
                <a:cs typeface="Arial" charset="0"/>
                <a:sym typeface="Symbol" pitchFamily="18" charset="2"/>
              </a:rPr>
              <a:t>σ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 </a:t>
            </a:r>
            <a:r>
              <a:rPr lang="el-GR" smtClean="0">
                <a:cs typeface="Arial" charset="0"/>
                <a:sym typeface="Symbol" pitchFamily="18" charset="2"/>
              </a:rPr>
              <a:t>σ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,. . ., </a:t>
            </a:r>
            <a:r>
              <a:rPr lang="el-GR" smtClean="0">
                <a:cs typeface="Arial" charset="0"/>
                <a:sym typeface="Symbol" pitchFamily="18" charset="2"/>
              </a:rPr>
              <a:t>σ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  Then:</a:t>
            </a:r>
          </a:p>
          <a:p>
            <a:pPr marL="577850" indent="-577850" eaLnBrk="1" hangingPunct="1">
              <a:buFont typeface="Wingdings" pitchFamily="2" charset="2"/>
              <a:buNone/>
            </a:pPr>
            <a:endParaRPr lang="en-US" baseline="-25000" smtClean="0"/>
          </a:p>
          <a:p>
            <a:pPr marL="577850" indent="-577850" eaLnBrk="1" hangingPunct="1"/>
            <a:r>
              <a:rPr lang="en-US" smtClean="0">
                <a:sym typeface="Symbol" pitchFamily="18" charset="2"/>
              </a:rPr>
              <a:t>The mean of their sum is the sum of their means</a:t>
            </a:r>
          </a:p>
          <a:p>
            <a:pPr marL="577850" indent="-577850" eaLnBrk="1" hangingPunct="1"/>
            <a:endParaRPr lang="en-US" sz="3200" smtClean="0">
              <a:sym typeface="Symbol" pitchFamily="18" charset="2"/>
            </a:endParaRPr>
          </a:p>
          <a:p>
            <a:pPr marL="577850" indent="-577850" eaLnBrk="1" hangingPunct="1"/>
            <a:endParaRPr lang="en-US" sz="3200" smtClean="0">
              <a:sym typeface="Symbol" pitchFamily="18" charset="2"/>
            </a:endParaRPr>
          </a:p>
        </p:txBody>
      </p:sp>
      <p:sp>
        <p:nvSpPr>
          <p:cNvPr id="338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1490663" y="4598988"/>
          <a:ext cx="6604000" cy="581025"/>
        </p:xfrm>
        <a:graphic>
          <a:graphicData uri="http://schemas.openxmlformats.org/presentationml/2006/ole">
            <p:oleObj spid="_x0000_s33808" name="Equation" r:id="rId3" imgW="2450880" imgH="215640" progId="Equation.3">
              <p:embed/>
            </p:oleObj>
          </a:graphicData>
        </a:graphic>
      </p:graphicFrame>
      <p:sp>
        <p:nvSpPr>
          <p:cNvPr id="3381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8E5B3BBB-0F67-4CB2-88FA-C0A6E957B4D2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Sums of Random Variables</a:t>
            </a:r>
          </a:p>
        </p:txBody>
      </p:sp>
      <p:sp>
        <p:nvSpPr>
          <p:cNvPr id="3484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36713"/>
            <a:ext cx="8077200" cy="4532312"/>
          </a:xfrm>
        </p:spPr>
        <p:txBody>
          <a:bodyPr/>
          <a:lstStyle/>
          <a:p>
            <a:pPr marL="577850" indent="-5778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Let  X</a:t>
            </a:r>
            <a:r>
              <a:rPr lang="en-US" sz="2400" baseline="-25000" smtClean="0"/>
              <a:t>1</a:t>
            </a:r>
            <a:r>
              <a:rPr lang="en-US" sz="2400" smtClean="0"/>
              <a:t>, X</a:t>
            </a:r>
            <a:r>
              <a:rPr lang="en-US" sz="2400" baseline="-25000" smtClean="0"/>
              <a:t>2</a:t>
            </a:r>
            <a:r>
              <a:rPr lang="en-US" sz="2400" smtClean="0"/>
              <a:t>, . . ., X</a:t>
            </a:r>
            <a:r>
              <a:rPr lang="en-US" sz="2400" baseline="-25000" smtClean="0"/>
              <a:t>k</a:t>
            </a:r>
            <a:r>
              <a:rPr lang="en-US" sz="2400" smtClean="0"/>
              <a:t>  be  k  random variables with means 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,. . .,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k</a:t>
            </a:r>
            <a:r>
              <a:rPr lang="en-US" sz="2400" smtClean="0">
                <a:sym typeface="Symbol" pitchFamily="18" charset="2"/>
              </a:rPr>
              <a:t>  and variances 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,. . .,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-25000" smtClean="0">
                <a:sym typeface="Symbol" pitchFamily="18" charset="2"/>
              </a:rPr>
              <a:t>k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.  Then:</a:t>
            </a:r>
          </a:p>
          <a:p>
            <a:pPr marL="577850" indent="-5778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If the covariance between every pair of these random variables is 0, then the variance of their sum is the sum of their variances</a:t>
            </a:r>
          </a:p>
          <a:p>
            <a:pPr marL="577850" indent="-577850" eaLnBrk="1" hangingPunct="1">
              <a:lnSpc>
                <a:spcPct val="80000"/>
              </a:lnSpc>
              <a:buFont typeface="Monotype Sorts"/>
              <a:buAutoNum type="romanLcPeriod" startAt="2"/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80000"/>
              </a:lnSpc>
              <a:buFont typeface="Monotype Sorts"/>
              <a:buAutoNum type="romanLcPeriod" startAt="2"/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80000"/>
              </a:lnSpc>
              <a:buFont typeface="Monotype Sorts"/>
              <a:buAutoNum type="romanLcPeriod" startAt="2"/>
            </a:pPr>
            <a:endParaRPr lang="en-US" sz="1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However, if the covariances between pairs of random variables are not 0, the variance of their sum is</a:t>
            </a:r>
          </a:p>
        </p:txBody>
      </p:sp>
      <p:sp>
        <p:nvSpPr>
          <p:cNvPr id="34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1938338" y="3611563"/>
          <a:ext cx="5797550" cy="506412"/>
        </p:xfrm>
        <a:graphic>
          <a:graphicData uri="http://schemas.openxmlformats.org/presentationml/2006/ole">
            <p:oleObj spid="_x0000_s34846" name="Equation" r:id="rId3" imgW="2603500" imgH="228600" progId="Equation.3">
              <p:embed/>
            </p:oleObj>
          </a:graphicData>
        </a:graphic>
      </p:graphicFrame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950913" y="5184775"/>
          <a:ext cx="7726362" cy="871538"/>
        </p:xfrm>
        <a:graphic>
          <a:graphicData uri="http://schemas.openxmlformats.org/presentationml/2006/ole">
            <p:oleObj spid="_x0000_s34847" name="Equation" r:id="rId4" imgW="3924300" imgH="444500" progId="Equation.3">
              <p:embed/>
            </p:oleObj>
          </a:graphicData>
        </a:graphic>
      </p:graphicFrame>
      <p:sp>
        <p:nvSpPr>
          <p:cNvPr id="34851" name="Text Box 7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3485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2E9EB8F8-B404-42E4-AECF-8F164C64387A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Differences Between a Pair of</a:t>
            </a:r>
            <a:br>
              <a:rPr lang="en-US" smtClean="0"/>
            </a:br>
            <a:r>
              <a:rPr lang="en-US" smtClean="0"/>
              <a:t>Random Variables</a:t>
            </a:r>
          </a:p>
        </p:txBody>
      </p:sp>
      <p:sp>
        <p:nvSpPr>
          <p:cNvPr id="3588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36713"/>
            <a:ext cx="8077200" cy="4532312"/>
          </a:xfrm>
        </p:spPr>
        <p:txBody>
          <a:bodyPr/>
          <a:lstStyle/>
          <a:p>
            <a:pPr marL="577850" indent="-5778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For two random variables, X and Y</a:t>
            </a:r>
          </a:p>
          <a:p>
            <a:pPr marL="577850" indent="-57785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mean of their difference is the difference of their means; that is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endParaRPr lang="en-US" sz="12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If the covariance between  X  and  Y  is 0, then the variance of their difference is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If the covariance between  X  and  Y  is not 0, then the variance of their difference is</a:t>
            </a:r>
          </a:p>
        </p:txBody>
      </p:sp>
      <p:sp>
        <p:nvSpPr>
          <p:cNvPr id="358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35884" name="Object 44"/>
          <p:cNvGraphicFramePr>
            <a:graphicFrameLocks noChangeAspect="1"/>
          </p:cNvGraphicFramePr>
          <p:nvPr/>
        </p:nvGraphicFramePr>
        <p:xfrm>
          <a:off x="3817938" y="2916238"/>
          <a:ext cx="2560637" cy="477837"/>
        </p:xfrm>
        <a:graphic>
          <a:graphicData uri="http://schemas.openxmlformats.org/presentationml/2006/ole">
            <p:oleObj spid="_x0000_s35884" name="Equation" r:id="rId3" imgW="1155600" imgH="215640" progId="Equation.3">
              <p:embed/>
            </p:oleObj>
          </a:graphicData>
        </a:graphic>
      </p:graphicFrame>
      <p:graphicFrame>
        <p:nvGraphicFramePr>
          <p:cNvPr id="35885" name="Object 45"/>
          <p:cNvGraphicFramePr>
            <a:graphicFrameLocks noChangeAspect="1"/>
          </p:cNvGraphicFramePr>
          <p:nvPr/>
        </p:nvGraphicFramePr>
        <p:xfrm>
          <a:off x="3730625" y="4489450"/>
          <a:ext cx="3027363" cy="506413"/>
        </p:xfrm>
        <a:graphic>
          <a:graphicData uri="http://schemas.openxmlformats.org/presentationml/2006/ole">
            <p:oleObj spid="_x0000_s35885" name="Equation" r:id="rId4" imgW="1358900" imgH="228600" progId="Equation.3">
              <p:embed/>
            </p:oleObj>
          </a:graphicData>
        </a:graphic>
      </p:graphicFrame>
      <p:graphicFrame>
        <p:nvGraphicFramePr>
          <p:cNvPr id="35886" name="Object 46"/>
          <p:cNvGraphicFramePr>
            <a:graphicFrameLocks noChangeAspect="1"/>
          </p:cNvGraphicFramePr>
          <p:nvPr/>
        </p:nvGraphicFramePr>
        <p:xfrm>
          <a:off x="2816225" y="5981700"/>
          <a:ext cx="5078413" cy="520700"/>
        </p:xfrm>
        <a:graphic>
          <a:graphicData uri="http://schemas.openxmlformats.org/presentationml/2006/ole">
            <p:oleObj spid="_x0000_s35886" name="Equation" r:id="rId5" imgW="2222500" imgH="228600" progId="Equation.3">
              <p:embed/>
            </p:oleObj>
          </a:graphicData>
        </a:graphic>
      </p:graphicFrame>
      <p:sp>
        <p:nvSpPr>
          <p:cNvPr id="3589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5B6A450-4125-4430-92F2-FE2A32F12445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Linear Combinations of</a:t>
            </a:r>
            <a:br>
              <a:rPr lang="en-US" smtClean="0"/>
            </a:br>
            <a:r>
              <a:rPr lang="en-US" smtClean="0"/>
              <a:t>Random Variables</a:t>
            </a:r>
          </a:p>
        </p:txBody>
      </p:sp>
      <p:sp>
        <p:nvSpPr>
          <p:cNvPr id="368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linear combination of two random variables, X and Y, (where  a  and  b  are constants) is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mean of  W  is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36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3438525" y="2916238"/>
          <a:ext cx="2044700" cy="420687"/>
        </p:xfrm>
        <a:graphic>
          <a:graphicData uri="http://schemas.openxmlformats.org/presentationml/2006/ole">
            <p:oleObj spid="_x0000_s36894" name="Equation" r:id="rId3" imgW="863225" imgH="177723" progId="Equation.3">
              <p:embed/>
            </p:oleObj>
          </a:graphicData>
        </a:graphic>
      </p:graphicFrame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1865313" y="4489450"/>
          <a:ext cx="5546725" cy="515938"/>
        </p:xfrm>
        <a:graphic>
          <a:graphicData uri="http://schemas.openxmlformats.org/presentationml/2006/ole">
            <p:oleObj spid="_x0000_s36895" name="Equation" r:id="rId4" imgW="2323092" imgH="215806" progId="Equation.3">
              <p:embed/>
            </p:oleObj>
          </a:graphicData>
        </a:graphic>
      </p:graphicFrame>
      <p:sp>
        <p:nvSpPr>
          <p:cNvPr id="3689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FB9A515E-B597-46E5-AAD5-1E2686C501ED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Linear Combinations of</a:t>
            </a:r>
            <a:br>
              <a:rPr lang="en-US" smtClean="0"/>
            </a:br>
            <a:r>
              <a:rPr lang="en-US" smtClean="0"/>
              <a:t>Random Variables</a:t>
            </a:r>
          </a:p>
        </p:txBody>
      </p:sp>
      <p:sp>
        <p:nvSpPr>
          <p:cNvPr id="379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variance of  W  is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Or using the correlation,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both  X  and  Y  are joint normally distributed random variables then the linear combination, W, is also normally distributed</a:t>
            </a:r>
          </a:p>
        </p:txBody>
      </p:sp>
      <p:sp>
        <p:nvSpPr>
          <p:cNvPr id="37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37918" name="Object 30"/>
          <p:cNvGraphicFramePr>
            <a:graphicFrameLocks noChangeAspect="1"/>
          </p:cNvGraphicFramePr>
          <p:nvPr/>
        </p:nvGraphicFramePr>
        <p:xfrm>
          <a:off x="1930400" y="2419350"/>
          <a:ext cx="5272088" cy="546100"/>
        </p:xfrm>
        <a:graphic>
          <a:graphicData uri="http://schemas.openxmlformats.org/presentationml/2006/ole">
            <p:oleObj spid="_x0000_s37918" name="Equation" r:id="rId3" imgW="2209800" imgH="228600" progId="Equation.3">
              <p:embed/>
            </p:oleObj>
          </a:graphicData>
        </a:graphic>
      </p:graphicFrame>
      <p:graphicFrame>
        <p:nvGraphicFramePr>
          <p:cNvPr id="37919" name="Object 31"/>
          <p:cNvGraphicFramePr>
            <a:graphicFrameLocks noChangeAspect="1"/>
          </p:cNvGraphicFramePr>
          <p:nvPr/>
        </p:nvGraphicFramePr>
        <p:xfrm>
          <a:off x="1931988" y="4065588"/>
          <a:ext cx="5695950" cy="546100"/>
        </p:xfrm>
        <a:graphic>
          <a:graphicData uri="http://schemas.openxmlformats.org/presentationml/2006/ole">
            <p:oleObj spid="_x0000_s37919" name="Equation" r:id="rId4" imgW="2387520" imgH="228600" progId="Equation.3">
              <p:embed/>
            </p:oleObj>
          </a:graphicData>
        </a:graphic>
      </p:graphicFrame>
      <p:sp>
        <p:nvSpPr>
          <p:cNvPr id="37923" name="Text Box 8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3792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84F2892F-A80F-476C-8272-144CD0ACCCE1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>
          <a:xfrm>
            <a:off x="585788" y="1868488"/>
            <a:ext cx="8329612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Two tasks must be performed by the same worker.  </a:t>
            </a:r>
          </a:p>
          <a:p>
            <a:pPr lvl="1" eaLnBrk="1" hangingPunct="1"/>
            <a:r>
              <a:rPr lang="en-US" smtClean="0"/>
              <a:t>X = minutes to complete task 1; 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  <a:r>
              <a:rPr lang="en-US" baseline="-25000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 = 20, </a:t>
            </a:r>
            <a:r>
              <a:rPr lang="el-GR" smtClean="0">
                <a:cs typeface="Arial" charset="0"/>
                <a:sym typeface="Symbol" pitchFamily="18" charset="2"/>
              </a:rPr>
              <a:t>σ</a:t>
            </a:r>
            <a:r>
              <a:rPr lang="en-US" baseline="-25000" smtClean="0">
                <a:sym typeface="Symbol" pitchFamily="18" charset="2"/>
              </a:rPr>
              <a:t>x</a:t>
            </a:r>
            <a:r>
              <a:rPr lang="en-US" baseline="30000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= 5</a:t>
            </a:r>
            <a:endParaRPr lang="en-US" smtClean="0"/>
          </a:p>
          <a:p>
            <a:pPr lvl="1" eaLnBrk="1" hangingPunct="1"/>
            <a:r>
              <a:rPr lang="en-US" smtClean="0"/>
              <a:t>Y = minutes to complete task 2; 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  <a:r>
              <a:rPr lang="en-US" baseline="-25000" smtClean="0">
                <a:sym typeface="Symbol" pitchFamily="18" charset="2"/>
              </a:rPr>
              <a:t>y</a:t>
            </a:r>
            <a:r>
              <a:rPr lang="en-US" smtClean="0">
                <a:sym typeface="Symbol" pitchFamily="18" charset="2"/>
              </a:rPr>
              <a:t> = 20, </a:t>
            </a:r>
            <a:r>
              <a:rPr lang="el-GR" smtClean="0">
                <a:cs typeface="Arial" charset="0"/>
                <a:sym typeface="Symbol" pitchFamily="18" charset="2"/>
              </a:rPr>
              <a:t>σ</a:t>
            </a:r>
            <a:r>
              <a:rPr lang="en-US" baseline="-25000" smtClean="0">
                <a:sym typeface="Symbol" pitchFamily="18" charset="2"/>
              </a:rPr>
              <a:t>y</a:t>
            </a:r>
            <a:r>
              <a:rPr lang="en-US" baseline="30000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= 5</a:t>
            </a:r>
            <a:endParaRPr lang="en-US" smtClean="0"/>
          </a:p>
          <a:p>
            <a:pPr lvl="1" eaLnBrk="1" hangingPunct="1"/>
            <a:r>
              <a:rPr lang="en-US" smtClean="0"/>
              <a:t>X  and  Y  are normally distributed and independent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z="2400" smtClean="0"/>
              <a:t>What is the mean and standard deviation of the time to complete both tasks?</a:t>
            </a:r>
          </a:p>
        </p:txBody>
      </p:sp>
      <p:sp>
        <p:nvSpPr>
          <p:cNvPr id="129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290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06DA077A-93DB-4DCA-914B-06C5FB535A0B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897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563688"/>
            <a:ext cx="8329613" cy="4532312"/>
          </a:xfrm>
        </p:spPr>
        <p:txBody>
          <a:bodyPr/>
          <a:lstStyle/>
          <a:p>
            <a:pPr lvl="1" eaLnBrk="1" hangingPunct="1"/>
            <a:r>
              <a:rPr lang="en-US" sz="2000" smtClean="0"/>
              <a:t>X = minutes to complete task 1; </a:t>
            </a:r>
            <a:r>
              <a:rPr lang="el-GR" sz="2000" smtClean="0">
                <a:cs typeface="Arial" charset="0"/>
                <a:sym typeface="Symbol" pitchFamily="18" charset="2"/>
              </a:rPr>
              <a:t>μ</a:t>
            </a:r>
            <a:r>
              <a:rPr lang="en-US" sz="2000" baseline="-25000" smtClean="0">
                <a:sym typeface="Symbol" pitchFamily="18" charset="2"/>
              </a:rPr>
              <a:t>x</a:t>
            </a:r>
            <a:r>
              <a:rPr lang="en-US" sz="2000" smtClean="0">
                <a:sym typeface="Symbol" pitchFamily="18" charset="2"/>
              </a:rPr>
              <a:t> = 20, </a:t>
            </a:r>
            <a:r>
              <a:rPr lang="el-GR" sz="2000" smtClean="0">
                <a:cs typeface="Arial" charset="0"/>
                <a:sym typeface="Symbol" pitchFamily="18" charset="2"/>
              </a:rPr>
              <a:t>σ</a:t>
            </a:r>
            <a:r>
              <a:rPr lang="en-US" sz="2000" baseline="-25000" smtClean="0">
                <a:sym typeface="Symbol" pitchFamily="18" charset="2"/>
              </a:rPr>
              <a:t>x</a:t>
            </a:r>
            <a:r>
              <a:rPr lang="en-US" sz="2000" baseline="30000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= 5</a:t>
            </a:r>
            <a:endParaRPr lang="en-US" sz="2000" smtClean="0"/>
          </a:p>
          <a:p>
            <a:pPr lvl="1" eaLnBrk="1" hangingPunct="1"/>
            <a:r>
              <a:rPr lang="en-US" sz="2000" smtClean="0"/>
              <a:t>Y = minutes to complete task 2; </a:t>
            </a:r>
            <a:r>
              <a:rPr lang="el-GR" sz="2000" smtClean="0">
                <a:cs typeface="Arial" charset="0"/>
                <a:sym typeface="Symbol" pitchFamily="18" charset="2"/>
              </a:rPr>
              <a:t>μ</a:t>
            </a:r>
            <a:r>
              <a:rPr lang="en-US" sz="2000" baseline="-25000" smtClean="0">
                <a:sym typeface="Symbol" pitchFamily="18" charset="2"/>
              </a:rPr>
              <a:t>y</a:t>
            </a:r>
            <a:r>
              <a:rPr lang="en-US" sz="2000" smtClean="0">
                <a:sym typeface="Symbol" pitchFamily="18" charset="2"/>
              </a:rPr>
              <a:t> = 30, </a:t>
            </a:r>
            <a:r>
              <a:rPr lang="el-GR" sz="2000" smtClean="0">
                <a:cs typeface="Arial" charset="0"/>
                <a:sym typeface="Symbol" pitchFamily="18" charset="2"/>
              </a:rPr>
              <a:t>σ</a:t>
            </a:r>
            <a:r>
              <a:rPr lang="en-US" sz="2000" baseline="-25000" smtClean="0">
                <a:sym typeface="Symbol" pitchFamily="18" charset="2"/>
              </a:rPr>
              <a:t>y</a:t>
            </a:r>
            <a:r>
              <a:rPr lang="en-US" sz="2000" baseline="30000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= 8</a:t>
            </a:r>
            <a:endParaRPr lang="en-US" sz="2000" smtClean="0"/>
          </a:p>
          <a:p>
            <a:pPr lvl="1" eaLnBrk="1" hangingPunct="1"/>
            <a:endParaRPr lang="en-US" sz="1000" smtClean="0"/>
          </a:p>
          <a:p>
            <a:pPr eaLnBrk="1" hangingPunct="1"/>
            <a:r>
              <a:rPr lang="en-US" sz="2000" smtClean="0"/>
              <a:t>What are the mean and standard deviation for the time to complete both tasks?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Since  X  and  Y  are independent, Cov(X,Y) = 0, so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The standard deviation is </a:t>
            </a:r>
          </a:p>
        </p:txBody>
      </p:sp>
      <p:sp>
        <p:nvSpPr>
          <p:cNvPr id="389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38977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38970" name="Object 58"/>
          <p:cNvGraphicFramePr>
            <a:graphicFrameLocks noChangeAspect="1"/>
          </p:cNvGraphicFramePr>
          <p:nvPr/>
        </p:nvGraphicFramePr>
        <p:xfrm>
          <a:off x="3511550" y="3027363"/>
          <a:ext cx="1682750" cy="390525"/>
        </p:xfrm>
        <a:graphic>
          <a:graphicData uri="http://schemas.openxmlformats.org/presentationml/2006/ole">
            <p:oleObj spid="_x0000_s38970" name="Equation" r:id="rId3" imgW="710891" imgH="165028" progId="Equation.3">
              <p:embed/>
            </p:oleObj>
          </a:graphicData>
        </a:graphic>
      </p:graphicFrame>
      <p:graphicFrame>
        <p:nvGraphicFramePr>
          <p:cNvPr id="38971" name="Object 59"/>
          <p:cNvGraphicFramePr>
            <a:graphicFrameLocks noChangeAspect="1"/>
          </p:cNvGraphicFramePr>
          <p:nvPr/>
        </p:nvGraphicFramePr>
        <p:xfrm>
          <a:off x="2157413" y="3538538"/>
          <a:ext cx="4273550" cy="515937"/>
        </p:xfrm>
        <a:graphic>
          <a:graphicData uri="http://schemas.openxmlformats.org/presentationml/2006/ole">
            <p:oleObj spid="_x0000_s38971" name="Equation" r:id="rId4" imgW="1790700" imgH="215900" progId="Equation.3">
              <p:embed/>
            </p:oleObj>
          </a:graphicData>
        </a:graphic>
      </p:graphicFrame>
      <p:graphicFrame>
        <p:nvGraphicFramePr>
          <p:cNvPr id="38972" name="Object 60"/>
          <p:cNvGraphicFramePr>
            <a:graphicFrameLocks noChangeAspect="1"/>
          </p:cNvGraphicFramePr>
          <p:nvPr/>
        </p:nvGraphicFramePr>
        <p:xfrm>
          <a:off x="1243013" y="4708525"/>
          <a:ext cx="6816725" cy="546100"/>
        </p:xfrm>
        <a:graphic>
          <a:graphicData uri="http://schemas.openxmlformats.org/presentationml/2006/ole">
            <p:oleObj spid="_x0000_s38972" name="Equation" r:id="rId5" imgW="2857500" imgH="228600" progId="Equation.3">
              <p:embed/>
            </p:oleObj>
          </a:graphicData>
        </a:graphic>
      </p:graphicFrame>
      <p:graphicFrame>
        <p:nvGraphicFramePr>
          <p:cNvPr id="38973" name="Object 61"/>
          <p:cNvGraphicFramePr>
            <a:graphicFrameLocks noChangeAspect="1"/>
          </p:cNvGraphicFramePr>
          <p:nvPr/>
        </p:nvGraphicFramePr>
        <p:xfrm>
          <a:off x="2998788" y="5770563"/>
          <a:ext cx="2940050" cy="576262"/>
        </p:xfrm>
        <a:graphic>
          <a:graphicData uri="http://schemas.openxmlformats.org/presentationml/2006/ole">
            <p:oleObj spid="_x0000_s38973" name="Equation" r:id="rId6" imgW="1231366" imgH="241195" progId="Equation.3">
              <p:embed/>
            </p:oleObj>
          </a:graphicData>
        </a:graphic>
      </p:graphicFrame>
      <p:sp>
        <p:nvSpPr>
          <p:cNvPr id="38978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8FF70807-0753-447F-AEB5-044496AA6C55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probability density function</a:t>
            </a:r>
            <a:r>
              <a:rPr lang="en-US" sz="2400" dirty="0" smtClean="0"/>
              <a:t>, f(x), of random variable X has the following properties: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dirty="0" smtClean="0"/>
          </a:p>
          <a:p>
            <a:pPr marL="457200" indent="-457200" eaLnBrk="1" hangingPunct="1">
              <a:buClr>
                <a:schemeClr val="tx1"/>
              </a:buClr>
              <a:buSzPct val="85000"/>
              <a:buFont typeface="+mj-lt"/>
              <a:buAutoNum type="arabicPeriod"/>
              <a:defRPr/>
            </a:pPr>
            <a:r>
              <a:rPr lang="en-US" sz="2400" dirty="0" smtClean="0"/>
              <a:t>f(x) &gt; 0 for all values of  x</a:t>
            </a:r>
          </a:p>
          <a:p>
            <a:pPr marL="457200" indent="-457200" eaLnBrk="1" hangingPunct="1">
              <a:buClr>
                <a:schemeClr val="tx1"/>
              </a:buClr>
              <a:buSzPct val="85000"/>
              <a:buFont typeface="+mj-lt"/>
              <a:buAutoNum type="arabicPeriod"/>
              <a:defRPr/>
            </a:pPr>
            <a:r>
              <a:rPr lang="en-US" sz="2400" dirty="0" smtClean="0"/>
              <a:t>The area under the probability density function f(x) over all values of the random variable X within its range, is equal to 1.0</a:t>
            </a:r>
          </a:p>
          <a:p>
            <a:pPr marL="457200" indent="-457200" eaLnBrk="1" hangingPunct="1">
              <a:buClr>
                <a:schemeClr val="tx1"/>
              </a:buClr>
              <a:buSzPct val="85000"/>
              <a:buFont typeface="+mj-lt"/>
              <a:buAutoNum type="arabicPeriod"/>
              <a:defRPr/>
            </a:pPr>
            <a:r>
              <a:rPr lang="en-US" sz="2400" dirty="0" smtClean="0"/>
              <a:t>The probability that  X  lies between two values is the area under the density function graph between the two values</a:t>
            </a:r>
          </a:p>
        </p:txBody>
      </p:sp>
      <p:sp>
        <p:nvSpPr>
          <p:cNvPr id="430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4302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B3E538E3-19E5-43E8-BAFF-33C8E11470B1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2401888" y="5387975"/>
          <a:ext cx="4105275" cy="911225"/>
        </p:xfrm>
        <a:graphic>
          <a:graphicData uri="http://schemas.openxmlformats.org/presentationml/2006/ole">
            <p:oleObj spid="_x0000_s43022" name="Equation" r:id="rId3" imgW="148572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3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Financial Investment Portfolios</a:t>
            </a:r>
          </a:p>
        </p:txBody>
      </p:sp>
      <p:sp>
        <p:nvSpPr>
          <p:cNvPr id="399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financial </a:t>
            </a:r>
            <a:r>
              <a:rPr lang="en-US" smtClean="0">
                <a:solidFill>
                  <a:srgbClr val="0000FF"/>
                </a:solidFill>
              </a:rPr>
              <a:t>portfolio</a:t>
            </a:r>
            <a:r>
              <a:rPr lang="en-US" smtClean="0"/>
              <a:t> can be viewed as a linear combination of separate financial instruments</a:t>
            </a:r>
          </a:p>
        </p:txBody>
      </p:sp>
      <p:sp>
        <p:nvSpPr>
          <p:cNvPr id="399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399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49A49FB-AFAD-40C5-82FE-26D0ED313CDC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525463" y="3246438"/>
          <a:ext cx="8196262" cy="2760662"/>
        </p:xfrm>
        <a:graphic>
          <a:graphicData uri="http://schemas.openxmlformats.org/presentationml/2006/ole">
            <p:oleObj spid="_x0000_s39952" name="Equation" r:id="rId3" imgW="4902200" imgH="165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Portfolio Analysis Example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1"/>
          </p:nvPr>
        </p:nvSpPr>
        <p:spPr>
          <a:xfrm>
            <a:off x="519113" y="1828800"/>
            <a:ext cx="8167687" cy="4532313"/>
          </a:xfrm>
        </p:spPr>
        <p:txBody>
          <a:bodyPr/>
          <a:lstStyle/>
          <a:p>
            <a:r>
              <a:rPr lang="en-US" smtClean="0"/>
              <a:t>Consider two stocks, A and B</a:t>
            </a:r>
          </a:p>
          <a:p>
            <a:pPr lvl="1">
              <a:spcAft>
                <a:spcPts val="600"/>
              </a:spcAft>
            </a:pPr>
            <a:r>
              <a:rPr lang="en-US" smtClean="0"/>
              <a:t>The price of Stock A is normally distributed with mean 12 and variance 4</a:t>
            </a:r>
          </a:p>
          <a:p>
            <a:pPr lvl="1">
              <a:spcAft>
                <a:spcPts val="600"/>
              </a:spcAft>
            </a:pPr>
            <a:r>
              <a:rPr lang="en-US" smtClean="0"/>
              <a:t>The price of Stock B is normally distributed with mean 20 and variance 16</a:t>
            </a:r>
          </a:p>
          <a:p>
            <a:pPr lvl="1">
              <a:spcAft>
                <a:spcPts val="600"/>
              </a:spcAft>
            </a:pPr>
            <a:r>
              <a:rPr lang="en-US" smtClean="0"/>
              <a:t>The stock prices have a positive correlation, </a:t>
            </a:r>
            <a:r>
              <a:rPr lang="el-GR" smtClean="0"/>
              <a:t>ρ</a:t>
            </a:r>
            <a:r>
              <a:rPr lang="en-US" baseline="-25000" smtClean="0"/>
              <a:t>AB</a:t>
            </a:r>
            <a:r>
              <a:rPr lang="en-US" smtClean="0"/>
              <a:t> = .50</a:t>
            </a:r>
          </a:p>
          <a:p>
            <a:pPr>
              <a:spcAft>
                <a:spcPts val="600"/>
              </a:spcAft>
            </a:pPr>
            <a:r>
              <a:rPr lang="en-US" smtClean="0"/>
              <a:t>Suppose you own </a:t>
            </a:r>
          </a:p>
          <a:p>
            <a:pPr lvl="1">
              <a:spcAft>
                <a:spcPts val="600"/>
              </a:spcAft>
            </a:pPr>
            <a:r>
              <a:rPr lang="en-US" smtClean="0"/>
              <a:t>10 shares of Stock A</a:t>
            </a:r>
          </a:p>
          <a:p>
            <a:pPr lvl="1">
              <a:spcAft>
                <a:spcPts val="600"/>
              </a:spcAft>
            </a:pPr>
            <a:r>
              <a:rPr lang="en-US" smtClean="0"/>
              <a:t>30 shares of Stock B</a:t>
            </a:r>
          </a:p>
        </p:txBody>
      </p:sp>
      <p:sp>
        <p:nvSpPr>
          <p:cNvPr id="1320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32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1C960176-A094-4CE6-B19A-EA81FEAA47B1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2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Portfolio Analysis Example</a:t>
            </a:r>
          </a:p>
        </p:txBody>
      </p:sp>
      <p:sp>
        <p:nvSpPr>
          <p:cNvPr id="40993" name="Content Placeholder 2"/>
          <p:cNvSpPr>
            <a:spLocks noGrp="1"/>
          </p:cNvSpPr>
          <p:nvPr>
            <p:ph idx="1"/>
          </p:nvPr>
        </p:nvSpPr>
        <p:spPr>
          <a:xfrm>
            <a:off x="519113" y="1858963"/>
            <a:ext cx="8167687" cy="4532312"/>
          </a:xfrm>
        </p:spPr>
        <p:txBody>
          <a:bodyPr/>
          <a:lstStyle/>
          <a:p>
            <a:r>
              <a:rPr lang="en-US" smtClean="0"/>
              <a:t>The mean and variance of this stock portfolio are: </a:t>
            </a:r>
            <a:r>
              <a:rPr lang="en-US" sz="2000" smtClean="0"/>
              <a:t>(Let W denote the distribution of portfolio value)</a:t>
            </a:r>
          </a:p>
        </p:txBody>
      </p:sp>
      <p:sp>
        <p:nvSpPr>
          <p:cNvPr id="40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40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84F30F65-6F20-4850-B77E-B0197F5DE474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96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819150" y="3136900"/>
          <a:ext cx="7032625" cy="515938"/>
        </p:xfrm>
        <a:graphic>
          <a:graphicData uri="http://schemas.openxmlformats.org/presentationml/2006/ole">
            <p:oleObj spid="_x0000_s40990" name="Equation" r:id="rId3" imgW="2946400" imgH="215900" progId="Equation.3">
              <p:embed/>
            </p:oleObj>
          </a:graphicData>
        </a:graphic>
      </p:graphicFrame>
      <p:graphicFrame>
        <p:nvGraphicFramePr>
          <p:cNvPr id="40991" name="Object 31"/>
          <p:cNvGraphicFramePr>
            <a:graphicFrameLocks noChangeAspect="1"/>
          </p:cNvGraphicFramePr>
          <p:nvPr/>
        </p:nvGraphicFramePr>
        <p:xfrm>
          <a:off x="722313" y="4305300"/>
          <a:ext cx="7786687" cy="1698625"/>
        </p:xfrm>
        <a:graphic>
          <a:graphicData uri="http://schemas.openxmlformats.org/presentationml/2006/ole">
            <p:oleObj spid="_x0000_s40991" name="Equation" r:id="rId4" imgW="32639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1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Portfolio Analysis Example</a:t>
            </a:r>
          </a:p>
        </p:txBody>
      </p:sp>
      <p:sp>
        <p:nvSpPr>
          <p:cNvPr id="42032" name="Content Placeholder 2"/>
          <p:cNvSpPr>
            <a:spLocks noGrp="1"/>
          </p:cNvSpPr>
          <p:nvPr>
            <p:ph idx="1"/>
          </p:nvPr>
        </p:nvSpPr>
        <p:spPr>
          <a:xfrm>
            <a:off x="519113" y="1828800"/>
            <a:ext cx="8470900" cy="4532313"/>
          </a:xfrm>
        </p:spPr>
        <p:txBody>
          <a:bodyPr/>
          <a:lstStyle/>
          <a:p>
            <a:r>
              <a:rPr lang="en-US" smtClean="0"/>
              <a:t>What is the probability that your portfolio value is less than $500?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Z value for 500 is</a:t>
            </a:r>
          </a:p>
          <a:p>
            <a:endParaRPr lang="en-US" smtClean="0"/>
          </a:p>
          <a:p>
            <a:r>
              <a:rPr lang="en-US" smtClean="0"/>
              <a:t>P(Z &lt; -0.44) = 0.3300</a:t>
            </a:r>
          </a:p>
          <a:p>
            <a:pPr lvl="1"/>
            <a:r>
              <a:rPr lang="en-US" sz="2000" smtClean="0"/>
              <a:t>So the probability is 0.33 that your portfolio value is less than $500.</a:t>
            </a:r>
          </a:p>
        </p:txBody>
      </p:sp>
      <p:sp>
        <p:nvSpPr>
          <p:cNvPr id="420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42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4AE04575-3684-4ADA-81D9-7F928E1471E8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035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42028" name="Object 44"/>
          <p:cNvGraphicFramePr>
            <a:graphicFrameLocks noChangeAspect="1"/>
          </p:cNvGraphicFramePr>
          <p:nvPr/>
        </p:nvGraphicFramePr>
        <p:xfrm>
          <a:off x="1103313" y="2808288"/>
          <a:ext cx="1546225" cy="515937"/>
        </p:xfrm>
        <a:graphic>
          <a:graphicData uri="http://schemas.openxmlformats.org/presentationml/2006/ole">
            <p:oleObj spid="_x0000_s42028" name="Equation" r:id="rId3" imgW="647419" imgH="215806" progId="Equation.3">
              <p:embed/>
            </p:oleObj>
          </a:graphicData>
        </a:graphic>
      </p:graphicFrame>
      <p:graphicFrame>
        <p:nvGraphicFramePr>
          <p:cNvPr id="42029" name="Object 45"/>
          <p:cNvGraphicFramePr>
            <a:graphicFrameLocks noChangeAspect="1"/>
          </p:cNvGraphicFramePr>
          <p:nvPr/>
        </p:nvGraphicFramePr>
        <p:xfrm>
          <a:off x="1103313" y="3429000"/>
          <a:ext cx="4060825" cy="576263"/>
        </p:xfrm>
        <a:graphic>
          <a:graphicData uri="http://schemas.openxmlformats.org/presentationml/2006/ole">
            <p:oleObj spid="_x0000_s42029" name="Equation" r:id="rId4" imgW="1701800" imgH="241300" progId="Equation.3">
              <p:embed/>
            </p:oleObj>
          </a:graphicData>
        </a:graphic>
      </p:graphicFrame>
      <p:graphicFrame>
        <p:nvGraphicFramePr>
          <p:cNvPr id="42030" name="Object 46"/>
          <p:cNvGraphicFramePr>
            <a:graphicFrameLocks noChangeAspect="1"/>
          </p:cNvGraphicFramePr>
          <p:nvPr/>
        </p:nvGraphicFramePr>
        <p:xfrm>
          <a:off x="4645025" y="4122738"/>
          <a:ext cx="3421063" cy="901700"/>
        </p:xfrm>
        <a:graphic>
          <a:graphicData uri="http://schemas.openxmlformats.org/presentationml/2006/ole">
            <p:oleObj spid="_x0000_s42030" name="Equation" r:id="rId5" imgW="1497950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676400"/>
            <a:ext cx="8220075" cy="489743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400" smtClean="0"/>
              <a:t>Defined continuous random variables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Presented key continuous probability distributions and their properties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mtClean="0"/>
              <a:t> 	 uniform, normal, exponential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Found probabilities using formulas and tables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Interpreted normal probability plots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Examined when to apply different distributions 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Applied the normal approximation to the binomial distribution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Reviewed properties of jointly distributed continuous random variables</a:t>
            </a:r>
          </a:p>
        </p:txBody>
      </p:sp>
      <p:sp>
        <p:nvSpPr>
          <p:cNvPr id="1351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351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29CAD17A-1444-496D-AA02-8935BA2F3C47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136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127A7F7-4F05-4AE1-A6AF-123C968D2886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36195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6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probability density function</a:t>
            </a:r>
            <a:r>
              <a:rPr lang="en-US" sz="2400" dirty="0" smtClean="0"/>
              <a:t>, f(x), of random variable X has the following properties: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42900" indent="-342900" eaLnBrk="1" hangingPunct="1">
              <a:buClr>
                <a:schemeClr val="tx1"/>
              </a:buClr>
              <a:buSzPct val="85000"/>
              <a:buFont typeface="+mj-lt"/>
              <a:buAutoNum type="arabicPeriod" startAt="4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cumulative density function  </a:t>
            </a:r>
            <a:r>
              <a:rPr lang="en-US" sz="2400" dirty="0" smtClean="0"/>
              <a:t>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 is the area under the probability density function  f(x)  from the minimum  x  value up to x</a:t>
            </a:r>
            <a:r>
              <a:rPr lang="en-US" sz="2400" baseline="-25000" dirty="0" smtClean="0"/>
              <a:t>0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 startAt="4"/>
              <a:defRPr/>
            </a:pPr>
            <a:endParaRPr lang="en-US" sz="1800" baseline="-25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 startAt="4"/>
              <a:defRPr/>
            </a:pPr>
            <a:endParaRPr lang="en-US" sz="1800" baseline="-25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 startAt="4"/>
              <a:defRPr/>
            </a:pPr>
            <a:endParaRPr lang="en-US" sz="1800" baseline="-25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 startAt="4"/>
              <a:defRPr/>
            </a:pPr>
            <a:endParaRPr lang="en-US" sz="1800" baseline="-25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 startAt="4"/>
              <a:defRPr/>
            </a:pPr>
            <a:endParaRPr lang="en-US" sz="1800" baseline="-25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 startAt="4"/>
              <a:defRPr/>
            </a:pPr>
            <a:endParaRPr lang="en-US" sz="1800" baseline="-25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 startAt="4"/>
              <a:defRPr/>
            </a:pPr>
            <a:endParaRPr lang="en-US" sz="1800" baseline="-25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 startAt="4"/>
              <a:defRPr/>
            </a:pPr>
            <a:endParaRPr lang="en-US" sz="1800" baseline="-25000" dirty="0" smtClean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800" baseline="-25000" dirty="0" smtClean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 smtClean="0"/>
              <a:t>	              </a:t>
            </a:r>
            <a:r>
              <a:rPr lang="en-US" sz="2000" dirty="0" smtClean="0"/>
              <a:t>where 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m</a:t>
            </a:r>
            <a:r>
              <a:rPr lang="en-US" sz="2000" baseline="-25000" dirty="0" smtClean="0"/>
              <a:t>  </a:t>
            </a:r>
            <a:r>
              <a:rPr lang="en-US" sz="2000" dirty="0" smtClean="0"/>
              <a:t>is the minimum value of the random variable x</a:t>
            </a:r>
          </a:p>
        </p:txBody>
      </p:sp>
      <p:sp>
        <p:nvSpPr>
          <p:cNvPr id="20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3286125" y="4195763"/>
          <a:ext cx="2413000" cy="1162050"/>
        </p:xfrm>
        <a:graphic>
          <a:graphicData uri="http://schemas.openxmlformats.org/presentationml/2006/ole">
            <p:oleObj spid="_x0000_s2064" name="Equation" r:id="rId3" imgW="1028520" imgH="495000" progId="Equation.3">
              <p:embed/>
            </p:oleObj>
          </a:graphicData>
        </a:graphic>
      </p:graphicFrame>
      <p:sp>
        <p:nvSpPr>
          <p:cNvPr id="206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FA9EDC4E-7CEE-49E5-8F9A-9AC4EC9C69D9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69" name="Text Box 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30213"/>
            <a:ext cx="7383462" cy="747712"/>
          </a:xfrm>
        </p:spPr>
        <p:txBody>
          <a:bodyPr lIns="90487" tIns="44450" rIns="90487" bIns="44450" anchor="ctr" anchorCtr="1"/>
          <a:lstStyle/>
          <a:p>
            <a:pPr defTabSz="914400" eaLnBrk="1" hangingPunct="1">
              <a:lnSpc>
                <a:spcPct val="95000"/>
              </a:lnSpc>
            </a:pPr>
            <a:r>
              <a:rPr lang="en-US" smtClean="0"/>
              <a:t>Probability as an Area</a:t>
            </a:r>
            <a:r>
              <a:rPr lang="en-US" smtClean="0">
                <a:solidFill>
                  <a:srgbClr val="F8F8F8"/>
                </a:solidFill>
              </a:rPr>
              <a:t>  </a:t>
            </a:r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      Copyright © 2013 Pearson Education, Inc. Publishing as Prentice Hall</a:t>
            </a:r>
          </a:p>
        </p:txBody>
      </p:sp>
      <p:sp>
        <p:nvSpPr>
          <p:cNvPr id="60419" name="Freeform 4"/>
          <p:cNvSpPr>
            <a:spLocks/>
          </p:cNvSpPr>
          <p:nvPr/>
        </p:nvSpPr>
        <p:spPr bwMode="auto">
          <a:xfrm>
            <a:off x="4094163" y="3267075"/>
            <a:ext cx="869950" cy="2041525"/>
          </a:xfrm>
          <a:custGeom>
            <a:avLst/>
            <a:gdLst>
              <a:gd name="T0" fmla="*/ 2147483647 w 548"/>
              <a:gd name="T1" fmla="*/ 2147483647 h 1286"/>
              <a:gd name="T2" fmla="*/ 2147483647 w 548"/>
              <a:gd name="T3" fmla="*/ 2147483647 h 1286"/>
              <a:gd name="T4" fmla="*/ 2147483647 w 548"/>
              <a:gd name="T5" fmla="*/ 2147483647 h 1286"/>
              <a:gd name="T6" fmla="*/ 2147483647 w 548"/>
              <a:gd name="T7" fmla="*/ 2147483647 h 1286"/>
              <a:gd name="T8" fmla="*/ 2147483647 w 548"/>
              <a:gd name="T9" fmla="*/ 2147483647 h 1286"/>
              <a:gd name="T10" fmla="*/ 2147483647 w 548"/>
              <a:gd name="T11" fmla="*/ 2147483647 h 1286"/>
              <a:gd name="T12" fmla="*/ 2147483647 w 548"/>
              <a:gd name="T13" fmla="*/ 2147483647 h 1286"/>
              <a:gd name="T14" fmla="*/ 2147483647 w 548"/>
              <a:gd name="T15" fmla="*/ 2147483647 h 1286"/>
              <a:gd name="T16" fmla="*/ 0 w 548"/>
              <a:gd name="T17" fmla="*/ 2147483647 h 1286"/>
              <a:gd name="T18" fmla="*/ 0 w 548"/>
              <a:gd name="T19" fmla="*/ 0 h 12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48"/>
              <a:gd name="T31" fmla="*/ 0 h 1286"/>
              <a:gd name="T32" fmla="*/ 548 w 548"/>
              <a:gd name="T33" fmla="*/ 1286 h 12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48" h="1286">
                <a:moveTo>
                  <a:pt x="87" y="27"/>
                </a:moveTo>
                <a:lnTo>
                  <a:pt x="150" y="60"/>
                </a:lnTo>
                <a:lnTo>
                  <a:pt x="243" y="174"/>
                </a:lnTo>
                <a:lnTo>
                  <a:pt x="318" y="288"/>
                </a:lnTo>
                <a:lnTo>
                  <a:pt x="408" y="447"/>
                </a:lnTo>
                <a:lnTo>
                  <a:pt x="483" y="585"/>
                </a:lnTo>
                <a:lnTo>
                  <a:pt x="543" y="678"/>
                </a:lnTo>
                <a:lnTo>
                  <a:pt x="548" y="1286"/>
                </a:lnTo>
                <a:lnTo>
                  <a:pt x="0" y="1286"/>
                </a:lnTo>
                <a:lnTo>
                  <a:pt x="0" y="0"/>
                </a:lnTo>
              </a:path>
            </a:pathLst>
          </a:custGeom>
          <a:solidFill>
            <a:schemeClr val="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3941763" y="5233988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700">
                <a:solidFill>
                  <a:srgbClr val="33CC33"/>
                </a:solidFill>
              </a:rPr>
              <a:t>a</a:t>
            </a:r>
          </a:p>
        </p:txBody>
      </p:sp>
      <p:sp>
        <p:nvSpPr>
          <p:cNvPr id="60421" name="Freeform 6"/>
          <p:cNvSpPr>
            <a:spLocks/>
          </p:cNvSpPr>
          <p:nvPr/>
        </p:nvSpPr>
        <p:spPr bwMode="auto">
          <a:xfrm>
            <a:off x="4113213" y="3263900"/>
            <a:ext cx="322262" cy="209550"/>
          </a:xfrm>
          <a:custGeom>
            <a:avLst/>
            <a:gdLst>
              <a:gd name="T0" fmla="*/ 0 w 203"/>
              <a:gd name="T1" fmla="*/ 2147483647 h 132"/>
              <a:gd name="T2" fmla="*/ 2147483647 w 203"/>
              <a:gd name="T3" fmla="*/ 0 h 132"/>
              <a:gd name="T4" fmla="*/ 2147483647 w 203"/>
              <a:gd name="T5" fmla="*/ 2147483647 h 132"/>
              <a:gd name="T6" fmla="*/ 2147483647 w 203"/>
              <a:gd name="T7" fmla="*/ 2147483647 h 132"/>
              <a:gd name="T8" fmla="*/ 2147483647 w 203"/>
              <a:gd name="T9" fmla="*/ 2147483647 h 132"/>
              <a:gd name="T10" fmla="*/ 2147483647 w 203"/>
              <a:gd name="T11" fmla="*/ 2147483647 h 132"/>
              <a:gd name="T12" fmla="*/ 2147483647 w 203"/>
              <a:gd name="T13" fmla="*/ 2147483647 h 132"/>
              <a:gd name="T14" fmla="*/ 2147483647 w 203"/>
              <a:gd name="T15" fmla="*/ 2147483647 h 1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3"/>
              <a:gd name="T25" fmla="*/ 0 h 132"/>
              <a:gd name="T26" fmla="*/ 203 w 203"/>
              <a:gd name="T27" fmla="*/ 132 h 1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3" h="132">
                <a:moveTo>
                  <a:pt x="0" y="2"/>
                </a:moveTo>
                <a:lnTo>
                  <a:pt x="27" y="0"/>
                </a:lnTo>
                <a:lnTo>
                  <a:pt x="54" y="3"/>
                </a:lnTo>
                <a:lnTo>
                  <a:pt x="79" y="14"/>
                </a:lnTo>
                <a:lnTo>
                  <a:pt x="101" y="28"/>
                </a:lnTo>
                <a:lnTo>
                  <a:pt x="121" y="45"/>
                </a:lnTo>
                <a:lnTo>
                  <a:pt x="135" y="67"/>
                </a:lnTo>
                <a:lnTo>
                  <a:pt x="202" y="1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2" name="Rectangle 7"/>
          <p:cNvSpPr>
            <a:spLocks noChangeArrowheads="1"/>
          </p:cNvSpPr>
          <p:nvPr/>
        </p:nvSpPr>
        <p:spPr bwMode="auto">
          <a:xfrm>
            <a:off x="4779963" y="5233988"/>
            <a:ext cx="3905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700">
                <a:solidFill>
                  <a:srgbClr val="FF6600"/>
                </a:solidFill>
              </a:rPr>
              <a:t>b</a:t>
            </a: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6645275" y="5219700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60424" name="Freeform 9"/>
          <p:cNvSpPr>
            <a:spLocks/>
          </p:cNvSpPr>
          <p:nvPr/>
        </p:nvSpPr>
        <p:spPr bwMode="auto">
          <a:xfrm>
            <a:off x="4113213" y="3267075"/>
            <a:ext cx="2154237" cy="1981200"/>
          </a:xfrm>
          <a:custGeom>
            <a:avLst/>
            <a:gdLst>
              <a:gd name="T0" fmla="*/ 2147483647 w 1357"/>
              <a:gd name="T1" fmla="*/ 2147483647 h 1248"/>
              <a:gd name="T2" fmla="*/ 2147483647 w 1357"/>
              <a:gd name="T3" fmla="*/ 2147483647 h 1248"/>
              <a:gd name="T4" fmla="*/ 2147483647 w 1357"/>
              <a:gd name="T5" fmla="*/ 2147483647 h 1248"/>
              <a:gd name="T6" fmla="*/ 2147483647 w 1357"/>
              <a:gd name="T7" fmla="*/ 2147483647 h 1248"/>
              <a:gd name="T8" fmla="*/ 2147483647 w 1357"/>
              <a:gd name="T9" fmla="*/ 2147483647 h 1248"/>
              <a:gd name="T10" fmla="*/ 2147483647 w 1357"/>
              <a:gd name="T11" fmla="*/ 2147483647 h 1248"/>
              <a:gd name="T12" fmla="*/ 2147483647 w 1357"/>
              <a:gd name="T13" fmla="*/ 2147483647 h 1248"/>
              <a:gd name="T14" fmla="*/ 2147483647 w 1357"/>
              <a:gd name="T15" fmla="*/ 2147483647 h 1248"/>
              <a:gd name="T16" fmla="*/ 2147483647 w 1357"/>
              <a:gd name="T17" fmla="*/ 2147483647 h 1248"/>
              <a:gd name="T18" fmla="*/ 2147483647 w 1357"/>
              <a:gd name="T19" fmla="*/ 2147483647 h 1248"/>
              <a:gd name="T20" fmla="*/ 2147483647 w 1357"/>
              <a:gd name="T21" fmla="*/ 2147483647 h 1248"/>
              <a:gd name="T22" fmla="*/ 2147483647 w 1357"/>
              <a:gd name="T23" fmla="*/ 2147483647 h 1248"/>
              <a:gd name="T24" fmla="*/ 2147483647 w 1357"/>
              <a:gd name="T25" fmla="*/ 2147483647 h 1248"/>
              <a:gd name="T26" fmla="*/ 2147483647 w 1357"/>
              <a:gd name="T27" fmla="*/ 2147483647 h 1248"/>
              <a:gd name="T28" fmla="*/ 2147483647 w 1357"/>
              <a:gd name="T29" fmla="*/ 2147483647 h 1248"/>
              <a:gd name="T30" fmla="*/ 0 w 1357"/>
              <a:gd name="T31" fmla="*/ 0 h 1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7"/>
              <a:gd name="T49" fmla="*/ 0 h 1248"/>
              <a:gd name="T50" fmla="*/ 1357 w 1357"/>
              <a:gd name="T51" fmla="*/ 1248 h 12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7" h="1248">
                <a:moveTo>
                  <a:pt x="1356" y="1247"/>
                </a:moveTo>
                <a:lnTo>
                  <a:pt x="1213" y="1232"/>
                </a:lnTo>
                <a:lnTo>
                  <a:pt x="1141" y="1218"/>
                </a:lnTo>
                <a:lnTo>
                  <a:pt x="1070" y="1199"/>
                </a:lnTo>
                <a:lnTo>
                  <a:pt x="1000" y="1170"/>
                </a:lnTo>
                <a:lnTo>
                  <a:pt x="927" y="1132"/>
                </a:lnTo>
                <a:lnTo>
                  <a:pt x="857" y="1080"/>
                </a:lnTo>
                <a:lnTo>
                  <a:pt x="714" y="935"/>
                </a:lnTo>
                <a:lnTo>
                  <a:pt x="571" y="731"/>
                </a:lnTo>
                <a:lnTo>
                  <a:pt x="428" y="487"/>
                </a:lnTo>
                <a:lnTo>
                  <a:pt x="356" y="363"/>
                </a:lnTo>
                <a:lnTo>
                  <a:pt x="286" y="247"/>
                </a:lnTo>
                <a:lnTo>
                  <a:pt x="213" y="145"/>
                </a:lnTo>
                <a:lnTo>
                  <a:pt x="143" y="67"/>
                </a:lnTo>
                <a:lnTo>
                  <a:pt x="70" y="17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5" name="Freeform 10"/>
          <p:cNvSpPr>
            <a:spLocks/>
          </p:cNvSpPr>
          <p:nvPr/>
        </p:nvSpPr>
        <p:spPr bwMode="auto">
          <a:xfrm>
            <a:off x="1960563" y="3267075"/>
            <a:ext cx="2138362" cy="1965325"/>
          </a:xfrm>
          <a:custGeom>
            <a:avLst/>
            <a:gdLst>
              <a:gd name="T0" fmla="*/ 0 w 1347"/>
              <a:gd name="T1" fmla="*/ 2147483647 h 1238"/>
              <a:gd name="T2" fmla="*/ 2147483647 w 1347"/>
              <a:gd name="T3" fmla="*/ 2147483647 h 1238"/>
              <a:gd name="T4" fmla="*/ 2147483647 w 1347"/>
              <a:gd name="T5" fmla="*/ 2147483647 h 1238"/>
              <a:gd name="T6" fmla="*/ 2147483647 w 1347"/>
              <a:gd name="T7" fmla="*/ 2147483647 h 1238"/>
              <a:gd name="T8" fmla="*/ 2147483647 w 1347"/>
              <a:gd name="T9" fmla="*/ 2147483647 h 1238"/>
              <a:gd name="T10" fmla="*/ 2147483647 w 1347"/>
              <a:gd name="T11" fmla="*/ 2147483647 h 1238"/>
              <a:gd name="T12" fmla="*/ 2147483647 w 1347"/>
              <a:gd name="T13" fmla="*/ 2147483647 h 1238"/>
              <a:gd name="T14" fmla="*/ 2147483647 w 1347"/>
              <a:gd name="T15" fmla="*/ 2147483647 h 1238"/>
              <a:gd name="T16" fmla="*/ 2147483647 w 1347"/>
              <a:gd name="T17" fmla="*/ 2147483647 h 1238"/>
              <a:gd name="T18" fmla="*/ 2147483647 w 1347"/>
              <a:gd name="T19" fmla="*/ 2147483647 h 1238"/>
              <a:gd name="T20" fmla="*/ 2147483647 w 1347"/>
              <a:gd name="T21" fmla="*/ 2147483647 h 1238"/>
              <a:gd name="T22" fmla="*/ 2147483647 w 1347"/>
              <a:gd name="T23" fmla="*/ 2147483647 h 1238"/>
              <a:gd name="T24" fmla="*/ 2147483647 w 1347"/>
              <a:gd name="T25" fmla="*/ 2147483647 h 1238"/>
              <a:gd name="T26" fmla="*/ 2147483647 w 1347"/>
              <a:gd name="T27" fmla="*/ 2147483647 h 1238"/>
              <a:gd name="T28" fmla="*/ 2147483647 w 1347"/>
              <a:gd name="T29" fmla="*/ 2147483647 h 1238"/>
              <a:gd name="T30" fmla="*/ 2147483647 w 1347"/>
              <a:gd name="T31" fmla="*/ 0 h 1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47"/>
              <a:gd name="T49" fmla="*/ 0 h 1238"/>
              <a:gd name="T50" fmla="*/ 1347 w 1347"/>
              <a:gd name="T51" fmla="*/ 1238 h 1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47" h="1238">
                <a:moveTo>
                  <a:pt x="0" y="1238"/>
                </a:moveTo>
                <a:lnTo>
                  <a:pt x="143" y="1223"/>
                </a:lnTo>
                <a:lnTo>
                  <a:pt x="213" y="1209"/>
                </a:lnTo>
                <a:lnTo>
                  <a:pt x="285" y="1190"/>
                </a:lnTo>
                <a:lnTo>
                  <a:pt x="356" y="1161"/>
                </a:lnTo>
                <a:lnTo>
                  <a:pt x="428" y="1123"/>
                </a:lnTo>
                <a:lnTo>
                  <a:pt x="499" y="1071"/>
                </a:lnTo>
                <a:lnTo>
                  <a:pt x="642" y="926"/>
                </a:lnTo>
                <a:lnTo>
                  <a:pt x="784" y="722"/>
                </a:lnTo>
                <a:lnTo>
                  <a:pt x="927" y="478"/>
                </a:lnTo>
                <a:lnTo>
                  <a:pt x="1000" y="354"/>
                </a:lnTo>
                <a:lnTo>
                  <a:pt x="1070" y="238"/>
                </a:lnTo>
                <a:lnTo>
                  <a:pt x="1141" y="136"/>
                </a:lnTo>
                <a:lnTo>
                  <a:pt x="1213" y="58"/>
                </a:lnTo>
                <a:lnTo>
                  <a:pt x="1284" y="8"/>
                </a:lnTo>
                <a:lnTo>
                  <a:pt x="1347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6" name="Freeform 11"/>
          <p:cNvSpPr>
            <a:spLocks/>
          </p:cNvSpPr>
          <p:nvPr/>
        </p:nvSpPr>
        <p:spPr bwMode="auto">
          <a:xfrm>
            <a:off x="1616075" y="3314700"/>
            <a:ext cx="5181600" cy="1981200"/>
          </a:xfrm>
          <a:custGeom>
            <a:avLst/>
            <a:gdLst>
              <a:gd name="T0" fmla="*/ 0 w 2764"/>
              <a:gd name="T1" fmla="*/ 0 h 1245"/>
              <a:gd name="T2" fmla="*/ 0 w 2764"/>
              <a:gd name="T3" fmla="*/ 2147483647 h 1245"/>
              <a:gd name="T4" fmla="*/ 2147483647 w 2764"/>
              <a:gd name="T5" fmla="*/ 2147483647 h 1245"/>
              <a:gd name="T6" fmla="*/ 0 60000 65536"/>
              <a:gd name="T7" fmla="*/ 0 60000 65536"/>
              <a:gd name="T8" fmla="*/ 0 60000 65536"/>
              <a:gd name="T9" fmla="*/ 0 w 2764"/>
              <a:gd name="T10" fmla="*/ 0 h 1245"/>
              <a:gd name="T11" fmla="*/ 2764 w 2764"/>
              <a:gd name="T12" fmla="*/ 1245 h 1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4" h="1245">
                <a:moveTo>
                  <a:pt x="0" y="0"/>
                </a:moveTo>
                <a:lnTo>
                  <a:pt x="0" y="1244"/>
                </a:lnTo>
                <a:lnTo>
                  <a:pt x="2763" y="124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1933575" y="32670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>
            <a:off x="1933575" y="346392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4"/>
          <p:cNvSpPr>
            <a:spLocks noChangeShapeType="1"/>
          </p:cNvSpPr>
          <p:nvPr/>
        </p:nvSpPr>
        <p:spPr bwMode="auto">
          <a:xfrm>
            <a:off x="1933575" y="36607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5"/>
          <p:cNvSpPr>
            <a:spLocks noChangeShapeType="1"/>
          </p:cNvSpPr>
          <p:nvPr/>
        </p:nvSpPr>
        <p:spPr bwMode="auto">
          <a:xfrm>
            <a:off x="1933575" y="385921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6"/>
          <p:cNvSpPr>
            <a:spLocks noChangeShapeType="1"/>
          </p:cNvSpPr>
          <p:nvPr/>
        </p:nvSpPr>
        <p:spPr bwMode="auto">
          <a:xfrm>
            <a:off x="1933575" y="405606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17"/>
          <p:cNvSpPr>
            <a:spLocks noChangeShapeType="1"/>
          </p:cNvSpPr>
          <p:nvPr/>
        </p:nvSpPr>
        <p:spPr bwMode="auto">
          <a:xfrm>
            <a:off x="1933575" y="425450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18"/>
          <p:cNvSpPr>
            <a:spLocks noChangeShapeType="1"/>
          </p:cNvSpPr>
          <p:nvPr/>
        </p:nvSpPr>
        <p:spPr bwMode="auto">
          <a:xfrm>
            <a:off x="1933575" y="445135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Line 19"/>
          <p:cNvSpPr>
            <a:spLocks noChangeShapeType="1"/>
          </p:cNvSpPr>
          <p:nvPr/>
        </p:nvSpPr>
        <p:spPr bwMode="auto">
          <a:xfrm>
            <a:off x="1933575" y="46497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20"/>
          <p:cNvSpPr>
            <a:spLocks noChangeShapeType="1"/>
          </p:cNvSpPr>
          <p:nvPr/>
        </p:nvSpPr>
        <p:spPr bwMode="auto">
          <a:xfrm>
            <a:off x="1933575" y="484663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Line 21"/>
          <p:cNvSpPr>
            <a:spLocks noChangeShapeType="1"/>
          </p:cNvSpPr>
          <p:nvPr/>
        </p:nvSpPr>
        <p:spPr bwMode="auto">
          <a:xfrm>
            <a:off x="1933575" y="50434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Line 22"/>
          <p:cNvSpPr>
            <a:spLocks noChangeShapeType="1"/>
          </p:cNvSpPr>
          <p:nvPr/>
        </p:nvSpPr>
        <p:spPr bwMode="auto">
          <a:xfrm>
            <a:off x="6346825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23"/>
          <p:cNvSpPr>
            <a:spLocks noChangeShapeType="1"/>
          </p:cNvSpPr>
          <p:nvPr/>
        </p:nvSpPr>
        <p:spPr bwMode="auto">
          <a:xfrm>
            <a:off x="5907088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Line 24"/>
          <p:cNvSpPr>
            <a:spLocks noChangeShapeType="1"/>
          </p:cNvSpPr>
          <p:nvPr/>
        </p:nvSpPr>
        <p:spPr bwMode="auto">
          <a:xfrm>
            <a:off x="5467350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Line 25"/>
          <p:cNvSpPr>
            <a:spLocks noChangeShapeType="1"/>
          </p:cNvSpPr>
          <p:nvPr/>
        </p:nvSpPr>
        <p:spPr bwMode="auto">
          <a:xfrm>
            <a:off x="5030788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6"/>
          <p:cNvSpPr>
            <a:spLocks noChangeShapeType="1"/>
          </p:cNvSpPr>
          <p:nvPr/>
        </p:nvSpPr>
        <p:spPr bwMode="auto">
          <a:xfrm>
            <a:off x="4592638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7"/>
          <p:cNvSpPr>
            <a:spLocks noChangeShapeType="1"/>
          </p:cNvSpPr>
          <p:nvPr/>
        </p:nvSpPr>
        <p:spPr bwMode="auto">
          <a:xfrm>
            <a:off x="4152900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Line 28"/>
          <p:cNvSpPr>
            <a:spLocks noChangeShapeType="1"/>
          </p:cNvSpPr>
          <p:nvPr/>
        </p:nvSpPr>
        <p:spPr bwMode="auto">
          <a:xfrm>
            <a:off x="3714750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Line 29"/>
          <p:cNvSpPr>
            <a:spLocks noChangeShapeType="1"/>
          </p:cNvSpPr>
          <p:nvPr/>
        </p:nvSpPr>
        <p:spPr bwMode="auto">
          <a:xfrm>
            <a:off x="3275013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Line 30"/>
          <p:cNvSpPr>
            <a:spLocks noChangeShapeType="1"/>
          </p:cNvSpPr>
          <p:nvPr/>
        </p:nvSpPr>
        <p:spPr bwMode="auto">
          <a:xfrm>
            <a:off x="2838450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Line 31"/>
          <p:cNvSpPr>
            <a:spLocks noChangeShapeType="1"/>
          </p:cNvSpPr>
          <p:nvPr/>
        </p:nvSpPr>
        <p:spPr bwMode="auto">
          <a:xfrm>
            <a:off x="2398713" y="52641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7" name="Rectangle 32"/>
          <p:cNvSpPr>
            <a:spLocks noChangeArrowheads="1"/>
          </p:cNvSpPr>
          <p:nvPr/>
        </p:nvSpPr>
        <p:spPr bwMode="auto">
          <a:xfrm>
            <a:off x="1589088" y="4162425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0448" name="Rectangle 33"/>
          <p:cNvSpPr>
            <a:spLocks noChangeArrowheads="1"/>
          </p:cNvSpPr>
          <p:nvPr/>
        </p:nvSpPr>
        <p:spPr bwMode="auto">
          <a:xfrm>
            <a:off x="6254750" y="544195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0449" name="Rectangle 34"/>
          <p:cNvSpPr>
            <a:spLocks noChangeArrowheads="1"/>
          </p:cNvSpPr>
          <p:nvPr/>
        </p:nvSpPr>
        <p:spPr bwMode="auto">
          <a:xfrm>
            <a:off x="1158875" y="2781300"/>
            <a:ext cx="655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60450" name="Rectangle 35"/>
          <p:cNvSpPr>
            <a:spLocks noChangeArrowheads="1"/>
          </p:cNvSpPr>
          <p:nvPr/>
        </p:nvSpPr>
        <p:spPr bwMode="auto">
          <a:xfrm>
            <a:off x="5084763" y="2871788"/>
            <a:ext cx="427037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 b="0"/>
              <a:t>P</a:t>
            </a:r>
          </a:p>
        </p:txBody>
      </p:sp>
      <p:sp>
        <p:nvSpPr>
          <p:cNvPr id="60451" name="Rectangle 36"/>
          <p:cNvSpPr>
            <a:spLocks noChangeArrowheads="1"/>
          </p:cNvSpPr>
          <p:nvPr/>
        </p:nvSpPr>
        <p:spPr bwMode="auto">
          <a:xfrm>
            <a:off x="5541963" y="2871788"/>
            <a:ext cx="38576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>
                <a:solidFill>
                  <a:srgbClr val="33CC33"/>
                </a:solidFill>
              </a:rPr>
              <a:t>a</a:t>
            </a:r>
          </a:p>
        </p:txBody>
      </p:sp>
      <p:sp>
        <p:nvSpPr>
          <p:cNvPr id="60452" name="Rectangle 37"/>
          <p:cNvSpPr>
            <a:spLocks noChangeArrowheads="1"/>
          </p:cNvSpPr>
          <p:nvPr/>
        </p:nvSpPr>
        <p:spPr bwMode="auto">
          <a:xfrm>
            <a:off x="6227763" y="2871788"/>
            <a:ext cx="38576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/>
              <a:t>x</a:t>
            </a:r>
          </a:p>
        </p:txBody>
      </p:sp>
      <p:sp>
        <p:nvSpPr>
          <p:cNvPr id="60453" name="Rectangle 38"/>
          <p:cNvSpPr>
            <a:spLocks noChangeArrowheads="1"/>
          </p:cNvSpPr>
          <p:nvPr/>
        </p:nvSpPr>
        <p:spPr bwMode="auto">
          <a:xfrm>
            <a:off x="6913563" y="2871788"/>
            <a:ext cx="406400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>
                <a:solidFill>
                  <a:srgbClr val="FF6600"/>
                </a:solidFill>
              </a:rPr>
              <a:t>b</a:t>
            </a:r>
          </a:p>
        </p:txBody>
      </p:sp>
      <p:sp>
        <p:nvSpPr>
          <p:cNvPr id="60454" name="Rectangle 39"/>
          <p:cNvSpPr>
            <a:spLocks noChangeArrowheads="1"/>
          </p:cNvSpPr>
          <p:nvPr/>
        </p:nvSpPr>
        <p:spPr bwMode="auto">
          <a:xfrm>
            <a:off x="5389563" y="2871788"/>
            <a:ext cx="30321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 b="0"/>
              <a:t>(</a:t>
            </a:r>
          </a:p>
        </p:txBody>
      </p:sp>
      <p:sp>
        <p:nvSpPr>
          <p:cNvPr id="60455" name="Rectangle 40"/>
          <p:cNvSpPr>
            <a:spLocks noChangeArrowheads="1"/>
          </p:cNvSpPr>
          <p:nvPr/>
        </p:nvSpPr>
        <p:spPr bwMode="auto">
          <a:xfrm>
            <a:off x="7173913" y="2827338"/>
            <a:ext cx="30321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 b="0"/>
              <a:t>)</a:t>
            </a:r>
          </a:p>
        </p:txBody>
      </p:sp>
      <p:sp>
        <p:nvSpPr>
          <p:cNvPr id="60456" name="Rectangle 41"/>
          <p:cNvSpPr>
            <a:spLocks noChangeArrowheads="1"/>
          </p:cNvSpPr>
          <p:nvPr/>
        </p:nvSpPr>
        <p:spPr bwMode="auto">
          <a:xfrm>
            <a:off x="6608763" y="2857500"/>
            <a:ext cx="382587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>
                <a:solidFill>
                  <a:srgbClr val="000000"/>
                </a:solidFill>
              </a:rPr>
              <a:t>≤</a:t>
            </a:r>
          </a:p>
        </p:txBody>
      </p:sp>
      <p:sp>
        <p:nvSpPr>
          <p:cNvPr id="60457" name="Rectangle 42"/>
          <p:cNvSpPr>
            <a:spLocks noChangeArrowheads="1"/>
          </p:cNvSpPr>
          <p:nvPr/>
        </p:nvSpPr>
        <p:spPr bwMode="auto">
          <a:xfrm>
            <a:off x="1371600" y="1563688"/>
            <a:ext cx="6781800" cy="98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2900" b="0"/>
              <a:t>Shaded </a:t>
            </a:r>
            <a:r>
              <a:rPr lang="en-US" sz="2900" b="0">
                <a:solidFill>
                  <a:srgbClr val="0000FF"/>
                </a:solidFill>
              </a:rPr>
              <a:t>area under the curve </a:t>
            </a:r>
            <a:r>
              <a:rPr lang="en-US" sz="2900" b="0"/>
              <a:t>is the probability that X is between  a  and  b</a:t>
            </a:r>
          </a:p>
        </p:txBody>
      </p:sp>
      <p:sp>
        <p:nvSpPr>
          <p:cNvPr id="60458" name="Line 43"/>
          <p:cNvSpPr>
            <a:spLocks noChangeShapeType="1"/>
          </p:cNvSpPr>
          <p:nvPr/>
        </p:nvSpPr>
        <p:spPr bwMode="auto">
          <a:xfrm flipH="1">
            <a:off x="4551363" y="3176588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59" name="Rectangle 44"/>
          <p:cNvSpPr>
            <a:spLocks noChangeArrowheads="1"/>
          </p:cNvSpPr>
          <p:nvPr/>
        </p:nvSpPr>
        <p:spPr bwMode="auto">
          <a:xfrm>
            <a:off x="5875338" y="2857500"/>
            <a:ext cx="382587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>
                <a:solidFill>
                  <a:srgbClr val="000000"/>
                </a:solidFill>
              </a:rPr>
              <a:t>≤</a:t>
            </a:r>
          </a:p>
        </p:txBody>
      </p:sp>
      <p:sp>
        <p:nvSpPr>
          <p:cNvPr id="60460" name="Rectangle 45"/>
          <p:cNvSpPr>
            <a:spLocks noChangeArrowheads="1"/>
          </p:cNvSpPr>
          <p:nvPr/>
        </p:nvSpPr>
        <p:spPr bwMode="auto">
          <a:xfrm>
            <a:off x="5541963" y="3470275"/>
            <a:ext cx="427037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 b="0"/>
              <a:t>P</a:t>
            </a:r>
          </a:p>
        </p:txBody>
      </p:sp>
      <p:sp>
        <p:nvSpPr>
          <p:cNvPr id="60461" name="Rectangle 46"/>
          <p:cNvSpPr>
            <a:spLocks noChangeArrowheads="1"/>
          </p:cNvSpPr>
          <p:nvPr/>
        </p:nvSpPr>
        <p:spPr bwMode="auto">
          <a:xfrm>
            <a:off x="5999163" y="3470275"/>
            <a:ext cx="38576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>
                <a:solidFill>
                  <a:srgbClr val="33CC33"/>
                </a:solidFill>
              </a:rPr>
              <a:t>a</a:t>
            </a:r>
          </a:p>
        </p:txBody>
      </p:sp>
      <p:sp>
        <p:nvSpPr>
          <p:cNvPr id="60462" name="Rectangle 47"/>
          <p:cNvSpPr>
            <a:spLocks noChangeArrowheads="1"/>
          </p:cNvSpPr>
          <p:nvPr/>
        </p:nvSpPr>
        <p:spPr bwMode="auto">
          <a:xfrm>
            <a:off x="6684963" y="3470275"/>
            <a:ext cx="38576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/>
              <a:t>x</a:t>
            </a:r>
          </a:p>
        </p:txBody>
      </p:sp>
      <p:sp>
        <p:nvSpPr>
          <p:cNvPr id="60463" name="Rectangle 48"/>
          <p:cNvSpPr>
            <a:spLocks noChangeArrowheads="1"/>
          </p:cNvSpPr>
          <p:nvPr/>
        </p:nvSpPr>
        <p:spPr bwMode="auto">
          <a:xfrm>
            <a:off x="7370763" y="3470275"/>
            <a:ext cx="406400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>
                <a:solidFill>
                  <a:srgbClr val="FF6600"/>
                </a:solidFill>
              </a:rPr>
              <a:t>b</a:t>
            </a:r>
          </a:p>
        </p:txBody>
      </p:sp>
      <p:sp>
        <p:nvSpPr>
          <p:cNvPr id="60464" name="Rectangle 49"/>
          <p:cNvSpPr>
            <a:spLocks noChangeArrowheads="1"/>
          </p:cNvSpPr>
          <p:nvPr/>
        </p:nvSpPr>
        <p:spPr bwMode="auto">
          <a:xfrm>
            <a:off x="5846763" y="3470275"/>
            <a:ext cx="30321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 b="0"/>
              <a:t>(</a:t>
            </a:r>
          </a:p>
        </p:txBody>
      </p:sp>
      <p:sp>
        <p:nvSpPr>
          <p:cNvPr id="60465" name="Rectangle 50"/>
          <p:cNvSpPr>
            <a:spLocks noChangeArrowheads="1"/>
          </p:cNvSpPr>
          <p:nvPr/>
        </p:nvSpPr>
        <p:spPr bwMode="auto">
          <a:xfrm>
            <a:off x="7631113" y="3425825"/>
            <a:ext cx="30321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 b="0"/>
              <a:t>)</a:t>
            </a:r>
          </a:p>
        </p:txBody>
      </p:sp>
      <p:sp>
        <p:nvSpPr>
          <p:cNvPr id="60466" name="Rectangle 51"/>
          <p:cNvSpPr>
            <a:spLocks noChangeArrowheads="1"/>
          </p:cNvSpPr>
          <p:nvPr/>
        </p:nvSpPr>
        <p:spPr bwMode="auto">
          <a:xfrm>
            <a:off x="7065963" y="3455988"/>
            <a:ext cx="39052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>
                <a:solidFill>
                  <a:srgbClr val="000000"/>
                </a:solidFill>
              </a:rPr>
              <a:t>&lt;</a:t>
            </a:r>
          </a:p>
        </p:txBody>
      </p:sp>
      <p:sp>
        <p:nvSpPr>
          <p:cNvPr id="60467" name="Rectangle 52"/>
          <p:cNvSpPr>
            <a:spLocks noChangeArrowheads="1"/>
          </p:cNvSpPr>
          <p:nvPr/>
        </p:nvSpPr>
        <p:spPr bwMode="auto">
          <a:xfrm>
            <a:off x="6332538" y="3455988"/>
            <a:ext cx="39052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>
                <a:solidFill>
                  <a:srgbClr val="000000"/>
                </a:solidFill>
              </a:rPr>
              <a:t>&lt;</a:t>
            </a:r>
          </a:p>
        </p:txBody>
      </p:sp>
      <p:sp>
        <p:nvSpPr>
          <p:cNvPr id="60468" name="Rectangle 53"/>
          <p:cNvSpPr>
            <a:spLocks noChangeArrowheads="1"/>
          </p:cNvSpPr>
          <p:nvPr/>
        </p:nvSpPr>
        <p:spPr bwMode="auto">
          <a:xfrm>
            <a:off x="5191125" y="3467100"/>
            <a:ext cx="395288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900" b="0"/>
              <a:t>=</a:t>
            </a:r>
          </a:p>
        </p:txBody>
      </p:sp>
      <p:sp>
        <p:nvSpPr>
          <p:cNvPr id="60469" name="Text Box 54"/>
          <p:cNvSpPr txBox="1">
            <a:spLocks noChangeArrowheads="1"/>
          </p:cNvSpPr>
          <p:nvPr/>
        </p:nvSpPr>
        <p:spPr bwMode="auto">
          <a:xfrm>
            <a:off x="6251575" y="4076700"/>
            <a:ext cx="274002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(Note that the probability of any individual value is zero)</a:t>
            </a:r>
          </a:p>
        </p:txBody>
      </p:sp>
      <p:sp>
        <p:nvSpPr>
          <p:cNvPr id="60470" name="Slide Number Placeholder 5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B99D9121-84D1-402E-BB62-D770233CE695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Pages>20</Pages>
  <Words>3657</Words>
  <Application>Microsoft Office PowerPoint</Application>
  <PresentationFormat>On-screen Show (4:3)</PresentationFormat>
  <Paragraphs>803</Paragraphs>
  <Slides>75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Wingdings</vt:lpstr>
      <vt:lpstr>Symbol</vt:lpstr>
      <vt:lpstr>Monotype Sorts</vt:lpstr>
      <vt:lpstr>Times New Roman</vt:lpstr>
      <vt:lpstr>System</vt:lpstr>
      <vt:lpstr>MT Extra</vt:lpstr>
      <vt:lpstr>newbold-7e</vt:lpstr>
      <vt:lpstr>newbold-7e</vt:lpstr>
      <vt:lpstr>Equation</vt:lpstr>
      <vt:lpstr>Worksheet</vt:lpstr>
      <vt:lpstr>Slide 1</vt:lpstr>
      <vt:lpstr>Chapter Goals</vt:lpstr>
      <vt:lpstr>Chapter Goals</vt:lpstr>
      <vt:lpstr>Slide 4</vt:lpstr>
      <vt:lpstr>Continuous Random Variables</vt:lpstr>
      <vt:lpstr>Cumulative Distribution Function</vt:lpstr>
      <vt:lpstr>Probability Density Function</vt:lpstr>
      <vt:lpstr>Probability Density Function</vt:lpstr>
      <vt:lpstr>Probability as an Area  </vt:lpstr>
      <vt:lpstr>Probability as an Area  </vt:lpstr>
      <vt:lpstr>Slide 11</vt:lpstr>
      <vt:lpstr>The Uniform Distribution</vt:lpstr>
      <vt:lpstr>The Uniform Distribution</vt:lpstr>
      <vt:lpstr> Expectations for  Continuous Random Variables</vt:lpstr>
      <vt:lpstr>Mean and Variance of the  Uniform Distribution</vt:lpstr>
      <vt:lpstr>Uniform Distribution Example</vt:lpstr>
      <vt:lpstr>Linear Functions of  Random Variables</vt:lpstr>
      <vt:lpstr>Linear Functions of  Random Variables</vt:lpstr>
      <vt:lpstr>Slide 19</vt:lpstr>
      <vt:lpstr>Slide 20</vt:lpstr>
      <vt:lpstr>Slide 21</vt:lpstr>
      <vt:lpstr>Slide 22</vt:lpstr>
      <vt:lpstr>The Normal Distribution Shape</vt:lpstr>
      <vt:lpstr>The Normal Probability  Density Function</vt:lpstr>
      <vt:lpstr>Cumulative Normal Distribution</vt:lpstr>
      <vt:lpstr>Finding Normal Probabilities  </vt:lpstr>
      <vt:lpstr>Finding Normal Probabilities  </vt:lpstr>
      <vt:lpstr>The  Standard Normal Distribution</vt:lpstr>
      <vt:lpstr>Example</vt:lpstr>
      <vt:lpstr>Comparing  X  and  Z  units</vt:lpstr>
      <vt:lpstr>Finding Normal Probabilities</vt:lpstr>
      <vt:lpstr>Probability as  Area Under the Curve</vt:lpstr>
      <vt:lpstr>Appendix Table 1</vt:lpstr>
      <vt:lpstr>The Standard Normal Table</vt:lpstr>
      <vt:lpstr>Slide 35</vt:lpstr>
      <vt:lpstr>General Procedure for Finding Probabilities</vt:lpstr>
      <vt:lpstr>Finding Normal Probabilities</vt:lpstr>
      <vt:lpstr>Slide 38</vt:lpstr>
      <vt:lpstr>Solution: Finding P(Z &lt; 0.12)</vt:lpstr>
      <vt:lpstr>Upper Tail Probabilities</vt:lpstr>
      <vt:lpstr>Upper Tail Probabilities</vt:lpstr>
      <vt:lpstr>Finding the X value for a Known Probability</vt:lpstr>
      <vt:lpstr>Finding the X value for a Known Probability</vt:lpstr>
      <vt:lpstr>Find the Z value for  20% in the Lower Tail</vt:lpstr>
      <vt:lpstr>Finding the X value</vt:lpstr>
      <vt:lpstr>Assessing Normality</vt:lpstr>
      <vt:lpstr>The Normal Probability Plot</vt:lpstr>
      <vt:lpstr>The Normal Probability Plot</vt:lpstr>
      <vt:lpstr>The Normal Probability Plot</vt:lpstr>
      <vt:lpstr>Normal Distribution Approximation for Binomial Distribution</vt:lpstr>
      <vt:lpstr>Normal Distribution Approximation for Binomial Distribution</vt:lpstr>
      <vt:lpstr>Normal Distribution Approximation for Binomial Distribution</vt:lpstr>
      <vt:lpstr>Binomial Approximation Example</vt:lpstr>
      <vt:lpstr>Slide 54</vt:lpstr>
      <vt:lpstr>The Exponential Distribution</vt:lpstr>
      <vt:lpstr>The Exponential Distribution</vt:lpstr>
      <vt:lpstr>The Exponential Distribution</vt:lpstr>
      <vt:lpstr>Exponential Distribution  Example</vt:lpstr>
      <vt:lpstr>Jointly Distributed Continuous  Random Variables</vt:lpstr>
      <vt:lpstr>Jointly Distributed Continuous  Random Variables</vt:lpstr>
      <vt:lpstr>Covariance</vt:lpstr>
      <vt:lpstr>Correlation</vt:lpstr>
      <vt:lpstr>Sums of Random Variables</vt:lpstr>
      <vt:lpstr>Sums of Random Variables</vt:lpstr>
      <vt:lpstr>Differences Between a Pair of Random Variables</vt:lpstr>
      <vt:lpstr>Linear Combinations of Random Variables</vt:lpstr>
      <vt:lpstr>Linear Combinations of Random Variables</vt:lpstr>
      <vt:lpstr>Example</vt:lpstr>
      <vt:lpstr>Example</vt:lpstr>
      <vt:lpstr>Financial Investment Portfolios</vt:lpstr>
      <vt:lpstr>Portfolio Analysis Example</vt:lpstr>
      <vt:lpstr>Portfolio Analysis Example</vt:lpstr>
      <vt:lpstr>Portfolio Analysis Example</vt:lpstr>
      <vt:lpstr>Chapter Summary</vt:lpstr>
      <vt:lpstr>Slide 75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5</dc:subject>
  <dc:creator>Dirk Yandell</dc:creator>
  <cp:lastModifiedBy>UMURRM2</cp:lastModifiedBy>
  <cp:revision>114</cp:revision>
  <cp:lastPrinted>1998-11-22T23:37:53Z</cp:lastPrinted>
  <dcterms:created xsi:type="dcterms:W3CDTF">2001-01-25T15:44:29Z</dcterms:created>
  <dcterms:modified xsi:type="dcterms:W3CDTF">2012-03-21T18:24:03Z</dcterms:modified>
</cp:coreProperties>
</file>