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1" r:id="rId1"/>
  </p:sldMasterIdLst>
  <p:notesMasterIdLst>
    <p:notesMasterId r:id="rId56"/>
  </p:notesMasterIdLst>
  <p:handoutMasterIdLst>
    <p:handoutMasterId r:id="rId57"/>
  </p:handoutMasterIdLst>
  <p:sldIdLst>
    <p:sldId id="454" r:id="rId2"/>
    <p:sldId id="424" r:id="rId3"/>
    <p:sldId id="425" r:id="rId4"/>
    <p:sldId id="457" r:id="rId5"/>
    <p:sldId id="458" r:id="rId6"/>
    <p:sldId id="426" r:id="rId7"/>
    <p:sldId id="427" r:id="rId8"/>
    <p:sldId id="428" r:id="rId9"/>
    <p:sldId id="429" r:id="rId10"/>
    <p:sldId id="392" r:id="rId11"/>
    <p:sldId id="459" r:id="rId12"/>
    <p:sldId id="460" r:id="rId13"/>
    <p:sldId id="461" r:id="rId14"/>
    <p:sldId id="462" r:id="rId15"/>
    <p:sldId id="391" r:id="rId16"/>
    <p:sldId id="433" r:id="rId17"/>
    <p:sldId id="435" r:id="rId18"/>
    <p:sldId id="400" r:id="rId19"/>
    <p:sldId id="464" r:id="rId20"/>
    <p:sldId id="471" r:id="rId21"/>
    <p:sldId id="470" r:id="rId22"/>
    <p:sldId id="455" r:id="rId23"/>
    <p:sldId id="401" r:id="rId24"/>
    <p:sldId id="402" r:id="rId25"/>
    <p:sldId id="404" r:id="rId26"/>
    <p:sldId id="465" r:id="rId27"/>
    <p:sldId id="405" r:id="rId28"/>
    <p:sldId id="406" r:id="rId29"/>
    <p:sldId id="472" r:id="rId30"/>
    <p:sldId id="407" r:id="rId31"/>
    <p:sldId id="408" r:id="rId32"/>
    <p:sldId id="409" r:id="rId33"/>
    <p:sldId id="410" r:id="rId34"/>
    <p:sldId id="411" r:id="rId35"/>
    <p:sldId id="412" r:id="rId36"/>
    <p:sldId id="438" r:id="rId37"/>
    <p:sldId id="440" r:id="rId38"/>
    <p:sldId id="414" r:id="rId39"/>
    <p:sldId id="415" r:id="rId40"/>
    <p:sldId id="416" r:id="rId41"/>
    <p:sldId id="417" r:id="rId42"/>
    <p:sldId id="418" r:id="rId43"/>
    <p:sldId id="419" r:id="rId44"/>
    <p:sldId id="441" r:id="rId45"/>
    <p:sldId id="390" r:id="rId46"/>
    <p:sldId id="446" r:id="rId47"/>
    <p:sldId id="473" r:id="rId48"/>
    <p:sldId id="447" r:id="rId49"/>
    <p:sldId id="453" r:id="rId50"/>
    <p:sldId id="448" r:id="rId51"/>
    <p:sldId id="449" r:id="rId52"/>
    <p:sldId id="452" r:id="rId53"/>
    <p:sldId id="421" r:id="rId54"/>
    <p:sldId id="456" r:id="rId55"/>
  </p:sldIdLst>
  <p:sldSz cx="9144000" cy="6858000" type="screen4x3"/>
  <p:notesSz cx="6858000" cy="9144000"/>
  <p:embeddedFontLst>
    <p:embeddedFont>
      <p:font typeface="Arial Narrow" pitchFamily="34" charset="0"/>
      <p:regular r:id="rId58"/>
      <p:bold r:id="rId59"/>
      <p:italic r:id="rId60"/>
      <p:boldItalic r:id="rId61"/>
    </p:embeddedFont>
    <p:embeddedFont>
      <p:font typeface="MT Extra" pitchFamily="18" charset="2"/>
      <p:regular r:id="rId6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FFCCCC"/>
    <a:srgbClr val="BFB9E9"/>
    <a:srgbClr val="99CCFF"/>
    <a:srgbClr val="A4D9F4"/>
    <a:srgbClr val="73FFDA"/>
    <a:srgbClr val="FFE989"/>
    <a:srgbClr val="C7DA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97055" autoAdjust="0"/>
  </p:normalViewPr>
  <p:slideViewPr>
    <p:cSldViewPr>
      <p:cViewPr varScale="1">
        <p:scale>
          <a:sx n="88" d="100"/>
          <a:sy n="88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35.wmf"/><Relationship Id="rId5" Type="http://schemas.openxmlformats.org/officeDocument/2006/relationships/image" Target="../media/image46.wmf"/><Relationship Id="rId4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emf"/><Relationship Id="rId4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6	</a:t>
            </a:r>
            <a:r>
              <a:rPr lang="en-US" sz="1200" b="1" dirty="0">
                <a:latin typeface="Arial" pitchFamily="34" charset="0"/>
                <a:cs typeface="+mn-cs"/>
              </a:rPr>
              <a:t>	</a:t>
            </a:r>
            <a:r>
              <a:rPr lang="en-US" sz="1200" dirty="0">
                <a:latin typeface="Arial" pitchFamily="34" charset="0"/>
                <a:cs typeface="+mn-cs"/>
              </a:rPr>
              <a:t>6-</a:t>
            </a:r>
            <a:fld id="{33EA2AC5-F749-4E92-BA70-CD3E36AB524F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962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6		6-</a:t>
            </a:r>
            <a:fld id="{7993FC45-7D81-4554-8233-9A49E5A787EE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6-</a:t>
            </a:r>
            <a:fld id="{C323A8AC-A871-4BB5-B212-41017192B7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6-</a:t>
            </a:r>
            <a:fld id="{B43BC113-5A62-4F5B-8B9A-48D860E459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6-</a:t>
            </a:r>
            <a:fld id="{8CD7FCC1-7948-433F-BAAC-530B7EC5D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6-</a:t>
            </a:r>
            <a:fld id="{171DD0AF-3CC1-48F3-8189-FC5078006A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6-</a:t>
            </a:r>
            <a:fld id="{F986D082-F6A3-45EE-AA6B-4AB6346DDA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4624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6-</a:t>
            </a:r>
            <a:fld id="{B3C5B67A-5C56-4C37-A6FE-DF6DF044C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3254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8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8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733800"/>
            <a:ext cx="6400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500" b="1" smtClean="0"/>
              <a:t>Chapter 6</a:t>
            </a:r>
          </a:p>
          <a:p>
            <a:pPr eaLnBrk="1" hangingPunct="1">
              <a:lnSpc>
                <a:spcPct val="90000"/>
              </a:lnSpc>
            </a:pPr>
            <a:endParaRPr lang="en-US" sz="3500" smtClean="0"/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Sampling and </a:t>
            </a:r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Sampling Distributions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F0489F06-4CEF-4D5A-873D-FEC7BE938254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14475" y="209550"/>
            <a:ext cx="6565900" cy="990600"/>
          </a:xfrm>
        </p:spPr>
        <p:txBody>
          <a:bodyPr/>
          <a:lstStyle/>
          <a:p>
            <a:pPr eaLnBrk="1" hangingPunct="1"/>
            <a:r>
              <a:rPr lang="en-US" smtClean="0"/>
              <a:t>Sampling Distributions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20888"/>
            <a:ext cx="7854950" cy="41211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3200" smtClean="0"/>
              <a:t>A </a:t>
            </a:r>
            <a:r>
              <a:rPr lang="en-US" sz="3200" smtClean="0">
                <a:solidFill>
                  <a:srgbClr val="0000FF"/>
                </a:solidFill>
              </a:rPr>
              <a:t>sampling distribution </a:t>
            </a:r>
            <a:r>
              <a:rPr lang="en-US" sz="3200" smtClean="0"/>
              <a:t>is a probability distribution of all of the possible values of a statistic for a given size sample selected from a population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52464D00-D27D-4230-9DB2-7BC1AD257005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68275"/>
            <a:ext cx="7467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Developing a </a:t>
            </a:r>
            <a:br>
              <a:rPr lang="en-US" smtClean="0"/>
            </a:br>
            <a:r>
              <a:rPr lang="en-US" smtClean="0"/>
              <a:t>Sampling Distribution</a:t>
            </a:r>
          </a:p>
        </p:txBody>
      </p:sp>
      <p:sp>
        <p:nvSpPr>
          <p:cNvPr id="348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Assume there is a population …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Population size </a:t>
            </a:r>
            <a:r>
              <a:rPr lang="en-US" smtClean="0">
                <a:solidFill>
                  <a:srgbClr val="0000FF"/>
                </a:solidFill>
              </a:rPr>
              <a:t>N=4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Random variable, X,</a:t>
            </a:r>
            <a:br>
              <a:rPr lang="en-US" smtClean="0"/>
            </a:br>
            <a:r>
              <a:rPr lang="en-US" smtClean="0"/>
              <a:t>is </a:t>
            </a:r>
            <a:r>
              <a:rPr lang="en-US" smtClean="0">
                <a:solidFill>
                  <a:schemeClr val="folHlink"/>
                </a:solidFill>
              </a:rPr>
              <a:t>age</a:t>
            </a:r>
            <a:r>
              <a:rPr lang="en-US" smtClean="0"/>
              <a:t> of individuals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Values of X: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</a:rPr>
              <a:t>18, 20, 22, 24 </a:t>
            </a:r>
            <a:r>
              <a:rPr lang="en-US" smtClean="0"/>
              <a:t>(years)</a:t>
            </a:r>
          </a:p>
        </p:txBody>
      </p:sp>
      <p:sp>
        <p:nvSpPr>
          <p:cNvPr id="348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42" name="Rectangle 4"/>
          <p:cNvSpPr>
            <a:spLocks noChangeArrowheads="1"/>
          </p:cNvSpPr>
          <p:nvPr/>
        </p:nvSpPr>
        <p:spPr bwMode="auto">
          <a:xfrm>
            <a:off x="5486400" y="2438400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34843" name="Rectangle 5"/>
          <p:cNvSpPr>
            <a:spLocks noChangeArrowheads="1"/>
          </p:cNvSpPr>
          <p:nvPr/>
        </p:nvSpPr>
        <p:spPr bwMode="auto">
          <a:xfrm>
            <a:off x="6289675" y="2506663"/>
            <a:ext cx="4921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34844" name="Rectangle 6"/>
          <p:cNvSpPr>
            <a:spLocks noChangeArrowheads="1"/>
          </p:cNvSpPr>
          <p:nvPr/>
        </p:nvSpPr>
        <p:spPr bwMode="auto">
          <a:xfrm>
            <a:off x="6975475" y="2430463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34845" name="Rectangle 7"/>
          <p:cNvSpPr>
            <a:spLocks noChangeArrowheads="1"/>
          </p:cNvSpPr>
          <p:nvPr/>
        </p:nvSpPr>
        <p:spPr bwMode="auto">
          <a:xfrm>
            <a:off x="7696200" y="2286000"/>
            <a:ext cx="644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993300"/>
                </a:solidFill>
              </a:rPr>
              <a:t>D</a:t>
            </a:r>
          </a:p>
        </p:txBody>
      </p:sp>
      <p:graphicFrame>
        <p:nvGraphicFramePr>
          <p:cNvPr id="34836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21288" y="2868613"/>
          <a:ext cx="2981325" cy="4141787"/>
        </p:xfrm>
        <a:graphic>
          <a:graphicData uri="http://schemas.openxmlformats.org/presentationml/2006/ole">
            <p:oleObj spid="_x0000_s34836" name="Clip" r:id="rId3" imgW="2981325" imgH="4141788" progId="">
              <p:embed/>
            </p:oleObj>
          </a:graphicData>
        </a:graphic>
      </p:graphicFrame>
      <p:graphicFrame>
        <p:nvGraphicFramePr>
          <p:cNvPr id="34837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27913" y="2676525"/>
          <a:ext cx="1671637" cy="4273550"/>
        </p:xfrm>
        <a:graphic>
          <a:graphicData uri="http://schemas.openxmlformats.org/presentationml/2006/ole">
            <p:oleObj spid="_x0000_s34837" name="Clip" r:id="rId4" imgW="1671638" imgH="4273550" progId="">
              <p:embed/>
            </p:oleObj>
          </a:graphicData>
        </a:graphic>
      </p:graphicFrame>
      <p:graphicFrame>
        <p:nvGraphicFramePr>
          <p:cNvPr id="34838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30900" y="2955925"/>
          <a:ext cx="1760538" cy="3937000"/>
        </p:xfrm>
        <a:graphic>
          <a:graphicData uri="http://schemas.openxmlformats.org/presentationml/2006/ole">
            <p:oleObj spid="_x0000_s34838" name="Clip" r:id="rId5" imgW="1760538" imgH="3937000" progId="">
              <p:embed/>
            </p:oleObj>
          </a:graphicData>
        </a:graphic>
      </p:graphicFrame>
      <p:sp>
        <p:nvSpPr>
          <p:cNvPr id="34846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C355B261-1504-4CCE-B59D-E590AED19D33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0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Developing a </a:t>
            </a:r>
            <a:br>
              <a:rPr lang="en-US" smtClean="0"/>
            </a:br>
            <a:r>
              <a:rPr lang="en-US" smtClean="0"/>
              <a:t>Sampling Distribution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2746375" y="2667000"/>
            <a:ext cx="3733800" cy="213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3127375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3965575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4" name="Rectangle 8"/>
          <p:cNvSpPr>
            <a:spLocks noChangeArrowheads="1"/>
          </p:cNvSpPr>
          <p:nvPr/>
        </p:nvSpPr>
        <p:spPr bwMode="auto">
          <a:xfrm>
            <a:off x="4803775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5641975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6" name="Rectangle 11"/>
          <p:cNvSpPr>
            <a:spLocks noChangeArrowheads="1"/>
          </p:cNvSpPr>
          <p:nvPr/>
        </p:nvSpPr>
        <p:spPr bwMode="auto">
          <a:xfrm>
            <a:off x="2101850" y="3276600"/>
            <a:ext cx="644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.25</a:t>
            </a:r>
          </a:p>
        </p:txBody>
      </p:sp>
      <p:sp>
        <p:nvSpPr>
          <p:cNvPr id="58377" name="Rectangle 13"/>
          <p:cNvSpPr>
            <a:spLocks noChangeArrowheads="1"/>
          </p:cNvSpPr>
          <p:nvPr/>
        </p:nvSpPr>
        <p:spPr bwMode="auto">
          <a:xfrm>
            <a:off x="2119313" y="4554538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0</a:t>
            </a:r>
          </a:p>
        </p:txBody>
      </p:sp>
      <p:sp>
        <p:nvSpPr>
          <p:cNvPr id="58378" name="Rectangle 14"/>
          <p:cNvSpPr>
            <a:spLocks noChangeArrowheads="1"/>
          </p:cNvSpPr>
          <p:nvPr/>
        </p:nvSpPr>
        <p:spPr bwMode="auto">
          <a:xfrm>
            <a:off x="2957513" y="4783138"/>
            <a:ext cx="3387725" cy="782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</a:t>
            </a:r>
            <a:r>
              <a:rPr lang="en-US" sz="1800" b="1"/>
              <a:t>  18         20          22         24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1"/>
              <a:t>   </a:t>
            </a:r>
            <a:r>
              <a:rPr lang="en-US" b="1"/>
              <a:t>A        B        C       D</a:t>
            </a:r>
          </a:p>
        </p:txBody>
      </p:sp>
      <p:sp>
        <p:nvSpPr>
          <p:cNvPr id="58379" name="Rectangle 15"/>
          <p:cNvSpPr>
            <a:spLocks noChangeArrowheads="1"/>
          </p:cNvSpPr>
          <p:nvPr/>
        </p:nvSpPr>
        <p:spPr bwMode="auto">
          <a:xfrm>
            <a:off x="2974975" y="5638800"/>
            <a:ext cx="33528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Uniform Distribution</a:t>
            </a:r>
          </a:p>
        </p:txBody>
      </p:sp>
      <p:sp>
        <p:nvSpPr>
          <p:cNvPr id="58380" name="Rectangle 16"/>
          <p:cNvSpPr>
            <a:spLocks noChangeArrowheads="1"/>
          </p:cNvSpPr>
          <p:nvPr/>
        </p:nvSpPr>
        <p:spPr bwMode="auto">
          <a:xfrm>
            <a:off x="1901825" y="2432050"/>
            <a:ext cx="949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P(x)</a:t>
            </a:r>
          </a:p>
        </p:txBody>
      </p:sp>
      <p:sp>
        <p:nvSpPr>
          <p:cNvPr id="58381" name="Rectangle 17"/>
          <p:cNvSpPr>
            <a:spLocks noChangeArrowheads="1"/>
          </p:cNvSpPr>
          <p:nvPr/>
        </p:nvSpPr>
        <p:spPr bwMode="auto">
          <a:xfrm>
            <a:off x="6327775" y="47244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x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58383" name="Rectangle 19"/>
          <p:cNvSpPr>
            <a:spLocks noChangeArrowheads="1"/>
          </p:cNvSpPr>
          <p:nvPr/>
        </p:nvSpPr>
        <p:spPr bwMode="auto">
          <a:xfrm>
            <a:off x="1023938" y="1755775"/>
            <a:ext cx="7815262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In this example the </a:t>
            </a:r>
            <a:r>
              <a:rPr lang="en-US">
                <a:solidFill>
                  <a:srgbClr val="0000FF"/>
                </a:solidFill>
              </a:rPr>
              <a:t>Population</a:t>
            </a:r>
            <a:r>
              <a:rPr lang="en-US"/>
              <a:t> Distribution is uniform:</a:t>
            </a:r>
          </a:p>
        </p:txBody>
      </p:sp>
      <p:sp>
        <p:nvSpPr>
          <p:cNvPr id="58384" name="Line 21"/>
          <p:cNvSpPr>
            <a:spLocks noChangeShapeType="1"/>
          </p:cNvSpPr>
          <p:nvPr/>
        </p:nvSpPr>
        <p:spPr bwMode="auto">
          <a:xfrm>
            <a:off x="2746375" y="4267200"/>
            <a:ext cx="3733800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85" name="Line 22"/>
          <p:cNvSpPr>
            <a:spLocks noChangeShapeType="1"/>
          </p:cNvSpPr>
          <p:nvPr/>
        </p:nvSpPr>
        <p:spPr bwMode="auto">
          <a:xfrm>
            <a:off x="2746375" y="3810000"/>
            <a:ext cx="3733800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86" name="Line 23"/>
          <p:cNvSpPr>
            <a:spLocks noChangeShapeType="1"/>
          </p:cNvSpPr>
          <p:nvPr/>
        </p:nvSpPr>
        <p:spPr bwMode="auto">
          <a:xfrm>
            <a:off x="2746375" y="3276600"/>
            <a:ext cx="3733800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87" name="Line 26"/>
          <p:cNvSpPr>
            <a:spLocks noChangeShapeType="1"/>
          </p:cNvSpPr>
          <p:nvPr/>
        </p:nvSpPr>
        <p:spPr bwMode="auto">
          <a:xfrm>
            <a:off x="2670175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88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4465DF73-690E-469A-9782-123CFEA550EC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Rectangle 6"/>
          <p:cNvSpPr>
            <a:spLocks noGrp="1" noChangeArrowheads="1"/>
          </p:cNvSpPr>
          <p:nvPr>
            <p:ph type="title"/>
          </p:nvPr>
        </p:nvSpPr>
        <p:spPr>
          <a:xfrm>
            <a:off x="1219200" y="1524000"/>
            <a:ext cx="6629400" cy="5334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sz="2300" smtClean="0">
                <a:solidFill>
                  <a:srgbClr val="0000FF"/>
                </a:solidFill>
              </a:rPr>
              <a:t>Now consider all possible samples of size n = 2</a:t>
            </a:r>
          </a:p>
        </p:txBody>
      </p:sp>
      <p:sp>
        <p:nvSpPr>
          <p:cNvPr id="368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80" name="Line 2"/>
          <p:cNvSpPr>
            <a:spLocks noChangeShapeType="1"/>
          </p:cNvSpPr>
          <p:nvPr/>
        </p:nvSpPr>
        <p:spPr bwMode="auto">
          <a:xfrm>
            <a:off x="1524000" y="5181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6876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2133600"/>
          <a:ext cx="7267575" cy="6597650"/>
        </p:xfrm>
        <a:graphic>
          <a:graphicData uri="http://schemas.openxmlformats.org/presentationml/2006/ole">
            <p:oleObj spid="_x0000_s36876" name="Document" r:id="rId3" imgW="9699480" imgH="8820360" progId="Word.Document.8">
              <p:embed/>
            </p:oleObj>
          </a:graphicData>
        </a:graphic>
      </p:graphicFrame>
      <p:sp>
        <p:nvSpPr>
          <p:cNvPr id="36881" name="Rectangle 4"/>
          <p:cNvSpPr>
            <a:spLocks noChangeArrowheads="1"/>
          </p:cNvSpPr>
          <p:nvPr/>
        </p:nvSpPr>
        <p:spPr bwMode="auto">
          <a:xfrm>
            <a:off x="1676400" y="5334000"/>
            <a:ext cx="2590800" cy="1016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16 possible samples (sampling with replacement)</a:t>
            </a:r>
          </a:p>
        </p:txBody>
      </p:sp>
      <p:sp>
        <p:nvSpPr>
          <p:cNvPr id="36882" name="Line 5"/>
          <p:cNvSpPr>
            <a:spLocks noChangeShapeType="1"/>
          </p:cNvSpPr>
          <p:nvPr/>
        </p:nvSpPr>
        <p:spPr bwMode="auto">
          <a:xfrm>
            <a:off x="1524000" y="5867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687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52800"/>
          <a:ext cx="3505200" cy="3352800"/>
        </p:xfrm>
        <a:graphic>
          <a:graphicData uri="http://schemas.openxmlformats.org/presentationml/2006/ole">
            <p:oleObj spid="_x0000_s36877" name="Document" r:id="rId4" imgW="4184904" imgH="3877056" progId="Word.Document.8">
              <p:embed/>
            </p:oleObj>
          </a:graphicData>
        </a:graphic>
      </p:graphicFrame>
      <p:sp>
        <p:nvSpPr>
          <p:cNvPr id="36883" name="Text Box 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6884" name="Rectangle 9"/>
          <p:cNvSpPr>
            <a:spLocks noChangeArrowheads="1"/>
          </p:cNvSpPr>
          <p:nvPr/>
        </p:nvSpPr>
        <p:spPr bwMode="auto">
          <a:xfrm>
            <a:off x="990600" y="247650"/>
            <a:ext cx="77930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Developing a 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Sampling Distribution</a:t>
            </a:r>
          </a:p>
        </p:txBody>
      </p:sp>
      <p:sp>
        <p:nvSpPr>
          <p:cNvPr id="36885" name="Rectangle 10"/>
          <p:cNvSpPr>
            <a:spLocks noChangeArrowheads="1"/>
          </p:cNvSpPr>
          <p:nvPr/>
        </p:nvSpPr>
        <p:spPr bwMode="auto">
          <a:xfrm>
            <a:off x="6934200" y="2362200"/>
            <a:ext cx="2003425" cy="8318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16 Sample Means</a:t>
            </a:r>
          </a:p>
        </p:txBody>
      </p:sp>
      <p:sp>
        <p:nvSpPr>
          <p:cNvPr id="36886" name="AutoShape 11"/>
          <p:cNvSpPr>
            <a:spLocks noChangeArrowheads="1"/>
          </p:cNvSpPr>
          <p:nvPr/>
        </p:nvSpPr>
        <p:spPr bwMode="auto">
          <a:xfrm>
            <a:off x="5257800" y="43434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00CA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7" name="Line 12"/>
          <p:cNvSpPr>
            <a:spLocks noChangeShapeType="1"/>
          </p:cNvSpPr>
          <p:nvPr/>
        </p:nvSpPr>
        <p:spPr bwMode="auto">
          <a:xfrm flipV="1">
            <a:off x="6553200" y="2819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8" name="Line 13"/>
          <p:cNvSpPr>
            <a:spLocks noChangeShapeType="1"/>
          </p:cNvSpPr>
          <p:nvPr/>
        </p:nvSpPr>
        <p:spPr bwMode="auto">
          <a:xfrm>
            <a:off x="6553200" y="2819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9" name="Line 14"/>
          <p:cNvSpPr>
            <a:spLocks noChangeShapeType="1"/>
          </p:cNvSpPr>
          <p:nvPr/>
        </p:nvSpPr>
        <p:spPr bwMode="auto">
          <a:xfrm>
            <a:off x="1905000" y="2590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0" name="Line 15"/>
          <p:cNvSpPr>
            <a:spLocks noChangeShapeType="1"/>
          </p:cNvSpPr>
          <p:nvPr/>
        </p:nvSpPr>
        <p:spPr bwMode="auto">
          <a:xfrm>
            <a:off x="3048000" y="2590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1" name="Line 16"/>
          <p:cNvSpPr>
            <a:spLocks noChangeShapeType="1"/>
          </p:cNvSpPr>
          <p:nvPr/>
        </p:nvSpPr>
        <p:spPr bwMode="auto">
          <a:xfrm>
            <a:off x="4191000" y="2590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2" name="Rectangle 17"/>
          <p:cNvSpPr>
            <a:spLocks noChangeArrowheads="1"/>
          </p:cNvSpPr>
          <p:nvPr/>
        </p:nvSpPr>
        <p:spPr bwMode="auto">
          <a:xfrm>
            <a:off x="152400" y="2514600"/>
            <a:ext cx="685800" cy="7620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93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92B60515-BC09-4971-9293-0B715F1EA46C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600200"/>
            <a:ext cx="7086600" cy="53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700" smtClean="0">
                <a:solidFill>
                  <a:srgbClr val="0000FF"/>
                </a:solidFill>
              </a:rPr>
              <a:t>Sampling Distribution of All Sample Means</a:t>
            </a:r>
          </a:p>
        </p:txBody>
      </p:sp>
      <p:sp>
        <p:nvSpPr>
          <p:cNvPr id="378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789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3130550"/>
          <a:ext cx="4184650" cy="3879850"/>
        </p:xfrm>
        <a:graphic>
          <a:graphicData uri="http://schemas.openxmlformats.org/presentationml/2006/ole">
            <p:oleObj spid="_x0000_s37895" name="Document" r:id="rId3" imgW="4184904" imgH="3877056" progId="Word.Document.8">
              <p:embed/>
            </p:oleObj>
          </a:graphicData>
        </a:graphic>
      </p:graphicFrame>
      <p:sp>
        <p:nvSpPr>
          <p:cNvPr id="37898" name="Line 4"/>
          <p:cNvSpPr>
            <a:spLocks noChangeShapeType="1"/>
          </p:cNvSpPr>
          <p:nvPr/>
        </p:nvSpPr>
        <p:spPr bwMode="auto">
          <a:xfrm>
            <a:off x="5181600" y="4046538"/>
            <a:ext cx="0" cy="171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5"/>
          <p:cNvSpPr>
            <a:spLocks noChangeShapeType="1"/>
          </p:cNvSpPr>
          <p:nvPr/>
        </p:nvSpPr>
        <p:spPr bwMode="auto">
          <a:xfrm>
            <a:off x="5411788" y="5949950"/>
            <a:ext cx="3395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6"/>
          <p:cNvSpPr>
            <a:spLocks noChangeShapeType="1"/>
          </p:cNvSpPr>
          <p:nvPr/>
        </p:nvSpPr>
        <p:spPr bwMode="auto">
          <a:xfrm flipV="1">
            <a:off x="5181600" y="5334000"/>
            <a:ext cx="3505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7"/>
          <p:cNvSpPr>
            <a:spLocks noChangeShapeType="1"/>
          </p:cNvSpPr>
          <p:nvPr/>
        </p:nvSpPr>
        <p:spPr bwMode="auto">
          <a:xfrm flipV="1">
            <a:off x="5181600" y="4724400"/>
            <a:ext cx="3505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8"/>
          <p:cNvSpPr>
            <a:spLocks noChangeShapeType="1"/>
          </p:cNvSpPr>
          <p:nvPr/>
        </p:nvSpPr>
        <p:spPr bwMode="auto">
          <a:xfrm>
            <a:off x="5181600" y="4114800"/>
            <a:ext cx="3505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9"/>
          <p:cNvSpPr>
            <a:spLocks noChangeArrowheads="1"/>
          </p:cNvSpPr>
          <p:nvPr/>
        </p:nvSpPr>
        <p:spPr bwMode="auto">
          <a:xfrm>
            <a:off x="5638800" y="5187950"/>
            <a:ext cx="3810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4" name="Rectangle 10"/>
          <p:cNvSpPr>
            <a:spLocks noChangeArrowheads="1"/>
          </p:cNvSpPr>
          <p:nvPr/>
        </p:nvSpPr>
        <p:spPr bwMode="auto">
          <a:xfrm>
            <a:off x="6096000" y="4806950"/>
            <a:ext cx="381000" cy="1143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5" name="Rectangle 11"/>
          <p:cNvSpPr>
            <a:spLocks noChangeArrowheads="1"/>
          </p:cNvSpPr>
          <p:nvPr/>
        </p:nvSpPr>
        <p:spPr bwMode="auto">
          <a:xfrm>
            <a:off x="6553200" y="4425950"/>
            <a:ext cx="381000" cy="1524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6" name="Rectangle 12"/>
          <p:cNvSpPr>
            <a:spLocks noChangeArrowheads="1"/>
          </p:cNvSpPr>
          <p:nvPr/>
        </p:nvSpPr>
        <p:spPr bwMode="auto">
          <a:xfrm>
            <a:off x="7010400" y="4806950"/>
            <a:ext cx="381000" cy="1143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7" name="Rectangle 13"/>
          <p:cNvSpPr>
            <a:spLocks noChangeArrowheads="1"/>
          </p:cNvSpPr>
          <p:nvPr/>
        </p:nvSpPr>
        <p:spPr bwMode="auto">
          <a:xfrm>
            <a:off x="7467600" y="5187950"/>
            <a:ext cx="3810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8" name="Rectangle 14"/>
          <p:cNvSpPr>
            <a:spLocks noChangeArrowheads="1"/>
          </p:cNvSpPr>
          <p:nvPr/>
        </p:nvSpPr>
        <p:spPr bwMode="auto">
          <a:xfrm>
            <a:off x="7924800" y="5568950"/>
            <a:ext cx="3810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9" name="Rectangle 15"/>
          <p:cNvSpPr>
            <a:spLocks noChangeArrowheads="1"/>
          </p:cNvSpPr>
          <p:nvPr/>
        </p:nvSpPr>
        <p:spPr bwMode="auto">
          <a:xfrm>
            <a:off x="5164138" y="5932488"/>
            <a:ext cx="35401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18   19    20   21   22   23    24</a:t>
            </a:r>
          </a:p>
        </p:txBody>
      </p:sp>
      <p:sp>
        <p:nvSpPr>
          <p:cNvPr id="37910" name="Rectangle 16"/>
          <p:cNvSpPr>
            <a:spLocks noChangeArrowheads="1"/>
          </p:cNvSpPr>
          <p:nvPr/>
        </p:nvSpPr>
        <p:spPr bwMode="auto">
          <a:xfrm>
            <a:off x="4783138" y="5703888"/>
            <a:ext cx="415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 </a:t>
            </a:r>
          </a:p>
        </p:txBody>
      </p:sp>
      <p:sp>
        <p:nvSpPr>
          <p:cNvPr id="37911" name="Rectangle 17"/>
          <p:cNvSpPr>
            <a:spLocks noChangeArrowheads="1"/>
          </p:cNvSpPr>
          <p:nvPr/>
        </p:nvSpPr>
        <p:spPr bwMode="auto">
          <a:xfrm>
            <a:off x="4706938" y="5094288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.1 </a:t>
            </a:r>
          </a:p>
        </p:txBody>
      </p:sp>
      <p:sp>
        <p:nvSpPr>
          <p:cNvPr id="37912" name="Rectangle 18"/>
          <p:cNvSpPr>
            <a:spLocks noChangeArrowheads="1"/>
          </p:cNvSpPr>
          <p:nvPr/>
        </p:nvSpPr>
        <p:spPr bwMode="auto">
          <a:xfrm>
            <a:off x="4706938" y="4484688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.2 </a:t>
            </a:r>
          </a:p>
        </p:txBody>
      </p:sp>
      <p:sp>
        <p:nvSpPr>
          <p:cNvPr id="37913" name="Rectangle 19"/>
          <p:cNvSpPr>
            <a:spLocks noChangeArrowheads="1"/>
          </p:cNvSpPr>
          <p:nvPr/>
        </p:nvSpPr>
        <p:spPr bwMode="auto">
          <a:xfrm>
            <a:off x="5181600" y="5568950"/>
            <a:ext cx="3810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14" name="Rectangle 20"/>
          <p:cNvSpPr>
            <a:spLocks noChangeArrowheads="1"/>
          </p:cNvSpPr>
          <p:nvPr/>
        </p:nvSpPr>
        <p:spPr bwMode="auto">
          <a:xfrm>
            <a:off x="4706938" y="3875088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.3 </a:t>
            </a:r>
          </a:p>
        </p:txBody>
      </p:sp>
      <p:sp>
        <p:nvSpPr>
          <p:cNvPr id="37915" name="Rectangle 21"/>
          <p:cNvSpPr>
            <a:spLocks noChangeArrowheads="1"/>
          </p:cNvSpPr>
          <p:nvPr/>
        </p:nvSpPr>
        <p:spPr bwMode="auto">
          <a:xfrm>
            <a:off x="4648200" y="3505200"/>
            <a:ext cx="949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P(X)</a:t>
            </a:r>
            <a:r>
              <a:rPr lang="en-US"/>
              <a:t> </a:t>
            </a:r>
          </a:p>
        </p:txBody>
      </p:sp>
      <p:sp>
        <p:nvSpPr>
          <p:cNvPr id="37916" name="Line 22"/>
          <p:cNvSpPr>
            <a:spLocks noChangeShapeType="1"/>
          </p:cNvSpPr>
          <p:nvPr/>
        </p:nvSpPr>
        <p:spPr bwMode="auto">
          <a:xfrm>
            <a:off x="5611813" y="3435350"/>
            <a:ext cx="1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Rectangle 23"/>
          <p:cNvSpPr>
            <a:spLocks noChangeArrowheads="1"/>
          </p:cNvSpPr>
          <p:nvPr/>
        </p:nvSpPr>
        <p:spPr bwMode="auto">
          <a:xfrm>
            <a:off x="8575675" y="59436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/>
              <a:t> </a:t>
            </a:r>
            <a:r>
              <a:rPr lang="en-US" b="1"/>
              <a:t>X</a:t>
            </a:r>
          </a:p>
        </p:txBody>
      </p:sp>
      <p:sp>
        <p:nvSpPr>
          <p:cNvPr id="37918" name="Line 24"/>
          <p:cNvSpPr>
            <a:spLocks noChangeShapeType="1"/>
          </p:cNvSpPr>
          <p:nvPr/>
        </p:nvSpPr>
        <p:spPr bwMode="auto">
          <a:xfrm>
            <a:off x="8888413" y="6026150"/>
            <a:ext cx="1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25"/>
          <p:cNvSpPr>
            <a:spLocks noChangeArrowheads="1"/>
          </p:cNvSpPr>
          <p:nvPr/>
        </p:nvSpPr>
        <p:spPr bwMode="auto">
          <a:xfrm>
            <a:off x="5708650" y="2286000"/>
            <a:ext cx="2673350" cy="95091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Distribution of Sample Means</a:t>
            </a:r>
          </a:p>
        </p:txBody>
      </p:sp>
      <p:sp>
        <p:nvSpPr>
          <p:cNvPr id="37920" name="Rectangle 26"/>
          <p:cNvSpPr>
            <a:spLocks noChangeArrowheads="1"/>
          </p:cNvSpPr>
          <p:nvPr/>
        </p:nvSpPr>
        <p:spPr bwMode="auto">
          <a:xfrm>
            <a:off x="298450" y="2386013"/>
            <a:ext cx="3282950" cy="52863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16 Sample Means</a:t>
            </a:r>
          </a:p>
        </p:txBody>
      </p:sp>
      <p:sp>
        <p:nvSpPr>
          <p:cNvPr id="37921" name="Rectangle 27"/>
          <p:cNvSpPr>
            <a:spLocks noChangeArrowheads="1"/>
          </p:cNvSpPr>
          <p:nvPr/>
        </p:nvSpPr>
        <p:spPr bwMode="auto">
          <a:xfrm>
            <a:off x="8601075" y="5580063"/>
            <a:ext cx="3905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_</a:t>
            </a:r>
          </a:p>
        </p:txBody>
      </p:sp>
      <p:sp>
        <p:nvSpPr>
          <p:cNvPr id="37922" name="Rectangle 28"/>
          <p:cNvSpPr>
            <a:spLocks noChangeArrowheads="1"/>
          </p:cNvSpPr>
          <p:nvPr/>
        </p:nvSpPr>
        <p:spPr bwMode="auto">
          <a:xfrm>
            <a:off x="1143000" y="92075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100">
                <a:solidFill>
                  <a:schemeClr val="tx2"/>
                </a:solidFill>
              </a:rPr>
              <a:t>Developing a </a:t>
            </a:r>
          </a:p>
          <a:p>
            <a:pPr algn="ctr" defTabSz="852488">
              <a:lnSpc>
                <a:spcPct val="80000"/>
              </a:lnSpc>
            </a:pPr>
            <a:r>
              <a:rPr lang="en-US" sz="4100">
                <a:solidFill>
                  <a:schemeClr val="tx2"/>
                </a:solidFill>
              </a:rPr>
              <a:t>Sampling Distribution</a:t>
            </a:r>
          </a:p>
        </p:txBody>
      </p:sp>
      <p:sp>
        <p:nvSpPr>
          <p:cNvPr id="37923" name="Text Box 29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7924" name="AutoShape 30"/>
          <p:cNvSpPr>
            <a:spLocks noChangeArrowheads="1"/>
          </p:cNvSpPr>
          <p:nvPr/>
        </p:nvSpPr>
        <p:spPr bwMode="auto">
          <a:xfrm>
            <a:off x="4038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A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25" name="Text Box 31"/>
          <p:cNvSpPr txBox="1">
            <a:spLocks noChangeArrowheads="1"/>
          </p:cNvSpPr>
          <p:nvPr/>
        </p:nvSpPr>
        <p:spPr bwMode="auto">
          <a:xfrm>
            <a:off x="57150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(no longer uniform)</a:t>
            </a:r>
          </a:p>
        </p:txBody>
      </p:sp>
      <p:sp>
        <p:nvSpPr>
          <p:cNvPr id="37926" name="Rectangle 32"/>
          <p:cNvSpPr>
            <a:spLocks noChangeArrowheads="1"/>
          </p:cNvSpPr>
          <p:nvPr/>
        </p:nvSpPr>
        <p:spPr bwMode="auto">
          <a:xfrm>
            <a:off x="4953000" y="3141663"/>
            <a:ext cx="3905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_</a:t>
            </a:r>
          </a:p>
        </p:txBody>
      </p:sp>
      <p:sp>
        <p:nvSpPr>
          <p:cNvPr id="37927" name="Slide Number Placeholder 3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F965D7F-35CC-44A6-B97E-96753367CC96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Outline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1524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52800" y="2311400"/>
            <a:ext cx="2514600" cy="965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8600" y="4038600"/>
            <a:ext cx="2514600" cy="1819275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Sampling Distributions of Sample </a:t>
            </a:r>
          </a:p>
          <a:p>
            <a:pPr algn="ctr"/>
            <a:r>
              <a:rPr lang="en-US" sz="2800"/>
              <a:t>Means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352800" y="4038600"/>
            <a:ext cx="2514600" cy="1819275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Proportions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572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524000" y="38100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V="1">
            <a:off x="4572000" y="3276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2514600" cy="1819275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Variances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7620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64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1E83E0FB-05DE-4F30-8023-209244A3C33A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459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Distributions of</a:t>
            </a:r>
            <a:br>
              <a:rPr lang="en-US" smtClean="0"/>
            </a:br>
            <a:r>
              <a:rPr lang="en-US" smtClean="0"/>
              <a:t>Sample Means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1524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352800" y="2311400"/>
            <a:ext cx="2514600" cy="965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28600" y="4038600"/>
            <a:ext cx="2514600" cy="1819275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Sampling Distributions of Sample </a:t>
            </a:r>
          </a:p>
          <a:p>
            <a:pPr algn="ctr"/>
            <a:r>
              <a:rPr lang="en-US" sz="2800"/>
              <a:t>Means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352800" y="4038600"/>
            <a:ext cx="2514600" cy="181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Proportions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2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524000" y="38100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V="1">
            <a:off x="4572000" y="3276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2514600" cy="181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Variances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7620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8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8EA7FB81-6B1D-4E9D-80A9-771EC7B74791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89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Sample Mean</a:t>
            </a:r>
          </a:p>
        </p:txBody>
      </p:sp>
      <p:sp>
        <p:nvSpPr>
          <p:cNvPr id="102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Let X</a:t>
            </a:r>
            <a:r>
              <a:rPr lang="en-US" sz="2400" baseline="-25000" smtClean="0"/>
              <a:t>1</a:t>
            </a:r>
            <a:r>
              <a:rPr lang="en-US" sz="2400" smtClean="0"/>
              <a:t>, X</a:t>
            </a:r>
            <a:r>
              <a:rPr lang="en-US" sz="2400" baseline="-25000" smtClean="0"/>
              <a:t>2</a:t>
            </a:r>
            <a:r>
              <a:rPr lang="en-US" sz="2400" smtClean="0"/>
              <a:t>, . . ., X</a:t>
            </a:r>
            <a:r>
              <a:rPr lang="en-US" sz="2400" baseline="-25000" smtClean="0"/>
              <a:t>n</a:t>
            </a:r>
            <a:r>
              <a:rPr lang="en-US" sz="2400" smtClean="0"/>
              <a:t> represent a random sample from a population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sample mean </a:t>
            </a:r>
            <a:r>
              <a:rPr lang="en-US" sz="2400" smtClean="0"/>
              <a:t>value of these observations is defined as</a:t>
            </a:r>
          </a:p>
        </p:txBody>
      </p:sp>
      <p:sp>
        <p:nvSpPr>
          <p:cNvPr id="102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565525" y="4038600"/>
          <a:ext cx="2109788" cy="1216025"/>
        </p:xfrm>
        <a:graphic>
          <a:graphicData uri="http://schemas.openxmlformats.org/presentationml/2006/ole">
            <p:oleObj spid="_x0000_s10252" name="Equation" r:id="rId3" imgW="748975" imgH="431613" progId="Equation.3">
              <p:embed/>
            </p:oleObj>
          </a:graphicData>
        </a:graphic>
      </p:graphicFrame>
      <p:sp>
        <p:nvSpPr>
          <p:cNvPr id="1025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4F740A5B-03E9-40D3-A5E6-ED77A45B8A24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Standard Error of the Mean</a:t>
            </a:r>
          </a:p>
        </p:txBody>
      </p:sp>
      <p:sp>
        <p:nvSpPr>
          <p:cNvPr id="11277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2020888"/>
            <a:ext cx="8002587" cy="4349750"/>
          </a:xfrm>
        </p:spPr>
        <p:txBody>
          <a:bodyPr/>
          <a:lstStyle/>
          <a:p>
            <a:pPr marL="342900" indent="-342900" defTabSz="914400" eaLnBrk="1" hangingPunct="1"/>
            <a:r>
              <a:rPr lang="en-US" sz="2400" smtClean="0"/>
              <a:t>Different samples of the same size from the same population will yield different sample means</a:t>
            </a:r>
          </a:p>
          <a:p>
            <a:pPr marL="342900" indent="-342900" defTabSz="914400" eaLnBrk="1" hangingPunct="1"/>
            <a:r>
              <a:rPr lang="en-US" sz="2400" smtClean="0"/>
              <a:t>A measure of the variability in the mean from sample to sample is given by the </a:t>
            </a:r>
            <a:r>
              <a:rPr lang="en-US" sz="2400" smtClean="0">
                <a:solidFill>
                  <a:srgbClr val="0000FF"/>
                </a:solidFill>
              </a:rPr>
              <a:t>Standard Error of the Mean:</a:t>
            </a:r>
          </a:p>
          <a:p>
            <a:pPr marL="342900" indent="-342900" defTabSz="914400" eaLnBrk="1" hangingPunct="1"/>
            <a:endParaRPr lang="en-US" sz="2400" smtClean="0"/>
          </a:p>
          <a:p>
            <a:pPr marL="342900" indent="-342900" defTabSz="914400" eaLnBrk="1" hangingPunct="1"/>
            <a:endParaRPr lang="en-US" sz="2400" smtClean="0"/>
          </a:p>
          <a:p>
            <a:pPr marL="342900" indent="-342900" defTabSz="914400" eaLnBrk="1" hangingPunct="1"/>
            <a:endParaRPr lang="en-US" sz="2400" smtClean="0"/>
          </a:p>
          <a:p>
            <a:pPr marL="342900" indent="-342900" defTabSz="914400" eaLnBrk="1" hangingPunct="1"/>
            <a:endParaRPr lang="en-US" sz="2400" smtClean="0"/>
          </a:p>
          <a:p>
            <a:pPr marL="342900" indent="-342900" defTabSz="914400" eaLnBrk="1" hangingPunct="1"/>
            <a:r>
              <a:rPr lang="en-US" sz="2400" smtClean="0"/>
              <a:t>Note that the standard error of the mean decreases as the sample size increases</a:t>
            </a:r>
          </a:p>
        </p:txBody>
      </p:sp>
      <p:sp>
        <p:nvSpPr>
          <p:cNvPr id="112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352800" y="3810000"/>
          <a:ext cx="2024063" cy="1390650"/>
        </p:xfrm>
        <a:graphic>
          <a:graphicData uri="http://schemas.openxmlformats.org/presentationml/2006/ole">
            <p:oleObj spid="_x0000_s11275" name="Equation" r:id="rId3" imgW="609600" imgH="419100" progId="Equation.3">
              <p:embed/>
            </p:oleObj>
          </a:graphicData>
        </a:graphic>
      </p:graphicFrame>
      <p:sp>
        <p:nvSpPr>
          <p:cNvPr id="1127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B82F2A4A-0385-4E74-95ED-AC1518EA877D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2075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Comparing the Population with its Sampling Distribution</a:t>
            </a:r>
          </a:p>
        </p:txBody>
      </p:sp>
      <p:sp>
        <p:nvSpPr>
          <p:cNvPr id="399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54" name="Line 3"/>
          <p:cNvSpPr>
            <a:spLocks noChangeShapeType="1"/>
          </p:cNvSpPr>
          <p:nvPr/>
        </p:nvSpPr>
        <p:spPr bwMode="auto">
          <a:xfrm>
            <a:off x="5164138" y="3810000"/>
            <a:ext cx="0" cy="171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4"/>
          <p:cNvSpPr>
            <a:spLocks noChangeShapeType="1"/>
          </p:cNvSpPr>
          <p:nvPr/>
        </p:nvSpPr>
        <p:spPr bwMode="auto">
          <a:xfrm>
            <a:off x="5394325" y="5713413"/>
            <a:ext cx="3395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5"/>
          <p:cNvSpPr>
            <a:spLocks noChangeShapeType="1"/>
          </p:cNvSpPr>
          <p:nvPr/>
        </p:nvSpPr>
        <p:spPr bwMode="auto">
          <a:xfrm>
            <a:off x="5394325" y="5103813"/>
            <a:ext cx="331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6"/>
          <p:cNvSpPr>
            <a:spLocks noChangeShapeType="1"/>
          </p:cNvSpPr>
          <p:nvPr/>
        </p:nvSpPr>
        <p:spPr bwMode="auto">
          <a:xfrm>
            <a:off x="5394325" y="4494213"/>
            <a:ext cx="331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7"/>
          <p:cNvSpPr>
            <a:spLocks noChangeShapeType="1"/>
          </p:cNvSpPr>
          <p:nvPr/>
        </p:nvSpPr>
        <p:spPr bwMode="auto">
          <a:xfrm>
            <a:off x="5394325" y="3884613"/>
            <a:ext cx="331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8"/>
          <p:cNvSpPr>
            <a:spLocks noChangeArrowheads="1"/>
          </p:cNvSpPr>
          <p:nvPr/>
        </p:nvSpPr>
        <p:spPr bwMode="auto">
          <a:xfrm>
            <a:off x="5621338" y="4951413"/>
            <a:ext cx="3810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0" name="Rectangle 9"/>
          <p:cNvSpPr>
            <a:spLocks noChangeArrowheads="1"/>
          </p:cNvSpPr>
          <p:nvPr/>
        </p:nvSpPr>
        <p:spPr bwMode="auto">
          <a:xfrm>
            <a:off x="6078538" y="4570413"/>
            <a:ext cx="381000" cy="1143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1" name="Rectangle 10"/>
          <p:cNvSpPr>
            <a:spLocks noChangeArrowheads="1"/>
          </p:cNvSpPr>
          <p:nvPr/>
        </p:nvSpPr>
        <p:spPr bwMode="auto">
          <a:xfrm>
            <a:off x="6535738" y="4189413"/>
            <a:ext cx="381000" cy="1524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2" name="Rectangle 11"/>
          <p:cNvSpPr>
            <a:spLocks noChangeArrowheads="1"/>
          </p:cNvSpPr>
          <p:nvPr/>
        </p:nvSpPr>
        <p:spPr bwMode="auto">
          <a:xfrm>
            <a:off x="6992938" y="4570413"/>
            <a:ext cx="381000" cy="1143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3" name="Rectangle 12"/>
          <p:cNvSpPr>
            <a:spLocks noChangeArrowheads="1"/>
          </p:cNvSpPr>
          <p:nvPr/>
        </p:nvSpPr>
        <p:spPr bwMode="auto">
          <a:xfrm>
            <a:off x="7450138" y="4951413"/>
            <a:ext cx="3810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4" name="Rectangle 13"/>
          <p:cNvSpPr>
            <a:spLocks noChangeArrowheads="1"/>
          </p:cNvSpPr>
          <p:nvPr/>
        </p:nvSpPr>
        <p:spPr bwMode="auto">
          <a:xfrm>
            <a:off x="7907338" y="5332413"/>
            <a:ext cx="3810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5" name="Rectangle 14"/>
          <p:cNvSpPr>
            <a:spLocks noChangeArrowheads="1"/>
          </p:cNvSpPr>
          <p:nvPr/>
        </p:nvSpPr>
        <p:spPr bwMode="auto">
          <a:xfrm>
            <a:off x="5146675" y="5695950"/>
            <a:ext cx="3540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18   19    20   21   22   23    24</a:t>
            </a:r>
          </a:p>
        </p:txBody>
      </p:sp>
      <p:sp>
        <p:nvSpPr>
          <p:cNvPr id="39966" name="Rectangle 15"/>
          <p:cNvSpPr>
            <a:spLocks noChangeArrowheads="1"/>
          </p:cNvSpPr>
          <p:nvPr/>
        </p:nvSpPr>
        <p:spPr bwMode="auto">
          <a:xfrm>
            <a:off x="4765675" y="5467350"/>
            <a:ext cx="415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0 </a:t>
            </a:r>
          </a:p>
        </p:txBody>
      </p:sp>
      <p:sp>
        <p:nvSpPr>
          <p:cNvPr id="39967" name="Rectangle 16"/>
          <p:cNvSpPr>
            <a:spLocks noChangeArrowheads="1"/>
          </p:cNvSpPr>
          <p:nvPr/>
        </p:nvSpPr>
        <p:spPr bwMode="auto">
          <a:xfrm>
            <a:off x="4689475" y="4857750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.1 </a:t>
            </a:r>
          </a:p>
        </p:txBody>
      </p:sp>
      <p:sp>
        <p:nvSpPr>
          <p:cNvPr id="39968" name="Rectangle 17"/>
          <p:cNvSpPr>
            <a:spLocks noChangeArrowheads="1"/>
          </p:cNvSpPr>
          <p:nvPr/>
        </p:nvSpPr>
        <p:spPr bwMode="auto">
          <a:xfrm>
            <a:off x="4689475" y="4248150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.2 </a:t>
            </a:r>
          </a:p>
        </p:txBody>
      </p:sp>
      <p:sp>
        <p:nvSpPr>
          <p:cNvPr id="39969" name="Rectangle 18"/>
          <p:cNvSpPr>
            <a:spLocks noChangeArrowheads="1"/>
          </p:cNvSpPr>
          <p:nvPr/>
        </p:nvSpPr>
        <p:spPr bwMode="auto">
          <a:xfrm>
            <a:off x="5164138" y="5332413"/>
            <a:ext cx="3810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0" name="Rectangle 19"/>
          <p:cNvSpPr>
            <a:spLocks noChangeArrowheads="1"/>
          </p:cNvSpPr>
          <p:nvPr/>
        </p:nvSpPr>
        <p:spPr bwMode="auto">
          <a:xfrm>
            <a:off x="4689475" y="3638550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.3 </a:t>
            </a:r>
          </a:p>
        </p:txBody>
      </p:sp>
      <p:sp>
        <p:nvSpPr>
          <p:cNvPr id="39971" name="Rectangle 20"/>
          <p:cNvSpPr>
            <a:spLocks noChangeArrowheads="1"/>
          </p:cNvSpPr>
          <p:nvPr/>
        </p:nvSpPr>
        <p:spPr bwMode="auto">
          <a:xfrm>
            <a:off x="4624388" y="3344863"/>
            <a:ext cx="949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P(X) </a:t>
            </a:r>
          </a:p>
        </p:txBody>
      </p:sp>
      <p:sp>
        <p:nvSpPr>
          <p:cNvPr id="39972" name="Rectangle 22"/>
          <p:cNvSpPr>
            <a:spLocks noChangeArrowheads="1"/>
          </p:cNvSpPr>
          <p:nvPr/>
        </p:nvSpPr>
        <p:spPr bwMode="auto">
          <a:xfrm>
            <a:off x="8610600" y="5792788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39973" name="Rectangle 24"/>
          <p:cNvSpPr>
            <a:spLocks noChangeArrowheads="1"/>
          </p:cNvSpPr>
          <p:nvPr/>
        </p:nvSpPr>
        <p:spPr bwMode="auto">
          <a:xfrm>
            <a:off x="954088" y="5694363"/>
            <a:ext cx="3387725" cy="782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</a:t>
            </a:r>
            <a:r>
              <a:rPr lang="en-US" sz="1800" b="1">
                <a:solidFill>
                  <a:schemeClr val="tx2"/>
                </a:solidFill>
              </a:rPr>
              <a:t>  18</a:t>
            </a:r>
            <a:r>
              <a:rPr lang="en-US" sz="1800" b="1">
                <a:solidFill>
                  <a:srgbClr val="993300"/>
                </a:solidFill>
              </a:rPr>
              <a:t>         </a:t>
            </a:r>
            <a:r>
              <a:rPr lang="en-US" sz="1800" b="1">
                <a:solidFill>
                  <a:srgbClr val="FF6699"/>
                </a:solidFill>
              </a:rPr>
              <a:t>20</a:t>
            </a:r>
            <a:r>
              <a:rPr lang="en-US" sz="1800" b="1">
                <a:solidFill>
                  <a:srgbClr val="993300"/>
                </a:solidFill>
              </a:rPr>
              <a:t>        </a:t>
            </a:r>
            <a:r>
              <a:rPr lang="en-US" sz="1800" b="1">
                <a:solidFill>
                  <a:schemeClr val="accent2"/>
                </a:solidFill>
              </a:rPr>
              <a:t> 22</a:t>
            </a:r>
            <a:r>
              <a:rPr lang="en-US" sz="1800" b="1">
                <a:solidFill>
                  <a:srgbClr val="993300"/>
                </a:solidFill>
              </a:rPr>
              <a:t>         </a:t>
            </a:r>
            <a:r>
              <a:rPr lang="en-US" sz="1800" b="1">
                <a:solidFill>
                  <a:schemeClr val="hlink"/>
                </a:solidFill>
              </a:rPr>
              <a:t> 24</a:t>
            </a:r>
            <a:endParaRPr lang="en-US" b="1">
              <a:solidFill>
                <a:srgbClr val="993300"/>
              </a:solidFill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   A       </a:t>
            </a:r>
            <a:r>
              <a:rPr lang="en-US" b="1">
                <a:solidFill>
                  <a:srgbClr val="FF6699"/>
                </a:solidFill>
              </a:rPr>
              <a:t>B </a:t>
            </a:r>
            <a:r>
              <a:rPr lang="en-US" b="1"/>
              <a:t>      </a:t>
            </a:r>
            <a:r>
              <a:rPr lang="en-US" b="1">
                <a:solidFill>
                  <a:schemeClr val="accent2"/>
                </a:solidFill>
              </a:rPr>
              <a:t>C </a:t>
            </a:r>
            <a:r>
              <a:rPr lang="en-US" b="1"/>
              <a:t>       </a:t>
            </a:r>
            <a:r>
              <a:rPr lang="en-US" b="1">
                <a:solidFill>
                  <a:schemeClr val="hlink"/>
                </a:solidFill>
              </a:rPr>
              <a:t>D</a:t>
            </a:r>
            <a:endParaRPr lang="en-US" b="1">
              <a:solidFill>
                <a:srgbClr val="993300"/>
              </a:solidFill>
            </a:endParaRPr>
          </a:p>
        </p:txBody>
      </p:sp>
      <p:sp>
        <p:nvSpPr>
          <p:cNvPr id="39974" name="Line 25"/>
          <p:cNvSpPr>
            <a:spLocks noChangeShapeType="1"/>
          </p:cNvSpPr>
          <p:nvPr/>
        </p:nvSpPr>
        <p:spPr bwMode="auto">
          <a:xfrm>
            <a:off x="974725" y="5103813"/>
            <a:ext cx="331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26"/>
          <p:cNvSpPr>
            <a:spLocks noChangeShapeType="1"/>
          </p:cNvSpPr>
          <p:nvPr/>
        </p:nvSpPr>
        <p:spPr bwMode="auto">
          <a:xfrm>
            <a:off x="974725" y="4494213"/>
            <a:ext cx="331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Rectangle 27"/>
          <p:cNvSpPr>
            <a:spLocks noChangeArrowheads="1"/>
          </p:cNvSpPr>
          <p:nvPr/>
        </p:nvSpPr>
        <p:spPr bwMode="auto">
          <a:xfrm>
            <a:off x="1201738" y="4189413"/>
            <a:ext cx="381000" cy="1524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7" name="Rectangle 28"/>
          <p:cNvSpPr>
            <a:spLocks noChangeArrowheads="1"/>
          </p:cNvSpPr>
          <p:nvPr/>
        </p:nvSpPr>
        <p:spPr bwMode="auto">
          <a:xfrm>
            <a:off x="2039938" y="4189413"/>
            <a:ext cx="381000" cy="1524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8" name="Rectangle 29"/>
          <p:cNvSpPr>
            <a:spLocks noChangeArrowheads="1"/>
          </p:cNvSpPr>
          <p:nvPr/>
        </p:nvSpPr>
        <p:spPr bwMode="auto">
          <a:xfrm>
            <a:off x="2878138" y="4189413"/>
            <a:ext cx="381000" cy="1524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9" name="Rectangle 30"/>
          <p:cNvSpPr>
            <a:spLocks noChangeArrowheads="1"/>
          </p:cNvSpPr>
          <p:nvPr/>
        </p:nvSpPr>
        <p:spPr bwMode="auto">
          <a:xfrm>
            <a:off x="3716338" y="4189413"/>
            <a:ext cx="381000" cy="1524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80" name="Line 31"/>
          <p:cNvSpPr>
            <a:spLocks noChangeShapeType="1"/>
          </p:cNvSpPr>
          <p:nvPr/>
        </p:nvSpPr>
        <p:spPr bwMode="auto">
          <a:xfrm>
            <a:off x="974725" y="3960813"/>
            <a:ext cx="331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32"/>
          <p:cNvSpPr>
            <a:spLocks noChangeShapeType="1"/>
          </p:cNvSpPr>
          <p:nvPr/>
        </p:nvSpPr>
        <p:spPr bwMode="auto">
          <a:xfrm>
            <a:off x="762000" y="38846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33"/>
          <p:cNvSpPr>
            <a:spLocks noChangeShapeType="1"/>
          </p:cNvSpPr>
          <p:nvPr/>
        </p:nvSpPr>
        <p:spPr bwMode="auto">
          <a:xfrm>
            <a:off x="762000" y="5713413"/>
            <a:ext cx="360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Rectangle 34"/>
          <p:cNvSpPr>
            <a:spLocks noChangeArrowheads="1"/>
          </p:cNvSpPr>
          <p:nvPr/>
        </p:nvSpPr>
        <p:spPr bwMode="auto">
          <a:xfrm>
            <a:off x="346075" y="5467350"/>
            <a:ext cx="415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0 </a:t>
            </a:r>
          </a:p>
        </p:txBody>
      </p:sp>
      <p:sp>
        <p:nvSpPr>
          <p:cNvPr id="39984" name="Rectangle 35"/>
          <p:cNvSpPr>
            <a:spLocks noChangeArrowheads="1"/>
          </p:cNvSpPr>
          <p:nvPr/>
        </p:nvSpPr>
        <p:spPr bwMode="auto">
          <a:xfrm>
            <a:off x="269875" y="4857750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.1 </a:t>
            </a:r>
          </a:p>
        </p:txBody>
      </p:sp>
      <p:sp>
        <p:nvSpPr>
          <p:cNvPr id="39985" name="Rectangle 36"/>
          <p:cNvSpPr>
            <a:spLocks noChangeArrowheads="1"/>
          </p:cNvSpPr>
          <p:nvPr/>
        </p:nvSpPr>
        <p:spPr bwMode="auto">
          <a:xfrm>
            <a:off x="269875" y="4248150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.2 </a:t>
            </a:r>
          </a:p>
        </p:txBody>
      </p:sp>
      <p:sp>
        <p:nvSpPr>
          <p:cNvPr id="39986" name="Rectangle 37"/>
          <p:cNvSpPr>
            <a:spLocks noChangeArrowheads="1"/>
          </p:cNvSpPr>
          <p:nvPr/>
        </p:nvSpPr>
        <p:spPr bwMode="auto">
          <a:xfrm>
            <a:off x="269875" y="3714750"/>
            <a:ext cx="568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.3 </a:t>
            </a:r>
          </a:p>
        </p:txBody>
      </p:sp>
      <p:sp>
        <p:nvSpPr>
          <p:cNvPr id="39987" name="Rectangle 38"/>
          <p:cNvSpPr>
            <a:spLocks noChangeArrowheads="1"/>
          </p:cNvSpPr>
          <p:nvPr/>
        </p:nvSpPr>
        <p:spPr bwMode="auto">
          <a:xfrm>
            <a:off x="668338" y="1905000"/>
            <a:ext cx="3448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88" name="Rectangle 39"/>
          <p:cNvSpPr>
            <a:spLocks noChangeArrowheads="1"/>
          </p:cNvSpPr>
          <p:nvPr/>
        </p:nvSpPr>
        <p:spPr bwMode="auto">
          <a:xfrm>
            <a:off x="1031875" y="1658938"/>
            <a:ext cx="2320925" cy="9017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Population</a:t>
            </a:r>
          </a:p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/>
              <a:t>N = 4</a:t>
            </a:r>
          </a:p>
        </p:txBody>
      </p:sp>
      <p:sp>
        <p:nvSpPr>
          <p:cNvPr id="39989" name="Rectangle 40"/>
          <p:cNvSpPr>
            <a:spLocks noChangeArrowheads="1"/>
          </p:cNvSpPr>
          <p:nvPr/>
        </p:nvSpPr>
        <p:spPr bwMode="auto">
          <a:xfrm>
            <a:off x="357188" y="3344863"/>
            <a:ext cx="1079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P(X) </a:t>
            </a:r>
          </a:p>
        </p:txBody>
      </p:sp>
      <p:sp>
        <p:nvSpPr>
          <p:cNvPr id="39990" name="Rectangle 41"/>
          <p:cNvSpPr>
            <a:spLocks noChangeArrowheads="1"/>
          </p:cNvSpPr>
          <p:nvPr/>
        </p:nvSpPr>
        <p:spPr bwMode="auto">
          <a:xfrm>
            <a:off x="4232275" y="5713413"/>
            <a:ext cx="4921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39991" name="Rectangle 42"/>
          <p:cNvSpPr>
            <a:spLocks noChangeArrowheads="1"/>
          </p:cNvSpPr>
          <p:nvPr/>
        </p:nvSpPr>
        <p:spPr bwMode="auto">
          <a:xfrm>
            <a:off x="8610600" y="5427663"/>
            <a:ext cx="3905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4919663" y="2438400"/>
          <a:ext cx="3629025" cy="649288"/>
        </p:xfrm>
        <a:graphic>
          <a:graphicData uri="http://schemas.openxmlformats.org/presentationml/2006/ole">
            <p:oleObj spid="_x0000_s39950" name="Equation" r:id="rId3" imgW="1346200" imgH="241300" progId="Equation.3">
              <p:embed/>
            </p:oleObj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449263" y="2514600"/>
          <a:ext cx="3424237" cy="546100"/>
        </p:xfrm>
        <a:graphic>
          <a:graphicData uri="http://schemas.openxmlformats.org/presentationml/2006/ole">
            <p:oleObj spid="_x0000_s39951" name="Equation" r:id="rId4" imgW="1269449" imgH="203112" progId="Equation.3">
              <p:embed/>
            </p:oleObj>
          </a:graphicData>
        </a:graphic>
      </p:graphicFrame>
      <p:sp>
        <p:nvSpPr>
          <p:cNvPr id="39992" name="Rectangle 45"/>
          <p:cNvSpPr>
            <a:spLocks noChangeArrowheads="1"/>
          </p:cNvSpPr>
          <p:nvPr/>
        </p:nvSpPr>
        <p:spPr bwMode="auto">
          <a:xfrm>
            <a:off x="4343400" y="1658938"/>
            <a:ext cx="4530725" cy="858837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Sample Means Distribution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800"/>
              <a:t>n = 2</a:t>
            </a:r>
          </a:p>
        </p:txBody>
      </p:sp>
      <p:sp>
        <p:nvSpPr>
          <p:cNvPr id="39993" name="Rectangle 46"/>
          <p:cNvSpPr>
            <a:spLocks noChangeArrowheads="1"/>
          </p:cNvSpPr>
          <p:nvPr/>
        </p:nvSpPr>
        <p:spPr bwMode="auto">
          <a:xfrm>
            <a:off x="4943475" y="2989263"/>
            <a:ext cx="3905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39994" name="Slide Number Placeholder 4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AC6C09D9-95F5-48E3-8908-8352B08367C5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10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smtClean="0"/>
              <a:t>After completing this chapter, you should be able to: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Describe a simple random sample and why sampling is important</a:t>
            </a:r>
          </a:p>
          <a:p>
            <a:pPr eaLnBrk="1" hangingPunct="1"/>
            <a:r>
              <a:rPr lang="en-US" sz="2400" smtClean="0"/>
              <a:t>Explain the difference between descriptive and inferential statistics</a:t>
            </a:r>
          </a:p>
          <a:p>
            <a:pPr eaLnBrk="1" hangingPunct="1"/>
            <a:r>
              <a:rPr lang="en-US" sz="2400" smtClean="0"/>
              <a:t>Define the concept of a sampling distribution</a:t>
            </a:r>
          </a:p>
          <a:p>
            <a:pPr eaLnBrk="1" hangingPunct="1"/>
            <a:r>
              <a:rPr lang="en-US" sz="2400" smtClean="0"/>
              <a:t>Determine the mean and standard deviation for the sampling distribution of the sample mean, </a:t>
            </a:r>
          </a:p>
          <a:p>
            <a:pPr eaLnBrk="1" hangingPunct="1"/>
            <a:r>
              <a:rPr lang="en-US" sz="2400" smtClean="0"/>
              <a:t>Describe the Central Limit Theorem and its importance</a:t>
            </a:r>
          </a:p>
          <a:p>
            <a:pPr eaLnBrk="1" hangingPunct="1"/>
            <a:r>
              <a:rPr lang="en-US" sz="2400" smtClean="0"/>
              <a:t>Determine the mean and standard deviation for the sampling distribution of the sample proportion, </a:t>
            </a:r>
            <a:endParaRPr lang="en-US" sz="2400" baseline="-25000" smtClean="0"/>
          </a:p>
          <a:p>
            <a:pPr eaLnBrk="1" hangingPunct="1"/>
            <a:r>
              <a:rPr lang="en-US" sz="2400" smtClean="0"/>
              <a:t>Describe sampling distributions of sample variances</a:t>
            </a:r>
          </a:p>
        </p:txBody>
      </p:sp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7381875" y="5638800"/>
          <a:ext cx="260350" cy="466725"/>
        </p:xfrm>
        <a:graphic>
          <a:graphicData uri="http://schemas.openxmlformats.org/presentationml/2006/ole">
            <p:oleObj spid="_x0000_s1044" name="Equation" r:id="rId3" imgW="126890" imgH="228402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6737350" y="4457700"/>
          <a:ext cx="273050" cy="342900"/>
        </p:xfrm>
        <a:graphic>
          <a:graphicData uri="http://schemas.openxmlformats.org/presentationml/2006/ole">
            <p:oleObj spid="_x0000_s1045" name="Equation" r:id="rId4" imgW="152334" imgH="190417" progId="Equation.3">
              <p:embed/>
            </p:oleObj>
          </a:graphicData>
        </a:graphic>
      </p:graphicFrame>
      <p:sp>
        <p:nvSpPr>
          <p:cNvPr id="1048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4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FAACE2B-3B60-4976-B972-CAC82C167981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Rectangle 20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Developing a </a:t>
            </a:r>
            <a:br>
              <a:rPr lang="en-US" smtClean="0"/>
            </a:br>
            <a:r>
              <a:rPr lang="en-US" smtClean="0"/>
              <a:t>Sampling Distribution</a:t>
            </a:r>
          </a:p>
        </p:txBody>
      </p:sp>
      <p:sp>
        <p:nvSpPr>
          <p:cNvPr id="450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5074" name="Rectangle 2"/>
          <p:cNvSpPr>
            <a:spLocks noChangeArrowheads="1"/>
          </p:cNvSpPr>
          <p:nvPr/>
        </p:nvSpPr>
        <p:spPr bwMode="auto">
          <a:xfrm>
            <a:off x="954088" y="2667000"/>
            <a:ext cx="3733800" cy="213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5" name="Rectangle 6"/>
          <p:cNvSpPr>
            <a:spLocks noChangeArrowheads="1"/>
          </p:cNvSpPr>
          <p:nvPr/>
        </p:nvSpPr>
        <p:spPr bwMode="auto">
          <a:xfrm>
            <a:off x="1335088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6" name="Rectangle 7"/>
          <p:cNvSpPr>
            <a:spLocks noChangeArrowheads="1"/>
          </p:cNvSpPr>
          <p:nvPr/>
        </p:nvSpPr>
        <p:spPr bwMode="auto">
          <a:xfrm>
            <a:off x="2173288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7" name="Rectangle 8"/>
          <p:cNvSpPr>
            <a:spLocks noChangeArrowheads="1"/>
          </p:cNvSpPr>
          <p:nvPr/>
        </p:nvSpPr>
        <p:spPr bwMode="auto">
          <a:xfrm>
            <a:off x="3011488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8" name="Rectangle 9"/>
          <p:cNvSpPr>
            <a:spLocks noChangeArrowheads="1"/>
          </p:cNvSpPr>
          <p:nvPr/>
        </p:nvSpPr>
        <p:spPr bwMode="auto">
          <a:xfrm>
            <a:off x="3849688" y="3505200"/>
            <a:ext cx="45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9" name="Rectangle 11"/>
          <p:cNvSpPr>
            <a:spLocks noChangeArrowheads="1"/>
          </p:cNvSpPr>
          <p:nvPr/>
        </p:nvSpPr>
        <p:spPr bwMode="auto">
          <a:xfrm>
            <a:off x="309563" y="3276600"/>
            <a:ext cx="644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.25</a:t>
            </a:r>
          </a:p>
        </p:txBody>
      </p:sp>
      <p:sp>
        <p:nvSpPr>
          <p:cNvPr id="45080" name="Rectangle 13"/>
          <p:cNvSpPr>
            <a:spLocks noChangeArrowheads="1"/>
          </p:cNvSpPr>
          <p:nvPr/>
        </p:nvSpPr>
        <p:spPr bwMode="auto">
          <a:xfrm>
            <a:off x="327025" y="4554538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0</a:t>
            </a:r>
          </a:p>
        </p:txBody>
      </p:sp>
      <p:sp>
        <p:nvSpPr>
          <p:cNvPr id="45081" name="Rectangle 14"/>
          <p:cNvSpPr>
            <a:spLocks noChangeArrowheads="1"/>
          </p:cNvSpPr>
          <p:nvPr/>
        </p:nvSpPr>
        <p:spPr bwMode="auto">
          <a:xfrm>
            <a:off x="1165225" y="4783138"/>
            <a:ext cx="3387725" cy="782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</a:t>
            </a:r>
            <a:r>
              <a:rPr lang="en-US" sz="1800" b="1"/>
              <a:t>  18         20          22         24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1"/>
              <a:t>   </a:t>
            </a:r>
            <a:r>
              <a:rPr lang="en-US" b="1"/>
              <a:t>A        B        C       D</a:t>
            </a:r>
          </a:p>
        </p:txBody>
      </p:sp>
      <p:sp>
        <p:nvSpPr>
          <p:cNvPr id="45082" name="Rectangle 15"/>
          <p:cNvSpPr>
            <a:spLocks noChangeArrowheads="1"/>
          </p:cNvSpPr>
          <p:nvPr/>
        </p:nvSpPr>
        <p:spPr bwMode="auto">
          <a:xfrm>
            <a:off x="1182688" y="5638800"/>
            <a:ext cx="33528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Uniform Distribution</a:t>
            </a:r>
          </a:p>
        </p:txBody>
      </p:sp>
      <p:sp>
        <p:nvSpPr>
          <p:cNvPr id="45083" name="Rectangle 16"/>
          <p:cNvSpPr>
            <a:spLocks noChangeArrowheads="1"/>
          </p:cNvSpPr>
          <p:nvPr/>
        </p:nvSpPr>
        <p:spPr bwMode="auto">
          <a:xfrm>
            <a:off x="109538" y="2432050"/>
            <a:ext cx="949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P(x)</a:t>
            </a:r>
          </a:p>
        </p:txBody>
      </p:sp>
      <p:sp>
        <p:nvSpPr>
          <p:cNvPr id="45084" name="Rectangle 17"/>
          <p:cNvSpPr>
            <a:spLocks noChangeArrowheads="1"/>
          </p:cNvSpPr>
          <p:nvPr/>
        </p:nvSpPr>
        <p:spPr bwMode="auto">
          <a:xfrm>
            <a:off x="4535488" y="47244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x</a:t>
            </a:r>
          </a:p>
        </p:txBody>
      </p:sp>
      <p:sp>
        <p:nvSpPr>
          <p:cNvPr id="45085" name="Text Box 1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45086" name="Rectangle 19"/>
          <p:cNvSpPr>
            <a:spLocks noChangeArrowheads="1"/>
          </p:cNvSpPr>
          <p:nvPr/>
        </p:nvSpPr>
        <p:spPr bwMode="auto">
          <a:xfrm>
            <a:off x="315913" y="1755775"/>
            <a:ext cx="85344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Summary Measures for the </a:t>
            </a:r>
            <a:r>
              <a:rPr lang="en-US">
                <a:solidFill>
                  <a:srgbClr val="0000FF"/>
                </a:solidFill>
              </a:rPr>
              <a:t>Population</a:t>
            </a:r>
            <a:r>
              <a:rPr lang="en-US"/>
              <a:t> Distribution:</a:t>
            </a:r>
          </a:p>
        </p:txBody>
      </p:sp>
      <p:sp>
        <p:nvSpPr>
          <p:cNvPr id="45087" name="Line 21"/>
          <p:cNvSpPr>
            <a:spLocks noChangeShapeType="1"/>
          </p:cNvSpPr>
          <p:nvPr/>
        </p:nvSpPr>
        <p:spPr bwMode="auto">
          <a:xfrm>
            <a:off x="954088" y="4267200"/>
            <a:ext cx="3733800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88" name="Line 22"/>
          <p:cNvSpPr>
            <a:spLocks noChangeShapeType="1"/>
          </p:cNvSpPr>
          <p:nvPr/>
        </p:nvSpPr>
        <p:spPr bwMode="auto">
          <a:xfrm>
            <a:off x="954088" y="3810000"/>
            <a:ext cx="3733800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89" name="Line 23"/>
          <p:cNvSpPr>
            <a:spLocks noChangeShapeType="1"/>
          </p:cNvSpPr>
          <p:nvPr/>
        </p:nvSpPr>
        <p:spPr bwMode="auto">
          <a:xfrm>
            <a:off x="954088" y="3276600"/>
            <a:ext cx="3733800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5248275" y="2509838"/>
          <a:ext cx="3662363" cy="1938337"/>
        </p:xfrm>
        <a:graphic>
          <a:graphicData uri="http://schemas.openxmlformats.org/presentationml/2006/ole">
            <p:oleObj spid="_x0000_s45070" name="Equation" r:id="rId3" imgW="1727200" imgH="914400" progId="Equation.3">
              <p:embed/>
            </p:oleObj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5316538" y="4746625"/>
          <a:ext cx="3608387" cy="1023938"/>
        </p:xfrm>
        <a:graphic>
          <a:graphicData uri="http://schemas.openxmlformats.org/presentationml/2006/ole">
            <p:oleObj spid="_x0000_s45071" name="Equation" r:id="rId4" imgW="1701800" imgH="482600" progId="Equation.3">
              <p:embed/>
            </p:oleObj>
          </a:graphicData>
        </a:graphic>
      </p:graphicFrame>
      <p:sp>
        <p:nvSpPr>
          <p:cNvPr id="45090" name="Line 26"/>
          <p:cNvSpPr>
            <a:spLocks noChangeShapeType="1"/>
          </p:cNvSpPr>
          <p:nvPr/>
        </p:nvSpPr>
        <p:spPr bwMode="auto">
          <a:xfrm>
            <a:off x="877888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91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DCA0603B-52DB-4C45-92D3-75034CD12BB9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92" name="Oval 1"/>
          <p:cNvSpPr>
            <a:spLocks noChangeArrowheads="1"/>
          </p:cNvSpPr>
          <p:nvPr/>
        </p:nvSpPr>
        <p:spPr bwMode="auto">
          <a:xfrm>
            <a:off x="8343900" y="3730625"/>
            <a:ext cx="690563" cy="538163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93" name="Oval 24"/>
          <p:cNvSpPr>
            <a:spLocks noChangeArrowheads="1"/>
          </p:cNvSpPr>
          <p:nvPr/>
        </p:nvSpPr>
        <p:spPr bwMode="auto">
          <a:xfrm>
            <a:off x="7937500" y="5011738"/>
            <a:ext cx="1092200" cy="538162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1885950"/>
            <a:ext cx="2678113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1420813"/>
            <a:ext cx="6819900" cy="609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sz="2300" smtClean="0">
                <a:solidFill>
                  <a:schemeClr val="tx1"/>
                </a:solidFill>
              </a:rPr>
              <a:t>Summary Measures of the Sampling Distribution:</a:t>
            </a:r>
          </a:p>
        </p:txBody>
      </p:sp>
      <p:sp>
        <p:nvSpPr>
          <p:cNvPr id="44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52" name="Rectangle 3"/>
          <p:cNvSpPr>
            <a:spLocks noChangeArrowheads="1"/>
          </p:cNvSpPr>
          <p:nvPr/>
        </p:nvSpPr>
        <p:spPr bwMode="auto">
          <a:xfrm>
            <a:off x="1143000" y="100013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100">
                <a:solidFill>
                  <a:schemeClr val="tx2"/>
                </a:solidFill>
              </a:rPr>
              <a:t>Developing a</a:t>
            </a:r>
          </a:p>
          <a:p>
            <a:pPr algn="ctr" defTabSz="852488">
              <a:lnSpc>
                <a:spcPct val="80000"/>
              </a:lnSpc>
            </a:pPr>
            <a:r>
              <a:rPr lang="en-US" sz="4100">
                <a:solidFill>
                  <a:schemeClr val="tx2"/>
                </a:solidFill>
              </a:rPr>
              <a:t>Sampling Distribution</a:t>
            </a:r>
          </a:p>
        </p:txBody>
      </p:sp>
      <p:sp>
        <p:nvSpPr>
          <p:cNvPr id="44053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2732088" y="2786063"/>
          <a:ext cx="6203950" cy="969962"/>
        </p:xfrm>
        <a:graphic>
          <a:graphicData uri="http://schemas.openxmlformats.org/presentationml/2006/ole">
            <p:oleObj spid="_x0000_s44047" name="Equation" r:id="rId4" imgW="2844800" imgH="444500" progId="Equation.3">
              <p:embed/>
            </p:oleObj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2125663" y="4306888"/>
          <a:ext cx="6802437" cy="1989137"/>
        </p:xfrm>
        <a:graphic>
          <a:graphicData uri="http://schemas.openxmlformats.org/presentationml/2006/ole">
            <p:oleObj spid="_x0000_s44048" name="Equation" r:id="rId5" imgW="3302000" imgH="965200" progId="Equation.3">
              <p:embed/>
            </p:oleObj>
          </a:graphicData>
        </a:graphic>
      </p:graphicFrame>
      <p:sp>
        <p:nvSpPr>
          <p:cNvPr id="4405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534DC58-62AD-4729-87C1-E76CC780885C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55" name="Oval 9"/>
          <p:cNvSpPr>
            <a:spLocks noChangeArrowheads="1"/>
          </p:cNvSpPr>
          <p:nvPr/>
        </p:nvSpPr>
        <p:spPr bwMode="auto">
          <a:xfrm>
            <a:off x="7900988" y="3027363"/>
            <a:ext cx="690562" cy="538162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56" name="Oval 10"/>
          <p:cNvSpPr>
            <a:spLocks noChangeArrowheads="1"/>
          </p:cNvSpPr>
          <p:nvPr/>
        </p:nvSpPr>
        <p:spPr bwMode="auto">
          <a:xfrm>
            <a:off x="8174038" y="5561013"/>
            <a:ext cx="860425" cy="538162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If sample values are </a:t>
            </a:r>
            <a:br>
              <a:rPr lang="en-US" smtClean="0"/>
            </a:br>
            <a:r>
              <a:rPr lang="en-US" smtClean="0"/>
              <a:t>not independent</a:t>
            </a:r>
          </a:p>
        </p:txBody>
      </p:sp>
      <p:sp>
        <p:nvSpPr>
          <p:cNvPr id="12313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636713"/>
            <a:ext cx="8002587" cy="5084762"/>
          </a:xfrm>
        </p:spPr>
        <p:txBody>
          <a:bodyPr/>
          <a:lstStyle/>
          <a:p>
            <a:pPr marL="342900" indent="-342900" defTabSz="914400" eaLnBrk="1" hangingPunct="1"/>
            <a:r>
              <a:rPr lang="en-US" sz="2400" smtClean="0"/>
              <a:t>If the sample size  n  is not a small fraction of the population size  N, then individual sample members are not distributed independently of one another</a:t>
            </a:r>
          </a:p>
          <a:p>
            <a:pPr marL="342900" indent="-342900" defTabSz="914400" eaLnBrk="1" hangingPunct="1"/>
            <a:r>
              <a:rPr lang="en-US" sz="2400" smtClean="0"/>
              <a:t>Thus, observations are not selected independently</a:t>
            </a:r>
          </a:p>
          <a:p>
            <a:pPr marL="342900" indent="-342900" defTabSz="914400" eaLnBrk="1" hangingPunct="1"/>
            <a:r>
              <a:rPr lang="en-US" sz="2400" smtClean="0"/>
              <a:t>A </a:t>
            </a:r>
            <a:r>
              <a:rPr lang="en-US" sz="2400" smtClean="0">
                <a:solidFill>
                  <a:srgbClr val="0000FF"/>
                </a:solidFill>
              </a:rPr>
              <a:t>finite population correction </a:t>
            </a:r>
            <a:r>
              <a:rPr lang="en-US" sz="2400" smtClean="0"/>
              <a:t>is made to account for this: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endParaRPr lang="en-US" sz="2400" smtClean="0"/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z="2400" smtClean="0"/>
              <a:t>				       or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endParaRPr lang="en-US" sz="2400" smtClean="0"/>
          </a:p>
          <a:p>
            <a:pPr marL="342900" indent="-342900" defTabSz="914400" eaLnBrk="1" hangingPunct="1">
              <a:buFont typeface="Wingdings" pitchFamily="2" charset="2"/>
              <a:buNone/>
            </a:pPr>
            <a:endParaRPr lang="en-US" sz="2000" smtClean="0"/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z="2000" smtClean="0"/>
              <a:t>	The term (</a:t>
            </a:r>
            <a:r>
              <a:rPr lang="en-US" sz="2000" i="1" smtClean="0"/>
              <a:t>N </a:t>
            </a:r>
            <a:r>
              <a:rPr lang="en-US" sz="2000" smtClean="0"/>
              <a:t>– </a:t>
            </a:r>
            <a:r>
              <a:rPr lang="en-US" sz="2000" i="1" smtClean="0"/>
              <a:t>n</a:t>
            </a:r>
            <a:r>
              <a:rPr lang="en-US" sz="2000" smtClean="0"/>
              <a:t>)/(</a:t>
            </a:r>
            <a:r>
              <a:rPr lang="en-US" sz="2000" i="1" smtClean="0"/>
              <a:t>N </a:t>
            </a:r>
            <a:r>
              <a:rPr lang="en-US" sz="2000" smtClean="0"/>
              <a:t>– 1) is often called a </a:t>
            </a:r>
            <a:r>
              <a:rPr lang="en-US" sz="2000" b="1" smtClean="0"/>
              <a:t>finite population correction factor</a:t>
            </a:r>
            <a:endParaRPr lang="en-US" sz="2000" smtClean="0"/>
          </a:p>
        </p:txBody>
      </p:sp>
      <p:sp>
        <p:nvSpPr>
          <p:cNvPr id="12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A5F23D2E-5218-48CB-B4E1-28FAC3582730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5257800" y="4160838"/>
          <a:ext cx="2859088" cy="1103312"/>
        </p:xfrm>
        <a:graphic>
          <a:graphicData uri="http://schemas.openxmlformats.org/presentationml/2006/ole">
            <p:oleObj spid="_x0000_s12310" name="Equation" r:id="rId3" imgW="1066800" imgH="457200" progId="Equation.3">
              <p:embed/>
            </p:oleObj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866775" y="4270375"/>
          <a:ext cx="2990850" cy="955675"/>
        </p:xfrm>
        <a:graphic>
          <a:graphicData uri="http://schemas.openxmlformats.org/presentationml/2006/ole">
            <p:oleObj spid="_x0000_s12311" name="Equation" r:id="rId4" imgW="1180588" imgH="41891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If the Population is Normal</a:t>
            </a:r>
          </a:p>
        </p:txBody>
      </p:sp>
      <p:sp>
        <p:nvSpPr>
          <p:cNvPr id="1336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78800" cy="4648200"/>
          </a:xfrm>
        </p:spPr>
        <p:txBody>
          <a:bodyPr/>
          <a:lstStyle/>
          <a:p>
            <a:pPr marL="342900" indent="-342900" defTabSz="914400" eaLnBrk="1" hangingPunct="1">
              <a:lnSpc>
                <a:spcPct val="120000"/>
              </a:lnSpc>
            </a:pPr>
            <a:r>
              <a:rPr lang="en-US" smtClean="0">
                <a:solidFill>
                  <a:srgbClr val="000000"/>
                </a:solidFill>
              </a:rPr>
              <a:t>If a population is </a:t>
            </a:r>
            <a:r>
              <a:rPr lang="en-US" smtClean="0">
                <a:solidFill>
                  <a:srgbClr val="0000FF"/>
                </a:solidFill>
              </a:rPr>
              <a:t>normal</a:t>
            </a:r>
            <a:r>
              <a:rPr lang="en-US" smtClean="0">
                <a:solidFill>
                  <a:srgbClr val="000000"/>
                </a:solidFill>
              </a:rPr>
              <a:t> with mean </a:t>
            </a:r>
            <a:r>
              <a:rPr lang="el-GR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 and standard deviation </a:t>
            </a:r>
            <a:r>
              <a:rPr lang="el-GR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σ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, the sampling distribution of        is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also normally distributed 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with</a:t>
            </a:r>
            <a:endParaRPr lang="en-US" sz="1400" smtClean="0">
              <a:solidFill>
                <a:srgbClr val="000000"/>
              </a:solidFill>
              <a:sym typeface="Symbol" pitchFamily="18" charset="2"/>
            </a:endParaRPr>
          </a:p>
          <a:p>
            <a:pPr marL="342900" indent="-342900" defTabSz="914400" eaLnBrk="1" hangingPunct="1">
              <a:lnSpc>
                <a:spcPct val="165000"/>
              </a:lnSpc>
            </a:pPr>
            <a:endParaRPr lang="en-US" sz="1400" smtClean="0">
              <a:solidFill>
                <a:srgbClr val="000000"/>
              </a:solidFill>
              <a:sym typeface="Symbol" pitchFamily="18" charset="2"/>
            </a:endParaRPr>
          </a:p>
          <a:p>
            <a:pPr marL="342900" indent="-342900" defTabSz="914400" eaLnBrk="1" hangingPunct="1">
              <a:lnSpc>
                <a:spcPct val="165000"/>
              </a:lnSpc>
              <a:buFont typeface="Wingdings" pitchFamily="2" charset="2"/>
              <a:buNone/>
            </a:pPr>
            <a:r>
              <a:rPr lang="en-US" sz="1900" smtClean="0"/>
              <a:t>				    and</a:t>
            </a:r>
          </a:p>
          <a:p>
            <a:pPr marL="342900" indent="-342900" defTabSz="914400" eaLnBrk="1" hangingPunct="1">
              <a:lnSpc>
                <a:spcPct val="165000"/>
              </a:lnSpc>
              <a:buFont typeface="Wingdings" pitchFamily="2" charset="2"/>
              <a:buNone/>
            </a:pPr>
            <a:endParaRPr lang="en-US" sz="1900" smtClean="0"/>
          </a:p>
          <a:p>
            <a:pPr marL="342900" indent="-342900" defTabSz="914400" eaLnBrk="1" hangingPunct="1">
              <a:lnSpc>
                <a:spcPct val="165000"/>
              </a:lnSpc>
            </a:pPr>
            <a:r>
              <a:rPr lang="en-US" sz="1900" smtClean="0"/>
              <a:t>If the sample size n is not large relative to the population size N, then</a:t>
            </a:r>
          </a:p>
          <a:p>
            <a:pPr marL="342900" indent="-342900" defTabSz="914400" eaLnBrk="1" hangingPunct="1"/>
            <a:endParaRPr lang="en-US" sz="1900" smtClean="0"/>
          </a:p>
          <a:p>
            <a:pPr marL="342900" indent="-342900" defTabSz="914400" eaLnBrk="1" hangingPunct="1">
              <a:lnSpc>
                <a:spcPct val="165000"/>
              </a:lnSpc>
              <a:buFont typeface="Wingdings" pitchFamily="2" charset="2"/>
              <a:buNone/>
            </a:pPr>
            <a:r>
              <a:rPr lang="en-US" sz="1900" smtClean="0"/>
              <a:t>				    and</a:t>
            </a:r>
          </a:p>
          <a:p>
            <a:pPr marL="342900" indent="-342900" defTabSz="914400" eaLnBrk="1" hangingPunct="1">
              <a:lnSpc>
                <a:spcPct val="165000"/>
              </a:lnSpc>
              <a:buFont typeface="Wingdings" pitchFamily="2" charset="2"/>
              <a:buNone/>
            </a:pPr>
            <a:endParaRPr lang="en-US" sz="1900" smtClean="0"/>
          </a:p>
          <a:p>
            <a:pPr marL="342900" indent="-342900" defTabSz="914400" eaLnBrk="1" hangingPunct="1">
              <a:lnSpc>
                <a:spcPct val="165000"/>
              </a:lnSpc>
              <a:buFont typeface="Wingdings" pitchFamily="2" charset="2"/>
              <a:buNone/>
            </a:pPr>
            <a:endParaRPr lang="en-US" sz="1900" smtClean="0"/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900" smtClean="0"/>
              <a:t>		</a:t>
            </a:r>
            <a:endParaRPr lang="en-US" smtClean="0"/>
          </a:p>
        </p:txBody>
      </p:sp>
      <p:sp>
        <p:nvSpPr>
          <p:cNvPr id="133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3359" name="Object 47"/>
          <p:cNvGraphicFramePr>
            <a:graphicFrameLocks noChangeAspect="1"/>
          </p:cNvGraphicFramePr>
          <p:nvPr/>
        </p:nvGraphicFramePr>
        <p:xfrm>
          <a:off x="1447800" y="2743200"/>
          <a:ext cx="342900" cy="457200"/>
        </p:xfrm>
        <a:graphic>
          <a:graphicData uri="http://schemas.openxmlformats.org/presentationml/2006/ole">
            <p:oleObj spid="_x0000_s13359" name="Equation" r:id="rId3" imgW="152268" imgH="203024" progId="Equation.3">
              <p:embed/>
            </p:oleObj>
          </a:graphicData>
        </a:graphic>
      </p:graphicFrame>
      <p:graphicFrame>
        <p:nvGraphicFramePr>
          <p:cNvPr id="13360" name="Object 48"/>
          <p:cNvGraphicFramePr>
            <a:graphicFrameLocks noChangeAspect="1"/>
          </p:cNvGraphicFramePr>
          <p:nvPr/>
        </p:nvGraphicFramePr>
        <p:xfrm>
          <a:off x="1752600" y="3721100"/>
          <a:ext cx="1425575" cy="792163"/>
        </p:xfrm>
        <a:graphic>
          <a:graphicData uri="http://schemas.openxmlformats.org/presentationml/2006/ole">
            <p:oleObj spid="_x0000_s13360" name="Equation" r:id="rId4" imgW="457002" imgH="253890" progId="Equation.3">
              <p:embed/>
            </p:oleObj>
          </a:graphicData>
        </a:graphic>
      </p:graphicFrame>
      <p:graphicFrame>
        <p:nvGraphicFramePr>
          <p:cNvPr id="13361" name="Object 49"/>
          <p:cNvGraphicFramePr>
            <a:graphicFrameLocks noChangeAspect="1"/>
          </p:cNvGraphicFramePr>
          <p:nvPr/>
        </p:nvGraphicFramePr>
        <p:xfrm>
          <a:off x="4741863" y="3429000"/>
          <a:ext cx="2024062" cy="1390650"/>
        </p:xfrm>
        <a:graphic>
          <a:graphicData uri="http://schemas.openxmlformats.org/presentationml/2006/ole">
            <p:oleObj spid="_x0000_s13361" name="Equation" r:id="rId5" imgW="609600" imgH="419100" progId="Equation.3">
              <p:embed/>
            </p:oleObj>
          </a:graphicData>
        </a:graphic>
      </p:graphicFrame>
      <p:sp>
        <p:nvSpPr>
          <p:cNvPr id="1336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36D97D21-9DB3-4705-882D-FC4F5FA4CDC8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4681538" y="5327650"/>
          <a:ext cx="2592387" cy="1111250"/>
        </p:xfrm>
        <a:graphic>
          <a:graphicData uri="http://schemas.openxmlformats.org/presentationml/2006/ole">
            <p:oleObj spid="_x0000_s13362" name="Equation" r:id="rId6" imgW="1066800" imgH="457200" progId="Equation.3">
              <p:embed/>
            </p:oleObj>
          </a:graphicData>
        </a:graphic>
      </p:graphicFrame>
      <p:graphicFrame>
        <p:nvGraphicFramePr>
          <p:cNvPr id="13363" name="Object 51"/>
          <p:cNvGraphicFramePr>
            <a:graphicFrameLocks noChangeAspect="1"/>
          </p:cNvGraphicFramePr>
          <p:nvPr/>
        </p:nvGraphicFramePr>
        <p:xfrm>
          <a:off x="1870075" y="5546725"/>
          <a:ext cx="1314450" cy="730250"/>
        </p:xfrm>
        <a:graphic>
          <a:graphicData uri="http://schemas.openxmlformats.org/presentationml/2006/ole">
            <p:oleObj spid="_x0000_s13363" name="Equation" r:id="rId7" imgW="457002" imgH="253890" progId="Equation.3">
              <p:embed/>
            </p:oleObj>
          </a:graphicData>
        </a:graphic>
      </p:graphicFrame>
      <p:cxnSp>
        <p:nvCxnSpPr>
          <p:cNvPr id="13368" name="Straight Connector 11"/>
          <p:cNvCxnSpPr>
            <a:cxnSpLocks noChangeShapeType="1"/>
          </p:cNvCxnSpPr>
          <p:nvPr/>
        </p:nvCxnSpPr>
        <p:spPr bwMode="auto">
          <a:xfrm>
            <a:off x="117475" y="4887913"/>
            <a:ext cx="8763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92075"/>
            <a:ext cx="7793037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Standard Normal Distribution for the Sample Means</a:t>
            </a:r>
          </a:p>
        </p:txBody>
      </p:sp>
      <p:sp>
        <p:nvSpPr>
          <p:cNvPr id="144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5323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Z-value for the sampling distribution of     :</a:t>
            </a:r>
          </a:p>
        </p:txBody>
      </p:sp>
      <p:sp>
        <p:nvSpPr>
          <p:cNvPr id="144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408" name="Rectangle 4"/>
          <p:cNvSpPr>
            <a:spLocks noChangeArrowheads="1"/>
          </p:cNvSpPr>
          <p:nvPr/>
        </p:nvSpPr>
        <p:spPr bwMode="auto">
          <a:xfrm>
            <a:off x="1295400" y="4270375"/>
            <a:ext cx="7239000" cy="219392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where:		  = sample mean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		  = population mean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		  = standard error of the mean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Z is a standardized normal random variable with mean of 0 and a variance of 1</a:t>
            </a:r>
          </a:p>
        </p:txBody>
      </p:sp>
      <p:graphicFrame>
        <p:nvGraphicFramePr>
          <p:cNvPr id="14399" name="Object 63"/>
          <p:cNvGraphicFramePr>
            <a:graphicFrameLocks noChangeAspect="1"/>
          </p:cNvGraphicFramePr>
          <p:nvPr/>
        </p:nvGraphicFramePr>
        <p:xfrm>
          <a:off x="2916238" y="4233863"/>
          <a:ext cx="322262" cy="423862"/>
        </p:xfrm>
        <a:graphic>
          <a:graphicData uri="http://schemas.openxmlformats.org/presentationml/2006/ole">
            <p:oleObj spid="_x0000_s14399" name="Equation" r:id="rId3" imgW="4869000" imgH="6485400" progId="Equation.3">
              <p:embed/>
            </p:oleObj>
          </a:graphicData>
        </a:graphic>
      </p:graphicFrame>
      <p:graphicFrame>
        <p:nvGraphicFramePr>
          <p:cNvPr id="14400" name="Object 64"/>
          <p:cNvGraphicFramePr>
            <a:graphicFrameLocks noChangeAspect="1"/>
          </p:cNvGraphicFramePr>
          <p:nvPr/>
        </p:nvGraphicFramePr>
        <p:xfrm>
          <a:off x="2946400" y="4711700"/>
          <a:ext cx="244475" cy="341313"/>
        </p:xfrm>
        <a:graphic>
          <a:graphicData uri="http://schemas.openxmlformats.org/presentationml/2006/ole">
            <p:oleObj spid="_x0000_s14400" name="Equation" r:id="rId4" imgW="126725" imgH="177415" progId="Equation.3">
              <p:embed/>
            </p:oleObj>
          </a:graphicData>
        </a:graphic>
      </p:graphicFrame>
      <p:graphicFrame>
        <p:nvGraphicFramePr>
          <p:cNvPr id="14401" name="Object 6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14401" name="Equation" r:id="rId5" imgW="114151" imgH="215619" progId="Equation.3">
              <p:embed/>
            </p:oleObj>
          </a:graphicData>
        </a:graphic>
      </p:graphicFrame>
      <p:graphicFrame>
        <p:nvGraphicFramePr>
          <p:cNvPr id="14402" name="Object 66"/>
          <p:cNvGraphicFramePr>
            <a:graphicFrameLocks noChangeAspect="1"/>
          </p:cNvGraphicFramePr>
          <p:nvPr/>
        </p:nvGraphicFramePr>
        <p:xfrm>
          <a:off x="2889250" y="2405063"/>
          <a:ext cx="3197225" cy="1617662"/>
        </p:xfrm>
        <a:graphic>
          <a:graphicData uri="http://schemas.openxmlformats.org/presentationml/2006/ole">
            <p:oleObj spid="_x0000_s14402" name="Equation" r:id="rId6" imgW="1130040" imgH="634680" progId="Equation.3">
              <p:embed/>
            </p:oleObj>
          </a:graphicData>
        </a:graphic>
      </p:graphicFrame>
      <p:graphicFrame>
        <p:nvGraphicFramePr>
          <p:cNvPr id="14403" name="Object 67"/>
          <p:cNvGraphicFramePr>
            <a:graphicFrameLocks noChangeAspect="1"/>
          </p:cNvGraphicFramePr>
          <p:nvPr/>
        </p:nvGraphicFramePr>
        <p:xfrm>
          <a:off x="7391400" y="1676400"/>
          <a:ext cx="395288" cy="517525"/>
        </p:xfrm>
        <a:graphic>
          <a:graphicData uri="http://schemas.openxmlformats.org/presentationml/2006/ole">
            <p:oleObj spid="_x0000_s14403" name="Equation" r:id="rId7" imgW="4869000" imgH="6485400" progId="Equation.3">
              <p:embed/>
            </p:oleObj>
          </a:graphicData>
        </a:graphic>
      </p:graphicFrame>
      <p:sp>
        <p:nvSpPr>
          <p:cNvPr id="14409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31D2F9B2-C004-4C91-97A9-2B7F327F01B8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4404" name="Object 68"/>
          <p:cNvGraphicFramePr>
            <a:graphicFrameLocks noChangeAspect="1"/>
          </p:cNvGraphicFramePr>
          <p:nvPr/>
        </p:nvGraphicFramePr>
        <p:xfrm>
          <a:off x="2905125" y="4999038"/>
          <a:ext cx="460375" cy="488950"/>
        </p:xfrm>
        <a:graphic>
          <a:graphicData uri="http://schemas.openxmlformats.org/presentationml/2006/ole">
            <p:oleObj spid="_x0000_s14404" name="Equation" r:id="rId8" imgW="203024" imgH="2157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27138" y="436563"/>
            <a:ext cx="7535862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 Properties</a:t>
            </a:r>
          </a:p>
        </p:txBody>
      </p:sp>
      <p:sp>
        <p:nvSpPr>
          <p:cNvPr id="15429" name="Rectangle 13"/>
          <p:cNvSpPr>
            <a:spLocks noGrp="1" noChangeArrowheads="1"/>
          </p:cNvSpPr>
          <p:nvPr>
            <p:ph idx="1"/>
          </p:nvPr>
        </p:nvSpPr>
        <p:spPr>
          <a:xfrm>
            <a:off x="152400" y="2590800"/>
            <a:ext cx="4338638" cy="2554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</a:t>
            </a:r>
          </a:p>
          <a:p>
            <a:pPr eaLnBrk="1" hangingPunct="1"/>
            <a:endParaRPr lang="en-US" smtClean="0"/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(i.e.      is unbiased</a:t>
            </a:r>
            <a:r>
              <a:rPr lang="en-US" sz="1400" smtClean="0"/>
              <a:t> 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  <p:sp>
        <p:nvSpPr>
          <p:cNvPr id="154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431" name="Text Box 2"/>
          <p:cNvSpPr txBox="1">
            <a:spLocks noChangeArrowheads="1"/>
          </p:cNvSpPr>
          <p:nvPr/>
        </p:nvSpPr>
        <p:spPr bwMode="auto">
          <a:xfrm>
            <a:off x="4191000" y="1905000"/>
            <a:ext cx="2362200" cy="7016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Normal Population Distribution</a:t>
            </a:r>
          </a:p>
        </p:txBody>
      </p:sp>
      <p:sp>
        <p:nvSpPr>
          <p:cNvPr id="15432" name="Text Box 3"/>
          <p:cNvSpPr txBox="1">
            <a:spLocks noChangeArrowheads="1"/>
          </p:cNvSpPr>
          <p:nvPr/>
        </p:nvSpPr>
        <p:spPr bwMode="auto">
          <a:xfrm>
            <a:off x="3962400" y="4038600"/>
            <a:ext cx="2667000" cy="70802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Normal Sampling Distribution </a:t>
            </a:r>
          </a:p>
        </p:txBody>
      </p:sp>
      <p:sp>
        <p:nvSpPr>
          <p:cNvPr id="15433" name="Line 5"/>
          <p:cNvSpPr>
            <a:spLocks noChangeShapeType="1"/>
          </p:cNvSpPr>
          <p:nvPr/>
        </p:nvSpPr>
        <p:spPr bwMode="auto">
          <a:xfrm>
            <a:off x="7010400" y="2286000"/>
            <a:ext cx="0" cy="1143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4" name="Freeform 6"/>
          <p:cNvSpPr>
            <a:spLocks/>
          </p:cNvSpPr>
          <p:nvPr/>
        </p:nvSpPr>
        <p:spPr bwMode="auto">
          <a:xfrm>
            <a:off x="5334000" y="2286000"/>
            <a:ext cx="1638300" cy="10398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35" name="Freeform 7"/>
          <p:cNvSpPr>
            <a:spLocks/>
          </p:cNvSpPr>
          <p:nvPr/>
        </p:nvSpPr>
        <p:spPr bwMode="auto">
          <a:xfrm>
            <a:off x="7010400" y="2286000"/>
            <a:ext cx="1635125" cy="10398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36" name="Line 8"/>
          <p:cNvSpPr>
            <a:spLocks noChangeShapeType="1"/>
          </p:cNvSpPr>
          <p:nvPr/>
        </p:nvSpPr>
        <p:spPr bwMode="auto">
          <a:xfrm>
            <a:off x="5334000" y="3429000"/>
            <a:ext cx="325278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Line 9"/>
          <p:cNvSpPr>
            <a:spLocks noChangeShapeType="1"/>
          </p:cNvSpPr>
          <p:nvPr/>
        </p:nvSpPr>
        <p:spPr bwMode="auto">
          <a:xfrm>
            <a:off x="7010400" y="4038600"/>
            <a:ext cx="0" cy="1676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Freeform 10"/>
          <p:cNvSpPr>
            <a:spLocks/>
          </p:cNvSpPr>
          <p:nvPr/>
        </p:nvSpPr>
        <p:spPr bwMode="auto">
          <a:xfrm>
            <a:off x="6248400" y="4038600"/>
            <a:ext cx="723900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39" name="Freeform 11"/>
          <p:cNvSpPr>
            <a:spLocks/>
          </p:cNvSpPr>
          <p:nvPr/>
        </p:nvSpPr>
        <p:spPr bwMode="auto">
          <a:xfrm>
            <a:off x="7010400" y="4038600"/>
            <a:ext cx="838200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0" name="Line 12"/>
          <p:cNvSpPr>
            <a:spLocks noChangeShapeType="1"/>
          </p:cNvSpPr>
          <p:nvPr/>
        </p:nvSpPr>
        <p:spPr bwMode="auto">
          <a:xfrm>
            <a:off x="5334000" y="5715000"/>
            <a:ext cx="325278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22" name="Object 62"/>
          <p:cNvGraphicFramePr>
            <a:graphicFrameLocks noChangeAspect="1"/>
          </p:cNvGraphicFramePr>
          <p:nvPr/>
        </p:nvGraphicFramePr>
        <p:xfrm>
          <a:off x="1219200" y="3741738"/>
          <a:ext cx="468313" cy="601662"/>
        </p:xfrm>
        <a:graphic>
          <a:graphicData uri="http://schemas.openxmlformats.org/presentationml/2006/ole">
            <p:oleObj spid="_x0000_s15422" name="Equation" r:id="rId3" imgW="4055400" imgH="5266800" progId="Equation.3">
              <p:embed/>
            </p:oleObj>
          </a:graphicData>
        </a:graphic>
      </p:graphicFrame>
      <p:graphicFrame>
        <p:nvGraphicFramePr>
          <p:cNvPr id="15423" name="Object 63"/>
          <p:cNvGraphicFramePr>
            <a:graphicFrameLocks noChangeAspect="1"/>
          </p:cNvGraphicFramePr>
          <p:nvPr/>
        </p:nvGraphicFramePr>
        <p:xfrm>
          <a:off x="8458200" y="3429000"/>
          <a:ext cx="474663" cy="515938"/>
        </p:xfrm>
        <a:graphic>
          <a:graphicData uri="http://schemas.openxmlformats.org/presentationml/2006/ole">
            <p:oleObj spid="_x0000_s15423" name="Equation" r:id="rId4" imgW="4055400" imgH="4454640" progId="Equation.3">
              <p:embed/>
            </p:oleObj>
          </a:graphicData>
        </a:graphic>
      </p:graphicFrame>
      <p:graphicFrame>
        <p:nvGraphicFramePr>
          <p:cNvPr id="15424" name="Object 64"/>
          <p:cNvGraphicFramePr>
            <a:graphicFrameLocks noChangeAspect="1"/>
          </p:cNvGraphicFramePr>
          <p:nvPr/>
        </p:nvGraphicFramePr>
        <p:xfrm>
          <a:off x="8405813" y="5715000"/>
          <a:ext cx="474662" cy="609600"/>
        </p:xfrm>
        <a:graphic>
          <a:graphicData uri="http://schemas.openxmlformats.org/presentationml/2006/ole">
            <p:oleObj spid="_x0000_s15424" name="Equation" r:id="rId5" imgW="4055400" imgH="5266800" progId="Equation.3">
              <p:embed/>
            </p:oleObj>
          </a:graphicData>
        </a:graphic>
      </p:graphicFrame>
      <p:sp>
        <p:nvSpPr>
          <p:cNvPr id="15441" name="Line 17"/>
          <p:cNvSpPr>
            <a:spLocks noChangeShapeType="1"/>
          </p:cNvSpPr>
          <p:nvPr/>
        </p:nvSpPr>
        <p:spPr bwMode="auto">
          <a:xfrm>
            <a:off x="5105400" y="2590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42" name="Rectangle 18"/>
          <p:cNvSpPr>
            <a:spLocks noChangeArrowheads="1"/>
          </p:cNvSpPr>
          <p:nvPr/>
        </p:nvSpPr>
        <p:spPr bwMode="auto">
          <a:xfrm>
            <a:off x="1066800" y="2112963"/>
            <a:ext cx="2041525" cy="838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5425" name="Object 65"/>
          <p:cNvGraphicFramePr>
            <a:graphicFrameLocks noChangeAspect="1"/>
          </p:cNvGraphicFramePr>
          <p:nvPr/>
        </p:nvGraphicFramePr>
        <p:xfrm>
          <a:off x="1084263" y="2109788"/>
          <a:ext cx="2024062" cy="847725"/>
        </p:xfrm>
        <a:graphic>
          <a:graphicData uri="http://schemas.openxmlformats.org/presentationml/2006/ole">
            <p:oleObj spid="_x0000_s15425" name="Equation" r:id="rId6" imgW="545760" imgH="228600" progId="Equation.3">
              <p:embed/>
            </p:oleObj>
          </a:graphicData>
        </a:graphic>
      </p:graphicFrame>
      <p:graphicFrame>
        <p:nvGraphicFramePr>
          <p:cNvPr id="15426" name="Object 66"/>
          <p:cNvGraphicFramePr>
            <a:graphicFrameLocks noChangeAspect="1"/>
          </p:cNvGraphicFramePr>
          <p:nvPr/>
        </p:nvGraphicFramePr>
        <p:xfrm>
          <a:off x="6934200" y="3505200"/>
          <a:ext cx="271463" cy="381000"/>
        </p:xfrm>
        <a:graphic>
          <a:graphicData uri="http://schemas.openxmlformats.org/presentationml/2006/ole">
            <p:oleObj spid="_x0000_s15426" name="Equation" r:id="rId7" imgW="126725" imgH="177415" progId="Equation.3">
              <p:embed/>
            </p:oleObj>
          </a:graphicData>
        </a:graphic>
      </p:graphicFrame>
      <p:graphicFrame>
        <p:nvGraphicFramePr>
          <p:cNvPr id="15427" name="Object 67"/>
          <p:cNvGraphicFramePr>
            <a:graphicFrameLocks noChangeAspect="1"/>
          </p:cNvGraphicFramePr>
          <p:nvPr/>
        </p:nvGraphicFramePr>
        <p:xfrm>
          <a:off x="6858000" y="5638800"/>
          <a:ext cx="376238" cy="457200"/>
        </p:xfrm>
        <a:graphic>
          <a:graphicData uri="http://schemas.openxmlformats.org/presentationml/2006/ole">
            <p:oleObj spid="_x0000_s15427" name="Equation" r:id="rId8" imgW="177569" imgH="215619" progId="Equation.3">
              <p:embed/>
            </p:oleObj>
          </a:graphicData>
        </a:graphic>
      </p:graphicFrame>
      <p:sp>
        <p:nvSpPr>
          <p:cNvPr id="15443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B46C0583-0C42-4C49-827A-8E0ABEF052A1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444" name="Rectangle 1"/>
          <p:cNvSpPr>
            <a:spLocks noChangeArrowheads="1"/>
          </p:cNvSpPr>
          <p:nvPr/>
        </p:nvSpPr>
        <p:spPr bwMode="auto">
          <a:xfrm>
            <a:off x="365125" y="5275263"/>
            <a:ext cx="599916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(both distributions have the same mean)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7" name="Rectangle 4"/>
          <p:cNvSpPr>
            <a:spLocks noGrp="1" noChangeArrowheads="1"/>
          </p:cNvSpPr>
          <p:nvPr>
            <p:ph type="title"/>
          </p:nvPr>
        </p:nvSpPr>
        <p:spPr>
          <a:xfrm>
            <a:off x="1227138" y="436563"/>
            <a:ext cx="7535862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 Properties</a:t>
            </a:r>
          </a:p>
        </p:txBody>
      </p:sp>
      <p:sp>
        <p:nvSpPr>
          <p:cNvPr id="41008" name="Rectangle 13"/>
          <p:cNvSpPr>
            <a:spLocks noGrp="1" noChangeArrowheads="1"/>
          </p:cNvSpPr>
          <p:nvPr>
            <p:ph idx="1"/>
          </p:nvPr>
        </p:nvSpPr>
        <p:spPr>
          <a:xfrm>
            <a:off x="152400" y="2590800"/>
            <a:ext cx="4338638" cy="2554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</a:t>
            </a:r>
          </a:p>
          <a:p>
            <a:pPr eaLnBrk="1" hangingPunct="1"/>
            <a:endParaRPr lang="en-US" smtClean="0"/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(i.e.      is unbiased</a:t>
            </a:r>
            <a:r>
              <a:rPr lang="en-US" sz="1400" smtClean="0"/>
              <a:t> 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  <p:sp>
        <p:nvSpPr>
          <p:cNvPr id="410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010" name="Text Box 2"/>
          <p:cNvSpPr txBox="1">
            <a:spLocks noChangeArrowheads="1"/>
          </p:cNvSpPr>
          <p:nvPr/>
        </p:nvSpPr>
        <p:spPr bwMode="auto">
          <a:xfrm>
            <a:off x="4191000" y="1905000"/>
            <a:ext cx="2362200" cy="7016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Normal Population Distribution</a:t>
            </a:r>
          </a:p>
        </p:txBody>
      </p:sp>
      <p:sp>
        <p:nvSpPr>
          <p:cNvPr id="41011" name="Text Box 3"/>
          <p:cNvSpPr txBox="1">
            <a:spLocks noChangeArrowheads="1"/>
          </p:cNvSpPr>
          <p:nvPr/>
        </p:nvSpPr>
        <p:spPr bwMode="auto">
          <a:xfrm>
            <a:off x="3962400" y="4038600"/>
            <a:ext cx="2667000" cy="70802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Normal Sampling Distribution </a:t>
            </a:r>
          </a:p>
        </p:txBody>
      </p:sp>
      <p:sp>
        <p:nvSpPr>
          <p:cNvPr id="41012" name="Line 5"/>
          <p:cNvSpPr>
            <a:spLocks noChangeShapeType="1"/>
          </p:cNvSpPr>
          <p:nvPr/>
        </p:nvSpPr>
        <p:spPr bwMode="auto">
          <a:xfrm>
            <a:off x="7010400" y="2286000"/>
            <a:ext cx="0" cy="1143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3" name="Freeform 6"/>
          <p:cNvSpPr>
            <a:spLocks/>
          </p:cNvSpPr>
          <p:nvPr/>
        </p:nvSpPr>
        <p:spPr bwMode="auto">
          <a:xfrm>
            <a:off x="5334000" y="2286000"/>
            <a:ext cx="1638300" cy="10398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4" name="Freeform 7"/>
          <p:cNvSpPr>
            <a:spLocks/>
          </p:cNvSpPr>
          <p:nvPr/>
        </p:nvSpPr>
        <p:spPr bwMode="auto">
          <a:xfrm>
            <a:off x="7010400" y="2286000"/>
            <a:ext cx="1635125" cy="10398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5" name="Line 8"/>
          <p:cNvSpPr>
            <a:spLocks noChangeShapeType="1"/>
          </p:cNvSpPr>
          <p:nvPr/>
        </p:nvSpPr>
        <p:spPr bwMode="auto">
          <a:xfrm>
            <a:off x="5334000" y="3429000"/>
            <a:ext cx="325278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6" name="Line 9"/>
          <p:cNvSpPr>
            <a:spLocks noChangeShapeType="1"/>
          </p:cNvSpPr>
          <p:nvPr/>
        </p:nvSpPr>
        <p:spPr bwMode="auto">
          <a:xfrm>
            <a:off x="7010400" y="4038600"/>
            <a:ext cx="0" cy="1676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7" name="Freeform 10"/>
          <p:cNvSpPr>
            <a:spLocks/>
          </p:cNvSpPr>
          <p:nvPr/>
        </p:nvSpPr>
        <p:spPr bwMode="auto">
          <a:xfrm>
            <a:off x="6248400" y="4038600"/>
            <a:ext cx="723900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8" name="Freeform 11"/>
          <p:cNvSpPr>
            <a:spLocks/>
          </p:cNvSpPr>
          <p:nvPr/>
        </p:nvSpPr>
        <p:spPr bwMode="auto">
          <a:xfrm>
            <a:off x="7010400" y="4038600"/>
            <a:ext cx="838200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9" name="Line 12"/>
          <p:cNvSpPr>
            <a:spLocks noChangeShapeType="1"/>
          </p:cNvSpPr>
          <p:nvPr/>
        </p:nvSpPr>
        <p:spPr bwMode="auto">
          <a:xfrm>
            <a:off x="5334000" y="5715000"/>
            <a:ext cx="325278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00" name="Object 40"/>
          <p:cNvGraphicFramePr>
            <a:graphicFrameLocks noChangeAspect="1"/>
          </p:cNvGraphicFramePr>
          <p:nvPr/>
        </p:nvGraphicFramePr>
        <p:xfrm>
          <a:off x="1219200" y="3741738"/>
          <a:ext cx="468313" cy="601662"/>
        </p:xfrm>
        <a:graphic>
          <a:graphicData uri="http://schemas.openxmlformats.org/presentationml/2006/ole">
            <p:oleObj spid="_x0000_s41000" name="Equation" r:id="rId3" imgW="4055400" imgH="5266800" progId="Equation.3">
              <p:embed/>
            </p:oleObj>
          </a:graphicData>
        </a:graphic>
      </p:graphicFrame>
      <p:graphicFrame>
        <p:nvGraphicFramePr>
          <p:cNvPr id="41001" name="Object 41"/>
          <p:cNvGraphicFramePr>
            <a:graphicFrameLocks noChangeAspect="1"/>
          </p:cNvGraphicFramePr>
          <p:nvPr/>
        </p:nvGraphicFramePr>
        <p:xfrm>
          <a:off x="8458200" y="3429000"/>
          <a:ext cx="474663" cy="515938"/>
        </p:xfrm>
        <a:graphic>
          <a:graphicData uri="http://schemas.openxmlformats.org/presentationml/2006/ole">
            <p:oleObj spid="_x0000_s41001" name="Equation" r:id="rId4" imgW="4055400" imgH="4454640" progId="Equation.3">
              <p:embed/>
            </p:oleObj>
          </a:graphicData>
        </a:graphic>
      </p:graphicFrame>
      <p:graphicFrame>
        <p:nvGraphicFramePr>
          <p:cNvPr id="41002" name="Object 42"/>
          <p:cNvGraphicFramePr>
            <a:graphicFrameLocks noChangeAspect="1"/>
          </p:cNvGraphicFramePr>
          <p:nvPr/>
        </p:nvGraphicFramePr>
        <p:xfrm>
          <a:off x="8405813" y="5715000"/>
          <a:ext cx="474662" cy="609600"/>
        </p:xfrm>
        <a:graphic>
          <a:graphicData uri="http://schemas.openxmlformats.org/presentationml/2006/ole">
            <p:oleObj spid="_x0000_s41002" name="Equation" r:id="rId5" imgW="4055400" imgH="5266800" progId="Equation.3">
              <p:embed/>
            </p:oleObj>
          </a:graphicData>
        </a:graphic>
      </p:graphicFrame>
      <p:sp>
        <p:nvSpPr>
          <p:cNvPr id="41020" name="Line 17"/>
          <p:cNvSpPr>
            <a:spLocks noChangeShapeType="1"/>
          </p:cNvSpPr>
          <p:nvPr/>
        </p:nvSpPr>
        <p:spPr bwMode="auto">
          <a:xfrm>
            <a:off x="5105400" y="2590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1003" name="Object 43"/>
          <p:cNvGraphicFramePr>
            <a:graphicFrameLocks noChangeAspect="1"/>
          </p:cNvGraphicFramePr>
          <p:nvPr/>
        </p:nvGraphicFramePr>
        <p:xfrm>
          <a:off x="6934200" y="3505200"/>
          <a:ext cx="271463" cy="381000"/>
        </p:xfrm>
        <a:graphic>
          <a:graphicData uri="http://schemas.openxmlformats.org/presentationml/2006/ole">
            <p:oleObj spid="_x0000_s41003" name="Equation" r:id="rId6" imgW="126725" imgH="177415" progId="Equation.3">
              <p:embed/>
            </p:oleObj>
          </a:graphicData>
        </a:graphic>
      </p:graphicFrame>
      <p:graphicFrame>
        <p:nvGraphicFramePr>
          <p:cNvPr id="41004" name="Object 44"/>
          <p:cNvGraphicFramePr>
            <a:graphicFrameLocks noChangeAspect="1"/>
          </p:cNvGraphicFramePr>
          <p:nvPr/>
        </p:nvGraphicFramePr>
        <p:xfrm>
          <a:off x="6858000" y="5638800"/>
          <a:ext cx="376238" cy="457200"/>
        </p:xfrm>
        <a:graphic>
          <a:graphicData uri="http://schemas.openxmlformats.org/presentationml/2006/ole">
            <p:oleObj spid="_x0000_s41004" name="Equation" r:id="rId7" imgW="177569" imgH="215619" progId="Equation.3">
              <p:embed/>
            </p:oleObj>
          </a:graphicData>
        </a:graphic>
      </p:graphicFrame>
      <p:sp>
        <p:nvSpPr>
          <p:cNvPr id="41021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8E65A19D-FA2E-4D22-A613-AA439FEF73B2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022" name="Text Box 1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41005" name="Object 45"/>
          <p:cNvGraphicFramePr>
            <a:graphicFrameLocks noChangeAspect="1"/>
          </p:cNvGraphicFramePr>
          <p:nvPr/>
        </p:nvGraphicFramePr>
        <p:xfrm>
          <a:off x="1316038" y="1819275"/>
          <a:ext cx="1981200" cy="1390650"/>
        </p:xfrm>
        <a:graphic>
          <a:graphicData uri="http://schemas.openxmlformats.org/presentationml/2006/ole">
            <p:oleObj spid="_x0000_s41005" name="Equation" r:id="rId8" imgW="596900" imgH="419100" progId="Equation.3">
              <p:embed/>
            </p:oleObj>
          </a:graphicData>
        </a:graphic>
      </p:graphicFrame>
      <p:sp>
        <p:nvSpPr>
          <p:cNvPr id="41023" name="Rectangle 25"/>
          <p:cNvSpPr>
            <a:spLocks noChangeArrowheads="1"/>
          </p:cNvSpPr>
          <p:nvPr/>
        </p:nvSpPr>
        <p:spPr bwMode="auto">
          <a:xfrm>
            <a:off x="365125" y="5275263"/>
            <a:ext cx="599916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(the distribution of      has a reduced standard deviation</a:t>
            </a:r>
          </a:p>
        </p:txBody>
      </p:sp>
      <p:graphicFrame>
        <p:nvGraphicFramePr>
          <p:cNvPr id="41006" name="Object 46"/>
          <p:cNvGraphicFramePr>
            <a:graphicFrameLocks noChangeAspect="1"/>
          </p:cNvGraphicFramePr>
          <p:nvPr/>
        </p:nvGraphicFramePr>
        <p:xfrm>
          <a:off x="2962275" y="5230813"/>
          <a:ext cx="330200" cy="422275"/>
        </p:xfrm>
        <a:graphic>
          <a:graphicData uri="http://schemas.openxmlformats.org/presentationml/2006/ole">
            <p:oleObj spid="_x0000_s41006" name="Equation" r:id="rId9" imgW="4055400" imgH="526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Rectangle 2"/>
          <p:cNvSpPr>
            <a:spLocks noChangeArrowheads="1"/>
          </p:cNvSpPr>
          <p:nvPr/>
        </p:nvSpPr>
        <p:spPr bwMode="auto">
          <a:xfrm>
            <a:off x="1600200" y="2514600"/>
            <a:ext cx="2362200" cy="10668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6" name="Rectangle 4"/>
          <p:cNvSpPr>
            <a:spLocks noGrp="1" noChangeArrowheads="1"/>
          </p:cNvSpPr>
          <p:nvPr>
            <p:ph type="title"/>
          </p:nvPr>
        </p:nvSpPr>
        <p:spPr>
          <a:xfrm>
            <a:off x="1095375" y="43021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Sampling Distribution Properties</a:t>
            </a:r>
          </a:p>
        </p:txBody>
      </p:sp>
      <p:sp>
        <p:nvSpPr>
          <p:cNvPr id="16427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1792288"/>
            <a:ext cx="8077200" cy="45323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mtClean="0"/>
              <a:t>   As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r>
              <a:rPr lang="en-US" smtClean="0"/>
              <a:t>  increases,       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mtClean="0"/>
              <a:t>          decreases</a:t>
            </a:r>
          </a:p>
        </p:txBody>
      </p:sp>
      <p:sp>
        <p:nvSpPr>
          <p:cNvPr id="164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29" name="Line 3"/>
          <p:cNvSpPr>
            <a:spLocks noChangeShapeType="1"/>
          </p:cNvSpPr>
          <p:nvPr/>
        </p:nvSpPr>
        <p:spPr bwMode="auto">
          <a:xfrm>
            <a:off x="5334000" y="2743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30" name="Line 6"/>
          <p:cNvSpPr>
            <a:spLocks noChangeShapeType="1"/>
          </p:cNvSpPr>
          <p:nvPr/>
        </p:nvSpPr>
        <p:spPr bwMode="auto">
          <a:xfrm>
            <a:off x="3962400" y="4572000"/>
            <a:ext cx="447675" cy="1428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Line 7"/>
          <p:cNvSpPr>
            <a:spLocks noChangeShapeType="1"/>
          </p:cNvSpPr>
          <p:nvPr/>
        </p:nvSpPr>
        <p:spPr bwMode="auto">
          <a:xfrm flipH="1">
            <a:off x="5648325" y="2895600"/>
            <a:ext cx="828675" cy="76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Rectangle 8"/>
          <p:cNvSpPr>
            <a:spLocks noChangeArrowheads="1"/>
          </p:cNvSpPr>
          <p:nvPr/>
        </p:nvSpPr>
        <p:spPr bwMode="auto">
          <a:xfrm>
            <a:off x="6477000" y="2590800"/>
            <a:ext cx="1905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Larger sample size</a:t>
            </a:r>
          </a:p>
        </p:txBody>
      </p:sp>
      <p:sp>
        <p:nvSpPr>
          <p:cNvPr id="16433" name="Rectangle 9"/>
          <p:cNvSpPr>
            <a:spLocks noChangeArrowheads="1"/>
          </p:cNvSpPr>
          <p:nvPr/>
        </p:nvSpPr>
        <p:spPr bwMode="auto">
          <a:xfrm>
            <a:off x="2133600" y="3962400"/>
            <a:ext cx="20034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Smaller sample size</a:t>
            </a:r>
          </a:p>
        </p:txBody>
      </p:sp>
      <p:sp>
        <p:nvSpPr>
          <p:cNvPr id="16434" name="Line 10"/>
          <p:cNvSpPr>
            <a:spLocks noChangeShapeType="1"/>
          </p:cNvSpPr>
          <p:nvPr/>
        </p:nvSpPr>
        <p:spPr bwMode="auto">
          <a:xfrm>
            <a:off x="2209800" y="5867400"/>
            <a:ext cx="653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Freeform 11"/>
          <p:cNvSpPr>
            <a:spLocks/>
          </p:cNvSpPr>
          <p:nvPr/>
        </p:nvSpPr>
        <p:spPr bwMode="auto">
          <a:xfrm>
            <a:off x="3200400" y="3581400"/>
            <a:ext cx="2133600" cy="2208213"/>
          </a:xfrm>
          <a:custGeom>
            <a:avLst/>
            <a:gdLst>
              <a:gd name="T0" fmla="*/ 0 w 1344"/>
              <a:gd name="T1" fmla="*/ 2147483647 h 1487"/>
              <a:gd name="T2" fmla="*/ 2147483647 w 1344"/>
              <a:gd name="T3" fmla="*/ 2147483647 h 1487"/>
              <a:gd name="T4" fmla="*/ 2147483647 w 1344"/>
              <a:gd name="T5" fmla="*/ 2147483647 h 1487"/>
              <a:gd name="T6" fmla="*/ 2147483647 w 1344"/>
              <a:gd name="T7" fmla="*/ 2147483647 h 1487"/>
              <a:gd name="T8" fmla="*/ 2147483647 w 1344"/>
              <a:gd name="T9" fmla="*/ 2147483647 h 1487"/>
              <a:gd name="T10" fmla="*/ 2147483647 w 1344"/>
              <a:gd name="T11" fmla="*/ 2147483647 h 1487"/>
              <a:gd name="T12" fmla="*/ 2147483647 w 1344"/>
              <a:gd name="T13" fmla="*/ 2147483647 h 1487"/>
              <a:gd name="T14" fmla="*/ 2147483647 w 1344"/>
              <a:gd name="T15" fmla="*/ 2147483647 h 1487"/>
              <a:gd name="T16" fmla="*/ 2147483647 w 1344"/>
              <a:gd name="T17" fmla="*/ 2147483647 h 1487"/>
              <a:gd name="T18" fmla="*/ 2147483647 w 1344"/>
              <a:gd name="T19" fmla="*/ 2147483647 h 1487"/>
              <a:gd name="T20" fmla="*/ 2147483647 w 1344"/>
              <a:gd name="T21" fmla="*/ 2147483647 h 1487"/>
              <a:gd name="T22" fmla="*/ 2147483647 w 1344"/>
              <a:gd name="T23" fmla="*/ 2147483647 h 1487"/>
              <a:gd name="T24" fmla="*/ 2147483647 w 1344"/>
              <a:gd name="T25" fmla="*/ 2147483647 h 1487"/>
              <a:gd name="T26" fmla="*/ 2147483647 w 1344"/>
              <a:gd name="T27" fmla="*/ 2147483647 h 1487"/>
              <a:gd name="T28" fmla="*/ 2147483647 w 1344"/>
              <a:gd name="T29" fmla="*/ 2147483647 h 1487"/>
              <a:gd name="T30" fmla="*/ 2147483647 w 1344"/>
              <a:gd name="T31" fmla="*/ 0 h 14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44"/>
              <a:gd name="T49" fmla="*/ 0 h 1487"/>
              <a:gd name="T50" fmla="*/ 1344 w 1344"/>
              <a:gd name="T51" fmla="*/ 1487 h 148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44" h="1487">
                <a:moveTo>
                  <a:pt x="0" y="1486"/>
                </a:moveTo>
                <a:lnTo>
                  <a:pt x="141" y="1471"/>
                </a:lnTo>
                <a:lnTo>
                  <a:pt x="212" y="1452"/>
                </a:lnTo>
                <a:lnTo>
                  <a:pt x="284" y="1429"/>
                </a:lnTo>
                <a:lnTo>
                  <a:pt x="353" y="1395"/>
                </a:lnTo>
                <a:lnTo>
                  <a:pt x="425" y="1347"/>
                </a:lnTo>
                <a:lnTo>
                  <a:pt x="496" y="1287"/>
                </a:lnTo>
                <a:lnTo>
                  <a:pt x="636" y="1116"/>
                </a:lnTo>
                <a:lnTo>
                  <a:pt x="776" y="872"/>
                </a:lnTo>
                <a:lnTo>
                  <a:pt x="919" y="580"/>
                </a:lnTo>
                <a:lnTo>
                  <a:pt x="988" y="431"/>
                </a:lnTo>
                <a:lnTo>
                  <a:pt x="1060" y="294"/>
                </a:lnTo>
                <a:lnTo>
                  <a:pt x="1130" y="174"/>
                </a:lnTo>
                <a:lnTo>
                  <a:pt x="1199" y="80"/>
                </a:lnTo>
                <a:lnTo>
                  <a:pt x="1271" y="20"/>
                </a:lnTo>
                <a:lnTo>
                  <a:pt x="1343" y="0"/>
                </a:ln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Freeform 12"/>
          <p:cNvSpPr>
            <a:spLocks/>
          </p:cNvSpPr>
          <p:nvPr/>
        </p:nvSpPr>
        <p:spPr bwMode="auto">
          <a:xfrm>
            <a:off x="5334000" y="3581400"/>
            <a:ext cx="2513013" cy="2208213"/>
          </a:xfrm>
          <a:custGeom>
            <a:avLst/>
            <a:gdLst>
              <a:gd name="T0" fmla="*/ 2147483647 w 1583"/>
              <a:gd name="T1" fmla="*/ 2147483647 h 1487"/>
              <a:gd name="T2" fmla="*/ 2147483647 w 1583"/>
              <a:gd name="T3" fmla="*/ 2147483647 h 1487"/>
              <a:gd name="T4" fmla="*/ 2147483647 w 1583"/>
              <a:gd name="T5" fmla="*/ 2147483647 h 1487"/>
              <a:gd name="T6" fmla="*/ 2147483647 w 1583"/>
              <a:gd name="T7" fmla="*/ 2147483647 h 1487"/>
              <a:gd name="T8" fmla="*/ 2147483647 w 1583"/>
              <a:gd name="T9" fmla="*/ 2147483647 h 1487"/>
              <a:gd name="T10" fmla="*/ 2147483647 w 1583"/>
              <a:gd name="T11" fmla="*/ 2147483647 h 1487"/>
              <a:gd name="T12" fmla="*/ 2147483647 w 1583"/>
              <a:gd name="T13" fmla="*/ 2147483647 h 1487"/>
              <a:gd name="T14" fmla="*/ 2147483647 w 1583"/>
              <a:gd name="T15" fmla="*/ 2147483647 h 1487"/>
              <a:gd name="T16" fmla="*/ 2147483647 w 1583"/>
              <a:gd name="T17" fmla="*/ 2147483647 h 1487"/>
              <a:gd name="T18" fmla="*/ 2147483647 w 1583"/>
              <a:gd name="T19" fmla="*/ 2147483647 h 1487"/>
              <a:gd name="T20" fmla="*/ 2147483647 w 1583"/>
              <a:gd name="T21" fmla="*/ 2147483647 h 1487"/>
              <a:gd name="T22" fmla="*/ 2147483647 w 1583"/>
              <a:gd name="T23" fmla="*/ 2147483647 h 1487"/>
              <a:gd name="T24" fmla="*/ 2147483647 w 1583"/>
              <a:gd name="T25" fmla="*/ 2147483647 h 1487"/>
              <a:gd name="T26" fmla="*/ 2147483647 w 1583"/>
              <a:gd name="T27" fmla="*/ 2147483647 h 1487"/>
              <a:gd name="T28" fmla="*/ 2147483647 w 1583"/>
              <a:gd name="T29" fmla="*/ 2147483647 h 1487"/>
              <a:gd name="T30" fmla="*/ 0 w 1583"/>
              <a:gd name="T31" fmla="*/ 0 h 14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83"/>
              <a:gd name="T49" fmla="*/ 0 h 1487"/>
              <a:gd name="T50" fmla="*/ 1583 w 1583"/>
              <a:gd name="T51" fmla="*/ 1487 h 148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83" h="1487">
                <a:moveTo>
                  <a:pt x="1582" y="1486"/>
                </a:moveTo>
                <a:lnTo>
                  <a:pt x="1416" y="1471"/>
                </a:lnTo>
                <a:lnTo>
                  <a:pt x="1332" y="1452"/>
                </a:lnTo>
                <a:lnTo>
                  <a:pt x="1250" y="1429"/>
                </a:lnTo>
                <a:lnTo>
                  <a:pt x="1166" y="1395"/>
                </a:lnTo>
                <a:lnTo>
                  <a:pt x="1081" y="1347"/>
                </a:lnTo>
                <a:lnTo>
                  <a:pt x="1001" y="1287"/>
                </a:lnTo>
                <a:lnTo>
                  <a:pt x="832" y="1116"/>
                </a:lnTo>
                <a:lnTo>
                  <a:pt x="666" y="872"/>
                </a:lnTo>
                <a:lnTo>
                  <a:pt x="500" y="580"/>
                </a:lnTo>
                <a:lnTo>
                  <a:pt x="415" y="431"/>
                </a:lnTo>
                <a:lnTo>
                  <a:pt x="331" y="294"/>
                </a:lnTo>
                <a:lnTo>
                  <a:pt x="251" y="174"/>
                </a:lnTo>
                <a:lnTo>
                  <a:pt x="166" y="80"/>
                </a:lnTo>
                <a:lnTo>
                  <a:pt x="82" y="20"/>
                </a:lnTo>
                <a:lnTo>
                  <a:pt x="0" y="0"/>
                </a:ln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Freeform 13"/>
          <p:cNvSpPr>
            <a:spLocks/>
          </p:cNvSpPr>
          <p:nvPr/>
        </p:nvSpPr>
        <p:spPr bwMode="auto">
          <a:xfrm>
            <a:off x="4267200" y="2743200"/>
            <a:ext cx="1066800" cy="3046413"/>
          </a:xfrm>
          <a:custGeom>
            <a:avLst/>
            <a:gdLst>
              <a:gd name="T0" fmla="*/ 0 w 864"/>
              <a:gd name="T1" fmla="*/ 2147483647 h 1919"/>
              <a:gd name="T2" fmla="*/ 2147483647 w 864"/>
              <a:gd name="T3" fmla="*/ 2147483647 h 1919"/>
              <a:gd name="T4" fmla="*/ 2147483647 w 864"/>
              <a:gd name="T5" fmla="*/ 2147483647 h 1919"/>
              <a:gd name="T6" fmla="*/ 2147483647 w 864"/>
              <a:gd name="T7" fmla="*/ 2147483647 h 1919"/>
              <a:gd name="T8" fmla="*/ 2147483647 w 864"/>
              <a:gd name="T9" fmla="*/ 2147483647 h 1919"/>
              <a:gd name="T10" fmla="*/ 2147483647 w 864"/>
              <a:gd name="T11" fmla="*/ 2147483647 h 1919"/>
              <a:gd name="T12" fmla="*/ 2147483647 w 864"/>
              <a:gd name="T13" fmla="*/ 2147483647 h 1919"/>
              <a:gd name="T14" fmla="*/ 2147483647 w 864"/>
              <a:gd name="T15" fmla="*/ 2147483647 h 1919"/>
              <a:gd name="T16" fmla="*/ 2147483647 w 864"/>
              <a:gd name="T17" fmla="*/ 2147483647 h 1919"/>
              <a:gd name="T18" fmla="*/ 2147483647 w 864"/>
              <a:gd name="T19" fmla="*/ 2147483647 h 1919"/>
              <a:gd name="T20" fmla="*/ 2147483647 w 864"/>
              <a:gd name="T21" fmla="*/ 2147483647 h 1919"/>
              <a:gd name="T22" fmla="*/ 2147483647 w 864"/>
              <a:gd name="T23" fmla="*/ 2147483647 h 1919"/>
              <a:gd name="T24" fmla="*/ 2147483647 w 864"/>
              <a:gd name="T25" fmla="*/ 2147483647 h 1919"/>
              <a:gd name="T26" fmla="*/ 2147483647 w 864"/>
              <a:gd name="T27" fmla="*/ 2147483647 h 1919"/>
              <a:gd name="T28" fmla="*/ 2147483647 w 864"/>
              <a:gd name="T29" fmla="*/ 2147483647 h 1919"/>
              <a:gd name="T30" fmla="*/ 2147483647 w 864"/>
              <a:gd name="T31" fmla="*/ 0 h 19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4"/>
              <a:gd name="T49" fmla="*/ 0 h 1919"/>
              <a:gd name="T50" fmla="*/ 864 w 864"/>
              <a:gd name="T51" fmla="*/ 1919 h 19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4" h="1919">
                <a:moveTo>
                  <a:pt x="0" y="1918"/>
                </a:moveTo>
                <a:lnTo>
                  <a:pt x="90" y="1899"/>
                </a:lnTo>
                <a:lnTo>
                  <a:pt x="136" y="1874"/>
                </a:lnTo>
                <a:lnTo>
                  <a:pt x="183" y="1844"/>
                </a:lnTo>
                <a:lnTo>
                  <a:pt x="227" y="1800"/>
                </a:lnTo>
                <a:lnTo>
                  <a:pt x="273" y="1738"/>
                </a:lnTo>
                <a:lnTo>
                  <a:pt x="319" y="1660"/>
                </a:lnTo>
                <a:lnTo>
                  <a:pt x="409" y="1440"/>
                </a:lnTo>
                <a:lnTo>
                  <a:pt x="499" y="1126"/>
                </a:lnTo>
                <a:lnTo>
                  <a:pt x="591" y="748"/>
                </a:lnTo>
                <a:lnTo>
                  <a:pt x="635" y="556"/>
                </a:lnTo>
                <a:lnTo>
                  <a:pt x="681" y="380"/>
                </a:lnTo>
                <a:lnTo>
                  <a:pt x="727" y="225"/>
                </a:lnTo>
                <a:lnTo>
                  <a:pt x="771" y="103"/>
                </a:lnTo>
                <a:lnTo>
                  <a:pt x="817" y="25"/>
                </a:lnTo>
                <a:lnTo>
                  <a:pt x="863" y="0"/>
                </a:lnTo>
              </a:path>
            </a:pathLst>
          </a:custGeom>
          <a:noFill/>
          <a:ln w="762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Freeform 14"/>
          <p:cNvSpPr>
            <a:spLocks/>
          </p:cNvSpPr>
          <p:nvPr/>
        </p:nvSpPr>
        <p:spPr bwMode="auto">
          <a:xfrm>
            <a:off x="5334000" y="2743200"/>
            <a:ext cx="1219200" cy="3046413"/>
          </a:xfrm>
          <a:custGeom>
            <a:avLst/>
            <a:gdLst>
              <a:gd name="T0" fmla="*/ 2147483647 w 960"/>
              <a:gd name="T1" fmla="*/ 2147483647 h 1919"/>
              <a:gd name="T2" fmla="*/ 2147483647 w 960"/>
              <a:gd name="T3" fmla="*/ 2147483647 h 1919"/>
              <a:gd name="T4" fmla="*/ 2147483647 w 960"/>
              <a:gd name="T5" fmla="*/ 2147483647 h 1919"/>
              <a:gd name="T6" fmla="*/ 2147483647 w 960"/>
              <a:gd name="T7" fmla="*/ 2147483647 h 1919"/>
              <a:gd name="T8" fmla="*/ 2147483647 w 960"/>
              <a:gd name="T9" fmla="*/ 2147483647 h 1919"/>
              <a:gd name="T10" fmla="*/ 2147483647 w 960"/>
              <a:gd name="T11" fmla="*/ 2147483647 h 1919"/>
              <a:gd name="T12" fmla="*/ 2147483647 w 960"/>
              <a:gd name="T13" fmla="*/ 2147483647 h 1919"/>
              <a:gd name="T14" fmla="*/ 2147483647 w 960"/>
              <a:gd name="T15" fmla="*/ 2147483647 h 1919"/>
              <a:gd name="T16" fmla="*/ 2147483647 w 960"/>
              <a:gd name="T17" fmla="*/ 2147483647 h 1919"/>
              <a:gd name="T18" fmla="*/ 2147483647 w 960"/>
              <a:gd name="T19" fmla="*/ 2147483647 h 1919"/>
              <a:gd name="T20" fmla="*/ 2147483647 w 960"/>
              <a:gd name="T21" fmla="*/ 2147483647 h 1919"/>
              <a:gd name="T22" fmla="*/ 2147483647 w 960"/>
              <a:gd name="T23" fmla="*/ 2147483647 h 1919"/>
              <a:gd name="T24" fmla="*/ 2147483647 w 960"/>
              <a:gd name="T25" fmla="*/ 2147483647 h 1919"/>
              <a:gd name="T26" fmla="*/ 2147483647 w 960"/>
              <a:gd name="T27" fmla="*/ 2147483647 h 1919"/>
              <a:gd name="T28" fmla="*/ 2147483647 w 960"/>
              <a:gd name="T29" fmla="*/ 2147483647 h 1919"/>
              <a:gd name="T30" fmla="*/ 0 w 960"/>
              <a:gd name="T31" fmla="*/ 0 h 19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60"/>
              <a:gd name="T49" fmla="*/ 0 h 1919"/>
              <a:gd name="T50" fmla="*/ 960 w 960"/>
              <a:gd name="T51" fmla="*/ 1919 h 191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60" h="1919">
                <a:moveTo>
                  <a:pt x="959" y="1918"/>
                </a:moveTo>
                <a:lnTo>
                  <a:pt x="858" y="1899"/>
                </a:lnTo>
                <a:lnTo>
                  <a:pt x="807" y="1874"/>
                </a:lnTo>
                <a:lnTo>
                  <a:pt x="758" y="1844"/>
                </a:lnTo>
                <a:lnTo>
                  <a:pt x="706" y="1800"/>
                </a:lnTo>
                <a:lnTo>
                  <a:pt x="655" y="1738"/>
                </a:lnTo>
                <a:lnTo>
                  <a:pt x="607" y="1660"/>
                </a:lnTo>
                <a:lnTo>
                  <a:pt x="504" y="1440"/>
                </a:lnTo>
                <a:lnTo>
                  <a:pt x="404" y="1126"/>
                </a:lnTo>
                <a:lnTo>
                  <a:pt x="303" y="748"/>
                </a:lnTo>
                <a:lnTo>
                  <a:pt x="252" y="556"/>
                </a:lnTo>
                <a:lnTo>
                  <a:pt x="200" y="380"/>
                </a:lnTo>
                <a:lnTo>
                  <a:pt x="152" y="225"/>
                </a:lnTo>
                <a:lnTo>
                  <a:pt x="101" y="103"/>
                </a:lnTo>
                <a:lnTo>
                  <a:pt x="49" y="25"/>
                </a:lnTo>
                <a:lnTo>
                  <a:pt x="0" y="0"/>
                </a:lnTo>
              </a:path>
            </a:pathLst>
          </a:custGeom>
          <a:noFill/>
          <a:ln w="762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8458200" y="5867400"/>
          <a:ext cx="415925" cy="533400"/>
        </p:xfrm>
        <a:graphic>
          <a:graphicData uri="http://schemas.openxmlformats.org/presentationml/2006/ole">
            <p:oleObj spid="_x0000_s16422" name="Equation" r:id="rId3" imgW="4055400" imgH="5266800" progId="Equation.3">
              <p:embed/>
            </p:oleObj>
          </a:graphicData>
        </a:graphic>
      </p:graphicFrame>
      <p:sp>
        <p:nvSpPr>
          <p:cNvPr id="16439" name="Text Box 1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1752600" y="2971800"/>
          <a:ext cx="460375" cy="488950"/>
        </p:xfrm>
        <a:graphic>
          <a:graphicData uri="http://schemas.openxmlformats.org/presentationml/2006/ole">
            <p:oleObj spid="_x0000_s16423" name="Equation" r:id="rId4" imgW="203024" imgH="215713" progId="Equation.3">
              <p:embed/>
            </p:oleObj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5237163" y="5943600"/>
          <a:ext cx="325437" cy="457200"/>
        </p:xfrm>
        <a:graphic>
          <a:graphicData uri="http://schemas.openxmlformats.org/presentationml/2006/ole">
            <p:oleObj spid="_x0000_s16424" name="Equation" r:id="rId5" imgW="126725" imgH="177415" progId="Equation.3">
              <p:embed/>
            </p:oleObj>
          </a:graphicData>
        </a:graphic>
      </p:graphicFrame>
      <p:sp>
        <p:nvSpPr>
          <p:cNvPr id="16440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3CA30844-438D-4C56-90FA-BC77C815DF29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43656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Central Limit Theorem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532313"/>
          </a:xfrm>
        </p:spPr>
        <p:txBody>
          <a:bodyPr/>
          <a:lstStyle/>
          <a:p>
            <a:pPr eaLnBrk="1" hangingPunct="1">
              <a:lnSpc>
                <a:spcPct val="170000"/>
              </a:lnSpc>
              <a:defRPr/>
            </a:pPr>
            <a:r>
              <a:rPr lang="en-US" dirty="0" smtClean="0"/>
              <a:t>Even if the population is </a:t>
            </a:r>
            <a:r>
              <a:rPr lang="en-US" dirty="0" smtClean="0">
                <a:solidFill>
                  <a:srgbClr val="0000FF"/>
                </a:solidFill>
              </a:rPr>
              <a:t>not normal,</a:t>
            </a:r>
          </a:p>
          <a:p>
            <a:pPr marL="0" indent="0"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…sample means from the population </a:t>
            </a:r>
            <a:r>
              <a:rPr lang="en-US" dirty="0" smtClean="0">
                <a:solidFill>
                  <a:srgbClr val="0000FF"/>
                </a:solidFill>
              </a:rPr>
              <a:t>will be approximately normal</a:t>
            </a:r>
            <a:r>
              <a:rPr lang="en-US" dirty="0" smtClean="0"/>
              <a:t> as long as the sample size is large enough.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174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434" name="Equation" r:id="rId3" imgW="114151" imgH="215619" progId="Equation.3">
              <p:embed/>
            </p:oleObj>
          </a:graphicData>
        </a:graphic>
      </p:graphicFrame>
      <p:sp>
        <p:nvSpPr>
          <p:cNvPr id="17438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92D7BC15-B81F-40A3-939A-A83A33009020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436563"/>
            <a:ext cx="7793037" cy="762000"/>
          </a:xfrm>
        </p:spPr>
        <p:txBody>
          <a:bodyPr/>
          <a:lstStyle/>
          <a:p>
            <a:pPr eaLnBrk="1" hangingPunct="1"/>
            <a:r>
              <a:rPr lang="en-US" smtClean="0"/>
              <a:t>Central Limit Theorem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60851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Let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be a set of </a:t>
            </a:r>
            <a:r>
              <a:rPr lang="en-US" sz="2400" dirty="0" smtClean="0"/>
              <a:t> n  </a:t>
            </a:r>
            <a:r>
              <a:rPr lang="en-US" sz="2400" dirty="0"/>
              <a:t>independent random variables having </a:t>
            </a:r>
            <a:r>
              <a:rPr lang="en-US" sz="2400" dirty="0" smtClean="0"/>
              <a:t>identical distributions </a:t>
            </a:r>
            <a:r>
              <a:rPr lang="en-US" sz="2400" dirty="0"/>
              <a:t>with mean </a:t>
            </a:r>
            <a:r>
              <a:rPr lang="en-US" sz="2400" dirty="0" smtClean="0"/>
              <a:t>µ, </a:t>
            </a:r>
            <a:r>
              <a:rPr lang="en-US" sz="2400" dirty="0"/>
              <a:t>variance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</a:t>
            </a:r>
            <a:r>
              <a:rPr lang="en-US" sz="2400" dirty="0"/>
              <a:t>and X as the mean of these random variables.</a:t>
            </a:r>
          </a:p>
          <a:p>
            <a:pPr>
              <a:defRPr/>
            </a:pPr>
            <a:r>
              <a:rPr lang="en-US" sz="2400" dirty="0"/>
              <a:t>As n becomes large, the </a:t>
            </a:r>
            <a:r>
              <a:rPr lang="en-US" sz="2400" dirty="0">
                <a:solidFill>
                  <a:srgbClr val="0000FF"/>
                </a:solidFill>
              </a:rPr>
              <a:t>central limit theorem </a:t>
            </a:r>
            <a:r>
              <a:rPr lang="en-US" sz="2400" dirty="0"/>
              <a:t>states that the distribution of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approaches </a:t>
            </a:r>
            <a:r>
              <a:rPr lang="en-US" sz="2400" dirty="0"/>
              <a:t>the standard normal </a:t>
            </a:r>
            <a:r>
              <a:rPr lang="en-US" sz="2400" dirty="0" smtClean="0"/>
              <a:t>distribution</a:t>
            </a:r>
            <a:endParaRPr lang="en-US" dirty="0" smtClean="0"/>
          </a:p>
        </p:txBody>
      </p:sp>
      <p:sp>
        <p:nvSpPr>
          <p:cNvPr id="471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7121" name="Equation" r:id="rId3" imgW="114151" imgH="215619" progId="Equation.3">
              <p:embed/>
            </p:oleObj>
          </a:graphicData>
        </a:graphic>
      </p:graphicFrame>
      <p:sp>
        <p:nvSpPr>
          <p:cNvPr id="4712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948028B-A50A-45E1-A0DC-F4F70131314E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3155950" y="4162425"/>
          <a:ext cx="1901825" cy="1131888"/>
        </p:xfrm>
        <a:graphic>
          <a:graphicData uri="http://schemas.openxmlformats.org/presentationml/2006/ole">
            <p:oleObj spid="_x0000_s47122" name="Equation" r:id="rId4" imgW="711000" imgH="469800" progId="Equation.3">
              <p:embed/>
            </p:oleObj>
          </a:graphicData>
        </a:graphic>
      </p:graphicFrame>
      <p:cxnSp>
        <p:nvCxnSpPr>
          <p:cNvPr id="47127" name="Straight Connector 3"/>
          <p:cNvCxnSpPr>
            <a:cxnSpLocks noChangeShapeType="1"/>
          </p:cNvCxnSpPr>
          <p:nvPr/>
        </p:nvCxnSpPr>
        <p:spPr bwMode="auto">
          <a:xfrm>
            <a:off x="3548063" y="2405063"/>
            <a:ext cx="1825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7128" name="Text Box 1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3200" b="1" smtClean="0"/>
              <a:t>Descriptive statistics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800" smtClean="0"/>
              <a:t>Collecting, presenting, and describing data</a:t>
            </a:r>
          </a:p>
          <a:p>
            <a:pPr eaLnBrk="1" hangingPunct="1">
              <a:lnSpc>
                <a:spcPct val="110000"/>
              </a:lnSpc>
              <a:spcBef>
                <a:spcPct val="55000"/>
              </a:spcBef>
            </a:pPr>
            <a:r>
              <a:rPr lang="en-US" sz="3200" b="1" smtClean="0"/>
              <a:t>Inferential statistics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800" smtClean="0"/>
              <a:t>Drawing conclusions and/or making decisions concerning a population based only on sample data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08D97BFC-62FE-4D6A-B38C-01AAE5654809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4" name="Rectangle 4"/>
          <p:cNvSpPr>
            <a:spLocks noGrp="1" noChangeArrowheads="1"/>
          </p:cNvSpPr>
          <p:nvPr>
            <p:ph type="title"/>
          </p:nvPr>
        </p:nvSpPr>
        <p:spPr>
          <a:xfrm>
            <a:off x="1174750" y="20955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Central Limit Theorem</a:t>
            </a:r>
          </a:p>
        </p:txBody>
      </p:sp>
      <p:sp>
        <p:nvSpPr>
          <p:cNvPr id="184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56" name="Text Box 2"/>
          <p:cNvSpPr txBox="1">
            <a:spLocks noChangeArrowheads="1"/>
          </p:cNvSpPr>
          <p:nvPr/>
        </p:nvSpPr>
        <p:spPr bwMode="auto">
          <a:xfrm>
            <a:off x="3276600" y="2209800"/>
            <a:ext cx="685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n↑</a:t>
            </a:r>
          </a:p>
        </p:txBody>
      </p:sp>
      <p:graphicFrame>
        <p:nvGraphicFramePr>
          <p:cNvPr id="18452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41450" y="2308225"/>
          <a:ext cx="7702550" cy="4549775"/>
        </p:xfrm>
        <a:graphic>
          <a:graphicData uri="http://schemas.openxmlformats.org/presentationml/2006/ole">
            <p:oleObj spid="_x0000_s18452" name="VISIO" r:id="rId3" imgW="3553968" imgH="1993392" progId="">
              <p:embed/>
            </p:oleObj>
          </a:graphicData>
        </a:graphic>
      </p:graphicFrame>
      <p:sp>
        <p:nvSpPr>
          <p:cNvPr id="228357" name="Freeform 5"/>
          <p:cNvSpPr>
            <a:spLocks/>
          </p:cNvSpPr>
          <p:nvPr/>
        </p:nvSpPr>
        <p:spPr bwMode="auto">
          <a:xfrm>
            <a:off x="2514600" y="2667000"/>
            <a:ext cx="2211388" cy="1449388"/>
          </a:xfrm>
          <a:custGeom>
            <a:avLst/>
            <a:gdLst/>
            <a:ahLst/>
            <a:cxnLst>
              <a:cxn ang="0">
                <a:pos x="405" y="1173"/>
              </a:cxn>
              <a:cxn ang="0">
                <a:pos x="317" y="1105"/>
              </a:cxn>
              <a:cxn ang="0">
                <a:pos x="248" y="1040"/>
              </a:cxn>
              <a:cxn ang="0">
                <a:pos x="188" y="972"/>
              </a:cxn>
              <a:cxn ang="0">
                <a:pos x="118" y="878"/>
              </a:cxn>
              <a:cxn ang="0">
                <a:pos x="67" y="786"/>
              </a:cxn>
              <a:cxn ang="0">
                <a:pos x="35" y="709"/>
              </a:cxn>
              <a:cxn ang="0">
                <a:pos x="18" y="638"/>
              </a:cxn>
              <a:cxn ang="0">
                <a:pos x="5" y="565"/>
              </a:cxn>
              <a:cxn ang="0">
                <a:pos x="0" y="493"/>
              </a:cxn>
              <a:cxn ang="0">
                <a:pos x="7" y="409"/>
              </a:cxn>
              <a:cxn ang="0">
                <a:pos x="24" y="337"/>
              </a:cxn>
              <a:cxn ang="0">
                <a:pos x="60" y="254"/>
              </a:cxn>
              <a:cxn ang="0">
                <a:pos x="109" y="190"/>
              </a:cxn>
              <a:cxn ang="0">
                <a:pos x="170" y="134"/>
              </a:cxn>
              <a:cxn ang="0">
                <a:pos x="229" y="93"/>
              </a:cxn>
              <a:cxn ang="0">
                <a:pos x="323" y="48"/>
              </a:cxn>
              <a:cxn ang="0">
                <a:pos x="409" y="20"/>
              </a:cxn>
              <a:cxn ang="0">
                <a:pos x="495" y="8"/>
              </a:cxn>
              <a:cxn ang="0">
                <a:pos x="601" y="0"/>
              </a:cxn>
              <a:cxn ang="0">
                <a:pos x="715" y="6"/>
              </a:cxn>
              <a:cxn ang="0">
                <a:pos x="919" y="51"/>
              </a:cxn>
              <a:cxn ang="0">
                <a:pos x="1083" y="114"/>
              </a:cxn>
              <a:cxn ang="0">
                <a:pos x="1221" y="80"/>
              </a:cxn>
              <a:cxn ang="0">
                <a:pos x="988" y="447"/>
              </a:cxn>
              <a:cxn ang="0">
                <a:pos x="952" y="320"/>
              </a:cxn>
              <a:cxn ang="0">
                <a:pos x="805" y="269"/>
              </a:cxn>
              <a:cxn ang="0">
                <a:pos x="635" y="246"/>
              </a:cxn>
              <a:cxn ang="0">
                <a:pos x="525" y="253"/>
              </a:cxn>
              <a:cxn ang="0">
                <a:pos x="430" y="269"/>
              </a:cxn>
              <a:cxn ang="0">
                <a:pos x="342" y="302"/>
              </a:cxn>
              <a:cxn ang="0">
                <a:pos x="257" y="356"/>
              </a:cxn>
              <a:cxn ang="0">
                <a:pos x="196" y="420"/>
              </a:cxn>
              <a:cxn ang="0">
                <a:pos x="154" y="489"/>
              </a:cxn>
              <a:cxn ang="0">
                <a:pos x="129" y="563"/>
              </a:cxn>
              <a:cxn ang="0">
                <a:pos x="118" y="645"/>
              </a:cxn>
              <a:cxn ang="0">
                <a:pos x="130" y="757"/>
              </a:cxn>
              <a:cxn ang="0">
                <a:pos x="165" y="863"/>
              </a:cxn>
              <a:cxn ang="0">
                <a:pos x="212" y="951"/>
              </a:cxn>
              <a:cxn ang="0">
                <a:pos x="266" y="1026"/>
              </a:cxn>
              <a:cxn ang="0">
                <a:pos x="314" y="1081"/>
              </a:cxn>
              <a:cxn ang="0">
                <a:pos x="377" y="1135"/>
              </a:cxn>
              <a:cxn ang="0">
                <a:pos x="527" y="1248"/>
              </a:cxn>
            </a:cxnLst>
            <a:rect l="0" t="0" r="r" b="b"/>
            <a:pathLst>
              <a:path w="1393" h="1249">
                <a:moveTo>
                  <a:pt x="527" y="1248"/>
                </a:moveTo>
                <a:lnTo>
                  <a:pt x="405" y="1173"/>
                </a:lnTo>
                <a:lnTo>
                  <a:pt x="365" y="1144"/>
                </a:lnTo>
                <a:lnTo>
                  <a:pt x="317" y="1105"/>
                </a:lnTo>
                <a:lnTo>
                  <a:pt x="282" y="1075"/>
                </a:lnTo>
                <a:lnTo>
                  <a:pt x="248" y="1040"/>
                </a:lnTo>
                <a:lnTo>
                  <a:pt x="215" y="1006"/>
                </a:lnTo>
                <a:lnTo>
                  <a:pt x="188" y="972"/>
                </a:lnTo>
                <a:lnTo>
                  <a:pt x="156" y="930"/>
                </a:lnTo>
                <a:lnTo>
                  <a:pt x="118" y="878"/>
                </a:lnTo>
                <a:lnTo>
                  <a:pt x="92" y="833"/>
                </a:lnTo>
                <a:lnTo>
                  <a:pt x="67" y="786"/>
                </a:lnTo>
                <a:lnTo>
                  <a:pt x="52" y="750"/>
                </a:lnTo>
                <a:lnTo>
                  <a:pt x="35" y="709"/>
                </a:lnTo>
                <a:lnTo>
                  <a:pt x="25" y="677"/>
                </a:lnTo>
                <a:lnTo>
                  <a:pt x="18" y="638"/>
                </a:lnTo>
                <a:lnTo>
                  <a:pt x="10" y="603"/>
                </a:lnTo>
                <a:lnTo>
                  <a:pt x="5" y="565"/>
                </a:lnTo>
                <a:lnTo>
                  <a:pt x="2" y="534"/>
                </a:lnTo>
                <a:lnTo>
                  <a:pt x="0" y="493"/>
                </a:lnTo>
                <a:lnTo>
                  <a:pt x="0" y="449"/>
                </a:lnTo>
                <a:lnTo>
                  <a:pt x="7" y="409"/>
                </a:lnTo>
                <a:lnTo>
                  <a:pt x="14" y="375"/>
                </a:lnTo>
                <a:lnTo>
                  <a:pt x="24" y="337"/>
                </a:lnTo>
                <a:lnTo>
                  <a:pt x="36" y="299"/>
                </a:lnTo>
                <a:lnTo>
                  <a:pt x="60" y="254"/>
                </a:lnTo>
                <a:lnTo>
                  <a:pt x="85" y="218"/>
                </a:lnTo>
                <a:lnTo>
                  <a:pt x="109" y="190"/>
                </a:lnTo>
                <a:lnTo>
                  <a:pt x="135" y="162"/>
                </a:lnTo>
                <a:lnTo>
                  <a:pt x="170" y="134"/>
                </a:lnTo>
                <a:lnTo>
                  <a:pt x="199" y="111"/>
                </a:lnTo>
                <a:lnTo>
                  <a:pt x="229" y="93"/>
                </a:lnTo>
                <a:lnTo>
                  <a:pt x="272" y="70"/>
                </a:lnTo>
                <a:lnTo>
                  <a:pt x="323" y="48"/>
                </a:lnTo>
                <a:lnTo>
                  <a:pt x="368" y="33"/>
                </a:lnTo>
                <a:lnTo>
                  <a:pt x="409" y="20"/>
                </a:lnTo>
                <a:lnTo>
                  <a:pt x="454" y="11"/>
                </a:lnTo>
                <a:lnTo>
                  <a:pt x="495" y="8"/>
                </a:lnTo>
                <a:lnTo>
                  <a:pt x="542" y="4"/>
                </a:lnTo>
                <a:lnTo>
                  <a:pt x="601" y="0"/>
                </a:lnTo>
                <a:lnTo>
                  <a:pt x="654" y="3"/>
                </a:lnTo>
                <a:lnTo>
                  <a:pt x="715" y="6"/>
                </a:lnTo>
                <a:lnTo>
                  <a:pt x="829" y="26"/>
                </a:lnTo>
                <a:lnTo>
                  <a:pt x="919" y="51"/>
                </a:lnTo>
                <a:lnTo>
                  <a:pt x="1011" y="84"/>
                </a:lnTo>
                <a:lnTo>
                  <a:pt x="1083" y="114"/>
                </a:lnTo>
                <a:lnTo>
                  <a:pt x="1172" y="159"/>
                </a:lnTo>
                <a:lnTo>
                  <a:pt x="1221" y="80"/>
                </a:lnTo>
                <a:lnTo>
                  <a:pt x="1392" y="428"/>
                </a:lnTo>
                <a:lnTo>
                  <a:pt x="988" y="447"/>
                </a:lnTo>
                <a:lnTo>
                  <a:pt x="1041" y="364"/>
                </a:lnTo>
                <a:lnTo>
                  <a:pt x="952" y="320"/>
                </a:lnTo>
                <a:lnTo>
                  <a:pt x="881" y="293"/>
                </a:lnTo>
                <a:lnTo>
                  <a:pt x="805" y="269"/>
                </a:lnTo>
                <a:lnTo>
                  <a:pt x="692" y="248"/>
                </a:lnTo>
                <a:lnTo>
                  <a:pt x="635" y="246"/>
                </a:lnTo>
                <a:lnTo>
                  <a:pt x="576" y="246"/>
                </a:lnTo>
                <a:lnTo>
                  <a:pt x="525" y="253"/>
                </a:lnTo>
                <a:lnTo>
                  <a:pt x="474" y="260"/>
                </a:lnTo>
                <a:lnTo>
                  <a:pt x="430" y="269"/>
                </a:lnTo>
                <a:lnTo>
                  <a:pt x="389" y="284"/>
                </a:lnTo>
                <a:lnTo>
                  <a:pt x="342" y="302"/>
                </a:lnTo>
                <a:lnTo>
                  <a:pt x="295" y="330"/>
                </a:lnTo>
                <a:lnTo>
                  <a:pt x="257" y="356"/>
                </a:lnTo>
                <a:lnTo>
                  <a:pt x="229" y="384"/>
                </a:lnTo>
                <a:lnTo>
                  <a:pt x="196" y="420"/>
                </a:lnTo>
                <a:lnTo>
                  <a:pt x="170" y="461"/>
                </a:lnTo>
                <a:lnTo>
                  <a:pt x="154" y="489"/>
                </a:lnTo>
                <a:lnTo>
                  <a:pt x="140" y="520"/>
                </a:lnTo>
                <a:lnTo>
                  <a:pt x="129" y="563"/>
                </a:lnTo>
                <a:lnTo>
                  <a:pt x="122" y="604"/>
                </a:lnTo>
                <a:lnTo>
                  <a:pt x="118" y="645"/>
                </a:lnTo>
                <a:lnTo>
                  <a:pt x="121" y="690"/>
                </a:lnTo>
                <a:lnTo>
                  <a:pt x="130" y="757"/>
                </a:lnTo>
                <a:lnTo>
                  <a:pt x="144" y="805"/>
                </a:lnTo>
                <a:lnTo>
                  <a:pt x="165" y="863"/>
                </a:lnTo>
                <a:lnTo>
                  <a:pt x="191" y="914"/>
                </a:lnTo>
                <a:lnTo>
                  <a:pt x="212" y="951"/>
                </a:lnTo>
                <a:lnTo>
                  <a:pt x="240" y="991"/>
                </a:lnTo>
                <a:lnTo>
                  <a:pt x="266" y="1026"/>
                </a:lnTo>
                <a:lnTo>
                  <a:pt x="289" y="1053"/>
                </a:lnTo>
                <a:lnTo>
                  <a:pt x="314" y="1081"/>
                </a:lnTo>
                <a:lnTo>
                  <a:pt x="346" y="1109"/>
                </a:lnTo>
                <a:lnTo>
                  <a:pt x="377" y="1135"/>
                </a:lnTo>
                <a:lnTo>
                  <a:pt x="418" y="1169"/>
                </a:lnTo>
                <a:lnTo>
                  <a:pt x="527" y="1248"/>
                </a:lnTo>
              </a:path>
            </a:pathLst>
          </a:custGeom>
          <a:solidFill>
            <a:srgbClr val="CED0C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8458" name="Rectangle 6"/>
          <p:cNvSpPr>
            <a:spLocks noChangeArrowheads="1"/>
          </p:cNvSpPr>
          <p:nvPr/>
        </p:nvSpPr>
        <p:spPr bwMode="auto">
          <a:xfrm>
            <a:off x="457200" y="2133600"/>
            <a:ext cx="1828800" cy="222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As the sample size gets large enough… </a:t>
            </a:r>
          </a:p>
        </p:txBody>
      </p:sp>
      <p:sp>
        <p:nvSpPr>
          <p:cNvPr id="18459" name="Rectangle 7"/>
          <p:cNvSpPr>
            <a:spLocks noChangeArrowheads="1"/>
          </p:cNvSpPr>
          <p:nvPr/>
        </p:nvSpPr>
        <p:spPr bwMode="auto">
          <a:xfrm>
            <a:off x="6400800" y="1905000"/>
            <a:ext cx="2514600" cy="3078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the sampling distribution becomes almost normal regardless of shape of population</a:t>
            </a:r>
          </a:p>
        </p:txBody>
      </p:sp>
      <p:sp>
        <p:nvSpPr>
          <p:cNvPr id="18460" name="Line 8"/>
          <p:cNvSpPr>
            <a:spLocks noChangeShapeType="1"/>
          </p:cNvSpPr>
          <p:nvPr/>
        </p:nvSpPr>
        <p:spPr bwMode="auto">
          <a:xfrm>
            <a:off x="1905000" y="63246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8382000" y="6019800"/>
          <a:ext cx="415925" cy="533400"/>
        </p:xfrm>
        <a:graphic>
          <a:graphicData uri="http://schemas.openxmlformats.org/presentationml/2006/ole">
            <p:oleObj spid="_x0000_s18453" name="Equation" r:id="rId4" imgW="4055400" imgH="5266800" progId="Equation.3">
              <p:embed/>
            </p:oleObj>
          </a:graphicData>
        </a:graphic>
      </p:graphicFrame>
      <p:sp>
        <p:nvSpPr>
          <p:cNvPr id="18461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E61D263-321A-448B-A7E9-D2D8C1E76029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8" name="Rectangle 2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If the Population is </a:t>
            </a:r>
            <a:r>
              <a:rPr lang="en-US" b="1" smtClean="0"/>
              <a:t>not</a:t>
            </a:r>
            <a:r>
              <a:rPr lang="en-US" smtClean="0"/>
              <a:t> Normal</a:t>
            </a:r>
          </a:p>
        </p:txBody>
      </p:sp>
      <p:sp>
        <p:nvSpPr>
          <p:cNvPr id="195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520" name="Line 2"/>
          <p:cNvSpPr>
            <a:spLocks noChangeShapeType="1"/>
          </p:cNvSpPr>
          <p:nvPr/>
        </p:nvSpPr>
        <p:spPr bwMode="auto">
          <a:xfrm flipV="1">
            <a:off x="6781800" y="47244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1" name="Text Box 3"/>
          <p:cNvSpPr txBox="1">
            <a:spLocks noChangeArrowheads="1"/>
          </p:cNvSpPr>
          <p:nvPr/>
        </p:nvSpPr>
        <p:spPr bwMode="auto">
          <a:xfrm>
            <a:off x="4038600" y="1752600"/>
            <a:ext cx="2743200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Population Distribution</a:t>
            </a:r>
          </a:p>
        </p:txBody>
      </p:sp>
      <p:sp>
        <p:nvSpPr>
          <p:cNvPr id="19522" name="Text Box 4"/>
          <p:cNvSpPr txBox="1">
            <a:spLocks noChangeArrowheads="1"/>
          </p:cNvSpPr>
          <p:nvPr/>
        </p:nvSpPr>
        <p:spPr bwMode="auto">
          <a:xfrm>
            <a:off x="3581400" y="4038600"/>
            <a:ext cx="4191000" cy="671513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Sampling Distribution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(becomes normal as n increases)</a:t>
            </a:r>
          </a:p>
        </p:txBody>
      </p:sp>
      <p:sp>
        <p:nvSpPr>
          <p:cNvPr id="19523" name="Rectangle 5"/>
          <p:cNvSpPr>
            <a:spLocks noChangeArrowheads="1"/>
          </p:cNvSpPr>
          <p:nvPr/>
        </p:nvSpPr>
        <p:spPr bwMode="auto">
          <a:xfrm>
            <a:off x="762000" y="2819400"/>
            <a:ext cx="2286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Central Tendency</a:t>
            </a:r>
          </a:p>
        </p:txBody>
      </p:sp>
      <p:sp>
        <p:nvSpPr>
          <p:cNvPr id="19524" name="Rectangle 6"/>
          <p:cNvSpPr>
            <a:spLocks noChangeArrowheads="1"/>
          </p:cNvSpPr>
          <p:nvPr/>
        </p:nvSpPr>
        <p:spPr bwMode="auto">
          <a:xfrm>
            <a:off x="838200" y="4114800"/>
            <a:ext cx="1219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Variation</a:t>
            </a:r>
          </a:p>
        </p:txBody>
      </p:sp>
      <p:sp>
        <p:nvSpPr>
          <p:cNvPr id="19525" name="Line 8"/>
          <p:cNvSpPr>
            <a:spLocks noChangeShapeType="1"/>
          </p:cNvSpPr>
          <p:nvPr/>
        </p:nvSpPr>
        <p:spPr bwMode="auto">
          <a:xfrm flipH="1">
            <a:off x="7010400" y="4943475"/>
            <a:ext cx="381000" cy="152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6" name="Line 9"/>
          <p:cNvSpPr>
            <a:spLocks noChangeShapeType="1"/>
          </p:cNvSpPr>
          <p:nvPr/>
        </p:nvSpPr>
        <p:spPr bwMode="auto">
          <a:xfrm>
            <a:off x="5410200" y="6315075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7" name="Line 10"/>
          <p:cNvSpPr>
            <a:spLocks noChangeShapeType="1"/>
          </p:cNvSpPr>
          <p:nvPr/>
        </p:nvSpPr>
        <p:spPr bwMode="auto">
          <a:xfrm>
            <a:off x="5410200" y="36576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8" name="Freeform 11"/>
          <p:cNvSpPr>
            <a:spLocks/>
          </p:cNvSpPr>
          <p:nvPr/>
        </p:nvSpPr>
        <p:spPr bwMode="auto">
          <a:xfrm>
            <a:off x="6324600" y="2143125"/>
            <a:ext cx="2057400" cy="1371600"/>
          </a:xfrm>
          <a:custGeom>
            <a:avLst/>
            <a:gdLst>
              <a:gd name="T0" fmla="*/ 2147483647 w 1296"/>
              <a:gd name="T1" fmla="*/ 2147483647 h 864"/>
              <a:gd name="T2" fmla="*/ 2147483647 w 1296"/>
              <a:gd name="T3" fmla="*/ 2147483647 h 864"/>
              <a:gd name="T4" fmla="*/ 2147483647 w 1296"/>
              <a:gd name="T5" fmla="*/ 2147483647 h 864"/>
              <a:gd name="T6" fmla="*/ 2147483647 w 1296"/>
              <a:gd name="T7" fmla="*/ 2147483647 h 864"/>
              <a:gd name="T8" fmla="*/ 2147483647 w 1296"/>
              <a:gd name="T9" fmla="*/ 2147483647 h 864"/>
              <a:gd name="T10" fmla="*/ 2147483647 w 1296"/>
              <a:gd name="T11" fmla="*/ 2147483647 h 864"/>
              <a:gd name="T12" fmla="*/ 2147483647 w 1296"/>
              <a:gd name="T13" fmla="*/ 2147483647 h 864"/>
              <a:gd name="T14" fmla="*/ 2147483647 w 1296"/>
              <a:gd name="T15" fmla="*/ 2147483647 h 864"/>
              <a:gd name="T16" fmla="*/ 2147483647 w 1296"/>
              <a:gd name="T17" fmla="*/ 2147483647 h 864"/>
              <a:gd name="T18" fmla="*/ 2147483647 w 1296"/>
              <a:gd name="T19" fmla="*/ 2147483647 h 864"/>
              <a:gd name="T20" fmla="*/ 2147483647 w 1296"/>
              <a:gd name="T21" fmla="*/ 2147483647 h 864"/>
              <a:gd name="T22" fmla="*/ 2147483647 w 1296"/>
              <a:gd name="T23" fmla="*/ 2147483647 h 864"/>
              <a:gd name="T24" fmla="*/ 2147483647 w 1296"/>
              <a:gd name="T25" fmla="*/ 2147483647 h 864"/>
              <a:gd name="T26" fmla="*/ 2147483647 w 1296"/>
              <a:gd name="T27" fmla="*/ 2147483647 h 864"/>
              <a:gd name="T28" fmla="*/ 2147483647 w 1296"/>
              <a:gd name="T29" fmla="*/ 2147483647 h 864"/>
              <a:gd name="T30" fmla="*/ 0 w 1296"/>
              <a:gd name="T31" fmla="*/ 0 h 8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96"/>
              <a:gd name="T49" fmla="*/ 0 h 864"/>
              <a:gd name="T50" fmla="*/ 1296 w 1296"/>
              <a:gd name="T51" fmla="*/ 864 h 8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96" h="864">
                <a:moveTo>
                  <a:pt x="1295" y="863"/>
                </a:moveTo>
                <a:lnTo>
                  <a:pt x="1159" y="854"/>
                </a:lnTo>
                <a:lnTo>
                  <a:pt x="1090" y="843"/>
                </a:lnTo>
                <a:lnTo>
                  <a:pt x="1023" y="830"/>
                </a:lnTo>
                <a:lnTo>
                  <a:pt x="954" y="810"/>
                </a:lnTo>
                <a:lnTo>
                  <a:pt x="885" y="782"/>
                </a:lnTo>
                <a:lnTo>
                  <a:pt x="819" y="747"/>
                </a:lnTo>
                <a:lnTo>
                  <a:pt x="681" y="648"/>
                </a:lnTo>
                <a:lnTo>
                  <a:pt x="545" y="507"/>
                </a:lnTo>
                <a:lnTo>
                  <a:pt x="409" y="337"/>
                </a:lnTo>
                <a:lnTo>
                  <a:pt x="340" y="250"/>
                </a:lnTo>
                <a:lnTo>
                  <a:pt x="271" y="171"/>
                </a:lnTo>
                <a:lnTo>
                  <a:pt x="205" y="101"/>
                </a:lnTo>
                <a:lnTo>
                  <a:pt x="136" y="46"/>
                </a:lnTo>
                <a:lnTo>
                  <a:pt x="67" y="11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Freeform 12"/>
          <p:cNvSpPr>
            <a:spLocks/>
          </p:cNvSpPr>
          <p:nvPr/>
        </p:nvSpPr>
        <p:spPr bwMode="auto">
          <a:xfrm>
            <a:off x="5486400" y="2143125"/>
            <a:ext cx="838200" cy="1371600"/>
          </a:xfrm>
          <a:custGeom>
            <a:avLst/>
            <a:gdLst>
              <a:gd name="T0" fmla="*/ 0 w 528"/>
              <a:gd name="T1" fmla="*/ 2147483647 h 864"/>
              <a:gd name="T2" fmla="*/ 2147483647 w 528"/>
              <a:gd name="T3" fmla="*/ 2147483647 h 864"/>
              <a:gd name="T4" fmla="*/ 2147483647 w 528"/>
              <a:gd name="T5" fmla="*/ 2147483647 h 864"/>
              <a:gd name="T6" fmla="*/ 2147483647 w 528"/>
              <a:gd name="T7" fmla="*/ 2147483647 h 864"/>
              <a:gd name="T8" fmla="*/ 2147483647 w 528"/>
              <a:gd name="T9" fmla="*/ 2147483647 h 864"/>
              <a:gd name="T10" fmla="*/ 2147483647 w 528"/>
              <a:gd name="T11" fmla="*/ 2147483647 h 864"/>
              <a:gd name="T12" fmla="*/ 2147483647 w 528"/>
              <a:gd name="T13" fmla="*/ 2147483647 h 864"/>
              <a:gd name="T14" fmla="*/ 2147483647 w 528"/>
              <a:gd name="T15" fmla="*/ 2147483647 h 864"/>
              <a:gd name="T16" fmla="*/ 2147483647 w 528"/>
              <a:gd name="T17" fmla="*/ 2147483647 h 864"/>
              <a:gd name="T18" fmla="*/ 2147483647 w 528"/>
              <a:gd name="T19" fmla="*/ 2147483647 h 864"/>
              <a:gd name="T20" fmla="*/ 2147483647 w 528"/>
              <a:gd name="T21" fmla="*/ 2147483647 h 864"/>
              <a:gd name="T22" fmla="*/ 2147483647 w 528"/>
              <a:gd name="T23" fmla="*/ 2147483647 h 864"/>
              <a:gd name="T24" fmla="*/ 2147483647 w 528"/>
              <a:gd name="T25" fmla="*/ 2147483647 h 864"/>
              <a:gd name="T26" fmla="*/ 2147483647 w 528"/>
              <a:gd name="T27" fmla="*/ 2147483647 h 864"/>
              <a:gd name="T28" fmla="*/ 2147483647 w 528"/>
              <a:gd name="T29" fmla="*/ 2147483647 h 864"/>
              <a:gd name="T30" fmla="*/ 2147483647 w 528"/>
              <a:gd name="T31" fmla="*/ 0 h 8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8"/>
              <a:gd name="T49" fmla="*/ 0 h 864"/>
              <a:gd name="T50" fmla="*/ 528 w 528"/>
              <a:gd name="T51" fmla="*/ 864 h 8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8" h="864">
                <a:moveTo>
                  <a:pt x="0" y="863"/>
                </a:moveTo>
                <a:lnTo>
                  <a:pt x="55" y="854"/>
                </a:lnTo>
                <a:lnTo>
                  <a:pt x="83" y="843"/>
                </a:lnTo>
                <a:lnTo>
                  <a:pt x="112" y="830"/>
                </a:lnTo>
                <a:lnTo>
                  <a:pt x="139" y="810"/>
                </a:lnTo>
                <a:lnTo>
                  <a:pt x="167" y="782"/>
                </a:lnTo>
                <a:lnTo>
                  <a:pt x="195" y="747"/>
                </a:lnTo>
                <a:lnTo>
                  <a:pt x="250" y="648"/>
                </a:lnTo>
                <a:lnTo>
                  <a:pt x="305" y="507"/>
                </a:lnTo>
                <a:lnTo>
                  <a:pt x="361" y="337"/>
                </a:lnTo>
                <a:lnTo>
                  <a:pt x="388" y="250"/>
                </a:lnTo>
                <a:lnTo>
                  <a:pt x="416" y="171"/>
                </a:lnTo>
                <a:lnTo>
                  <a:pt x="444" y="101"/>
                </a:lnTo>
                <a:lnTo>
                  <a:pt x="471" y="46"/>
                </a:lnTo>
                <a:lnTo>
                  <a:pt x="499" y="11"/>
                </a:lnTo>
                <a:lnTo>
                  <a:pt x="527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0" name="Freeform 13"/>
          <p:cNvSpPr>
            <a:spLocks/>
          </p:cNvSpPr>
          <p:nvPr/>
        </p:nvSpPr>
        <p:spPr bwMode="auto">
          <a:xfrm>
            <a:off x="5486400" y="5105400"/>
            <a:ext cx="990600" cy="1143000"/>
          </a:xfrm>
          <a:custGeom>
            <a:avLst/>
            <a:gdLst>
              <a:gd name="T0" fmla="*/ 0 w 624"/>
              <a:gd name="T1" fmla="*/ 2147483647 h 720"/>
              <a:gd name="T2" fmla="*/ 2147483647 w 624"/>
              <a:gd name="T3" fmla="*/ 2147483647 h 720"/>
              <a:gd name="T4" fmla="*/ 2147483647 w 624"/>
              <a:gd name="T5" fmla="*/ 2147483647 h 720"/>
              <a:gd name="T6" fmla="*/ 2147483647 w 624"/>
              <a:gd name="T7" fmla="*/ 2147483647 h 720"/>
              <a:gd name="T8" fmla="*/ 2147483647 w 624"/>
              <a:gd name="T9" fmla="*/ 2147483647 h 720"/>
              <a:gd name="T10" fmla="*/ 2147483647 w 624"/>
              <a:gd name="T11" fmla="*/ 2147483647 h 720"/>
              <a:gd name="T12" fmla="*/ 2147483647 w 624"/>
              <a:gd name="T13" fmla="*/ 2147483647 h 720"/>
              <a:gd name="T14" fmla="*/ 2147483647 w 624"/>
              <a:gd name="T15" fmla="*/ 2147483647 h 720"/>
              <a:gd name="T16" fmla="*/ 2147483647 w 624"/>
              <a:gd name="T17" fmla="*/ 2147483647 h 720"/>
              <a:gd name="T18" fmla="*/ 2147483647 w 624"/>
              <a:gd name="T19" fmla="*/ 2147483647 h 720"/>
              <a:gd name="T20" fmla="*/ 2147483647 w 624"/>
              <a:gd name="T21" fmla="*/ 2147483647 h 720"/>
              <a:gd name="T22" fmla="*/ 2147483647 w 624"/>
              <a:gd name="T23" fmla="*/ 2147483647 h 720"/>
              <a:gd name="T24" fmla="*/ 2147483647 w 624"/>
              <a:gd name="T25" fmla="*/ 2147483647 h 720"/>
              <a:gd name="T26" fmla="*/ 2147483647 w 624"/>
              <a:gd name="T27" fmla="*/ 2147483647 h 720"/>
              <a:gd name="T28" fmla="*/ 2147483647 w 624"/>
              <a:gd name="T29" fmla="*/ 2147483647 h 720"/>
              <a:gd name="T30" fmla="*/ 2147483647 w 624"/>
              <a:gd name="T31" fmla="*/ 0 h 7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4"/>
              <a:gd name="T49" fmla="*/ 0 h 720"/>
              <a:gd name="T50" fmla="*/ 624 w 624"/>
              <a:gd name="T51" fmla="*/ 720 h 72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4" h="720">
                <a:moveTo>
                  <a:pt x="0" y="719"/>
                </a:moveTo>
                <a:lnTo>
                  <a:pt x="65" y="712"/>
                </a:lnTo>
                <a:lnTo>
                  <a:pt x="99" y="703"/>
                </a:lnTo>
                <a:lnTo>
                  <a:pt x="132" y="692"/>
                </a:lnTo>
                <a:lnTo>
                  <a:pt x="164" y="675"/>
                </a:lnTo>
                <a:lnTo>
                  <a:pt x="197" y="652"/>
                </a:lnTo>
                <a:lnTo>
                  <a:pt x="230" y="623"/>
                </a:lnTo>
                <a:lnTo>
                  <a:pt x="295" y="540"/>
                </a:lnTo>
                <a:lnTo>
                  <a:pt x="360" y="422"/>
                </a:lnTo>
                <a:lnTo>
                  <a:pt x="427" y="280"/>
                </a:lnTo>
                <a:lnTo>
                  <a:pt x="459" y="209"/>
                </a:lnTo>
                <a:lnTo>
                  <a:pt x="492" y="142"/>
                </a:lnTo>
                <a:lnTo>
                  <a:pt x="525" y="84"/>
                </a:lnTo>
                <a:lnTo>
                  <a:pt x="557" y="39"/>
                </a:lnTo>
                <a:lnTo>
                  <a:pt x="590" y="9"/>
                </a:lnTo>
                <a:lnTo>
                  <a:pt x="623" y="0"/>
                </a:lnTo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1" name="Freeform 14"/>
          <p:cNvSpPr>
            <a:spLocks/>
          </p:cNvSpPr>
          <p:nvPr/>
        </p:nvSpPr>
        <p:spPr bwMode="auto">
          <a:xfrm>
            <a:off x="6477000" y="5105400"/>
            <a:ext cx="1981200" cy="1143000"/>
          </a:xfrm>
          <a:custGeom>
            <a:avLst/>
            <a:gdLst>
              <a:gd name="T0" fmla="*/ 2147483647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2147483647 h 720"/>
              <a:gd name="T8" fmla="*/ 2147483647 w 1248"/>
              <a:gd name="T9" fmla="*/ 2147483647 h 720"/>
              <a:gd name="T10" fmla="*/ 2147483647 w 1248"/>
              <a:gd name="T11" fmla="*/ 2147483647 h 720"/>
              <a:gd name="T12" fmla="*/ 2147483647 w 1248"/>
              <a:gd name="T13" fmla="*/ 2147483647 h 720"/>
              <a:gd name="T14" fmla="*/ 2147483647 w 1248"/>
              <a:gd name="T15" fmla="*/ 2147483647 h 720"/>
              <a:gd name="T16" fmla="*/ 2147483647 w 1248"/>
              <a:gd name="T17" fmla="*/ 2147483647 h 720"/>
              <a:gd name="T18" fmla="*/ 2147483647 w 1248"/>
              <a:gd name="T19" fmla="*/ 2147483647 h 720"/>
              <a:gd name="T20" fmla="*/ 2147483647 w 1248"/>
              <a:gd name="T21" fmla="*/ 2147483647 h 720"/>
              <a:gd name="T22" fmla="*/ 2147483647 w 1248"/>
              <a:gd name="T23" fmla="*/ 2147483647 h 720"/>
              <a:gd name="T24" fmla="*/ 2147483647 w 1248"/>
              <a:gd name="T25" fmla="*/ 2147483647 h 720"/>
              <a:gd name="T26" fmla="*/ 2147483647 w 1248"/>
              <a:gd name="T27" fmla="*/ 2147483647 h 720"/>
              <a:gd name="T28" fmla="*/ 2147483647 w 1248"/>
              <a:gd name="T29" fmla="*/ 2147483647 h 720"/>
              <a:gd name="T30" fmla="*/ 0 w 1248"/>
              <a:gd name="T31" fmla="*/ 0 h 7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48"/>
              <a:gd name="T49" fmla="*/ 0 h 720"/>
              <a:gd name="T50" fmla="*/ 1248 w 1248"/>
              <a:gd name="T51" fmla="*/ 720 h 72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48" h="720">
                <a:moveTo>
                  <a:pt x="1247" y="719"/>
                </a:moveTo>
                <a:lnTo>
                  <a:pt x="1116" y="712"/>
                </a:lnTo>
                <a:lnTo>
                  <a:pt x="1049" y="703"/>
                </a:lnTo>
                <a:lnTo>
                  <a:pt x="985" y="692"/>
                </a:lnTo>
                <a:lnTo>
                  <a:pt x="918" y="675"/>
                </a:lnTo>
                <a:lnTo>
                  <a:pt x="852" y="652"/>
                </a:lnTo>
                <a:lnTo>
                  <a:pt x="789" y="623"/>
                </a:lnTo>
                <a:lnTo>
                  <a:pt x="656" y="540"/>
                </a:lnTo>
                <a:lnTo>
                  <a:pt x="525" y="422"/>
                </a:lnTo>
                <a:lnTo>
                  <a:pt x="394" y="280"/>
                </a:lnTo>
                <a:lnTo>
                  <a:pt x="327" y="209"/>
                </a:lnTo>
                <a:lnTo>
                  <a:pt x="261" y="142"/>
                </a:lnTo>
                <a:lnTo>
                  <a:pt x="197" y="84"/>
                </a:lnTo>
                <a:lnTo>
                  <a:pt x="131" y="39"/>
                </a:lnTo>
                <a:lnTo>
                  <a:pt x="64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2" name="Freeform 15"/>
          <p:cNvSpPr>
            <a:spLocks/>
          </p:cNvSpPr>
          <p:nvPr/>
        </p:nvSpPr>
        <p:spPr bwMode="auto">
          <a:xfrm>
            <a:off x="5943600" y="4724400"/>
            <a:ext cx="838200" cy="1524000"/>
          </a:xfrm>
          <a:custGeom>
            <a:avLst/>
            <a:gdLst>
              <a:gd name="T0" fmla="*/ 0 w 528"/>
              <a:gd name="T1" fmla="*/ 2147483647 h 960"/>
              <a:gd name="T2" fmla="*/ 2147483647 w 528"/>
              <a:gd name="T3" fmla="*/ 2147483647 h 960"/>
              <a:gd name="T4" fmla="*/ 2147483647 w 528"/>
              <a:gd name="T5" fmla="*/ 2147483647 h 960"/>
              <a:gd name="T6" fmla="*/ 2147483647 w 528"/>
              <a:gd name="T7" fmla="*/ 2147483647 h 960"/>
              <a:gd name="T8" fmla="*/ 2147483647 w 528"/>
              <a:gd name="T9" fmla="*/ 2147483647 h 960"/>
              <a:gd name="T10" fmla="*/ 2147483647 w 528"/>
              <a:gd name="T11" fmla="*/ 2147483647 h 960"/>
              <a:gd name="T12" fmla="*/ 2147483647 w 528"/>
              <a:gd name="T13" fmla="*/ 2147483647 h 960"/>
              <a:gd name="T14" fmla="*/ 2147483647 w 528"/>
              <a:gd name="T15" fmla="*/ 2147483647 h 960"/>
              <a:gd name="T16" fmla="*/ 2147483647 w 528"/>
              <a:gd name="T17" fmla="*/ 2147483647 h 960"/>
              <a:gd name="T18" fmla="*/ 2147483647 w 528"/>
              <a:gd name="T19" fmla="*/ 2147483647 h 960"/>
              <a:gd name="T20" fmla="*/ 2147483647 w 528"/>
              <a:gd name="T21" fmla="*/ 2147483647 h 960"/>
              <a:gd name="T22" fmla="*/ 2147483647 w 528"/>
              <a:gd name="T23" fmla="*/ 2147483647 h 960"/>
              <a:gd name="T24" fmla="*/ 2147483647 w 528"/>
              <a:gd name="T25" fmla="*/ 2147483647 h 960"/>
              <a:gd name="T26" fmla="*/ 2147483647 w 528"/>
              <a:gd name="T27" fmla="*/ 2147483647 h 960"/>
              <a:gd name="T28" fmla="*/ 2147483647 w 528"/>
              <a:gd name="T29" fmla="*/ 2147483647 h 960"/>
              <a:gd name="T30" fmla="*/ 2147483647 w 528"/>
              <a:gd name="T31" fmla="*/ 0 h 9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8"/>
              <a:gd name="T49" fmla="*/ 0 h 960"/>
              <a:gd name="T50" fmla="*/ 528 w 528"/>
              <a:gd name="T51" fmla="*/ 960 h 96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8" h="960">
                <a:moveTo>
                  <a:pt x="0" y="959"/>
                </a:moveTo>
                <a:lnTo>
                  <a:pt x="55" y="949"/>
                </a:lnTo>
                <a:lnTo>
                  <a:pt x="83" y="937"/>
                </a:lnTo>
                <a:lnTo>
                  <a:pt x="112" y="922"/>
                </a:lnTo>
                <a:lnTo>
                  <a:pt x="139" y="900"/>
                </a:lnTo>
                <a:lnTo>
                  <a:pt x="167" y="869"/>
                </a:lnTo>
                <a:lnTo>
                  <a:pt x="195" y="830"/>
                </a:lnTo>
                <a:lnTo>
                  <a:pt x="250" y="720"/>
                </a:lnTo>
                <a:lnTo>
                  <a:pt x="305" y="563"/>
                </a:lnTo>
                <a:lnTo>
                  <a:pt x="361" y="374"/>
                </a:lnTo>
                <a:lnTo>
                  <a:pt x="388" y="278"/>
                </a:lnTo>
                <a:lnTo>
                  <a:pt x="416" y="190"/>
                </a:lnTo>
                <a:lnTo>
                  <a:pt x="444" y="112"/>
                </a:lnTo>
                <a:lnTo>
                  <a:pt x="471" y="51"/>
                </a:lnTo>
                <a:lnTo>
                  <a:pt x="499" y="13"/>
                </a:lnTo>
                <a:lnTo>
                  <a:pt x="527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3" name="Freeform 16"/>
          <p:cNvSpPr>
            <a:spLocks/>
          </p:cNvSpPr>
          <p:nvPr/>
        </p:nvSpPr>
        <p:spPr bwMode="auto">
          <a:xfrm>
            <a:off x="6781800" y="4724400"/>
            <a:ext cx="990600" cy="1524000"/>
          </a:xfrm>
          <a:custGeom>
            <a:avLst/>
            <a:gdLst>
              <a:gd name="T0" fmla="*/ 2147483647 w 624"/>
              <a:gd name="T1" fmla="*/ 2147483647 h 960"/>
              <a:gd name="T2" fmla="*/ 2147483647 w 624"/>
              <a:gd name="T3" fmla="*/ 2147483647 h 960"/>
              <a:gd name="T4" fmla="*/ 2147483647 w 624"/>
              <a:gd name="T5" fmla="*/ 2147483647 h 960"/>
              <a:gd name="T6" fmla="*/ 2147483647 w 624"/>
              <a:gd name="T7" fmla="*/ 2147483647 h 960"/>
              <a:gd name="T8" fmla="*/ 2147483647 w 624"/>
              <a:gd name="T9" fmla="*/ 2147483647 h 960"/>
              <a:gd name="T10" fmla="*/ 2147483647 w 624"/>
              <a:gd name="T11" fmla="*/ 2147483647 h 960"/>
              <a:gd name="T12" fmla="*/ 2147483647 w 624"/>
              <a:gd name="T13" fmla="*/ 2147483647 h 960"/>
              <a:gd name="T14" fmla="*/ 2147483647 w 624"/>
              <a:gd name="T15" fmla="*/ 2147483647 h 960"/>
              <a:gd name="T16" fmla="*/ 2147483647 w 624"/>
              <a:gd name="T17" fmla="*/ 2147483647 h 960"/>
              <a:gd name="T18" fmla="*/ 2147483647 w 624"/>
              <a:gd name="T19" fmla="*/ 2147483647 h 960"/>
              <a:gd name="T20" fmla="*/ 2147483647 w 624"/>
              <a:gd name="T21" fmla="*/ 2147483647 h 960"/>
              <a:gd name="T22" fmla="*/ 2147483647 w 624"/>
              <a:gd name="T23" fmla="*/ 2147483647 h 960"/>
              <a:gd name="T24" fmla="*/ 2147483647 w 624"/>
              <a:gd name="T25" fmla="*/ 2147483647 h 960"/>
              <a:gd name="T26" fmla="*/ 2147483647 w 624"/>
              <a:gd name="T27" fmla="*/ 2147483647 h 960"/>
              <a:gd name="T28" fmla="*/ 2147483647 w 624"/>
              <a:gd name="T29" fmla="*/ 2147483647 h 960"/>
              <a:gd name="T30" fmla="*/ 0 w 624"/>
              <a:gd name="T31" fmla="*/ 0 h 9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4"/>
              <a:gd name="T49" fmla="*/ 0 h 960"/>
              <a:gd name="T50" fmla="*/ 624 w 624"/>
              <a:gd name="T51" fmla="*/ 960 h 96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4" h="960">
                <a:moveTo>
                  <a:pt x="623" y="959"/>
                </a:moveTo>
                <a:lnTo>
                  <a:pt x="558" y="949"/>
                </a:lnTo>
                <a:lnTo>
                  <a:pt x="525" y="937"/>
                </a:lnTo>
                <a:lnTo>
                  <a:pt x="493" y="922"/>
                </a:lnTo>
                <a:lnTo>
                  <a:pt x="459" y="900"/>
                </a:lnTo>
                <a:lnTo>
                  <a:pt x="426" y="869"/>
                </a:lnTo>
                <a:lnTo>
                  <a:pt x="394" y="830"/>
                </a:lnTo>
                <a:lnTo>
                  <a:pt x="328" y="720"/>
                </a:lnTo>
                <a:lnTo>
                  <a:pt x="262" y="563"/>
                </a:lnTo>
                <a:lnTo>
                  <a:pt x="197" y="374"/>
                </a:lnTo>
                <a:lnTo>
                  <a:pt x="164" y="278"/>
                </a:lnTo>
                <a:lnTo>
                  <a:pt x="130" y="190"/>
                </a:lnTo>
                <a:lnTo>
                  <a:pt x="99" y="112"/>
                </a:lnTo>
                <a:lnTo>
                  <a:pt x="65" y="51"/>
                </a:lnTo>
                <a:lnTo>
                  <a:pt x="32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4" name="Line 17"/>
          <p:cNvSpPr>
            <a:spLocks noChangeShapeType="1"/>
          </p:cNvSpPr>
          <p:nvPr/>
        </p:nvSpPr>
        <p:spPr bwMode="auto">
          <a:xfrm flipV="1">
            <a:off x="6781800" y="244792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5" name="Line 18"/>
          <p:cNvSpPr>
            <a:spLocks noChangeShapeType="1"/>
          </p:cNvSpPr>
          <p:nvPr/>
        </p:nvSpPr>
        <p:spPr bwMode="auto">
          <a:xfrm>
            <a:off x="5562600" y="5410200"/>
            <a:ext cx="533400" cy="228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512" name="Object 56"/>
          <p:cNvGraphicFramePr>
            <a:graphicFrameLocks noChangeAspect="1"/>
          </p:cNvGraphicFramePr>
          <p:nvPr/>
        </p:nvGraphicFramePr>
        <p:xfrm>
          <a:off x="8382000" y="3657600"/>
          <a:ext cx="334963" cy="363538"/>
        </p:xfrm>
        <a:graphic>
          <a:graphicData uri="http://schemas.openxmlformats.org/presentationml/2006/ole">
            <p:oleObj spid="_x0000_s19512" name="Equation" r:id="rId3" imgW="4055400" imgH="4454640" progId="Equation.3">
              <p:embed/>
            </p:oleObj>
          </a:graphicData>
        </a:graphic>
      </p:graphicFrame>
      <p:graphicFrame>
        <p:nvGraphicFramePr>
          <p:cNvPr id="19513" name="Object 57"/>
          <p:cNvGraphicFramePr>
            <a:graphicFrameLocks noChangeAspect="1"/>
          </p:cNvGraphicFramePr>
          <p:nvPr/>
        </p:nvGraphicFramePr>
        <p:xfrm>
          <a:off x="8458200" y="6096000"/>
          <a:ext cx="355600" cy="457200"/>
        </p:xfrm>
        <a:graphic>
          <a:graphicData uri="http://schemas.openxmlformats.org/presentationml/2006/ole">
            <p:oleObj spid="_x0000_s19513" name="Equation" r:id="rId4" imgW="4055400" imgH="5266800" progId="Equation.3">
              <p:embed/>
            </p:oleObj>
          </a:graphicData>
        </a:graphic>
      </p:graphicFrame>
      <p:sp>
        <p:nvSpPr>
          <p:cNvPr id="19536" name="Rectangle 21"/>
          <p:cNvSpPr>
            <a:spLocks noChangeArrowheads="1"/>
          </p:cNvSpPr>
          <p:nvPr/>
        </p:nvSpPr>
        <p:spPr bwMode="auto">
          <a:xfrm>
            <a:off x="7391400" y="4648200"/>
            <a:ext cx="11430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Larger sample size</a:t>
            </a:r>
          </a:p>
        </p:txBody>
      </p:sp>
      <p:sp>
        <p:nvSpPr>
          <p:cNvPr id="19537" name="Rectangle 22"/>
          <p:cNvSpPr>
            <a:spLocks noChangeArrowheads="1"/>
          </p:cNvSpPr>
          <p:nvPr/>
        </p:nvSpPr>
        <p:spPr bwMode="auto">
          <a:xfrm>
            <a:off x="3810000" y="4876800"/>
            <a:ext cx="20034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Smaller sample size</a:t>
            </a:r>
          </a:p>
        </p:txBody>
      </p:sp>
      <p:sp>
        <p:nvSpPr>
          <p:cNvPr id="19538" name="Text Box 2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9539" name="Rectangle 25"/>
          <p:cNvSpPr>
            <a:spLocks noChangeArrowheads="1"/>
          </p:cNvSpPr>
          <p:nvPr/>
        </p:nvSpPr>
        <p:spPr bwMode="auto">
          <a:xfrm>
            <a:off x="457200" y="1981200"/>
            <a:ext cx="32226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Sampling distribution properties:</a:t>
            </a:r>
          </a:p>
        </p:txBody>
      </p:sp>
      <p:sp>
        <p:nvSpPr>
          <p:cNvPr id="19540" name="Rectangle 26"/>
          <p:cNvSpPr>
            <a:spLocks noChangeArrowheads="1"/>
          </p:cNvSpPr>
          <p:nvPr/>
        </p:nvSpPr>
        <p:spPr bwMode="auto">
          <a:xfrm>
            <a:off x="762000" y="2819400"/>
            <a:ext cx="2590800" cy="1143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41" name="Rectangle 27"/>
          <p:cNvSpPr>
            <a:spLocks noChangeArrowheads="1"/>
          </p:cNvSpPr>
          <p:nvPr/>
        </p:nvSpPr>
        <p:spPr bwMode="auto">
          <a:xfrm>
            <a:off x="762000" y="4114800"/>
            <a:ext cx="2590800" cy="13716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42" name="Line 28"/>
          <p:cNvSpPr>
            <a:spLocks noChangeShapeType="1"/>
          </p:cNvSpPr>
          <p:nvPr/>
        </p:nvSpPr>
        <p:spPr bwMode="auto">
          <a:xfrm>
            <a:off x="4800600" y="21336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514" name="Object 58"/>
          <p:cNvGraphicFramePr>
            <a:graphicFrameLocks noChangeAspect="1"/>
          </p:cNvGraphicFramePr>
          <p:nvPr/>
        </p:nvGraphicFramePr>
        <p:xfrm>
          <a:off x="1600200" y="3200400"/>
          <a:ext cx="1190625" cy="665163"/>
        </p:xfrm>
        <a:graphic>
          <a:graphicData uri="http://schemas.openxmlformats.org/presentationml/2006/ole">
            <p:oleObj spid="_x0000_s19514" name="Equation" r:id="rId5" imgW="431613" imgH="241195" progId="Equation.3">
              <p:embed/>
            </p:oleObj>
          </a:graphicData>
        </a:graphic>
      </p:graphicFrame>
      <p:graphicFrame>
        <p:nvGraphicFramePr>
          <p:cNvPr id="19515" name="Object 59"/>
          <p:cNvGraphicFramePr>
            <a:graphicFrameLocks noChangeAspect="1"/>
          </p:cNvGraphicFramePr>
          <p:nvPr/>
        </p:nvGraphicFramePr>
        <p:xfrm>
          <a:off x="1447800" y="4191000"/>
          <a:ext cx="1752600" cy="1230313"/>
        </p:xfrm>
        <a:graphic>
          <a:graphicData uri="http://schemas.openxmlformats.org/presentationml/2006/ole">
            <p:oleObj spid="_x0000_s19515" name="Equation" r:id="rId6" imgW="596900" imgH="419100" progId="Equation.3">
              <p:embed/>
            </p:oleObj>
          </a:graphicData>
        </a:graphic>
      </p:graphicFrame>
      <p:graphicFrame>
        <p:nvGraphicFramePr>
          <p:cNvPr id="19516" name="Object 60"/>
          <p:cNvGraphicFramePr>
            <a:graphicFrameLocks noChangeAspect="1"/>
          </p:cNvGraphicFramePr>
          <p:nvPr/>
        </p:nvGraphicFramePr>
        <p:xfrm>
          <a:off x="6629400" y="6248400"/>
          <a:ext cx="377825" cy="457200"/>
        </p:xfrm>
        <a:graphic>
          <a:graphicData uri="http://schemas.openxmlformats.org/presentationml/2006/ole">
            <p:oleObj spid="_x0000_s19516" name="Equation" r:id="rId7" imgW="177569" imgH="215619" progId="Equation.3">
              <p:embed/>
            </p:oleObj>
          </a:graphicData>
        </a:graphic>
      </p:graphicFrame>
      <p:graphicFrame>
        <p:nvGraphicFramePr>
          <p:cNvPr id="19517" name="Object 61"/>
          <p:cNvGraphicFramePr>
            <a:graphicFrameLocks noChangeAspect="1"/>
          </p:cNvGraphicFramePr>
          <p:nvPr/>
        </p:nvGraphicFramePr>
        <p:xfrm>
          <a:off x="6662738" y="3657600"/>
          <a:ext cx="271462" cy="381000"/>
        </p:xfrm>
        <a:graphic>
          <a:graphicData uri="http://schemas.openxmlformats.org/presentationml/2006/ole">
            <p:oleObj spid="_x0000_s19517" name="Equation" r:id="rId8" imgW="126725" imgH="177415" progId="Equation.3">
              <p:embed/>
            </p:oleObj>
          </a:graphicData>
        </a:graphic>
      </p:graphicFrame>
      <p:sp>
        <p:nvSpPr>
          <p:cNvPr id="19543" name="Slide Number Placeholder 3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5410C00B-906A-4A49-8B83-C5C6B6AFE0F3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How Large is Large Enough?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smtClean="0"/>
              <a:t>For most distributions, </a:t>
            </a:r>
            <a:r>
              <a:rPr lang="en-US" smtClean="0">
                <a:solidFill>
                  <a:srgbClr val="0000FF"/>
                </a:solidFill>
              </a:rPr>
              <a:t>n &gt; 25  </a:t>
            </a:r>
            <a:r>
              <a:rPr lang="en-US" smtClean="0"/>
              <a:t>will give a sampling distribution that is nearly normal</a:t>
            </a:r>
          </a:p>
          <a:p>
            <a:pPr eaLnBrk="1" hangingPunct="1">
              <a:spcBef>
                <a:spcPct val="65000"/>
              </a:spcBef>
            </a:pPr>
            <a:r>
              <a:rPr lang="en-US" smtClean="0"/>
              <a:t>For normal population distributions, the sampling distribution of the mean is always normally distributed</a:t>
            </a: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EF08C9F4-2957-48EE-B143-7F4AA9D6FF40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smtClean="0"/>
              <a:t>Suppose a large population has mean </a:t>
            </a:r>
            <a:r>
              <a:rPr lang="el-GR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 = 8 </a:t>
            </a:r>
            <a:r>
              <a:rPr lang="en-US" smtClean="0">
                <a:sym typeface="Symbol" pitchFamily="18" charset="2"/>
              </a:rPr>
              <a:t>and standard deviation </a:t>
            </a:r>
            <a:r>
              <a:rPr lang="el-GR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σ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 = 3</a:t>
            </a:r>
            <a:r>
              <a:rPr lang="en-US" smtClean="0">
                <a:sym typeface="Symbol" pitchFamily="18" charset="2"/>
              </a:rPr>
              <a:t>.  Suppose a random sample of size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n = 36</a:t>
            </a:r>
            <a:r>
              <a:rPr lang="en-US" smtClean="0">
                <a:sym typeface="Symbol" pitchFamily="18" charset="2"/>
              </a:rPr>
              <a:t> is selected.  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What is the probability that the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sample mean </a:t>
            </a:r>
            <a:r>
              <a:rPr lang="en-US" smtClean="0">
                <a:sym typeface="Symbol" pitchFamily="18" charset="2"/>
              </a:rPr>
              <a:t>is between 7.8 and 8.2?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FB6A1BDE-83A8-4F9D-B556-9F64CE4377A6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051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783138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Solution: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Even if the population is not normally distributed, the central limit theorem can be used (n &gt; 25)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… so the sampling distribution of      is approximately normal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… with mean        </a:t>
            </a:r>
            <a:r>
              <a:rPr lang="en-US" smtClean="0">
                <a:sym typeface="Symbol" pitchFamily="18" charset="2"/>
              </a:rPr>
              <a:t>=  8 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sym typeface="Symbol" pitchFamily="18" charset="2"/>
              </a:rPr>
              <a:t>…and standard deviation</a:t>
            </a:r>
            <a:r>
              <a:rPr lang="en-US" sz="2400" smtClean="0">
                <a:sym typeface="Symbol" pitchFamily="18" charset="2"/>
              </a:rPr>
              <a:t> </a:t>
            </a:r>
          </a:p>
        </p:txBody>
      </p:sp>
      <p:sp>
        <p:nvSpPr>
          <p:cNvPr id="20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515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6400800" y="3810000"/>
          <a:ext cx="381000" cy="533400"/>
        </p:xfrm>
        <a:graphic>
          <a:graphicData uri="http://schemas.openxmlformats.org/presentationml/2006/ole">
            <p:oleObj spid="_x0000_s20509" name="Equation" r:id="rId3" imgW="126780" imgH="164814" progId="Equation.3">
              <p:embed/>
            </p:oleObj>
          </a:graphicData>
        </a:graphic>
      </p:graphicFrame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3482975" y="4997450"/>
          <a:ext cx="403225" cy="488950"/>
        </p:xfrm>
        <a:graphic>
          <a:graphicData uri="http://schemas.openxmlformats.org/presentationml/2006/ole">
            <p:oleObj spid="_x0000_s20510" name="Equation" r:id="rId4" imgW="177569" imgH="215619" progId="Equation.3">
              <p:embed/>
            </p:oleObj>
          </a:graphicData>
        </a:graphic>
      </p:graphicFrame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5378450" y="5486400"/>
          <a:ext cx="2927350" cy="854075"/>
        </p:xfrm>
        <a:graphic>
          <a:graphicData uri="http://schemas.openxmlformats.org/presentationml/2006/ole">
            <p:oleObj spid="_x0000_s20511" name="Equation" r:id="rId5" imgW="1435100" imgH="419100" progId="Equation.3">
              <p:embed/>
            </p:oleObj>
          </a:graphicData>
        </a:graphic>
      </p:graphicFrame>
      <p:sp>
        <p:nvSpPr>
          <p:cNvPr id="2051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00E3D79C-8A24-4186-A580-0FE09F1D1A16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6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1557" name="Rectangle 10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4038600" cy="6096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</a:t>
            </a:r>
            <a:r>
              <a:rPr lang="en-US" smtClean="0">
                <a:solidFill>
                  <a:srgbClr val="0000FF"/>
                </a:solidFill>
              </a:rPr>
              <a:t>Solution (continued):</a:t>
            </a:r>
          </a:p>
          <a:p>
            <a:pPr eaLnBrk="1" hangingPunct="1">
              <a:spcBef>
                <a:spcPct val="60000"/>
              </a:spcBef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215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59" name="Rectangle 2"/>
          <p:cNvSpPr>
            <a:spLocks noChangeArrowheads="1"/>
          </p:cNvSpPr>
          <p:nvPr/>
        </p:nvSpPr>
        <p:spPr bwMode="auto">
          <a:xfrm>
            <a:off x="6619875" y="3657600"/>
            <a:ext cx="1143000" cy="533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60" name="Freeform 3"/>
          <p:cNvSpPr>
            <a:spLocks/>
          </p:cNvSpPr>
          <p:nvPr/>
        </p:nvSpPr>
        <p:spPr bwMode="auto">
          <a:xfrm>
            <a:off x="6927850" y="4648200"/>
            <a:ext cx="549275" cy="1295400"/>
          </a:xfrm>
          <a:custGeom>
            <a:avLst/>
            <a:gdLst>
              <a:gd name="T0" fmla="*/ 2147483647 w 346"/>
              <a:gd name="T1" fmla="*/ 0 h 816"/>
              <a:gd name="T2" fmla="*/ 2147483647 w 346"/>
              <a:gd name="T3" fmla="*/ 2147483647 h 816"/>
              <a:gd name="T4" fmla="*/ 2147483647 w 346"/>
              <a:gd name="T5" fmla="*/ 2147483647 h 816"/>
              <a:gd name="T6" fmla="*/ 2147483647 w 346"/>
              <a:gd name="T7" fmla="*/ 2147483647 h 816"/>
              <a:gd name="T8" fmla="*/ 2147483647 w 346"/>
              <a:gd name="T9" fmla="*/ 2147483647 h 816"/>
              <a:gd name="T10" fmla="*/ 2147483647 w 346"/>
              <a:gd name="T11" fmla="*/ 2147483647 h 816"/>
              <a:gd name="T12" fmla="*/ 2147483647 w 346"/>
              <a:gd name="T13" fmla="*/ 2147483647 h 816"/>
              <a:gd name="T14" fmla="*/ 0 w 346"/>
              <a:gd name="T15" fmla="*/ 2147483647 h 816"/>
              <a:gd name="T16" fmla="*/ 2147483647 w 346"/>
              <a:gd name="T17" fmla="*/ 2147483647 h 816"/>
              <a:gd name="T18" fmla="*/ 2147483647 w 346"/>
              <a:gd name="T19" fmla="*/ 0 h 8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6"/>
              <a:gd name="T31" fmla="*/ 0 h 816"/>
              <a:gd name="T32" fmla="*/ 346 w 346"/>
              <a:gd name="T33" fmla="*/ 816 h 8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6" h="816">
                <a:moveTo>
                  <a:pt x="346" y="0"/>
                </a:moveTo>
                <a:lnTo>
                  <a:pt x="261" y="43"/>
                </a:lnTo>
                <a:lnTo>
                  <a:pt x="198" y="125"/>
                </a:lnTo>
                <a:lnTo>
                  <a:pt x="155" y="185"/>
                </a:lnTo>
                <a:lnTo>
                  <a:pt x="91" y="289"/>
                </a:lnTo>
                <a:lnTo>
                  <a:pt x="49" y="370"/>
                </a:lnTo>
                <a:lnTo>
                  <a:pt x="6" y="452"/>
                </a:lnTo>
                <a:lnTo>
                  <a:pt x="0" y="816"/>
                </a:lnTo>
                <a:lnTo>
                  <a:pt x="340" y="816"/>
                </a:lnTo>
                <a:lnTo>
                  <a:pt x="346" y="0"/>
                </a:lnTo>
              </a:path>
            </a:pathLst>
          </a:custGeom>
          <a:solidFill>
            <a:srgbClr val="FFCCF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1" name="Freeform 4"/>
          <p:cNvSpPr>
            <a:spLocks/>
          </p:cNvSpPr>
          <p:nvPr/>
        </p:nvSpPr>
        <p:spPr bwMode="auto">
          <a:xfrm>
            <a:off x="7467600" y="4648200"/>
            <a:ext cx="541338" cy="1295400"/>
          </a:xfrm>
          <a:custGeom>
            <a:avLst/>
            <a:gdLst>
              <a:gd name="T0" fmla="*/ 0 w 409"/>
              <a:gd name="T1" fmla="*/ 0 h 1008"/>
              <a:gd name="T2" fmla="*/ 2147483647 w 409"/>
              <a:gd name="T3" fmla="*/ 2147483647 h 1008"/>
              <a:gd name="T4" fmla="*/ 2147483647 w 409"/>
              <a:gd name="T5" fmla="*/ 2147483647 h 1008"/>
              <a:gd name="T6" fmla="*/ 2147483647 w 409"/>
              <a:gd name="T7" fmla="*/ 2147483647 h 1008"/>
              <a:gd name="T8" fmla="*/ 2147483647 w 409"/>
              <a:gd name="T9" fmla="*/ 2147483647 h 1008"/>
              <a:gd name="T10" fmla="*/ 2147483647 w 409"/>
              <a:gd name="T11" fmla="*/ 2147483647 h 1008"/>
              <a:gd name="T12" fmla="*/ 2147483647 w 409"/>
              <a:gd name="T13" fmla="*/ 2147483647 h 1008"/>
              <a:gd name="T14" fmla="*/ 2147483647 w 409"/>
              <a:gd name="T15" fmla="*/ 2147483647 h 1008"/>
              <a:gd name="T16" fmla="*/ 0 w 409"/>
              <a:gd name="T17" fmla="*/ 2147483647 h 1008"/>
              <a:gd name="T18" fmla="*/ 0 w 409"/>
              <a:gd name="T19" fmla="*/ 0 h 10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9"/>
              <a:gd name="T31" fmla="*/ 0 h 1008"/>
              <a:gd name="T32" fmla="*/ 409 w 409"/>
              <a:gd name="T33" fmla="*/ 1008 h 100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9" h="1008">
                <a:moveTo>
                  <a:pt x="0" y="0"/>
                </a:moveTo>
                <a:lnTo>
                  <a:pt x="102" y="55"/>
                </a:lnTo>
                <a:lnTo>
                  <a:pt x="177" y="161"/>
                </a:lnTo>
                <a:lnTo>
                  <a:pt x="229" y="239"/>
                </a:lnTo>
                <a:lnTo>
                  <a:pt x="306" y="373"/>
                </a:lnTo>
                <a:lnTo>
                  <a:pt x="356" y="477"/>
                </a:lnTo>
                <a:lnTo>
                  <a:pt x="408" y="583"/>
                </a:lnTo>
                <a:lnTo>
                  <a:pt x="408" y="1007"/>
                </a:lnTo>
                <a:lnTo>
                  <a:pt x="0" y="1007"/>
                </a:lnTo>
                <a:lnTo>
                  <a:pt x="0" y="0"/>
                </a:lnTo>
              </a:path>
            </a:pathLst>
          </a:custGeom>
          <a:solidFill>
            <a:srgbClr val="FFCCF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2" name="Line 5"/>
          <p:cNvSpPr>
            <a:spLocks noChangeShapeType="1"/>
          </p:cNvSpPr>
          <p:nvPr/>
        </p:nvSpPr>
        <p:spPr bwMode="auto">
          <a:xfrm>
            <a:off x="7467600" y="46482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63" name="Freeform 6"/>
          <p:cNvSpPr>
            <a:spLocks/>
          </p:cNvSpPr>
          <p:nvPr/>
        </p:nvSpPr>
        <p:spPr bwMode="auto">
          <a:xfrm>
            <a:off x="4035425" y="4724400"/>
            <a:ext cx="546100" cy="1301750"/>
          </a:xfrm>
          <a:custGeom>
            <a:avLst/>
            <a:gdLst>
              <a:gd name="T0" fmla="*/ 2147483647 w 344"/>
              <a:gd name="T1" fmla="*/ 0 h 820"/>
              <a:gd name="T2" fmla="*/ 2147483647 w 344"/>
              <a:gd name="T3" fmla="*/ 2147483647 h 820"/>
              <a:gd name="T4" fmla="*/ 2147483647 w 344"/>
              <a:gd name="T5" fmla="*/ 2147483647 h 820"/>
              <a:gd name="T6" fmla="*/ 2147483647 w 344"/>
              <a:gd name="T7" fmla="*/ 2147483647 h 820"/>
              <a:gd name="T8" fmla="*/ 2147483647 w 344"/>
              <a:gd name="T9" fmla="*/ 2147483647 h 820"/>
              <a:gd name="T10" fmla="*/ 2147483647 w 344"/>
              <a:gd name="T11" fmla="*/ 2147483647 h 820"/>
              <a:gd name="T12" fmla="*/ 2147483647 w 344"/>
              <a:gd name="T13" fmla="*/ 2147483647 h 820"/>
              <a:gd name="T14" fmla="*/ 0 w 344"/>
              <a:gd name="T15" fmla="*/ 2147483647 h 820"/>
              <a:gd name="T16" fmla="*/ 2147483647 w 344"/>
              <a:gd name="T17" fmla="*/ 2147483647 h 820"/>
              <a:gd name="T18" fmla="*/ 2147483647 w 344"/>
              <a:gd name="T19" fmla="*/ 0 h 8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4"/>
              <a:gd name="T31" fmla="*/ 0 h 820"/>
              <a:gd name="T32" fmla="*/ 344 w 344"/>
              <a:gd name="T33" fmla="*/ 820 h 8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4" h="820">
                <a:moveTo>
                  <a:pt x="344" y="0"/>
                </a:moveTo>
                <a:lnTo>
                  <a:pt x="259" y="43"/>
                </a:lnTo>
                <a:lnTo>
                  <a:pt x="196" y="125"/>
                </a:lnTo>
                <a:lnTo>
                  <a:pt x="153" y="185"/>
                </a:lnTo>
                <a:lnTo>
                  <a:pt x="89" y="289"/>
                </a:lnTo>
                <a:lnTo>
                  <a:pt x="47" y="370"/>
                </a:lnTo>
                <a:lnTo>
                  <a:pt x="4" y="452"/>
                </a:lnTo>
                <a:lnTo>
                  <a:pt x="0" y="820"/>
                </a:lnTo>
                <a:lnTo>
                  <a:pt x="344" y="816"/>
                </a:lnTo>
                <a:lnTo>
                  <a:pt x="344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4" name="Freeform 7"/>
          <p:cNvSpPr>
            <a:spLocks/>
          </p:cNvSpPr>
          <p:nvPr/>
        </p:nvSpPr>
        <p:spPr bwMode="auto">
          <a:xfrm>
            <a:off x="4572000" y="4724400"/>
            <a:ext cx="533400" cy="1295400"/>
          </a:xfrm>
          <a:custGeom>
            <a:avLst/>
            <a:gdLst>
              <a:gd name="T0" fmla="*/ 0 w 409"/>
              <a:gd name="T1" fmla="*/ 0 h 1008"/>
              <a:gd name="T2" fmla="*/ 2147483647 w 409"/>
              <a:gd name="T3" fmla="*/ 2147483647 h 1008"/>
              <a:gd name="T4" fmla="*/ 2147483647 w 409"/>
              <a:gd name="T5" fmla="*/ 2147483647 h 1008"/>
              <a:gd name="T6" fmla="*/ 2147483647 w 409"/>
              <a:gd name="T7" fmla="*/ 2147483647 h 1008"/>
              <a:gd name="T8" fmla="*/ 2147483647 w 409"/>
              <a:gd name="T9" fmla="*/ 2147483647 h 1008"/>
              <a:gd name="T10" fmla="*/ 2147483647 w 409"/>
              <a:gd name="T11" fmla="*/ 2147483647 h 1008"/>
              <a:gd name="T12" fmla="*/ 2147483647 w 409"/>
              <a:gd name="T13" fmla="*/ 2147483647 h 1008"/>
              <a:gd name="T14" fmla="*/ 2147483647 w 409"/>
              <a:gd name="T15" fmla="*/ 2147483647 h 1008"/>
              <a:gd name="T16" fmla="*/ 0 w 409"/>
              <a:gd name="T17" fmla="*/ 2147483647 h 1008"/>
              <a:gd name="T18" fmla="*/ 0 w 409"/>
              <a:gd name="T19" fmla="*/ 0 h 10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9"/>
              <a:gd name="T31" fmla="*/ 0 h 1008"/>
              <a:gd name="T32" fmla="*/ 409 w 409"/>
              <a:gd name="T33" fmla="*/ 1008 h 100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9" h="1008">
                <a:moveTo>
                  <a:pt x="0" y="0"/>
                </a:moveTo>
                <a:lnTo>
                  <a:pt x="102" y="55"/>
                </a:lnTo>
                <a:lnTo>
                  <a:pt x="177" y="161"/>
                </a:lnTo>
                <a:lnTo>
                  <a:pt x="229" y="239"/>
                </a:lnTo>
                <a:lnTo>
                  <a:pt x="306" y="373"/>
                </a:lnTo>
                <a:lnTo>
                  <a:pt x="356" y="477"/>
                </a:lnTo>
                <a:lnTo>
                  <a:pt x="408" y="583"/>
                </a:lnTo>
                <a:lnTo>
                  <a:pt x="408" y="1007"/>
                </a:lnTo>
                <a:lnTo>
                  <a:pt x="0" y="100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5" name="Line 8"/>
          <p:cNvSpPr>
            <a:spLocks noChangeShapeType="1"/>
          </p:cNvSpPr>
          <p:nvPr/>
        </p:nvSpPr>
        <p:spPr bwMode="auto">
          <a:xfrm>
            <a:off x="4572000" y="47244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66" name="Text Box 11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1551" name="Object 47"/>
          <p:cNvGraphicFramePr>
            <a:graphicFrameLocks noChangeAspect="1"/>
          </p:cNvGraphicFramePr>
          <p:nvPr/>
        </p:nvGraphicFramePr>
        <p:xfrm>
          <a:off x="1447800" y="2185988"/>
          <a:ext cx="6661150" cy="1962150"/>
        </p:xfrm>
        <a:graphic>
          <a:graphicData uri="http://schemas.openxmlformats.org/presentationml/2006/ole">
            <p:oleObj spid="_x0000_s21551" name="Equation" r:id="rId3" imgW="3276360" imgH="965160" progId="Equation.3">
              <p:embed/>
            </p:oleObj>
          </a:graphicData>
        </a:graphic>
      </p:graphicFrame>
      <p:sp>
        <p:nvSpPr>
          <p:cNvPr id="21567" name="Freeform 13"/>
          <p:cNvSpPr>
            <a:spLocks/>
          </p:cNvSpPr>
          <p:nvPr/>
        </p:nvSpPr>
        <p:spPr bwMode="auto">
          <a:xfrm>
            <a:off x="4572000" y="4724400"/>
            <a:ext cx="1219200" cy="1219200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8" name="Freeform 14"/>
          <p:cNvSpPr>
            <a:spLocks/>
          </p:cNvSpPr>
          <p:nvPr/>
        </p:nvSpPr>
        <p:spPr bwMode="auto">
          <a:xfrm>
            <a:off x="3352800" y="4724400"/>
            <a:ext cx="1220788" cy="1219200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9" name="Freeform 15"/>
          <p:cNvSpPr>
            <a:spLocks/>
          </p:cNvSpPr>
          <p:nvPr/>
        </p:nvSpPr>
        <p:spPr bwMode="auto">
          <a:xfrm>
            <a:off x="7467600" y="4648200"/>
            <a:ext cx="1219200" cy="1219200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0" name="Freeform 16"/>
          <p:cNvSpPr>
            <a:spLocks/>
          </p:cNvSpPr>
          <p:nvPr/>
        </p:nvSpPr>
        <p:spPr bwMode="auto">
          <a:xfrm>
            <a:off x="6248400" y="4648200"/>
            <a:ext cx="1220788" cy="1219200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1" name="Text Box 17"/>
          <p:cNvSpPr txBox="1">
            <a:spLocks noChangeArrowheads="1"/>
          </p:cNvSpPr>
          <p:nvPr/>
        </p:nvSpPr>
        <p:spPr bwMode="auto">
          <a:xfrm>
            <a:off x="8610600" y="5943600"/>
            <a:ext cx="381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Z</a:t>
            </a:r>
          </a:p>
        </p:txBody>
      </p:sp>
      <p:sp>
        <p:nvSpPr>
          <p:cNvPr id="21572" name="Text Box 18"/>
          <p:cNvSpPr txBox="1">
            <a:spLocks noChangeArrowheads="1"/>
          </p:cNvSpPr>
          <p:nvPr/>
        </p:nvSpPr>
        <p:spPr bwMode="auto">
          <a:xfrm>
            <a:off x="3810000" y="5943600"/>
            <a:ext cx="16002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7.8             8.2</a:t>
            </a:r>
          </a:p>
        </p:txBody>
      </p:sp>
      <p:sp>
        <p:nvSpPr>
          <p:cNvPr id="21573" name="Line 19"/>
          <p:cNvSpPr>
            <a:spLocks noChangeShapeType="1"/>
          </p:cNvSpPr>
          <p:nvPr/>
        </p:nvSpPr>
        <p:spPr bwMode="auto">
          <a:xfrm>
            <a:off x="3276600" y="60198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Line 20"/>
          <p:cNvSpPr>
            <a:spLocks noChangeShapeType="1"/>
          </p:cNvSpPr>
          <p:nvPr/>
        </p:nvSpPr>
        <p:spPr bwMode="auto">
          <a:xfrm>
            <a:off x="6248400" y="59436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75" name="Text Box 21"/>
          <p:cNvSpPr txBox="1">
            <a:spLocks noChangeArrowheads="1"/>
          </p:cNvSpPr>
          <p:nvPr/>
        </p:nvSpPr>
        <p:spPr bwMode="auto">
          <a:xfrm>
            <a:off x="6705600" y="5867400"/>
            <a:ext cx="16002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-0.4             0.4</a:t>
            </a:r>
          </a:p>
        </p:txBody>
      </p:sp>
      <p:sp>
        <p:nvSpPr>
          <p:cNvPr id="21576" name="AutoShape 22"/>
          <p:cNvSpPr>
            <a:spLocks noChangeArrowheads="1"/>
          </p:cNvSpPr>
          <p:nvPr/>
        </p:nvSpPr>
        <p:spPr bwMode="auto">
          <a:xfrm>
            <a:off x="5486400" y="52578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77" name="Text Box 23"/>
          <p:cNvSpPr txBox="1">
            <a:spLocks noChangeArrowheads="1"/>
          </p:cNvSpPr>
          <p:nvPr/>
        </p:nvSpPr>
        <p:spPr bwMode="auto">
          <a:xfrm>
            <a:off x="2819400" y="4343400"/>
            <a:ext cx="1676400" cy="641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Sampling Distribution</a:t>
            </a:r>
          </a:p>
        </p:txBody>
      </p:sp>
      <p:sp>
        <p:nvSpPr>
          <p:cNvPr id="21578" name="Text Box 24"/>
          <p:cNvSpPr txBox="1">
            <a:spLocks noChangeArrowheads="1"/>
          </p:cNvSpPr>
          <p:nvPr/>
        </p:nvSpPr>
        <p:spPr bwMode="auto">
          <a:xfrm>
            <a:off x="5257800" y="4343400"/>
            <a:ext cx="2362200" cy="641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Standard Normal Distribution</a:t>
            </a:r>
          </a:p>
        </p:txBody>
      </p:sp>
      <p:sp>
        <p:nvSpPr>
          <p:cNvPr id="21579" name="Text Box 25"/>
          <p:cNvSpPr txBox="1">
            <a:spLocks noChangeArrowheads="1"/>
          </p:cNvSpPr>
          <p:nvPr/>
        </p:nvSpPr>
        <p:spPr bwMode="auto">
          <a:xfrm>
            <a:off x="8077200" y="4724400"/>
            <a:ext cx="914400" cy="660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.1554 +.1554</a:t>
            </a:r>
          </a:p>
        </p:txBody>
      </p:sp>
      <p:sp>
        <p:nvSpPr>
          <p:cNvPr id="21580" name="Line 26"/>
          <p:cNvSpPr>
            <a:spLocks noChangeShapeType="1"/>
          </p:cNvSpPr>
          <p:nvPr/>
        </p:nvSpPr>
        <p:spPr bwMode="auto">
          <a:xfrm flipH="1">
            <a:off x="7239000" y="4953000"/>
            <a:ext cx="838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1" name="Line 27"/>
          <p:cNvSpPr>
            <a:spLocks noChangeShapeType="1"/>
          </p:cNvSpPr>
          <p:nvPr/>
        </p:nvSpPr>
        <p:spPr bwMode="auto">
          <a:xfrm flipH="1">
            <a:off x="7696200" y="49530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2" name="Line 28"/>
          <p:cNvSpPr>
            <a:spLocks noChangeShapeType="1"/>
          </p:cNvSpPr>
          <p:nvPr/>
        </p:nvSpPr>
        <p:spPr bwMode="auto">
          <a:xfrm>
            <a:off x="304800" y="4343400"/>
            <a:ext cx="8534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3" name="Line 29"/>
          <p:cNvSpPr>
            <a:spLocks noChangeShapeType="1"/>
          </p:cNvSpPr>
          <p:nvPr/>
        </p:nvSpPr>
        <p:spPr bwMode="auto">
          <a:xfrm>
            <a:off x="1524000" y="5181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84" name="Line 30"/>
          <p:cNvSpPr>
            <a:spLocks noChangeShapeType="1"/>
          </p:cNvSpPr>
          <p:nvPr/>
        </p:nvSpPr>
        <p:spPr bwMode="auto">
          <a:xfrm>
            <a:off x="228600" y="6019800"/>
            <a:ext cx="2590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Text Box 31"/>
          <p:cNvSpPr txBox="1">
            <a:spLocks noChangeArrowheads="1"/>
          </p:cNvSpPr>
          <p:nvPr/>
        </p:nvSpPr>
        <p:spPr bwMode="auto">
          <a:xfrm>
            <a:off x="0" y="4343400"/>
            <a:ext cx="1371600" cy="641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Population  Distribution</a:t>
            </a:r>
          </a:p>
        </p:txBody>
      </p:sp>
      <p:sp>
        <p:nvSpPr>
          <p:cNvPr id="21586" name="Text Box 32"/>
          <p:cNvSpPr txBox="1">
            <a:spLocks noChangeArrowheads="1"/>
          </p:cNvSpPr>
          <p:nvPr/>
        </p:nvSpPr>
        <p:spPr bwMode="auto">
          <a:xfrm>
            <a:off x="1828800" y="51054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87" name="Text Box 33"/>
          <p:cNvSpPr txBox="1">
            <a:spLocks noChangeArrowheads="1"/>
          </p:cNvSpPr>
          <p:nvPr/>
        </p:nvSpPr>
        <p:spPr bwMode="auto">
          <a:xfrm>
            <a:off x="1981200" y="52578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88" name="Text Box 34"/>
          <p:cNvSpPr txBox="1">
            <a:spLocks noChangeArrowheads="1"/>
          </p:cNvSpPr>
          <p:nvPr/>
        </p:nvSpPr>
        <p:spPr bwMode="auto">
          <a:xfrm>
            <a:off x="2133600" y="54102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89" name="Text Box 35"/>
          <p:cNvSpPr txBox="1">
            <a:spLocks noChangeArrowheads="1"/>
          </p:cNvSpPr>
          <p:nvPr/>
        </p:nvSpPr>
        <p:spPr bwMode="auto">
          <a:xfrm>
            <a:off x="2286000" y="55626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0" name="Text Box 36"/>
          <p:cNvSpPr txBox="1">
            <a:spLocks noChangeArrowheads="1"/>
          </p:cNvSpPr>
          <p:nvPr/>
        </p:nvSpPr>
        <p:spPr bwMode="auto">
          <a:xfrm>
            <a:off x="1676400" y="51054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1" name="Text Box 37"/>
          <p:cNvSpPr txBox="1">
            <a:spLocks noChangeArrowheads="1"/>
          </p:cNvSpPr>
          <p:nvPr/>
        </p:nvSpPr>
        <p:spPr bwMode="auto">
          <a:xfrm>
            <a:off x="1447800" y="50292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2" name="Text Box 38"/>
          <p:cNvSpPr txBox="1">
            <a:spLocks noChangeArrowheads="1"/>
          </p:cNvSpPr>
          <p:nvPr/>
        </p:nvSpPr>
        <p:spPr bwMode="auto">
          <a:xfrm>
            <a:off x="1295400" y="49530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3" name="Text Box 39"/>
          <p:cNvSpPr txBox="1">
            <a:spLocks noChangeArrowheads="1"/>
          </p:cNvSpPr>
          <p:nvPr/>
        </p:nvSpPr>
        <p:spPr bwMode="auto">
          <a:xfrm>
            <a:off x="1143000" y="49530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4" name="Text Box 40"/>
          <p:cNvSpPr txBox="1">
            <a:spLocks noChangeArrowheads="1"/>
          </p:cNvSpPr>
          <p:nvPr/>
        </p:nvSpPr>
        <p:spPr bwMode="auto">
          <a:xfrm>
            <a:off x="914400" y="51054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5" name="Text Box 41"/>
          <p:cNvSpPr txBox="1">
            <a:spLocks noChangeArrowheads="1"/>
          </p:cNvSpPr>
          <p:nvPr/>
        </p:nvSpPr>
        <p:spPr bwMode="auto">
          <a:xfrm>
            <a:off x="762000" y="53340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6" name="Text Box 42"/>
          <p:cNvSpPr txBox="1">
            <a:spLocks noChangeArrowheads="1"/>
          </p:cNvSpPr>
          <p:nvPr/>
        </p:nvSpPr>
        <p:spPr bwMode="auto">
          <a:xfrm>
            <a:off x="609600" y="54102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7" name="Text Box 43"/>
          <p:cNvSpPr txBox="1">
            <a:spLocks noChangeArrowheads="1"/>
          </p:cNvSpPr>
          <p:nvPr/>
        </p:nvSpPr>
        <p:spPr bwMode="auto">
          <a:xfrm>
            <a:off x="457200" y="54864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1598" name="AutoShape 44"/>
          <p:cNvSpPr>
            <a:spLocks noChangeArrowheads="1"/>
          </p:cNvSpPr>
          <p:nvPr/>
        </p:nvSpPr>
        <p:spPr bwMode="auto">
          <a:xfrm>
            <a:off x="2590800" y="52578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99" name="Text Box 45"/>
          <p:cNvSpPr txBox="1">
            <a:spLocks noChangeArrowheads="1"/>
          </p:cNvSpPr>
          <p:nvPr/>
        </p:nvSpPr>
        <p:spPr bwMode="auto">
          <a:xfrm>
            <a:off x="2743200" y="5410200"/>
            <a:ext cx="838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Sample</a:t>
            </a:r>
          </a:p>
        </p:txBody>
      </p:sp>
      <p:sp>
        <p:nvSpPr>
          <p:cNvPr id="21600" name="Text Box 46"/>
          <p:cNvSpPr txBox="1">
            <a:spLocks noChangeArrowheads="1"/>
          </p:cNvSpPr>
          <p:nvPr/>
        </p:nvSpPr>
        <p:spPr bwMode="auto">
          <a:xfrm>
            <a:off x="5410200" y="5410200"/>
            <a:ext cx="1143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Standardize</a:t>
            </a:r>
          </a:p>
        </p:txBody>
      </p:sp>
      <p:graphicFrame>
        <p:nvGraphicFramePr>
          <p:cNvPr id="21552" name="Object 48"/>
          <p:cNvGraphicFramePr>
            <a:graphicFrameLocks noChangeAspect="1"/>
          </p:cNvGraphicFramePr>
          <p:nvPr/>
        </p:nvGraphicFramePr>
        <p:xfrm>
          <a:off x="1295400" y="6096000"/>
          <a:ext cx="565150" cy="311150"/>
        </p:xfrm>
        <a:graphic>
          <a:graphicData uri="http://schemas.openxmlformats.org/presentationml/2006/ole">
            <p:oleObj spid="_x0000_s21552" name="Equation" r:id="rId4" imgW="368140" imgH="203112" progId="Equation.3">
              <p:embed/>
            </p:oleObj>
          </a:graphicData>
        </a:graphic>
      </p:graphicFrame>
      <p:graphicFrame>
        <p:nvGraphicFramePr>
          <p:cNvPr id="21553" name="Object 49"/>
          <p:cNvGraphicFramePr>
            <a:graphicFrameLocks noChangeAspect="1"/>
          </p:cNvGraphicFramePr>
          <p:nvPr/>
        </p:nvGraphicFramePr>
        <p:xfrm>
          <a:off x="4257675" y="6096000"/>
          <a:ext cx="681038" cy="369888"/>
        </p:xfrm>
        <a:graphic>
          <a:graphicData uri="http://schemas.openxmlformats.org/presentationml/2006/ole">
            <p:oleObj spid="_x0000_s21553" name="Equation" r:id="rId5" imgW="444307" imgH="241195" progId="Equation.3">
              <p:embed/>
            </p:oleObj>
          </a:graphicData>
        </a:graphic>
      </p:graphicFrame>
      <p:graphicFrame>
        <p:nvGraphicFramePr>
          <p:cNvPr id="21554" name="Object 50"/>
          <p:cNvGraphicFramePr>
            <a:graphicFrameLocks noChangeAspect="1"/>
          </p:cNvGraphicFramePr>
          <p:nvPr/>
        </p:nvGraphicFramePr>
        <p:xfrm>
          <a:off x="7162800" y="6019800"/>
          <a:ext cx="661988" cy="330200"/>
        </p:xfrm>
        <a:graphic>
          <a:graphicData uri="http://schemas.openxmlformats.org/presentationml/2006/ole">
            <p:oleObj spid="_x0000_s21554" name="Equation" r:id="rId6" imgW="431613" imgH="215806" progId="Equation.3">
              <p:embed/>
            </p:oleObj>
          </a:graphicData>
        </a:graphic>
      </p:graphicFrame>
      <p:graphicFrame>
        <p:nvGraphicFramePr>
          <p:cNvPr id="21555" name="Object 51"/>
          <p:cNvGraphicFramePr>
            <a:graphicFrameLocks noChangeAspect="1"/>
          </p:cNvGraphicFramePr>
          <p:nvPr/>
        </p:nvGraphicFramePr>
        <p:xfrm>
          <a:off x="5680075" y="6019800"/>
          <a:ext cx="298450" cy="381000"/>
        </p:xfrm>
        <a:graphic>
          <a:graphicData uri="http://schemas.openxmlformats.org/presentationml/2006/ole">
            <p:oleObj spid="_x0000_s21555" name="Equation" r:id="rId7" imgW="152640" imgH="203040" progId="Equation.3">
              <p:embed/>
            </p:oleObj>
          </a:graphicData>
        </a:graphic>
      </p:graphicFrame>
      <p:sp>
        <p:nvSpPr>
          <p:cNvPr id="21601" name="Text Box 51"/>
          <p:cNvSpPr txBox="1">
            <a:spLocks noChangeArrowheads="1"/>
          </p:cNvSpPr>
          <p:nvPr/>
        </p:nvSpPr>
        <p:spPr bwMode="auto">
          <a:xfrm>
            <a:off x="2514600" y="6019800"/>
            <a:ext cx="457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X</a:t>
            </a:r>
          </a:p>
        </p:txBody>
      </p:sp>
      <p:sp>
        <p:nvSpPr>
          <p:cNvPr id="21602" name="Slide Number Placeholder 5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5B62B307-DFF8-44A4-B7B3-9F9445D6AFC9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Acceptance Intervals</a:t>
            </a:r>
          </a:p>
        </p:txBody>
      </p:sp>
      <p:sp>
        <p:nvSpPr>
          <p:cNvPr id="22553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676400"/>
            <a:ext cx="8210550" cy="4876800"/>
          </a:xfrm>
        </p:spPr>
        <p:txBody>
          <a:bodyPr/>
          <a:lstStyle/>
          <a:p>
            <a:pPr eaLnBrk="1" hangingPunct="1"/>
            <a:r>
              <a:rPr lang="en-US" sz="2400" smtClean="0"/>
              <a:t>Goal:  determine a range within which sample means are likely to occur, given a population mean and variance</a:t>
            </a:r>
          </a:p>
          <a:p>
            <a:pPr eaLnBrk="1" hangingPunct="1"/>
            <a:endParaRPr lang="en-US" sz="1000" smtClean="0"/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000" smtClean="0"/>
              <a:t>By the Central Limit Theorem, we know that the distribution of X is approximately normal if  n  is large enough, with mean </a:t>
            </a:r>
            <a:r>
              <a:rPr lang="el-GR" sz="2000" smtClean="0">
                <a:cs typeface="Arial" charset="0"/>
              </a:rPr>
              <a:t>μ</a:t>
            </a:r>
            <a:r>
              <a:rPr lang="en-US" sz="2000" smtClean="0">
                <a:cs typeface="Arial" charset="0"/>
              </a:rPr>
              <a:t> and standard deviation </a:t>
            </a:r>
            <a:endParaRPr lang="el-GR" sz="2000" smtClean="0">
              <a:cs typeface="Arial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000" smtClean="0"/>
              <a:t>Let z</a:t>
            </a:r>
            <a:r>
              <a:rPr lang="el-GR" sz="2000" baseline="-25000" smtClean="0">
                <a:cs typeface="Arial" charset="0"/>
              </a:rPr>
              <a:t>α</a:t>
            </a:r>
            <a:r>
              <a:rPr lang="en-US" sz="2000" baseline="-25000" smtClean="0">
                <a:cs typeface="Arial" charset="0"/>
              </a:rPr>
              <a:t>/2</a:t>
            </a:r>
            <a:r>
              <a:rPr lang="en-US" sz="2000" smtClean="0">
                <a:cs typeface="Arial" charset="0"/>
              </a:rPr>
              <a:t> be the z-value that leaves area </a:t>
            </a:r>
            <a:r>
              <a:rPr lang="el-GR" sz="2000" smtClean="0">
                <a:cs typeface="Arial" charset="0"/>
              </a:rPr>
              <a:t>α</a:t>
            </a:r>
            <a:r>
              <a:rPr lang="en-US" sz="2000" smtClean="0">
                <a:cs typeface="Arial" charset="0"/>
              </a:rPr>
              <a:t>/2 in the upper tail of the normal distribution (i.e., the interval - </a:t>
            </a:r>
            <a:r>
              <a:rPr lang="en-US" sz="2000" smtClean="0"/>
              <a:t>z</a:t>
            </a:r>
            <a:r>
              <a:rPr lang="el-GR" sz="2000" baseline="-25000" smtClean="0">
                <a:cs typeface="Arial" charset="0"/>
              </a:rPr>
              <a:t>α</a:t>
            </a:r>
            <a:r>
              <a:rPr lang="en-US" sz="2000" baseline="-25000" smtClean="0">
                <a:cs typeface="Arial" charset="0"/>
              </a:rPr>
              <a:t>/2</a:t>
            </a:r>
            <a:r>
              <a:rPr lang="en-US" sz="2000" smtClean="0">
                <a:cs typeface="Arial" charset="0"/>
              </a:rPr>
              <a:t> to </a:t>
            </a:r>
            <a:r>
              <a:rPr lang="en-US" sz="2000" smtClean="0"/>
              <a:t>z</a:t>
            </a:r>
            <a:r>
              <a:rPr lang="el-GR" sz="2000" baseline="-25000" smtClean="0">
                <a:cs typeface="Arial" charset="0"/>
              </a:rPr>
              <a:t>α</a:t>
            </a:r>
            <a:r>
              <a:rPr lang="en-US" sz="2000" baseline="-25000" smtClean="0">
                <a:cs typeface="Arial" charset="0"/>
              </a:rPr>
              <a:t>/2</a:t>
            </a:r>
            <a:r>
              <a:rPr lang="en-US" sz="2000" smtClean="0">
                <a:cs typeface="Arial" charset="0"/>
              </a:rPr>
              <a:t> encloses probability 1 – </a:t>
            </a:r>
            <a:r>
              <a:rPr lang="el-GR" sz="2000" smtClean="0">
                <a:cs typeface="Arial" charset="0"/>
              </a:rPr>
              <a:t>α</a:t>
            </a:r>
            <a:r>
              <a:rPr lang="en-US" sz="2000" smtClean="0">
                <a:cs typeface="Arial" charset="0"/>
              </a:rPr>
              <a:t>)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000" smtClean="0">
                <a:cs typeface="Arial" charset="0"/>
              </a:rPr>
              <a:t>Then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endParaRPr lang="en-US" sz="2000" smtClean="0">
              <a:cs typeface="Arial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endParaRPr lang="en-US" sz="2000" smtClean="0">
              <a:cs typeface="Arial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000" smtClean="0">
                <a:cs typeface="Arial" charset="0"/>
              </a:rPr>
              <a:t>		   is the interval that includes X with probability 1 – </a:t>
            </a:r>
            <a:r>
              <a:rPr lang="el-GR" sz="2000" smtClean="0">
                <a:cs typeface="Arial" charset="0"/>
              </a:rPr>
              <a:t>α</a:t>
            </a:r>
          </a:p>
        </p:txBody>
      </p:sp>
      <p:sp>
        <p:nvSpPr>
          <p:cNvPr id="22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55" name="Line 4"/>
          <p:cNvSpPr>
            <a:spLocks noChangeShapeType="1"/>
          </p:cNvSpPr>
          <p:nvPr/>
        </p:nvSpPr>
        <p:spPr bwMode="auto">
          <a:xfrm>
            <a:off x="8259763" y="27336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3370263" y="3340100"/>
          <a:ext cx="360362" cy="381000"/>
        </p:xfrm>
        <a:graphic>
          <a:graphicData uri="http://schemas.openxmlformats.org/presentationml/2006/ole">
            <p:oleObj spid="_x0000_s22550" name="Equation" r:id="rId3" imgW="215806" imgH="228501" progId="Equation.3">
              <p:embed/>
            </p:oleObj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2776538" y="5038725"/>
          <a:ext cx="2120900" cy="727075"/>
        </p:xfrm>
        <a:graphic>
          <a:graphicData uri="http://schemas.openxmlformats.org/presentationml/2006/ole">
            <p:oleObj spid="_x0000_s22551" name="Equation" r:id="rId4" imgW="634725" imgH="241195" progId="Equation.3">
              <p:embed/>
            </p:oleObj>
          </a:graphicData>
        </a:graphic>
      </p:graphicFrame>
      <p:sp>
        <p:nvSpPr>
          <p:cNvPr id="22556" name="Line 7"/>
          <p:cNvSpPr>
            <a:spLocks noChangeShapeType="1"/>
          </p:cNvSpPr>
          <p:nvPr/>
        </p:nvSpPr>
        <p:spPr bwMode="auto">
          <a:xfrm>
            <a:off x="4675188" y="59896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F75D267-8CC6-493C-95A9-B2D749470624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1524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3352800" y="2311400"/>
            <a:ext cx="2514600" cy="965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</a:t>
            </a: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228600" y="4038600"/>
            <a:ext cx="2514600" cy="181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Sampling Distributions of Sample </a:t>
            </a:r>
          </a:p>
          <a:p>
            <a:pPr algn="ctr"/>
            <a:r>
              <a:rPr lang="en-US" sz="2800"/>
              <a:t>Means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3352800" y="4038600"/>
            <a:ext cx="2514600" cy="1819275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Proportions</a:t>
            </a:r>
          </a:p>
        </p:txBody>
      </p:sp>
      <p:sp>
        <p:nvSpPr>
          <p:cNvPr id="76806" name="Line 7"/>
          <p:cNvSpPr>
            <a:spLocks noChangeShapeType="1"/>
          </p:cNvSpPr>
          <p:nvPr/>
        </p:nvSpPr>
        <p:spPr bwMode="auto">
          <a:xfrm>
            <a:off x="4572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1524000" y="38100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08" name="Line 9"/>
          <p:cNvSpPr>
            <a:spLocks noChangeShapeType="1"/>
          </p:cNvSpPr>
          <p:nvPr/>
        </p:nvSpPr>
        <p:spPr bwMode="auto">
          <a:xfrm flipV="1">
            <a:off x="4572000" y="3276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09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2514600" cy="181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Variances</a:t>
            </a:r>
          </a:p>
        </p:txBody>
      </p:sp>
      <p:sp>
        <p:nvSpPr>
          <p:cNvPr id="76810" name="Line 11"/>
          <p:cNvSpPr>
            <a:spLocks noChangeShapeType="1"/>
          </p:cNvSpPr>
          <p:nvPr/>
        </p:nvSpPr>
        <p:spPr bwMode="auto">
          <a:xfrm>
            <a:off x="7620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11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09D4C7ED-C052-4A85-9C80-A5420F58D372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Distributions of Sample Proportions</a:t>
            </a:r>
          </a:p>
        </p:txBody>
      </p:sp>
      <p:sp>
        <p:nvSpPr>
          <p:cNvPr id="76813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Distributions of Sample Proportions</a:t>
            </a:r>
          </a:p>
        </p:txBody>
      </p:sp>
      <p:sp>
        <p:nvSpPr>
          <p:cNvPr id="235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01000" cy="4800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   P = the proportion of the population having 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              some characteristic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2400" smtClean="0">
                <a:solidFill>
                  <a:srgbClr val="0000FF"/>
                </a:solidFill>
              </a:rPr>
              <a:t>Sample proportion </a:t>
            </a:r>
            <a:r>
              <a:rPr lang="en-US" sz="2400" smtClean="0"/>
              <a:t>(  )  provides an estimate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smtClean="0"/>
              <a:t>                                            of  P:</a:t>
            </a:r>
          </a:p>
          <a:p>
            <a:pPr eaLnBrk="1" hangingPunct="1">
              <a:spcBef>
                <a:spcPct val="50000"/>
              </a:spcBef>
            </a:pPr>
            <a:endParaRPr lang="en-US" smtClean="0"/>
          </a:p>
          <a:p>
            <a:pPr eaLnBrk="1" hangingPunct="1">
              <a:spcBef>
                <a:spcPct val="50000"/>
              </a:spcBef>
            </a:pPr>
            <a:endParaRPr lang="en-US" sz="1200" smtClean="0"/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0 </a:t>
            </a:r>
            <a:r>
              <a:rPr lang="en-US" sz="2400" smtClean="0">
                <a:cs typeface="Arial" charset="0"/>
              </a:rPr>
              <a:t>≤     ≤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    has a binomial distribution, but can be approximated by a normal distribution when nP(1 </a:t>
            </a:r>
            <a:r>
              <a:rPr lang="en-US" sz="2400" smtClean="0">
                <a:cs typeface="Arial" charset="0"/>
              </a:rPr>
              <a:t>– P) &gt; 5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smtClean="0"/>
              <a:t>	</a:t>
            </a:r>
          </a:p>
        </p:txBody>
      </p:sp>
      <p:sp>
        <p:nvSpPr>
          <p:cNvPr id="236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3594" name="Object 42"/>
          <p:cNvGraphicFramePr>
            <a:graphicFrameLocks noChangeAspect="1"/>
          </p:cNvGraphicFramePr>
          <p:nvPr/>
        </p:nvGraphicFramePr>
        <p:xfrm>
          <a:off x="473075" y="3581400"/>
          <a:ext cx="8305800" cy="682625"/>
        </p:xfrm>
        <a:graphic>
          <a:graphicData uri="http://schemas.openxmlformats.org/presentationml/2006/ole">
            <p:oleObj spid="_x0000_s23594" name="Equation" r:id="rId3" imgW="5118100" imgH="419100" progId="Equation.3">
              <p:embed/>
            </p:oleObj>
          </a:graphicData>
        </a:graphic>
      </p:graphicFrame>
      <p:graphicFrame>
        <p:nvGraphicFramePr>
          <p:cNvPr id="23595" name="Object 43"/>
          <p:cNvGraphicFramePr>
            <a:graphicFrameLocks noChangeAspect="1"/>
          </p:cNvGraphicFramePr>
          <p:nvPr/>
        </p:nvGraphicFramePr>
        <p:xfrm>
          <a:off x="3892550" y="2613025"/>
          <a:ext cx="241300" cy="434975"/>
        </p:xfrm>
        <a:graphic>
          <a:graphicData uri="http://schemas.openxmlformats.org/presentationml/2006/ole">
            <p:oleObj spid="_x0000_s23595" name="Equation" r:id="rId4" imgW="126890" imgH="228402" progId="Equation.3">
              <p:embed/>
            </p:oleObj>
          </a:graphicData>
        </a:graphic>
      </p:graphicFrame>
      <p:graphicFrame>
        <p:nvGraphicFramePr>
          <p:cNvPr id="23596" name="Object 44"/>
          <p:cNvGraphicFramePr>
            <a:graphicFrameLocks noChangeAspect="1"/>
          </p:cNvGraphicFramePr>
          <p:nvPr/>
        </p:nvGraphicFramePr>
        <p:xfrm>
          <a:off x="1766888" y="4378325"/>
          <a:ext cx="241300" cy="434975"/>
        </p:xfrm>
        <a:graphic>
          <a:graphicData uri="http://schemas.openxmlformats.org/presentationml/2006/ole">
            <p:oleObj spid="_x0000_s23596" name="Equation" r:id="rId5" imgW="126890" imgH="228402" progId="Equation.3">
              <p:embed/>
            </p:oleObj>
          </a:graphicData>
        </a:graphic>
      </p:graphicFrame>
      <p:sp>
        <p:nvSpPr>
          <p:cNvPr id="23601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E9765638-9170-4C6D-9C2B-FCE5DC647BE1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3597" name="Object 45"/>
          <p:cNvGraphicFramePr>
            <a:graphicFrameLocks noChangeAspect="1"/>
          </p:cNvGraphicFramePr>
          <p:nvPr/>
        </p:nvGraphicFramePr>
        <p:xfrm>
          <a:off x="1227138" y="4889500"/>
          <a:ext cx="241300" cy="434975"/>
        </p:xfrm>
        <a:graphic>
          <a:graphicData uri="http://schemas.openxmlformats.org/presentationml/2006/ole">
            <p:oleObj spid="_x0000_s23597" name="Equation" r:id="rId6" imgW="126890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36563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 of p</a:t>
            </a:r>
          </a:p>
        </p:txBody>
      </p:sp>
      <p:sp>
        <p:nvSpPr>
          <p:cNvPr id="246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077200" cy="45323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Normal approximation:</a:t>
            </a:r>
          </a:p>
          <a:p>
            <a:pPr lvl="1" eaLnBrk="1" hangingPunct="1">
              <a:lnSpc>
                <a:spcPct val="120000"/>
              </a:lnSpc>
            </a:pPr>
            <a:endParaRPr lang="en-US" smtClean="0"/>
          </a:p>
          <a:p>
            <a:pPr lvl="1" eaLnBrk="1" hangingPunct="1">
              <a:lnSpc>
                <a:spcPct val="120000"/>
              </a:lnSpc>
            </a:pPr>
            <a:endParaRPr lang="en-US" smtClean="0"/>
          </a:p>
          <a:p>
            <a:pPr lvl="1" eaLnBrk="1" hangingPunct="1">
              <a:lnSpc>
                <a:spcPct val="120000"/>
              </a:lnSpc>
            </a:pPr>
            <a:endParaRPr lang="en-US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/>
              <a:t>Properties: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/>
              <a:t>				       </a:t>
            </a:r>
            <a:r>
              <a:rPr lang="en-US" sz="1900" smtClean="0"/>
              <a:t>and</a:t>
            </a:r>
          </a:p>
        </p:txBody>
      </p:sp>
      <p:sp>
        <p:nvSpPr>
          <p:cNvPr id="246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625" name="Rectangle 4"/>
          <p:cNvSpPr>
            <a:spLocks noChangeArrowheads="1"/>
          </p:cNvSpPr>
          <p:nvPr/>
        </p:nvSpPr>
        <p:spPr bwMode="auto">
          <a:xfrm>
            <a:off x="2305050" y="5953125"/>
            <a:ext cx="39862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(where P = population proportion)</a:t>
            </a:r>
          </a:p>
        </p:txBody>
      </p:sp>
      <p:sp>
        <p:nvSpPr>
          <p:cNvPr id="24626" name="Rectangle 5"/>
          <p:cNvSpPr>
            <a:spLocks noChangeArrowheads="1"/>
          </p:cNvSpPr>
          <p:nvPr/>
        </p:nvSpPr>
        <p:spPr bwMode="auto">
          <a:xfrm>
            <a:off x="5486400" y="2133600"/>
            <a:ext cx="2600325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Sampling Distribution</a:t>
            </a:r>
          </a:p>
        </p:txBody>
      </p:sp>
      <p:sp>
        <p:nvSpPr>
          <p:cNvPr id="24627" name="Rectangle 6"/>
          <p:cNvSpPr>
            <a:spLocks noChangeArrowheads="1"/>
          </p:cNvSpPr>
          <p:nvPr/>
        </p:nvSpPr>
        <p:spPr bwMode="auto">
          <a:xfrm>
            <a:off x="5713413" y="365601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8" name="Rectangle 7"/>
          <p:cNvSpPr>
            <a:spLocks noChangeArrowheads="1"/>
          </p:cNvSpPr>
          <p:nvPr/>
        </p:nvSpPr>
        <p:spPr bwMode="auto">
          <a:xfrm>
            <a:off x="5408613" y="3732213"/>
            <a:ext cx="3048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9" name="Rectangle 8"/>
          <p:cNvSpPr>
            <a:spLocks noChangeArrowheads="1"/>
          </p:cNvSpPr>
          <p:nvPr/>
        </p:nvSpPr>
        <p:spPr bwMode="auto">
          <a:xfrm>
            <a:off x="6018213" y="3427413"/>
            <a:ext cx="3048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0" name="Rectangle 9"/>
          <p:cNvSpPr>
            <a:spLocks noChangeArrowheads="1"/>
          </p:cNvSpPr>
          <p:nvPr/>
        </p:nvSpPr>
        <p:spPr bwMode="auto">
          <a:xfrm>
            <a:off x="6323013" y="3122613"/>
            <a:ext cx="3048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1" name="Rectangle 10"/>
          <p:cNvSpPr>
            <a:spLocks noChangeArrowheads="1"/>
          </p:cNvSpPr>
          <p:nvPr/>
        </p:nvSpPr>
        <p:spPr bwMode="auto">
          <a:xfrm>
            <a:off x="6932613" y="3122613"/>
            <a:ext cx="3048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2" name="Rectangle 11"/>
          <p:cNvSpPr>
            <a:spLocks noChangeArrowheads="1"/>
          </p:cNvSpPr>
          <p:nvPr/>
        </p:nvSpPr>
        <p:spPr bwMode="auto">
          <a:xfrm>
            <a:off x="6627813" y="2970213"/>
            <a:ext cx="3048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3" name="Rectangle 12"/>
          <p:cNvSpPr>
            <a:spLocks noChangeArrowheads="1"/>
          </p:cNvSpPr>
          <p:nvPr/>
        </p:nvSpPr>
        <p:spPr bwMode="auto">
          <a:xfrm>
            <a:off x="7237413" y="3427413"/>
            <a:ext cx="3048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4" name="Rectangle 13"/>
          <p:cNvSpPr>
            <a:spLocks noChangeArrowheads="1"/>
          </p:cNvSpPr>
          <p:nvPr/>
        </p:nvSpPr>
        <p:spPr bwMode="auto">
          <a:xfrm>
            <a:off x="7542213" y="365601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5" name="Rectangle 14"/>
          <p:cNvSpPr>
            <a:spLocks noChangeArrowheads="1"/>
          </p:cNvSpPr>
          <p:nvPr/>
        </p:nvSpPr>
        <p:spPr bwMode="auto">
          <a:xfrm>
            <a:off x="7847013" y="3732213"/>
            <a:ext cx="3048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6" name="Line 15"/>
          <p:cNvSpPr>
            <a:spLocks noChangeShapeType="1"/>
          </p:cNvSpPr>
          <p:nvPr/>
        </p:nvSpPr>
        <p:spPr bwMode="auto">
          <a:xfrm flipH="1">
            <a:off x="5105400" y="2743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Line 16"/>
          <p:cNvSpPr>
            <a:spLocks noChangeShapeType="1"/>
          </p:cNvSpPr>
          <p:nvPr/>
        </p:nvSpPr>
        <p:spPr bwMode="auto">
          <a:xfrm>
            <a:off x="5105400" y="38100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8" name="Line 17"/>
          <p:cNvSpPr>
            <a:spLocks noChangeShapeType="1"/>
          </p:cNvSpPr>
          <p:nvPr/>
        </p:nvSpPr>
        <p:spPr bwMode="auto">
          <a:xfrm>
            <a:off x="5105400" y="3505200"/>
            <a:ext cx="3276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Line 18"/>
          <p:cNvSpPr>
            <a:spLocks noChangeShapeType="1"/>
          </p:cNvSpPr>
          <p:nvPr/>
        </p:nvSpPr>
        <p:spPr bwMode="auto">
          <a:xfrm>
            <a:off x="5105400" y="3200400"/>
            <a:ext cx="3276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Line 19"/>
          <p:cNvSpPr>
            <a:spLocks noChangeShapeType="1"/>
          </p:cNvSpPr>
          <p:nvPr/>
        </p:nvSpPr>
        <p:spPr bwMode="auto">
          <a:xfrm>
            <a:off x="5105400" y="2895600"/>
            <a:ext cx="3276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41" name="Group 20"/>
          <p:cNvGrpSpPr>
            <a:grpSpLocks/>
          </p:cNvGrpSpPr>
          <p:nvPr/>
        </p:nvGrpSpPr>
        <p:grpSpPr bwMode="auto">
          <a:xfrm>
            <a:off x="5561013" y="2894013"/>
            <a:ext cx="2439987" cy="825500"/>
            <a:chOff x="3216" y="2304"/>
            <a:chExt cx="1537" cy="520"/>
          </a:xfrm>
        </p:grpSpPr>
        <p:sp>
          <p:nvSpPr>
            <p:cNvPr id="24646" name="Freeform 21"/>
            <p:cNvSpPr>
              <a:spLocks/>
            </p:cNvSpPr>
            <p:nvPr/>
          </p:nvSpPr>
          <p:spPr bwMode="auto">
            <a:xfrm>
              <a:off x="3986" y="2304"/>
              <a:ext cx="767" cy="520"/>
            </a:xfrm>
            <a:custGeom>
              <a:avLst/>
              <a:gdLst>
                <a:gd name="T0" fmla="*/ 766 w 767"/>
                <a:gd name="T1" fmla="*/ 519 h 520"/>
                <a:gd name="T2" fmla="*/ 686 w 767"/>
                <a:gd name="T3" fmla="*/ 513 h 520"/>
                <a:gd name="T4" fmla="*/ 645 w 767"/>
                <a:gd name="T5" fmla="*/ 507 h 520"/>
                <a:gd name="T6" fmla="*/ 605 w 767"/>
                <a:gd name="T7" fmla="*/ 499 h 520"/>
                <a:gd name="T8" fmla="*/ 564 w 767"/>
                <a:gd name="T9" fmla="*/ 487 h 520"/>
                <a:gd name="T10" fmla="*/ 523 w 767"/>
                <a:gd name="T11" fmla="*/ 470 h 520"/>
                <a:gd name="T12" fmla="*/ 485 w 767"/>
                <a:gd name="T13" fmla="*/ 449 h 520"/>
                <a:gd name="T14" fmla="*/ 403 w 767"/>
                <a:gd name="T15" fmla="*/ 389 h 520"/>
                <a:gd name="T16" fmla="*/ 322 w 767"/>
                <a:gd name="T17" fmla="*/ 304 h 520"/>
                <a:gd name="T18" fmla="*/ 242 w 767"/>
                <a:gd name="T19" fmla="*/ 203 h 520"/>
                <a:gd name="T20" fmla="*/ 201 w 767"/>
                <a:gd name="T21" fmla="*/ 151 h 520"/>
                <a:gd name="T22" fmla="*/ 160 w 767"/>
                <a:gd name="T23" fmla="*/ 102 h 520"/>
                <a:gd name="T24" fmla="*/ 121 w 767"/>
                <a:gd name="T25" fmla="*/ 61 h 520"/>
                <a:gd name="T26" fmla="*/ 80 w 767"/>
                <a:gd name="T27" fmla="*/ 28 h 520"/>
                <a:gd name="T28" fmla="*/ 39 w 767"/>
                <a:gd name="T29" fmla="*/ 7 h 520"/>
                <a:gd name="T30" fmla="*/ 0 w 767"/>
                <a:gd name="T31" fmla="*/ 0 h 5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67"/>
                <a:gd name="T49" fmla="*/ 0 h 520"/>
                <a:gd name="T50" fmla="*/ 767 w 767"/>
                <a:gd name="T51" fmla="*/ 520 h 5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67" h="520">
                  <a:moveTo>
                    <a:pt x="766" y="519"/>
                  </a:moveTo>
                  <a:lnTo>
                    <a:pt x="686" y="513"/>
                  </a:lnTo>
                  <a:lnTo>
                    <a:pt x="645" y="507"/>
                  </a:lnTo>
                  <a:lnTo>
                    <a:pt x="605" y="499"/>
                  </a:lnTo>
                  <a:lnTo>
                    <a:pt x="564" y="487"/>
                  </a:lnTo>
                  <a:lnTo>
                    <a:pt x="523" y="470"/>
                  </a:lnTo>
                  <a:lnTo>
                    <a:pt x="485" y="449"/>
                  </a:lnTo>
                  <a:lnTo>
                    <a:pt x="403" y="389"/>
                  </a:lnTo>
                  <a:lnTo>
                    <a:pt x="322" y="304"/>
                  </a:lnTo>
                  <a:lnTo>
                    <a:pt x="242" y="203"/>
                  </a:lnTo>
                  <a:lnTo>
                    <a:pt x="201" y="151"/>
                  </a:lnTo>
                  <a:lnTo>
                    <a:pt x="160" y="102"/>
                  </a:lnTo>
                  <a:lnTo>
                    <a:pt x="121" y="61"/>
                  </a:lnTo>
                  <a:lnTo>
                    <a:pt x="80" y="28"/>
                  </a:lnTo>
                  <a:lnTo>
                    <a:pt x="39" y="7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Freeform 22"/>
            <p:cNvSpPr>
              <a:spLocks/>
            </p:cNvSpPr>
            <p:nvPr/>
          </p:nvSpPr>
          <p:spPr bwMode="auto">
            <a:xfrm>
              <a:off x="3216" y="2304"/>
              <a:ext cx="771" cy="520"/>
            </a:xfrm>
            <a:custGeom>
              <a:avLst/>
              <a:gdLst>
                <a:gd name="T0" fmla="*/ 0 w 771"/>
                <a:gd name="T1" fmla="*/ 519 h 520"/>
                <a:gd name="T2" fmla="*/ 81 w 771"/>
                <a:gd name="T3" fmla="*/ 513 h 520"/>
                <a:gd name="T4" fmla="*/ 122 w 771"/>
                <a:gd name="T5" fmla="*/ 507 h 520"/>
                <a:gd name="T6" fmla="*/ 163 w 771"/>
                <a:gd name="T7" fmla="*/ 499 h 520"/>
                <a:gd name="T8" fmla="*/ 202 w 771"/>
                <a:gd name="T9" fmla="*/ 487 h 520"/>
                <a:gd name="T10" fmla="*/ 243 w 771"/>
                <a:gd name="T11" fmla="*/ 470 h 520"/>
                <a:gd name="T12" fmla="*/ 285 w 771"/>
                <a:gd name="T13" fmla="*/ 449 h 520"/>
                <a:gd name="T14" fmla="*/ 364 w 771"/>
                <a:gd name="T15" fmla="*/ 389 h 520"/>
                <a:gd name="T16" fmla="*/ 445 w 771"/>
                <a:gd name="T17" fmla="*/ 304 h 520"/>
                <a:gd name="T18" fmla="*/ 527 w 771"/>
                <a:gd name="T19" fmla="*/ 203 h 520"/>
                <a:gd name="T20" fmla="*/ 567 w 771"/>
                <a:gd name="T21" fmla="*/ 151 h 520"/>
                <a:gd name="T22" fmla="*/ 608 w 771"/>
                <a:gd name="T23" fmla="*/ 102 h 520"/>
                <a:gd name="T24" fmla="*/ 648 w 771"/>
                <a:gd name="T25" fmla="*/ 61 h 520"/>
                <a:gd name="T26" fmla="*/ 688 w 771"/>
                <a:gd name="T27" fmla="*/ 28 h 520"/>
                <a:gd name="T28" fmla="*/ 729 w 771"/>
                <a:gd name="T29" fmla="*/ 7 h 520"/>
                <a:gd name="T30" fmla="*/ 770 w 771"/>
                <a:gd name="T31" fmla="*/ 0 h 5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71"/>
                <a:gd name="T49" fmla="*/ 0 h 520"/>
                <a:gd name="T50" fmla="*/ 771 w 771"/>
                <a:gd name="T51" fmla="*/ 520 h 5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71" h="520">
                  <a:moveTo>
                    <a:pt x="0" y="519"/>
                  </a:moveTo>
                  <a:lnTo>
                    <a:pt x="81" y="513"/>
                  </a:lnTo>
                  <a:lnTo>
                    <a:pt x="122" y="507"/>
                  </a:lnTo>
                  <a:lnTo>
                    <a:pt x="163" y="499"/>
                  </a:lnTo>
                  <a:lnTo>
                    <a:pt x="202" y="487"/>
                  </a:lnTo>
                  <a:lnTo>
                    <a:pt x="243" y="470"/>
                  </a:lnTo>
                  <a:lnTo>
                    <a:pt x="285" y="449"/>
                  </a:lnTo>
                  <a:lnTo>
                    <a:pt x="364" y="389"/>
                  </a:lnTo>
                  <a:lnTo>
                    <a:pt x="445" y="304"/>
                  </a:lnTo>
                  <a:lnTo>
                    <a:pt x="527" y="203"/>
                  </a:lnTo>
                  <a:lnTo>
                    <a:pt x="567" y="151"/>
                  </a:lnTo>
                  <a:lnTo>
                    <a:pt x="608" y="102"/>
                  </a:lnTo>
                  <a:lnTo>
                    <a:pt x="648" y="61"/>
                  </a:lnTo>
                  <a:lnTo>
                    <a:pt x="688" y="28"/>
                  </a:lnTo>
                  <a:lnTo>
                    <a:pt x="729" y="7"/>
                  </a:lnTo>
                  <a:lnTo>
                    <a:pt x="770" y="0"/>
                  </a:lnTo>
                </a:path>
              </a:pathLst>
            </a:custGeom>
            <a:noFill/>
            <a:ln w="508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2" name="Rectangle 24"/>
          <p:cNvSpPr>
            <a:spLocks noChangeArrowheads="1"/>
          </p:cNvSpPr>
          <p:nvPr/>
        </p:nvSpPr>
        <p:spPr bwMode="auto">
          <a:xfrm>
            <a:off x="4724400" y="2743200"/>
            <a:ext cx="454025" cy="1163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800" b="1"/>
              <a:t>.3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800" b="1"/>
              <a:t>.2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800" b="1"/>
              <a:t>.1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800" b="1"/>
              <a:t> 0</a:t>
            </a:r>
          </a:p>
        </p:txBody>
      </p:sp>
      <p:sp>
        <p:nvSpPr>
          <p:cNvPr id="24643" name="Rectangle 25"/>
          <p:cNvSpPr>
            <a:spLocks noChangeArrowheads="1"/>
          </p:cNvSpPr>
          <p:nvPr/>
        </p:nvSpPr>
        <p:spPr bwMode="auto">
          <a:xfrm>
            <a:off x="4876800" y="3810000"/>
            <a:ext cx="38068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   0      . 2       .4       .6        8       1</a:t>
            </a:r>
          </a:p>
        </p:txBody>
      </p:sp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1682750" y="4854575"/>
          <a:ext cx="1590675" cy="636588"/>
        </p:xfrm>
        <a:graphic>
          <a:graphicData uri="http://schemas.openxmlformats.org/presentationml/2006/ole">
            <p:oleObj spid="_x0000_s24618" name="Equation" r:id="rId3" imgW="571252" imgH="228501" progId="Equation.3">
              <p:embed/>
            </p:oleObj>
          </a:graphicData>
        </a:graphic>
      </p:graphicFrame>
      <p:graphicFrame>
        <p:nvGraphicFramePr>
          <p:cNvPr id="24619" name="Object 43"/>
          <p:cNvGraphicFramePr>
            <a:graphicFrameLocks noChangeAspect="1"/>
          </p:cNvGraphicFramePr>
          <p:nvPr/>
        </p:nvGraphicFramePr>
        <p:xfrm>
          <a:off x="5000625" y="4581525"/>
          <a:ext cx="2633663" cy="1184275"/>
        </p:xfrm>
        <a:graphic>
          <a:graphicData uri="http://schemas.openxmlformats.org/presentationml/2006/ole">
            <p:oleObj spid="_x0000_s24619" name="Equation" r:id="rId4" imgW="990360" imgH="444240" progId="Equation.3">
              <p:embed/>
            </p:oleObj>
          </a:graphicData>
        </a:graphic>
      </p:graphicFrame>
      <p:sp>
        <p:nvSpPr>
          <p:cNvPr id="24644" name="Text Box 30"/>
          <p:cNvSpPr txBox="1">
            <a:spLocks noChangeArrowheads="1"/>
          </p:cNvSpPr>
          <p:nvPr/>
        </p:nvSpPr>
        <p:spPr bwMode="auto">
          <a:xfrm>
            <a:off x="7607300" y="390525"/>
            <a:ext cx="695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^</a:t>
            </a:r>
          </a:p>
        </p:txBody>
      </p:sp>
      <p:graphicFrame>
        <p:nvGraphicFramePr>
          <p:cNvPr id="24620" name="Object 44"/>
          <p:cNvGraphicFramePr>
            <a:graphicFrameLocks noChangeAspect="1"/>
          </p:cNvGraphicFramePr>
          <p:nvPr/>
        </p:nvGraphicFramePr>
        <p:xfrm>
          <a:off x="4535488" y="2368550"/>
          <a:ext cx="536575" cy="396875"/>
        </p:xfrm>
        <a:graphic>
          <a:graphicData uri="http://schemas.openxmlformats.org/presentationml/2006/ole">
            <p:oleObj spid="_x0000_s24620" name="Equation" r:id="rId5" imgW="342751" imgH="253890" progId="Equation.3">
              <p:embed/>
            </p:oleObj>
          </a:graphicData>
        </a:graphic>
      </p:graphicFrame>
      <p:graphicFrame>
        <p:nvGraphicFramePr>
          <p:cNvPr id="24621" name="Object 45"/>
          <p:cNvGraphicFramePr>
            <a:graphicFrameLocks noChangeAspect="1"/>
          </p:cNvGraphicFramePr>
          <p:nvPr/>
        </p:nvGraphicFramePr>
        <p:xfrm>
          <a:off x="8594725" y="3684588"/>
          <a:ext cx="238125" cy="366712"/>
        </p:xfrm>
        <a:graphic>
          <a:graphicData uri="http://schemas.openxmlformats.org/presentationml/2006/ole">
            <p:oleObj spid="_x0000_s24621" name="Equation" r:id="rId6" imgW="139579" imgH="215713" progId="Equation.3">
              <p:embed/>
            </p:oleObj>
          </a:graphicData>
        </a:graphic>
      </p:graphicFrame>
      <p:sp>
        <p:nvSpPr>
          <p:cNvPr id="24645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F2C83D11-0CC9-4849-A958-BC6987EDDE3F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Inferential Statistics</a:t>
            </a:r>
          </a:p>
        </p:txBody>
      </p:sp>
      <p:sp>
        <p:nvSpPr>
          <p:cNvPr id="33801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1868488"/>
            <a:ext cx="7620000" cy="3608387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Making statements about a population by examining sample results</a:t>
            </a:r>
          </a:p>
          <a:p>
            <a:pPr marL="342900" indent="-342900" defTabSz="9144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300" smtClean="0">
                <a:solidFill>
                  <a:schemeClr val="hlink"/>
                </a:solidFill>
              </a:rPr>
              <a:t>Sample statistics</a:t>
            </a:r>
            <a:r>
              <a:rPr lang="en-US" sz="2300" smtClean="0"/>
              <a:t>  </a:t>
            </a:r>
            <a:r>
              <a:rPr lang="en-US" sz="2300" smtClean="0">
                <a:solidFill>
                  <a:srgbClr val="66FFFF"/>
                </a:solidFill>
              </a:rPr>
              <a:t>           </a:t>
            </a:r>
            <a:r>
              <a:rPr lang="en-US" sz="2300" smtClean="0"/>
              <a:t>   </a:t>
            </a:r>
            <a:r>
              <a:rPr lang="en-US" sz="2300" smtClean="0">
                <a:solidFill>
                  <a:srgbClr val="0000FF"/>
                </a:solidFill>
              </a:rPr>
              <a:t>Population parameters</a:t>
            </a:r>
            <a:r>
              <a:rPr lang="en-US" sz="2600" smtClean="0">
                <a:solidFill>
                  <a:srgbClr val="0000FF"/>
                </a:solidFill>
              </a:rPr>
              <a:t> 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z="2400" smtClean="0"/>
              <a:t>       </a:t>
            </a:r>
            <a:r>
              <a:rPr lang="en-US" sz="2000" smtClean="0">
                <a:solidFill>
                  <a:schemeClr val="hlink"/>
                </a:solidFill>
              </a:rPr>
              <a:t>(known)  </a:t>
            </a:r>
            <a:r>
              <a:rPr lang="en-US" sz="2400" smtClean="0"/>
              <a:t>      </a:t>
            </a:r>
            <a:r>
              <a:rPr lang="en-US" sz="2400" b="1" smtClean="0"/>
              <a:t>Inference</a:t>
            </a:r>
            <a:r>
              <a:rPr lang="en-US" sz="2400" smtClean="0"/>
              <a:t>            </a:t>
            </a:r>
            <a:r>
              <a:rPr lang="en-US" sz="2000" smtClean="0">
                <a:solidFill>
                  <a:srgbClr val="0000FF"/>
                </a:solidFill>
              </a:rPr>
              <a:t>(unknown, but can 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00FF"/>
                </a:solidFill>
              </a:rPr>
              <a:t>						      be estimated from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00FF"/>
                </a:solidFill>
              </a:rPr>
              <a:t>						      sample evidence)</a:t>
            </a:r>
          </a:p>
        </p:txBody>
      </p:sp>
      <p:sp>
        <p:nvSpPr>
          <p:cNvPr id="33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362200" y="3962400"/>
          <a:ext cx="5486400" cy="2508250"/>
        </p:xfrm>
        <a:graphic>
          <a:graphicData uri="http://schemas.openxmlformats.org/presentationml/2006/ole">
            <p:oleObj spid="_x0000_s33799" name="Drawing" r:id="rId3" imgW="6724800" imgH="3071160" progId="">
              <p:embed/>
            </p:oleObj>
          </a:graphicData>
        </a:graphic>
      </p:graphicFrame>
      <p:sp>
        <p:nvSpPr>
          <p:cNvPr id="33803" name="Line 5"/>
          <p:cNvSpPr>
            <a:spLocks noChangeShapeType="1"/>
          </p:cNvSpPr>
          <p:nvPr/>
        </p:nvSpPr>
        <p:spPr bwMode="auto">
          <a:xfrm>
            <a:off x="3581400" y="3200400"/>
            <a:ext cx="914400" cy="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3FC0E343-69D2-4C13-BCA3-6FE200A9C297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6388"/>
            <a:ext cx="7459662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Z-Value for Proportions</a:t>
            </a:r>
          </a:p>
        </p:txBody>
      </p:sp>
      <p:sp>
        <p:nvSpPr>
          <p:cNvPr id="256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26" name="Text Box 6"/>
          <p:cNvSpPr txBox="1">
            <a:spLocks noChangeArrowheads="1"/>
          </p:cNvSpPr>
          <p:nvPr/>
        </p:nvSpPr>
        <p:spPr bwMode="auto">
          <a:xfrm>
            <a:off x="1524000" y="1962150"/>
            <a:ext cx="426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2795588" y="2947988"/>
          <a:ext cx="3611562" cy="1614487"/>
        </p:xfrm>
        <a:graphic>
          <a:graphicData uri="http://schemas.openxmlformats.org/presentationml/2006/ole">
            <p:oleObj spid="_x0000_s25622" name="Equation" r:id="rId3" imgW="1422400" imgH="635000" progId="Equation.3">
              <p:embed/>
            </p:oleObj>
          </a:graphicData>
        </a:graphic>
      </p:graphicFrame>
      <p:sp>
        <p:nvSpPr>
          <p:cNvPr id="25627" name="Text Box 8"/>
          <p:cNvSpPr txBox="1">
            <a:spLocks noChangeArrowheads="1"/>
          </p:cNvSpPr>
          <p:nvPr/>
        </p:nvSpPr>
        <p:spPr bwMode="auto">
          <a:xfrm>
            <a:off x="1143000" y="1809750"/>
            <a:ext cx="72390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Standardize     to a Z value with the formula:</a:t>
            </a:r>
          </a:p>
        </p:txBody>
      </p:sp>
      <p:sp>
        <p:nvSpPr>
          <p:cNvPr id="2562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110532E0-4479-47B4-A85E-23DF7D2D84EC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3221038" y="1858963"/>
          <a:ext cx="241300" cy="471487"/>
        </p:xfrm>
        <a:graphic>
          <a:graphicData uri="http://schemas.openxmlformats.org/presentationml/2006/ole">
            <p:oleObj spid="_x0000_s25623" name="Equation" r:id="rId4" imgW="126890" imgH="228402" progId="Equation.3">
              <p:embed/>
            </p:oleObj>
          </a:graphicData>
        </a:graphic>
      </p:graphicFrame>
      <p:sp>
        <p:nvSpPr>
          <p:cNvPr id="25629" name="TextBox 1"/>
          <p:cNvSpPr txBox="1">
            <a:spLocks noChangeArrowheads="1"/>
          </p:cNvSpPr>
          <p:nvPr/>
        </p:nvSpPr>
        <p:spPr bwMode="auto">
          <a:xfrm>
            <a:off x="1352550" y="5038725"/>
            <a:ext cx="6438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Where the distribution of Z is a good approximation to the standard normal distribution if  nP(1−P) 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6638" name="Rectangle 4"/>
          <p:cNvSpPr>
            <a:spLocks noGrp="1" noChangeArrowheads="1"/>
          </p:cNvSpPr>
          <p:nvPr>
            <p:ph idx="1"/>
          </p:nvPr>
        </p:nvSpPr>
        <p:spPr>
          <a:xfrm>
            <a:off x="738188" y="2078038"/>
            <a:ext cx="8077200" cy="2286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If the true proportion of voters who support Proposition A  is  P = 0.4,  what is the probability that a sample of size 200 yields a sample proportion between 0.40 and 0.45?</a:t>
            </a:r>
          </a:p>
        </p:txBody>
      </p:sp>
      <p:sp>
        <p:nvSpPr>
          <p:cNvPr id="266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auto">
          <a:xfrm>
            <a:off x="1828800" y="4572000"/>
            <a:ext cx="5449888" cy="1295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41" name="Rectangle 5"/>
          <p:cNvSpPr>
            <a:spLocks noChangeArrowheads="1"/>
          </p:cNvSpPr>
          <p:nvPr/>
        </p:nvSpPr>
        <p:spPr bwMode="auto">
          <a:xfrm>
            <a:off x="685800" y="45720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i.e.:   </a:t>
            </a:r>
            <a:r>
              <a:rPr lang="en-US" sz="2800" b="1">
                <a:solidFill>
                  <a:srgbClr val="0000FF"/>
                </a:solidFill>
              </a:rPr>
              <a:t>if  P = 0.4  and  n = 200, what is</a:t>
            </a:r>
          </a:p>
          <a:p>
            <a:pPr marL="320675" indent="-320675" defTabSz="852488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0000FF"/>
                </a:solidFill>
              </a:rPr>
              <a:t>			     P(0.40 ≤     ≤ 0.45) ?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391025" y="5160963"/>
          <a:ext cx="327025" cy="588962"/>
        </p:xfrm>
        <a:graphic>
          <a:graphicData uri="http://schemas.openxmlformats.org/presentationml/2006/ole">
            <p:oleObj spid="_x0000_s26636" name="Equation" r:id="rId3" imgW="4055400" imgH="7297560" progId="Equation.3">
              <p:embed/>
            </p:oleObj>
          </a:graphicData>
        </a:graphic>
      </p:graphicFrame>
      <p:sp>
        <p:nvSpPr>
          <p:cNvPr id="2664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37886776-EA72-464D-ABCE-4EF1CF5A45C8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76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159543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        </a:t>
            </a:r>
            <a:r>
              <a:rPr lang="en-US" b="1" smtClean="0">
                <a:solidFill>
                  <a:srgbClr val="0000FF"/>
                </a:solidFill>
              </a:rPr>
              <a:t>if  P = 0.4  and  n = 200, what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0000FF"/>
                </a:solidFill>
              </a:rPr>
              <a:t>			     P(0.40 ≤     ≤ 0.45) ?</a:t>
            </a:r>
          </a:p>
        </p:txBody>
      </p:sp>
      <p:sp>
        <p:nvSpPr>
          <p:cNvPr id="276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97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7690" name="Object 42"/>
          <p:cNvGraphicFramePr>
            <a:graphicFrameLocks noChangeAspect="1"/>
          </p:cNvGraphicFramePr>
          <p:nvPr/>
        </p:nvGraphicFramePr>
        <p:xfrm>
          <a:off x="2147888" y="2971800"/>
          <a:ext cx="5064125" cy="930275"/>
        </p:xfrm>
        <a:graphic>
          <a:graphicData uri="http://schemas.openxmlformats.org/presentationml/2006/ole">
            <p:oleObj spid="_x0000_s27690" name="Equation" r:id="rId3" imgW="2425700" imgH="444500" progId="Equation.3">
              <p:embed/>
            </p:oleObj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2274888" y="4665663"/>
          <a:ext cx="6607175" cy="1474787"/>
        </p:xfrm>
        <a:graphic>
          <a:graphicData uri="http://schemas.openxmlformats.org/presentationml/2006/ole">
            <p:oleObj spid="_x0000_s27691" name="Equation" r:id="rId4" imgW="2959100" imgH="660400" progId="Equation.3">
              <p:embed/>
            </p:oleObj>
          </a:graphicData>
        </a:graphic>
      </p:graphicFrame>
      <p:sp>
        <p:nvSpPr>
          <p:cNvPr id="27698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1905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      : </a:t>
            </a:r>
          </a:p>
        </p:txBody>
      </p:sp>
      <p:sp>
        <p:nvSpPr>
          <p:cNvPr id="27699" name="Text Box 8"/>
          <p:cNvSpPr txBox="1">
            <a:spLocks noChangeArrowheads="1"/>
          </p:cNvSpPr>
          <p:nvPr/>
        </p:nvSpPr>
        <p:spPr bwMode="auto">
          <a:xfrm>
            <a:off x="381000" y="4572000"/>
            <a:ext cx="19050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Convert to standard normal: </a:t>
            </a:r>
          </a:p>
        </p:txBody>
      </p:sp>
      <p:sp>
        <p:nvSpPr>
          <p:cNvPr id="27700" name="Line 9"/>
          <p:cNvSpPr>
            <a:spLocks noChangeShapeType="1"/>
          </p:cNvSpPr>
          <p:nvPr/>
        </p:nvSpPr>
        <p:spPr bwMode="auto">
          <a:xfrm>
            <a:off x="381000" y="2743200"/>
            <a:ext cx="84582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92" name="Object 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06500" y="3209925"/>
          <a:ext cx="457200" cy="538163"/>
        </p:xfrm>
        <a:graphic>
          <a:graphicData uri="http://schemas.openxmlformats.org/presentationml/2006/ole">
            <p:oleObj spid="_x0000_s27692" name="Equation" r:id="rId5" imgW="6496200" imgH="7703640" progId="Equation.3">
              <p:embed/>
            </p:oleObj>
          </a:graphicData>
        </a:graphic>
      </p:graphicFrame>
      <p:sp>
        <p:nvSpPr>
          <p:cNvPr id="27701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6ADB8A99-D046-4614-BC9C-BE8917D1CDF6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4573588" y="2149475"/>
          <a:ext cx="327025" cy="588963"/>
        </p:xfrm>
        <a:graphic>
          <a:graphicData uri="http://schemas.openxmlformats.org/presentationml/2006/ole">
            <p:oleObj spid="_x0000_s27693" name="Equation" r:id="rId6" imgW="1526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8697" name="Rectangle 2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159543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        </a:t>
            </a:r>
            <a:r>
              <a:rPr lang="en-US" b="1" smtClean="0">
                <a:solidFill>
                  <a:srgbClr val="0000FF"/>
                </a:solidFill>
              </a:rPr>
              <a:t>if  P = 0.4  and  n = 200, what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0000FF"/>
                </a:solidFill>
              </a:rPr>
              <a:t>			     P(0.40 ≤     ≤ 0.45) ?</a:t>
            </a:r>
          </a:p>
        </p:txBody>
      </p:sp>
      <p:sp>
        <p:nvSpPr>
          <p:cNvPr id="28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99" name="Rectangle 2"/>
          <p:cNvSpPr>
            <a:spLocks noChangeArrowheads="1"/>
          </p:cNvSpPr>
          <p:nvPr/>
        </p:nvSpPr>
        <p:spPr bwMode="auto">
          <a:xfrm>
            <a:off x="7162800" y="3048000"/>
            <a:ext cx="9144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00" name="Freeform 3"/>
          <p:cNvSpPr>
            <a:spLocks/>
          </p:cNvSpPr>
          <p:nvPr/>
        </p:nvSpPr>
        <p:spPr bwMode="auto">
          <a:xfrm>
            <a:off x="6477000" y="4419600"/>
            <a:ext cx="800100" cy="1295400"/>
          </a:xfrm>
          <a:custGeom>
            <a:avLst/>
            <a:gdLst>
              <a:gd name="T0" fmla="*/ 0 w 504"/>
              <a:gd name="T1" fmla="*/ 0 h 816"/>
              <a:gd name="T2" fmla="*/ 2147483647 w 504"/>
              <a:gd name="T3" fmla="*/ 2147483647 h 816"/>
              <a:gd name="T4" fmla="*/ 2147483647 w 504"/>
              <a:gd name="T5" fmla="*/ 2147483647 h 816"/>
              <a:gd name="T6" fmla="*/ 2147483647 w 504"/>
              <a:gd name="T7" fmla="*/ 2147483647 h 816"/>
              <a:gd name="T8" fmla="*/ 2147483647 w 504"/>
              <a:gd name="T9" fmla="*/ 2147483647 h 816"/>
              <a:gd name="T10" fmla="*/ 2147483647 w 504"/>
              <a:gd name="T11" fmla="*/ 2147483647 h 816"/>
              <a:gd name="T12" fmla="*/ 2147483647 w 504"/>
              <a:gd name="T13" fmla="*/ 2147483647 h 816"/>
              <a:gd name="T14" fmla="*/ 2147483647 w 504"/>
              <a:gd name="T15" fmla="*/ 2147483647 h 816"/>
              <a:gd name="T16" fmla="*/ 2147483647 w 504"/>
              <a:gd name="T17" fmla="*/ 2147483647 h 816"/>
              <a:gd name="T18" fmla="*/ 0 w 504"/>
              <a:gd name="T19" fmla="*/ 2147483647 h 816"/>
              <a:gd name="T20" fmla="*/ 0 w 504"/>
              <a:gd name="T21" fmla="*/ 0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04"/>
              <a:gd name="T34" fmla="*/ 0 h 816"/>
              <a:gd name="T35" fmla="*/ 504 w 504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04" h="816">
                <a:moveTo>
                  <a:pt x="0" y="0"/>
                </a:moveTo>
                <a:lnTo>
                  <a:pt x="120" y="90"/>
                </a:lnTo>
                <a:lnTo>
                  <a:pt x="84" y="45"/>
                </a:lnTo>
                <a:lnTo>
                  <a:pt x="184" y="188"/>
                </a:lnTo>
                <a:lnTo>
                  <a:pt x="256" y="320"/>
                </a:lnTo>
                <a:lnTo>
                  <a:pt x="312" y="438"/>
                </a:lnTo>
                <a:lnTo>
                  <a:pt x="438" y="620"/>
                </a:lnTo>
                <a:lnTo>
                  <a:pt x="504" y="676"/>
                </a:lnTo>
                <a:lnTo>
                  <a:pt x="504" y="816"/>
                </a:lnTo>
                <a:lnTo>
                  <a:pt x="0" y="815"/>
                </a:lnTo>
                <a:lnTo>
                  <a:pt x="0" y="0"/>
                </a:lnTo>
              </a:path>
            </a:pathLst>
          </a:custGeom>
          <a:solidFill>
            <a:srgbClr val="FCC2E0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5"/>
          <p:cNvSpPr>
            <a:spLocks noChangeShapeType="1"/>
          </p:cNvSpPr>
          <p:nvPr/>
        </p:nvSpPr>
        <p:spPr bwMode="auto">
          <a:xfrm>
            <a:off x="6477000" y="44196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2" name="Freeform 6"/>
          <p:cNvSpPr>
            <a:spLocks/>
          </p:cNvSpPr>
          <p:nvPr/>
        </p:nvSpPr>
        <p:spPr bwMode="auto">
          <a:xfrm>
            <a:off x="2743200" y="4419600"/>
            <a:ext cx="800100" cy="1295400"/>
          </a:xfrm>
          <a:custGeom>
            <a:avLst/>
            <a:gdLst>
              <a:gd name="T0" fmla="*/ 0 w 504"/>
              <a:gd name="T1" fmla="*/ 0 h 816"/>
              <a:gd name="T2" fmla="*/ 2147483647 w 504"/>
              <a:gd name="T3" fmla="*/ 2147483647 h 816"/>
              <a:gd name="T4" fmla="*/ 2147483647 w 504"/>
              <a:gd name="T5" fmla="*/ 2147483647 h 816"/>
              <a:gd name="T6" fmla="*/ 2147483647 w 504"/>
              <a:gd name="T7" fmla="*/ 2147483647 h 816"/>
              <a:gd name="T8" fmla="*/ 2147483647 w 504"/>
              <a:gd name="T9" fmla="*/ 2147483647 h 816"/>
              <a:gd name="T10" fmla="*/ 2147483647 w 504"/>
              <a:gd name="T11" fmla="*/ 2147483647 h 816"/>
              <a:gd name="T12" fmla="*/ 2147483647 w 504"/>
              <a:gd name="T13" fmla="*/ 2147483647 h 816"/>
              <a:gd name="T14" fmla="*/ 2147483647 w 504"/>
              <a:gd name="T15" fmla="*/ 2147483647 h 816"/>
              <a:gd name="T16" fmla="*/ 2147483647 w 504"/>
              <a:gd name="T17" fmla="*/ 2147483647 h 816"/>
              <a:gd name="T18" fmla="*/ 0 w 504"/>
              <a:gd name="T19" fmla="*/ 2147483647 h 816"/>
              <a:gd name="T20" fmla="*/ 0 w 504"/>
              <a:gd name="T21" fmla="*/ 0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04"/>
              <a:gd name="T34" fmla="*/ 0 h 816"/>
              <a:gd name="T35" fmla="*/ 504 w 504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04" h="816">
                <a:moveTo>
                  <a:pt x="0" y="0"/>
                </a:moveTo>
                <a:lnTo>
                  <a:pt x="120" y="90"/>
                </a:lnTo>
                <a:lnTo>
                  <a:pt x="84" y="45"/>
                </a:lnTo>
                <a:lnTo>
                  <a:pt x="184" y="188"/>
                </a:lnTo>
                <a:lnTo>
                  <a:pt x="256" y="320"/>
                </a:lnTo>
                <a:lnTo>
                  <a:pt x="312" y="438"/>
                </a:lnTo>
                <a:lnTo>
                  <a:pt x="438" y="620"/>
                </a:lnTo>
                <a:lnTo>
                  <a:pt x="504" y="676"/>
                </a:lnTo>
                <a:lnTo>
                  <a:pt x="504" y="816"/>
                </a:lnTo>
                <a:lnTo>
                  <a:pt x="0" y="81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Line 7"/>
          <p:cNvSpPr>
            <a:spLocks noChangeShapeType="1"/>
          </p:cNvSpPr>
          <p:nvPr/>
        </p:nvSpPr>
        <p:spPr bwMode="auto">
          <a:xfrm>
            <a:off x="2743200" y="44196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4" name="Freeform 8"/>
          <p:cNvSpPr>
            <a:spLocks/>
          </p:cNvSpPr>
          <p:nvPr/>
        </p:nvSpPr>
        <p:spPr bwMode="auto">
          <a:xfrm>
            <a:off x="2743200" y="4419600"/>
            <a:ext cx="1219200" cy="1219200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Freeform 9"/>
          <p:cNvSpPr>
            <a:spLocks/>
          </p:cNvSpPr>
          <p:nvPr/>
        </p:nvSpPr>
        <p:spPr bwMode="auto">
          <a:xfrm>
            <a:off x="1524000" y="4419600"/>
            <a:ext cx="1220788" cy="1219200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Freeform 10"/>
          <p:cNvSpPr>
            <a:spLocks/>
          </p:cNvSpPr>
          <p:nvPr/>
        </p:nvSpPr>
        <p:spPr bwMode="auto">
          <a:xfrm>
            <a:off x="6477000" y="4419600"/>
            <a:ext cx="1219200" cy="1219200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Freeform 11"/>
          <p:cNvSpPr>
            <a:spLocks/>
          </p:cNvSpPr>
          <p:nvPr/>
        </p:nvSpPr>
        <p:spPr bwMode="auto">
          <a:xfrm>
            <a:off x="5257800" y="4419600"/>
            <a:ext cx="1220788" cy="1219200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Text Box 12"/>
          <p:cNvSpPr txBox="1">
            <a:spLocks noChangeArrowheads="1"/>
          </p:cNvSpPr>
          <p:nvPr/>
        </p:nvSpPr>
        <p:spPr bwMode="auto">
          <a:xfrm>
            <a:off x="7620000" y="5715000"/>
            <a:ext cx="457200" cy="4000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Z</a:t>
            </a:r>
          </a:p>
        </p:txBody>
      </p:sp>
      <p:sp>
        <p:nvSpPr>
          <p:cNvPr id="28709" name="Text Box 13"/>
          <p:cNvSpPr txBox="1">
            <a:spLocks noChangeArrowheads="1"/>
          </p:cNvSpPr>
          <p:nvPr/>
        </p:nvSpPr>
        <p:spPr bwMode="auto">
          <a:xfrm>
            <a:off x="3276600" y="5638800"/>
            <a:ext cx="5334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.45</a:t>
            </a:r>
          </a:p>
        </p:txBody>
      </p:sp>
      <p:sp>
        <p:nvSpPr>
          <p:cNvPr id="28710" name="Line 14"/>
          <p:cNvSpPr>
            <a:spLocks noChangeShapeType="1"/>
          </p:cNvSpPr>
          <p:nvPr/>
        </p:nvSpPr>
        <p:spPr bwMode="auto">
          <a:xfrm>
            <a:off x="1447800" y="57150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15"/>
          <p:cNvSpPr>
            <a:spLocks noChangeShapeType="1"/>
          </p:cNvSpPr>
          <p:nvPr/>
        </p:nvSpPr>
        <p:spPr bwMode="auto">
          <a:xfrm>
            <a:off x="5257800" y="57150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Text Box 16"/>
          <p:cNvSpPr txBox="1">
            <a:spLocks noChangeArrowheads="1"/>
          </p:cNvSpPr>
          <p:nvPr/>
        </p:nvSpPr>
        <p:spPr bwMode="auto">
          <a:xfrm>
            <a:off x="6934200" y="5638800"/>
            <a:ext cx="6096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1.44</a:t>
            </a:r>
          </a:p>
        </p:txBody>
      </p:sp>
      <p:sp>
        <p:nvSpPr>
          <p:cNvPr id="28713" name="AutoShape 17"/>
          <p:cNvSpPr>
            <a:spLocks noChangeArrowheads="1"/>
          </p:cNvSpPr>
          <p:nvPr/>
        </p:nvSpPr>
        <p:spPr bwMode="auto">
          <a:xfrm>
            <a:off x="4038600" y="5029200"/>
            <a:ext cx="1295400" cy="228600"/>
          </a:xfrm>
          <a:prstGeom prst="rightArrow">
            <a:avLst>
              <a:gd name="adj1" fmla="val 50000"/>
              <a:gd name="adj2" fmla="val 141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14" name="Text Box 18"/>
          <p:cNvSpPr txBox="1">
            <a:spLocks noChangeArrowheads="1"/>
          </p:cNvSpPr>
          <p:nvPr/>
        </p:nvSpPr>
        <p:spPr bwMode="auto">
          <a:xfrm>
            <a:off x="7086600" y="4572000"/>
            <a:ext cx="838200" cy="3857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.4251</a:t>
            </a:r>
          </a:p>
        </p:txBody>
      </p:sp>
      <p:sp>
        <p:nvSpPr>
          <p:cNvPr id="28715" name="Line 19"/>
          <p:cNvSpPr>
            <a:spLocks noChangeShapeType="1"/>
          </p:cNvSpPr>
          <p:nvPr/>
        </p:nvSpPr>
        <p:spPr bwMode="auto">
          <a:xfrm flipH="1">
            <a:off x="6705600" y="4876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Text Box 20"/>
          <p:cNvSpPr txBox="1">
            <a:spLocks noChangeArrowheads="1"/>
          </p:cNvSpPr>
          <p:nvPr/>
        </p:nvSpPr>
        <p:spPr bwMode="auto">
          <a:xfrm>
            <a:off x="4038600" y="5181600"/>
            <a:ext cx="1143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Standardize</a:t>
            </a:r>
          </a:p>
        </p:txBody>
      </p:sp>
      <p:sp>
        <p:nvSpPr>
          <p:cNvPr id="28717" name="Rectangle 21"/>
          <p:cNvSpPr>
            <a:spLocks noChangeArrowheads="1"/>
          </p:cNvSpPr>
          <p:nvPr/>
        </p:nvSpPr>
        <p:spPr bwMode="auto">
          <a:xfrm>
            <a:off x="1447800" y="3962400"/>
            <a:ext cx="2743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Sampling Distribution</a:t>
            </a:r>
          </a:p>
        </p:txBody>
      </p:sp>
      <p:sp>
        <p:nvSpPr>
          <p:cNvPr id="28718" name="Rectangle 22"/>
          <p:cNvSpPr>
            <a:spLocks noChangeArrowheads="1"/>
          </p:cNvSpPr>
          <p:nvPr/>
        </p:nvSpPr>
        <p:spPr bwMode="auto">
          <a:xfrm>
            <a:off x="4953000" y="3733800"/>
            <a:ext cx="29718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Standardized </a:t>
            </a:r>
            <a:br>
              <a:rPr lang="en-US" sz="2000"/>
            </a:br>
            <a:r>
              <a:rPr lang="en-US" sz="2000"/>
              <a:t>Normal Distribution</a:t>
            </a:r>
          </a:p>
        </p:txBody>
      </p:sp>
      <p:sp>
        <p:nvSpPr>
          <p:cNvPr id="28719" name="Text Box 2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8720" name="Line 25"/>
          <p:cNvSpPr>
            <a:spLocks noChangeShapeType="1"/>
          </p:cNvSpPr>
          <p:nvPr/>
        </p:nvSpPr>
        <p:spPr bwMode="auto">
          <a:xfrm>
            <a:off x="381000" y="2743200"/>
            <a:ext cx="84582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Text Box 26"/>
          <p:cNvSpPr txBox="1">
            <a:spLocks noChangeArrowheads="1"/>
          </p:cNvSpPr>
          <p:nvPr/>
        </p:nvSpPr>
        <p:spPr bwMode="auto">
          <a:xfrm>
            <a:off x="609600" y="3048000"/>
            <a:ext cx="807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standard normal table:     P(0 ≤ Z ≤ 1.44) =  .4251</a:t>
            </a:r>
          </a:p>
        </p:txBody>
      </p:sp>
      <p:sp>
        <p:nvSpPr>
          <p:cNvPr id="28722" name="Text Box 27"/>
          <p:cNvSpPr txBox="1">
            <a:spLocks noChangeArrowheads="1"/>
          </p:cNvSpPr>
          <p:nvPr/>
        </p:nvSpPr>
        <p:spPr bwMode="auto">
          <a:xfrm>
            <a:off x="2514600" y="5638800"/>
            <a:ext cx="5334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.40</a:t>
            </a:r>
          </a:p>
        </p:txBody>
      </p:sp>
      <p:sp>
        <p:nvSpPr>
          <p:cNvPr id="28723" name="Text Box 28"/>
          <p:cNvSpPr txBox="1">
            <a:spLocks noChangeArrowheads="1"/>
          </p:cNvSpPr>
          <p:nvPr/>
        </p:nvSpPr>
        <p:spPr bwMode="auto">
          <a:xfrm>
            <a:off x="6324600" y="5638800"/>
            <a:ext cx="3810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033838" y="5611813"/>
          <a:ext cx="282575" cy="509587"/>
        </p:xfrm>
        <a:graphic>
          <a:graphicData uri="http://schemas.openxmlformats.org/presentationml/2006/ole">
            <p:oleObj spid="_x0000_s28694" name="Equation" r:id="rId3" imgW="126890" imgH="228402" progId="Equation.3">
              <p:embed/>
            </p:oleObj>
          </a:graphicData>
        </a:graphic>
      </p:graphicFrame>
      <p:sp>
        <p:nvSpPr>
          <p:cNvPr id="28724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2DCE1001-D841-46C8-A0EF-8FC7163AA6A7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4573588" y="2149475"/>
          <a:ext cx="327025" cy="588963"/>
        </p:xfrm>
        <a:graphic>
          <a:graphicData uri="http://schemas.openxmlformats.org/presentationml/2006/ole">
            <p:oleObj spid="_x0000_s28695" name="Equation" r:id="rId4" imgW="1526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459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Distributions of</a:t>
            </a:r>
            <a:br>
              <a:rPr lang="en-US" smtClean="0"/>
            </a:br>
            <a:r>
              <a:rPr lang="en-US" smtClean="0"/>
              <a:t>Sample Variances</a:t>
            </a:r>
          </a:p>
        </p:txBody>
      </p:sp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3971" name="Line 2"/>
          <p:cNvSpPr>
            <a:spLocks noChangeShapeType="1"/>
          </p:cNvSpPr>
          <p:nvPr/>
        </p:nvSpPr>
        <p:spPr bwMode="auto">
          <a:xfrm>
            <a:off x="1524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352800" y="2311400"/>
            <a:ext cx="2514600" cy="965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8600" y="4038600"/>
            <a:ext cx="2514600" cy="181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Sampling Distributions of Sample </a:t>
            </a:r>
          </a:p>
          <a:p>
            <a:pPr algn="ctr"/>
            <a:r>
              <a:rPr lang="en-US" sz="2800"/>
              <a:t>Means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352800" y="4038600"/>
            <a:ext cx="2514600" cy="181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Proportions</a:t>
            </a: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4572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1524000" y="38100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V="1">
            <a:off x="4572000" y="3276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2514600" cy="1819275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Sampling Distributions of Sample Variances</a:t>
            </a:r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7620000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80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C16A421D-8656-4B63-9127-633508DA5862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3981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Sample Variance</a:t>
            </a:r>
          </a:p>
        </p:txBody>
      </p:sp>
      <p:sp>
        <p:nvSpPr>
          <p:cNvPr id="29709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00200"/>
            <a:ext cx="8077200" cy="4937125"/>
          </a:xfrm>
        </p:spPr>
        <p:txBody>
          <a:bodyPr/>
          <a:lstStyle/>
          <a:p>
            <a:pPr eaLnBrk="1" hangingPunct="1"/>
            <a:r>
              <a:rPr lang="en-US" smtClean="0"/>
              <a:t>Let 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 . . , x</a:t>
            </a:r>
            <a:r>
              <a:rPr lang="en-US" baseline="-25000" smtClean="0"/>
              <a:t>n</a:t>
            </a:r>
            <a:r>
              <a:rPr lang="en-US" smtClean="0"/>
              <a:t> be a random sample from a population.  The </a:t>
            </a:r>
            <a:r>
              <a:rPr lang="en-US" smtClean="0">
                <a:solidFill>
                  <a:srgbClr val="0000FF"/>
                </a:solidFill>
              </a:rPr>
              <a:t>sample variance </a:t>
            </a:r>
            <a:r>
              <a:rPr lang="en-US" smtClean="0"/>
              <a:t>is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square root of the sample variance is called the </a:t>
            </a:r>
            <a:r>
              <a:rPr lang="en-US" smtClean="0">
                <a:solidFill>
                  <a:srgbClr val="0000FF"/>
                </a:solidFill>
              </a:rPr>
              <a:t>sample standard deviation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/>
              <a:t>the sample variance is different for different random samples from the same population</a:t>
            </a:r>
          </a:p>
        </p:txBody>
      </p:sp>
      <p:sp>
        <p:nvSpPr>
          <p:cNvPr id="297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925763" y="2843213"/>
          <a:ext cx="3130550" cy="1025525"/>
        </p:xfrm>
        <a:graphic>
          <a:graphicData uri="http://schemas.openxmlformats.org/presentationml/2006/ole">
            <p:oleObj spid="_x0000_s29707" name="Equation" r:id="rId3" imgW="1320227" imgH="431613" progId="Equation.3">
              <p:embed/>
            </p:oleObj>
          </a:graphicData>
        </a:graphic>
      </p:graphicFrame>
      <p:sp>
        <p:nvSpPr>
          <p:cNvPr id="297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F3CD8C07-73C1-4B59-8C16-80F3236AB78E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459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Sampling Distribution of</a:t>
            </a:r>
            <a:br>
              <a:rPr lang="en-US" smtClean="0"/>
            </a:br>
            <a:r>
              <a:rPr lang="en-US" smtClean="0"/>
              <a:t>Sample Variances</a:t>
            </a:r>
          </a:p>
        </p:txBody>
      </p:sp>
      <p:sp>
        <p:nvSpPr>
          <p:cNvPr id="307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12963"/>
            <a:ext cx="8077200" cy="42481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 sampling distribution of s</a:t>
            </a:r>
            <a:r>
              <a:rPr lang="en-US" sz="2400" baseline="30000" smtClean="0"/>
              <a:t>2</a:t>
            </a:r>
            <a:r>
              <a:rPr lang="en-US" sz="2400" smtClean="0"/>
              <a:t> has mean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30000" smtClean="0">
                <a:sym typeface="Symbol" pitchFamily="18" charset="2"/>
              </a:rPr>
              <a:t>2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baseline="300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If the population distribution is normal, then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307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3781425" y="2735263"/>
          <a:ext cx="1490663" cy="508000"/>
        </p:xfrm>
        <a:graphic>
          <a:graphicData uri="http://schemas.openxmlformats.org/presentationml/2006/ole">
            <p:oleObj spid="_x0000_s30748" name="Equation" r:id="rId3" imgW="672840" imgH="228600" progId="Equation.3">
              <p:embed/>
            </p:oleObj>
          </a:graphicData>
        </a:graphic>
      </p:graphicFrame>
      <p:graphicFrame>
        <p:nvGraphicFramePr>
          <p:cNvPr id="30749" name="Object 29"/>
          <p:cNvGraphicFramePr>
            <a:graphicFrameLocks noChangeAspect="1"/>
          </p:cNvGraphicFramePr>
          <p:nvPr/>
        </p:nvGraphicFramePr>
        <p:xfrm>
          <a:off x="3402013" y="4233863"/>
          <a:ext cx="2298700" cy="985837"/>
        </p:xfrm>
        <a:graphic>
          <a:graphicData uri="http://schemas.openxmlformats.org/presentationml/2006/ole">
            <p:oleObj spid="_x0000_s30749" name="Equation" r:id="rId4" imgW="977900" imgH="419100" progId="Equation.3">
              <p:embed/>
            </p:oleObj>
          </a:graphicData>
        </a:graphic>
      </p:graphicFrame>
      <p:sp>
        <p:nvSpPr>
          <p:cNvPr id="3075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A7B32F5-53DD-4916-B02A-DD612FAD8236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247650"/>
            <a:ext cx="797401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Chi-Square Distribution of</a:t>
            </a:r>
            <a:br>
              <a:rPr lang="en-US" smtClean="0"/>
            </a:br>
            <a:r>
              <a:rPr lang="en-US" smtClean="0"/>
              <a:t>Sample and Population Variances</a:t>
            </a:r>
          </a:p>
        </p:txBody>
      </p:sp>
      <p:sp>
        <p:nvSpPr>
          <p:cNvPr id="4813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09738"/>
            <a:ext cx="8077200" cy="40608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If the population distribution is normal then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	has 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chi-square (</a:t>
            </a:r>
            <a:r>
              <a:rPr lang="en-US" sz="2400" baseline="30000" smtClean="0">
                <a:solidFill>
                  <a:srgbClr val="0000FF"/>
                </a:solidFill>
                <a:sym typeface="Symbol" pitchFamily="18" charset="2"/>
              </a:rPr>
              <a:t>2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) distribution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			   </a:t>
            </a:r>
            <a:r>
              <a:rPr lang="en-US" sz="2400" smtClean="0">
                <a:sym typeface="Symbol" pitchFamily="18" charset="2"/>
              </a:rPr>
              <a:t>with n – 1 degrees of freedom</a:t>
            </a:r>
          </a:p>
        </p:txBody>
      </p:sp>
      <p:sp>
        <p:nvSpPr>
          <p:cNvPr id="481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611438" y="2514600"/>
          <a:ext cx="3117850" cy="1371600"/>
        </p:xfrm>
        <a:graphic>
          <a:graphicData uri="http://schemas.openxmlformats.org/presentationml/2006/ole">
            <p:oleObj spid="_x0000_s48134" name="Equation" r:id="rId3" imgW="952200" imgH="419040" progId="Equation.3">
              <p:embed/>
            </p:oleObj>
          </a:graphicData>
        </a:graphic>
      </p:graphicFrame>
      <p:sp>
        <p:nvSpPr>
          <p:cNvPr id="4813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BF330EEA-9D1D-4181-81C6-023F3E351334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Chi-square Distribution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636713"/>
            <a:ext cx="8077200" cy="5011737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chi-square distribution </a:t>
            </a:r>
            <a:r>
              <a:rPr lang="en-US" sz="2400" smtClean="0"/>
              <a:t>is a family of distributions, depending on degrees of freedom: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>
                <a:solidFill>
                  <a:srgbClr val="0000FF"/>
                </a:solidFill>
              </a:rPr>
              <a:t>d.f. = n – 1</a:t>
            </a:r>
          </a:p>
          <a:p>
            <a:pPr eaLnBrk="1" hangingPunct="1">
              <a:lnSpc>
                <a:spcPct val="140000"/>
              </a:lnSpc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40000"/>
              </a:lnSpc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40000"/>
              </a:lnSpc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40000"/>
              </a:lnSpc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40000"/>
              </a:lnSpc>
            </a:pPr>
            <a:endParaRPr lang="en-US" sz="20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Text </a:t>
            </a:r>
            <a:r>
              <a:rPr lang="en-US" sz="2400" smtClean="0">
                <a:solidFill>
                  <a:srgbClr val="0000FF"/>
                </a:solidFill>
              </a:rPr>
              <a:t>Appendix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Table 7</a:t>
            </a:r>
            <a:r>
              <a:rPr lang="en-US" sz="2400" smtClean="0"/>
              <a:t> contains chi-square probabilities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</a:endParaRPr>
          </a:p>
        </p:txBody>
      </p:sp>
      <p:sp>
        <p:nvSpPr>
          <p:cNvPr id="890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1000" y="48387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0  4  8  12  16  20  24  28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276600" y="48387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0  4  8  12  16  20  24  28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6172200" y="48387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0  4  8  12  16  20  24  28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1143000" y="5295900"/>
            <a:ext cx="12192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d.f. = 1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886200" y="5295900"/>
            <a:ext cx="1143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d.f. = 5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6705600" y="5295900"/>
            <a:ext cx="13716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d.f. = 15</a:t>
            </a:r>
          </a:p>
        </p:txBody>
      </p:sp>
      <p:sp>
        <p:nvSpPr>
          <p:cNvPr id="89098" name="Freeform 10"/>
          <p:cNvSpPr>
            <a:spLocks/>
          </p:cNvSpPr>
          <p:nvPr/>
        </p:nvSpPr>
        <p:spPr bwMode="auto">
          <a:xfrm>
            <a:off x="3343275" y="4035425"/>
            <a:ext cx="2752725" cy="793750"/>
          </a:xfrm>
          <a:custGeom>
            <a:avLst/>
            <a:gdLst>
              <a:gd name="T0" fmla="*/ 0 w 1734"/>
              <a:gd name="T1" fmla="*/ 2147483647 h 500"/>
              <a:gd name="T2" fmla="*/ 2147483647 w 1734"/>
              <a:gd name="T3" fmla="*/ 2147483647 h 500"/>
              <a:gd name="T4" fmla="*/ 2147483647 w 1734"/>
              <a:gd name="T5" fmla="*/ 2147483647 h 500"/>
              <a:gd name="T6" fmla="*/ 2147483647 w 1734"/>
              <a:gd name="T7" fmla="*/ 2147483647 h 500"/>
              <a:gd name="T8" fmla="*/ 0 60000 65536"/>
              <a:gd name="T9" fmla="*/ 0 60000 65536"/>
              <a:gd name="T10" fmla="*/ 0 60000 65536"/>
              <a:gd name="T11" fmla="*/ 0 60000 65536"/>
              <a:gd name="T12" fmla="*/ 0 w 1734"/>
              <a:gd name="T13" fmla="*/ 0 h 500"/>
              <a:gd name="T14" fmla="*/ 1734 w 1734"/>
              <a:gd name="T15" fmla="*/ 500 h 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34" h="500">
                <a:moveTo>
                  <a:pt x="0" y="500"/>
                </a:moveTo>
                <a:cubicBezTo>
                  <a:pt x="41" y="419"/>
                  <a:pt x="115" y="28"/>
                  <a:pt x="246" y="14"/>
                </a:cubicBezTo>
                <a:cubicBezTo>
                  <a:pt x="377" y="0"/>
                  <a:pt x="538" y="340"/>
                  <a:pt x="786" y="416"/>
                </a:cubicBezTo>
                <a:cubicBezTo>
                  <a:pt x="1034" y="492"/>
                  <a:pt x="1537" y="460"/>
                  <a:pt x="1734" y="471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099" name="Freeform 11"/>
          <p:cNvSpPr>
            <a:spLocks/>
          </p:cNvSpPr>
          <p:nvPr/>
        </p:nvSpPr>
        <p:spPr bwMode="auto">
          <a:xfrm>
            <a:off x="6267450" y="4489450"/>
            <a:ext cx="2571750" cy="320675"/>
          </a:xfrm>
          <a:custGeom>
            <a:avLst/>
            <a:gdLst>
              <a:gd name="T0" fmla="*/ 0 w 1620"/>
              <a:gd name="T1" fmla="*/ 2147483647 h 202"/>
              <a:gd name="T2" fmla="*/ 2147483647 w 1620"/>
              <a:gd name="T3" fmla="*/ 2147483647 h 202"/>
              <a:gd name="T4" fmla="*/ 2147483647 w 1620"/>
              <a:gd name="T5" fmla="*/ 2147483647 h 202"/>
              <a:gd name="T6" fmla="*/ 2147483647 w 1620"/>
              <a:gd name="T7" fmla="*/ 2147483647 h 202"/>
              <a:gd name="T8" fmla="*/ 2147483647 w 1620"/>
              <a:gd name="T9" fmla="*/ 2147483647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202"/>
              <a:gd name="T17" fmla="*/ 1620 w 1620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202">
                <a:moveTo>
                  <a:pt x="0" y="202"/>
                </a:moveTo>
                <a:cubicBezTo>
                  <a:pt x="32" y="194"/>
                  <a:pt x="98" y="187"/>
                  <a:pt x="192" y="154"/>
                </a:cubicBezTo>
                <a:cubicBezTo>
                  <a:pt x="286" y="121"/>
                  <a:pt x="391" y="8"/>
                  <a:pt x="564" y="4"/>
                </a:cubicBezTo>
                <a:cubicBezTo>
                  <a:pt x="737" y="0"/>
                  <a:pt x="1054" y="101"/>
                  <a:pt x="1230" y="130"/>
                </a:cubicBezTo>
                <a:cubicBezTo>
                  <a:pt x="1406" y="159"/>
                  <a:pt x="1539" y="168"/>
                  <a:pt x="1620" y="178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0" name="Freeform 12"/>
          <p:cNvSpPr>
            <a:spLocks/>
          </p:cNvSpPr>
          <p:nvPr/>
        </p:nvSpPr>
        <p:spPr bwMode="auto">
          <a:xfrm>
            <a:off x="484188" y="3209925"/>
            <a:ext cx="2640012" cy="1633538"/>
          </a:xfrm>
          <a:custGeom>
            <a:avLst/>
            <a:gdLst>
              <a:gd name="T0" fmla="*/ 2147483647 w 1663"/>
              <a:gd name="T1" fmla="*/ 0 h 1029"/>
              <a:gd name="T2" fmla="*/ 2147483647 w 1663"/>
              <a:gd name="T3" fmla="*/ 2147483647 h 1029"/>
              <a:gd name="T4" fmla="*/ 2147483647 w 1663"/>
              <a:gd name="T5" fmla="*/ 2147483647 h 1029"/>
              <a:gd name="T6" fmla="*/ 0 60000 65536"/>
              <a:gd name="T7" fmla="*/ 0 60000 65536"/>
              <a:gd name="T8" fmla="*/ 0 60000 65536"/>
              <a:gd name="T9" fmla="*/ 0 w 1663"/>
              <a:gd name="T10" fmla="*/ 0 h 1029"/>
              <a:gd name="T11" fmla="*/ 1663 w 1663"/>
              <a:gd name="T12" fmla="*/ 1029 h 10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3" h="1029">
                <a:moveTo>
                  <a:pt x="1" y="0"/>
                </a:moveTo>
                <a:cubicBezTo>
                  <a:pt x="47" y="144"/>
                  <a:pt x="0" y="699"/>
                  <a:pt x="277" y="864"/>
                </a:cubicBezTo>
                <a:cubicBezTo>
                  <a:pt x="554" y="1029"/>
                  <a:pt x="1374" y="965"/>
                  <a:pt x="1663" y="991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457200" y="48387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3352800" y="48387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6248400" y="48387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457200" y="32385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3352800" y="32385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V="1">
            <a:off x="6248400" y="32385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5715000" y="47625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</a:t>
            </a:r>
            <a:r>
              <a:rPr lang="en-US" sz="2000" b="1" baseline="30000">
                <a:solidFill>
                  <a:schemeClr val="folHlink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8686800" y="47625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</a:t>
            </a:r>
            <a:r>
              <a:rPr lang="en-US" sz="2000" b="1" baseline="30000">
                <a:solidFill>
                  <a:schemeClr val="folHlink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2819400" y="47625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</a:t>
            </a:r>
            <a:r>
              <a:rPr lang="en-US" sz="2000" b="1" baseline="30000">
                <a:solidFill>
                  <a:schemeClr val="folHlink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9110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B3F93A89-FBE8-4556-B69F-18E5FBA1FDE9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4"/>
          <p:cNvSpPr>
            <a:spLocks noChangeArrowheads="1"/>
          </p:cNvSpPr>
          <p:nvPr/>
        </p:nvSpPr>
        <p:spPr bwMode="auto">
          <a:xfrm>
            <a:off x="1219200" y="2590800"/>
            <a:ext cx="70866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1752600" y="3352800"/>
            <a:ext cx="1752600" cy="14478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115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Degrees of Freedom (df)</a:t>
            </a:r>
          </a:p>
        </p:txBody>
      </p:sp>
      <p:sp>
        <p:nvSpPr>
          <p:cNvPr id="90116" name="Rectangle 9"/>
          <p:cNvSpPr>
            <a:spLocks noGrp="1" noChangeArrowheads="1"/>
          </p:cNvSpPr>
          <p:nvPr>
            <p:ph idx="1"/>
          </p:nvPr>
        </p:nvSpPr>
        <p:spPr>
          <a:xfrm>
            <a:off x="838200" y="1633538"/>
            <a:ext cx="8077200" cy="377666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Idea: </a:t>
            </a:r>
            <a:r>
              <a:rPr lang="en-US" smtClean="0"/>
              <a:t>Number of observations that are free to vary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	    after sample mean has been calculated</a:t>
            </a:r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0000FF"/>
                </a:solidFill>
              </a:rPr>
              <a:t>Example: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Suppose the mean of 3 numbers is 8.0</a:t>
            </a:r>
          </a:p>
          <a:p>
            <a:pPr lvl="2" eaLnBrk="1" hangingPunct="1"/>
            <a:endParaRPr lang="en-US" sz="1400" smtClean="0"/>
          </a:p>
          <a:p>
            <a:pPr lvl="2" eaLnBrk="1" hangingPunct="1">
              <a:buFont typeface="Wingdings" pitchFamily="2" charset="2"/>
              <a:buNone/>
            </a:pPr>
            <a:endParaRPr lang="en-US" sz="14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   Let X</a:t>
            </a:r>
            <a:r>
              <a:rPr lang="en-US" baseline="-25000" smtClean="0"/>
              <a:t>1</a:t>
            </a:r>
            <a:r>
              <a:rPr lang="en-US" smtClean="0"/>
              <a:t> = 7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	Let X</a:t>
            </a:r>
            <a:r>
              <a:rPr lang="en-US" baseline="-25000" smtClean="0"/>
              <a:t>2</a:t>
            </a:r>
            <a:r>
              <a:rPr lang="en-US" smtClean="0"/>
              <a:t> = 8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	What is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b="1" smtClean="0">
                <a:solidFill>
                  <a:srgbClr val="0000FF"/>
                </a:solidFill>
              </a:rPr>
              <a:t>X</a:t>
            </a:r>
            <a:r>
              <a:rPr lang="en-US" b="1" baseline="-25000" smtClean="0">
                <a:solidFill>
                  <a:srgbClr val="0000FF"/>
                </a:solidFill>
              </a:rPr>
              <a:t>3</a:t>
            </a:r>
            <a:r>
              <a:rPr lang="en-US" smtClean="0"/>
              <a:t>?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901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0118" name="Rectangle 2"/>
          <p:cNvSpPr>
            <a:spLocks noChangeArrowheads="1"/>
          </p:cNvSpPr>
          <p:nvPr/>
        </p:nvSpPr>
        <p:spPr bwMode="auto">
          <a:xfrm>
            <a:off x="4267200" y="3581400"/>
            <a:ext cx="4038600" cy="1571625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If the mean of these three values is 8.0, </a:t>
            </a:r>
          </a:p>
          <a:p>
            <a:r>
              <a:rPr lang="en-US"/>
              <a:t>then X</a:t>
            </a:r>
            <a:r>
              <a:rPr lang="en-US" baseline="-25000"/>
              <a:t>3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must be 9 </a:t>
            </a:r>
          </a:p>
          <a:p>
            <a:r>
              <a:rPr lang="en-US"/>
              <a:t>(i.e., X</a:t>
            </a:r>
            <a:r>
              <a:rPr lang="en-US" baseline="-25000"/>
              <a:t>3</a:t>
            </a:r>
            <a:r>
              <a:rPr lang="en-US"/>
              <a:t> is not free to vary)</a:t>
            </a: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1295400" y="5257800"/>
            <a:ext cx="7391400" cy="1216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Here, n = 3, so degrees of freedom  = </a:t>
            </a:r>
            <a:r>
              <a:rPr lang="en-US" sz="2000" i="1"/>
              <a:t>n</a:t>
            </a:r>
            <a:r>
              <a:rPr lang="en-US" sz="2000"/>
              <a:t> –</a:t>
            </a:r>
            <a:r>
              <a:rPr lang="en-US"/>
              <a:t> </a:t>
            </a:r>
            <a:r>
              <a:rPr lang="en-US" sz="2000"/>
              <a:t>1 = 3 – 1 = 2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(2 values can be any numbers, but the third is not free to vary for a given mean)</a:t>
            </a:r>
          </a:p>
        </p:txBody>
      </p:sp>
      <p:sp>
        <p:nvSpPr>
          <p:cNvPr id="90120" name="Text Box 7"/>
          <p:cNvSpPr txBox="1">
            <a:spLocks noChangeArrowheads="1"/>
          </p:cNvSpPr>
          <p:nvPr/>
        </p:nvSpPr>
        <p:spPr bwMode="auto">
          <a:xfrm>
            <a:off x="4343400" y="3505200"/>
            <a:ext cx="4648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sp>
        <p:nvSpPr>
          <p:cNvPr id="90121" name="AutoShape 8"/>
          <p:cNvSpPr>
            <a:spLocks noChangeArrowheads="1"/>
          </p:cNvSpPr>
          <p:nvPr/>
        </p:nvSpPr>
        <p:spPr bwMode="auto">
          <a:xfrm>
            <a:off x="3581400" y="4343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12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D6797683-2F5A-40E4-ACCE-4864FEFCEC1C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Inferential Statistics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86000"/>
            <a:ext cx="5791200" cy="42275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Estimation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e.g., Estimate the population mean weight using the sample mean weight</a:t>
            </a:r>
          </a:p>
          <a:p>
            <a:pPr eaLnBrk="1" hangingPunct="1">
              <a:lnSpc>
                <a:spcPct val="110000"/>
              </a:lnSpc>
            </a:pPr>
            <a:r>
              <a:rPr lang="en-US" b="1" smtClean="0"/>
              <a:t>Hypothesis Testing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e.g., Use sample evidence to test the claim that the population mean weight is 120 pounds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219200" y="1524000"/>
            <a:ext cx="7467600" cy="685800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Drawing conclusions and/or making decisions concerning a </a:t>
            </a:r>
            <a:r>
              <a:rPr lang="en-US" b="1">
                <a:solidFill>
                  <a:schemeClr val="hlink"/>
                </a:solidFill>
              </a:rPr>
              <a:t>population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>
                <a:solidFill>
                  <a:srgbClr val="000066"/>
                </a:solidFill>
              </a:rPr>
              <a:t>based on </a:t>
            </a:r>
            <a:r>
              <a:rPr lang="en-US" b="1">
                <a:solidFill>
                  <a:srgbClr val="FF0000"/>
                </a:solidFill>
              </a:rPr>
              <a:t>sample</a:t>
            </a:r>
            <a:r>
              <a:rPr lang="en-US" b="1">
                <a:solidFill>
                  <a:srgbClr val="000066"/>
                </a:solidFill>
              </a:rPr>
              <a:t> results.</a:t>
            </a:r>
          </a:p>
        </p:txBody>
      </p:sp>
      <p:pic>
        <p:nvPicPr>
          <p:cNvPr id="43013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276600"/>
            <a:ext cx="31242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301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C18A65D5-6358-47FD-B5E6-58172CB42AEA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Chi-square Example</a:t>
            </a:r>
          </a:p>
        </p:txBody>
      </p:sp>
      <p:sp>
        <p:nvSpPr>
          <p:cNvPr id="91138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391400" cy="1646238"/>
          </a:xfrm>
        </p:spPr>
        <p:txBody>
          <a:bodyPr/>
          <a:lstStyle/>
          <a:p>
            <a:pPr marL="342900" indent="-342900" defTabSz="914400" eaLnBrk="1" hangingPunct="1">
              <a:lnSpc>
                <a:spcPct val="110000"/>
              </a:lnSpc>
            </a:pPr>
            <a:r>
              <a:rPr lang="en-US" sz="2400" smtClean="0"/>
              <a:t>A commercial freezer must hold a selected temperature with little variation. Specifications call for a standard deviation of no more than 4 degrees (a variance of 16 degrees</a:t>
            </a:r>
            <a:r>
              <a:rPr lang="en-US" sz="2400" baseline="30000" smtClean="0"/>
              <a:t>2</a:t>
            </a:r>
            <a:r>
              <a:rPr lang="en-US" sz="2400" smtClean="0"/>
              <a:t>). 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91140" name="Picture 2" descr="j0126948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8238" y="4525963"/>
            <a:ext cx="2713037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31838" y="3319463"/>
            <a:ext cx="563245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A sample of 14 freezers is to be tested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What is the upper limit (K) for the sample variance such that the probability of exceeding this limit, given that the population standard deviation is 4, is less than 0.05?</a:t>
            </a:r>
            <a:endParaRPr lang="en-US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9114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B0B649C3-78B7-467F-B3C6-E4179788459E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Finding the Chi-square Value</a:t>
            </a:r>
          </a:p>
        </p:txBody>
      </p:sp>
      <p:sp>
        <p:nvSpPr>
          <p:cNvPr id="31757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2986088"/>
            <a:ext cx="7315200" cy="771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Use the the chi-square distribution with area 0.05 in the upper tail:</a:t>
            </a:r>
          </a:p>
        </p:txBody>
      </p:sp>
      <p:sp>
        <p:nvSpPr>
          <p:cNvPr id="317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59" name="Rectangle 29"/>
          <p:cNvSpPr>
            <a:spLocks noChangeArrowheads="1"/>
          </p:cNvSpPr>
          <p:nvPr/>
        </p:nvSpPr>
        <p:spPr bwMode="auto">
          <a:xfrm>
            <a:off x="1243013" y="3757613"/>
            <a:ext cx="6218237" cy="76835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60" name="Freeform 3"/>
          <p:cNvSpPr>
            <a:spLocks/>
          </p:cNvSpPr>
          <p:nvPr/>
        </p:nvSpPr>
        <p:spPr bwMode="auto">
          <a:xfrm>
            <a:off x="5116513" y="5581650"/>
            <a:ext cx="1371600" cy="157163"/>
          </a:xfrm>
          <a:custGeom>
            <a:avLst/>
            <a:gdLst>
              <a:gd name="T0" fmla="*/ 0 w 894"/>
              <a:gd name="T1" fmla="*/ 2147483647 h 109"/>
              <a:gd name="T2" fmla="*/ 0 w 894"/>
              <a:gd name="T3" fmla="*/ 0 h 109"/>
              <a:gd name="T4" fmla="*/ 2147483647 w 894"/>
              <a:gd name="T5" fmla="*/ 2147483647 h 109"/>
              <a:gd name="T6" fmla="*/ 2147483647 w 894"/>
              <a:gd name="T7" fmla="*/ 2147483647 h 109"/>
              <a:gd name="T8" fmla="*/ 2147483647 w 894"/>
              <a:gd name="T9" fmla="*/ 2147483647 h 109"/>
              <a:gd name="T10" fmla="*/ 2147483647 w 894"/>
              <a:gd name="T11" fmla="*/ 2147483647 h 109"/>
              <a:gd name="T12" fmla="*/ 2147483647 w 894"/>
              <a:gd name="T13" fmla="*/ 2147483647 h 109"/>
              <a:gd name="T14" fmla="*/ 2147483647 w 894"/>
              <a:gd name="T15" fmla="*/ 2147483647 h 109"/>
              <a:gd name="T16" fmla="*/ 2147483647 w 894"/>
              <a:gd name="T17" fmla="*/ 2147483647 h 109"/>
              <a:gd name="T18" fmla="*/ 2147483647 w 894"/>
              <a:gd name="T19" fmla="*/ 2147483647 h 1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4"/>
              <a:gd name="T31" fmla="*/ 0 h 109"/>
              <a:gd name="T32" fmla="*/ 894 w 894"/>
              <a:gd name="T33" fmla="*/ 109 h 1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4" h="109">
                <a:moveTo>
                  <a:pt x="0" y="102"/>
                </a:moveTo>
                <a:lnTo>
                  <a:pt x="0" y="0"/>
                </a:lnTo>
                <a:lnTo>
                  <a:pt x="71" y="15"/>
                </a:lnTo>
                <a:lnTo>
                  <a:pt x="147" y="34"/>
                </a:lnTo>
                <a:lnTo>
                  <a:pt x="212" y="42"/>
                </a:lnTo>
                <a:lnTo>
                  <a:pt x="300" y="61"/>
                </a:lnTo>
                <a:lnTo>
                  <a:pt x="442" y="76"/>
                </a:lnTo>
                <a:lnTo>
                  <a:pt x="606" y="79"/>
                </a:lnTo>
                <a:lnTo>
                  <a:pt x="888" y="97"/>
                </a:lnTo>
                <a:lnTo>
                  <a:pt x="894" y="109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1" name="Line 4"/>
          <p:cNvSpPr>
            <a:spLocks noChangeShapeType="1"/>
          </p:cNvSpPr>
          <p:nvPr/>
        </p:nvSpPr>
        <p:spPr bwMode="auto">
          <a:xfrm flipH="1" flipV="1">
            <a:off x="5116513" y="5581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Freeform 6"/>
          <p:cNvSpPr>
            <a:spLocks/>
          </p:cNvSpPr>
          <p:nvPr/>
        </p:nvSpPr>
        <p:spPr bwMode="auto">
          <a:xfrm>
            <a:off x="2754313" y="4667250"/>
            <a:ext cx="3962400" cy="1066800"/>
          </a:xfrm>
          <a:custGeom>
            <a:avLst/>
            <a:gdLst>
              <a:gd name="T0" fmla="*/ 0 w 2610"/>
              <a:gd name="T1" fmla="*/ 2147483647 h 685"/>
              <a:gd name="T2" fmla="*/ 2147483647 w 2610"/>
              <a:gd name="T3" fmla="*/ 2147483647 h 685"/>
              <a:gd name="T4" fmla="*/ 2147483647 w 2610"/>
              <a:gd name="T5" fmla="*/ 2147483647 h 685"/>
              <a:gd name="T6" fmla="*/ 2147483647 w 2610"/>
              <a:gd name="T7" fmla="*/ 2147483647 h 685"/>
              <a:gd name="T8" fmla="*/ 0 60000 65536"/>
              <a:gd name="T9" fmla="*/ 0 60000 65536"/>
              <a:gd name="T10" fmla="*/ 0 60000 65536"/>
              <a:gd name="T11" fmla="*/ 0 60000 65536"/>
              <a:gd name="T12" fmla="*/ 0 w 2610"/>
              <a:gd name="T13" fmla="*/ 0 h 685"/>
              <a:gd name="T14" fmla="*/ 2610 w 2610"/>
              <a:gd name="T15" fmla="*/ 685 h 6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10" h="685">
                <a:moveTo>
                  <a:pt x="0" y="679"/>
                </a:moveTo>
                <a:cubicBezTo>
                  <a:pt x="118" y="570"/>
                  <a:pt x="464" y="40"/>
                  <a:pt x="708" y="20"/>
                </a:cubicBezTo>
                <a:cubicBezTo>
                  <a:pt x="952" y="0"/>
                  <a:pt x="1147" y="448"/>
                  <a:pt x="1464" y="559"/>
                </a:cubicBezTo>
                <a:cubicBezTo>
                  <a:pt x="1781" y="670"/>
                  <a:pt x="2371" y="659"/>
                  <a:pt x="2610" y="685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3" name="Line 7"/>
          <p:cNvSpPr>
            <a:spLocks noChangeShapeType="1"/>
          </p:cNvSpPr>
          <p:nvPr/>
        </p:nvSpPr>
        <p:spPr bwMode="auto">
          <a:xfrm>
            <a:off x="2706688" y="5734050"/>
            <a:ext cx="415448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4" name="Line 8"/>
          <p:cNvSpPr>
            <a:spLocks noChangeShapeType="1"/>
          </p:cNvSpPr>
          <p:nvPr/>
        </p:nvSpPr>
        <p:spPr bwMode="auto">
          <a:xfrm flipV="1">
            <a:off x="2706688" y="4616450"/>
            <a:ext cx="1587" cy="1117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5" name="Line 11"/>
          <p:cNvSpPr>
            <a:spLocks noChangeShapeType="1"/>
          </p:cNvSpPr>
          <p:nvPr/>
        </p:nvSpPr>
        <p:spPr bwMode="auto">
          <a:xfrm flipH="1">
            <a:off x="5449888" y="5368925"/>
            <a:ext cx="219075" cy="212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6" name="Text Box 15"/>
          <p:cNvSpPr txBox="1">
            <a:spLocks noChangeArrowheads="1"/>
          </p:cNvSpPr>
          <p:nvPr/>
        </p:nvSpPr>
        <p:spPr bwMode="auto">
          <a:xfrm>
            <a:off x="5632450" y="4783138"/>
            <a:ext cx="1485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probability </a:t>
            </a:r>
            <a:r>
              <a:rPr lang="el-GR" sz="2000">
                <a:sym typeface="Symbol" pitchFamily="18" charset="2"/>
              </a:rPr>
              <a:t>α</a:t>
            </a:r>
            <a:r>
              <a:rPr lang="en-US" sz="2000">
                <a:sym typeface="Symbol" pitchFamily="18" charset="2"/>
              </a:rPr>
              <a:t> = .05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31767" name="Text Box 16"/>
          <p:cNvSpPr txBox="1">
            <a:spLocks noChangeArrowheads="1"/>
          </p:cNvSpPr>
          <p:nvPr/>
        </p:nvSpPr>
        <p:spPr bwMode="auto">
          <a:xfrm>
            <a:off x="4718050" y="6191250"/>
            <a:ext cx="75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sym typeface="Symbol" pitchFamily="18" charset="2"/>
              </a:rPr>
              <a:t></a:t>
            </a:r>
            <a:r>
              <a:rPr lang="en-US" b="1" baseline="3000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b="1" baseline="-25000">
                <a:solidFill>
                  <a:srgbClr val="0000FF"/>
                </a:solidFill>
                <a:sym typeface="Symbol" pitchFamily="18" charset="2"/>
              </a:rPr>
              <a:t>13</a:t>
            </a:r>
          </a:p>
        </p:txBody>
      </p:sp>
      <p:sp>
        <p:nvSpPr>
          <p:cNvPr id="31768" name="Text Box 17"/>
          <p:cNvSpPr txBox="1">
            <a:spLocks noChangeArrowheads="1"/>
          </p:cNvSpPr>
          <p:nvPr/>
        </p:nvSpPr>
        <p:spPr bwMode="auto">
          <a:xfrm>
            <a:off x="6792913" y="56578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</a:p>
        </p:txBody>
      </p:sp>
      <p:sp>
        <p:nvSpPr>
          <p:cNvPr id="31769" name="Line 18"/>
          <p:cNvSpPr>
            <a:spLocks noChangeShapeType="1"/>
          </p:cNvSpPr>
          <p:nvPr/>
        </p:nvSpPr>
        <p:spPr bwMode="auto">
          <a:xfrm flipV="1">
            <a:off x="5110163" y="5800725"/>
            <a:ext cx="0" cy="366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0" name="Text Box 19"/>
          <p:cNvSpPr txBox="1">
            <a:spLocks noChangeArrowheads="1"/>
          </p:cNvSpPr>
          <p:nvPr/>
        </p:nvSpPr>
        <p:spPr bwMode="auto">
          <a:xfrm>
            <a:off x="1368425" y="3867150"/>
            <a:ext cx="89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ym typeface="Symbol" pitchFamily="18" charset="2"/>
              </a:rPr>
              <a:t></a:t>
            </a:r>
            <a:r>
              <a:rPr lang="en-US" sz="2800" b="1" baseline="30000">
                <a:sym typeface="Symbol" pitchFamily="18" charset="2"/>
              </a:rPr>
              <a:t>2</a:t>
            </a:r>
            <a:r>
              <a:rPr lang="en-US" sz="2800" b="1" baseline="-25000">
                <a:sym typeface="Symbol" pitchFamily="18" charset="2"/>
              </a:rPr>
              <a:t>13</a:t>
            </a:r>
            <a:endParaRPr lang="en-US" sz="2800" b="1" baseline="30000">
              <a:sym typeface="Symbol" pitchFamily="18" charset="2"/>
            </a:endParaRPr>
          </a:p>
        </p:txBody>
      </p:sp>
      <p:sp>
        <p:nvSpPr>
          <p:cNvPr id="31771" name="Rectangle 20"/>
          <p:cNvSpPr>
            <a:spLocks noChangeArrowheads="1"/>
          </p:cNvSpPr>
          <p:nvPr/>
        </p:nvSpPr>
        <p:spPr bwMode="auto">
          <a:xfrm>
            <a:off x="5264150" y="6246813"/>
            <a:ext cx="1036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  <a:sym typeface="Symbol" pitchFamily="18" charset="2"/>
              </a:rPr>
              <a:t>= 22.36</a:t>
            </a:r>
          </a:p>
        </p:txBody>
      </p:sp>
      <p:sp>
        <p:nvSpPr>
          <p:cNvPr id="31772" name="Rectangle 21"/>
          <p:cNvSpPr>
            <a:spLocks noChangeArrowheads="1"/>
          </p:cNvSpPr>
          <p:nvPr/>
        </p:nvSpPr>
        <p:spPr bwMode="auto">
          <a:xfrm>
            <a:off x="2106613" y="3959225"/>
            <a:ext cx="61229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= 22.36  (</a:t>
            </a:r>
            <a:r>
              <a:rPr lang="el-GR" sz="2300">
                <a:sym typeface="Symbol" pitchFamily="18" charset="2"/>
              </a:rPr>
              <a:t>α</a:t>
            </a:r>
            <a:r>
              <a:rPr lang="en-US" sz="2300">
                <a:sym typeface="Symbol" pitchFamily="18" charset="2"/>
              </a:rPr>
              <a:t> = .05  and  14 – 1 = 13  d.f.)</a:t>
            </a:r>
            <a:endParaRPr lang="en-US" sz="2300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673100" y="1709738"/>
          <a:ext cx="2041525" cy="936625"/>
        </p:xfrm>
        <a:graphic>
          <a:graphicData uri="http://schemas.openxmlformats.org/presentationml/2006/ole">
            <p:oleObj spid="_x0000_s31755" name="Equation" r:id="rId3" imgW="914400" imgH="419100" progId="Equation.3">
              <p:embed/>
            </p:oleObj>
          </a:graphicData>
        </a:graphic>
      </p:graphicFrame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2925763" y="1782763"/>
            <a:ext cx="5707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Is chi-square distributed with (n </a:t>
            </a:r>
            <a:r>
              <a:rPr lang="en-US">
                <a:sym typeface="Symbol" pitchFamily="18" charset="2"/>
              </a:rPr>
              <a:t>–</a:t>
            </a:r>
            <a:r>
              <a:rPr lang="en-US"/>
              <a:t> 1) = 13 degrees of freedom</a:t>
            </a:r>
          </a:p>
        </p:txBody>
      </p:sp>
      <p:sp>
        <p:nvSpPr>
          <p:cNvPr id="31774" name="Slide Number Placeholder 2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A5683E0E-195C-465D-9F24-31B9D60CFF0D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0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Chi-square Example</a:t>
            </a:r>
          </a:p>
        </p:txBody>
      </p:sp>
      <p:sp>
        <p:nvSpPr>
          <p:cNvPr id="328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802" name="Rectangle 37"/>
          <p:cNvSpPr>
            <a:spLocks noChangeArrowheads="1"/>
          </p:cNvSpPr>
          <p:nvPr/>
        </p:nvSpPr>
        <p:spPr bwMode="auto">
          <a:xfrm>
            <a:off x="2047875" y="2259013"/>
            <a:ext cx="4754563" cy="2998787"/>
          </a:xfrm>
          <a:prstGeom prst="rect">
            <a:avLst/>
          </a:prstGeom>
          <a:solidFill>
            <a:srgbClr val="FDE5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2266950" y="2332038"/>
          <a:ext cx="4351338" cy="885825"/>
        </p:xfrm>
        <a:graphic>
          <a:graphicData uri="http://schemas.openxmlformats.org/presentationml/2006/ole">
            <p:oleObj spid="_x0000_s32797" name="Equation" r:id="rId3" imgW="2374900" imgH="482600" progId="Equation.3">
              <p:embed/>
            </p:oleObj>
          </a:graphicData>
        </a:graphic>
      </p:graphicFrame>
      <p:sp>
        <p:nvSpPr>
          <p:cNvPr id="32803" name="Rectangle 23"/>
          <p:cNvSpPr>
            <a:spLocks noChangeArrowheads="1"/>
          </p:cNvSpPr>
          <p:nvPr/>
        </p:nvSpPr>
        <p:spPr bwMode="auto">
          <a:xfrm>
            <a:off x="1243013" y="2478088"/>
            <a:ext cx="7921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>
                <a:solidFill>
                  <a:srgbClr val="0000FF"/>
                </a:solidFill>
              </a:rPr>
              <a:t>So:</a:t>
            </a:r>
          </a:p>
        </p:txBody>
      </p:sp>
      <p:sp>
        <p:nvSpPr>
          <p:cNvPr id="32804" name="Text Box 28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2805" name="Text Box 30"/>
          <p:cNvSpPr txBox="1">
            <a:spLocks noChangeArrowheads="1"/>
          </p:cNvSpPr>
          <p:nvPr/>
        </p:nvSpPr>
        <p:spPr bwMode="auto">
          <a:xfrm>
            <a:off x="1587500" y="1563688"/>
            <a:ext cx="890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ym typeface="Symbol" pitchFamily="18" charset="2"/>
              </a:rPr>
              <a:t></a:t>
            </a:r>
            <a:r>
              <a:rPr lang="en-US" sz="2800" b="1" baseline="30000">
                <a:sym typeface="Symbol" pitchFamily="18" charset="2"/>
              </a:rPr>
              <a:t>2</a:t>
            </a:r>
            <a:r>
              <a:rPr lang="en-US" sz="2800" b="1" baseline="-25000">
                <a:sym typeface="Symbol" pitchFamily="18" charset="2"/>
              </a:rPr>
              <a:t>13</a:t>
            </a:r>
            <a:endParaRPr lang="en-US" sz="2800" b="1" baseline="30000">
              <a:sym typeface="Symbol" pitchFamily="18" charset="2"/>
            </a:endParaRPr>
          </a:p>
        </p:txBody>
      </p:sp>
      <p:sp>
        <p:nvSpPr>
          <p:cNvPr id="32806" name="Rectangle 31"/>
          <p:cNvSpPr>
            <a:spLocks noChangeArrowheads="1"/>
          </p:cNvSpPr>
          <p:nvPr/>
        </p:nvSpPr>
        <p:spPr bwMode="auto">
          <a:xfrm>
            <a:off x="2325688" y="1655763"/>
            <a:ext cx="61229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= 22.36</a:t>
            </a:r>
            <a:r>
              <a:rPr lang="en-US" sz="2300"/>
              <a:t>  </a:t>
            </a:r>
            <a:r>
              <a:rPr lang="en-US" sz="2000"/>
              <a:t>(</a:t>
            </a:r>
            <a:r>
              <a:rPr lang="el-GR" sz="2000">
                <a:sym typeface="Symbol" pitchFamily="18" charset="2"/>
              </a:rPr>
              <a:t>α</a:t>
            </a:r>
            <a:r>
              <a:rPr lang="en-US" sz="2000">
                <a:sym typeface="Symbol" pitchFamily="18" charset="2"/>
              </a:rPr>
              <a:t> = .05  and  14 – 1 = 13  d.f.)</a:t>
            </a:r>
            <a:endParaRPr lang="en-US" sz="2000"/>
          </a:p>
        </p:txBody>
      </p:sp>
      <p:graphicFrame>
        <p:nvGraphicFramePr>
          <p:cNvPr id="32798" name="Object 30"/>
          <p:cNvGraphicFramePr>
            <a:graphicFrameLocks noChangeAspect="1"/>
          </p:cNvGraphicFramePr>
          <p:nvPr/>
        </p:nvGraphicFramePr>
        <p:xfrm>
          <a:off x="3475038" y="3355975"/>
          <a:ext cx="2024062" cy="722313"/>
        </p:xfrm>
        <a:graphic>
          <a:graphicData uri="http://schemas.openxmlformats.org/presentationml/2006/ole">
            <p:oleObj spid="_x0000_s32798" name="Equation" r:id="rId4" imgW="1104900" imgH="393700" progId="Equation.3">
              <p:embed/>
            </p:oleObj>
          </a:graphicData>
        </a:graphic>
      </p:graphicFrame>
      <p:sp>
        <p:nvSpPr>
          <p:cNvPr id="32807" name="Text Box 33"/>
          <p:cNvSpPr txBox="1">
            <a:spLocks noChangeArrowheads="1"/>
          </p:cNvSpPr>
          <p:nvPr/>
        </p:nvSpPr>
        <p:spPr bwMode="auto">
          <a:xfrm>
            <a:off x="6838950" y="3465513"/>
            <a:ext cx="190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(where n = 14)</a:t>
            </a:r>
          </a:p>
        </p:txBody>
      </p:sp>
      <p:sp>
        <p:nvSpPr>
          <p:cNvPr id="32808" name="Text Box 34"/>
          <p:cNvSpPr txBox="1">
            <a:spLocks noChangeArrowheads="1"/>
          </p:cNvSpPr>
          <p:nvPr/>
        </p:nvSpPr>
        <p:spPr bwMode="auto">
          <a:xfrm>
            <a:off x="2266950" y="4495800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so</a:t>
            </a:r>
          </a:p>
        </p:txBody>
      </p:sp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2998788" y="4379913"/>
          <a:ext cx="2930525" cy="769937"/>
        </p:xfrm>
        <a:graphic>
          <a:graphicData uri="http://schemas.openxmlformats.org/presentationml/2006/ole">
            <p:oleObj spid="_x0000_s32799" name="Equation" r:id="rId5" imgW="1600200" imgH="419100" progId="Equation.3">
              <p:embed/>
            </p:oleObj>
          </a:graphicData>
        </a:graphic>
      </p:graphicFrame>
      <p:sp>
        <p:nvSpPr>
          <p:cNvPr id="32809" name="Text Box 36"/>
          <p:cNvSpPr txBox="1">
            <a:spLocks noChangeArrowheads="1"/>
          </p:cNvSpPr>
          <p:nvPr/>
        </p:nvSpPr>
        <p:spPr bwMode="auto">
          <a:xfrm>
            <a:off x="877888" y="5476875"/>
            <a:ext cx="760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If  s</a:t>
            </a:r>
            <a:r>
              <a:rPr lang="en-US" sz="2000" baseline="30000"/>
              <a:t>2 </a:t>
            </a:r>
            <a:r>
              <a:rPr lang="en-US" sz="2000"/>
              <a:t> from the sample of size n = 14 is greater than 27.52, there is strong evidence to suggest the population variance exceeds 16.</a:t>
            </a:r>
          </a:p>
        </p:txBody>
      </p:sp>
      <p:sp>
        <p:nvSpPr>
          <p:cNvPr id="32810" name="Text Box 38"/>
          <p:cNvSpPr txBox="1">
            <a:spLocks noChangeArrowheads="1"/>
          </p:cNvSpPr>
          <p:nvPr/>
        </p:nvSpPr>
        <p:spPr bwMode="auto">
          <a:xfrm>
            <a:off x="2266950" y="3465513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or</a:t>
            </a:r>
          </a:p>
        </p:txBody>
      </p:sp>
      <p:sp>
        <p:nvSpPr>
          <p:cNvPr id="32811" name="Oval 39"/>
          <p:cNvSpPr>
            <a:spLocks noChangeArrowheads="1"/>
          </p:cNvSpPr>
          <p:nvPr/>
        </p:nvSpPr>
        <p:spPr bwMode="auto">
          <a:xfrm>
            <a:off x="5048250" y="4343400"/>
            <a:ext cx="1023938" cy="731838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812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56F1FDCD-2D7B-46C5-A840-780C50B4A2F5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709738"/>
            <a:ext cx="80772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400" smtClean="0"/>
              <a:t>Introduced sampling distributions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400" smtClean="0"/>
              <a:t>Described the sampling distribution of sample means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000" smtClean="0"/>
              <a:t>For normal populations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000" smtClean="0"/>
              <a:t>Using the Central Limit Theorem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400" smtClean="0"/>
              <a:t>Described the sampling distribution of sample proportions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400" smtClean="0"/>
              <a:t>Introduced the chi-square distribution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400" smtClean="0"/>
              <a:t>Examined sampling distributions for sample variances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400" smtClean="0"/>
              <a:t>Calculated probabilities using sampling distributions</a:t>
            </a:r>
          </a:p>
        </p:txBody>
      </p:sp>
      <p:sp>
        <p:nvSpPr>
          <p:cNvPr id="942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FEBFB19-8CAE-43AE-9FDD-DAC01B9A6E26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87AAB0F8-5B70-41DF-9C10-E73E09D147B3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5235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Sampling from a Population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382000" cy="41148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000FF"/>
                </a:solidFill>
              </a:rPr>
              <a:t>Population</a:t>
            </a:r>
            <a:r>
              <a:rPr lang="en-US" smtClean="0"/>
              <a:t> is the set of all items or individuals of interest</a:t>
            </a:r>
          </a:p>
          <a:p>
            <a:pPr marL="742950" lvl="1" indent="-285750" defTabSz="914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  </a:t>
            </a:r>
            <a:r>
              <a:rPr lang="en-US" sz="2000" smtClean="0">
                <a:solidFill>
                  <a:srgbClr val="0000FF"/>
                </a:solidFill>
              </a:rPr>
              <a:t>Examples:  </a:t>
            </a:r>
            <a:r>
              <a:rPr lang="en-US" sz="2000" smtClean="0"/>
              <a:t>	All likely voters in the next election</a:t>
            </a:r>
            <a:r>
              <a:rPr lang="en-US" sz="2000" smtClean="0">
                <a:solidFill>
                  <a:srgbClr val="66FFFF"/>
                </a:solidFill>
              </a:rPr>
              <a:t>  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        		All parts produced today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		All sales receipts for November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000FF"/>
                </a:solidFill>
              </a:rPr>
              <a:t>Sample</a:t>
            </a:r>
            <a:r>
              <a:rPr lang="en-US" smtClean="0"/>
              <a:t> is a subset of the population</a:t>
            </a:r>
          </a:p>
          <a:p>
            <a:pPr marL="742950" lvl="1" indent="-285750" defTabSz="914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>
                <a:solidFill>
                  <a:schemeClr val="folHlink"/>
                </a:solidFill>
              </a:rPr>
              <a:t>  </a:t>
            </a:r>
            <a:r>
              <a:rPr lang="en-US" sz="2000" smtClean="0">
                <a:solidFill>
                  <a:srgbClr val="0000FF"/>
                </a:solidFill>
              </a:rPr>
              <a:t>Examples:</a:t>
            </a:r>
            <a:r>
              <a:rPr lang="en-US" sz="2000" smtClean="0"/>
              <a:t>	1000 voters selected at random for interview</a:t>
            </a:r>
          </a:p>
          <a:p>
            <a:pPr marL="2057400" lvl="4" indent="-228600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A few parts selected for destructive testing</a:t>
            </a:r>
          </a:p>
          <a:p>
            <a:pPr marL="2057400" lvl="4" indent="-228600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Random receipts selected for audit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90600" y="2819400"/>
            <a:ext cx="7848600" cy="1066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5342" tIns="42672" rIns="85342" bIns="42672" anchor="ctr"/>
          <a:lstStyle/>
          <a:p>
            <a:pPr algn="ctr"/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90600" y="4724400"/>
            <a:ext cx="7848600" cy="1066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5342" tIns="42672" rIns="85342" bIns="42672" anchor="ctr"/>
          <a:lstStyle/>
          <a:p>
            <a:pPr algn="ctr"/>
            <a:endParaRPr lang="en-US"/>
          </a:p>
        </p:txBody>
      </p:sp>
      <p:sp>
        <p:nvSpPr>
          <p:cNvPr id="3584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4F16BF67-837B-4016-B629-F1D5C4A8B1C0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6.1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Population vs. Sample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83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327D72A5-1ED7-4D1A-A401-7EA92BF16AEA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990600" y="2590800"/>
            <a:ext cx="3581400" cy="2667000"/>
          </a:xfrm>
          <a:prstGeom prst="ellips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Population</a:t>
            </a: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5754688" y="1905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</a:rPr>
              <a:t>Sample</a:t>
            </a:r>
          </a:p>
        </p:txBody>
      </p:sp>
      <p:grpSp>
        <p:nvGrpSpPr>
          <p:cNvPr id="46087" name="Group 706"/>
          <p:cNvGrpSpPr>
            <a:grpSpLocks/>
          </p:cNvGrpSpPr>
          <p:nvPr/>
        </p:nvGrpSpPr>
        <p:grpSpPr bwMode="auto">
          <a:xfrm>
            <a:off x="1797050" y="2819400"/>
            <a:ext cx="1917700" cy="2162175"/>
            <a:chOff x="1816417" y="3323646"/>
            <a:chExt cx="1917383" cy="2162754"/>
          </a:xfrm>
        </p:grpSpPr>
        <p:grpSp>
          <p:nvGrpSpPr>
            <p:cNvPr id="46436" name="Group 707"/>
            <p:cNvGrpSpPr>
              <a:grpSpLocks/>
            </p:cNvGrpSpPr>
            <p:nvPr/>
          </p:nvGrpSpPr>
          <p:grpSpPr bwMode="auto">
            <a:xfrm>
              <a:off x="1816417" y="3881472"/>
              <a:ext cx="1881543" cy="481323"/>
              <a:chOff x="1816417" y="3719514"/>
              <a:chExt cx="4812983" cy="928686"/>
            </a:xfrm>
          </p:grpSpPr>
          <p:sp>
            <p:nvSpPr>
              <p:cNvPr id="46688" name="Oval 959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9" name="Rounded Rectangle 960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0" name="Rounded Rectangle 961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1" name="Rounded Rectangle 962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2" name="Rounded Rectangle 963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3" name="Rounded Rectangle 964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4" name="Rounded Rectangle 965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5" name="Rounded Rectangle 966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6" name="Oval 967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7" name="Rounded Rectangle 968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8" name="Rounded Rectangle 969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99" name="Rounded Rectangle 970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0" name="Rounded Rectangle 971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1" name="Rounded Rectangle 972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2" name="Rounded Rectangle 973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3" name="Rounded Rectangle 974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4" name="Oval 975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5" name="Rounded Rectangle 976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6" name="Rounded Rectangle 977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7" name="Rounded Rectangle 978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8" name="Rounded Rectangle 979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09" name="Rounded Rectangle 980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0" name="Rounded Rectangle 981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1" name="Rounded Rectangle 982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2" name="Oval 983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3" name="Rounded Rectangle 984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4" name="Rounded Rectangle 985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5" name="Rounded Rectangle 986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6" name="Rounded Rectangle 987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7" name="Rounded Rectangle 988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8" name="Rounded Rectangle 989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19" name="Rounded Rectangle 990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0" name="Oval 991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1" name="Rounded Rectangle 992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2" name="Rounded Rectangle 993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3" name="Rounded Rectangle 994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4" name="Rounded Rectangle 995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5" name="Rounded Rectangle 996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6" name="Rounded Rectangle 997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7" name="Rounded Rectangle 998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8" name="Oval 999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29" name="Rounded Rectangle 1000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0" name="Rounded Rectangle 1001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1" name="Rounded Rectangle 1002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2" name="Rounded Rectangle 1003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3" name="Rounded Rectangle 1004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4" name="Rounded Rectangle 1005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5" name="Rounded Rectangle 1006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6" name="Oval 1007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7" name="Rounded Rectangle 1008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8" name="Rounded Rectangle 1009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39" name="Rounded Rectangle 1010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0" name="Rounded Rectangle 1011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1" name="Rounded Rectangle 1012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2" name="Rounded Rectangle 1013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3" name="Rounded Rectangle 1014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4" name="Oval 1015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5" name="Rounded Rectangle 1016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6" name="Rounded Rectangle 1017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7" name="Rounded Rectangle 1018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8" name="Rounded Rectangle 1019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49" name="Rounded Rectangle 1020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0" name="Rounded Rectangle 1021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1" name="Rounded Rectangle 1022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2" name="Oval 1023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3" name="Rounded Rectangle 1024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4" name="Rounded Rectangle 1025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5" name="Rounded Rectangle 1026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6" name="Rounded Rectangle 1027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7" name="Rounded Rectangle 1028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8" name="Rounded Rectangle 1029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59" name="Rounded Rectangle 1030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0" name="Oval 1031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1" name="Rounded Rectangle 1032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2" name="Rounded Rectangle 1033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3" name="Rounded Rectangle 1034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4" name="Rounded Rectangle 1035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5" name="Rounded Rectangle 1036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6" name="Rounded Rectangle 1037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7" name="Rounded Rectangle 1038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8" name="Oval 1039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69" name="Rounded Rectangle 1040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70" name="Rounded Rectangle 1041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71" name="Rounded Rectangle 1042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72" name="Rounded Rectangle 1043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73" name="Rounded Rectangle 1044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74" name="Rounded Rectangle 1045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775" name="Rounded Rectangle 1046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437" name="Group 708"/>
            <p:cNvGrpSpPr>
              <a:grpSpLocks/>
            </p:cNvGrpSpPr>
            <p:nvPr/>
          </p:nvGrpSpPr>
          <p:grpSpPr bwMode="auto">
            <a:xfrm>
              <a:off x="1852257" y="5005077"/>
              <a:ext cx="1881543" cy="481323"/>
              <a:chOff x="1816417" y="3719514"/>
              <a:chExt cx="4812983" cy="928686"/>
            </a:xfrm>
          </p:grpSpPr>
          <p:sp>
            <p:nvSpPr>
              <p:cNvPr id="46600" name="Oval 871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1" name="Rounded Rectangle 872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2" name="Rounded Rectangle 873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3" name="Rounded Rectangle 874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4" name="Rounded Rectangle 875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5" name="Rounded Rectangle 876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6" name="Rounded Rectangle 877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7" name="Rounded Rectangle 878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8" name="Oval 879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09" name="Rounded Rectangle 880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0" name="Rounded Rectangle 881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1" name="Rounded Rectangle 882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2" name="Rounded Rectangle 883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3" name="Rounded Rectangle 884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4" name="Rounded Rectangle 885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5" name="Rounded Rectangle 886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6" name="Oval 887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7" name="Rounded Rectangle 888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8" name="Rounded Rectangle 889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19" name="Rounded Rectangle 890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0" name="Rounded Rectangle 891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1" name="Rounded Rectangle 892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2" name="Rounded Rectangle 893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3" name="Rounded Rectangle 894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4" name="Oval 895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5" name="Rounded Rectangle 896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6" name="Rounded Rectangle 897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7" name="Rounded Rectangle 898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8" name="Rounded Rectangle 899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29" name="Rounded Rectangle 900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0" name="Rounded Rectangle 901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1" name="Rounded Rectangle 902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2" name="Oval 903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3" name="Rounded Rectangle 904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4" name="Rounded Rectangle 905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5" name="Rounded Rectangle 906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6" name="Rounded Rectangle 907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7" name="Rounded Rectangle 908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8" name="Rounded Rectangle 909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39" name="Rounded Rectangle 910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0" name="Oval 911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1" name="Rounded Rectangle 912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2" name="Rounded Rectangle 913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3" name="Rounded Rectangle 914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4" name="Rounded Rectangle 915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5" name="Rounded Rectangle 916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6" name="Rounded Rectangle 917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7" name="Rounded Rectangle 918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8" name="Oval 919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49" name="Rounded Rectangle 920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0" name="Rounded Rectangle 921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1" name="Rounded Rectangle 922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2" name="Rounded Rectangle 923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3" name="Rounded Rectangle 924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4" name="Rounded Rectangle 925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5" name="Rounded Rectangle 926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6" name="Oval 927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7" name="Rounded Rectangle 928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8" name="Rounded Rectangle 929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59" name="Rounded Rectangle 930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0" name="Rounded Rectangle 931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1" name="Rounded Rectangle 932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2" name="Rounded Rectangle 933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3" name="Rounded Rectangle 934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4" name="Oval 935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5" name="Rounded Rectangle 936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6" name="Rounded Rectangle 937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7" name="Rounded Rectangle 938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8" name="Rounded Rectangle 939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69" name="Rounded Rectangle 940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0" name="Rounded Rectangle 941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1" name="Rounded Rectangle 942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2" name="Oval 943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3" name="Rounded Rectangle 944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4" name="Rounded Rectangle 945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5" name="Rounded Rectangle 946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6" name="Rounded Rectangle 947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7" name="Rounded Rectangle 948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8" name="Rounded Rectangle 949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79" name="Rounded Rectangle 950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0" name="Oval 951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1" name="Rounded Rectangle 952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2" name="Rounded Rectangle 953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3" name="Rounded Rectangle 954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4" name="Rounded Rectangle 955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5" name="Rounded Rectangle 956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6" name="Rounded Rectangle 957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687" name="Rounded Rectangle 958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438" name="Group 709"/>
            <p:cNvGrpSpPr>
              <a:grpSpLocks/>
            </p:cNvGrpSpPr>
            <p:nvPr/>
          </p:nvGrpSpPr>
          <p:grpSpPr bwMode="auto">
            <a:xfrm>
              <a:off x="1882578" y="4394895"/>
              <a:ext cx="1812293" cy="514349"/>
              <a:chOff x="3152178" y="5010152"/>
              <a:chExt cx="4239222" cy="933448"/>
            </a:xfrm>
          </p:grpSpPr>
          <p:sp>
            <p:nvSpPr>
              <p:cNvPr id="46520" name="Oval 791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1" name="Rounded Rectangle 792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2" name="Rounded Rectangle 793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3" name="Rounded Rectangle 794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4" name="Rounded Rectangle 795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5" name="Rounded Rectangle 796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6" name="Rounded Rectangle 797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7" name="Rounded Rectangle 798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8" name="Oval 799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29" name="Rounded Rectangle 800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0" name="Rounded Rectangle 801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1" name="Rounded Rectangle 802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2" name="Rounded Rectangle 803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3" name="Rounded Rectangle 804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4" name="Rounded Rectangle 805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5" name="Rounded Rectangle 806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6" name="Oval 807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7" name="Rounded Rectangle 808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8" name="Rounded Rectangle 809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39" name="Rounded Rectangle 810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0" name="Rounded Rectangle 811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1" name="Rounded Rectangle 812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2" name="Rounded Rectangle 813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3" name="Rounded Rectangle 814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4" name="Oval 815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5" name="Rounded Rectangle 816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6" name="Rounded Rectangle 817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7" name="Rounded Rectangle 818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8" name="Rounded Rectangle 819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49" name="Rounded Rectangle 820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0" name="Rounded Rectangle 821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1" name="Rounded Rectangle 822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2" name="Oval 823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3" name="Rounded Rectangle 824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4" name="Rounded Rectangle 825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5" name="Rounded Rectangle 826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6" name="Rounded Rectangle 827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7" name="Rounded Rectangle 828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8" name="Rounded Rectangle 829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59" name="Rounded Rectangle 830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0" name="Oval 831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1" name="Rounded Rectangle 832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2" name="Rounded Rectangle 833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3" name="Rounded Rectangle 834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4" name="Rounded Rectangle 835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5" name="Rounded Rectangle 836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6" name="Rounded Rectangle 837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7" name="Rounded Rectangle 838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8" name="Oval 839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69" name="Rounded Rectangle 840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0" name="Rounded Rectangle 841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1" name="Rounded Rectangle 842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2" name="Rounded Rectangle 843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3" name="Rounded Rectangle 844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4" name="Rounded Rectangle 845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5" name="Rounded Rectangle 846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6" name="Oval 847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7" name="Rounded Rectangle 848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8" name="Rounded Rectangle 849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79" name="Rounded Rectangle 850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0" name="Rounded Rectangle 851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1" name="Rounded Rectangle 852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2" name="Rounded Rectangle 853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3" name="Rounded Rectangle 854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4" name="Oval 855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5" name="Rounded Rectangle 856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6" name="Rounded Rectangle 857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7" name="Rounded Rectangle 858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8" name="Rounded Rectangle 859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89" name="Rounded Rectangle 860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0" name="Rounded Rectangle 861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1" name="Rounded Rectangle 862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2" name="Oval 863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3" name="Rounded Rectangle 864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4" name="Rounded Rectangle 865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5" name="Rounded Rectangle 866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6" name="Rounded Rectangle 867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7" name="Rounded Rectangle 868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8" name="Rounded Rectangle 869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99" name="Rounded Rectangle 870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439" name="Group 710"/>
            <p:cNvGrpSpPr>
              <a:grpSpLocks/>
            </p:cNvGrpSpPr>
            <p:nvPr/>
          </p:nvGrpSpPr>
          <p:grpSpPr bwMode="auto">
            <a:xfrm>
              <a:off x="1845307" y="3323646"/>
              <a:ext cx="1812293" cy="514349"/>
              <a:chOff x="3152178" y="5010152"/>
              <a:chExt cx="4239222" cy="933448"/>
            </a:xfrm>
          </p:grpSpPr>
          <p:sp>
            <p:nvSpPr>
              <p:cNvPr id="46440" name="Oval 711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1" name="Rounded Rectangle 712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2" name="Rounded Rectangle 713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3" name="Rounded Rectangle 714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4" name="Rounded Rectangle 715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5" name="Rounded Rectangle 716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6" name="Rounded Rectangle 717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7" name="Rounded Rectangle 718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8" name="Oval 719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9" name="Rounded Rectangle 720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0" name="Rounded Rectangle 721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1" name="Rounded Rectangle 722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2" name="Rounded Rectangle 723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3" name="Rounded Rectangle 724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4" name="Rounded Rectangle 725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5" name="Rounded Rectangle 726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6" name="Oval 727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7" name="Rounded Rectangle 728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8" name="Rounded Rectangle 729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9" name="Rounded Rectangle 730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0" name="Rounded Rectangle 731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1" name="Rounded Rectangle 732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2" name="Rounded Rectangle 733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3" name="Rounded Rectangle 734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4" name="Oval 735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5" name="Rounded Rectangle 736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6" name="Rounded Rectangle 737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7" name="Rounded Rectangle 738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8" name="Rounded Rectangle 739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9" name="Rounded Rectangle 740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0" name="Rounded Rectangle 741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1" name="Rounded Rectangle 742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2" name="Oval 743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3" name="Rounded Rectangle 744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4" name="Rounded Rectangle 745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5" name="Rounded Rectangle 746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6" name="Rounded Rectangle 747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7" name="Rounded Rectangle 748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8" name="Rounded Rectangle 749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79" name="Rounded Rectangle 750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0" name="Oval 751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1" name="Rounded Rectangle 752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2" name="Rounded Rectangle 753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3" name="Rounded Rectangle 754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4" name="Rounded Rectangle 755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5" name="Rounded Rectangle 756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6" name="Rounded Rectangle 757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7" name="Rounded Rectangle 758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8" name="Oval 759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89" name="Rounded Rectangle 760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0" name="Rounded Rectangle 761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1" name="Rounded Rectangle 762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2" name="Rounded Rectangle 763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3" name="Rounded Rectangle 764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4" name="Rounded Rectangle 765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5" name="Rounded Rectangle 766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6" name="Oval 767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7" name="Rounded Rectangle 768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8" name="Rounded Rectangle 769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99" name="Rounded Rectangle 770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0" name="Rounded Rectangle 771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1" name="Rounded Rectangle 772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2" name="Rounded Rectangle 773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3" name="Rounded Rectangle 774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4" name="Oval 775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5" name="Rounded Rectangle 776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6" name="Rounded Rectangle 777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7" name="Rounded Rectangle 778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8" name="Rounded Rectangle 779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09" name="Rounded Rectangle 780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0" name="Rounded Rectangle 781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1" name="Rounded Rectangle 782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2" name="Oval 783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3" name="Rounded Rectangle 784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4" name="Rounded Rectangle 785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5" name="Rounded Rectangle 786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6" name="Rounded Rectangle 787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7" name="Rounded Rectangle 788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8" name="Rounded Rectangle 789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519" name="Rounded Rectangle 790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6088" name="Group 1047"/>
          <p:cNvGrpSpPr>
            <a:grpSpLocks/>
          </p:cNvGrpSpPr>
          <p:nvPr/>
        </p:nvGrpSpPr>
        <p:grpSpPr bwMode="auto">
          <a:xfrm>
            <a:off x="5854700" y="2819400"/>
            <a:ext cx="1917700" cy="2162175"/>
            <a:chOff x="4788217" y="3323646"/>
            <a:chExt cx="1917383" cy="2162754"/>
          </a:xfrm>
        </p:grpSpPr>
        <p:grpSp>
          <p:nvGrpSpPr>
            <p:cNvPr id="46096" name="Group 1048"/>
            <p:cNvGrpSpPr>
              <a:grpSpLocks/>
            </p:cNvGrpSpPr>
            <p:nvPr/>
          </p:nvGrpSpPr>
          <p:grpSpPr bwMode="auto">
            <a:xfrm>
              <a:off x="4788217" y="3881472"/>
              <a:ext cx="1881543" cy="481323"/>
              <a:chOff x="1816417" y="3719514"/>
              <a:chExt cx="4812983" cy="928686"/>
            </a:xfrm>
          </p:grpSpPr>
          <p:sp>
            <p:nvSpPr>
              <p:cNvPr id="46348" name="Oval 1300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9" name="Rounded Rectangle 1301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0" name="Rounded Rectangle 1302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1" name="Rounded Rectangle 1303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2" name="Rounded Rectangle 1304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3" name="Rounded Rectangle 1305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4" name="Rounded Rectangle 1306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5" name="Rounded Rectangle 1307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6" name="Oval 1308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7" name="Rounded Rectangle 1309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8" name="Rounded Rectangle 1310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59" name="Rounded Rectangle 1311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0" name="Rounded Rectangle 1312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1" name="Rounded Rectangle 1313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2" name="Rounded Rectangle 1314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3" name="Rounded Rectangle 1315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4" name="Oval 1316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5" name="Rounded Rectangle 1317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6" name="Rounded Rectangle 1318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7" name="Rounded Rectangle 1319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8" name="Rounded Rectangle 1320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69" name="Rounded Rectangle 1321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0" name="Rounded Rectangle 1322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1" name="Rounded Rectangle 1323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2" name="Oval 1324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3" name="Rounded Rectangle 1325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4" name="Rounded Rectangle 1326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5" name="Rounded Rectangle 1327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6" name="Rounded Rectangle 1328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7" name="Rounded Rectangle 1329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8" name="Rounded Rectangle 1330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79" name="Rounded Rectangle 1331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0" name="Oval 1332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1" name="Rounded Rectangle 1333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2" name="Rounded Rectangle 1334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3" name="Rounded Rectangle 1335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4" name="Rounded Rectangle 1336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5" name="Rounded Rectangle 1337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6" name="Rounded Rectangle 1338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7" name="Rounded Rectangle 1339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8" name="Oval 1340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89" name="Rounded Rectangle 1341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0" name="Rounded Rectangle 1342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1" name="Rounded Rectangle 1343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2" name="Rounded Rectangle 1344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3" name="Rounded Rectangle 1345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4" name="Rounded Rectangle 1346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5" name="Rounded Rectangle 1347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6" name="Oval 1348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7" name="Rounded Rectangle 1349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8" name="Rounded Rectangle 1350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99" name="Rounded Rectangle 1351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0" name="Rounded Rectangle 1352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1" name="Rounded Rectangle 1353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2" name="Rounded Rectangle 1354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3" name="Rounded Rectangle 1355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4" name="Oval 1356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5" name="Rounded Rectangle 1357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6" name="Rounded Rectangle 1358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7" name="Rounded Rectangle 1359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8" name="Rounded Rectangle 1360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09" name="Rounded Rectangle 1361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0" name="Rounded Rectangle 1362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1" name="Rounded Rectangle 1363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2" name="Oval 1364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3" name="Rounded Rectangle 1365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4" name="Rounded Rectangle 1366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5" name="Rounded Rectangle 1367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6" name="Rounded Rectangle 1368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7" name="Rounded Rectangle 1369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8" name="Rounded Rectangle 1370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19" name="Rounded Rectangle 1371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0" name="Oval 1372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1" name="Rounded Rectangle 1373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2" name="Rounded Rectangle 1374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3" name="Rounded Rectangle 1375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4" name="Rounded Rectangle 1376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5" name="Rounded Rectangle 1377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6" name="Rounded Rectangle 1378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7" name="Rounded Rectangle 1379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8" name="Oval 1380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29" name="Rounded Rectangle 1381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30" name="Rounded Rectangle 1382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31" name="Rounded Rectangle 1383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32" name="Rounded Rectangle 1384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33" name="Rounded Rectangle 1385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34" name="Rounded Rectangle 1386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35" name="Rounded Rectangle 1387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097" name="Group 1049"/>
            <p:cNvGrpSpPr>
              <a:grpSpLocks/>
            </p:cNvGrpSpPr>
            <p:nvPr/>
          </p:nvGrpSpPr>
          <p:grpSpPr bwMode="auto">
            <a:xfrm>
              <a:off x="4824057" y="5005077"/>
              <a:ext cx="1881543" cy="481323"/>
              <a:chOff x="1816417" y="3719514"/>
              <a:chExt cx="4812983" cy="928686"/>
            </a:xfrm>
          </p:grpSpPr>
          <p:sp>
            <p:nvSpPr>
              <p:cNvPr id="46260" name="Oval 1212"/>
              <p:cNvSpPr>
                <a:spLocks noChangeArrowheads="1"/>
              </p:cNvSpPr>
              <p:nvPr/>
            </p:nvSpPr>
            <p:spPr bwMode="auto">
              <a:xfrm>
                <a:off x="1905000" y="3724276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1" name="Rounded Rectangle 1213"/>
              <p:cNvSpPr>
                <a:spLocks noChangeArrowheads="1"/>
              </p:cNvSpPr>
              <p:nvPr/>
            </p:nvSpPr>
            <p:spPr bwMode="auto">
              <a:xfrm>
                <a:off x="1905000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2" name="Rounded Rectangle 1214"/>
              <p:cNvSpPr>
                <a:spLocks noChangeArrowheads="1"/>
              </p:cNvSpPr>
              <p:nvPr/>
            </p:nvSpPr>
            <p:spPr bwMode="auto">
              <a:xfrm>
                <a:off x="214216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3" name="Rounded Rectangle 1215"/>
              <p:cNvSpPr>
                <a:spLocks noChangeArrowheads="1"/>
              </p:cNvSpPr>
              <p:nvPr/>
            </p:nvSpPr>
            <p:spPr bwMode="auto">
              <a:xfrm>
                <a:off x="18164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4" name="Rounded Rectangle 1216"/>
              <p:cNvSpPr>
                <a:spLocks noChangeArrowheads="1"/>
              </p:cNvSpPr>
              <p:nvPr/>
            </p:nvSpPr>
            <p:spPr bwMode="auto">
              <a:xfrm>
                <a:off x="19050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5" name="Rounded Rectangle 1217"/>
              <p:cNvSpPr>
                <a:spLocks noChangeArrowheads="1"/>
              </p:cNvSpPr>
              <p:nvPr/>
            </p:nvSpPr>
            <p:spPr bwMode="auto">
              <a:xfrm>
                <a:off x="2057400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6" name="Rounded Rectangle 1218"/>
              <p:cNvSpPr>
                <a:spLocks noChangeArrowheads="1"/>
              </p:cNvSpPr>
              <p:nvPr/>
            </p:nvSpPr>
            <p:spPr bwMode="auto">
              <a:xfrm>
                <a:off x="20955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7" name="Rounded Rectangle 1219"/>
              <p:cNvSpPr>
                <a:spLocks noChangeArrowheads="1"/>
              </p:cNvSpPr>
              <p:nvPr/>
            </p:nvSpPr>
            <p:spPr bwMode="auto">
              <a:xfrm>
                <a:off x="18592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8" name="Oval 1220"/>
              <p:cNvSpPr>
                <a:spLocks noChangeArrowheads="1"/>
              </p:cNvSpPr>
              <p:nvPr/>
            </p:nvSpPr>
            <p:spPr bwMode="auto">
              <a:xfrm>
                <a:off x="2352200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69" name="Rounded Rectangle 1221"/>
              <p:cNvSpPr>
                <a:spLocks noChangeArrowheads="1"/>
              </p:cNvSpPr>
              <p:nvPr/>
            </p:nvSpPr>
            <p:spPr bwMode="auto">
              <a:xfrm>
                <a:off x="2352200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0" name="Rounded Rectangle 1222"/>
              <p:cNvSpPr>
                <a:spLocks noChangeArrowheads="1"/>
              </p:cNvSpPr>
              <p:nvPr/>
            </p:nvSpPr>
            <p:spPr bwMode="auto">
              <a:xfrm>
                <a:off x="2620087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1" name="Rounded Rectangle 1223"/>
              <p:cNvSpPr>
                <a:spLocks noChangeArrowheads="1"/>
              </p:cNvSpPr>
              <p:nvPr/>
            </p:nvSpPr>
            <p:spPr bwMode="auto">
              <a:xfrm>
                <a:off x="2263617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2" name="Rounded Rectangle 1224"/>
              <p:cNvSpPr>
                <a:spLocks noChangeArrowheads="1"/>
              </p:cNvSpPr>
              <p:nvPr/>
            </p:nvSpPr>
            <p:spPr bwMode="auto">
              <a:xfrm>
                <a:off x="2352200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3" name="Rounded Rectangle 1225"/>
              <p:cNvSpPr>
                <a:spLocks noChangeArrowheads="1"/>
              </p:cNvSpPr>
              <p:nvPr/>
            </p:nvSpPr>
            <p:spPr bwMode="auto">
              <a:xfrm>
                <a:off x="2514600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4" name="Rounded Rectangle 1226"/>
              <p:cNvSpPr>
                <a:spLocks noChangeArrowheads="1"/>
              </p:cNvSpPr>
              <p:nvPr/>
            </p:nvSpPr>
            <p:spPr bwMode="auto">
              <a:xfrm>
                <a:off x="2542700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5" name="Rounded Rectangle 1227"/>
              <p:cNvSpPr>
                <a:spLocks noChangeArrowheads="1"/>
              </p:cNvSpPr>
              <p:nvPr/>
            </p:nvSpPr>
            <p:spPr bwMode="auto">
              <a:xfrm>
                <a:off x="2306480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6" name="Oval 1228"/>
              <p:cNvSpPr>
                <a:spLocks noChangeArrowheads="1"/>
              </p:cNvSpPr>
              <p:nvPr/>
            </p:nvSpPr>
            <p:spPr bwMode="auto">
              <a:xfrm>
                <a:off x="2836247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7" name="Rounded Rectangle 1229"/>
              <p:cNvSpPr>
                <a:spLocks noChangeArrowheads="1"/>
              </p:cNvSpPr>
              <p:nvPr/>
            </p:nvSpPr>
            <p:spPr bwMode="auto">
              <a:xfrm>
                <a:off x="2831783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8" name="Rounded Rectangle 1230"/>
              <p:cNvSpPr>
                <a:spLocks noChangeArrowheads="1"/>
              </p:cNvSpPr>
              <p:nvPr/>
            </p:nvSpPr>
            <p:spPr bwMode="auto">
              <a:xfrm>
                <a:off x="3036926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79" name="Rounded Rectangle 1231"/>
              <p:cNvSpPr>
                <a:spLocks noChangeArrowheads="1"/>
              </p:cNvSpPr>
              <p:nvPr/>
            </p:nvSpPr>
            <p:spPr bwMode="auto">
              <a:xfrm>
                <a:off x="2773680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0" name="Rounded Rectangle 1232"/>
              <p:cNvSpPr>
                <a:spLocks noChangeArrowheads="1"/>
              </p:cNvSpPr>
              <p:nvPr/>
            </p:nvSpPr>
            <p:spPr bwMode="auto">
              <a:xfrm>
                <a:off x="2831783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1" name="Rounded Rectangle 1233"/>
              <p:cNvSpPr>
                <a:spLocks noChangeArrowheads="1"/>
              </p:cNvSpPr>
              <p:nvPr/>
            </p:nvSpPr>
            <p:spPr bwMode="auto">
              <a:xfrm>
                <a:off x="2970613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2" name="Rounded Rectangle 1234"/>
              <p:cNvSpPr>
                <a:spLocks noChangeArrowheads="1"/>
              </p:cNvSpPr>
              <p:nvPr/>
            </p:nvSpPr>
            <p:spPr bwMode="auto">
              <a:xfrm>
                <a:off x="2970613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3" name="Rounded Rectangle 1235"/>
              <p:cNvSpPr>
                <a:spLocks noChangeArrowheads="1"/>
              </p:cNvSpPr>
              <p:nvPr/>
            </p:nvSpPr>
            <p:spPr bwMode="auto">
              <a:xfrm>
                <a:off x="2796539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4" name="Oval 1236"/>
              <p:cNvSpPr>
                <a:spLocks noChangeArrowheads="1"/>
              </p:cNvSpPr>
              <p:nvPr/>
            </p:nvSpPr>
            <p:spPr bwMode="auto">
              <a:xfrm>
                <a:off x="3240761" y="3724276"/>
                <a:ext cx="1905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5" name="Rounded Rectangle 1237"/>
              <p:cNvSpPr>
                <a:spLocks noChangeArrowheads="1"/>
              </p:cNvSpPr>
              <p:nvPr/>
            </p:nvSpPr>
            <p:spPr bwMode="auto">
              <a:xfrm>
                <a:off x="3240761" y="3967164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6" name="Rounded Rectangle 1238"/>
              <p:cNvSpPr>
                <a:spLocks noChangeArrowheads="1"/>
              </p:cNvSpPr>
              <p:nvPr/>
            </p:nvSpPr>
            <p:spPr bwMode="auto">
              <a:xfrm>
                <a:off x="3477929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7" name="Rounded Rectangle 1239"/>
              <p:cNvSpPr>
                <a:spLocks noChangeArrowheads="1"/>
              </p:cNvSpPr>
              <p:nvPr/>
            </p:nvSpPr>
            <p:spPr bwMode="auto">
              <a:xfrm>
                <a:off x="31521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8" name="Rounded Rectangle 1240"/>
              <p:cNvSpPr>
                <a:spLocks noChangeArrowheads="1"/>
              </p:cNvSpPr>
              <p:nvPr/>
            </p:nvSpPr>
            <p:spPr bwMode="auto">
              <a:xfrm>
                <a:off x="32407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89" name="Rounded Rectangle 1241"/>
              <p:cNvSpPr>
                <a:spLocks noChangeArrowheads="1"/>
              </p:cNvSpPr>
              <p:nvPr/>
            </p:nvSpPr>
            <p:spPr bwMode="auto">
              <a:xfrm>
                <a:off x="3393161" y="4224339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0" name="Rounded Rectangle 1242"/>
              <p:cNvSpPr>
                <a:spLocks noChangeArrowheads="1"/>
              </p:cNvSpPr>
              <p:nvPr/>
            </p:nvSpPr>
            <p:spPr bwMode="auto">
              <a:xfrm>
                <a:off x="34312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1" name="Rounded Rectangle 1243"/>
              <p:cNvSpPr>
                <a:spLocks noChangeArrowheads="1"/>
              </p:cNvSpPr>
              <p:nvPr/>
            </p:nvSpPr>
            <p:spPr bwMode="auto">
              <a:xfrm>
                <a:off x="31950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2" name="Oval 1244"/>
              <p:cNvSpPr>
                <a:spLocks noChangeArrowheads="1"/>
              </p:cNvSpPr>
              <p:nvPr/>
            </p:nvSpPr>
            <p:spPr bwMode="auto">
              <a:xfrm>
                <a:off x="3687961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3" name="Rounded Rectangle 1245"/>
              <p:cNvSpPr>
                <a:spLocks noChangeArrowheads="1"/>
              </p:cNvSpPr>
              <p:nvPr/>
            </p:nvSpPr>
            <p:spPr bwMode="auto">
              <a:xfrm>
                <a:off x="3687961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4" name="Rounded Rectangle 1246"/>
              <p:cNvSpPr>
                <a:spLocks noChangeArrowheads="1"/>
              </p:cNvSpPr>
              <p:nvPr/>
            </p:nvSpPr>
            <p:spPr bwMode="auto">
              <a:xfrm>
                <a:off x="3955848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5" name="Rounded Rectangle 1247"/>
              <p:cNvSpPr>
                <a:spLocks noChangeArrowheads="1"/>
              </p:cNvSpPr>
              <p:nvPr/>
            </p:nvSpPr>
            <p:spPr bwMode="auto">
              <a:xfrm>
                <a:off x="3599378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6" name="Rounded Rectangle 1248"/>
              <p:cNvSpPr>
                <a:spLocks noChangeArrowheads="1"/>
              </p:cNvSpPr>
              <p:nvPr/>
            </p:nvSpPr>
            <p:spPr bwMode="auto">
              <a:xfrm>
                <a:off x="3687961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7" name="Rounded Rectangle 1249"/>
              <p:cNvSpPr>
                <a:spLocks noChangeArrowheads="1"/>
              </p:cNvSpPr>
              <p:nvPr/>
            </p:nvSpPr>
            <p:spPr bwMode="auto">
              <a:xfrm>
                <a:off x="3850361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8" name="Rounded Rectangle 1250"/>
              <p:cNvSpPr>
                <a:spLocks noChangeArrowheads="1"/>
              </p:cNvSpPr>
              <p:nvPr/>
            </p:nvSpPr>
            <p:spPr bwMode="auto">
              <a:xfrm>
                <a:off x="3878461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99" name="Rounded Rectangle 1251"/>
              <p:cNvSpPr>
                <a:spLocks noChangeArrowheads="1"/>
              </p:cNvSpPr>
              <p:nvPr/>
            </p:nvSpPr>
            <p:spPr bwMode="auto">
              <a:xfrm>
                <a:off x="3642241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0" name="Oval 1252"/>
              <p:cNvSpPr>
                <a:spLocks noChangeArrowheads="1"/>
              </p:cNvSpPr>
              <p:nvPr/>
            </p:nvSpPr>
            <p:spPr bwMode="auto">
              <a:xfrm>
                <a:off x="4172008" y="37957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1" name="Rounded Rectangle 1253"/>
              <p:cNvSpPr>
                <a:spLocks noChangeArrowheads="1"/>
              </p:cNvSpPr>
              <p:nvPr/>
            </p:nvSpPr>
            <p:spPr bwMode="auto">
              <a:xfrm>
                <a:off x="4167544" y="39719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2" name="Rounded Rectangle 1254"/>
              <p:cNvSpPr>
                <a:spLocks noChangeArrowheads="1"/>
              </p:cNvSpPr>
              <p:nvPr/>
            </p:nvSpPr>
            <p:spPr bwMode="auto">
              <a:xfrm>
                <a:off x="4372687" y="39838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3" name="Rounded Rectangle 1255"/>
              <p:cNvSpPr>
                <a:spLocks noChangeArrowheads="1"/>
              </p:cNvSpPr>
              <p:nvPr/>
            </p:nvSpPr>
            <p:spPr bwMode="auto">
              <a:xfrm>
                <a:off x="4109441" y="39838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4" name="Rounded Rectangle 1256"/>
              <p:cNvSpPr>
                <a:spLocks noChangeArrowheads="1"/>
              </p:cNvSpPr>
              <p:nvPr/>
            </p:nvSpPr>
            <p:spPr bwMode="auto">
              <a:xfrm>
                <a:off x="4167544" y="42291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5" name="Rounded Rectangle 1257"/>
              <p:cNvSpPr>
                <a:spLocks noChangeArrowheads="1"/>
              </p:cNvSpPr>
              <p:nvPr/>
            </p:nvSpPr>
            <p:spPr bwMode="auto">
              <a:xfrm>
                <a:off x="4306374" y="42338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6" name="Rounded Rectangle 1258"/>
              <p:cNvSpPr>
                <a:spLocks noChangeArrowheads="1"/>
              </p:cNvSpPr>
              <p:nvPr/>
            </p:nvSpPr>
            <p:spPr bwMode="auto">
              <a:xfrm>
                <a:off x="4306374" y="39719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7" name="Rounded Rectangle 1259"/>
              <p:cNvSpPr>
                <a:spLocks noChangeArrowheads="1"/>
              </p:cNvSpPr>
              <p:nvPr/>
            </p:nvSpPr>
            <p:spPr bwMode="auto">
              <a:xfrm>
                <a:off x="4132300" y="39719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8" name="Oval 1260"/>
              <p:cNvSpPr>
                <a:spLocks noChangeArrowheads="1"/>
              </p:cNvSpPr>
              <p:nvPr/>
            </p:nvSpPr>
            <p:spPr bwMode="auto">
              <a:xfrm>
                <a:off x="4553008" y="38004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09" name="Rounded Rectangle 1261"/>
              <p:cNvSpPr>
                <a:spLocks noChangeArrowheads="1"/>
              </p:cNvSpPr>
              <p:nvPr/>
            </p:nvSpPr>
            <p:spPr bwMode="auto">
              <a:xfrm>
                <a:off x="4548544" y="39766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0" name="Rounded Rectangle 1262"/>
              <p:cNvSpPr>
                <a:spLocks noChangeArrowheads="1"/>
              </p:cNvSpPr>
              <p:nvPr/>
            </p:nvSpPr>
            <p:spPr bwMode="auto">
              <a:xfrm>
                <a:off x="4753687" y="39885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1" name="Rounded Rectangle 1263"/>
              <p:cNvSpPr>
                <a:spLocks noChangeArrowheads="1"/>
              </p:cNvSpPr>
              <p:nvPr/>
            </p:nvSpPr>
            <p:spPr bwMode="auto">
              <a:xfrm>
                <a:off x="4490441" y="39885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2" name="Rounded Rectangle 1264"/>
              <p:cNvSpPr>
                <a:spLocks noChangeArrowheads="1"/>
              </p:cNvSpPr>
              <p:nvPr/>
            </p:nvSpPr>
            <p:spPr bwMode="auto">
              <a:xfrm>
                <a:off x="4548544" y="42338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3" name="Rounded Rectangle 1265"/>
              <p:cNvSpPr>
                <a:spLocks noChangeArrowheads="1"/>
              </p:cNvSpPr>
              <p:nvPr/>
            </p:nvSpPr>
            <p:spPr bwMode="auto">
              <a:xfrm>
                <a:off x="4687374" y="42386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4" name="Rounded Rectangle 1266"/>
              <p:cNvSpPr>
                <a:spLocks noChangeArrowheads="1"/>
              </p:cNvSpPr>
              <p:nvPr/>
            </p:nvSpPr>
            <p:spPr bwMode="auto">
              <a:xfrm>
                <a:off x="4687374" y="39766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5" name="Rounded Rectangle 1267"/>
              <p:cNvSpPr>
                <a:spLocks noChangeArrowheads="1"/>
              </p:cNvSpPr>
              <p:nvPr/>
            </p:nvSpPr>
            <p:spPr bwMode="auto">
              <a:xfrm>
                <a:off x="4513300" y="39766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6" name="Oval 1268"/>
              <p:cNvSpPr>
                <a:spLocks noChangeArrowheads="1"/>
              </p:cNvSpPr>
              <p:nvPr/>
            </p:nvSpPr>
            <p:spPr bwMode="auto">
              <a:xfrm>
                <a:off x="4965383" y="37195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7" name="Rounded Rectangle 1269"/>
              <p:cNvSpPr>
                <a:spLocks noChangeArrowheads="1"/>
              </p:cNvSpPr>
              <p:nvPr/>
            </p:nvSpPr>
            <p:spPr bwMode="auto">
              <a:xfrm>
                <a:off x="4965383" y="39624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8" name="Rounded Rectangle 1270"/>
              <p:cNvSpPr>
                <a:spLocks noChangeArrowheads="1"/>
              </p:cNvSpPr>
              <p:nvPr/>
            </p:nvSpPr>
            <p:spPr bwMode="auto">
              <a:xfrm>
                <a:off x="5233270" y="39624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19" name="Rounded Rectangle 1271"/>
              <p:cNvSpPr>
                <a:spLocks noChangeArrowheads="1"/>
              </p:cNvSpPr>
              <p:nvPr/>
            </p:nvSpPr>
            <p:spPr bwMode="auto">
              <a:xfrm>
                <a:off x="4876800" y="39624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0" name="Rounded Rectangle 1272"/>
              <p:cNvSpPr>
                <a:spLocks noChangeArrowheads="1"/>
              </p:cNvSpPr>
              <p:nvPr/>
            </p:nvSpPr>
            <p:spPr bwMode="auto">
              <a:xfrm>
                <a:off x="4965383" y="42195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1" name="Rounded Rectangle 1273"/>
              <p:cNvSpPr>
                <a:spLocks noChangeArrowheads="1"/>
              </p:cNvSpPr>
              <p:nvPr/>
            </p:nvSpPr>
            <p:spPr bwMode="auto">
              <a:xfrm>
                <a:off x="5127783" y="42195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2" name="Rounded Rectangle 1274"/>
              <p:cNvSpPr>
                <a:spLocks noChangeArrowheads="1"/>
              </p:cNvSpPr>
              <p:nvPr/>
            </p:nvSpPr>
            <p:spPr bwMode="auto">
              <a:xfrm>
                <a:off x="5155883" y="39624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3" name="Rounded Rectangle 1275"/>
              <p:cNvSpPr>
                <a:spLocks noChangeArrowheads="1"/>
              </p:cNvSpPr>
              <p:nvPr/>
            </p:nvSpPr>
            <p:spPr bwMode="auto">
              <a:xfrm>
                <a:off x="4919663" y="39624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4" name="Oval 1276"/>
              <p:cNvSpPr>
                <a:spLocks noChangeArrowheads="1"/>
              </p:cNvSpPr>
              <p:nvPr/>
            </p:nvSpPr>
            <p:spPr bwMode="auto">
              <a:xfrm>
                <a:off x="5449430" y="37909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5" name="Rounded Rectangle 1277"/>
              <p:cNvSpPr>
                <a:spLocks noChangeArrowheads="1"/>
              </p:cNvSpPr>
              <p:nvPr/>
            </p:nvSpPr>
            <p:spPr bwMode="auto">
              <a:xfrm>
                <a:off x="5444966" y="39671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6" name="Rounded Rectangle 1278"/>
              <p:cNvSpPr>
                <a:spLocks noChangeArrowheads="1"/>
              </p:cNvSpPr>
              <p:nvPr/>
            </p:nvSpPr>
            <p:spPr bwMode="auto">
              <a:xfrm>
                <a:off x="5650109" y="39790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7" name="Rounded Rectangle 1279"/>
              <p:cNvSpPr>
                <a:spLocks noChangeArrowheads="1"/>
              </p:cNvSpPr>
              <p:nvPr/>
            </p:nvSpPr>
            <p:spPr bwMode="auto">
              <a:xfrm>
                <a:off x="5386863" y="39790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8" name="Rounded Rectangle 1280"/>
              <p:cNvSpPr>
                <a:spLocks noChangeArrowheads="1"/>
              </p:cNvSpPr>
              <p:nvPr/>
            </p:nvSpPr>
            <p:spPr bwMode="auto">
              <a:xfrm>
                <a:off x="5444966" y="42243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29" name="Rounded Rectangle 1281"/>
              <p:cNvSpPr>
                <a:spLocks noChangeArrowheads="1"/>
              </p:cNvSpPr>
              <p:nvPr/>
            </p:nvSpPr>
            <p:spPr bwMode="auto">
              <a:xfrm>
                <a:off x="5583796" y="42291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0" name="Rounded Rectangle 1282"/>
              <p:cNvSpPr>
                <a:spLocks noChangeArrowheads="1"/>
              </p:cNvSpPr>
              <p:nvPr/>
            </p:nvSpPr>
            <p:spPr bwMode="auto">
              <a:xfrm>
                <a:off x="5583796" y="39671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1" name="Rounded Rectangle 1283"/>
              <p:cNvSpPr>
                <a:spLocks noChangeArrowheads="1"/>
              </p:cNvSpPr>
              <p:nvPr/>
            </p:nvSpPr>
            <p:spPr bwMode="auto">
              <a:xfrm>
                <a:off x="5409722" y="39671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2" name="Oval 1284"/>
              <p:cNvSpPr>
                <a:spLocks noChangeArrowheads="1"/>
              </p:cNvSpPr>
              <p:nvPr/>
            </p:nvSpPr>
            <p:spPr bwMode="auto">
              <a:xfrm>
                <a:off x="5828113" y="3724276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3" name="Rounded Rectangle 1285"/>
              <p:cNvSpPr>
                <a:spLocks noChangeArrowheads="1"/>
              </p:cNvSpPr>
              <p:nvPr/>
            </p:nvSpPr>
            <p:spPr bwMode="auto">
              <a:xfrm>
                <a:off x="58281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4" name="Rounded Rectangle 1286"/>
              <p:cNvSpPr>
                <a:spLocks noChangeArrowheads="1"/>
              </p:cNvSpPr>
              <p:nvPr/>
            </p:nvSpPr>
            <p:spPr bwMode="auto">
              <a:xfrm>
                <a:off x="60960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5" name="Rounded Rectangle 1287"/>
              <p:cNvSpPr>
                <a:spLocks noChangeArrowheads="1"/>
              </p:cNvSpPr>
              <p:nvPr/>
            </p:nvSpPr>
            <p:spPr bwMode="auto">
              <a:xfrm>
                <a:off x="57395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6" name="Rounded Rectangle 1288"/>
              <p:cNvSpPr>
                <a:spLocks noChangeArrowheads="1"/>
              </p:cNvSpPr>
              <p:nvPr/>
            </p:nvSpPr>
            <p:spPr bwMode="auto">
              <a:xfrm>
                <a:off x="58281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7" name="Rounded Rectangle 1289"/>
              <p:cNvSpPr>
                <a:spLocks noChangeArrowheads="1"/>
              </p:cNvSpPr>
              <p:nvPr/>
            </p:nvSpPr>
            <p:spPr bwMode="auto">
              <a:xfrm>
                <a:off x="59905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8" name="Rounded Rectangle 1290"/>
              <p:cNvSpPr>
                <a:spLocks noChangeArrowheads="1"/>
              </p:cNvSpPr>
              <p:nvPr/>
            </p:nvSpPr>
            <p:spPr bwMode="auto">
              <a:xfrm>
                <a:off x="60186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39" name="Rounded Rectangle 1291"/>
              <p:cNvSpPr>
                <a:spLocks noChangeArrowheads="1"/>
              </p:cNvSpPr>
              <p:nvPr/>
            </p:nvSpPr>
            <p:spPr bwMode="auto">
              <a:xfrm>
                <a:off x="57823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0" name="Oval 1292"/>
              <p:cNvSpPr>
                <a:spLocks noChangeArrowheads="1"/>
              </p:cNvSpPr>
              <p:nvPr/>
            </p:nvSpPr>
            <p:spPr bwMode="auto">
              <a:xfrm>
                <a:off x="6285313" y="3724276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1" name="Rounded Rectangle 1293"/>
              <p:cNvSpPr>
                <a:spLocks noChangeArrowheads="1"/>
              </p:cNvSpPr>
              <p:nvPr/>
            </p:nvSpPr>
            <p:spPr bwMode="auto">
              <a:xfrm>
                <a:off x="6285313" y="3967164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2" name="Rounded Rectangle 1294"/>
              <p:cNvSpPr>
                <a:spLocks noChangeArrowheads="1"/>
              </p:cNvSpPr>
              <p:nvPr/>
            </p:nvSpPr>
            <p:spPr bwMode="auto">
              <a:xfrm>
                <a:off x="6553200" y="3967164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3" name="Rounded Rectangle 1295"/>
              <p:cNvSpPr>
                <a:spLocks noChangeArrowheads="1"/>
              </p:cNvSpPr>
              <p:nvPr/>
            </p:nvSpPr>
            <p:spPr bwMode="auto">
              <a:xfrm>
                <a:off x="6196730" y="3967163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4" name="Rounded Rectangle 1296"/>
              <p:cNvSpPr>
                <a:spLocks noChangeArrowheads="1"/>
              </p:cNvSpPr>
              <p:nvPr/>
            </p:nvSpPr>
            <p:spPr bwMode="auto">
              <a:xfrm>
                <a:off x="6285313" y="4224339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5" name="Rounded Rectangle 1297"/>
              <p:cNvSpPr>
                <a:spLocks noChangeArrowheads="1"/>
              </p:cNvSpPr>
              <p:nvPr/>
            </p:nvSpPr>
            <p:spPr bwMode="auto">
              <a:xfrm>
                <a:off x="6447713" y="4224339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6" name="Rounded Rectangle 1298"/>
              <p:cNvSpPr>
                <a:spLocks noChangeArrowheads="1"/>
              </p:cNvSpPr>
              <p:nvPr/>
            </p:nvSpPr>
            <p:spPr bwMode="auto">
              <a:xfrm>
                <a:off x="6475813" y="3967164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347" name="Rounded Rectangle 1299"/>
              <p:cNvSpPr>
                <a:spLocks noChangeArrowheads="1"/>
              </p:cNvSpPr>
              <p:nvPr/>
            </p:nvSpPr>
            <p:spPr bwMode="auto">
              <a:xfrm>
                <a:off x="6239593" y="3967164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098" name="Group 1050"/>
            <p:cNvGrpSpPr>
              <a:grpSpLocks/>
            </p:cNvGrpSpPr>
            <p:nvPr/>
          </p:nvGrpSpPr>
          <p:grpSpPr bwMode="auto">
            <a:xfrm>
              <a:off x="4854378" y="4394895"/>
              <a:ext cx="1812293" cy="514349"/>
              <a:chOff x="3152178" y="5010152"/>
              <a:chExt cx="4239222" cy="933448"/>
            </a:xfrm>
          </p:grpSpPr>
          <p:sp>
            <p:nvSpPr>
              <p:cNvPr id="46180" name="Oval 1132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1" name="Rounded Rectangle 1133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2" name="Rounded Rectangle 1134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3" name="Rounded Rectangle 1135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4" name="Rounded Rectangle 1136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5" name="Rounded Rectangle 1137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6" name="Rounded Rectangle 1138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7" name="Rounded Rectangle 1139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8" name="Oval 1140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89" name="Rounded Rectangle 1141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0" name="Rounded Rectangle 1142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1" name="Rounded Rectangle 1143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2" name="Rounded Rectangle 1144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3" name="Rounded Rectangle 1145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4" name="Rounded Rectangle 1146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5" name="Rounded Rectangle 1147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6" name="Oval 1148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7" name="Rounded Rectangle 1149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8" name="Rounded Rectangle 1150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99" name="Rounded Rectangle 1151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0" name="Rounded Rectangle 1152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1" name="Rounded Rectangle 1153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2" name="Rounded Rectangle 1154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3" name="Rounded Rectangle 1155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4" name="Oval 1156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5" name="Rounded Rectangle 1157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6" name="Rounded Rectangle 1158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7" name="Rounded Rectangle 1159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8" name="Rounded Rectangle 1160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09" name="Rounded Rectangle 1161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0" name="Rounded Rectangle 1162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1" name="Rounded Rectangle 1163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2" name="Oval 1164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3" name="Rounded Rectangle 1165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4" name="Rounded Rectangle 1166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5" name="Rounded Rectangle 1167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6" name="Rounded Rectangle 1168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7" name="Rounded Rectangle 1169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8" name="Rounded Rectangle 1170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19" name="Rounded Rectangle 1171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0" name="Oval 1172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1" name="Rounded Rectangle 1173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2" name="Rounded Rectangle 1174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3" name="Rounded Rectangle 1175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4" name="Rounded Rectangle 1176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5" name="Rounded Rectangle 1177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6" name="Rounded Rectangle 1178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7" name="Rounded Rectangle 1179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8" name="Oval 1180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29" name="Rounded Rectangle 1181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0" name="Rounded Rectangle 1182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1" name="Rounded Rectangle 1183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2" name="Rounded Rectangle 1184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3" name="Rounded Rectangle 1185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4" name="Rounded Rectangle 1186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5" name="Rounded Rectangle 1187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6" name="Oval 1188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7" name="Rounded Rectangle 1189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8" name="Rounded Rectangle 1190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39" name="Rounded Rectangle 1191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0" name="Rounded Rectangle 1192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1" name="Rounded Rectangle 1193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2" name="Rounded Rectangle 1194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3" name="Rounded Rectangle 1195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4" name="Oval 1196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5" name="Rounded Rectangle 1197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6" name="Rounded Rectangle 1198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7" name="Rounded Rectangle 1199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8" name="Rounded Rectangle 1200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49" name="Rounded Rectangle 1201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0" name="Rounded Rectangle 1202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1" name="Rounded Rectangle 1203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2" name="Oval 1204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3" name="Rounded Rectangle 1205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4" name="Rounded Rectangle 1206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5" name="Rounded Rectangle 1207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6" name="Rounded Rectangle 1208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7" name="Rounded Rectangle 1209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8" name="Rounded Rectangle 1210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259" name="Rounded Rectangle 1211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099" name="Group 1051"/>
            <p:cNvGrpSpPr>
              <a:grpSpLocks/>
            </p:cNvGrpSpPr>
            <p:nvPr/>
          </p:nvGrpSpPr>
          <p:grpSpPr bwMode="auto">
            <a:xfrm>
              <a:off x="4817107" y="3323646"/>
              <a:ext cx="1812293" cy="514349"/>
              <a:chOff x="3152178" y="5010152"/>
              <a:chExt cx="4239222" cy="933448"/>
            </a:xfrm>
          </p:grpSpPr>
          <p:sp>
            <p:nvSpPr>
              <p:cNvPr id="46100" name="Oval 1052"/>
              <p:cNvSpPr>
                <a:spLocks noChangeArrowheads="1"/>
              </p:cNvSpPr>
              <p:nvPr/>
            </p:nvSpPr>
            <p:spPr bwMode="auto">
              <a:xfrm>
                <a:off x="3240761" y="5014914"/>
                <a:ext cx="1905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1" name="Rounded Rectangle 1053"/>
              <p:cNvSpPr>
                <a:spLocks noChangeArrowheads="1"/>
              </p:cNvSpPr>
              <p:nvPr/>
            </p:nvSpPr>
            <p:spPr bwMode="auto">
              <a:xfrm>
                <a:off x="3240761" y="5257802"/>
                <a:ext cx="2286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2" name="Rounded Rectangle 1054"/>
              <p:cNvSpPr>
                <a:spLocks noChangeArrowheads="1"/>
              </p:cNvSpPr>
              <p:nvPr/>
            </p:nvSpPr>
            <p:spPr bwMode="auto">
              <a:xfrm>
                <a:off x="3477929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" name="Rounded Rectangle 1055"/>
              <p:cNvSpPr>
                <a:spLocks noChangeArrowheads="1"/>
              </p:cNvSpPr>
              <p:nvPr/>
            </p:nvSpPr>
            <p:spPr bwMode="auto">
              <a:xfrm>
                <a:off x="31521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4" name="Rounded Rectangle 1056"/>
              <p:cNvSpPr>
                <a:spLocks noChangeArrowheads="1"/>
              </p:cNvSpPr>
              <p:nvPr/>
            </p:nvSpPr>
            <p:spPr bwMode="auto">
              <a:xfrm>
                <a:off x="32407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5" name="Rounded Rectangle 1057"/>
              <p:cNvSpPr>
                <a:spLocks noChangeArrowheads="1"/>
              </p:cNvSpPr>
              <p:nvPr/>
            </p:nvSpPr>
            <p:spPr bwMode="auto">
              <a:xfrm>
                <a:off x="3393161" y="5514977"/>
                <a:ext cx="762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6" name="Rounded Rectangle 1058"/>
              <p:cNvSpPr>
                <a:spLocks noChangeArrowheads="1"/>
              </p:cNvSpPr>
              <p:nvPr/>
            </p:nvSpPr>
            <p:spPr bwMode="auto">
              <a:xfrm>
                <a:off x="34312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7" name="Rounded Rectangle 1059"/>
              <p:cNvSpPr>
                <a:spLocks noChangeArrowheads="1"/>
              </p:cNvSpPr>
              <p:nvPr/>
            </p:nvSpPr>
            <p:spPr bwMode="auto">
              <a:xfrm>
                <a:off x="31950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8" name="Oval 1060"/>
              <p:cNvSpPr>
                <a:spLocks noChangeArrowheads="1"/>
              </p:cNvSpPr>
              <p:nvPr/>
            </p:nvSpPr>
            <p:spPr bwMode="auto">
              <a:xfrm>
                <a:off x="3687961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9" name="Rounded Rectangle 1061"/>
              <p:cNvSpPr>
                <a:spLocks noChangeArrowheads="1"/>
              </p:cNvSpPr>
              <p:nvPr/>
            </p:nvSpPr>
            <p:spPr bwMode="auto">
              <a:xfrm>
                <a:off x="3687961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0" name="Rounded Rectangle 1062"/>
              <p:cNvSpPr>
                <a:spLocks noChangeArrowheads="1"/>
              </p:cNvSpPr>
              <p:nvPr/>
            </p:nvSpPr>
            <p:spPr bwMode="auto">
              <a:xfrm>
                <a:off x="3955848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1" name="Rounded Rectangle 1063"/>
              <p:cNvSpPr>
                <a:spLocks noChangeArrowheads="1"/>
              </p:cNvSpPr>
              <p:nvPr/>
            </p:nvSpPr>
            <p:spPr bwMode="auto">
              <a:xfrm>
                <a:off x="3599378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2" name="Rounded Rectangle 1064"/>
              <p:cNvSpPr>
                <a:spLocks noChangeArrowheads="1"/>
              </p:cNvSpPr>
              <p:nvPr/>
            </p:nvSpPr>
            <p:spPr bwMode="auto">
              <a:xfrm>
                <a:off x="3687961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3" name="Rounded Rectangle 1065"/>
              <p:cNvSpPr>
                <a:spLocks noChangeArrowheads="1"/>
              </p:cNvSpPr>
              <p:nvPr/>
            </p:nvSpPr>
            <p:spPr bwMode="auto">
              <a:xfrm>
                <a:off x="3850361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4" name="Rounded Rectangle 1066"/>
              <p:cNvSpPr>
                <a:spLocks noChangeArrowheads="1"/>
              </p:cNvSpPr>
              <p:nvPr/>
            </p:nvSpPr>
            <p:spPr bwMode="auto">
              <a:xfrm>
                <a:off x="3878461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5" name="Rounded Rectangle 1067"/>
              <p:cNvSpPr>
                <a:spLocks noChangeArrowheads="1"/>
              </p:cNvSpPr>
              <p:nvPr/>
            </p:nvSpPr>
            <p:spPr bwMode="auto">
              <a:xfrm>
                <a:off x="3642241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6" name="Oval 1068"/>
              <p:cNvSpPr>
                <a:spLocks noChangeArrowheads="1"/>
              </p:cNvSpPr>
              <p:nvPr/>
            </p:nvSpPr>
            <p:spPr bwMode="auto">
              <a:xfrm>
                <a:off x="4172008" y="5086352"/>
                <a:ext cx="179252" cy="15716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7" name="Rounded Rectangle 1069"/>
              <p:cNvSpPr>
                <a:spLocks noChangeArrowheads="1"/>
              </p:cNvSpPr>
              <p:nvPr/>
            </p:nvSpPr>
            <p:spPr bwMode="auto">
              <a:xfrm>
                <a:off x="4167544" y="5262564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8" name="Rounded Rectangle 1070"/>
              <p:cNvSpPr>
                <a:spLocks noChangeArrowheads="1"/>
              </p:cNvSpPr>
              <p:nvPr/>
            </p:nvSpPr>
            <p:spPr bwMode="auto">
              <a:xfrm>
                <a:off x="4372687" y="5274470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19" name="Rounded Rectangle 1071"/>
              <p:cNvSpPr>
                <a:spLocks noChangeArrowheads="1"/>
              </p:cNvSpPr>
              <p:nvPr/>
            </p:nvSpPr>
            <p:spPr bwMode="auto">
              <a:xfrm>
                <a:off x="4109441" y="5274470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" name="Rounded Rectangle 1072"/>
              <p:cNvSpPr>
                <a:spLocks noChangeArrowheads="1"/>
              </p:cNvSpPr>
              <p:nvPr/>
            </p:nvSpPr>
            <p:spPr bwMode="auto">
              <a:xfrm>
                <a:off x="4167544" y="5519739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1" name="Rounded Rectangle 1073"/>
              <p:cNvSpPr>
                <a:spLocks noChangeArrowheads="1"/>
              </p:cNvSpPr>
              <p:nvPr/>
            </p:nvSpPr>
            <p:spPr bwMode="auto">
              <a:xfrm>
                <a:off x="4306374" y="5524501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2" name="Rounded Rectangle 1074"/>
              <p:cNvSpPr>
                <a:spLocks noChangeArrowheads="1"/>
              </p:cNvSpPr>
              <p:nvPr/>
            </p:nvSpPr>
            <p:spPr bwMode="auto">
              <a:xfrm>
                <a:off x="4306374" y="5262564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3" name="Rounded Rectangle 1075"/>
              <p:cNvSpPr>
                <a:spLocks noChangeArrowheads="1"/>
              </p:cNvSpPr>
              <p:nvPr/>
            </p:nvSpPr>
            <p:spPr bwMode="auto">
              <a:xfrm>
                <a:off x="4132300" y="5262564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4" name="Oval 1076"/>
              <p:cNvSpPr>
                <a:spLocks noChangeArrowheads="1"/>
              </p:cNvSpPr>
              <p:nvPr/>
            </p:nvSpPr>
            <p:spPr bwMode="auto">
              <a:xfrm>
                <a:off x="45530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5" name="Rounded Rectangle 1077"/>
              <p:cNvSpPr>
                <a:spLocks noChangeArrowheads="1"/>
              </p:cNvSpPr>
              <p:nvPr/>
            </p:nvSpPr>
            <p:spPr bwMode="auto">
              <a:xfrm>
                <a:off x="45485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6" name="Rounded Rectangle 1078"/>
              <p:cNvSpPr>
                <a:spLocks noChangeArrowheads="1"/>
              </p:cNvSpPr>
              <p:nvPr/>
            </p:nvSpPr>
            <p:spPr bwMode="auto">
              <a:xfrm>
                <a:off x="47536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7" name="Rounded Rectangle 1079"/>
              <p:cNvSpPr>
                <a:spLocks noChangeArrowheads="1"/>
              </p:cNvSpPr>
              <p:nvPr/>
            </p:nvSpPr>
            <p:spPr bwMode="auto">
              <a:xfrm>
                <a:off x="44904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8" name="Rounded Rectangle 1080"/>
              <p:cNvSpPr>
                <a:spLocks noChangeArrowheads="1"/>
              </p:cNvSpPr>
              <p:nvPr/>
            </p:nvSpPr>
            <p:spPr bwMode="auto">
              <a:xfrm>
                <a:off x="45485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9" name="Rounded Rectangle 1081"/>
              <p:cNvSpPr>
                <a:spLocks noChangeArrowheads="1"/>
              </p:cNvSpPr>
              <p:nvPr/>
            </p:nvSpPr>
            <p:spPr bwMode="auto">
              <a:xfrm>
                <a:off x="46873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" name="Rounded Rectangle 1082"/>
              <p:cNvSpPr>
                <a:spLocks noChangeArrowheads="1"/>
              </p:cNvSpPr>
              <p:nvPr/>
            </p:nvSpPr>
            <p:spPr bwMode="auto">
              <a:xfrm>
                <a:off x="46873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1" name="Rounded Rectangle 1083"/>
              <p:cNvSpPr>
                <a:spLocks noChangeArrowheads="1"/>
              </p:cNvSpPr>
              <p:nvPr/>
            </p:nvSpPr>
            <p:spPr bwMode="auto">
              <a:xfrm>
                <a:off x="45133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2" name="Oval 1084"/>
              <p:cNvSpPr>
                <a:spLocks noChangeArrowheads="1"/>
              </p:cNvSpPr>
              <p:nvPr/>
            </p:nvSpPr>
            <p:spPr bwMode="auto">
              <a:xfrm>
                <a:off x="4965383" y="501015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3" name="Rounded Rectangle 1085"/>
              <p:cNvSpPr>
                <a:spLocks noChangeArrowheads="1"/>
              </p:cNvSpPr>
              <p:nvPr/>
            </p:nvSpPr>
            <p:spPr bwMode="auto">
              <a:xfrm>
                <a:off x="4965383" y="5253040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4" name="Rounded Rectangle 1086"/>
              <p:cNvSpPr>
                <a:spLocks noChangeArrowheads="1"/>
              </p:cNvSpPr>
              <p:nvPr/>
            </p:nvSpPr>
            <p:spPr bwMode="auto">
              <a:xfrm>
                <a:off x="5233270" y="5253040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5" name="Rounded Rectangle 1087"/>
              <p:cNvSpPr>
                <a:spLocks noChangeArrowheads="1"/>
              </p:cNvSpPr>
              <p:nvPr/>
            </p:nvSpPr>
            <p:spPr bwMode="auto">
              <a:xfrm>
                <a:off x="4876800" y="5253039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6" name="Rounded Rectangle 1088"/>
              <p:cNvSpPr>
                <a:spLocks noChangeArrowheads="1"/>
              </p:cNvSpPr>
              <p:nvPr/>
            </p:nvSpPr>
            <p:spPr bwMode="auto">
              <a:xfrm>
                <a:off x="4965383" y="5510215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7" name="Rounded Rectangle 1089"/>
              <p:cNvSpPr>
                <a:spLocks noChangeArrowheads="1"/>
              </p:cNvSpPr>
              <p:nvPr/>
            </p:nvSpPr>
            <p:spPr bwMode="auto">
              <a:xfrm>
                <a:off x="5127783" y="5510215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8" name="Rounded Rectangle 1090"/>
              <p:cNvSpPr>
                <a:spLocks noChangeArrowheads="1"/>
              </p:cNvSpPr>
              <p:nvPr/>
            </p:nvSpPr>
            <p:spPr bwMode="auto">
              <a:xfrm>
                <a:off x="5155883" y="5253040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9" name="Rounded Rectangle 1091"/>
              <p:cNvSpPr>
                <a:spLocks noChangeArrowheads="1"/>
              </p:cNvSpPr>
              <p:nvPr/>
            </p:nvSpPr>
            <p:spPr bwMode="auto">
              <a:xfrm>
                <a:off x="4919663" y="5253040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0" name="Oval 1092"/>
              <p:cNvSpPr>
                <a:spLocks noChangeArrowheads="1"/>
              </p:cNvSpPr>
              <p:nvPr/>
            </p:nvSpPr>
            <p:spPr bwMode="auto">
              <a:xfrm>
                <a:off x="5449430" y="5081590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1" name="Rounded Rectangle 1093"/>
              <p:cNvSpPr>
                <a:spLocks noChangeArrowheads="1"/>
              </p:cNvSpPr>
              <p:nvPr/>
            </p:nvSpPr>
            <p:spPr bwMode="auto">
              <a:xfrm>
                <a:off x="5444966" y="5257802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2" name="Rounded Rectangle 1094"/>
              <p:cNvSpPr>
                <a:spLocks noChangeArrowheads="1"/>
              </p:cNvSpPr>
              <p:nvPr/>
            </p:nvSpPr>
            <p:spPr bwMode="auto">
              <a:xfrm>
                <a:off x="5650109" y="5269708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3" name="Rounded Rectangle 1095"/>
              <p:cNvSpPr>
                <a:spLocks noChangeArrowheads="1"/>
              </p:cNvSpPr>
              <p:nvPr/>
            </p:nvSpPr>
            <p:spPr bwMode="auto">
              <a:xfrm>
                <a:off x="5386863" y="5269708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4" name="Rounded Rectangle 1096"/>
              <p:cNvSpPr>
                <a:spLocks noChangeArrowheads="1"/>
              </p:cNvSpPr>
              <p:nvPr/>
            </p:nvSpPr>
            <p:spPr bwMode="auto">
              <a:xfrm>
                <a:off x="5444966" y="5514977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5" name="Rounded Rectangle 1097"/>
              <p:cNvSpPr>
                <a:spLocks noChangeArrowheads="1"/>
              </p:cNvSpPr>
              <p:nvPr/>
            </p:nvSpPr>
            <p:spPr bwMode="auto">
              <a:xfrm>
                <a:off x="5583796" y="5519739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6" name="Rounded Rectangle 1098"/>
              <p:cNvSpPr>
                <a:spLocks noChangeArrowheads="1"/>
              </p:cNvSpPr>
              <p:nvPr/>
            </p:nvSpPr>
            <p:spPr bwMode="auto">
              <a:xfrm>
                <a:off x="5583796" y="5257802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7" name="Rounded Rectangle 1099"/>
              <p:cNvSpPr>
                <a:spLocks noChangeArrowheads="1"/>
              </p:cNvSpPr>
              <p:nvPr/>
            </p:nvSpPr>
            <p:spPr bwMode="auto">
              <a:xfrm>
                <a:off x="5409722" y="5257802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8" name="Oval 1100"/>
              <p:cNvSpPr>
                <a:spLocks noChangeArrowheads="1"/>
              </p:cNvSpPr>
              <p:nvPr/>
            </p:nvSpPr>
            <p:spPr bwMode="auto">
              <a:xfrm>
                <a:off x="5828113" y="5014914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9" name="Rounded Rectangle 1101"/>
              <p:cNvSpPr>
                <a:spLocks noChangeArrowheads="1"/>
              </p:cNvSpPr>
              <p:nvPr/>
            </p:nvSpPr>
            <p:spPr bwMode="auto">
              <a:xfrm>
                <a:off x="58281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0" name="Rounded Rectangle 1102"/>
              <p:cNvSpPr>
                <a:spLocks noChangeArrowheads="1"/>
              </p:cNvSpPr>
              <p:nvPr/>
            </p:nvSpPr>
            <p:spPr bwMode="auto">
              <a:xfrm>
                <a:off x="60960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1" name="Rounded Rectangle 1103"/>
              <p:cNvSpPr>
                <a:spLocks noChangeArrowheads="1"/>
              </p:cNvSpPr>
              <p:nvPr/>
            </p:nvSpPr>
            <p:spPr bwMode="auto">
              <a:xfrm>
                <a:off x="57395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2" name="Rounded Rectangle 1104"/>
              <p:cNvSpPr>
                <a:spLocks noChangeArrowheads="1"/>
              </p:cNvSpPr>
              <p:nvPr/>
            </p:nvSpPr>
            <p:spPr bwMode="auto">
              <a:xfrm>
                <a:off x="58281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3" name="Rounded Rectangle 1105"/>
              <p:cNvSpPr>
                <a:spLocks noChangeArrowheads="1"/>
              </p:cNvSpPr>
              <p:nvPr/>
            </p:nvSpPr>
            <p:spPr bwMode="auto">
              <a:xfrm>
                <a:off x="59905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4" name="Rounded Rectangle 1106"/>
              <p:cNvSpPr>
                <a:spLocks noChangeArrowheads="1"/>
              </p:cNvSpPr>
              <p:nvPr/>
            </p:nvSpPr>
            <p:spPr bwMode="auto">
              <a:xfrm>
                <a:off x="60186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5" name="Rounded Rectangle 1107"/>
              <p:cNvSpPr>
                <a:spLocks noChangeArrowheads="1"/>
              </p:cNvSpPr>
              <p:nvPr/>
            </p:nvSpPr>
            <p:spPr bwMode="auto">
              <a:xfrm>
                <a:off x="57823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6" name="Oval 1108"/>
              <p:cNvSpPr>
                <a:spLocks noChangeArrowheads="1"/>
              </p:cNvSpPr>
              <p:nvPr/>
            </p:nvSpPr>
            <p:spPr bwMode="auto">
              <a:xfrm>
                <a:off x="6285313" y="50149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7" name="Rounded Rectangle 1109"/>
              <p:cNvSpPr>
                <a:spLocks noChangeArrowheads="1"/>
              </p:cNvSpPr>
              <p:nvPr/>
            </p:nvSpPr>
            <p:spPr bwMode="auto">
              <a:xfrm>
                <a:off x="6285313" y="5257802"/>
                <a:ext cx="252650" cy="366712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8" name="Rounded Rectangle 1110"/>
              <p:cNvSpPr>
                <a:spLocks noChangeArrowheads="1"/>
              </p:cNvSpPr>
              <p:nvPr/>
            </p:nvSpPr>
            <p:spPr bwMode="auto">
              <a:xfrm>
                <a:off x="6553200" y="5257802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9" name="Rounded Rectangle 1111"/>
              <p:cNvSpPr>
                <a:spLocks noChangeArrowheads="1"/>
              </p:cNvSpPr>
              <p:nvPr/>
            </p:nvSpPr>
            <p:spPr bwMode="auto">
              <a:xfrm>
                <a:off x="6196730" y="5257801"/>
                <a:ext cx="76200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0" name="Rounded Rectangle 1112"/>
              <p:cNvSpPr>
                <a:spLocks noChangeArrowheads="1"/>
              </p:cNvSpPr>
              <p:nvPr/>
            </p:nvSpPr>
            <p:spPr bwMode="auto">
              <a:xfrm>
                <a:off x="6285313" y="5514977"/>
                <a:ext cx="11430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1" name="Rounded Rectangle 1113"/>
              <p:cNvSpPr>
                <a:spLocks noChangeArrowheads="1"/>
              </p:cNvSpPr>
              <p:nvPr/>
            </p:nvSpPr>
            <p:spPr bwMode="auto">
              <a:xfrm>
                <a:off x="6447713" y="5514977"/>
                <a:ext cx="90250" cy="4095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2" name="Rounded Rectangle 1114"/>
              <p:cNvSpPr>
                <a:spLocks noChangeArrowheads="1"/>
              </p:cNvSpPr>
              <p:nvPr/>
            </p:nvSpPr>
            <p:spPr bwMode="auto">
              <a:xfrm>
                <a:off x="6475813" y="5257802"/>
                <a:ext cx="12430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3" name="Rounded Rectangle 1115"/>
              <p:cNvSpPr>
                <a:spLocks noChangeArrowheads="1"/>
              </p:cNvSpPr>
              <p:nvPr/>
            </p:nvSpPr>
            <p:spPr bwMode="auto">
              <a:xfrm>
                <a:off x="6239593" y="5257802"/>
                <a:ext cx="83820" cy="10477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4" name="Oval 1116"/>
              <p:cNvSpPr>
                <a:spLocks noChangeArrowheads="1"/>
              </p:cNvSpPr>
              <p:nvPr/>
            </p:nvSpPr>
            <p:spPr bwMode="auto">
              <a:xfrm>
                <a:off x="6762808" y="5091114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5" name="Rounded Rectangle 1117"/>
              <p:cNvSpPr>
                <a:spLocks noChangeArrowheads="1"/>
              </p:cNvSpPr>
              <p:nvPr/>
            </p:nvSpPr>
            <p:spPr bwMode="auto">
              <a:xfrm>
                <a:off x="6758344" y="5267326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6" name="Rounded Rectangle 1118"/>
              <p:cNvSpPr>
                <a:spLocks noChangeArrowheads="1"/>
              </p:cNvSpPr>
              <p:nvPr/>
            </p:nvSpPr>
            <p:spPr bwMode="auto">
              <a:xfrm>
                <a:off x="6963487" y="5279232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7" name="Rounded Rectangle 1119"/>
              <p:cNvSpPr>
                <a:spLocks noChangeArrowheads="1"/>
              </p:cNvSpPr>
              <p:nvPr/>
            </p:nvSpPr>
            <p:spPr bwMode="auto">
              <a:xfrm>
                <a:off x="6700241" y="5279232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8" name="Rounded Rectangle 1120"/>
              <p:cNvSpPr>
                <a:spLocks noChangeArrowheads="1"/>
              </p:cNvSpPr>
              <p:nvPr/>
            </p:nvSpPr>
            <p:spPr bwMode="auto">
              <a:xfrm>
                <a:off x="6758344" y="5524501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9" name="Rounded Rectangle 1121"/>
              <p:cNvSpPr>
                <a:spLocks noChangeArrowheads="1"/>
              </p:cNvSpPr>
              <p:nvPr/>
            </p:nvSpPr>
            <p:spPr bwMode="auto">
              <a:xfrm>
                <a:off x="6897174" y="5529263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0" name="Rounded Rectangle 1122"/>
              <p:cNvSpPr>
                <a:spLocks noChangeArrowheads="1"/>
              </p:cNvSpPr>
              <p:nvPr/>
            </p:nvSpPr>
            <p:spPr bwMode="auto">
              <a:xfrm>
                <a:off x="6897174" y="5267326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1" name="Rounded Rectangle 1123"/>
              <p:cNvSpPr>
                <a:spLocks noChangeArrowheads="1"/>
              </p:cNvSpPr>
              <p:nvPr/>
            </p:nvSpPr>
            <p:spPr bwMode="auto">
              <a:xfrm>
                <a:off x="6723100" y="5267326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2" name="Oval 1124"/>
              <p:cNvSpPr>
                <a:spLocks noChangeArrowheads="1"/>
              </p:cNvSpPr>
              <p:nvPr/>
            </p:nvSpPr>
            <p:spPr bwMode="auto">
              <a:xfrm>
                <a:off x="7143808" y="5095876"/>
                <a:ext cx="179252" cy="15716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3" name="Rounded Rectangle 1125"/>
              <p:cNvSpPr>
                <a:spLocks noChangeArrowheads="1"/>
              </p:cNvSpPr>
              <p:nvPr/>
            </p:nvSpPr>
            <p:spPr bwMode="auto">
              <a:xfrm>
                <a:off x="7139344" y="5272088"/>
                <a:ext cx="190500" cy="3667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4" name="Rounded Rectangle 1126"/>
              <p:cNvSpPr>
                <a:spLocks noChangeArrowheads="1"/>
              </p:cNvSpPr>
              <p:nvPr/>
            </p:nvSpPr>
            <p:spPr bwMode="auto">
              <a:xfrm>
                <a:off x="7344487" y="5283994"/>
                <a:ext cx="46913" cy="3333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5" name="Rounded Rectangle 1127"/>
              <p:cNvSpPr>
                <a:spLocks noChangeArrowheads="1"/>
              </p:cNvSpPr>
              <p:nvPr/>
            </p:nvSpPr>
            <p:spPr bwMode="auto">
              <a:xfrm>
                <a:off x="7081241" y="5283994"/>
                <a:ext cx="45719" cy="3214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6" name="Rounded Rectangle 1128"/>
              <p:cNvSpPr>
                <a:spLocks noChangeArrowheads="1"/>
              </p:cNvSpPr>
              <p:nvPr/>
            </p:nvSpPr>
            <p:spPr bwMode="auto">
              <a:xfrm>
                <a:off x="7139344" y="5529263"/>
                <a:ext cx="638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7" name="Rounded Rectangle 1129"/>
              <p:cNvSpPr>
                <a:spLocks noChangeArrowheads="1"/>
              </p:cNvSpPr>
              <p:nvPr/>
            </p:nvSpPr>
            <p:spPr bwMode="auto">
              <a:xfrm>
                <a:off x="7278174" y="5534025"/>
                <a:ext cx="50717" cy="4095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8" name="Rounded Rectangle 1130"/>
              <p:cNvSpPr>
                <a:spLocks noChangeArrowheads="1"/>
              </p:cNvSpPr>
              <p:nvPr/>
            </p:nvSpPr>
            <p:spPr bwMode="auto">
              <a:xfrm>
                <a:off x="7278174" y="5272088"/>
                <a:ext cx="89770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79" name="Rounded Rectangle 1131"/>
              <p:cNvSpPr>
                <a:spLocks noChangeArrowheads="1"/>
              </p:cNvSpPr>
              <p:nvPr/>
            </p:nvSpPr>
            <p:spPr bwMode="auto">
              <a:xfrm>
                <a:off x="7104100" y="5272088"/>
                <a:ext cx="73344" cy="1047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6089" name="Oval 5"/>
          <p:cNvSpPr>
            <a:spLocks noChangeArrowheads="1"/>
          </p:cNvSpPr>
          <p:nvPr/>
        </p:nvSpPr>
        <p:spPr bwMode="auto">
          <a:xfrm>
            <a:off x="7131050" y="2733675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0" name="Oval 5"/>
          <p:cNvSpPr>
            <a:spLocks noChangeArrowheads="1"/>
          </p:cNvSpPr>
          <p:nvPr/>
        </p:nvSpPr>
        <p:spPr bwMode="auto">
          <a:xfrm>
            <a:off x="6665913" y="3260725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1" name="Oval 5"/>
          <p:cNvSpPr>
            <a:spLocks noChangeArrowheads="1"/>
          </p:cNvSpPr>
          <p:nvPr/>
        </p:nvSpPr>
        <p:spPr bwMode="auto">
          <a:xfrm>
            <a:off x="7526338" y="4375150"/>
            <a:ext cx="304800" cy="693738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2" name="Oval 5"/>
          <p:cNvSpPr>
            <a:spLocks noChangeArrowheads="1"/>
          </p:cNvSpPr>
          <p:nvPr/>
        </p:nvSpPr>
        <p:spPr bwMode="auto">
          <a:xfrm>
            <a:off x="6400800" y="3811588"/>
            <a:ext cx="304800" cy="693737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3" name="Oval 5"/>
          <p:cNvSpPr>
            <a:spLocks noChangeArrowheads="1"/>
          </p:cNvSpPr>
          <p:nvPr/>
        </p:nvSpPr>
        <p:spPr bwMode="auto">
          <a:xfrm>
            <a:off x="6045200" y="3784600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4" name="Oval 5"/>
          <p:cNvSpPr>
            <a:spLocks noChangeArrowheads="1"/>
          </p:cNvSpPr>
          <p:nvPr/>
        </p:nvSpPr>
        <p:spPr bwMode="auto">
          <a:xfrm>
            <a:off x="6335713" y="4387850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5" name="Oval 5"/>
          <p:cNvSpPr>
            <a:spLocks noChangeArrowheads="1"/>
          </p:cNvSpPr>
          <p:nvPr/>
        </p:nvSpPr>
        <p:spPr bwMode="auto">
          <a:xfrm>
            <a:off x="6202363" y="2705100"/>
            <a:ext cx="304800" cy="692150"/>
          </a:xfrm>
          <a:prstGeom prst="ellips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0363"/>
            <a:ext cx="6096000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Why Sample?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772400" cy="3886200"/>
          </a:xfrm>
        </p:spPr>
        <p:txBody>
          <a:bodyPr/>
          <a:lstStyle/>
          <a:p>
            <a:pPr marL="342900" indent="-342900" defTabSz="914400" eaLnBrk="1" hangingPunct="1">
              <a:spcBef>
                <a:spcPct val="75000"/>
              </a:spcBef>
            </a:pPr>
            <a:r>
              <a:rPr lang="en-US" smtClean="0">
                <a:solidFill>
                  <a:srgbClr val="0000FF"/>
                </a:solidFill>
              </a:rPr>
              <a:t>Less time consuming </a:t>
            </a:r>
            <a:r>
              <a:rPr lang="en-US" smtClean="0"/>
              <a:t>than a census</a:t>
            </a:r>
          </a:p>
          <a:p>
            <a:pPr marL="342900" indent="-342900" defTabSz="914400" eaLnBrk="1" hangingPunct="1">
              <a:spcBef>
                <a:spcPct val="75000"/>
              </a:spcBef>
            </a:pPr>
            <a:r>
              <a:rPr lang="en-US" smtClean="0">
                <a:solidFill>
                  <a:srgbClr val="0000FF"/>
                </a:solidFill>
              </a:rPr>
              <a:t>Less costly </a:t>
            </a:r>
            <a:r>
              <a:rPr lang="en-US" smtClean="0"/>
              <a:t>to administer than a census</a:t>
            </a:r>
          </a:p>
          <a:p>
            <a:pPr marL="342900" indent="-342900" defTabSz="914400" eaLnBrk="1" hangingPunct="1">
              <a:spcBef>
                <a:spcPct val="75000"/>
              </a:spcBef>
            </a:pPr>
            <a:r>
              <a:rPr lang="en-US" smtClean="0"/>
              <a:t>It is possible to obtain statistical results of a sufficiently </a:t>
            </a:r>
            <a:r>
              <a:rPr lang="en-US" smtClean="0">
                <a:solidFill>
                  <a:srgbClr val="0000FF"/>
                </a:solidFill>
              </a:rPr>
              <a:t>high precision </a:t>
            </a:r>
            <a:r>
              <a:rPr lang="en-US" smtClean="0"/>
              <a:t>based on samples.</a:t>
            </a:r>
          </a:p>
        </p:txBody>
      </p:sp>
      <p:sp>
        <p:nvSpPr>
          <p:cNvPr id="880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CA4E0164-B4CF-43CC-ADC7-893FB890E067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Simple Random Sample</a:t>
            </a:r>
          </a:p>
        </p:txBody>
      </p:sp>
      <p:sp>
        <p:nvSpPr>
          <p:cNvPr id="206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Every object in the population has the </a:t>
            </a:r>
            <a:r>
              <a:rPr lang="en-US" sz="2400" smtClean="0">
                <a:solidFill>
                  <a:srgbClr val="0000FF"/>
                </a:solidFill>
              </a:rPr>
              <a:t>same probability </a:t>
            </a:r>
            <a:r>
              <a:rPr lang="en-US" sz="2400" smtClean="0"/>
              <a:t>of being selected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Objects are </a:t>
            </a:r>
            <a:r>
              <a:rPr lang="en-US" sz="2400" smtClean="0">
                <a:solidFill>
                  <a:srgbClr val="0000FF"/>
                </a:solidFill>
              </a:rPr>
              <a:t>selected independently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Samples can be obtained from a table of random numbers or computer random number generators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A simple random sample is the ideal against which other sampling methods are compared</a:t>
            </a:r>
          </a:p>
        </p:txBody>
      </p:sp>
      <p:sp>
        <p:nvSpPr>
          <p:cNvPr id="20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059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57600" y="4343400"/>
          <a:ext cx="1981200" cy="1524000"/>
        </p:xfrm>
        <a:graphic>
          <a:graphicData uri="http://schemas.openxmlformats.org/presentationml/2006/ole">
            <p:oleObj spid="_x0000_s2059" name="Clip" r:id="rId3" imgW="1984105" imgH="1182223" progId="">
              <p:embed/>
            </p:oleObj>
          </a:graphicData>
        </a:graphic>
      </p:graphicFrame>
      <p:sp>
        <p:nvSpPr>
          <p:cNvPr id="20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6-</a:t>
            </a:r>
            <a:fld id="{735C11B0-467F-4870-8950-DA74E63C1FA2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Pages>20</Pages>
  <Words>2512</Words>
  <Application>Microsoft Office PowerPoint</Application>
  <PresentationFormat>On-screen Show (4:3)</PresentationFormat>
  <Paragraphs>552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Wingdings</vt:lpstr>
      <vt:lpstr>Symbol</vt:lpstr>
      <vt:lpstr>Times New Roman</vt:lpstr>
      <vt:lpstr>System</vt:lpstr>
      <vt:lpstr>Arial Narrow</vt:lpstr>
      <vt:lpstr>MT Extra</vt:lpstr>
      <vt:lpstr>newbold-7e</vt:lpstr>
      <vt:lpstr>newbold-7e</vt:lpstr>
      <vt:lpstr>Equation</vt:lpstr>
      <vt:lpstr>Drawing</vt:lpstr>
      <vt:lpstr>Clip</vt:lpstr>
      <vt:lpstr>Document</vt:lpstr>
      <vt:lpstr>VISIO</vt:lpstr>
      <vt:lpstr>Slide 1</vt:lpstr>
      <vt:lpstr>Chapter Goals</vt:lpstr>
      <vt:lpstr>Introduction</vt:lpstr>
      <vt:lpstr>Inferential Statistics</vt:lpstr>
      <vt:lpstr>Inferential Statistics</vt:lpstr>
      <vt:lpstr>Sampling from a Population</vt:lpstr>
      <vt:lpstr>Population vs. Sample</vt:lpstr>
      <vt:lpstr>Why Sample?</vt:lpstr>
      <vt:lpstr>Simple Random Sample</vt:lpstr>
      <vt:lpstr>Sampling Distributions</vt:lpstr>
      <vt:lpstr>Developing a  Sampling Distribution</vt:lpstr>
      <vt:lpstr>Developing a  Sampling Distribution</vt:lpstr>
      <vt:lpstr>Now consider all possible samples of size n = 2</vt:lpstr>
      <vt:lpstr>Sampling Distribution of All Sample Means</vt:lpstr>
      <vt:lpstr>Chapter Outline</vt:lpstr>
      <vt:lpstr>Sampling Distributions of Sample Means</vt:lpstr>
      <vt:lpstr>Sample Mean</vt:lpstr>
      <vt:lpstr>Standard Error of the Mean</vt:lpstr>
      <vt:lpstr>Comparing the Population with its Sampling Distribution</vt:lpstr>
      <vt:lpstr>Developing a  Sampling Distribution</vt:lpstr>
      <vt:lpstr>Summary Measures of the Sampling Distribution:</vt:lpstr>
      <vt:lpstr>If sample values are  not independent</vt:lpstr>
      <vt:lpstr>If the Population is Normal</vt:lpstr>
      <vt:lpstr>Standard Normal Distribution for the Sample Means</vt:lpstr>
      <vt:lpstr>Sampling Distribution Properties</vt:lpstr>
      <vt:lpstr>Sampling Distribution Properties</vt:lpstr>
      <vt:lpstr>Sampling Distribution Properties</vt:lpstr>
      <vt:lpstr>Central Limit Theorem</vt:lpstr>
      <vt:lpstr>Central Limit Theorem</vt:lpstr>
      <vt:lpstr>Central Limit Theorem</vt:lpstr>
      <vt:lpstr>If the Population is not Normal</vt:lpstr>
      <vt:lpstr>How Large is Large Enough?</vt:lpstr>
      <vt:lpstr>Example</vt:lpstr>
      <vt:lpstr>Example</vt:lpstr>
      <vt:lpstr>Example</vt:lpstr>
      <vt:lpstr>Acceptance Intervals</vt:lpstr>
      <vt:lpstr>Sampling Distributions of Sample Proportions</vt:lpstr>
      <vt:lpstr>Sampling Distributions of Sample Proportions</vt:lpstr>
      <vt:lpstr>Sampling Distribution of p</vt:lpstr>
      <vt:lpstr>Z-Value for Proportions</vt:lpstr>
      <vt:lpstr>Example</vt:lpstr>
      <vt:lpstr>Example</vt:lpstr>
      <vt:lpstr>Example</vt:lpstr>
      <vt:lpstr>Sampling Distributions of Sample Variances</vt:lpstr>
      <vt:lpstr>Sample Variance</vt:lpstr>
      <vt:lpstr>Sampling Distribution of Sample Variances</vt:lpstr>
      <vt:lpstr>Chi-Square Distribution of Sample and Population Variances</vt:lpstr>
      <vt:lpstr>The Chi-square Distribution</vt:lpstr>
      <vt:lpstr>Degrees of Freedom (df)</vt:lpstr>
      <vt:lpstr>Chi-square Example</vt:lpstr>
      <vt:lpstr>Finding the Chi-square Value</vt:lpstr>
      <vt:lpstr>Chi-square Example</vt:lpstr>
      <vt:lpstr>Chapter Summary</vt:lpstr>
      <vt:lpstr>Slide 54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6</dc:subject>
  <dc:creator>Dirk Yandell</dc:creator>
  <cp:lastModifiedBy>UMURRM2</cp:lastModifiedBy>
  <cp:revision>103</cp:revision>
  <cp:lastPrinted>1998-11-22T23:37:53Z</cp:lastPrinted>
  <dcterms:created xsi:type="dcterms:W3CDTF">2001-01-27T17:01:20Z</dcterms:created>
  <dcterms:modified xsi:type="dcterms:W3CDTF">2012-03-21T18:23:46Z</dcterms:modified>
</cp:coreProperties>
</file>