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7" r:id="rId1"/>
  </p:sldMasterIdLst>
  <p:notesMasterIdLst>
    <p:notesMasterId r:id="rId80"/>
  </p:notesMasterIdLst>
  <p:handoutMasterIdLst>
    <p:handoutMasterId r:id="rId81"/>
  </p:handoutMasterIdLst>
  <p:sldIdLst>
    <p:sldId id="473" r:id="rId2"/>
    <p:sldId id="395" r:id="rId3"/>
    <p:sldId id="396" r:id="rId4"/>
    <p:sldId id="457" r:id="rId5"/>
    <p:sldId id="397" r:id="rId6"/>
    <p:sldId id="398" r:id="rId7"/>
    <p:sldId id="460" r:id="rId8"/>
    <p:sldId id="461" r:id="rId9"/>
    <p:sldId id="462" r:id="rId10"/>
    <p:sldId id="464" r:id="rId11"/>
    <p:sldId id="399" r:id="rId12"/>
    <p:sldId id="400" r:id="rId13"/>
    <p:sldId id="467" r:id="rId14"/>
    <p:sldId id="401" r:id="rId15"/>
    <p:sldId id="404" r:id="rId16"/>
    <p:sldId id="402" r:id="rId17"/>
    <p:sldId id="405" r:id="rId18"/>
    <p:sldId id="406" r:id="rId19"/>
    <p:sldId id="500" r:id="rId20"/>
    <p:sldId id="470" r:id="rId21"/>
    <p:sldId id="471" r:id="rId22"/>
    <p:sldId id="407" r:id="rId23"/>
    <p:sldId id="408" r:id="rId24"/>
    <p:sldId id="409" r:id="rId25"/>
    <p:sldId id="410" r:id="rId26"/>
    <p:sldId id="411" r:id="rId27"/>
    <p:sldId id="412" r:id="rId28"/>
    <p:sldId id="481" r:id="rId29"/>
    <p:sldId id="472" r:id="rId30"/>
    <p:sldId id="416" r:id="rId31"/>
    <p:sldId id="418" r:id="rId32"/>
    <p:sldId id="419" r:id="rId33"/>
    <p:sldId id="420" r:id="rId34"/>
    <p:sldId id="414" r:id="rId35"/>
    <p:sldId id="415" r:id="rId36"/>
    <p:sldId id="474" r:id="rId37"/>
    <p:sldId id="421" r:id="rId38"/>
    <p:sldId id="482" r:id="rId39"/>
    <p:sldId id="423" r:id="rId40"/>
    <p:sldId id="424" r:id="rId41"/>
    <p:sldId id="425" r:id="rId42"/>
    <p:sldId id="426" r:id="rId43"/>
    <p:sldId id="427" r:id="rId44"/>
    <p:sldId id="428" r:id="rId45"/>
    <p:sldId id="483" r:id="rId46"/>
    <p:sldId id="475" r:id="rId47"/>
    <p:sldId id="476" r:id="rId48"/>
    <p:sldId id="477" r:id="rId49"/>
    <p:sldId id="478" r:id="rId50"/>
    <p:sldId id="479" r:id="rId51"/>
    <p:sldId id="480" r:id="rId52"/>
    <p:sldId id="484" r:id="rId53"/>
    <p:sldId id="490" r:id="rId54"/>
    <p:sldId id="491" r:id="rId55"/>
    <p:sldId id="498" r:id="rId56"/>
    <p:sldId id="493" r:id="rId57"/>
    <p:sldId id="494" r:id="rId58"/>
    <p:sldId id="495" r:id="rId59"/>
    <p:sldId id="496" r:id="rId60"/>
    <p:sldId id="497" r:id="rId61"/>
    <p:sldId id="486" r:id="rId62"/>
    <p:sldId id="501" r:id="rId63"/>
    <p:sldId id="503" r:id="rId64"/>
    <p:sldId id="504" r:id="rId65"/>
    <p:sldId id="505" r:id="rId66"/>
    <p:sldId id="506" r:id="rId67"/>
    <p:sldId id="507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15" r:id="rId76"/>
    <p:sldId id="487" r:id="rId77"/>
    <p:sldId id="454" r:id="rId78"/>
    <p:sldId id="499" r:id="rId79"/>
  </p:sldIdLst>
  <p:sldSz cx="9144000" cy="6858000" type="screen4x3"/>
  <p:notesSz cx="6858000" cy="9144000"/>
  <p:embeddedFontLst>
    <p:embeddedFont>
      <p:font typeface="Monotype Sorts" charset="2"/>
      <p:regular r:id="rId8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33CC"/>
    <a:srgbClr val="0000FF"/>
    <a:srgbClr val="C7DAF7"/>
    <a:srgbClr val="FDE0BD"/>
    <a:srgbClr val="FDDBE4"/>
    <a:srgbClr val="3333FF"/>
    <a:srgbClr val="E4E4F8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9" autoAdjust="0"/>
    <p:restoredTop sz="94647" autoAdjust="0"/>
  </p:normalViewPr>
  <p:slideViewPr>
    <p:cSldViewPr>
      <p:cViewPr varScale="1">
        <p:scale>
          <a:sx n="85" d="100"/>
          <a:sy n="85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66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4" Type="http://schemas.openxmlformats.org/officeDocument/2006/relationships/image" Target="../media/image8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7		 7-</a:t>
            </a:r>
            <a:fld id="{9CF65C0C-D089-4812-AD20-45E5D0DE720C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09600"/>
            <a:ext cx="3962400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7		7-</a:t>
            </a:r>
            <a:fld id="{08680B7F-3037-4E42-8EF6-A3241E5CE8AE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7-</a:t>
            </a:r>
            <a:fld id="{2EBFE444-319C-42F7-9461-C1A2CC52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7-</a:t>
            </a:r>
            <a:fld id="{E43068F6-197E-4EB7-A91C-1678EFE93B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7-</a:t>
            </a:r>
            <a:fld id="{008FFBA6-D559-41E5-B0FC-BEF072752F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7-</a:t>
            </a:r>
            <a:fld id="{F4070DAA-1F0E-4419-A355-95265007C7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7-</a:t>
            </a:r>
            <a:fld id="{6709BDC6-1E93-4D3A-B68A-B0876A066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4989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7-</a:t>
            </a:r>
            <a:fld id="{7DB003BE-EC34-4D79-99BD-E0D4D2A567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0" name="Group 6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7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2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70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7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7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80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8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84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8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103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8</a:t>
            </a:r>
            <a:r>
              <a:rPr lang="en-US" baseline="30000">
                <a:solidFill>
                  <a:schemeClr val="folHlink"/>
                </a:solidFill>
              </a:rPr>
              <a:t>th</a:t>
            </a:r>
            <a:r>
              <a:rPr lang="en-US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657600"/>
            <a:ext cx="64008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500" b="1" smtClean="0"/>
              <a:t>Chapter 7</a:t>
            </a:r>
          </a:p>
          <a:p>
            <a:pPr eaLnBrk="1" hangingPunct="1">
              <a:lnSpc>
                <a:spcPct val="90000"/>
              </a:lnSpc>
            </a:pPr>
            <a:endParaRPr lang="en-US" sz="3500" smtClean="0"/>
          </a:p>
          <a:p>
            <a:pPr eaLnBrk="1" hangingPunct="1">
              <a:lnSpc>
                <a:spcPct val="90000"/>
              </a:lnSpc>
            </a:pPr>
            <a:r>
              <a:rPr lang="en-US" sz="3500" smtClean="0"/>
              <a:t>Estimation: Single Population</a:t>
            </a:r>
          </a:p>
        </p:txBody>
      </p:sp>
      <p:sp>
        <p:nvSpPr>
          <p:cNvPr id="113667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36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180EE271-9F21-4A73-BCFE-A4EB8BF35D3D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Most Efficient Estimator</a:t>
            </a:r>
          </a:p>
        </p:txBody>
      </p:sp>
      <p:sp>
        <p:nvSpPr>
          <p:cNvPr id="6299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868488"/>
            <a:ext cx="8439150" cy="4532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Suppose there are several unbiased estimators of </a:t>
            </a:r>
            <a:r>
              <a:rPr lang="en-US" sz="2400" b="1" smtClean="0">
                <a:sym typeface="Symbol" pitchFamily="18" charset="2"/>
              </a:rPr>
              <a:t>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most efficient estimator </a:t>
            </a:r>
            <a:r>
              <a:rPr lang="en-US" sz="2400" smtClean="0">
                <a:sym typeface="Symbol" pitchFamily="18" charset="2"/>
              </a:rPr>
              <a:t>or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minimum variance unbiased estimator </a:t>
            </a:r>
            <a:r>
              <a:rPr lang="en-US" sz="2400" smtClean="0">
                <a:sym typeface="Symbol" pitchFamily="18" charset="2"/>
              </a:rPr>
              <a:t>of </a:t>
            </a:r>
            <a:r>
              <a:rPr lang="en-US" sz="2400" b="1" smtClean="0">
                <a:sym typeface="Symbol" pitchFamily="18" charset="2"/>
              </a:rPr>
              <a:t></a:t>
            </a:r>
            <a:r>
              <a:rPr lang="en-US" sz="2400" smtClean="0">
                <a:sym typeface="Symbol" pitchFamily="18" charset="2"/>
              </a:rPr>
              <a:t> is the unbiased estimator with the 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smallest variance</a:t>
            </a:r>
            <a:r>
              <a:rPr lang="en-US" sz="240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12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Let      and      be two unbiased estimators of </a:t>
            </a:r>
            <a:r>
              <a:rPr lang="en-US" sz="2400" b="1" smtClean="0">
                <a:sym typeface="Symbol" pitchFamily="18" charset="2"/>
              </a:rPr>
              <a:t></a:t>
            </a:r>
            <a:r>
              <a:rPr lang="en-US" sz="2400" smtClean="0">
                <a:sym typeface="Symbol" pitchFamily="18" charset="2"/>
              </a:rPr>
              <a:t>, based on the same number of sample observations.  Then,</a:t>
            </a:r>
          </a:p>
          <a:p>
            <a:pPr eaLnBrk="1" hangingPunct="1">
              <a:lnSpc>
                <a:spcPct val="90000"/>
              </a:lnSpc>
            </a:pPr>
            <a:endParaRPr lang="en-US" sz="100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    </a:t>
            </a:r>
            <a:r>
              <a:rPr lang="en-US" smtClean="0">
                <a:sym typeface="Symbol" pitchFamily="18" charset="2"/>
              </a:rPr>
              <a:t>is said to be more efficient than     if </a:t>
            </a:r>
          </a:p>
          <a:p>
            <a:pPr eaLnBrk="1" hangingPunct="1">
              <a:lnSpc>
                <a:spcPct val="90000"/>
              </a:lnSpc>
            </a:pPr>
            <a:endParaRPr lang="en-US" sz="120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The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relative efficiency </a:t>
            </a:r>
            <a:r>
              <a:rPr lang="en-US" smtClean="0">
                <a:sym typeface="Symbol" pitchFamily="18" charset="2"/>
              </a:rPr>
              <a:t>of     with respect to     is the ratio of their variances: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graphicFrame>
        <p:nvGraphicFramePr>
          <p:cNvPr id="6290" name="Object 146"/>
          <p:cNvGraphicFramePr>
            <a:graphicFrameLocks noChangeAspect="1"/>
          </p:cNvGraphicFramePr>
          <p:nvPr/>
        </p:nvGraphicFramePr>
        <p:xfrm>
          <a:off x="6437313" y="4370388"/>
          <a:ext cx="2239962" cy="485775"/>
        </p:xfrm>
        <a:graphic>
          <a:graphicData uri="http://schemas.openxmlformats.org/presentationml/2006/ole">
            <p:oleObj spid="_x0000_s6290" name="Equation" r:id="rId3" imgW="1167893" imgH="253890" progId="Equation.3">
              <p:embed/>
            </p:oleObj>
          </a:graphicData>
        </a:graphic>
      </p:graphicFrame>
      <p:graphicFrame>
        <p:nvGraphicFramePr>
          <p:cNvPr id="6291" name="Object 147"/>
          <p:cNvGraphicFramePr>
            <a:graphicFrameLocks noChangeAspect="1"/>
          </p:cNvGraphicFramePr>
          <p:nvPr/>
        </p:nvGraphicFramePr>
        <p:xfrm>
          <a:off x="3986213" y="5622925"/>
          <a:ext cx="3436937" cy="846138"/>
        </p:xfrm>
        <a:graphic>
          <a:graphicData uri="http://schemas.openxmlformats.org/presentationml/2006/ole">
            <p:oleObj spid="_x0000_s6291" name="Equation" r:id="rId4" imgW="1955800" imgH="482600" progId="Equation.3">
              <p:embed/>
            </p:oleObj>
          </a:graphicData>
        </a:graphic>
      </p:graphicFrame>
      <p:graphicFrame>
        <p:nvGraphicFramePr>
          <p:cNvPr id="6292" name="Object 148"/>
          <p:cNvGraphicFramePr>
            <a:graphicFrameLocks noChangeAspect="1"/>
          </p:cNvGraphicFramePr>
          <p:nvPr/>
        </p:nvGraphicFramePr>
        <p:xfrm>
          <a:off x="1411288" y="3482975"/>
          <a:ext cx="322262" cy="495300"/>
        </p:xfrm>
        <a:graphic>
          <a:graphicData uri="http://schemas.openxmlformats.org/presentationml/2006/ole">
            <p:oleObj spid="_x0000_s6292" name="Equation" r:id="rId5" imgW="164957" imgH="253780" progId="Equation.3">
              <p:embed/>
            </p:oleObj>
          </a:graphicData>
        </a:graphic>
      </p:graphicFrame>
      <p:graphicFrame>
        <p:nvGraphicFramePr>
          <p:cNvPr id="6293" name="Object 149"/>
          <p:cNvGraphicFramePr>
            <a:graphicFrameLocks noChangeAspect="1"/>
          </p:cNvGraphicFramePr>
          <p:nvPr/>
        </p:nvGraphicFramePr>
        <p:xfrm>
          <a:off x="2406650" y="3482975"/>
          <a:ext cx="373063" cy="495300"/>
        </p:xfrm>
        <a:graphic>
          <a:graphicData uri="http://schemas.openxmlformats.org/presentationml/2006/ole">
            <p:oleObj spid="_x0000_s6293" name="Equation" r:id="rId6" imgW="190417" imgH="253890" progId="Equation.3">
              <p:embed/>
            </p:oleObj>
          </a:graphicData>
        </a:graphic>
      </p:graphicFrame>
      <p:graphicFrame>
        <p:nvGraphicFramePr>
          <p:cNvPr id="6294" name="Object 150"/>
          <p:cNvGraphicFramePr>
            <a:graphicFrameLocks noChangeAspect="1"/>
          </p:cNvGraphicFramePr>
          <p:nvPr/>
        </p:nvGraphicFramePr>
        <p:xfrm>
          <a:off x="1169988" y="4360863"/>
          <a:ext cx="322262" cy="495300"/>
        </p:xfrm>
        <a:graphic>
          <a:graphicData uri="http://schemas.openxmlformats.org/presentationml/2006/ole">
            <p:oleObj spid="_x0000_s6294" name="Equation" r:id="rId7" imgW="164957" imgH="253780" progId="Equation.3">
              <p:embed/>
            </p:oleObj>
          </a:graphicData>
        </a:graphic>
      </p:graphicFrame>
      <p:graphicFrame>
        <p:nvGraphicFramePr>
          <p:cNvPr id="6295" name="Object 151"/>
          <p:cNvGraphicFramePr>
            <a:graphicFrameLocks noChangeAspect="1"/>
          </p:cNvGraphicFramePr>
          <p:nvPr/>
        </p:nvGraphicFramePr>
        <p:xfrm>
          <a:off x="5778500" y="4360863"/>
          <a:ext cx="373063" cy="495300"/>
        </p:xfrm>
        <a:graphic>
          <a:graphicData uri="http://schemas.openxmlformats.org/presentationml/2006/ole">
            <p:oleObj spid="_x0000_s6295" name="Equation" r:id="rId8" imgW="190417" imgH="253890" progId="Equation.3">
              <p:embed/>
            </p:oleObj>
          </a:graphicData>
        </a:graphic>
      </p:graphicFrame>
      <p:graphicFrame>
        <p:nvGraphicFramePr>
          <p:cNvPr id="6296" name="Object 152"/>
          <p:cNvGraphicFramePr>
            <a:graphicFrameLocks noChangeAspect="1"/>
          </p:cNvGraphicFramePr>
          <p:nvPr/>
        </p:nvGraphicFramePr>
        <p:xfrm>
          <a:off x="4608513" y="4965700"/>
          <a:ext cx="322262" cy="495300"/>
        </p:xfrm>
        <a:graphic>
          <a:graphicData uri="http://schemas.openxmlformats.org/presentationml/2006/ole">
            <p:oleObj spid="_x0000_s6296" name="Equation" r:id="rId9" imgW="164957" imgH="253780" progId="Equation.3">
              <p:embed/>
            </p:oleObj>
          </a:graphicData>
        </a:graphic>
      </p:graphicFrame>
      <p:graphicFrame>
        <p:nvGraphicFramePr>
          <p:cNvPr id="6297" name="Object 153"/>
          <p:cNvGraphicFramePr>
            <a:graphicFrameLocks noChangeAspect="1"/>
          </p:cNvGraphicFramePr>
          <p:nvPr/>
        </p:nvGraphicFramePr>
        <p:xfrm>
          <a:off x="6978650" y="4945063"/>
          <a:ext cx="373063" cy="495300"/>
        </p:xfrm>
        <a:graphic>
          <a:graphicData uri="http://schemas.openxmlformats.org/presentationml/2006/ole">
            <p:oleObj spid="_x0000_s6297" name="Equation" r:id="rId10" imgW="190417" imgH="253890" progId="Equation.3">
              <p:embed/>
            </p:oleObj>
          </a:graphicData>
        </a:graphic>
      </p:graphicFrame>
      <p:sp>
        <p:nvSpPr>
          <p:cNvPr id="6300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301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343BE13C-A950-4149-9765-61A4A051E1F4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209550"/>
            <a:ext cx="7716838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Confidence Interval Estimation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696200" cy="41148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How much uncertainty is associated with a point estimate of a population parameter?</a:t>
            </a:r>
          </a:p>
          <a:p>
            <a:pPr marL="342900" indent="-342900" defTabSz="914400" eaLnBrk="1" hangingPunct="1">
              <a:lnSpc>
                <a:spcPct val="50000"/>
              </a:lnSpc>
            </a:pPr>
            <a:endParaRPr lang="en-US" smtClean="0"/>
          </a:p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An </a:t>
            </a:r>
            <a:r>
              <a:rPr lang="en-US" smtClean="0">
                <a:solidFill>
                  <a:srgbClr val="0000FF"/>
                </a:solidFill>
              </a:rPr>
              <a:t>interval estimate </a:t>
            </a:r>
            <a:r>
              <a:rPr lang="en-US" smtClean="0"/>
              <a:t>provides more information about a population characteristic than does a </a:t>
            </a:r>
            <a:r>
              <a:rPr lang="en-US" smtClean="0">
                <a:solidFill>
                  <a:srgbClr val="0000FF"/>
                </a:solidFill>
              </a:rPr>
              <a:t>point estimate</a:t>
            </a:r>
          </a:p>
          <a:p>
            <a:pPr marL="342900" indent="-342900" defTabSz="914400" eaLnBrk="1" hangingPunct="1">
              <a:lnSpc>
                <a:spcPct val="50000"/>
              </a:lnSpc>
            </a:pPr>
            <a:endParaRPr lang="en-US" smtClean="0"/>
          </a:p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</a:rPr>
              <a:t>Such interval estimates are called </a:t>
            </a:r>
            <a:r>
              <a:rPr lang="en-US" smtClean="0">
                <a:solidFill>
                  <a:schemeClr val="hlink"/>
                </a:solidFill>
              </a:rPr>
              <a:t>confidence interval estimates</a:t>
            </a:r>
          </a:p>
        </p:txBody>
      </p:sp>
      <p:sp>
        <p:nvSpPr>
          <p:cNvPr id="82947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AE57346B-8A88-4E99-96F9-094F3EC62941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Confidence Interval Estimate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An interval gives a </a:t>
            </a:r>
            <a:r>
              <a:rPr lang="en-US" sz="3200" smtClean="0">
                <a:solidFill>
                  <a:srgbClr val="0000FF"/>
                </a:solidFill>
              </a:rPr>
              <a:t>range</a:t>
            </a:r>
            <a:r>
              <a:rPr lang="en-US" sz="3200" smtClean="0"/>
              <a:t> of values: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Takes into consideration variation in sample statistics from sample to sample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Based on observation from 1 sample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Gives information about closeness to unknown population parameters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Stated in terms of level of confidence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Can never be 100% confident</a:t>
            </a:r>
          </a:p>
        </p:txBody>
      </p:sp>
      <p:sp>
        <p:nvSpPr>
          <p:cNvPr id="84995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520F340B-732D-434A-A59D-71A835900CE1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and Confidence Level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73225"/>
            <a:ext cx="8081963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P(a &lt; </a:t>
            </a:r>
            <a:r>
              <a:rPr lang="en-US" b="1" smtClean="0">
                <a:solidFill>
                  <a:srgbClr val="0000FF"/>
                </a:solidFill>
                <a:sym typeface="Symbol" pitchFamily="18" charset="2"/>
              </a:rPr>
              <a:t>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 &lt; b) = 1 - </a:t>
            </a:r>
            <a:r>
              <a:rPr lang="en-US" b="1" smtClean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then the interval from  a  to  b  is called a 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100(1 - </a:t>
            </a:r>
            <a:r>
              <a:rPr lang="en-US" b="1" smtClean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)%  confidence interval</a:t>
            </a:r>
            <a:r>
              <a:rPr lang="en-US" smtClean="0">
                <a:sym typeface="Symbol" pitchFamily="18" charset="2"/>
              </a:rPr>
              <a:t> of  </a:t>
            </a:r>
            <a:r>
              <a:rPr lang="en-US" b="1" smtClean="0">
                <a:sym typeface="Symbol" pitchFamily="18" charset="2"/>
              </a:rPr>
              <a:t></a:t>
            </a:r>
            <a:r>
              <a:rPr lang="en-US" smtClean="0"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The quantity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100(1 - </a:t>
            </a:r>
            <a:r>
              <a:rPr lang="en-US" b="1" smtClean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)% </a:t>
            </a:r>
            <a:r>
              <a:rPr lang="en-US" smtClean="0">
                <a:sym typeface="Symbol" pitchFamily="18" charset="2"/>
              </a:rPr>
              <a:t>is called the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confidence level </a:t>
            </a:r>
            <a:r>
              <a:rPr lang="en-US" smtClean="0">
                <a:sym typeface="Symbol" pitchFamily="18" charset="2"/>
              </a:rPr>
              <a:t>of the interval </a:t>
            </a:r>
          </a:p>
          <a:p>
            <a:pPr eaLnBrk="1" hangingPunct="1">
              <a:lnSpc>
                <a:spcPct val="90000"/>
              </a:lnSpc>
            </a:pPr>
            <a:endParaRPr lang="en-US" sz="100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 is between 0 and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In repeated samples of the population, the true value of the parameter </a:t>
            </a:r>
            <a:r>
              <a:rPr lang="en-US" b="1" smtClean="0">
                <a:sym typeface="Symbol" pitchFamily="18" charset="2"/>
              </a:rPr>
              <a:t></a:t>
            </a:r>
            <a:r>
              <a:rPr lang="en-US" smtClean="0">
                <a:sym typeface="Symbol" pitchFamily="18" charset="2"/>
              </a:rPr>
              <a:t> would be contained in 100(1 -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)% of intervals calculated this way.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The confidence interval calculated in this manner is written as a &lt; </a:t>
            </a:r>
            <a:r>
              <a:rPr lang="en-US" b="1" smtClean="0">
                <a:sym typeface="Symbol" pitchFamily="18" charset="2"/>
              </a:rPr>
              <a:t></a:t>
            </a:r>
            <a:r>
              <a:rPr lang="en-US" smtClean="0">
                <a:sym typeface="Symbol" pitchFamily="18" charset="2"/>
              </a:rPr>
              <a:t> &lt; b with 100(1 -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)% confidence</a:t>
            </a:r>
            <a:endParaRPr lang="en-US" smtClean="0"/>
          </a:p>
        </p:txBody>
      </p:sp>
      <p:sp>
        <p:nvSpPr>
          <p:cNvPr id="88067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C4DBA261-58F3-4397-8F83-5E6BF0E7BFF8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Estimation Process</a:t>
            </a:r>
          </a:p>
        </p:txBody>
      </p:sp>
      <p:sp>
        <p:nvSpPr>
          <p:cNvPr id="231427" name="Freeform 3"/>
          <p:cNvSpPr>
            <a:spLocks/>
          </p:cNvSpPr>
          <p:nvPr/>
        </p:nvSpPr>
        <p:spPr bwMode="auto">
          <a:xfrm>
            <a:off x="304800" y="2743200"/>
            <a:ext cx="3021013" cy="3417888"/>
          </a:xfrm>
          <a:custGeom>
            <a:avLst/>
            <a:gdLst/>
            <a:ahLst/>
            <a:cxnLst>
              <a:cxn ang="0">
                <a:pos x="473" y="117"/>
              </a:cxn>
              <a:cxn ang="0">
                <a:pos x="349" y="184"/>
              </a:cxn>
              <a:cxn ang="0">
                <a:pos x="237" y="269"/>
              </a:cxn>
              <a:cxn ang="0">
                <a:pos x="145" y="372"/>
              </a:cxn>
              <a:cxn ang="0">
                <a:pos x="72" y="490"/>
              </a:cxn>
              <a:cxn ang="0">
                <a:pos x="23" y="619"/>
              </a:cxn>
              <a:cxn ang="0">
                <a:pos x="0" y="752"/>
              </a:cxn>
              <a:cxn ang="0">
                <a:pos x="3" y="885"/>
              </a:cxn>
              <a:cxn ang="0">
                <a:pos x="35" y="1018"/>
              </a:cxn>
              <a:cxn ang="0">
                <a:pos x="82" y="1168"/>
              </a:cxn>
              <a:cxn ang="0">
                <a:pos x="129" y="1311"/>
              </a:cxn>
              <a:cxn ang="0">
                <a:pos x="172" y="1444"/>
              </a:cxn>
              <a:cxn ang="0">
                <a:pos x="206" y="1564"/>
              </a:cxn>
              <a:cxn ang="0">
                <a:pos x="234" y="1659"/>
              </a:cxn>
              <a:cxn ang="0">
                <a:pos x="251" y="1732"/>
              </a:cxn>
              <a:cxn ang="0">
                <a:pos x="261" y="1778"/>
              </a:cxn>
              <a:cxn ang="0">
                <a:pos x="260" y="1796"/>
              </a:cxn>
              <a:cxn ang="0">
                <a:pos x="304" y="1890"/>
              </a:cxn>
              <a:cxn ang="0">
                <a:pos x="370" y="1971"/>
              </a:cxn>
              <a:cxn ang="0">
                <a:pos x="461" y="2045"/>
              </a:cxn>
              <a:cxn ang="0">
                <a:pos x="563" y="2096"/>
              </a:cxn>
              <a:cxn ang="0">
                <a:pos x="682" y="2135"/>
              </a:cxn>
              <a:cxn ang="0">
                <a:pos x="810" y="2152"/>
              </a:cxn>
              <a:cxn ang="0">
                <a:pos x="944" y="2149"/>
              </a:cxn>
              <a:cxn ang="0">
                <a:pos x="1077" y="2127"/>
              </a:cxn>
              <a:cxn ang="0">
                <a:pos x="1211" y="2084"/>
              </a:cxn>
              <a:cxn ang="0">
                <a:pos x="1342" y="2026"/>
              </a:cxn>
              <a:cxn ang="0">
                <a:pos x="1465" y="1960"/>
              </a:cxn>
              <a:cxn ang="0">
                <a:pos x="1573" y="1880"/>
              </a:cxn>
              <a:cxn ang="0">
                <a:pos x="1664" y="1794"/>
              </a:cxn>
              <a:cxn ang="0">
                <a:pos x="1732" y="1705"/>
              </a:cxn>
              <a:cxn ang="0">
                <a:pos x="1777" y="1613"/>
              </a:cxn>
              <a:cxn ang="0">
                <a:pos x="1798" y="1522"/>
              </a:cxn>
              <a:cxn ang="0">
                <a:pos x="1797" y="1437"/>
              </a:cxn>
              <a:cxn ang="0">
                <a:pos x="1767" y="1329"/>
              </a:cxn>
              <a:cxn ang="0">
                <a:pos x="1739" y="1199"/>
              </a:cxn>
              <a:cxn ang="0">
                <a:pos x="1728" y="1076"/>
              </a:cxn>
              <a:cxn ang="0">
                <a:pos x="1735" y="968"/>
              </a:cxn>
              <a:cxn ang="0">
                <a:pos x="1761" y="879"/>
              </a:cxn>
              <a:cxn ang="0">
                <a:pos x="1800" y="813"/>
              </a:cxn>
              <a:cxn ang="0">
                <a:pos x="1853" y="780"/>
              </a:cxn>
              <a:cxn ang="0">
                <a:pos x="1883" y="754"/>
              </a:cxn>
              <a:cxn ang="0">
                <a:pos x="1899" y="699"/>
              </a:cxn>
              <a:cxn ang="0">
                <a:pos x="1902" y="618"/>
              </a:cxn>
              <a:cxn ang="0">
                <a:pos x="1890" y="521"/>
              </a:cxn>
              <a:cxn ang="0">
                <a:pos x="1864" y="413"/>
              </a:cxn>
              <a:cxn ang="0">
                <a:pos x="1829" y="313"/>
              </a:cxn>
              <a:cxn ang="0">
                <a:pos x="1773" y="229"/>
              </a:cxn>
              <a:cxn ang="0">
                <a:pos x="1697" y="156"/>
              </a:cxn>
              <a:cxn ang="0">
                <a:pos x="1598" y="97"/>
              </a:cxn>
              <a:cxn ang="0">
                <a:pos x="1479" y="50"/>
              </a:cxn>
              <a:cxn ang="0">
                <a:pos x="1345" y="20"/>
              </a:cxn>
              <a:cxn ang="0">
                <a:pos x="1195" y="2"/>
              </a:cxn>
              <a:cxn ang="0">
                <a:pos x="1039" y="4"/>
              </a:cxn>
              <a:cxn ang="0">
                <a:pos x="875" y="17"/>
              </a:cxn>
              <a:cxn ang="0">
                <a:pos x="706" y="48"/>
              </a:cxn>
              <a:cxn ang="0">
                <a:pos x="540" y="93"/>
              </a:cxn>
            </a:cxnLst>
            <a:rect l="0" t="0" r="r" b="b"/>
            <a:pathLst>
              <a:path w="1903" h="2153">
                <a:moveTo>
                  <a:pt x="540" y="93"/>
                </a:moveTo>
                <a:lnTo>
                  <a:pt x="473" y="117"/>
                </a:lnTo>
                <a:lnTo>
                  <a:pt x="409" y="147"/>
                </a:lnTo>
                <a:lnTo>
                  <a:pt x="349" y="184"/>
                </a:lnTo>
                <a:lnTo>
                  <a:pt x="289" y="224"/>
                </a:lnTo>
                <a:lnTo>
                  <a:pt x="237" y="269"/>
                </a:lnTo>
                <a:lnTo>
                  <a:pt x="188" y="319"/>
                </a:lnTo>
                <a:lnTo>
                  <a:pt x="145" y="372"/>
                </a:lnTo>
                <a:lnTo>
                  <a:pt x="105" y="431"/>
                </a:lnTo>
                <a:lnTo>
                  <a:pt x="72" y="490"/>
                </a:lnTo>
                <a:lnTo>
                  <a:pt x="44" y="553"/>
                </a:lnTo>
                <a:lnTo>
                  <a:pt x="23" y="619"/>
                </a:lnTo>
                <a:lnTo>
                  <a:pt x="8" y="685"/>
                </a:lnTo>
                <a:lnTo>
                  <a:pt x="0" y="752"/>
                </a:lnTo>
                <a:lnTo>
                  <a:pt x="0" y="820"/>
                </a:lnTo>
                <a:lnTo>
                  <a:pt x="3" y="885"/>
                </a:lnTo>
                <a:lnTo>
                  <a:pt x="15" y="951"/>
                </a:lnTo>
                <a:lnTo>
                  <a:pt x="35" y="1018"/>
                </a:lnTo>
                <a:lnTo>
                  <a:pt x="60" y="1091"/>
                </a:lnTo>
                <a:lnTo>
                  <a:pt x="82" y="1168"/>
                </a:lnTo>
                <a:lnTo>
                  <a:pt x="107" y="1240"/>
                </a:lnTo>
                <a:lnTo>
                  <a:pt x="129" y="1311"/>
                </a:lnTo>
                <a:lnTo>
                  <a:pt x="151" y="1379"/>
                </a:lnTo>
                <a:lnTo>
                  <a:pt x="172" y="1444"/>
                </a:lnTo>
                <a:lnTo>
                  <a:pt x="188" y="1506"/>
                </a:lnTo>
                <a:lnTo>
                  <a:pt x="206" y="1564"/>
                </a:lnTo>
                <a:lnTo>
                  <a:pt x="220" y="1613"/>
                </a:lnTo>
                <a:lnTo>
                  <a:pt x="234" y="1659"/>
                </a:lnTo>
                <a:lnTo>
                  <a:pt x="244" y="1697"/>
                </a:lnTo>
                <a:lnTo>
                  <a:pt x="251" y="1732"/>
                </a:lnTo>
                <a:lnTo>
                  <a:pt x="257" y="1757"/>
                </a:lnTo>
                <a:lnTo>
                  <a:pt x="261" y="1778"/>
                </a:lnTo>
                <a:lnTo>
                  <a:pt x="262" y="1788"/>
                </a:lnTo>
                <a:lnTo>
                  <a:pt x="260" y="1796"/>
                </a:lnTo>
                <a:lnTo>
                  <a:pt x="279" y="1843"/>
                </a:lnTo>
                <a:lnTo>
                  <a:pt x="304" y="1890"/>
                </a:lnTo>
                <a:lnTo>
                  <a:pt x="333" y="1932"/>
                </a:lnTo>
                <a:lnTo>
                  <a:pt x="370" y="1971"/>
                </a:lnTo>
                <a:lnTo>
                  <a:pt x="413" y="2011"/>
                </a:lnTo>
                <a:lnTo>
                  <a:pt x="461" y="2045"/>
                </a:lnTo>
                <a:lnTo>
                  <a:pt x="511" y="2072"/>
                </a:lnTo>
                <a:lnTo>
                  <a:pt x="563" y="2096"/>
                </a:lnTo>
                <a:lnTo>
                  <a:pt x="622" y="2119"/>
                </a:lnTo>
                <a:lnTo>
                  <a:pt x="682" y="2135"/>
                </a:lnTo>
                <a:lnTo>
                  <a:pt x="746" y="2145"/>
                </a:lnTo>
                <a:lnTo>
                  <a:pt x="810" y="2152"/>
                </a:lnTo>
                <a:lnTo>
                  <a:pt x="876" y="2150"/>
                </a:lnTo>
                <a:lnTo>
                  <a:pt x="944" y="2149"/>
                </a:lnTo>
                <a:lnTo>
                  <a:pt x="1011" y="2139"/>
                </a:lnTo>
                <a:lnTo>
                  <a:pt x="1077" y="2127"/>
                </a:lnTo>
                <a:lnTo>
                  <a:pt x="1143" y="2109"/>
                </a:lnTo>
                <a:lnTo>
                  <a:pt x="1211" y="2084"/>
                </a:lnTo>
                <a:lnTo>
                  <a:pt x="1280" y="2056"/>
                </a:lnTo>
                <a:lnTo>
                  <a:pt x="1342" y="2026"/>
                </a:lnTo>
                <a:lnTo>
                  <a:pt x="1406" y="1992"/>
                </a:lnTo>
                <a:lnTo>
                  <a:pt x="1465" y="1960"/>
                </a:lnTo>
                <a:lnTo>
                  <a:pt x="1522" y="1919"/>
                </a:lnTo>
                <a:lnTo>
                  <a:pt x="1573" y="1880"/>
                </a:lnTo>
                <a:lnTo>
                  <a:pt x="1621" y="1837"/>
                </a:lnTo>
                <a:lnTo>
                  <a:pt x="1664" y="1794"/>
                </a:lnTo>
                <a:lnTo>
                  <a:pt x="1700" y="1751"/>
                </a:lnTo>
                <a:lnTo>
                  <a:pt x="1732" y="1705"/>
                </a:lnTo>
                <a:lnTo>
                  <a:pt x="1757" y="1659"/>
                </a:lnTo>
                <a:lnTo>
                  <a:pt x="1777" y="1613"/>
                </a:lnTo>
                <a:lnTo>
                  <a:pt x="1792" y="1567"/>
                </a:lnTo>
                <a:lnTo>
                  <a:pt x="1798" y="1522"/>
                </a:lnTo>
                <a:lnTo>
                  <a:pt x="1799" y="1479"/>
                </a:lnTo>
                <a:lnTo>
                  <a:pt x="1797" y="1437"/>
                </a:lnTo>
                <a:lnTo>
                  <a:pt x="1788" y="1396"/>
                </a:lnTo>
                <a:lnTo>
                  <a:pt x="1767" y="1329"/>
                </a:lnTo>
                <a:lnTo>
                  <a:pt x="1752" y="1264"/>
                </a:lnTo>
                <a:lnTo>
                  <a:pt x="1739" y="1199"/>
                </a:lnTo>
                <a:lnTo>
                  <a:pt x="1731" y="1136"/>
                </a:lnTo>
                <a:lnTo>
                  <a:pt x="1728" y="1076"/>
                </a:lnTo>
                <a:lnTo>
                  <a:pt x="1730" y="1019"/>
                </a:lnTo>
                <a:lnTo>
                  <a:pt x="1735" y="968"/>
                </a:lnTo>
                <a:lnTo>
                  <a:pt x="1745" y="920"/>
                </a:lnTo>
                <a:lnTo>
                  <a:pt x="1761" y="879"/>
                </a:lnTo>
                <a:lnTo>
                  <a:pt x="1778" y="842"/>
                </a:lnTo>
                <a:lnTo>
                  <a:pt x="1800" y="813"/>
                </a:lnTo>
                <a:lnTo>
                  <a:pt x="1824" y="791"/>
                </a:lnTo>
                <a:lnTo>
                  <a:pt x="1853" y="780"/>
                </a:lnTo>
                <a:lnTo>
                  <a:pt x="1868" y="770"/>
                </a:lnTo>
                <a:lnTo>
                  <a:pt x="1883" y="754"/>
                </a:lnTo>
                <a:lnTo>
                  <a:pt x="1893" y="730"/>
                </a:lnTo>
                <a:lnTo>
                  <a:pt x="1899" y="699"/>
                </a:lnTo>
                <a:lnTo>
                  <a:pt x="1901" y="664"/>
                </a:lnTo>
                <a:lnTo>
                  <a:pt x="1902" y="618"/>
                </a:lnTo>
                <a:lnTo>
                  <a:pt x="1897" y="570"/>
                </a:lnTo>
                <a:lnTo>
                  <a:pt x="1890" y="521"/>
                </a:lnTo>
                <a:lnTo>
                  <a:pt x="1880" y="467"/>
                </a:lnTo>
                <a:lnTo>
                  <a:pt x="1864" y="413"/>
                </a:lnTo>
                <a:lnTo>
                  <a:pt x="1848" y="355"/>
                </a:lnTo>
                <a:lnTo>
                  <a:pt x="1829" y="313"/>
                </a:lnTo>
                <a:lnTo>
                  <a:pt x="1806" y="269"/>
                </a:lnTo>
                <a:lnTo>
                  <a:pt x="1773" y="229"/>
                </a:lnTo>
                <a:lnTo>
                  <a:pt x="1739" y="192"/>
                </a:lnTo>
                <a:lnTo>
                  <a:pt x="1697" y="156"/>
                </a:lnTo>
                <a:lnTo>
                  <a:pt x="1650" y="125"/>
                </a:lnTo>
                <a:lnTo>
                  <a:pt x="1598" y="97"/>
                </a:lnTo>
                <a:lnTo>
                  <a:pt x="1540" y="74"/>
                </a:lnTo>
                <a:lnTo>
                  <a:pt x="1479" y="50"/>
                </a:lnTo>
                <a:lnTo>
                  <a:pt x="1415" y="33"/>
                </a:lnTo>
                <a:lnTo>
                  <a:pt x="1345" y="20"/>
                </a:lnTo>
                <a:lnTo>
                  <a:pt x="1272" y="8"/>
                </a:lnTo>
                <a:lnTo>
                  <a:pt x="1195" y="2"/>
                </a:lnTo>
                <a:lnTo>
                  <a:pt x="1119" y="0"/>
                </a:lnTo>
                <a:lnTo>
                  <a:pt x="1039" y="4"/>
                </a:lnTo>
                <a:lnTo>
                  <a:pt x="956" y="8"/>
                </a:lnTo>
                <a:lnTo>
                  <a:pt x="875" y="17"/>
                </a:lnTo>
                <a:lnTo>
                  <a:pt x="791" y="33"/>
                </a:lnTo>
                <a:lnTo>
                  <a:pt x="706" y="48"/>
                </a:lnTo>
                <a:lnTo>
                  <a:pt x="623" y="69"/>
                </a:lnTo>
                <a:lnTo>
                  <a:pt x="540" y="93"/>
                </a:lnTo>
              </a:path>
            </a:pathLst>
          </a:custGeom>
          <a:solidFill>
            <a:srgbClr val="FDE0BD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762000" y="3429000"/>
            <a:ext cx="21431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(mean, </a:t>
            </a:r>
            <a:r>
              <a:rPr lang="el-GR" sz="2400" b="1"/>
              <a:t>μ</a:t>
            </a:r>
            <a:r>
              <a:rPr lang="en-US" sz="2400" b="1"/>
              <a:t>, is unknown)</a:t>
            </a:r>
          </a:p>
        </p:txBody>
      </p:sp>
      <p:sp>
        <p:nvSpPr>
          <p:cNvPr id="90116" name="Rectangle 5"/>
          <p:cNvSpPr>
            <a:spLocks noChangeArrowheads="1"/>
          </p:cNvSpPr>
          <p:nvPr/>
        </p:nvSpPr>
        <p:spPr bwMode="auto">
          <a:xfrm>
            <a:off x="762000" y="2971800"/>
            <a:ext cx="21431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Population</a:t>
            </a: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2971800" y="2209800"/>
            <a:ext cx="3124200" cy="5286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Random Sample</a:t>
            </a:r>
          </a:p>
        </p:txBody>
      </p:sp>
      <p:sp>
        <p:nvSpPr>
          <p:cNvPr id="231431" name="Oval 7"/>
          <p:cNvSpPr>
            <a:spLocks noChangeArrowheads="1"/>
          </p:cNvSpPr>
          <p:nvPr/>
        </p:nvSpPr>
        <p:spPr bwMode="auto">
          <a:xfrm>
            <a:off x="3657600" y="3060700"/>
            <a:ext cx="1587500" cy="97790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90119" name="Oval 8"/>
          <p:cNvSpPr>
            <a:spLocks noChangeArrowheads="1"/>
          </p:cNvSpPr>
          <p:nvPr/>
        </p:nvSpPr>
        <p:spPr bwMode="auto">
          <a:xfrm>
            <a:off x="920750" y="4584700"/>
            <a:ext cx="1587500" cy="97790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120" name="Rectangle 9"/>
          <p:cNvSpPr>
            <a:spLocks noChangeArrowheads="1"/>
          </p:cNvSpPr>
          <p:nvPr/>
        </p:nvSpPr>
        <p:spPr bwMode="auto">
          <a:xfrm>
            <a:off x="3803650" y="3130550"/>
            <a:ext cx="1536700" cy="820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Mean   </a:t>
            </a:r>
          </a:p>
          <a:p>
            <a:pPr eaLnBrk="0" hangingPunct="0">
              <a:lnSpc>
                <a:spcPct val="45000"/>
              </a:lnSpc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   X = 50</a:t>
            </a:r>
          </a:p>
        </p:txBody>
      </p:sp>
      <p:sp>
        <p:nvSpPr>
          <p:cNvPr id="231434" name="Oval 10"/>
          <p:cNvSpPr>
            <a:spLocks noChangeArrowheads="1"/>
          </p:cNvSpPr>
          <p:nvPr/>
        </p:nvSpPr>
        <p:spPr bwMode="auto">
          <a:xfrm>
            <a:off x="5013325" y="3962400"/>
            <a:ext cx="368300" cy="21590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31435" name="Oval 11"/>
          <p:cNvSpPr>
            <a:spLocks noChangeArrowheads="1"/>
          </p:cNvSpPr>
          <p:nvPr/>
        </p:nvSpPr>
        <p:spPr bwMode="auto">
          <a:xfrm>
            <a:off x="5365750" y="4219575"/>
            <a:ext cx="273050" cy="15875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grpSp>
        <p:nvGrpSpPr>
          <p:cNvPr id="90123" name="Group 12"/>
          <p:cNvGrpSpPr>
            <a:grpSpLocks/>
          </p:cNvGrpSpPr>
          <p:nvPr/>
        </p:nvGrpSpPr>
        <p:grpSpPr bwMode="auto">
          <a:xfrm rot="-417079">
            <a:off x="2362200" y="4343400"/>
            <a:ext cx="2744788" cy="915988"/>
            <a:chOff x="1248" y="2592"/>
            <a:chExt cx="1729" cy="577"/>
          </a:xfrm>
        </p:grpSpPr>
        <p:sp>
          <p:nvSpPr>
            <p:cNvPr id="90187" name="Freeform 13"/>
            <p:cNvSpPr>
              <a:spLocks/>
            </p:cNvSpPr>
            <p:nvPr/>
          </p:nvSpPr>
          <p:spPr bwMode="auto">
            <a:xfrm>
              <a:off x="1248" y="2592"/>
              <a:ext cx="1729" cy="556"/>
            </a:xfrm>
            <a:custGeom>
              <a:avLst/>
              <a:gdLst>
                <a:gd name="T0" fmla="*/ 14 w 1729"/>
                <a:gd name="T1" fmla="*/ 381 h 556"/>
                <a:gd name="T2" fmla="*/ 161 w 1729"/>
                <a:gd name="T3" fmla="*/ 440 h 556"/>
                <a:gd name="T4" fmla="*/ 256 w 1729"/>
                <a:gd name="T5" fmla="*/ 471 h 556"/>
                <a:gd name="T6" fmla="*/ 357 w 1729"/>
                <a:gd name="T7" fmla="*/ 497 h 556"/>
                <a:gd name="T8" fmla="*/ 460 w 1729"/>
                <a:gd name="T9" fmla="*/ 516 h 556"/>
                <a:gd name="T10" fmla="*/ 570 w 1729"/>
                <a:gd name="T11" fmla="*/ 534 h 556"/>
                <a:gd name="T12" fmla="*/ 694 w 1729"/>
                <a:gd name="T13" fmla="*/ 546 h 556"/>
                <a:gd name="T14" fmla="*/ 853 w 1729"/>
                <a:gd name="T15" fmla="*/ 555 h 556"/>
                <a:gd name="T16" fmla="*/ 983 w 1729"/>
                <a:gd name="T17" fmla="*/ 553 h 556"/>
                <a:gd name="T18" fmla="*/ 1101 w 1729"/>
                <a:gd name="T19" fmla="*/ 541 h 556"/>
                <a:gd name="T20" fmla="*/ 1210 w 1729"/>
                <a:gd name="T21" fmla="*/ 521 h 556"/>
                <a:gd name="T22" fmla="*/ 1303 w 1729"/>
                <a:gd name="T23" fmla="*/ 496 h 556"/>
                <a:gd name="T24" fmla="*/ 1379 w 1729"/>
                <a:gd name="T25" fmla="*/ 457 h 556"/>
                <a:gd name="T26" fmla="*/ 1437 w 1729"/>
                <a:gd name="T27" fmla="*/ 401 h 556"/>
                <a:gd name="T28" fmla="*/ 1470 w 1729"/>
                <a:gd name="T29" fmla="*/ 341 h 556"/>
                <a:gd name="T30" fmla="*/ 1481 w 1729"/>
                <a:gd name="T31" fmla="*/ 301 h 556"/>
                <a:gd name="T32" fmla="*/ 1708 w 1729"/>
                <a:gd name="T33" fmla="*/ 409 h 556"/>
                <a:gd name="T34" fmla="*/ 1646 w 1729"/>
                <a:gd name="T35" fmla="*/ 342 h 556"/>
                <a:gd name="T36" fmla="*/ 1592 w 1729"/>
                <a:gd name="T37" fmla="*/ 273 h 556"/>
                <a:gd name="T38" fmla="*/ 1553 w 1729"/>
                <a:gd name="T39" fmla="*/ 206 h 556"/>
                <a:gd name="T40" fmla="*/ 1519 w 1729"/>
                <a:gd name="T41" fmla="*/ 139 h 556"/>
                <a:gd name="T42" fmla="*/ 1491 w 1729"/>
                <a:gd name="T43" fmla="*/ 48 h 556"/>
                <a:gd name="T44" fmla="*/ 1439 w 1729"/>
                <a:gd name="T45" fmla="*/ 11 h 556"/>
                <a:gd name="T46" fmla="*/ 1367 w 1729"/>
                <a:gd name="T47" fmla="*/ 33 h 556"/>
                <a:gd name="T48" fmla="*/ 1308 w 1729"/>
                <a:gd name="T49" fmla="*/ 43 h 556"/>
                <a:gd name="T50" fmla="*/ 1240 w 1729"/>
                <a:gd name="T51" fmla="*/ 43 h 556"/>
                <a:gd name="T52" fmla="*/ 1162 w 1729"/>
                <a:gd name="T53" fmla="*/ 39 h 556"/>
                <a:gd name="T54" fmla="*/ 1075 w 1729"/>
                <a:gd name="T55" fmla="*/ 23 h 556"/>
                <a:gd name="T56" fmla="*/ 1030 w 1729"/>
                <a:gd name="T57" fmla="*/ 56 h 556"/>
                <a:gd name="T58" fmla="*/ 1240 w 1729"/>
                <a:gd name="T59" fmla="*/ 180 h 556"/>
                <a:gd name="T60" fmla="*/ 1190 w 1729"/>
                <a:gd name="T61" fmla="*/ 248 h 556"/>
                <a:gd name="T62" fmla="*/ 1129 w 1729"/>
                <a:gd name="T63" fmla="*/ 304 h 556"/>
                <a:gd name="T64" fmla="*/ 1067 w 1729"/>
                <a:gd name="T65" fmla="*/ 346 h 556"/>
                <a:gd name="T66" fmla="*/ 983 w 1729"/>
                <a:gd name="T67" fmla="*/ 388 h 556"/>
                <a:gd name="T68" fmla="*/ 897 w 1729"/>
                <a:gd name="T69" fmla="*/ 415 h 556"/>
                <a:gd name="T70" fmla="*/ 805 w 1729"/>
                <a:gd name="T71" fmla="*/ 434 h 556"/>
                <a:gd name="T72" fmla="*/ 687 w 1729"/>
                <a:gd name="T73" fmla="*/ 443 h 556"/>
                <a:gd name="T74" fmla="*/ 569 w 1729"/>
                <a:gd name="T75" fmla="*/ 448 h 556"/>
                <a:gd name="T76" fmla="*/ 427 w 1729"/>
                <a:gd name="T77" fmla="*/ 448 h 556"/>
                <a:gd name="T78" fmla="*/ 307 w 1729"/>
                <a:gd name="T79" fmla="*/ 439 h 556"/>
                <a:gd name="T80" fmla="*/ 218 w 1729"/>
                <a:gd name="T81" fmla="*/ 421 h 556"/>
                <a:gd name="T82" fmla="*/ 134 w 1729"/>
                <a:gd name="T83" fmla="*/ 401 h 5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9"/>
                <a:gd name="T127" fmla="*/ 0 h 556"/>
                <a:gd name="T128" fmla="*/ 1729 w 1729"/>
                <a:gd name="T129" fmla="*/ 556 h 5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9" h="556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8" name="Freeform 14"/>
            <p:cNvSpPr>
              <a:spLocks/>
            </p:cNvSpPr>
            <p:nvPr/>
          </p:nvSpPr>
          <p:spPr bwMode="auto">
            <a:xfrm>
              <a:off x="1258" y="2643"/>
              <a:ext cx="1718" cy="526"/>
            </a:xfrm>
            <a:custGeom>
              <a:avLst/>
              <a:gdLst>
                <a:gd name="T0" fmla="*/ 112 w 1718"/>
                <a:gd name="T1" fmla="*/ 387 h 526"/>
                <a:gd name="T2" fmla="*/ 207 w 1718"/>
                <a:gd name="T3" fmla="*/ 421 h 526"/>
                <a:gd name="T4" fmla="*/ 304 w 1718"/>
                <a:gd name="T5" fmla="*/ 451 h 526"/>
                <a:gd name="T6" fmla="*/ 411 w 1718"/>
                <a:gd name="T7" fmla="*/ 477 h 526"/>
                <a:gd name="T8" fmla="*/ 506 w 1718"/>
                <a:gd name="T9" fmla="*/ 498 h 526"/>
                <a:gd name="T10" fmla="*/ 626 w 1718"/>
                <a:gd name="T11" fmla="*/ 511 h 526"/>
                <a:gd name="T12" fmla="*/ 784 w 1718"/>
                <a:gd name="T13" fmla="*/ 523 h 526"/>
                <a:gd name="T14" fmla="*/ 911 w 1718"/>
                <a:gd name="T15" fmla="*/ 525 h 526"/>
                <a:gd name="T16" fmla="*/ 1044 w 1718"/>
                <a:gd name="T17" fmla="*/ 520 h 526"/>
                <a:gd name="T18" fmla="*/ 1162 w 1718"/>
                <a:gd name="T19" fmla="*/ 508 h 526"/>
                <a:gd name="T20" fmla="*/ 1263 w 1718"/>
                <a:gd name="T21" fmla="*/ 485 h 526"/>
                <a:gd name="T22" fmla="*/ 1346 w 1718"/>
                <a:gd name="T23" fmla="*/ 454 h 526"/>
                <a:gd name="T24" fmla="*/ 1420 w 1718"/>
                <a:gd name="T25" fmla="*/ 412 h 526"/>
                <a:gd name="T26" fmla="*/ 1460 w 1718"/>
                <a:gd name="T27" fmla="*/ 358 h 526"/>
                <a:gd name="T28" fmla="*/ 1488 w 1718"/>
                <a:gd name="T29" fmla="*/ 304 h 526"/>
                <a:gd name="T30" fmla="*/ 1717 w 1718"/>
                <a:gd name="T31" fmla="*/ 393 h 526"/>
                <a:gd name="T32" fmla="*/ 1656 w 1718"/>
                <a:gd name="T33" fmla="*/ 328 h 526"/>
                <a:gd name="T34" fmla="*/ 1607 w 1718"/>
                <a:gd name="T35" fmla="*/ 263 h 526"/>
                <a:gd name="T36" fmla="*/ 1566 w 1718"/>
                <a:gd name="T37" fmla="*/ 200 h 526"/>
                <a:gd name="T38" fmla="*/ 1532 w 1718"/>
                <a:gd name="T39" fmla="*/ 133 h 526"/>
                <a:gd name="T40" fmla="*/ 1500 w 1718"/>
                <a:gd name="T41" fmla="*/ 56 h 526"/>
                <a:gd name="T42" fmla="*/ 1483 w 1718"/>
                <a:gd name="T43" fmla="*/ 0 h 526"/>
                <a:gd name="T44" fmla="*/ 1421 w 1718"/>
                <a:gd name="T45" fmla="*/ 25 h 526"/>
                <a:gd name="T46" fmla="*/ 1348 w 1718"/>
                <a:gd name="T47" fmla="*/ 40 h 526"/>
                <a:gd name="T48" fmla="*/ 1297 w 1718"/>
                <a:gd name="T49" fmla="*/ 43 h 526"/>
                <a:gd name="T50" fmla="*/ 1217 w 1718"/>
                <a:gd name="T51" fmla="*/ 40 h 526"/>
                <a:gd name="T52" fmla="*/ 1136 w 1718"/>
                <a:gd name="T53" fmla="*/ 30 h 526"/>
                <a:gd name="T54" fmla="*/ 1020 w 1718"/>
                <a:gd name="T55" fmla="*/ 7 h 526"/>
                <a:gd name="T56" fmla="*/ 1250 w 1718"/>
                <a:gd name="T57" fmla="*/ 173 h 526"/>
                <a:gd name="T58" fmla="*/ 1200 w 1718"/>
                <a:gd name="T59" fmla="*/ 237 h 526"/>
                <a:gd name="T60" fmla="*/ 1134 w 1718"/>
                <a:gd name="T61" fmla="*/ 290 h 526"/>
                <a:gd name="T62" fmla="*/ 1075 w 1718"/>
                <a:gd name="T63" fmla="*/ 329 h 526"/>
                <a:gd name="T64" fmla="*/ 991 w 1718"/>
                <a:gd name="T65" fmla="*/ 369 h 526"/>
                <a:gd name="T66" fmla="*/ 899 w 1718"/>
                <a:gd name="T67" fmla="*/ 393 h 526"/>
                <a:gd name="T68" fmla="*/ 808 w 1718"/>
                <a:gd name="T69" fmla="*/ 410 h 526"/>
                <a:gd name="T70" fmla="*/ 689 w 1718"/>
                <a:gd name="T71" fmla="*/ 418 h 526"/>
                <a:gd name="T72" fmla="*/ 571 w 1718"/>
                <a:gd name="T73" fmla="*/ 422 h 526"/>
                <a:gd name="T74" fmla="*/ 428 w 1718"/>
                <a:gd name="T75" fmla="*/ 422 h 526"/>
                <a:gd name="T76" fmla="*/ 309 w 1718"/>
                <a:gd name="T77" fmla="*/ 411 h 526"/>
                <a:gd name="T78" fmla="*/ 217 w 1718"/>
                <a:gd name="T79" fmla="*/ 395 h 526"/>
                <a:gd name="T80" fmla="*/ 137 w 1718"/>
                <a:gd name="T81" fmla="*/ 374 h 5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18"/>
                <a:gd name="T124" fmla="*/ 0 h 526"/>
                <a:gd name="T125" fmla="*/ 1718 w 1718"/>
                <a:gd name="T126" fmla="*/ 526 h 5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18" h="526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124" name="Group 15"/>
          <p:cNvGrpSpPr>
            <a:grpSpLocks/>
          </p:cNvGrpSpPr>
          <p:nvPr/>
        </p:nvGrpSpPr>
        <p:grpSpPr bwMode="auto">
          <a:xfrm>
            <a:off x="5715000" y="3886200"/>
            <a:ext cx="828675" cy="1970088"/>
            <a:chOff x="3462" y="2455"/>
            <a:chExt cx="757" cy="1614"/>
          </a:xfrm>
        </p:grpSpPr>
        <p:grpSp>
          <p:nvGrpSpPr>
            <p:cNvPr id="90133" name="Group 16"/>
            <p:cNvGrpSpPr>
              <a:grpSpLocks/>
            </p:cNvGrpSpPr>
            <p:nvPr/>
          </p:nvGrpSpPr>
          <p:grpSpPr bwMode="auto">
            <a:xfrm>
              <a:off x="3462" y="3447"/>
              <a:ext cx="709" cy="622"/>
              <a:chOff x="3462" y="3447"/>
              <a:chExt cx="709" cy="622"/>
            </a:xfrm>
          </p:grpSpPr>
          <p:grpSp>
            <p:nvGrpSpPr>
              <p:cNvPr id="90161" name="Group 17"/>
              <p:cNvGrpSpPr>
                <a:grpSpLocks/>
              </p:cNvGrpSpPr>
              <p:nvPr/>
            </p:nvGrpSpPr>
            <p:grpSpPr bwMode="auto">
              <a:xfrm>
                <a:off x="3462" y="3447"/>
                <a:ext cx="709" cy="622"/>
                <a:chOff x="3462" y="3447"/>
                <a:chExt cx="709" cy="622"/>
              </a:xfrm>
            </p:grpSpPr>
            <p:grpSp>
              <p:nvGrpSpPr>
                <p:cNvPr id="90169" name="Group 18"/>
                <p:cNvGrpSpPr>
                  <a:grpSpLocks/>
                </p:cNvGrpSpPr>
                <p:nvPr/>
              </p:nvGrpSpPr>
              <p:grpSpPr bwMode="auto">
                <a:xfrm>
                  <a:off x="3462" y="3447"/>
                  <a:ext cx="709" cy="622"/>
                  <a:chOff x="3462" y="3447"/>
                  <a:chExt cx="709" cy="622"/>
                </a:xfrm>
              </p:grpSpPr>
              <p:sp>
                <p:nvSpPr>
                  <p:cNvPr id="90177" name="Freeform 19"/>
                  <p:cNvSpPr>
                    <a:spLocks/>
                  </p:cNvSpPr>
                  <p:nvPr/>
                </p:nvSpPr>
                <p:spPr bwMode="auto">
                  <a:xfrm>
                    <a:off x="3462" y="3447"/>
                    <a:ext cx="709" cy="622"/>
                  </a:xfrm>
                  <a:custGeom>
                    <a:avLst/>
                    <a:gdLst>
                      <a:gd name="T0" fmla="*/ 244 w 709"/>
                      <a:gd name="T1" fmla="*/ 56 h 622"/>
                      <a:gd name="T2" fmla="*/ 200 w 709"/>
                      <a:gd name="T3" fmla="*/ 51 h 622"/>
                      <a:gd name="T4" fmla="*/ 137 w 709"/>
                      <a:gd name="T5" fmla="*/ 76 h 622"/>
                      <a:gd name="T6" fmla="*/ 95 w 709"/>
                      <a:gd name="T7" fmla="*/ 102 h 622"/>
                      <a:gd name="T8" fmla="*/ 66 w 709"/>
                      <a:gd name="T9" fmla="*/ 141 h 622"/>
                      <a:gd name="T10" fmla="*/ 63 w 709"/>
                      <a:gd name="T11" fmla="*/ 174 h 622"/>
                      <a:gd name="T12" fmla="*/ 61 w 709"/>
                      <a:gd name="T13" fmla="*/ 222 h 622"/>
                      <a:gd name="T14" fmla="*/ 38 w 709"/>
                      <a:gd name="T15" fmla="*/ 247 h 622"/>
                      <a:gd name="T16" fmla="*/ 31 w 709"/>
                      <a:gd name="T17" fmla="*/ 281 h 622"/>
                      <a:gd name="T18" fmla="*/ 43 w 709"/>
                      <a:gd name="T19" fmla="*/ 314 h 622"/>
                      <a:gd name="T20" fmla="*/ 36 w 709"/>
                      <a:gd name="T21" fmla="*/ 339 h 622"/>
                      <a:gd name="T22" fmla="*/ 17 w 709"/>
                      <a:gd name="T23" fmla="*/ 365 h 622"/>
                      <a:gd name="T24" fmla="*/ 13 w 709"/>
                      <a:gd name="T25" fmla="*/ 400 h 622"/>
                      <a:gd name="T26" fmla="*/ 2 w 709"/>
                      <a:gd name="T27" fmla="*/ 441 h 622"/>
                      <a:gd name="T28" fmla="*/ 6 w 709"/>
                      <a:gd name="T29" fmla="*/ 481 h 622"/>
                      <a:gd name="T30" fmla="*/ 31 w 709"/>
                      <a:gd name="T31" fmla="*/ 499 h 622"/>
                      <a:gd name="T32" fmla="*/ 75 w 709"/>
                      <a:gd name="T33" fmla="*/ 499 h 622"/>
                      <a:gd name="T34" fmla="*/ 95 w 709"/>
                      <a:gd name="T35" fmla="*/ 511 h 622"/>
                      <a:gd name="T36" fmla="*/ 90 w 709"/>
                      <a:gd name="T37" fmla="*/ 544 h 622"/>
                      <a:gd name="T38" fmla="*/ 67 w 709"/>
                      <a:gd name="T39" fmla="*/ 577 h 622"/>
                      <a:gd name="T40" fmla="*/ 63 w 709"/>
                      <a:gd name="T41" fmla="*/ 603 h 622"/>
                      <a:gd name="T42" fmla="*/ 80 w 709"/>
                      <a:gd name="T43" fmla="*/ 621 h 622"/>
                      <a:gd name="T44" fmla="*/ 107 w 709"/>
                      <a:gd name="T45" fmla="*/ 621 h 622"/>
                      <a:gd name="T46" fmla="*/ 144 w 709"/>
                      <a:gd name="T47" fmla="*/ 607 h 622"/>
                      <a:gd name="T48" fmla="*/ 194 w 709"/>
                      <a:gd name="T49" fmla="*/ 594 h 622"/>
                      <a:gd name="T50" fmla="*/ 250 w 709"/>
                      <a:gd name="T51" fmla="*/ 591 h 622"/>
                      <a:gd name="T52" fmla="*/ 291 w 709"/>
                      <a:gd name="T53" fmla="*/ 600 h 622"/>
                      <a:gd name="T54" fmla="*/ 346 w 709"/>
                      <a:gd name="T55" fmla="*/ 607 h 622"/>
                      <a:gd name="T56" fmla="*/ 393 w 709"/>
                      <a:gd name="T57" fmla="*/ 598 h 622"/>
                      <a:gd name="T58" fmla="*/ 452 w 709"/>
                      <a:gd name="T59" fmla="*/ 598 h 622"/>
                      <a:gd name="T60" fmla="*/ 506 w 709"/>
                      <a:gd name="T61" fmla="*/ 604 h 622"/>
                      <a:gd name="T62" fmla="*/ 541 w 709"/>
                      <a:gd name="T63" fmla="*/ 589 h 622"/>
                      <a:gd name="T64" fmla="*/ 581 w 709"/>
                      <a:gd name="T65" fmla="*/ 577 h 622"/>
                      <a:gd name="T66" fmla="*/ 635 w 709"/>
                      <a:gd name="T67" fmla="*/ 578 h 622"/>
                      <a:gd name="T68" fmla="*/ 678 w 709"/>
                      <a:gd name="T69" fmla="*/ 574 h 622"/>
                      <a:gd name="T70" fmla="*/ 708 w 709"/>
                      <a:gd name="T71" fmla="*/ 552 h 622"/>
                      <a:gd name="T72" fmla="*/ 691 w 709"/>
                      <a:gd name="T73" fmla="*/ 457 h 622"/>
                      <a:gd name="T74" fmla="*/ 703 w 709"/>
                      <a:gd name="T75" fmla="*/ 428 h 622"/>
                      <a:gd name="T76" fmla="*/ 686 w 709"/>
                      <a:gd name="T77" fmla="*/ 398 h 622"/>
                      <a:gd name="T78" fmla="*/ 676 w 709"/>
                      <a:gd name="T79" fmla="*/ 369 h 622"/>
                      <a:gd name="T80" fmla="*/ 672 w 709"/>
                      <a:gd name="T81" fmla="*/ 335 h 622"/>
                      <a:gd name="T82" fmla="*/ 673 w 709"/>
                      <a:gd name="T83" fmla="*/ 305 h 622"/>
                      <a:gd name="T84" fmla="*/ 665 w 709"/>
                      <a:gd name="T85" fmla="*/ 277 h 622"/>
                      <a:gd name="T86" fmla="*/ 674 w 709"/>
                      <a:gd name="T87" fmla="*/ 235 h 622"/>
                      <a:gd name="T88" fmla="*/ 673 w 709"/>
                      <a:gd name="T89" fmla="*/ 186 h 622"/>
                      <a:gd name="T90" fmla="*/ 662 w 709"/>
                      <a:gd name="T91" fmla="*/ 142 h 622"/>
                      <a:gd name="T92" fmla="*/ 642 w 709"/>
                      <a:gd name="T93" fmla="*/ 109 h 622"/>
                      <a:gd name="T94" fmla="*/ 574 w 709"/>
                      <a:gd name="T95" fmla="*/ 72 h 622"/>
                      <a:gd name="T96" fmla="*/ 440 w 709"/>
                      <a:gd name="T97" fmla="*/ 45 h 622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09"/>
                      <a:gd name="T148" fmla="*/ 0 h 622"/>
                      <a:gd name="T149" fmla="*/ 709 w 709"/>
                      <a:gd name="T150" fmla="*/ 622 h 622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09" h="622">
                        <a:moveTo>
                          <a:pt x="327" y="0"/>
                        </a:moveTo>
                        <a:lnTo>
                          <a:pt x="244" y="56"/>
                        </a:lnTo>
                        <a:lnTo>
                          <a:pt x="229" y="54"/>
                        </a:lnTo>
                        <a:lnTo>
                          <a:pt x="200" y="51"/>
                        </a:lnTo>
                        <a:lnTo>
                          <a:pt x="171" y="60"/>
                        </a:lnTo>
                        <a:lnTo>
                          <a:pt x="137" y="76"/>
                        </a:lnTo>
                        <a:lnTo>
                          <a:pt x="112" y="90"/>
                        </a:lnTo>
                        <a:lnTo>
                          <a:pt x="95" y="102"/>
                        </a:lnTo>
                        <a:lnTo>
                          <a:pt x="78" y="122"/>
                        </a:lnTo>
                        <a:lnTo>
                          <a:pt x="66" y="141"/>
                        </a:lnTo>
                        <a:lnTo>
                          <a:pt x="61" y="154"/>
                        </a:lnTo>
                        <a:lnTo>
                          <a:pt x="63" y="174"/>
                        </a:lnTo>
                        <a:lnTo>
                          <a:pt x="65" y="203"/>
                        </a:lnTo>
                        <a:lnTo>
                          <a:pt x="61" y="222"/>
                        </a:lnTo>
                        <a:lnTo>
                          <a:pt x="50" y="236"/>
                        </a:lnTo>
                        <a:lnTo>
                          <a:pt x="38" y="247"/>
                        </a:lnTo>
                        <a:lnTo>
                          <a:pt x="28" y="263"/>
                        </a:lnTo>
                        <a:lnTo>
                          <a:pt x="31" y="281"/>
                        </a:lnTo>
                        <a:lnTo>
                          <a:pt x="38" y="302"/>
                        </a:lnTo>
                        <a:lnTo>
                          <a:pt x="43" y="314"/>
                        </a:lnTo>
                        <a:lnTo>
                          <a:pt x="43" y="328"/>
                        </a:lnTo>
                        <a:lnTo>
                          <a:pt x="36" y="339"/>
                        </a:lnTo>
                        <a:lnTo>
                          <a:pt x="21" y="351"/>
                        </a:lnTo>
                        <a:lnTo>
                          <a:pt x="17" y="365"/>
                        </a:lnTo>
                        <a:lnTo>
                          <a:pt x="13" y="379"/>
                        </a:lnTo>
                        <a:lnTo>
                          <a:pt x="13" y="400"/>
                        </a:lnTo>
                        <a:lnTo>
                          <a:pt x="9" y="417"/>
                        </a:lnTo>
                        <a:lnTo>
                          <a:pt x="2" y="441"/>
                        </a:lnTo>
                        <a:lnTo>
                          <a:pt x="0" y="463"/>
                        </a:lnTo>
                        <a:lnTo>
                          <a:pt x="6" y="481"/>
                        </a:lnTo>
                        <a:lnTo>
                          <a:pt x="17" y="492"/>
                        </a:lnTo>
                        <a:lnTo>
                          <a:pt x="31" y="499"/>
                        </a:lnTo>
                        <a:lnTo>
                          <a:pt x="53" y="500"/>
                        </a:lnTo>
                        <a:lnTo>
                          <a:pt x="75" y="499"/>
                        </a:lnTo>
                        <a:lnTo>
                          <a:pt x="88" y="503"/>
                        </a:lnTo>
                        <a:lnTo>
                          <a:pt x="95" y="511"/>
                        </a:lnTo>
                        <a:lnTo>
                          <a:pt x="97" y="522"/>
                        </a:lnTo>
                        <a:lnTo>
                          <a:pt x="90" y="544"/>
                        </a:lnTo>
                        <a:lnTo>
                          <a:pt x="76" y="563"/>
                        </a:lnTo>
                        <a:lnTo>
                          <a:pt x="67" y="577"/>
                        </a:lnTo>
                        <a:lnTo>
                          <a:pt x="61" y="591"/>
                        </a:lnTo>
                        <a:lnTo>
                          <a:pt x="63" y="603"/>
                        </a:lnTo>
                        <a:lnTo>
                          <a:pt x="71" y="616"/>
                        </a:lnTo>
                        <a:lnTo>
                          <a:pt x="80" y="621"/>
                        </a:lnTo>
                        <a:lnTo>
                          <a:pt x="92" y="621"/>
                        </a:lnTo>
                        <a:lnTo>
                          <a:pt x="107" y="621"/>
                        </a:lnTo>
                        <a:lnTo>
                          <a:pt x="124" y="615"/>
                        </a:lnTo>
                        <a:lnTo>
                          <a:pt x="144" y="607"/>
                        </a:lnTo>
                        <a:lnTo>
                          <a:pt x="164" y="599"/>
                        </a:lnTo>
                        <a:lnTo>
                          <a:pt x="194" y="594"/>
                        </a:lnTo>
                        <a:lnTo>
                          <a:pt x="222" y="589"/>
                        </a:lnTo>
                        <a:lnTo>
                          <a:pt x="250" y="591"/>
                        </a:lnTo>
                        <a:lnTo>
                          <a:pt x="272" y="596"/>
                        </a:lnTo>
                        <a:lnTo>
                          <a:pt x="291" y="600"/>
                        </a:lnTo>
                        <a:lnTo>
                          <a:pt x="316" y="605"/>
                        </a:lnTo>
                        <a:lnTo>
                          <a:pt x="346" y="607"/>
                        </a:lnTo>
                        <a:lnTo>
                          <a:pt x="367" y="604"/>
                        </a:lnTo>
                        <a:lnTo>
                          <a:pt x="393" y="598"/>
                        </a:lnTo>
                        <a:lnTo>
                          <a:pt x="425" y="600"/>
                        </a:lnTo>
                        <a:lnTo>
                          <a:pt x="452" y="598"/>
                        </a:lnTo>
                        <a:lnTo>
                          <a:pt x="479" y="604"/>
                        </a:lnTo>
                        <a:lnTo>
                          <a:pt x="506" y="604"/>
                        </a:lnTo>
                        <a:lnTo>
                          <a:pt x="523" y="596"/>
                        </a:lnTo>
                        <a:lnTo>
                          <a:pt x="541" y="589"/>
                        </a:lnTo>
                        <a:lnTo>
                          <a:pt x="557" y="584"/>
                        </a:lnTo>
                        <a:lnTo>
                          <a:pt x="581" y="577"/>
                        </a:lnTo>
                        <a:lnTo>
                          <a:pt x="605" y="577"/>
                        </a:lnTo>
                        <a:lnTo>
                          <a:pt x="635" y="578"/>
                        </a:lnTo>
                        <a:lnTo>
                          <a:pt x="659" y="577"/>
                        </a:lnTo>
                        <a:lnTo>
                          <a:pt x="678" y="574"/>
                        </a:lnTo>
                        <a:lnTo>
                          <a:pt x="695" y="563"/>
                        </a:lnTo>
                        <a:lnTo>
                          <a:pt x="708" y="552"/>
                        </a:lnTo>
                        <a:lnTo>
                          <a:pt x="701" y="508"/>
                        </a:lnTo>
                        <a:lnTo>
                          <a:pt x="691" y="457"/>
                        </a:lnTo>
                        <a:lnTo>
                          <a:pt x="695" y="446"/>
                        </a:lnTo>
                        <a:lnTo>
                          <a:pt x="703" y="428"/>
                        </a:lnTo>
                        <a:lnTo>
                          <a:pt x="695" y="410"/>
                        </a:lnTo>
                        <a:lnTo>
                          <a:pt x="686" y="398"/>
                        </a:lnTo>
                        <a:lnTo>
                          <a:pt x="678" y="384"/>
                        </a:lnTo>
                        <a:lnTo>
                          <a:pt x="676" y="369"/>
                        </a:lnTo>
                        <a:lnTo>
                          <a:pt x="674" y="349"/>
                        </a:lnTo>
                        <a:lnTo>
                          <a:pt x="672" y="335"/>
                        </a:lnTo>
                        <a:lnTo>
                          <a:pt x="671" y="321"/>
                        </a:lnTo>
                        <a:lnTo>
                          <a:pt x="673" y="305"/>
                        </a:lnTo>
                        <a:lnTo>
                          <a:pt x="668" y="291"/>
                        </a:lnTo>
                        <a:lnTo>
                          <a:pt x="665" y="277"/>
                        </a:lnTo>
                        <a:lnTo>
                          <a:pt x="671" y="258"/>
                        </a:lnTo>
                        <a:lnTo>
                          <a:pt x="674" y="235"/>
                        </a:lnTo>
                        <a:lnTo>
                          <a:pt x="676" y="211"/>
                        </a:lnTo>
                        <a:lnTo>
                          <a:pt x="673" y="186"/>
                        </a:lnTo>
                        <a:lnTo>
                          <a:pt x="670" y="162"/>
                        </a:lnTo>
                        <a:lnTo>
                          <a:pt x="662" y="142"/>
                        </a:lnTo>
                        <a:lnTo>
                          <a:pt x="655" y="123"/>
                        </a:lnTo>
                        <a:lnTo>
                          <a:pt x="642" y="109"/>
                        </a:lnTo>
                        <a:lnTo>
                          <a:pt x="612" y="89"/>
                        </a:lnTo>
                        <a:lnTo>
                          <a:pt x="574" y="72"/>
                        </a:lnTo>
                        <a:lnTo>
                          <a:pt x="536" y="57"/>
                        </a:lnTo>
                        <a:lnTo>
                          <a:pt x="440" y="45"/>
                        </a:lnTo>
                        <a:lnTo>
                          <a:pt x="327" y="0"/>
                        </a:lnTo>
                      </a:path>
                    </a:pathLst>
                  </a:custGeom>
                  <a:solidFill>
                    <a:srgbClr val="C060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017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549" y="3501"/>
                    <a:ext cx="496" cy="458"/>
                    <a:chOff x="3549" y="3501"/>
                    <a:chExt cx="496" cy="458"/>
                  </a:xfrm>
                </p:grpSpPr>
                <p:sp>
                  <p:nvSpPr>
                    <p:cNvPr id="9017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4008" y="3732"/>
                      <a:ext cx="27" cy="65"/>
                    </a:xfrm>
                    <a:custGeom>
                      <a:avLst/>
                      <a:gdLst>
                        <a:gd name="T0" fmla="*/ 10 w 27"/>
                        <a:gd name="T1" fmla="*/ 0 h 65"/>
                        <a:gd name="T2" fmla="*/ 0 w 27"/>
                        <a:gd name="T3" fmla="*/ 22 h 65"/>
                        <a:gd name="T4" fmla="*/ 5 w 27"/>
                        <a:gd name="T5" fmla="*/ 45 h 65"/>
                        <a:gd name="T6" fmla="*/ 26 w 27"/>
                        <a:gd name="T7" fmla="*/ 64 h 6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7"/>
                        <a:gd name="T13" fmla="*/ 0 h 65"/>
                        <a:gd name="T14" fmla="*/ 27 w 27"/>
                        <a:gd name="T15" fmla="*/ 65 h 6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7" h="65">
                          <a:moveTo>
                            <a:pt x="10" y="0"/>
                          </a:moveTo>
                          <a:lnTo>
                            <a:pt x="0" y="22"/>
                          </a:lnTo>
                          <a:lnTo>
                            <a:pt x="5" y="45"/>
                          </a:lnTo>
                          <a:lnTo>
                            <a:pt x="26" y="6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8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028" y="3814"/>
                      <a:ext cx="17" cy="145"/>
                    </a:xfrm>
                    <a:custGeom>
                      <a:avLst/>
                      <a:gdLst>
                        <a:gd name="T0" fmla="*/ 12 w 17"/>
                        <a:gd name="T1" fmla="*/ 144 h 145"/>
                        <a:gd name="T2" fmla="*/ 10 w 17"/>
                        <a:gd name="T3" fmla="*/ 130 h 145"/>
                        <a:gd name="T4" fmla="*/ 11 w 17"/>
                        <a:gd name="T5" fmla="*/ 117 h 145"/>
                        <a:gd name="T6" fmla="*/ 15 w 17"/>
                        <a:gd name="T7" fmla="*/ 102 h 145"/>
                        <a:gd name="T8" fmla="*/ 12 w 17"/>
                        <a:gd name="T9" fmla="*/ 86 h 145"/>
                        <a:gd name="T10" fmla="*/ 3 w 17"/>
                        <a:gd name="T11" fmla="*/ 74 h 145"/>
                        <a:gd name="T12" fmla="*/ 0 w 17"/>
                        <a:gd name="T13" fmla="*/ 63 h 145"/>
                        <a:gd name="T14" fmla="*/ 2 w 17"/>
                        <a:gd name="T15" fmla="*/ 49 h 145"/>
                        <a:gd name="T16" fmla="*/ 12 w 17"/>
                        <a:gd name="T17" fmla="*/ 38 h 145"/>
                        <a:gd name="T18" fmla="*/ 16 w 17"/>
                        <a:gd name="T19" fmla="*/ 25 h 145"/>
                        <a:gd name="T20" fmla="*/ 10 w 17"/>
                        <a:gd name="T21" fmla="*/ 13 h 145"/>
                        <a:gd name="T22" fmla="*/ 6 w 17"/>
                        <a:gd name="T23" fmla="*/ 0 h 14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45"/>
                        <a:gd name="T38" fmla="*/ 17 w 17"/>
                        <a:gd name="T39" fmla="*/ 145 h 14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45">
                          <a:moveTo>
                            <a:pt x="12" y="144"/>
                          </a:moveTo>
                          <a:lnTo>
                            <a:pt x="10" y="130"/>
                          </a:lnTo>
                          <a:lnTo>
                            <a:pt x="11" y="117"/>
                          </a:lnTo>
                          <a:lnTo>
                            <a:pt x="15" y="102"/>
                          </a:lnTo>
                          <a:lnTo>
                            <a:pt x="12" y="86"/>
                          </a:lnTo>
                          <a:lnTo>
                            <a:pt x="3" y="74"/>
                          </a:lnTo>
                          <a:lnTo>
                            <a:pt x="0" y="63"/>
                          </a:lnTo>
                          <a:lnTo>
                            <a:pt x="2" y="49"/>
                          </a:lnTo>
                          <a:lnTo>
                            <a:pt x="12" y="38"/>
                          </a:lnTo>
                          <a:lnTo>
                            <a:pt x="16" y="25"/>
                          </a:lnTo>
                          <a:lnTo>
                            <a:pt x="10" y="13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8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3643" y="3501"/>
                      <a:ext cx="169" cy="245"/>
                    </a:xfrm>
                    <a:custGeom>
                      <a:avLst/>
                      <a:gdLst>
                        <a:gd name="T0" fmla="*/ 36 w 169"/>
                        <a:gd name="T1" fmla="*/ 0 h 245"/>
                        <a:gd name="T2" fmla="*/ 36 w 169"/>
                        <a:gd name="T3" fmla="*/ 14 h 245"/>
                        <a:gd name="T4" fmla="*/ 32 w 169"/>
                        <a:gd name="T5" fmla="*/ 27 h 245"/>
                        <a:gd name="T6" fmla="*/ 26 w 169"/>
                        <a:gd name="T7" fmla="*/ 43 h 245"/>
                        <a:gd name="T8" fmla="*/ 24 w 169"/>
                        <a:gd name="T9" fmla="*/ 56 h 245"/>
                        <a:gd name="T10" fmla="*/ 22 w 169"/>
                        <a:gd name="T11" fmla="*/ 74 h 245"/>
                        <a:gd name="T12" fmla="*/ 20 w 169"/>
                        <a:gd name="T13" fmla="*/ 89 h 245"/>
                        <a:gd name="T14" fmla="*/ 13 w 169"/>
                        <a:gd name="T15" fmla="*/ 102 h 245"/>
                        <a:gd name="T16" fmla="*/ 0 w 169"/>
                        <a:gd name="T17" fmla="*/ 110 h 245"/>
                        <a:gd name="T18" fmla="*/ 15 w 169"/>
                        <a:gd name="T19" fmla="*/ 116 h 245"/>
                        <a:gd name="T20" fmla="*/ 36 w 169"/>
                        <a:gd name="T21" fmla="*/ 121 h 245"/>
                        <a:gd name="T22" fmla="*/ 52 w 169"/>
                        <a:gd name="T23" fmla="*/ 127 h 245"/>
                        <a:gd name="T24" fmla="*/ 38 w 169"/>
                        <a:gd name="T25" fmla="*/ 141 h 245"/>
                        <a:gd name="T26" fmla="*/ 28 w 169"/>
                        <a:gd name="T27" fmla="*/ 154 h 245"/>
                        <a:gd name="T28" fmla="*/ 52 w 169"/>
                        <a:gd name="T29" fmla="*/ 160 h 245"/>
                        <a:gd name="T30" fmla="*/ 79 w 169"/>
                        <a:gd name="T31" fmla="*/ 174 h 245"/>
                        <a:gd name="T32" fmla="*/ 107 w 169"/>
                        <a:gd name="T33" fmla="*/ 196 h 245"/>
                        <a:gd name="T34" fmla="*/ 133 w 169"/>
                        <a:gd name="T35" fmla="*/ 209 h 245"/>
                        <a:gd name="T36" fmla="*/ 168 w 169"/>
                        <a:gd name="T37" fmla="*/ 244 h 24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69"/>
                        <a:gd name="T58" fmla="*/ 0 h 245"/>
                        <a:gd name="T59" fmla="*/ 169 w 169"/>
                        <a:gd name="T60" fmla="*/ 245 h 24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69" h="245">
                          <a:moveTo>
                            <a:pt x="36" y="0"/>
                          </a:moveTo>
                          <a:lnTo>
                            <a:pt x="36" y="14"/>
                          </a:lnTo>
                          <a:lnTo>
                            <a:pt x="32" y="27"/>
                          </a:lnTo>
                          <a:lnTo>
                            <a:pt x="26" y="43"/>
                          </a:lnTo>
                          <a:lnTo>
                            <a:pt x="24" y="56"/>
                          </a:lnTo>
                          <a:lnTo>
                            <a:pt x="22" y="74"/>
                          </a:lnTo>
                          <a:lnTo>
                            <a:pt x="20" y="89"/>
                          </a:lnTo>
                          <a:lnTo>
                            <a:pt x="13" y="102"/>
                          </a:lnTo>
                          <a:lnTo>
                            <a:pt x="0" y="110"/>
                          </a:lnTo>
                          <a:lnTo>
                            <a:pt x="15" y="116"/>
                          </a:lnTo>
                          <a:lnTo>
                            <a:pt x="36" y="121"/>
                          </a:lnTo>
                          <a:lnTo>
                            <a:pt x="52" y="127"/>
                          </a:lnTo>
                          <a:lnTo>
                            <a:pt x="38" y="141"/>
                          </a:lnTo>
                          <a:lnTo>
                            <a:pt x="28" y="154"/>
                          </a:lnTo>
                          <a:lnTo>
                            <a:pt x="52" y="160"/>
                          </a:lnTo>
                          <a:lnTo>
                            <a:pt x="79" y="174"/>
                          </a:lnTo>
                          <a:lnTo>
                            <a:pt x="107" y="196"/>
                          </a:lnTo>
                          <a:lnTo>
                            <a:pt x="133" y="209"/>
                          </a:lnTo>
                          <a:lnTo>
                            <a:pt x="168" y="24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8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3876" y="3507"/>
                      <a:ext cx="165" cy="236"/>
                    </a:xfrm>
                    <a:custGeom>
                      <a:avLst/>
                      <a:gdLst>
                        <a:gd name="T0" fmla="*/ 133 w 165"/>
                        <a:gd name="T1" fmla="*/ 0 h 236"/>
                        <a:gd name="T2" fmla="*/ 133 w 165"/>
                        <a:gd name="T3" fmla="*/ 15 h 236"/>
                        <a:gd name="T4" fmla="*/ 138 w 165"/>
                        <a:gd name="T5" fmla="*/ 37 h 236"/>
                        <a:gd name="T6" fmla="*/ 151 w 165"/>
                        <a:gd name="T7" fmla="*/ 58 h 236"/>
                        <a:gd name="T8" fmla="*/ 164 w 165"/>
                        <a:gd name="T9" fmla="*/ 73 h 236"/>
                        <a:gd name="T10" fmla="*/ 150 w 165"/>
                        <a:gd name="T11" fmla="*/ 77 h 236"/>
                        <a:gd name="T12" fmla="*/ 130 w 165"/>
                        <a:gd name="T13" fmla="*/ 85 h 236"/>
                        <a:gd name="T14" fmla="*/ 112 w 165"/>
                        <a:gd name="T15" fmla="*/ 91 h 236"/>
                        <a:gd name="T16" fmla="*/ 136 w 165"/>
                        <a:gd name="T17" fmla="*/ 107 h 236"/>
                        <a:gd name="T18" fmla="*/ 112 w 165"/>
                        <a:gd name="T19" fmla="*/ 115 h 236"/>
                        <a:gd name="T20" fmla="*/ 80 w 165"/>
                        <a:gd name="T21" fmla="*/ 137 h 236"/>
                        <a:gd name="T22" fmla="*/ 64 w 165"/>
                        <a:gd name="T23" fmla="*/ 162 h 236"/>
                        <a:gd name="T24" fmla="*/ 35 w 165"/>
                        <a:gd name="T25" fmla="*/ 189 h 236"/>
                        <a:gd name="T26" fmla="*/ 14 w 165"/>
                        <a:gd name="T27" fmla="*/ 216 h 236"/>
                        <a:gd name="T28" fmla="*/ 0 w 165"/>
                        <a:gd name="T29" fmla="*/ 235 h 2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65"/>
                        <a:gd name="T46" fmla="*/ 0 h 236"/>
                        <a:gd name="T47" fmla="*/ 165 w 165"/>
                        <a:gd name="T48" fmla="*/ 236 h 2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65" h="236">
                          <a:moveTo>
                            <a:pt x="133" y="0"/>
                          </a:moveTo>
                          <a:lnTo>
                            <a:pt x="133" y="15"/>
                          </a:lnTo>
                          <a:lnTo>
                            <a:pt x="138" y="37"/>
                          </a:lnTo>
                          <a:lnTo>
                            <a:pt x="151" y="58"/>
                          </a:lnTo>
                          <a:lnTo>
                            <a:pt x="164" y="73"/>
                          </a:lnTo>
                          <a:lnTo>
                            <a:pt x="150" y="77"/>
                          </a:lnTo>
                          <a:lnTo>
                            <a:pt x="130" y="85"/>
                          </a:lnTo>
                          <a:lnTo>
                            <a:pt x="112" y="91"/>
                          </a:lnTo>
                          <a:lnTo>
                            <a:pt x="136" y="107"/>
                          </a:lnTo>
                          <a:lnTo>
                            <a:pt x="112" y="115"/>
                          </a:lnTo>
                          <a:lnTo>
                            <a:pt x="80" y="137"/>
                          </a:lnTo>
                          <a:lnTo>
                            <a:pt x="64" y="162"/>
                          </a:lnTo>
                          <a:lnTo>
                            <a:pt x="35" y="189"/>
                          </a:lnTo>
                          <a:lnTo>
                            <a:pt x="14" y="216"/>
                          </a:lnTo>
                          <a:lnTo>
                            <a:pt x="0" y="23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8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549" y="3926"/>
                      <a:ext cx="82" cy="19"/>
                    </a:xfrm>
                    <a:custGeom>
                      <a:avLst/>
                      <a:gdLst>
                        <a:gd name="T0" fmla="*/ 81 w 82"/>
                        <a:gd name="T1" fmla="*/ 4 h 19"/>
                        <a:gd name="T2" fmla="*/ 65 w 82"/>
                        <a:gd name="T3" fmla="*/ 1 h 19"/>
                        <a:gd name="T4" fmla="*/ 51 w 82"/>
                        <a:gd name="T5" fmla="*/ 0 h 19"/>
                        <a:gd name="T6" fmla="*/ 35 w 82"/>
                        <a:gd name="T7" fmla="*/ 2 h 19"/>
                        <a:gd name="T8" fmla="*/ 23 w 82"/>
                        <a:gd name="T9" fmla="*/ 6 h 19"/>
                        <a:gd name="T10" fmla="*/ 8 w 82"/>
                        <a:gd name="T11" fmla="*/ 13 h 19"/>
                        <a:gd name="T12" fmla="*/ 0 w 82"/>
                        <a:gd name="T13" fmla="*/ 18 h 1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19"/>
                        <a:gd name="T23" fmla="*/ 82 w 82"/>
                        <a:gd name="T24" fmla="*/ 19 h 1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19">
                          <a:moveTo>
                            <a:pt x="81" y="4"/>
                          </a:moveTo>
                          <a:lnTo>
                            <a:pt x="65" y="1"/>
                          </a:lnTo>
                          <a:lnTo>
                            <a:pt x="51" y="0"/>
                          </a:lnTo>
                          <a:lnTo>
                            <a:pt x="35" y="2"/>
                          </a:lnTo>
                          <a:lnTo>
                            <a:pt x="23" y="6"/>
                          </a:lnTo>
                          <a:lnTo>
                            <a:pt x="8" y="13"/>
                          </a:lnTo>
                          <a:lnTo>
                            <a:pt x="0" y="18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8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3584" y="3729"/>
                      <a:ext cx="53" cy="45"/>
                    </a:xfrm>
                    <a:custGeom>
                      <a:avLst/>
                      <a:gdLst>
                        <a:gd name="T0" fmla="*/ 52 w 53"/>
                        <a:gd name="T1" fmla="*/ 44 h 45"/>
                        <a:gd name="T2" fmla="*/ 41 w 53"/>
                        <a:gd name="T3" fmla="*/ 43 h 45"/>
                        <a:gd name="T4" fmla="*/ 27 w 53"/>
                        <a:gd name="T5" fmla="*/ 38 h 45"/>
                        <a:gd name="T6" fmla="*/ 17 w 53"/>
                        <a:gd name="T7" fmla="*/ 31 h 45"/>
                        <a:gd name="T8" fmla="*/ 9 w 53"/>
                        <a:gd name="T9" fmla="*/ 22 h 45"/>
                        <a:gd name="T10" fmla="*/ 3 w 53"/>
                        <a:gd name="T11" fmla="*/ 9 h 45"/>
                        <a:gd name="T12" fmla="*/ 0 w 53"/>
                        <a:gd name="T13" fmla="*/ 0 h 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3"/>
                        <a:gd name="T22" fmla="*/ 0 h 45"/>
                        <a:gd name="T23" fmla="*/ 53 w 53"/>
                        <a:gd name="T24" fmla="*/ 45 h 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3" h="45">
                          <a:moveTo>
                            <a:pt x="52" y="44"/>
                          </a:moveTo>
                          <a:lnTo>
                            <a:pt x="41" y="43"/>
                          </a:lnTo>
                          <a:lnTo>
                            <a:pt x="27" y="38"/>
                          </a:lnTo>
                          <a:lnTo>
                            <a:pt x="17" y="31"/>
                          </a:lnTo>
                          <a:lnTo>
                            <a:pt x="9" y="22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8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622" y="3774"/>
                      <a:ext cx="16" cy="130"/>
                    </a:xfrm>
                    <a:custGeom>
                      <a:avLst/>
                      <a:gdLst>
                        <a:gd name="T0" fmla="*/ 14 w 16"/>
                        <a:gd name="T1" fmla="*/ 0 h 130"/>
                        <a:gd name="T2" fmla="*/ 13 w 16"/>
                        <a:gd name="T3" fmla="*/ 9 h 130"/>
                        <a:gd name="T4" fmla="*/ 13 w 16"/>
                        <a:gd name="T5" fmla="*/ 15 h 130"/>
                        <a:gd name="T6" fmla="*/ 13 w 16"/>
                        <a:gd name="T7" fmla="*/ 24 h 130"/>
                        <a:gd name="T8" fmla="*/ 15 w 16"/>
                        <a:gd name="T9" fmla="*/ 32 h 130"/>
                        <a:gd name="T10" fmla="*/ 13 w 16"/>
                        <a:gd name="T11" fmla="*/ 41 h 130"/>
                        <a:gd name="T12" fmla="*/ 10 w 16"/>
                        <a:gd name="T13" fmla="*/ 50 h 130"/>
                        <a:gd name="T14" fmla="*/ 8 w 16"/>
                        <a:gd name="T15" fmla="*/ 57 h 130"/>
                        <a:gd name="T16" fmla="*/ 7 w 16"/>
                        <a:gd name="T17" fmla="*/ 66 h 130"/>
                        <a:gd name="T18" fmla="*/ 7 w 16"/>
                        <a:gd name="T19" fmla="*/ 74 h 130"/>
                        <a:gd name="T20" fmla="*/ 3 w 16"/>
                        <a:gd name="T21" fmla="*/ 84 h 130"/>
                        <a:gd name="T22" fmla="*/ 0 w 16"/>
                        <a:gd name="T23" fmla="*/ 91 h 130"/>
                        <a:gd name="T24" fmla="*/ 1 w 16"/>
                        <a:gd name="T25" fmla="*/ 100 h 130"/>
                        <a:gd name="T26" fmla="*/ 5 w 16"/>
                        <a:gd name="T27" fmla="*/ 109 h 130"/>
                        <a:gd name="T28" fmla="*/ 10 w 16"/>
                        <a:gd name="T29" fmla="*/ 118 h 130"/>
                        <a:gd name="T30" fmla="*/ 12 w 16"/>
                        <a:gd name="T31" fmla="*/ 129 h 13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6"/>
                        <a:gd name="T49" fmla="*/ 0 h 130"/>
                        <a:gd name="T50" fmla="*/ 16 w 16"/>
                        <a:gd name="T51" fmla="*/ 130 h 13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6" h="130">
                          <a:moveTo>
                            <a:pt x="14" y="0"/>
                          </a:moveTo>
                          <a:lnTo>
                            <a:pt x="13" y="9"/>
                          </a:lnTo>
                          <a:lnTo>
                            <a:pt x="13" y="15"/>
                          </a:lnTo>
                          <a:lnTo>
                            <a:pt x="13" y="24"/>
                          </a:lnTo>
                          <a:lnTo>
                            <a:pt x="15" y="32"/>
                          </a:lnTo>
                          <a:lnTo>
                            <a:pt x="13" y="41"/>
                          </a:lnTo>
                          <a:lnTo>
                            <a:pt x="10" y="50"/>
                          </a:lnTo>
                          <a:lnTo>
                            <a:pt x="8" y="57"/>
                          </a:lnTo>
                          <a:lnTo>
                            <a:pt x="7" y="66"/>
                          </a:lnTo>
                          <a:lnTo>
                            <a:pt x="7" y="74"/>
                          </a:lnTo>
                          <a:lnTo>
                            <a:pt x="3" y="84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5" y="109"/>
                          </a:lnTo>
                          <a:lnTo>
                            <a:pt x="10" y="118"/>
                          </a:lnTo>
                          <a:lnTo>
                            <a:pt x="12" y="129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8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621" y="3726"/>
                      <a:ext cx="15" cy="46"/>
                    </a:xfrm>
                    <a:custGeom>
                      <a:avLst/>
                      <a:gdLst>
                        <a:gd name="T0" fmla="*/ 10 w 15"/>
                        <a:gd name="T1" fmla="*/ 0 h 46"/>
                        <a:gd name="T2" fmla="*/ 4 w 15"/>
                        <a:gd name="T3" fmla="*/ 8 h 46"/>
                        <a:gd name="T4" fmla="*/ 0 w 15"/>
                        <a:gd name="T5" fmla="*/ 17 h 46"/>
                        <a:gd name="T6" fmla="*/ 0 w 15"/>
                        <a:gd name="T7" fmla="*/ 28 h 46"/>
                        <a:gd name="T8" fmla="*/ 5 w 15"/>
                        <a:gd name="T9" fmla="*/ 37 h 46"/>
                        <a:gd name="T10" fmla="*/ 14 w 15"/>
                        <a:gd name="T11" fmla="*/ 45 h 4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5"/>
                        <a:gd name="T19" fmla="*/ 0 h 46"/>
                        <a:gd name="T20" fmla="*/ 15 w 15"/>
                        <a:gd name="T21" fmla="*/ 46 h 4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5" h="46">
                          <a:moveTo>
                            <a:pt x="10" y="0"/>
                          </a:moveTo>
                          <a:lnTo>
                            <a:pt x="4" y="8"/>
                          </a:lnTo>
                          <a:lnTo>
                            <a:pt x="0" y="17"/>
                          </a:lnTo>
                          <a:lnTo>
                            <a:pt x="0" y="28"/>
                          </a:lnTo>
                          <a:lnTo>
                            <a:pt x="5" y="37"/>
                          </a:lnTo>
                          <a:lnTo>
                            <a:pt x="14" y="4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0170" name="Group 29"/>
                <p:cNvGrpSpPr>
                  <a:grpSpLocks/>
                </p:cNvGrpSpPr>
                <p:nvPr/>
              </p:nvGrpSpPr>
              <p:grpSpPr bwMode="auto">
                <a:xfrm>
                  <a:off x="3684" y="3473"/>
                  <a:ext cx="317" cy="299"/>
                  <a:chOff x="3684" y="3473"/>
                  <a:chExt cx="317" cy="299"/>
                </a:xfrm>
              </p:grpSpPr>
              <p:grpSp>
                <p:nvGrpSpPr>
                  <p:cNvPr id="9017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684" y="3473"/>
                    <a:ext cx="317" cy="299"/>
                    <a:chOff x="3684" y="3473"/>
                    <a:chExt cx="317" cy="299"/>
                  </a:xfrm>
                </p:grpSpPr>
                <p:sp>
                  <p:nvSpPr>
                    <p:cNvPr id="90173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3684" y="3473"/>
                      <a:ext cx="317" cy="299"/>
                    </a:xfrm>
                    <a:custGeom>
                      <a:avLst/>
                      <a:gdLst>
                        <a:gd name="T0" fmla="*/ 62 w 317"/>
                        <a:gd name="T1" fmla="*/ 22 h 299"/>
                        <a:gd name="T2" fmla="*/ 0 w 317"/>
                        <a:gd name="T3" fmla="*/ 26 h 299"/>
                        <a:gd name="T4" fmla="*/ 19 w 317"/>
                        <a:gd name="T5" fmla="*/ 63 h 299"/>
                        <a:gd name="T6" fmla="*/ 65 w 317"/>
                        <a:gd name="T7" fmla="*/ 105 h 299"/>
                        <a:gd name="T8" fmla="*/ 60 w 317"/>
                        <a:gd name="T9" fmla="*/ 144 h 299"/>
                        <a:gd name="T10" fmla="*/ 151 w 317"/>
                        <a:gd name="T11" fmla="*/ 298 h 299"/>
                        <a:gd name="T12" fmla="*/ 157 w 317"/>
                        <a:gd name="T13" fmla="*/ 298 h 299"/>
                        <a:gd name="T14" fmla="*/ 179 w 317"/>
                        <a:gd name="T15" fmla="*/ 269 h 299"/>
                        <a:gd name="T16" fmla="*/ 206 w 317"/>
                        <a:gd name="T17" fmla="*/ 217 h 299"/>
                        <a:gd name="T18" fmla="*/ 248 w 317"/>
                        <a:gd name="T19" fmla="*/ 154 h 299"/>
                        <a:gd name="T20" fmla="*/ 258 w 317"/>
                        <a:gd name="T21" fmla="*/ 94 h 299"/>
                        <a:gd name="T22" fmla="*/ 316 w 317"/>
                        <a:gd name="T23" fmla="*/ 31 h 299"/>
                        <a:gd name="T24" fmla="*/ 259 w 317"/>
                        <a:gd name="T25" fmla="*/ 0 h 299"/>
                        <a:gd name="T26" fmla="*/ 205 w 317"/>
                        <a:gd name="T27" fmla="*/ 39 h 299"/>
                        <a:gd name="T28" fmla="*/ 154 w 317"/>
                        <a:gd name="T29" fmla="*/ 36 h 299"/>
                        <a:gd name="T30" fmla="*/ 87 w 317"/>
                        <a:gd name="T31" fmla="*/ 17 h 299"/>
                        <a:gd name="T32" fmla="*/ 62 w 317"/>
                        <a:gd name="T33" fmla="*/ 22 h 29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17"/>
                        <a:gd name="T52" fmla="*/ 0 h 299"/>
                        <a:gd name="T53" fmla="*/ 317 w 317"/>
                        <a:gd name="T54" fmla="*/ 299 h 29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17" h="299">
                          <a:moveTo>
                            <a:pt x="62" y="22"/>
                          </a:moveTo>
                          <a:lnTo>
                            <a:pt x="0" y="26"/>
                          </a:lnTo>
                          <a:lnTo>
                            <a:pt x="19" y="63"/>
                          </a:lnTo>
                          <a:lnTo>
                            <a:pt x="65" y="105"/>
                          </a:lnTo>
                          <a:lnTo>
                            <a:pt x="60" y="144"/>
                          </a:lnTo>
                          <a:lnTo>
                            <a:pt x="151" y="298"/>
                          </a:lnTo>
                          <a:lnTo>
                            <a:pt x="157" y="298"/>
                          </a:lnTo>
                          <a:lnTo>
                            <a:pt x="179" y="269"/>
                          </a:lnTo>
                          <a:lnTo>
                            <a:pt x="206" y="217"/>
                          </a:lnTo>
                          <a:lnTo>
                            <a:pt x="248" y="154"/>
                          </a:lnTo>
                          <a:lnTo>
                            <a:pt x="258" y="94"/>
                          </a:lnTo>
                          <a:lnTo>
                            <a:pt x="316" y="31"/>
                          </a:lnTo>
                          <a:lnTo>
                            <a:pt x="259" y="0"/>
                          </a:lnTo>
                          <a:lnTo>
                            <a:pt x="205" y="39"/>
                          </a:lnTo>
                          <a:lnTo>
                            <a:pt x="154" y="36"/>
                          </a:lnTo>
                          <a:lnTo>
                            <a:pt x="87" y="17"/>
                          </a:lnTo>
                          <a:lnTo>
                            <a:pt x="62" y="22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0174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20" y="3545"/>
                      <a:ext cx="232" cy="35"/>
                      <a:chOff x="3720" y="3545"/>
                      <a:chExt cx="232" cy="35"/>
                    </a:xfrm>
                  </p:grpSpPr>
                  <p:sp>
                    <p:nvSpPr>
                      <p:cNvPr id="90175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89" y="3545"/>
                        <a:ext cx="63" cy="30"/>
                      </a:xfrm>
                      <a:custGeom>
                        <a:avLst/>
                        <a:gdLst>
                          <a:gd name="T0" fmla="*/ 0 w 63"/>
                          <a:gd name="T1" fmla="*/ 0 h 30"/>
                          <a:gd name="T2" fmla="*/ 31 w 63"/>
                          <a:gd name="T3" fmla="*/ 22 h 30"/>
                          <a:gd name="T4" fmla="*/ 62 w 63"/>
                          <a:gd name="T5" fmla="*/ 11 h 30"/>
                          <a:gd name="T6" fmla="*/ 30 w 63"/>
                          <a:gd name="T7" fmla="*/ 29 h 30"/>
                          <a:gd name="T8" fmla="*/ 0 w 63"/>
                          <a:gd name="T9" fmla="*/ 0 h 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"/>
                          <a:gd name="T16" fmla="*/ 0 h 30"/>
                          <a:gd name="T17" fmla="*/ 63 w 63"/>
                          <a:gd name="T18" fmla="*/ 30 h 3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" h="30">
                            <a:moveTo>
                              <a:pt x="0" y="0"/>
                            </a:moveTo>
                            <a:lnTo>
                              <a:pt x="31" y="22"/>
                            </a:lnTo>
                            <a:lnTo>
                              <a:pt x="62" y="11"/>
                            </a:lnTo>
                            <a:lnTo>
                              <a:pt x="3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0176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0" y="3547"/>
                        <a:ext cx="74" cy="33"/>
                      </a:xfrm>
                      <a:custGeom>
                        <a:avLst/>
                        <a:gdLst>
                          <a:gd name="T0" fmla="*/ 73 w 74"/>
                          <a:gd name="T1" fmla="*/ 0 h 33"/>
                          <a:gd name="T2" fmla="*/ 59 w 74"/>
                          <a:gd name="T3" fmla="*/ 26 h 33"/>
                          <a:gd name="T4" fmla="*/ 0 w 74"/>
                          <a:gd name="T5" fmla="*/ 4 h 33"/>
                          <a:gd name="T6" fmla="*/ 60 w 74"/>
                          <a:gd name="T7" fmla="*/ 32 h 33"/>
                          <a:gd name="T8" fmla="*/ 73 w 74"/>
                          <a:gd name="T9" fmla="*/ 0 h 3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4"/>
                          <a:gd name="T16" fmla="*/ 0 h 33"/>
                          <a:gd name="T17" fmla="*/ 74 w 74"/>
                          <a:gd name="T18" fmla="*/ 33 h 3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4" h="33">
                            <a:moveTo>
                              <a:pt x="73" y="0"/>
                            </a:moveTo>
                            <a:lnTo>
                              <a:pt x="59" y="26"/>
                            </a:lnTo>
                            <a:lnTo>
                              <a:pt x="0" y="4"/>
                            </a:lnTo>
                            <a:lnTo>
                              <a:pt x="60" y="32"/>
                            </a:lnTo>
                            <a:lnTo>
                              <a:pt x="73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90172" name="Freeform 35"/>
                  <p:cNvSpPr>
                    <a:spLocks/>
                  </p:cNvSpPr>
                  <p:nvPr/>
                </p:nvSpPr>
                <p:spPr bwMode="auto">
                  <a:xfrm>
                    <a:off x="3786" y="3512"/>
                    <a:ext cx="108" cy="260"/>
                  </a:xfrm>
                  <a:custGeom>
                    <a:avLst/>
                    <a:gdLst>
                      <a:gd name="T0" fmla="*/ 31 w 108"/>
                      <a:gd name="T1" fmla="*/ 0 h 260"/>
                      <a:gd name="T2" fmla="*/ 12 w 108"/>
                      <a:gd name="T3" fmla="*/ 35 h 260"/>
                      <a:gd name="T4" fmla="*/ 39 w 108"/>
                      <a:gd name="T5" fmla="*/ 72 h 260"/>
                      <a:gd name="T6" fmla="*/ 33 w 108"/>
                      <a:gd name="T7" fmla="*/ 89 h 260"/>
                      <a:gd name="T8" fmla="*/ 16 w 108"/>
                      <a:gd name="T9" fmla="*/ 110 h 260"/>
                      <a:gd name="T10" fmla="*/ 0 w 108"/>
                      <a:gd name="T11" fmla="*/ 174 h 260"/>
                      <a:gd name="T12" fmla="*/ 46 w 108"/>
                      <a:gd name="T13" fmla="*/ 259 h 260"/>
                      <a:gd name="T14" fmla="*/ 60 w 108"/>
                      <a:gd name="T15" fmla="*/ 259 h 260"/>
                      <a:gd name="T16" fmla="*/ 107 w 108"/>
                      <a:gd name="T17" fmla="*/ 177 h 260"/>
                      <a:gd name="T18" fmla="*/ 97 w 108"/>
                      <a:gd name="T19" fmla="*/ 112 h 260"/>
                      <a:gd name="T20" fmla="*/ 83 w 108"/>
                      <a:gd name="T21" fmla="*/ 91 h 260"/>
                      <a:gd name="T22" fmla="*/ 72 w 108"/>
                      <a:gd name="T23" fmla="*/ 72 h 260"/>
                      <a:gd name="T24" fmla="*/ 96 w 108"/>
                      <a:gd name="T25" fmla="*/ 35 h 260"/>
                      <a:gd name="T26" fmla="*/ 83 w 108"/>
                      <a:gd name="T27" fmla="*/ 0 h 260"/>
                      <a:gd name="T28" fmla="*/ 31 w 108"/>
                      <a:gd name="T29" fmla="*/ 0 h 26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8"/>
                      <a:gd name="T46" fmla="*/ 0 h 260"/>
                      <a:gd name="T47" fmla="*/ 108 w 108"/>
                      <a:gd name="T48" fmla="*/ 260 h 26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8" h="260">
                        <a:moveTo>
                          <a:pt x="31" y="0"/>
                        </a:moveTo>
                        <a:lnTo>
                          <a:pt x="12" y="35"/>
                        </a:lnTo>
                        <a:lnTo>
                          <a:pt x="39" y="72"/>
                        </a:lnTo>
                        <a:lnTo>
                          <a:pt x="33" y="89"/>
                        </a:lnTo>
                        <a:lnTo>
                          <a:pt x="16" y="110"/>
                        </a:lnTo>
                        <a:lnTo>
                          <a:pt x="0" y="174"/>
                        </a:lnTo>
                        <a:lnTo>
                          <a:pt x="46" y="259"/>
                        </a:lnTo>
                        <a:lnTo>
                          <a:pt x="60" y="259"/>
                        </a:lnTo>
                        <a:lnTo>
                          <a:pt x="107" y="177"/>
                        </a:lnTo>
                        <a:lnTo>
                          <a:pt x="97" y="112"/>
                        </a:lnTo>
                        <a:lnTo>
                          <a:pt x="83" y="91"/>
                        </a:lnTo>
                        <a:lnTo>
                          <a:pt x="72" y="72"/>
                        </a:lnTo>
                        <a:lnTo>
                          <a:pt x="96" y="35"/>
                        </a:lnTo>
                        <a:lnTo>
                          <a:pt x="83" y="0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162" name="Group 36"/>
              <p:cNvGrpSpPr>
                <a:grpSpLocks/>
              </p:cNvGrpSpPr>
              <p:nvPr/>
            </p:nvGrpSpPr>
            <p:grpSpPr bwMode="auto">
              <a:xfrm>
                <a:off x="3630" y="3746"/>
                <a:ext cx="295" cy="184"/>
                <a:chOff x="3630" y="3746"/>
                <a:chExt cx="295" cy="184"/>
              </a:xfrm>
            </p:grpSpPr>
            <p:sp>
              <p:nvSpPr>
                <p:cNvPr id="90163" name="Freeform 37"/>
                <p:cNvSpPr>
                  <a:spLocks/>
                </p:cNvSpPr>
                <p:nvPr/>
              </p:nvSpPr>
              <p:spPr bwMode="auto">
                <a:xfrm>
                  <a:off x="3709" y="3746"/>
                  <a:ext cx="216" cy="176"/>
                </a:xfrm>
                <a:custGeom>
                  <a:avLst/>
                  <a:gdLst>
                    <a:gd name="T0" fmla="*/ 0 w 216"/>
                    <a:gd name="T1" fmla="*/ 61 h 176"/>
                    <a:gd name="T2" fmla="*/ 57 w 216"/>
                    <a:gd name="T3" fmla="*/ 20 h 176"/>
                    <a:gd name="T4" fmla="*/ 88 w 216"/>
                    <a:gd name="T5" fmla="*/ 10 h 176"/>
                    <a:gd name="T6" fmla="*/ 119 w 216"/>
                    <a:gd name="T7" fmla="*/ 0 h 176"/>
                    <a:gd name="T8" fmla="*/ 143 w 216"/>
                    <a:gd name="T9" fmla="*/ 0 h 176"/>
                    <a:gd name="T10" fmla="*/ 174 w 216"/>
                    <a:gd name="T11" fmla="*/ 3 h 176"/>
                    <a:gd name="T12" fmla="*/ 194 w 216"/>
                    <a:gd name="T13" fmla="*/ 8 h 176"/>
                    <a:gd name="T14" fmla="*/ 210 w 216"/>
                    <a:gd name="T15" fmla="*/ 17 h 176"/>
                    <a:gd name="T16" fmla="*/ 215 w 216"/>
                    <a:gd name="T17" fmla="*/ 24 h 176"/>
                    <a:gd name="T18" fmla="*/ 215 w 216"/>
                    <a:gd name="T19" fmla="*/ 29 h 176"/>
                    <a:gd name="T20" fmla="*/ 211 w 216"/>
                    <a:gd name="T21" fmla="*/ 38 h 176"/>
                    <a:gd name="T22" fmla="*/ 201 w 216"/>
                    <a:gd name="T23" fmla="*/ 44 h 176"/>
                    <a:gd name="T24" fmla="*/ 188 w 216"/>
                    <a:gd name="T25" fmla="*/ 49 h 176"/>
                    <a:gd name="T26" fmla="*/ 197 w 216"/>
                    <a:gd name="T27" fmla="*/ 58 h 176"/>
                    <a:gd name="T28" fmla="*/ 206 w 216"/>
                    <a:gd name="T29" fmla="*/ 67 h 176"/>
                    <a:gd name="T30" fmla="*/ 208 w 216"/>
                    <a:gd name="T31" fmla="*/ 72 h 176"/>
                    <a:gd name="T32" fmla="*/ 205 w 216"/>
                    <a:gd name="T33" fmla="*/ 80 h 176"/>
                    <a:gd name="T34" fmla="*/ 199 w 216"/>
                    <a:gd name="T35" fmla="*/ 85 h 176"/>
                    <a:gd name="T36" fmla="*/ 190 w 216"/>
                    <a:gd name="T37" fmla="*/ 91 h 176"/>
                    <a:gd name="T38" fmla="*/ 174 w 216"/>
                    <a:gd name="T39" fmla="*/ 91 h 176"/>
                    <a:gd name="T40" fmla="*/ 177 w 216"/>
                    <a:gd name="T41" fmla="*/ 100 h 176"/>
                    <a:gd name="T42" fmla="*/ 181 w 216"/>
                    <a:gd name="T43" fmla="*/ 106 h 176"/>
                    <a:gd name="T44" fmla="*/ 178 w 216"/>
                    <a:gd name="T45" fmla="*/ 116 h 176"/>
                    <a:gd name="T46" fmla="*/ 171 w 216"/>
                    <a:gd name="T47" fmla="*/ 121 h 176"/>
                    <a:gd name="T48" fmla="*/ 160 w 216"/>
                    <a:gd name="T49" fmla="*/ 124 h 176"/>
                    <a:gd name="T50" fmla="*/ 146 w 216"/>
                    <a:gd name="T51" fmla="*/ 124 h 176"/>
                    <a:gd name="T52" fmla="*/ 152 w 216"/>
                    <a:gd name="T53" fmla="*/ 128 h 176"/>
                    <a:gd name="T54" fmla="*/ 157 w 216"/>
                    <a:gd name="T55" fmla="*/ 135 h 176"/>
                    <a:gd name="T56" fmla="*/ 156 w 216"/>
                    <a:gd name="T57" fmla="*/ 142 h 176"/>
                    <a:gd name="T58" fmla="*/ 151 w 216"/>
                    <a:gd name="T59" fmla="*/ 146 h 176"/>
                    <a:gd name="T60" fmla="*/ 144 w 216"/>
                    <a:gd name="T61" fmla="*/ 149 h 176"/>
                    <a:gd name="T62" fmla="*/ 135 w 216"/>
                    <a:gd name="T63" fmla="*/ 153 h 176"/>
                    <a:gd name="T64" fmla="*/ 121 w 216"/>
                    <a:gd name="T65" fmla="*/ 154 h 176"/>
                    <a:gd name="T66" fmla="*/ 107 w 216"/>
                    <a:gd name="T67" fmla="*/ 154 h 176"/>
                    <a:gd name="T68" fmla="*/ 93 w 216"/>
                    <a:gd name="T69" fmla="*/ 164 h 176"/>
                    <a:gd name="T70" fmla="*/ 84 w 216"/>
                    <a:gd name="T71" fmla="*/ 169 h 176"/>
                    <a:gd name="T72" fmla="*/ 70 w 216"/>
                    <a:gd name="T73" fmla="*/ 173 h 176"/>
                    <a:gd name="T74" fmla="*/ 54 w 216"/>
                    <a:gd name="T75" fmla="*/ 175 h 176"/>
                    <a:gd name="T76" fmla="*/ 37 w 216"/>
                    <a:gd name="T77" fmla="*/ 171 h 176"/>
                    <a:gd name="T78" fmla="*/ 0 w 216"/>
                    <a:gd name="T79" fmla="*/ 138 h 176"/>
                    <a:gd name="T80" fmla="*/ 0 w 216"/>
                    <a:gd name="T81" fmla="*/ 99 h 176"/>
                    <a:gd name="T82" fmla="*/ 0 w 216"/>
                    <a:gd name="T83" fmla="*/ 61 h 17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6"/>
                    <a:gd name="T127" fmla="*/ 0 h 176"/>
                    <a:gd name="T128" fmla="*/ 216 w 216"/>
                    <a:gd name="T129" fmla="*/ 176 h 17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6" h="176">
                      <a:moveTo>
                        <a:pt x="0" y="61"/>
                      </a:moveTo>
                      <a:lnTo>
                        <a:pt x="57" y="20"/>
                      </a:lnTo>
                      <a:lnTo>
                        <a:pt x="88" y="10"/>
                      </a:lnTo>
                      <a:lnTo>
                        <a:pt x="119" y="0"/>
                      </a:lnTo>
                      <a:lnTo>
                        <a:pt x="143" y="0"/>
                      </a:lnTo>
                      <a:lnTo>
                        <a:pt x="174" y="3"/>
                      </a:lnTo>
                      <a:lnTo>
                        <a:pt x="194" y="8"/>
                      </a:lnTo>
                      <a:lnTo>
                        <a:pt x="210" y="17"/>
                      </a:lnTo>
                      <a:lnTo>
                        <a:pt x="215" y="24"/>
                      </a:lnTo>
                      <a:lnTo>
                        <a:pt x="215" y="29"/>
                      </a:lnTo>
                      <a:lnTo>
                        <a:pt x="211" y="38"/>
                      </a:lnTo>
                      <a:lnTo>
                        <a:pt x="201" y="44"/>
                      </a:lnTo>
                      <a:lnTo>
                        <a:pt x="188" y="49"/>
                      </a:lnTo>
                      <a:lnTo>
                        <a:pt x="197" y="58"/>
                      </a:lnTo>
                      <a:lnTo>
                        <a:pt x="206" y="67"/>
                      </a:lnTo>
                      <a:lnTo>
                        <a:pt x="208" y="72"/>
                      </a:lnTo>
                      <a:lnTo>
                        <a:pt x="205" y="80"/>
                      </a:lnTo>
                      <a:lnTo>
                        <a:pt x="199" y="85"/>
                      </a:lnTo>
                      <a:lnTo>
                        <a:pt x="190" y="91"/>
                      </a:lnTo>
                      <a:lnTo>
                        <a:pt x="174" y="91"/>
                      </a:lnTo>
                      <a:lnTo>
                        <a:pt x="177" y="100"/>
                      </a:lnTo>
                      <a:lnTo>
                        <a:pt x="181" y="106"/>
                      </a:lnTo>
                      <a:lnTo>
                        <a:pt x="178" y="116"/>
                      </a:lnTo>
                      <a:lnTo>
                        <a:pt x="171" y="121"/>
                      </a:lnTo>
                      <a:lnTo>
                        <a:pt x="160" y="124"/>
                      </a:lnTo>
                      <a:lnTo>
                        <a:pt x="146" y="124"/>
                      </a:lnTo>
                      <a:lnTo>
                        <a:pt x="152" y="128"/>
                      </a:lnTo>
                      <a:lnTo>
                        <a:pt x="157" y="135"/>
                      </a:lnTo>
                      <a:lnTo>
                        <a:pt x="156" y="142"/>
                      </a:lnTo>
                      <a:lnTo>
                        <a:pt x="151" y="146"/>
                      </a:lnTo>
                      <a:lnTo>
                        <a:pt x="144" y="149"/>
                      </a:lnTo>
                      <a:lnTo>
                        <a:pt x="135" y="153"/>
                      </a:lnTo>
                      <a:lnTo>
                        <a:pt x="121" y="154"/>
                      </a:lnTo>
                      <a:lnTo>
                        <a:pt x="107" y="154"/>
                      </a:lnTo>
                      <a:lnTo>
                        <a:pt x="93" y="164"/>
                      </a:lnTo>
                      <a:lnTo>
                        <a:pt x="84" y="169"/>
                      </a:lnTo>
                      <a:lnTo>
                        <a:pt x="70" y="173"/>
                      </a:lnTo>
                      <a:lnTo>
                        <a:pt x="54" y="175"/>
                      </a:lnTo>
                      <a:lnTo>
                        <a:pt x="37" y="171"/>
                      </a:lnTo>
                      <a:lnTo>
                        <a:pt x="0" y="138"/>
                      </a:lnTo>
                      <a:lnTo>
                        <a:pt x="0" y="99"/>
                      </a:lnTo>
                      <a:lnTo>
                        <a:pt x="0" y="61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4" name="Freeform 38"/>
                <p:cNvSpPr>
                  <a:spLocks/>
                </p:cNvSpPr>
                <p:nvPr/>
              </p:nvSpPr>
              <p:spPr bwMode="auto">
                <a:xfrm>
                  <a:off x="3630" y="3776"/>
                  <a:ext cx="109" cy="154"/>
                </a:xfrm>
                <a:custGeom>
                  <a:avLst/>
                  <a:gdLst>
                    <a:gd name="T0" fmla="*/ 97 w 109"/>
                    <a:gd name="T1" fmla="*/ 18 h 154"/>
                    <a:gd name="T2" fmla="*/ 108 w 109"/>
                    <a:gd name="T3" fmla="*/ 3 h 154"/>
                    <a:gd name="T4" fmla="*/ 85 w 109"/>
                    <a:gd name="T5" fmla="*/ 6 h 154"/>
                    <a:gd name="T6" fmla="*/ 64 w 109"/>
                    <a:gd name="T7" fmla="*/ 5 h 154"/>
                    <a:gd name="T8" fmla="*/ 41 w 109"/>
                    <a:gd name="T9" fmla="*/ 5 h 154"/>
                    <a:gd name="T10" fmla="*/ 12 w 109"/>
                    <a:gd name="T11" fmla="*/ 0 h 154"/>
                    <a:gd name="T12" fmla="*/ 14 w 109"/>
                    <a:gd name="T13" fmla="*/ 30 h 154"/>
                    <a:gd name="T14" fmla="*/ 8 w 109"/>
                    <a:gd name="T15" fmla="*/ 54 h 154"/>
                    <a:gd name="T16" fmla="*/ 5 w 109"/>
                    <a:gd name="T17" fmla="*/ 75 h 154"/>
                    <a:gd name="T18" fmla="*/ 0 w 109"/>
                    <a:gd name="T19" fmla="*/ 91 h 154"/>
                    <a:gd name="T20" fmla="*/ 2 w 109"/>
                    <a:gd name="T21" fmla="*/ 104 h 154"/>
                    <a:gd name="T22" fmla="*/ 10 w 109"/>
                    <a:gd name="T23" fmla="*/ 116 h 154"/>
                    <a:gd name="T24" fmla="*/ 12 w 109"/>
                    <a:gd name="T25" fmla="*/ 130 h 154"/>
                    <a:gd name="T26" fmla="*/ 12 w 109"/>
                    <a:gd name="T27" fmla="*/ 141 h 154"/>
                    <a:gd name="T28" fmla="*/ 5 w 109"/>
                    <a:gd name="T29" fmla="*/ 153 h 154"/>
                    <a:gd name="T30" fmla="*/ 27 w 109"/>
                    <a:gd name="T31" fmla="*/ 152 h 154"/>
                    <a:gd name="T32" fmla="*/ 42 w 109"/>
                    <a:gd name="T33" fmla="*/ 147 h 154"/>
                    <a:gd name="T34" fmla="*/ 64 w 109"/>
                    <a:gd name="T35" fmla="*/ 147 h 154"/>
                    <a:gd name="T36" fmla="*/ 75 w 109"/>
                    <a:gd name="T37" fmla="*/ 142 h 154"/>
                    <a:gd name="T38" fmla="*/ 94 w 109"/>
                    <a:gd name="T39" fmla="*/ 145 h 154"/>
                    <a:gd name="T40" fmla="*/ 105 w 109"/>
                    <a:gd name="T41" fmla="*/ 144 h 154"/>
                    <a:gd name="T42" fmla="*/ 99 w 109"/>
                    <a:gd name="T43" fmla="*/ 131 h 154"/>
                    <a:gd name="T44" fmla="*/ 86 w 109"/>
                    <a:gd name="T45" fmla="*/ 119 h 154"/>
                    <a:gd name="T46" fmla="*/ 81 w 109"/>
                    <a:gd name="T47" fmla="*/ 104 h 154"/>
                    <a:gd name="T48" fmla="*/ 85 w 109"/>
                    <a:gd name="T49" fmla="*/ 81 h 154"/>
                    <a:gd name="T50" fmla="*/ 81 w 109"/>
                    <a:gd name="T51" fmla="*/ 61 h 154"/>
                    <a:gd name="T52" fmla="*/ 83 w 109"/>
                    <a:gd name="T53" fmla="*/ 38 h 154"/>
                    <a:gd name="T54" fmla="*/ 97 w 109"/>
                    <a:gd name="T55" fmla="*/ 18 h 15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09"/>
                    <a:gd name="T85" fmla="*/ 0 h 154"/>
                    <a:gd name="T86" fmla="*/ 109 w 109"/>
                    <a:gd name="T87" fmla="*/ 154 h 15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09" h="154">
                      <a:moveTo>
                        <a:pt x="97" y="18"/>
                      </a:moveTo>
                      <a:lnTo>
                        <a:pt x="108" y="3"/>
                      </a:lnTo>
                      <a:lnTo>
                        <a:pt x="85" y="6"/>
                      </a:lnTo>
                      <a:lnTo>
                        <a:pt x="64" y="5"/>
                      </a:lnTo>
                      <a:lnTo>
                        <a:pt x="41" y="5"/>
                      </a:lnTo>
                      <a:lnTo>
                        <a:pt x="12" y="0"/>
                      </a:lnTo>
                      <a:lnTo>
                        <a:pt x="14" y="30"/>
                      </a:lnTo>
                      <a:lnTo>
                        <a:pt x="8" y="54"/>
                      </a:lnTo>
                      <a:lnTo>
                        <a:pt x="5" y="75"/>
                      </a:lnTo>
                      <a:lnTo>
                        <a:pt x="0" y="91"/>
                      </a:lnTo>
                      <a:lnTo>
                        <a:pt x="2" y="104"/>
                      </a:lnTo>
                      <a:lnTo>
                        <a:pt x="10" y="116"/>
                      </a:lnTo>
                      <a:lnTo>
                        <a:pt x="12" y="130"/>
                      </a:lnTo>
                      <a:lnTo>
                        <a:pt x="12" y="141"/>
                      </a:lnTo>
                      <a:lnTo>
                        <a:pt x="5" y="153"/>
                      </a:lnTo>
                      <a:lnTo>
                        <a:pt x="27" y="152"/>
                      </a:lnTo>
                      <a:lnTo>
                        <a:pt x="42" y="147"/>
                      </a:lnTo>
                      <a:lnTo>
                        <a:pt x="64" y="147"/>
                      </a:lnTo>
                      <a:lnTo>
                        <a:pt x="75" y="142"/>
                      </a:lnTo>
                      <a:lnTo>
                        <a:pt x="94" y="145"/>
                      </a:lnTo>
                      <a:lnTo>
                        <a:pt x="105" y="144"/>
                      </a:lnTo>
                      <a:lnTo>
                        <a:pt x="99" y="131"/>
                      </a:lnTo>
                      <a:lnTo>
                        <a:pt x="86" y="119"/>
                      </a:lnTo>
                      <a:lnTo>
                        <a:pt x="81" y="104"/>
                      </a:lnTo>
                      <a:lnTo>
                        <a:pt x="85" y="81"/>
                      </a:lnTo>
                      <a:lnTo>
                        <a:pt x="81" y="61"/>
                      </a:lnTo>
                      <a:lnTo>
                        <a:pt x="83" y="38"/>
                      </a:lnTo>
                      <a:lnTo>
                        <a:pt x="97" y="18"/>
                      </a:lnTo>
                    </a:path>
                  </a:pathLst>
                </a:custGeom>
                <a:solidFill>
                  <a:srgbClr val="E0E0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5" name="Freeform 39"/>
                <p:cNvSpPr>
                  <a:spLocks/>
                </p:cNvSpPr>
                <p:nvPr/>
              </p:nvSpPr>
              <p:spPr bwMode="auto">
                <a:xfrm>
                  <a:off x="3825" y="3785"/>
                  <a:ext cx="74" cy="12"/>
                </a:xfrm>
                <a:custGeom>
                  <a:avLst/>
                  <a:gdLst>
                    <a:gd name="T0" fmla="*/ 0 w 74"/>
                    <a:gd name="T1" fmla="*/ 11 h 12"/>
                    <a:gd name="T2" fmla="*/ 10 w 74"/>
                    <a:gd name="T3" fmla="*/ 7 h 12"/>
                    <a:gd name="T4" fmla="*/ 16 w 74"/>
                    <a:gd name="T5" fmla="*/ 4 h 12"/>
                    <a:gd name="T6" fmla="*/ 27 w 74"/>
                    <a:gd name="T7" fmla="*/ 1 h 12"/>
                    <a:gd name="T8" fmla="*/ 38 w 74"/>
                    <a:gd name="T9" fmla="*/ 0 h 12"/>
                    <a:gd name="T10" fmla="*/ 46 w 74"/>
                    <a:gd name="T11" fmla="*/ 0 h 12"/>
                    <a:gd name="T12" fmla="*/ 55 w 74"/>
                    <a:gd name="T13" fmla="*/ 2 h 12"/>
                    <a:gd name="T14" fmla="*/ 64 w 74"/>
                    <a:gd name="T15" fmla="*/ 5 h 12"/>
                    <a:gd name="T16" fmla="*/ 73 w 74"/>
                    <a:gd name="T17" fmla="*/ 9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12"/>
                    <a:gd name="T29" fmla="*/ 74 w 74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12">
                      <a:moveTo>
                        <a:pt x="0" y="11"/>
                      </a:moveTo>
                      <a:lnTo>
                        <a:pt x="10" y="7"/>
                      </a:lnTo>
                      <a:lnTo>
                        <a:pt x="16" y="4"/>
                      </a:lnTo>
                      <a:lnTo>
                        <a:pt x="27" y="1"/>
                      </a:lnTo>
                      <a:lnTo>
                        <a:pt x="38" y="0"/>
                      </a:lnTo>
                      <a:lnTo>
                        <a:pt x="46" y="0"/>
                      </a:lnTo>
                      <a:lnTo>
                        <a:pt x="55" y="2"/>
                      </a:lnTo>
                      <a:lnTo>
                        <a:pt x="64" y="5"/>
                      </a:lnTo>
                      <a:lnTo>
                        <a:pt x="73" y="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6" name="Freeform 40"/>
                <p:cNvSpPr>
                  <a:spLocks/>
                </p:cNvSpPr>
                <p:nvPr/>
              </p:nvSpPr>
              <p:spPr bwMode="auto">
                <a:xfrm>
                  <a:off x="3815" y="3824"/>
                  <a:ext cx="70" cy="14"/>
                </a:xfrm>
                <a:custGeom>
                  <a:avLst/>
                  <a:gdLst>
                    <a:gd name="T0" fmla="*/ 0 w 70"/>
                    <a:gd name="T1" fmla="*/ 7 h 14"/>
                    <a:gd name="T2" fmla="*/ 11 w 70"/>
                    <a:gd name="T3" fmla="*/ 4 h 14"/>
                    <a:gd name="T4" fmla="*/ 25 w 70"/>
                    <a:gd name="T5" fmla="*/ 0 h 14"/>
                    <a:gd name="T6" fmla="*/ 39 w 70"/>
                    <a:gd name="T7" fmla="*/ 0 h 14"/>
                    <a:gd name="T8" fmla="*/ 51 w 70"/>
                    <a:gd name="T9" fmla="*/ 2 h 14"/>
                    <a:gd name="T10" fmla="*/ 58 w 70"/>
                    <a:gd name="T11" fmla="*/ 5 h 14"/>
                    <a:gd name="T12" fmla="*/ 65 w 70"/>
                    <a:gd name="T13" fmla="*/ 7 h 14"/>
                    <a:gd name="T14" fmla="*/ 69 w 70"/>
                    <a:gd name="T15" fmla="*/ 13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0"/>
                    <a:gd name="T25" fmla="*/ 0 h 14"/>
                    <a:gd name="T26" fmla="*/ 70 w 70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0" h="14">
                      <a:moveTo>
                        <a:pt x="0" y="7"/>
                      </a:moveTo>
                      <a:lnTo>
                        <a:pt x="11" y="4"/>
                      </a:lnTo>
                      <a:lnTo>
                        <a:pt x="25" y="0"/>
                      </a:lnTo>
                      <a:lnTo>
                        <a:pt x="39" y="0"/>
                      </a:lnTo>
                      <a:lnTo>
                        <a:pt x="51" y="2"/>
                      </a:lnTo>
                      <a:lnTo>
                        <a:pt x="58" y="5"/>
                      </a:lnTo>
                      <a:lnTo>
                        <a:pt x="65" y="7"/>
                      </a:lnTo>
                      <a:lnTo>
                        <a:pt x="69" y="13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7" name="Freeform 41"/>
                <p:cNvSpPr>
                  <a:spLocks/>
                </p:cNvSpPr>
                <p:nvPr/>
              </p:nvSpPr>
              <p:spPr bwMode="auto">
                <a:xfrm>
                  <a:off x="3798" y="3864"/>
                  <a:ext cx="64" cy="18"/>
                </a:xfrm>
                <a:custGeom>
                  <a:avLst/>
                  <a:gdLst>
                    <a:gd name="T0" fmla="*/ 4 w 64"/>
                    <a:gd name="T1" fmla="*/ 17 h 18"/>
                    <a:gd name="T2" fmla="*/ 0 w 64"/>
                    <a:gd name="T3" fmla="*/ 14 h 18"/>
                    <a:gd name="T4" fmla="*/ 2 w 64"/>
                    <a:gd name="T5" fmla="*/ 8 h 18"/>
                    <a:gd name="T6" fmla="*/ 8 w 64"/>
                    <a:gd name="T7" fmla="*/ 6 h 18"/>
                    <a:gd name="T8" fmla="*/ 19 w 64"/>
                    <a:gd name="T9" fmla="*/ 3 h 18"/>
                    <a:gd name="T10" fmla="*/ 30 w 64"/>
                    <a:gd name="T11" fmla="*/ 0 h 18"/>
                    <a:gd name="T12" fmla="*/ 40 w 64"/>
                    <a:gd name="T13" fmla="*/ 0 h 18"/>
                    <a:gd name="T14" fmla="*/ 49 w 64"/>
                    <a:gd name="T15" fmla="*/ 1 h 18"/>
                    <a:gd name="T16" fmla="*/ 57 w 64"/>
                    <a:gd name="T17" fmla="*/ 4 h 18"/>
                    <a:gd name="T18" fmla="*/ 63 w 64"/>
                    <a:gd name="T19" fmla="*/ 6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4"/>
                    <a:gd name="T31" fmla="*/ 0 h 18"/>
                    <a:gd name="T32" fmla="*/ 64 w 64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4" h="18">
                      <a:moveTo>
                        <a:pt x="4" y="17"/>
                      </a:move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8" y="6"/>
                      </a:lnTo>
                      <a:lnTo>
                        <a:pt x="19" y="3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7" y="4"/>
                      </a:lnTo>
                      <a:lnTo>
                        <a:pt x="63" y="6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8" name="Rectangle 42"/>
                <p:cNvSpPr>
                  <a:spLocks noChangeArrowheads="1"/>
                </p:cNvSpPr>
                <p:nvPr/>
              </p:nvSpPr>
              <p:spPr bwMode="auto">
                <a:xfrm>
                  <a:off x="3665" y="3790"/>
                  <a:ext cx="36" cy="1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134" name="Group 43"/>
            <p:cNvGrpSpPr>
              <a:grpSpLocks/>
            </p:cNvGrpSpPr>
            <p:nvPr/>
          </p:nvGrpSpPr>
          <p:grpSpPr bwMode="auto">
            <a:xfrm>
              <a:off x="3537" y="2455"/>
              <a:ext cx="682" cy="1091"/>
              <a:chOff x="3537" y="2455"/>
              <a:chExt cx="682" cy="1091"/>
            </a:xfrm>
          </p:grpSpPr>
          <p:grpSp>
            <p:nvGrpSpPr>
              <p:cNvPr id="90135" name="Group 44"/>
              <p:cNvGrpSpPr>
                <a:grpSpLocks/>
              </p:cNvGrpSpPr>
              <p:nvPr/>
            </p:nvGrpSpPr>
            <p:grpSpPr bwMode="auto">
              <a:xfrm>
                <a:off x="3537" y="2455"/>
                <a:ext cx="682" cy="1091"/>
                <a:chOff x="3537" y="2455"/>
                <a:chExt cx="682" cy="1091"/>
              </a:xfrm>
            </p:grpSpPr>
            <p:sp>
              <p:nvSpPr>
                <p:cNvPr id="90152" name="Freeform 45"/>
                <p:cNvSpPr>
                  <a:spLocks/>
                </p:cNvSpPr>
                <p:nvPr/>
              </p:nvSpPr>
              <p:spPr bwMode="auto">
                <a:xfrm>
                  <a:off x="3537" y="2537"/>
                  <a:ext cx="642" cy="1009"/>
                </a:xfrm>
                <a:custGeom>
                  <a:avLst/>
                  <a:gdLst>
                    <a:gd name="T0" fmla="*/ 65 w 642"/>
                    <a:gd name="T1" fmla="*/ 452 h 1009"/>
                    <a:gd name="T2" fmla="*/ 79 w 642"/>
                    <a:gd name="T3" fmla="*/ 535 h 1009"/>
                    <a:gd name="T4" fmla="*/ 84 w 642"/>
                    <a:gd name="T5" fmla="*/ 613 h 1009"/>
                    <a:gd name="T6" fmla="*/ 91 w 642"/>
                    <a:gd name="T7" fmla="*/ 677 h 1009"/>
                    <a:gd name="T8" fmla="*/ 100 w 642"/>
                    <a:gd name="T9" fmla="*/ 739 h 1009"/>
                    <a:gd name="T10" fmla="*/ 116 w 642"/>
                    <a:gd name="T11" fmla="*/ 818 h 1009"/>
                    <a:gd name="T12" fmla="*/ 141 w 642"/>
                    <a:gd name="T13" fmla="*/ 891 h 1009"/>
                    <a:gd name="T14" fmla="*/ 153 w 642"/>
                    <a:gd name="T15" fmla="*/ 922 h 1009"/>
                    <a:gd name="T16" fmla="*/ 178 w 642"/>
                    <a:gd name="T17" fmla="*/ 962 h 1009"/>
                    <a:gd name="T18" fmla="*/ 209 w 642"/>
                    <a:gd name="T19" fmla="*/ 985 h 1009"/>
                    <a:gd name="T20" fmla="*/ 234 w 642"/>
                    <a:gd name="T21" fmla="*/ 997 h 1009"/>
                    <a:gd name="T22" fmla="*/ 263 w 642"/>
                    <a:gd name="T23" fmla="*/ 1003 h 1009"/>
                    <a:gd name="T24" fmla="*/ 302 w 642"/>
                    <a:gd name="T25" fmla="*/ 1008 h 1009"/>
                    <a:gd name="T26" fmla="*/ 339 w 642"/>
                    <a:gd name="T27" fmla="*/ 1003 h 1009"/>
                    <a:gd name="T28" fmla="*/ 377 w 642"/>
                    <a:gd name="T29" fmla="*/ 993 h 1009"/>
                    <a:gd name="T30" fmla="*/ 407 w 642"/>
                    <a:gd name="T31" fmla="*/ 972 h 1009"/>
                    <a:gd name="T32" fmla="*/ 431 w 642"/>
                    <a:gd name="T33" fmla="*/ 939 h 1009"/>
                    <a:gd name="T34" fmla="*/ 452 w 642"/>
                    <a:gd name="T35" fmla="*/ 895 h 1009"/>
                    <a:gd name="T36" fmla="*/ 472 w 642"/>
                    <a:gd name="T37" fmla="*/ 854 h 1009"/>
                    <a:gd name="T38" fmla="*/ 502 w 642"/>
                    <a:gd name="T39" fmla="*/ 779 h 1009"/>
                    <a:gd name="T40" fmla="*/ 531 w 642"/>
                    <a:gd name="T41" fmla="*/ 684 h 1009"/>
                    <a:gd name="T42" fmla="*/ 552 w 642"/>
                    <a:gd name="T43" fmla="*/ 612 h 1009"/>
                    <a:gd name="T44" fmla="*/ 565 w 642"/>
                    <a:gd name="T45" fmla="*/ 526 h 1009"/>
                    <a:gd name="T46" fmla="*/ 575 w 642"/>
                    <a:gd name="T47" fmla="*/ 451 h 1009"/>
                    <a:gd name="T48" fmla="*/ 580 w 642"/>
                    <a:gd name="T49" fmla="*/ 422 h 1009"/>
                    <a:gd name="T50" fmla="*/ 599 w 642"/>
                    <a:gd name="T51" fmla="*/ 411 h 1009"/>
                    <a:gd name="T52" fmla="*/ 614 w 642"/>
                    <a:gd name="T53" fmla="*/ 400 h 1009"/>
                    <a:gd name="T54" fmla="*/ 630 w 642"/>
                    <a:gd name="T55" fmla="*/ 385 h 1009"/>
                    <a:gd name="T56" fmla="*/ 641 w 642"/>
                    <a:gd name="T57" fmla="*/ 367 h 1009"/>
                    <a:gd name="T58" fmla="*/ 639 w 642"/>
                    <a:gd name="T59" fmla="*/ 350 h 1009"/>
                    <a:gd name="T60" fmla="*/ 623 w 642"/>
                    <a:gd name="T61" fmla="*/ 335 h 1009"/>
                    <a:gd name="T62" fmla="*/ 604 w 642"/>
                    <a:gd name="T63" fmla="*/ 324 h 1009"/>
                    <a:gd name="T64" fmla="*/ 585 w 642"/>
                    <a:gd name="T65" fmla="*/ 321 h 1009"/>
                    <a:gd name="T66" fmla="*/ 585 w 642"/>
                    <a:gd name="T67" fmla="*/ 298 h 1009"/>
                    <a:gd name="T68" fmla="*/ 589 w 642"/>
                    <a:gd name="T69" fmla="*/ 237 h 1009"/>
                    <a:gd name="T70" fmla="*/ 595 w 642"/>
                    <a:gd name="T71" fmla="*/ 166 h 1009"/>
                    <a:gd name="T72" fmla="*/ 570 w 642"/>
                    <a:gd name="T73" fmla="*/ 89 h 1009"/>
                    <a:gd name="T74" fmla="*/ 537 w 642"/>
                    <a:gd name="T75" fmla="*/ 50 h 1009"/>
                    <a:gd name="T76" fmla="*/ 457 w 642"/>
                    <a:gd name="T77" fmla="*/ 7 h 1009"/>
                    <a:gd name="T78" fmla="*/ 356 w 642"/>
                    <a:gd name="T79" fmla="*/ 0 h 1009"/>
                    <a:gd name="T80" fmla="*/ 262 w 642"/>
                    <a:gd name="T81" fmla="*/ 11 h 1009"/>
                    <a:gd name="T82" fmla="*/ 151 w 642"/>
                    <a:gd name="T83" fmla="*/ 46 h 1009"/>
                    <a:gd name="T84" fmla="*/ 85 w 642"/>
                    <a:gd name="T85" fmla="*/ 116 h 1009"/>
                    <a:gd name="T86" fmla="*/ 81 w 642"/>
                    <a:gd name="T87" fmla="*/ 183 h 1009"/>
                    <a:gd name="T88" fmla="*/ 85 w 642"/>
                    <a:gd name="T89" fmla="*/ 230 h 1009"/>
                    <a:gd name="T90" fmla="*/ 81 w 642"/>
                    <a:gd name="T91" fmla="*/ 266 h 1009"/>
                    <a:gd name="T92" fmla="*/ 76 w 642"/>
                    <a:gd name="T93" fmla="*/ 291 h 1009"/>
                    <a:gd name="T94" fmla="*/ 56 w 642"/>
                    <a:gd name="T95" fmla="*/ 309 h 1009"/>
                    <a:gd name="T96" fmla="*/ 33 w 642"/>
                    <a:gd name="T97" fmla="*/ 320 h 1009"/>
                    <a:gd name="T98" fmla="*/ 9 w 642"/>
                    <a:gd name="T99" fmla="*/ 334 h 1009"/>
                    <a:gd name="T100" fmla="*/ 1 w 642"/>
                    <a:gd name="T101" fmla="*/ 352 h 1009"/>
                    <a:gd name="T102" fmla="*/ 0 w 642"/>
                    <a:gd name="T103" fmla="*/ 367 h 1009"/>
                    <a:gd name="T104" fmla="*/ 8 w 642"/>
                    <a:gd name="T105" fmla="*/ 387 h 1009"/>
                    <a:gd name="T106" fmla="*/ 35 w 642"/>
                    <a:gd name="T107" fmla="*/ 403 h 1009"/>
                    <a:gd name="T108" fmla="*/ 51 w 642"/>
                    <a:gd name="T109" fmla="*/ 411 h 1009"/>
                    <a:gd name="T110" fmla="*/ 65 w 642"/>
                    <a:gd name="T111" fmla="*/ 452 h 100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42"/>
                    <a:gd name="T169" fmla="*/ 0 h 1009"/>
                    <a:gd name="T170" fmla="*/ 642 w 642"/>
                    <a:gd name="T171" fmla="*/ 1009 h 100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42" h="1009">
                      <a:moveTo>
                        <a:pt x="65" y="452"/>
                      </a:moveTo>
                      <a:lnTo>
                        <a:pt x="79" y="535"/>
                      </a:lnTo>
                      <a:lnTo>
                        <a:pt x="84" y="613"/>
                      </a:lnTo>
                      <a:lnTo>
                        <a:pt x="91" y="677"/>
                      </a:lnTo>
                      <a:lnTo>
                        <a:pt x="100" y="739"/>
                      </a:lnTo>
                      <a:lnTo>
                        <a:pt x="116" y="818"/>
                      </a:lnTo>
                      <a:lnTo>
                        <a:pt x="141" y="891"/>
                      </a:lnTo>
                      <a:lnTo>
                        <a:pt x="153" y="922"/>
                      </a:lnTo>
                      <a:lnTo>
                        <a:pt x="178" y="962"/>
                      </a:lnTo>
                      <a:lnTo>
                        <a:pt x="209" y="985"/>
                      </a:lnTo>
                      <a:lnTo>
                        <a:pt x="234" y="997"/>
                      </a:lnTo>
                      <a:lnTo>
                        <a:pt x="263" y="1003"/>
                      </a:lnTo>
                      <a:lnTo>
                        <a:pt x="302" y="1008"/>
                      </a:lnTo>
                      <a:lnTo>
                        <a:pt x="339" y="1003"/>
                      </a:lnTo>
                      <a:lnTo>
                        <a:pt x="377" y="993"/>
                      </a:lnTo>
                      <a:lnTo>
                        <a:pt x="407" y="972"/>
                      </a:lnTo>
                      <a:lnTo>
                        <a:pt x="431" y="939"/>
                      </a:lnTo>
                      <a:lnTo>
                        <a:pt x="452" y="895"/>
                      </a:lnTo>
                      <a:lnTo>
                        <a:pt x="472" y="854"/>
                      </a:lnTo>
                      <a:lnTo>
                        <a:pt x="502" y="779"/>
                      </a:lnTo>
                      <a:lnTo>
                        <a:pt x="531" y="684"/>
                      </a:lnTo>
                      <a:lnTo>
                        <a:pt x="552" y="612"/>
                      </a:lnTo>
                      <a:lnTo>
                        <a:pt x="565" y="526"/>
                      </a:lnTo>
                      <a:lnTo>
                        <a:pt x="575" y="451"/>
                      </a:lnTo>
                      <a:lnTo>
                        <a:pt x="580" y="422"/>
                      </a:lnTo>
                      <a:lnTo>
                        <a:pt x="599" y="411"/>
                      </a:lnTo>
                      <a:lnTo>
                        <a:pt x="614" y="400"/>
                      </a:lnTo>
                      <a:lnTo>
                        <a:pt x="630" y="385"/>
                      </a:lnTo>
                      <a:lnTo>
                        <a:pt x="641" y="367"/>
                      </a:lnTo>
                      <a:lnTo>
                        <a:pt x="639" y="350"/>
                      </a:lnTo>
                      <a:lnTo>
                        <a:pt x="623" y="335"/>
                      </a:lnTo>
                      <a:lnTo>
                        <a:pt x="604" y="324"/>
                      </a:lnTo>
                      <a:lnTo>
                        <a:pt x="585" y="321"/>
                      </a:lnTo>
                      <a:lnTo>
                        <a:pt x="585" y="298"/>
                      </a:lnTo>
                      <a:lnTo>
                        <a:pt x="589" y="237"/>
                      </a:lnTo>
                      <a:lnTo>
                        <a:pt x="595" y="166"/>
                      </a:lnTo>
                      <a:lnTo>
                        <a:pt x="570" y="89"/>
                      </a:lnTo>
                      <a:lnTo>
                        <a:pt x="537" y="50"/>
                      </a:lnTo>
                      <a:lnTo>
                        <a:pt x="457" y="7"/>
                      </a:lnTo>
                      <a:lnTo>
                        <a:pt x="356" y="0"/>
                      </a:lnTo>
                      <a:lnTo>
                        <a:pt x="262" y="11"/>
                      </a:lnTo>
                      <a:lnTo>
                        <a:pt x="151" y="46"/>
                      </a:lnTo>
                      <a:lnTo>
                        <a:pt x="85" y="116"/>
                      </a:lnTo>
                      <a:lnTo>
                        <a:pt x="81" y="183"/>
                      </a:lnTo>
                      <a:lnTo>
                        <a:pt x="85" y="230"/>
                      </a:lnTo>
                      <a:lnTo>
                        <a:pt x="81" y="266"/>
                      </a:lnTo>
                      <a:lnTo>
                        <a:pt x="76" y="291"/>
                      </a:lnTo>
                      <a:lnTo>
                        <a:pt x="56" y="309"/>
                      </a:lnTo>
                      <a:lnTo>
                        <a:pt x="33" y="320"/>
                      </a:lnTo>
                      <a:lnTo>
                        <a:pt x="9" y="334"/>
                      </a:lnTo>
                      <a:lnTo>
                        <a:pt x="1" y="352"/>
                      </a:lnTo>
                      <a:lnTo>
                        <a:pt x="0" y="367"/>
                      </a:lnTo>
                      <a:lnTo>
                        <a:pt x="8" y="387"/>
                      </a:lnTo>
                      <a:lnTo>
                        <a:pt x="35" y="403"/>
                      </a:lnTo>
                      <a:lnTo>
                        <a:pt x="51" y="411"/>
                      </a:lnTo>
                      <a:lnTo>
                        <a:pt x="65" y="452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153" name="Group 46"/>
                <p:cNvGrpSpPr>
                  <a:grpSpLocks/>
                </p:cNvGrpSpPr>
                <p:nvPr/>
              </p:nvGrpSpPr>
              <p:grpSpPr bwMode="auto">
                <a:xfrm>
                  <a:off x="3538" y="2455"/>
                  <a:ext cx="681" cy="418"/>
                  <a:chOff x="3538" y="2455"/>
                  <a:chExt cx="681" cy="418"/>
                </a:xfrm>
              </p:grpSpPr>
              <p:sp>
                <p:nvSpPr>
                  <p:cNvPr id="90154" name="Freeform 47"/>
                  <p:cNvSpPr>
                    <a:spLocks/>
                  </p:cNvSpPr>
                  <p:nvPr/>
                </p:nvSpPr>
                <p:spPr bwMode="auto">
                  <a:xfrm>
                    <a:off x="3538" y="2455"/>
                    <a:ext cx="681" cy="418"/>
                  </a:xfrm>
                  <a:custGeom>
                    <a:avLst/>
                    <a:gdLst>
                      <a:gd name="T0" fmla="*/ 540 w 681"/>
                      <a:gd name="T1" fmla="*/ 361 h 418"/>
                      <a:gd name="T2" fmla="*/ 584 w 681"/>
                      <a:gd name="T3" fmla="*/ 408 h 418"/>
                      <a:gd name="T4" fmla="*/ 608 w 681"/>
                      <a:gd name="T5" fmla="*/ 367 h 418"/>
                      <a:gd name="T6" fmla="*/ 637 w 681"/>
                      <a:gd name="T7" fmla="*/ 326 h 418"/>
                      <a:gd name="T8" fmla="*/ 650 w 681"/>
                      <a:gd name="T9" fmla="*/ 283 h 418"/>
                      <a:gd name="T10" fmla="*/ 630 w 681"/>
                      <a:gd name="T11" fmla="*/ 250 h 418"/>
                      <a:gd name="T12" fmla="*/ 673 w 681"/>
                      <a:gd name="T13" fmla="*/ 209 h 418"/>
                      <a:gd name="T14" fmla="*/ 674 w 681"/>
                      <a:gd name="T15" fmla="*/ 169 h 418"/>
                      <a:gd name="T16" fmla="*/ 614 w 681"/>
                      <a:gd name="T17" fmla="*/ 143 h 418"/>
                      <a:gd name="T18" fmla="*/ 553 w 681"/>
                      <a:gd name="T19" fmla="*/ 127 h 418"/>
                      <a:gd name="T20" fmla="*/ 516 w 681"/>
                      <a:gd name="T21" fmla="*/ 97 h 418"/>
                      <a:gd name="T22" fmla="*/ 489 w 681"/>
                      <a:gd name="T23" fmla="*/ 68 h 418"/>
                      <a:gd name="T24" fmla="*/ 444 w 681"/>
                      <a:gd name="T25" fmla="*/ 52 h 418"/>
                      <a:gd name="T26" fmla="*/ 410 w 681"/>
                      <a:gd name="T27" fmla="*/ 37 h 418"/>
                      <a:gd name="T28" fmla="*/ 406 w 681"/>
                      <a:gd name="T29" fmla="*/ 11 h 418"/>
                      <a:gd name="T30" fmla="*/ 364 w 681"/>
                      <a:gd name="T31" fmla="*/ 4 h 418"/>
                      <a:gd name="T32" fmla="*/ 296 w 681"/>
                      <a:gd name="T33" fmla="*/ 19 h 418"/>
                      <a:gd name="T34" fmla="*/ 213 w 681"/>
                      <a:gd name="T35" fmla="*/ 8 h 418"/>
                      <a:gd name="T36" fmla="*/ 148 w 681"/>
                      <a:gd name="T37" fmla="*/ 0 h 418"/>
                      <a:gd name="T38" fmla="*/ 110 w 681"/>
                      <a:gd name="T39" fmla="*/ 35 h 418"/>
                      <a:gd name="T40" fmla="*/ 67 w 681"/>
                      <a:gd name="T41" fmla="*/ 77 h 418"/>
                      <a:gd name="T42" fmla="*/ 9 w 681"/>
                      <a:gd name="T43" fmla="*/ 111 h 418"/>
                      <a:gd name="T44" fmla="*/ 19 w 681"/>
                      <a:gd name="T45" fmla="*/ 156 h 418"/>
                      <a:gd name="T46" fmla="*/ 17 w 681"/>
                      <a:gd name="T47" fmla="*/ 192 h 418"/>
                      <a:gd name="T48" fmla="*/ 2 w 681"/>
                      <a:gd name="T49" fmla="*/ 225 h 418"/>
                      <a:gd name="T50" fmla="*/ 12 w 681"/>
                      <a:gd name="T51" fmla="*/ 272 h 418"/>
                      <a:gd name="T52" fmla="*/ 24 w 681"/>
                      <a:gd name="T53" fmla="*/ 308 h 418"/>
                      <a:gd name="T54" fmla="*/ 42 w 681"/>
                      <a:gd name="T55" fmla="*/ 359 h 418"/>
                      <a:gd name="T56" fmla="*/ 65 w 681"/>
                      <a:gd name="T57" fmla="*/ 403 h 418"/>
                      <a:gd name="T58" fmla="*/ 84 w 681"/>
                      <a:gd name="T59" fmla="*/ 396 h 418"/>
                      <a:gd name="T60" fmla="*/ 130 w 681"/>
                      <a:gd name="T61" fmla="*/ 359 h 418"/>
                      <a:gd name="T62" fmla="*/ 167 w 681"/>
                      <a:gd name="T63" fmla="*/ 322 h 418"/>
                      <a:gd name="T64" fmla="*/ 167 w 681"/>
                      <a:gd name="T65" fmla="*/ 291 h 418"/>
                      <a:gd name="T66" fmla="*/ 173 w 681"/>
                      <a:gd name="T67" fmla="*/ 267 h 418"/>
                      <a:gd name="T68" fmla="*/ 160 w 681"/>
                      <a:gd name="T69" fmla="*/ 239 h 418"/>
                      <a:gd name="T70" fmla="*/ 133 w 681"/>
                      <a:gd name="T71" fmla="*/ 228 h 418"/>
                      <a:gd name="T72" fmla="*/ 142 w 681"/>
                      <a:gd name="T73" fmla="*/ 205 h 418"/>
                      <a:gd name="T74" fmla="*/ 157 w 681"/>
                      <a:gd name="T75" fmla="*/ 187 h 418"/>
                      <a:gd name="T76" fmla="*/ 164 w 681"/>
                      <a:gd name="T77" fmla="*/ 168 h 418"/>
                      <a:gd name="T78" fmla="*/ 200 w 681"/>
                      <a:gd name="T79" fmla="*/ 162 h 418"/>
                      <a:gd name="T80" fmla="*/ 234 w 681"/>
                      <a:gd name="T81" fmla="*/ 162 h 418"/>
                      <a:gd name="T82" fmla="*/ 271 w 681"/>
                      <a:gd name="T83" fmla="*/ 157 h 418"/>
                      <a:gd name="T84" fmla="*/ 302 w 681"/>
                      <a:gd name="T85" fmla="*/ 171 h 418"/>
                      <a:gd name="T86" fmla="*/ 327 w 681"/>
                      <a:gd name="T87" fmla="*/ 186 h 418"/>
                      <a:gd name="T88" fmla="*/ 370 w 681"/>
                      <a:gd name="T89" fmla="*/ 177 h 418"/>
                      <a:gd name="T90" fmla="*/ 409 w 681"/>
                      <a:gd name="T91" fmla="*/ 157 h 418"/>
                      <a:gd name="T92" fmla="*/ 432 w 681"/>
                      <a:gd name="T93" fmla="*/ 131 h 418"/>
                      <a:gd name="T94" fmla="*/ 451 w 681"/>
                      <a:gd name="T95" fmla="*/ 116 h 418"/>
                      <a:gd name="T96" fmla="*/ 491 w 681"/>
                      <a:gd name="T97" fmla="*/ 120 h 418"/>
                      <a:gd name="T98" fmla="*/ 504 w 681"/>
                      <a:gd name="T99" fmla="*/ 149 h 418"/>
                      <a:gd name="T100" fmla="*/ 524 w 681"/>
                      <a:gd name="T101" fmla="*/ 174 h 418"/>
                      <a:gd name="T102" fmla="*/ 519 w 681"/>
                      <a:gd name="T103" fmla="*/ 197 h 418"/>
                      <a:gd name="T104" fmla="*/ 513 w 681"/>
                      <a:gd name="T105" fmla="*/ 222 h 418"/>
                      <a:gd name="T106" fmla="*/ 525 w 681"/>
                      <a:gd name="T107" fmla="*/ 248 h 418"/>
                      <a:gd name="T108" fmla="*/ 526 w 681"/>
                      <a:gd name="T109" fmla="*/ 288 h 41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681"/>
                      <a:gd name="T166" fmla="*/ 0 h 418"/>
                      <a:gd name="T167" fmla="*/ 681 w 681"/>
                      <a:gd name="T168" fmla="*/ 418 h 41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681" h="418">
                        <a:moveTo>
                          <a:pt x="521" y="326"/>
                        </a:moveTo>
                        <a:lnTo>
                          <a:pt x="540" y="361"/>
                        </a:lnTo>
                        <a:lnTo>
                          <a:pt x="560" y="389"/>
                        </a:lnTo>
                        <a:lnTo>
                          <a:pt x="584" y="408"/>
                        </a:lnTo>
                        <a:lnTo>
                          <a:pt x="596" y="393"/>
                        </a:lnTo>
                        <a:lnTo>
                          <a:pt x="608" y="367"/>
                        </a:lnTo>
                        <a:lnTo>
                          <a:pt x="616" y="337"/>
                        </a:lnTo>
                        <a:lnTo>
                          <a:pt x="637" y="326"/>
                        </a:lnTo>
                        <a:lnTo>
                          <a:pt x="646" y="306"/>
                        </a:lnTo>
                        <a:lnTo>
                          <a:pt x="650" y="283"/>
                        </a:lnTo>
                        <a:lnTo>
                          <a:pt x="640" y="262"/>
                        </a:lnTo>
                        <a:lnTo>
                          <a:pt x="630" y="250"/>
                        </a:lnTo>
                        <a:lnTo>
                          <a:pt x="653" y="230"/>
                        </a:lnTo>
                        <a:lnTo>
                          <a:pt x="673" y="209"/>
                        </a:lnTo>
                        <a:lnTo>
                          <a:pt x="680" y="189"/>
                        </a:lnTo>
                        <a:lnTo>
                          <a:pt x="674" y="169"/>
                        </a:lnTo>
                        <a:lnTo>
                          <a:pt x="644" y="151"/>
                        </a:lnTo>
                        <a:lnTo>
                          <a:pt x="614" y="143"/>
                        </a:lnTo>
                        <a:lnTo>
                          <a:pt x="580" y="135"/>
                        </a:lnTo>
                        <a:lnTo>
                          <a:pt x="553" y="127"/>
                        </a:lnTo>
                        <a:lnTo>
                          <a:pt x="531" y="114"/>
                        </a:lnTo>
                        <a:lnTo>
                          <a:pt x="516" y="97"/>
                        </a:lnTo>
                        <a:lnTo>
                          <a:pt x="507" y="83"/>
                        </a:lnTo>
                        <a:lnTo>
                          <a:pt x="489" y="68"/>
                        </a:lnTo>
                        <a:lnTo>
                          <a:pt x="468" y="58"/>
                        </a:lnTo>
                        <a:lnTo>
                          <a:pt x="444" y="52"/>
                        </a:lnTo>
                        <a:lnTo>
                          <a:pt x="418" y="55"/>
                        </a:lnTo>
                        <a:lnTo>
                          <a:pt x="410" y="37"/>
                        </a:lnTo>
                        <a:lnTo>
                          <a:pt x="412" y="25"/>
                        </a:lnTo>
                        <a:lnTo>
                          <a:pt x="406" y="11"/>
                        </a:lnTo>
                        <a:lnTo>
                          <a:pt x="383" y="4"/>
                        </a:lnTo>
                        <a:lnTo>
                          <a:pt x="364" y="4"/>
                        </a:lnTo>
                        <a:lnTo>
                          <a:pt x="336" y="9"/>
                        </a:lnTo>
                        <a:lnTo>
                          <a:pt x="296" y="19"/>
                        </a:lnTo>
                        <a:lnTo>
                          <a:pt x="259" y="14"/>
                        </a:lnTo>
                        <a:lnTo>
                          <a:pt x="213" y="8"/>
                        </a:lnTo>
                        <a:lnTo>
                          <a:pt x="175" y="1"/>
                        </a:lnTo>
                        <a:lnTo>
                          <a:pt x="148" y="0"/>
                        </a:lnTo>
                        <a:lnTo>
                          <a:pt x="125" y="14"/>
                        </a:lnTo>
                        <a:lnTo>
                          <a:pt x="110" y="35"/>
                        </a:lnTo>
                        <a:lnTo>
                          <a:pt x="92" y="55"/>
                        </a:lnTo>
                        <a:lnTo>
                          <a:pt x="67" y="77"/>
                        </a:lnTo>
                        <a:lnTo>
                          <a:pt x="40" y="93"/>
                        </a:lnTo>
                        <a:lnTo>
                          <a:pt x="9" y="111"/>
                        </a:lnTo>
                        <a:lnTo>
                          <a:pt x="7" y="132"/>
                        </a:lnTo>
                        <a:lnTo>
                          <a:pt x="19" y="156"/>
                        </a:lnTo>
                        <a:lnTo>
                          <a:pt x="24" y="171"/>
                        </a:lnTo>
                        <a:lnTo>
                          <a:pt x="17" y="192"/>
                        </a:lnTo>
                        <a:lnTo>
                          <a:pt x="8" y="209"/>
                        </a:lnTo>
                        <a:lnTo>
                          <a:pt x="2" y="225"/>
                        </a:lnTo>
                        <a:lnTo>
                          <a:pt x="0" y="250"/>
                        </a:lnTo>
                        <a:lnTo>
                          <a:pt x="12" y="272"/>
                        </a:lnTo>
                        <a:lnTo>
                          <a:pt x="22" y="289"/>
                        </a:lnTo>
                        <a:lnTo>
                          <a:pt x="24" y="308"/>
                        </a:lnTo>
                        <a:lnTo>
                          <a:pt x="30" y="335"/>
                        </a:lnTo>
                        <a:lnTo>
                          <a:pt x="42" y="359"/>
                        </a:lnTo>
                        <a:lnTo>
                          <a:pt x="50" y="380"/>
                        </a:lnTo>
                        <a:lnTo>
                          <a:pt x="65" y="403"/>
                        </a:lnTo>
                        <a:lnTo>
                          <a:pt x="75" y="417"/>
                        </a:lnTo>
                        <a:lnTo>
                          <a:pt x="84" y="396"/>
                        </a:lnTo>
                        <a:lnTo>
                          <a:pt x="102" y="374"/>
                        </a:lnTo>
                        <a:lnTo>
                          <a:pt x="130" y="359"/>
                        </a:lnTo>
                        <a:lnTo>
                          <a:pt x="153" y="339"/>
                        </a:lnTo>
                        <a:lnTo>
                          <a:pt x="167" y="322"/>
                        </a:lnTo>
                        <a:lnTo>
                          <a:pt x="171" y="305"/>
                        </a:lnTo>
                        <a:lnTo>
                          <a:pt x="167" y="291"/>
                        </a:lnTo>
                        <a:lnTo>
                          <a:pt x="170" y="278"/>
                        </a:lnTo>
                        <a:lnTo>
                          <a:pt x="173" y="267"/>
                        </a:lnTo>
                        <a:lnTo>
                          <a:pt x="171" y="255"/>
                        </a:lnTo>
                        <a:lnTo>
                          <a:pt x="160" y="239"/>
                        </a:lnTo>
                        <a:lnTo>
                          <a:pt x="146" y="233"/>
                        </a:lnTo>
                        <a:lnTo>
                          <a:pt x="133" y="228"/>
                        </a:lnTo>
                        <a:lnTo>
                          <a:pt x="135" y="217"/>
                        </a:lnTo>
                        <a:lnTo>
                          <a:pt x="142" y="205"/>
                        </a:lnTo>
                        <a:lnTo>
                          <a:pt x="152" y="192"/>
                        </a:lnTo>
                        <a:lnTo>
                          <a:pt x="157" y="187"/>
                        </a:lnTo>
                        <a:lnTo>
                          <a:pt x="159" y="177"/>
                        </a:lnTo>
                        <a:lnTo>
                          <a:pt x="164" y="168"/>
                        </a:lnTo>
                        <a:lnTo>
                          <a:pt x="178" y="162"/>
                        </a:lnTo>
                        <a:lnTo>
                          <a:pt x="200" y="162"/>
                        </a:lnTo>
                        <a:lnTo>
                          <a:pt x="219" y="162"/>
                        </a:lnTo>
                        <a:lnTo>
                          <a:pt x="234" y="162"/>
                        </a:lnTo>
                        <a:lnTo>
                          <a:pt x="252" y="157"/>
                        </a:lnTo>
                        <a:lnTo>
                          <a:pt x="271" y="157"/>
                        </a:lnTo>
                        <a:lnTo>
                          <a:pt x="290" y="163"/>
                        </a:lnTo>
                        <a:lnTo>
                          <a:pt x="302" y="171"/>
                        </a:lnTo>
                        <a:lnTo>
                          <a:pt x="312" y="179"/>
                        </a:lnTo>
                        <a:lnTo>
                          <a:pt x="327" y="186"/>
                        </a:lnTo>
                        <a:lnTo>
                          <a:pt x="350" y="184"/>
                        </a:lnTo>
                        <a:lnTo>
                          <a:pt x="370" y="177"/>
                        </a:lnTo>
                        <a:lnTo>
                          <a:pt x="387" y="170"/>
                        </a:lnTo>
                        <a:lnTo>
                          <a:pt x="409" y="157"/>
                        </a:lnTo>
                        <a:lnTo>
                          <a:pt x="423" y="145"/>
                        </a:lnTo>
                        <a:lnTo>
                          <a:pt x="432" y="131"/>
                        </a:lnTo>
                        <a:lnTo>
                          <a:pt x="439" y="120"/>
                        </a:lnTo>
                        <a:lnTo>
                          <a:pt x="451" y="116"/>
                        </a:lnTo>
                        <a:lnTo>
                          <a:pt x="468" y="118"/>
                        </a:lnTo>
                        <a:lnTo>
                          <a:pt x="491" y="120"/>
                        </a:lnTo>
                        <a:lnTo>
                          <a:pt x="497" y="134"/>
                        </a:lnTo>
                        <a:lnTo>
                          <a:pt x="504" y="149"/>
                        </a:lnTo>
                        <a:lnTo>
                          <a:pt x="514" y="163"/>
                        </a:lnTo>
                        <a:lnTo>
                          <a:pt x="524" y="174"/>
                        </a:lnTo>
                        <a:lnTo>
                          <a:pt x="528" y="184"/>
                        </a:lnTo>
                        <a:lnTo>
                          <a:pt x="519" y="197"/>
                        </a:lnTo>
                        <a:lnTo>
                          <a:pt x="513" y="210"/>
                        </a:lnTo>
                        <a:lnTo>
                          <a:pt x="513" y="222"/>
                        </a:lnTo>
                        <a:lnTo>
                          <a:pt x="519" y="236"/>
                        </a:lnTo>
                        <a:lnTo>
                          <a:pt x="525" y="248"/>
                        </a:lnTo>
                        <a:lnTo>
                          <a:pt x="539" y="259"/>
                        </a:lnTo>
                        <a:lnTo>
                          <a:pt x="526" y="288"/>
                        </a:lnTo>
                        <a:lnTo>
                          <a:pt x="521" y="326"/>
                        </a:lnTo>
                      </a:path>
                    </a:pathLst>
                  </a:custGeom>
                  <a:solidFill>
                    <a:srgbClr val="A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015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628" y="2533"/>
                    <a:ext cx="500" cy="215"/>
                    <a:chOff x="3628" y="2533"/>
                    <a:chExt cx="500" cy="215"/>
                  </a:xfrm>
                </p:grpSpPr>
                <p:sp>
                  <p:nvSpPr>
                    <p:cNvPr id="90156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735" y="2551"/>
                      <a:ext cx="82" cy="65"/>
                    </a:xfrm>
                    <a:custGeom>
                      <a:avLst/>
                      <a:gdLst>
                        <a:gd name="T0" fmla="*/ 81 w 82"/>
                        <a:gd name="T1" fmla="*/ 64 h 65"/>
                        <a:gd name="T2" fmla="*/ 58 w 82"/>
                        <a:gd name="T3" fmla="*/ 55 h 65"/>
                        <a:gd name="T4" fmla="*/ 45 w 82"/>
                        <a:gd name="T5" fmla="*/ 33 h 65"/>
                        <a:gd name="T6" fmla="*/ 51 w 82"/>
                        <a:gd name="T7" fmla="*/ 18 h 65"/>
                        <a:gd name="T8" fmla="*/ 67 w 82"/>
                        <a:gd name="T9" fmla="*/ 0 h 65"/>
                        <a:gd name="T10" fmla="*/ 55 w 82"/>
                        <a:gd name="T11" fmla="*/ 5 h 65"/>
                        <a:gd name="T12" fmla="*/ 46 w 82"/>
                        <a:gd name="T13" fmla="*/ 12 h 65"/>
                        <a:gd name="T14" fmla="*/ 34 w 82"/>
                        <a:gd name="T15" fmla="*/ 22 h 65"/>
                        <a:gd name="T16" fmla="*/ 34 w 82"/>
                        <a:gd name="T17" fmla="*/ 34 h 65"/>
                        <a:gd name="T18" fmla="*/ 38 w 82"/>
                        <a:gd name="T19" fmla="*/ 42 h 65"/>
                        <a:gd name="T20" fmla="*/ 36 w 82"/>
                        <a:gd name="T21" fmla="*/ 53 h 65"/>
                        <a:gd name="T22" fmla="*/ 28 w 82"/>
                        <a:gd name="T23" fmla="*/ 47 h 65"/>
                        <a:gd name="T24" fmla="*/ 11 w 82"/>
                        <a:gd name="T25" fmla="*/ 37 h 65"/>
                        <a:gd name="T26" fmla="*/ 9 w 82"/>
                        <a:gd name="T27" fmla="*/ 24 h 65"/>
                        <a:gd name="T28" fmla="*/ 0 w 82"/>
                        <a:gd name="T29" fmla="*/ 39 h 65"/>
                        <a:gd name="T30" fmla="*/ 12 w 82"/>
                        <a:gd name="T31" fmla="*/ 53 h 65"/>
                        <a:gd name="T32" fmla="*/ 17 w 82"/>
                        <a:gd name="T33" fmla="*/ 64 h 65"/>
                        <a:gd name="T34" fmla="*/ 37 w 82"/>
                        <a:gd name="T35" fmla="*/ 63 h 65"/>
                        <a:gd name="T36" fmla="*/ 59 w 82"/>
                        <a:gd name="T37" fmla="*/ 59 h 65"/>
                        <a:gd name="T38" fmla="*/ 81 w 82"/>
                        <a:gd name="T39" fmla="*/ 64 h 65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82"/>
                        <a:gd name="T61" fmla="*/ 0 h 65"/>
                        <a:gd name="T62" fmla="*/ 82 w 82"/>
                        <a:gd name="T63" fmla="*/ 65 h 65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82" h="65">
                          <a:moveTo>
                            <a:pt x="81" y="64"/>
                          </a:moveTo>
                          <a:lnTo>
                            <a:pt x="58" y="55"/>
                          </a:lnTo>
                          <a:lnTo>
                            <a:pt x="45" y="33"/>
                          </a:lnTo>
                          <a:lnTo>
                            <a:pt x="51" y="18"/>
                          </a:lnTo>
                          <a:lnTo>
                            <a:pt x="67" y="0"/>
                          </a:lnTo>
                          <a:lnTo>
                            <a:pt x="55" y="5"/>
                          </a:lnTo>
                          <a:lnTo>
                            <a:pt x="46" y="12"/>
                          </a:lnTo>
                          <a:lnTo>
                            <a:pt x="34" y="22"/>
                          </a:lnTo>
                          <a:lnTo>
                            <a:pt x="34" y="34"/>
                          </a:lnTo>
                          <a:lnTo>
                            <a:pt x="38" y="42"/>
                          </a:lnTo>
                          <a:lnTo>
                            <a:pt x="36" y="53"/>
                          </a:lnTo>
                          <a:lnTo>
                            <a:pt x="28" y="47"/>
                          </a:lnTo>
                          <a:lnTo>
                            <a:pt x="11" y="37"/>
                          </a:lnTo>
                          <a:lnTo>
                            <a:pt x="9" y="24"/>
                          </a:lnTo>
                          <a:lnTo>
                            <a:pt x="0" y="39"/>
                          </a:lnTo>
                          <a:lnTo>
                            <a:pt x="12" y="53"/>
                          </a:lnTo>
                          <a:lnTo>
                            <a:pt x="17" y="64"/>
                          </a:lnTo>
                          <a:lnTo>
                            <a:pt x="37" y="63"/>
                          </a:lnTo>
                          <a:lnTo>
                            <a:pt x="59" y="59"/>
                          </a:lnTo>
                          <a:lnTo>
                            <a:pt x="81" y="64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57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946" y="2533"/>
                      <a:ext cx="47" cy="41"/>
                    </a:xfrm>
                    <a:custGeom>
                      <a:avLst/>
                      <a:gdLst>
                        <a:gd name="T0" fmla="*/ 29 w 47"/>
                        <a:gd name="T1" fmla="*/ 40 h 41"/>
                        <a:gd name="T2" fmla="*/ 35 w 47"/>
                        <a:gd name="T3" fmla="*/ 19 h 41"/>
                        <a:gd name="T4" fmla="*/ 29 w 47"/>
                        <a:gd name="T5" fmla="*/ 10 h 41"/>
                        <a:gd name="T6" fmla="*/ 15 w 47"/>
                        <a:gd name="T7" fmla="*/ 5 h 41"/>
                        <a:gd name="T8" fmla="*/ 0 w 47"/>
                        <a:gd name="T9" fmla="*/ 6 h 41"/>
                        <a:gd name="T10" fmla="*/ 12 w 47"/>
                        <a:gd name="T11" fmla="*/ 0 h 41"/>
                        <a:gd name="T12" fmla="*/ 29 w 47"/>
                        <a:gd name="T13" fmla="*/ 2 h 41"/>
                        <a:gd name="T14" fmla="*/ 45 w 47"/>
                        <a:gd name="T15" fmla="*/ 13 h 41"/>
                        <a:gd name="T16" fmla="*/ 46 w 47"/>
                        <a:gd name="T17" fmla="*/ 24 h 41"/>
                        <a:gd name="T18" fmla="*/ 29 w 47"/>
                        <a:gd name="T19" fmla="*/ 4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"/>
                        <a:gd name="T31" fmla="*/ 0 h 41"/>
                        <a:gd name="T32" fmla="*/ 47 w 47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" h="41">
                          <a:moveTo>
                            <a:pt x="29" y="40"/>
                          </a:moveTo>
                          <a:lnTo>
                            <a:pt x="35" y="19"/>
                          </a:lnTo>
                          <a:lnTo>
                            <a:pt x="29" y="10"/>
                          </a:lnTo>
                          <a:lnTo>
                            <a:pt x="15" y="5"/>
                          </a:lnTo>
                          <a:lnTo>
                            <a:pt x="0" y="6"/>
                          </a:lnTo>
                          <a:lnTo>
                            <a:pt x="12" y="0"/>
                          </a:lnTo>
                          <a:lnTo>
                            <a:pt x="29" y="2"/>
                          </a:lnTo>
                          <a:lnTo>
                            <a:pt x="45" y="13"/>
                          </a:lnTo>
                          <a:lnTo>
                            <a:pt x="46" y="24"/>
                          </a:lnTo>
                          <a:lnTo>
                            <a:pt x="29" y="4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58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628" y="2642"/>
                      <a:ext cx="41" cy="40"/>
                    </a:xfrm>
                    <a:custGeom>
                      <a:avLst/>
                      <a:gdLst>
                        <a:gd name="T0" fmla="*/ 40 w 41"/>
                        <a:gd name="T1" fmla="*/ 36 h 40"/>
                        <a:gd name="T2" fmla="*/ 16 w 41"/>
                        <a:gd name="T3" fmla="*/ 33 h 40"/>
                        <a:gd name="T4" fmla="*/ 13 w 41"/>
                        <a:gd name="T5" fmla="*/ 29 h 40"/>
                        <a:gd name="T6" fmla="*/ 3 w 41"/>
                        <a:gd name="T7" fmla="*/ 11 h 40"/>
                        <a:gd name="T8" fmla="*/ 3 w 41"/>
                        <a:gd name="T9" fmla="*/ 0 h 40"/>
                        <a:gd name="T10" fmla="*/ 0 w 41"/>
                        <a:gd name="T11" fmla="*/ 17 h 40"/>
                        <a:gd name="T12" fmla="*/ 3 w 41"/>
                        <a:gd name="T13" fmla="*/ 30 h 40"/>
                        <a:gd name="T14" fmla="*/ 10 w 41"/>
                        <a:gd name="T15" fmla="*/ 39 h 40"/>
                        <a:gd name="T16" fmla="*/ 40 w 41"/>
                        <a:gd name="T17" fmla="*/ 36 h 4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1"/>
                        <a:gd name="T28" fmla="*/ 0 h 40"/>
                        <a:gd name="T29" fmla="*/ 41 w 41"/>
                        <a:gd name="T30" fmla="*/ 40 h 4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1" h="40">
                          <a:moveTo>
                            <a:pt x="40" y="36"/>
                          </a:moveTo>
                          <a:lnTo>
                            <a:pt x="16" y="33"/>
                          </a:lnTo>
                          <a:lnTo>
                            <a:pt x="13" y="29"/>
                          </a:lnTo>
                          <a:lnTo>
                            <a:pt x="3" y="11"/>
                          </a:lnTo>
                          <a:lnTo>
                            <a:pt x="3" y="0"/>
                          </a:lnTo>
                          <a:lnTo>
                            <a:pt x="0" y="17"/>
                          </a:lnTo>
                          <a:lnTo>
                            <a:pt x="3" y="30"/>
                          </a:lnTo>
                          <a:lnTo>
                            <a:pt x="10" y="39"/>
                          </a:lnTo>
                          <a:lnTo>
                            <a:pt x="40" y="36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59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633" y="2679"/>
                      <a:ext cx="36" cy="43"/>
                    </a:xfrm>
                    <a:custGeom>
                      <a:avLst/>
                      <a:gdLst>
                        <a:gd name="T0" fmla="*/ 35 w 36"/>
                        <a:gd name="T1" fmla="*/ 0 h 43"/>
                        <a:gd name="T2" fmla="*/ 9 w 36"/>
                        <a:gd name="T3" fmla="*/ 13 h 43"/>
                        <a:gd name="T4" fmla="*/ 0 w 36"/>
                        <a:gd name="T5" fmla="*/ 26 h 43"/>
                        <a:gd name="T6" fmla="*/ 2 w 36"/>
                        <a:gd name="T7" fmla="*/ 37 h 43"/>
                        <a:gd name="T8" fmla="*/ 13 w 36"/>
                        <a:gd name="T9" fmla="*/ 42 h 43"/>
                        <a:gd name="T10" fmla="*/ 13 w 36"/>
                        <a:gd name="T11" fmla="*/ 35 h 43"/>
                        <a:gd name="T12" fmla="*/ 13 w 36"/>
                        <a:gd name="T13" fmla="*/ 24 h 43"/>
                        <a:gd name="T14" fmla="*/ 21 w 36"/>
                        <a:gd name="T15" fmla="*/ 18 h 43"/>
                        <a:gd name="T16" fmla="*/ 35 w 36"/>
                        <a:gd name="T17" fmla="*/ 0 h 4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6"/>
                        <a:gd name="T28" fmla="*/ 0 h 43"/>
                        <a:gd name="T29" fmla="*/ 36 w 36"/>
                        <a:gd name="T30" fmla="*/ 43 h 4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6" h="43">
                          <a:moveTo>
                            <a:pt x="35" y="0"/>
                          </a:moveTo>
                          <a:lnTo>
                            <a:pt x="9" y="13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13" y="42"/>
                          </a:lnTo>
                          <a:lnTo>
                            <a:pt x="13" y="35"/>
                          </a:lnTo>
                          <a:lnTo>
                            <a:pt x="13" y="24"/>
                          </a:lnTo>
                          <a:lnTo>
                            <a:pt x="21" y="18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60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4062" y="2714"/>
                      <a:ext cx="66" cy="34"/>
                    </a:xfrm>
                    <a:custGeom>
                      <a:avLst/>
                      <a:gdLst>
                        <a:gd name="T0" fmla="*/ 12 w 66"/>
                        <a:gd name="T1" fmla="*/ 0 h 34"/>
                        <a:gd name="T2" fmla="*/ 38 w 66"/>
                        <a:gd name="T3" fmla="*/ 8 h 34"/>
                        <a:gd name="T4" fmla="*/ 53 w 66"/>
                        <a:gd name="T5" fmla="*/ 8 h 34"/>
                        <a:gd name="T6" fmla="*/ 65 w 66"/>
                        <a:gd name="T7" fmla="*/ 0 h 34"/>
                        <a:gd name="T8" fmla="*/ 56 w 66"/>
                        <a:gd name="T9" fmla="*/ 12 h 34"/>
                        <a:gd name="T10" fmla="*/ 40 w 66"/>
                        <a:gd name="T11" fmla="*/ 16 h 34"/>
                        <a:gd name="T12" fmla="*/ 46 w 66"/>
                        <a:gd name="T13" fmla="*/ 24 h 34"/>
                        <a:gd name="T14" fmla="*/ 60 w 66"/>
                        <a:gd name="T15" fmla="*/ 28 h 34"/>
                        <a:gd name="T16" fmla="*/ 33 w 66"/>
                        <a:gd name="T17" fmla="*/ 26 h 34"/>
                        <a:gd name="T18" fmla="*/ 23 w 66"/>
                        <a:gd name="T19" fmla="*/ 20 h 34"/>
                        <a:gd name="T20" fmla="*/ 16 w 66"/>
                        <a:gd name="T21" fmla="*/ 12 h 34"/>
                        <a:gd name="T22" fmla="*/ 11 w 66"/>
                        <a:gd name="T23" fmla="*/ 20 h 34"/>
                        <a:gd name="T24" fmla="*/ 10 w 66"/>
                        <a:gd name="T25" fmla="*/ 33 h 34"/>
                        <a:gd name="T26" fmla="*/ 0 w 66"/>
                        <a:gd name="T27" fmla="*/ 24 h 34"/>
                        <a:gd name="T28" fmla="*/ 4 w 66"/>
                        <a:gd name="T29" fmla="*/ 12 h 34"/>
                        <a:gd name="T30" fmla="*/ 12 w 66"/>
                        <a:gd name="T31" fmla="*/ 0 h 3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66"/>
                        <a:gd name="T49" fmla="*/ 0 h 34"/>
                        <a:gd name="T50" fmla="*/ 66 w 66"/>
                        <a:gd name="T51" fmla="*/ 34 h 3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66" h="34">
                          <a:moveTo>
                            <a:pt x="12" y="0"/>
                          </a:moveTo>
                          <a:lnTo>
                            <a:pt x="38" y="8"/>
                          </a:lnTo>
                          <a:lnTo>
                            <a:pt x="53" y="8"/>
                          </a:lnTo>
                          <a:lnTo>
                            <a:pt x="65" y="0"/>
                          </a:lnTo>
                          <a:lnTo>
                            <a:pt x="56" y="12"/>
                          </a:lnTo>
                          <a:lnTo>
                            <a:pt x="40" y="16"/>
                          </a:lnTo>
                          <a:lnTo>
                            <a:pt x="46" y="24"/>
                          </a:lnTo>
                          <a:lnTo>
                            <a:pt x="60" y="28"/>
                          </a:lnTo>
                          <a:lnTo>
                            <a:pt x="33" y="26"/>
                          </a:lnTo>
                          <a:lnTo>
                            <a:pt x="23" y="20"/>
                          </a:lnTo>
                          <a:lnTo>
                            <a:pt x="16" y="12"/>
                          </a:lnTo>
                          <a:lnTo>
                            <a:pt x="11" y="20"/>
                          </a:lnTo>
                          <a:lnTo>
                            <a:pt x="10" y="33"/>
                          </a:lnTo>
                          <a:lnTo>
                            <a:pt x="0" y="24"/>
                          </a:lnTo>
                          <a:lnTo>
                            <a:pt x="4" y="12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90136" name="Group 54"/>
              <p:cNvGrpSpPr>
                <a:grpSpLocks/>
              </p:cNvGrpSpPr>
              <p:nvPr/>
            </p:nvGrpSpPr>
            <p:grpSpPr bwMode="auto">
              <a:xfrm>
                <a:off x="3723" y="2672"/>
                <a:ext cx="329" cy="566"/>
                <a:chOff x="3723" y="2672"/>
                <a:chExt cx="329" cy="566"/>
              </a:xfrm>
            </p:grpSpPr>
            <p:grpSp>
              <p:nvGrpSpPr>
                <p:cNvPr id="90137" name="Group 55"/>
                <p:cNvGrpSpPr>
                  <a:grpSpLocks/>
                </p:cNvGrpSpPr>
                <p:nvPr/>
              </p:nvGrpSpPr>
              <p:grpSpPr bwMode="auto">
                <a:xfrm>
                  <a:off x="3792" y="3058"/>
                  <a:ext cx="125" cy="180"/>
                  <a:chOff x="3792" y="3058"/>
                  <a:chExt cx="125" cy="180"/>
                </a:xfrm>
              </p:grpSpPr>
              <p:sp>
                <p:nvSpPr>
                  <p:cNvPr id="90146" name="Freeform 56"/>
                  <p:cNvSpPr>
                    <a:spLocks/>
                  </p:cNvSpPr>
                  <p:nvPr/>
                </p:nvSpPr>
                <p:spPr bwMode="auto">
                  <a:xfrm>
                    <a:off x="3792" y="3058"/>
                    <a:ext cx="125" cy="111"/>
                  </a:xfrm>
                  <a:custGeom>
                    <a:avLst/>
                    <a:gdLst>
                      <a:gd name="T0" fmla="*/ 6 w 125"/>
                      <a:gd name="T1" fmla="*/ 110 h 111"/>
                      <a:gd name="T2" fmla="*/ 0 w 125"/>
                      <a:gd name="T3" fmla="*/ 0 h 111"/>
                      <a:gd name="T4" fmla="*/ 19 w 125"/>
                      <a:gd name="T5" fmla="*/ 8 h 111"/>
                      <a:gd name="T6" fmla="*/ 32 w 125"/>
                      <a:gd name="T7" fmla="*/ 14 h 111"/>
                      <a:gd name="T8" fmla="*/ 49 w 125"/>
                      <a:gd name="T9" fmla="*/ 18 h 111"/>
                      <a:gd name="T10" fmla="*/ 77 w 125"/>
                      <a:gd name="T11" fmla="*/ 18 h 111"/>
                      <a:gd name="T12" fmla="*/ 94 w 125"/>
                      <a:gd name="T13" fmla="*/ 16 h 111"/>
                      <a:gd name="T14" fmla="*/ 109 w 125"/>
                      <a:gd name="T15" fmla="*/ 11 h 111"/>
                      <a:gd name="T16" fmla="*/ 124 w 125"/>
                      <a:gd name="T17" fmla="*/ 2 h 111"/>
                      <a:gd name="T18" fmla="*/ 120 w 125"/>
                      <a:gd name="T19" fmla="*/ 110 h 111"/>
                      <a:gd name="T20" fmla="*/ 6 w 125"/>
                      <a:gd name="T21" fmla="*/ 110 h 1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11"/>
                      <a:gd name="T35" fmla="*/ 125 w 125"/>
                      <a:gd name="T36" fmla="*/ 111 h 1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11">
                        <a:moveTo>
                          <a:pt x="6" y="110"/>
                        </a:moveTo>
                        <a:lnTo>
                          <a:pt x="0" y="0"/>
                        </a:lnTo>
                        <a:lnTo>
                          <a:pt x="19" y="8"/>
                        </a:lnTo>
                        <a:lnTo>
                          <a:pt x="32" y="14"/>
                        </a:lnTo>
                        <a:lnTo>
                          <a:pt x="49" y="18"/>
                        </a:lnTo>
                        <a:lnTo>
                          <a:pt x="77" y="18"/>
                        </a:lnTo>
                        <a:lnTo>
                          <a:pt x="94" y="16"/>
                        </a:lnTo>
                        <a:lnTo>
                          <a:pt x="109" y="11"/>
                        </a:lnTo>
                        <a:lnTo>
                          <a:pt x="124" y="2"/>
                        </a:lnTo>
                        <a:lnTo>
                          <a:pt x="120" y="110"/>
                        </a:lnTo>
                        <a:lnTo>
                          <a:pt x="6" y="11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014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3792" y="3058"/>
                    <a:ext cx="125" cy="180"/>
                    <a:chOff x="3792" y="3058"/>
                    <a:chExt cx="125" cy="180"/>
                  </a:xfrm>
                </p:grpSpPr>
                <p:sp>
                  <p:nvSpPr>
                    <p:cNvPr id="90149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9" y="3092"/>
                      <a:ext cx="107" cy="1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150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3792" y="3058"/>
                      <a:ext cx="125" cy="52"/>
                    </a:xfrm>
                    <a:custGeom>
                      <a:avLst/>
                      <a:gdLst>
                        <a:gd name="T0" fmla="*/ 0 w 125"/>
                        <a:gd name="T1" fmla="*/ 0 h 52"/>
                        <a:gd name="T2" fmla="*/ 18 w 125"/>
                        <a:gd name="T3" fmla="*/ 8 h 52"/>
                        <a:gd name="T4" fmla="*/ 32 w 125"/>
                        <a:gd name="T5" fmla="*/ 14 h 52"/>
                        <a:gd name="T6" fmla="*/ 53 w 125"/>
                        <a:gd name="T7" fmla="*/ 18 h 52"/>
                        <a:gd name="T8" fmla="*/ 78 w 125"/>
                        <a:gd name="T9" fmla="*/ 18 h 52"/>
                        <a:gd name="T10" fmla="*/ 96 w 125"/>
                        <a:gd name="T11" fmla="*/ 16 h 52"/>
                        <a:gd name="T12" fmla="*/ 112 w 125"/>
                        <a:gd name="T13" fmla="*/ 8 h 52"/>
                        <a:gd name="T14" fmla="*/ 124 w 125"/>
                        <a:gd name="T15" fmla="*/ 0 h 52"/>
                        <a:gd name="T16" fmla="*/ 120 w 125"/>
                        <a:gd name="T17" fmla="*/ 51 h 52"/>
                        <a:gd name="T18" fmla="*/ 5 w 125"/>
                        <a:gd name="T19" fmla="*/ 51 h 52"/>
                        <a:gd name="T20" fmla="*/ 0 w 125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5"/>
                        <a:gd name="T34" fmla="*/ 0 h 52"/>
                        <a:gd name="T35" fmla="*/ 125 w 125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5" h="52">
                          <a:moveTo>
                            <a:pt x="0" y="0"/>
                          </a:moveTo>
                          <a:lnTo>
                            <a:pt x="18" y="8"/>
                          </a:lnTo>
                          <a:lnTo>
                            <a:pt x="32" y="14"/>
                          </a:lnTo>
                          <a:lnTo>
                            <a:pt x="53" y="18"/>
                          </a:lnTo>
                          <a:lnTo>
                            <a:pt x="78" y="18"/>
                          </a:lnTo>
                          <a:lnTo>
                            <a:pt x="96" y="16"/>
                          </a:lnTo>
                          <a:lnTo>
                            <a:pt x="112" y="8"/>
                          </a:lnTo>
                          <a:lnTo>
                            <a:pt x="124" y="0"/>
                          </a:lnTo>
                          <a:lnTo>
                            <a:pt x="120" y="51"/>
                          </a:lnTo>
                          <a:lnTo>
                            <a:pt x="5" y="5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51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1" y="3171"/>
                      <a:ext cx="62" cy="6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0148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3158"/>
                    <a:ext cx="84" cy="2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138" name="Freeform 62"/>
                <p:cNvSpPr>
                  <a:spLocks/>
                </p:cNvSpPr>
                <p:nvPr/>
              </p:nvSpPr>
              <p:spPr bwMode="auto">
                <a:xfrm>
                  <a:off x="3723" y="2859"/>
                  <a:ext cx="329" cy="173"/>
                </a:xfrm>
                <a:custGeom>
                  <a:avLst/>
                  <a:gdLst>
                    <a:gd name="T0" fmla="*/ 198 w 329"/>
                    <a:gd name="T1" fmla="*/ 0 h 173"/>
                    <a:gd name="T2" fmla="*/ 249 w 329"/>
                    <a:gd name="T3" fmla="*/ 11 h 173"/>
                    <a:gd name="T4" fmla="*/ 286 w 329"/>
                    <a:gd name="T5" fmla="*/ 22 h 173"/>
                    <a:gd name="T6" fmla="*/ 311 w 329"/>
                    <a:gd name="T7" fmla="*/ 36 h 173"/>
                    <a:gd name="T8" fmla="*/ 322 w 329"/>
                    <a:gd name="T9" fmla="*/ 49 h 173"/>
                    <a:gd name="T10" fmla="*/ 328 w 329"/>
                    <a:gd name="T11" fmla="*/ 72 h 173"/>
                    <a:gd name="T12" fmla="*/ 324 w 329"/>
                    <a:gd name="T13" fmla="*/ 94 h 173"/>
                    <a:gd name="T14" fmla="*/ 314 w 329"/>
                    <a:gd name="T15" fmla="*/ 116 h 173"/>
                    <a:gd name="T16" fmla="*/ 296 w 329"/>
                    <a:gd name="T17" fmla="*/ 136 h 173"/>
                    <a:gd name="T18" fmla="*/ 271 w 329"/>
                    <a:gd name="T19" fmla="*/ 150 h 173"/>
                    <a:gd name="T20" fmla="*/ 245 w 329"/>
                    <a:gd name="T21" fmla="*/ 160 h 173"/>
                    <a:gd name="T22" fmla="*/ 211 w 329"/>
                    <a:gd name="T23" fmla="*/ 169 h 173"/>
                    <a:gd name="T24" fmla="*/ 172 w 329"/>
                    <a:gd name="T25" fmla="*/ 172 h 173"/>
                    <a:gd name="T26" fmla="*/ 129 w 329"/>
                    <a:gd name="T27" fmla="*/ 172 h 173"/>
                    <a:gd name="T28" fmla="*/ 84 w 329"/>
                    <a:gd name="T29" fmla="*/ 168 h 173"/>
                    <a:gd name="T30" fmla="*/ 40 w 329"/>
                    <a:gd name="T31" fmla="*/ 158 h 173"/>
                    <a:gd name="T32" fmla="*/ 15 w 329"/>
                    <a:gd name="T33" fmla="*/ 141 h 173"/>
                    <a:gd name="T34" fmla="*/ 1 w 329"/>
                    <a:gd name="T35" fmla="*/ 123 h 173"/>
                    <a:gd name="T36" fmla="*/ 0 w 329"/>
                    <a:gd name="T37" fmla="*/ 103 h 173"/>
                    <a:gd name="T38" fmla="*/ 4 w 329"/>
                    <a:gd name="T39" fmla="*/ 83 h 173"/>
                    <a:gd name="T40" fmla="*/ 18 w 329"/>
                    <a:gd name="T41" fmla="*/ 63 h 173"/>
                    <a:gd name="T42" fmla="*/ 32 w 329"/>
                    <a:gd name="T43" fmla="*/ 45 h 173"/>
                    <a:gd name="T44" fmla="*/ 57 w 329"/>
                    <a:gd name="T45" fmla="*/ 31 h 173"/>
                    <a:gd name="T46" fmla="*/ 44 w 329"/>
                    <a:gd name="T47" fmla="*/ 22 h 17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9"/>
                    <a:gd name="T73" fmla="*/ 0 h 173"/>
                    <a:gd name="T74" fmla="*/ 329 w 329"/>
                    <a:gd name="T75" fmla="*/ 173 h 17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9" h="173">
                      <a:moveTo>
                        <a:pt x="198" y="0"/>
                      </a:moveTo>
                      <a:lnTo>
                        <a:pt x="249" y="11"/>
                      </a:lnTo>
                      <a:lnTo>
                        <a:pt x="286" y="22"/>
                      </a:lnTo>
                      <a:lnTo>
                        <a:pt x="311" y="36"/>
                      </a:lnTo>
                      <a:lnTo>
                        <a:pt x="322" y="49"/>
                      </a:lnTo>
                      <a:lnTo>
                        <a:pt x="328" y="72"/>
                      </a:lnTo>
                      <a:lnTo>
                        <a:pt x="324" y="94"/>
                      </a:lnTo>
                      <a:lnTo>
                        <a:pt x="314" y="116"/>
                      </a:lnTo>
                      <a:lnTo>
                        <a:pt x="296" y="136"/>
                      </a:lnTo>
                      <a:lnTo>
                        <a:pt x="271" y="150"/>
                      </a:lnTo>
                      <a:lnTo>
                        <a:pt x="245" y="160"/>
                      </a:lnTo>
                      <a:lnTo>
                        <a:pt x="211" y="169"/>
                      </a:lnTo>
                      <a:lnTo>
                        <a:pt x="172" y="172"/>
                      </a:lnTo>
                      <a:lnTo>
                        <a:pt x="129" y="172"/>
                      </a:lnTo>
                      <a:lnTo>
                        <a:pt x="84" y="168"/>
                      </a:lnTo>
                      <a:lnTo>
                        <a:pt x="40" y="158"/>
                      </a:lnTo>
                      <a:lnTo>
                        <a:pt x="15" y="141"/>
                      </a:lnTo>
                      <a:lnTo>
                        <a:pt x="1" y="123"/>
                      </a:lnTo>
                      <a:lnTo>
                        <a:pt x="0" y="103"/>
                      </a:lnTo>
                      <a:lnTo>
                        <a:pt x="4" y="83"/>
                      </a:lnTo>
                      <a:lnTo>
                        <a:pt x="18" y="63"/>
                      </a:lnTo>
                      <a:lnTo>
                        <a:pt x="32" y="45"/>
                      </a:lnTo>
                      <a:lnTo>
                        <a:pt x="57" y="31"/>
                      </a:lnTo>
                      <a:lnTo>
                        <a:pt x="44" y="22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139" name="Group 63"/>
                <p:cNvGrpSpPr>
                  <a:grpSpLocks/>
                </p:cNvGrpSpPr>
                <p:nvPr/>
              </p:nvGrpSpPr>
              <p:grpSpPr bwMode="auto">
                <a:xfrm>
                  <a:off x="3741" y="2672"/>
                  <a:ext cx="277" cy="157"/>
                  <a:chOff x="3741" y="2672"/>
                  <a:chExt cx="277" cy="157"/>
                </a:xfrm>
              </p:grpSpPr>
              <p:grpSp>
                <p:nvGrpSpPr>
                  <p:cNvPr id="90140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782" y="2701"/>
                    <a:ext cx="185" cy="128"/>
                    <a:chOff x="3782" y="2701"/>
                    <a:chExt cx="185" cy="128"/>
                  </a:xfrm>
                </p:grpSpPr>
                <p:sp>
                  <p:nvSpPr>
                    <p:cNvPr id="90144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3" y="2701"/>
                      <a:ext cx="34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145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2" y="2701"/>
                      <a:ext cx="35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14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741" y="2672"/>
                    <a:ext cx="277" cy="26"/>
                    <a:chOff x="3741" y="2672"/>
                    <a:chExt cx="277" cy="26"/>
                  </a:xfrm>
                </p:grpSpPr>
                <p:sp>
                  <p:nvSpPr>
                    <p:cNvPr id="90142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3741" y="2673"/>
                      <a:ext cx="110" cy="25"/>
                    </a:xfrm>
                    <a:custGeom>
                      <a:avLst/>
                      <a:gdLst>
                        <a:gd name="T0" fmla="*/ 0 w 110"/>
                        <a:gd name="T1" fmla="*/ 24 h 25"/>
                        <a:gd name="T2" fmla="*/ 25 w 110"/>
                        <a:gd name="T3" fmla="*/ 10 h 25"/>
                        <a:gd name="T4" fmla="*/ 50 w 110"/>
                        <a:gd name="T5" fmla="*/ 2 h 25"/>
                        <a:gd name="T6" fmla="*/ 81 w 110"/>
                        <a:gd name="T7" fmla="*/ 0 h 25"/>
                        <a:gd name="T8" fmla="*/ 109 w 110"/>
                        <a:gd name="T9" fmla="*/ 4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0"/>
                        <a:gd name="T16" fmla="*/ 0 h 25"/>
                        <a:gd name="T17" fmla="*/ 110 w 110"/>
                        <a:gd name="T18" fmla="*/ 25 h 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0" h="25">
                          <a:moveTo>
                            <a:pt x="0" y="24"/>
                          </a:moveTo>
                          <a:lnTo>
                            <a:pt x="25" y="10"/>
                          </a:lnTo>
                          <a:lnTo>
                            <a:pt x="50" y="2"/>
                          </a:lnTo>
                          <a:lnTo>
                            <a:pt x="81" y="0"/>
                          </a:lnTo>
                          <a:lnTo>
                            <a:pt x="109" y="4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143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3910" y="2672"/>
                      <a:ext cx="108" cy="24"/>
                    </a:xfrm>
                    <a:custGeom>
                      <a:avLst/>
                      <a:gdLst>
                        <a:gd name="T0" fmla="*/ 107 w 108"/>
                        <a:gd name="T1" fmla="*/ 23 h 24"/>
                        <a:gd name="T2" fmla="*/ 82 w 108"/>
                        <a:gd name="T3" fmla="*/ 11 h 24"/>
                        <a:gd name="T4" fmla="*/ 58 w 108"/>
                        <a:gd name="T5" fmla="*/ 3 h 24"/>
                        <a:gd name="T6" fmla="*/ 28 w 108"/>
                        <a:gd name="T7" fmla="*/ 0 h 24"/>
                        <a:gd name="T8" fmla="*/ 0 w 108"/>
                        <a:gd name="T9" fmla="*/ 3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8"/>
                        <a:gd name="T16" fmla="*/ 0 h 24"/>
                        <a:gd name="T17" fmla="*/ 108 w 108"/>
                        <a:gd name="T18" fmla="*/ 24 h 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8" h="24">
                          <a:moveTo>
                            <a:pt x="107" y="23"/>
                          </a:moveTo>
                          <a:lnTo>
                            <a:pt x="82" y="11"/>
                          </a:lnTo>
                          <a:lnTo>
                            <a:pt x="58" y="3"/>
                          </a:lnTo>
                          <a:lnTo>
                            <a:pt x="28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90125" name="Rectangle 70"/>
          <p:cNvSpPr>
            <a:spLocks noChangeArrowheads="1"/>
          </p:cNvSpPr>
          <p:nvPr/>
        </p:nvSpPr>
        <p:spPr bwMode="auto">
          <a:xfrm>
            <a:off x="1106488" y="4694238"/>
            <a:ext cx="1292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Sample</a:t>
            </a:r>
          </a:p>
        </p:txBody>
      </p:sp>
      <p:sp>
        <p:nvSpPr>
          <p:cNvPr id="90126" name="Line 71"/>
          <p:cNvSpPr>
            <a:spLocks noChangeShapeType="1"/>
          </p:cNvSpPr>
          <p:nvPr/>
        </p:nvSpPr>
        <p:spPr bwMode="auto">
          <a:xfrm>
            <a:off x="4114800" y="3581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27" name="Group 72"/>
          <p:cNvGrpSpPr>
            <a:grpSpLocks/>
          </p:cNvGrpSpPr>
          <p:nvPr/>
        </p:nvGrpSpPr>
        <p:grpSpPr bwMode="auto">
          <a:xfrm>
            <a:off x="6553200" y="1981200"/>
            <a:ext cx="2286000" cy="2286000"/>
            <a:chOff x="4128" y="1248"/>
            <a:chExt cx="1440" cy="1440"/>
          </a:xfrm>
        </p:grpSpPr>
        <p:sp>
          <p:nvSpPr>
            <p:cNvPr id="90131" name="AutoShape 73"/>
            <p:cNvSpPr>
              <a:spLocks noChangeArrowheads="1"/>
            </p:cNvSpPr>
            <p:nvPr/>
          </p:nvSpPr>
          <p:spPr bwMode="auto">
            <a:xfrm>
              <a:off x="4128" y="1248"/>
              <a:ext cx="1436" cy="1200"/>
            </a:xfrm>
            <a:prstGeom prst="wedgeRoundRectCallout">
              <a:avLst>
                <a:gd name="adj1" fmla="val -36528"/>
                <a:gd name="adj2" fmla="val 66667"/>
                <a:gd name="adj3" fmla="val 16667"/>
              </a:avLst>
            </a:prstGeom>
            <a:solidFill>
              <a:srgbClr val="FDE0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90132" name="Rectangle 74"/>
            <p:cNvSpPr>
              <a:spLocks noChangeArrowheads="1"/>
            </p:cNvSpPr>
            <p:nvPr/>
          </p:nvSpPr>
          <p:spPr bwMode="auto">
            <a:xfrm>
              <a:off x="4176" y="1344"/>
              <a:ext cx="139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I am 95% confident that </a:t>
              </a:r>
              <a:r>
                <a:rPr lang="el-GR" sz="2400" b="1"/>
                <a:t>μ</a:t>
              </a:r>
              <a:r>
                <a:rPr lang="en-US" sz="2400" b="1"/>
                <a:t> is between 40 &amp; 60.</a:t>
              </a:r>
            </a:p>
          </p:txBody>
        </p:sp>
      </p:grpSp>
      <p:sp>
        <p:nvSpPr>
          <p:cNvPr id="90128" name="Line 75"/>
          <p:cNvSpPr>
            <a:spLocks noChangeShapeType="1"/>
          </p:cNvSpPr>
          <p:nvPr/>
        </p:nvSpPr>
        <p:spPr bwMode="auto">
          <a:xfrm>
            <a:off x="4572000" y="2743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Footer Placeholder 7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0130" name="Slide Number Placeholder 7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A8E53EB3-F2F5-48F7-9D45-942F6ABAB588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Confidence Level, (1-</a:t>
            </a:r>
            <a:r>
              <a:rPr lang="en-US" smtClean="0">
                <a:sym typeface="Symbol" pitchFamily="18" charset="2"/>
              </a:rPr>
              <a:t>)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543800" cy="4800600"/>
          </a:xfrm>
        </p:spPr>
        <p:txBody>
          <a:bodyPr/>
          <a:lstStyle/>
          <a:p>
            <a:pPr eaLnBrk="1" hangingPunct="1"/>
            <a:r>
              <a:rPr lang="en-US" smtClean="0"/>
              <a:t>Suppose confidence level = 95%   </a:t>
            </a:r>
          </a:p>
          <a:p>
            <a:pPr eaLnBrk="1" hangingPunct="1"/>
            <a:r>
              <a:rPr lang="en-US" smtClean="0"/>
              <a:t>Also written (1 -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/>
              <a:t>) = 0.95</a:t>
            </a:r>
            <a:endParaRPr lang="el-GR" smtClean="0"/>
          </a:p>
          <a:p>
            <a:pPr eaLnBrk="1" hangingPunct="1"/>
            <a:r>
              <a:rPr lang="en-US" smtClean="0"/>
              <a:t>A relative frequency interpretation:</a:t>
            </a:r>
          </a:p>
          <a:p>
            <a:pPr lvl="1" eaLnBrk="1" hangingPunct="1"/>
            <a:r>
              <a:rPr lang="en-US" smtClean="0"/>
              <a:t>From repeated samples, 95% of all the confidence intervals that can be constructed of size n will contain the unknown true parameter</a:t>
            </a:r>
          </a:p>
          <a:p>
            <a:pPr eaLnBrk="1" hangingPunct="1"/>
            <a:r>
              <a:rPr lang="en-US" smtClean="0"/>
              <a:t>A specific interval either will contain or will not contain the true parameter</a:t>
            </a:r>
          </a:p>
          <a:p>
            <a:pPr lvl="1" eaLnBrk="1" hangingPunct="1"/>
            <a:r>
              <a:rPr lang="en-US" smtClean="0"/>
              <a:t>No probability involved in a specific interval</a:t>
            </a:r>
          </a:p>
        </p:txBody>
      </p:sp>
      <p:sp>
        <p:nvSpPr>
          <p:cNvPr id="92163" name="Text Box 4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92164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16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6FBD5168-3911-41A7-83AC-77C0A6986334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General Formula</a:t>
            </a:r>
          </a:p>
        </p:txBody>
      </p:sp>
      <p:sp>
        <p:nvSpPr>
          <p:cNvPr id="33810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52625"/>
            <a:ext cx="7232650" cy="432911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The general form for all confidence intervals is:</a:t>
            </a:r>
          </a:p>
          <a:p>
            <a:pPr eaLnBrk="1" hangingPunct="1"/>
            <a:endParaRPr lang="en-US" smtClean="0">
              <a:solidFill>
                <a:schemeClr val="folHlink"/>
              </a:solidFill>
            </a:endParaRPr>
          </a:p>
          <a:p>
            <a:pPr eaLnBrk="1" hangingPunct="1"/>
            <a:endParaRPr lang="en-US" smtClean="0">
              <a:solidFill>
                <a:schemeClr val="folHlink"/>
              </a:solidFill>
            </a:endParaRPr>
          </a:p>
          <a:p>
            <a:pPr eaLnBrk="1" hangingPunct="1"/>
            <a:endParaRPr lang="en-US" smtClean="0">
              <a:solidFill>
                <a:schemeClr val="folHlink"/>
              </a:solidFill>
            </a:endParaRP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value of the margin of error depends on the desired level of confidence</a:t>
            </a:r>
          </a:p>
        </p:txBody>
      </p:sp>
      <p:sp>
        <p:nvSpPr>
          <p:cNvPr id="33811" name="Rectangle 4"/>
          <p:cNvSpPr>
            <a:spLocks noChangeArrowheads="1"/>
          </p:cNvSpPr>
          <p:nvPr/>
        </p:nvSpPr>
        <p:spPr bwMode="auto">
          <a:xfrm>
            <a:off x="2084388" y="3986213"/>
            <a:ext cx="5157787" cy="466725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Point Estimate </a:t>
            </a:r>
            <a:r>
              <a:rPr lang="en-US" sz="2400" b="1">
                <a:latin typeface="Symbol" pitchFamily="18" charset="2"/>
                <a:sym typeface="Times New Roman" pitchFamily="18" charset="0"/>
              </a:rPr>
              <a:t>±</a:t>
            </a:r>
            <a:r>
              <a:rPr lang="en-US" sz="2400" b="1">
                <a:sym typeface="Times New Roman" pitchFamily="18" charset="0"/>
              </a:rPr>
              <a:t> Margin of Error</a:t>
            </a:r>
          </a:p>
        </p:txBody>
      </p:sp>
      <p:sp>
        <p:nvSpPr>
          <p:cNvPr id="33812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381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D88387F6-BD98-4988-ABF5-0CA50583E883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3621088" y="3074988"/>
          <a:ext cx="1457325" cy="727075"/>
        </p:xfrm>
        <a:graphic>
          <a:graphicData uri="http://schemas.openxmlformats.org/presentationml/2006/ole">
            <p:oleObj spid="_x0000_s33808" name="Equation" r:id="rId3" imgW="5079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Confidence Intervals</a:t>
            </a:r>
          </a:p>
        </p:txBody>
      </p:sp>
      <p:sp>
        <p:nvSpPr>
          <p:cNvPr id="106498" name="Freeform 3"/>
          <p:cNvSpPr>
            <a:spLocks/>
          </p:cNvSpPr>
          <p:nvPr/>
        </p:nvSpPr>
        <p:spPr bwMode="auto">
          <a:xfrm>
            <a:off x="1519238" y="3135313"/>
            <a:ext cx="1819275" cy="9794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1509713" y="3200400"/>
            <a:ext cx="18367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 </a:t>
            </a:r>
          </a:p>
          <a:p>
            <a:pPr algn="ctr" eaLnBrk="0" hangingPunct="0"/>
            <a:r>
              <a:rPr lang="en-US" sz="2400" b="1"/>
              <a:t>Mean</a:t>
            </a:r>
          </a:p>
        </p:txBody>
      </p:sp>
      <p:sp>
        <p:nvSpPr>
          <p:cNvPr id="106500" name="Freeform 5"/>
          <p:cNvSpPr>
            <a:spLocks/>
          </p:cNvSpPr>
          <p:nvPr/>
        </p:nvSpPr>
        <p:spPr bwMode="auto">
          <a:xfrm>
            <a:off x="2576513" y="4724400"/>
            <a:ext cx="1965325" cy="1179513"/>
          </a:xfrm>
          <a:custGeom>
            <a:avLst/>
            <a:gdLst>
              <a:gd name="T0" fmla="*/ 0 w 1143"/>
              <a:gd name="T1" fmla="*/ 2147483647 h 743"/>
              <a:gd name="T2" fmla="*/ 2147483647 w 1143"/>
              <a:gd name="T3" fmla="*/ 2147483647 h 743"/>
              <a:gd name="T4" fmla="*/ 2147483647 w 1143"/>
              <a:gd name="T5" fmla="*/ 0 h 743"/>
              <a:gd name="T6" fmla="*/ 0 w 1143"/>
              <a:gd name="T7" fmla="*/ 0 h 743"/>
              <a:gd name="T8" fmla="*/ 0 w 1143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"/>
              <a:gd name="T16" fmla="*/ 0 h 743"/>
              <a:gd name="T17" fmla="*/ 1143 w 1143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2479675" y="5162550"/>
            <a:ext cx="2062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 </a:t>
            </a:r>
            <a:r>
              <a:rPr lang="el-GR" sz="2400" b="1"/>
              <a:t>σ</a:t>
            </a:r>
            <a:r>
              <a:rPr lang="en-US" b="1" baseline="30000"/>
              <a:t>2</a:t>
            </a:r>
            <a:r>
              <a:rPr lang="en-US" sz="2400" b="1"/>
              <a:t> Unknown</a:t>
            </a:r>
          </a:p>
        </p:txBody>
      </p:sp>
      <p:sp>
        <p:nvSpPr>
          <p:cNvPr id="106502" name="Freeform 7"/>
          <p:cNvSpPr>
            <a:spLocks/>
          </p:cNvSpPr>
          <p:nvPr/>
        </p:nvSpPr>
        <p:spPr bwMode="auto">
          <a:xfrm>
            <a:off x="3657600" y="1676400"/>
            <a:ext cx="1981200" cy="1006475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3" name="Rectangle 8"/>
          <p:cNvSpPr>
            <a:spLocks noChangeArrowheads="1"/>
          </p:cNvSpPr>
          <p:nvPr/>
        </p:nvSpPr>
        <p:spPr bwMode="auto">
          <a:xfrm>
            <a:off x="3733800" y="1752600"/>
            <a:ext cx="1839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Confidence</a:t>
            </a:r>
          </a:p>
        </p:txBody>
      </p:sp>
      <p:sp>
        <p:nvSpPr>
          <p:cNvPr id="106504" name="Rectangle 9"/>
          <p:cNvSpPr>
            <a:spLocks noChangeArrowheads="1"/>
          </p:cNvSpPr>
          <p:nvPr/>
        </p:nvSpPr>
        <p:spPr bwMode="auto">
          <a:xfrm>
            <a:off x="3935413" y="2116138"/>
            <a:ext cx="1435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Intervals</a:t>
            </a:r>
          </a:p>
        </p:txBody>
      </p:sp>
      <p:sp>
        <p:nvSpPr>
          <p:cNvPr id="106505" name="Freeform 10"/>
          <p:cNvSpPr>
            <a:spLocks/>
          </p:cNvSpPr>
          <p:nvPr/>
        </p:nvSpPr>
        <p:spPr bwMode="auto">
          <a:xfrm>
            <a:off x="4084638" y="3124200"/>
            <a:ext cx="20574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6" name="Rectangle 11"/>
          <p:cNvSpPr>
            <a:spLocks noChangeArrowheads="1"/>
          </p:cNvSpPr>
          <p:nvPr/>
        </p:nvSpPr>
        <p:spPr bwMode="auto">
          <a:xfrm>
            <a:off x="4200525" y="3257550"/>
            <a:ext cx="18653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</a:t>
            </a:r>
          </a:p>
          <a:p>
            <a:pPr algn="ctr" eaLnBrk="0" hangingPunct="0"/>
            <a:r>
              <a:rPr lang="en-US" sz="2400" b="1"/>
              <a:t>Proportion</a:t>
            </a:r>
          </a:p>
        </p:txBody>
      </p:sp>
      <p:sp>
        <p:nvSpPr>
          <p:cNvPr id="106507" name="Freeform 12"/>
          <p:cNvSpPr>
            <a:spLocks/>
          </p:cNvSpPr>
          <p:nvPr/>
        </p:nvSpPr>
        <p:spPr bwMode="auto">
          <a:xfrm>
            <a:off x="519113" y="4724400"/>
            <a:ext cx="1724025" cy="1179513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8" name="Rectangle 13"/>
          <p:cNvSpPr>
            <a:spLocks noChangeArrowheads="1"/>
          </p:cNvSpPr>
          <p:nvPr/>
        </p:nvSpPr>
        <p:spPr bwMode="auto">
          <a:xfrm>
            <a:off x="519113" y="5162550"/>
            <a:ext cx="16843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 </a:t>
            </a:r>
            <a:r>
              <a:rPr lang="el-GR" sz="2400" b="1"/>
              <a:t>σ</a:t>
            </a:r>
            <a:r>
              <a:rPr lang="en-US" sz="2400" b="1" baseline="30000"/>
              <a:t>2</a:t>
            </a:r>
            <a:r>
              <a:rPr lang="en-US" sz="2400" b="1"/>
              <a:t> Known</a:t>
            </a:r>
          </a:p>
        </p:txBody>
      </p:sp>
      <p:sp>
        <p:nvSpPr>
          <p:cNvPr id="106509" name="Rectangle 14"/>
          <p:cNvSpPr>
            <a:spLocks noChangeArrowheads="1"/>
          </p:cNvSpPr>
          <p:nvPr/>
        </p:nvSpPr>
        <p:spPr bwMode="auto">
          <a:xfrm>
            <a:off x="1966913" y="53879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6510" name="Line 15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1" name="Line 17"/>
          <p:cNvSpPr>
            <a:spLocks noChangeShapeType="1"/>
          </p:cNvSpPr>
          <p:nvPr/>
        </p:nvSpPr>
        <p:spPr bwMode="auto">
          <a:xfrm>
            <a:off x="2424113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2" name="Line 18"/>
          <p:cNvSpPr>
            <a:spLocks noChangeShapeType="1"/>
          </p:cNvSpPr>
          <p:nvPr/>
        </p:nvSpPr>
        <p:spPr bwMode="auto">
          <a:xfrm>
            <a:off x="5075238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3" name="Line 19"/>
          <p:cNvSpPr>
            <a:spLocks noChangeShapeType="1"/>
          </p:cNvSpPr>
          <p:nvPr/>
        </p:nvSpPr>
        <p:spPr bwMode="auto">
          <a:xfrm>
            <a:off x="2424113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4" name="Line 20"/>
          <p:cNvSpPr>
            <a:spLocks noChangeShapeType="1"/>
          </p:cNvSpPr>
          <p:nvPr/>
        </p:nvSpPr>
        <p:spPr bwMode="auto">
          <a:xfrm>
            <a:off x="1357313" y="4343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5" name="Line 21"/>
          <p:cNvSpPr>
            <a:spLocks noChangeShapeType="1"/>
          </p:cNvSpPr>
          <p:nvPr/>
        </p:nvSpPr>
        <p:spPr bwMode="auto">
          <a:xfrm>
            <a:off x="1357313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6" name="Line 22"/>
          <p:cNvSpPr>
            <a:spLocks noChangeShapeType="1"/>
          </p:cNvSpPr>
          <p:nvPr/>
        </p:nvSpPr>
        <p:spPr bwMode="auto">
          <a:xfrm>
            <a:off x="3414713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7" name="Footer Placeholder 2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6518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EDF07268-47F8-44B5-8136-EC505D025B16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106519" name="Straight Connector 26"/>
          <p:cNvCxnSpPr>
            <a:cxnSpLocks noChangeShapeType="1"/>
          </p:cNvCxnSpPr>
          <p:nvPr/>
        </p:nvCxnSpPr>
        <p:spPr bwMode="auto">
          <a:xfrm>
            <a:off x="2417763" y="2881313"/>
            <a:ext cx="5476875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06520" name="Freeform 10"/>
          <p:cNvSpPr>
            <a:spLocks/>
          </p:cNvSpPr>
          <p:nvPr/>
        </p:nvSpPr>
        <p:spPr bwMode="auto">
          <a:xfrm>
            <a:off x="6896100" y="3128963"/>
            <a:ext cx="20574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21" name="Rectangle 11"/>
          <p:cNvSpPr>
            <a:spLocks noChangeArrowheads="1"/>
          </p:cNvSpPr>
          <p:nvPr/>
        </p:nvSpPr>
        <p:spPr bwMode="auto">
          <a:xfrm>
            <a:off x="7011988" y="3262313"/>
            <a:ext cx="1865312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</a:t>
            </a:r>
          </a:p>
          <a:p>
            <a:pPr algn="ctr" eaLnBrk="0" hangingPunct="0"/>
            <a:r>
              <a:rPr lang="en-US" sz="2400" b="1"/>
              <a:t>Variance</a:t>
            </a:r>
          </a:p>
        </p:txBody>
      </p:sp>
      <p:sp>
        <p:nvSpPr>
          <p:cNvPr id="106522" name="Line 18"/>
          <p:cNvSpPr>
            <a:spLocks noChangeShapeType="1"/>
          </p:cNvSpPr>
          <p:nvPr/>
        </p:nvSpPr>
        <p:spPr bwMode="auto">
          <a:xfrm>
            <a:off x="7886700" y="29003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23" name="TextBox 1"/>
          <p:cNvSpPr txBox="1">
            <a:spLocks noChangeArrowheads="1"/>
          </p:cNvSpPr>
          <p:nvPr/>
        </p:nvSpPr>
        <p:spPr bwMode="auto">
          <a:xfrm>
            <a:off x="292100" y="6062663"/>
            <a:ext cx="4645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en-US" sz="2000"/>
              <a:t>(From normally distributed populations)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2075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Estimation for </a:t>
            </a:r>
            <a:r>
              <a:rPr lang="en-US" smtClean="0">
                <a:cs typeface="Arial" charset="0"/>
              </a:rPr>
              <a:t>the Mean </a:t>
            </a:r>
            <a:r>
              <a:rPr lang="en-US" smtClean="0"/>
              <a:t>(</a:t>
            </a:r>
            <a:r>
              <a:rPr lang="el-GR" smtClean="0">
                <a:cs typeface="Arial" charset="0"/>
              </a:rPr>
              <a:t>σ</a:t>
            </a:r>
            <a:r>
              <a:rPr lang="en-US" baseline="30000" smtClean="0">
                <a:cs typeface="Arial" charset="0"/>
              </a:rPr>
              <a:t>2</a:t>
            </a:r>
            <a:r>
              <a:rPr lang="en-US" smtClean="0"/>
              <a:t>  Known) </a:t>
            </a:r>
          </a:p>
        </p:txBody>
      </p:sp>
      <p:sp>
        <p:nvSpPr>
          <p:cNvPr id="721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4876800"/>
          </a:xfrm>
        </p:spPr>
        <p:txBody>
          <a:bodyPr/>
          <a:lstStyle/>
          <a:p>
            <a:pPr eaLnBrk="1" hangingPunct="1"/>
            <a:r>
              <a:rPr lang="en-US" smtClean="0"/>
              <a:t>Assumptions</a:t>
            </a:r>
          </a:p>
          <a:p>
            <a:pPr lvl="1" eaLnBrk="1" hangingPunct="1"/>
            <a:r>
              <a:rPr lang="en-US" smtClean="0"/>
              <a:t>Population variance </a:t>
            </a:r>
            <a:r>
              <a:rPr lang="el-GR" smtClean="0">
                <a:cs typeface="Arial" charset="0"/>
                <a:sym typeface="Symbol" pitchFamily="18" charset="2"/>
              </a:rPr>
              <a:t>σ</a:t>
            </a:r>
            <a:r>
              <a:rPr lang="en-US" baseline="30000" smtClean="0"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is known</a:t>
            </a:r>
          </a:p>
          <a:p>
            <a:pPr lvl="1" eaLnBrk="1" hangingPunct="1"/>
            <a:r>
              <a:rPr lang="en-US" smtClean="0"/>
              <a:t>Population is normally distributed</a:t>
            </a:r>
          </a:p>
          <a:p>
            <a:pPr lvl="1" eaLnBrk="1" hangingPunct="1"/>
            <a:r>
              <a:rPr lang="en-US" smtClean="0"/>
              <a:t>If population is not normal, use large sample</a:t>
            </a:r>
          </a:p>
          <a:p>
            <a:pPr eaLnBrk="1" hangingPunct="1">
              <a:lnSpc>
                <a:spcPct val="160000"/>
              </a:lnSpc>
            </a:pPr>
            <a:r>
              <a:rPr lang="en-US" smtClean="0">
                <a:solidFill>
                  <a:srgbClr val="0000FF"/>
                </a:solidFill>
              </a:rPr>
              <a:t>Confidence interval estimate</a:t>
            </a:r>
            <a:r>
              <a:rPr lang="en-US" smtClean="0">
                <a:solidFill>
                  <a:schemeClr val="folHlink"/>
                </a:solidFill>
              </a:rPr>
              <a:t>:</a:t>
            </a:r>
          </a:p>
          <a:p>
            <a:pPr eaLnBrk="1" hangingPunct="1">
              <a:lnSpc>
                <a:spcPct val="160000"/>
              </a:lnSpc>
            </a:pPr>
            <a:endParaRPr lang="en-US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60000"/>
              </a:lnSpc>
            </a:pPr>
            <a:endParaRPr lang="en-US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(where z</a:t>
            </a:r>
            <a:r>
              <a:rPr lang="en-US" sz="2000" baseline="-25000" smtClean="0">
                <a:sym typeface="Symbol" pitchFamily="18" charset="2"/>
              </a:rPr>
              <a:t>/2</a:t>
            </a:r>
            <a:r>
              <a:rPr lang="en-US" sz="2000" smtClean="0"/>
              <a:t> is the normal distribution value for a probability of </a:t>
            </a:r>
            <a:r>
              <a:rPr lang="el-GR" sz="2000" smtClean="0">
                <a:cs typeface="Arial" charset="0"/>
                <a:sym typeface="Symbol" pitchFamily="18" charset="2"/>
              </a:rPr>
              <a:t></a:t>
            </a:r>
            <a:r>
              <a:rPr lang="en-US" sz="2000" smtClean="0">
                <a:cs typeface="Arial" charset="0"/>
              </a:rPr>
              <a:t>/2 in each tail</a:t>
            </a:r>
            <a:r>
              <a:rPr lang="en-US" sz="2000" smtClean="0"/>
              <a:t>)</a:t>
            </a:r>
            <a:endParaRPr lang="en-US" smtClean="0"/>
          </a:p>
        </p:txBody>
      </p:sp>
      <p:graphicFrame>
        <p:nvGraphicFramePr>
          <p:cNvPr id="7210" name="Object 42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7210" name="Equation" r:id="rId3" imgW="435285" imgH="677109" progId="Equation.DSMT4">
              <p:embed/>
            </p:oleObj>
          </a:graphicData>
        </a:graphic>
      </p:graphicFrame>
      <p:graphicFrame>
        <p:nvGraphicFramePr>
          <p:cNvPr id="7211" name="Object 43"/>
          <p:cNvGraphicFramePr>
            <a:graphicFrameLocks noChangeAspect="1"/>
          </p:cNvGraphicFramePr>
          <p:nvPr/>
        </p:nvGraphicFramePr>
        <p:xfrm>
          <a:off x="3144838" y="4306888"/>
          <a:ext cx="2173287" cy="1257300"/>
        </p:xfrm>
        <a:graphic>
          <a:graphicData uri="http://schemas.openxmlformats.org/presentationml/2006/ole">
            <p:oleObj spid="_x0000_s7211" name="Equation" r:id="rId4" imgW="723600" imgH="419040" progId="Equation.3">
              <p:embed/>
            </p:oleObj>
          </a:graphicData>
        </a:graphic>
      </p:graphicFrame>
      <p:sp>
        <p:nvSpPr>
          <p:cNvPr id="7214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1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53DB5937-2CC4-4D6C-B219-BE2DAD45C124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216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7.2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Confidence Limits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7175"/>
            <a:ext cx="8077200" cy="48736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The confidence interval is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 smtClean="0"/>
              <a:t>The endpoints of the interval are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			Upper confidence limit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2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			Lower confidence limit</a:t>
            </a:r>
            <a:endParaRPr lang="en-US" sz="10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1200" dirty="0" smtClean="0"/>
          </a:p>
          <a:p>
            <a:pPr eaLnBrk="1" hangingPunct="1">
              <a:defRPr/>
            </a:pPr>
            <a:endParaRPr lang="en-US" sz="1200" dirty="0" smtClean="0"/>
          </a:p>
          <a:p>
            <a:pPr eaLnBrk="1" hangingPunct="1">
              <a:defRPr/>
            </a:pPr>
            <a:endParaRPr lang="en-US" sz="1200" dirty="0" smtClean="0"/>
          </a:p>
          <a:p>
            <a:pPr eaLnBrk="1" hangingPunct="1">
              <a:defRPr/>
            </a:pPr>
            <a:endParaRPr lang="en-US" sz="1200" dirty="0" smtClean="0"/>
          </a:p>
        </p:txBody>
      </p:sp>
      <p:graphicFrame>
        <p:nvGraphicFramePr>
          <p:cNvPr id="34861" name="Object 45"/>
          <p:cNvGraphicFramePr>
            <a:graphicFrameLocks noChangeAspect="1"/>
          </p:cNvGraphicFramePr>
          <p:nvPr/>
        </p:nvGraphicFramePr>
        <p:xfrm>
          <a:off x="3817938" y="2078038"/>
          <a:ext cx="1603375" cy="928687"/>
        </p:xfrm>
        <a:graphic>
          <a:graphicData uri="http://schemas.openxmlformats.org/presentationml/2006/ole">
            <p:oleObj spid="_x0000_s34861" name="Equation" r:id="rId3" imgW="723600" imgH="419040" progId="Equation.3">
              <p:embed/>
            </p:oleObj>
          </a:graphicData>
        </a:graphic>
      </p:graphicFrame>
      <p:sp>
        <p:nvSpPr>
          <p:cNvPr id="3486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486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274BA8B5-3535-4666-BDDB-00DBA77B8002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4862" name="Object 46"/>
          <p:cNvGraphicFramePr>
            <a:graphicFrameLocks noChangeAspect="1"/>
          </p:cNvGraphicFramePr>
          <p:nvPr/>
        </p:nvGraphicFramePr>
        <p:xfrm>
          <a:off x="1371600" y="3962400"/>
          <a:ext cx="2614613" cy="928688"/>
        </p:xfrm>
        <a:graphic>
          <a:graphicData uri="http://schemas.openxmlformats.org/presentationml/2006/ole">
            <p:oleObj spid="_x0000_s34862" name="Equation" r:id="rId4" imgW="1180800" imgH="419040" progId="Equation.3">
              <p:embed/>
            </p:oleObj>
          </a:graphicData>
        </a:graphic>
      </p:graphicFrame>
      <p:graphicFrame>
        <p:nvGraphicFramePr>
          <p:cNvPr id="34863" name="Object 47"/>
          <p:cNvGraphicFramePr>
            <a:graphicFrameLocks noChangeAspect="1"/>
          </p:cNvGraphicFramePr>
          <p:nvPr/>
        </p:nvGraphicFramePr>
        <p:xfrm>
          <a:off x="1419225" y="5133975"/>
          <a:ext cx="2559050" cy="928688"/>
        </p:xfrm>
        <a:graphic>
          <a:graphicData uri="http://schemas.openxmlformats.org/presentationml/2006/ole">
            <p:oleObj spid="_x0000_s34863" name="Equation" r:id="rId5" imgW="11556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454150"/>
            <a:ext cx="8332787" cy="4932363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z="360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Distinguish between a point estimate and a confidence interval estimate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Construct and interpret a confidence interval estimate for a single population mean using both the  Z  and  t  distributions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Form and interpret a confidence interval estimate for a single population proportion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Create confidence interval estimates for the variance of a normal population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Determine the required sample size to estimate a mean or proportion within a specified margin of error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endParaRPr lang="en-US" sz="2400" smtClean="0"/>
          </a:p>
        </p:txBody>
      </p:sp>
      <p:sp>
        <p:nvSpPr>
          <p:cNvPr id="45059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41796F7B-9508-4E78-87C7-5C852493A4A3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Margin of Error</a:t>
            </a:r>
          </a:p>
        </p:txBody>
      </p:sp>
      <p:sp>
        <p:nvSpPr>
          <p:cNvPr id="824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7175"/>
            <a:ext cx="8077200" cy="4873625"/>
          </a:xfrm>
        </p:spPr>
        <p:txBody>
          <a:bodyPr/>
          <a:lstStyle/>
          <a:p>
            <a:pPr eaLnBrk="1" hangingPunct="1"/>
            <a:r>
              <a:rPr lang="en-US" sz="2400" smtClean="0"/>
              <a:t>The confidence interval,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1200" smtClean="0"/>
          </a:p>
          <a:p>
            <a:pPr eaLnBrk="1" hangingPunct="1"/>
            <a:endParaRPr lang="en-US" sz="1200" smtClean="0"/>
          </a:p>
          <a:p>
            <a:pPr eaLnBrk="1" hangingPunct="1"/>
            <a:endParaRPr lang="en-US" sz="1200" smtClean="0"/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z="2400" smtClean="0"/>
              <a:t>Can also be written 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where </a:t>
            </a:r>
            <a:r>
              <a:rPr lang="en-US" sz="2400" smtClean="0">
                <a:solidFill>
                  <a:srgbClr val="0000FF"/>
                </a:solidFill>
              </a:rPr>
              <a:t>ME</a:t>
            </a:r>
            <a:r>
              <a:rPr lang="en-US" sz="2400" smtClean="0"/>
              <a:t> is called the </a:t>
            </a:r>
            <a:r>
              <a:rPr lang="en-US" sz="2400" smtClean="0">
                <a:solidFill>
                  <a:srgbClr val="0000FF"/>
                </a:solidFill>
              </a:rPr>
              <a:t>margin of error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1200" smtClean="0"/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interval width</a:t>
            </a:r>
            <a:r>
              <a:rPr lang="en-US" sz="2400" smtClean="0"/>
              <a:t>, w, is equal to twice the margin of error</a:t>
            </a:r>
          </a:p>
        </p:txBody>
      </p:sp>
      <p:graphicFrame>
        <p:nvGraphicFramePr>
          <p:cNvPr id="8245" name="Object 53"/>
          <p:cNvGraphicFramePr>
            <a:graphicFrameLocks noChangeAspect="1"/>
          </p:cNvGraphicFramePr>
          <p:nvPr/>
        </p:nvGraphicFramePr>
        <p:xfrm>
          <a:off x="3817938" y="2078038"/>
          <a:ext cx="1603375" cy="928687"/>
        </p:xfrm>
        <a:graphic>
          <a:graphicData uri="http://schemas.openxmlformats.org/presentationml/2006/ole">
            <p:oleObj spid="_x0000_s8245" name="Equation" r:id="rId3" imgW="723600" imgH="419040" progId="Equation.3">
              <p:embed/>
            </p:oleObj>
          </a:graphicData>
        </a:graphic>
      </p:graphicFrame>
      <p:graphicFrame>
        <p:nvGraphicFramePr>
          <p:cNvPr id="8246" name="Object 54"/>
          <p:cNvGraphicFramePr>
            <a:graphicFrameLocks noChangeAspect="1"/>
          </p:cNvGraphicFramePr>
          <p:nvPr/>
        </p:nvGraphicFramePr>
        <p:xfrm>
          <a:off x="4425950" y="3355975"/>
          <a:ext cx="1060450" cy="361950"/>
        </p:xfrm>
        <a:graphic>
          <a:graphicData uri="http://schemas.openxmlformats.org/presentationml/2006/ole">
            <p:oleObj spid="_x0000_s8246" name="Equation" r:id="rId4" imgW="482391" imgH="165028" progId="Equation.3">
              <p:embed/>
            </p:oleObj>
          </a:graphicData>
        </a:graphic>
      </p:graphicFrame>
      <p:graphicFrame>
        <p:nvGraphicFramePr>
          <p:cNvPr id="8247" name="Object 55"/>
          <p:cNvGraphicFramePr>
            <a:graphicFrameLocks noChangeAspect="1"/>
          </p:cNvGraphicFramePr>
          <p:nvPr/>
        </p:nvGraphicFramePr>
        <p:xfrm>
          <a:off x="4133850" y="4414838"/>
          <a:ext cx="1754188" cy="838200"/>
        </p:xfrm>
        <a:graphic>
          <a:graphicData uri="http://schemas.openxmlformats.org/presentationml/2006/ole">
            <p:oleObj spid="_x0000_s8247" name="Equation" r:id="rId5" imgW="876300" imgH="419100" progId="Equation.3">
              <p:embed/>
            </p:oleObj>
          </a:graphicData>
        </a:graphic>
      </p:graphicFrame>
      <p:sp>
        <p:nvSpPr>
          <p:cNvPr id="8250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5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50869816-F1B5-4AAA-8573-E27B168C6312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Reducing the Margin of Error</a:t>
            </a:r>
          </a:p>
        </p:txBody>
      </p:sp>
      <p:sp>
        <p:nvSpPr>
          <p:cNvPr id="923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100388"/>
            <a:ext cx="8077200" cy="33004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The margin of error can be reduced if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400" smtClean="0"/>
              <a:t>the population standard deviation can be reduced (</a:t>
            </a:r>
            <a:r>
              <a:rPr lang="el-GR" sz="2400" smtClean="0">
                <a:cs typeface="Arial" charset="0"/>
              </a:rPr>
              <a:t>σ</a:t>
            </a:r>
            <a:r>
              <a:rPr lang="en-US" sz="2400" smtClean="0">
                <a:cs typeface="Arial" charset="0"/>
              </a:rPr>
              <a:t>↓)</a:t>
            </a:r>
            <a:endParaRPr lang="en-US" sz="2400" smtClean="0"/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400" smtClean="0"/>
              <a:t>The sample size is increased (n</a:t>
            </a:r>
            <a:r>
              <a:rPr lang="en-US" sz="2400" smtClean="0">
                <a:cs typeface="Arial" charset="0"/>
              </a:rPr>
              <a:t>↑)</a:t>
            </a:r>
          </a:p>
          <a:p>
            <a:pPr eaLnBrk="1" hangingPunct="1"/>
            <a:endParaRPr lang="en-US" sz="1400" smtClean="0">
              <a:cs typeface="Arial" charset="0"/>
            </a:endParaRPr>
          </a:p>
          <a:p>
            <a:pPr eaLnBrk="1" hangingPunct="1"/>
            <a:r>
              <a:rPr lang="en-US" sz="2400" smtClean="0">
                <a:cs typeface="Arial" charset="0"/>
              </a:rPr>
              <a:t>The confidence level is decreased, (1 – </a:t>
            </a:r>
            <a:r>
              <a:rPr lang="en-US" sz="2400" smtClean="0">
                <a:cs typeface="Arial" charset="0"/>
                <a:sym typeface="Symbol" pitchFamily="18" charset="2"/>
              </a:rPr>
              <a:t>) </a:t>
            </a:r>
            <a:r>
              <a:rPr lang="en-US" sz="2400" smtClean="0">
                <a:cs typeface="Arial" charset="0"/>
              </a:rPr>
              <a:t>↓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3328988" y="1819275"/>
          <a:ext cx="2119312" cy="1012825"/>
        </p:xfrm>
        <a:graphic>
          <a:graphicData uri="http://schemas.openxmlformats.org/presentationml/2006/ole">
            <p:oleObj spid="_x0000_s9235" name="Equation" r:id="rId3" imgW="876300" imgH="419100" progId="Equation.3">
              <p:embed/>
            </p:oleObj>
          </a:graphicData>
        </a:graphic>
      </p:graphicFrame>
      <p:sp>
        <p:nvSpPr>
          <p:cNvPr id="9238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3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7C8CCEFF-DC6E-4F2C-9B7E-60DAE1B210C0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Finding z</a:t>
            </a:r>
            <a:r>
              <a:rPr lang="en-US" sz="3600" baseline="-25000" smtClean="0">
                <a:sym typeface="Symbol" pitchFamily="18" charset="2"/>
              </a:rPr>
              <a:t>/2</a:t>
            </a:r>
          </a:p>
        </p:txBody>
      </p:sp>
      <p:sp>
        <p:nvSpPr>
          <p:cNvPr id="10300" name="Rectangle 4"/>
          <p:cNvSpPr>
            <a:spLocks noGrp="1" noChangeArrowheads="1"/>
          </p:cNvSpPr>
          <p:nvPr>
            <p:ph idx="1"/>
          </p:nvPr>
        </p:nvSpPr>
        <p:spPr>
          <a:xfrm>
            <a:off x="841375" y="1527175"/>
            <a:ext cx="7391400" cy="755650"/>
          </a:xfrm>
        </p:spPr>
        <p:txBody>
          <a:bodyPr/>
          <a:lstStyle/>
          <a:p>
            <a:pPr eaLnBrk="1" hangingPunct="1"/>
            <a:r>
              <a:rPr lang="en-US" sz="2400" smtClean="0"/>
              <a:t>Consider a 95% confidence interval:</a:t>
            </a:r>
          </a:p>
        </p:txBody>
      </p:sp>
      <p:sp>
        <p:nvSpPr>
          <p:cNvPr id="10301" name="Freeform 2"/>
          <p:cNvSpPr>
            <a:spLocks/>
          </p:cNvSpPr>
          <p:nvPr/>
        </p:nvSpPr>
        <p:spPr bwMode="auto">
          <a:xfrm>
            <a:off x="2667000" y="2787650"/>
            <a:ext cx="3886200" cy="1728788"/>
          </a:xfrm>
          <a:custGeom>
            <a:avLst/>
            <a:gdLst>
              <a:gd name="T0" fmla="*/ 0 w 2448"/>
              <a:gd name="T1" fmla="*/ 2147483647 h 1089"/>
              <a:gd name="T2" fmla="*/ 0 w 2448"/>
              <a:gd name="T3" fmla="*/ 2147483647 h 1089"/>
              <a:gd name="T4" fmla="*/ 2147483647 w 2448"/>
              <a:gd name="T5" fmla="*/ 2147483647 h 1089"/>
              <a:gd name="T6" fmla="*/ 2147483647 w 2448"/>
              <a:gd name="T7" fmla="*/ 2147483647 h 1089"/>
              <a:gd name="T8" fmla="*/ 2147483647 w 2448"/>
              <a:gd name="T9" fmla="*/ 2147483647 h 1089"/>
              <a:gd name="T10" fmla="*/ 2147483647 w 2448"/>
              <a:gd name="T11" fmla="*/ 2147483647 h 1089"/>
              <a:gd name="T12" fmla="*/ 2147483647 w 2448"/>
              <a:gd name="T13" fmla="*/ 2147483647 h 1089"/>
              <a:gd name="T14" fmla="*/ 2147483647 w 2448"/>
              <a:gd name="T15" fmla="*/ 2147483647 h 1089"/>
              <a:gd name="T16" fmla="*/ 2147483647 w 2448"/>
              <a:gd name="T17" fmla="*/ 2147483647 h 1089"/>
              <a:gd name="T18" fmla="*/ 2147483647 w 2448"/>
              <a:gd name="T19" fmla="*/ 2147483647 h 1089"/>
              <a:gd name="T20" fmla="*/ 2147483647 w 2448"/>
              <a:gd name="T21" fmla="*/ 2147483647 h 1089"/>
              <a:gd name="T22" fmla="*/ 2147483647 w 2448"/>
              <a:gd name="T23" fmla="*/ 2147483647 h 1089"/>
              <a:gd name="T24" fmla="*/ 2147483647 w 2448"/>
              <a:gd name="T25" fmla="*/ 0 h 1089"/>
              <a:gd name="T26" fmla="*/ 2147483647 w 2448"/>
              <a:gd name="T27" fmla="*/ 2147483647 h 1089"/>
              <a:gd name="T28" fmla="*/ 2147483647 w 2448"/>
              <a:gd name="T29" fmla="*/ 2147483647 h 1089"/>
              <a:gd name="T30" fmla="*/ 2147483647 w 2448"/>
              <a:gd name="T31" fmla="*/ 2147483647 h 1089"/>
              <a:gd name="T32" fmla="*/ 2147483647 w 2448"/>
              <a:gd name="T33" fmla="*/ 2147483647 h 1089"/>
              <a:gd name="T34" fmla="*/ 2147483647 w 2448"/>
              <a:gd name="T35" fmla="*/ 2147483647 h 1089"/>
              <a:gd name="T36" fmla="*/ 2147483647 w 2448"/>
              <a:gd name="T37" fmla="*/ 2147483647 h 1089"/>
              <a:gd name="T38" fmla="*/ 2147483647 w 2448"/>
              <a:gd name="T39" fmla="*/ 2147483647 h 1089"/>
              <a:gd name="T40" fmla="*/ 2147483647 w 2448"/>
              <a:gd name="T41" fmla="*/ 2147483647 h 1089"/>
              <a:gd name="T42" fmla="*/ 2147483647 w 2448"/>
              <a:gd name="T43" fmla="*/ 2147483647 h 1089"/>
              <a:gd name="T44" fmla="*/ 2147483647 w 2448"/>
              <a:gd name="T45" fmla="*/ 2147483647 h 1089"/>
              <a:gd name="T46" fmla="*/ 2147483647 w 2448"/>
              <a:gd name="T47" fmla="*/ 2147483647 h 1089"/>
              <a:gd name="T48" fmla="*/ 2147483647 w 2448"/>
              <a:gd name="T49" fmla="*/ 2147483647 h 1089"/>
              <a:gd name="T50" fmla="*/ 2147483647 w 2448"/>
              <a:gd name="T51" fmla="*/ 2147483647 h 1089"/>
              <a:gd name="T52" fmla="*/ 0 w 2448"/>
              <a:gd name="T53" fmla="*/ 2147483647 h 108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1089"/>
              <a:gd name="T83" fmla="*/ 2448 w 2448"/>
              <a:gd name="T84" fmla="*/ 1089 h 108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1089">
                <a:moveTo>
                  <a:pt x="0" y="1089"/>
                </a:moveTo>
                <a:lnTo>
                  <a:pt x="0" y="897"/>
                </a:lnTo>
                <a:lnTo>
                  <a:pt x="96" y="849"/>
                </a:lnTo>
                <a:lnTo>
                  <a:pt x="240" y="753"/>
                </a:lnTo>
                <a:lnTo>
                  <a:pt x="396" y="618"/>
                </a:lnTo>
                <a:lnTo>
                  <a:pt x="558" y="450"/>
                </a:lnTo>
                <a:lnTo>
                  <a:pt x="681" y="324"/>
                </a:lnTo>
                <a:lnTo>
                  <a:pt x="762" y="246"/>
                </a:lnTo>
                <a:lnTo>
                  <a:pt x="837" y="162"/>
                </a:lnTo>
                <a:lnTo>
                  <a:pt x="912" y="129"/>
                </a:lnTo>
                <a:lnTo>
                  <a:pt x="936" y="90"/>
                </a:lnTo>
                <a:lnTo>
                  <a:pt x="1077" y="18"/>
                </a:lnTo>
                <a:lnTo>
                  <a:pt x="1197" y="0"/>
                </a:lnTo>
                <a:lnTo>
                  <a:pt x="1293" y="15"/>
                </a:lnTo>
                <a:lnTo>
                  <a:pt x="1344" y="33"/>
                </a:lnTo>
                <a:lnTo>
                  <a:pt x="1440" y="81"/>
                </a:lnTo>
                <a:lnTo>
                  <a:pt x="1578" y="192"/>
                </a:lnTo>
                <a:lnTo>
                  <a:pt x="1728" y="321"/>
                </a:lnTo>
                <a:lnTo>
                  <a:pt x="1824" y="417"/>
                </a:lnTo>
                <a:lnTo>
                  <a:pt x="1905" y="501"/>
                </a:lnTo>
                <a:lnTo>
                  <a:pt x="2016" y="609"/>
                </a:lnTo>
                <a:lnTo>
                  <a:pt x="2124" y="699"/>
                </a:lnTo>
                <a:lnTo>
                  <a:pt x="2235" y="786"/>
                </a:lnTo>
                <a:lnTo>
                  <a:pt x="2361" y="858"/>
                </a:lnTo>
                <a:lnTo>
                  <a:pt x="2448" y="897"/>
                </a:lnTo>
                <a:lnTo>
                  <a:pt x="2448" y="1089"/>
                </a:lnTo>
                <a:lnTo>
                  <a:pt x="0" y="1089"/>
                </a:lnTo>
                <a:close/>
              </a:path>
            </a:pathLst>
          </a:custGeom>
          <a:solidFill>
            <a:srgbClr val="FDE0BD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Freeform 5"/>
          <p:cNvSpPr>
            <a:spLocks/>
          </p:cNvSpPr>
          <p:nvPr/>
        </p:nvSpPr>
        <p:spPr bwMode="auto">
          <a:xfrm>
            <a:off x="4552950" y="2792413"/>
            <a:ext cx="3143250" cy="1647825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3" name="Freeform 6"/>
          <p:cNvSpPr>
            <a:spLocks/>
          </p:cNvSpPr>
          <p:nvPr/>
        </p:nvSpPr>
        <p:spPr bwMode="auto">
          <a:xfrm>
            <a:off x="1600200" y="2792413"/>
            <a:ext cx="2954338" cy="1647825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4" name="Line 7"/>
          <p:cNvSpPr>
            <a:spLocks noChangeShapeType="1"/>
          </p:cNvSpPr>
          <p:nvPr/>
        </p:nvSpPr>
        <p:spPr bwMode="auto">
          <a:xfrm>
            <a:off x="3052763" y="30876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Line 8"/>
          <p:cNvSpPr>
            <a:spLocks noChangeShapeType="1"/>
          </p:cNvSpPr>
          <p:nvPr/>
        </p:nvSpPr>
        <p:spPr bwMode="auto">
          <a:xfrm>
            <a:off x="3052763" y="32083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Line 9"/>
          <p:cNvSpPr>
            <a:spLocks noChangeShapeType="1"/>
          </p:cNvSpPr>
          <p:nvPr/>
        </p:nvSpPr>
        <p:spPr bwMode="auto">
          <a:xfrm>
            <a:off x="3052763" y="33305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Line 10"/>
          <p:cNvSpPr>
            <a:spLocks noChangeShapeType="1"/>
          </p:cNvSpPr>
          <p:nvPr/>
        </p:nvSpPr>
        <p:spPr bwMode="auto">
          <a:xfrm>
            <a:off x="3052763" y="34512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Line 11"/>
          <p:cNvSpPr>
            <a:spLocks noChangeShapeType="1"/>
          </p:cNvSpPr>
          <p:nvPr/>
        </p:nvSpPr>
        <p:spPr bwMode="auto">
          <a:xfrm>
            <a:off x="3052763" y="35734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Line 12"/>
          <p:cNvSpPr>
            <a:spLocks noChangeShapeType="1"/>
          </p:cNvSpPr>
          <p:nvPr/>
        </p:nvSpPr>
        <p:spPr bwMode="auto">
          <a:xfrm>
            <a:off x="3052763" y="36941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Line 13"/>
          <p:cNvSpPr>
            <a:spLocks noChangeShapeType="1"/>
          </p:cNvSpPr>
          <p:nvPr/>
        </p:nvSpPr>
        <p:spPr bwMode="auto">
          <a:xfrm>
            <a:off x="3052763" y="38147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4"/>
          <p:cNvSpPr>
            <a:spLocks noChangeArrowheads="1"/>
          </p:cNvSpPr>
          <p:nvPr/>
        </p:nvSpPr>
        <p:spPr bwMode="auto">
          <a:xfrm>
            <a:off x="2940050" y="3238500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12" name="Line 15"/>
          <p:cNvSpPr>
            <a:spLocks noChangeShapeType="1"/>
          </p:cNvSpPr>
          <p:nvPr/>
        </p:nvSpPr>
        <p:spPr bwMode="auto">
          <a:xfrm>
            <a:off x="1066800" y="4516438"/>
            <a:ext cx="739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Freeform 16"/>
          <p:cNvSpPr>
            <a:spLocks/>
          </p:cNvSpPr>
          <p:nvPr/>
        </p:nvSpPr>
        <p:spPr bwMode="auto">
          <a:xfrm>
            <a:off x="4567238" y="2792413"/>
            <a:ext cx="6350" cy="1724025"/>
          </a:xfrm>
          <a:custGeom>
            <a:avLst/>
            <a:gdLst>
              <a:gd name="T0" fmla="*/ 0 w 4"/>
              <a:gd name="T1" fmla="*/ 0 h 1086"/>
              <a:gd name="T2" fmla="*/ 2147483647 w 4"/>
              <a:gd name="T3" fmla="*/ 2147483647 h 1086"/>
              <a:gd name="T4" fmla="*/ 0 60000 65536"/>
              <a:gd name="T5" fmla="*/ 0 60000 65536"/>
              <a:gd name="T6" fmla="*/ 0 w 4"/>
              <a:gd name="T7" fmla="*/ 0 h 1086"/>
              <a:gd name="T8" fmla="*/ 4 w 4"/>
              <a:gd name="T9" fmla="*/ 1086 h 10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086">
                <a:moveTo>
                  <a:pt x="0" y="0"/>
                </a:moveTo>
                <a:lnTo>
                  <a:pt x="4" y="108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4" name="Line 17"/>
          <p:cNvSpPr>
            <a:spLocks noChangeShapeType="1"/>
          </p:cNvSpPr>
          <p:nvPr/>
        </p:nvSpPr>
        <p:spPr bwMode="auto">
          <a:xfrm flipV="1">
            <a:off x="2667000" y="2001838"/>
            <a:ext cx="0" cy="25146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5" name="Line 18"/>
          <p:cNvSpPr>
            <a:spLocks noChangeShapeType="1"/>
          </p:cNvSpPr>
          <p:nvPr/>
        </p:nvSpPr>
        <p:spPr bwMode="auto">
          <a:xfrm flipV="1">
            <a:off x="6553200" y="2001838"/>
            <a:ext cx="0" cy="25146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6" name="Line 19"/>
          <p:cNvSpPr>
            <a:spLocks noChangeShapeType="1"/>
          </p:cNvSpPr>
          <p:nvPr/>
        </p:nvSpPr>
        <p:spPr bwMode="auto">
          <a:xfrm flipH="1">
            <a:off x="2667000" y="2154238"/>
            <a:ext cx="1524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7" name="Line 20"/>
          <p:cNvSpPr>
            <a:spLocks noChangeShapeType="1"/>
          </p:cNvSpPr>
          <p:nvPr/>
        </p:nvSpPr>
        <p:spPr bwMode="auto">
          <a:xfrm>
            <a:off x="4114800" y="2154238"/>
            <a:ext cx="2438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Text Box 21"/>
          <p:cNvSpPr txBox="1">
            <a:spLocks noChangeArrowheads="1"/>
          </p:cNvSpPr>
          <p:nvPr/>
        </p:nvSpPr>
        <p:spPr bwMode="auto">
          <a:xfrm>
            <a:off x="1371600" y="4516438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z = -1.96</a:t>
            </a:r>
          </a:p>
        </p:txBody>
      </p:sp>
      <p:sp>
        <p:nvSpPr>
          <p:cNvPr id="10319" name="Text Box 22"/>
          <p:cNvSpPr txBox="1">
            <a:spLocks noChangeArrowheads="1"/>
          </p:cNvSpPr>
          <p:nvPr/>
        </p:nvSpPr>
        <p:spPr bwMode="auto">
          <a:xfrm>
            <a:off x="5257800" y="4516438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z = 1.96</a:t>
            </a:r>
          </a:p>
        </p:txBody>
      </p:sp>
      <p:graphicFrame>
        <p:nvGraphicFramePr>
          <p:cNvPr id="10296" name="Object 56"/>
          <p:cNvGraphicFramePr>
            <a:graphicFrameLocks noChangeAspect="1"/>
          </p:cNvGraphicFramePr>
          <p:nvPr/>
        </p:nvGraphicFramePr>
        <p:xfrm>
          <a:off x="3876675" y="2173288"/>
          <a:ext cx="1476375" cy="376237"/>
        </p:xfrm>
        <a:graphic>
          <a:graphicData uri="http://schemas.openxmlformats.org/presentationml/2006/ole">
            <p:oleObj spid="_x0000_s10296" name="Equation" r:id="rId3" imgW="698197" imgH="177723" progId="Equation.3">
              <p:embed/>
            </p:oleObj>
          </a:graphicData>
        </a:graphic>
      </p:graphicFrame>
      <p:graphicFrame>
        <p:nvGraphicFramePr>
          <p:cNvPr id="10297" name="Object 57"/>
          <p:cNvGraphicFramePr>
            <a:graphicFrameLocks noChangeAspect="1"/>
          </p:cNvGraphicFramePr>
          <p:nvPr/>
        </p:nvGraphicFramePr>
        <p:xfrm>
          <a:off x="914400" y="3373438"/>
          <a:ext cx="1076325" cy="696912"/>
        </p:xfrm>
        <a:graphic>
          <a:graphicData uri="http://schemas.openxmlformats.org/presentationml/2006/ole">
            <p:oleObj spid="_x0000_s10297" name="Equation" r:id="rId4" imgW="609336" imgH="393529" progId="Equation.3">
              <p:embed/>
            </p:oleObj>
          </a:graphicData>
        </a:graphic>
      </p:graphicFrame>
      <p:graphicFrame>
        <p:nvGraphicFramePr>
          <p:cNvPr id="10298" name="Object 58"/>
          <p:cNvGraphicFramePr>
            <a:graphicFrameLocks noChangeAspect="1"/>
          </p:cNvGraphicFramePr>
          <p:nvPr/>
        </p:nvGraphicFramePr>
        <p:xfrm>
          <a:off x="7140575" y="3373438"/>
          <a:ext cx="1076325" cy="696912"/>
        </p:xfrm>
        <a:graphic>
          <a:graphicData uri="http://schemas.openxmlformats.org/presentationml/2006/ole">
            <p:oleObj spid="_x0000_s10298" name="Equation" r:id="rId5" imgW="609336" imgH="393529" progId="Equation.3">
              <p:embed/>
            </p:oleObj>
          </a:graphicData>
        </a:graphic>
      </p:graphicFrame>
      <p:sp>
        <p:nvSpPr>
          <p:cNvPr id="10320" name="Line 26"/>
          <p:cNvSpPr>
            <a:spLocks noChangeShapeType="1"/>
          </p:cNvSpPr>
          <p:nvPr/>
        </p:nvSpPr>
        <p:spPr bwMode="auto">
          <a:xfrm>
            <a:off x="1676400" y="3906838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21" name="Line 27"/>
          <p:cNvSpPr>
            <a:spLocks noChangeShapeType="1"/>
          </p:cNvSpPr>
          <p:nvPr/>
        </p:nvSpPr>
        <p:spPr bwMode="auto">
          <a:xfrm flipH="1">
            <a:off x="6781800" y="3830638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22" name="Text Box 28"/>
          <p:cNvSpPr txBox="1">
            <a:spLocks noChangeArrowheads="1"/>
          </p:cNvSpPr>
          <p:nvPr/>
        </p:nvSpPr>
        <p:spPr bwMode="auto">
          <a:xfrm>
            <a:off x="3733800" y="5126038"/>
            <a:ext cx="1828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Point Estimate</a:t>
            </a:r>
          </a:p>
        </p:txBody>
      </p:sp>
      <p:sp>
        <p:nvSpPr>
          <p:cNvPr id="10323" name="Text Box 29"/>
          <p:cNvSpPr txBox="1">
            <a:spLocks noChangeArrowheads="1"/>
          </p:cNvSpPr>
          <p:nvPr/>
        </p:nvSpPr>
        <p:spPr bwMode="auto">
          <a:xfrm>
            <a:off x="2286000" y="4973638"/>
            <a:ext cx="175260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Lower 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Confidence 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Limit</a:t>
            </a:r>
          </a:p>
        </p:txBody>
      </p:sp>
      <p:sp>
        <p:nvSpPr>
          <p:cNvPr id="10324" name="Text Box 30"/>
          <p:cNvSpPr txBox="1">
            <a:spLocks noChangeArrowheads="1"/>
          </p:cNvSpPr>
          <p:nvPr/>
        </p:nvSpPr>
        <p:spPr bwMode="auto">
          <a:xfrm>
            <a:off x="6172200" y="4973638"/>
            <a:ext cx="167640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Upper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Confidence 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Limit</a:t>
            </a:r>
          </a:p>
        </p:txBody>
      </p:sp>
      <p:sp>
        <p:nvSpPr>
          <p:cNvPr id="10325" name="Text Box 31"/>
          <p:cNvSpPr txBox="1">
            <a:spLocks noChangeArrowheads="1"/>
          </p:cNvSpPr>
          <p:nvPr/>
        </p:nvSpPr>
        <p:spPr bwMode="auto">
          <a:xfrm>
            <a:off x="228600" y="4586288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Z units:</a:t>
            </a:r>
          </a:p>
        </p:txBody>
      </p:sp>
      <p:sp>
        <p:nvSpPr>
          <p:cNvPr id="10326" name="Text Box 32"/>
          <p:cNvSpPr txBox="1">
            <a:spLocks noChangeArrowheads="1"/>
          </p:cNvSpPr>
          <p:nvPr/>
        </p:nvSpPr>
        <p:spPr bwMode="auto">
          <a:xfrm>
            <a:off x="228600" y="5043488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X units:</a:t>
            </a:r>
          </a:p>
        </p:txBody>
      </p:sp>
      <p:sp>
        <p:nvSpPr>
          <p:cNvPr id="10327" name="Text Box 33"/>
          <p:cNvSpPr txBox="1">
            <a:spLocks noChangeArrowheads="1"/>
          </p:cNvSpPr>
          <p:nvPr/>
        </p:nvSpPr>
        <p:spPr bwMode="auto">
          <a:xfrm>
            <a:off x="3733800" y="5126038"/>
            <a:ext cx="1828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Point Estimate</a:t>
            </a:r>
          </a:p>
        </p:txBody>
      </p:sp>
      <p:sp>
        <p:nvSpPr>
          <p:cNvPr id="10328" name="Text Box 34"/>
          <p:cNvSpPr txBox="1">
            <a:spLocks noChangeArrowheads="1"/>
          </p:cNvSpPr>
          <p:nvPr/>
        </p:nvSpPr>
        <p:spPr bwMode="auto">
          <a:xfrm>
            <a:off x="4419600" y="4592638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0</a:t>
            </a:r>
          </a:p>
        </p:txBody>
      </p:sp>
      <p:sp>
        <p:nvSpPr>
          <p:cNvPr id="10329" name="Rectangle 35"/>
          <p:cNvSpPr>
            <a:spLocks noChangeArrowheads="1"/>
          </p:cNvSpPr>
          <p:nvPr/>
        </p:nvSpPr>
        <p:spPr bwMode="auto">
          <a:xfrm>
            <a:off x="1905000" y="4592638"/>
            <a:ext cx="1600200" cy="3810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0" name="Rectangle 38"/>
          <p:cNvSpPr>
            <a:spLocks noChangeArrowheads="1"/>
          </p:cNvSpPr>
          <p:nvPr/>
        </p:nvSpPr>
        <p:spPr bwMode="auto">
          <a:xfrm>
            <a:off x="5867400" y="4592638"/>
            <a:ext cx="1524000" cy="3810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1" name="Rectangle 39"/>
          <p:cNvSpPr>
            <a:spLocks noChangeArrowheads="1"/>
          </p:cNvSpPr>
          <p:nvPr/>
        </p:nvSpPr>
        <p:spPr bwMode="auto">
          <a:xfrm>
            <a:off x="219075" y="5843588"/>
            <a:ext cx="8778875" cy="573087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/>
              <a:t>Find z</a:t>
            </a:r>
            <a:r>
              <a:rPr lang="en-US" sz="2400" baseline="-25000"/>
              <a:t>.025</a:t>
            </a:r>
            <a:r>
              <a:rPr lang="en-US" sz="2400"/>
              <a:t> = </a:t>
            </a:r>
            <a:r>
              <a:rPr lang="en-US" sz="2400" b="1">
                <a:sym typeface="Symbol" pitchFamily="18" charset="2"/>
              </a:rPr>
              <a:t></a:t>
            </a:r>
            <a:r>
              <a:rPr lang="en-US" sz="2400"/>
              <a:t>1.96 from the standard normal distribution table</a:t>
            </a:r>
            <a:endParaRPr lang="en-US" sz="2700"/>
          </a:p>
        </p:txBody>
      </p:sp>
      <p:sp>
        <p:nvSpPr>
          <p:cNvPr id="10332" name="Footer Placeholder 4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333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C242F1F1-A565-49F2-80F8-C72D4B170C5F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357188"/>
            <a:ext cx="7239000" cy="8382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Common Levels of Confidence</a:t>
            </a:r>
          </a:p>
        </p:txBody>
      </p:sp>
      <p:sp>
        <p:nvSpPr>
          <p:cNvPr id="11285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1258888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Commonly used confidence levels are 90%, 95%, 98%, and 99%</a:t>
            </a:r>
          </a:p>
        </p:txBody>
      </p:sp>
      <p:sp>
        <p:nvSpPr>
          <p:cNvPr id="11286" name="Rectangle 2"/>
          <p:cNvSpPr>
            <a:spLocks noChangeArrowheads="1"/>
          </p:cNvSpPr>
          <p:nvPr/>
        </p:nvSpPr>
        <p:spPr bwMode="auto">
          <a:xfrm>
            <a:off x="1676400" y="2743200"/>
            <a:ext cx="5715000" cy="3581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87" name="Text Box 5"/>
          <p:cNvSpPr txBox="1">
            <a:spLocks noChangeArrowheads="1"/>
          </p:cNvSpPr>
          <p:nvPr/>
        </p:nvSpPr>
        <p:spPr bwMode="auto">
          <a:xfrm>
            <a:off x="1752600" y="2895600"/>
            <a:ext cx="18288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Confidence Level</a:t>
            </a:r>
          </a:p>
        </p:txBody>
      </p:sp>
      <p:sp>
        <p:nvSpPr>
          <p:cNvPr id="11288" name="Text Box 6"/>
          <p:cNvSpPr txBox="1">
            <a:spLocks noChangeArrowheads="1"/>
          </p:cNvSpPr>
          <p:nvPr/>
        </p:nvSpPr>
        <p:spPr bwMode="auto">
          <a:xfrm>
            <a:off x="3657600" y="2743200"/>
            <a:ext cx="1828800" cy="1158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Confidence Coefficient,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 </a:t>
            </a:r>
          </a:p>
        </p:txBody>
      </p:sp>
      <p:sp>
        <p:nvSpPr>
          <p:cNvPr id="11289" name="Text Box 7"/>
          <p:cNvSpPr txBox="1">
            <a:spLocks noChangeArrowheads="1"/>
          </p:cNvSpPr>
          <p:nvPr/>
        </p:nvSpPr>
        <p:spPr bwMode="auto">
          <a:xfrm>
            <a:off x="5791200" y="3048000"/>
            <a:ext cx="14144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Z</a:t>
            </a:r>
            <a:r>
              <a:rPr lang="en-US" sz="2000" b="1" i="1" baseline="-25000">
                <a:sym typeface="Symbol" pitchFamily="18" charset="2"/>
              </a:rPr>
              <a:t>/2</a:t>
            </a:r>
            <a:r>
              <a:rPr lang="en-US" sz="2000" b="1" i="1"/>
              <a:t> value</a:t>
            </a:r>
            <a:endParaRPr lang="en-US" sz="2000" b="1"/>
          </a:p>
        </p:txBody>
      </p:sp>
      <p:sp>
        <p:nvSpPr>
          <p:cNvPr id="11290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990600" cy="2616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/>
              <a:t>1.28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1.645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1.96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3333CC"/>
                </a:solidFill>
              </a:rPr>
              <a:t>2.33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2.58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3.08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3.27</a:t>
            </a:r>
          </a:p>
        </p:txBody>
      </p:sp>
      <p:sp>
        <p:nvSpPr>
          <p:cNvPr id="11291" name="Text Box 9"/>
          <p:cNvSpPr txBox="1">
            <a:spLocks noChangeArrowheads="1"/>
          </p:cNvSpPr>
          <p:nvPr/>
        </p:nvSpPr>
        <p:spPr bwMode="auto">
          <a:xfrm>
            <a:off x="4191000" y="3733800"/>
            <a:ext cx="990600" cy="2616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/>
              <a:t>.80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.90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.95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3333CC"/>
                </a:solidFill>
              </a:rPr>
              <a:t>.98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.99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.998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.999</a:t>
            </a:r>
          </a:p>
        </p:txBody>
      </p:sp>
      <p:sp>
        <p:nvSpPr>
          <p:cNvPr id="11292" name="Text Box 10"/>
          <p:cNvSpPr txBox="1">
            <a:spLocks noChangeArrowheads="1"/>
          </p:cNvSpPr>
          <p:nvPr/>
        </p:nvSpPr>
        <p:spPr bwMode="auto">
          <a:xfrm>
            <a:off x="2286000" y="3733800"/>
            <a:ext cx="990600" cy="2616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/>
              <a:t>80%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90%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95%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3333CC"/>
                </a:solidFill>
              </a:rPr>
              <a:t>98%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99%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99.8%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99.9%</a:t>
            </a:r>
          </a:p>
        </p:txBody>
      </p:sp>
      <p:sp>
        <p:nvSpPr>
          <p:cNvPr id="11293" name="Line 11"/>
          <p:cNvSpPr>
            <a:spLocks noChangeShapeType="1"/>
          </p:cNvSpPr>
          <p:nvPr/>
        </p:nvSpPr>
        <p:spPr bwMode="auto">
          <a:xfrm>
            <a:off x="1676400" y="37338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12"/>
          <p:cNvSpPr>
            <a:spLocks noChangeShapeType="1"/>
          </p:cNvSpPr>
          <p:nvPr/>
        </p:nvSpPr>
        <p:spPr bwMode="auto">
          <a:xfrm>
            <a:off x="3581400" y="2743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13"/>
          <p:cNvSpPr>
            <a:spLocks noChangeShapeType="1"/>
          </p:cNvSpPr>
          <p:nvPr/>
        </p:nvSpPr>
        <p:spPr bwMode="auto">
          <a:xfrm>
            <a:off x="5562600" y="2743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4170363" y="3355975"/>
          <a:ext cx="723900" cy="376238"/>
        </p:xfrm>
        <a:graphic>
          <a:graphicData uri="http://schemas.openxmlformats.org/presentationml/2006/ole">
            <p:oleObj spid="_x0000_s11283" name="Equation" r:id="rId3" imgW="342603" imgH="177646" progId="Equation.3">
              <p:embed/>
            </p:oleObj>
          </a:graphicData>
        </a:graphic>
      </p:graphicFrame>
      <p:sp>
        <p:nvSpPr>
          <p:cNvPr id="11296" name="Footer Placeholder 1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297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FCEFA4E0-E674-403B-87C2-8DAFE71678F3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8" name="Rectangle 10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Intervals and Level of Confidence</a:t>
            </a:r>
          </a:p>
        </p:txBody>
      </p:sp>
      <p:sp>
        <p:nvSpPr>
          <p:cNvPr id="12399" name="Line 2"/>
          <p:cNvSpPr>
            <a:spLocks noChangeShapeType="1"/>
          </p:cNvSpPr>
          <p:nvPr/>
        </p:nvSpPr>
        <p:spPr bwMode="auto">
          <a:xfrm flipV="1">
            <a:off x="4572000" y="3200400"/>
            <a:ext cx="0" cy="228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400" name="Line 3"/>
          <p:cNvSpPr>
            <a:spLocks noChangeShapeType="1"/>
          </p:cNvSpPr>
          <p:nvPr/>
        </p:nvSpPr>
        <p:spPr bwMode="auto">
          <a:xfrm>
            <a:off x="4572000" y="37338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92" name="Object 104"/>
          <p:cNvGraphicFramePr>
            <a:graphicFrameLocks noChangeAspect="1"/>
          </p:cNvGraphicFramePr>
          <p:nvPr/>
        </p:nvGraphicFramePr>
        <p:xfrm>
          <a:off x="4191000" y="3429000"/>
          <a:ext cx="673100" cy="300038"/>
        </p:xfrm>
        <a:graphic>
          <a:graphicData uri="http://schemas.openxmlformats.org/presentationml/2006/ole">
            <p:oleObj spid="_x0000_s12392" name="Equation" r:id="rId3" imgW="431613" imgH="241195" progId="Equation.3">
              <p:embed/>
            </p:oleObj>
          </a:graphicData>
        </a:graphic>
      </p:graphicFrame>
      <p:sp>
        <p:nvSpPr>
          <p:cNvPr id="12401" name="Rectangle 5"/>
          <p:cNvSpPr>
            <a:spLocks noChangeArrowheads="1"/>
          </p:cNvSpPr>
          <p:nvPr/>
        </p:nvSpPr>
        <p:spPr bwMode="auto">
          <a:xfrm>
            <a:off x="117475" y="3276600"/>
            <a:ext cx="2320925" cy="28956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02" name="Freeform 6"/>
          <p:cNvSpPr>
            <a:spLocks/>
          </p:cNvSpPr>
          <p:nvPr/>
        </p:nvSpPr>
        <p:spPr bwMode="auto">
          <a:xfrm>
            <a:off x="2584450" y="2603500"/>
            <a:ext cx="1222375" cy="604838"/>
          </a:xfrm>
          <a:custGeom>
            <a:avLst/>
            <a:gdLst>
              <a:gd name="T0" fmla="*/ 2147483647 w 770"/>
              <a:gd name="T1" fmla="*/ 2147483647 h 381"/>
              <a:gd name="T2" fmla="*/ 0 w 770"/>
              <a:gd name="T3" fmla="*/ 2147483647 h 381"/>
              <a:gd name="T4" fmla="*/ 2147483647 w 770"/>
              <a:gd name="T5" fmla="*/ 2147483647 h 381"/>
              <a:gd name="T6" fmla="*/ 2147483647 w 770"/>
              <a:gd name="T7" fmla="*/ 2147483647 h 381"/>
              <a:gd name="T8" fmla="*/ 2147483647 w 770"/>
              <a:gd name="T9" fmla="*/ 2147483647 h 381"/>
              <a:gd name="T10" fmla="*/ 2147483647 w 770"/>
              <a:gd name="T11" fmla="*/ 0 h 381"/>
              <a:gd name="T12" fmla="*/ 2147483647 w 770"/>
              <a:gd name="T13" fmla="*/ 2147483647 h 3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0"/>
              <a:gd name="T22" fmla="*/ 0 h 381"/>
              <a:gd name="T23" fmla="*/ 770 w 770"/>
              <a:gd name="T24" fmla="*/ 381 h 3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70" h="381">
                <a:moveTo>
                  <a:pt x="768" y="381"/>
                </a:moveTo>
                <a:lnTo>
                  <a:pt x="0" y="378"/>
                </a:lnTo>
                <a:lnTo>
                  <a:pt x="365" y="292"/>
                </a:lnTo>
                <a:lnTo>
                  <a:pt x="538" y="203"/>
                </a:lnTo>
                <a:lnTo>
                  <a:pt x="660" y="116"/>
                </a:lnTo>
                <a:lnTo>
                  <a:pt x="770" y="0"/>
                </a:lnTo>
                <a:lnTo>
                  <a:pt x="770" y="352"/>
                </a:lnTo>
              </a:path>
            </a:pathLst>
          </a:custGeom>
          <a:solidFill>
            <a:srgbClr val="C7DAF7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3" name="Freeform 7"/>
          <p:cNvSpPr>
            <a:spLocks/>
          </p:cNvSpPr>
          <p:nvPr/>
        </p:nvSpPr>
        <p:spPr bwMode="auto">
          <a:xfrm>
            <a:off x="5408613" y="2603500"/>
            <a:ext cx="1176337" cy="604838"/>
          </a:xfrm>
          <a:custGeom>
            <a:avLst/>
            <a:gdLst>
              <a:gd name="T0" fmla="*/ 2147483647 w 741"/>
              <a:gd name="T1" fmla="*/ 2147483647 h 381"/>
              <a:gd name="T2" fmla="*/ 2147483647 w 741"/>
              <a:gd name="T3" fmla="*/ 2147483647 h 381"/>
              <a:gd name="T4" fmla="*/ 2147483647 w 741"/>
              <a:gd name="T5" fmla="*/ 2147483647 h 381"/>
              <a:gd name="T6" fmla="*/ 2147483647 w 741"/>
              <a:gd name="T7" fmla="*/ 2147483647 h 381"/>
              <a:gd name="T8" fmla="*/ 2147483647 w 741"/>
              <a:gd name="T9" fmla="*/ 2147483647 h 381"/>
              <a:gd name="T10" fmla="*/ 0 w 741"/>
              <a:gd name="T11" fmla="*/ 0 h 381"/>
              <a:gd name="T12" fmla="*/ 0 w 741"/>
              <a:gd name="T13" fmla="*/ 2147483647 h 3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1"/>
              <a:gd name="T22" fmla="*/ 0 h 381"/>
              <a:gd name="T23" fmla="*/ 741 w 741"/>
              <a:gd name="T24" fmla="*/ 381 h 3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1" h="381">
                <a:moveTo>
                  <a:pt x="3" y="381"/>
                </a:moveTo>
                <a:lnTo>
                  <a:pt x="741" y="378"/>
                </a:lnTo>
                <a:lnTo>
                  <a:pt x="429" y="300"/>
                </a:lnTo>
                <a:lnTo>
                  <a:pt x="279" y="246"/>
                </a:lnTo>
                <a:lnTo>
                  <a:pt x="120" y="132"/>
                </a:lnTo>
                <a:lnTo>
                  <a:pt x="0" y="0"/>
                </a:lnTo>
                <a:lnTo>
                  <a:pt x="0" y="352"/>
                </a:lnTo>
              </a:path>
            </a:pathLst>
          </a:custGeom>
          <a:solidFill>
            <a:srgbClr val="C7DAF7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" name="Line 8"/>
          <p:cNvSpPr>
            <a:spLocks noChangeShapeType="1"/>
          </p:cNvSpPr>
          <p:nvPr/>
        </p:nvSpPr>
        <p:spPr bwMode="auto">
          <a:xfrm>
            <a:off x="3808413" y="26035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5" name="Line 9"/>
          <p:cNvSpPr>
            <a:spLocks noChangeShapeType="1"/>
          </p:cNvSpPr>
          <p:nvPr/>
        </p:nvSpPr>
        <p:spPr bwMode="auto">
          <a:xfrm>
            <a:off x="5408613" y="26035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6" name="Rectangle 11"/>
          <p:cNvSpPr>
            <a:spLocks noChangeArrowheads="1"/>
          </p:cNvSpPr>
          <p:nvPr/>
        </p:nvSpPr>
        <p:spPr bwMode="auto">
          <a:xfrm>
            <a:off x="3352800" y="6172200"/>
            <a:ext cx="25146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Confidence Intervals</a:t>
            </a:r>
            <a:r>
              <a:rPr lang="en-US" sz="2400"/>
              <a:t> </a:t>
            </a:r>
          </a:p>
        </p:txBody>
      </p:sp>
      <p:sp>
        <p:nvSpPr>
          <p:cNvPr id="12407" name="Line 12"/>
          <p:cNvSpPr>
            <a:spLocks noChangeShapeType="1"/>
          </p:cNvSpPr>
          <p:nvPr/>
        </p:nvSpPr>
        <p:spPr bwMode="auto">
          <a:xfrm>
            <a:off x="4570413" y="1908175"/>
            <a:ext cx="0" cy="1238250"/>
          </a:xfrm>
          <a:prstGeom prst="line">
            <a:avLst/>
          </a:prstGeom>
          <a:noFill/>
          <a:ln w="19050" cap="rnd">
            <a:solidFill>
              <a:srgbClr val="00666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Rectangle 13"/>
          <p:cNvSpPr>
            <a:spLocks noChangeArrowheads="1"/>
          </p:cNvSpPr>
          <p:nvPr/>
        </p:nvSpPr>
        <p:spPr bwMode="auto">
          <a:xfrm>
            <a:off x="304800" y="3276600"/>
            <a:ext cx="2127250" cy="2668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sz="2400"/>
              <a:t>Intervals extend from</a:t>
            </a:r>
            <a:br>
              <a:rPr lang="en-US" sz="2400"/>
            </a:br>
            <a:endParaRPr lang="en-US" sz="2400"/>
          </a:p>
          <a:p>
            <a:pPr algn="ctr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sz="1200"/>
              <a:t/>
            </a:r>
            <a:br>
              <a:rPr lang="en-US" sz="1200"/>
            </a:br>
            <a:endParaRPr lang="en-US" sz="1200"/>
          </a:p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sz="2400"/>
              <a:t>    to    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2409" name="Rectangle 14"/>
          <p:cNvSpPr>
            <a:spLocks noChangeArrowheads="1"/>
          </p:cNvSpPr>
          <p:nvPr/>
        </p:nvSpPr>
        <p:spPr bwMode="auto">
          <a:xfrm>
            <a:off x="6746875" y="4064000"/>
            <a:ext cx="2244725" cy="24828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70000"/>
              </a:spcBef>
            </a:pPr>
            <a:r>
              <a:rPr lang="en-US" sz="2400"/>
              <a:t>100(1-</a:t>
            </a:r>
            <a:r>
              <a:rPr lang="en-US" sz="2400">
                <a:sym typeface="Symbol" pitchFamily="18" charset="2"/>
              </a:rPr>
              <a:t></a:t>
            </a:r>
            <a:r>
              <a:rPr lang="en-US" sz="2400">
                <a:sym typeface="Times New Roman" pitchFamily="18" charset="0"/>
              </a:rPr>
              <a:t>)%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of intervals constructed contain </a:t>
            </a:r>
            <a:r>
              <a:rPr lang="el-GR" sz="2400"/>
              <a:t>μ</a:t>
            </a:r>
            <a:r>
              <a:rPr lang="en-US" sz="2400"/>
              <a:t>; </a:t>
            </a:r>
          </a:p>
          <a:p>
            <a:pPr eaLnBrk="0" hangingPunct="0">
              <a:spcBef>
                <a:spcPct val="30000"/>
              </a:spcBef>
            </a:pPr>
            <a:r>
              <a:rPr lang="en-US" sz="2400">
                <a:sym typeface="Times New Roman" pitchFamily="18" charset="0"/>
              </a:rPr>
              <a:t>100(</a:t>
            </a:r>
            <a:r>
              <a:rPr lang="en-US">
                <a:sym typeface="Symbol" pitchFamily="18" charset="2"/>
              </a:rPr>
              <a:t></a:t>
            </a:r>
            <a:r>
              <a:rPr lang="en-US" sz="2400">
                <a:sym typeface="Times New Roman" pitchFamily="18" charset="0"/>
              </a:rPr>
              <a:t>)%</a:t>
            </a:r>
            <a:r>
              <a:rPr lang="en-US" sz="2400"/>
              <a:t> do not.</a:t>
            </a:r>
          </a:p>
        </p:txBody>
      </p:sp>
      <p:sp>
        <p:nvSpPr>
          <p:cNvPr id="12410" name="Line 15"/>
          <p:cNvSpPr>
            <a:spLocks noChangeShapeType="1"/>
          </p:cNvSpPr>
          <p:nvPr/>
        </p:nvSpPr>
        <p:spPr bwMode="auto">
          <a:xfrm>
            <a:off x="4572000" y="3152775"/>
            <a:ext cx="0" cy="15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1" name="Freeform 16"/>
          <p:cNvSpPr>
            <a:spLocks/>
          </p:cNvSpPr>
          <p:nvPr/>
        </p:nvSpPr>
        <p:spPr bwMode="auto">
          <a:xfrm>
            <a:off x="4572000" y="1905000"/>
            <a:ext cx="2012950" cy="1258888"/>
          </a:xfrm>
          <a:custGeom>
            <a:avLst/>
            <a:gdLst>
              <a:gd name="T0" fmla="*/ 2147483647 w 1268"/>
              <a:gd name="T1" fmla="*/ 2147483647 h 793"/>
              <a:gd name="T2" fmla="*/ 2147483647 w 1268"/>
              <a:gd name="T3" fmla="*/ 2147483647 h 793"/>
              <a:gd name="T4" fmla="*/ 2147483647 w 1268"/>
              <a:gd name="T5" fmla="*/ 2147483647 h 793"/>
              <a:gd name="T6" fmla="*/ 2147483647 w 1268"/>
              <a:gd name="T7" fmla="*/ 2147483647 h 793"/>
              <a:gd name="T8" fmla="*/ 2147483647 w 1268"/>
              <a:gd name="T9" fmla="*/ 2147483647 h 793"/>
              <a:gd name="T10" fmla="*/ 2147483647 w 1268"/>
              <a:gd name="T11" fmla="*/ 2147483647 h 793"/>
              <a:gd name="T12" fmla="*/ 2147483647 w 1268"/>
              <a:gd name="T13" fmla="*/ 2147483647 h 793"/>
              <a:gd name="T14" fmla="*/ 2147483647 w 1268"/>
              <a:gd name="T15" fmla="*/ 2147483647 h 793"/>
              <a:gd name="T16" fmla="*/ 2147483647 w 1268"/>
              <a:gd name="T17" fmla="*/ 2147483647 h 793"/>
              <a:gd name="T18" fmla="*/ 2147483647 w 1268"/>
              <a:gd name="T19" fmla="*/ 2147483647 h 793"/>
              <a:gd name="T20" fmla="*/ 2147483647 w 1268"/>
              <a:gd name="T21" fmla="*/ 2147483647 h 793"/>
              <a:gd name="T22" fmla="*/ 2147483647 w 1268"/>
              <a:gd name="T23" fmla="*/ 2147483647 h 793"/>
              <a:gd name="T24" fmla="*/ 2147483647 w 1268"/>
              <a:gd name="T25" fmla="*/ 2147483647 h 793"/>
              <a:gd name="T26" fmla="*/ 2147483647 w 1268"/>
              <a:gd name="T27" fmla="*/ 2147483647 h 793"/>
              <a:gd name="T28" fmla="*/ 2147483647 w 1268"/>
              <a:gd name="T29" fmla="*/ 2147483647 h 793"/>
              <a:gd name="T30" fmla="*/ 0 w 1268"/>
              <a:gd name="T31" fmla="*/ 0 h 79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8"/>
              <a:gd name="T49" fmla="*/ 0 h 793"/>
              <a:gd name="T50" fmla="*/ 1268 w 1268"/>
              <a:gd name="T51" fmla="*/ 793 h 79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8" h="793">
                <a:moveTo>
                  <a:pt x="1267" y="792"/>
                </a:moveTo>
                <a:lnTo>
                  <a:pt x="1134" y="783"/>
                </a:lnTo>
                <a:lnTo>
                  <a:pt x="1066" y="773"/>
                </a:lnTo>
                <a:lnTo>
                  <a:pt x="999" y="760"/>
                </a:lnTo>
                <a:lnTo>
                  <a:pt x="933" y="743"/>
                </a:lnTo>
                <a:lnTo>
                  <a:pt x="866" y="718"/>
                </a:lnTo>
                <a:lnTo>
                  <a:pt x="800" y="686"/>
                </a:lnTo>
                <a:lnTo>
                  <a:pt x="665" y="593"/>
                </a:lnTo>
                <a:lnTo>
                  <a:pt x="532" y="464"/>
                </a:lnTo>
                <a:lnTo>
                  <a:pt x="399" y="310"/>
                </a:lnTo>
                <a:lnTo>
                  <a:pt x="334" y="230"/>
                </a:lnTo>
                <a:lnTo>
                  <a:pt x="266" y="156"/>
                </a:lnTo>
                <a:lnTo>
                  <a:pt x="199" y="93"/>
                </a:lnTo>
                <a:lnTo>
                  <a:pt x="133" y="42"/>
                </a:lnTo>
                <a:lnTo>
                  <a:pt x="66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12" name="Freeform 17"/>
          <p:cNvSpPr>
            <a:spLocks/>
          </p:cNvSpPr>
          <p:nvPr/>
        </p:nvSpPr>
        <p:spPr bwMode="auto">
          <a:xfrm>
            <a:off x="2589213" y="1908175"/>
            <a:ext cx="2012950" cy="1258888"/>
          </a:xfrm>
          <a:custGeom>
            <a:avLst/>
            <a:gdLst>
              <a:gd name="T0" fmla="*/ 0 w 1268"/>
              <a:gd name="T1" fmla="*/ 2147483647 h 793"/>
              <a:gd name="T2" fmla="*/ 2147483647 w 1268"/>
              <a:gd name="T3" fmla="*/ 2147483647 h 793"/>
              <a:gd name="T4" fmla="*/ 2147483647 w 1268"/>
              <a:gd name="T5" fmla="*/ 2147483647 h 793"/>
              <a:gd name="T6" fmla="*/ 2147483647 w 1268"/>
              <a:gd name="T7" fmla="*/ 2147483647 h 793"/>
              <a:gd name="T8" fmla="*/ 2147483647 w 1268"/>
              <a:gd name="T9" fmla="*/ 2147483647 h 793"/>
              <a:gd name="T10" fmla="*/ 2147483647 w 1268"/>
              <a:gd name="T11" fmla="*/ 2147483647 h 793"/>
              <a:gd name="T12" fmla="*/ 2147483647 w 1268"/>
              <a:gd name="T13" fmla="*/ 2147483647 h 793"/>
              <a:gd name="T14" fmla="*/ 2147483647 w 1268"/>
              <a:gd name="T15" fmla="*/ 2147483647 h 793"/>
              <a:gd name="T16" fmla="*/ 2147483647 w 1268"/>
              <a:gd name="T17" fmla="*/ 2147483647 h 793"/>
              <a:gd name="T18" fmla="*/ 2147483647 w 1268"/>
              <a:gd name="T19" fmla="*/ 2147483647 h 793"/>
              <a:gd name="T20" fmla="*/ 2147483647 w 1268"/>
              <a:gd name="T21" fmla="*/ 2147483647 h 793"/>
              <a:gd name="T22" fmla="*/ 2147483647 w 1268"/>
              <a:gd name="T23" fmla="*/ 2147483647 h 793"/>
              <a:gd name="T24" fmla="*/ 2147483647 w 1268"/>
              <a:gd name="T25" fmla="*/ 2147483647 h 793"/>
              <a:gd name="T26" fmla="*/ 2147483647 w 1268"/>
              <a:gd name="T27" fmla="*/ 2147483647 h 793"/>
              <a:gd name="T28" fmla="*/ 2147483647 w 1268"/>
              <a:gd name="T29" fmla="*/ 2147483647 h 793"/>
              <a:gd name="T30" fmla="*/ 2147483647 w 1268"/>
              <a:gd name="T31" fmla="*/ 0 h 79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8"/>
              <a:gd name="T49" fmla="*/ 0 h 793"/>
              <a:gd name="T50" fmla="*/ 1268 w 1268"/>
              <a:gd name="T51" fmla="*/ 793 h 79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8" h="793">
                <a:moveTo>
                  <a:pt x="0" y="792"/>
                </a:moveTo>
                <a:lnTo>
                  <a:pt x="133" y="783"/>
                </a:lnTo>
                <a:lnTo>
                  <a:pt x="199" y="773"/>
                </a:lnTo>
                <a:lnTo>
                  <a:pt x="266" y="760"/>
                </a:lnTo>
                <a:lnTo>
                  <a:pt x="332" y="743"/>
                </a:lnTo>
                <a:lnTo>
                  <a:pt x="399" y="718"/>
                </a:lnTo>
                <a:lnTo>
                  <a:pt x="467" y="686"/>
                </a:lnTo>
                <a:lnTo>
                  <a:pt x="600" y="593"/>
                </a:lnTo>
                <a:lnTo>
                  <a:pt x="733" y="464"/>
                </a:lnTo>
                <a:lnTo>
                  <a:pt x="866" y="310"/>
                </a:lnTo>
                <a:lnTo>
                  <a:pt x="933" y="230"/>
                </a:lnTo>
                <a:lnTo>
                  <a:pt x="999" y="156"/>
                </a:lnTo>
                <a:lnTo>
                  <a:pt x="1066" y="93"/>
                </a:lnTo>
                <a:lnTo>
                  <a:pt x="1132" y="42"/>
                </a:lnTo>
                <a:lnTo>
                  <a:pt x="1199" y="10"/>
                </a:lnTo>
                <a:lnTo>
                  <a:pt x="1267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13" name="Line 18"/>
          <p:cNvSpPr>
            <a:spLocks noChangeShapeType="1"/>
          </p:cNvSpPr>
          <p:nvPr/>
        </p:nvSpPr>
        <p:spPr bwMode="auto">
          <a:xfrm>
            <a:off x="2513013" y="3213100"/>
            <a:ext cx="419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Line 19"/>
          <p:cNvSpPr>
            <a:spLocks noChangeShapeType="1"/>
          </p:cNvSpPr>
          <p:nvPr/>
        </p:nvSpPr>
        <p:spPr bwMode="auto">
          <a:xfrm>
            <a:off x="2663825" y="2681288"/>
            <a:ext cx="1588" cy="15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Rectangle 20"/>
          <p:cNvSpPr>
            <a:spLocks noChangeArrowheads="1"/>
          </p:cNvSpPr>
          <p:nvPr/>
        </p:nvSpPr>
        <p:spPr bwMode="auto">
          <a:xfrm>
            <a:off x="1371600" y="1447800"/>
            <a:ext cx="65706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Sampling Distribution of the Mean</a:t>
            </a:r>
          </a:p>
        </p:txBody>
      </p:sp>
      <p:sp>
        <p:nvSpPr>
          <p:cNvPr id="12416" name="Freeform 21"/>
          <p:cNvSpPr>
            <a:spLocks/>
          </p:cNvSpPr>
          <p:nvPr/>
        </p:nvSpPr>
        <p:spPr bwMode="auto">
          <a:xfrm>
            <a:off x="6324600" y="4114800"/>
            <a:ext cx="304800" cy="1828800"/>
          </a:xfrm>
          <a:custGeom>
            <a:avLst/>
            <a:gdLst>
              <a:gd name="T0" fmla="*/ 0 w 432"/>
              <a:gd name="T1" fmla="*/ 0 h 1007"/>
              <a:gd name="T2" fmla="*/ 2147483647 w 432"/>
              <a:gd name="T3" fmla="*/ 2147483647 h 1007"/>
              <a:gd name="T4" fmla="*/ 2147483647 w 432"/>
              <a:gd name="T5" fmla="*/ 2147483647 h 1007"/>
              <a:gd name="T6" fmla="*/ 2147483647 w 432"/>
              <a:gd name="T7" fmla="*/ 2147483647 h 1007"/>
              <a:gd name="T8" fmla="*/ 2147483647 w 432"/>
              <a:gd name="T9" fmla="*/ 2147483647 h 1007"/>
              <a:gd name="T10" fmla="*/ 2147483647 w 432"/>
              <a:gd name="T11" fmla="*/ 2147483647 h 1007"/>
              <a:gd name="T12" fmla="*/ 2147483647 w 432"/>
              <a:gd name="T13" fmla="*/ 2147483647 h 1007"/>
              <a:gd name="T14" fmla="*/ 2147483647 w 432"/>
              <a:gd name="T15" fmla="*/ 2147483647 h 1007"/>
              <a:gd name="T16" fmla="*/ 2147483647 w 432"/>
              <a:gd name="T17" fmla="*/ 2147483647 h 1007"/>
              <a:gd name="T18" fmla="*/ 2147483647 w 432"/>
              <a:gd name="T19" fmla="*/ 2147483647 h 1007"/>
              <a:gd name="T20" fmla="*/ 2147483647 w 432"/>
              <a:gd name="T21" fmla="*/ 2147483647 h 1007"/>
              <a:gd name="T22" fmla="*/ 2147483647 w 432"/>
              <a:gd name="T23" fmla="*/ 2147483647 h 1007"/>
              <a:gd name="T24" fmla="*/ 2147483647 w 432"/>
              <a:gd name="T25" fmla="*/ 2147483647 h 1007"/>
              <a:gd name="T26" fmla="*/ 2147483647 w 432"/>
              <a:gd name="T27" fmla="*/ 2147483647 h 1007"/>
              <a:gd name="T28" fmla="*/ 2147483647 w 432"/>
              <a:gd name="T29" fmla="*/ 2147483647 h 1007"/>
              <a:gd name="T30" fmla="*/ 2147483647 w 432"/>
              <a:gd name="T31" fmla="*/ 2147483647 h 1007"/>
              <a:gd name="T32" fmla="*/ 2147483647 w 432"/>
              <a:gd name="T33" fmla="*/ 2147483647 h 1007"/>
              <a:gd name="T34" fmla="*/ 2147483647 w 432"/>
              <a:gd name="T35" fmla="*/ 2147483647 h 1007"/>
              <a:gd name="T36" fmla="*/ 2147483647 w 432"/>
              <a:gd name="T37" fmla="*/ 2147483647 h 1007"/>
              <a:gd name="T38" fmla="*/ 2147483647 w 432"/>
              <a:gd name="T39" fmla="*/ 2147483647 h 1007"/>
              <a:gd name="T40" fmla="*/ 2147483647 w 432"/>
              <a:gd name="T41" fmla="*/ 2147483647 h 1007"/>
              <a:gd name="T42" fmla="*/ 2147483647 w 432"/>
              <a:gd name="T43" fmla="*/ 2147483647 h 1007"/>
              <a:gd name="T44" fmla="*/ 2147483647 w 432"/>
              <a:gd name="T45" fmla="*/ 2147483647 h 1007"/>
              <a:gd name="T46" fmla="*/ 2147483647 w 432"/>
              <a:gd name="T47" fmla="*/ 2147483647 h 1007"/>
              <a:gd name="T48" fmla="*/ 2147483647 w 432"/>
              <a:gd name="T49" fmla="*/ 2147483647 h 1007"/>
              <a:gd name="T50" fmla="*/ 2147483647 w 432"/>
              <a:gd name="T51" fmla="*/ 2147483647 h 1007"/>
              <a:gd name="T52" fmla="*/ 0 w 432"/>
              <a:gd name="T53" fmla="*/ 2147483647 h 100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32"/>
              <a:gd name="T82" fmla="*/ 0 h 1007"/>
              <a:gd name="T83" fmla="*/ 432 w 432"/>
              <a:gd name="T84" fmla="*/ 1007 h 100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32" h="1007">
                <a:moveTo>
                  <a:pt x="0" y="0"/>
                </a:moveTo>
                <a:lnTo>
                  <a:pt x="85" y="5"/>
                </a:lnTo>
                <a:lnTo>
                  <a:pt x="150" y="23"/>
                </a:lnTo>
                <a:lnTo>
                  <a:pt x="176" y="34"/>
                </a:lnTo>
                <a:lnTo>
                  <a:pt x="196" y="45"/>
                </a:lnTo>
                <a:lnTo>
                  <a:pt x="209" y="62"/>
                </a:lnTo>
                <a:lnTo>
                  <a:pt x="216" y="79"/>
                </a:lnTo>
                <a:lnTo>
                  <a:pt x="216" y="415"/>
                </a:lnTo>
                <a:lnTo>
                  <a:pt x="222" y="432"/>
                </a:lnTo>
                <a:lnTo>
                  <a:pt x="235" y="449"/>
                </a:lnTo>
                <a:lnTo>
                  <a:pt x="255" y="460"/>
                </a:lnTo>
                <a:lnTo>
                  <a:pt x="281" y="477"/>
                </a:lnTo>
                <a:lnTo>
                  <a:pt x="346" y="494"/>
                </a:lnTo>
                <a:lnTo>
                  <a:pt x="431" y="500"/>
                </a:lnTo>
                <a:lnTo>
                  <a:pt x="346" y="506"/>
                </a:lnTo>
                <a:lnTo>
                  <a:pt x="281" y="528"/>
                </a:lnTo>
                <a:lnTo>
                  <a:pt x="255" y="540"/>
                </a:lnTo>
                <a:lnTo>
                  <a:pt x="235" y="551"/>
                </a:lnTo>
                <a:lnTo>
                  <a:pt x="222" y="568"/>
                </a:lnTo>
                <a:lnTo>
                  <a:pt x="216" y="585"/>
                </a:lnTo>
                <a:lnTo>
                  <a:pt x="216" y="921"/>
                </a:lnTo>
                <a:lnTo>
                  <a:pt x="209" y="938"/>
                </a:lnTo>
                <a:lnTo>
                  <a:pt x="196" y="955"/>
                </a:lnTo>
                <a:lnTo>
                  <a:pt x="176" y="966"/>
                </a:lnTo>
                <a:lnTo>
                  <a:pt x="150" y="983"/>
                </a:lnTo>
                <a:lnTo>
                  <a:pt x="85" y="1000"/>
                </a:lnTo>
                <a:lnTo>
                  <a:pt x="0" y="1006"/>
                </a:lnTo>
              </a:path>
            </a:pathLst>
          </a:custGeom>
          <a:noFill/>
          <a:ln w="28575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17" name="Line 22"/>
          <p:cNvSpPr>
            <a:spLocks noChangeShapeType="1"/>
          </p:cNvSpPr>
          <p:nvPr/>
        </p:nvSpPr>
        <p:spPr bwMode="auto">
          <a:xfrm>
            <a:off x="3505200" y="45720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8" name="Line 23"/>
          <p:cNvSpPr>
            <a:spLocks noChangeShapeType="1"/>
          </p:cNvSpPr>
          <p:nvPr/>
        </p:nvSpPr>
        <p:spPr bwMode="auto">
          <a:xfrm flipH="1">
            <a:off x="5637213" y="2743200"/>
            <a:ext cx="382587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9" name="Line 24"/>
          <p:cNvSpPr>
            <a:spLocks noChangeShapeType="1"/>
          </p:cNvSpPr>
          <p:nvPr/>
        </p:nvSpPr>
        <p:spPr bwMode="auto">
          <a:xfrm>
            <a:off x="3200400" y="2743200"/>
            <a:ext cx="379413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0" name="Line 25"/>
          <p:cNvSpPr>
            <a:spLocks noChangeShapeType="1"/>
          </p:cNvSpPr>
          <p:nvPr/>
        </p:nvSpPr>
        <p:spPr bwMode="auto">
          <a:xfrm>
            <a:off x="2667000" y="5715000"/>
            <a:ext cx="1600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1" name="Line 26"/>
          <p:cNvSpPr>
            <a:spLocks noChangeShapeType="1"/>
          </p:cNvSpPr>
          <p:nvPr/>
        </p:nvSpPr>
        <p:spPr bwMode="auto">
          <a:xfrm>
            <a:off x="4267200" y="59436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2" name="Line 27"/>
          <p:cNvSpPr>
            <a:spLocks noChangeShapeType="1"/>
          </p:cNvSpPr>
          <p:nvPr/>
        </p:nvSpPr>
        <p:spPr bwMode="auto">
          <a:xfrm>
            <a:off x="3352800" y="48768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3" name="Line 28"/>
          <p:cNvSpPr>
            <a:spLocks noChangeShapeType="1"/>
          </p:cNvSpPr>
          <p:nvPr/>
        </p:nvSpPr>
        <p:spPr bwMode="auto">
          <a:xfrm>
            <a:off x="4038600" y="51816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4" name="Line 29"/>
          <p:cNvSpPr>
            <a:spLocks noChangeShapeType="1"/>
          </p:cNvSpPr>
          <p:nvPr/>
        </p:nvSpPr>
        <p:spPr bwMode="auto">
          <a:xfrm>
            <a:off x="3810000" y="54864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93" name="Object 105"/>
          <p:cNvGraphicFramePr>
            <a:graphicFrameLocks noChangeAspect="1"/>
          </p:cNvGraphicFramePr>
          <p:nvPr/>
        </p:nvGraphicFramePr>
        <p:xfrm>
          <a:off x="153988" y="4049713"/>
          <a:ext cx="2178050" cy="911225"/>
        </p:xfrm>
        <a:graphic>
          <a:graphicData uri="http://schemas.openxmlformats.org/presentationml/2006/ole">
            <p:oleObj spid="_x0000_s12393" name="Equation" r:id="rId4" imgW="1002865" imgH="418918" progId="Equation.3">
              <p:embed/>
            </p:oleObj>
          </a:graphicData>
        </a:graphic>
      </p:graphicFrame>
      <p:graphicFrame>
        <p:nvGraphicFramePr>
          <p:cNvPr id="12394" name="Object 106"/>
          <p:cNvGraphicFramePr>
            <a:graphicFrameLocks noChangeAspect="1"/>
          </p:cNvGraphicFramePr>
          <p:nvPr/>
        </p:nvGraphicFramePr>
        <p:xfrm>
          <a:off x="153988" y="5181600"/>
          <a:ext cx="2227262" cy="911225"/>
        </p:xfrm>
        <a:graphic>
          <a:graphicData uri="http://schemas.openxmlformats.org/presentationml/2006/ole">
            <p:oleObj spid="_x0000_s12394" name="Equation" r:id="rId5" imgW="1028700" imgH="419100" progId="Equation.3">
              <p:embed/>
            </p:oleObj>
          </a:graphicData>
        </a:graphic>
      </p:graphicFrame>
      <p:sp>
        <p:nvSpPr>
          <p:cNvPr id="12425" name="Line 32"/>
          <p:cNvSpPr>
            <a:spLocks noChangeShapeType="1"/>
          </p:cNvSpPr>
          <p:nvPr/>
        </p:nvSpPr>
        <p:spPr bwMode="auto">
          <a:xfrm>
            <a:off x="2438400" y="4648200"/>
            <a:ext cx="533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6" name="Text Box 33"/>
          <p:cNvSpPr txBox="1">
            <a:spLocks noChangeArrowheads="1"/>
          </p:cNvSpPr>
          <p:nvPr/>
        </p:nvSpPr>
        <p:spPr bwMode="auto">
          <a:xfrm>
            <a:off x="6704013" y="2984500"/>
            <a:ext cx="4572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2427" name="Line 34"/>
          <p:cNvSpPr>
            <a:spLocks noChangeShapeType="1"/>
          </p:cNvSpPr>
          <p:nvPr/>
        </p:nvSpPr>
        <p:spPr bwMode="auto">
          <a:xfrm>
            <a:off x="6856413" y="3136900"/>
            <a:ext cx="152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8" name="Line 35"/>
          <p:cNvSpPr>
            <a:spLocks noChangeShapeType="1"/>
          </p:cNvSpPr>
          <p:nvPr/>
        </p:nvSpPr>
        <p:spPr bwMode="auto">
          <a:xfrm>
            <a:off x="4114800" y="41148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9" name="Text Box 36"/>
          <p:cNvSpPr txBox="1">
            <a:spLocks noChangeArrowheads="1"/>
          </p:cNvSpPr>
          <p:nvPr/>
        </p:nvSpPr>
        <p:spPr bwMode="auto">
          <a:xfrm>
            <a:off x="4724400" y="37338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x</a:t>
            </a:r>
            <a:r>
              <a:rPr lang="en-US" sz="1800" baseline="-25000"/>
              <a:t>1</a:t>
            </a:r>
          </a:p>
        </p:txBody>
      </p:sp>
      <p:sp>
        <p:nvSpPr>
          <p:cNvPr id="12430" name="Line 37"/>
          <p:cNvSpPr>
            <a:spLocks noChangeShapeType="1"/>
          </p:cNvSpPr>
          <p:nvPr/>
        </p:nvSpPr>
        <p:spPr bwMode="auto">
          <a:xfrm>
            <a:off x="4876800" y="3810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1" name="Oval 38"/>
          <p:cNvSpPr>
            <a:spLocks noChangeArrowheads="1"/>
          </p:cNvSpPr>
          <p:nvPr/>
        </p:nvSpPr>
        <p:spPr bwMode="auto">
          <a:xfrm>
            <a:off x="4876800" y="40386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32" name="Text Box 39"/>
          <p:cNvSpPr txBox="1">
            <a:spLocks noChangeArrowheads="1"/>
          </p:cNvSpPr>
          <p:nvPr/>
        </p:nvSpPr>
        <p:spPr bwMode="auto">
          <a:xfrm>
            <a:off x="4038600" y="41910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sp>
        <p:nvSpPr>
          <p:cNvPr id="12433" name="Line 40"/>
          <p:cNvSpPr>
            <a:spLocks noChangeShapeType="1"/>
          </p:cNvSpPr>
          <p:nvPr/>
        </p:nvSpPr>
        <p:spPr bwMode="auto">
          <a:xfrm>
            <a:off x="4191000" y="4267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4" name="Oval 41"/>
          <p:cNvSpPr>
            <a:spLocks noChangeArrowheads="1"/>
          </p:cNvSpPr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35" name="Oval 42"/>
          <p:cNvSpPr>
            <a:spLocks noChangeArrowheads="1"/>
          </p:cNvSpPr>
          <p:nvPr/>
        </p:nvSpPr>
        <p:spPr bwMode="auto">
          <a:xfrm>
            <a:off x="4038600" y="48006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36" name="Oval 43"/>
          <p:cNvSpPr>
            <a:spLocks noChangeArrowheads="1"/>
          </p:cNvSpPr>
          <p:nvPr/>
        </p:nvSpPr>
        <p:spPr bwMode="auto">
          <a:xfrm>
            <a:off x="4724400" y="51054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37" name="Oval 44"/>
          <p:cNvSpPr>
            <a:spLocks noChangeArrowheads="1"/>
          </p:cNvSpPr>
          <p:nvPr/>
        </p:nvSpPr>
        <p:spPr bwMode="auto">
          <a:xfrm>
            <a:off x="4572000" y="54102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38" name="Oval 45"/>
          <p:cNvSpPr>
            <a:spLocks noChangeArrowheads="1"/>
          </p:cNvSpPr>
          <p:nvPr/>
        </p:nvSpPr>
        <p:spPr bwMode="auto">
          <a:xfrm>
            <a:off x="3429000" y="56388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39" name="Oval 46"/>
          <p:cNvSpPr>
            <a:spLocks noChangeArrowheads="1"/>
          </p:cNvSpPr>
          <p:nvPr/>
        </p:nvSpPr>
        <p:spPr bwMode="auto">
          <a:xfrm>
            <a:off x="5029200" y="58674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2395" name="Object 107"/>
          <p:cNvGraphicFramePr>
            <a:graphicFrameLocks noChangeAspect="1"/>
          </p:cNvGraphicFramePr>
          <p:nvPr/>
        </p:nvGraphicFramePr>
        <p:xfrm>
          <a:off x="2667000" y="2514600"/>
          <a:ext cx="533400" cy="355600"/>
        </p:xfrm>
        <a:graphic>
          <a:graphicData uri="http://schemas.openxmlformats.org/presentationml/2006/ole">
            <p:oleObj spid="_x0000_s12395" name="Equation" r:id="rId6" imgW="266353" imgH="177569" progId="Equation.3">
              <p:embed/>
            </p:oleObj>
          </a:graphicData>
        </a:graphic>
      </p:graphicFrame>
      <p:graphicFrame>
        <p:nvGraphicFramePr>
          <p:cNvPr id="12396" name="Object 108"/>
          <p:cNvGraphicFramePr>
            <a:graphicFrameLocks noChangeAspect="1"/>
          </p:cNvGraphicFramePr>
          <p:nvPr/>
        </p:nvGraphicFramePr>
        <p:xfrm>
          <a:off x="6019800" y="2514600"/>
          <a:ext cx="533400" cy="355600"/>
        </p:xfrm>
        <a:graphic>
          <a:graphicData uri="http://schemas.openxmlformats.org/presentationml/2006/ole">
            <p:oleObj spid="_x0000_s12396" name="Equation" r:id="rId7" imgW="266353" imgH="177569" progId="Equation.3">
              <p:embed/>
            </p:oleObj>
          </a:graphicData>
        </a:graphic>
      </p:graphicFrame>
      <p:graphicFrame>
        <p:nvGraphicFramePr>
          <p:cNvPr id="12397" name="Object 109"/>
          <p:cNvGraphicFramePr>
            <a:graphicFrameLocks noChangeAspect="1"/>
          </p:cNvGraphicFramePr>
          <p:nvPr/>
        </p:nvGraphicFramePr>
        <p:xfrm>
          <a:off x="4267200" y="2438400"/>
          <a:ext cx="685800" cy="355600"/>
        </p:xfrm>
        <a:graphic>
          <a:graphicData uri="http://schemas.openxmlformats.org/presentationml/2006/ole">
            <p:oleObj spid="_x0000_s12397" name="Equation" r:id="rId8" imgW="342603" imgH="177646" progId="Equation.3">
              <p:embed/>
            </p:oleObj>
          </a:graphicData>
        </a:graphic>
      </p:graphicFrame>
      <p:sp>
        <p:nvSpPr>
          <p:cNvPr id="12440" name="Footer Placeholder 5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441" name="Slide Number Placeholder 5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ED204786-F075-41A9-B88D-D02A8C5F1031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360363"/>
            <a:ext cx="6032500" cy="8382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467600" cy="41148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A sample of 11 circuits from a large normal population has a mean resistance of 2.20 ohms.  We know from past testing that the population standard deviation is 0.35 ohms.  </a:t>
            </a:r>
          </a:p>
          <a:p>
            <a:pPr marL="342900" indent="-342900" defTabSz="914400" eaLnBrk="1" hangingPunct="1">
              <a:lnSpc>
                <a:spcPct val="50000"/>
              </a:lnSpc>
            </a:pPr>
            <a:endParaRPr lang="en-US" smtClean="0"/>
          </a:p>
          <a:p>
            <a:pPr marL="342900" indent="-342900" defTabSz="914400" eaLnBrk="1" hangingPunct="1"/>
            <a:r>
              <a:rPr lang="en-US" smtClean="0">
                <a:solidFill>
                  <a:srgbClr val="0000FF"/>
                </a:solidFill>
              </a:rPr>
              <a:t>Determine a 95% confidence interval </a:t>
            </a:r>
            <a:r>
              <a:rPr lang="en-US" smtClean="0"/>
              <a:t>for the true mean resistance of the population.</a:t>
            </a:r>
          </a:p>
        </p:txBody>
      </p:sp>
      <p:pic>
        <p:nvPicPr>
          <p:cNvPr id="50179" name="Picture 4" descr="j02890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105400"/>
            <a:ext cx="20574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018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848A4587-0659-427C-87C6-B958DE296FF4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4" name="Rectangle 4"/>
          <p:cNvSpPr>
            <a:spLocks noGrp="1" noChangeArrowheads="1"/>
          </p:cNvSpPr>
          <p:nvPr>
            <p:ph type="title"/>
          </p:nvPr>
        </p:nvSpPr>
        <p:spPr>
          <a:xfrm>
            <a:off x="1822450" y="360363"/>
            <a:ext cx="6032500" cy="8382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</a:t>
            </a:r>
          </a:p>
        </p:txBody>
      </p:sp>
      <p:sp>
        <p:nvSpPr>
          <p:cNvPr id="13335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467600" cy="3021013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A sample of 11 circuits from a large normal population has a mean resistance of 2.20 ohms.  We know from past testing that the population standard deviation is .35 ohms.</a:t>
            </a:r>
            <a:r>
              <a:rPr lang="en-US" sz="3200" smtClean="0"/>
              <a:t>  </a:t>
            </a:r>
          </a:p>
          <a:p>
            <a:pPr marL="342900" indent="-342900" defTabSz="914400" eaLnBrk="1" hangingPunct="1">
              <a:lnSpc>
                <a:spcPct val="150000"/>
              </a:lnSpc>
            </a:pPr>
            <a:r>
              <a:rPr lang="en-US" sz="3200" smtClean="0">
                <a:solidFill>
                  <a:srgbClr val="0000FF"/>
                </a:solidFill>
              </a:rPr>
              <a:t>Solution:</a:t>
            </a:r>
          </a:p>
        </p:txBody>
      </p:sp>
      <p:sp>
        <p:nvSpPr>
          <p:cNvPr id="13336" name="Rectangle 2"/>
          <p:cNvSpPr>
            <a:spLocks noChangeArrowheads="1"/>
          </p:cNvSpPr>
          <p:nvPr/>
        </p:nvSpPr>
        <p:spPr bwMode="auto">
          <a:xfrm>
            <a:off x="3876675" y="5964238"/>
            <a:ext cx="3352800" cy="6096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4022725" y="3781425"/>
          <a:ext cx="3073400" cy="2701925"/>
        </p:xfrm>
        <a:graphic>
          <a:graphicData uri="http://schemas.openxmlformats.org/presentationml/2006/ole">
            <p:oleObj spid="_x0000_s13333" name="Equation" r:id="rId3" imgW="1562040" imgH="1371600" progId="Equation.3">
              <p:embed/>
            </p:oleObj>
          </a:graphicData>
        </a:graphic>
      </p:graphicFrame>
      <p:sp>
        <p:nvSpPr>
          <p:cNvPr id="13337" name="Text Box 6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13338" name="Picture 7" descr="j028905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5562600"/>
            <a:ext cx="12192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9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40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6E2CB54F-3AD9-42B2-BEF8-68B0DE2270E8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284163"/>
            <a:ext cx="6032500" cy="914400"/>
          </a:xfrm>
        </p:spPr>
        <p:txBody>
          <a:bodyPr/>
          <a:lstStyle/>
          <a:p>
            <a:pPr defTabSz="914400" eaLnBrk="1" hangingPunct="1"/>
            <a:r>
              <a:rPr lang="en-US" smtClean="0"/>
              <a:t>Interpretation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4724400"/>
          </a:xfrm>
        </p:spPr>
        <p:txBody>
          <a:bodyPr/>
          <a:lstStyle/>
          <a:p>
            <a:pPr marL="342900" indent="-342900" defTabSz="914400"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sz="3200" smtClean="0">
                <a:solidFill>
                  <a:srgbClr val="0000FF"/>
                </a:solidFill>
              </a:rPr>
              <a:t>We are 95% confident that the true mean resistance is between 1.9932  and  2.4068 ohms </a:t>
            </a:r>
          </a:p>
          <a:p>
            <a:pPr marL="342900" indent="-342900" defTabSz="914400"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sz="3200" smtClean="0"/>
              <a:t>Although the true mean may or may not be in this interval, </a:t>
            </a:r>
            <a:r>
              <a:rPr lang="en-US" sz="3200" smtClean="0">
                <a:solidFill>
                  <a:srgbClr val="0000FF"/>
                </a:solidFill>
              </a:rPr>
              <a:t>95% of intervals formed in this manner </a:t>
            </a:r>
            <a:r>
              <a:rPr lang="en-US" sz="3200" smtClean="0"/>
              <a:t>will contain the true mean</a:t>
            </a:r>
            <a:endParaRPr lang="en-US" sz="1200" smtClean="0"/>
          </a:p>
        </p:txBody>
      </p:sp>
      <p:pic>
        <p:nvPicPr>
          <p:cNvPr id="53251" name="Picture 4" descr="j02890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5943600"/>
            <a:ext cx="12192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325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0E09FA1B-706A-42DA-9718-764C76FC3938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reeform 3"/>
          <p:cNvSpPr>
            <a:spLocks/>
          </p:cNvSpPr>
          <p:nvPr/>
        </p:nvSpPr>
        <p:spPr bwMode="auto">
          <a:xfrm>
            <a:off x="1519238" y="3135313"/>
            <a:ext cx="1819275" cy="9794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1509713" y="3200400"/>
            <a:ext cx="18367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 </a:t>
            </a:r>
          </a:p>
          <a:p>
            <a:pPr algn="ctr" eaLnBrk="0" hangingPunct="0"/>
            <a:r>
              <a:rPr lang="en-US" sz="2400" b="1"/>
              <a:t>Mean</a:t>
            </a:r>
          </a:p>
        </p:txBody>
      </p:sp>
      <p:sp>
        <p:nvSpPr>
          <p:cNvPr id="54275" name="Freeform 5"/>
          <p:cNvSpPr>
            <a:spLocks/>
          </p:cNvSpPr>
          <p:nvPr/>
        </p:nvSpPr>
        <p:spPr bwMode="auto">
          <a:xfrm>
            <a:off x="2576513" y="4724400"/>
            <a:ext cx="1965325" cy="1179513"/>
          </a:xfrm>
          <a:custGeom>
            <a:avLst/>
            <a:gdLst>
              <a:gd name="T0" fmla="*/ 0 w 1143"/>
              <a:gd name="T1" fmla="*/ 2147483647 h 743"/>
              <a:gd name="T2" fmla="*/ 2147483647 w 1143"/>
              <a:gd name="T3" fmla="*/ 2147483647 h 743"/>
              <a:gd name="T4" fmla="*/ 2147483647 w 1143"/>
              <a:gd name="T5" fmla="*/ 0 h 743"/>
              <a:gd name="T6" fmla="*/ 0 w 1143"/>
              <a:gd name="T7" fmla="*/ 0 h 743"/>
              <a:gd name="T8" fmla="*/ 0 w 1143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"/>
              <a:gd name="T16" fmla="*/ 0 h 743"/>
              <a:gd name="T17" fmla="*/ 1143 w 1143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2479675" y="5162550"/>
            <a:ext cx="2062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 </a:t>
            </a:r>
            <a:r>
              <a:rPr lang="el-GR" sz="2400" b="1"/>
              <a:t>σ</a:t>
            </a:r>
            <a:r>
              <a:rPr lang="en-US" b="1" baseline="30000"/>
              <a:t>2</a:t>
            </a:r>
            <a:r>
              <a:rPr lang="en-US" sz="2400" b="1"/>
              <a:t> Unknown</a:t>
            </a:r>
          </a:p>
        </p:txBody>
      </p:sp>
      <p:sp>
        <p:nvSpPr>
          <p:cNvPr id="54277" name="Freeform 7"/>
          <p:cNvSpPr>
            <a:spLocks/>
          </p:cNvSpPr>
          <p:nvPr/>
        </p:nvSpPr>
        <p:spPr bwMode="auto">
          <a:xfrm>
            <a:off x="3657600" y="1676400"/>
            <a:ext cx="1981200" cy="1006475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3733800" y="1752600"/>
            <a:ext cx="1839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Confidence</a:t>
            </a:r>
          </a:p>
        </p:txBody>
      </p:sp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3935413" y="2116138"/>
            <a:ext cx="1435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Intervals</a:t>
            </a:r>
          </a:p>
        </p:txBody>
      </p:sp>
      <p:sp>
        <p:nvSpPr>
          <p:cNvPr id="54280" name="Freeform 10"/>
          <p:cNvSpPr>
            <a:spLocks/>
          </p:cNvSpPr>
          <p:nvPr/>
        </p:nvSpPr>
        <p:spPr bwMode="auto">
          <a:xfrm>
            <a:off x="4084638" y="3124200"/>
            <a:ext cx="20574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1" name="Rectangle 11"/>
          <p:cNvSpPr>
            <a:spLocks noChangeArrowheads="1"/>
          </p:cNvSpPr>
          <p:nvPr/>
        </p:nvSpPr>
        <p:spPr bwMode="auto">
          <a:xfrm>
            <a:off x="4200525" y="3257550"/>
            <a:ext cx="18653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</a:t>
            </a:r>
          </a:p>
          <a:p>
            <a:pPr algn="ctr" eaLnBrk="0" hangingPunct="0"/>
            <a:r>
              <a:rPr lang="en-US" sz="2400" b="1"/>
              <a:t>Proportion</a:t>
            </a:r>
          </a:p>
        </p:txBody>
      </p:sp>
      <p:sp>
        <p:nvSpPr>
          <p:cNvPr id="54282" name="Freeform 12"/>
          <p:cNvSpPr>
            <a:spLocks/>
          </p:cNvSpPr>
          <p:nvPr/>
        </p:nvSpPr>
        <p:spPr bwMode="auto">
          <a:xfrm>
            <a:off x="519113" y="4724400"/>
            <a:ext cx="1724025" cy="1179513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3" name="Rectangle 13"/>
          <p:cNvSpPr>
            <a:spLocks noChangeArrowheads="1"/>
          </p:cNvSpPr>
          <p:nvPr/>
        </p:nvSpPr>
        <p:spPr bwMode="auto">
          <a:xfrm>
            <a:off x="519113" y="5162550"/>
            <a:ext cx="16843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 </a:t>
            </a:r>
            <a:r>
              <a:rPr lang="el-GR" sz="2400" b="1"/>
              <a:t>σ</a:t>
            </a:r>
            <a:r>
              <a:rPr lang="en-US" sz="2400" b="1" baseline="30000"/>
              <a:t>2</a:t>
            </a:r>
            <a:r>
              <a:rPr lang="en-US" sz="2400" b="1"/>
              <a:t> Known</a:t>
            </a:r>
          </a:p>
        </p:txBody>
      </p:sp>
      <p:sp>
        <p:nvSpPr>
          <p:cNvPr id="54284" name="Rectangle 14"/>
          <p:cNvSpPr>
            <a:spLocks noChangeArrowheads="1"/>
          </p:cNvSpPr>
          <p:nvPr/>
        </p:nvSpPr>
        <p:spPr bwMode="auto">
          <a:xfrm>
            <a:off x="1966913" y="53879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5" name="Line 15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6" name="Line 17"/>
          <p:cNvSpPr>
            <a:spLocks noChangeShapeType="1"/>
          </p:cNvSpPr>
          <p:nvPr/>
        </p:nvSpPr>
        <p:spPr bwMode="auto">
          <a:xfrm>
            <a:off x="2424113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7" name="Line 18"/>
          <p:cNvSpPr>
            <a:spLocks noChangeShapeType="1"/>
          </p:cNvSpPr>
          <p:nvPr/>
        </p:nvSpPr>
        <p:spPr bwMode="auto">
          <a:xfrm>
            <a:off x="5075238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8" name="Line 19"/>
          <p:cNvSpPr>
            <a:spLocks noChangeShapeType="1"/>
          </p:cNvSpPr>
          <p:nvPr/>
        </p:nvSpPr>
        <p:spPr bwMode="auto">
          <a:xfrm>
            <a:off x="2424113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9" name="Line 20"/>
          <p:cNvSpPr>
            <a:spLocks noChangeShapeType="1"/>
          </p:cNvSpPr>
          <p:nvPr/>
        </p:nvSpPr>
        <p:spPr bwMode="auto">
          <a:xfrm>
            <a:off x="1357313" y="4343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90" name="Line 21"/>
          <p:cNvSpPr>
            <a:spLocks noChangeShapeType="1"/>
          </p:cNvSpPr>
          <p:nvPr/>
        </p:nvSpPr>
        <p:spPr bwMode="auto">
          <a:xfrm>
            <a:off x="1357313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91" name="Line 22"/>
          <p:cNvSpPr>
            <a:spLocks noChangeShapeType="1"/>
          </p:cNvSpPr>
          <p:nvPr/>
        </p:nvSpPr>
        <p:spPr bwMode="auto">
          <a:xfrm>
            <a:off x="3414713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92" name="Footer Placeholder 2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4293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75750CE2-A5BE-4B56-BD8B-D54CF427F524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54294" name="Straight Connector 26"/>
          <p:cNvCxnSpPr>
            <a:cxnSpLocks noChangeShapeType="1"/>
          </p:cNvCxnSpPr>
          <p:nvPr/>
        </p:nvCxnSpPr>
        <p:spPr bwMode="auto">
          <a:xfrm>
            <a:off x="2417763" y="2881313"/>
            <a:ext cx="5476875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4295" name="Freeform 10"/>
          <p:cNvSpPr>
            <a:spLocks/>
          </p:cNvSpPr>
          <p:nvPr/>
        </p:nvSpPr>
        <p:spPr bwMode="auto">
          <a:xfrm>
            <a:off x="6896100" y="3128963"/>
            <a:ext cx="20574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Rectangle 11"/>
          <p:cNvSpPr>
            <a:spLocks noChangeArrowheads="1"/>
          </p:cNvSpPr>
          <p:nvPr/>
        </p:nvSpPr>
        <p:spPr bwMode="auto">
          <a:xfrm>
            <a:off x="7011988" y="3262313"/>
            <a:ext cx="1865312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</a:t>
            </a:r>
          </a:p>
          <a:p>
            <a:pPr algn="ctr" eaLnBrk="0" hangingPunct="0"/>
            <a:r>
              <a:rPr lang="en-US" sz="2400" b="1"/>
              <a:t>Variance</a:t>
            </a:r>
          </a:p>
        </p:txBody>
      </p:sp>
      <p:sp>
        <p:nvSpPr>
          <p:cNvPr id="54297" name="Line 18"/>
          <p:cNvSpPr>
            <a:spLocks noChangeShapeType="1"/>
          </p:cNvSpPr>
          <p:nvPr/>
        </p:nvSpPr>
        <p:spPr bwMode="auto">
          <a:xfrm>
            <a:off x="7886700" y="29003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98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7.3</a:t>
            </a:r>
          </a:p>
        </p:txBody>
      </p:sp>
      <p:sp>
        <p:nvSpPr>
          <p:cNvPr id="54299" name="TextBox 28"/>
          <p:cNvSpPr txBox="1">
            <a:spLocks noChangeArrowheads="1"/>
          </p:cNvSpPr>
          <p:nvPr/>
        </p:nvSpPr>
        <p:spPr bwMode="auto">
          <a:xfrm>
            <a:off x="292100" y="6062663"/>
            <a:ext cx="4645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en-US" sz="2000"/>
              <a:t>(From normally distributed populations)</a:t>
            </a:r>
          </a:p>
        </p:txBody>
      </p:sp>
      <p:sp>
        <p:nvSpPr>
          <p:cNvPr id="54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0013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Estimation for </a:t>
            </a:r>
            <a:r>
              <a:rPr lang="en-US" smtClean="0">
                <a:cs typeface="Arial" charset="0"/>
              </a:rPr>
              <a:t>the Mean </a:t>
            </a:r>
            <a:r>
              <a:rPr lang="en-US" smtClean="0"/>
              <a:t>(</a:t>
            </a:r>
            <a:r>
              <a:rPr lang="el-GR" smtClean="0">
                <a:cs typeface="Arial" charset="0"/>
              </a:rPr>
              <a:t>σ</a:t>
            </a:r>
            <a:r>
              <a:rPr lang="en-US" baseline="30000" smtClean="0">
                <a:cs typeface="Arial" charset="0"/>
              </a:rPr>
              <a:t>2</a:t>
            </a:r>
            <a:r>
              <a:rPr lang="en-US" smtClean="0"/>
              <a:t>  Unknown)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Student’s  t  Distribution</a:t>
            </a:r>
          </a:p>
        </p:txBody>
      </p:sp>
      <p:sp>
        <p:nvSpPr>
          <p:cNvPr id="14357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1868488"/>
            <a:ext cx="8008938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Consider a random sample of n observations</a:t>
            </a:r>
          </a:p>
          <a:p>
            <a:pPr lvl="1" eaLnBrk="1" hangingPunct="1"/>
            <a:r>
              <a:rPr lang="en-US" smtClean="0"/>
              <a:t>with mean</a:t>
            </a:r>
            <a:r>
              <a:rPr lang="en-US" sz="1400" smtClean="0"/>
              <a:t> </a:t>
            </a:r>
            <a:r>
              <a:rPr lang="en-US" smtClean="0"/>
              <a:t> x </a:t>
            </a:r>
            <a:r>
              <a:rPr lang="en-US" sz="1200" smtClean="0"/>
              <a:t> </a:t>
            </a:r>
            <a:r>
              <a:rPr lang="en-US" smtClean="0"/>
              <a:t>and standard deviation </a:t>
            </a:r>
            <a:r>
              <a:rPr lang="en-US" sz="1200" smtClean="0"/>
              <a:t> </a:t>
            </a:r>
            <a:r>
              <a:rPr lang="en-US" smtClean="0"/>
              <a:t>s </a:t>
            </a:r>
          </a:p>
          <a:p>
            <a:pPr lvl="1" eaLnBrk="1" hangingPunct="1"/>
            <a:r>
              <a:rPr lang="en-US" smtClean="0"/>
              <a:t>from a normally distributed population with mean  </a:t>
            </a:r>
            <a:r>
              <a:rPr lang="el-GR" smtClean="0">
                <a:cs typeface="Arial" charset="0"/>
              </a:rPr>
              <a:t>μ</a:t>
            </a:r>
            <a:endParaRPr lang="el-GR" smtClean="0">
              <a:cs typeface="Arial" charset="0"/>
              <a:sym typeface="Symbol" pitchFamily="18" charset="2"/>
            </a:endParaRPr>
          </a:p>
          <a:p>
            <a:pPr lvl="1"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Then the variable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follows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Student’s t distribution</a:t>
            </a:r>
            <a:r>
              <a:rPr lang="en-US" sz="2400" smtClean="0">
                <a:sym typeface="Symbol" pitchFamily="18" charset="2"/>
              </a:rPr>
              <a:t> with (n - 1) degrees of freedom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3511550" y="4197350"/>
          <a:ext cx="1433513" cy="1006475"/>
        </p:xfrm>
        <a:graphic>
          <a:graphicData uri="http://schemas.openxmlformats.org/presentationml/2006/ole">
            <p:oleObj spid="_x0000_s14355" name="Equation" r:id="rId3" imgW="596900" imgH="419100" progId="Equation.3">
              <p:embed/>
            </p:oleObj>
          </a:graphicData>
        </a:graphic>
      </p:graphicFrame>
      <p:sp>
        <p:nvSpPr>
          <p:cNvPr id="14358" name="Line 5"/>
          <p:cNvSpPr>
            <a:spLocks noChangeShapeType="1"/>
          </p:cNvSpPr>
          <p:nvPr/>
        </p:nvSpPr>
        <p:spPr bwMode="auto">
          <a:xfrm>
            <a:off x="2925763" y="2441575"/>
            <a:ext cx="146050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9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36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7764E17A-2C59-41A6-AC85-7E192A676205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863" y="209550"/>
            <a:ext cx="6642100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Confidence Intervals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3688"/>
            <a:ext cx="8305800" cy="4895850"/>
          </a:xfrm>
        </p:spPr>
        <p:txBody>
          <a:bodyPr/>
          <a:lstStyle/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b="1" smtClean="0"/>
              <a:t>Contents of this chapter:</a:t>
            </a:r>
          </a:p>
          <a:p>
            <a:pPr marL="342900" indent="-342900" defTabSz="914400" eaLnBrk="1" hangingPunct="1"/>
            <a:r>
              <a:rPr lang="en-US" smtClean="0"/>
              <a:t>Confidence Intervals for the </a:t>
            </a:r>
            <a:r>
              <a:rPr lang="en-US" smtClean="0">
                <a:solidFill>
                  <a:srgbClr val="0000FF"/>
                </a:solidFill>
              </a:rPr>
              <a:t>Population Mean, </a:t>
            </a:r>
            <a:r>
              <a:rPr lang="el-GR" smtClean="0">
                <a:solidFill>
                  <a:srgbClr val="0000FF"/>
                </a:solidFill>
                <a:cs typeface="Arial" charset="0"/>
                <a:sym typeface="Arial" charset="0"/>
              </a:rPr>
              <a:t>μ</a:t>
            </a:r>
            <a:endParaRPr lang="el-GR" smtClean="0">
              <a:solidFill>
                <a:srgbClr val="0000FF"/>
              </a:solidFill>
              <a:cs typeface="Arial" charset="0"/>
            </a:endParaRPr>
          </a:p>
          <a:p>
            <a:pPr marL="742950" lvl="1" indent="-285750" defTabSz="914400" eaLnBrk="1" hangingPunct="1"/>
            <a:r>
              <a:rPr lang="en-US" sz="2000" smtClean="0"/>
              <a:t>when Population Variance </a:t>
            </a:r>
            <a:r>
              <a:rPr lang="el-GR" sz="2000" smtClean="0">
                <a:solidFill>
                  <a:srgbClr val="FF3300"/>
                </a:solidFill>
                <a:cs typeface="Arial" charset="0"/>
                <a:sym typeface="Arial" charset="0"/>
              </a:rPr>
              <a:t>σ</a:t>
            </a:r>
            <a:r>
              <a:rPr lang="en-US" sz="2000" baseline="30000" smtClean="0">
                <a:solidFill>
                  <a:srgbClr val="FF3300"/>
                </a:solidFill>
                <a:cs typeface="Arial" charset="0"/>
                <a:sym typeface="Arial" charset="0"/>
              </a:rPr>
              <a:t>2</a:t>
            </a:r>
            <a:r>
              <a:rPr lang="en-US" sz="2000" smtClean="0">
                <a:solidFill>
                  <a:srgbClr val="FF3300"/>
                </a:solidFill>
              </a:rPr>
              <a:t> is Known</a:t>
            </a:r>
          </a:p>
          <a:p>
            <a:pPr marL="742950" lvl="1" indent="-285750" defTabSz="914400" eaLnBrk="1" hangingPunct="1"/>
            <a:r>
              <a:rPr lang="en-US" sz="2000" smtClean="0"/>
              <a:t>when Population Variance </a:t>
            </a:r>
            <a:r>
              <a:rPr lang="el-GR" sz="2000" smtClean="0">
                <a:solidFill>
                  <a:srgbClr val="FF3300"/>
                </a:solidFill>
                <a:cs typeface="Arial" charset="0"/>
                <a:sym typeface="Arial" charset="0"/>
              </a:rPr>
              <a:t>σ</a:t>
            </a:r>
            <a:r>
              <a:rPr lang="en-US" sz="2000" baseline="30000" smtClean="0">
                <a:solidFill>
                  <a:srgbClr val="FF3300"/>
                </a:solidFill>
                <a:cs typeface="Arial" charset="0"/>
                <a:sym typeface="Arial" charset="0"/>
              </a:rPr>
              <a:t>2</a:t>
            </a:r>
            <a:r>
              <a:rPr lang="en-US" sz="2000" smtClean="0">
                <a:solidFill>
                  <a:srgbClr val="FF3300"/>
                </a:solidFill>
              </a:rPr>
              <a:t> is Unknown</a:t>
            </a:r>
          </a:p>
          <a:p>
            <a:pPr marL="342900" indent="-342900" defTabSz="914400" eaLnBrk="1" hangingPunct="1"/>
            <a:r>
              <a:rPr lang="en-US" smtClean="0"/>
              <a:t>Confidence Intervals for the </a:t>
            </a:r>
            <a:r>
              <a:rPr lang="en-US" smtClean="0">
                <a:solidFill>
                  <a:srgbClr val="0000FF"/>
                </a:solidFill>
              </a:rPr>
              <a:t>Population Proportion, P  </a:t>
            </a:r>
            <a:r>
              <a:rPr lang="en-US" smtClean="0"/>
              <a:t>(large samples)</a:t>
            </a:r>
          </a:p>
          <a:p>
            <a:pPr marL="342900" indent="-342900" defTabSz="914400" eaLnBrk="1" hangingPunct="1"/>
            <a:r>
              <a:rPr lang="en-US" smtClean="0"/>
              <a:t>Confidence interval estimates for the </a:t>
            </a:r>
            <a:r>
              <a:rPr lang="en-US" smtClean="0">
                <a:solidFill>
                  <a:srgbClr val="0000FF"/>
                </a:solidFill>
              </a:rPr>
              <a:t>variance</a:t>
            </a:r>
            <a:r>
              <a:rPr lang="en-US" smtClean="0"/>
              <a:t> of a normal population</a:t>
            </a:r>
          </a:p>
          <a:p>
            <a:pPr marL="342900" indent="-342900" defTabSz="914400" eaLnBrk="1" hangingPunct="1"/>
            <a:r>
              <a:rPr lang="en-US" smtClean="0"/>
              <a:t>Finite population corrections</a:t>
            </a:r>
          </a:p>
          <a:p>
            <a:pPr marL="342900" indent="-342900" defTabSz="914400" eaLnBrk="1" hangingPunct="1"/>
            <a:r>
              <a:rPr lang="en-US" smtClean="0"/>
              <a:t>Sample-size determination</a:t>
            </a:r>
          </a:p>
        </p:txBody>
      </p:sp>
      <p:sp>
        <p:nvSpPr>
          <p:cNvPr id="47107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710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B7770424-BF9D-40A3-852A-129BF29A0B1A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3352800" y="4343400"/>
            <a:ext cx="2209800" cy="6858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Student’s  t  Distribution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77200" cy="4114800"/>
          </a:xfrm>
        </p:spPr>
        <p:txBody>
          <a:bodyPr/>
          <a:lstStyle/>
          <a:p>
            <a:pPr marL="342900" indent="-342900" defTabSz="914400" eaLnBrk="1" hangingPunct="1">
              <a:spcBef>
                <a:spcPct val="40000"/>
              </a:spcBef>
            </a:pPr>
            <a:r>
              <a:rPr lang="en-US" sz="3100" smtClean="0"/>
              <a:t>The  t  is a family of distributions</a:t>
            </a:r>
          </a:p>
          <a:p>
            <a:pPr marL="342900" indent="-342900" defTabSz="914400" eaLnBrk="1" hangingPunct="1">
              <a:spcBef>
                <a:spcPct val="40000"/>
              </a:spcBef>
            </a:pPr>
            <a:r>
              <a:rPr lang="en-US" sz="3100" smtClean="0"/>
              <a:t>The  t value  depends on </a:t>
            </a:r>
            <a:r>
              <a:rPr lang="en-US" sz="3100" smtClean="0">
                <a:solidFill>
                  <a:srgbClr val="0000FF"/>
                </a:solidFill>
              </a:rPr>
              <a:t>degrees of freedom (d.f.)</a:t>
            </a:r>
          </a:p>
          <a:p>
            <a:pPr marL="742950" lvl="1" indent="-285750" defTabSz="914400" eaLnBrk="1" hangingPunct="1">
              <a:spcBef>
                <a:spcPct val="40000"/>
              </a:spcBef>
            </a:pPr>
            <a:r>
              <a:rPr lang="en-US" sz="2300" smtClean="0"/>
              <a:t>Number of observations that are free to vary after sample mean has been calculated</a:t>
            </a:r>
            <a:endParaRPr lang="en-US" sz="2300" smtClean="0">
              <a:solidFill>
                <a:schemeClr val="folHlink"/>
              </a:solidFill>
            </a:endParaRPr>
          </a:p>
          <a:p>
            <a:pPr marL="342900" indent="-342900" defTabSz="91440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3100" smtClean="0"/>
              <a:t>				d.f. = n - 1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355725" y="1487488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56325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632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CB04C383-BBA3-42EF-A0F0-01DBF5EFE182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Student’s  t  Distribution</a:t>
            </a:r>
          </a:p>
        </p:txBody>
      </p:sp>
      <p:sp>
        <p:nvSpPr>
          <p:cNvPr id="57346" name="Line 2"/>
          <p:cNvSpPr>
            <a:spLocks noChangeShapeType="1"/>
          </p:cNvSpPr>
          <p:nvPr/>
        </p:nvSpPr>
        <p:spPr bwMode="auto">
          <a:xfrm>
            <a:off x="1905000" y="5029200"/>
            <a:ext cx="1025525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1905000" y="5029200"/>
            <a:ext cx="574675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Freeform 5"/>
          <p:cNvSpPr>
            <a:spLocks/>
          </p:cNvSpPr>
          <p:nvPr/>
        </p:nvSpPr>
        <p:spPr bwMode="auto">
          <a:xfrm>
            <a:off x="4511675" y="4699000"/>
            <a:ext cx="3014663" cy="1209675"/>
          </a:xfrm>
          <a:custGeom>
            <a:avLst/>
            <a:gdLst>
              <a:gd name="T0" fmla="*/ 2147483647 w 1899"/>
              <a:gd name="T1" fmla="*/ 2147483647 h 762"/>
              <a:gd name="T2" fmla="*/ 2147483647 w 1899"/>
              <a:gd name="T3" fmla="*/ 2147483647 h 762"/>
              <a:gd name="T4" fmla="*/ 2147483647 w 1899"/>
              <a:gd name="T5" fmla="*/ 2147483647 h 762"/>
              <a:gd name="T6" fmla="*/ 2147483647 w 1899"/>
              <a:gd name="T7" fmla="*/ 2147483647 h 762"/>
              <a:gd name="T8" fmla="*/ 2147483647 w 1899"/>
              <a:gd name="T9" fmla="*/ 2147483647 h 762"/>
              <a:gd name="T10" fmla="*/ 2147483647 w 1899"/>
              <a:gd name="T11" fmla="*/ 2147483647 h 762"/>
              <a:gd name="T12" fmla="*/ 2147483647 w 1899"/>
              <a:gd name="T13" fmla="*/ 2147483647 h 762"/>
              <a:gd name="T14" fmla="*/ 2147483647 w 1899"/>
              <a:gd name="T15" fmla="*/ 2147483647 h 762"/>
              <a:gd name="T16" fmla="*/ 2147483647 w 1899"/>
              <a:gd name="T17" fmla="*/ 2147483647 h 762"/>
              <a:gd name="T18" fmla="*/ 2147483647 w 1899"/>
              <a:gd name="T19" fmla="*/ 2147483647 h 762"/>
              <a:gd name="T20" fmla="*/ 2147483647 w 1899"/>
              <a:gd name="T21" fmla="*/ 2147483647 h 762"/>
              <a:gd name="T22" fmla="*/ 2147483647 w 1899"/>
              <a:gd name="T23" fmla="*/ 2147483647 h 762"/>
              <a:gd name="T24" fmla="*/ 2147483647 w 1899"/>
              <a:gd name="T25" fmla="*/ 2147483647 h 762"/>
              <a:gd name="T26" fmla="*/ 2147483647 w 1899"/>
              <a:gd name="T27" fmla="*/ 2147483647 h 762"/>
              <a:gd name="T28" fmla="*/ 2147483647 w 1899"/>
              <a:gd name="T29" fmla="*/ 2147483647 h 762"/>
              <a:gd name="T30" fmla="*/ 0 w 1899"/>
              <a:gd name="T31" fmla="*/ 0 h 7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99"/>
              <a:gd name="T49" fmla="*/ 0 h 762"/>
              <a:gd name="T50" fmla="*/ 1899 w 1899"/>
              <a:gd name="T51" fmla="*/ 762 h 7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99" h="762">
                <a:moveTo>
                  <a:pt x="1898" y="761"/>
                </a:moveTo>
                <a:lnTo>
                  <a:pt x="1700" y="753"/>
                </a:lnTo>
                <a:lnTo>
                  <a:pt x="1599" y="744"/>
                </a:lnTo>
                <a:lnTo>
                  <a:pt x="1500" y="732"/>
                </a:lnTo>
                <a:lnTo>
                  <a:pt x="1400" y="713"/>
                </a:lnTo>
                <a:lnTo>
                  <a:pt x="1299" y="690"/>
                </a:lnTo>
                <a:lnTo>
                  <a:pt x="1200" y="659"/>
                </a:lnTo>
                <a:lnTo>
                  <a:pt x="1000" y="571"/>
                </a:lnTo>
                <a:lnTo>
                  <a:pt x="799" y="446"/>
                </a:lnTo>
                <a:lnTo>
                  <a:pt x="599" y="298"/>
                </a:lnTo>
                <a:lnTo>
                  <a:pt x="500" y="221"/>
                </a:lnTo>
                <a:lnTo>
                  <a:pt x="401" y="151"/>
                </a:lnTo>
                <a:lnTo>
                  <a:pt x="299" y="89"/>
                </a:lnTo>
                <a:lnTo>
                  <a:pt x="200" y="41"/>
                </a:lnTo>
                <a:lnTo>
                  <a:pt x="99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6"/>
          <p:cNvSpPr>
            <a:spLocks/>
          </p:cNvSpPr>
          <p:nvPr/>
        </p:nvSpPr>
        <p:spPr bwMode="auto">
          <a:xfrm>
            <a:off x="1497013" y="4699000"/>
            <a:ext cx="3016250" cy="1209675"/>
          </a:xfrm>
          <a:custGeom>
            <a:avLst/>
            <a:gdLst>
              <a:gd name="T0" fmla="*/ 0 w 1900"/>
              <a:gd name="T1" fmla="*/ 2147483647 h 762"/>
              <a:gd name="T2" fmla="*/ 2147483647 w 1900"/>
              <a:gd name="T3" fmla="*/ 2147483647 h 762"/>
              <a:gd name="T4" fmla="*/ 2147483647 w 1900"/>
              <a:gd name="T5" fmla="*/ 2147483647 h 762"/>
              <a:gd name="T6" fmla="*/ 2147483647 w 1900"/>
              <a:gd name="T7" fmla="*/ 2147483647 h 762"/>
              <a:gd name="T8" fmla="*/ 2147483647 w 1900"/>
              <a:gd name="T9" fmla="*/ 2147483647 h 762"/>
              <a:gd name="T10" fmla="*/ 2147483647 w 1900"/>
              <a:gd name="T11" fmla="*/ 2147483647 h 762"/>
              <a:gd name="T12" fmla="*/ 2147483647 w 1900"/>
              <a:gd name="T13" fmla="*/ 2147483647 h 762"/>
              <a:gd name="T14" fmla="*/ 2147483647 w 1900"/>
              <a:gd name="T15" fmla="*/ 2147483647 h 762"/>
              <a:gd name="T16" fmla="*/ 2147483647 w 1900"/>
              <a:gd name="T17" fmla="*/ 2147483647 h 762"/>
              <a:gd name="T18" fmla="*/ 2147483647 w 1900"/>
              <a:gd name="T19" fmla="*/ 2147483647 h 762"/>
              <a:gd name="T20" fmla="*/ 2147483647 w 1900"/>
              <a:gd name="T21" fmla="*/ 2147483647 h 762"/>
              <a:gd name="T22" fmla="*/ 2147483647 w 1900"/>
              <a:gd name="T23" fmla="*/ 2147483647 h 762"/>
              <a:gd name="T24" fmla="*/ 2147483647 w 1900"/>
              <a:gd name="T25" fmla="*/ 2147483647 h 762"/>
              <a:gd name="T26" fmla="*/ 2147483647 w 1900"/>
              <a:gd name="T27" fmla="*/ 2147483647 h 762"/>
              <a:gd name="T28" fmla="*/ 2147483647 w 1900"/>
              <a:gd name="T29" fmla="*/ 2147483647 h 762"/>
              <a:gd name="T30" fmla="*/ 2147483647 w 1900"/>
              <a:gd name="T31" fmla="*/ 0 h 7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00"/>
              <a:gd name="T49" fmla="*/ 0 h 762"/>
              <a:gd name="T50" fmla="*/ 1900 w 1900"/>
              <a:gd name="T51" fmla="*/ 762 h 7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00" h="762">
                <a:moveTo>
                  <a:pt x="0" y="761"/>
                </a:moveTo>
                <a:lnTo>
                  <a:pt x="201" y="753"/>
                </a:lnTo>
                <a:lnTo>
                  <a:pt x="300" y="744"/>
                </a:lnTo>
                <a:lnTo>
                  <a:pt x="399" y="732"/>
                </a:lnTo>
                <a:lnTo>
                  <a:pt x="500" y="713"/>
                </a:lnTo>
                <a:lnTo>
                  <a:pt x="599" y="690"/>
                </a:lnTo>
                <a:lnTo>
                  <a:pt x="701" y="659"/>
                </a:lnTo>
                <a:lnTo>
                  <a:pt x="899" y="571"/>
                </a:lnTo>
                <a:lnTo>
                  <a:pt x="1099" y="446"/>
                </a:lnTo>
                <a:lnTo>
                  <a:pt x="1300" y="298"/>
                </a:lnTo>
                <a:lnTo>
                  <a:pt x="1399" y="221"/>
                </a:lnTo>
                <a:lnTo>
                  <a:pt x="1500" y="151"/>
                </a:lnTo>
                <a:lnTo>
                  <a:pt x="1599" y="89"/>
                </a:lnTo>
                <a:lnTo>
                  <a:pt x="1698" y="41"/>
                </a:lnTo>
                <a:lnTo>
                  <a:pt x="1800" y="10"/>
                </a:lnTo>
                <a:lnTo>
                  <a:pt x="18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7"/>
          <p:cNvSpPr>
            <a:spLocks/>
          </p:cNvSpPr>
          <p:nvPr/>
        </p:nvSpPr>
        <p:spPr bwMode="auto">
          <a:xfrm>
            <a:off x="4511675" y="4087813"/>
            <a:ext cx="2041525" cy="1820862"/>
          </a:xfrm>
          <a:custGeom>
            <a:avLst/>
            <a:gdLst>
              <a:gd name="T0" fmla="*/ 2147483647 w 1286"/>
              <a:gd name="T1" fmla="*/ 2147483647 h 1147"/>
              <a:gd name="T2" fmla="*/ 2147483647 w 1286"/>
              <a:gd name="T3" fmla="*/ 2147483647 h 1147"/>
              <a:gd name="T4" fmla="*/ 2147483647 w 1286"/>
              <a:gd name="T5" fmla="*/ 2147483647 h 1147"/>
              <a:gd name="T6" fmla="*/ 2147483647 w 1286"/>
              <a:gd name="T7" fmla="*/ 2147483647 h 1147"/>
              <a:gd name="T8" fmla="*/ 2147483647 w 1286"/>
              <a:gd name="T9" fmla="*/ 2147483647 h 1147"/>
              <a:gd name="T10" fmla="*/ 2147483647 w 1286"/>
              <a:gd name="T11" fmla="*/ 2147483647 h 1147"/>
              <a:gd name="T12" fmla="*/ 2147483647 w 1286"/>
              <a:gd name="T13" fmla="*/ 2147483647 h 1147"/>
              <a:gd name="T14" fmla="*/ 2147483647 w 1286"/>
              <a:gd name="T15" fmla="*/ 2147483647 h 1147"/>
              <a:gd name="T16" fmla="*/ 2147483647 w 1286"/>
              <a:gd name="T17" fmla="*/ 2147483647 h 1147"/>
              <a:gd name="T18" fmla="*/ 2147483647 w 1286"/>
              <a:gd name="T19" fmla="*/ 2147483647 h 1147"/>
              <a:gd name="T20" fmla="*/ 2147483647 w 1286"/>
              <a:gd name="T21" fmla="*/ 2147483647 h 1147"/>
              <a:gd name="T22" fmla="*/ 2147483647 w 1286"/>
              <a:gd name="T23" fmla="*/ 2147483647 h 1147"/>
              <a:gd name="T24" fmla="*/ 2147483647 w 1286"/>
              <a:gd name="T25" fmla="*/ 2147483647 h 1147"/>
              <a:gd name="T26" fmla="*/ 2147483647 w 1286"/>
              <a:gd name="T27" fmla="*/ 2147483647 h 1147"/>
              <a:gd name="T28" fmla="*/ 2147483647 w 1286"/>
              <a:gd name="T29" fmla="*/ 2147483647 h 1147"/>
              <a:gd name="T30" fmla="*/ 0 w 1286"/>
              <a:gd name="T31" fmla="*/ 0 h 1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86"/>
              <a:gd name="T49" fmla="*/ 0 h 1147"/>
              <a:gd name="T50" fmla="*/ 1286 w 1286"/>
              <a:gd name="T51" fmla="*/ 1147 h 11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86" h="1147">
                <a:moveTo>
                  <a:pt x="1285" y="1146"/>
                </a:moveTo>
                <a:lnTo>
                  <a:pt x="1150" y="1131"/>
                </a:lnTo>
                <a:lnTo>
                  <a:pt x="1082" y="1119"/>
                </a:lnTo>
                <a:lnTo>
                  <a:pt x="1014" y="1100"/>
                </a:lnTo>
                <a:lnTo>
                  <a:pt x="946" y="1075"/>
                </a:lnTo>
                <a:lnTo>
                  <a:pt x="880" y="1038"/>
                </a:lnTo>
                <a:lnTo>
                  <a:pt x="812" y="993"/>
                </a:lnTo>
                <a:lnTo>
                  <a:pt x="675" y="858"/>
                </a:lnTo>
                <a:lnTo>
                  <a:pt x="541" y="672"/>
                </a:lnTo>
                <a:lnTo>
                  <a:pt x="407" y="447"/>
                </a:lnTo>
                <a:lnTo>
                  <a:pt x="339" y="333"/>
                </a:lnTo>
                <a:lnTo>
                  <a:pt x="270" y="225"/>
                </a:lnTo>
                <a:lnTo>
                  <a:pt x="202" y="132"/>
                </a:lnTo>
                <a:lnTo>
                  <a:pt x="136" y="60"/>
                </a:lnTo>
                <a:lnTo>
                  <a:pt x="68" y="14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8"/>
          <p:cNvSpPr>
            <a:spLocks/>
          </p:cNvSpPr>
          <p:nvPr/>
        </p:nvSpPr>
        <p:spPr bwMode="auto">
          <a:xfrm>
            <a:off x="2471738" y="4087813"/>
            <a:ext cx="2041525" cy="1820862"/>
          </a:xfrm>
          <a:custGeom>
            <a:avLst/>
            <a:gdLst>
              <a:gd name="T0" fmla="*/ 0 w 1286"/>
              <a:gd name="T1" fmla="*/ 2147483647 h 1147"/>
              <a:gd name="T2" fmla="*/ 2147483647 w 1286"/>
              <a:gd name="T3" fmla="*/ 2147483647 h 1147"/>
              <a:gd name="T4" fmla="*/ 2147483647 w 1286"/>
              <a:gd name="T5" fmla="*/ 2147483647 h 1147"/>
              <a:gd name="T6" fmla="*/ 2147483647 w 1286"/>
              <a:gd name="T7" fmla="*/ 2147483647 h 1147"/>
              <a:gd name="T8" fmla="*/ 2147483647 w 1286"/>
              <a:gd name="T9" fmla="*/ 2147483647 h 1147"/>
              <a:gd name="T10" fmla="*/ 2147483647 w 1286"/>
              <a:gd name="T11" fmla="*/ 2147483647 h 1147"/>
              <a:gd name="T12" fmla="*/ 2147483647 w 1286"/>
              <a:gd name="T13" fmla="*/ 2147483647 h 1147"/>
              <a:gd name="T14" fmla="*/ 2147483647 w 1286"/>
              <a:gd name="T15" fmla="*/ 2147483647 h 1147"/>
              <a:gd name="T16" fmla="*/ 2147483647 w 1286"/>
              <a:gd name="T17" fmla="*/ 2147483647 h 1147"/>
              <a:gd name="T18" fmla="*/ 2147483647 w 1286"/>
              <a:gd name="T19" fmla="*/ 2147483647 h 1147"/>
              <a:gd name="T20" fmla="*/ 2147483647 w 1286"/>
              <a:gd name="T21" fmla="*/ 2147483647 h 1147"/>
              <a:gd name="T22" fmla="*/ 2147483647 w 1286"/>
              <a:gd name="T23" fmla="*/ 2147483647 h 1147"/>
              <a:gd name="T24" fmla="*/ 2147483647 w 1286"/>
              <a:gd name="T25" fmla="*/ 2147483647 h 1147"/>
              <a:gd name="T26" fmla="*/ 2147483647 w 1286"/>
              <a:gd name="T27" fmla="*/ 2147483647 h 1147"/>
              <a:gd name="T28" fmla="*/ 2147483647 w 1286"/>
              <a:gd name="T29" fmla="*/ 2147483647 h 1147"/>
              <a:gd name="T30" fmla="*/ 2147483647 w 1286"/>
              <a:gd name="T31" fmla="*/ 0 h 1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86"/>
              <a:gd name="T49" fmla="*/ 0 h 1147"/>
              <a:gd name="T50" fmla="*/ 1286 w 1286"/>
              <a:gd name="T51" fmla="*/ 1147 h 11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86" h="1147">
                <a:moveTo>
                  <a:pt x="0" y="1146"/>
                </a:moveTo>
                <a:lnTo>
                  <a:pt x="136" y="1131"/>
                </a:lnTo>
                <a:lnTo>
                  <a:pt x="204" y="1119"/>
                </a:lnTo>
                <a:lnTo>
                  <a:pt x="270" y="1100"/>
                </a:lnTo>
                <a:lnTo>
                  <a:pt x="339" y="1075"/>
                </a:lnTo>
                <a:lnTo>
                  <a:pt x="407" y="1038"/>
                </a:lnTo>
                <a:lnTo>
                  <a:pt x="473" y="993"/>
                </a:lnTo>
                <a:lnTo>
                  <a:pt x="609" y="858"/>
                </a:lnTo>
                <a:lnTo>
                  <a:pt x="743" y="672"/>
                </a:lnTo>
                <a:lnTo>
                  <a:pt x="880" y="447"/>
                </a:lnTo>
                <a:lnTo>
                  <a:pt x="946" y="333"/>
                </a:lnTo>
                <a:lnTo>
                  <a:pt x="1014" y="225"/>
                </a:lnTo>
                <a:lnTo>
                  <a:pt x="1082" y="132"/>
                </a:lnTo>
                <a:lnTo>
                  <a:pt x="1150" y="60"/>
                </a:lnTo>
                <a:lnTo>
                  <a:pt x="1217" y="14"/>
                </a:lnTo>
                <a:lnTo>
                  <a:pt x="1285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7861300" y="5783263"/>
            <a:ext cx="293688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t</a:t>
            </a:r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 flipH="1">
            <a:off x="4495800" y="3429000"/>
            <a:ext cx="0" cy="2590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Freeform 11"/>
          <p:cNvSpPr>
            <a:spLocks/>
          </p:cNvSpPr>
          <p:nvPr/>
        </p:nvSpPr>
        <p:spPr bwMode="auto">
          <a:xfrm>
            <a:off x="4511675" y="3381375"/>
            <a:ext cx="1365250" cy="2527300"/>
          </a:xfrm>
          <a:custGeom>
            <a:avLst/>
            <a:gdLst>
              <a:gd name="T0" fmla="*/ 2147483647 w 860"/>
              <a:gd name="T1" fmla="*/ 2147483647 h 1592"/>
              <a:gd name="T2" fmla="*/ 2147483647 w 860"/>
              <a:gd name="T3" fmla="*/ 2147483647 h 1592"/>
              <a:gd name="T4" fmla="*/ 2147483647 w 860"/>
              <a:gd name="T5" fmla="*/ 2147483647 h 1592"/>
              <a:gd name="T6" fmla="*/ 2147483647 w 860"/>
              <a:gd name="T7" fmla="*/ 2147483647 h 1592"/>
              <a:gd name="T8" fmla="*/ 2147483647 w 860"/>
              <a:gd name="T9" fmla="*/ 2147483647 h 1592"/>
              <a:gd name="T10" fmla="*/ 2147483647 w 860"/>
              <a:gd name="T11" fmla="*/ 2147483647 h 1592"/>
              <a:gd name="T12" fmla="*/ 2147483647 w 860"/>
              <a:gd name="T13" fmla="*/ 2147483647 h 1592"/>
              <a:gd name="T14" fmla="*/ 2147483647 w 860"/>
              <a:gd name="T15" fmla="*/ 2147483647 h 1592"/>
              <a:gd name="T16" fmla="*/ 2147483647 w 860"/>
              <a:gd name="T17" fmla="*/ 2147483647 h 1592"/>
              <a:gd name="T18" fmla="*/ 2147483647 w 860"/>
              <a:gd name="T19" fmla="*/ 2147483647 h 1592"/>
              <a:gd name="T20" fmla="*/ 2147483647 w 860"/>
              <a:gd name="T21" fmla="*/ 2147483647 h 1592"/>
              <a:gd name="T22" fmla="*/ 2147483647 w 860"/>
              <a:gd name="T23" fmla="*/ 2147483647 h 1592"/>
              <a:gd name="T24" fmla="*/ 2147483647 w 860"/>
              <a:gd name="T25" fmla="*/ 2147483647 h 1592"/>
              <a:gd name="T26" fmla="*/ 2147483647 w 860"/>
              <a:gd name="T27" fmla="*/ 2147483647 h 1592"/>
              <a:gd name="T28" fmla="*/ 2147483647 w 860"/>
              <a:gd name="T29" fmla="*/ 2147483647 h 1592"/>
              <a:gd name="T30" fmla="*/ 0 w 860"/>
              <a:gd name="T31" fmla="*/ 0 h 15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60"/>
              <a:gd name="T49" fmla="*/ 0 h 1592"/>
              <a:gd name="T50" fmla="*/ 860 w 860"/>
              <a:gd name="T51" fmla="*/ 1592 h 15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60" h="1592">
                <a:moveTo>
                  <a:pt x="859" y="1591"/>
                </a:moveTo>
                <a:lnTo>
                  <a:pt x="770" y="1572"/>
                </a:lnTo>
                <a:lnTo>
                  <a:pt x="725" y="1554"/>
                </a:lnTo>
                <a:lnTo>
                  <a:pt x="679" y="1529"/>
                </a:lnTo>
                <a:lnTo>
                  <a:pt x="634" y="1492"/>
                </a:lnTo>
                <a:lnTo>
                  <a:pt x="589" y="1442"/>
                </a:lnTo>
                <a:lnTo>
                  <a:pt x="543" y="1378"/>
                </a:lnTo>
                <a:lnTo>
                  <a:pt x="452" y="1192"/>
                </a:lnTo>
                <a:lnTo>
                  <a:pt x="361" y="933"/>
                </a:lnTo>
                <a:lnTo>
                  <a:pt x="272" y="621"/>
                </a:lnTo>
                <a:lnTo>
                  <a:pt x="227" y="462"/>
                </a:lnTo>
                <a:lnTo>
                  <a:pt x="182" y="313"/>
                </a:lnTo>
                <a:lnTo>
                  <a:pt x="136" y="184"/>
                </a:lnTo>
                <a:lnTo>
                  <a:pt x="91" y="85"/>
                </a:lnTo>
                <a:lnTo>
                  <a:pt x="45" y="21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Freeform 12"/>
          <p:cNvSpPr>
            <a:spLocks/>
          </p:cNvSpPr>
          <p:nvPr/>
        </p:nvSpPr>
        <p:spPr bwMode="auto">
          <a:xfrm>
            <a:off x="3146425" y="3381375"/>
            <a:ext cx="1366838" cy="2527300"/>
          </a:xfrm>
          <a:custGeom>
            <a:avLst/>
            <a:gdLst>
              <a:gd name="T0" fmla="*/ 0 w 861"/>
              <a:gd name="T1" fmla="*/ 2147483647 h 1592"/>
              <a:gd name="T2" fmla="*/ 2147483647 w 861"/>
              <a:gd name="T3" fmla="*/ 2147483647 h 1592"/>
              <a:gd name="T4" fmla="*/ 2147483647 w 861"/>
              <a:gd name="T5" fmla="*/ 2147483647 h 1592"/>
              <a:gd name="T6" fmla="*/ 2147483647 w 861"/>
              <a:gd name="T7" fmla="*/ 2147483647 h 1592"/>
              <a:gd name="T8" fmla="*/ 2147483647 w 861"/>
              <a:gd name="T9" fmla="*/ 2147483647 h 1592"/>
              <a:gd name="T10" fmla="*/ 2147483647 w 861"/>
              <a:gd name="T11" fmla="*/ 2147483647 h 1592"/>
              <a:gd name="T12" fmla="*/ 2147483647 w 861"/>
              <a:gd name="T13" fmla="*/ 2147483647 h 1592"/>
              <a:gd name="T14" fmla="*/ 2147483647 w 861"/>
              <a:gd name="T15" fmla="*/ 2147483647 h 1592"/>
              <a:gd name="T16" fmla="*/ 2147483647 w 861"/>
              <a:gd name="T17" fmla="*/ 2147483647 h 1592"/>
              <a:gd name="T18" fmla="*/ 2147483647 w 861"/>
              <a:gd name="T19" fmla="*/ 2147483647 h 1592"/>
              <a:gd name="T20" fmla="*/ 2147483647 w 861"/>
              <a:gd name="T21" fmla="*/ 2147483647 h 1592"/>
              <a:gd name="T22" fmla="*/ 2147483647 w 861"/>
              <a:gd name="T23" fmla="*/ 2147483647 h 1592"/>
              <a:gd name="T24" fmla="*/ 2147483647 w 861"/>
              <a:gd name="T25" fmla="*/ 2147483647 h 1592"/>
              <a:gd name="T26" fmla="*/ 2147483647 w 861"/>
              <a:gd name="T27" fmla="*/ 2147483647 h 1592"/>
              <a:gd name="T28" fmla="*/ 2147483647 w 861"/>
              <a:gd name="T29" fmla="*/ 2147483647 h 1592"/>
              <a:gd name="T30" fmla="*/ 2147483647 w 861"/>
              <a:gd name="T31" fmla="*/ 0 h 15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61"/>
              <a:gd name="T49" fmla="*/ 0 h 1592"/>
              <a:gd name="T50" fmla="*/ 861 w 861"/>
              <a:gd name="T51" fmla="*/ 1592 h 15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61" h="1592">
                <a:moveTo>
                  <a:pt x="0" y="1591"/>
                </a:moveTo>
                <a:lnTo>
                  <a:pt x="91" y="1572"/>
                </a:lnTo>
                <a:lnTo>
                  <a:pt x="137" y="1554"/>
                </a:lnTo>
                <a:lnTo>
                  <a:pt x="182" y="1529"/>
                </a:lnTo>
                <a:lnTo>
                  <a:pt x="226" y="1492"/>
                </a:lnTo>
                <a:lnTo>
                  <a:pt x="271" y="1442"/>
                </a:lnTo>
                <a:lnTo>
                  <a:pt x="316" y="1378"/>
                </a:lnTo>
                <a:lnTo>
                  <a:pt x="407" y="1192"/>
                </a:lnTo>
                <a:lnTo>
                  <a:pt x="498" y="933"/>
                </a:lnTo>
                <a:lnTo>
                  <a:pt x="589" y="621"/>
                </a:lnTo>
                <a:lnTo>
                  <a:pt x="635" y="462"/>
                </a:lnTo>
                <a:lnTo>
                  <a:pt x="680" y="313"/>
                </a:lnTo>
                <a:lnTo>
                  <a:pt x="723" y="184"/>
                </a:lnTo>
                <a:lnTo>
                  <a:pt x="769" y="85"/>
                </a:lnTo>
                <a:lnTo>
                  <a:pt x="814" y="21"/>
                </a:lnTo>
                <a:lnTo>
                  <a:pt x="860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7745413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4"/>
          <p:cNvSpPr>
            <a:spLocks noChangeShapeType="1"/>
          </p:cNvSpPr>
          <p:nvPr/>
        </p:nvSpPr>
        <p:spPr bwMode="auto">
          <a:xfrm>
            <a:off x="7099300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5"/>
          <p:cNvSpPr>
            <a:spLocks noChangeShapeType="1"/>
          </p:cNvSpPr>
          <p:nvPr/>
        </p:nvSpPr>
        <p:spPr bwMode="auto">
          <a:xfrm>
            <a:off x="6450013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16"/>
          <p:cNvSpPr>
            <a:spLocks noChangeShapeType="1"/>
          </p:cNvSpPr>
          <p:nvPr/>
        </p:nvSpPr>
        <p:spPr bwMode="auto">
          <a:xfrm>
            <a:off x="5803900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17"/>
          <p:cNvSpPr>
            <a:spLocks noChangeShapeType="1"/>
          </p:cNvSpPr>
          <p:nvPr/>
        </p:nvSpPr>
        <p:spPr bwMode="auto">
          <a:xfrm>
            <a:off x="5157788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18"/>
          <p:cNvSpPr>
            <a:spLocks noChangeShapeType="1"/>
          </p:cNvSpPr>
          <p:nvPr/>
        </p:nvSpPr>
        <p:spPr bwMode="auto">
          <a:xfrm>
            <a:off x="4511675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19"/>
          <p:cNvSpPr>
            <a:spLocks noChangeShapeType="1"/>
          </p:cNvSpPr>
          <p:nvPr/>
        </p:nvSpPr>
        <p:spPr bwMode="auto">
          <a:xfrm>
            <a:off x="3865563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20"/>
          <p:cNvSpPr>
            <a:spLocks noChangeShapeType="1"/>
          </p:cNvSpPr>
          <p:nvPr/>
        </p:nvSpPr>
        <p:spPr bwMode="auto">
          <a:xfrm>
            <a:off x="3219450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21"/>
          <p:cNvSpPr>
            <a:spLocks noChangeShapeType="1"/>
          </p:cNvSpPr>
          <p:nvPr/>
        </p:nvSpPr>
        <p:spPr bwMode="auto">
          <a:xfrm>
            <a:off x="2573338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2"/>
          <p:cNvSpPr>
            <a:spLocks noChangeShapeType="1"/>
          </p:cNvSpPr>
          <p:nvPr/>
        </p:nvSpPr>
        <p:spPr bwMode="auto">
          <a:xfrm>
            <a:off x="1927225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Rectangle 23"/>
          <p:cNvSpPr>
            <a:spLocks noChangeArrowheads="1"/>
          </p:cNvSpPr>
          <p:nvPr/>
        </p:nvSpPr>
        <p:spPr bwMode="auto">
          <a:xfrm>
            <a:off x="4114800" y="5943600"/>
            <a:ext cx="796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57367" name="Line 24"/>
          <p:cNvSpPr>
            <a:spLocks noChangeShapeType="1"/>
          </p:cNvSpPr>
          <p:nvPr/>
        </p:nvSpPr>
        <p:spPr bwMode="auto">
          <a:xfrm flipH="1">
            <a:off x="5978525" y="4800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Rectangle 25"/>
          <p:cNvSpPr>
            <a:spLocks noChangeArrowheads="1"/>
          </p:cNvSpPr>
          <p:nvPr/>
        </p:nvSpPr>
        <p:spPr bwMode="auto">
          <a:xfrm>
            <a:off x="6477000" y="4419600"/>
            <a:ext cx="1787525" cy="4064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i="1"/>
              <a:t>t  </a:t>
            </a:r>
            <a:r>
              <a:rPr lang="en-US" sz="2000"/>
              <a:t>(</a:t>
            </a:r>
            <a:r>
              <a:rPr lang="en-US" sz="2000" i="1"/>
              <a:t>df</a:t>
            </a:r>
            <a:r>
              <a:rPr lang="en-US" sz="2000"/>
              <a:t> = 5)</a:t>
            </a:r>
          </a:p>
        </p:txBody>
      </p:sp>
      <p:sp>
        <p:nvSpPr>
          <p:cNvPr id="57369" name="Line 26"/>
          <p:cNvSpPr>
            <a:spLocks noChangeShapeType="1"/>
          </p:cNvSpPr>
          <p:nvPr/>
        </p:nvSpPr>
        <p:spPr bwMode="auto">
          <a:xfrm flipH="1">
            <a:off x="5140325" y="4038600"/>
            <a:ext cx="9271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Rectangle 27"/>
          <p:cNvSpPr>
            <a:spLocks noChangeArrowheads="1"/>
          </p:cNvSpPr>
          <p:nvPr/>
        </p:nvSpPr>
        <p:spPr bwMode="auto">
          <a:xfrm>
            <a:off x="5638800" y="3657600"/>
            <a:ext cx="1787525" cy="4064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 </a:t>
            </a:r>
            <a:r>
              <a:rPr lang="en-US" sz="2000" i="1"/>
              <a:t>t  </a:t>
            </a:r>
            <a:r>
              <a:rPr lang="en-US" sz="2000"/>
              <a:t>(</a:t>
            </a:r>
            <a:r>
              <a:rPr lang="en-US" sz="2000" i="1"/>
              <a:t>df</a:t>
            </a:r>
            <a:r>
              <a:rPr lang="en-US" sz="2000"/>
              <a:t> = 13)</a:t>
            </a:r>
          </a:p>
        </p:txBody>
      </p:sp>
      <p:sp>
        <p:nvSpPr>
          <p:cNvPr id="57371" name="Rectangle 28"/>
          <p:cNvSpPr>
            <a:spLocks noChangeArrowheads="1"/>
          </p:cNvSpPr>
          <p:nvPr/>
        </p:nvSpPr>
        <p:spPr bwMode="auto">
          <a:xfrm>
            <a:off x="304800" y="3962400"/>
            <a:ext cx="3276600" cy="10795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t-distributions are bell-shaped and symmetric, but have ‘fatter’ tails than the normal</a:t>
            </a:r>
          </a:p>
        </p:txBody>
      </p:sp>
      <p:sp>
        <p:nvSpPr>
          <p:cNvPr id="57372" name="Line 29"/>
          <p:cNvSpPr>
            <a:spLocks noChangeShapeType="1"/>
          </p:cNvSpPr>
          <p:nvPr/>
        </p:nvSpPr>
        <p:spPr bwMode="auto">
          <a:xfrm>
            <a:off x="3921125" y="28956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Rectangle 30"/>
          <p:cNvSpPr>
            <a:spLocks noChangeArrowheads="1"/>
          </p:cNvSpPr>
          <p:nvPr/>
        </p:nvSpPr>
        <p:spPr bwMode="auto">
          <a:xfrm>
            <a:off x="2209800" y="2514600"/>
            <a:ext cx="1787525" cy="955675"/>
          </a:xfrm>
          <a:prstGeom prst="rect">
            <a:avLst/>
          </a:prstGeom>
          <a:solidFill>
            <a:srgbClr val="FFE98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Standard Normal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/>
              <a:t>(t with df = </a:t>
            </a:r>
            <a:r>
              <a:rPr lang="en-US" sz="2000">
                <a:sym typeface="Times New Roman" pitchFamily="18" charset="0"/>
              </a:rPr>
              <a:t>∞)</a:t>
            </a:r>
          </a:p>
        </p:txBody>
      </p:sp>
      <p:sp>
        <p:nvSpPr>
          <p:cNvPr id="57374" name="Line 31"/>
          <p:cNvSpPr>
            <a:spLocks noChangeShapeType="1"/>
          </p:cNvSpPr>
          <p:nvPr/>
        </p:nvSpPr>
        <p:spPr bwMode="auto">
          <a:xfrm>
            <a:off x="1295400" y="6019800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Text Box 32"/>
          <p:cNvSpPr txBox="1">
            <a:spLocks noChangeArrowheads="1"/>
          </p:cNvSpPr>
          <p:nvPr/>
        </p:nvSpPr>
        <p:spPr bwMode="auto">
          <a:xfrm>
            <a:off x="1355725" y="1487488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57376" name="Rectangle 33"/>
          <p:cNvSpPr>
            <a:spLocks noChangeArrowheads="1"/>
          </p:cNvSpPr>
          <p:nvPr/>
        </p:nvSpPr>
        <p:spPr bwMode="auto">
          <a:xfrm>
            <a:off x="2438400" y="1524000"/>
            <a:ext cx="5257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Note:  t       Z  as  n  increases</a:t>
            </a:r>
          </a:p>
        </p:txBody>
      </p:sp>
      <p:sp>
        <p:nvSpPr>
          <p:cNvPr id="57377" name="Line 34"/>
          <p:cNvSpPr>
            <a:spLocks noChangeShapeType="1"/>
          </p:cNvSpPr>
          <p:nvPr/>
        </p:nvSpPr>
        <p:spPr bwMode="auto">
          <a:xfrm>
            <a:off x="3810000" y="1752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Footer Placeholder 3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7379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1CAECB87-3124-4E6B-AF13-F81EEC19868F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Student’s t Table</a:t>
            </a:r>
          </a:p>
        </p:txBody>
      </p:sp>
      <p:sp>
        <p:nvSpPr>
          <p:cNvPr id="58370" name="Rectangle 11"/>
          <p:cNvSpPr>
            <a:spLocks noChangeArrowheads="1"/>
          </p:cNvSpPr>
          <p:nvPr/>
        </p:nvSpPr>
        <p:spPr bwMode="auto">
          <a:xfrm>
            <a:off x="2924175" y="2416175"/>
            <a:ext cx="962025" cy="6953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990600" y="2438400"/>
            <a:ext cx="990600" cy="708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90600" y="1828800"/>
            <a:ext cx="2895600" cy="6096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90600" y="1828800"/>
            <a:ext cx="2895600" cy="4699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500" b="1">
                <a:solidFill>
                  <a:srgbClr val="010000"/>
                </a:solidFill>
              </a:rPr>
              <a:t>Upper Tail Area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19100" y="2416175"/>
            <a:ext cx="590550" cy="70802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79425" y="2501900"/>
            <a:ext cx="511175" cy="8509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500" b="1">
                <a:solidFill>
                  <a:schemeClr val="folHlink"/>
                </a:solidFill>
              </a:rPr>
              <a:t>df</a:t>
            </a:r>
          </a:p>
          <a:p>
            <a:pPr eaLnBrk="0" hangingPunct="0"/>
            <a:endParaRPr lang="en-US" sz="2500" b="1">
              <a:solidFill>
                <a:schemeClr val="folHlink"/>
              </a:solidFill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150938" y="2501900"/>
            <a:ext cx="677862" cy="4699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500">
                <a:solidFill>
                  <a:srgbClr val="010000"/>
                </a:solidFill>
              </a:rPr>
              <a:t>.10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949450" y="2416175"/>
            <a:ext cx="1022350" cy="708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2962275" y="2501900"/>
            <a:ext cx="841375" cy="4699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500">
                <a:solidFill>
                  <a:srgbClr val="010000"/>
                </a:solidFill>
              </a:rPr>
              <a:t>.025</a:t>
            </a:r>
          </a:p>
        </p:txBody>
      </p:sp>
      <p:sp>
        <p:nvSpPr>
          <p:cNvPr id="58379" name="Rectangle 12"/>
          <p:cNvSpPr>
            <a:spLocks noChangeArrowheads="1"/>
          </p:cNvSpPr>
          <p:nvPr/>
        </p:nvSpPr>
        <p:spPr bwMode="auto">
          <a:xfrm>
            <a:off x="2047875" y="2508250"/>
            <a:ext cx="692150" cy="5302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solidFill>
                  <a:srgbClr val="010000"/>
                </a:solidFill>
              </a:rPr>
              <a:t>.05</a:t>
            </a:r>
          </a:p>
        </p:txBody>
      </p:sp>
      <p:sp>
        <p:nvSpPr>
          <p:cNvPr id="58380" name="Rectangle 13"/>
          <p:cNvSpPr>
            <a:spLocks noChangeArrowheads="1"/>
          </p:cNvSpPr>
          <p:nvPr/>
        </p:nvSpPr>
        <p:spPr bwMode="auto">
          <a:xfrm>
            <a:off x="419100" y="3124200"/>
            <a:ext cx="590550" cy="6858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81" name="Rectangle 14"/>
          <p:cNvSpPr>
            <a:spLocks noChangeArrowheads="1"/>
          </p:cNvSpPr>
          <p:nvPr/>
        </p:nvSpPr>
        <p:spPr bwMode="auto">
          <a:xfrm>
            <a:off x="525463" y="3240088"/>
            <a:ext cx="357187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8382" name="Rectangle 17"/>
          <p:cNvSpPr>
            <a:spLocks noChangeArrowheads="1"/>
          </p:cNvSpPr>
          <p:nvPr/>
        </p:nvSpPr>
        <p:spPr bwMode="auto">
          <a:xfrm>
            <a:off x="2816225" y="3240088"/>
            <a:ext cx="1150938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12.706</a:t>
            </a:r>
          </a:p>
        </p:txBody>
      </p:sp>
      <p:sp>
        <p:nvSpPr>
          <p:cNvPr id="58383" name="Rectangle 18"/>
          <p:cNvSpPr>
            <a:spLocks noChangeArrowheads="1"/>
          </p:cNvSpPr>
          <p:nvPr/>
        </p:nvSpPr>
        <p:spPr bwMode="auto">
          <a:xfrm>
            <a:off x="419100" y="3814763"/>
            <a:ext cx="590550" cy="69532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84" name="Rectangle 19"/>
          <p:cNvSpPr>
            <a:spLocks noChangeArrowheads="1"/>
          </p:cNvSpPr>
          <p:nvPr/>
        </p:nvSpPr>
        <p:spPr bwMode="auto">
          <a:xfrm>
            <a:off x="512763" y="3906838"/>
            <a:ext cx="38576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8385" name="Rectangle 23"/>
          <p:cNvSpPr>
            <a:spLocks noChangeArrowheads="1"/>
          </p:cNvSpPr>
          <p:nvPr/>
        </p:nvSpPr>
        <p:spPr bwMode="auto">
          <a:xfrm>
            <a:off x="419100" y="4495800"/>
            <a:ext cx="590550" cy="674688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86" name="Rectangle 24"/>
          <p:cNvSpPr>
            <a:spLocks noChangeArrowheads="1"/>
          </p:cNvSpPr>
          <p:nvPr/>
        </p:nvSpPr>
        <p:spPr bwMode="auto">
          <a:xfrm>
            <a:off x="525463" y="4621213"/>
            <a:ext cx="357187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8387" name="Rectangle 27"/>
          <p:cNvSpPr>
            <a:spLocks noChangeArrowheads="1"/>
          </p:cNvSpPr>
          <p:nvPr/>
        </p:nvSpPr>
        <p:spPr bwMode="auto">
          <a:xfrm>
            <a:off x="2886075" y="4621213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3.182</a:t>
            </a:r>
          </a:p>
        </p:txBody>
      </p:sp>
      <p:sp>
        <p:nvSpPr>
          <p:cNvPr id="58388" name="Line 28"/>
          <p:cNvSpPr>
            <a:spLocks noChangeShapeType="1"/>
          </p:cNvSpPr>
          <p:nvPr/>
        </p:nvSpPr>
        <p:spPr bwMode="auto">
          <a:xfrm flipH="1">
            <a:off x="6629400" y="3962400"/>
            <a:ext cx="0" cy="1752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Rectangle 29"/>
          <p:cNvSpPr>
            <a:spLocks noChangeArrowheads="1"/>
          </p:cNvSpPr>
          <p:nvPr/>
        </p:nvSpPr>
        <p:spPr bwMode="auto">
          <a:xfrm>
            <a:off x="6543675" y="4708525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390" name="Freeform 30"/>
          <p:cNvSpPr>
            <a:spLocks/>
          </p:cNvSpPr>
          <p:nvPr/>
        </p:nvSpPr>
        <p:spPr bwMode="auto">
          <a:xfrm>
            <a:off x="7543800" y="5210175"/>
            <a:ext cx="819150" cy="500063"/>
          </a:xfrm>
          <a:custGeom>
            <a:avLst/>
            <a:gdLst>
              <a:gd name="T0" fmla="*/ 2147483647 w 516"/>
              <a:gd name="T1" fmla="*/ 0 h 315"/>
              <a:gd name="T2" fmla="*/ 2147483647 w 516"/>
              <a:gd name="T3" fmla="*/ 2147483647 h 315"/>
              <a:gd name="T4" fmla="*/ 2147483647 w 516"/>
              <a:gd name="T5" fmla="*/ 2147483647 h 315"/>
              <a:gd name="T6" fmla="*/ 2147483647 w 516"/>
              <a:gd name="T7" fmla="*/ 2147483647 h 315"/>
              <a:gd name="T8" fmla="*/ 2147483647 w 516"/>
              <a:gd name="T9" fmla="*/ 2147483647 h 315"/>
              <a:gd name="T10" fmla="*/ 2147483647 w 516"/>
              <a:gd name="T11" fmla="*/ 2147483647 h 315"/>
              <a:gd name="T12" fmla="*/ 2147483647 w 516"/>
              <a:gd name="T13" fmla="*/ 2147483647 h 315"/>
              <a:gd name="T14" fmla="*/ 2147483647 w 516"/>
              <a:gd name="T15" fmla="*/ 2147483647 h 315"/>
              <a:gd name="T16" fmla="*/ 2147483647 w 516"/>
              <a:gd name="T17" fmla="*/ 2147483647 h 315"/>
              <a:gd name="T18" fmla="*/ 2147483647 w 516"/>
              <a:gd name="T19" fmla="*/ 2147483647 h 315"/>
              <a:gd name="T20" fmla="*/ 2147483647 w 516"/>
              <a:gd name="T21" fmla="*/ 2147483647 h 315"/>
              <a:gd name="T22" fmla="*/ 2147483647 w 516"/>
              <a:gd name="T23" fmla="*/ 2147483647 h 315"/>
              <a:gd name="T24" fmla="*/ 2147483647 w 516"/>
              <a:gd name="T25" fmla="*/ 2147483647 h 315"/>
              <a:gd name="T26" fmla="*/ 0 w 516"/>
              <a:gd name="T27" fmla="*/ 2147483647 h 3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16"/>
              <a:gd name="T43" fmla="*/ 0 h 315"/>
              <a:gd name="T44" fmla="*/ 516 w 516"/>
              <a:gd name="T45" fmla="*/ 315 h 31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16" h="315">
                <a:moveTo>
                  <a:pt x="6" y="0"/>
                </a:moveTo>
                <a:lnTo>
                  <a:pt x="6" y="24"/>
                </a:lnTo>
                <a:lnTo>
                  <a:pt x="10" y="8"/>
                </a:lnTo>
                <a:lnTo>
                  <a:pt x="40" y="51"/>
                </a:lnTo>
                <a:lnTo>
                  <a:pt x="112" y="123"/>
                </a:lnTo>
                <a:lnTo>
                  <a:pt x="139" y="152"/>
                </a:lnTo>
                <a:lnTo>
                  <a:pt x="182" y="195"/>
                </a:lnTo>
                <a:lnTo>
                  <a:pt x="212" y="209"/>
                </a:lnTo>
                <a:lnTo>
                  <a:pt x="270" y="238"/>
                </a:lnTo>
                <a:lnTo>
                  <a:pt x="327" y="267"/>
                </a:lnTo>
                <a:lnTo>
                  <a:pt x="413" y="295"/>
                </a:lnTo>
                <a:lnTo>
                  <a:pt x="516" y="315"/>
                </a:lnTo>
                <a:lnTo>
                  <a:pt x="12" y="312"/>
                </a:lnTo>
                <a:lnTo>
                  <a:pt x="0" y="12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1" name="Freeform 31"/>
          <p:cNvSpPr>
            <a:spLocks/>
          </p:cNvSpPr>
          <p:nvPr/>
        </p:nvSpPr>
        <p:spPr bwMode="auto">
          <a:xfrm>
            <a:off x="6626225" y="3929063"/>
            <a:ext cx="1830388" cy="1763712"/>
          </a:xfrm>
          <a:custGeom>
            <a:avLst/>
            <a:gdLst>
              <a:gd name="T0" fmla="*/ 2147483647 w 1153"/>
              <a:gd name="T1" fmla="*/ 2147483647 h 1111"/>
              <a:gd name="T2" fmla="*/ 2147483647 w 1153"/>
              <a:gd name="T3" fmla="*/ 2147483647 h 1111"/>
              <a:gd name="T4" fmla="*/ 2147483647 w 1153"/>
              <a:gd name="T5" fmla="*/ 2147483647 h 1111"/>
              <a:gd name="T6" fmla="*/ 2147483647 w 1153"/>
              <a:gd name="T7" fmla="*/ 2147483647 h 1111"/>
              <a:gd name="T8" fmla="*/ 2147483647 w 1153"/>
              <a:gd name="T9" fmla="*/ 2147483647 h 1111"/>
              <a:gd name="T10" fmla="*/ 2147483647 w 1153"/>
              <a:gd name="T11" fmla="*/ 2147483647 h 1111"/>
              <a:gd name="T12" fmla="*/ 2147483647 w 1153"/>
              <a:gd name="T13" fmla="*/ 2147483647 h 1111"/>
              <a:gd name="T14" fmla="*/ 2147483647 w 1153"/>
              <a:gd name="T15" fmla="*/ 2147483647 h 1111"/>
              <a:gd name="T16" fmla="*/ 2147483647 w 1153"/>
              <a:gd name="T17" fmla="*/ 2147483647 h 1111"/>
              <a:gd name="T18" fmla="*/ 2147483647 w 1153"/>
              <a:gd name="T19" fmla="*/ 2147483647 h 1111"/>
              <a:gd name="T20" fmla="*/ 2147483647 w 1153"/>
              <a:gd name="T21" fmla="*/ 2147483647 h 1111"/>
              <a:gd name="T22" fmla="*/ 2147483647 w 1153"/>
              <a:gd name="T23" fmla="*/ 2147483647 h 1111"/>
              <a:gd name="T24" fmla="*/ 2147483647 w 1153"/>
              <a:gd name="T25" fmla="*/ 2147483647 h 1111"/>
              <a:gd name="T26" fmla="*/ 2147483647 w 1153"/>
              <a:gd name="T27" fmla="*/ 2147483647 h 1111"/>
              <a:gd name="T28" fmla="*/ 2147483647 w 1153"/>
              <a:gd name="T29" fmla="*/ 2147483647 h 1111"/>
              <a:gd name="T30" fmla="*/ 0 w 1153"/>
              <a:gd name="T31" fmla="*/ 0 h 11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3"/>
              <a:gd name="T49" fmla="*/ 0 h 1111"/>
              <a:gd name="T50" fmla="*/ 1153 w 1153"/>
              <a:gd name="T51" fmla="*/ 1111 h 11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3" h="1111">
                <a:moveTo>
                  <a:pt x="1152" y="1110"/>
                </a:moveTo>
                <a:lnTo>
                  <a:pt x="1031" y="1096"/>
                </a:lnTo>
                <a:lnTo>
                  <a:pt x="971" y="1084"/>
                </a:lnTo>
                <a:lnTo>
                  <a:pt x="909" y="1065"/>
                </a:lnTo>
                <a:lnTo>
                  <a:pt x="849" y="1041"/>
                </a:lnTo>
                <a:lnTo>
                  <a:pt x="788" y="1007"/>
                </a:lnTo>
                <a:lnTo>
                  <a:pt x="728" y="961"/>
                </a:lnTo>
                <a:lnTo>
                  <a:pt x="607" y="832"/>
                </a:lnTo>
                <a:lnTo>
                  <a:pt x="485" y="650"/>
                </a:lnTo>
                <a:lnTo>
                  <a:pt x="364" y="434"/>
                </a:lnTo>
                <a:lnTo>
                  <a:pt x="304" y="323"/>
                </a:lnTo>
                <a:lnTo>
                  <a:pt x="243" y="220"/>
                </a:lnTo>
                <a:lnTo>
                  <a:pt x="183" y="130"/>
                </a:lnTo>
                <a:lnTo>
                  <a:pt x="122" y="60"/>
                </a:ln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2" name="Freeform 32"/>
          <p:cNvSpPr>
            <a:spLocks/>
          </p:cNvSpPr>
          <p:nvPr/>
        </p:nvSpPr>
        <p:spPr bwMode="auto">
          <a:xfrm>
            <a:off x="4799013" y="3929063"/>
            <a:ext cx="1828800" cy="1763712"/>
          </a:xfrm>
          <a:custGeom>
            <a:avLst/>
            <a:gdLst>
              <a:gd name="T0" fmla="*/ 0 w 1152"/>
              <a:gd name="T1" fmla="*/ 2147483647 h 1111"/>
              <a:gd name="T2" fmla="*/ 2147483647 w 1152"/>
              <a:gd name="T3" fmla="*/ 2147483647 h 1111"/>
              <a:gd name="T4" fmla="*/ 2147483647 w 1152"/>
              <a:gd name="T5" fmla="*/ 2147483647 h 1111"/>
              <a:gd name="T6" fmla="*/ 2147483647 w 1152"/>
              <a:gd name="T7" fmla="*/ 2147483647 h 1111"/>
              <a:gd name="T8" fmla="*/ 2147483647 w 1152"/>
              <a:gd name="T9" fmla="*/ 2147483647 h 1111"/>
              <a:gd name="T10" fmla="*/ 2147483647 w 1152"/>
              <a:gd name="T11" fmla="*/ 2147483647 h 1111"/>
              <a:gd name="T12" fmla="*/ 2147483647 w 1152"/>
              <a:gd name="T13" fmla="*/ 2147483647 h 1111"/>
              <a:gd name="T14" fmla="*/ 2147483647 w 1152"/>
              <a:gd name="T15" fmla="*/ 2147483647 h 1111"/>
              <a:gd name="T16" fmla="*/ 2147483647 w 1152"/>
              <a:gd name="T17" fmla="*/ 2147483647 h 1111"/>
              <a:gd name="T18" fmla="*/ 2147483647 w 1152"/>
              <a:gd name="T19" fmla="*/ 2147483647 h 1111"/>
              <a:gd name="T20" fmla="*/ 2147483647 w 1152"/>
              <a:gd name="T21" fmla="*/ 2147483647 h 1111"/>
              <a:gd name="T22" fmla="*/ 2147483647 w 1152"/>
              <a:gd name="T23" fmla="*/ 2147483647 h 1111"/>
              <a:gd name="T24" fmla="*/ 2147483647 w 1152"/>
              <a:gd name="T25" fmla="*/ 2147483647 h 1111"/>
              <a:gd name="T26" fmla="*/ 2147483647 w 1152"/>
              <a:gd name="T27" fmla="*/ 2147483647 h 1111"/>
              <a:gd name="T28" fmla="*/ 2147483647 w 1152"/>
              <a:gd name="T29" fmla="*/ 2147483647 h 1111"/>
              <a:gd name="T30" fmla="*/ 2147483647 w 1152"/>
              <a:gd name="T31" fmla="*/ 0 h 11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2"/>
              <a:gd name="T49" fmla="*/ 0 h 1111"/>
              <a:gd name="T50" fmla="*/ 1152 w 1152"/>
              <a:gd name="T51" fmla="*/ 1111 h 11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2" h="1111">
                <a:moveTo>
                  <a:pt x="0" y="1110"/>
                </a:moveTo>
                <a:lnTo>
                  <a:pt x="121" y="1096"/>
                </a:lnTo>
                <a:lnTo>
                  <a:pt x="182" y="1084"/>
                </a:lnTo>
                <a:lnTo>
                  <a:pt x="242" y="1065"/>
                </a:lnTo>
                <a:lnTo>
                  <a:pt x="304" y="1041"/>
                </a:lnTo>
                <a:lnTo>
                  <a:pt x="363" y="1007"/>
                </a:lnTo>
                <a:lnTo>
                  <a:pt x="425" y="961"/>
                </a:lnTo>
                <a:lnTo>
                  <a:pt x="546" y="832"/>
                </a:lnTo>
                <a:lnTo>
                  <a:pt x="666" y="650"/>
                </a:lnTo>
                <a:lnTo>
                  <a:pt x="787" y="434"/>
                </a:lnTo>
                <a:lnTo>
                  <a:pt x="849" y="323"/>
                </a:lnTo>
                <a:lnTo>
                  <a:pt x="909" y="220"/>
                </a:lnTo>
                <a:lnTo>
                  <a:pt x="970" y="130"/>
                </a:lnTo>
                <a:lnTo>
                  <a:pt x="1030" y="60"/>
                </a:lnTo>
                <a:lnTo>
                  <a:pt x="1091" y="16"/>
                </a:lnTo>
                <a:lnTo>
                  <a:pt x="1151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3" name="Line 33"/>
          <p:cNvSpPr>
            <a:spLocks noChangeShapeType="1"/>
          </p:cNvSpPr>
          <p:nvPr/>
        </p:nvSpPr>
        <p:spPr bwMode="auto">
          <a:xfrm>
            <a:off x="848836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Line 34"/>
          <p:cNvSpPr>
            <a:spLocks noChangeShapeType="1"/>
          </p:cNvSpPr>
          <p:nvPr/>
        </p:nvSpPr>
        <p:spPr bwMode="auto">
          <a:xfrm>
            <a:off x="8118475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Line 35"/>
          <p:cNvSpPr>
            <a:spLocks noChangeShapeType="1"/>
          </p:cNvSpPr>
          <p:nvPr/>
        </p:nvSpPr>
        <p:spPr bwMode="auto">
          <a:xfrm>
            <a:off x="774541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Line 36"/>
          <p:cNvSpPr>
            <a:spLocks noChangeShapeType="1"/>
          </p:cNvSpPr>
          <p:nvPr/>
        </p:nvSpPr>
        <p:spPr bwMode="auto">
          <a:xfrm>
            <a:off x="7372350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Line 37"/>
          <p:cNvSpPr>
            <a:spLocks noChangeShapeType="1"/>
          </p:cNvSpPr>
          <p:nvPr/>
        </p:nvSpPr>
        <p:spPr bwMode="auto">
          <a:xfrm>
            <a:off x="6999288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Line 38"/>
          <p:cNvSpPr>
            <a:spLocks noChangeShapeType="1"/>
          </p:cNvSpPr>
          <p:nvPr/>
        </p:nvSpPr>
        <p:spPr bwMode="auto">
          <a:xfrm>
            <a:off x="6626225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Line 39"/>
          <p:cNvSpPr>
            <a:spLocks noChangeShapeType="1"/>
          </p:cNvSpPr>
          <p:nvPr/>
        </p:nvSpPr>
        <p:spPr bwMode="auto">
          <a:xfrm>
            <a:off x="625316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Line 40"/>
          <p:cNvSpPr>
            <a:spLocks noChangeShapeType="1"/>
          </p:cNvSpPr>
          <p:nvPr/>
        </p:nvSpPr>
        <p:spPr bwMode="auto">
          <a:xfrm>
            <a:off x="5883275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Line 41"/>
          <p:cNvSpPr>
            <a:spLocks noChangeShapeType="1"/>
          </p:cNvSpPr>
          <p:nvPr/>
        </p:nvSpPr>
        <p:spPr bwMode="auto">
          <a:xfrm>
            <a:off x="551021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Line 42"/>
          <p:cNvSpPr>
            <a:spLocks noChangeShapeType="1"/>
          </p:cNvSpPr>
          <p:nvPr/>
        </p:nvSpPr>
        <p:spPr bwMode="auto">
          <a:xfrm>
            <a:off x="5137150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Rectangle 43"/>
          <p:cNvSpPr>
            <a:spLocks noChangeArrowheads="1"/>
          </p:cNvSpPr>
          <p:nvPr/>
        </p:nvSpPr>
        <p:spPr bwMode="auto">
          <a:xfrm>
            <a:off x="8307388" y="5691188"/>
            <a:ext cx="30321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8404" name="Rectangle 44"/>
          <p:cNvSpPr>
            <a:spLocks noChangeArrowheads="1"/>
          </p:cNvSpPr>
          <p:nvPr/>
        </p:nvSpPr>
        <p:spPr bwMode="auto">
          <a:xfrm>
            <a:off x="6416675" y="5665788"/>
            <a:ext cx="385763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5" name="Rectangle 45"/>
          <p:cNvSpPr>
            <a:spLocks noChangeArrowheads="1"/>
          </p:cNvSpPr>
          <p:nvPr/>
        </p:nvSpPr>
        <p:spPr bwMode="auto">
          <a:xfrm>
            <a:off x="7086600" y="5791200"/>
            <a:ext cx="1085850" cy="52863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2.920</a:t>
            </a:r>
          </a:p>
        </p:txBody>
      </p:sp>
      <p:sp>
        <p:nvSpPr>
          <p:cNvPr id="58406" name="Rectangle 46"/>
          <p:cNvSpPr>
            <a:spLocks noChangeArrowheads="1"/>
          </p:cNvSpPr>
          <p:nvPr/>
        </p:nvSpPr>
        <p:spPr bwMode="auto">
          <a:xfrm>
            <a:off x="1371600" y="5410200"/>
            <a:ext cx="2590800" cy="10160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The body of the table contains t values, not probabilities</a:t>
            </a:r>
          </a:p>
        </p:txBody>
      </p:sp>
      <p:sp>
        <p:nvSpPr>
          <p:cNvPr id="58407" name="Line 47"/>
          <p:cNvSpPr>
            <a:spLocks noChangeShapeType="1"/>
          </p:cNvSpPr>
          <p:nvPr/>
        </p:nvSpPr>
        <p:spPr bwMode="auto">
          <a:xfrm flipH="1">
            <a:off x="2286000" y="5029200"/>
            <a:ext cx="1524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Line 48"/>
          <p:cNvSpPr>
            <a:spLocks noChangeShapeType="1"/>
          </p:cNvSpPr>
          <p:nvPr/>
        </p:nvSpPr>
        <p:spPr bwMode="auto">
          <a:xfrm flipV="1">
            <a:off x="7696200" y="4953000"/>
            <a:ext cx="304800" cy="59531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Line 49"/>
          <p:cNvSpPr>
            <a:spLocks noChangeShapeType="1"/>
          </p:cNvSpPr>
          <p:nvPr/>
        </p:nvSpPr>
        <p:spPr bwMode="auto">
          <a:xfrm>
            <a:off x="1905000" y="2362200"/>
            <a:ext cx="0" cy="26733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Line 50"/>
          <p:cNvSpPr>
            <a:spLocks noChangeShapeType="1"/>
          </p:cNvSpPr>
          <p:nvPr/>
        </p:nvSpPr>
        <p:spPr bwMode="auto">
          <a:xfrm flipH="1">
            <a:off x="2895600" y="2362200"/>
            <a:ext cx="0" cy="26733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11" name="Line 51"/>
          <p:cNvSpPr>
            <a:spLocks noChangeShapeType="1"/>
          </p:cNvSpPr>
          <p:nvPr/>
        </p:nvSpPr>
        <p:spPr bwMode="auto">
          <a:xfrm>
            <a:off x="1676400" y="5029200"/>
            <a:ext cx="6096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12" name="Rectangle 52"/>
          <p:cNvSpPr>
            <a:spLocks noChangeArrowheads="1"/>
          </p:cNvSpPr>
          <p:nvPr/>
        </p:nvSpPr>
        <p:spPr bwMode="auto">
          <a:xfrm>
            <a:off x="5638800" y="2133600"/>
            <a:ext cx="2320925" cy="162401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229600" algn="r"/>
              </a:tabLst>
            </a:pPr>
            <a:r>
              <a:rPr lang="en-US" sz="2400"/>
              <a:t>Let: n = 3     </a:t>
            </a:r>
            <a:br>
              <a:rPr lang="en-US" sz="2400"/>
            </a:br>
            <a:r>
              <a:rPr lang="en-US" sz="2400"/>
              <a:t>df = </a:t>
            </a:r>
            <a:r>
              <a:rPr lang="en-US" sz="2400" i="1"/>
              <a:t>n</a:t>
            </a:r>
            <a:r>
              <a:rPr lang="en-US" sz="2400"/>
              <a:t> - 1 = 2 </a:t>
            </a:r>
            <a:br>
              <a:rPr lang="en-US" sz="2400"/>
            </a:br>
            <a:r>
              <a:rPr lang="en-US" sz="2400"/>
              <a:t>      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400"/>
              <a:t> = .10</a:t>
            </a:r>
            <a:br>
              <a:rPr lang="en-US" sz="2400"/>
            </a:br>
            <a:r>
              <a:rPr lang="en-US" sz="2400"/>
              <a:t>    </a:t>
            </a:r>
            <a:r>
              <a:rPr lang="en-US" b="1">
                <a:sym typeface="Symbol" pitchFamily="18" charset="2"/>
              </a:rPr>
              <a:t></a:t>
            </a:r>
            <a:r>
              <a:rPr lang="en-US" sz="2400"/>
              <a:t>/2 =.05</a:t>
            </a:r>
          </a:p>
        </p:txBody>
      </p:sp>
      <p:sp>
        <p:nvSpPr>
          <p:cNvPr id="58413" name="Rectangle 53"/>
          <p:cNvSpPr>
            <a:spLocks noChangeArrowheads="1"/>
          </p:cNvSpPr>
          <p:nvPr/>
        </p:nvSpPr>
        <p:spPr bwMode="auto">
          <a:xfrm>
            <a:off x="7543800" y="4495800"/>
            <a:ext cx="14478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</a:t>
            </a:r>
            <a:r>
              <a:rPr lang="en-US" sz="2400"/>
              <a:t>/2 = .05</a:t>
            </a:r>
          </a:p>
        </p:txBody>
      </p:sp>
      <p:sp>
        <p:nvSpPr>
          <p:cNvPr id="58414" name="Line 54"/>
          <p:cNvSpPr>
            <a:spLocks noChangeShapeType="1"/>
          </p:cNvSpPr>
          <p:nvPr/>
        </p:nvSpPr>
        <p:spPr bwMode="auto">
          <a:xfrm>
            <a:off x="457200" y="44958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15" name="Line 55"/>
          <p:cNvSpPr>
            <a:spLocks noChangeShapeType="1"/>
          </p:cNvSpPr>
          <p:nvPr/>
        </p:nvSpPr>
        <p:spPr bwMode="auto">
          <a:xfrm>
            <a:off x="457200" y="38100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16" name="Line 56"/>
          <p:cNvSpPr>
            <a:spLocks noChangeShapeType="1"/>
          </p:cNvSpPr>
          <p:nvPr/>
        </p:nvSpPr>
        <p:spPr bwMode="auto">
          <a:xfrm>
            <a:off x="457200" y="3124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17" name="Line 57"/>
          <p:cNvSpPr>
            <a:spLocks noChangeShapeType="1"/>
          </p:cNvSpPr>
          <p:nvPr/>
        </p:nvSpPr>
        <p:spPr bwMode="auto">
          <a:xfrm>
            <a:off x="4724400" y="57150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18" name="Line 58"/>
          <p:cNvSpPr>
            <a:spLocks noChangeShapeType="1"/>
          </p:cNvSpPr>
          <p:nvPr/>
        </p:nvSpPr>
        <p:spPr bwMode="auto">
          <a:xfrm>
            <a:off x="2889250" y="4270375"/>
            <a:ext cx="4121150" cy="159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19" name="Line 59"/>
          <p:cNvSpPr>
            <a:spLocks noChangeShapeType="1"/>
          </p:cNvSpPr>
          <p:nvPr/>
        </p:nvSpPr>
        <p:spPr bwMode="auto">
          <a:xfrm>
            <a:off x="990600" y="1828800"/>
            <a:ext cx="0" cy="3352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20" name="Line 60"/>
          <p:cNvSpPr>
            <a:spLocks noChangeShapeType="1"/>
          </p:cNvSpPr>
          <p:nvPr/>
        </p:nvSpPr>
        <p:spPr bwMode="auto">
          <a:xfrm>
            <a:off x="990600" y="2362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21" name="Line 61"/>
          <p:cNvSpPr>
            <a:spLocks noChangeShapeType="1"/>
          </p:cNvSpPr>
          <p:nvPr/>
        </p:nvSpPr>
        <p:spPr bwMode="auto">
          <a:xfrm>
            <a:off x="7543800" y="5715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22" name="Rectangle 62"/>
          <p:cNvSpPr>
            <a:spLocks noChangeArrowheads="1"/>
          </p:cNvSpPr>
          <p:nvPr/>
        </p:nvSpPr>
        <p:spPr bwMode="auto">
          <a:xfrm>
            <a:off x="950913" y="3246438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3.078</a:t>
            </a:r>
          </a:p>
        </p:txBody>
      </p:sp>
      <p:sp>
        <p:nvSpPr>
          <p:cNvPr id="58423" name="Rectangle 63"/>
          <p:cNvSpPr>
            <a:spLocks noChangeArrowheads="1"/>
          </p:cNvSpPr>
          <p:nvPr/>
        </p:nvSpPr>
        <p:spPr bwMode="auto">
          <a:xfrm>
            <a:off x="950913" y="3906838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1.886</a:t>
            </a:r>
          </a:p>
        </p:txBody>
      </p:sp>
      <p:sp>
        <p:nvSpPr>
          <p:cNvPr id="58424" name="Rectangle 64"/>
          <p:cNvSpPr>
            <a:spLocks noChangeArrowheads="1"/>
          </p:cNvSpPr>
          <p:nvPr/>
        </p:nvSpPr>
        <p:spPr bwMode="auto">
          <a:xfrm>
            <a:off x="950913" y="4627563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1.638</a:t>
            </a:r>
          </a:p>
        </p:txBody>
      </p:sp>
      <p:sp>
        <p:nvSpPr>
          <p:cNvPr id="58425" name="Rectangle 65"/>
          <p:cNvSpPr>
            <a:spLocks noChangeArrowheads="1"/>
          </p:cNvSpPr>
          <p:nvPr/>
        </p:nvSpPr>
        <p:spPr bwMode="auto">
          <a:xfrm>
            <a:off x="1901825" y="3246438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6.314</a:t>
            </a:r>
          </a:p>
        </p:txBody>
      </p:sp>
      <p:sp>
        <p:nvSpPr>
          <p:cNvPr id="58426" name="Rectangle 66"/>
          <p:cNvSpPr>
            <a:spLocks noChangeArrowheads="1"/>
          </p:cNvSpPr>
          <p:nvPr/>
        </p:nvSpPr>
        <p:spPr bwMode="auto">
          <a:xfrm>
            <a:off x="1901825" y="3916363"/>
            <a:ext cx="974725" cy="4699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 b="1">
                <a:solidFill>
                  <a:schemeClr val="hlink"/>
                </a:solidFill>
              </a:rPr>
              <a:t>2.920</a:t>
            </a:r>
          </a:p>
        </p:txBody>
      </p:sp>
      <p:sp>
        <p:nvSpPr>
          <p:cNvPr id="58427" name="Rectangle 67"/>
          <p:cNvSpPr>
            <a:spLocks noChangeArrowheads="1"/>
          </p:cNvSpPr>
          <p:nvPr/>
        </p:nvSpPr>
        <p:spPr bwMode="auto">
          <a:xfrm>
            <a:off x="1901825" y="4627563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2.353</a:t>
            </a:r>
          </a:p>
        </p:txBody>
      </p:sp>
      <p:sp>
        <p:nvSpPr>
          <p:cNvPr id="58428" name="Rectangle 68"/>
          <p:cNvSpPr>
            <a:spLocks noChangeArrowheads="1"/>
          </p:cNvSpPr>
          <p:nvPr/>
        </p:nvSpPr>
        <p:spPr bwMode="auto">
          <a:xfrm>
            <a:off x="2889250" y="3910013"/>
            <a:ext cx="974725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4.303</a:t>
            </a:r>
          </a:p>
        </p:txBody>
      </p:sp>
      <p:sp>
        <p:nvSpPr>
          <p:cNvPr id="58429" name="Footer Placeholder 6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8430" name="Slide Number Placeholder 6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CF7DAD81-4A3D-41EE-9982-5A10C38A237A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title"/>
          </p:nvPr>
        </p:nvSpPr>
        <p:spPr>
          <a:xfrm>
            <a:off x="1897063" y="430213"/>
            <a:ext cx="6034087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t distribution values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914400" y="2286000"/>
            <a:ext cx="7467600" cy="3352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286000" y="1447800"/>
            <a:ext cx="5092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</a:rPr>
              <a:t>With comparison to the Z value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914400" y="2286000"/>
            <a:ext cx="74676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Confidence       t                 t                t              </a:t>
            </a:r>
            <a:r>
              <a:rPr lang="en-US" sz="2400" b="1">
                <a:solidFill>
                  <a:srgbClr val="0000FF"/>
                </a:solidFill>
              </a:rPr>
              <a:t>Z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u="sng">
                <a:solidFill>
                  <a:schemeClr val="bg2"/>
                </a:solidFill>
              </a:rPr>
              <a:t> Level       </a:t>
            </a:r>
            <a:r>
              <a:rPr lang="en-US" sz="2400" b="1">
                <a:solidFill>
                  <a:schemeClr val="bg2"/>
                </a:solidFill>
              </a:rPr>
              <a:t>   </a:t>
            </a:r>
            <a:r>
              <a:rPr lang="en-US" sz="2400" b="1" u="sng">
                <a:solidFill>
                  <a:schemeClr val="bg2"/>
                </a:solidFill>
              </a:rPr>
              <a:t>(10 d.f.)</a:t>
            </a:r>
            <a:r>
              <a:rPr lang="en-US" sz="2400" b="1">
                <a:solidFill>
                  <a:schemeClr val="bg2"/>
                </a:solidFill>
              </a:rPr>
              <a:t>     </a:t>
            </a:r>
            <a:r>
              <a:rPr lang="en-US" sz="2400" b="1" u="sng">
                <a:solidFill>
                  <a:schemeClr val="bg2"/>
                </a:solidFill>
              </a:rPr>
              <a:t>(20 d.f.)</a:t>
            </a:r>
            <a:r>
              <a:rPr lang="en-US" sz="2400" b="1">
                <a:solidFill>
                  <a:schemeClr val="bg2"/>
                </a:solidFill>
              </a:rPr>
              <a:t>     </a:t>
            </a:r>
            <a:r>
              <a:rPr lang="en-US" sz="2400" b="1" u="sng">
                <a:solidFill>
                  <a:schemeClr val="bg2"/>
                </a:solidFill>
              </a:rPr>
              <a:t>(30 d.f.)  </a:t>
            </a:r>
            <a:r>
              <a:rPr lang="en-US" sz="2400" b="1">
                <a:solidFill>
                  <a:schemeClr val="bg2"/>
                </a:solidFill>
              </a:rPr>
              <a:t>   ____</a:t>
            </a:r>
          </a:p>
          <a:p>
            <a:pPr eaLnBrk="0" hangingPunct="0">
              <a:lnSpc>
                <a:spcPct val="0"/>
              </a:lnSpc>
              <a:spcBef>
                <a:spcPct val="50000"/>
              </a:spcBef>
            </a:pPr>
            <a:endParaRPr lang="en-US" sz="2400">
              <a:solidFill>
                <a:schemeClr val="bg2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   .80    	1.372          1.325         1.310      1.282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   .90              1.812          1.725         1.697      1.645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   .95              2.228          2.086         2.042      1.960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   .99              3.169          2.845         2.750      2.576</a:t>
            </a:r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>
            <a:off x="1219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>
            <a:off x="1219200" y="4419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1219200" y="4953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2362200" y="5867400"/>
            <a:ext cx="4419600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Note:  t       Z  as  n  increases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3581400" y="6019800"/>
            <a:ext cx="381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403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D89E81F1-676A-4BC4-803B-783664F8F1BA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905750" cy="4495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3200" smtClean="0"/>
              <a:t>If the population standard deviation  </a:t>
            </a:r>
            <a:r>
              <a:rPr lang="el-GR" sz="3200" smtClean="0">
                <a:cs typeface="Arial" charset="0"/>
                <a:sym typeface="Symbol" pitchFamily="18" charset="2"/>
              </a:rPr>
              <a:t>σ</a:t>
            </a:r>
            <a:r>
              <a:rPr lang="en-US" sz="3200" smtClean="0">
                <a:sym typeface="Symbol" pitchFamily="18" charset="2"/>
              </a:rPr>
              <a:t>  is unknown, we can </a:t>
            </a:r>
            <a:r>
              <a:rPr lang="en-US" sz="3200" smtClean="0">
                <a:solidFill>
                  <a:srgbClr val="0000FF"/>
                </a:solidFill>
                <a:sym typeface="Symbol" pitchFamily="18" charset="2"/>
              </a:rPr>
              <a:t>substitute the sample standard deviation, s </a:t>
            </a:r>
          </a:p>
          <a:p>
            <a:pPr eaLnBrk="1" hangingPunct="1">
              <a:spcBef>
                <a:spcPct val="60000"/>
              </a:spcBef>
            </a:pPr>
            <a:r>
              <a:rPr lang="en-US" sz="3200" smtClean="0">
                <a:sym typeface="Symbol" pitchFamily="18" charset="2"/>
              </a:rPr>
              <a:t>This introduces extra uncertainty, since  s  is variable from sample to sample</a:t>
            </a:r>
          </a:p>
          <a:p>
            <a:pPr eaLnBrk="1" hangingPunct="1">
              <a:spcBef>
                <a:spcPct val="60000"/>
              </a:spcBef>
            </a:pPr>
            <a:r>
              <a:rPr lang="en-US" sz="3200" smtClean="0">
                <a:sym typeface="Symbol" pitchFamily="18" charset="2"/>
              </a:rPr>
              <a:t>So we </a:t>
            </a:r>
            <a:r>
              <a:rPr lang="en-US" sz="3200" smtClean="0">
                <a:solidFill>
                  <a:srgbClr val="0000FF"/>
                </a:solidFill>
                <a:sym typeface="Symbol" pitchFamily="18" charset="2"/>
              </a:rPr>
              <a:t>use the  t  distribution </a:t>
            </a:r>
            <a:r>
              <a:rPr lang="en-US" sz="3200" smtClean="0">
                <a:sym typeface="Symbol" pitchFamily="18" charset="2"/>
              </a:rPr>
              <a:t>instead of the normal distribution</a:t>
            </a:r>
          </a:p>
        </p:txBody>
      </p:sp>
      <p:sp>
        <p:nvSpPr>
          <p:cNvPr id="60418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80335051-CB0E-4D61-A0BD-23D2E509C093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0013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Estimation for </a:t>
            </a:r>
            <a:r>
              <a:rPr lang="en-US" smtClean="0">
                <a:cs typeface="Arial" charset="0"/>
              </a:rPr>
              <a:t>the Mean </a:t>
            </a:r>
            <a:r>
              <a:rPr lang="en-US" smtClean="0"/>
              <a:t>(</a:t>
            </a:r>
            <a:r>
              <a:rPr lang="el-GR" smtClean="0">
                <a:cs typeface="Arial" charset="0"/>
              </a:rPr>
              <a:t>σ</a:t>
            </a:r>
            <a:r>
              <a:rPr lang="en-US" baseline="30000" smtClean="0">
                <a:cs typeface="Arial" charset="0"/>
              </a:rPr>
              <a:t>2</a:t>
            </a:r>
            <a:r>
              <a:rPr lang="en-US" smtClean="0"/>
              <a:t>  Unknown)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" name="Rectangle 2"/>
          <p:cNvSpPr>
            <a:spLocks noGrp="1" noChangeArrowheads="1"/>
          </p:cNvSpPr>
          <p:nvPr>
            <p:ph idx="1"/>
          </p:nvPr>
        </p:nvSpPr>
        <p:spPr>
          <a:xfrm>
            <a:off x="841375" y="1563688"/>
            <a:ext cx="7315200" cy="4532312"/>
          </a:xfrm>
        </p:spPr>
        <p:txBody>
          <a:bodyPr/>
          <a:lstStyle/>
          <a:p>
            <a:pPr eaLnBrk="1" hangingPunct="1"/>
            <a:r>
              <a:rPr lang="en-US" smtClean="0"/>
              <a:t>Assumptions</a:t>
            </a:r>
          </a:p>
          <a:p>
            <a:pPr lvl="1" eaLnBrk="1" hangingPunct="1"/>
            <a:r>
              <a:rPr lang="en-US" sz="2000" smtClean="0"/>
              <a:t>Population standard deviation is unknown</a:t>
            </a:r>
          </a:p>
          <a:p>
            <a:pPr lvl="1" eaLnBrk="1" hangingPunct="1"/>
            <a:r>
              <a:rPr lang="en-US" sz="2000" smtClean="0"/>
              <a:t>Population is normally distributed</a:t>
            </a:r>
          </a:p>
          <a:p>
            <a:pPr lvl="1" eaLnBrk="1" hangingPunct="1"/>
            <a:r>
              <a:rPr lang="en-US" sz="2000" smtClean="0"/>
              <a:t>If population is not normal, use large sample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Use Student’s t  Distribution</a:t>
            </a:r>
          </a:p>
          <a:p>
            <a:pPr eaLnBrk="1" hangingPunct="1"/>
            <a:r>
              <a:rPr lang="en-US" smtClean="0"/>
              <a:t>Confidence Interval Estimate: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where  t</a:t>
            </a:r>
            <a:r>
              <a:rPr lang="en-US" sz="1800" baseline="-25000" smtClean="0"/>
              <a:t>n-1,</a:t>
            </a:r>
            <a:r>
              <a:rPr lang="el-GR" sz="1800" baseline="-25000" smtClean="0">
                <a:cs typeface="Arial" charset="0"/>
              </a:rPr>
              <a:t>α</a:t>
            </a:r>
            <a:r>
              <a:rPr lang="en-US" sz="1800" baseline="-25000" smtClean="0">
                <a:cs typeface="Arial" charset="0"/>
              </a:rPr>
              <a:t>/2</a:t>
            </a:r>
            <a:r>
              <a:rPr lang="en-US" sz="1800" smtClean="0"/>
              <a:t>  is the critical value of the t distribution with  n-1  d.f. and an area of  </a:t>
            </a:r>
            <a:r>
              <a:rPr lang="el-GR" sz="1800" smtClean="0">
                <a:cs typeface="Arial" charset="0"/>
              </a:rPr>
              <a:t>α</a:t>
            </a:r>
            <a:r>
              <a:rPr lang="en-US" sz="1800" smtClean="0">
                <a:cs typeface="Arial" charset="0"/>
              </a:rPr>
              <a:t>/2  in each tail</a:t>
            </a:r>
            <a:r>
              <a:rPr lang="en-US" sz="1800" smtClean="0"/>
              <a:t>: </a:t>
            </a:r>
          </a:p>
        </p:txBody>
      </p:sp>
      <p:graphicFrame>
        <p:nvGraphicFramePr>
          <p:cNvPr id="15398" name="Object 38"/>
          <p:cNvGraphicFramePr>
            <a:graphicFrameLocks noChangeAspect="1"/>
          </p:cNvGraphicFramePr>
          <p:nvPr/>
        </p:nvGraphicFramePr>
        <p:xfrm>
          <a:off x="3508375" y="4306888"/>
          <a:ext cx="2051050" cy="1011237"/>
        </p:xfrm>
        <a:graphic>
          <a:graphicData uri="http://schemas.openxmlformats.org/presentationml/2006/ole">
            <p:oleObj spid="_x0000_s15398" name="Equation" r:id="rId3" imgW="850680" imgH="419040" progId="Equation.3">
              <p:embed/>
            </p:oleObj>
          </a:graphicData>
        </a:graphic>
      </p:graphicFrame>
      <p:graphicFrame>
        <p:nvGraphicFramePr>
          <p:cNvPr id="15399" name="Object 39"/>
          <p:cNvGraphicFramePr>
            <a:graphicFrameLocks noChangeAspect="1"/>
          </p:cNvGraphicFramePr>
          <p:nvPr/>
        </p:nvGraphicFramePr>
        <p:xfrm>
          <a:off x="4645025" y="6130925"/>
          <a:ext cx="2227263" cy="385763"/>
        </p:xfrm>
        <a:graphic>
          <a:graphicData uri="http://schemas.openxmlformats.org/presentationml/2006/ole">
            <p:oleObj spid="_x0000_s15399" name="Equation" r:id="rId4" imgW="1320800" imgH="228600" progId="Equation.3">
              <p:embed/>
            </p:oleObj>
          </a:graphicData>
        </a:graphic>
      </p:graphicFrame>
      <p:sp>
        <p:nvSpPr>
          <p:cNvPr id="15401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40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474C3A86-E929-4F2A-838A-523EE1A03353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4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0013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Estimation for </a:t>
            </a:r>
            <a:r>
              <a:rPr lang="en-US" smtClean="0">
                <a:cs typeface="Arial" charset="0"/>
              </a:rPr>
              <a:t>the Mean </a:t>
            </a:r>
            <a:r>
              <a:rPr lang="en-US" smtClean="0"/>
              <a:t>(</a:t>
            </a:r>
            <a:r>
              <a:rPr lang="el-GR" smtClean="0">
                <a:cs typeface="Arial" charset="0"/>
              </a:rPr>
              <a:t>σ</a:t>
            </a:r>
            <a:r>
              <a:rPr lang="en-US" baseline="30000" smtClean="0">
                <a:cs typeface="Arial" charset="0"/>
              </a:rPr>
              <a:t>2</a:t>
            </a:r>
            <a:r>
              <a:rPr lang="en-US" smtClean="0"/>
              <a:t>  Unknown) </a:t>
            </a:r>
          </a:p>
        </p:txBody>
      </p:sp>
      <p:sp>
        <p:nvSpPr>
          <p:cNvPr id="15404" name="Text Box 6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Margin of Error</a:t>
            </a:r>
          </a:p>
        </p:txBody>
      </p:sp>
      <p:sp>
        <p:nvSpPr>
          <p:cNvPr id="1644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7175"/>
            <a:ext cx="8077200" cy="4873625"/>
          </a:xfrm>
        </p:spPr>
        <p:txBody>
          <a:bodyPr/>
          <a:lstStyle/>
          <a:p>
            <a:pPr eaLnBrk="1" hangingPunct="1"/>
            <a:r>
              <a:rPr lang="en-US" sz="2400" smtClean="0"/>
              <a:t>The confidence interval,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1200" smtClean="0"/>
          </a:p>
          <a:p>
            <a:pPr eaLnBrk="1" hangingPunct="1"/>
            <a:endParaRPr lang="en-US" sz="1200" smtClean="0"/>
          </a:p>
          <a:p>
            <a:pPr eaLnBrk="1" hangingPunct="1"/>
            <a:endParaRPr lang="en-US" sz="1200" smtClean="0"/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z="2400" smtClean="0"/>
              <a:t>Can also be written as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where </a:t>
            </a:r>
            <a:r>
              <a:rPr lang="en-US" sz="2400" smtClean="0">
                <a:solidFill>
                  <a:srgbClr val="0000FF"/>
                </a:solidFill>
              </a:rPr>
              <a:t>ME</a:t>
            </a:r>
            <a:r>
              <a:rPr lang="en-US" sz="2400" smtClean="0"/>
              <a:t> is called the </a:t>
            </a:r>
            <a:r>
              <a:rPr lang="en-US" sz="2400" smtClean="0">
                <a:solidFill>
                  <a:srgbClr val="0000FF"/>
                </a:solidFill>
              </a:rPr>
              <a:t>margin of error: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1200" smtClean="0"/>
          </a:p>
          <a:p>
            <a:pPr eaLnBrk="1" hangingPunct="1"/>
            <a:endParaRPr lang="en-US" sz="1200" smtClean="0"/>
          </a:p>
        </p:txBody>
      </p:sp>
      <p:graphicFrame>
        <p:nvGraphicFramePr>
          <p:cNvPr id="16437" name="Object 53"/>
          <p:cNvGraphicFramePr>
            <a:graphicFrameLocks noChangeAspect="1"/>
          </p:cNvGraphicFramePr>
          <p:nvPr/>
        </p:nvGraphicFramePr>
        <p:xfrm>
          <a:off x="4498975" y="3246438"/>
          <a:ext cx="1497013" cy="511175"/>
        </p:xfrm>
        <a:graphic>
          <a:graphicData uri="http://schemas.openxmlformats.org/presentationml/2006/ole">
            <p:oleObj spid="_x0000_s16437" name="Equation" r:id="rId3" imgW="482391" imgH="165028" progId="Equation.3">
              <p:embed/>
            </p:oleObj>
          </a:graphicData>
        </a:graphic>
      </p:graphicFrame>
      <p:graphicFrame>
        <p:nvGraphicFramePr>
          <p:cNvPr id="16438" name="Object 54"/>
          <p:cNvGraphicFramePr>
            <a:graphicFrameLocks noChangeAspect="1"/>
          </p:cNvGraphicFramePr>
          <p:nvPr/>
        </p:nvGraphicFramePr>
        <p:xfrm>
          <a:off x="3951288" y="4779963"/>
          <a:ext cx="2271712" cy="947737"/>
        </p:xfrm>
        <a:graphic>
          <a:graphicData uri="http://schemas.openxmlformats.org/presentationml/2006/ole">
            <p:oleObj spid="_x0000_s16438" name="Equation" r:id="rId4" imgW="1002960" imgH="419040" progId="Equation.3">
              <p:embed/>
            </p:oleObj>
          </a:graphicData>
        </a:graphic>
      </p:graphicFrame>
      <p:sp>
        <p:nvSpPr>
          <p:cNvPr id="16442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44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FFB0E594-CBCF-40F5-B980-72242EBFFFEA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6439" name="Object 55"/>
          <p:cNvGraphicFramePr>
            <a:graphicFrameLocks noChangeAspect="1"/>
          </p:cNvGraphicFramePr>
          <p:nvPr/>
        </p:nvGraphicFramePr>
        <p:xfrm>
          <a:off x="3552825" y="2041525"/>
          <a:ext cx="1819275" cy="896938"/>
        </p:xfrm>
        <a:graphic>
          <a:graphicData uri="http://schemas.openxmlformats.org/presentationml/2006/ole">
            <p:oleObj spid="_x0000_s16439" name="Equation" r:id="rId5" imgW="850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6" name="Rectangle 2"/>
          <p:cNvSpPr>
            <a:spLocks noChangeArrowheads="1"/>
          </p:cNvSpPr>
          <p:nvPr/>
        </p:nvSpPr>
        <p:spPr bwMode="auto">
          <a:xfrm>
            <a:off x="1066800" y="1600200"/>
            <a:ext cx="73152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7448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2667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700" smtClean="0"/>
              <a:t>   </a:t>
            </a:r>
            <a:r>
              <a:rPr lang="en-US" smtClean="0"/>
              <a:t>A random sample of n = 25 has x = 50 and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/>
              <a:t>	s = 8.  Form a 95% confidence interval for </a:t>
            </a:r>
            <a:r>
              <a:rPr lang="el-GR" smtClean="0"/>
              <a:t>μ</a:t>
            </a:r>
            <a:endParaRPr lang="en-US" smtClean="0"/>
          </a:p>
          <a:p>
            <a:pPr eaLnBrk="1" hangingPunct="1">
              <a:lnSpc>
                <a:spcPct val="60000"/>
              </a:lnSpc>
            </a:pP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d.f. = n – 1 = 24,  so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2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The confidence interval is</a:t>
            </a:r>
            <a:r>
              <a:rPr lang="en-US" sz="2300" smtClean="0"/>
              <a:t> </a:t>
            </a:r>
            <a:endParaRPr lang="el-GR" sz="2300" smtClean="0"/>
          </a:p>
        </p:txBody>
      </p:sp>
      <p:sp>
        <p:nvSpPr>
          <p:cNvPr id="17449" name="Rectangle 3"/>
          <p:cNvSpPr>
            <a:spLocks noChangeArrowheads="1"/>
          </p:cNvSpPr>
          <p:nvPr/>
        </p:nvSpPr>
        <p:spPr bwMode="auto">
          <a:xfrm>
            <a:off x="2889250" y="6062663"/>
            <a:ext cx="3475038" cy="511175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7444" name="Object 36"/>
          <p:cNvGraphicFramePr>
            <a:graphicFrameLocks noChangeAspect="1"/>
          </p:cNvGraphicFramePr>
          <p:nvPr/>
        </p:nvGraphicFramePr>
        <p:xfrm>
          <a:off x="4425950" y="2770188"/>
          <a:ext cx="3606800" cy="531812"/>
        </p:xfrm>
        <a:graphic>
          <a:graphicData uri="http://schemas.openxmlformats.org/presentationml/2006/ole">
            <p:oleObj spid="_x0000_s17444" name="Equation" r:id="rId3" imgW="1549400" imgH="228600" progId="Equation.3">
              <p:embed/>
            </p:oleObj>
          </a:graphicData>
        </a:graphic>
      </p:graphicFrame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3022600" y="3938588"/>
          <a:ext cx="3282950" cy="2654300"/>
        </p:xfrm>
        <a:graphic>
          <a:graphicData uri="http://schemas.openxmlformats.org/presentationml/2006/ole">
            <p:oleObj spid="_x0000_s17445" name="Equation" r:id="rId4" imgW="1523880" imgH="1231560" progId="Equation.3">
              <p:embed/>
            </p:oleObj>
          </a:graphicData>
        </a:graphic>
      </p:graphicFrame>
      <p:sp>
        <p:nvSpPr>
          <p:cNvPr id="17450" name="Line 10"/>
          <p:cNvSpPr>
            <a:spLocks noChangeShapeType="1"/>
          </p:cNvSpPr>
          <p:nvPr/>
        </p:nvSpPr>
        <p:spPr bwMode="auto">
          <a:xfrm>
            <a:off x="6254750" y="1746250"/>
            <a:ext cx="146050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1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5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19D090B2-2B55-46C6-A109-31D23889E454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Estimation for Population Proportion</a:t>
            </a:r>
          </a:p>
        </p:txBody>
      </p:sp>
      <p:sp>
        <p:nvSpPr>
          <p:cNvPr id="66562" name="Freeform 3"/>
          <p:cNvSpPr>
            <a:spLocks/>
          </p:cNvSpPr>
          <p:nvPr/>
        </p:nvSpPr>
        <p:spPr bwMode="auto">
          <a:xfrm>
            <a:off x="1519238" y="3135313"/>
            <a:ext cx="1819275" cy="9794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1509713" y="3200400"/>
            <a:ext cx="18367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 </a:t>
            </a:r>
          </a:p>
          <a:p>
            <a:pPr algn="ctr" eaLnBrk="0" hangingPunct="0"/>
            <a:r>
              <a:rPr lang="en-US" sz="2400" b="1"/>
              <a:t>Mean</a:t>
            </a:r>
          </a:p>
        </p:txBody>
      </p:sp>
      <p:sp>
        <p:nvSpPr>
          <p:cNvPr id="66564" name="Freeform 5"/>
          <p:cNvSpPr>
            <a:spLocks/>
          </p:cNvSpPr>
          <p:nvPr/>
        </p:nvSpPr>
        <p:spPr bwMode="auto">
          <a:xfrm>
            <a:off x="2576513" y="4724400"/>
            <a:ext cx="1965325" cy="1179513"/>
          </a:xfrm>
          <a:custGeom>
            <a:avLst/>
            <a:gdLst>
              <a:gd name="T0" fmla="*/ 0 w 1143"/>
              <a:gd name="T1" fmla="*/ 2147483647 h 743"/>
              <a:gd name="T2" fmla="*/ 2147483647 w 1143"/>
              <a:gd name="T3" fmla="*/ 2147483647 h 743"/>
              <a:gd name="T4" fmla="*/ 2147483647 w 1143"/>
              <a:gd name="T5" fmla="*/ 0 h 743"/>
              <a:gd name="T6" fmla="*/ 0 w 1143"/>
              <a:gd name="T7" fmla="*/ 0 h 743"/>
              <a:gd name="T8" fmla="*/ 0 w 1143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"/>
              <a:gd name="T16" fmla="*/ 0 h 743"/>
              <a:gd name="T17" fmla="*/ 1143 w 1143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2479675" y="5162550"/>
            <a:ext cx="2062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 </a:t>
            </a:r>
            <a:r>
              <a:rPr lang="el-GR" sz="2400" b="1"/>
              <a:t>σ</a:t>
            </a:r>
            <a:r>
              <a:rPr lang="en-US" b="1" baseline="30000"/>
              <a:t>2</a:t>
            </a:r>
            <a:r>
              <a:rPr lang="en-US" sz="2400" b="1"/>
              <a:t> Unknown</a:t>
            </a:r>
          </a:p>
        </p:txBody>
      </p:sp>
      <p:sp>
        <p:nvSpPr>
          <p:cNvPr id="66566" name="Freeform 7"/>
          <p:cNvSpPr>
            <a:spLocks/>
          </p:cNvSpPr>
          <p:nvPr/>
        </p:nvSpPr>
        <p:spPr bwMode="auto">
          <a:xfrm>
            <a:off x="3657600" y="1676400"/>
            <a:ext cx="1981200" cy="1006475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3733800" y="1752600"/>
            <a:ext cx="1839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Confidence</a:t>
            </a:r>
          </a:p>
        </p:txBody>
      </p:sp>
      <p:sp>
        <p:nvSpPr>
          <p:cNvPr id="66568" name="Rectangle 9"/>
          <p:cNvSpPr>
            <a:spLocks noChangeArrowheads="1"/>
          </p:cNvSpPr>
          <p:nvPr/>
        </p:nvSpPr>
        <p:spPr bwMode="auto">
          <a:xfrm>
            <a:off x="3935413" y="2116138"/>
            <a:ext cx="1435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Intervals</a:t>
            </a:r>
          </a:p>
        </p:txBody>
      </p:sp>
      <p:sp>
        <p:nvSpPr>
          <p:cNvPr id="66569" name="Freeform 10"/>
          <p:cNvSpPr>
            <a:spLocks/>
          </p:cNvSpPr>
          <p:nvPr/>
        </p:nvSpPr>
        <p:spPr bwMode="auto">
          <a:xfrm>
            <a:off x="4084638" y="3124200"/>
            <a:ext cx="20574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0" name="Rectangle 11"/>
          <p:cNvSpPr>
            <a:spLocks noChangeArrowheads="1"/>
          </p:cNvSpPr>
          <p:nvPr/>
        </p:nvSpPr>
        <p:spPr bwMode="auto">
          <a:xfrm>
            <a:off x="4200525" y="3257550"/>
            <a:ext cx="18653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</a:t>
            </a:r>
          </a:p>
          <a:p>
            <a:pPr algn="ctr" eaLnBrk="0" hangingPunct="0"/>
            <a:r>
              <a:rPr lang="en-US" sz="2400" b="1"/>
              <a:t>Proportion</a:t>
            </a:r>
          </a:p>
        </p:txBody>
      </p:sp>
      <p:sp>
        <p:nvSpPr>
          <p:cNvPr id="66571" name="Freeform 12"/>
          <p:cNvSpPr>
            <a:spLocks/>
          </p:cNvSpPr>
          <p:nvPr/>
        </p:nvSpPr>
        <p:spPr bwMode="auto">
          <a:xfrm>
            <a:off x="519113" y="4724400"/>
            <a:ext cx="1724025" cy="1179513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519113" y="5162550"/>
            <a:ext cx="16843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 </a:t>
            </a:r>
            <a:r>
              <a:rPr lang="el-GR" sz="2400" b="1"/>
              <a:t>σ</a:t>
            </a:r>
            <a:r>
              <a:rPr lang="en-US" sz="2400" b="1" baseline="30000"/>
              <a:t>2</a:t>
            </a:r>
            <a:r>
              <a:rPr lang="en-US" sz="2400" b="1"/>
              <a:t> Known</a:t>
            </a:r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1966913" y="53879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6574" name="Line 15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75" name="Line 17"/>
          <p:cNvSpPr>
            <a:spLocks noChangeShapeType="1"/>
          </p:cNvSpPr>
          <p:nvPr/>
        </p:nvSpPr>
        <p:spPr bwMode="auto">
          <a:xfrm>
            <a:off x="2424113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76" name="Line 18"/>
          <p:cNvSpPr>
            <a:spLocks noChangeShapeType="1"/>
          </p:cNvSpPr>
          <p:nvPr/>
        </p:nvSpPr>
        <p:spPr bwMode="auto">
          <a:xfrm>
            <a:off x="5075238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77" name="Line 19"/>
          <p:cNvSpPr>
            <a:spLocks noChangeShapeType="1"/>
          </p:cNvSpPr>
          <p:nvPr/>
        </p:nvSpPr>
        <p:spPr bwMode="auto">
          <a:xfrm>
            <a:off x="2424113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78" name="Line 20"/>
          <p:cNvSpPr>
            <a:spLocks noChangeShapeType="1"/>
          </p:cNvSpPr>
          <p:nvPr/>
        </p:nvSpPr>
        <p:spPr bwMode="auto">
          <a:xfrm>
            <a:off x="1357313" y="4343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79" name="Line 21"/>
          <p:cNvSpPr>
            <a:spLocks noChangeShapeType="1"/>
          </p:cNvSpPr>
          <p:nvPr/>
        </p:nvSpPr>
        <p:spPr bwMode="auto">
          <a:xfrm>
            <a:off x="1357313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80" name="Line 22"/>
          <p:cNvSpPr>
            <a:spLocks noChangeShapeType="1"/>
          </p:cNvSpPr>
          <p:nvPr/>
        </p:nvSpPr>
        <p:spPr bwMode="auto">
          <a:xfrm>
            <a:off x="3414713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81" name="Footer Placeholder 2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6582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C41D25D4-C6CB-486E-84A4-489A2D9159EF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66583" name="Straight Connector 26"/>
          <p:cNvCxnSpPr>
            <a:cxnSpLocks noChangeShapeType="1"/>
          </p:cNvCxnSpPr>
          <p:nvPr/>
        </p:nvCxnSpPr>
        <p:spPr bwMode="auto">
          <a:xfrm>
            <a:off x="2417763" y="2881313"/>
            <a:ext cx="5476875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6584" name="Freeform 10"/>
          <p:cNvSpPr>
            <a:spLocks/>
          </p:cNvSpPr>
          <p:nvPr/>
        </p:nvSpPr>
        <p:spPr bwMode="auto">
          <a:xfrm>
            <a:off x="6896100" y="3128963"/>
            <a:ext cx="20574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5" name="Rectangle 11"/>
          <p:cNvSpPr>
            <a:spLocks noChangeArrowheads="1"/>
          </p:cNvSpPr>
          <p:nvPr/>
        </p:nvSpPr>
        <p:spPr bwMode="auto">
          <a:xfrm>
            <a:off x="7011988" y="3262313"/>
            <a:ext cx="1865312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</a:t>
            </a:r>
          </a:p>
          <a:p>
            <a:pPr algn="ctr" eaLnBrk="0" hangingPunct="0"/>
            <a:r>
              <a:rPr lang="en-US" sz="2400" b="1"/>
              <a:t>Variance</a:t>
            </a:r>
          </a:p>
        </p:txBody>
      </p:sp>
      <p:sp>
        <p:nvSpPr>
          <p:cNvPr id="66586" name="Line 18"/>
          <p:cNvSpPr>
            <a:spLocks noChangeShapeType="1"/>
          </p:cNvSpPr>
          <p:nvPr/>
        </p:nvSpPr>
        <p:spPr bwMode="auto">
          <a:xfrm>
            <a:off x="7886700" y="29003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87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7.4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68275"/>
            <a:ext cx="7378700" cy="10668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Confidence Interval Estimation for Population Proportion</a:t>
            </a:r>
          </a:p>
        </p:txBody>
      </p:sp>
      <p:sp>
        <p:nvSpPr>
          <p:cNvPr id="184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696200" cy="3810000"/>
          </a:xfrm>
        </p:spPr>
        <p:txBody>
          <a:bodyPr/>
          <a:lstStyle/>
          <a:p>
            <a:pPr marL="342900" indent="-342900" defTabSz="914400" eaLnBrk="1" hangingPunct="1">
              <a:lnSpc>
                <a:spcPct val="115000"/>
              </a:lnSpc>
            </a:pPr>
            <a:r>
              <a:rPr lang="en-US" sz="3200" smtClean="0"/>
              <a:t>An interval estimate for the population proportion ( P ) can be calculated by adding an allowance for uncertainty to the sample proportion (    )</a:t>
            </a:r>
            <a:r>
              <a:rPr lang="en-US" smtClean="0"/>
              <a:t> </a:t>
            </a:r>
          </a:p>
          <a:p>
            <a:pPr marL="342900" indent="-342900" defTabSz="914400" eaLnBrk="1" hangingPunct="1">
              <a:lnSpc>
                <a:spcPct val="40000"/>
              </a:lnSpc>
            </a:pPr>
            <a:endParaRPr lang="en-US" smtClean="0"/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5559425" y="3867150"/>
          <a:ext cx="365125" cy="657225"/>
        </p:xfrm>
        <a:graphic>
          <a:graphicData uri="http://schemas.openxmlformats.org/presentationml/2006/ole">
            <p:oleObj spid="_x0000_s18452" name="Equation" r:id="rId3" imgW="126890" imgH="228402" progId="Equation.3">
              <p:embed/>
            </p:oleObj>
          </a:graphicData>
        </a:graphic>
      </p:graphicFrame>
      <p:sp>
        <p:nvSpPr>
          <p:cNvPr id="18455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45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B199F785-7C98-46EB-AEA2-0391733977A5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Properties of Point Estimators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rgbClr val="0000FF"/>
                </a:solidFill>
              </a:rPr>
              <a:t>estimator</a:t>
            </a:r>
            <a:r>
              <a:rPr lang="en-US" smtClean="0"/>
              <a:t> of a population parameter</a:t>
            </a:r>
            <a:r>
              <a:rPr lang="en-US" sz="2400" smtClean="0"/>
              <a:t> </a:t>
            </a:r>
            <a:r>
              <a:rPr lang="en-US" smtClean="0"/>
              <a:t>is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mtClean="0"/>
              <a:t>a random variable that depends on sample information . . . </a:t>
            </a:r>
          </a:p>
          <a:p>
            <a:pPr lvl="1" eaLnBrk="1" hangingPunct="1"/>
            <a:r>
              <a:rPr lang="en-US" smtClean="0"/>
              <a:t>whose value provides an approximation to this unknown parameter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A specific value of that random variable is called an </a:t>
            </a:r>
            <a:r>
              <a:rPr lang="en-US" smtClean="0">
                <a:solidFill>
                  <a:srgbClr val="0000FF"/>
                </a:solidFill>
              </a:rPr>
              <a:t>estimate</a:t>
            </a:r>
            <a:endParaRPr lang="en-US" sz="2400" smtClean="0">
              <a:solidFill>
                <a:srgbClr val="0000FF"/>
              </a:solidFill>
            </a:endParaRPr>
          </a:p>
          <a:p>
            <a:pPr eaLnBrk="1" hangingPunct="1"/>
            <a:endParaRPr lang="en-US" sz="2400" smtClean="0"/>
          </a:p>
        </p:txBody>
      </p:sp>
      <p:sp>
        <p:nvSpPr>
          <p:cNvPr id="49155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E3A59969-B049-46EA-BAE5-9E76CFEEF986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3038"/>
            <a:ext cx="7315200" cy="10668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Confidence Intervals for the </a:t>
            </a:r>
            <a:br>
              <a:rPr lang="en-US" smtClean="0"/>
            </a:br>
            <a:r>
              <a:rPr lang="en-US" smtClean="0"/>
              <a:t>Population Proportion</a:t>
            </a:r>
          </a:p>
        </p:txBody>
      </p:sp>
      <p:sp>
        <p:nvSpPr>
          <p:cNvPr id="1949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7696200" cy="4195763"/>
          </a:xfrm>
        </p:spPr>
        <p:txBody>
          <a:bodyPr/>
          <a:lstStyle/>
          <a:p>
            <a:pPr marL="342900" indent="-342900" defTabSz="914400" eaLnBrk="1" hangingPunct="1"/>
            <a:r>
              <a:rPr lang="en-US" sz="2700" smtClean="0"/>
              <a:t>Recall that the distribution of the sample proportion is approximately normal if the sample size is large, with standard deviation</a:t>
            </a:r>
          </a:p>
          <a:p>
            <a:pPr marL="342900" indent="-342900" defTabSz="914400" eaLnBrk="1" hangingPunct="1"/>
            <a:endParaRPr lang="en-US" sz="2700" smtClean="0"/>
          </a:p>
          <a:p>
            <a:pPr marL="342900" indent="-342900" defTabSz="914400" eaLnBrk="1" hangingPunct="1"/>
            <a:endParaRPr lang="en-US" sz="2700" smtClean="0"/>
          </a:p>
          <a:p>
            <a:pPr marL="342900" indent="-342900" defTabSz="914400" eaLnBrk="1" hangingPunct="1"/>
            <a:endParaRPr lang="en-US" sz="2700" smtClean="0"/>
          </a:p>
          <a:p>
            <a:pPr marL="342900" indent="-342900" defTabSz="914400" eaLnBrk="1" hangingPunct="1"/>
            <a:r>
              <a:rPr lang="en-US" sz="2700" smtClean="0"/>
              <a:t>We will estimate this with sample data:</a:t>
            </a:r>
          </a:p>
        </p:txBody>
      </p:sp>
      <p:graphicFrame>
        <p:nvGraphicFramePr>
          <p:cNvPr id="19494" name="Object 38"/>
          <p:cNvGraphicFramePr>
            <a:graphicFrameLocks noChangeAspect="1"/>
          </p:cNvGraphicFramePr>
          <p:nvPr/>
        </p:nvGraphicFramePr>
        <p:xfrm>
          <a:off x="4024313" y="5200650"/>
          <a:ext cx="1711325" cy="1228725"/>
        </p:xfrm>
        <a:graphic>
          <a:graphicData uri="http://schemas.openxmlformats.org/presentationml/2006/ole">
            <p:oleObj spid="_x0000_s19494" name="Equation" r:id="rId3" imgW="634725" imgH="457002" progId="Equation.3">
              <p:embed/>
            </p:oleObj>
          </a:graphicData>
        </a:graphic>
      </p:graphicFrame>
      <p:graphicFrame>
        <p:nvGraphicFramePr>
          <p:cNvPr id="19495" name="Object 39"/>
          <p:cNvGraphicFramePr>
            <a:graphicFrameLocks noChangeAspect="1"/>
          </p:cNvGraphicFramePr>
          <p:nvPr/>
        </p:nvGraphicFramePr>
        <p:xfrm>
          <a:off x="3370263" y="3124200"/>
          <a:ext cx="2782887" cy="1247775"/>
        </p:xfrm>
        <a:graphic>
          <a:graphicData uri="http://schemas.openxmlformats.org/presentationml/2006/ole">
            <p:oleObj spid="_x0000_s19495" name="Equation" r:id="rId4" imgW="990170" imgH="444307" progId="Equation.3">
              <p:embed/>
            </p:oleObj>
          </a:graphicData>
        </a:graphic>
      </p:graphicFrame>
      <p:sp>
        <p:nvSpPr>
          <p:cNvPr id="19498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49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4ED41C74-6DA5-48F1-96FE-4E1818148889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30213"/>
            <a:ext cx="7924800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Confidence Interval Endpoints</a:t>
            </a:r>
          </a:p>
        </p:txBody>
      </p:sp>
      <p:sp>
        <p:nvSpPr>
          <p:cNvPr id="2052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305800" cy="493395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The confidence interval for the population proportion is given by</a:t>
            </a:r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smtClean="0"/>
          </a:p>
          <a:p>
            <a:pPr marL="342900" indent="-342900" defTabSz="914400" eaLnBrk="1" hangingPunct="1">
              <a:lnSpc>
                <a:spcPct val="20000"/>
              </a:lnSpc>
            </a:pPr>
            <a:endParaRPr lang="en-US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sz="1200" smtClean="0"/>
          </a:p>
          <a:p>
            <a:pPr marL="342900" indent="-342900" defTabSz="914400" eaLnBrk="1" hangingPunct="1"/>
            <a:r>
              <a:rPr lang="en-US" sz="2400" smtClean="0"/>
              <a:t>where </a:t>
            </a:r>
          </a:p>
          <a:p>
            <a:pPr marL="742950" lvl="1" indent="-285750" defTabSz="914400" eaLnBrk="1" hangingPunct="1"/>
            <a:r>
              <a:rPr lang="en-US" sz="1900" smtClean="0"/>
              <a:t>z</a:t>
            </a:r>
            <a:r>
              <a:rPr lang="en-US" sz="1900" baseline="-25000" smtClean="0">
                <a:sym typeface="Symbol" pitchFamily="18" charset="2"/>
              </a:rPr>
              <a:t>/2</a:t>
            </a:r>
            <a:r>
              <a:rPr lang="en-US" sz="1900" smtClean="0"/>
              <a:t> is the standard normal value for the level of confidence desired</a:t>
            </a:r>
          </a:p>
          <a:p>
            <a:pPr marL="742950" lvl="1" indent="-285750" defTabSz="914400" eaLnBrk="1" hangingPunct="1"/>
            <a:r>
              <a:rPr lang="en-US" sz="1900" smtClean="0"/>
              <a:t>    is the sample proportion</a:t>
            </a:r>
          </a:p>
          <a:p>
            <a:pPr marL="742950" lvl="1" indent="-285750" defTabSz="914400" eaLnBrk="1" hangingPunct="1"/>
            <a:r>
              <a:rPr lang="en-US" sz="1900" smtClean="0"/>
              <a:t>n is the sample size</a:t>
            </a:r>
          </a:p>
          <a:p>
            <a:pPr marL="742950" lvl="1" indent="-285750" defTabSz="914400" eaLnBrk="1" hangingPunct="1"/>
            <a:r>
              <a:rPr lang="en-US" sz="1900" smtClean="0"/>
              <a:t>nP(1−P) &gt; 5</a:t>
            </a:r>
          </a:p>
        </p:txBody>
      </p:sp>
      <p:graphicFrame>
        <p:nvGraphicFramePr>
          <p:cNvPr id="20518" name="Object 38"/>
          <p:cNvGraphicFramePr>
            <a:graphicFrameLocks noChangeAspect="1"/>
          </p:cNvGraphicFramePr>
          <p:nvPr/>
        </p:nvGraphicFramePr>
        <p:xfrm>
          <a:off x="3265488" y="2879725"/>
          <a:ext cx="2828925" cy="1195388"/>
        </p:xfrm>
        <a:graphic>
          <a:graphicData uri="http://schemas.openxmlformats.org/presentationml/2006/ole">
            <p:oleObj spid="_x0000_s20518" name="Equation" r:id="rId3" imgW="1079280" imgH="457200" progId="Equation.3">
              <p:embed/>
            </p:oleObj>
          </a:graphicData>
        </a:graphic>
      </p:graphicFrame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1479550" y="5075238"/>
          <a:ext cx="203200" cy="365125"/>
        </p:xfrm>
        <a:graphic>
          <a:graphicData uri="http://schemas.openxmlformats.org/presentationml/2006/ole">
            <p:oleObj spid="_x0000_s20519" name="Equation" r:id="rId4" imgW="126890" imgH="228402" progId="Equation.3">
              <p:embed/>
            </p:oleObj>
          </a:graphicData>
        </a:graphic>
      </p:graphicFrame>
      <p:sp>
        <p:nvSpPr>
          <p:cNvPr id="20522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52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718B6A22-03E2-4D2A-959C-A254915B19FE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88" y="284163"/>
            <a:ext cx="6032500" cy="9144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315200" cy="3022600"/>
          </a:xfrm>
        </p:spPr>
        <p:txBody>
          <a:bodyPr/>
          <a:lstStyle/>
          <a:p>
            <a:pPr marL="342900" indent="-342900" defTabSz="91440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z="3200" smtClean="0"/>
              <a:t>A random sample of 100 people shows that 25 are left-handed. </a:t>
            </a:r>
          </a:p>
          <a:p>
            <a:pPr marL="342900" indent="-342900" defTabSz="91440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z="3200" smtClean="0"/>
              <a:t>Form a 95% confidence interval for the true proportion of left-handers</a:t>
            </a:r>
          </a:p>
        </p:txBody>
      </p:sp>
      <p:pic>
        <p:nvPicPr>
          <p:cNvPr id="71683" name="Picture 4" descr="l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6050" y="4800600"/>
            <a:ext cx="1733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4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68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4DCF2E82-3519-4788-A353-DB6BF722DCED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4" name="Rectangle 3"/>
          <p:cNvSpPr>
            <a:spLocks noGrp="1" noChangeArrowheads="1"/>
          </p:cNvSpPr>
          <p:nvPr>
            <p:ph type="title"/>
          </p:nvPr>
        </p:nvSpPr>
        <p:spPr>
          <a:xfrm>
            <a:off x="1657350" y="209550"/>
            <a:ext cx="5773738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</a:t>
            </a:r>
          </a:p>
        </p:txBody>
      </p:sp>
      <p:sp>
        <p:nvSpPr>
          <p:cNvPr id="21525" name="Rectangle 4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315200" cy="19812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A random sample of 100 people shows that 25 are left-handed. Form a 95% confidence interval for the true proportion of left-handers.</a:t>
            </a:r>
          </a:p>
        </p:txBody>
      </p:sp>
      <p:sp>
        <p:nvSpPr>
          <p:cNvPr id="21526" name="Rectangle 10"/>
          <p:cNvSpPr>
            <a:spLocks noChangeArrowheads="1"/>
          </p:cNvSpPr>
          <p:nvPr/>
        </p:nvSpPr>
        <p:spPr bwMode="auto">
          <a:xfrm>
            <a:off x="2998788" y="5770563"/>
            <a:ext cx="3621087" cy="474662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7" name="Text Box 7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21528" name="Picture 8" descr="lef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6575" y="5662613"/>
            <a:ext cx="892175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3035300" y="3319463"/>
          <a:ext cx="3544888" cy="2978150"/>
        </p:xfrm>
        <a:graphic>
          <a:graphicData uri="http://schemas.openxmlformats.org/presentationml/2006/ole">
            <p:oleObj spid="_x0000_s21523" name="Equation" r:id="rId4" imgW="1523880" imgH="1282680" progId="Equation.3">
              <p:embed/>
            </p:oleObj>
          </a:graphicData>
        </a:graphic>
      </p:graphicFrame>
      <p:sp>
        <p:nvSpPr>
          <p:cNvPr id="21529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30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490DF07F-2E64-4AF1-96AB-40E3F241DD4B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430213"/>
            <a:ext cx="6032500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Interpretation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7751763" cy="41148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We are 95% confident that the true proportion of left-handers in the population is between </a:t>
            </a:r>
          </a:p>
          <a:p>
            <a:pPr marL="342900" indent="-342900" algn="ctr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16.51% and 33.49%.  </a:t>
            </a:r>
          </a:p>
          <a:p>
            <a:pPr marL="342900" indent="-342900" defTabSz="914400" eaLnBrk="1" hangingPunct="1">
              <a:lnSpc>
                <a:spcPct val="60000"/>
              </a:lnSpc>
            </a:pPr>
            <a:endParaRPr lang="en-US" smtClean="0"/>
          </a:p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</a:rPr>
              <a:t>Although the interval from 0.1651 to 0.3349  may or may not contain the true proportion, 95% of intervals formed from samples of size 100 in this manner will contain the true proportion</a:t>
            </a:r>
            <a:r>
              <a:rPr lang="en-US" smtClean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4755" name="Picture 4" descr="l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7038" y="5561013"/>
            <a:ext cx="100171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475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DADF01EB-F7CC-4145-806F-063AAA8BC6D7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Estimation for the Variance</a:t>
            </a:r>
          </a:p>
        </p:txBody>
      </p:sp>
      <p:sp>
        <p:nvSpPr>
          <p:cNvPr id="75778" name="Freeform 3"/>
          <p:cNvSpPr>
            <a:spLocks/>
          </p:cNvSpPr>
          <p:nvPr/>
        </p:nvSpPr>
        <p:spPr bwMode="auto">
          <a:xfrm>
            <a:off x="1519238" y="3135313"/>
            <a:ext cx="1819275" cy="9794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1509713" y="3200400"/>
            <a:ext cx="18367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 </a:t>
            </a:r>
          </a:p>
          <a:p>
            <a:pPr algn="ctr" eaLnBrk="0" hangingPunct="0"/>
            <a:r>
              <a:rPr lang="en-US" sz="2400" b="1"/>
              <a:t>Mean</a:t>
            </a:r>
          </a:p>
        </p:txBody>
      </p:sp>
      <p:sp>
        <p:nvSpPr>
          <p:cNvPr id="75780" name="Freeform 5"/>
          <p:cNvSpPr>
            <a:spLocks/>
          </p:cNvSpPr>
          <p:nvPr/>
        </p:nvSpPr>
        <p:spPr bwMode="auto">
          <a:xfrm>
            <a:off x="2576513" y="4724400"/>
            <a:ext cx="1965325" cy="1179513"/>
          </a:xfrm>
          <a:custGeom>
            <a:avLst/>
            <a:gdLst>
              <a:gd name="T0" fmla="*/ 0 w 1143"/>
              <a:gd name="T1" fmla="*/ 2147483647 h 743"/>
              <a:gd name="T2" fmla="*/ 2147483647 w 1143"/>
              <a:gd name="T3" fmla="*/ 2147483647 h 743"/>
              <a:gd name="T4" fmla="*/ 2147483647 w 1143"/>
              <a:gd name="T5" fmla="*/ 0 h 743"/>
              <a:gd name="T6" fmla="*/ 0 w 1143"/>
              <a:gd name="T7" fmla="*/ 0 h 743"/>
              <a:gd name="T8" fmla="*/ 0 w 1143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"/>
              <a:gd name="T16" fmla="*/ 0 h 743"/>
              <a:gd name="T17" fmla="*/ 1143 w 1143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1" name="Rectangle 6"/>
          <p:cNvSpPr>
            <a:spLocks noChangeArrowheads="1"/>
          </p:cNvSpPr>
          <p:nvPr/>
        </p:nvSpPr>
        <p:spPr bwMode="auto">
          <a:xfrm>
            <a:off x="2479675" y="5162550"/>
            <a:ext cx="2062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 </a:t>
            </a:r>
            <a:r>
              <a:rPr lang="el-GR" sz="2400" b="1"/>
              <a:t>σ</a:t>
            </a:r>
            <a:r>
              <a:rPr lang="en-US" b="1" baseline="30000"/>
              <a:t>2</a:t>
            </a:r>
            <a:r>
              <a:rPr lang="en-US" sz="2400" b="1"/>
              <a:t> Unknown</a:t>
            </a:r>
          </a:p>
        </p:txBody>
      </p:sp>
      <p:sp>
        <p:nvSpPr>
          <p:cNvPr id="75782" name="Freeform 7"/>
          <p:cNvSpPr>
            <a:spLocks/>
          </p:cNvSpPr>
          <p:nvPr/>
        </p:nvSpPr>
        <p:spPr bwMode="auto">
          <a:xfrm>
            <a:off x="3657600" y="1676400"/>
            <a:ext cx="1981200" cy="1006475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Rectangle 8"/>
          <p:cNvSpPr>
            <a:spLocks noChangeArrowheads="1"/>
          </p:cNvSpPr>
          <p:nvPr/>
        </p:nvSpPr>
        <p:spPr bwMode="auto">
          <a:xfrm>
            <a:off x="3733800" y="1752600"/>
            <a:ext cx="1839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Confidence</a:t>
            </a:r>
          </a:p>
        </p:txBody>
      </p:sp>
      <p:sp>
        <p:nvSpPr>
          <p:cNvPr id="75784" name="Rectangle 9"/>
          <p:cNvSpPr>
            <a:spLocks noChangeArrowheads="1"/>
          </p:cNvSpPr>
          <p:nvPr/>
        </p:nvSpPr>
        <p:spPr bwMode="auto">
          <a:xfrm>
            <a:off x="3935413" y="2116138"/>
            <a:ext cx="1435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Intervals</a:t>
            </a:r>
          </a:p>
        </p:txBody>
      </p:sp>
      <p:sp>
        <p:nvSpPr>
          <p:cNvPr id="75785" name="Freeform 10"/>
          <p:cNvSpPr>
            <a:spLocks/>
          </p:cNvSpPr>
          <p:nvPr/>
        </p:nvSpPr>
        <p:spPr bwMode="auto">
          <a:xfrm>
            <a:off x="4084638" y="3124200"/>
            <a:ext cx="20574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6" name="Rectangle 11"/>
          <p:cNvSpPr>
            <a:spLocks noChangeArrowheads="1"/>
          </p:cNvSpPr>
          <p:nvPr/>
        </p:nvSpPr>
        <p:spPr bwMode="auto">
          <a:xfrm>
            <a:off x="4200525" y="3257550"/>
            <a:ext cx="18653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</a:t>
            </a:r>
          </a:p>
          <a:p>
            <a:pPr algn="ctr" eaLnBrk="0" hangingPunct="0"/>
            <a:r>
              <a:rPr lang="en-US" sz="2400" b="1"/>
              <a:t>Proportion</a:t>
            </a:r>
          </a:p>
        </p:txBody>
      </p:sp>
      <p:sp>
        <p:nvSpPr>
          <p:cNvPr id="75787" name="Freeform 12"/>
          <p:cNvSpPr>
            <a:spLocks/>
          </p:cNvSpPr>
          <p:nvPr/>
        </p:nvSpPr>
        <p:spPr bwMode="auto">
          <a:xfrm>
            <a:off x="519113" y="4724400"/>
            <a:ext cx="1724025" cy="1179513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8" name="Rectangle 13"/>
          <p:cNvSpPr>
            <a:spLocks noChangeArrowheads="1"/>
          </p:cNvSpPr>
          <p:nvPr/>
        </p:nvSpPr>
        <p:spPr bwMode="auto">
          <a:xfrm>
            <a:off x="519113" y="5162550"/>
            <a:ext cx="16843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 </a:t>
            </a:r>
            <a:r>
              <a:rPr lang="el-GR" sz="2400" b="1"/>
              <a:t>σ</a:t>
            </a:r>
            <a:r>
              <a:rPr lang="en-US" sz="2400" b="1" baseline="30000"/>
              <a:t>2</a:t>
            </a:r>
            <a:r>
              <a:rPr lang="en-US" sz="2400" b="1"/>
              <a:t> Known</a:t>
            </a:r>
          </a:p>
        </p:txBody>
      </p:sp>
      <p:sp>
        <p:nvSpPr>
          <p:cNvPr id="75789" name="Rectangle 14"/>
          <p:cNvSpPr>
            <a:spLocks noChangeArrowheads="1"/>
          </p:cNvSpPr>
          <p:nvPr/>
        </p:nvSpPr>
        <p:spPr bwMode="auto">
          <a:xfrm>
            <a:off x="1966913" y="53879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790" name="Line 15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1" name="Line 17"/>
          <p:cNvSpPr>
            <a:spLocks noChangeShapeType="1"/>
          </p:cNvSpPr>
          <p:nvPr/>
        </p:nvSpPr>
        <p:spPr bwMode="auto">
          <a:xfrm>
            <a:off x="2424113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2" name="Line 18"/>
          <p:cNvSpPr>
            <a:spLocks noChangeShapeType="1"/>
          </p:cNvSpPr>
          <p:nvPr/>
        </p:nvSpPr>
        <p:spPr bwMode="auto">
          <a:xfrm>
            <a:off x="5075238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3" name="Line 19"/>
          <p:cNvSpPr>
            <a:spLocks noChangeShapeType="1"/>
          </p:cNvSpPr>
          <p:nvPr/>
        </p:nvSpPr>
        <p:spPr bwMode="auto">
          <a:xfrm>
            <a:off x="2424113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4" name="Line 20"/>
          <p:cNvSpPr>
            <a:spLocks noChangeShapeType="1"/>
          </p:cNvSpPr>
          <p:nvPr/>
        </p:nvSpPr>
        <p:spPr bwMode="auto">
          <a:xfrm>
            <a:off x="1357313" y="4343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5" name="Line 21"/>
          <p:cNvSpPr>
            <a:spLocks noChangeShapeType="1"/>
          </p:cNvSpPr>
          <p:nvPr/>
        </p:nvSpPr>
        <p:spPr bwMode="auto">
          <a:xfrm>
            <a:off x="1357313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6" name="Line 22"/>
          <p:cNvSpPr>
            <a:spLocks noChangeShapeType="1"/>
          </p:cNvSpPr>
          <p:nvPr/>
        </p:nvSpPr>
        <p:spPr bwMode="auto">
          <a:xfrm>
            <a:off x="3414713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7" name="Footer Placeholder 2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5798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A05557DD-5AC8-4C3D-BE02-5099DB1373FF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75799" name="Straight Connector 26"/>
          <p:cNvCxnSpPr>
            <a:cxnSpLocks noChangeShapeType="1"/>
          </p:cNvCxnSpPr>
          <p:nvPr/>
        </p:nvCxnSpPr>
        <p:spPr bwMode="auto">
          <a:xfrm>
            <a:off x="2417763" y="2881313"/>
            <a:ext cx="5476875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5800" name="Freeform 10"/>
          <p:cNvSpPr>
            <a:spLocks/>
          </p:cNvSpPr>
          <p:nvPr/>
        </p:nvSpPr>
        <p:spPr bwMode="auto">
          <a:xfrm>
            <a:off x="6896100" y="3128963"/>
            <a:ext cx="20574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1" name="Rectangle 11"/>
          <p:cNvSpPr>
            <a:spLocks noChangeArrowheads="1"/>
          </p:cNvSpPr>
          <p:nvPr/>
        </p:nvSpPr>
        <p:spPr bwMode="auto">
          <a:xfrm>
            <a:off x="7011988" y="3262313"/>
            <a:ext cx="1865312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Population</a:t>
            </a:r>
          </a:p>
          <a:p>
            <a:pPr algn="ctr" eaLnBrk="0" hangingPunct="0"/>
            <a:r>
              <a:rPr lang="en-US" sz="2400" b="1"/>
              <a:t>Variance</a:t>
            </a:r>
          </a:p>
        </p:txBody>
      </p:sp>
      <p:sp>
        <p:nvSpPr>
          <p:cNvPr id="75802" name="Line 18"/>
          <p:cNvSpPr>
            <a:spLocks noChangeShapeType="1"/>
          </p:cNvSpPr>
          <p:nvPr/>
        </p:nvSpPr>
        <p:spPr bwMode="auto">
          <a:xfrm>
            <a:off x="7886700" y="29003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803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7.5</a:t>
            </a:r>
          </a:p>
        </p:txBody>
      </p:sp>
      <p:sp>
        <p:nvSpPr>
          <p:cNvPr id="75804" name="TextBox 28"/>
          <p:cNvSpPr txBox="1">
            <a:spLocks noChangeArrowheads="1"/>
          </p:cNvSpPr>
          <p:nvPr/>
        </p:nvSpPr>
        <p:spPr bwMode="auto">
          <a:xfrm>
            <a:off x="6335713" y="4233863"/>
            <a:ext cx="27352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000"/>
              <a:t>(From a normally distributed population)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66725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Intervals for the Population Variance</a:t>
            </a:r>
          </a:p>
        </p:txBody>
      </p:sp>
      <p:sp>
        <p:nvSpPr>
          <p:cNvPr id="76802" name="Rectangle 15"/>
          <p:cNvSpPr>
            <a:spLocks noGrp="1" noChangeArrowheads="1"/>
          </p:cNvSpPr>
          <p:nvPr>
            <p:ph idx="1"/>
          </p:nvPr>
        </p:nvSpPr>
        <p:spPr>
          <a:xfrm>
            <a:off x="920750" y="3319463"/>
            <a:ext cx="7302500" cy="23622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  <a:buSzPct val="55000"/>
            </a:pPr>
            <a:r>
              <a:rPr lang="en-US" smtClean="0"/>
              <a:t>The confidence interval is based  on the sample variance,  s</a:t>
            </a:r>
            <a:r>
              <a:rPr lang="en-US" baseline="30000" smtClean="0"/>
              <a:t>2</a:t>
            </a:r>
            <a:r>
              <a:rPr lang="en-US" smtClean="0"/>
              <a:t> </a:t>
            </a:r>
          </a:p>
          <a:p>
            <a:pPr marL="342900" indent="-342900" defTabSz="914400" eaLnBrk="1" hangingPunct="1">
              <a:lnSpc>
                <a:spcPct val="90000"/>
              </a:lnSpc>
              <a:buSzPct val="55000"/>
            </a:pPr>
            <a:endParaRPr lang="en-US" smtClean="0"/>
          </a:p>
          <a:p>
            <a:pPr marL="342900" indent="-342900" defTabSz="914400" eaLnBrk="1" hangingPunct="1">
              <a:lnSpc>
                <a:spcPct val="90000"/>
              </a:lnSpc>
              <a:buSzPct val="55000"/>
            </a:pPr>
            <a:r>
              <a:rPr lang="en-US" smtClean="0"/>
              <a:t>Assumed:  the population is normally distributed</a:t>
            </a:r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04" name="Text Box 13"/>
          <p:cNvSpPr txBox="1">
            <a:spLocks noChangeArrowheads="1"/>
          </p:cNvSpPr>
          <p:nvPr/>
        </p:nvSpPr>
        <p:spPr bwMode="auto">
          <a:xfrm>
            <a:off x="519113" y="1968500"/>
            <a:ext cx="8243887" cy="1412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chemeClr val="folHlink"/>
                </a:solidFill>
              </a:rPr>
              <a:t>  </a:t>
            </a:r>
            <a:r>
              <a:rPr lang="en-US">
                <a:solidFill>
                  <a:srgbClr val="0000FF"/>
                </a:solidFill>
              </a:rPr>
              <a:t>Goal</a:t>
            </a:r>
            <a:r>
              <a:rPr lang="en-US">
                <a:solidFill>
                  <a:schemeClr val="folHlink"/>
                </a:solidFill>
              </a:rPr>
              <a:t>:</a:t>
            </a:r>
            <a:r>
              <a:rPr lang="en-US"/>
              <a:t> Form a confidence interval for the population variance,  </a:t>
            </a:r>
            <a:r>
              <a:rPr lang="el-GR"/>
              <a:t>σ</a:t>
            </a:r>
            <a:r>
              <a:rPr lang="en-US" baseline="30000"/>
              <a:t>2</a:t>
            </a:r>
            <a:r>
              <a:rPr lang="en-US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/>
          </a:p>
        </p:txBody>
      </p:sp>
      <p:sp>
        <p:nvSpPr>
          <p:cNvPr id="7680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89EEF991-2005-4AAC-A5CB-97389E6054F6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66725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Intervals for the Population Variance</a:t>
            </a:r>
          </a:p>
        </p:txBody>
      </p:sp>
      <p:sp>
        <p:nvSpPr>
          <p:cNvPr id="225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89" name="Text Box 4"/>
          <p:cNvSpPr txBox="1">
            <a:spLocks noChangeArrowheads="1"/>
          </p:cNvSpPr>
          <p:nvPr/>
        </p:nvSpPr>
        <p:spPr bwMode="auto">
          <a:xfrm>
            <a:off x="1030288" y="1749425"/>
            <a:ext cx="689451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random variable </a:t>
            </a:r>
          </a:p>
        </p:txBody>
      </p:sp>
      <p:graphicFrame>
        <p:nvGraphicFramePr>
          <p:cNvPr id="22584" name="Object 56"/>
          <p:cNvGraphicFramePr>
            <a:graphicFrameLocks noChangeAspect="1"/>
          </p:cNvGraphicFramePr>
          <p:nvPr/>
        </p:nvGraphicFramePr>
        <p:xfrm>
          <a:off x="3505200" y="2359025"/>
          <a:ext cx="2711450" cy="1133475"/>
        </p:xfrm>
        <a:graphic>
          <a:graphicData uri="http://schemas.openxmlformats.org/presentationml/2006/ole">
            <p:oleObj spid="_x0000_s22584" name="Equation" r:id="rId3" imgW="1002865" imgH="418918" progId="Equation.3">
              <p:embed/>
            </p:oleObj>
          </a:graphicData>
        </a:graphic>
      </p:graphicFrame>
      <p:sp>
        <p:nvSpPr>
          <p:cNvPr id="22590" name="Text Box 6"/>
          <p:cNvSpPr txBox="1">
            <a:spLocks noChangeArrowheads="1"/>
          </p:cNvSpPr>
          <p:nvPr/>
        </p:nvSpPr>
        <p:spPr bwMode="auto">
          <a:xfrm>
            <a:off x="1030288" y="3668713"/>
            <a:ext cx="7631112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follows a chi-square distribution with (n – 1) degrees of freedom </a:t>
            </a:r>
          </a:p>
        </p:txBody>
      </p:sp>
      <p:sp>
        <p:nvSpPr>
          <p:cNvPr id="22591" name="Text Box 7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2592" name="Text Box 8"/>
          <p:cNvSpPr txBox="1">
            <a:spLocks noChangeArrowheads="1"/>
          </p:cNvSpPr>
          <p:nvPr/>
        </p:nvSpPr>
        <p:spPr bwMode="auto">
          <a:xfrm>
            <a:off x="884238" y="5035550"/>
            <a:ext cx="8001000" cy="8540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Where the chi-square value             denotes the number for which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graphicFrame>
        <p:nvGraphicFramePr>
          <p:cNvPr id="22585" name="Object 57"/>
          <p:cNvGraphicFramePr>
            <a:graphicFrameLocks noChangeAspect="1"/>
          </p:cNvGraphicFramePr>
          <p:nvPr/>
        </p:nvGraphicFramePr>
        <p:xfrm>
          <a:off x="4119563" y="4979988"/>
          <a:ext cx="744537" cy="457200"/>
        </p:xfrm>
        <a:graphic>
          <a:graphicData uri="http://schemas.openxmlformats.org/presentationml/2006/ole">
            <p:oleObj spid="_x0000_s22585" name="Equation" r:id="rId4" imgW="393529" imgH="241195" progId="Equation.3">
              <p:embed/>
            </p:oleObj>
          </a:graphicData>
        </a:graphic>
      </p:graphicFrame>
      <p:graphicFrame>
        <p:nvGraphicFramePr>
          <p:cNvPr id="22586" name="Object 58"/>
          <p:cNvGraphicFramePr>
            <a:graphicFrameLocks noChangeAspect="1"/>
          </p:cNvGraphicFramePr>
          <p:nvPr/>
        </p:nvGraphicFramePr>
        <p:xfrm>
          <a:off x="3294063" y="5583238"/>
          <a:ext cx="2466975" cy="488950"/>
        </p:xfrm>
        <a:graphic>
          <a:graphicData uri="http://schemas.openxmlformats.org/presentationml/2006/ole">
            <p:oleObj spid="_x0000_s22586" name="Equation" r:id="rId5" imgW="1218671" imgH="241195" progId="Equation.3">
              <p:embed/>
            </p:oleObj>
          </a:graphicData>
        </a:graphic>
      </p:graphicFrame>
      <p:sp>
        <p:nvSpPr>
          <p:cNvPr id="22593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EF258280-657F-4243-8167-7D3A4FE813F5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66725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Intervals for the Population Variance</a:t>
            </a:r>
          </a:p>
        </p:txBody>
      </p:sp>
      <p:sp>
        <p:nvSpPr>
          <p:cNvPr id="23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3587" name="Text Box 4"/>
          <p:cNvSpPr txBox="1">
            <a:spLocks noChangeArrowheads="1"/>
          </p:cNvSpPr>
          <p:nvPr/>
        </p:nvSpPr>
        <p:spPr bwMode="auto">
          <a:xfrm>
            <a:off x="1139825" y="2209800"/>
            <a:ext cx="7013575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100(1 - </a:t>
            </a:r>
            <a:r>
              <a:rPr lang="en-US">
                <a:sym typeface="Symbol" pitchFamily="18" charset="2"/>
              </a:rPr>
              <a:t>)% confidence interval for the population variance is given by</a:t>
            </a:r>
            <a:r>
              <a:rPr lang="en-US"/>
              <a:t> </a:t>
            </a: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358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C4FF9454-0105-46A8-AB00-A74200374C87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3059113" y="4929188"/>
          <a:ext cx="2847975" cy="1270000"/>
        </p:xfrm>
        <a:graphic>
          <a:graphicData uri="http://schemas.openxmlformats.org/presentationml/2006/ole">
            <p:oleObj spid="_x0000_s23583" name="Equation" r:id="rId3" imgW="1054080" imgH="469800" progId="Equation.3">
              <p:embed/>
            </p:oleObj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3094038" y="3402013"/>
          <a:ext cx="2779712" cy="1270000"/>
        </p:xfrm>
        <a:graphic>
          <a:graphicData uri="http://schemas.openxmlformats.org/presentationml/2006/ole">
            <p:oleObj spid="_x0000_s23584" name="Equation" r:id="rId4" imgW="10285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457200" y="2903538"/>
            <a:ext cx="2590800" cy="1524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3065463" y="2903538"/>
            <a:ext cx="1277937" cy="1524000"/>
          </a:xfrm>
          <a:prstGeom prst="rect">
            <a:avLst/>
          </a:prstGeom>
          <a:solidFill>
            <a:srgbClr val="C3C3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84163"/>
            <a:ext cx="7848600" cy="914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mtClean="0"/>
              <a:t>Example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672388" cy="2895600"/>
          </a:xfrm>
        </p:spPr>
        <p:txBody>
          <a:bodyPr lIns="90488" tIns="44450" rIns="90488" bIns="44450"/>
          <a:lstStyle/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smtClean="0"/>
              <a:t>You are testing the speed of a batch of computer processors. You collect the following data (in Mhz):</a:t>
            </a:r>
          </a:p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endParaRPr lang="en-US" sz="1000" smtClean="0"/>
          </a:p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Sample size            17</a:t>
            </a:r>
          </a:p>
          <a:p>
            <a:pPr marL="0" indent="0" defTabSz="1684338" eaLnBrk="1" hangingPunct="1"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mean    	   3004</a:t>
            </a:r>
          </a:p>
          <a:p>
            <a:pPr marL="0" indent="0" defTabSz="1684338" eaLnBrk="1" hangingPunct="1"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std dev	      74</a:t>
            </a:r>
            <a:endParaRPr lang="en-US" sz="2400" smtClean="0"/>
          </a:p>
        </p:txBody>
      </p:sp>
      <p:sp>
        <p:nvSpPr>
          <p:cNvPr id="809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0902" name="Text Box 8"/>
          <p:cNvSpPr txBox="1">
            <a:spLocks noChangeArrowheads="1"/>
          </p:cNvSpPr>
          <p:nvPr/>
        </p:nvSpPr>
        <p:spPr bwMode="auto">
          <a:xfrm>
            <a:off x="884238" y="5029200"/>
            <a:ext cx="7558087" cy="954088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Assume the population is normal.  </a:t>
            </a:r>
          </a:p>
          <a:p>
            <a:r>
              <a:rPr lang="en-US"/>
              <a:t>Determine the 95% confidence interval for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endParaRPr lang="el-GR" baseline="30000"/>
          </a:p>
        </p:txBody>
      </p:sp>
      <p:pic>
        <p:nvPicPr>
          <p:cNvPr id="80903" name="Picture 9" descr="j02415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2895600"/>
            <a:ext cx="16732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4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9209D91C-B59A-4409-B0CC-EF0F11E7938E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09550"/>
            <a:ext cx="7088187" cy="9906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Point and Interval Estimates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3450"/>
            <a:ext cx="7696200" cy="1427163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smtClean="0">
                <a:solidFill>
                  <a:srgbClr val="0000FF"/>
                </a:solidFill>
              </a:rPr>
              <a:t>point estimate </a:t>
            </a:r>
            <a:r>
              <a:rPr lang="en-US" smtClean="0"/>
              <a:t>is a single number, </a:t>
            </a:r>
          </a:p>
          <a:p>
            <a:pPr marL="342900" indent="-342900" defTabSz="914400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mtClean="0"/>
              <a:t>a </a:t>
            </a:r>
            <a:r>
              <a:rPr lang="en-US" smtClean="0">
                <a:solidFill>
                  <a:srgbClr val="0000FF"/>
                </a:solidFill>
              </a:rPr>
              <a:t>confidence interval </a:t>
            </a:r>
            <a:r>
              <a:rPr lang="en-US" smtClean="0"/>
              <a:t>provides additional information about variability</a:t>
            </a:r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>
            <a:off x="1219200" y="3886200"/>
            <a:ext cx="655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1222375" y="36576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7775575" y="36576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AutoShape 7"/>
          <p:cNvSpPr>
            <a:spLocks noChangeArrowheads="1"/>
          </p:cNvSpPr>
          <p:nvPr/>
        </p:nvSpPr>
        <p:spPr bwMode="auto">
          <a:xfrm>
            <a:off x="4419600" y="3733800"/>
            <a:ext cx="152400" cy="3048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31" name="AutoShape 8"/>
          <p:cNvSpPr>
            <a:spLocks noChangeArrowheads="1"/>
          </p:cNvSpPr>
          <p:nvPr/>
        </p:nvSpPr>
        <p:spPr bwMode="auto">
          <a:xfrm>
            <a:off x="4422775" y="41148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2822575" y="4800600"/>
            <a:ext cx="3581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Point Estimate</a:t>
            </a: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688975" y="4343400"/>
            <a:ext cx="1752600" cy="1127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/>
              <a:t>Lower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/>
              <a:t>Confidence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/>
              <a:t>Limit</a:t>
            </a: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7242175" y="4267200"/>
            <a:ext cx="1676400" cy="1127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/>
              <a:t>Upper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/>
              <a:t>Confidence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/>
              <a:t>Limit</a:t>
            </a:r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>
            <a:off x="1219200" y="5486400"/>
            <a:ext cx="6553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6" name="Text Box 13"/>
          <p:cNvSpPr txBox="1">
            <a:spLocks noChangeArrowheads="1"/>
          </p:cNvSpPr>
          <p:nvPr/>
        </p:nvSpPr>
        <p:spPr bwMode="auto">
          <a:xfrm>
            <a:off x="2743200" y="5486400"/>
            <a:ext cx="3581400" cy="67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</a:rPr>
              <a:t>Width of </a:t>
            </a:r>
          </a:p>
          <a:p>
            <a:pPr algn="ctr" eaLnBrk="0" hangingPunct="0">
              <a:lnSpc>
                <a:spcPct val="1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</a:rPr>
              <a:t>confidence interval</a:t>
            </a:r>
          </a:p>
        </p:txBody>
      </p:sp>
      <p:sp>
        <p:nvSpPr>
          <p:cNvPr id="52237" name="Footer Placeholder 1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2238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98FB5DF5-EABB-40D5-8AE4-6853D5BD329C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6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84163"/>
            <a:ext cx="7231063" cy="914400"/>
          </a:xfrm>
        </p:spPr>
        <p:txBody>
          <a:bodyPr/>
          <a:lstStyle/>
          <a:p>
            <a:pPr eaLnBrk="1" hangingPunct="1"/>
            <a:r>
              <a:rPr lang="en-US" smtClean="0"/>
              <a:t>Finding the Chi-square Values</a:t>
            </a:r>
          </a:p>
        </p:txBody>
      </p:sp>
      <p:sp>
        <p:nvSpPr>
          <p:cNvPr id="24597" name="Rectangle 9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20000" cy="2157413"/>
          </a:xfrm>
        </p:spPr>
        <p:txBody>
          <a:bodyPr/>
          <a:lstStyle/>
          <a:p>
            <a:pPr eaLnBrk="1" hangingPunct="1"/>
            <a:r>
              <a:rPr lang="en-US" sz="2400" smtClean="0"/>
              <a:t>n = 17 so the chi-square distribution has (n – 1) = 16 degrees of freedom 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 = 0.05, so u</a:t>
            </a:r>
            <a:r>
              <a:rPr lang="en-US" sz="2400" smtClean="0"/>
              <a:t>se the the chi-square values with area 0.025 in each tail:</a:t>
            </a:r>
          </a:p>
        </p:txBody>
      </p:sp>
      <p:sp>
        <p:nvSpPr>
          <p:cNvPr id="245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599" name="Freeform 22"/>
          <p:cNvSpPr>
            <a:spLocks/>
          </p:cNvSpPr>
          <p:nvPr/>
        </p:nvSpPr>
        <p:spPr bwMode="auto">
          <a:xfrm>
            <a:off x="2740025" y="5505450"/>
            <a:ext cx="307975" cy="358775"/>
          </a:xfrm>
          <a:custGeom>
            <a:avLst/>
            <a:gdLst>
              <a:gd name="T0" fmla="*/ 2147483647 w 194"/>
              <a:gd name="T1" fmla="*/ 2147483647 h 226"/>
              <a:gd name="T2" fmla="*/ 2147483647 w 194"/>
              <a:gd name="T3" fmla="*/ 0 h 226"/>
              <a:gd name="T4" fmla="*/ 2147483647 w 194"/>
              <a:gd name="T5" fmla="*/ 2147483647 h 226"/>
              <a:gd name="T6" fmla="*/ 2147483647 w 194"/>
              <a:gd name="T7" fmla="*/ 2147483647 h 226"/>
              <a:gd name="T8" fmla="*/ 2147483647 w 194"/>
              <a:gd name="T9" fmla="*/ 2147483647 h 226"/>
              <a:gd name="T10" fmla="*/ 2147483647 w 194"/>
              <a:gd name="T11" fmla="*/ 2147483647 h 226"/>
              <a:gd name="T12" fmla="*/ 0 w 194"/>
              <a:gd name="T13" fmla="*/ 2147483647 h 2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"/>
              <a:gd name="T22" fmla="*/ 0 h 226"/>
              <a:gd name="T23" fmla="*/ 194 w 194"/>
              <a:gd name="T24" fmla="*/ 226 h 2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" h="226">
                <a:moveTo>
                  <a:pt x="194" y="225"/>
                </a:moveTo>
                <a:lnTo>
                  <a:pt x="194" y="0"/>
                </a:lnTo>
                <a:lnTo>
                  <a:pt x="150" y="52"/>
                </a:lnTo>
                <a:lnTo>
                  <a:pt x="96" y="126"/>
                </a:lnTo>
                <a:lnTo>
                  <a:pt x="64" y="164"/>
                </a:lnTo>
                <a:lnTo>
                  <a:pt x="36" y="188"/>
                </a:lnTo>
                <a:lnTo>
                  <a:pt x="0" y="226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0" name="Line 21"/>
          <p:cNvSpPr>
            <a:spLocks noChangeShapeType="1"/>
          </p:cNvSpPr>
          <p:nvPr/>
        </p:nvSpPr>
        <p:spPr bwMode="auto">
          <a:xfrm flipH="1" flipV="1">
            <a:off x="3048000" y="5486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1" name="Freeform 3"/>
          <p:cNvSpPr>
            <a:spLocks/>
          </p:cNvSpPr>
          <p:nvPr/>
        </p:nvSpPr>
        <p:spPr bwMode="auto">
          <a:xfrm>
            <a:off x="5116513" y="5715000"/>
            <a:ext cx="1371600" cy="157163"/>
          </a:xfrm>
          <a:custGeom>
            <a:avLst/>
            <a:gdLst>
              <a:gd name="T0" fmla="*/ 0 w 894"/>
              <a:gd name="T1" fmla="*/ 2147483647 h 109"/>
              <a:gd name="T2" fmla="*/ 0 w 894"/>
              <a:gd name="T3" fmla="*/ 0 h 109"/>
              <a:gd name="T4" fmla="*/ 2147483647 w 894"/>
              <a:gd name="T5" fmla="*/ 2147483647 h 109"/>
              <a:gd name="T6" fmla="*/ 2147483647 w 894"/>
              <a:gd name="T7" fmla="*/ 2147483647 h 109"/>
              <a:gd name="T8" fmla="*/ 2147483647 w 894"/>
              <a:gd name="T9" fmla="*/ 2147483647 h 109"/>
              <a:gd name="T10" fmla="*/ 2147483647 w 894"/>
              <a:gd name="T11" fmla="*/ 2147483647 h 109"/>
              <a:gd name="T12" fmla="*/ 2147483647 w 894"/>
              <a:gd name="T13" fmla="*/ 2147483647 h 109"/>
              <a:gd name="T14" fmla="*/ 2147483647 w 894"/>
              <a:gd name="T15" fmla="*/ 2147483647 h 109"/>
              <a:gd name="T16" fmla="*/ 2147483647 w 894"/>
              <a:gd name="T17" fmla="*/ 2147483647 h 109"/>
              <a:gd name="T18" fmla="*/ 2147483647 w 894"/>
              <a:gd name="T19" fmla="*/ 2147483647 h 1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4"/>
              <a:gd name="T31" fmla="*/ 0 h 109"/>
              <a:gd name="T32" fmla="*/ 894 w 894"/>
              <a:gd name="T33" fmla="*/ 109 h 1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4" h="109">
                <a:moveTo>
                  <a:pt x="0" y="102"/>
                </a:moveTo>
                <a:lnTo>
                  <a:pt x="0" y="0"/>
                </a:lnTo>
                <a:lnTo>
                  <a:pt x="71" y="15"/>
                </a:lnTo>
                <a:lnTo>
                  <a:pt x="147" y="34"/>
                </a:lnTo>
                <a:lnTo>
                  <a:pt x="212" y="42"/>
                </a:lnTo>
                <a:lnTo>
                  <a:pt x="300" y="61"/>
                </a:lnTo>
                <a:lnTo>
                  <a:pt x="442" y="76"/>
                </a:lnTo>
                <a:lnTo>
                  <a:pt x="606" y="79"/>
                </a:lnTo>
                <a:lnTo>
                  <a:pt x="888" y="97"/>
                </a:lnTo>
                <a:lnTo>
                  <a:pt x="894" y="109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2" name="Line 4"/>
          <p:cNvSpPr>
            <a:spLocks noChangeShapeType="1"/>
          </p:cNvSpPr>
          <p:nvPr/>
        </p:nvSpPr>
        <p:spPr bwMode="auto">
          <a:xfrm flipH="1" flipV="1">
            <a:off x="5116513" y="5715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3" name="Freeform 6"/>
          <p:cNvSpPr>
            <a:spLocks/>
          </p:cNvSpPr>
          <p:nvPr/>
        </p:nvSpPr>
        <p:spPr bwMode="auto">
          <a:xfrm>
            <a:off x="2754313" y="4800600"/>
            <a:ext cx="3962400" cy="1066800"/>
          </a:xfrm>
          <a:custGeom>
            <a:avLst/>
            <a:gdLst>
              <a:gd name="T0" fmla="*/ 0 w 2610"/>
              <a:gd name="T1" fmla="*/ 2147483647 h 685"/>
              <a:gd name="T2" fmla="*/ 2147483647 w 2610"/>
              <a:gd name="T3" fmla="*/ 2147483647 h 685"/>
              <a:gd name="T4" fmla="*/ 2147483647 w 2610"/>
              <a:gd name="T5" fmla="*/ 2147483647 h 685"/>
              <a:gd name="T6" fmla="*/ 2147483647 w 2610"/>
              <a:gd name="T7" fmla="*/ 2147483647 h 685"/>
              <a:gd name="T8" fmla="*/ 0 60000 65536"/>
              <a:gd name="T9" fmla="*/ 0 60000 65536"/>
              <a:gd name="T10" fmla="*/ 0 60000 65536"/>
              <a:gd name="T11" fmla="*/ 0 60000 65536"/>
              <a:gd name="T12" fmla="*/ 0 w 2610"/>
              <a:gd name="T13" fmla="*/ 0 h 685"/>
              <a:gd name="T14" fmla="*/ 2610 w 2610"/>
              <a:gd name="T15" fmla="*/ 685 h 6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10" h="685">
                <a:moveTo>
                  <a:pt x="0" y="679"/>
                </a:moveTo>
                <a:cubicBezTo>
                  <a:pt x="118" y="570"/>
                  <a:pt x="464" y="40"/>
                  <a:pt x="708" y="20"/>
                </a:cubicBezTo>
                <a:cubicBezTo>
                  <a:pt x="952" y="0"/>
                  <a:pt x="1147" y="448"/>
                  <a:pt x="1464" y="559"/>
                </a:cubicBezTo>
                <a:cubicBezTo>
                  <a:pt x="1781" y="670"/>
                  <a:pt x="2371" y="659"/>
                  <a:pt x="2610" y="685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4" name="Line 7"/>
          <p:cNvSpPr>
            <a:spLocks noChangeShapeType="1"/>
          </p:cNvSpPr>
          <p:nvPr/>
        </p:nvSpPr>
        <p:spPr bwMode="auto">
          <a:xfrm>
            <a:off x="2706688" y="5867400"/>
            <a:ext cx="415448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5" name="Line 8"/>
          <p:cNvSpPr>
            <a:spLocks noChangeShapeType="1"/>
          </p:cNvSpPr>
          <p:nvPr/>
        </p:nvSpPr>
        <p:spPr bwMode="auto">
          <a:xfrm flipV="1">
            <a:off x="2706688" y="4749800"/>
            <a:ext cx="1587" cy="1117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6" name="Line 10"/>
          <p:cNvSpPr>
            <a:spLocks noChangeShapeType="1"/>
          </p:cNvSpPr>
          <p:nvPr/>
        </p:nvSpPr>
        <p:spPr bwMode="auto">
          <a:xfrm flipH="1">
            <a:off x="5449888" y="5502275"/>
            <a:ext cx="219075" cy="212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7" name="Text Box 11"/>
          <p:cNvSpPr txBox="1">
            <a:spLocks noChangeArrowheads="1"/>
          </p:cNvSpPr>
          <p:nvPr/>
        </p:nvSpPr>
        <p:spPr bwMode="auto">
          <a:xfrm>
            <a:off x="5632450" y="4916488"/>
            <a:ext cx="1485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probability </a:t>
            </a:r>
            <a:r>
              <a:rPr lang="el-GR" sz="2000">
                <a:sym typeface="Symbol" pitchFamily="18" charset="2"/>
              </a:rPr>
              <a:t>α</a:t>
            </a:r>
            <a:r>
              <a:rPr lang="en-US" sz="2000">
                <a:sym typeface="Symbol" pitchFamily="18" charset="2"/>
              </a:rPr>
              <a:t>/2 = .025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24608" name="Text Box 12"/>
          <p:cNvSpPr txBox="1">
            <a:spLocks noChangeArrowheads="1"/>
          </p:cNvSpPr>
          <p:nvPr/>
        </p:nvSpPr>
        <p:spPr bwMode="auto">
          <a:xfrm>
            <a:off x="4608513" y="6096000"/>
            <a:ext cx="860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sym typeface="Symbol" pitchFamily="18" charset="2"/>
              </a:rPr>
              <a:t></a:t>
            </a:r>
            <a:r>
              <a:rPr lang="en-US" b="1" baseline="30000">
                <a:solidFill>
                  <a:schemeClr val="folHlink"/>
                </a:solidFill>
                <a:sym typeface="Symbol" pitchFamily="18" charset="2"/>
              </a:rPr>
              <a:t>2</a:t>
            </a:r>
            <a:r>
              <a:rPr lang="en-US" b="1" baseline="-25000">
                <a:solidFill>
                  <a:schemeClr val="folHlink"/>
                </a:solidFill>
                <a:sym typeface="Symbol" pitchFamily="18" charset="2"/>
              </a:rPr>
              <a:t>16</a:t>
            </a:r>
          </a:p>
        </p:txBody>
      </p:sp>
      <p:sp>
        <p:nvSpPr>
          <p:cNvPr id="24609" name="Text Box 13"/>
          <p:cNvSpPr txBox="1">
            <a:spLocks noChangeArrowheads="1"/>
          </p:cNvSpPr>
          <p:nvPr/>
        </p:nvSpPr>
        <p:spPr bwMode="auto">
          <a:xfrm>
            <a:off x="6792913" y="5791200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baseline="-25000">
                <a:sym typeface="Symbol" pitchFamily="18" charset="2"/>
              </a:rPr>
              <a:t>16</a:t>
            </a:r>
          </a:p>
        </p:txBody>
      </p:sp>
      <p:sp>
        <p:nvSpPr>
          <p:cNvPr id="24610" name="Line 14"/>
          <p:cNvSpPr>
            <a:spLocks noChangeShapeType="1"/>
          </p:cNvSpPr>
          <p:nvPr/>
        </p:nvSpPr>
        <p:spPr bwMode="auto">
          <a:xfrm flipV="1">
            <a:off x="5105400" y="5934075"/>
            <a:ext cx="4763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11" name="Rectangle 16"/>
          <p:cNvSpPr>
            <a:spLocks noChangeArrowheads="1"/>
          </p:cNvSpPr>
          <p:nvPr/>
        </p:nvSpPr>
        <p:spPr bwMode="auto">
          <a:xfrm>
            <a:off x="5264150" y="6151563"/>
            <a:ext cx="1036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folHlink"/>
                </a:solidFill>
                <a:sym typeface="Symbol" pitchFamily="18" charset="2"/>
              </a:rPr>
              <a:t>= 28.85</a:t>
            </a: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3048000" y="3276600"/>
          <a:ext cx="3124200" cy="1270000"/>
        </p:xfrm>
        <a:graphic>
          <a:graphicData uri="http://schemas.openxmlformats.org/presentationml/2006/ole">
            <p:oleObj spid="_x0000_s24595" name="Equation" r:id="rId3" imgW="1625600" imgH="660400" progId="Equation.3">
              <p:embed/>
            </p:oleObj>
          </a:graphicData>
        </a:graphic>
      </p:graphicFrame>
      <p:sp>
        <p:nvSpPr>
          <p:cNvPr id="24612" name="Text Box 23"/>
          <p:cNvSpPr txBox="1">
            <a:spLocks noChangeArrowheads="1"/>
          </p:cNvSpPr>
          <p:nvPr/>
        </p:nvSpPr>
        <p:spPr bwMode="auto">
          <a:xfrm>
            <a:off x="2454275" y="6096000"/>
            <a:ext cx="887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sym typeface="Symbol" pitchFamily="18" charset="2"/>
              </a:rPr>
              <a:t></a:t>
            </a:r>
            <a:r>
              <a:rPr lang="en-US" b="1" baseline="30000">
                <a:solidFill>
                  <a:schemeClr val="folHlink"/>
                </a:solidFill>
                <a:sym typeface="Symbol" pitchFamily="18" charset="2"/>
              </a:rPr>
              <a:t>2</a:t>
            </a:r>
            <a:r>
              <a:rPr lang="en-US" b="1" baseline="-25000">
                <a:solidFill>
                  <a:schemeClr val="folHlink"/>
                </a:solidFill>
                <a:sym typeface="Symbol" pitchFamily="18" charset="2"/>
              </a:rPr>
              <a:t>16</a:t>
            </a:r>
          </a:p>
        </p:txBody>
      </p:sp>
      <p:sp>
        <p:nvSpPr>
          <p:cNvPr id="24613" name="Rectangle 24"/>
          <p:cNvSpPr>
            <a:spLocks noChangeArrowheads="1"/>
          </p:cNvSpPr>
          <p:nvPr/>
        </p:nvSpPr>
        <p:spPr bwMode="auto">
          <a:xfrm>
            <a:off x="3136900" y="6151563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folHlink"/>
                </a:solidFill>
                <a:sym typeface="Symbol" pitchFamily="18" charset="2"/>
              </a:rPr>
              <a:t>= 6.91</a:t>
            </a:r>
          </a:p>
        </p:txBody>
      </p:sp>
      <p:sp>
        <p:nvSpPr>
          <p:cNvPr id="24614" name="Line 27"/>
          <p:cNvSpPr>
            <a:spLocks noChangeShapeType="1"/>
          </p:cNvSpPr>
          <p:nvPr/>
        </p:nvSpPr>
        <p:spPr bwMode="auto">
          <a:xfrm flipV="1">
            <a:off x="3043238" y="5943600"/>
            <a:ext cx="4762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15" name="Text Box 28"/>
          <p:cNvSpPr txBox="1">
            <a:spLocks noChangeArrowheads="1"/>
          </p:cNvSpPr>
          <p:nvPr/>
        </p:nvSpPr>
        <p:spPr bwMode="auto">
          <a:xfrm>
            <a:off x="1143000" y="4876800"/>
            <a:ext cx="1485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probability </a:t>
            </a:r>
            <a:r>
              <a:rPr lang="el-GR" sz="2000">
                <a:sym typeface="Symbol" pitchFamily="18" charset="2"/>
              </a:rPr>
              <a:t>α</a:t>
            </a:r>
            <a:r>
              <a:rPr lang="en-US" sz="2000">
                <a:sym typeface="Symbol" pitchFamily="18" charset="2"/>
              </a:rPr>
              <a:t>/2 = .025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24616" name="Line 29"/>
          <p:cNvSpPr>
            <a:spLocks noChangeShapeType="1"/>
          </p:cNvSpPr>
          <p:nvPr/>
        </p:nvSpPr>
        <p:spPr bwMode="auto">
          <a:xfrm>
            <a:off x="2438400" y="5410200"/>
            <a:ext cx="45720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4617" name="Picture 30" descr="j024158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5562600"/>
            <a:ext cx="98742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8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FB87391C-5A28-4451-99DE-7CCFCA1AA803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824788" cy="990600"/>
          </a:xfrm>
        </p:spPr>
        <p:txBody>
          <a:bodyPr/>
          <a:lstStyle/>
          <a:p>
            <a:pPr eaLnBrk="1" hangingPunct="1"/>
            <a:r>
              <a:rPr lang="en-US" smtClean="0"/>
              <a:t>Calculating the Confidence Limits</a:t>
            </a:r>
          </a:p>
        </p:txBody>
      </p:sp>
      <p:sp>
        <p:nvSpPr>
          <p:cNvPr id="2565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800600"/>
          </a:xfrm>
        </p:spPr>
        <p:txBody>
          <a:bodyPr/>
          <a:lstStyle/>
          <a:p>
            <a:pPr eaLnBrk="1" hangingPunct="1"/>
            <a:r>
              <a:rPr lang="en-US" smtClean="0"/>
              <a:t>The 95% confidence interval is</a:t>
            </a:r>
          </a:p>
        </p:txBody>
      </p:sp>
      <p:sp>
        <p:nvSpPr>
          <p:cNvPr id="25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5659" name="Rectangle 7"/>
          <p:cNvSpPr>
            <a:spLocks noChangeArrowheads="1"/>
          </p:cNvSpPr>
          <p:nvPr/>
        </p:nvSpPr>
        <p:spPr bwMode="auto">
          <a:xfrm>
            <a:off x="990600" y="5334000"/>
            <a:ext cx="6977063" cy="1196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Converting to standard deviation, we are 95% confident that the population standard deviation of CPU speed is between 55.1 and 112.6 Mhz</a:t>
            </a:r>
          </a:p>
        </p:txBody>
      </p:sp>
      <p:pic>
        <p:nvPicPr>
          <p:cNvPr id="25660" name="Picture 8" descr="j024158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562600"/>
            <a:ext cx="98742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653" name="Object 53"/>
          <p:cNvGraphicFramePr>
            <a:graphicFrameLocks noChangeAspect="1"/>
          </p:cNvGraphicFramePr>
          <p:nvPr/>
        </p:nvGraphicFramePr>
        <p:xfrm>
          <a:off x="2514600" y="2133600"/>
          <a:ext cx="3657600" cy="1065213"/>
        </p:xfrm>
        <a:graphic>
          <a:graphicData uri="http://schemas.openxmlformats.org/presentationml/2006/ole">
            <p:oleObj spid="_x0000_s25653" name="Equation" r:id="rId4" imgW="1612900" imgH="469900" progId="Equation.3">
              <p:embed/>
            </p:oleObj>
          </a:graphicData>
        </a:graphic>
      </p:graphicFrame>
      <p:graphicFrame>
        <p:nvGraphicFramePr>
          <p:cNvPr id="25654" name="Object 54"/>
          <p:cNvGraphicFramePr>
            <a:graphicFrameLocks noChangeAspect="1"/>
          </p:cNvGraphicFramePr>
          <p:nvPr/>
        </p:nvGraphicFramePr>
        <p:xfrm>
          <a:off x="1828800" y="3429000"/>
          <a:ext cx="5029200" cy="950913"/>
        </p:xfrm>
        <a:graphic>
          <a:graphicData uri="http://schemas.openxmlformats.org/presentationml/2006/ole">
            <p:oleObj spid="_x0000_s25654" name="Equation" r:id="rId5" imgW="2184400" imgH="419100" progId="Equation.3">
              <p:embed/>
            </p:oleObj>
          </a:graphicData>
        </a:graphic>
      </p:graphicFrame>
      <p:graphicFrame>
        <p:nvGraphicFramePr>
          <p:cNvPr id="25655" name="Object 55"/>
          <p:cNvGraphicFramePr>
            <a:graphicFrameLocks noChangeAspect="1"/>
          </p:cNvGraphicFramePr>
          <p:nvPr/>
        </p:nvGraphicFramePr>
        <p:xfrm>
          <a:off x="2989263" y="4572000"/>
          <a:ext cx="2879725" cy="460375"/>
        </p:xfrm>
        <a:graphic>
          <a:graphicData uri="http://schemas.openxmlformats.org/presentationml/2006/ole">
            <p:oleObj spid="_x0000_s25655" name="Equation" r:id="rId6" imgW="1269720" imgH="203040" progId="Equation.3">
              <p:embed/>
            </p:oleObj>
          </a:graphicData>
        </a:graphic>
      </p:graphicFrame>
      <p:sp>
        <p:nvSpPr>
          <p:cNvPr id="25661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A0F4DA00-34BD-43F8-9D64-5DCCBF19B26D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Confidence Interval Estimation: Finite Populations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920750" y="1828800"/>
            <a:ext cx="7521575" cy="4532313"/>
          </a:xfrm>
        </p:spPr>
        <p:txBody>
          <a:bodyPr/>
          <a:lstStyle/>
          <a:p>
            <a:r>
              <a:rPr lang="en-US" smtClean="0"/>
              <a:t>If the sample size is more than 5% of the population size (and sampling is without replacement) then a </a:t>
            </a:r>
            <a:r>
              <a:rPr lang="en-US" smtClean="0">
                <a:solidFill>
                  <a:srgbClr val="0000FF"/>
                </a:solidFill>
              </a:rPr>
              <a:t>finite population correction factor </a:t>
            </a:r>
            <a:r>
              <a:rPr lang="en-US" smtClean="0"/>
              <a:t>must be used when calculating the standard error</a:t>
            </a:r>
          </a:p>
        </p:txBody>
      </p:sp>
      <p:sp>
        <p:nvSpPr>
          <p:cNvPr id="860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A049F73E-14E3-4B0E-A825-F3E4751EFACA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6021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7.6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Finite Population</a:t>
            </a:r>
            <a:br>
              <a:rPr lang="en-US" smtClean="0"/>
            </a:br>
            <a:r>
              <a:rPr lang="en-US" smtClean="0"/>
              <a:t>Correction Factor</a:t>
            </a:r>
          </a:p>
        </p:txBody>
      </p:sp>
      <p:sp>
        <p:nvSpPr>
          <p:cNvPr id="266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sampling is </a:t>
            </a:r>
            <a:r>
              <a:rPr lang="en-US" smtClean="0">
                <a:solidFill>
                  <a:srgbClr val="0000FF"/>
                </a:solidFill>
              </a:rPr>
              <a:t>without replacement </a:t>
            </a:r>
            <a:r>
              <a:rPr lang="en-US" smtClean="0"/>
              <a:t>and the sample size is large relative to the population size</a:t>
            </a:r>
          </a:p>
          <a:p>
            <a:pPr eaLnBrk="1" hangingPunct="1"/>
            <a:r>
              <a:rPr lang="en-US" smtClean="0"/>
              <a:t>Assume the population size is large enough to apply the central limit theorem</a:t>
            </a:r>
          </a:p>
          <a:p>
            <a:pPr eaLnBrk="1" hangingPunct="1"/>
            <a:r>
              <a:rPr lang="en-US" smtClean="0"/>
              <a:t>Apply the </a:t>
            </a:r>
            <a:r>
              <a:rPr lang="en-US" smtClean="0">
                <a:solidFill>
                  <a:srgbClr val="0000FF"/>
                </a:solidFill>
              </a:rPr>
              <a:t>finite population correction factor </a:t>
            </a:r>
            <a:r>
              <a:rPr lang="en-US" smtClean="0"/>
              <a:t>when estimating the population variance</a:t>
            </a:r>
          </a:p>
        </p:txBody>
      </p:sp>
      <p:sp>
        <p:nvSpPr>
          <p:cNvPr id="266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1828800" y="5294313"/>
          <a:ext cx="5522913" cy="803275"/>
        </p:xfrm>
        <a:graphic>
          <a:graphicData uri="http://schemas.openxmlformats.org/presentationml/2006/ole">
            <p:oleObj spid="_x0000_s26643" name="Equation" r:id="rId3" imgW="2705100" imgH="393700" progId="Equation.3">
              <p:embed/>
            </p:oleObj>
          </a:graphicData>
        </a:graphic>
      </p:graphicFrame>
      <p:sp>
        <p:nvSpPr>
          <p:cNvPr id="266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1E6086B1-923D-4F82-A8F8-D12CF8ACD719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163" y="207963"/>
            <a:ext cx="7407275" cy="990600"/>
          </a:xfrm>
        </p:spPr>
        <p:txBody>
          <a:bodyPr/>
          <a:lstStyle/>
          <a:p>
            <a:pPr eaLnBrk="1" hangingPunct="1"/>
            <a:r>
              <a:rPr lang="en-US" smtClean="0"/>
              <a:t>Estimating the Population Mean</a:t>
            </a:r>
          </a:p>
        </p:txBody>
      </p:sp>
      <p:sp>
        <p:nvSpPr>
          <p:cNvPr id="2766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3225"/>
            <a:ext cx="8077200" cy="4727575"/>
          </a:xfrm>
        </p:spPr>
        <p:txBody>
          <a:bodyPr/>
          <a:lstStyle/>
          <a:p>
            <a:pPr marL="577850" indent="-57785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Let a simple random sample of size  n  be taken from a population of  N  members with mean  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  <a:endParaRPr lang="en-US" smtClean="0">
              <a:cs typeface="Arial" charset="0"/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The sample mean is an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unbiased estimator</a:t>
            </a:r>
            <a:r>
              <a:rPr lang="en-US" smtClean="0">
                <a:solidFill>
                  <a:schemeClr val="bg2"/>
                </a:solidFill>
                <a:sym typeface="Symbol" pitchFamily="18" charset="2"/>
              </a:rPr>
              <a:t> of the population mean </a:t>
            </a:r>
            <a:r>
              <a:rPr lang="en-US" smtClean="0">
                <a:sym typeface="Symbol" pitchFamily="18" charset="2"/>
              </a:rPr>
              <a:t> 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  <a:endParaRPr lang="en-US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The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point estimate </a:t>
            </a:r>
            <a:r>
              <a:rPr lang="en-US" smtClean="0">
                <a:sym typeface="Symbol" pitchFamily="18" charset="2"/>
              </a:rPr>
              <a:t>is:</a:t>
            </a:r>
          </a:p>
          <a:p>
            <a:pPr marL="577850" indent="-577850" eaLnBrk="1" hangingPunct="1">
              <a:lnSpc>
                <a:spcPct val="90000"/>
              </a:lnSpc>
              <a:buFont typeface="Monotype Sorts"/>
              <a:buAutoNum type="romanLcParenBoth"/>
            </a:pPr>
            <a:endParaRPr lang="en-US" sz="20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buFont typeface="Monotype Sorts"/>
              <a:buAutoNum type="romanLcParenBoth"/>
            </a:pPr>
            <a:endParaRPr lang="en-US" sz="2000" smtClean="0">
              <a:sym typeface="Symbol" pitchFamily="18" charset="2"/>
            </a:endParaRPr>
          </a:p>
        </p:txBody>
      </p:sp>
      <p:sp>
        <p:nvSpPr>
          <p:cNvPr id="276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3860800" y="4562475"/>
          <a:ext cx="1698625" cy="1028700"/>
        </p:xfrm>
        <a:graphic>
          <a:graphicData uri="http://schemas.openxmlformats.org/presentationml/2006/ole">
            <p:oleObj spid="_x0000_s27667" name="Equation" r:id="rId3" imgW="22768200" imgH="13795560" progId="Equation.3">
              <p:embed/>
            </p:oleObj>
          </a:graphicData>
        </a:graphic>
      </p:graphicFrame>
      <p:sp>
        <p:nvSpPr>
          <p:cNvPr id="276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7F2F29F4-2829-4FBA-B5CD-F300C0B45AE3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0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Finite Populations: Mean</a:t>
            </a:r>
          </a:p>
        </p:txBody>
      </p:sp>
      <p:sp>
        <p:nvSpPr>
          <p:cNvPr id="28711" name="Content Placeholder 2"/>
          <p:cNvSpPr>
            <a:spLocks noGrp="1"/>
          </p:cNvSpPr>
          <p:nvPr>
            <p:ph idx="1"/>
          </p:nvPr>
        </p:nvSpPr>
        <p:spPr>
          <a:xfrm>
            <a:off x="920750" y="1639888"/>
            <a:ext cx="7521575" cy="4721225"/>
          </a:xfrm>
        </p:spPr>
        <p:txBody>
          <a:bodyPr/>
          <a:lstStyle/>
          <a:p>
            <a:r>
              <a:rPr lang="en-US" smtClean="0"/>
              <a:t>If the sample size is more than 5% of the population size, an unbiased estimator for the variance of the sample mean is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 the 100(1-</a:t>
            </a:r>
            <a:r>
              <a:rPr lang="el-GR" smtClean="0"/>
              <a:t>α</a:t>
            </a:r>
            <a:r>
              <a:rPr lang="en-US" smtClean="0"/>
              <a:t>)% confidence interval for the population mean is</a:t>
            </a:r>
          </a:p>
        </p:txBody>
      </p:sp>
      <p:sp>
        <p:nvSpPr>
          <p:cNvPr id="287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7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A9FFE491-CC8E-4716-98A5-0F831DB87378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8708" name="Object 36"/>
          <p:cNvGraphicFramePr>
            <a:graphicFrameLocks noChangeAspect="1"/>
          </p:cNvGraphicFramePr>
          <p:nvPr/>
        </p:nvGraphicFramePr>
        <p:xfrm>
          <a:off x="3111500" y="3136900"/>
          <a:ext cx="2774950" cy="1081088"/>
        </p:xfrm>
        <a:graphic>
          <a:graphicData uri="http://schemas.openxmlformats.org/presentationml/2006/ole">
            <p:oleObj spid="_x0000_s28708" name="Equation" r:id="rId3" imgW="1028254" imgH="444307" progId="Equation.3">
              <p:embed/>
            </p:oleObj>
          </a:graphicData>
        </a:graphic>
      </p:graphicFrame>
      <p:graphicFrame>
        <p:nvGraphicFramePr>
          <p:cNvPr id="28709" name="Object 37"/>
          <p:cNvGraphicFramePr>
            <a:graphicFrameLocks noChangeAspect="1"/>
          </p:cNvGraphicFramePr>
          <p:nvPr/>
        </p:nvGraphicFramePr>
        <p:xfrm>
          <a:off x="3255963" y="5586413"/>
          <a:ext cx="2638425" cy="766762"/>
        </p:xfrm>
        <a:graphic>
          <a:graphicData uri="http://schemas.openxmlformats.org/presentationml/2006/ole">
            <p:oleObj spid="_x0000_s28709" name="Equation" r:id="rId4" imgW="749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209550"/>
            <a:ext cx="7297738" cy="990600"/>
          </a:xfrm>
        </p:spPr>
        <p:txBody>
          <a:bodyPr/>
          <a:lstStyle/>
          <a:p>
            <a:pPr eaLnBrk="1" hangingPunct="1"/>
            <a:r>
              <a:rPr lang="en-US" smtClean="0"/>
              <a:t>Estimating the Population Total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1023938" y="1673225"/>
            <a:ext cx="7497762" cy="4727575"/>
          </a:xfrm>
        </p:spPr>
        <p:txBody>
          <a:bodyPr/>
          <a:lstStyle/>
          <a:p>
            <a:pPr marL="577850" indent="-577850" eaLnBrk="1" hangingPunct="1">
              <a:spcBef>
                <a:spcPct val="50000"/>
              </a:spcBef>
            </a:pPr>
            <a:r>
              <a:rPr lang="en-US" smtClean="0">
                <a:sym typeface="Symbol" pitchFamily="18" charset="2"/>
              </a:rPr>
              <a:t>Consider a simple random sample of size  n  from a population of size  N</a:t>
            </a:r>
          </a:p>
          <a:p>
            <a:pPr marL="577850" indent="-577850" eaLnBrk="1" hangingPunct="1">
              <a:spcBef>
                <a:spcPct val="50000"/>
              </a:spcBef>
            </a:pPr>
            <a:r>
              <a:rPr lang="en-US" smtClean="0">
                <a:sym typeface="Symbol" pitchFamily="18" charset="2"/>
              </a:rPr>
              <a:t>The quantity to be estimated is the population total  N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</a:p>
          <a:p>
            <a:pPr marL="577850" indent="-577850" eaLnBrk="1" hangingPunct="1">
              <a:spcBef>
                <a:spcPct val="50000"/>
              </a:spcBef>
            </a:pPr>
            <a:r>
              <a:rPr lang="en-US" smtClean="0">
                <a:sym typeface="Symbol" pitchFamily="18" charset="2"/>
              </a:rPr>
              <a:t>An unbiased estimation procedure for the population total  N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  <a:r>
              <a:rPr lang="en-US" smtClean="0">
                <a:sym typeface="Symbol" pitchFamily="18" charset="2"/>
              </a:rPr>
              <a:t>  yields the point estimate  Nx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931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3188" name="Line 6"/>
          <p:cNvSpPr>
            <a:spLocks noChangeShapeType="1"/>
          </p:cNvSpPr>
          <p:nvPr/>
        </p:nvSpPr>
        <p:spPr bwMode="auto">
          <a:xfrm>
            <a:off x="3476625" y="4779963"/>
            <a:ext cx="18256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8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6C96D85B-23E9-4640-A77F-8A5F5A904B59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209550"/>
            <a:ext cx="7297738" cy="990600"/>
          </a:xfrm>
        </p:spPr>
        <p:txBody>
          <a:bodyPr/>
          <a:lstStyle/>
          <a:p>
            <a:pPr eaLnBrk="1" hangingPunct="1"/>
            <a:r>
              <a:rPr lang="en-US" smtClean="0"/>
              <a:t>Estimating the Population Total</a:t>
            </a:r>
          </a:p>
        </p:txBody>
      </p:sp>
      <p:sp>
        <p:nvSpPr>
          <p:cNvPr id="297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An unbiased estimator of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variance</a:t>
            </a:r>
            <a:r>
              <a:rPr lang="en-US" sz="2400" smtClean="0">
                <a:sym typeface="Symbol" pitchFamily="18" charset="2"/>
              </a:rPr>
              <a:t> of the population total is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A  100(1 - )%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confidence interval for the population total </a:t>
            </a:r>
            <a:r>
              <a:rPr lang="en-US" sz="2400" smtClean="0">
                <a:sym typeface="Symbol" pitchFamily="18" charset="2"/>
              </a:rPr>
              <a:t>is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97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9732" name="Object 36"/>
          <p:cNvGraphicFramePr>
            <a:graphicFrameLocks noChangeAspect="1"/>
          </p:cNvGraphicFramePr>
          <p:nvPr/>
        </p:nvGraphicFramePr>
        <p:xfrm>
          <a:off x="2974975" y="5254625"/>
          <a:ext cx="3055938" cy="771525"/>
        </p:xfrm>
        <a:graphic>
          <a:graphicData uri="http://schemas.openxmlformats.org/presentationml/2006/ole">
            <p:oleObj spid="_x0000_s29732" name="Equation" r:id="rId3" imgW="952200" imgH="241200" progId="Equation.3">
              <p:embed/>
            </p:oleObj>
          </a:graphicData>
        </a:graphic>
      </p:graphicFrame>
      <p:graphicFrame>
        <p:nvGraphicFramePr>
          <p:cNvPr id="29733" name="Object 37"/>
          <p:cNvGraphicFramePr>
            <a:graphicFrameLocks noChangeAspect="1"/>
          </p:cNvGraphicFramePr>
          <p:nvPr/>
        </p:nvGraphicFramePr>
        <p:xfrm>
          <a:off x="2874963" y="2632075"/>
          <a:ext cx="3216275" cy="1039813"/>
        </p:xfrm>
        <a:graphic>
          <a:graphicData uri="http://schemas.openxmlformats.org/presentationml/2006/ole">
            <p:oleObj spid="_x0000_s29733" name="Equation" r:id="rId4" imgW="1371600" imgH="444240" progId="Equation.3">
              <p:embed/>
            </p:oleObj>
          </a:graphicData>
        </a:graphic>
      </p:graphicFrame>
      <p:sp>
        <p:nvSpPr>
          <p:cNvPr id="2973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F820CBA1-5288-41B0-AAFC-1E2B0B9EAF11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459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for Population Total: Example</a:t>
            </a:r>
          </a:p>
        </p:txBody>
      </p:sp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12763" y="1892300"/>
            <a:ext cx="8339137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/>
              <a:t>A firm has a population of 1000 accounts and wishes to estimate the value of the </a:t>
            </a:r>
            <a:r>
              <a:rPr lang="en-US">
                <a:solidFill>
                  <a:srgbClr val="0000FF"/>
                </a:solidFill>
              </a:rPr>
              <a:t>total population balance</a:t>
            </a:r>
            <a:r>
              <a:rPr lang="en-US"/>
              <a:t> </a:t>
            </a:r>
          </a:p>
          <a:p>
            <a:pPr algn="ctr">
              <a:lnSpc>
                <a:spcPct val="110000"/>
              </a:lnSpc>
            </a:pPr>
            <a:endParaRPr lang="en-US" sz="1800"/>
          </a:p>
          <a:p>
            <a:pPr>
              <a:lnSpc>
                <a:spcPct val="110000"/>
              </a:lnSpc>
            </a:pPr>
            <a:r>
              <a:rPr lang="en-US"/>
              <a:t>A sample of 80 accounts is selected with average balance of $87.60 and standard deviation of $22.30</a:t>
            </a:r>
          </a:p>
          <a:p>
            <a:pPr algn="ctr">
              <a:lnSpc>
                <a:spcPct val="110000"/>
              </a:lnSpc>
            </a:pPr>
            <a:endParaRPr lang="en-US" sz="1800"/>
          </a:p>
          <a:p>
            <a:pPr algn="ctr">
              <a:lnSpc>
                <a:spcPct val="110000"/>
              </a:lnSpc>
            </a:pPr>
            <a:r>
              <a:rPr lang="en-US"/>
              <a:t>Find the </a:t>
            </a:r>
            <a:r>
              <a:rPr lang="en-US">
                <a:solidFill>
                  <a:srgbClr val="0000FF"/>
                </a:solidFill>
              </a:rPr>
              <a:t>95% confidence interval estimate of the total balance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9B9FCE78-43BD-4D54-B07B-672E28F2B486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5237" name="Rectangle 1"/>
          <p:cNvSpPr>
            <a:spLocks noChangeArrowheads="1"/>
          </p:cNvSpPr>
          <p:nvPr/>
        </p:nvSpPr>
        <p:spPr bwMode="auto">
          <a:xfrm>
            <a:off x="804863" y="4781550"/>
            <a:ext cx="7900987" cy="11350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 Solution</a:t>
            </a:r>
          </a:p>
        </p:txBody>
      </p:sp>
      <p:sp>
        <p:nvSpPr>
          <p:cNvPr id="307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796" name="Text Box 3"/>
          <p:cNvSpPr txBox="1">
            <a:spLocks noChangeArrowheads="1"/>
          </p:cNvSpPr>
          <p:nvPr/>
        </p:nvSpPr>
        <p:spPr bwMode="auto">
          <a:xfrm>
            <a:off x="987425" y="5476875"/>
            <a:ext cx="7278688" cy="83185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The 95% confidence interval for the population total balance is $82,837.53 to $92,362.47</a:t>
            </a:r>
          </a:p>
        </p:txBody>
      </p:sp>
      <p:graphicFrame>
        <p:nvGraphicFramePr>
          <p:cNvPr id="30790" name="Object 70"/>
          <p:cNvGraphicFramePr>
            <a:graphicFrameLocks noChangeAspect="1"/>
          </p:cNvGraphicFramePr>
          <p:nvPr/>
        </p:nvGraphicFramePr>
        <p:xfrm>
          <a:off x="1398588" y="2127250"/>
          <a:ext cx="6423025" cy="1203325"/>
        </p:xfrm>
        <a:graphic>
          <a:graphicData uri="http://schemas.openxmlformats.org/presentationml/2006/ole">
            <p:oleObj spid="_x0000_s30790" name="Equation" r:id="rId3" imgW="3657600" imgH="685800" progId="Equation.3">
              <p:embed/>
            </p:oleObj>
          </a:graphicData>
        </a:graphic>
      </p:graphicFrame>
      <p:graphicFrame>
        <p:nvGraphicFramePr>
          <p:cNvPr id="30791" name="Object 71"/>
          <p:cNvGraphicFramePr>
            <a:graphicFrameLocks noChangeAspect="1"/>
          </p:cNvGraphicFramePr>
          <p:nvPr/>
        </p:nvGraphicFramePr>
        <p:xfrm>
          <a:off x="1828800" y="1490663"/>
          <a:ext cx="5573713" cy="400050"/>
        </p:xfrm>
        <a:graphic>
          <a:graphicData uri="http://schemas.openxmlformats.org/presentationml/2006/ole">
            <p:oleObj spid="_x0000_s30791" name="Equation" r:id="rId4" imgW="2666880" imgH="190440" progId="Equation.3">
              <p:embed/>
            </p:oleObj>
          </a:graphicData>
        </a:graphic>
      </p:graphicFrame>
      <p:graphicFrame>
        <p:nvGraphicFramePr>
          <p:cNvPr id="30792" name="Object 72"/>
          <p:cNvGraphicFramePr>
            <a:graphicFrameLocks noChangeAspect="1"/>
          </p:cNvGraphicFramePr>
          <p:nvPr/>
        </p:nvGraphicFramePr>
        <p:xfrm>
          <a:off x="188913" y="3684588"/>
          <a:ext cx="8769350" cy="623887"/>
        </p:xfrm>
        <a:graphic>
          <a:graphicData uri="http://schemas.openxmlformats.org/presentationml/2006/ole">
            <p:oleObj spid="_x0000_s30792" name="Equation" r:id="rId5" imgW="3390900" imgH="241300" progId="Equation.3">
              <p:embed/>
            </p:oleObj>
          </a:graphicData>
        </a:graphic>
      </p:graphicFrame>
      <p:graphicFrame>
        <p:nvGraphicFramePr>
          <p:cNvPr id="30793" name="Object 73"/>
          <p:cNvGraphicFramePr>
            <a:graphicFrameLocks noChangeAspect="1"/>
          </p:cNvGraphicFramePr>
          <p:nvPr/>
        </p:nvGraphicFramePr>
        <p:xfrm>
          <a:off x="2084388" y="4708525"/>
          <a:ext cx="4927600" cy="506413"/>
        </p:xfrm>
        <a:graphic>
          <a:graphicData uri="http://schemas.openxmlformats.org/presentationml/2006/ole">
            <p:oleObj spid="_x0000_s30793" name="Equation" r:id="rId6" imgW="1981200" imgH="203200" progId="Equation.3">
              <p:embed/>
            </p:oleObj>
          </a:graphicData>
        </a:graphic>
      </p:graphicFrame>
      <p:sp>
        <p:nvSpPr>
          <p:cNvPr id="30797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CFC08869-7D4F-4F16-A6DF-1EBDFFE4FEAA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Point Estimates</a:t>
            </a:r>
          </a:p>
        </p:txBody>
      </p:sp>
      <p:sp>
        <p:nvSpPr>
          <p:cNvPr id="2069" name="Rectangle 2"/>
          <p:cNvSpPr>
            <a:spLocks noChangeArrowheads="1"/>
          </p:cNvSpPr>
          <p:nvPr/>
        </p:nvSpPr>
        <p:spPr bwMode="auto">
          <a:xfrm>
            <a:off x="762000" y="2514600"/>
            <a:ext cx="4291013" cy="118427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We can estimate a </a:t>
            </a:r>
          </a:p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Population Parameter …</a:t>
            </a:r>
          </a:p>
          <a:p>
            <a:pPr algn="ctr"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070" name="Rectangle 3"/>
          <p:cNvSpPr>
            <a:spLocks noChangeArrowheads="1"/>
          </p:cNvSpPr>
          <p:nvPr/>
        </p:nvSpPr>
        <p:spPr bwMode="auto">
          <a:xfrm>
            <a:off x="762000" y="3657600"/>
            <a:ext cx="2590800" cy="1524000"/>
          </a:xfrm>
          <a:prstGeom prst="rect">
            <a:avLst/>
          </a:prstGeom>
          <a:solidFill>
            <a:srgbClr val="CCFFCC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1" name="Rectangle 4"/>
          <p:cNvSpPr>
            <a:spLocks noChangeArrowheads="1"/>
          </p:cNvSpPr>
          <p:nvPr/>
        </p:nvSpPr>
        <p:spPr bwMode="auto">
          <a:xfrm>
            <a:off x="5053013" y="3581400"/>
            <a:ext cx="3276600" cy="16002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2" name="Rectangle 5"/>
          <p:cNvSpPr>
            <a:spLocks noChangeArrowheads="1"/>
          </p:cNvSpPr>
          <p:nvPr/>
        </p:nvSpPr>
        <p:spPr bwMode="auto">
          <a:xfrm>
            <a:off x="3300413" y="3581400"/>
            <a:ext cx="1752600" cy="160020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3" name="Rectangle 7"/>
          <p:cNvSpPr>
            <a:spLocks noChangeArrowheads="1"/>
          </p:cNvSpPr>
          <p:nvPr/>
        </p:nvSpPr>
        <p:spPr bwMode="auto">
          <a:xfrm>
            <a:off x="5053013" y="2514600"/>
            <a:ext cx="3276600" cy="118427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with a Sample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Statistic</a:t>
            </a:r>
          </a:p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(a Point Estimate)</a:t>
            </a:r>
          </a:p>
        </p:txBody>
      </p:sp>
      <p:sp>
        <p:nvSpPr>
          <p:cNvPr id="2074" name="Rectangle 8"/>
          <p:cNvSpPr>
            <a:spLocks noChangeArrowheads="1"/>
          </p:cNvSpPr>
          <p:nvPr/>
        </p:nvSpPr>
        <p:spPr bwMode="auto">
          <a:xfrm>
            <a:off x="1395413" y="3810000"/>
            <a:ext cx="10731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Mean</a:t>
            </a:r>
          </a:p>
        </p:txBody>
      </p:sp>
      <p:sp>
        <p:nvSpPr>
          <p:cNvPr id="2075" name="Rectangle 9"/>
          <p:cNvSpPr>
            <a:spLocks noChangeArrowheads="1"/>
          </p:cNvSpPr>
          <p:nvPr/>
        </p:nvSpPr>
        <p:spPr bwMode="auto">
          <a:xfrm>
            <a:off x="1014413" y="4495800"/>
            <a:ext cx="18256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Proportion</a:t>
            </a:r>
          </a:p>
        </p:txBody>
      </p:sp>
      <p:sp>
        <p:nvSpPr>
          <p:cNvPr id="2076" name="Line 10"/>
          <p:cNvSpPr>
            <a:spLocks noChangeShapeType="1"/>
          </p:cNvSpPr>
          <p:nvPr/>
        </p:nvSpPr>
        <p:spPr bwMode="auto">
          <a:xfrm flipH="1">
            <a:off x="785813" y="44196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Line 11"/>
          <p:cNvSpPr>
            <a:spLocks noChangeShapeType="1"/>
          </p:cNvSpPr>
          <p:nvPr/>
        </p:nvSpPr>
        <p:spPr bwMode="auto">
          <a:xfrm>
            <a:off x="762000" y="25146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Line 12"/>
          <p:cNvSpPr>
            <a:spLocks noChangeShapeType="1"/>
          </p:cNvSpPr>
          <p:nvPr/>
        </p:nvSpPr>
        <p:spPr bwMode="auto">
          <a:xfrm flipH="1">
            <a:off x="762000" y="36576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13"/>
          <p:cNvSpPr>
            <a:spLocks noChangeShapeType="1"/>
          </p:cNvSpPr>
          <p:nvPr/>
        </p:nvSpPr>
        <p:spPr bwMode="auto">
          <a:xfrm>
            <a:off x="3300413" y="36576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14"/>
          <p:cNvSpPr>
            <a:spLocks noChangeShapeType="1"/>
          </p:cNvSpPr>
          <p:nvPr/>
        </p:nvSpPr>
        <p:spPr bwMode="auto">
          <a:xfrm>
            <a:off x="5053013" y="25146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15"/>
          <p:cNvSpPr>
            <a:spLocks noChangeShapeType="1"/>
          </p:cNvSpPr>
          <p:nvPr/>
        </p:nvSpPr>
        <p:spPr bwMode="auto">
          <a:xfrm>
            <a:off x="8329613" y="25146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Line 16"/>
          <p:cNvSpPr>
            <a:spLocks noChangeShapeType="1"/>
          </p:cNvSpPr>
          <p:nvPr/>
        </p:nvSpPr>
        <p:spPr bwMode="auto">
          <a:xfrm flipH="1">
            <a:off x="762000" y="2514600"/>
            <a:ext cx="7567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3" name="Line 17"/>
          <p:cNvSpPr>
            <a:spLocks noChangeShapeType="1"/>
          </p:cNvSpPr>
          <p:nvPr/>
        </p:nvSpPr>
        <p:spPr bwMode="auto">
          <a:xfrm flipH="1">
            <a:off x="762000" y="5181600"/>
            <a:ext cx="7567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4" name="Rectangle 19"/>
          <p:cNvSpPr>
            <a:spLocks noChangeArrowheads="1"/>
          </p:cNvSpPr>
          <p:nvPr/>
        </p:nvSpPr>
        <p:spPr bwMode="auto">
          <a:xfrm>
            <a:off x="3814763" y="4495800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P</a:t>
            </a:r>
          </a:p>
        </p:txBody>
      </p:sp>
      <p:sp>
        <p:nvSpPr>
          <p:cNvPr id="2085" name="Rectangle 20"/>
          <p:cNvSpPr>
            <a:spLocks noChangeArrowheads="1"/>
          </p:cNvSpPr>
          <p:nvPr/>
        </p:nvSpPr>
        <p:spPr bwMode="auto">
          <a:xfrm>
            <a:off x="6132513" y="3733800"/>
            <a:ext cx="49688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 x</a:t>
            </a:r>
          </a:p>
        </p:txBody>
      </p:sp>
      <p:sp>
        <p:nvSpPr>
          <p:cNvPr id="2086" name="Freeform 21"/>
          <p:cNvSpPr>
            <a:spLocks/>
          </p:cNvSpPr>
          <p:nvPr/>
        </p:nvSpPr>
        <p:spPr bwMode="auto">
          <a:xfrm>
            <a:off x="6330950" y="3884613"/>
            <a:ext cx="222250" cy="1587"/>
          </a:xfrm>
          <a:custGeom>
            <a:avLst/>
            <a:gdLst>
              <a:gd name="T0" fmla="*/ 0 w 140"/>
              <a:gd name="T1" fmla="*/ 0 h 1"/>
              <a:gd name="T2" fmla="*/ 2147483647 w 140"/>
              <a:gd name="T3" fmla="*/ 0 h 1"/>
              <a:gd name="T4" fmla="*/ 0 60000 65536"/>
              <a:gd name="T5" fmla="*/ 0 60000 65536"/>
              <a:gd name="T6" fmla="*/ 0 w 140"/>
              <a:gd name="T7" fmla="*/ 0 h 1"/>
              <a:gd name="T8" fmla="*/ 140 w 1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" h="1">
                <a:moveTo>
                  <a:pt x="0" y="0"/>
                </a:moveTo>
                <a:lnTo>
                  <a:pt x="140" y="0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7" name="Text Box 22"/>
          <p:cNvSpPr txBox="1">
            <a:spLocks noChangeArrowheads="1"/>
          </p:cNvSpPr>
          <p:nvPr/>
        </p:nvSpPr>
        <p:spPr bwMode="auto">
          <a:xfrm>
            <a:off x="3733800" y="3733800"/>
            <a:ext cx="6096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3200"/>
              <a:t>μ</a:t>
            </a:r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6324600" y="4495800"/>
          <a:ext cx="336550" cy="609600"/>
        </p:xfrm>
        <a:graphic>
          <a:graphicData uri="http://schemas.openxmlformats.org/presentationml/2006/ole">
            <p:oleObj spid="_x0000_s2067" name="Equation" r:id="rId3" imgW="152640" imgH="291960" progId="Equation.3">
              <p:embed/>
            </p:oleObj>
          </a:graphicData>
        </a:graphic>
      </p:graphicFrame>
      <p:sp>
        <p:nvSpPr>
          <p:cNvPr id="2088" name="Footer Placeholder 2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89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27A6AC4C-8387-43D4-8268-99C4471F4EF1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247650"/>
            <a:ext cx="84121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Estimating the Population Proportion: Finite Population</a:t>
            </a:r>
          </a:p>
        </p:txBody>
      </p:sp>
      <p:sp>
        <p:nvSpPr>
          <p:cNvPr id="317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7850" indent="-577850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mtClean="0">
                <a:sym typeface="Symbol" pitchFamily="18" charset="2"/>
              </a:rPr>
              <a:t>Let the true population proportion be  P</a:t>
            </a:r>
          </a:p>
          <a:p>
            <a:pPr marL="577850" indent="-577850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mtClean="0">
                <a:sym typeface="Symbol" pitchFamily="18" charset="2"/>
              </a:rPr>
              <a:t>Let      be the sample proportion from  n  observations from a simple random sample </a:t>
            </a:r>
          </a:p>
          <a:p>
            <a:pPr marL="577850" indent="-577850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mtClean="0">
                <a:sym typeface="Symbol" pitchFamily="18" charset="2"/>
              </a:rPr>
              <a:t>The sample proportion,    , is an unbiased estimator of the population proportion, P</a:t>
            </a:r>
          </a:p>
        </p:txBody>
      </p:sp>
      <p:sp>
        <p:nvSpPr>
          <p:cNvPr id="317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1780" name="Object 36"/>
          <p:cNvGraphicFramePr>
            <a:graphicFrameLocks noChangeAspect="1"/>
          </p:cNvGraphicFramePr>
          <p:nvPr/>
        </p:nvGraphicFramePr>
        <p:xfrm>
          <a:off x="1943100" y="2516188"/>
          <a:ext cx="284163" cy="511175"/>
        </p:xfrm>
        <a:graphic>
          <a:graphicData uri="http://schemas.openxmlformats.org/presentationml/2006/ole">
            <p:oleObj spid="_x0000_s31780" name="Equation" r:id="rId3" imgW="126890" imgH="228402" progId="Equation.3">
              <p:embed/>
            </p:oleObj>
          </a:graphicData>
        </a:graphic>
      </p:graphicFrame>
      <p:graphicFrame>
        <p:nvGraphicFramePr>
          <p:cNvPr id="31781" name="Object 37"/>
          <p:cNvGraphicFramePr>
            <a:graphicFrameLocks noChangeAspect="1"/>
          </p:cNvGraphicFramePr>
          <p:nvPr/>
        </p:nvGraphicFramePr>
        <p:xfrm>
          <a:off x="5046663" y="3684588"/>
          <a:ext cx="284162" cy="511175"/>
        </p:xfrm>
        <a:graphic>
          <a:graphicData uri="http://schemas.openxmlformats.org/presentationml/2006/ole">
            <p:oleObj spid="_x0000_s31781" name="Equation" r:id="rId4" imgW="126890" imgH="228402" progId="Equation.3">
              <p:embed/>
            </p:oleObj>
          </a:graphicData>
        </a:graphic>
      </p:graphicFrame>
      <p:sp>
        <p:nvSpPr>
          <p:cNvPr id="3178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1BA546C5-081E-48B3-9BEA-E1E5ADECD66E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6" name="Content Placeholder 2"/>
          <p:cNvSpPr>
            <a:spLocks noGrp="1"/>
          </p:cNvSpPr>
          <p:nvPr>
            <p:ph idx="1"/>
          </p:nvPr>
        </p:nvSpPr>
        <p:spPr>
          <a:xfrm>
            <a:off x="920750" y="1639888"/>
            <a:ext cx="7521575" cy="3910012"/>
          </a:xfrm>
        </p:spPr>
        <p:txBody>
          <a:bodyPr/>
          <a:lstStyle/>
          <a:p>
            <a:r>
              <a:rPr lang="en-US" smtClean="0"/>
              <a:t>If the sample size is more than 5% of the population size, an unbiased estimator for the variance of the population proportion is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 the 100(1-</a:t>
            </a:r>
            <a:r>
              <a:rPr lang="el-GR" smtClean="0"/>
              <a:t>α</a:t>
            </a:r>
            <a:r>
              <a:rPr lang="en-US" smtClean="0"/>
              <a:t>)% confidence interval for the population proportion is</a:t>
            </a:r>
          </a:p>
        </p:txBody>
      </p:sp>
      <p:sp>
        <p:nvSpPr>
          <p:cNvPr id="328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8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11ACC08E-CA7A-4206-98EA-73DF7550E80A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2804" name="Object 36"/>
          <p:cNvGraphicFramePr>
            <a:graphicFrameLocks noChangeAspect="1"/>
          </p:cNvGraphicFramePr>
          <p:nvPr/>
        </p:nvGraphicFramePr>
        <p:xfrm>
          <a:off x="2819400" y="3209925"/>
          <a:ext cx="3495675" cy="1049338"/>
        </p:xfrm>
        <a:graphic>
          <a:graphicData uri="http://schemas.openxmlformats.org/presentationml/2006/ole">
            <p:oleObj spid="_x0000_s32804" name="Equation" r:id="rId3" imgW="1295400" imgH="431800" progId="Equation.3">
              <p:embed/>
            </p:oleObj>
          </a:graphicData>
        </a:graphic>
      </p:graphicFrame>
      <p:graphicFrame>
        <p:nvGraphicFramePr>
          <p:cNvPr id="32805" name="Object 37"/>
          <p:cNvGraphicFramePr>
            <a:graphicFrameLocks noChangeAspect="1"/>
          </p:cNvGraphicFramePr>
          <p:nvPr/>
        </p:nvGraphicFramePr>
        <p:xfrm>
          <a:off x="3475038" y="5549900"/>
          <a:ext cx="2286000" cy="841375"/>
        </p:xfrm>
        <a:graphic>
          <a:graphicData uri="http://schemas.openxmlformats.org/presentationml/2006/ole">
            <p:oleObj spid="_x0000_s32805" name="Equation" r:id="rId4" imgW="622080" imgH="253800" progId="Equation.3">
              <p:embed/>
            </p:oleObj>
          </a:graphicData>
        </a:graphic>
      </p:graphicFrame>
      <p:sp>
        <p:nvSpPr>
          <p:cNvPr id="32809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44475"/>
            <a:ext cx="81200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Intervals for Population Proportion: Finite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Sample-Size Determination</a:t>
            </a:r>
          </a:p>
        </p:txBody>
      </p:sp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9331" name="Freeform 2"/>
          <p:cNvSpPr>
            <a:spLocks/>
          </p:cNvSpPr>
          <p:nvPr/>
        </p:nvSpPr>
        <p:spPr bwMode="auto">
          <a:xfrm>
            <a:off x="2381250" y="5073650"/>
            <a:ext cx="1981200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2" name="Freeform 4"/>
          <p:cNvSpPr>
            <a:spLocks/>
          </p:cNvSpPr>
          <p:nvPr/>
        </p:nvSpPr>
        <p:spPr bwMode="auto">
          <a:xfrm>
            <a:off x="263525" y="5084763"/>
            <a:ext cx="1819275" cy="8270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19113" y="5073650"/>
            <a:ext cx="1309687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 </a:t>
            </a:r>
          </a:p>
          <a:p>
            <a:pPr algn="ctr" eaLnBrk="0" hangingPunct="0"/>
            <a:r>
              <a:rPr lang="en-US" sz="2400" b="1"/>
              <a:t>Mean</a:t>
            </a:r>
          </a:p>
        </p:txBody>
      </p:sp>
      <p:sp>
        <p:nvSpPr>
          <p:cNvPr id="99334" name="Freeform 6"/>
          <p:cNvSpPr>
            <a:spLocks/>
          </p:cNvSpPr>
          <p:nvPr/>
        </p:nvSpPr>
        <p:spPr bwMode="auto">
          <a:xfrm>
            <a:off x="3513138" y="2041525"/>
            <a:ext cx="2286000" cy="1006475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D5EEFF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3648075" y="2133600"/>
            <a:ext cx="197802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Determining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3675063" y="2497138"/>
            <a:ext cx="19780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/>
              <a:t>Sample Size</a:t>
            </a: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2457450" y="5073650"/>
            <a:ext cx="1865313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</a:t>
            </a:r>
          </a:p>
          <a:p>
            <a:pPr algn="ctr" eaLnBrk="0" hangingPunct="0"/>
            <a:r>
              <a:rPr lang="en-US" sz="2400" b="1"/>
              <a:t>Proportion</a:t>
            </a:r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4648200" y="3048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1139825" y="484505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3448050" y="484505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1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FC4C0A41-7E60-4D01-A894-37BB6A753243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42" name="Freeform 2"/>
          <p:cNvSpPr>
            <a:spLocks/>
          </p:cNvSpPr>
          <p:nvPr/>
        </p:nvSpPr>
        <p:spPr bwMode="auto">
          <a:xfrm>
            <a:off x="1541463" y="3684588"/>
            <a:ext cx="2306637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3" name="Rectangle 9"/>
          <p:cNvSpPr>
            <a:spLocks noChangeArrowheads="1"/>
          </p:cNvSpPr>
          <p:nvPr/>
        </p:nvSpPr>
        <p:spPr bwMode="auto">
          <a:xfrm>
            <a:off x="1614488" y="3684588"/>
            <a:ext cx="21209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Large Populations</a:t>
            </a:r>
          </a:p>
        </p:txBody>
      </p:sp>
      <p:sp>
        <p:nvSpPr>
          <p:cNvPr id="99344" name="Freeform 2"/>
          <p:cNvSpPr>
            <a:spLocks/>
          </p:cNvSpPr>
          <p:nvPr/>
        </p:nvSpPr>
        <p:spPr bwMode="auto">
          <a:xfrm>
            <a:off x="5624513" y="3684588"/>
            <a:ext cx="2306637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FFF99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5" name="Rectangle 9"/>
          <p:cNvSpPr>
            <a:spLocks noChangeArrowheads="1"/>
          </p:cNvSpPr>
          <p:nvPr/>
        </p:nvSpPr>
        <p:spPr bwMode="auto">
          <a:xfrm>
            <a:off x="5697538" y="3684588"/>
            <a:ext cx="21209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Finite Populations</a:t>
            </a:r>
          </a:p>
        </p:txBody>
      </p:sp>
      <p:sp>
        <p:nvSpPr>
          <p:cNvPr id="99346" name="Freeform 2"/>
          <p:cNvSpPr>
            <a:spLocks/>
          </p:cNvSpPr>
          <p:nvPr/>
        </p:nvSpPr>
        <p:spPr bwMode="auto">
          <a:xfrm>
            <a:off x="6972300" y="5073650"/>
            <a:ext cx="1981200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FFF99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7" name="Freeform 4"/>
          <p:cNvSpPr>
            <a:spLocks/>
          </p:cNvSpPr>
          <p:nvPr/>
        </p:nvSpPr>
        <p:spPr bwMode="auto">
          <a:xfrm>
            <a:off x="4854575" y="5084763"/>
            <a:ext cx="1819275" cy="8270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FFF99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8" name="Rectangle 5"/>
          <p:cNvSpPr>
            <a:spLocks noChangeArrowheads="1"/>
          </p:cNvSpPr>
          <p:nvPr/>
        </p:nvSpPr>
        <p:spPr bwMode="auto">
          <a:xfrm>
            <a:off x="5110163" y="5073650"/>
            <a:ext cx="1309687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 </a:t>
            </a:r>
          </a:p>
          <a:p>
            <a:pPr algn="ctr" eaLnBrk="0" hangingPunct="0"/>
            <a:r>
              <a:rPr lang="en-US" sz="2400" b="1"/>
              <a:t>Mean</a:t>
            </a:r>
          </a:p>
        </p:txBody>
      </p:sp>
      <p:sp>
        <p:nvSpPr>
          <p:cNvPr id="99349" name="Rectangle 9"/>
          <p:cNvSpPr>
            <a:spLocks noChangeArrowheads="1"/>
          </p:cNvSpPr>
          <p:nvPr/>
        </p:nvSpPr>
        <p:spPr bwMode="auto">
          <a:xfrm>
            <a:off x="7048500" y="5073650"/>
            <a:ext cx="1865313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</a:t>
            </a:r>
          </a:p>
          <a:p>
            <a:pPr algn="ctr" eaLnBrk="0" hangingPunct="0"/>
            <a:r>
              <a:rPr lang="en-US" sz="2400" b="1"/>
              <a:t>Proportion</a:t>
            </a:r>
          </a:p>
        </p:txBody>
      </p:sp>
      <p:sp>
        <p:nvSpPr>
          <p:cNvPr id="99350" name="Line 12"/>
          <p:cNvSpPr>
            <a:spLocks noChangeShapeType="1"/>
          </p:cNvSpPr>
          <p:nvPr/>
        </p:nvSpPr>
        <p:spPr bwMode="auto">
          <a:xfrm>
            <a:off x="5740400" y="484505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51" name="Line 13"/>
          <p:cNvSpPr>
            <a:spLocks noChangeShapeType="1"/>
          </p:cNvSpPr>
          <p:nvPr/>
        </p:nvSpPr>
        <p:spPr bwMode="auto">
          <a:xfrm>
            <a:off x="8039100" y="484505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99352" name="Straight Connector 28"/>
          <p:cNvCxnSpPr>
            <a:cxnSpLocks noChangeShapeType="1"/>
          </p:cNvCxnSpPr>
          <p:nvPr/>
        </p:nvCxnSpPr>
        <p:spPr bwMode="auto">
          <a:xfrm>
            <a:off x="5740400" y="4852988"/>
            <a:ext cx="23002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9353" name="Straight Connector 36"/>
          <p:cNvCxnSpPr>
            <a:cxnSpLocks noChangeShapeType="1"/>
          </p:cNvCxnSpPr>
          <p:nvPr/>
        </p:nvCxnSpPr>
        <p:spPr bwMode="auto">
          <a:xfrm>
            <a:off x="1139825" y="4852988"/>
            <a:ext cx="23002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9354" name="Straight Connector 38"/>
          <p:cNvCxnSpPr>
            <a:cxnSpLocks noChangeShapeType="1"/>
          </p:cNvCxnSpPr>
          <p:nvPr/>
        </p:nvCxnSpPr>
        <p:spPr bwMode="auto">
          <a:xfrm rot="5400000">
            <a:off x="2542381" y="3480594"/>
            <a:ext cx="4079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9355" name="Straight Connector 39"/>
          <p:cNvCxnSpPr>
            <a:cxnSpLocks noChangeShapeType="1"/>
          </p:cNvCxnSpPr>
          <p:nvPr/>
        </p:nvCxnSpPr>
        <p:spPr bwMode="auto">
          <a:xfrm rot="5400000">
            <a:off x="6339681" y="3486944"/>
            <a:ext cx="4079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9356" name="Straight Connector 40"/>
          <p:cNvCxnSpPr>
            <a:cxnSpLocks noChangeShapeType="1"/>
          </p:cNvCxnSpPr>
          <p:nvPr/>
        </p:nvCxnSpPr>
        <p:spPr bwMode="auto">
          <a:xfrm rot="5400000">
            <a:off x="2582068" y="4688682"/>
            <a:ext cx="328613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9357" name="Straight Connector 43"/>
          <p:cNvCxnSpPr>
            <a:cxnSpLocks noChangeShapeType="1"/>
          </p:cNvCxnSpPr>
          <p:nvPr/>
        </p:nvCxnSpPr>
        <p:spPr bwMode="auto">
          <a:xfrm rot="5400000">
            <a:off x="6634956" y="4688682"/>
            <a:ext cx="328613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9358" name="Straight Connector 44"/>
          <p:cNvCxnSpPr>
            <a:cxnSpLocks noChangeShapeType="1"/>
          </p:cNvCxnSpPr>
          <p:nvPr/>
        </p:nvCxnSpPr>
        <p:spPr bwMode="auto">
          <a:xfrm>
            <a:off x="2746375" y="3282950"/>
            <a:ext cx="37973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9359" name="TextBox 6"/>
          <p:cNvSpPr txBox="1">
            <a:spLocks noChangeArrowheads="1"/>
          </p:cNvSpPr>
          <p:nvPr/>
        </p:nvSpPr>
        <p:spPr bwMode="auto">
          <a:xfrm>
            <a:off x="758825" y="3684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7.7</a:t>
            </a:r>
          </a:p>
        </p:txBody>
      </p:sp>
      <p:sp>
        <p:nvSpPr>
          <p:cNvPr id="99360" name="TextBox 6"/>
          <p:cNvSpPr txBox="1">
            <a:spLocks noChangeArrowheads="1"/>
          </p:cNvSpPr>
          <p:nvPr/>
        </p:nvSpPr>
        <p:spPr bwMode="auto">
          <a:xfrm>
            <a:off x="7931150" y="369093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7.8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Sample-Size Determination: Large Populations</a:t>
            </a:r>
          </a:p>
        </p:txBody>
      </p:sp>
      <p:sp>
        <p:nvSpPr>
          <p:cNvPr id="358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1071563" y="4602163"/>
          <a:ext cx="2393950" cy="1387475"/>
        </p:xfrm>
        <a:graphic>
          <a:graphicData uri="http://schemas.openxmlformats.org/presentationml/2006/ole">
            <p:oleObj spid="_x0000_s35862" name="Equation" r:id="rId3" imgW="723586" imgH="418918" progId="Equation.3">
              <p:embed/>
            </p:oleObj>
          </a:graphicData>
        </a:graphic>
      </p:graphicFrame>
      <p:sp>
        <p:nvSpPr>
          <p:cNvPr id="35866" name="Oval 12"/>
          <p:cNvSpPr>
            <a:spLocks noChangeArrowheads="1"/>
          </p:cNvSpPr>
          <p:nvPr/>
        </p:nvSpPr>
        <p:spPr bwMode="auto">
          <a:xfrm>
            <a:off x="1719263" y="4602163"/>
            <a:ext cx="1824037" cy="1500187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graphicFrame>
        <p:nvGraphicFramePr>
          <p:cNvPr id="35863" name="Object 23"/>
          <p:cNvGraphicFramePr>
            <a:graphicFrameLocks noChangeAspect="1"/>
          </p:cNvGraphicFramePr>
          <p:nvPr/>
        </p:nvGraphicFramePr>
        <p:xfrm>
          <a:off x="4706938" y="4602163"/>
          <a:ext cx="2897187" cy="1387475"/>
        </p:xfrm>
        <a:graphic>
          <a:graphicData uri="http://schemas.openxmlformats.org/presentationml/2006/ole">
            <p:oleObj spid="_x0000_s35863" name="Equation" r:id="rId4" imgW="876300" imgH="419100" progId="Equation.3">
              <p:embed/>
            </p:oleObj>
          </a:graphicData>
        </a:graphic>
      </p:graphicFrame>
      <p:sp>
        <p:nvSpPr>
          <p:cNvPr id="35867" name="AutoShape 17"/>
          <p:cNvSpPr>
            <a:spLocks noChangeArrowheads="1"/>
          </p:cNvSpPr>
          <p:nvPr/>
        </p:nvSpPr>
        <p:spPr bwMode="auto">
          <a:xfrm rot="13185416" flipH="1">
            <a:off x="576263" y="4335463"/>
            <a:ext cx="6096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Text Box 18"/>
          <p:cNvSpPr txBox="1">
            <a:spLocks noChangeArrowheads="1"/>
          </p:cNvSpPr>
          <p:nvPr/>
        </p:nvSpPr>
        <p:spPr bwMode="auto">
          <a:xfrm>
            <a:off x="5105400" y="3840163"/>
            <a:ext cx="2438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Margin of Error (sampling error)</a:t>
            </a:r>
          </a:p>
        </p:txBody>
      </p:sp>
      <p:sp>
        <p:nvSpPr>
          <p:cNvPr id="35869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069AD78E-FD6D-4026-908C-857169EF1A7D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70" name="Freeform 4"/>
          <p:cNvSpPr>
            <a:spLocks/>
          </p:cNvSpPr>
          <p:nvPr/>
        </p:nvSpPr>
        <p:spPr bwMode="auto">
          <a:xfrm>
            <a:off x="804863" y="2820988"/>
            <a:ext cx="1819275" cy="8270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Rectangle 5"/>
          <p:cNvSpPr>
            <a:spLocks noChangeArrowheads="1"/>
          </p:cNvSpPr>
          <p:nvPr/>
        </p:nvSpPr>
        <p:spPr bwMode="auto">
          <a:xfrm>
            <a:off x="1060450" y="2809875"/>
            <a:ext cx="1309688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 </a:t>
            </a:r>
          </a:p>
          <a:p>
            <a:pPr algn="ctr" eaLnBrk="0" hangingPunct="0"/>
            <a:r>
              <a:rPr lang="en-US" sz="2400" b="1"/>
              <a:t>Mean</a:t>
            </a:r>
          </a:p>
        </p:txBody>
      </p:sp>
      <p:sp>
        <p:nvSpPr>
          <p:cNvPr id="35872" name="Line 12"/>
          <p:cNvSpPr>
            <a:spLocks noChangeShapeType="1"/>
          </p:cNvSpPr>
          <p:nvPr/>
        </p:nvSpPr>
        <p:spPr bwMode="auto">
          <a:xfrm>
            <a:off x="1687513" y="258921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3" name="Freeform 2"/>
          <p:cNvSpPr>
            <a:spLocks/>
          </p:cNvSpPr>
          <p:nvPr/>
        </p:nvSpPr>
        <p:spPr bwMode="auto">
          <a:xfrm>
            <a:off x="2082800" y="1420813"/>
            <a:ext cx="2306638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Rectangle 9"/>
          <p:cNvSpPr>
            <a:spLocks noChangeArrowheads="1"/>
          </p:cNvSpPr>
          <p:nvPr/>
        </p:nvSpPr>
        <p:spPr bwMode="auto">
          <a:xfrm>
            <a:off x="2155825" y="1420813"/>
            <a:ext cx="21209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Large Populations</a:t>
            </a:r>
          </a:p>
        </p:txBody>
      </p:sp>
      <p:cxnSp>
        <p:nvCxnSpPr>
          <p:cNvPr id="35875" name="Straight Connector 26"/>
          <p:cNvCxnSpPr>
            <a:cxnSpLocks noChangeShapeType="1"/>
          </p:cNvCxnSpPr>
          <p:nvPr/>
        </p:nvCxnSpPr>
        <p:spPr bwMode="auto">
          <a:xfrm>
            <a:off x="1681163" y="2589213"/>
            <a:ext cx="16129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76" name="Straight Connector 28"/>
          <p:cNvCxnSpPr>
            <a:cxnSpLocks noChangeShapeType="1"/>
          </p:cNvCxnSpPr>
          <p:nvPr/>
        </p:nvCxnSpPr>
        <p:spPr bwMode="auto">
          <a:xfrm rot="5400000">
            <a:off x="3123406" y="2424907"/>
            <a:ext cx="328613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" name="Bent Arrow 19"/>
          <p:cNvSpPr/>
          <p:nvPr/>
        </p:nvSpPr>
        <p:spPr bwMode="auto">
          <a:xfrm rot="8068045" flipH="1">
            <a:off x="3570287" y="5276851"/>
            <a:ext cx="1273175" cy="1206500"/>
          </a:xfrm>
          <a:prstGeom prst="bentArrow">
            <a:avLst>
              <a:gd name="adj1" fmla="val 14121"/>
              <a:gd name="adj2" fmla="val 25000"/>
              <a:gd name="adj3" fmla="val 25000"/>
              <a:gd name="adj4" fmla="val 43750"/>
            </a:avLst>
          </a:prstGeom>
          <a:solidFill>
            <a:srgbClr val="339966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5878" name="TextBox 1"/>
          <p:cNvSpPr txBox="1">
            <a:spLocks noChangeArrowheads="1"/>
          </p:cNvSpPr>
          <p:nvPr/>
        </p:nvSpPr>
        <p:spPr bwMode="auto">
          <a:xfrm>
            <a:off x="628650" y="3721100"/>
            <a:ext cx="2333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(Known population variance)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547688" y="4641850"/>
          <a:ext cx="2203450" cy="1054100"/>
        </p:xfrm>
        <a:graphic>
          <a:graphicData uri="http://schemas.openxmlformats.org/presentationml/2006/ole">
            <p:oleObj spid="_x0000_s36886" name="Equation" r:id="rId3" imgW="876300" imgH="419100" progId="Equation.3">
              <p:embed/>
            </p:oleObj>
          </a:graphicData>
        </a:graphic>
      </p:graphicFrame>
      <p:sp>
        <p:nvSpPr>
          <p:cNvPr id="36889" name="Text Box 13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6034088" y="4470400"/>
          <a:ext cx="2371725" cy="1373188"/>
        </p:xfrm>
        <a:graphic>
          <a:graphicData uri="http://schemas.openxmlformats.org/presentationml/2006/ole">
            <p:oleObj spid="_x0000_s36887" name="Equation" r:id="rId4" imgW="723586" imgH="418918" progId="Equation.3">
              <p:embed/>
            </p:oleObj>
          </a:graphicData>
        </a:graphic>
      </p:graphicFrame>
      <p:sp>
        <p:nvSpPr>
          <p:cNvPr id="36890" name="Text Box 15"/>
          <p:cNvSpPr txBox="1">
            <a:spLocks noChangeArrowheads="1"/>
          </p:cNvSpPr>
          <p:nvPr/>
        </p:nvSpPr>
        <p:spPr bwMode="auto">
          <a:xfrm>
            <a:off x="3346450" y="4768850"/>
            <a:ext cx="1828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Now solve for  n  to get</a:t>
            </a:r>
          </a:p>
        </p:txBody>
      </p:sp>
      <p:sp>
        <p:nvSpPr>
          <p:cNvPr id="36891" name="AutoShape 16"/>
          <p:cNvSpPr>
            <a:spLocks noChangeArrowheads="1"/>
          </p:cNvSpPr>
          <p:nvPr/>
        </p:nvSpPr>
        <p:spPr bwMode="auto">
          <a:xfrm>
            <a:off x="2813050" y="50736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6892" name="AutoShape 17"/>
          <p:cNvSpPr>
            <a:spLocks noChangeArrowheads="1"/>
          </p:cNvSpPr>
          <p:nvPr/>
        </p:nvSpPr>
        <p:spPr bwMode="auto">
          <a:xfrm>
            <a:off x="5251450" y="50736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6893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3549244F-18EE-46DE-99B5-8CE4A9497D01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94" name="Freeform 4"/>
          <p:cNvSpPr>
            <a:spLocks/>
          </p:cNvSpPr>
          <p:nvPr/>
        </p:nvSpPr>
        <p:spPr bwMode="auto">
          <a:xfrm>
            <a:off x="804863" y="2820988"/>
            <a:ext cx="1819275" cy="8270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Rectangle 5"/>
          <p:cNvSpPr>
            <a:spLocks noChangeArrowheads="1"/>
          </p:cNvSpPr>
          <p:nvPr/>
        </p:nvSpPr>
        <p:spPr bwMode="auto">
          <a:xfrm>
            <a:off x="1060450" y="2809875"/>
            <a:ext cx="1309688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 </a:t>
            </a:r>
          </a:p>
          <a:p>
            <a:pPr algn="ctr" eaLnBrk="0" hangingPunct="0"/>
            <a:r>
              <a:rPr lang="en-US" sz="2400" b="1"/>
              <a:t>Mean</a:t>
            </a:r>
          </a:p>
        </p:txBody>
      </p:sp>
      <p:sp>
        <p:nvSpPr>
          <p:cNvPr id="36896" name="Line 12"/>
          <p:cNvSpPr>
            <a:spLocks noChangeShapeType="1"/>
          </p:cNvSpPr>
          <p:nvPr/>
        </p:nvSpPr>
        <p:spPr bwMode="auto">
          <a:xfrm>
            <a:off x="1687513" y="258921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7" name="Freeform 2"/>
          <p:cNvSpPr>
            <a:spLocks/>
          </p:cNvSpPr>
          <p:nvPr/>
        </p:nvSpPr>
        <p:spPr bwMode="auto">
          <a:xfrm>
            <a:off x="2082800" y="1420813"/>
            <a:ext cx="2306638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Rectangle 9"/>
          <p:cNvSpPr>
            <a:spLocks noChangeArrowheads="1"/>
          </p:cNvSpPr>
          <p:nvPr/>
        </p:nvSpPr>
        <p:spPr bwMode="auto">
          <a:xfrm>
            <a:off x="2155825" y="1420813"/>
            <a:ext cx="21209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Large Populations</a:t>
            </a:r>
          </a:p>
        </p:txBody>
      </p:sp>
      <p:cxnSp>
        <p:nvCxnSpPr>
          <p:cNvPr id="36899" name="Straight Connector 25"/>
          <p:cNvCxnSpPr>
            <a:cxnSpLocks noChangeShapeType="1"/>
          </p:cNvCxnSpPr>
          <p:nvPr/>
        </p:nvCxnSpPr>
        <p:spPr bwMode="auto">
          <a:xfrm>
            <a:off x="1681163" y="2589213"/>
            <a:ext cx="16129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6900" name="Straight Connector 26"/>
          <p:cNvCxnSpPr>
            <a:cxnSpLocks noChangeShapeType="1"/>
          </p:cNvCxnSpPr>
          <p:nvPr/>
        </p:nvCxnSpPr>
        <p:spPr bwMode="auto">
          <a:xfrm rot="5400000">
            <a:off x="3123406" y="2424907"/>
            <a:ext cx="328613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6901" name="TextBox 17"/>
          <p:cNvSpPr txBox="1">
            <a:spLocks noChangeArrowheads="1"/>
          </p:cNvSpPr>
          <p:nvPr/>
        </p:nvSpPr>
        <p:spPr bwMode="auto">
          <a:xfrm>
            <a:off x="628650" y="3721100"/>
            <a:ext cx="2333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(Known population variance)</a:t>
            </a:r>
          </a:p>
        </p:txBody>
      </p:sp>
      <p:sp>
        <p:nvSpPr>
          <p:cNvPr id="3690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Sample-Size Determination: Large Populations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Sample-Size Determination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>
          <a:xfrm>
            <a:off x="585788" y="1828800"/>
            <a:ext cx="8024812" cy="43434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To determine the required sample size for the mean, you must know:</a:t>
            </a:r>
          </a:p>
          <a:p>
            <a:pPr marL="742950" lvl="1" indent="-285750" defTabSz="914400" eaLnBrk="1" hangingPunct="1"/>
            <a:endParaRPr lang="en-US" smtClean="0"/>
          </a:p>
          <a:p>
            <a:pPr marL="742950" lvl="1" indent="-285750" defTabSz="914400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mtClean="0"/>
              <a:t>The desired level of confidence (1 -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/>
              <a:t>), which determines the z</a:t>
            </a:r>
            <a:r>
              <a:rPr lang="en-US" baseline="-25000" smtClean="0">
                <a:sym typeface="Symbol" pitchFamily="18" charset="2"/>
              </a:rPr>
              <a:t>/2</a:t>
            </a:r>
            <a:r>
              <a:rPr lang="en-US" smtClean="0"/>
              <a:t> value</a:t>
            </a:r>
          </a:p>
          <a:p>
            <a:pPr marL="742950" lvl="1" indent="-285750" defTabSz="914400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mtClean="0"/>
              <a:t>The acceptable margin of error (sampling error), ME</a:t>
            </a:r>
          </a:p>
          <a:p>
            <a:pPr marL="742950" lvl="1" indent="-285750" defTabSz="914400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mtClean="0"/>
              <a:t>The population standard deviation, </a:t>
            </a:r>
            <a:r>
              <a:rPr lang="el-GR" smtClean="0">
                <a:cs typeface="Arial" charset="0"/>
              </a:rPr>
              <a:t>σ</a:t>
            </a:r>
          </a:p>
        </p:txBody>
      </p:sp>
      <p:sp>
        <p:nvSpPr>
          <p:cNvPr id="1034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034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29795271-EDC2-47C5-8C0C-2DA07C0BDEFE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4163"/>
            <a:ext cx="7793038" cy="914400"/>
          </a:xfrm>
        </p:spPr>
        <p:txBody>
          <a:bodyPr/>
          <a:lstStyle/>
          <a:p>
            <a:pPr eaLnBrk="1" hangingPunct="1"/>
            <a:r>
              <a:rPr lang="en-US" smtClean="0"/>
              <a:t>Required Sample Size Example</a:t>
            </a:r>
          </a:p>
        </p:txBody>
      </p:sp>
      <p:sp>
        <p:nvSpPr>
          <p:cNvPr id="3790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086600" cy="1447800"/>
          </a:xfrm>
          <a:solidFill>
            <a:srgbClr val="D5EEFF"/>
          </a:solidFill>
          <a:ln w="12700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marL="0" indent="0" defTabSz="91440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mtClean="0"/>
              <a:t>If </a:t>
            </a:r>
            <a:r>
              <a:rPr lang="en-US" smtClean="0">
                <a:sym typeface="Symbol" pitchFamily="18" charset="2"/>
              </a:rPr>
              <a:t> = 45, w</a:t>
            </a:r>
            <a:r>
              <a:rPr lang="en-US" smtClean="0"/>
              <a:t>hat sample size is needed to estimate the mean within ± 5 with 90% confidence?  </a:t>
            </a:r>
          </a:p>
        </p:txBody>
      </p:sp>
      <p:sp>
        <p:nvSpPr>
          <p:cNvPr id="379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7903" name="Rectangle 4"/>
          <p:cNvSpPr>
            <a:spLocks noChangeArrowheads="1"/>
          </p:cNvSpPr>
          <p:nvPr/>
        </p:nvSpPr>
        <p:spPr bwMode="auto">
          <a:xfrm>
            <a:off x="6477000" y="5638800"/>
            <a:ext cx="2286000" cy="393700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(Always round up)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644650" y="3490913"/>
          <a:ext cx="5956300" cy="1041400"/>
        </p:xfrm>
        <a:graphic>
          <a:graphicData uri="http://schemas.openxmlformats.org/presentationml/2006/ole">
            <p:oleObj spid="_x0000_s37899" name="Equation" r:id="rId3" imgW="2400300" imgH="419100" progId="Equation.3">
              <p:embed/>
            </p:oleObj>
          </a:graphicData>
        </a:graphic>
      </p:graphicFrame>
      <p:sp>
        <p:nvSpPr>
          <p:cNvPr id="37904" name="Text Box 6"/>
          <p:cNvSpPr txBox="1">
            <a:spLocks noChangeArrowheads="1"/>
          </p:cNvSpPr>
          <p:nvPr/>
        </p:nvSpPr>
        <p:spPr bwMode="auto">
          <a:xfrm>
            <a:off x="1524000" y="4953000"/>
            <a:ext cx="6400800" cy="531813"/>
          </a:xfrm>
          <a:prstGeom prst="rect">
            <a:avLst/>
          </a:prstGeom>
          <a:solidFill>
            <a:srgbClr val="FDE0B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 the required sample size is </a:t>
            </a:r>
            <a:r>
              <a:rPr lang="en-US" b="1">
                <a:solidFill>
                  <a:srgbClr val="0000FF"/>
                </a:solidFill>
              </a:rPr>
              <a:t>n = 220</a:t>
            </a:r>
          </a:p>
        </p:txBody>
      </p:sp>
      <p:sp>
        <p:nvSpPr>
          <p:cNvPr id="37905" name="Line 7"/>
          <p:cNvSpPr>
            <a:spLocks noChangeShapeType="1"/>
          </p:cNvSpPr>
          <p:nvPr/>
        </p:nvSpPr>
        <p:spPr bwMode="auto">
          <a:xfrm>
            <a:off x="7162800" y="4343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24FC9C02-0B1A-45EC-B8E6-97CE2539A8F9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Sample Size Determination:</a:t>
            </a:r>
            <a:br>
              <a:rPr lang="en-US" smtClean="0"/>
            </a:br>
            <a:r>
              <a:rPr lang="en-US" smtClean="0"/>
              <a:t>Population Proportion</a:t>
            </a:r>
          </a:p>
        </p:txBody>
      </p:sp>
      <p:sp>
        <p:nvSpPr>
          <p:cNvPr id="389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422275" y="4398963"/>
          <a:ext cx="3571875" cy="1509712"/>
        </p:xfrm>
        <a:graphic>
          <a:graphicData uri="http://schemas.openxmlformats.org/presentationml/2006/ole">
            <p:oleObj spid="_x0000_s38934" name="Equation" r:id="rId3" imgW="1079500" imgH="457200" progId="Equation.3">
              <p:embed/>
            </p:oleObj>
          </a:graphicData>
        </a:graphic>
      </p:graphicFrame>
      <p:sp>
        <p:nvSpPr>
          <p:cNvPr id="38938" name="Oval 4"/>
          <p:cNvSpPr>
            <a:spLocks noChangeArrowheads="1"/>
          </p:cNvSpPr>
          <p:nvPr/>
        </p:nvSpPr>
        <p:spPr bwMode="auto">
          <a:xfrm>
            <a:off x="1060450" y="4206875"/>
            <a:ext cx="3402013" cy="181927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graphicFrame>
        <p:nvGraphicFramePr>
          <p:cNvPr id="38935" name="Object 23"/>
          <p:cNvGraphicFramePr>
            <a:graphicFrameLocks noChangeAspect="1"/>
          </p:cNvGraphicFramePr>
          <p:nvPr/>
        </p:nvGraphicFramePr>
        <p:xfrm>
          <a:off x="4816475" y="4398963"/>
          <a:ext cx="4116388" cy="1509712"/>
        </p:xfrm>
        <a:graphic>
          <a:graphicData uri="http://schemas.openxmlformats.org/presentationml/2006/ole">
            <p:oleObj spid="_x0000_s38935" name="Equation" r:id="rId4" imgW="1244600" imgH="457200" progId="Equation.3">
              <p:embed/>
            </p:oleObj>
          </a:graphicData>
        </a:graphic>
      </p:graphicFrame>
      <p:sp>
        <p:nvSpPr>
          <p:cNvPr id="38939" name="AutoShape 17"/>
          <p:cNvSpPr>
            <a:spLocks noChangeArrowheads="1"/>
          </p:cNvSpPr>
          <p:nvPr/>
        </p:nvSpPr>
        <p:spPr bwMode="auto">
          <a:xfrm rot="16200000" flipH="1">
            <a:off x="1503363" y="3430588"/>
            <a:ext cx="6096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Text Box 18"/>
          <p:cNvSpPr txBox="1">
            <a:spLocks noChangeArrowheads="1"/>
          </p:cNvSpPr>
          <p:nvPr/>
        </p:nvSpPr>
        <p:spPr bwMode="auto">
          <a:xfrm>
            <a:off x="5867400" y="5867400"/>
            <a:ext cx="2438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Margin of Error (sampling error)</a:t>
            </a:r>
          </a:p>
        </p:txBody>
      </p:sp>
      <p:sp>
        <p:nvSpPr>
          <p:cNvPr id="38941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EB141AAF-DA80-40DC-BD40-B51324FC8AF1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42" name="Freeform 2"/>
          <p:cNvSpPr>
            <a:spLocks/>
          </p:cNvSpPr>
          <p:nvPr/>
        </p:nvSpPr>
        <p:spPr bwMode="auto">
          <a:xfrm>
            <a:off x="2198688" y="2925763"/>
            <a:ext cx="1981200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3" name="Rectangle 9"/>
          <p:cNvSpPr>
            <a:spLocks noChangeArrowheads="1"/>
          </p:cNvSpPr>
          <p:nvPr/>
        </p:nvSpPr>
        <p:spPr bwMode="auto">
          <a:xfrm>
            <a:off x="2274888" y="2925763"/>
            <a:ext cx="1865312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</a:t>
            </a:r>
          </a:p>
          <a:p>
            <a:pPr algn="ctr" eaLnBrk="0" hangingPunct="0"/>
            <a:r>
              <a:rPr lang="en-US" sz="2400" b="1"/>
              <a:t>Proportion</a:t>
            </a:r>
          </a:p>
        </p:txBody>
      </p:sp>
      <p:sp>
        <p:nvSpPr>
          <p:cNvPr id="38944" name="Line 13"/>
          <p:cNvSpPr>
            <a:spLocks noChangeShapeType="1"/>
          </p:cNvSpPr>
          <p:nvPr/>
        </p:nvSpPr>
        <p:spPr bwMode="auto">
          <a:xfrm>
            <a:off x="3265488" y="26971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5" name="Freeform 2"/>
          <p:cNvSpPr>
            <a:spLocks/>
          </p:cNvSpPr>
          <p:nvPr/>
        </p:nvSpPr>
        <p:spPr bwMode="auto">
          <a:xfrm>
            <a:off x="1358900" y="1536700"/>
            <a:ext cx="2306638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6" name="Rectangle 9"/>
          <p:cNvSpPr>
            <a:spLocks noChangeArrowheads="1"/>
          </p:cNvSpPr>
          <p:nvPr/>
        </p:nvSpPr>
        <p:spPr bwMode="auto">
          <a:xfrm>
            <a:off x="1431925" y="1536700"/>
            <a:ext cx="21209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Large Populations</a:t>
            </a:r>
          </a:p>
        </p:txBody>
      </p:sp>
      <p:cxnSp>
        <p:nvCxnSpPr>
          <p:cNvPr id="38947" name="Straight Connector 26"/>
          <p:cNvCxnSpPr>
            <a:cxnSpLocks noChangeShapeType="1"/>
          </p:cNvCxnSpPr>
          <p:nvPr/>
        </p:nvCxnSpPr>
        <p:spPr bwMode="auto">
          <a:xfrm>
            <a:off x="2563813" y="2698750"/>
            <a:ext cx="693737" cy="635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8948" name="Straight Connector 28"/>
          <p:cNvCxnSpPr>
            <a:cxnSpLocks noChangeShapeType="1"/>
          </p:cNvCxnSpPr>
          <p:nvPr/>
        </p:nvCxnSpPr>
        <p:spPr bwMode="auto">
          <a:xfrm rot="5400000">
            <a:off x="2399507" y="2540794"/>
            <a:ext cx="32861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" name="Bent Arrow 19"/>
          <p:cNvSpPr/>
          <p:nvPr/>
        </p:nvSpPr>
        <p:spPr bwMode="auto">
          <a:xfrm rot="7926623" flipH="1">
            <a:off x="4157663" y="5380038"/>
            <a:ext cx="974725" cy="993775"/>
          </a:xfrm>
          <a:prstGeom prst="bentArrow">
            <a:avLst>
              <a:gd name="adj1" fmla="val 16057"/>
              <a:gd name="adj2" fmla="val 25000"/>
              <a:gd name="adj3" fmla="val 25000"/>
              <a:gd name="adj4" fmla="val 43750"/>
            </a:avLst>
          </a:prstGeom>
          <a:solidFill>
            <a:srgbClr val="339966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400">
              <a:latin typeface="Arial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9988" name="Object 52"/>
          <p:cNvGraphicFramePr>
            <a:graphicFrameLocks noChangeAspect="1"/>
          </p:cNvGraphicFramePr>
          <p:nvPr/>
        </p:nvGraphicFramePr>
        <p:xfrm>
          <a:off x="6254750" y="5148263"/>
          <a:ext cx="2346325" cy="1157287"/>
        </p:xfrm>
        <a:graphic>
          <a:graphicData uri="http://schemas.openxmlformats.org/presentationml/2006/ole">
            <p:oleObj spid="_x0000_s39988" name="Equation" r:id="rId3" imgW="850531" imgH="418918" progId="Equation.3">
              <p:embed/>
            </p:oleObj>
          </a:graphicData>
        </a:graphic>
      </p:graphicFrame>
      <p:sp>
        <p:nvSpPr>
          <p:cNvPr id="39994" name="Text Box 13"/>
          <p:cNvSpPr txBox="1">
            <a:spLocks noChangeArrowheads="1"/>
          </p:cNvSpPr>
          <p:nvPr/>
        </p:nvSpPr>
        <p:spPr bwMode="auto">
          <a:xfrm>
            <a:off x="3302000" y="4953000"/>
            <a:ext cx="21113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Substitute 0.25 for  </a:t>
            </a:r>
          </a:p>
          <a:p>
            <a:r>
              <a:rPr lang="en-US" sz="2400"/>
              <a:t>and solve for  n  to get</a:t>
            </a:r>
          </a:p>
        </p:txBody>
      </p:sp>
      <p:sp>
        <p:nvSpPr>
          <p:cNvPr id="39995" name="AutoShape 14"/>
          <p:cNvSpPr>
            <a:spLocks noChangeArrowheads="1"/>
          </p:cNvSpPr>
          <p:nvPr/>
        </p:nvSpPr>
        <p:spPr bwMode="auto">
          <a:xfrm>
            <a:off x="2768600" y="554196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9996" name="AutoShape 15"/>
          <p:cNvSpPr>
            <a:spLocks noChangeArrowheads="1"/>
          </p:cNvSpPr>
          <p:nvPr/>
        </p:nvSpPr>
        <p:spPr bwMode="auto">
          <a:xfrm>
            <a:off x="5505450" y="554196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9997" name="Text Box 17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9989" name="Object 53"/>
          <p:cNvGraphicFramePr>
            <a:graphicFrameLocks noChangeAspect="1"/>
          </p:cNvGraphicFramePr>
          <p:nvPr/>
        </p:nvGraphicFramePr>
        <p:xfrm>
          <a:off x="292100" y="4014788"/>
          <a:ext cx="2378075" cy="871537"/>
        </p:xfrm>
        <a:graphic>
          <a:graphicData uri="http://schemas.openxmlformats.org/presentationml/2006/ole">
            <p:oleObj spid="_x0000_s39989" name="Equation" r:id="rId4" imgW="1244600" imgH="457200" progId="Equation.3">
              <p:embed/>
            </p:oleObj>
          </a:graphicData>
        </a:graphic>
      </p:graphicFrame>
      <p:sp>
        <p:nvSpPr>
          <p:cNvPr id="39998" name="Text Box 21"/>
          <p:cNvSpPr txBox="1">
            <a:spLocks noChangeArrowheads="1"/>
          </p:cNvSpPr>
          <p:nvPr/>
        </p:nvSpPr>
        <p:spPr bwMode="auto">
          <a:xfrm>
            <a:off x="255588" y="4965700"/>
            <a:ext cx="23780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          cannot be larger than 0.25, when    = 0.5</a:t>
            </a:r>
          </a:p>
        </p:txBody>
      </p:sp>
      <p:graphicFrame>
        <p:nvGraphicFramePr>
          <p:cNvPr id="39990" name="Object 54"/>
          <p:cNvGraphicFramePr>
            <a:graphicFrameLocks noChangeAspect="1"/>
          </p:cNvGraphicFramePr>
          <p:nvPr/>
        </p:nvGraphicFramePr>
        <p:xfrm>
          <a:off x="255588" y="5002213"/>
          <a:ext cx="946150" cy="434975"/>
        </p:xfrm>
        <a:graphic>
          <a:graphicData uri="http://schemas.openxmlformats.org/presentationml/2006/ole">
            <p:oleObj spid="_x0000_s39990" name="Equation" r:id="rId5" imgW="495085" imgH="228501" progId="Equation.3">
              <p:embed/>
            </p:oleObj>
          </a:graphicData>
        </a:graphic>
      </p:graphicFrame>
      <p:graphicFrame>
        <p:nvGraphicFramePr>
          <p:cNvPr id="39991" name="Object 55"/>
          <p:cNvGraphicFramePr>
            <a:graphicFrameLocks noChangeAspect="1"/>
          </p:cNvGraphicFramePr>
          <p:nvPr/>
        </p:nvGraphicFramePr>
        <p:xfrm>
          <a:off x="1938338" y="5695950"/>
          <a:ext cx="242887" cy="434975"/>
        </p:xfrm>
        <a:graphic>
          <a:graphicData uri="http://schemas.openxmlformats.org/presentationml/2006/ole">
            <p:oleObj spid="_x0000_s39991" name="Equation" r:id="rId6" imgW="126890" imgH="228402" progId="Equation.3">
              <p:embed/>
            </p:oleObj>
          </a:graphicData>
        </a:graphic>
      </p:graphicFrame>
      <p:graphicFrame>
        <p:nvGraphicFramePr>
          <p:cNvPr id="39992" name="Object 56"/>
          <p:cNvGraphicFramePr>
            <a:graphicFrameLocks noChangeAspect="1"/>
          </p:cNvGraphicFramePr>
          <p:nvPr/>
        </p:nvGraphicFramePr>
        <p:xfrm>
          <a:off x="4467225" y="5335588"/>
          <a:ext cx="946150" cy="434975"/>
        </p:xfrm>
        <a:graphic>
          <a:graphicData uri="http://schemas.openxmlformats.org/presentationml/2006/ole">
            <p:oleObj spid="_x0000_s39992" name="Equation" r:id="rId7" imgW="495085" imgH="228501" progId="Equation.3">
              <p:embed/>
            </p:oleObj>
          </a:graphicData>
        </a:graphic>
      </p:graphicFrame>
      <p:sp>
        <p:nvSpPr>
          <p:cNvPr id="39999" name="Slide Number Placeholder 2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6F64648B-CD3A-4C6C-9244-72DB441FCD92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000" name="Freeform 2"/>
          <p:cNvSpPr>
            <a:spLocks/>
          </p:cNvSpPr>
          <p:nvPr/>
        </p:nvSpPr>
        <p:spPr bwMode="auto">
          <a:xfrm>
            <a:off x="2198688" y="2925763"/>
            <a:ext cx="1981200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01" name="Rectangle 9"/>
          <p:cNvSpPr>
            <a:spLocks noChangeArrowheads="1"/>
          </p:cNvSpPr>
          <p:nvPr/>
        </p:nvSpPr>
        <p:spPr bwMode="auto">
          <a:xfrm>
            <a:off x="2274888" y="2925763"/>
            <a:ext cx="1865312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</a:t>
            </a:r>
          </a:p>
          <a:p>
            <a:pPr algn="ctr" eaLnBrk="0" hangingPunct="0"/>
            <a:r>
              <a:rPr lang="en-US" sz="2400" b="1"/>
              <a:t>Proportion</a:t>
            </a:r>
          </a:p>
        </p:txBody>
      </p:sp>
      <p:sp>
        <p:nvSpPr>
          <p:cNvPr id="40002" name="Line 13"/>
          <p:cNvSpPr>
            <a:spLocks noChangeShapeType="1"/>
          </p:cNvSpPr>
          <p:nvPr/>
        </p:nvSpPr>
        <p:spPr bwMode="auto">
          <a:xfrm>
            <a:off x="3265488" y="26971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003" name="Freeform 2"/>
          <p:cNvSpPr>
            <a:spLocks/>
          </p:cNvSpPr>
          <p:nvPr/>
        </p:nvSpPr>
        <p:spPr bwMode="auto">
          <a:xfrm>
            <a:off x="1358900" y="1536700"/>
            <a:ext cx="2306638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04" name="Rectangle 9"/>
          <p:cNvSpPr>
            <a:spLocks noChangeArrowheads="1"/>
          </p:cNvSpPr>
          <p:nvPr/>
        </p:nvSpPr>
        <p:spPr bwMode="auto">
          <a:xfrm>
            <a:off x="1431925" y="1536700"/>
            <a:ext cx="21209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Large Populations</a:t>
            </a:r>
          </a:p>
        </p:txBody>
      </p:sp>
      <p:cxnSp>
        <p:nvCxnSpPr>
          <p:cNvPr id="40005" name="Straight Connector 28"/>
          <p:cNvCxnSpPr>
            <a:cxnSpLocks noChangeShapeType="1"/>
          </p:cNvCxnSpPr>
          <p:nvPr/>
        </p:nvCxnSpPr>
        <p:spPr bwMode="auto">
          <a:xfrm>
            <a:off x="2563813" y="2698750"/>
            <a:ext cx="693737" cy="635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0006" name="Straight Connector 29"/>
          <p:cNvCxnSpPr>
            <a:cxnSpLocks noChangeShapeType="1"/>
          </p:cNvCxnSpPr>
          <p:nvPr/>
        </p:nvCxnSpPr>
        <p:spPr bwMode="auto">
          <a:xfrm rot="5400000">
            <a:off x="2399507" y="2540794"/>
            <a:ext cx="32861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0007" name="AutoShape 17"/>
          <p:cNvSpPr>
            <a:spLocks noChangeArrowheads="1"/>
          </p:cNvSpPr>
          <p:nvPr/>
        </p:nvSpPr>
        <p:spPr bwMode="auto">
          <a:xfrm rot="16200000" flipH="1">
            <a:off x="1503363" y="3430588"/>
            <a:ext cx="6096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Sample Size Determination:</a:t>
            </a:r>
            <a:br>
              <a:rPr lang="en-US" smtClean="0"/>
            </a:br>
            <a:r>
              <a:rPr lang="en-US" smtClean="0"/>
              <a:t>Population Proportion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3225"/>
            <a:ext cx="7848600" cy="4791075"/>
          </a:xfrm>
        </p:spPr>
        <p:txBody>
          <a:bodyPr/>
          <a:lstStyle/>
          <a:p>
            <a:pPr marL="342900" indent="-342900" defTabSz="914400" eaLnBrk="1" hangingPunct="1">
              <a:spcBef>
                <a:spcPct val="30000"/>
              </a:spcBef>
            </a:pPr>
            <a:r>
              <a:rPr lang="en-US" sz="2400" smtClean="0"/>
              <a:t>The sample and population proportions,     and P, are generally not known (since no sample has been taken yet)</a:t>
            </a:r>
          </a:p>
          <a:p>
            <a:pPr marL="342900" indent="-342900" defTabSz="914400" eaLnBrk="1" hangingPunct="1">
              <a:spcBef>
                <a:spcPct val="30000"/>
              </a:spcBef>
            </a:pPr>
            <a:r>
              <a:rPr lang="en-US" sz="2400" smtClean="0"/>
              <a:t>P(1 – P) = 0.25 generates the largest possible margin of error (so guarantees that the resulting sample size will meet the desired level of confidence)</a:t>
            </a:r>
          </a:p>
          <a:p>
            <a:pPr marL="342900" indent="-342900" defTabSz="914400" eaLnBrk="1" hangingPunct="1">
              <a:spcBef>
                <a:spcPct val="30000"/>
              </a:spcBef>
            </a:pPr>
            <a:r>
              <a:rPr lang="en-US" sz="2400" smtClean="0"/>
              <a:t>To determine the required sample size for the proportion, you must know:</a:t>
            </a:r>
          </a:p>
          <a:p>
            <a:pPr marL="742950" lvl="1" indent="-285750" defTabSz="914400" eaLnBrk="1" hangingPunct="1">
              <a:spcBef>
                <a:spcPct val="30000"/>
              </a:spcBef>
            </a:pPr>
            <a:r>
              <a:rPr lang="en-US" sz="2000" smtClean="0"/>
              <a:t>The desired level of confidence (1 - </a:t>
            </a:r>
            <a:r>
              <a:rPr lang="en-US" sz="2000" b="1" smtClean="0">
                <a:sym typeface="Symbol" pitchFamily="18" charset="2"/>
              </a:rPr>
              <a:t></a:t>
            </a:r>
            <a:r>
              <a:rPr lang="en-US" sz="2000" smtClean="0"/>
              <a:t>), which determines the critical z</a:t>
            </a:r>
            <a:r>
              <a:rPr lang="en-US" sz="2000" baseline="-25000" smtClean="0">
                <a:sym typeface="Symbol" pitchFamily="18" charset="2"/>
              </a:rPr>
              <a:t>/2</a:t>
            </a:r>
            <a:r>
              <a:rPr lang="en-US" sz="2000" smtClean="0"/>
              <a:t> value</a:t>
            </a:r>
          </a:p>
          <a:p>
            <a:pPr marL="742950" lvl="1" indent="-285750" defTabSz="914400" eaLnBrk="1" hangingPunct="1">
              <a:spcBef>
                <a:spcPct val="30000"/>
              </a:spcBef>
            </a:pPr>
            <a:r>
              <a:rPr lang="en-US" sz="2000" smtClean="0"/>
              <a:t>The acceptable sampling error (margin of error), ME</a:t>
            </a:r>
          </a:p>
          <a:p>
            <a:pPr marL="742950" lvl="1" indent="-285750" defTabSz="914400" eaLnBrk="1" hangingPunct="1">
              <a:spcBef>
                <a:spcPct val="30000"/>
              </a:spcBef>
            </a:pPr>
            <a:r>
              <a:rPr lang="en-US" sz="2000" smtClean="0"/>
              <a:t>Estimate P(1 – P) = 0.25</a:t>
            </a:r>
            <a:endParaRPr lang="el-GR" sz="2000" smtClean="0"/>
          </a:p>
        </p:txBody>
      </p:sp>
      <p:sp>
        <p:nvSpPr>
          <p:cNvPr id="409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0974" name="Text Box 4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6656388" y="1628775"/>
          <a:ext cx="268287" cy="484188"/>
        </p:xfrm>
        <a:graphic>
          <a:graphicData uri="http://schemas.openxmlformats.org/presentationml/2006/ole">
            <p:oleObj spid="_x0000_s40971" name="Equation" r:id="rId3" imgW="126890" imgH="228402" progId="Equation.3">
              <p:embed/>
            </p:oleObj>
          </a:graphicData>
        </a:graphic>
      </p:graphicFrame>
      <p:sp>
        <p:nvSpPr>
          <p:cNvPr id="4097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3D86E7A8-72B7-4A87-8C1A-81600F26C0ED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7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Sample Size Determination:</a:t>
            </a:r>
            <a:br>
              <a:rPr lang="en-US" smtClean="0"/>
            </a:br>
            <a:r>
              <a:rPr lang="en-US" smtClean="0"/>
              <a:t>Population Proportion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Unbiasedness</a:t>
            </a:r>
          </a:p>
        </p:txBody>
      </p:sp>
      <p:sp>
        <p:nvSpPr>
          <p:cNvPr id="3156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636713"/>
            <a:ext cx="7643813" cy="4864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A point estimator      is said to be an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unbiased estimator </a:t>
            </a:r>
            <a:r>
              <a:rPr lang="en-US" smtClean="0">
                <a:sym typeface="Symbol" pitchFamily="18" charset="2"/>
              </a:rPr>
              <a:t>of the parameter  </a:t>
            </a:r>
            <a:r>
              <a:rPr lang="en-US" b="1" smtClean="0">
                <a:sym typeface="Symbol" pitchFamily="18" charset="2"/>
              </a:rPr>
              <a:t></a:t>
            </a:r>
            <a:r>
              <a:rPr lang="en-US" smtClean="0">
                <a:sym typeface="Symbol" pitchFamily="18" charset="2"/>
              </a:rPr>
              <a:t>  if its expected value is equal to that parameter: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z="2000" smtClean="0"/>
              <a:t>Examples:  </a:t>
            </a:r>
          </a:p>
          <a:p>
            <a:pPr lvl="1" eaLnBrk="1" hangingPunct="1"/>
            <a:r>
              <a:rPr lang="en-US" sz="2000" smtClean="0"/>
              <a:t>The sample mean     is an unbiased estimator of </a:t>
            </a:r>
            <a:r>
              <a:rPr lang="el-GR" sz="2000" smtClean="0">
                <a:cs typeface="Arial" charset="0"/>
              </a:rPr>
              <a:t>μ</a:t>
            </a:r>
            <a:endParaRPr lang="en-US" sz="2000" smtClean="0">
              <a:cs typeface="Arial" charset="0"/>
            </a:endParaRPr>
          </a:p>
          <a:p>
            <a:pPr lvl="1" eaLnBrk="1" hangingPunct="1"/>
            <a:r>
              <a:rPr lang="en-US" sz="2000" smtClean="0"/>
              <a:t>The sample variance s</a:t>
            </a:r>
            <a:r>
              <a:rPr lang="en-US" sz="2000" baseline="30000" smtClean="0"/>
              <a:t>2 </a:t>
            </a:r>
            <a:r>
              <a:rPr lang="en-US" sz="2000" smtClean="0"/>
              <a:t> is an unbiased estimator of </a:t>
            </a:r>
            <a:r>
              <a:rPr lang="el-GR" sz="2000" smtClean="0">
                <a:cs typeface="Arial" charset="0"/>
              </a:rPr>
              <a:t>σ</a:t>
            </a:r>
            <a:r>
              <a:rPr lang="en-US" sz="2000" baseline="30000" smtClean="0">
                <a:cs typeface="Arial" charset="0"/>
              </a:rPr>
              <a:t>2</a:t>
            </a:r>
            <a:endParaRPr lang="el-GR" sz="2000" baseline="30000" smtClean="0">
              <a:cs typeface="Arial" charset="0"/>
            </a:endParaRPr>
          </a:p>
          <a:p>
            <a:pPr lvl="1" eaLnBrk="1" hangingPunct="1"/>
            <a:r>
              <a:rPr lang="en-US" sz="2000" smtClean="0"/>
              <a:t>The sample proportion     is an unbiased estimator of P</a:t>
            </a:r>
          </a:p>
        </p:txBody>
      </p:sp>
      <p:graphicFrame>
        <p:nvGraphicFramePr>
          <p:cNvPr id="3151" name="Object 79"/>
          <p:cNvGraphicFramePr>
            <a:graphicFrameLocks noChangeAspect="1"/>
          </p:cNvGraphicFramePr>
          <p:nvPr/>
        </p:nvGraphicFramePr>
        <p:xfrm>
          <a:off x="3900488" y="1600200"/>
          <a:ext cx="306387" cy="552450"/>
        </p:xfrm>
        <a:graphic>
          <a:graphicData uri="http://schemas.openxmlformats.org/presentationml/2006/ole">
            <p:oleObj spid="_x0000_s3151" name="Equation" r:id="rId3" imgW="126890" imgH="228402" progId="Equation.3">
              <p:embed/>
            </p:oleObj>
          </a:graphicData>
        </a:graphic>
      </p:graphicFrame>
      <p:graphicFrame>
        <p:nvGraphicFramePr>
          <p:cNvPr id="3152" name="Object 80"/>
          <p:cNvGraphicFramePr>
            <a:graphicFrameLocks noChangeAspect="1"/>
          </p:cNvGraphicFramePr>
          <p:nvPr/>
        </p:nvGraphicFramePr>
        <p:xfrm>
          <a:off x="3402013" y="3392488"/>
          <a:ext cx="1603375" cy="727075"/>
        </p:xfrm>
        <a:graphic>
          <a:graphicData uri="http://schemas.openxmlformats.org/presentationml/2006/ole">
            <p:oleObj spid="_x0000_s3152" name="Equation" r:id="rId4" imgW="558720" imgH="253800" progId="Equation.3">
              <p:embed/>
            </p:oleObj>
          </a:graphicData>
        </a:graphic>
      </p:graphicFrame>
      <p:sp>
        <p:nvSpPr>
          <p:cNvPr id="3157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58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C6007FC6-6572-4AC6-A0FE-662755929888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153" name="Object 81"/>
          <p:cNvGraphicFramePr>
            <a:graphicFrameLocks noChangeAspect="1"/>
          </p:cNvGraphicFramePr>
          <p:nvPr/>
        </p:nvGraphicFramePr>
        <p:xfrm>
          <a:off x="3598863" y="4672013"/>
          <a:ext cx="204787" cy="266700"/>
        </p:xfrm>
        <a:graphic>
          <a:graphicData uri="http://schemas.openxmlformats.org/presentationml/2006/ole">
            <p:oleObj spid="_x0000_s3153" name="Equation" r:id="rId5" imgW="126780" imgH="164814" progId="Equation.3">
              <p:embed/>
            </p:oleObj>
          </a:graphicData>
        </a:graphic>
      </p:graphicFrame>
      <p:graphicFrame>
        <p:nvGraphicFramePr>
          <p:cNvPr id="3154" name="Object 82"/>
          <p:cNvGraphicFramePr>
            <a:graphicFrameLocks noChangeAspect="1"/>
          </p:cNvGraphicFramePr>
          <p:nvPr/>
        </p:nvGraphicFramePr>
        <p:xfrm>
          <a:off x="4090988" y="5330825"/>
          <a:ext cx="225425" cy="406400"/>
        </p:xfrm>
        <a:graphic>
          <a:graphicData uri="http://schemas.openxmlformats.org/presentationml/2006/ole">
            <p:oleObj spid="_x0000_s3154" name="Equation" r:id="rId6" imgW="126890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914400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Required Sample Size Example:</a:t>
            </a:r>
            <a:br>
              <a:rPr lang="en-US" smtClean="0"/>
            </a:br>
            <a:r>
              <a:rPr lang="en-US" smtClean="0"/>
              <a:t>Population Proportion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086600" cy="2112963"/>
          </a:xfrm>
          <a:ln w="12700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marL="0" indent="0" defTabSz="91440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z="2900" smtClean="0"/>
              <a:t>How large a sample would be necessary to estimate the true proportion defective in a large population </a:t>
            </a:r>
            <a:r>
              <a:rPr lang="en-US" sz="2900" smtClean="0">
                <a:solidFill>
                  <a:srgbClr val="0000FF"/>
                </a:solidFill>
              </a:rPr>
              <a:t>within </a:t>
            </a:r>
            <a:r>
              <a:rPr lang="en-US" sz="2900" smtClean="0">
                <a:solidFill>
                  <a:srgbClr val="0000FF"/>
                </a:solidFill>
                <a:cs typeface="Arial" charset="0"/>
              </a:rPr>
              <a:t>±</a:t>
            </a:r>
            <a:r>
              <a:rPr lang="en-US" sz="2900" smtClean="0">
                <a:solidFill>
                  <a:srgbClr val="0000FF"/>
                </a:solidFill>
              </a:rPr>
              <a:t>3%, with 95% confidence?</a:t>
            </a:r>
          </a:p>
        </p:txBody>
      </p:sp>
      <p:sp>
        <p:nvSpPr>
          <p:cNvPr id="1105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752600" y="48006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059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75AFA911-65D7-4CD1-B2FA-569954F1D9F5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7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57188"/>
            <a:ext cx="7467600" cy="838200"/>
          </a:xfrm>
        </p:spPr>
        <p:txBody>
          <a:bodyPr/>
          <a:lstStyle/>
          <a:p>
            <a:pPr defTabSz="914400" eaLnBrk="1" hangingPunct="1"/>
            <a:r>
              <a:rPr lang="en-US" smtClean="0"/>
              <a:t>Required Sample Size Example</a:t>
            </a:r>
          </a:p>
        </p:txBody>
      </p:sp>
      <p:sp>
        <p:nvSpPr>
          <p:cNvPr id="419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999" name="Rectangle 2"/>
          <p:cNvSpPr>
            <a:spLocks noChangeArrowheads="1"/>
          </p:cNvSpPr>
          <p:nvPr/>
        </p:nvSpPr>
        <p:spPr bwMode="auto">
          <a:xfrm>
            <a:off x="1066800" y="1600200"/>
            <a:ext cx="1676400" cy="609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000" name="Rectangle 4"/>
          <p:cNvSpPr>
            <a:spLocks noChangeArrowheads="1"/>
          </p:cNvSpPr>
          <p:nvPr/>
        </p:nvSpPr>
        <p:spPr bwMode="auto">
          <a:xfrm>
            <a:off x="1143000" y="1676400"/>
            <a:ext cx="64770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Solution: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For 95% confidence, use </a:t>
            </a:r>
            <a:r>
              <a:rPr lang="en-US">
                <a:solidFill>
                  <a:srgbClr val="0000FF"/>
                </a:solidFill>
              </a:rPr>
              <a:t>z</a:t>
            </a:r>
            <a:r>
              <a:rPr lang="en-US" baseline="-25000">
                <a:solidFill>
                  <a:srgbClr val="0000FF"/>
                </a:solidFill>
              </a:rPr>
              <a:t>0.025</a:t>
            </a:r>
            <a:r>
              <a:rPr lang="en-US">
                <a:solidFill>
                  <a:srgbClr val="0000FF"/>
                </a:solidFill>
              </a:rPr>
              <a:t> = 1.96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ME = </a:t>
            </a:r>
            <a:r>
              <a:rPr lang="en-US">
                <a:solidFill>
                  <a:srgbClr val="0000FF"/>
                </a:solidFill>
              </a:rPr>
              <a:t>0.03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Estimate P(1 – P) = </a:t>
            </a:r>
            <a:r>
              <a:rPr lang="en-US">
                <a:solidFill>
                  <a:srgbClr val="0000FF"/>
                </a:solidFill>
              </a:rPr>
              <a:t>0.25</a:t>
            </a:r>
          </a:p>
        </p:txBody>
      </p:sp>
      <p:sp>
        <p:nvSpPr>
          <p:cNvPr id="42001" name="Rectangle 5"/>
          <p:cNvSpPr>
            <a:spLocks noChangeArrowheads="1"/>
          </p:cNvSpPr>
          <p:nvPr/>
        </p:nvSpPr>
        <p:spPr bwMode="auto">
          <a:xfrm>
            <a:off x="6477000" y="5638800"/>
            <a:ext cx="2514600" cy="685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So use  n = 1068</a:t>
            </a:r>
          </a:p>
        </p:txBody>
      </p:sp>
      <p:sp>
        <p:nvSpPr>
          <p:cNvPr id="42002" name="Line 7"/>
          <p:cNvSpPr>
            <a:spLocks noChangeShapeType="1"/>
          </p:cNvSpPr>
          <p:nvPr/>
        </p:nvSpPr>
        <p:spPr bwMode="auto">
          <a:xfrm>
            <a:off x="7848600" y="5105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8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155700" y="4222750"/>
          <a:ext cx="7073900" cy="1227138"/>
        </p:xfrm>
        <a:graphic>
          <a:graphicData uri="http://schemas.openxmlformats.org/presentationml/2006/ole">
            <p:oleObj spid="_x0000_s41996" name="Equation" r:id="rId3" imgW="2565400" imgH="444500" progId="Equation.3">
              <p:embed/>
            </p:oleObj>
          </a:graphicData>
        </a:graphic>
      </p:graphicFrame>
      <p:sp>
        <p:nvSpPr>
          <p:cNvPr id="42004" name="Rectangle 10"/>
          <p:cNvSpPr>
            <a:spLocks noChangeArrowheads="1"/>
          </p:cNvSpPr>
          <p:nvPr/>
        </p:nvSpPr>
        <p:spPr bwMode="auto">
          <a:xfrm>
            <a:off x="6656388" y="4562475"/>
            <a:ext cx="1609725" cy="5492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005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367D10E5-74BB-43DE-A2F0-D8BEDF40360D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3044" name="AutoShape 17"/>
          <p:cNvSpPr>
            <a:spLocks noChangeArrowheads="1"/>
          </p:cNvSpPr>
          <p:nvPr/>
        </p:nvSpPr>
        <p:spPr bwMode="auto">
          <a:xfrm rot="13185416" flipH="1">
            <a:off x="290513" y="3635375"/>
            <a:ext cx="6096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8EF694F0-E7F4-4904-9FBF-37B1DDE33222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Sample-Size Determination:</a:t>
            </a:r>
            <a:br>
              <a:rPr lang="en-US" smtClean="0"/>
            </a:br>
            <a:r>
              <a:rPr lang="en-US" smtClean="0"/>
              <a:t>Finite Populations</a:t>
            </a:r>
          </a:p>
        </p:txBody>
      </p:sp>
      <p:sp>
        <p:nvSpPr>
          <p:cNvPr id="43047" name="Freeform 2"/>
          <p:cNvSpPr>
            <a:spLocks/>
          </p:cNvSpPr>
          <p:nvPr/>
        </p:nvSpPr>
        <p:spPr bwMode="auto">
          <a:xfrm>
            <a:off x="1471613" y="1420813"/>
            <a:ext cx="2306637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FFF99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8" name="Rectangle 9"/>
          <p:cNvSpPr>
            <a:spLocks noChangeArrowheads="1"/>
          </p:cNvSpPr>
          <p:nvPr/>
        </p:nvSpPr>
        <p:spPr bwMode="auto">
          <a:xfrm>
            <a:off x="1544638" y="1420813"/>
            <a:ext cx="21209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Finite Populations</a:t>
            </a:r>
          </a:p>
        </p:txBody>
      </p:sp>
      <p:sp>
        <p:nvSpPr>
          <p:cNvPr id="43049" name="Freeform 4"/>
          <p:cNvSpPr>
            <a:spLocks/>
          </p:cNvSpPr>
          <p:nvPr/>
        </p:nvSpPr>
        <p:spPr bwMode="auto">
          <a:xfrm>
            <a:off x="701675" y="2820988"/>
            <a:ext cx="1819275" cy="8270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FFF99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0" name="Rectangle 5"/>
          <p:cNvSpPr>
            <a:spLocks noChangeArrowheads="1"/>
          </p:cNvSpPr>
          <p:nvPr/>
        </p:nvSpPr>
        <p:spPr bwMode="auto">
          <a:xfrm>
            <a:off x="957263" y="2809875"/>
            <a:ext cx="1309687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 </a:t>
            </a:r>
          </a:p>
          <a:p>
            <a:pPr algn="ctr" eaLnBrk="0" hangingPunct="0"/>
            <a:r>
              <a:rPr lang="en-US" sz="2400" b="1"/>
              <a:t>Mean</a:t>
            </a:r>
          </a:p>
        </p:txBody>
      </p:sp>
      <p:sp>
        <p:nvSpPr>
          <p:cNvPr id="43051" name="Line 12"/>
          <p:cNvSpPr>
            <a:spLocks noChangeShapeType="1"/>
          </p:cNvSpPr>
          <p:nvPr/>
        </p:nvSpPr>
        <p:spPr bwMode="auto">
          <a:xfrm>
            <a:off x="1587500" y="25812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43052" name="Straight Connector 33"/>
          <p:cNvCxnSpPr>
            <a:cxnSpLocks noChangeShapeType="1"/>
          </p:cNvCxnSpPr>
          <p:nvPr/>
        </p:nvCxnSpPr>
        <p:spPr bwMode="auto">
          <a:xfrm rot="5400000">
            <a:off x="2482056" y="2424907"/>
            <a:ext cx="328613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3053" name="Straight Connector 34"/>
          <p:cNvCxnSpPr>
            <a:cxnSpLocks noChangeShapeType="1"/>
          </p:cNvCxnSpPr>
          <p:nvPr/>
        </p:nvCxnSpPr>
        <p:spPr bwMode="auto">
          <a:xfrm>
            <a:off x="1577975" y="2589213"/>
            <a:ext cx="1058863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43040" name="Object 32"/>
          <p:cNvGraphicFramePr>
            <a:graphicFrameLocks noChangeAspect="1"/>
          </p:cNvGraphicFramePr>
          <p:nvPr/>
        </p:nvGraphicFramePr>
        <p:xfrm>
          <a:off x="920750" y="5254625"/>
          <a:ext cx="2767013" cy="839788"/>
        </p:xfrm>
        <a:graphic>
          <a:graphicData uri="http://schemas.openxmlformats.org/presentationml/2006/ole">
            <p:oleObj spid="_x0000_s43040" name="Equation" r:id="rId3" imgW="1320227" imgH="444307" progId="Equation.3">
              <p:embed/>
            </p:oleObj>
          </a:graphicData>
        </a:graphic>
      </p:graphicFrame>
      <p:sp>
        <p:nvSpPr>
          <p:cNvPr id="43054" name="Text Box 18"/>
          <p:cNvSpPr txBox="1">
            <a:spLocks noChangeArrowheads="1"/>
          </p:cNvSpPr>
          <p:nvPr/>
        </p:nvSpPr>
        <p:spPr bwMode="auto">
          <a:xfrm>
            <a:off x="665163" y="4305300"/>
            <a:ext cx="3140075" cy="769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 finite population correction factor is added</a:t>
            </a:r>
            <a:r>
              <a:rPr lang="en-US"/>
              <a:t>:</a:t>
            </a:r>
          </a:p>
        </p:txBody>
      </p:sp>
      <p:sp>
        <p:nvSpPr>
          <p:cNvPr id="43055" name="Oval 37"/>
          <p:cNvSpPr>
            <a:spLocks noChangeArrowheads="1"/>
          </p:cNvSpPr>
          <p:nvPr/>
        </p:nvSpPr>
        <p:spPr bwMode="auto">
          <a:xfrm>
            <a:off x="2527300" y="5145088"/>
            <a:ext cx="1241425" cy="1058862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56" name="TextBox 38"/>
          <p:cNvSpPr txBox="1">
            <a:spLocks noChangeArrowheads="1"/>
          </p:cNvSpPr>
          <p:nvPr/>
        </p:nvSpPr>
        <p:spPr bwMode="auto">
          <a:xfrm>
            <a:off x="4572000" y="1931988"/>
            <a:ext cx="4381500" cy="483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/>
              <a:t>Calculate the required sample size n</a:t>
            </a:r>
            <a:r>
              <a:rPr lang="en-US" sz="2400" baseline="-25000"/>
              <a:t>0</a:t>
            </a:r>
            <a:r>
              <a:rPr lang="en-US" sz="2400"/>
              <a:t> using the prior formula:</a:t>
            </a:r>
          </a:p>
          <a:p>
            <a:pPr marL="457200" indent="-457200">
              <a:buFontTx/>
              <a:buAutoNum type="arabicPeriod"/>
            </a:pPr>
            <a:endParaRPr lang="en-US" sz="2400"/>
          </a:p>
          <a:p>
            <a:pPr marL="457200" indent="-457200">
              <a:buFontTx/>
              <a:buAutoNum type="arabicPeriod"/>
            </a:pPr>
            <a:endParaRPr lang="en-US" sz="2400"/>
          </a:p>
          <a:p>
            <a:pPr marL="457200" indent="-457200">
              <a:buFontTx/>
              <a:buAutoNum type="arabicPeriod"/>
            </a:pPr>
            <a:endParaRPr lang="en-US" sz="2400"/>
          </a:p>
          <a:p>
            <a:pPr marL="457200" indent="-457200">
              <a:buFontTx/>
              <a:buAutoNum type="arabicPeriod"/>
            </a:pPr>
            <a:r>
              <a:rPr lang="en-US" sz="2400"/>
              <a:t>Then adjust for the finite population</a:t>
            </a:r>
            <a:r>
              <a:rPr lang="en-US"/>
              <a:t>:</a:t>
            </a:r>
          </a:p>
          <a:p>
            <a:pPr marL="457200" indent="-457200">
              <a:buFontTx/>
              <a:buAutoNum type="arabicPeriod"/>
            </a:pPr>
            <a:endParaRPr lang="en-US"/>
          </a:p>
          <a:p>
            <a:pPr marL="457200" indent="-457200">
              <a:buFontTx/>
              <a:buAutoNum type="arabicPeriod"/>
            </a:pPr>
            <a:endParaRPr lang="en-US"/>
          </a:p>
          <a:p>
            <a:pPr marL="457200" indent="-457200">
              <a:buFontTx/>
              <a:buAutoNum type="arabicPeriod"/>
            </a:pPr>
            <a:endParaRPr lang="en-US"/>
          </a:p>
          <a:p>
            <a:pPr marL="457200" indent="-457200">
              <a:buFontTx/>
              <a:buAutoNum type="arabicPeriod"/>
            </a:pPr>
            <a:endParaRPr lang="en-US"/>
          </a:p>
        </p:txBody>
      </p:sp>
      <p:graphicFrame>
        <p:nvGraphicFramePr>
          <p:cNvPr id="43041" name="Object 33"/>
          <p:cNvGraphicFramePr>
            <a:graphicFrameLocks noChangeAspect="1"/>
          </p:cNvGraphicFramePr>
          <p:nvPr/>
        </p:nvGraphicFramePr>
        <p:xfrm>
          <a:off x="6416675" y="3136900"/>
          <a:ext cx="1716088" cy="898525"/>
        </p:xfrm>
        <a:graphic>
          <a:graphicData uri="http://schemas.openxmlformats.org/presentationml/2006/ole">
            <p:oleObj spid="_x0000_s43041" name="Equation" r:id="rId4" imgW="800100" imgH="419100" progId="Equation.3">
              <p:embed/>
            </p:oleObj>
          </a:graphicData>
        </a:graphic>
      </p:graphicFrame>
      <p:graphicFrame>
        <p:nvGraphicFramePr>
          <p:cNvPr id="43042" name="Object 34"/>
          <p:cNvGraphicFramePr>
            <a:graphicFrameLocks noChangeAspect="1"/>
          </p:cNvGraphicFramePr>
          <p:nvPr/>
        </p:nvGraphicFramePr>
        <p:xfrm>
          <a:off x="5905500" y="4999038"/>
          <a:ext cx="2498725" cy="1131887"/>
        </p:xfrm>
        <a:graphic>
          <a:graphicData uri="http://schemas.openxmlformats.org/presentationml/2006/ole">
            <p:oleObj spid="_x0000_s43042" name="Equation" r:id="rId5" imgW="952087" imgH="431613" progId="Equation.3">
              <p:embed/>
            </p:oleObj>
          </a:graphicData>
        </a:graphic>
      </p:graphicFrame>
      <p:cxnSp>
        <p:nvCxnSpPr>
          <p:cNvPr id="43057" name="Elbow Connector 88"/>
          <p:cNvCxnSpPr>
            <a:cxnSpLocks noChangeShapeType="1"/>
            <a:stCxn id="43055" idx="6"/>
          </p:cNvCxnSpPr>
          <p:nvPr/>
        </p:nvCxnSpPr>
        <p:spPr bwMode="auto">
          <a:xfrm flipV="1">
            <a:off x="3768725" y="2224088"/>
            <a:ext cx="255588" cy="3451225"/>
          </a:xfrm>
          <a:prstGeom prst="bentConnector2">
            <a:avLst/>
          </a:prstGeom>
          <a:noFill/>
          <a:ln w="38100" algn="ctr">
            <a:solidFill>
              <a:srgbClr val="339966"/>
            </a:solidFill>
            <a:miter lim="800000"/>
            <a:headEnd/>
            <a:tailEnd/>
          </a:ln>
        </p:spPr>
      </p:cxnSp>
      <p:cxnSp>
        <p:nvCxnSpPr>
          <p:cNvPr id="43058" name="Straight Arrow Connector 92"/>
          <p:cNvCxnSpPr>
            <a:cxnSpLocks noChangeShapeType="1"/>
          </p:cNvCxnSpPr>
          <p:nvPr/>
        </p:nvCxnSpPr>
        <p:spPr bwMode="auto">
          <a:xfrm>
            <a:off x="4024313" y="2224088"/>
            <a:ext cx="547687" cy="1587"/>
          </a:xfrm>
          <a:prstGeom prst="straightConnector1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 type="arrow" w="med" len="med"/>
          </a:ln>
        </p:spPr>
      </p:cxnSp>
      <p:sp>
        <p:nvSpPr>
          <p:cNvPr id="43059" name="TextBox 6"/>
          <p:cNvSpPr txBox="1">
            <a:spLocks noChangeArrowheads="1"/>
          </p:cNvSpPr>
          <p:nvPr/>
        </p:nvSpPr>
        <p:spPr bwMode="auto">
          <a:xfrm>
            <a:off x="336550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7.8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Sample-Size Determination:</a:t>
            </a:r>
            <a:br>
              <a:rPr lang="en-US" smtClean="0"/>
            </a:br>
            <a:r>
              <a:rPr lang="en-US" smtClean="0"/>
              <a:t>Finite Populations</a:t>
            </a:r>
          </a:p>
        </p:txBody>
      </p:sp>
      <p:sp>
        <p:nvSpPr>
          <p:cNvPr id="4407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4080" name="AutoShape 17"/>
          <p:cNvSpPr>
            <a:spLocks noChangeArrowheads="1"/>
          </p:cNvSpPr>
          <p:nvPr/>
        </p:nvSpPr>
        <p:spPr bwMode="auto">
          <a:xfrm rot="16200000" flipH="1">
            <a:off x="1649413" y="3516313"/>
            <a:ext cx="6096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81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BF5E0536-7601-4A13-8996-871DB8D30678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82" name="Freeform 2"/>
          <p:cNvSpPr>
            <a:spLocks/>
          </p:cNvSpPr>
          <p:nvPr/>
        </p:nvSpPr>
        <p:spPr bwMode="auto">
          <a:xfrm>
            <a:off x="1462088" y="1420813"/>
            <a:ext cx="2306637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FFF99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83" name="Rectangle 9"/>
          <p:cNvSpPr>
            <a:spLocks noChangeArrowheads="1"/>
          </p:cNvSpPr>
          <p:nvPr/>
        </p:nvSpPr>
        <p:spPr bwMode="auto">
          <a:xfrm>
            <a:off x="1535113" y="1420813"/>
            <a:ext cx="21209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Finite Populations</a:t>
            </a:r>
          </a:p>
        </p:txBody>
      </p:sp>
      <p:sp>
        <p:nvSpPr>
          <p:cNvPr id="44084" name="Freeform 2"/>
          <p:cNvSpPr>
            <a:spLocks/>
          </p:cNvSpPr>
          <p:nvPr/>
        </p:nvSpPr>
        <p:spPr bwMode="auto">
          <a:xfrm>
            <a:off x="2371725" y="2809875"/>
            <a:ext cx="1981200" cy="838200"/>
          </a:xfrm>
          <a:custGeom>
            <a:avLst/>
            <a:gdLst>
              <a:gd name="T0" fmla="*/ 0 w 1086"/>
              <a:gd name="T1" fmla="*/ 2147483647 h 743"/>
              <a:gd name="T2" fmla="*/ 2147483647 w 1086"/>
              <a:gd name="T3" fmla="*/ 2147483647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2147483647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FFF99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85" name="Rectangle 9"/>
          <p:cNvSpPr>
            <a:spLocks noChangeArrowheads="1"/>
          </p:cNvSpPr>
          <p:nvPr/>
        </p:nvSpPr>
        <p:spPr bwMode="auto">
          <a:xfrm>
            <a:off x="2447925" y="2809875"/>
            <a:ext cx="1865313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For the</a:t>
            </a:r>
          </a:p>
          <a:p>
            <a:pPr algn="ctr" eaLnBrk="0" hangingPunct="0"/>
            <a:r>
              <a:rPr lang="en-US" sz="2400" b="1"/>
              <a:t>Proportion</a:t>
            </a:r>
          </a:p>
        </p:txBody>
      </p:sp>
      <p:sp>
        <p:nvSpPr>
          <p:cNvPr id="44086" name="Line 13"/>
          <p:cNvSpPr>
            <a:spLocks noChangeShapeType="1"/>
          </p:cNvSpPr>
          <p:nvPr/>
        </p:nvSpPr>
        <p:spPr bwMode="auto">
          <a:xfrm>
            <a:off x="3438525" y="25812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44087" name="Straight Connector 32"/>
          <p:cNvCxnSpPr>
            <a:cxnSpLocks noChangeShapeType="1"/>
          </p:cNvCxnSpPr>
          <p:nvPr/>
        </p:nvCxnSpPr>
        <p:spPr bwMode="auto">
          <a:xfrm>
            <a:off x="2636838" y="2589213"/>
            <a:ext cx="803275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4088" name="Straight Connector 33"/>
          <p:cNvCxnSpPr>
            <a:cxnSpLocks noChangeShapeType="1"/>
          </p:cNvCxnSpPr>
          <p:nvPr/>
        </p:nvCxnSpPr>
        <p:spPr bwMode="auto">
          <a:xfrm rot="5400000">
            <a:off x="2472531" y="2424907"/>
            <a:ext cx="328613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44074" name="Object 42"/>
          <p:cNvGraphicFramePr>
            <a:graphicFrameLocks noChangeAspect="1"/>
          </p:cNvGraphicFramePr>
          <p:nvPr/>
        </p:nvGraphicFramePr>
        <p:xfrm>
          <a:off x="641350" y="5265738"/>
          <a:ext cx="3325813" cy="815975"/>
        </p:xfrm>
        <a:graphic>
          <a:graphicData uri="http://schemas.openxmlformats.org/presentationml/2006/ole">
            <p:oleObj spid="_x0000_s44074" name="Equation" r:id="rId3" imgW="1587500" imgH="431800" progId="Equation.3">
              <p:embed/>
            </p:oleObj>
          </a:graphicData>
        </a:graphic>
      </p:graphicFrame>
      <p:sp>
        <p:nvSpPr>
          <p:cNvPr id="44089" name="Text Box 18"/>
          <p:cNvSpPr txBox="1">
            <a:spLocks noChangeArrowheads="1"/>
          </p:cNvSpPr>
          <p:nvPr/>
        </p:nvSpPr>
        <p:spPr bwMode="auto">
          <a:xfrm>
            <a:off x="538163" y="4233863"/>
            <a:ext cx="314007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 finite population correction factor is added:</a:t>
            </a:r>
          </a:p>
        </p:txBody>
      </p:sp>
      <p:sp>
        <p:nvSpPr>
          <p:cNvPr id="44090" name="Oval 37"/>
          <p:cNvSpPr>
            <a:spLocks noChangeArrowheads="1"/>
          </p:cNvSpPr>
          <p:nvPr/>
        </p:nvSpPr>
        <p:spPr bwMode="auto">
          <a:xfrm>
            <a:off x="2819400" y="5145088"/>
            <a:ext cx="1241425" cy="1058862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/>
          </a:p>
        </p:txBody>
      </p:sp>
      <p:sp>
        <p:nvSpPr>
          <p:cNvPr id="44091" name="TextBox 39"/>
          <p:cNvSpPr txBox="1">
            <a:spLocks noChangeArrowheads="1"/>
          </p:cNvSpPr>
          <p:nvPr/>
        </p:nvSpPr>
        <p:spPr bwMode="auto">
          <a:xfrm>
            <a:off x="4718050" y="1457325"/>
            <a:ext cx="4308475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/>
              <a:t>Solve for n:</a:t>
            </a:r>
          </a:p>
          <a:p>
            <a:pPr marL="457200" indent="-457200">
              <a:buFontTx/>
              <a:buAutoNum type="arabicPeriod"/>
            </a:pPr>
            <a:endParaRPr lang="en-US" sz="2400"/>
          </a:p>
          <a:p>
            <a:pPr marL="457200" indent="-457200">
              <a:buFontTx/>
              <a:buAutoNum type="arabicPeriod"/>
            </a:pPr>
            <a:endParaRPr lang="en-US" sz="2400"/>
          </a:p>
          <a:p>
            <a:pPr marL="457200" indent="-457200">
              <a:buFontTx/>
              <a:buAutoNum type="arabicPeriod"/>
            </a:pPr>
            <a:endParaRPr lang="en-US" sz="2400"/>
          </a:p>
          <a:p>
            <a:pPr marL="457200" indent="-457200">
              <a:buFontTx/>
              <a:buAutoNum type="arabicPeriod"/>
            </a:pPr>
            <a:r>
              <a:rPr lang="en-US" sz="2400"/>
              <a:t>The largest possible value for this expression </a:t>
            </a:r>
          </a:p>
          <a:p>
            <a:pPr marL="457200" indent="-457200"/>
            <a:r>
              <a:rPr lang="en-US" sz="2400"/>
              <a:t>	(if P = 0.25) is:</a:t>
            </a:r>
          </a:p>
          <a:p>
            <a:pPr marL="457200" indent="-457200"/>
            <a:endParaRPr lang="en-US" sz="2400"/>
          </a:p>
          <a:p>
            <a:pPr marL="457200" indent="-457200"/>
            <a:endParaRPr lang="en-US" sz="2400"/>
          </a:p>
          <a:p>
            <a:pPr marL="457200" indent="-457200"/>
            <a:endParaRPr lang="en-US" sz="2400"/>
          </a:p>
          <a:p>
            <a:pPr marL="457200" indent="-457200"/>
            <a:endParaRPr lang="en-US" sz="2400"/>
          </a:p>
          <a:p>
            <a:pPr marL="457200" indent="-457200"/>
            <a:r>
              <a:rPr lang="en-US" sz="2400"/>
              <a:t>3. A 95% confidence interval will extend ±1.96      from the sample proportion</a:t>
            </a:r>
          </a:p>
        </p:txBody>
      </p:sp>
      <p:graphicFrame>
        <p:nvGraphicFramePr>
          <p:cNvPr id="44075" name="Object 43"/>
          <p:cNvGraphicFramePr>
            <a:graphicFrameLocks noChangeAspect="1"/>
          </p:cNvGraphicFramePr>
          <p:nvPr/>
        </p:nvGraphicFramePr>
        <p:xfrm>
          <a:off x="5338763" y="1895475"/>
          <a:ext cx="3186112" cy="979488"/>
        </p:xfrm>
        <a:graphic>
          <a:graphicData uri="http://schemas.openxmlformats.org/presentationml/2006/ole">
            <p:oleObj spid="_x0000_s44075" name="Equation" r:id="rId4" imgW="1485900" imgH="457200" progId="Equation.3">
              <p:embed/>
            </p:oleObj>
          </a:graphicData>
        </a:graphic>
      </p:graphicFrame>
      <p:cxnSp>
        <p:nvCxnSpPr>
          <p:cNvPr id="44092" name="Elbow Connector 88"/>
          <p:cNvCxnSpPr>
            <a:cxnSpLocks noChangeShapeType="1"/>
            <a:stCxn id="44090" idx="6"/>
          </p:cNvCxnSpPr>
          <p:nvPr/>
        </p:nvCxnSpPr>
        <p:spPr bwMode="auto">
          <a:xfrm flipV="1">
            <a:off x="4060825" y="1858963"/>
            <a:ext cx="474663" cy="3816350"/>
          </a:xfrm>
          <a:prstGeom prst="bentConnector2">
            <a:avLst/>
          </a:prstGeom>
          <a:noFill/>
          <a:ln w="38100" algn="ctr">
            <a:solidFill>
              <a:srgbClr val="339966"/>
            </a:solidFill>
            <a:miter lim="800000"/>
            <a:headEnd/>
            <a:tailEnd/>
          </a:ln>
        </p:spPr>
      </p:cxnSp>
      <p:cxnSp>
        <p:nvCxnSpPr>
          <p:cNvPr id="44093" name="Straight Arrow Connector 43"/>
          <p:cNvCxnSpPr>
            <a:cxnSpLocks noChangeShapeType="1"/>
          </p:cNvCxnSpPr>
          <p:nvPr/>
        </p:nvCxnSpPr>
        <p:spPr bwMode="auto">
          <a:xfrm>
            <a:off x="4535488" y="1857375"/>
            <a:ext cx="219075" cy="1588"/>
          </a:xfrm>
          <a:prstGeom prst="straightConnector1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 type="arrow" w="med" len="med"/>
          </a:ln>
        </p:spPr>
      </p:cxnSp>
      <p:graphicFrame>
        <p:nvGraphicFramePr>
          <p:cNvPr id="44076" name="Object 44"/>
          <p:cNvGraphicFramePr>
            <a:graphicFrameLocks noChangeAspect="1"/>
          </p:cNvGraphicFramePr>
          <p:nvPr/>
        </p:nvGraphicFramePr>
        <p:xfrm>
          <a:off x="5594350" y="4232275"/>
          <a:ext cx="2805113" cy="979488"/>
        </p:xfrm>
        <a:graphic>
          <a:graphicData uri="http://schemas.openxmlformats.org/presentationml/2006/ole">
            <p:oleObj spid="_x0000_s44076" name="Equation" r:id="rId5" imgW="1308100" imgH="457200" progId="Equation.3">
              <p:embed/>
            </p:oleObj>
          </a:graphicData>
        </a:graphic>
      </p:graphicFrame>
      <p:graphicFrame>
        <p:nvGraphicFramePr>
          <p:cNvPr id="44077" name="Object 45"/>
          <p:cNvGraphicFramePr>
            <a:graphicFrameLocks noChangeAspect="1"/>
          </p:cNvGraphicFramePr>
          <p:nvPr/>
        </p:nvGraphicFramePr>
        <p:xfrm>
          <a:off x="7553325" y="5838825"/>
          <a:ext cx="414338" cy="519113"/>
        </p:xfrm>
        <a:graphic>
          <a:graphicData uri="http://schemas.openxmlformats.org/presentationml/2006/ole">
            <p:oleObj spid="_x0000_s44077" name="Equation" r:id="rId6" imgW="203024" imgH="2537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Sample Size to Estimate Population Proportion</a:t>
            </a:r>
          </a:p>
        </p:txBody>
      </p:sp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5715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A2CB777A-D5C2-4E36-9D12-23DECFD39050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571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443163"/>
            <a:ext cx="7086600" cy="2117725"/>
          </a:xfrm>
          <a:ln w="12700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marL="0" indent="0" defTabSz="91440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mtClean="0"/>
              <a:t>How large a sample would be necessary to estimate </a:t>
            </a:r>
            <a:r>
              <a:rPr lang="en-US" smtClean="0">
                <a:solidFill>
                  <a:srgbClr val="0000FF"/>
                </a:solidFill>
              </a:rPr>
              <a:t>within </a:t>
            </a:r>
            <a:r>
              <a:rPr lang="en-US" smtClean="0">
                <a:solidFill>
                  <a:srgbClr val="0000FF"/>
                </a:solidFill>
                <a:cs typeface="Arial" charset="0"/>
              </a:rPr>
              <a:t>±</a:t>
            </a:r>
            <a:r>
              <a:rPr lang="en-US" smtClean="0">
                <a:solidFill>
                  <a:srgbClr val="0000FF"/>
                </a:solidFill>
              </a:rPr>
              <a:t>5% </a:t>
            </a:r>
            <a:r>
              <a:rPr lang="en-US" smtClean="0"/>
              <a:t>the true proportion of college graduates in a population of 850 people </a:t>
            </a:r>
            <a:r>
              <a:rPr lang="en-US" smtClean="0">
                <a:solidFill>
                  <a:srgbClr val="0000FF"/>
                </a:solidFill>
              </a:rPr>
              <a:t>with 95% confidence?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2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57188"/>
            <a:ext cx="7467600" cy="838200"/>
          </a:xfrm>
        </p:spPr>
        <p:txBody>
          <a:bodyPr/>
          <a:lstStyle/>
          <a:p>
            <a:pPr defTabSz="914400" eaLnBrk="1" hangingPunct="1"/>
            <a:r>
              <a:rPr lang="en-US" smtClean="0"/>
              <a:t>Required Sample Size Example</a:t>
            </a:r>
          </a:p>
        </p:txBody>
      </p:sp>
      <p:sp>
        <p:nvSpPr>
          <p:cNvPr id="4610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104" name="Rectangle 2"/>
          <p:cNvSpPr>
            <a:spLocks noChangeArrowheads="1"/>
          </p:cNvSpPr>
          <p:nvPr/>
        </p:nvSpPr>
        <p:spPr bwMode="auto">
          <a:xfrm>
            <a:off x="1066800" y="1600200"/>
            <a:ext cx="1676400" cy="609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105" name="Rectangle 4"/>
          <p:cNvSpPr>
            <a:spLocks noChangeArrowheads="1"/>
          </p:cNvSpPr>
          <p:nvPr/>
        </p:nvSpPr>
        <p:spPr bwMode="auto">
          <a:xfrm>
            <a:off x="1143000" y="1676400"/>
            <a:ext cx="6477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Solution: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2"/>
                </a:solidFill>
              </a:rPr>
              <a:t> For 95% confidence, use </a:t>
            </a:r>
            <a:r>
              <a:rPr lang="en-US">
                <a:solidFill>
                  <a:srgbClr val="0000FF"/>
                </a:solidFill>
              </a:rPr>
              <a:t>z</a:t>
            </a:r>
            <a:r>
              <a:rPr lang="en-US" baseline="-25000">
                <a:solidFill>
                  <a:srgbClr val="0000FF"/>
                </a:solidFill>
              </a:rPr>
              <a:t>0.025</a:t>
            </a:r>
            <a:r>
              <a:rPr lang="en-US">
                <a:solidFill>
                  <a:srgbClr val="0000FF"/>
                </a:solidFill>
              </a:rPr>
              <a:t> = 1.96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>
                <a:solidFill>
                  <a:schemeClr val="bg2"/>
                </a:solidFill>
              </a:rPr>
              <a:t>ME = </a:t>
            </a:r>
            <a:r>
              <a:rPr lang="en-US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46106" name="Rectangle 5"/>
          <p:cNvSpPr>
            <a:spLocks noChangeArrowheads="1"/>
          </p:cNvSpPr>
          <p:nvPr/>
        </p:nvSpPr>
        <p:spPr bwMode="auto">
          <a:xfrm>
            <a:off x="3403600" y="5473700"/>
            <a:ext cx="2514600" cy="685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So use  n = 265</a:t>
            </a:r>
          </a:p>
        </p:txBody>
      </p:sp>
      <p:sp>
        <p:nvSpPr>
          <p:cNvPr id="46107" name="Text Box 8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6108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479775BD-BA5E-4ABC-91C9-FDD92A3D2FC3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2198688" y="3465513"/>
          <a:ext cx="4610100" cy="519112"/>
        </p:xfrm>
        <a:graphic>
          <a:graphicData uri="http://schemas.openxmlformats.org/presentationml/2006/ole">
            <p:oleObj spid="_x0000_s46100" name="Equation" r:id="rId3" imgW="2260600" imgH="254000" progId="Equation.3">
              <p:embed/>
            </p:oleObj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665163" y="4232275"/>
          <a:ext cx="7980362" cy="979488"/>
        </p:xfrm>
        <a:graphic>
          <a:graphicData uri="http://schemas.openxmlformats.org/presentationml/2006/ole">
            <p:oleObj spid="_x0000_s46101" name="Equation" r:id="rId4" imgW="372110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smtClean="0"/>
              <a:t>Chapter Summary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>
          <a:xfrm>
            <a:off x="877888" y="1600200"/>
            <a:ext cx="7620000" cy="4348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Introduced the concept of confidence intervals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Discussed point estimates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Developed confidence interval estimates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Created confidence interval estimates for the mean (</a:t>
            </a:r>
            <a:r>
              <a:rPr lang="el-GR" smtClean="0">
                <a:cs typeface="Arial" charset="0"/>
              </a:rPr>
              <a:t>σ</a:t>
            </a:r>
            <a:r>
              <a:rPr lang="en-US" baseline="30000" smtClean="0">
                <a:cs typeface="Arial" charset="0"/>
              </a:rPr>
              <a:t>2</a:t>
            </a:r>
            <a:r>
              <a:rPr lang="en-US" smtClean="0"/>
              <a:t>  known)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Introduced the Student’s t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Determined confidence interval estimates for the mean (</a:t>
            </a:r>
            <a:r>
              <a:rPr lang="el-GR" smtClean="0">
                <a:cs typeface="Arial" charset="0"/>
              </a:rPr>
              <a:t>σ</a:t>
            </a:r>
            <a:r>
              <a:rPr lang="en-US" baseline="30000" smtClean="0">
                <a:cs typeface="Arial" charset="0"/>
              </a:rPr>
              <a:t>2</a:t>
            </a:r>
            <a:r>
              <a:rPr lang="en-US" smtClean="0"/>
              <a:t> unknown)</a:t>
            </a:r>
          </a:p>
        </p:txBody>
      </p:sp>
      <p:sp>
        <p:nvSpPr>
          <p:cNvPr id="117763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77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2BDDF94B-4737-4D3C-B33C-C4A01BB981D8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smtClean="0"/>
              <a:t>Chapter Summary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877888" y="1600200"/>
            <a:ext cx="7620000" cy="5046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Created confidence interval estimates for the 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Created confidence interval estimates for the variance of a normal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Applied the finite population correction factor to form confidence intervals when the sample size is not small relative to the population size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Determined required sample size to meet confidence and margin of error requirements</a:t>
            </a:r>
          </a:p>
        </p:txBody>
      </p:sp>
      <p:sp>
        <p:nvSpPr>
          <p:cNvPr id="118787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87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5FD7822B-8785-40D2-8353-49F0450DAFF8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8789" name="Text Box 7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98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9E20B27E-553D-4A5F-A245-6B7E71F07BF5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19811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2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2" name="Rectangle 4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Unbiasedness</a:t>
            </a:r>
          </a:p>
        </p:txBody>
      </p:sp>
      <p:sp>
        <p:nvSpPr>
          <p:cNvPr id="42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    is an unbiased estimator,       is biased:</a:t>
            </a:r>
          </a:p>
        </p:txBody>
      </p:sp>
      <p:sp>
        <p:nvSpPr>
          <p:cNvPr id="4214" name="Freeform 28"/>
          <p:cNvSpPr>
            <a:spLocks/>
          </p:cNvSpPr>
          <p:nvPr/>
        </p:nvSpPr>
        <p:spPr bwMode="auto">
          <a:xfrm>
            <a:off x="1263650" y="3886200"/>
            <a:ext cx="2852738" cy="1752600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Freeform 29"/>
          <p:cNvSpPr>
            <a:spLocks/>
          </p:cNvSpPr>
          <p:nvPr/>
        </p:nvSpPr>
        <p:spPr bwMode="auto">
          <a:xfrm>
            <a:off x="2209800" y="3886200"/>
            <a:ext cx="2852738" cy="1752600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216" name="Freeform 30"/>
          <p:cNvSpPr>
            <a:spLocks/>
          </p:cNvSpPr>
          <p:nvPr/>
        </p:nvSpPr>
        <p:spPr bwMode="auto">
          <a:xfrm>
            <a:off x="4114800" y="3886200"/>
            <a:ext cx="2940050" cy="1757363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Freeform 31"/>
          <p:cNvSpPr>
            <a:spLocks/>
          </p:cNvSpPr>
          <p:nvPr/>
        </p:nvSpPr>
        <p:spPr bwMode="auto">
          <a:xfrm>
            <a:off x="5029200" y="3886200"/>
            <a:ext cx="2940050" cy="1757363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218" name="Line 33"/>
          <p:cNvSpPr>
            <a:spLocks noChangeShapeType="1"/>
          </p:cNvSpPr>
          <p:nvPr/>
        </p:nvSpPr>
        <p:spPr bwMode="auto">
          <a:xfrm>
            <a:off x="4114800" y="3886200"/>
            <a:ext cx="0" cy="1905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206" name="Object 110"/>
          <p:cNvGraphicFramePr>
            <a:graphicFrameLocks noChangeAspect="1"/>
          </p:cNvGraphicFramePr>
          <p:nvPr/>
        </p:nvGraphicFramePr>
        <p:xfrm>
          <a:off x="2727325" y="3336925"/>
          <a:ext cx="417513" cy="641350"/>
        </p:xfrm>
        <a:graphic>
          <a:graphicData uri="http://schemas.openxmlformats.org/presentationml/2006/ole">
            <p:oleObj spid="_x0000_s4206" name="Equation" r:id="rId3" imgW="164957" imgH="253780" progId="Equation.3">
              <p:embed/>
            </p:oleObj>
          </a:graphicData>
        </a:graphic>
      </p:graphicFrame>
      <p:graphicFrame>
        <p:nvGraphicFramePr>
          <p:cNvPr id="4207" name="Object 111"/>
          <p:cNvGraphicFramePr>
            <a:graphicFrameLocks noChangeAspect="1"/>
          </p:cNvGraphicFramePr>
          <p:nvPr/>
        </p:nvGraphicFramePr>
        <p:xfrm>
          <a:off x="5895975" y="3336925"/>
          <a:ext cx="482600" cy="641350"/>
        </p:xfrm>
        <a:graphic>
          <a:graphicData uri="http://schemas.openxmlformats.org/presentationml/2006/ole">
            <p:oleObj spid="_x0000_s4207" name="Equation" r:id="rId4" imgW="190417" imgH="253890" progId="Equation.3">
              <p:embed/>
            </p:oleObj>
          </a:graphicData>
        </a:graphic>
      </p:graphicFrame>
      <p:sp>
        <p:nvSpPr>
          <p:cNvPr id="4219" name="Line 36"/>
          <p:cNvSpPr>
            <a:spLocks noChangeShapeType="1"/>
          </p:cNvSpPr>
          <p:nvPr/>
        </p:nvSpPr>
        <p:spPr bwMode="auto">
          <a:xfrm>
            <a:off x="3124200" y="39624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0" name="Line 37"/>
          <p:cNvSpPr>
            <a:spLocks noChangeShapeType="1"/>
          </p:cNvSpPr>
          <p:nvPr/>
        </p:nvSpPr>
        <p:spPr bwMode="auto">
          <a:xfrm flipH="1">
            <a:off x="5638800" y="39624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208" name="Object 112"/>
          <p:cNvGraphicFramePr>
            <a:graphicFrameLocks noChangeAspect="1"/>
          </p:cNvGraphicFramePr>
          <p:nvPr/>
        </p:nvGraphicFramePr>
        <p:xfrm>
          <a:off x="8229600" y="5776913"/>
          <a:ext cx="295275" cy="530225"/>
        </p:xfrm>
        <a:graphic>
          <a:graphicData uri="http://schemas.openxmlformats.org/presentationml/2006/ole">
            <p:oleObj spid="_x0000_s4208" name="Equation" r:id="rId5" imgW="126890" imgH="228402" progId="Equation.3">
              <p:embed/>
            </p:oleObj>
          </a:graphicData>
        </a:graphic>
      </p:graphicFrame>
      <p:graphicFrame>
        <p:nvGraphicFramePr>
          <p:cNvPr id="4209" name="Object 113"/>
          <p:cNvGraphicFramePr>
            <a:graphicFrameLocks noChangeAspect="1"/>
          </p:cNvGraphicFramePr>
          <p:nvPr/>
        </p:nvGraphicFramePr>
        <p:xfrm>
          <a:off x="3962400" y="5835650"/>
          <a:ext cx="295275" cy="412750"/>
        </p:xfrm>
        <a:graphic>
          <a:graphicData uri="http://schemas.openxmlformats.org/presentationml/2006/ole">
            <p:oleObj spid="_x0000_s4209" name="Equation" r:id="rId6" imgW="126725" imgH="177415" progId="Equation.3">
              <p:embed/>
            </p:oleObj>
          </a:graphicData>
        </a:graphic>
      </p:graphicFrame>
      <p:graphicFrame>
        <p:nvGraphicFramePr>
          <p:cNvPr id="4210" name="Object 114"/>
          <p:cNvGraphicFramePr>
            <a:graphicFrameLocks noChangeAspect="1"/>
          </p:cNvGraphicFramePr>
          <p:nvPr/>
        </p:nvGraphicFramePr>
        <p:xfrm>
          <a:off x="1066800" y="1749425"/>
          <a:ext cx="417513" cy="641350"/>
        </p:xfrm>
        <a:graphic>
          <a:graphicData uri="http://schemas.openxmlformats.org/presentationml/2006/ole">
            <p:oleObj spid="_x0000_s4210" name="Equation" r:id="rId7" imgW="164957" imgH="253780" progId="Equation.3">
              <p:embed/>
            </p:oleObj>
          </a:graphicData>
        </a:graphic>
      </p:graphicFrame>
      <p:graphicFrame>
        <p:nvGraphicFramePr>
          <p:cNvPr id="4211" name="Object 115"/>
          <p:cNvGraphicFramePr>
            <a:graphicFrameLocks noChangeAspect="1"/>
          </p:cNvGraphicFramePr>
          <p:nvPr/>
        </p:nvGraphicFramePr>
        <p:xfrm>
          <a:off x="5695950" y="1749425"/>
          <a:ext cx="482600" cy="641350"/>
        </p:xfrm>
        <a:graphic>
          <a:graphicData uri="http://schemas.openxmlformats.org/presentationml/2006/ole">
            <p:oleObj spid="_x0000_s4211" name="Equation" r:id="rId8" imgW="190417" imgH="253890" progId="Equation.3">
              <p:embed/>
            </p:oleObj>
          </a:graphicData>
        </a:graphic>
      </p:graphicFrame>
      <p:sp>
        <p:nvSpPr>
          <p:cNvPr id="4221" name="Text Box 44"/>
          <p:cNvSpPr txBox="1">
            <a:spLocks noChangeArrowheads="1"/>
          </p:cNvSpPr>
          <p:nvPr/>
        </p:nvSpPr>
        <p:spPr bwMode="auto">
          <a:xfrm>
            <a:off x="7467600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222" name="Footer Placeholder 2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223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2C448F67-8DC8-4DD9-BCB7-DEC617090382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4224" name="Straight Connector 2"/>
          <p:cNvCxnSpPr>
            <a:cxnSpLocks noChangeShapeType="1"/>
          </p:cNvCxnSpPr>
          <p:nvPr/>
        </p:nvCxnSpPr>
        <p:spPr bwMode="auto">
          <a:xfrm>
            <a:off x="877888" y="5791200"/>
            <a:ext cx="764381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Bias</a:t>
            </a:r>
          </a:p>
        </p:txBody>
      </p:sp>
      <p:sp>
        <p:nvSpPr>
          <p:cNvPr id="51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Let      be an estimator of </a:t>
            </a:r>
            <a:r>
              <a:rPr lang="en-US" b="1" smtClean="0">
                <a:sym typeface="Symbol" pitchFamily="18" charset="2"/>
              </a:rPr>
              <a:t></a:t>
            </a:r>
          </a:p>
          <a:p>
            <a:pPr eaLnBrk="1" hangingPunct="1"/>
            <a:endParaRPr lang="en-US" b="1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The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bias</a:t>
            </a:r>
            <a:r>
              <a:rPr lang="en-US" smtClean="0">
                <a:sym typeface="Symbol" pitchFamily="18" charset="2"/>
              </a:rPr>
              <a:t> in     is defined as the difference between its mean and </a:t>
            </a:r>
            <a:r>
              <a:rPr lang="en-US" b="1" smtClean="0">
                <a:sym typeface="Symbol" pitchFamily="18" charset="2"/>
              </a:rPr>
              <a:t></a:t>
            </a:r>
            <a:endParaRPr lang="en-US" smtClean="0">
              <a:sym typeface="Symbol" pitchFamily="18" charset="2"/>
            </a:endParaRP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The bias of an unbiased estimator is 0</a:t>
            </a:r>
          </a:p>
        </p:txBody>
      </p:sp>
      <p:graphicFrame>
        <p:nvGraphicFramePr>
          <p:cNvPr id="5173" name="Object 53"/>
          <p:cNvGraphicFramePr>
            <a:graphicFrameLocks noChangeAspect="1"/>
          </p:cNvGraphicFramePr>
          <p:nvPr/>
        </p:nvGraphicFramePr>
        <p:xfrm>
          <a:off x="1651000" y="1749425"/>
          <a:ext cx="484188" cy="552450"/>
        </p:xfrm>
        <a:graphic>
          <a:graphicData uri="http://schemas.openxmlformats.org/presentationml/2006/ole">
            <p:oleObj spid="_x0000_s5173" name="Equation" r:id="rId3" imgW="126890" imgH="228402" progId="Equation.3">
              <p:embed/>
            </p:oleObj>
          </a:graphicData>
        </a:graphic>
      </p:graphicFrame>
      <p:graphicFrame>
        <p:nvGraphicFramePr>
          <p:cNvPr id="5174" name="Object 54"/>
          <p:cNvGraphicFramePr>
            <a:graphicFrameLocks noChangeAspect="1"/>
          </p:cNvGraphicFramePr>
          <p:nvPr/>
        </p:nvGraphicFramePr>
        <p:xfrm>
          <a:off x="2855913" y="2771775"/>
          <a:ext cx="306387" cy="552450"/>
        </p:xfrm>
        <a:graphic>
          <a:graphicData uri="http://schemas.openxmlformats.org/presentationml/2006/ole">
            <p:oleObj spid="_x0000_s5174" name="Equation" r:id="rId4" imgW="126890" imgH="228402" progId="Equation.3">
              <p:embed/>
            </p:oleObj>
          </a:graphicData>
        </a:graphic>
      </p:graphicFrame>
      <p:graphicFrame>
        <p:nvGraphicFramePr>
          <p:cNvPr id="5175" name="Object 55"/>
          <p:cNvGraphicFramePr>
            <a:graphicFrameLocks noChangeAspect="1"/>
          </p:cNvGraphicFramePr>
          <p:nvPr/>
        </p:nvGraphicFramePr>
        <p:xfrm>
          <a:off x="2816225" y="4087813"/>
          <a:ext cx="3316288" cy="728662"/>
        </p:xfrm>
        <a:graphic>
          <a:graphicData uri="http://schemas.openxmlformats.org/presentationml/2006/ole">
            <p:oleObj spid="_x0000_s5175" name="Equation" r:id="rId5" imgW="1155700" imgH="254000" progId="Equation.3">
              <p:embed/>
            </p:oleObj>
          </a:graphicData>
        </a:graphic>
      </p:graphicFrame>
      <p:sp>
        <p:nvSpPr>
          <p:cNvPr id="5178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7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7-</a:t>
            </a:r>
            <a:fld id="{9329D8E5-4898-47D2-963A-5B10F71BBB1E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Pages>20</Pages>
  <Words>3661</Words>
  <Application>Microsoft Office PowerPoint</Application>
  <PresentationFormat>On-screen Show (4:3)</PresentationFormat>
  <Paragraphs>765</Paragraphs>
  <Slides>78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Wingdings</vt:lpstr>
      <vt:lpstr>Symbol</vt:lpstr>
      <vt:lpstr>Times New Roman</vt:lpstr>
      <vt:lpstr>Monotype Sorts</vt:lpstr>
      <vt:lpstr>System</vt:lpstr>
      <vt:lpstr>1_newbold-7e</vt:lpstr>
      <vt:lpstr>1_newbold-7e</vt:lpstr>
      <vt:lpstr>Equation</vt:lpstr>
      <vt:lpstr>Slide 1</vt:lpstr>
      <vt:lpstr>Chapter Goals</vt:lpstr>
      <vt:lpstr>Confidence Intervals</vt:lpstr>
      <vt:lpstr>Properties of Point Estimators</vt:lpstr>
      <vt:lpstr>Point and Interval Estimates</vt:lpstr>
      <vt:lpstr>Point Estimates</vt:lpstr>
      <vt:lpstr>Unbiasedness</vt:lpstr>
      <vt:lpstr>Unbiasedness</vt:lpstr>
      <vt:lpstr>Bias</vt:lpstr>
      <vt:lpstr>Most Efficient Estimator</vt:lpstr>
      <vt:lpstr>Confidence Interval Estimation</vt:lpstr>
      <vt:lpstr>Confidence Interval Estimate</vt:lpstr>
      <vt:lpstr>Confidence Interval and Confidence Level</vt:lpstr>
      <vt:lpstr>Estimation Process</vt:lpstr>
      <vt:lpstr>Confidence Level, (1-)</vt:lpstr>
      <vt:lpstr>General Formula</vt:lpstr>
      <vt:lpstr>Confidence Intervals</vt:lpstr>
      <vt:lpstr>Confidence Interval Estimation for the Mean (σ2  Known) </vt:lpstr>
      <vt:lpstr>Confidence Limits</vt:lpstr>
      <vt:lpstr>Margin of Error</vt:lpstr>
      <vt:lpstr>Reducing the Margin of Error</vt:lpstr>
      <vt:lpstr>Finding z/2</vt:lpstr>
      <vt:lpstr>Common Levels of Confidence</vt:lpstr>
      <vt:lpstr>Intervals and Level of Confidence</vt:lpstr>
      <vt:lpstr>Example</vt:lpstr>
      <vt:lpstr>Example</vt:lpstr>
      <vt:lpstr>Interpretation</vt:lpstr>
      <vt:lpstr>Confidence Interval Estimation for the Mean (σ2  Unknown) </vt:lpstr>
      <vt:lpstr>Student’s  t  Distribution</vt:lpstr>
      <vt:lpstr>Student’s  t  Distribution</vt:lpstr>
      <vt:lpstr>Student’s  t  Distribution</vt:lpstr>
      <vt:lpstr>Student’s t Table</vt:lpstr>
      <vt:lpstr>t distribution values</vt:lpstr>
      <vt:lpstr>Confidence Interval Estimation for the Mean (σ2  Unknown) </vt:lpstr>
      <vt:lpstr>Confidence Interval Estimation for the Mean (σ2  Unknown) </vt:lpstr>
      <vt:lpstr>Margin of Error</vt:lpstr>
      <vt:lpstr>Example</vt:lpstr>
      <vt:lpstr>Confidence Interval Estimation for Population Proportion</vt:lpstr>
      <vt:lpstr>Confidence Interval Estimation for Population Proportion</vt:lpstr>
      <vt:lpstr>Confidence Intervals for the  Population Proportion</vt:lpstr>
      <vt:lpstr>Confidence Interval Endpoints</vt:lpstr>
      <vt:lpstr>Example</vt:lpstr>
      <vt:lpstr>Example</vt:lpstr>
      <vt:lpstr>Interpretation</vt:lpstr>
      <vt:lpstr>Confidence Interval Estimation for the Variance</vt:lpstr>
      <vt:lpstr>Confidence Intervals for the Population Variance</vt:lpstr>
      <vt:lpstr>Confidence Intervals for the Population Variance</vt:lpstr>
      <vt:lpstr>Confidence Intervals for the Population Variance</vt:lpstr>
      <vt:lpstr>Example</vt:lpstr>
      <vt:lpstr>Finding the Chi-square Values</vt:lpstr>
      <vt:lpstr>Calculating the Confidence Limits</vt:lpstr>
      <vt:lpstr>Confidence Interval Estimation: Finite Populations</vt:lpstr>
      <vt:lpstr>Finite Population Correction Factor</vt:lpstr>
      <vt:lpstr>Estimating the Population Mean</vt:lpstr>
      <vt:lpstr>Finite Populations: Mean</vt:lpstr>
      <vt:lpstr>Estimating the Population Total</vt:lpstr>
      <vt:lpstr>Estimating the Population Total</vt:lpstr>
      <vt:lpstr>Confidence Interval for Population Total: Example</vt:lpstr>
      <vt:lpstr>Example Solution</vt:lpstr>
      <vt:lpstr>Estimating the Population Proportion: Finite Population</vt:lpstr>
      <vt:lpstr>Confidence Intervals for Population Proportion: Finite Population</vt:lpstr>
      <vt:lpstr>Sample-Size Determination</vt:lpstr>
      <vt:lpstr>Sample-Size Determination: Large Populations</vt:lpstr>
      <vt:lpstr>Sample-Size Determination: Large Populations</vt:lpstr>
      <vt:lpstr>Sample-Size Determination</vt:lpstr>
      <vt:lpstr>Required Sample Size Example</vt:lpstr>
      <vt:lpstr>Sample Size Determination: Population Proportion</vt:lpstr>
      <vt:lpstr>Sample Size Determination: Population Proportion</vt:lpstr>
      <vt:lpstr>Sample Size Determination: Population Proportion</vt:lpstr>
      <vt:lpstr>Required Sample Size Example: Population Proportion</vt:lpstr>
      <vt:lpstr>Required Sample Size Example</vt:lpstr>
      <vt:lpstr>Sample-Size Determination: Finite Populations</vt:lpstr>
      <vt:lpstr>Sample-Size Determination: Finite Populations</vt:lpstr>
      <vt:lpstr>Example: Sample Size to Estimate Population Proportion</vt:lpstr>
      <vt:lpstr>Required Sample Size Example</vt:lpstr>
      <vt:lpstr>Chapter Summary</vt:lpstr>
      <vt:lpstr>Chapter Summary</vt:lpstr>
      <vt:lpstr>Slide 78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7</dc:subject>
  <dc:creator>Dirk Yandell</dc:creator>
  <cp:lastModifiedBy>UMURRM2</cp:lastModifiedBy>
  <cp:revision>105</cp:revision>
  <cp:lastPrinted>1998-11-22T23:37:53Z</cp:lastPrinted>
  <dcterms:created xsi:type="dcterms:W3CDTF">2001-01-28T19:15:53Z</dcterms:created>
  <dcterms:modified xsi:type="dcterms:W3CDTF">2012-03-21T18:23:26Z</dcterms:modified>
</cp:coreProperties>
</file>