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481" r:id="rId2"/>
    <p:sldId id="292" r:id="rId3"/>
    <p:sldId id="293" r:id="rId4"/>
    <p:sldId id="430" r:id="rId5"/>
    <p:sldId id="431" r:id="rId6"/>
    <p:sldId id="433" r:id="rId7"/>
    <p:sldId id="440" r:id="rId8"/>
    <p:sldId id="438" r:id="rId9"/>
    <p:sldId id="441" r:id="rId10"/>
    <p:sldId id="492" r:id="rId11"/>
    <p:sldId id="294" r:id="rId12"/>
    <p:sldId id="363" r:id="rId13"/>
    <p:sldId id="296" r:id="rId14"/>
    <p:sldId id="297" r:id="rId15"/>
    <p:sldId id="298" r:id="rId16"/>
    <p:sldId id="299" r:id="rId17"/>
    <p:sldId id="300" r:id="rId18"/>
    <p:sldId id="341" r:id="rId19"/>
    <p:sldId id="343" r:id="rId20"/>
    <p:sldId id="358" r:id="rId21"/>
    <p:sldId id="359" r:id="rId22"/>
    <p:sldId id="449" r:id="rId23"/>
    <p:sldId id="452" r:id="rId24"/>
    <p:sldId id="453" r:id="rId25"/>
    <p:sldId id="455" r:id="rId26"/>
    <p:sldId id="493" r:id="rId27"/>
    <p:sldId id="375" r:id="rId28"/>
    <p:sldId id="457" r:id="rId29"/>
    <p:sldId id="376" r:id="rId30"/>
    <p:sldId id="381" r:id="rId31"/>
    <p:sldId id="458" r:id="rId32"/>
    <p:sldId id="459" r:id="rId33"/>
    <p:sldId id="401" r:id="rId34"/>
    <p:sldId id="491" r:id="rId3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339966"/>
    <a:srgbClr val="003736"/>
    <a:srgbClr val="3333FF"/>
    <a:srgbClr val="D5EEFF"/>
    <a:srgbClr val="FFFF99"/>
    <a:srgbClr val="FDE0BD"/>
    <a:srgbClr val="F983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6927" autoAdjust="0"/>
  </p:normalViewPr>
  <p:slideViewPr>
    <p:cSldViewPr>
      <p:cViewPr varScale="1">
        <p:scale>
          <a:sx n="87" d="100"/>
          <a:sy n="87" d="100"/>
        </p:scale>
        <p:origin x="-12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8		 8-</a:t>
            </a:r>
            <a:fld id="{599C88F5-9EE6-47BB-8822-50DBEABCB695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9624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8		8-</a:t>
            </a:r>
            <a:fld id="{A5C8B0A2-A7EA-46BD-BEBF-B5C80562BB21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15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8-</a:t>
            </a:r>
            <a:fld id="{88A376B6-AB75-4BBB-8F64-CFD915BCC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8-</a:t>
            </a:r>
            <a:fld id="{2A567282-750C-4101-81BA-17292F7E7F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8-</a:t>
            </a:r>
            <a:fld id="{7F9052C0-1FF9-4856-B34E-F5B627D41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8-</a:t>
            </a:r>
            <a:fld id="{CB85F765-2867-4677-A4AC-67E8519890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8-</a:t>
            </a:r>
            <a:fld id="{FF09AC32-FE60-450F-869C-DCC6F9AABA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017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34150"/>
            <a:ext cx="44624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smtClean="0"/>
              <a:t>8-</a:t>
            </a:r>
            <a:fld id="{624CEF6E-BE5E-405E-865E-6813174318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0182" name="Group 6"/>
          <p:cNvGrpSpPr>
            <a:grpSpLocks/>
          </p:cNvGrpSpPr>
          <p:nvPr userDrawn="1"/>
        </p:nvGrpSpPr>
        <p:grpSpPr bwMode="auto">
          <a:xfrm>
            <a:off x="190500" y="869950"/>
            <a:ext cx="8763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858000" cy="2362200"/>
          </a:xfrm>
        </p:spPr>
        <p:txBody>
          <a:bodyPr/>
          <a:lstStyle/>
          <a:p>
            <a:pPr eaLnBrk="1" hangingPunct="1"/>
            <a:r>
              <a:rPr lang="en-US" sz="3500" b="1" smtClean="0"/>
              <a:t>Chapter 8</a:t>
            </a:r>
          </a:p>
          <a:p>
            <a:pPr eaLnBrk="1" hangingPunct="1"/>
            <a:endParaRPr lang="en-US" sz="3500" smtClean="0"/>
          </a:p>
          <a:p>
            <a:pPr eaLnBrk="1" hangingPunct="1"/>
            <a:r>
              <a:rPr lang="en-US" sz="3500" smtClean="0"/>
              <a:t>Estimation: Additional Topics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E7A528A0-3DD4-41F4-9244-9CFAD846A168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79388"/>
            <a:ext cx="7793038" cy="1055687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Difference Between Two Means:</a:t>
            </a:r>
            <a:br>
              <a:rPr lang="en-US" smtClean="0"/>
            </a:br>
            <a:r>
              <a:rPr lang="en-US" smtClean="0"/>
              <a:t>Independent Samples</a:t>
            </a:r>
          </a:p>
        </p:txBody>
      </p:sp>
      <p:sp>
        <p:nvSpPr>
          <p:cNvPr id="24578" name="Rectangle 22"/>
          <p:cNvSpPr>
            <a:spLocks noGrp="1" noChangeArrowheads="1"/>
          </p:cNvSpPr>
          <p:nvPr>
            <p:ph idx="1"/>
          </p:nvPr>
        </p:nvSpPr>
        <p:spPr>
          <a:xfrm>
            <a:off x="3219450" y="1490663"/>
            <a:ext cx="5815013" cy="1295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Confidence Interval Estimation of the Difference Between Two Normal Population Means: Independent Samples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4582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EE3EEBDE-41EA-4A81-A943-1FA22B4CE1F9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8.2</a:t>
            </a:r>
          </a:p>
        </p:txBody>
      </p:sp>
      <p:sp>
        <p:nvSpPr>
          <p:cNvPr id="24584" name="Rectangle 23"/>
          <p:cNvSpPr>
            <a:spLocks noChangeArrowheads="1"/>
          </p:cNvSpPr>
          <p:nvPr/>
        </p:nvSpPr>
        <p:spPr bwMode="auto">
          <a:xfrm>
            <a:off x="4813300" y="4635500"/>
            <a:ext cx="1219200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1689100" y="3721100"/>
            <a:ext cx="5486400" cy="13731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Goal:  </a:t>
            </a:r>
            <a:r>
              <a:rPr lang="en-US" sz="2800"/>
              <a:t>Form a confidence interval for the difference between two population means,  </a:t>
            </a:r>
            <a:r>
              <a:rPr lang="el-GR" sz="2800"/>
              <a:t>μ</a:t>
            </a:r>
            <a:r>
              <a:rPr lang="en-US" sz="2800" baseline="-25000"/>
              <a:t>x</a:t>
            </a:r>
            <a:r>
              <a:rPr lang="en-US" sz="2800"/>
              <a:t> – </a:t>
            </a:r>
            <a:r>
              <a:rPr lang="el-GR" sz="2800"/>
              <a:t>μ</a:t>
            </a:r>
            <a:r>
              <a:rPr lang="en-US" sz="2800" baseline="-25000"/>
              <a:t>y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79388"/>
            <a:ext cx="7793038" cy="1055687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Difference Between Two Means:</a:t>
            </a:r>
            <a:br>
              <a:rPr lang="en-US" smtClean="0"/>
            </a:br>
            <a:r>
              <a:rPr lang="en-US" smtClean="0"/>
              <a:t>Independent Samples</a:t>
            </a:r>
          </a:p>
        </p:txBody>
      </p:sp>
      <p:sp>
        <p:nvSpPr>
          <p:cNvPr id="25602" name="Rectangle 22"/>
          <p:cNvSpPr>
            <a:spLocks noGrp="1" noChangeArrowheads="1"/>
          </p:cNvSpPr>
          <p:nvPr>
            <p:ph idx="1"/>
          </p:nvPr>
        </p:nvSpPr>
        <p:spPr>
          <a:xfrm>
            <a:off x="304800" y="3429000"/>
            <a:ext cx="83058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Different data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Sample selected from one population has no effect on the sample selected from the other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point estimate is the difference between the two sample means: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04" name="Rectangle 23"/>
          <p:cNvSpPr>
            <a:spLocks noChangeArrowheads="1"/>
          </p:cNvSpPr>
          <p:nvPr/>
        </p:nvSpPr>
        <p:spPr bwMode="auto">
          <a:xfrm>
            <a:off x="6553200" y="2743200"/>
            <a:ext cx="1219200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 flipV="1">
            <a:off x="3733800" y="5867400"/>
            <a:ext cx="1524000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3429000" y="1828800"/>
            <a:ext cx="5486400" cy="13731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Goal:  </a:t>
            </a:r>
            <a:r>
              <a:rPr lang="en-US" sz="2800"/>
              <a:t>Form a confidence interval for the difference between two population means,  </a:t>
            </a:r>
            <a:r>
              <a:rPr lang="el-GR" sz="2800"/>
              <a:t>μ</a:t>
            </a:r>
            <a:r>
              <a:rPr lang="en-US" sz="2800" baseline="-25000"/>
              <a:t>x</a:t>
            </a:r>
            <a:r>
              <a:rPr lang="en-US" sz="2800"/>
              <a:t> – </a:t>
            </a:r>
            <a:r>
              <a:rPr lang="el-GR" sz="2800"/>
              <a:t>μ</a:t>
            </a:r>
            <a:r>
              <a:rPr lang="en-US" sz="2800" baseline="-25000"/>
              <a:t>y</a:t>
            </a:r>
            <a:r>
              <a:rPr lang="en-US" sz="2800"/>
              <a:t> </a:t>
            </a:r>
          </a:p>
        </p:txBody>
      </p:sp>
      <p:sp>
        <p:nvSpPr>
          <p:cNvPr id="25609" name="Text Box 18"/>
          <p:cNvSpPr txBox="1">
            <a:spLocks noChangeArrowheads="1"/>
          </p:cNvSpPr>
          <p:nvPr/>
        </p:nvSpPr>
        <p:spPr bwMode="auto">
          <a:xfrm>
            <a:off x="3886200" y="5791200"/>
            <a:ext cx="1219200" cy="641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x – y</a:t>
            </a:r>
            <a:endParaRPr lang="en-US" sz="3600" baseline="-25000"/>
          </a:p>
        </p:txBody>
      </p:sp>
      <p:sp>
        <p:nvSpPr>
          <p:cNvPr id="25610" name="Line 19"/>
          <p:cNvSpPr>
            <a:spLocks noChangeShapeType="1"/>
          </p:cNvSpPr>
          <p:nvPr/>
        </p:nvSpPr>
        <p:spPr bwMode="auto">
          <a:xfrm>
            <a:off x="3962400" y="5943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20"/>
          <p:cNvSpPr>
            <a:spLocks noChangeShapeType="1"/>
          </p:cNvSpPr>
          <p:nvPr/>
        </p:nvSpPr>
        <p:spPr bwMode="auto">
          <a:xfrm>
            <a:off x="4724400" y="5943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51B131FB-C788-416E-85A3-6777BF448CBA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13" name="Text Box 3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6628" name="Text Box 13"/>
          <p:cNvSpPr txBox="1">
            <a:spLocks noChangeArrowheads="1"/>
          </p:cNvSpPr>
          <p:nvPr/>
        </p:nvSpPr>
        <p:spPr bwMode="auto">
          <a:xfrm>
            <a:off x="4419600" y="3429000"/>
            <a:ext cx="4267200" cy="47625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Confidence interval uses  </a:t>
            </a:r>
            <a:r>
              <a:rPr lang="en-US" b="1">
                <a:solidFill>
                  <a:schemeClr val="hlink"/>
                </a:solidFill>
              </a:rPr>
              <a:t>z</a:t>
            </a:r>
            <a:r>
              <a:rPr lang="en-US" b="1" baseline="-25000">
                <a:solidFill>
                  <a:schemeClr val="hlink"/>
                </a:solidFill>
                <a:sym typeface="Symbol" pitchFamily="18" charset="2"/>
              </a:rPr>
              <a:t>/2</a:t>
            </a:r>
            <a:endParaRPr lang="en-US" baseline="-25000">
              <a:sym typeface="Symbol" pitchFamily="18" charset="2"/>
            </a:endParaRPr>
          </a:p>
        </p:txBody>
      </p:sp>
      <p:sp>
        <p:nvSpPr>
          <p:cNvPr id="26629" name="Text Box 14"/>
          <p:cNvSpPr txBox="1">
            <a:spLocks noChangeArrowheads="1"/>
          </p:cNvSpPr>
          <p:nvPr/>
        </p:nvSpPr>
        <p:spPr bwMode="auto">
          <a:xfrm>
            <a:off x="4267200" y="5410200"/>
            <a:ext cx="4114800" cy="720725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Confidence interval uses a value from the Student’s  </a:t>
            </a:r>
            <a:r>
              <a:rPr lang="en-US" sz="2000" b="1">
                <a:solidFill>
                  <a:schemeClr val="folHlink"/>
                </a:solidFill>
              </a:rPr>
              <a:t>t</a:t>
            </a:r>
            <a:r>
              <a:rPr lang="en-US" sz="2000"/>
              <a:t>  distribution</a:t>
            </a:r>
          </a:p>
        </p:txBody>
      </p:sp>
      <p:sp>
        <p:nvSpPr>
          <p:cNvPr id="26630" name="Line 15"/>
          <p:cNvSpPr>
            <a:spLocks noChangeShapeType="1"/>
          </p:cNvSpPr>
          <p:nvPr/>
        </p:nvSpPr>
        <p:spPr bwMode="auto">
          <a:xfrm>
            <a:off x="3733800" y="3657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16"/>
          <p:cNvSpPr>
            <a:spLocks noChangeShapeType="1"/>
          </p:cNvSpPr>
          <p:nvPr/>
        </p:nvSpPr>
        <p:spPr bwMode="auto">
          <a:xfrm>
            <a:off x="3581400" y="54864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17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20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4" name="Text Box 21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26635" name="Rectangle 23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6" name="Text Box 24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26637" name="Rectangle 25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8" name="Text Box 26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26639" name="Line 27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28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29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30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31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44" name="Line 32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26646" name="Line 33"/>
          <p:cNvSpPr>
            <a:spLocks noChangeShapeType="1"/>
          </p:cNvSpPr>
          <p:nvPr/>
        </p:nvSpPr>
        <p:spPr bwMode="auto">
          <a:xfrm flipV="1">
            <a:off x="3581400" y="57912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Text Box 3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6648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6B525D94-0201-4E66-918A-A9AE69FDEE42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4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79388"/>
            <a:ext cx="7793038" cy="1055687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smtClean="0"/>
              <a:t>Difference Between Two Means:</a:t>
            </a:r>
            <a:br>
              <a:rPr lang="en-US" smtClean="0"/>
            </a:br>
            <a:r>
              <a:rPr lang="en-US" smtClean="0"/>
              <a:t>Independent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4"/>
          <p:cNvSpPr>
            <a:spLocks noGrp="1" noChangeArrowheads="1"/>
          </p:cNvSpPr>
          <p:nvPr>
            <p:ph type="title"/>
          </p:nvPr>
        </p:nvSpPr>
        <p:spPr>
          <a:xfrm>
            <a:off x="1150938" y="173038"/>
            <a:ext cx="7383462" cy="990600"/>
          </a:xfrm>
        </p:spPr>
        <p:txBody>
          <a:bodyPr/>
          <a:lstStyle/>
          <a:p>
            <a:pPr eaLnBrk="1" hangingPunct="1"/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Known</a:t>
            </a:r>
            <a:endParaRPr lang="el-GR" smtClean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4267200" y="1981200"/>
            <a:ext cx="4419600" cy="38052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Assumptions:</a:t>
            </a:r>
            <a:r>
              <a:rPr lang="en-US"/>
              <a:t>  </a:t>
            </a:r>
          </a:p>
          <a:p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both population distributions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are normal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known</a:t>
            </a:r>
          </a:p>
        </p:txBody>
      </p:sp>
      <p:sp>
        <p:nvSpPr>
          <p:cNvPr id="27654" name="Text Box 16"/>
          <p:cNvSpPr txBox="1">
            <a:spLocks noChangeArrowheads="1"/>
          </p:cNvSpPr>
          <p:nvPr/>
        </p:nvSpPr>
        <p:spPr bwMode="auto">
          <a:xfrm>
            <a:off x="3581400" y="32004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27655" name="Rectangle 27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6" name="Text Box 28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27657" name="Rectangle 29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8" name="Text Box 30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27659" name="Line 31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32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33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6C4336D5-062F-4860-B373-CDB30B60DF4B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Rectangle 42"/>
          <p:cNvSpPr>
            <a:spLocks noGrp="1" noChangeArrowheads="1"/>
          </p:cNvSpPr>
          <p:nvPr>
            <p:ph type="title"/>
          </p:nvPr>
        </p:nvSpPr>
        <p:spPr>
          <a:xfrm>
            <a:off x="1150938" y="173038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Known</a:t>
            </a:r>
            <a:endParaRPr lang="el-GR" smtClean="0"/>
          </a:p>
        </p:txBody>
      </p:sp>
      <p:sp>
        <p:nvSpPr>
          <p:cNvPr id="61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72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73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6174" name="Text Box 14"/>
          <p:cNvSpPr txBox="1">
            <a:spLocks noChangeArrowheads="1"/>
          </p:cNvSpPr>
          <p:nvPr/>
        </p:nvSpPr>
        <p:spPr bwMode="auto">
          <a:xfrm>
            <a:off x="4038600" y="4191000"/>
            <a:ext cx="4800600" cy="2320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…and the random variable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1400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1400"/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sz="80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/>
              <a:t>has a standard normal distribution</a:t>
            </a:r>
          </a:p>
        </p:txBody>
      </p:sp>
      <p:sp>
        <p:nvSpPr>
          <p:cNvPr id="6175" name="Text Box 15"/>
          <p:cNvSpPr txBox="1">
            <a:spLocks noChangeArrowheads="1"/>
          </p:cNvSpPr>
          <p:nvPr/>
        </p:nvSpPr>
        <p:spPr bwMode="auto">
          <a:xfrm>
            <a:off x="3886200" y="1676400"/>
            <a:ext cx="4953000" cy="12969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/>
              <a:t>When 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/>
              <a:t> and 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/>
              <a:t> are known and both populations are normal, the variance of  X – Y  is</a:t>
            </a:r>
            <a:endParaRPr lang="el-GR"/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5562600" y="3048000"/>
          <a:ext cx="1985963" cy="868363"/>
        </p:xfrm>
        <a:graphic>
          <a:graphicData uri="http://schemas.openxmlformats.org/presentationml/2006/ole">
            <p:oleObj spid="_x0000_s6168" name="Equation" r:id="rId3" imgW="1129810" imgH="495085" progId="Equation.3">
              <p:embed/>
            </p:oleObj>
          </a:graphicData>
        </a:graphic>
      </p:graphicFrame>
      <p:sp>
        <p:nvSpPr>
          <p:cNvPr id="6176" name="Line 18"/>
          <p:cNvSpPr>
            <a:spLocks noChangeShapeType="1"/>
          </p:cNvSpPr>
          <p:nvPr/>
        </p:nvSpPr>
        <p:spPr bwMode="auto">
          <a:xfrm>
            <a:off x="7162800" y="259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19"/>
          <p:cNvSpPr>
            <a:spLocks noChangeShapeType="1"/>
          </p:cNvSpPr>
          <p:nvPr/>
        </p:nvSpPr>
        <p:spPr bwMode="auto">
          <a:xfrm>
            <a:off x="6629400" y="2590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Text Box 20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179" name="Text Box 22"/>
          <p:cNvSpPr txBox="1">
            <a:spLocks noChangeArrowheads="1"/>
          </p:cNvSpPr>
          <p:nvPr/>
        </p:nvSpPr>
        <p:spPr bwMode="auto">
          <a:xfrm>
            <a:off x="3581400" y="32004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5486400" y="4724400"/>
          <a:ext cx="2490788" cy="1257300"/>
        </p:xfrm>
        <a:graphic>
          <a:graphicData uri="http://schemas.openxmlformats.org/presentationml/2006/ole">
            <p:oleObj spid="_x0000_s6169" name="Equation" r:id="rId4" imgW="1384300" imgH="698500" progId="Equation.3">
              <p:embed/>
            </p:oleObj>
          </a:graphicData>
        </a:graphic>
      </p:graphicFrame>
      <p:sp>
        <p:nvSpPr>
          <p:cNvPr id="6180" name="Rectangle 34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81" name="Text Box 35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6182" name="Rectangle 36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83" name="Text Box 37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6184" name="Line 38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39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40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Slide Number Placeholder 2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9B6EA01-3C52-4936-AF1D-E3B6A643561A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7"/>
          <p:cNvSpPr>
            <a:spLocks noGrp="1" noChangeArrowheads="1"/>
          </p:cNvSpPr>
          <p:nvPr>
            <p:ph type="title"/>
          </p:nvPr>
        </p:nvSpPr>
        <p:spPr>
          <a:xfrm>
            <a:off x="1219200" y="247650"/>
            <a:ext cx="72310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Interval, </a:t>
            </a:r>
            <a:br>
              <a:rPr lang="en-US" smtClean="0"/>
            </a:b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Known</a:t>
            </a:r>
            <a:endParaRPr lang="el-GR" smtClean="0"/>
          </a:p>
        </p:txBody>
      </p:sp>
      <p:sp>
        <p:nvSpPr>
          <p:cNvPr id="71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85" name="Rectangle 3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86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4114800" y="3505200"/>
            <a:ext cx="4724400" cy="8175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The confidence interval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/>
              <a:t>  </a:t>
            </a:r>
            <a:r>
              <a:rPr lang="el-GR"/>
              <a:t>μ</a:t>
            </a:r>
            <a:r>
              <a:rPr lang="en-US" baseline="-25000"/>
              <a:t>x</a:t>
            </a:r>
            <a:r>
              <a:rPr lang="en-US"/>
              <a:t> – </a:t>
            </a:r>
            <a:r>
              <a:rPr lang="el-GR"/>
              <a:t>μ</a:t>
            </a:r>
            <a:r>
              <a:rPr lang="en-US" sz="2800" baseline="-25000"/>
              <a:t>y</a:t>
            </a:r>
            <a:r>
              <a:rPr lang="en-US" sz="2800"/>
              <a:t>   is:</a:t>
            </a:r>
          </a:p>
        </p:txBody>
      </p:sp>
      <p:sp>
        <p:nvSpPr>
          <p:cNvPr id="7188" name="Text Box 23"/>
          <p:cNvSpPr txBox="1">
            <a:spLocks noChangeArrowheads="1"/>
          </p:cNvSpPr>
          <p:nvPr/>
        </p:nvSpPr>
        <p:spPr bwMode="auto">
          <a:xfrm>
            <a:off x="3581400" y="32004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4295775" y="4683125"/>
          <a:ext cx="3919538" cy="1466850"/>
        </p:xfrm>
        <a:graphic>
          <a:graphicData uri="http://schemas.openxmlformats.org/presentationml/2006/ole">
            <p:oleObj spid="_x0000_s7182" name="Equation" r:id="rId3" imgW="1422360" imgH="533160" progId="Equation.3">
              <p:embed/>
            </p:oleObj>
          </a:graphicData>
        </a:graphic>
      </p:graphicFrame>
      <p:sp>
        <p:nvSpPr>
          <p:cNvPr id="7189" name="Rectangle 32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0" name="Text Box 33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7191" name="Rectangle 34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2" name="Text Box 35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7193" name="Line 36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37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38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BB1F0B45-5C86-4053-9E11-1AECE835E6C8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4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Equal</a:t>
            </a:r>
            <a:endParaRPr lang="el-GR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32773" name="Rectangle 15"/>
          <p:cNvSpPr>
            <a:spLocks noChangeArrowheads="1"/>
          </p:cNvSpPr>
          <p:nvPr/>
        </p:nvSpPr>
        <p:spPr bwMode="auto">
          <a:xfrm>
            <a:off x="4267200" y="1828800"/>
            <a:ext cx="4419600" cy="3987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Assumptions:</a:t>
            </a:r>
            <a:r>
              <a:rPr lang="en-US"/>
              <a:t>  </a:t>
            </a:r>
          </a:p>
          <a:p>
            <a:endParaRPr lang="en-US"/>
          </a:p>
          <a:p>
            <a:pPr>
              <a:lnSpc>
                <a:spcPct val="5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Populations are normally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distributed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unknown but assumed equal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32774" name="Text Box 16"/>
          <p:cNvSpPr txBox="1">
            <a:spLocks noChangeArrowheads="1"/>
          </p:cNvSpPr>
          <p:nvPr/>
        </p:nvSpPr>
        <p:spPr bwMode="auto">
          <a:xfrm>
            <a:off x="3505200" y="48768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32775" name="Line 36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38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7" name="Text Box 39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2778" name="Rectangle 40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9" name="Text Box 41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32780" name="Rectangle 42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81" name="Text Box 43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32782" name="Line 44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45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46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47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48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87" name="Line 49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50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2789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56A6BD82-4A4C-49FF-A944-687C53A3861E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2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Equal</a:t>
            </a:r>
            <a:endParaRPr lang="el-GR" smtClean="0"/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33797" name="Text Box 1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3798" name="Rectangle 21"/>
          <p:cNvSpPr>
            <a:spLocks noChangeArrowheads="1"/>
          </p:cNvSpPr>
          <p:nvPr/>
        </p:nvSpPr>
        <p:spPr bwMode="auto">
          <a:xfrm>
            <a:off x="4191000" y="1752600"/>
            <a:ext cx="4419600" cy="4648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Forming interval estimates:</a:t>
            </a:r>
            <a:r>
              <a:rPr lang="en-US"/>
              <a:t>  </a:t>
            </a:r>
          </a:p>
          <a:p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The population variances 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are assumed equal, so use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the two sample standard 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deviations and </a:t>
            </a:r>
            <a:r>
              <a:rPr lang="en-US">
                <a:solidFill>
                  <a:srgbClr val="0000FF"/>
                </a:solidFill>
              </a:rPr>
              <a:t>pool them </a:t>
            </a:r>
            <a:r>
              <a:rPr lang="en-US"/>
              <a:t>to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estimate  </a:t>
            </a:r>
            <a:r>
              <a:rPr lang="el-GR"/>
              <a:t>σ</a:t>
            </a: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use a </a:t>
            </a:r>
            <a:r>
              <a:rPr lang="en-US">
                <a:solidFill>
                  <a:srgbClr val="0000FF"/>
                </a:solidFill>
              </a:rPr>
              <a:t>t value </a:t>
            </a:r>
            <a:r>
              <a:rPr lang="en-US"/>
              <a:t>with  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(n</a:t>
            </a:r>
            <a:r>
              <a:rPr lang="en-US" baseline="-25000"/>
              <a:t>x</a:t>
            </a:r>
            <a:r>
              <a:rPr lang="en-US"/>
              <a:t> + n</a:t>
            </a:r>
            <a:r>
              <a:rPr lang="en-US" baseline="-25000"/>
              <a:t>y</a:t>
            </a:r>
            <a:r>
              <a:rPr lang="en-US"/>
              <a:t> – 2)  degrees of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freedom</a:t>
            </a:r>
          </a:p>
        </p:txBody>
      </p:sp>
      <p:sp>
        <p:nvSpPr>
          <p:cNvPr id="33799" name="Text Box 39"/>
          <p:cNvSpPr txBox="1">
            <a:spLocks noChangeArrowheads="1"/>
          </p:cNvSpPr>
          <p:nvPr/>
        </p:nvSpPr>
        <p:spPr bwMode="auto">
          <a:xfrm>
            <a:off x="3505200" y="48768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33800" name="Line 56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58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02" name="Text Box 59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3803" name="Rectangle 60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04" name="Text Box 61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33805" name="Rectangle 62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06" name="Text Box 63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33807" name="Line 64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65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66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67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68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812" name="Line 69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Text Box 70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33814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F8936619-B417-4D6A-BED5-4682D05D49D4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56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Equal</a:t>
            </a:r>
            <a:endParaRPr lang="el-GR" smtClean="0"/>
          </a:p>
        </p:txBody>
      </p:sp>
      <p:sp>
        <p:nvSpPr>
          <p:cNvPr id="82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08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8210" name="Rectangle 15"/>
          <p:cNvSpPr>
            <a:spLocks noChangeArrowheads="1"/>
          </p:cNvSpPr>
          <p:nvPr/>
        </p:nvSpPr>
        <p:spPr bwMode="auto">
          <a:xfrm>
            <a:off x="4191000" y="3108325"/>
            <a:ext cx="44196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The pooled variance is</a:t>
            </a:r>
            <a:endParaRPr lang="en-US"/>
          </a:p>
        </p:txBody>
      </p:sp>
      <p:sp>
        <p:nvSpPr>
          <p:cNvPr id="8211" name="Text Box 1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8212" name="Text Box 23"/>
          <p:cNvSpPr txBox="1">
            <a:spLocks noChangeArrowheads="1"/>
          </p:cNvSpPr>
          <p:nvPr/>
        </p:nvSpPr>
        <p:spPr bwMode="auto">
          <a:xfrm>
            <a:off x="3505200" y="48768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4622800" y="4398963"/>
          <a:ext cx="3784600" cy="1074737"/>
        </p:xfrm>
        <a:graphic>
          <a:graphicData uri="http://schemas.openxmlformats.org/presentationml/2006/ole">
            <p:oleObj spid="_x0000_s8205" name="Equation" r:id="rId3" imgW="1701800" imgH="482600" progId="Equation.3">
              <p:embed/>
            </p:oleObj>
          </a:graphicData>
        </a:graphic>
      </p:graphicFrame>
      <p:sp>
        <p:nvSpPr>
          <p:cNvPr id="8213" name="Line 40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Rectangle 42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5" name="Text Box 43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8216" name="Rectangle 44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7" name="Text Box 45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8218" name="Rectangle 46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9" name="Text Box 47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8220" name="Line 48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9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50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51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52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25" name="Line 53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Text Box 54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8227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9C00185A-FEA8-4D02-8096-EF9E4E45E34F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4" name="Rectangle 27"/>
          <p:cNvSpPr>
            <a:spLocks noGrp="1" noChangeArrowheads="1"/>
          </p:cNvSpPr>
          <p:nvPr>
            <p:ph type="title"/>
          </p:nvPr>
        </p:nvSpPr>
        <p:spPr>
          <a:xfrm>
            <a:off x="1150938" y="284163"/>
            <a:ext cx="7231062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Interval, </a:t>
            </a:r>
            <a:br>
              <a:rPr lang="en-US" smtClean="0"/>
            </a:b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 Equal</a:t>
            </a:r>
            <a:endParaRPr lang="el-GR" smtClean="0"/>
          </a:p>
        </p:txBody>
      </p:sp>
      <p:sp>
        <p:nvSpPr>
          <p:cNvPr id="92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46" name="Text Box 16"/>
          <p:cNvSpPr txBox="1">
            <a:spLocks noChangeArrowheads="1"/>
          </p:cNvSpPr>
          <p:nvPr/>
        </p:nvSpPr>
        <p:spPr bwMode="auto">
          <a:xfrm>
            <a:off x="3657600" y="2743200"/>
            <a:ext cx="4724400" cy="8175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The confidence interval for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   </a:t>
            </a:r>
            <a:r>
              <a:rPr lang="el-GR" sz="2800"/>
              <a:t>μ</a:t>
            </a:r>
            <a:r>
              <a:rPr lang="en-US" sz="2800" baseline="-25000"/>
              <a:t>1</a:t>
            </a:r>
            <a:r>
              <a:rPr lang="en-US" sz="2800"/>
              <a:t> – </a:t>
            </a:r>
            <a:r>
              <a:rPr lang="el-GR" sz="2800"/>
              <a:t>μ</a:t>
            </a:r>
            <a:r>
              <a:rPr lang="en-US" sz="2800" baseline="-25000"/>
              <a:t>2</a:t>
            </a:r>
            <a:r>
              <a:rPr lang="en-US" sz="2800"/>
              <a:t>   is:</a:t>
            </a:r>
          </a:p>
        </p:txBody>
      </p:sp>
      <p:sp>
        <p:nvSpPr>
          <p:cNvPr id="9247" name="Text Box 19"/>
          <p:cNvSpPr txBox="1">
            <a:spLocks noChangeArrowheads="1"/>
          </p:cNvSpPr>
          <p:nvPr/>
        </p:nvSpPr>
        <p:spPr bwMode="auto">
          <a:xfrm>
            <a:off x="3906838" y="6019800"/>
            <a:ext cx="1066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Where</a:t>
            </a:r>
          </a:p>
        </p:txBody>
      </p:sp>
      <p:sp>
        <p:nvSpPr>
          <p:cNvPr id="9248" name="Text Box 22"/>
          <p:cNvSpPr txBox="1">
            <a:spLocks noChangeArrowheads="1"/>
          </p:cNvSpPr>
          <p:nvPr/>
        </p:nvSpPr>
        <p:spPr bwMode="auto">
          <a:xfrm>
            <a:off x="3048000" y="240665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9249" name="Line 28"/>
          <p:cNvSpPr>
            <a:spLocks noChangeShapeType="1"/>
          </p:cNvSpPr>
          <p:nvPr/>
        </p:nvSpPr>
        <p:spPr bwMode="auto">
          <a:xfrm>
            <a:off x="762000" y="2422525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0"/>
          <p:cNvSpPr>
            <a:spLocks noChangeArrowheads="1"/>
          </p:cNvSpPr>
          <p:nvPr/>
        </p:nvSpPr>
        <p:spPr bwMode="auto">
          <a:xfrm>
            <a:off x="990600" y="2574925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51" name="Text Box 31"/>
          <p:cNvSpPr txBox="1">
            <a:spLocks noChangeArrowheads="1"/>
          </p:cNvSpPr>
          <p:nvPr/>
        </p:nvSpPr>
        <p:spPr bwMode="auto">
          <a:xfrm>
            <a:off x="990600" y="2574925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9252" name="Rectangle 34"/>
          <p:cNvSpPr>
            <a:spLocks noChangeArrowheads="1"/>
          </p:cNvSpPr>
          <p:nvPr/>
        </p:nvSpPr>
        <p:spPr bwMode="auto">
          <a:xfrm>
            <a:off x="228600" y="1736725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53" name="Text Box 35"/>
          <p:cNvSpPr txBox="1">
            <a:spLocks noChangeArrowheads="1"/>
          </p:cNvSpPr>
          <p:nvPr/>
        </p:nvSpPr>
        <p:spPr bwMode="auto">
          <a:xfrm>
            <a:off x="152400" y="1812925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9254" name="Line 39"/>
          <p:cNvSpPr>
            <a:spLocks noChangeShapeType="1"/>
          </p:cNvSpPr>
          <p:nvPr/>
        </p:nvSpPr>
        <p:spPr bwMode="auto">
          <a:xfrm>
            <a:off x="762000" y="2879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990600" y="3413125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56" name="Line 41"/>
          <p:cNvSpPr>
            <a:spLocks noChangeShapeType="1"/>
          </p:cNvSpPr>
          <p:nvPr/>
        </p:nvSpPr>
        <p:spPr bwMode="auto">
          <a:xfrm>
            <a:off x="762000" y="3717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Text Box 42"/>
          <p:cNvSpPr txBox="1">
            <a:spLocks noChangeArrowheads="1"/>
          </p:cNvSpPr>
          <p:nvPr/>
        </p:nvSpPr>
        <p:spPr bwMode="auto">
          <a:xfrm>
            <a:off x="914400" y="3413125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3690938" y="3830638"/>
          <a:ext cx="4657725" cy="1425575"/>
        </p:xfrm>
        <a:graphic>
          <a:graphicData uri="http://schemas.openxmlformats.org/presentationml/2006/ole">
            <p:oleObj spid="_x0000_s9242" name="Equation" r:id="rId3" imgW="1739880" imgH="533160" progId="Equation.3">
              <p:embed/>
            </p:oleObj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5049838" y="5715000"/>
          <a:ext cx="2997200" cy="850900"/>
        </p:xfrm>
        <a:graphic>
          <a:graphicData uri="http://schemas.openxmlformats.org/presentationml/2006/ole">
            <p:oleObj spid="_x0000_s9243" name="Equation" r:id="rId4" imgW="1701800" imgH="482600" progId="Equation.3">
              <p:embed/>
            </p:oleObj>
          </a:graphicData>
        </a:graphic>
      </p:graphicFrame>
      <p:sp>
        <p:nvSpPr>
          <p:cNvPr id="9258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6D0F010F-20DA-4CA3-8AFA-0507B86DDA43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709738"/>
            <a:ext cx="8077200" cy="45085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 smtClean="0"/>
              <a:t>After completing this chapter, you should be able to:</a:t>
            </a:r>
            <a:r>
              <a:rPr lang="en-US" sz="2400" smtClean="0"/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Form confidence intervals for the difference between two means from dependent samples 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Form confidence intervals for the difference between two independent population means (standard deviations known or unknown)</a:t>
            </a:r>
          </a:p>
          <a:p>
            <a:pPr eaLnBrk="1" hangingPunct="1">
              <a:spcBef>
                <a:spcPct val="30000"/>
              </a:spcBef>
            </a:pPr>
            <a:r>
              <a:rPr lang="en-US" sz="2400" smtClean="0"/>
              <a:t>Compute confidence interval limits for the difference between two independent population proportions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4EA1FDD-BDBE-4197-A47B-8D2565E7DE5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ChangeArrowheads="1"/>
          </p:cNvSpPr>
          <p:nvPr/>
        </p:nvSpPr>
        <p:spPr bwMode="auto">
          <a:xfrm>
            <a:off x="4313238" y="3124200"/>
            <a:ext cx="1325562" cy="1524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3065463" y="3124200"/>
            <a:ext cx="1277937" cy="1524000"/>
          </a:xfrm>
          <a:prstGeom prst="rect">
            <a:avLst/>
          </a:prstGeom>
          <a:solidFill>
            <a:srgbClr val="C3C3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3124200"/>
            <a:ext cx="2590800" cy="1524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284163"/>
            <a:ext cx="7848600" cy="9144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mtClean="0"/>
              <a:t>Pooled Variance Example</a:t>
            </a:r>
          </a:p>
        </p:txBody>
      </p:sp>
      <p:sp>
        <p:nvSpPr>
          <p:cNvPr id="38917" name="Rectangle 8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672388" cy="2895600"/>
          </a:xfrm>
        </p:spPr>
        <p:txBody>
          <a:bodyPr lIns="90488" tIns="44450" rIns="90488" bIns="44450"/>
          <a:lstStyle/>
          <a:p>
            <a:pPr marL="0" indent="0" defTabSz="1684338" eaLnBrk="1" hangingPunct="1">
              <a:lnSpc>
                <a:spcPct val="9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smtClean="0"/>
              <a:t>You are testing two computer processors for speed. </a:t>
            </a:r>
            <a:r>
              <a:rPr lang="en-US" sz="2400" smtClean="0">
                <a:solidFill>
                  <a:srgbClr val="0000FF"/>
                </a:solidFill>
              </a:rPr>
              <a:t>Form a confidence interval </a:t>
            </a:r>
            <a:r>
              <a:rPr lang="en-US" sz="2400" smtClean="0"/>
              <a:t>for the difference in CPU speed. You collect the following speed data (in Mhz):</a:t>
            </a:r>
          </a:p>
          <a:p>
            <a:pPr marL="0" indent="0" defTabSz="1684338" eaLnBrk="1" hangingPunct="1">
              <a:lnSpc>
                <a:spcPct val="9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endParaRPr lang="en-US" sz="2400" smtClean="0"/>
          </a:p>
          <a:p>
            <a:pPr marL="0" indent="0" defTabSz="1684338" eaLnBrk="1" hangingPunct="1">
              <a:lnSpc>
                <a:spcPct val="90000"/>
              </a:lnSpc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               	               </a:t>
            </a:r>
            <a:r>
              <a:rPr lang="en-US" sz="2400" b="1" u="sng" smtClean="0"/>
              <a:t>CPU</a:t>
            </a:r>
            <a:r>
              <a:rPr lang="en-US" sz="2400" b="1" u="sng" baseline="-25000" smtClean="0"/>
              <a:t>x</a:t>
            </a:r>
            <a:r>
              <a:rPr lang="en-US" sz="2400" b="1" smtClean="0"/>
              <a:t>        </a:t>
            </a:r>
            <a:r>
              <a:rPr lang="en-US" sz="2400" b="1" u="sng" smtClean="0"/>
              <a:t>CPU</a:t>
            </a:r>
            <a:r>
              <a:rPr lang="en-US" sz="2400" b="1" u="sng" baseline="-25000" smtClean="0"/>
              <a:t>y</a:t>
            </a: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Number Tested      17            14</a:t>
            </a:r>
          </a:p>
          <a:p>
            <a:pPr marL="0" indent="0" defTabSz="168433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mean    	   3004         2538</a:t>
            </a:r>
          </a:p>
          <a:p>
            <a:pPr marL="0" indent="0" defTabSz="168433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509588" algn="ctr"/>
                <a:tab pos="2857500" algn="r"/>
                <a:tab pos="4740275" algn="r"/>
              </a:tabLst>
            </a:pPr>
            <a:r>
              <a:rPr lang="en-US" sz="2400" b="1" smtClean="0"/>
              <a:t>Sample std dev	      74            56</a:t>
            </a:r>
            <a:endParaRPr lang="en-US" sz="2400" smtClean="0"/>
          </a:p>
        </p:txBody>
      </p:sp>
      <p:sp>
        <p:nvSpPr>
          <p:cNvPr id="389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1371600" y="4876800"/>
            <a:ext cx="4267200" cy="1524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920" name="Text Box 11"/>
          <p:cNvSpPr txBox="1">
            <a:spLocks noChangeArrowheads="1"/>
          </p:cNvSpPr>
          <p:nvPr/>
        </p:nvSpPr>
        <p:spPr bwMode="auto">
          <a:xfrm>
            <a:off x="1447800" y="5029200"/>
            <a:ext cx="419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Assume both populations are </a:t>
            </a:r>
          </a:p>
          <a:p>
            <a:r>
              <a:rPr lang="en-US"/>
              <a:t>normal with equal variances, and use 95% confidence</a:t>
            </a:r>
          </a:p>
        </p:txBody>
      </p:sp>
      <p:pic>
        <p:nvPicPr>
          <p:cNvPr id="38921" name="Picture 12" descr="j02415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116263"/>
            <a:ext cx="1673225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1F85DC0E-9154-4221-B900-3A64BF15FDD8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664450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the Pooled Variance</a:t>
            </a:r>
          </a:p>
        </p:txBody>
      </p:sp>
      <p:sp>
        <p:nvSpPr>
          <p:cNvPr id="102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68" name="Rectangle 2"/>
          <p:cNvSpPr>
            <a:spLocks noChangeArrowheads="1"/>
          </p:cNvSpPr>
          <p:nvPr/>
        </p:nvSpPr>
        <p:spPr bwMode="auto">
          <a:xfrm>
            <a:off x="7543800" y="2514600"/>
            <a:ext cx="1143000" cy="5334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9" name="Line 4"/>
          <p:cNvSpPr>
            <a:spLocks noChangeShapeType="1"/>
          </p:cNvSpPr>
          <p:nvPr/>
        </p:nvSpPr>
        <p:spPr bwMode="auto">
          <a:xfrm>
            <a:off x="685800" y="3810000"/>
            <a:ext cx="78486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1168400" y="2362200"/>
          <a:ext cx="7496175" cy="889000"/>
        </p:xfrm>
        <a:graphic>
          <a:graphicData uri="http://schemas.openxmlformats.org/presentationml/2006/ole">
            <p:oleObj spid="_x0000_s10264" name="Equation" r:id="rId3" imgW="4178300" imgH="495300" progId="Equation.3">
              <p:embed/>
            </p:oleObj>
          </a:graphicData>
        </a:graphic>
      </p:graphicFrame>
      <p:sp>
        <p:nvSpPr>
          <p:cNvPr id="10270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3810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The pooled variance is:</a:t>
            </a:r>
          </a:p>
        </p:txBody>
      </p:sp>
      <p:sp>
        <p:nvSpPr>
          <p:cNvPr id="10271" name="Text Box 9"/>
          <p:cNvSpPr txBox="1">
            <a:spLocks noChangeArrowheads="1"/>
          </p:cNvSpPr>
          <p:nvPr/>
        </p:nvSpPr>
        <p:spPr bwMode="auto">
          <a:xfrm>
            <a:off x="990600" y="4162425"/>
            <a:ext cx="6400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The t value for a 95% confidence interval is: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2847975" y="5000625"/>
          <a:ext cx="3402013" cy="485775"/>
        </p:xfrm>
        <a:graphic>
          <a:graphicData uri="http://schemas.openxmlformats.org/presentationml/2006/ole">
            <p:oleObj spid="_x0000_s10265" name="Equation" r:id="rId4" imgW="1777229" imgH="253890" progId="Equation.3">
              <p:embed/>
            </p:oleObj>
          </a:graphicData>
        </a:graphic>
      </p:graphicFrame>
      <p:pic>
        <p:nvPicPr>
          <p:cNvPr id="10272" name="Picture 12" descr="j024158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5486400"/>
            <a:ext cx="9874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3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9E99246A-D070-46E5-AF17-0F6D467A001A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37487" cy="990600"/>
          </a:xfrm>
        </p:spPr>
        <p:txBody>
          <a:bodyPr/>
          <a:lstStyle/>
          <a:p>
            <a:pPr eaLnBrk="1" hangingPunct="1"/>
            <a:r>
              <a:rPr lang="en-US" smtClean="0"/>
              <a:t>Calculating the Confidence Limits</a:t>
            </a:r>
          </a:p>
        </p:txBody>
      </p:sp>
      <p:sp>
        <p:nvSpPr>
          <p:cNvPr id="113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95% confidence interval is</a:t>
            </a:r>
          </a:p>
        </p:txBody>
      </p:sp>
      <p:sp>
        <p:nvSpPr>
          <p:cNvPr id="113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2706688" y="2478088"/>
          <a:ext cx="3749675" cy="1147762"/>
        </p:xfrm>
        <a:graphic>
          <a:graphicData uri="http://schemas.openxmlformats.org/presentationml/2006/ole">
            <p:oleObj spid="_x0000_s11302" name="Equation" r:id="rId3" imgW="1739880" imgH="533160" progId="Equation.3">
              <p:embed/>
            </p:oleObj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1974850" y="3794125"/>
          <a:ext cx="5316538" cy="790575"/>
        </p:xfrm>
        <a:graphic>
          <a:graphicData uri="http://schemas.openxmlformats.org/presentationml/2006/ole">
            <p:oleObj spid="_x0000_s11303" name="Equation" r:id="rId4" imgW="2984400" imgH="444240" progId="Equation.3">
              <p:embed/>
            </p:oleObj>
          </a:graphicData>
        </a:graphic>
      </p:graphicFrame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2487613" y="4965700"/>
          <a:ext cx="3503612" cy="436563"/>
        </p:xfrm>
        <a:graphic>
          <a:graphicData uri="http://schemas.openxmlformats.org/presentationml/2006/ole">
            <p:oleObj spid="_x0000_s11304" name="Equation" r:id="rId5" imgW="1726451" imgH="215806" progId="Equation.3">
              <p:embed/>
            </p:oleObj>
          </a:graphicData>
        </a:graphic>
      </p:graphicFrame>
      <p:sp>
        <p:nvSpPr>
          <p:cNvPr id="11308" name="Rectangle 7"/>
          <p:cNvSpPr>
            <a:spLocks noChangeArrowheads="1"/>
          </p:cNvSpPr>
          <p:nvPr/>
        </p:nvSpPr>
        <p:spPr bwMode="auto">
          <a:xfrm>
            <a:off x="685800" y="5715000"/>
            <a:ext cx="69770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We are 95% confident that the mean difference in CPU speed is between 416.69 and 515.31 Mhz.</a:t>
            </a:r>
          </a:p>
        </p:txBody>
      </p:sp>
      <p:pic>
        <p:nvPicPr>
          <p:cNvPr id="11309" name="Picture 8" descr="j024158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5562600"/>
            <a:ext cx="9874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10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24F5AE2B-A9AC-4A5C-965B-0B0931997088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Unequal</a:t>
            </a:r>
            <a:endParaRPr lang="el-GR" smtClean="0"/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267200" y="1828800"/>
            <a:ext cx="4419600" cy="4352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Assumptions:</a:t>
            </a:r>
            <a:r>
              <a:rPr lang="en-US"/>
              <a:t>  </a:t>
            </a:r>
          </a:p>
          <a:p>
            <a:endParaRPr lang="en-US"/>
          </a:p>
          <a:p>
            <a:pPr>
              <a:lnSpc>
                <a:spcPct val="5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Samples are randomly and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independently drawn</a:t>
            </a:r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Populations are normally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distributed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unknown and assumed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unequal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505200" y="57150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41" name="Text Box 10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43" name="Text Box 12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9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1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44053" name="Slide Number Placeholder 2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E3737BAC-6C45-4DAD-8CAD-EB8F0BE08626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2310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</a:t>
            </a:r>
            <a:br>
              <a:rPr lang="en-US" smtClean="0"/>
            </a:br>
            <a:r>
              <a:rPr lang="en-US" smtClean="0"/>
              <a:t>Assumed Unequal</a:t>
            </a:r>
            <a:endParaRPr lang="el-GR" smtClean="0"/>
          </a:p>
        </p:txBody>
      </p:sp>
      <p:sp>
        <p:nvSpPr>
          <p:cNvPr id="123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05" name="Rectangle 2"/>
          <p:cNvSpPr>
            <a:spLocks noChangeArrowheads="1"/>
          </p:cNvSpPr>
          <p:nvPr/>
        </p:nvSpPr>
        <p:spPr bwMode="auto">
          <a:xfrm>
            <a:off x="228600" y="1905000"/>
            <a:ext cx="2895600" cy="12954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7432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12307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2308" name="Rectangle 6"/>
          <p:cNvSpPr>
            <a:spLocks noChangeArrowheads="1"/>
          </p:cNvSpPr>
          <p:nvPr/>
        </p:nvSpPr>
        <p:spPr bwMode="auto">
          <a:xfrm>
            <a:off x="3962400" y="1676400"/>
            <a:ext cx="5181600" cy="3108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Forming interval estimates:</a:t>
            </a:r>
            <a:r>
              <a:rPr lang="en-US"/>
              <a:t>  </a:t>
            </a:r>
          </a:p>
          <a:p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The population variances are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assumed unequal, so a pooled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variance is not appropriate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/>
          </a:p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 use a </a:t>
            </a:r>
            <a:r>
              <a:rPr lang="en-US">
                <a:solidFill>
                  <a:srgbClr val="0000FF"/>
                </a:solidFill>
              </a:rPr>
              <a:t>t value </a:t>
            </a:r>
            <a:r>
              <a:rPr lang="en-US"/>
              <a:t>with </a:t>
            </a:r>
            <a:r>
              <a:rPr lang="el-GR" b="1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</a:t>
            </a:r>
            <a:r>
              <a:rPr lang="en-US"/>
              <a:t> degrees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    of freedom, where</a:t>
            </a:r>
          </a:p>
        </p:txBody>
      </p:sp>
      <p:sp>
        <p:nvSpPr>
          <p:cNvPr id="12309" name="Line 8"/>
          <p:cNvSpPr>
            <a:spLocks noChangeShapeType="1"/>
          </p:cNvSpPr>
          <p:nvPr/>
        </p:nvSpPr>
        <p:spPr bwMode="auto">
          <a:xfrm>
            <a:off x="1219200" y="4876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12"/>
          <p:cNvSpPr>
            <a:spLocks noChangeArrowheads="1"/>
          </p:cNvSpPr>
          <p:nvPr/>
        </p:nvSpPr>
        <p:spPr bwMode="auto">
          <a:xfrm>
            <a:off x="685800" y="3352800"/>
            <a:ext cx="30480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11" name="Text Box 13"/>
          <p:cNvSpPr txBox="1">
            <a:spLocks noChangeArrowheads="1"/>
          </p:cNvSpPr>
          <p:nvPr/>
        </p:nvSpPr>
        <p:spPr bwMode="auto">
          <a:xfrm>
            <a:off x="838200" y="3429000"/>
            <a:ext cx="26670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known</a:t>
            </a:r>
            <a:endParaRPr lang="el-GR">
              <a:sym typeface="Symbol" pitchFamily="18" charset="2"/>
            </a:endParaRPr>
          </a:p>
        </p:txBody>
      </p:sp>
      <p:sp>
        <p:nvSpPr>
          <p:cNvPr id="12312" name="Rectangle 14"/>
          <p:cNvSpPr>
            <a:spLocks noChangeArrowheads="1"/>
          </p:cNvSpPr>
          <p:nvPr/>
        </p:nvSpPr>
        <p:spPr bwMode="auto">
          <a:xfrm>
            <a:off x="685800" y="4191000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13" name="Text Box 15"/>
          <p:cNvSpPr txBox="1">
            <a:spLocks noChangeArrowheads="1"/>
          </p:cNvSpPr>
          <p:nvPr/>
        </p:nvSpPr>
        <p:spPr bwMode="auto">
          <a:xfrm>
            <a:off x="609600" y="4267200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12314" name="Line 16"/>
          <p:cNvSpPr>
            <a:spLocks noChangeShapeType="1"/>
          </p:cNvSpPr>
          <p:nvPr/>
        </p:nvSpPr>
        <p:spPr bwMode="auto">
          <a:xfrm>
            <a:off x="457200" y="3200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17"/>
          <p:cNvSpPr>
            <a:spLocks noChangeShapeType="1"/>
          </p:cNvSpPr>
          <p:nvPr/>
        </p:nvSpPr>
        <p:spPr bwMode="auto">
          <a:xfrm>
            <a:off x="457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18"/>
          <p:cNvSpPr>
            <a:spLocks noChangeShapeType="1"/>
          </p:cNvSpPr>
          <p:nvPr/>
        </p:nvSpPr>
        <p:spPr bwMode="auto">
          <a:xfrm>
            <a:off x="457200" y="3733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Text Box 24"/>
          <p:cNvSpPr txBox="1">
            <a:spLocks noChangeArrowheads="1"/>
          </p:cNvSpPr>
          <p:nvPr/>
        </p:nvSpPr>
        <p:spPr bwMode="auto">
          <a:xfrm>
            <a:off x="3505200" y="5715000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12318" name="Rectangle 25"/>
          <p:cNvSpPr>
            <a:spLocks noChangeArrowheads="1"/>
          </p:cNvSpPr>
          <p:nvPr/>
        </p:nvSpPr>
        <p:spPr bwMode="auto">
          <a:xfrm>
            <a:off x="1447800" y="5029200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19" name="Text Box 26"/>
          <p:cNvSpPr txBox="1">
            <a:spLocks noChangeArrowheads="1"/>
          </p:cNvSpPr>
          <p:nvPr/>
        </p:nvSpPr>
        <p:spPr bwMode="auto">
          <a:xfrm>
            <a:off x="1447800" y="5029200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12320" name="Line 27"/>
          <p:cNvSpPr>
            <a:spLocks noChangeShapeType="1"/>
          </p:cNvSpPr>
          <p:nvPr/>
        </p:nvSpPr>
        <p:spPr bwMode="auto">
          <a:xfrm>
            <a:off x="1219200" y="5334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28"/>
          <p:cNvSpPr>
            <a:spLocks noChangeArrowheads="1"/>
          </p:cNvSpPr>
          <p:nvPr/>
        </p:nvSpPr>
        <p:spPr bwMode="auto">
          <a:xfrm>
            <a:off x="1447800" y="58674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22" name="Line 29"/>
          <p:cNvSpPr>
            <a:spLocks noChangeShapeType="1"/>
          </p:cNvSpPr>
          <p:nvPr/>
        </p:nvSpPr>
        <p:spPr bwMode="auto">
          <a:xfrm>
            <a:off x="1219200" y="617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Text Box 30"/>
          <p:cNvSpPr txBox="1">
            <a:spLocks noChangeArrowheads="1"/>
          </p:cNvSpPr>
          <p:nvPr/>
        </p:nvSpPr>
        <p:spPr bwMode="auto">
          <a:xfrm>
            <a:off x="1371600" y="5867400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4722813" y="4743450"/>
          <a:ext cx="3889375" cy="1925638"/>
        </p:xfrm>
        <a:graphic>
          <a:graphicData uri="http://schemas.openxmlformats.org/presentationml/2006/ole">
            <p:oleObj spid="_x0000_s12302" name="Equation" r:id="rId3" imgW="2209680" imgH="1091880" progId="Equation.3">
              <p:embed/>
            </p:oleObj>
          </a:graphicData>
        </a:graphic>
      </p:graphicFrame>
      <p:sp>
        <p:nvSpPr>
          <p:cNvPr id="12324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A6DDB2E-B22E-4555-88C1-0BA5F3A4511F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5"/>
          <p:cNvSpPr>
            <a:spLocks noGrp="1" noChangeArrowheads="1"/>
          </p:cNvSpPr>
          <p:nvPr>
            <p:ph type="title"/>
          </p:nvPr>
        </p:nvSpPr>
        <p:spPr>
          <a:xfrm>
            <a:off x="1573213" y="284163"/>
            <a:ext cx="7231062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Interval, </a:t>
            </a:r>
            <a:br>
              <a:rPr lang="en-US" smtClean="0"/>
            </a:br>
            <a:r>
              <a:rPr lang="el-GR" smtClean="0"/>
              <a:t>σ</a:t>
            </a:r>
            <a:r>
              <a:rPr lang="en-US" baseline="-25000" smtClean="0"/>
              <a:t>x</a:t>
            </a:r>
            <a:r>
              <a:rPr lang="en-US" baseline="30000" smtClean="0"/>
              <a:t>2</a:t>
            </a:r>
            <a:r>
              <a:rPr lang="en-US" smtClean="0"/>
              <a:t> and </a:t>
            </a:r>
            <a:r>
              <a:rPr lang="el-GR" smtClean="0"/>
              <a:t>σ</a:t>
            </a:r>
            <a:r>
              <a:rPr lang="en-US" baseline="-25000" smtClean="0"/>
              <a:t>y</a:t>
            </a:r>
            <a:r>
              <a:rPr lang="en-US" baseline="30000" smtClean="0"/>
              <a:t>2</a:t>
            </a:r>
            <a:r>
              <a:rPr lang="en-US" smtClean="0"/>
              <a:t> Unknown, Unequal</a:t>
            </a:r>
            <a:endParaRPr lang="el-GR" smtClean="0"/>
          </a:p>
        </p:txBody>
      </p:sp>
      <p:sp>
        <p:nvSpPr>
          <p:cNvPr id="133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42" name="Text Box 2"/>
          <p:cNvSpPr txBox="1">
            <a:spLocks noChangeArrowheads="1"/>
          </p:cNvSpPr>
          <p:nvPr/>
        </p:nvSpPr>
        <p:spPr bwMode="auto">
          <a:xfrm>
            <a:off x="3657600" y="2743200"/>
            <a:ext cx="4724400" cy="8175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The confidence interval for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   </a:t>
            </a:r>
            <a:r>
              <a:rPr lang="el-GR" sz="2800"/>
              <a:t>μ</a:t>
            </a:r>
            <a:r>
              <a:rPr lang="en-US" sz="2800" baseline="-25000"/>
              <a:t>1</a:t>
            </a:r>
            <a:r>
              <a:rPr lang="en-US" sz="2800"/>
              <a:t> – </a:t>
            </a:r>
            <a:r>
              <a:rPr lang="el-GR" sz="2800"/>
              <a:t>μ</a:t>
            </a:r>
            <a:r>
              <a:rPr lang="en-US" sz="2800" baseline="-25000"/>
              <a:t>2</a:t>
            </a:r>
            <a:r>
              <a:rPr lang="en-US" sz="2800"/>
              <a:t>   is:</a:t>
            </a:r>
          </a:p>
        </p:txBody>
      </p:sp>
      <p:sp>
        <p:nvSpPr>
          <p:cNvPr id="13343" name="Text Box 4"/>
          <p:cNvSpPr txBox="1">
            <a:spLocks noChangeArrowheads="1"/>
          </p:cNvSpPr>
          <p:nvPr/>
        </p:nvSpPr>
        <p:spPr bwMode="auto">
          <a:xfrm>
            <a:off x="3048000" y="3260725"/>
            <a:ext cx="609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/>
              <a:t>*</a:t>
            </a:r>
          </a:p>
        </p:txBody>
      </p:sp>
      <p:sp>
        <p:nvSpPr>
          <p:cNvPr id="13344" name="Line 6"/>
          <p:cNvSpPr>
            <a:spLocks noChangeShapeType="1"/>
          </p:cNvSpPr>
          <p:nvPr/>
        </p:nvSpPr>
        <p:spPr bwMode="auto">
          <a:xfrm>
            <a:off x="762000" y="2422525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8"/>
          <p:cNvSpPr>
            <a:spLocks noChangeArrowheads="1"/>
          </p:cNvSpPr>
          <p:nvPr/>
        </p:nvSpPr>
        <p:spPr bwMode="auto">
          <a:xfrm>
            <a:off x="990600" y="2574925"/>
            <a:ext cx="2133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6" name="Text Box 9"/>
          <p:cNvSpPr txBox="1">
            <a:spLocks noChangeArrowheads="1"/>
          </p:cNvSpPr>
          <p:nvPr/>
        </p:nvSpPr>
        <p:spPr bwMode="auto">
          <a:xfrm>
            <a:off x="990600" y="2574925"/>
            <a:ext cx="21336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equal</a:t>
            </a:r>
            <a:endParaRPr lang="el-GR" sz="2000">
              <a:sym typeface="Symbol" pitchFamily="18" charset="2"/>
            </a:endParaRPr>
          </a:p>
        </p:txBody>
      </p:sp>
      <p:sp>
        <p:nvSpPr>
          <p:cNvPr id="13347" name="Rectangle 10"/>
          <p:cNvSpPr>
            <a:spLocks noChangeArrowheads="1"/>
          </p:cNvSpPr>
          <p:nvPr/>
        </p:nvSpPr>
        <p:spPr bwMode="auto">
          <a:xfrm>
            <a:off x="228600" y="1736725"/>
            <a:ext cx="30480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48" name="Text Box 11"/>
          <p:cNvSpPr txBox="1">
            <a:spLocks noChangeArrowheads="1"/>
          </p:cNvSpPr>
          <p:nvPr/>
        </p:nvSpPr>
        <p:spPr bwMode="auto">
          <a:xfrm>
            <a:off x="152400" y="1812925"/>
            <a:ext cx="32004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and </a:t>
            </a:r>
            <a:r>
              <a:rPr lang="el-GR">
                <a:sym typeface="Symbol" pitchFamily="18" charset="2"/>
              </a:rPr>
              <a:t>σ</a:t>
            </a:r>
            <a:r>
              <a:rPr lang="en-US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unknown </a:t>
            </a:r>
          </a:p>
        </p:txBody>
      </p:sp>
      <p:sp>
        <p:nvSpPr>
          <p:cNvPr id="13349" name="Line 12"/>
          <p:cNvSpPr>
            <a:spLocks noChangeShapeType="1"/>
          </p:cNvSpPr>
          <p:nvPr/>
        </p:nvSpPr>
        <p:spPr bwMode="auto">
          <a:xfrm>
            <a:off x="762000" y="2879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13"/>
          <p:cNvSpPr>
            <a:spLocks noChangeArrowheads="1"/>
          </p:cNvSpPr>
          <p:nvPr/>
        </p:nvSpPr>
        <p:spPr bwMode="auto">
          <a:xfrm>
            <a:off x="990600" y="3429000"/>
            <a:ext cx="2133600" cy="685800"/>
          </a:xfrm>
          <a:prstGeom prst="rect">
            <a:avLst/>
          </a:prstGeom>
          <a:solidFill>
            <a:srgbClr val="D5EE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51" name="Line 14"/>
          <p:cNvSpPr>
            <a:spLocks noChangeShapeType="1"/>
          </p:cNvSpPr>
          <p:nvPr/>
        </p:nvSpPr>
        <p:spPr bwMode="auto">
          <a:xfrm>
            <a:off x="762000" y="3717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Text Box 15"/>
          <p:cNvSpPr txBox="1">
            <a:spLocks noChangeArrowheads="1"/>
          </p:cNvSpPr>
          <p:nvPr/>
        </p:nvSpPr>
        <p:spPr bwMode="auto">
          <a:xfrm>
            <a:off x="914400" y="3413125"/>
            <a:ext cx="2286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x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l-GR" sz="2000">
                <a:sym typeface="Symbol" pitchFamily="18" charset="2"/>
              </a:rPr>
              <a:t>σ</a:t>
            </a:r>
            <a:r>
              <a:rPr lang="en-US" sz="2000" baseline="-25000">
                <a:sym typeface="Symbol" pitchFamily="18" charset="2"/>
              </a:rPr>
              <a:t>y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assumed unequal</a:t>
            </a:r>
            <a:endParaRPr lang="el-GR" sz="2000">
              <a:sym typeface="Symbol" pitchFamily="18" charset="2"/>
            </a:endParaRPr>
          </a:p>
        </p:txBody>
      </p:sp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4133850" y="3717925"/>
          <a:ext cx="4037013" cy="1497013"/>
        </p:xfrm>
        <a:graphic>
          <a:graphicData uri="http://schemas.openxmlformats.org/presentationml/2006/ole">
            <p:oleObj spid="_x0000_s13338" name="Equation" r:id="rId3" imgW="1434960" imgH="533160" progId="Equation.3">
              <p:embed/>
            </p:oleObj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5649913" y="5562600"/>
          <a:ext cx="2287587" cy="1104900"/>
        </p:xfrm>
        <a:graphic>
          <a:graphicData uri="http://schemas.openxmlformats.org/presentationml/2006/ole">
            <p:oleObj spid="_x0000_s13339" name="Equation" r:id="rId4" imgW="2209800" imgH="1066800" progId="Equation.3">
              <p:embed/>
            </p:oleObj>
          </a:graphicData>
        </a:graphic>
      </p:graphicFrame>
      <p:sp>
        <p:nvSpPr>
          <p:cNvPr id="13353" name="Text Box 19"/>
          <p:cNvSpPr txBox="1">
            <a:spLocks noChangeArrowheads="1"/>
          </p:cNvSpPr>
          <p:nvPr/>
        </p:nvSpPr>
        <p:spPr bwMode="auto">
          <a:xfrm>
            <a:off x="4354513" y="6019800"/>
            <a:ext cx="1219200" cy="2571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/>
              <a:t>Where</a:t>
            </a:r>
          </a:p>
        </p:txBody>
      </p:sp>
      <p:sp>
        <p:nvSpPr>
          <p:cNvPr id="13354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0CCD0438-C1BA-479D-8BB8-76E763EE9964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 smtClean="0"/>
              <a:t>Two Population Proportions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5430838" y="4745038"/>
            <a:ext cx="1295400" cy="533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1620838" y="3830638"/>
            <a:ext cx="6096000" cy="1373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Goal: </a:t>
            </a:r>
            <a:r>
              <a:rPr lang="en-US" sz="2800"/>
              <a:t>Form a confidence interval for the difference between two population proportions,  P</a:t>
            </a:r>
            <a:r>
              <a:rPr lang="en-US" sz="2800" baseline="-25000"/>
              <a:t>x</a:t>
            </a:r>
            <a:r>
              <a:rPr lang="en-US" sz="2800"/>
              <a:t> – P</a:t>
            </a:r>
            <a:r>
              <a:rPr lang="en-US" sz="2800" baseline="-25000"/>
              <a:t>y</a:t>
            </a:r>
            <a:r>
              <a:rPr lang="en-US" sz="2800"/>
              <a:t> </a:t>
            </a:r>
          </a:p>
        </p:txBody>
      </p:sp>
      <p:sp>
        <p:nvSpPr>
          <p:cNvPr id="48133" name="Rectangle 10"/>
          <p:cNvSpPr>
            <a:spLocks noChangeArrowheads="1"/>
          </p:cNvSpPr>
          <p:nvPr/>
        </p:nvSpPr>
        <p:spPr bwMode="auto">
          <a:xfrm>
            <a:off x="228600" y="1905000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134" name="Text Box 11"/>
          <p:cNvSpPr txBox="1">
            <a:spLocks noChangeArrowheads="1"/>
          </p:cNvSpPr>
          <p:nvPr/>
        </p:nvSpPr>
        <p:spPr bwMode="auto">
          <a:xfrm>
            <a:off x="228600" y="2133600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48135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9A192817-849C-437E-A65C-8A3D1167E346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6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8.3</a:t>
            </a:r>
          </a:p>
        </p:txBody>
      </p:sp>
      <p:sp>
        <p:nvSpPr>
          <p:cNvPr id="48137" name="Rectangle 1"/>
          <p:cNvSpPr>
            <a:spLocks noChangeArrowheads="1"/>
          </p:cNvSpPr>
          <p:nvPr/>
        </p:nvSpPr>
        <p:spPr bwMode="auto">
          <a:xfrm>
            <a:off x="2597150" y="1454150"/>
            <a:ext cx="54133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Confidence Interval Estimation of the Difference Between Two Population Proportions (Large Samples)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 smtClean="0"/>
              <a:t>Two Population Proportions</a:t>
            </a:r>
          </a:p>
        </p:txBody>
      </p:sp>
      <p:sp>
        <p:nvSpPr>
          <p:cNvPr id="143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51" name="Rectangle 2"/>
          <p:cNvSpPr>
            <a:spLocks noChangeArrowheads="1"/>
          </p:cNvSpPr>
          <p:nvPr/>
        </p:nvSpPr>
        <p:spPr bwMode="auto">
          <a:xfrm>
            <a:off x="6477000" y="2590800"/>
            <a:ext cx="1295400" cy="533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2" name="Rectangle 3"/>
          <p:cNvSpPr>
            <a:spLocks noChangeArrowheads="1"/>
          </p:cNvSpPr>
          <p:nvPr/>
        </p:nvSpPr>
        <p:spPr bwMode="auto">
          <a:xfrm>
            <a:off x="2057400" y="5334000"/>
            <a:ext cx="57912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3" name="Text Box 5"/>
          <p:cNvSpPr txBox="1">
            <a:spLocks noChangeArrowheads="1"/>
          </p:cNvSpPr>
          <p:nvPr/>
        </p:nvSpPr>
        <p:spPr bwMode="auto">
          <a:xfrm>
            <a:off x="2667000" y="1676400"/>
            <a:ext cx="6096000" cy="13731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</a:rPr>
              <a:t>Goal: </a:t>
            </a:r>
            <a:r>
              <a:rPr lang="en-US" sz="2800"/>
              <a:t>Form a confidence interval for the difference between two population proportions,  P</a:t>
            </a:r>
            <a:r>
              <a:rPr lang="en-US" sz="2800" baseline="-25000"/>
              <a:t>x</a:t>
            </a:r>
            <a:r>
              <a:rPr lang="en-US" sz="2800"/>
              <a:t> – P</a:t>
            </a:r>
            <a:r>
              <a:rPr lang="en-US" sz="2800" baseline="-25000"/>
              <a:t>y</a:t>
            </a:r>
            <a:r>
              <a:rPr lang="en-US" sz="2800"/>
              <a:t> </a:t>
            </a:r>
          </a:p>
        </p:txBody>
      </p:sp>
      <p:sp>
        <p:nvSpPr>
          <p:cNvPr id="14354" name="Text Box 6"/>
          <p:cNvSpPr txBox="1">
            <a:spLocks noChangeArrowheads="1"/>
          </p:cNvSpPr>
          <p:nvPr/>
        </p:nvSpPr>
        <p:spPr bwMode="auto">
          <a:xfrm>
            <a:off x="2057400" y="5410200"/>
            <a:ext cx="32766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The point estimate for the difference is</a:t>
            </a:r>
          </a:p>
        </p:txBody>
      </p:sp>
      <p:sp>
        <p:nvSpPr>
          <p:cNvPr id="14355" name="Rectangle 10"/>
          <p:cNvSpPr>
            <a:spLocks noChangeArrowheads="1"/>
          </p:cNvSpPr>
          <p:nvPr/>
        </p:nvSpPr>
        <p:spPr bwMode="auto">
          <a:xfrm>
            <a:off x="228600" y="1905000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56" name="Text Box 11"/>
          <p:cNvSpPr txBox="1">
            <a:spLocks noChangeArrowheads="1"/>
          </p:cNvSpPr>
          <p:nvPr/>
        </p:nvSpPr>
        <p:spPr bwMode="auto">
          <a:xfrm>
            <a:off x="228600" y="2133600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14357" name="Text Box 12"/>
          <p:cNvSpPr txBox="1">
            <a:spLocks noChangeArrowheads="1"/>
          </p:cNvSpPr>
          <p:nvPr/>
        </p:nvSpPr>
        <p:spPr bwMode="auto">
          <a:xfrm>
            <a:off x="2667000" y="3581400"/>
            <a:ext cx="6096000" cy="14208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800">
                <a:solidFill>
                  <a:srgbClr val="0000FF"/>
                </a:solidFill>
              </a:rPr>
              <a:t>Assumptions: </a:t>
            </a:r>
          </a:p>
          <a:p>
            <a:pPr>
              <a:spcBef>
                <a:spcPct val="30000"/>
              </a:spcBef>
            </a:pPr>
            <a:r>
              <a:rPr lang="en-US"/>
              <a:t>Both sample sizes are large (generally at least 40 observations in each sample)</a:t>
            </a:r>
            <a:r>
              <a:rPr lang="en-US" sz="2800">
                <a:sym typeface="Symbol" pitchFamily="18" charset="2"/>
              </a:rPr>
              <a:t> </a:t>
            </a:r>
          </a:p>
        </p:txBody>
      </p:sp>
      <p:graphicFrame>
        <p:nvGraphicFramePr>
          <p:cNvPr id="1434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24550" y="5429250"/>
          <a:ext cx="1422400" cy="762000"/>
        </p:xfrm>
        <a:graphic>
          <a:graphicData uri="http://schemas.openxmlformats.org/presentationml/2006/ole">
            <p:oleObj spid="_x0000_s14348" name="Equation" r:id="rId3" imgW="16259400" imgH="8109720" progId="Equation.3">
              <p:embed/>
            </p:oleObj>
          </a:graphicData>
        </a:graphic>
      </p:graphicFrame>
      <p:sp>
        <p:nvSpPr>
          <p:cNvPr id="14358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35AA3D0-ECCD-4DA7-9C5E-92F0F17B936E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59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8.3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 smtClean="0"/>
              <a:t>Two Population Proportions</a:t>
            </a:r>
          </a:p>
        </p:txBody>
      </p:sp>
      <p:sp>
        <p:nvSpPr>
          <p:cNvPr id="15374" name="Rectangle 12"/>
          <p:cNvSpPr>
            <a:spLocks noGrp="1" noChangeArrowheads="1"/>
          </p:cNvSpPr>
          <p:nvPr>
            <p:ph idx="1"/>
          </p:nvPr>
        </p:nvSpPr>
        <p:spPr>
          <a:xfrm>
            <a:off x="2514600" y="1868488"/>
            <a:ext cx="6400800" cy="4532312"/>
          </a:xfrm>
        </p:spPr>
        <p:txBody>
          <a:bodyPr/>
          <a:lstStyle/>
          <a:p>
            <a:pPr eaLnBrk="1" hangingPunct="1"/>
            <a:r>
              <a:rPr lang="en-US" smtClean="0"/>
              <a:t>The random variable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is approximately normally distributed</a:t>
            </a:r>
          </a:p>
        </p:txBody>
      </p:sp>
      <p:sp>
        <p:nvSpPr>
          <p:cNvPr id="153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76" name="Rectangle 7"/>
          <p:cNvSpPr>
            <a:spLocks noChangeArrowheads="1"/>
          </p:cNvSpPr>
          <p:nvPr/>
        </p:nvSpPr>
        <p:spPr bwMode="auto">
          <a:xfrm>
            <a:off x="228600" y="1905000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7" name="Text Box 8"/>
          <p:cNvSpPr txBox="1">
            <a:spLocks noChangeArrowheads="1"/>
          </p:cNvSpPr>
          <p:nvPr/>
        </p:nvSpPr>
        <p:spPr bwMode="auto">
          <a:xfrm>
            <a:off x="228600" y="2133600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15378" name="Text Box 11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197225" y="2774950"/>
          <a:ext cx="4187825" cy="1738313"/>
        </p:xfrm>
        <a:graphic>
          <a:graphicData uri="http://schemas.openxmlformats.org/presentationml/2006/ole">
            <p:oleObj spid="_x0000_s15372" name="Equation" r:id="rId3" imgW="1803400" imgH="749300" progId="Equation.3">
              <p:embed/>
            </p:oleObj>
          </a:graphicData>
        </a:graphic>
      </p:graphicFrame>
      <p:sp>
        <p:nvSpPr>
          <p:cNvPr id="1537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BA745732-B62F-4ABD-9414-5520E8575E92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3038"/>
            <a:ext cx="73914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for</a:t>
            </a:r>
            <a:br>
              <a:rPr lang="en-US" smtClean="0"/>
            </a:br>
            <a:r>
              <a:rPr lang="en-US" smtClean="0"/>
              <a:t>Two Population Proportions</a:t>
            </a:r>
          </a:p>
        </p:txBody>
      </p:sp>
      <p:sp>
        <p:nvSpPr>
          <p:cNvPr id="163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00" name="Rectangle 3"/>
          <p:cNvSpPr>
            <a:spLocks noChangeArrowheads="1"/>
          </p:cNvSpPr>
          <p:nvPr/>
        </p:nvSpPr>
        <p:spPr bwMode="auto">
          <a:xfrm>
            <a:off x="228600" y="1905000"/>
            <a:ext cx="20574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401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20574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16402" name="Text Box 7"/>
          <p:cNvSpPr txBox="1">
            <a:spLocks noChangeArrowheads="1"/>
          </p:cNvSpPr>
          <p:nvPr/>
        </p:nvSpPr>
        <p:spPr bwMode="auto">
          <a:xfrm>
            <a:off x="2819400" y="2209800"/>
            <a:ext cx="4724400" cy="9890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The confidence limits for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/>
              <a:t>     P</a:t>
            </a:r>
            <a:r>
              <a:rPr lang="en-US" sz="2800" baseline="-25000"/>
              <a:t>x</a:t>
            </a:r>
            <a:r>
              <a:rPr lang="en-US" sz="2800"/>
              <a:t> – P</a:t>
            </a:r>
            <a:r>
              <a:rPr lang="en-US" sz="2800" baseline="-25000"/>
              <a:t>y</a:t>
            </a:r>
            <a:r>
              <a:rPr lang="en-US" sz="2800"/>
              <a:t>   are: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487613" y="3721100"/>
          <a:ext cx="6272212" cy="1316038"/>
        </p:xfrm>
        <a:graphic>
          <a:graphicData uri="http://schemas.openxmlformats.org/presentationml/2006/ole">
            <p:oleObj spid="_x0000_s16397" name="Equation" r:id="rId3" imgW="2476440" imgH="520560" progId="Equation.3">
              <p:embed/>
            </p:oleObj>
          </a:graphicData>
        </a:graphic>
      </p:graphicFrame>
      <p:sp>
        <p:nvSpPr>
          <p:cNvPr id="1640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61D01332-FCAA-4FE5-8DA1-07C7D361367B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09" name="Straight Connector 31"/>
          <p:cNvCxnSpPr>
            <a:cxnSpLocks noChangeShapeType="1"/>
          </p:cNvCxnSpPr>
          <p:nvPr/>
        </p:nvCxnSpPr>
        <p:spPr bwMode="auto">
          <a:xfrm rot="5400000">
            <a:off x="4407694" y="2313782"/>
            <a:ext cx="401637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12763"/>
            <a:ext cx="7793038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Estimation: Additional Topics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673350" y="1530350"/>
            <a:ext cx="3810000" cy="584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746375" y="1566863"/>
            <a:ext cx="365760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Chapter Topics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663950" y="3362325"/>
            <a:ext cx="1914525" cy="1600200"/>
          </a:xfrm>
          <a:prstGeom prst="rect">
            <a:avLst/>
          </a:prstGeom>
          <a:solidFill>
            <a:srgbClr val="FCC2E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663950" y="3362325"/>
            <a:ext cx="1898650" cy="15700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Independent Samples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1173163" y="3362325"/>
            <a:ext cx="1863725" cy="1600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1249363" y="3362325"/>
            <a:ext cx="1751012" cy="15700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Means, Dependent Samples</a:t>
            </a:r>
          </a:p>
        </p:txBody>
      </p:sp>
      <p:sp>
        <p:nvSpPr>
          <p:cNvPr id="43018" name="Line 13"/>
          <p:cNvSpPr>
            <a:spLocks noChangeShapeType="1"/>
          </p:cNvSpPr>
          <p:nvPr/>
        </p:nvSpPr>
        <p:spPr bwMode="auto">
          <a:xfrm>
            <a:off x="2239963" y="30575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3700463" y="5495925"/>
            <a:ext cx="1898650" cy="854075"/>
          </a:xfrm>
          <a:prstGeom prst="rect">
            <a:avLst/>
          </a:prstGeom>
          <a:solidFill>
            <a:srgbClr val="FCC2E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/>
              <a:t>Group 1 vs. independent     Group 2</a:t>
            </a:r>
          </a:p>
        </p:txBody>
      </p:sp>
      <p:sp>
        <p:nvSpPr>
          <p:cNvPr id="43020" name="Text Box 16"/>
          <p:cNvSpPr txBox="1">
            <a:spLocks noChangeArrowheads="1"/>
          </p:cNvSpPr>
          <p:nvPr/>
        </p:nvSpPr>
        <p:spPr bwMode="auto">
          <a:xfrm>
            <a:off x="1173163" y="5495925"/>
            <a:ext cx="1863725" cy="854075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/>
              <a:t>Same group before vs. after treatment </a:t>
            </a:r>
          </a:p>
        </p:txBody>
      </p:sp>
      <p:sp>
        <p:nvSpPr>
          <p:cNvPr id="43021" name="Text Box 18"/>
          <p:cNvSpPr txBox="1">
            <a:spLocks noChangeArrowheads="1"/>
          </p:cNvSpPr>
          <p:nvPr/>
        </p:nvSpPr>
        <p:spPr bwMode="auto">
          <a:xfrm>
            <a:off x="658813" y="5114925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Examples:</a:t>
            </a:r>
          </a:p>
        </p:txBody>
      </p:sp>
      <p:sp>
        <p:nvSpPr>
          <p:cNvPr id="43022" name="Rectangle 19"/>
          <p:cNvSpPr>
            <a:spLocks noChangeArrowheads="1"/>
          </p:cNvSpPr>
          <p:nvPr/>
        </p:nvSpPr>
        <p:spPr bwMode="auto">
          <a:xfrm>
            <a:off x="6184900" y="3362325"/>
            <a:ext cx="1892300" cy="16002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023" name="Text Box 20"/>
          <p:cNvSpPr txBox="1">
            <a:spLocks noChangeArrowheads="1"/>
          </p:cNvSpPr>
          <p:nvPr/>
        </p:nvSpPr>
        <p:spPr bwMode="auto">
          <a:xfrm>
            <a:off x="6261100" y="3590925"/>
            <a:ext cx="1785938" cy="8302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Population Proportions</a:t>
            </a:r>
          </a:p>
        </p:txBody>
      </p:sp>
      <p:sp>
        <p:nvSpPr>
          <p:cNvPr id="43024" name="Text Box 21"/>
          <p:cNvSpPr txBox="1">
            <a:spLocks noChangeArrowheads="1"/>
          </p:cNvSpPr>
          <p:nvPr/>
        </p:nvSpPr>
        <p:spPr bwMode="auto">
          <a:xfrm>
            <a:off x="6257925" y="5510213"/>
            <a:ext cx="1819275" cy="606425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/>
              <a:t>Proportion 1 vs. Proportion 2 </a:t>
            </a:r>
          </a:p>
        </p:txBody>
      </p:sp>
      <p:sp>
        <p:nvSpPr>
          <p:cNvPr id="43025" name="Line 22"/>
          <p:cNvSpPr>
            <a:spLocks noChangeShapeType="1"/>
          </p:cNvSpPr>
          <p:nvPr/>
        </p:nvSpPr>
        <p:spPr bwMode="auto">
          <a:xfrm>
            <a:off x="7143750" y="30575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163D4E2-E86F-4A1F-ACD6-8F5116BC9FAA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43027" name="Straight Connector 27"/>
          <p:cNvCxnSpPr>
            <a:cxnSpLocks noChangeShapeType="1"/>
            <a:stCxn id="43018" idx="0"/>
            <a:endCxn id="43025" idx="0"/>
          </p:cNvCxnSpPr>
          <p:nvPr/>
        </p:nvCxnSpPr>
        <p:spPr bwMode="auto">
          <a:xfrm>
            <a:off x="2239963" y="3057525"/>
            <a:ext cx="4903787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3028" name="TextBox 29"/>
          <p:cNvSpPr txBox="1">
            <a:spLocks noChangeArrowheads="1"/>
          </p:cNvSpPr>
          <p:nvPr/>
        </p:nvSpPr>
        <p:spPr bwMode="auto">
          <a:xfrm>
            <a:off x="3041650" y="2479675"/>
            <a:ext cx="3103563" cy="461963"/>
          </a:xfrm>
          <a:prstGeom prst="rect">
            <a:avLst/>
          </a:prstGeom>
          <a:solidFill>
            <a:srgbClr val="FDE0BD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Confidence Intervals</a:t>
            </a:r>
          </a:p>
        </p:txBody>
      </p:sp>
      <p:cxnSp>
        <p:nvCxnSpPr>
          <p:cNvPr id="43029" name="Straight Connector 31"/>
          <p:cNvCxnSpPr>
            <a:cxnSpLocks noChangeShapeType="1"/>
          </p:cNvCxnSpPr>
          <p:nvPr/>
        </p:nvCxnSpPr>
        <p:spPr bwMode="auto">
          <a:xfrm rot="5400000">
            <a:off x="4407694" y="3155157"/>
            <a:ext cx="401637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ChangeArrowheads="1"/>
          </p:cNvSpPr>
          <p:nvPr/>
        </p:nvSpPr>
        <p:spPr bwMode="auto">
          <a:xfrm>
            <a:off x="685800" y="1752600"/>
            <a:ext cx="6553200" cy="19050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Two Population Proportions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  Form a 90% confidence interval for the difference between the proportion of men and the proportion of women who have college degrees.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a random sample, 26 of 50 men and 28 of 40 women had an earned college degree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54277" name="Picture 6" descr="MCj038257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981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A858C3BF-1E40-4F13-B032-4EB04289B8B5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Two Population Proportions</a:t>
            </a:r>
          </a:p>
        </p:txBody>
      </p:sp>
      <p:sp>
        <p:nvSpPr>
          <p:cNvPr id="1744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1524000" cy="4114800"/>
          </a:xfrm>
        </p:spPr>
        <p:txBody>
          <a:bodyPr/>
          <a:lstStyle/>
          <a:p>
            <a:pPr algn="r" eaLnBrk="1" hangingPunct="1">
              <a:buFont typeface="Wingdings" pitchFamily="2" charset="2"/>
              <a:buNone/>
            </a:pPr>
            <a:r>
              <a:rPr lang="en-US" smtClean="0"/>
              <a:t>Men:</a:t>
            </a:r>
          </a:p>
          <a:p>
            <a:pPr algn="r" eaLnBrk="1" hangingPunct="1">
              <a:buFont typeface="Wingdings" pitchFamily="2" charset="2"/>
              <a:buNone/>
            </a:pPr>
            <a:endParaRPr lang="en-US" smtClean="0"/>
          </a:p>
          <a:p>
            <a:pPr algn="r" eaLnBrk="1" hangingPunct="1">
              <a:buFont typeface="Wingdings" pitchFamily="2" charset="2"/>
              <a:buNone/>
            </a:pPr>
            <a:r>
              <a:rPr lang="en-US" sz="1200" smtClean="0"/>
              <a:t> 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US" smtClean="0"/>
              <a:t>Women: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74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17449" name="Picture 5" descr="MCj038257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981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762000" y="4038600"/>
          <a:ext cx="7519988" cy="979488"/>
        </p:xfrm>
        <a:graphic>
          <a:graphicData uri="http://schemas.openxmlformats.org/presentationml/2006/ole">
            <p:oleObj spid="_x0000_s17443" name="Equation" r:id="rId4" imgW="3987800" imgH="520700" progId="Equation.3">
              <p:embed/>
            </p:oleObj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2209800" y="1600200"/>
          <a:ext cx="2300288" cy="911225"/>
        </p:xfrm>
        <a:graphic>
          <a:graphicData uri="http://schemas.openxmlformats.org/presentationml/2006/ole">
            <p:oleObj spid="_x0000_s17444" name="Equation" r:id="rId5" imgW="990170" imgH="393529" progId="Equation.3">
              <p:embed/>
            </p:oleObj>
          </a:graphicData>
        </a:graphic>
      </p:graphicFrame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2209800" y="2819400"/>
          <a:ext cx="2300288" cy="911225"/>
        </p:xfrm>
        <a:graphic>
          <a:graphicData uri="http://schemas.openxmlformats.org/presentationml/2006/ole">
            <p:oleObj spid="_x0000_s17445" name="Equation" r:id="rId6" imgW="990170" imgH="393529" progId="Equation.3">
              <p:embed/>
            </p:oleObj>
          </a:graphicData>
        </a:graphic>
      </p:graphicFrame>
      <p:sp>
        <p:nvSpPr>
          <p:cNvPr id="17450" name="Text Box 10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7451" name="Rectangle 11"/>
          <p:cNvSpPr>
            <a:spLocks noChangeArrowheads="1"/>
          </p:cNvSpPr>
          <p:nvPr/>
        </p:nvSpPr>
        <p:spPr bwMode="auto">
          <a:xfrm>
            <a:off x="1981200" y="5410200"/>
            <a:ext cx="4724400" cy="609600"/>
          </a:xfrm>
          <a:prstGeom prst="rect">
            <a:avLst/>
          </a:prstGeom>
          <a:solidFill>
            <a:srgbClr val="D5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For 90% confidence, Z</a:t>
            </a:r>
            <a:r>
              <a:rPr lang="en-US" baseline="-25000">
                <a:sym typeface="Symbol" pitchFamily="18" charset="2"/>
              </a:rPr>
              <a:t>/2</a:t>
            </a:r>
            <a:r>
              <a:rPr lang="en-US">
                <a:sym typeface="Symbol" pitchFamily="18" charset="2"/>
              </a:rPr>
              <a:t> = 1.645</a:t>
            </a:r>
          </a:p>
        </p:txBody>
      </p:sp>
      <p:sp>
        <p:nvSpPr>
          <p:cNvPr id="1745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A9725C61-B012-4779-8FEF-DDC630435BBA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8"/>
          <p:cNvSpPr>
            <a:spLocks noChangeArrowheads="1"/>
          </p:cNvSpPr>
          <p:nvPr/>
        </p:nvSpPr>
        <p:spPr bwMode="auto">
          <a:xfrm>
            <a:off x="2057400" y="4953000"/>
            <a:ext cx="4343400" cy="609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73038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Two Population Proportions</a:t>
            </a:r>
          </a:p>
        </p:txBody>
      </p:sp>
      <p:sp>
        <p:nvSpPr>
          <p:cNvPr id="1844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The confidence limits are: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so the confidence interval 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		-0.3465  &lt;  P</a:t>
            </a:r>
            <a:r>
              <a:rPr lang="en-US" sz="2400" baseline="-25000" smtClean="0"/>
              <a:t>x</a:t>
            </a:r>
            <a:r>
              <a:rPr lang="en-US" sz="2400" smtClean="0"/>
              <a:t> – P</a:t>
            </a:r>
            <a:r>
              <a:rPr lang="en-US" sz="2400" baseline="-25000" smtClean="0"/>
              <a:t>y </a:t>
            </a:r>
            <a:r>
              <a:rPr lang="en-US" sz="2400" smtClean="0"/>
              <a:t> &lt;  -0.0135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Since this interval does not contain zero we are 90% confident that the two proportions are not equal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84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pic>
        <p:nvPicPr>
          <p:cNvPr id="18450" name="Picture 5" descr="MCj038257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981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Text Box 6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295400" y="2286000"/>
          <a:ext cx="5105400" cy="1773238"/>
        </p:xfrm>
        <a:graphic>
          <a:graphicData uri="http://schemas.openxmlformats.org/presentationml/2006/ole">
            <p:oleObj spid="_x0000_s18445" name="Equation" r:id="rId4" imgW="2590800" imgH="889000" progId="Equation.3">
              <p:embed/>
            </p:oleObj>
          </a:graphicData>
        </a:graphic>
      </p:graphicFrame>
      <p:sp>
        <p:nvSpPr>
          <p:cNvPr id="18452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DCB80D8C-4922-428F-AEDD-BCEF786F4CE6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751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Compared two dependent samples (paired samples)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Formed confidence intervals for the paired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 Compared two independent samples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Formed confidence intervals for the difference between two means, population variance known, using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Formed confidence intervals for the differences between two means, population variance unknown, using 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Formed confidence intervals for the differences between two population proportions 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0E04954E-7A35-46C5-8CFF-47ADA093234F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6C9B7555-3E32-46B4-A384-F7D7F4B5A94E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9395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Dependent Samples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544763"/>
            <a:ext cx="7543800" cy="37798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smtClean="0"/>
              <a:t>      </a:t>
            </a:r>
            <a:r>
              <a:rPr lang="en-US" sz="2400" smtClean="0"/>
              <a:t>Tests Means of 2 </a:t>
            </a:r>
            <a:r>
              <a:rPr lang="en-US" sz="2400" smtClean="0">
                <a:solidFill>
                  <a:srgbClr val="0000FF"/>
                </a:solidFill>
              </a:rPr>
              <a:t>Related</a:t>
            </a:r>
            <a:r>
              <a:rPr lang="en-US" sz="2400" smtClean="0"/>
              <a:t> Populations</a:t>
            </a:r>
          </a:p>
          <a:p>
            <a:pPr lvl="3" eaLnBrk="1" hangingPunct="1">
              <a:buSzPct val="60000"/>
            </a:pPr>
            <a:r>
              <a:rPr lang="en-US" sz="2000" smtClean="0"/>
              <a:t>	Paired or matched samples</a:t>
            </a:r>
          </a:p>
          <a:p>
            <a:pPr lvl="3" eaLnBrk="1" hangingPunct="1">
              <a:buSzPct val="60000"/>
            </a:pPr>
            <a:r>
              <a:rPr lang="en-US" sz="2000" smtClean="0"/>
              <a:t>   Repeated measures (before/after)</a:t>
            </a:r>
          </a:p>
          <a:p>
            <a:pPr lvl="3" eaLnBrk="1" hangingPunct="1">
              <a:buSzPct val="60000"/>
            </a:pPr>
            <a:r>
              <a:rPr lang="en-US" sz="2000" smtClean="0"/>
              <a:t>   Use </a:t>
            </a:r>
            <a:r>
              <a:rPr lang="en-US" sz="2000" smtClean="0">
                <a:solidFill>
                  <a:srgbClr val="0000FF"/>
                </a:solidFill>
              </a:rPr>
              <a:t>difference</a:t>
            </a:r>
            <a:r>
              <a:rPr lang="en-US" sz="2000" smtClean="0"/>
              <a:t> between paired values:</a:t>
            </a:r>
          </a:p>
          <a:p>
            <a:pPr lvl="1" eaLnBrk="1" hangingPunct="1">
              <a:buClr>
                <a:schemeClr val="bg1"/>
              </a:buClr>
              <a:buSzPct val="65000"/>
              <a:buFontTx/>
              <a:buChar char="•"/>
            </a:pPr>
            <a:endParaRPr lang="en-US" smtClean="0"/>
          </a:p>
          <a:p>
            <a:pPr lvl="1" eaLnBrk="1" hangingPunct="1">
              <a:buClr>
                <a:schemeClr val="bg1"/>
              </a:buClr>
              <a:buSzPct val="65000"/>
              <a:buFontTx/>
              <a:buChar char="•"/>
            </a:pPr>
            <a:endParaRPr lang="en-US" smtClean="0"/>
          </a:p>
          <a:p>
            <a:pPr eaLnBrk="1" hangingPunct="1"/>
            <a:r>
              <a:rPr lang="en-US" sz="2400" smtClean="0"/>
              <a:t>Eliminates Variation Among Subjects</a:t>
            </a:r>
          </a:p>
          <a:p>
            <a:pPr eaLnBrk="1" hangingPunct="1"/>
            <a:r>
              <a:rPr lang="en-US" sz="2400" smtClean="0"/>
              <a:t>Assumptions:</a:t>
            </a:r>
          </a:p>
          <a:p>
            <a:pPr lvl="1" eaLnBrk="1" hangingPunct="1"/>
            <a:r>
              <a:rPr lang="en-US" smtClean="0"/>
              <a:t>Both Populations Are Normally Distributed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52400" y="1905000"/>
            <a:ext cx="1524000" cy="1066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52400" y="2057400"/>
            <a:ext cx="14478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Dependent samples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913188" y="4429125"/>
            <a:ext cx="2514600" cy="52863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vl="1" eaLnBrk="0" hangingPunct="0"/>
            <a:r>
              <a:rPr lang="en-US" sz="2800" b="1"/>
              <a:t>d</a:t>
            </a:r>
            <a:r>
              <a:rPr lang="en-US" sz="2800" b="1" baseline="-25000"/>
              <a:t>i</a:t>
            </a:r>
            <a:r>
              <a:rPr lang="en-US" sz="2800" b="1"/>
              <a:t> = x</a:t>
            </a:r>
            <a:r>
              <a:rPr lang="en-US" sz="2800" b="1" baseline="-25000"/>
              <a:t>i</a:t>
            </a:r>
            <a:r>
              <a:rPr lang="en-US" sz="2800" b="1"/>
              <a:t> - y</a:t>
            </a:r>
            <a:r>
              <a:rPr lang="en-US" sz="2800" b="1" baseline="-25000"/>
              <a:t>i</a:t>
            </a:r>
          </a:p>
        </p:txBody>
      </p:sp>
      <p:sp>
        <p:nvSpPr>
          <p:cNvPr id="4608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0A1296E6-3BDA-44E8-B844-7257B0751F61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8" name="TextBox 6"/>
          <p:cNvSpPr txBox="1">
            <a:spLocks noChangeArrowheads="1"/>
          </p:cNvSpPr>
          <p:nvPr/>
        </p:nvSpPr>
        <p:spPr bwMode="auto">
          <a:xfrm>
            <a:off x="336550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8.1</a:t>
            </a:r>
          </a:p>
        </p:txBody>
      </p:sp>
      <p:sp>
        <p:nvSpPr>
          <p:cNvPr id="46089" name="Rectangle 1"/>
          <p:cNvSpPr>
            <a:spLocks noChangeArrowheads="1"/>
          </p:cNvSpPr>
          <p:nvPr/>
        </p:nvSpPr>
        <p:spPr bwMode="auto">
          <a:xfrm>
            <a:off x="1792288" y="1344613"/>
            <a:ext cx="69500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Confidence Interval Estimation of the Difference</a:t>
            </a:r>
          </a:p>
          <a:p>
            <a:r>
              <a:rPr lang="en-US"/>
              <a:t>Between Two Normal Population Means: Dependent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Mean Difference</a:t>
            </a:r>
            <a:endParaRPr lang="el-GR" baseline="-25000" smtClean="0">
              <a:cs typeface="Arial" charset="0"/>
            </a:endParaRPr>
          </a:p>
        </p:txBody>
      </p:sp>
      <p:sp>
        <p:nvSpPr>
          <p:cNvPr id="104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38275"/>
            <a:ext cx="62484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 i</a:t>
            </a:r>
            <a:r>
              <a:rPr lang="en-US" baseline="30000" smtClean="0"/>
              <a:t>th </a:t>
            </a:r>
            <a:r>
              <a:rPr lang="en-US" smtClean="0"/>
              <a:t>paired difference is  d</a:t>
            </a:r>
            <a:r>
              <a:rPr lang="en-US" baseline="-25000" smtClean="0"/>
              <a:t>i</a:t>
            </a:r>
            <a:r>
              <a:rPr lang="en-US" smtClean="0"/>
              <a:t> , where</a:t>
            </a:r>
          </a:p>
        </p:txBody>
      </p:sp>
      <p:sp>
        <p:nvSpPr>
          <p:cNvPr id="1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51" name="Rectangle 6"/>
          <p:cNvSpPr>
            <a:spLocks noChangeArrowheads="1"/>
          </p:cNvSpPr>
          <p:nvPr/>
        </p:nvSpPr>
        <p:spPr bwMode="auto">
          <a:xfrm>
            <a:off x="3644900" y="2038350"/>
            <a:ext cx="2752725" cy="52863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lvl="1" eaLnBrk="0" hangingPunct="0"/>
            <a:r>
              <a:rPr lang="en-US" sz="2800"/>
              <a:t>d</a:t>
            </a:r>
            <a:r>
              <a:rPr lang="en-US" sz="2800" baseline="-25000"/>
              <a:t>i</a:t>
            </a:r>
            <a:r>
              <a:rPr lang="en-US" sz="2800"/>
              <a:t> = x</a:t>
            </a:r>
            <a:r>
              <a:rPr lang="en-US" sz="2800" baseline="-25000"/>
              <a:t>i</a:t>
            </a:r>
            <a:r>
              <a:rPr lang="en-US" sz="2800"/>
              <a:t> - y</a:t>
            </a:r>
            <a:r>
              <a:rPr lang="en-US" sz="2800" baseline="-25000"/>
              <a:t>i</a:t>
            </a:r>
          </a:p>
        </p:txBody>
      </p:sp>
      <p:sp>
        <p:nvSpPr>
          <p:cNvPr id="1052" name="Rectangle 7"/>
          <p:cNvSpPr>
            <a:spLocks noChangeArrowheads="1"/>
          </p:cNvSpPr>
          <p:nvPr/>
        </p:nvSpPr>
        <p:spPr bwMode="auto">
          <a:xfrm>
            <a:off x="1828800" y="2971800"/>
            <a:ext cx="365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700"/>
              <a:t>   </a:t>
            </a:r>
            <a:r>
              <a:rPr lang="en-US"/>
              <a:t>The point estimate for the population mean paired difference is  d :</a:t>
            </a:r>
          </a:p>
        </p:txBody>
      </p:sp>
      <p:graphicFrame>
        <p:nvGraphicFramePr>
          <p:cNvPr id="1046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16588" y="2971800"/>
          <a:ext cx="1749425" cy="1371600"/>
        </p:xfrm>
        <a:graphic>
          <a:graphicData uri="http://schemas.openxmlformats.org/presentationml/2006/ole">
            <p:oleObj spid="_x0000_s1046" name="Equation" r:id="rId3" imgW="19920600" imgH="19481400" progId="Equation.3">
              <p:embed/>
            </p:oleObj>
          </a:graphicData>
        </a:graphic>
      </p:graphicFrame>
      <p:sp>
        <p:nvSpPr>
          <p:cNvPr id="1053" name="Line 9"/>
          <p:cNvSpPr>
            <a:spLocks noChangeShapeType="1"/>
          </p:cNvSpPr>
          <p:nvPr/>
        </p:nvSpPr>
        <p:spPr bwMode="auto">
          <a:xfrm>
            <a:off x="4953000" y="38306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11"/>
          <p:cNvSpPr>
            <a:spLocks noChangeArrowheads="1"/>
          </p:cNvSpPr>
          <p:nvPr/>
        </p:nvSpPr>
        <p:spPr bwMode="auto">
          <a:xfrm>
            <a:off x="2438400" y="6172200"/>
            <a:ext cx="5029200" cy="3762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ym typeface="Symbol" pitchFamily="18" charset="2"/>
              </a:rPr>
              <a:t>n  is the number of matched pairs in the sample</a:t>
            </a:r>
          </a:p>
        </p:txBody>
      </p:sp>
      <p:graphicFrame>
        <p:nvGraphicFramePr>
          <p:cNvPr id="1047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8388" y="4584700"/>
          <a:ext cx="2438400" cy="1344613"/>
        </p:xfrm>
        <a:graphic>
          <a:graphicData uri="http://schemas.openxmlformats.org/presentationml/2006/ole">
            <p:oleObj spid="_x0000_s1047" name="Equation" r:id="rId4" imgW="37819800" imgH="20699640" progId="Equation.3">
              <p:embed/>
            </p:oleObj>
          </a:graphicData>
        </a:graphic>
      </p:graphicFrame>
      <p:sp>
        <p:nvSpPr>
          <p:cNvPr id="1055" name="Rectangle 13"/>
          <p:cNvSpPr>
            <a:spLocks noChangeArrowheads="1"/>
          </p:cNvSpPr>
          <p:nvPr/>
        </p:nvSpPr>
        <p:spPr bwMode="auto">
          <a:xfrm>
            <a:off x="2286000" y="4572000"/>
            <a:ext cx="228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700"/>
              <a:t>   </a:t>
            </a:r>
            <a:r>
              <a:rPr lang="en-US"/>
              <a:t>The sample standard deviation is:</a:t>
            </a:r>
          </a:p>
        </p:txBody>
      </p:sp>
      <p:sp>
        <p:nvSpPr>
          <p:cNvPr id="1056" name="Rectangle 14"/>
          <p:cNvSpPr>
            <a:spLocks noChangeArrowheads="1"/>
          </p:cNvSpPr>
          <p:nvPr/>
        </p:nvSpPr>
        <p:spPr bwMode="auto">
          <a:xfrm>
            <a:off x="152400" y="1905000"/>
            <a:ext cx="1524000" cy="1066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7" name="Text Box 15"/>
          <p:cNvSpPr txBox="1">
            <a:spLocks noChangeArrowheads="1"/>
          </p:cNvSpPr>
          <p:nvPr/>
        </p:nvSpPr>
        <p:spPr bwMode="auto">
          <a:xfrm>
            <a:off x="152400" y="2057400"/>
            <a:ext cx="14478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Dependent samples</a:t>
            </a:r>
          </a:p>
        </p:txBody>
      </p:sp>
      <p:sp>
        <p:nvSpPr>
          <p:cNvPr id="1058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FE00955-EE9F-4194-A185-765AB969DF57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467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for</a:t>
            </a:r>
            <a:br>
              <a:rPr lang="en-US" smtClean="0"/>
            </a:br>
            <a:r>
              <a:rPr lang="en-US" smtClean="0"/>
              <a:t>Mean Difference</a:t>
            </a:r>
          </a:p>
        </p:txBody>
      </p:sp>
      <p:sp>
        <p:nvSpPr>
          <p:cNvPr id="2064" name="Rectangle 4"/>
          <p:cNvSpPr>
            <a:spLocks noGrp="1" noChangeArrowheads="1"/>
          </p:cNvSpPr>
          <p:nvPr>
            <p:ph idx="1"/>
          </p:nvPr>
        </p:nvSpPr>
        <p:spPr>
          <a:xfrm>
            <a:off x="1974850" y="1676400"/>
            <a:ext cx="67310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The confidence interval for the difference between two population means, </a:t>
            </a:r>
            <a:r>
              <a:rPr lang="el-GR" smtClean="0">
                <a:cs typeface="Arial" charset="0"/>
              </a:rPr>
              <a:t>μ</a:t>
            </a:r>
            <a:r>
              <a:rPr lang="en-US" baseline="-25000" smtClean="0">
                <a:cs typeface="Arial" charset="0"/>
              </a:rPr>
              <a:t>d </a:t>
            </a:r>
            <a:r>
              <a:rPr lang="en-US" smtClean="0"/>
              <a:t>, is</a:t>
            </a:r>
          </a:p>
        </p:txBody>
      </p:sp>
      <p:sp>
        <p:nvSpPr>
          <p:cNvPr id="20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66" name="Rectangle 8"/>
          <p:cNvSpPr>
            <a:spLocks noChangeArrowheads="1"/>
          </p:cNvSpPr>
          <p:nvPr/>
        </p:nvSpPr>
        <p:spPr bwMode="auto">
          <a:xfrm>
            <a:off x="2286000" y="4343400"/>
            <a:ext cx="60198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ym typeface="Symbol" pitchFamily="18" charset="2"/>
              </a:rPr>
              <a:t>Where </a:t>
            </a:r>
          </a:p>
          <a:p>
            <a:r>
              <a:rPr lang="en-US" sz="1800">
                <a:sym typeface="Symbol" pitchFamily="18" charset="2"/>
              </a:rPr>
              <a:t>    n = the sample size</a:t>
            </a:r>
          </a:p>
          <a:p>
            <a:r>
              <a:rPr lang="en-US" sz="1800">
                <a:sym typeface="Symbol" pitchFamily="18" charset="2"/>
              </a:rPr>
              <a:t>          (number of matched pairs in the paired sample)</a:t>
            </a:r>
          </a:p>
        </p:txBody>
      </p:sp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046538" y="3014663"/>
          <a:ext cx="2373312" cy="1089025"/>
        </p:xfrm>
        <a:graphic>
          <a:graphicData uri="http://schemas.openxmlformats.org/presentationml/2006/ole">
            <p:oleObj spid="_x0000_s2062" name="Equation" r:id="rId3" imgW="914400" imgH="419040" progId="Equation.3">
              <p:embed/>
            </p:oleObj>
          </a:graphicData>
        </a:graphic>
      </p:graphicFrame>
      <p:sp>
        <p:nvSpPr>
          <p:cNvPr id="2067" name="Rectangle 10"/>
          <p:cNvSpPr>
            <a:spLocks noChangeArrowheads="1"/>
          </p:cNvSpPr>
          <p:nvPr/>
        </p:nvSpPr>
        <p:spPr bwMode="auto">
          <a:xfrm>
            <a:off x="152400" y="1905000"/>
            <a:ext cx="1524000" cy="1066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8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4478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Dependent samples</a:t>
            </a:r>
          </a:p>
        </p:txBody>
      </p:sp>
      <p:sp>
        <p:nvSpPr>
          <p:cNvPr id="206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1A3D623-AA1B-438A-90A9-94A0E9D562F4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20675"/>
            <a:ext cx="7467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Confidence Interval for</a:t>
            </a:r>
            <a:br>
              <a:rPr lang="en-US" smtClean="0"/>
            </a:br>
            <a:r>
              <a:rPr lang="en-US" smtClean="0"/>
              <a:t>Mean Difference</a:t>
            </a:r>
          </a:p>
        </p:txBody>
      </p:sp>
      <p:sp>
        <p:nvSpPr>
          <p:cNvPr id="3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868488"/>
            <a:ext cx="6477000" cy="4532312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margin of error</a:t>
            </a:r>
            <a:r>
              <a:rPr lang="en-US" sz="2400" smtClean="0">
                <a:sym typeface="Symbol" pitchFamily="18" charset="2"/>
              </a:rPr>
              <a:t> is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</a:t>
            </a:r>
            <a:r>
              <a:rPr lang="en-US" sz="2400" baseline="-25000" smtClean="0">
                <a:sym typeface="Symbol" pitchFamily="18" charset="2"/>
              </a:rPr>
              <a:t>n-1,/2</a:t>
            </a:r>
            <a:r>
              <a:rPr lang="en-US" sz="2400" smtClean="0">
                <a:sym typeface="Symbol" pitchFamily="18" charset="2"/>
              </a:rPr>
              <a:t> is the value from the Student’s t  distribution with (n – 1) degrees of freedom for which</a:t>
            </a:r>
            <a:endParaRPr lang="en-US" sz="2400" smtClean="0"/>
          </a:p>
        </p:txBody>
      </p:sp>
      <p:sp>
        <p:nvSpPr>
          <p:cNvPr id="3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01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4114800" y="5257800"/>
          <a:ext cx="2320925" cy="747713"/>
        </p:xfrm>
        <a:graphic>
          <a:graphicData uri="http://schemas.openxmlformats.org/presentationml/2006/ole">
            <p:oleObj spid="_x0000_s3096" name="Equation" r:id="rId3" imgW="1218671" imgH="393529" progId="Equation.3">
              <p:embed/>
            </p:oleObj>
          </a:graphicData>
        </a:graphic>
      </p:graphicFrame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3962400" y="2590800"/>
          <a:ext cx="2444750" cy="1008063"/>
        </p:xfrm>
        <a:graphic>
          <a:graphicData uri="http://schemas.openxmlformats.org/presentationml/2006/ole">
            <p:oleObj spid="_x0000_s3097" name="Equation" r:id="rId4" imgW="1016000" imgH="419100" progId="Equation.3">
              <p:embed/>
            </p:oleObj>
          </a:graphicData>
        </a:graphic>
      </p:graphicFrame>
      <p:sp>
        <p:nvSpPr>
          <p:cNvPr id="3102" name="Rectangle 10"/>
          <p:cNvSpPr>
            <a:spLocks noChangeArrowheads="1"/>
          </p:cNvSpPr>
          <p:nvPr/>
        </p:nvSpPr>
        <p:spPr bwMode="auto">
          <a:xfrm>
            <a:off x="152400" y="1905000"/>
            <a:ext cx="1524000" cy="1066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0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14478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Dependent samples</a:t>
            </a:r>
          </a:p>
        </p:txBody>
      </p:sp>
      <p:sp>
        <p:nvSpPr>
          <p:cNvPr id="3104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0DC127C7-2966-4D7E-966E-D893BA2F9AB4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979613" y="1639888"/>
            <a:ext cx="3962400" cy="1241425"/>
          </a:xfrm>
        </p:spPr>
        <p:txBody>
          <a:bodyPr lIns="90488" tIns="44450" rIns="90488" bIns="44450"/>
          <a:lstStyle/>
          <a:p>
            <a:pPr marL="0" indent="0" defTabSz="914400" eaLnBrk="1" hangingPunct="1">
              <a:tabLst>
                <a:tab pos="0" algn="l"/>
              </a:tabLst>
            </a:pPr>
            <a:r>
              <a:rPr lang="en-US" sz="2400" smtClean="0"/>
              <a:t>  Six people sign up for a weight loss program. You collect the following data:</a:t>
            </a:r>
          </a:p>
          <a:p>
            <a:pPr marL="0" indent="0" defTabSz="914400" eaLnBrk="1" hangingPunct="1">
              <a:buFont typeface="Wingdings" pitchFamily="2" charset="2"/>
              <a:buNone/>
              <a:tabLst>
                <a:tab pos="0" algn="l"/>
              </a:tabLst>
            </a:pPr>
            <a:endParaRPr lang="en-US" sz="2400" smtClean="0"/>
          </a:p>
        </p:txBody>
      </p:sp>
      <p:sp>
        <p:nvSpPr>
          <p:cNvPr id="412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22" name="Rectangle 3"/>
          <p:cNvSpPr>
            <a:spLocks noChangeArrowheads="1"/>
          </p:cNvSpPr>
          <p:nvPr/>
        </p:nvSpPr>
        <p:spPr bwMode="auto">
          <a:xfrm>
            <a:off x="1219200" y="503238"/>
            <a:ext cx="7553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Paired Samples Example</a:t>
            </a:r>
            <a:r>
              <a:rPr lang="en-US" sz="4000"/>
              <a:t> </a:t>
            </a:r>
          </a:p>
        </p:txBody>
      </p:sp>
      <p:graphicFrame>
        <p:nvGraphicFramePr>
          <p:cNvPr id="4118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84700" y="3235325"/>
          <a:ext cx="317500" cy="419100"/>
        </p:xfrm>
        <a:graphic>
          <a:graphicData uri="http://schemas.openxmlformats.org/presentationml/2006/ole">
            <p:oleObj spid="_x0000_s4118" name="Equation" r:id="rId4" imgW="238125" imgH="314325" progId="Equation.3">
              <p:embed/>
            </p:oleObj>
          </a:graphicData>
        </a:graphic>
      </p:graphicFrame>
      <p:sp>
        <p:nvSpPr>
          <p:cNvPr id="4123" name="Rectangle 5"/>
          <p:cNvSpPr>
            <a:spLocks noChangeArrowheads="1"/>
          </p:cNvSpPr>
          <p:nvPr/>
        </p:nvSpPr>
        <p:spPr bwMode="auto">
          <a:xfrm>
            <a:off x="228600" y="2968625"/>
            <a:ext cx="6477000" cy="3209925"/>
          </a:xfrm>
          <a:prstGeom prst="rect">
            <a:avLst/>
          </a:prstGeom>
          <a:solidFill>
            <a:srgbClr val="FDE0BD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>
                <a:solidFill>
                  <a:schemeClr val="bg2"/>
                </a:solidFill>
              </a:rPr>
              <a:t>                                    </a:t>
            </a:r>
            <a:r>
              <a:rPr lang="en-US" sz="2000" b="1" u="sng">
                <a:solidFill>
                  <a:schemeClr val="bg2"/>
                </a:solidFill>
              </a:rPr>
              <a:t>Weight</a:t>
            </a:r>
            <a:r>
              <a:rPr lang="en-US" sz="2000" b="1"/>
              <a:t>:</a:t>
            </a:r>
            <a:r>
              <a:rPr lang="en-US" sz="2000" b="1">
                <a:solidFill>
                  <a:srgbClr val="FCD7A6"/>
                </a:solidFill>
              </a:rPr>
              <a:t>  </a:t>
            </a:r>
            <a:endParaRPr lang="en-US" sz="2000" b="1" u="sng">
              <a:solidFill>
                <a:schemeClr val="bg2"/>
              </a:solidFill>
            </a:endParaRPr>
          </a:p>
          <a:p>
            <a:pPr eaLnBrk="0" hangingPunct="0"/>
            <a:r>
              <a:rPr lang="en-US" sz="2000" b="1">
                <a:solidFill>
                  <a:schemeClr val="bg2"/>
                </a:solidFill>
              </a:rPr>
              <a:t>   </a:t>
            </a:r>
            <a:r>
              <a:rPr lang="en-US" sz="2000" b="1" u="sng">
                <a:solidFill>
                  <a:schemeClr val="bg2"/>
                </a:solidFill>
              </a:rPr>
              <a:t>Person</a:t>
            </a:r>
            <a:r>
              <a:rPr lang="en-US" sz="2000" b="1">
                <a:solidFill>
                  <a:schemeClr val="bg2"/>
                </a:solidFill>
              </a:rPr>
              <a:t>   </a:t>
            </a:r>
            <a:r>
              <a:rPr lang="en-US" sz="2000" b="1"/>
              <a:t>     </a:t>
            </a:r>
            <a:r>
              <a:rPr lang="en-US" sz="2000" b="1" u="sng">
                <a:solidFill>
                  <a:srgbClr val="339933"/>
                </a:solidFill>
              </a:rPr>
              <a:t>Before (x)</a:t>
            </a:r>
            <a:r>
              <a:rPr lang="en-US" sz="2000" b="1">
                <a:solidFill>
                  <a:srgbClr val="66CCFF"/>
                </a:solidFill>
              </a:rPr>
              <a:t> </a:t>
            </a:r>
            <a:r>
              <a:rPr lang="en-US" sz="2000" b="1"/>
              <a:t>     </a:t>
            </a:r>
            <a:r>
              <a:rPr lang="en-US" sz="2000" b="1" u="sng">
                <a:solidFill>
                  <a:schemeClr val="folHlink"/>
                </a:solidFill>
              </a:rPr>
              <a:t>After (y)</a:t>
            </a:r>
            <a:r>
              <a:rPr lang="en-US" sz="2000" b="1"/>
              <a:t>      </a:t>
            </a:r>
            <a:r>
              <a:rPr lang="en-US" sz="2000" b="1" u="sng">
                <a:solidFill>
                  <a:schemeClr val="bg2"/>
                </a:solidFill>
              </a:rPr>
              <a:t>Difference,</a:t>
            </a:r>
            <a:r>
              <a:rPr lang="en-US" sz="2000" b="1">
                <a:solidFill>
                  <a:srgbClr val="FCD7A6"/>
                </a:solidFill>
              </a:rPr>
              <a:t> </a:t>
            </a:r>
            <a:r>
              <a:rPr lang="en-US" sz="2000" b="1" u="sng">
                <a:solidFill>
                  <a:schemeClr val="bg2"/>
                </a:solidFill>
              </a:rPr>
              <a:t>d</a:t>
            </a:r>
            <a:r>
              <a:rPr lang="en-US" sz="2000" b="1" i="1" baseline="-25000">
                <a:solidFill>
                  <a:schemeClr val="bg2"/>
                </a:solidFill>
              </a:rPr>
              <a:t>i</a:t>
            </a:r>
            <a:endParaRPr lang="en-US" sz="2000" b="1" u="sng">
              <a:solidFill>
                <a:srgbClr val="FCD7A6"/>
              </a:solidFill>
            </a:endParaRPr>
          </a:p>
          <a:p>
            <a:pPr eaLnBrk="0" hangingPunct="0">
              <a:lnSpc>
                <a:spcPct val="80000"/>
              </a:lnSpc>
            </a:pPr>
            <a:endParaRPr lang="en-US" sz="2000" b="1">
              <a:solidFill>
                <a:schemeClr val="hlink"/>
              </a:solidFill>
            </a:endParaRP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1	                </a:t>
            </a:r>
            <a:r>
              <a:rPr lang="en-US" sz="2000" b="1">
                <a:solidFill>
                  <a:srgbClr val="339933"/>
                </a:solidFill>
              </a:rPr>
              <a:t>136</a:t>
            </a:r>
            <a:r>
              <a:rPr lang="en-US" sz="2000" b="1"/>
              <a:t>	           </a:t>
            </a:r>
            <a:r>
              <a:rPr lang="en-US" sz="2000" b="1">
                <a:solidFill>
                  <a:schemeClr val="folHlink"/>
                </a:solidFill>
              </a:rPr>
              <a:t>125</a:t>
            </a:r>
            <a:r>
              <a:rPr lang="en-US" sz="2000" b="1"/>
              <a:t>                    11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2	                </a:t>
            </a:r>
            <a:r>
              <a:rPr lang="en-US" sz="2000" b="1">
                <a:solidFill>
                  <a:srgbClr val="339933"/>
                </a:solidFill>
              </a:rPr>
              <a:t>205</a:t>
            </a:r>
            <a:r>
              <a:rPr lang="en-US" sz="2000" b="1"/>
              <a:t>	           </a:t>
            </a:r>
            <a:r>
              <a:rPr lang="en-US" sz="2000" b="1">
                <a:solidFill>
                  <a:schemeClr val="folHlink"/>
                </a:solidFill>
              </a:rPr>
              <a:t>195            </a:t>
            </a:r>
            <a:r>
              <a:rPr lang="en-US" sz="2000" b="1"/>
              <a:t>        10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3	                </a:t>
            </a:r>
            <a:r>
              <a:rPr lang="en-US" sz="2000" b="1">
                <a:solidFill>
                  <a:srgbClr val="339933"/>
                </a:solidFill>
              </a:rPr>
              <a:t>157</a:t>
            </a:r>
            <a:r>
              <a:rPr lang="en-US" sz="2000" b="1"/>
              <a:t>	           </a:t>
            </a:r>
            <a:r>
              <a:rPr lang="en-US" sz="2000" b="1">
                <a:solidFill>
                  <a:schemeClr val="folHlink"/>
                </a:solidFill>
              </a:rPr>
              <a:t>150</a:t>
            </a:r>
            <a:r>
              <a:rPr lang="en-US" sz="2000" b="1"/>
              <a:t>                     7     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4	                </a:t>
            </a:r>
            <a:r>
              <a:rPr lang="en-US" sz="2000" b="1">
                <a:solidFill>
                  <a:srgbClr val="339933"/>
                </a:solidFill>
              </a:rPr>
              <a:t>138</a:t>
            </a:r>
            <a:r>
              <a:rPr lang="en-US" sz="2000" b="1"/>
              <a:t>               </a:t>
            </a:r>
            <a:r>
              <a:rPr lang="en-US" sz="2000" b="1">
                <a:solidFill>
                  <a:schemeClr val="folHlink"/>
                </a:solidFill>
              </a:rPr>
              <a:t>140</a:t>
            </a:r>
            <a:r>
              <a:rPr lang="en-US" sz="2000" b="1"/>
              <a:t>                   - 2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5	                </a:t>
            </a:r>
            <a:r>
              <a:rPr lang="en-US" sz="2000" b="1">
                <a:solidFill>
                  <a:srgbClr val="339933"/>
                </a:solidFill>
              </a:rPr>
              <a:t>175</a:t>
            </a:r>
            <a:r>
              <a:rPr lang="en-US" sz="2000" b="1"/>
              <a:t>               </a:t>
            </a:r>
            <a:r>
              <a:rPr lang="en-US" sz="2000" b="1">
                <a:solidFill>
                  <a:schemeClr val="folHlink"/>
                </a:solidFill>
              </a:rPr>
              <a:t>165</a:t>
            </a:r>
            <a:r>
              <a:rPr lang="en-US" sz="2000" b="1"/>
              <a:t>                    10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6	                </a:t>
            </a:r>
            <a:r>
              <a:rPr lang="en-US" sz="2000" b="1">
                <a:solidFill>
                  <a:srgbClr val="339933"/>
                </a:solidFill>
              </a:rPr>
              <a:t>166</a:t>
            </a:r>
            <a:r>
              <a:rPr lang="en-US" sz="2000" b="1"/>
              <a:t>               </a:t>
            </a:r>
            <a:r>
              <a:rPr lang="en-US" sz="2000" b="1">
                <a:solidFill>
                  <a:schemeClr val="folHlink"/>
                </a:solidFill>
              </a:rPr>
              <a:t>160</a:t>
            </a:r>
            <a:r>
              <a:rPr lang="en-US" sz="2000" b="1"/>
              <a:t>                 </a:t>
            </a:r>
            <a:r>
              <a:rPr lang="en-US" sz="1000" b="1"/>
              <a:t> </a:t>
            </a:r>
            <a:r>
              <a:rPr lang="en-US" sz="2000" b="1"/>
              <a:t>    6  </a:t>
            </a:r>
          </a:p>
          <a:p>
            <a:pPr eaLnBrk="0" hangingPunct="0">
              <a:lnSpc>
                <a:spcPct val="105000"/>
              </a:lnSpc>
            </a:pPr>
            <a:r>
              <a:rPr lang="en-US" sz="2000" b="1"/>
              <a:t>                                                   	                        42</a:t>
            </a:r>
          </a:p>
        </p:txBody>
      </p:sp>
      <p:sp>
        <p:nvSpPr>
          <p:cNvPr id="4124" name="Rectangle 6"/>
          <p:cNvSpPr>
            <a:spLocks noChangeArrowheads="1"/>
          </p:cNvSpPr>
          <p:nvPr/>
        </p:nvSpPr>
        <p:spPr bwMode="auto">
          <a:xfrm>
            <a:off x="7086600" y="3151188"/>
            <a:ext cx="11525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d  </a:t>
            </a:r>
            <a:r>
              <a:rPr lang="en-US" sz="2800" b="1"/>
              <a:t>=</a:t>
            </a:r>
          </a:p>
        </p:txBody>
      </p:sp>
      <p:sp>
        <p:nvSpPr>
          <p:cNvPr id="4125" name="Line 7"/>
          <p:cNvSpPr>
            <a:spLocks noChangeShapeType="1"/>
          </p:cNvSpPr>
          <p:nvPr/>
        </p:nvSpPr>
        <p:spPr bwMode="auto">
          <a:xfrm flipV="1">
            <a:off x="7162800" y="3227388"/>
            <a:ext cx="2682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Rectangle 8"/>
          <p:cNvSpPr>
            <a:spLocks noChangeArrowheads="1"/>
          </p:cNvSpPr>
          <p:nvPr/>
        </p:nvSpPr>
        <p:spPr bwMode="auto">
          <a:xfrm>
            <a:off x="7772400" y="2895600"/>
            <a:ext cx="5429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Symbol" pitchFamily="18" charset="2"/>
              </a:rPr>
              <a:t></a:t>
            </a:r>
          </a:p>
        </p:txBody>
      </p:sp>
      <p:sp>
        <p:nvSpPr>
          <p:cNvPr id="4127" name="Rectangle 9"/>
          <p:cNvSpPr>
            <a:spLocks noChangeArrowheads="1"/>
          </p:cNvSpPr>
          <p:nvPr/>
        </p:nvSpPr>
        <p:spPr bwMode="auto">
          <a:xfrm>
            <a:off x="8077200" y="2971800"/>
            <a:ext cx="542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/>
              <a:t>d</a:t>
            </a:r>
            <a:r>
              <a:rPr lang="en-US" baseline="-25000"/>
              <a:t>i</a:t>
            </a:r>
            <a:endParaRPr lang="en-US" u="sng"/>
          </a:p>
          <a:p>
            <a:pPr eaLnBrk="0" latinLnBrk="1" hangingPunct="0"/>
            <a:endParaRPr lang="en-US" u="sng"/>
          </a:p>
        </p:txBody>
      </p:sp>
      <p:sp>
        <p:nvSpPr>
          <p:cNvPr id="4128" name="Rectangle 10"/>
          <p:cNvSpPr>
            <a:spLocks noChangeArrowheads="1"/>
          </p:cNvSpPr>
          <p:nvPr/>
        </p:nvSpPr>
        <p:spPr bwMode="auto">
          <a:xfrm>
            <a:off x="8001000" y="3352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4129" name="Line 11"/>
          <p:cNvSpPr>
            <a:spLocks noChangeShapeType="1"/>
          </p:cNvSpPr>
          <p:nvPr/>
        </p:nvSpPr>
        <p:spPr bwMode="auto">
          <a:xfrm flipV="1">
            <a:off x="78486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19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81800" y="4703763"/>
          <a:ext cx="2176463" cy="1439862"/>
        </p:xfrm>
        <a:graphic>
          <a:graphicData uri="http://schemas.openxmlformats.org/presentationml/2006/ole">
            <p:oleObj spid="_x0000_s4119" name="Equation" r:id="rId5" imgW="38226600" imgH="24354720" progId="Equation.3">
              <p:embed/>
            </p:oleObj>
          </a:graphicData>
        </a:graphic>
      </p:graphicFrame>
      <p:sp>
        <p:nvSpPr>
          <p:cNvPr id="4130" name="Rectangle 13"/>
          <p:cNvSpPr>
            <a:spLocks noChangeArrowheads="1"/>
          </p:cNvSpPr>
          <p:nvPr/>
        </p:nvSpPr>
        <p:spPr bwMode="auto">
          <a:xfrm>
            <a:off x="7162800" y="3836988"/>
            <a:ext cx="14478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   </a:t>
            </a:r>
            <a:r>
              <a:rPr lang="en-US"/>
              <a:t>= 7.0</a:t>
            </a:r>
          </a:p>
        </p:txBody>
      </p:sp>
      <p:sp>
        <p:nvSpPr>
          <p:cNvPr id="4131" name="Line 14"/>
          <p:cNvSpPr>
            <a:spLocks noChangeShapeType="1"/>
          </p:cNvSpPr>
          <p:nvPr/>
        </p:nvSpPr>
        <p:spPr bwMode="auto">
          <a:xfrm>
            <a:off x="228600" y="3806825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Line 15"/>
          <p:cNvSpPr>
            <a:spLocks noChangeShapeType="1"/>
          </p:cNvSpPr>
          <p:nvPr/>
        </p:nvSpPr>
        <p:spPr bwMode="auto">
          <a:xfrm>
            <a:off x="1905000" y="2968625"/>
            <a:ext cx="0" cy="3203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Line 16"/>
          <p:cNvSpPr>
            <a:spLocks noChangeShapeType="1"/>
          </p:cNvSpPr>
          <p:nvPr/>
        </p:nvSpPr>
        <p:spPr bwMode="auto">
          <a:xfrm>
            <a:off x="4800600" y="2968625"/>
            <a:ext cx="0" cy="3203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Line 17"/>
          <p:cNvSpPr>
            <a:spLocks noChangeShapeType="1"/>
          </p:cNvSpPr>
          <p:nvPr/>
        </p:nvSpPr>
        <p:spPr bwMode="auto">
          <a:xfrm>
            <a:off x="3352800" y="3806825"/>
            <a:ext cx="0" cy="2365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Line 18"/>
          <p:cNvSpPr>
            <a:spLocks noChangeShapeType="1"/>
          </p:cNvSpPr>
          <p:nvPr/>
        </p:nvSpPr>
        <p:spPr bwMode="auto">
          <a:xfrm>
            <a:off x="5562600" y="57880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6" name="Line 19"/>
          <p:cNvSpPr>
            <a:spLocks noChangeShapeType="1"/>
          </p:cNvSpPr>
          <p:nvPr/>
        </p:nvSpPr>
        <p:spPr bwMode="auto">
          <a:xfrm>
            <a:off x="6858000" y="4495800"/>
            <a:ext cx="2057400" cy="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Slide Number Placeholder 2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FB547523-F253-4C32-8916-817D3CDF3C1C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38" name="Rectangle 10"/>
          <p:cNvSpPr>
            <a:spLocks noChangeArrowheads="1"/>
          </p:cNvSpPr>
          <p:nvPr/>
        </p:nvSpPr>
        <p:spPr bwMode="auto">
          <a:xfrm>
            <a:off x="152400" y="1749425"/>
            <a:ext cx="1524000" cy="1066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39" name="Text Box 11"/>
          <p:cNvSpPr txBox="1">
            <a:spLocks noChangeArrowheads="1"/>
          </p:cNvSpPr>
          <p:nvPr/>
        </p:nvSpPr>
        <p:spPr bwMode="auto">
          <a:xfrm>
            <a:off x="152400" y="1901825"/>
            <a:ext cx="14478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Dependent samples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3"/>
          <p:cNvSpPr>
            <a:spLocks noGrp="1" noChangeArrowheads="1"/>
          </p:cNvSpPr>
          <p:nvPr>
            <p:ph idx="1"/>
          </p:nvPr>
        </p:nvSpPr>
        <p:spPr>
          <a:xfrm>
            <a:off x="1760538" y="1858963"/>
            <a:ext cx="6934200" cy="4532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For a 95% confidence level, the appropriate  t  value is  t</a:t>
            </a:r>
            <a:r>
              <a:rPr lang="en-US" sz="2000" b="1" baseline="-25000" smtClean="0"/>
              <a:t>n-1,</a:t>
            </a:r>
            <a:r>
              <a:rPr lang="en-US" sz="2000" b="1" baseline="-25000" smtClean="0">
                <a:sym typeface="Symbol" pitchFamily="18" charset="2"/>
              </a:rPr>
              <a:t>/2</a:t>
            </a:r>
            <a:r>
              <a:rPr lang="en-US" sz="2000" smtClean="0">
                <a:sym typeface="Symbol" pitchFamily="18" charset="2"/>
              </a:rPr>
              <a:t> =  </a:t>
            </a:r>
            <a:r>
              <a:rPr lang="en-US" sz="2000" smtClean="0"/>
              <a:t>t</a:t>
            </a:r>
            <a:r>
              <a:rPr lang="en-US" sz="2000" b="1" baseline="-25000" smtClean="0"/>
              <a:t>5,</a:t>
            </a:r>
            <a:r>
              <a:rPr lang="en-US" sz="2000" b="1" baseline="-25000" smtClean="0">
                <a:sym typeface="Symbol" pitchFamily="18" charset="2"/>
              </a:rPr>
              <a:t>.025</a:t>
            </a:r>
            <a:r>
              <a:rPr lang="en-US" sz="2000" smtClean="0">
                <a:sym typeface="Symbol" pitchFamily="18" charset="2"/>
              </a:rPr>
              <a:t> = 2.571</a:t>
            </a:r>
          </a:p>
          <a:p>
            <a:pPr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95% confidence interval for the difference between means, </a:t>
            </a:r>
            <a:r>
              <a:rPr lang="el-GR" sz="2000" smtClean="0">
                <a:cs typeface="Arial" charset="0"/>
              </a:rPr>
              <a:t>μ</a:t>
            </a:r>
            <a:r>
              <a:rPr lang="en-US" sz="2000" b="1" baseline="-25000" smtClean="0">
                <a:cs typeface="Arial" charset="0"/>
              </a:rPr>
              <a:t>d</a:t>
            </a:r>
            <a:r>
              <a:rPr lang="en-US" sz="2000" baseline="-25000" smtClean="0">
                <a:cs typeface="Arial" charset="0"/>
              </a:rPr>
              <a:t> </a:t>
            </a:r>
            <a:r>
              <a:rPr lang="en-US" sz="2000" smtClean="0"/>
              <a:t>, is</a:t>
            </a:r>
          </a:p>
          <a:p>
            <a:pPr eaLnBrk="1" hangingPunct="1"/>
            <a:endParaRPr lang="en-US" sz="2000" smtClean="0"/>
          </a:p>
        </p:txBody>
      </p:sp>
      <p:sp>
        <p:nvSpPr>
          <p:cNvPr id="51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36" name="Rectangle 6"/>
          <p:cNvSpPr>
            <a:spLocks noChangeArrowheads="1"/>
          </p:cNvSpPr>
          <p:nvPr/>
        </p:nvSpPr>
        <p:spPr bwMode="auto">
          <a:xfrm>
            <a:off x="3505200" y="5029200"/>
            <a:ext cx="2819400" cy="484188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3683000" y="3308350"/>
          <a:ext cx="2540000" cy="2198688"/>
        </p:xfrm>
        <a:graphic>
          <a:graphicData uri="http://schemas.openxmlformats.org/presentationml/2006/ole">
            <p:oleObj spid="_x0000_s5133" name="Equation" r:id="rId3" imgW="1422360" imgH="1231560" progId="Equation.3">
              <p:embed/>
            </p:oleObj>
          </a:graphicData>
        </a:graphic>
      </p:graphicFrame>
      <p:sp>
        <p:nvSpPr>
          <p:cNvPr id="5137" name="Rectangle 7"/>
          <p:cNvSpPr>
            <a:spLocks noChangeArrowheads="1"/>
          </p:cNvSpPr>
          <p:nvPr/>
        </p:nvSpPr>
        <p:spPr bwMode="auto">
          <a:xfrm>
            <a:off x="1219200" y="503238"/>
            <a:ext cx="75533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Paired Samples Example</a:t>
            </a:r>
            <a:r>
              <a:rPr lang="en-US" sz="4000"/>
              <a:t> </a:t>
            </a:r>
          </a:p>
        </p:txBody>
      </p:sp>
      <p:sp>
        <p:nvSpPr>
          <p:cNvPr id="5138" name="Text Box 8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139" name="Text Box 9"/>
          <p:cNvSpPr txBox="1">
            <a:spLocks noChangeArrowheads="1"/>
          </p:cNvSpPr>
          <p:nvPr/>
        </p:nvSpPr>
        <p:spPr bwMode="auto">
          <a:xfrm>
            <a:off x="1249363" y="5619750"/>
            <a:ext cx="7620000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Since this interval contains zero, we cannot be 95% confident, given this limited data, that the weight loss program helps people lose weight</a:t>
            </a:r>
          </a:p>
        </p:txBody>
      </p:sp>
      <p:sp>
        <p:nvSpPr>
          <p:cNvPr id="514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8-</a:t>
            </a:r>
            <a:fld id="{8B7404EF-DE2A-4F60-BD7A-0EF289D9D436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41" name="Rectangle 10"/>
          <p:cNvSpPr>
            <a:spLocks noChangeArrowheads="1"/>
          </p:cNvSpPr>
          <p:nvPr/>
        </p:nvSpPr>
        <p:spPr bwMode="auto">
          <a:xfrm>
            <a:off x="152400" y="1749425"/>
            <a:ext cx="1524000" cy="10668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42" name="Text Box 11"/>
          <p:cNvSpPr txBox="1">
            <a:spLocks noChangeArrowheads="1"/>
          </p:cNvSpPr>
          <p:nvPr/>
        </p:nvSpPr>
        <p:spPr bwMode="auto">
          <a:xfrm>
            <a:off x="152400" y="1901825"/>
            <a:ext cx="14478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Dependent samples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Pages>20</Pages>
  <Words>1777</Words>
  <Application>Microsoft Office PowerPoint</Application>
  <PresentationFormat>On-screen Show (4:3)</PresentationFormat>
  <Paragraphs>380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Wingdings</vt:lpstr>
      <vt:lpstr>Symbol</vt:lpstr>
      <vt:lpstr>Times New Roman</vt:lpstr>
      <vt:lpstr>System</vt:lpstr>
      <vt:lpstr>newbold-7e</vt:lpstr>
      <vt:lpstr>newbold-7e</vt:lpstr>
      <vt:lpstr>Equation</vt:lpstr>
      <vt:lpstr>Slide 1</vt:lpstr>
      <vt:lpstr>Chapter Goals</vt:lpstr>
      <vt:lpstr>Estimation: Additional Topics</vt:lpstr>
      <vt:lpstr>Dependent Samples</vt:lpstr>
      <vt:lpstr>Mean Difference</vt:lpstr>
      <vt:lpstr>Confidence Interval for Mean Difference</vt:lpstr>
      <vt:lpstr>Confidence Interval for Mean Difference</vt:lpstr>
      <vt:lpstr>Slide 8</vt:lpstr>
      <vt:lpstr>Slide 9</vt:lpstr>
      <vt:lpstr>Difference Between Two Means: Independent Samples</vt:lpstr>
      <vt:lpstr>Difference Between Two Means: Independent Samples</vt:lpstr>
      <vt:lpstr>Difference Between Two Means: Independent Samples</vt:lpstr>
      <vt:lpstr>σx2 and σy2 Known</vt:lpstr>
      <vt:lpstr>σx2 and σy2 Known</vt:lpstr>
      <vt:lpstr>Confidence Interval,  σx2 and σy2 Known</vt:lpstr>
      <vt:lpstr>σx2 and σy2 Unknown, Assumed Equal</vt:lpstr>
      <vt:lpstr>σx2 and σy2 Unknown, Assumed Equal</vt:lpstr>
      <vt:lpstr>σx2 and σy2 Unknown, Assumed Equal</vt:lpstr>
      <vt:lpstr>Confidence Interval,  σx2 and σy2 Unknown, Equal</vt:lpstr>
      <vt:lpstr>Pooled Variance Example</vt:lpstr>
      <vt:lpstr>Calculating the Pooled Variance</vt:lpstr>
      <vt:lpstr>Calculating the Confidence Limits</vt:lpstr>
      <vt:lpstr>σx2 and σy2 Unknown, Assumed Unequal</vt:lpstr>
      <vt:lpstr>σx2 and σy2 Unknown, Assumed Unequal</vt:lpstr>
      <vt:lpstr>Confidence Interval,  σx2 and σy2 Unknown, Unequal</vt:lpstr>
      <vt:lpstr>Two Population Proportions</vt:lpstr>
      <vt:lpstr>Two Population Proportions</vt:lpstr>
      <vt:lpstr>Two Population Proportions</vt:lpstr>
      <vt:lpstr>Confidence Interval for Two Population Proportions</vt:lpstr>
      <vt:lpstr>Example:  Two Population Proportions</vt:lpstr>
      <vt:lpstr>Example:  Two Population Proportions</vt:lpstr>
      <vt:lpstr>Example:  Two Population Proportions</vt:lpstr>
      <vt:lpstr>Chapter Summary</vt:lpstr>
      <vt:lpstr>Slide 34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8</dc:subject>
  <dc:creator>Dirk Yandell</dc:creator>
  <cp:lastModifiedBy>UMURRM2</cp:lastModifiedBy>
  <cp:revision>96</cp:revision>
  <cp:lastPrinted>1998-11-22T23:37:53Z</cp:lastPrinted>
  <dcterms:created xsi:type="dcterms:W3CDTF">2001-02-24T17:25:54Z</dcterms:created>
  <dcterms:modified xsi:type="dcterms:W3CDTF">2012-03-21T18:23:07Z</dcterms:modified>
</cp:coreProperties>
</file>