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87" r:id="rId1"/>
  </p:sldMasterIdLst>
  <p:notesMasterIdLst>
    <p:notesMasterId r:id="rId64"/>
  </p:notesMasterIdLst>
  <p:handoutMasterIdLst>
    <p:handoutMasterId r:id="rId65"/>
  </p:handoutMasterIdLst>
  <p:sldIdLst>
    <p:sldId id="3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363" r:id="rId15"/>
    <p:sldId id="273" r:id="rId16"/>
    <p:sldId id="274" r:id="rId17"/>
    <p:sldId id="315" r:id="rId18"/>
    <p:sldId id="275" r:id="rId19"/>
    <p:sldId id="276" r:id="rId20"/>
    <p:sldId id="317" r:id="rId21"/>
    <p:sldId id="326" r:id="rId22"/>
    <p:sldId id="327" r:id="rId23"/>
    <p:sldId id="320" r:id="rId24"/>
    <p:sldId id="321" r:id="rId25"/>
    <p:sldId id="323" r:id="rId26"/>
    <p:sldId id="324" r:id="rId27"/>
    <p:sldId id="325" r:id="rId28"/>
    <p:sldId id="331" r:id="rId29"/>
    <p:sldId id="333" r:id="rId30"/>
    <p:sldId id="332" r:id="rId31"/>
    <p:sldId id="278" r:id="rId32"/>
    <p:sldId id="281" r:id="rId33"/>
    <p:sldId id="282" r:id="rId34"/>
    <p:sldId id="283" r:id="rId35"/>
    <p:sldId id="284" r:id="rId36"/>
    <p:sldId id="287" r:id="rId37"/>
    <p:sldId id="288" r:id="rId38"/>
    <p:sldId id="299" r:id="rId39"/>
    <p:sldId id="342" r:id="rId40"/>
    <p:sldId id="300" r:id="rId41"/>
    <p:sldId id="301" r:id="rId42"/>
    <p:sldId id="303" r:id="rId43"/>
    <p:sldId id="304" r:id="rId44"/>
    <p:sldId id="305" r:id="rId45"/>
    <p:sldId id="307" r:id="rId46"/>
    <p:sldId id="308" r:id="rId47"/>
    <p:sldId id="309" r:id="rId48"/>
    <p:sldId id="346" r:id="rId49"/>
    <p:sldId id="349" r:id="rId50"/>
    <p:sldId id="354" r:id="rId51"/>
    <p:sldId id="350" r:id="rId52"/>
    <p:sldId id="351" r:id="rId53"/>
    <p:sldId id="352" r:id="rId54"/>
    <p:sldId id="353" r:id="rId55"/>
    <p:sldId id="355" r:id="rId56"/>
    <p:sldId id="359" r:id="rId57"/>
    <p:sldId id="360" r:id="rId58"/>
    <p:sldId id="361" r:id="rId59"/>
    <p:sldId id="356" r:id="rId60"/>
    <p:sldId id="364" r:id="rId61"/>
    <p:sldId id="365" r:id="rId62"/>
    <p:sldId id="362" r:id="rId63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00FF"/>
    <a:srgbClr val="FDE0BD"/>
    <a:srgbClr val="CCECFF"/>
    <a:srgbClr val="F983C1"/>
    <a:srgbClr val="00CC99"/>
    <a:srgbClr val="FCC98C"/>
    <a:srgbClr val="FFCCFF"/>
    <a:srgbClr val="CC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9" autoAdjust="0"/>
    <p:restoredTop sz="94647" autoAdjust="0"/>
  </p:normalViewPr>
  <p:slideViewPr>
    <p:cSldViewPr>
      <p:cViewPr varScale="1">
        <p:scale>
          <a:sx n="85" d="100"/>
          <a:sy n="85" d="100"/>
        </p:scale>
        <p:origin x="-130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28"/>
    </p:cViewPr>
  </p:sorterViewPr>
  <p:notesViewPr>
    <p:cSldViewPr>
      <p:cViewPr>
        <p:scale>
          <a:sx n="75" d="100"/>
          <a:sy n="75" d="100"/>
        </p:scale>
        <p:origin x="-2220" y="-348"/>
      </p:cViewPr>
      <p:guideLst>
        <p:guide orient="horz" pos="2880"/>
        <p:guide pos="2160"/>
      </p:guideLst>
    </p:cSldViewPr>
  </p:notesViewPr>
  <p:gridSpacing cx="37453888" cy="3745388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10.wmf"/><Relationship Id="rId4" Type="http://schemas.openxmlformats.org/officeDocument/2006/relationships/image" Target="../media/image2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6.wmf"/><Relationship Id="rId1" Type="http://schemas.openxmlformats.org/officeDocument/2006/relationships/image" Target="../media/image37.wmf"/><Relationship Id="rId4" Type="http://schemas.openxmlformats.org/officeDocument/2006/relationships/image" Target="../media/image3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5" Type="http://schemas.openxmlformats.org/officeDocument/2006/relationships/image" Target="../media/image47.emf"/><Relationship Id="rId4" Type="http://schemas.openxmlformats.org/officeDocument/2006/relationships/image" Target="../media/image4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50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5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76200" y="8823325"/>
            <a:ext cx="67056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828675" y="8763000"/>
            <a:ext cx="5622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71438" y="55563"/>
            <a:ext cx="6715125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3257550" algn="ctr"/>
                <a:tab pos="6457950" algn="r"/>
              </a:tabLst>
              <a:defRPr/>
            </a:pPr>
            <a:r>
              <a:rPr lang="en-US" sz="1200" dirty="0">
                <a:latin typeface="Arial" pitchFamily="34" charset="0"/>
                <a:cs typeface="+mn-cs"/>
              </a:rPr>
              <a:t>	Chapter 9		 9-</a:t>
            </a:r>
            <a:fld id="{002A5EE0-94B5-4DC8-892D-13EC367D0B02}" type="slidenum">
              <a:rPr lang="en-US" sz="1200">
                <a:latin typeface="Arial" pitchFamily="34" charset="0"/>
                <a:cs typeface="+mn-cs"/>
              </a:rPr>
              <a:pPr eaLnBrk="0" hangingPunct="0">
                <a:tabLst>
                  <a:tab pos="285750" algn="l"/>
                  <a:tab pos="3257550" algn="ctr"/>
                  <a:tab pos="6457950" algn="r"/>
                </a:tabLst>
                <a:defRPr/>
              </a:pPr>
              <a:t>‹#›</a:t>
            </a:fld>
            <a:endParaRPr lang="en-US" sz="1200" dirty="0">
              <a:latin typeface="Arial" pitchFamily="34" charset="0"/>
              <a:cs typeface="+mn-cs"/>
            </a:endParaRP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>
              <a:tabLst>
                <a:tab pos="285750" algn="l"/>
                <a:tab pos="6457950" algn="r"/>
              </a:tabLst>
              <a:defRPr/>
            </a:pPr>
            <a:r>
              <a:rPr lang="en-US" sz="1000" dirty="0">
                <a:latin typeface="Arial" pitchFamily="34" charset="0"/>
                <a:cs typeface="+mn-cs"/>
              </a:rPr>
              <a:t>Statistics for Business and Economics, </a:t>
            </a:r>
            <a:r>
              <a:rPr lang="en-US" sz="1000" dirty="0">
                <a:latin typeface="Arial" pitchFamily="34" charset="0"/>
                <a:cs typeface="+mn-cs"/>
              </a:rPr>
              <a:t>8/e</a:t>
            </a:r>
            <a:r>
              <a:rPr lang="en-US" sz="1000" dirty="0">
                <a:latin typeface="Arial" pitchFamily="34" charset="0"/>
                <a:cs typeface="+mn-cs"/>
              </a:rPr>
              <a:t>	Copyright © </a:t>
            </a:r>
            <a:r>
              <a:rPr lang="en-US" sz="1000" dirty="0">
                <a:latin typeface="Arial" pitchFamily="34" charset="0"/>
                <a:cs typeface="+mn-cs"/>
              </a:rPr>
              <a:t>2013 </a:t>
            </a:r>
            <a:r>
              <a:rPr lang="en-US" sz="1000" dirty="0">
                <a:latin typeface="Arial" pitchFamily="34" charset="0"/>
                <a:cs typeface="+mn-cs"/>
              </a:rPr>
              <a:t>Pearson Education, Inc. Publishing as Prentice Hall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301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4000" y="533400"/>
            <a:ext cx="3886200" cy="2660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1120775" y="3581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1120775" y="3886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1120775" y="4191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1120775" y="4495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1120775" y="4800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1120775" y="5410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1120775" y="5715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1120775" y="6019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>
            <a:off x="1120775" y="6324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1120775" y="6629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1120775" y="6934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>
            <a:off x="1120775" y="7239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>
            <a:off x="1120775" y="7543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>
            <a:off x="1120775" y="7848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8" name="Line 20"/>
          <p:cNvSpPr>
            <a:spLocks noChangeShapeType="1"/>
          </p:cNvSpPr>
          <p:nvPr/>
        </p:nvSpPr>
        <p:spPr bwMode="auto">
          <a:xfrm>
            <a:off x="1120775" y="8153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9" name="Line 21"/>
          <p:cNvSpPr>
            <a:spLocks noChangeShapeType="1"/>
          </p:cNvSpPr>
          <p:nvPr/>
        </p:nvSpPr>
        <p:spPr bwMode="auto">
          <a:xfrm>
            <a:off x="1120775" y="8458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72" name="Line 24"/>
          <p:cNvSpPr>
            <a:spLocks noChangeShapeType="1"/>
          </p:cNvSpPr>
          <p:nvPr/>
        </p:nvSpPr>
        <p:spPr bwMode="auto">
          <a:xfrm>
            <a:off x="523875" y="8763000"/>
            <a:ext cx="5851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77788" y="61913"/>
            <a:ext cx="6702425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3257550" algn="ctr"/>
                <a:tab pos="6457950" algn="r"/>
              </a:tabLst>
              <a:defRPr/>
            </a:pPr>
            <a:r>
              <a:rPr lang="en-US" sz="1200" dirty="0">
                <a:latin typeface="Arial" pitchFamily="34" charset="0"/>
                <a:cs typeface="+mn-cs"/>
              </a:rPr>
              <a:t>	Chapter 9		9-</a:t>
            </a:r>
            <a:fld id="{20B2E20E-D2E6-4B83-B2CB-1EB9624E3173}" type="slidenum">
              <a:rPr lang="en-US" sz="1200">
                <a:latin typeface="Arial" pitchFamily="34" charset="0"/>
                <a:cs typeface="+mn-cs"/>
              </a:rPr>
              <a:pPr eaLnBrk="0" hangingPunct="0">
                <a:tabLst>
                  <a:tab pos="285750" algn="l"/>
                  <a:tab pos="3257550" algn="ctr"/>
                  <a:tab pos="6457950" algn="r"/>
                </a:tabLst>
                <a:defRPr/>
              </a:pPr>
              <a:t>‹#›</a:t>
            </a:fld>
            <a:endParaRPr lang="en-US" sz="1200" dirty="0">
              <a:latin typeface="Arial" pitchFamily="34" charset="0"/>
              <a:cs typeface="+mn-cs"/>
            </a:endParaRPr>
          </a:p>
        </p:txBody>
      </p: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>
              <a:tabLst>
                <a:tab pos="285750" algn="l"/>
                <a:tab pos="6457950" algn="r"/>
              </a:tabLst>
              <a:defRPr/>
            </a:pPr>
            <a:r>
              <a:rPr lang="en-US" sz="1000" dirty="0">
                <a:latin typeface="Arial" pitchFamily="34" charset="0"/>
                <a:cs typeface="+mn-cs"/>
              </a:rPr>
              <a:t>Statistics for Business and Economics, </a:t>
            </a:r>
            <a:r>
              <a:rPr lang="en-US" sz="1000" dirty="0">
                <a:latin typeface="Arial" pitchFamily="34" charset="0"/>
                <a:cs typeface="+mn-cs"/>
              </a:rPr>
              <a:t>8/e</a:t>
            </a:r>
            <a:r>
              <a:rPr lang="en-US" sz="1000" dirty="0">
                <a:latin typeface="Arial" pitchFamily="34" charset="0"/>
                <a:cs typeface="+mn-cs"/>
              </a:rPr>
              <a:t>	Copyright © </a:t>
            </a:r>
            <a:r>
              <a:rPr lang="en-US" sz="1000" dirty="0">
                <a:latin typeface="Arial" pitchFamily="34" charset="0"/>
                <a:cs typeface="+mn-cs"/>
              </a:rPr>
              <a:t>2013 </a:t>
            </a:r>
            <a:r>
              <a:rPr lang="en-US" sz="1000" dirty="0">
                <a:latin typeface="Arial" pitchFamily="34" charset="0"/>
                <a:cs typeface="+mn-cs"/>
              </a:rPr>
              <a:t>Pearson Education, Inc. Publishing as Prentice Hall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17975"/>
          </a:xfrm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270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93863" y="533400"/>
            <a:ext cx="3546475" cy="2660650"/>
          </a:xfrm>
          <a:ln/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ewbold-7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190500" y="2952750"/>
            <a:ext cx="8763000" cy="766763"/>
            <a:chOff x="152400" y="1352550"/>
            <a:chExt cx="8763000" cy="766762"/>
          </a:xfrm>
        </p:grpSpPr>
        <p:sp>
          <p:nvSpPr>
            <p:cNvPr id="5" name="Rounded Rectangle 8"/>
            <p:cNvSpPr/>
            <p:nvPr userDrawn="1"/>
          </p:nvSpPr>
          <p:spPr bwMode="auto">
            <a:xfrm>
              <a:off x="228600" y="1676400"/>
              <a:ext cx="8686800" cy="76200"/>
            </a:xfrm>
            <a:prstGeom prst="roundRect">
              <a:avLst/>
            </a:prstGeom>
            <a:gradFill flip="none" rotWithShape="1">
              <a:gsLst>
                <a:gs pos="100000">
                  <a:srgbClr val="E4C9C6"/>
                </a:gs>
                <a:gs pos="37000">
                  <a:srgbClr val="D88A5E"/>
                </a:gs>
                <a:gs pos="0">
                  <a:srgbClr val="AE511E"/>
                </a:gs>
              </a:gsLst>
              <a:lin ang="0" scaled="0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6" name="Rounded Rectangle 9"/>
            <p:cNvSpPr/>
            <p:nvPr userDrawn="1"/>
          </p:nvSpPr>
          <p:spPr bwMode="auto">
            <a:xfrm>
              <a:off x="409575" y="1352550"/>
              <a:ext cx="457200" cy="419100"/>
            </a:xfrm>
            <a:prstGeom prst="roundRect">
              <a:avLst/>
            </a:prstGeom>
            <a:gradFill flip="none" rotWithShape="1">
              <a:gsLst>
                <a:gs pos="100000">
                  <a:srgbClr val="F7E2D9">
                    <a:alpha val="49804"/>
                  </a:srgbClr>
                </a:gs>
                <a:gs pos="0">
                  <a:srgbClr val="2895D8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8" name="Rounded Rectangle 10"/>
            <p:cNvSpPr/>
            <p:nvPr userDrawn="1"/>
          </p:nvSpPr>
          <p:spPr bwMode="auto">
            <a:xfrm>
              <a:off x="533400" y="1766887"/>
              <a:ext cx="457200" cy="352425"/>
            </a:xfrm>
            <a:prstGeom prst="roundRect">
              <a:avLst/>
            </a:prstGeom>
            <a:gradFill flip="none" rotWithShape="1">
              <a:gsLst>
                <a:gs pos="100000">
                  <a:srgbClr val="CCE2D9">
                    <a:alpha val="50000"/>
                  </a:srgbClr>
                </a:gs>
                <a:gs pos="0">
                  <a:srgbClr val="25C580"/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9" name="Rounded Rectangle 11"/>
            <p:cNvSpPr/>
            <p:nvPr userDrawn="1"/>
          </p:nvSpPr>
          <p:spPr bwMode="auto">
            <a:xfrm>
              <a:off x="152400" y="1562100"/>
              <a:ext cx="457200" cy="381000"/>
            </a:xfrm>
            <a:prstGeom prst="roundRect">
              <a:avLst/>
            </a:prstGeom>
            <a:gradFill flip="none" rotWithShape="1">
              <a:gsLst>
                <a:gs pos="63000">
                  <a:srgbClr val="FCFCBC">
                    <a:alpha val="50000"/>
                  </a:srgbClr>
                </a:gs>
                <a:gs pos="0">
                  <a:schemeClr val="accent2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10" name="Rounded Rectangle 12"/>
            <p:cNvSpPr/>
            <p:nvPr userDrawn="1"/>
          </p:nvSpPr>
          <p:spPr bwMode="auto">
            <a:xfrm>
              <a:off x="762000" y="1400175"/>
              <a:ext cx="45719" cy="671512"/>
            </a:xfrm>
            <a:prstGeom prst="roundRect">
              <a:avLst/>
            </a:prstGeom>
            <a:gradFill flip="none" rotWithShape="1">
              <a:gsLst>
                <a:gs pos="100000">
                  <a:srgbClr val="EAA782">
                    <a:alpha val="50000"/>
                  </a:srgbClr>
                </a:gs>
                <a:gs pos="0">
                  <a:srgbClr val="AE511E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</p:grpSp>
      <p:sp>
        <p:nvSpPr>
          <p:cNvPr id="9319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1438"/>
            <a:ext cx="6400800" cy="1762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107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/>
          </a:p>
        </p:txBody>
      </p:sp>
      <p:sp>
        <p:nvSpPr>
          <p:cNvPr id="12" name="Rectangle 107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9-</a:t>
            </a:r>
            <a:fld id="{6D571010-53FA-48E5-852E-6CA6F3FBFD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</a:t>
            </a:r>
            <a:r>
              <a:rPr lang="en-US" smtClean="0"/>
              <a:t>9-</a:t>
            </a:r>
            <a:fld id="{2C7D0272-2D42-417E-BBB9-8DA984496C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9624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28800"/>
            <a:ext cx="39624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</a:t>
            </a:r>
            <a:r>
              <a:rPr lang="en-US" smtClean="0"/>
              <a:t>9-</a:t>
            </a:r>
            <a:fld id="{725B064F-869B-4B23-B482-8E754508D5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</a:t>
            </a:r>
            <a:r>
              <a:rPr lang="en-US" smtClean="0"/>
              <a:t>9-</a:t>
            </a:r>
            <a:fld id="{C2F529B9-3972-4B40-A294-9E8DD787C6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</a:t>
            </a:r>
            <a:r>
              <a:rPr lang="en-US" smtClean="0"/>
              <a:t>9-</a:t>
            </a:r>
            <a:fld id="{EA66E0E9-A16B-453C-B090-A4534BC374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28600"/>
            <a:ext cx="738346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4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8077200" cy="453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342" tIns="42672" rIns="85342" bIns="426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17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34150"/>
            <a:ext cx="43894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ctr">
              <a:defRPr sz="1000" smtClean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/>
          </a:p>
        </p:txBody>
      </p:sp>
      <p:sp>
        <p:nvSpPr>
          <p:cNvPr id="921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3415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Ch. 9-</a:t>
            </a:r>
            <a:fld id="{387444A2-B81A-4C36-827C-2E6933DC3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61446" name="Group 6"/>
          <p:cNvGrpSpPr>
            <a:grpSpLocks/>
          </p:cNvGrpSpPr>
          <p:nvPr userDrawn="1"/>
        </p:nvGrpSpPr>
        <p:grpSpPr bwMode="auto">
          <a:xfrm>
            <a:off x="190500" y="869950"/>
            <a:ext cx="8763000" cy="766763"/>
            <a:chOff x="152400" y="1352550"/>
            <a:chExt cx="8763000" cy="766762"/>
          </a:xfrm>
        </p:grpSpPr>
        <p:sp>
          <p:nvSpPr>
            <p:cNvPr id="8" name="Rounded Rectangle 7"/>
            <p:cNvSpPr/>
            <p:nvPr userDrawn="1"/>
          </p:nvSpPr>
          <p:spPr bwMode="auto">
            <a:xfrm>
              <a:off x="228600" y="1676400"/>
              <a:ext cx="8686800" cy="76200"/>
            </a:xfrm>
            <a:prstGeom prst="roundRect">
              <a:avLst/>
            </a:prstGeom>
            <a:gradFill flip="none" rotWithShape="1">
              <a:gsLst>
                <a:gs pos="100000">
                  <a:srgbClr val="E4C9C6"/>
                </a:gs>
                <a:gs pos="37000">
                  <a:srgbClr val="D88A5E"/>
                </a:gs>
                <a:gs pos="0">
                  <a:srgbClr val="AE511E"/>
                </a:gs>
              </a:gsLst>
              <a:lin ang="0" scaled="0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9" name="Rounded Rectangle 8"/>
            <p:cNvSpPr/>
            <p:nvPr userDrawn="1"/>
          </p:nvSpPr>
          <p:spPr bwMode="auto">
            <a:xfrm>
              <a:off x="409575" y="1352550"/>
              <a:ext cx="457200" cy="419100"/>
            </a:xfrm>
            <a:prstGeom prst="roundRect">
              <a:avLst/>
            </a:prstGeom>
            <a:gradFill flip="none" rotWithShape="1">
              <a:gsLst>
                <a:gs pos="100000">
                  <a:srgbClr val="F7E2D9">
                    <a:alpha val="49804"/>
                  </a:srgbClr>
                </a:gs>
                <a:gs pos="0">
                  <a:srgbClr val="2895D8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 bwMode="auto">
            <a:xfrm>
              <a:off x="533400" y="1766887"/>
              <a:ext cx="457200" cy="352425"/>
            </a:xfrm>
            <a:prstGeom prst="roundRect">
              <a:avLst/>
            </a:prstGeom>
            <a:gradFill flip="none" rotWithShape="1">
              <a:gsLst>
                <a:gs pos="100000">
                  <a:srgbClr val="CCE2D9">
                    <a:alpha val="50000"/>
                  </a:srgbClr>
                </a:gs>
                <a:gs pos="0">
                  <a:srgbClr val="25C580"/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 bwMode="auto">
            <a:xfrm>
              <a:off x="152400" y="1562100"/>
              <a:ext cx="457200" cy="381000"/>
            </a:xfrm>
            <a:prstGeom prst="roundRect">
              <a:avLst/>
            </a:prstGeom>
            <a:gradFill flip="none" rotWithShape="1">
              <a:gsLst>
                <a:gs pos="63000">
                  <a:srgbClr val="FCFCBC">
                    <a:alpha val="50000"/>
                  </a:srgbClr>
                </a:gs>
                <a:gs pos="0">
                  <a:schemeClr val="accent2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12" name="Rounded Rectangle 11"/>
            <p:cNvSpPr/>
            <p:nvPr userDrawn="1"/>
          </p:nvSpPr>
          <p:spPr bwMode="auto">
            <a:xfrm>
              <a:off x="762000" y="1400175"/>
              <a:ext cx="45719" cy="671512"/>
            </a:xfrm>
            <a:prstGeom prst="roundRect">
              <a:avLst/>
            </a:prstGeom>
            <a:gradFill flip="none" rotWithShape="1">
              <a:gsLst>
                <a:gs pos="100000">
                  <a:srgbClr val="EAA782">
                    <a:alpha val="50000"/>
                  </a:srgbClr>
                </a:gs>
                <a:gs pos="0">
                  <a:srgbClr val="AE511E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6pPr>
      <a:lvl7pPr marL="9144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7pPr>
      <a:lvl8pPr marL="13716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8pPr>
      <a:lvl9pPr marL="18288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9pPr>
    </p:titleStyle>
    <p:bodyStyle>
      <a:lvl1pPr marL="320675" indent="-32067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3738" indent="-268288" algn="l" defTabSz="852488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068388" indent="-215900" algn="l" defTabSz="852488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493838" indent="-21272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919288" indent="-212725" algn="l" defTabSz="852488" rtl="0" eaLnBrk="0" fontAlgn="base" hangingPunct="0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3764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8336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2908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7480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5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0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2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3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jpeg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42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44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54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56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58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64.bin"/><Relationship Id="rId5" Type="http://schemas.openxmlformats.org/officeDocument/2006/relationships/oleObject" Target="../embeddings/oleObject63.bin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2.bin"/><Relationship Id="rId9" Type="http://schemas.openxmlformats.org/officeDocument/2006/relationships/oleObject" Target="../embeddings/oleObject67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9154" name="Rectangle 6"/>
          <p:cNvSpPr>
            <a:spLocks noChangeArrowheads="1"/>
          </p:cNvSpPr>
          <p:nvPr/>
        </p:nvSpPr>
        <p:spPr bwMode="auto">
          <a:xfrm>
            <a:off x="1447800" y="838200"/>
            <a:ext cx="70104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 defTabSz="852488"/>
            <a:r>
              <a:rPr lang="en-US" sz="4000">
                <a:solidFill>
                  <a:schemeClr val="folHlink"/>
                </a:solidFill>
              </a:rPr>
              <a:t>Statistics for </a:t>
            </a:r>
          </a:p>
          <a:p>
            <a:pPr algn="ctr" defTabSz="852488"/>
            <a:r>
              <a:rPr lang="en-US" sz="4000">
                <a:solidFill>
                  <a:schemeClr val="folHlink"/>
                </a:solidFill>
              </a:rPr>
              <a:t>Business and Economics</a:t>
            </a:r>
            <a:r>
              <a:rPr lang="en-US" sz="4100">
                <a:solidFill>
                  <a:schemeClr val="folHlink"/>
                </a:solidFill>
              </a:rPr>
              <a:t> </a:t>
            </a:r>
            <a:br>
              <a:rPr lang="en-US" sz="4100">
                <a:solidFill>
                  <a:schemeClr val="folHlink"/>
                </a:solidFill>
              </a:rPr>
            </a:br>
            <a:r>
              <a:rPr lang="en-US" sz="2800">
                <a:solidFill>
                  <a:schemeClr val="folHlink"/>
                </a:solidFill>
              </a:rPr>
              <a:t>8</a:t>
            </a:r>
            <a:r>
              <a:rPr lang="en-US" sz="2800" baseline="30000">
                <a:solidFill>
                  <a:schemeClr val="folHlink"/>
                </a:solidFill>
              </a:rPr>
              <a:t>th</a:t>
            </a:r>
            <a:r>
              <a:rPr lang="en-US" sz="2800">
                <a:solidFill>
                  <a:schemeClr val="folHlink"/>
                </a:solidFill>
              </a:rPr>
              <a:t> Edition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657600"/>
            <a:ext cx="6400800" cy="24368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500" b="1" smtClean="0"/>
              <a:t>Chapter 9</a:t>
            </a:r>
          </a:p>
          <a:p>
            <a:pPr eaLnBrk="1" hangingPunct="1">
              <a:lnSpc>
                <a:spcPct val="90000"/>
              </a:lnSpc>
            </a:pPr>
            <a:endParaRPr lang="en-US" sz="3500" smtClean="0"/>
          </a:p>
          <a:p>
            <a:pPr eaLnBrk="1" hangingPunct="1">
              <a:lnSpc>
                <a:spcPct val="90000"/>
              </a:lnSpc>
            </a:pPr>
            <a:r>
              <a:rPr lang="en-US" sz="3500" smtClean="0"/>
              <a:t>Hypothesis Testing:</a:t>
            </a:r>
          </a:p>
          <a:p>
            <a:pPr eaLnBrk="1" hangingPunct="1">
              <a:lnSpc>
                <a:spcPct val="90000"/>
              </a:lnSpc>
            </a:pPr>
            <a:r>
              <a:rPr lang="en-US" sz="3500" smtClean="0"/>
              <a:t>Single Population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11E8BDCC-7FBA-48DB-BFB0-B846FE9ECC13}" type="slidenum">
              <a:rPr lang="en-US" smtClean="0">
                <a:latin typeface="Arial" charset="0"/>
                <a:cs typeface="Arial" charset="0"/>
              </a:rPr>
              <a:pPr/>
              <a:t>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3"/>
          <p:cNvSpPr>
            <a:spLocks noGrp="1" noChangeArrowheads="1"/>
          </p:cNvSpPr>
          <p:nvPr>
            <p:ph type="title"/>
          </p:nvPr>
        </p:nvSpPr>
        <p:spPr>
          <a:xfrm>
            <a:off x="976313" y="244475"/>
            <a:ext cx="7794625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Level of Significance </a:t>
            </a:r>
            <a:br>
              <a:rPr lang="en-US" smtClean="0"/>
            </a:br>
            <a:r>
              <a:rPr lang="en-US" smtClean="0"/>
              <a:t>and the Rejection Region</a:t>
            </a:r>
          </a:p>
        </p:txBody>
      </p:sp>
      <p:sp>
        <p:nvSpPr>
          <p:cNvPr id="798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9875" name="Line 18"/>
          <p:cNvSpPr>
            <a:spLocks noChangeShapeType="1"/>
          </p:cNvSpPr>
          <p:nvPr/>
        </p:nvSpPr>
        <p:spPr bwMode="auto">
          <a:xfrm>
            <a:off x="5486400" y="5105400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9876" name="Line 27"/>
          <p:cNvSpPr>
            <a:spLocks noChangeShapeType="1"/>
          </p:cNvSpPr>
          <p:nvPr/>
        </p:nvSpPr>
        <p:spPr bwMode="auto">
          <a:xfrm>
            <a:off x="5486400" y="3581400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9877" name="Line 42"/>
          <p:cNvSpPr>
            <a:spLocks noChangeShapeType="1"/>
          </p:cNvSpPr>
          <p:nvPr/>
        </p:nvSpPr>
        <p:spPr bwMode="auto">
          <a:xfrm>
            <a:off x="5486400" y="2133600"/>
            <a:ext cx="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9878" name="Rectangle 2"/>
          <p:cNvSpPr>
            <a:spLocks noChangeArrowheads="1"/>
          </p:cNvSpPr>
          <p:nvPr/>
        </p:nvSpPr>
        <p:spPr bwMode="auto">
          <a:xfrm>
            <a:off x="1219200" y="1524000"/>
            <a:ext cx="3733800" cy="6096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9879" name="Freeform 4"/>
          <p:cNvSpPr>
            <a:spLocks/>
          </p:cNvSpPr>
          <p:nvPr/>
        </p:nvSpPr>
        <p:spPr bwMode="auto">
          <a:xfrm>
            <a:off x="3962400" y="5638800"/>
            <a:ext cx="911225" cy="455613"/>
          </a:xfrm>
          <a:custGeom>
            <a:avLst/>
            <a:gdLst>
              <a:gd name="T0" fmla="*/ 0 w 574"/>
              <a:gd name="T1" fmla="*/ 2147483647 h 287"/>
              <a:gd name="T2" fmla="*/ 2147483647 w 574"/>
              <a:gd name="T3" fmla="*/ 2147483647 h 287"/>
              <a:gd name="T4" fmla="*/ 2147483647 w 574"/>
              <a:gd name="T5" fmla="*/ 2147483647 h 287"/>
              <a:gd name="T6" fmla="*/ 2147483647 w 574"/>
              <a:gd name="T7" fmla="*/ 2147483647 h 287"/>
              <a:gd name="T8" fmla="*/ 2147483647 w 574"/>
              <a:gd name="T9" fmla="*/ 2147483647 h 287"/>
              <a:gd name="T10" fmla="*/ 2147483647 w 574"/>
              <a:gd name="T11" fmla="*/ 0 h 287"/>
              <a:gd name="T12" fmla="*/ 2147483647 w 574"/>
              <a:gd name="T13" fmla="*/ 2147483647 h 287"/>
              <a:gd name="T14" fmla="*/ 0 w 574"/>
              <a:gd name="T15" fmla="*/ 2147483647 h 287"/>
              <a:gd name="T16" fmla="*/ 0 w 574"/>
              <a:gd name="T17" fmla="*/ 2147483647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4"/>
              <a:gd name="T28" fmla="*/ 0 h 287"/>
              <a:gd name="T29" fmla="*/ 574 w 574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4" h="287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880" name="Freeform 5"/>
          <p:cNvSpPr>
            <a:spLocks/>
          </p:cNvSpPr>
          <p:nvPr/>
        </p:nvSpPr>
        <p:spPr bwMode="auto">
          <a:xfrm>
            <a:off x="4038600" y="5105400"/>
            <a:ext cx="1447800" cy="914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881" name="Freeform 6"/>
          <p:cNvSpPr>
            <a:spLocks/>
          </p:cNvSpPr>
          <p:nvPr/>
        </p:nvSpPr>
        <p:spPr bwMode="auto">
          <a:xfrm>
            <a:off x="5486400" y="5105400"/>
            <a:ext cx="1447800" cy="914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882" name="Rectangle 7"/>
          <p:cNvSpPr>
            <a:spLocks noChangeArrowheads="1"/>
          </p:cNvSpPr>
          <p:nvPr/>
        </p:nvSpPr>
        <p:spPr bwMode="auto">
          <a:xfrm>
            <a:off x="752475" y="4991100"/>
            <a:ext cx="20669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en-US" sz="2800"/>
              <a:t>H</a:t>
            </a:r>
            <a:r>
              <a:rPr lang="en-US" sz="2800" baseline="-25000"/>
              <a:t>0</a:t>
            </a:r>
            <a:r>
              <a:rPr lang="en-US" sz="2800"/>
              <a:t>: </a:t>
            </a:r>
            <a:r>
              <a:rPr lang="el-GR" sz="2800"/>
              <a:t>μ</a:t>
            </a:r>
            <a:r>
              <a:rPr lang="en-US" sz="2800"/>
              <a:t> ≥ 3   H</a:t>
            </a:r>
            <a:r>
              <a:rPr lang="en-US" sz="2800" baseline="-25000"/>
              <a:t>1</a:t>
            </a:r>
            <a:r>
              <a:rPr lang="en-US" sz="2800"/>
              <a:t>: </a:t>
            </a:r>
            <a:r>
              <a:rPr lang="el-GR" sz="2800"/>
              <a:t>μ</a:t>
            </a:r>
            <a:r>
              <a:rPr lang="en-US" sz="2800"/>
              <a:t> &lt; 3</a:t>
            </a:r>
          </a:p>
        </p:txBody>
      </p:sp>
      <p:sp>
        <p:nvSpPr>
          <p:cNvPr id="79883" name="Line 8"/>
          <p:cNvSpPr>
            <a:spLocks noChangeShapeType="1"/>
          </p:cNvSpPr>
          <p:nvPr/>
        </p:nvSpPr>
        <p:spPr bwMode="auto">
          <a:xfrm>
            <a:off x="3962400" y="6096000"/>
            <a:ext cx="304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Rectangle 9"/>
          <p:cNvSpPr>
            <a:spLocks noChangeArrowheads="1"/>
          </p:cNvSpPr>
          <p:nvPr/>
        </p:nvSpPr>
        <p:spPr bwMode="auto">
          <a:xfrm>
            <a:off x="5334000" y="6019800"/>
            <a:ext cx="304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0</a:t>
            </a:r>
          </a:p>
        </p:txBody>
      </p:sp>
      <p:sp>
        <p:nvSpPr>
          <p:cNvPr id="79885" name="Rectangle 10"/>
          <p:cNvSpPr>
            <a:spLocks noChangeArrowheads="1"/>
          </p:cNvSpPr>
          <p:nvPr/>
        </p:nvSpPr>
        <p:spPr bwMode="auto">
          <a:xfrm>
            <a:off x="762000" y="3581400"/>
            <a:ext cx="21431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en-US" sz="2800"/>
              <a:t>H</a:t>
            </a:r>
            <a:r>
              <a:rPr lang="en-US" sz="2800" baseline="-25000"/>
              <a:t>0</a:t>
            </a:r>
            <a:r>
              <a:rPr lang="en-US" sz="2800"/>
              <a:t>: </a:t>
            </a:r>
            <a:r>
              <a:rPr lang="el-GR"/>
              <a:t>μ</a:t>
            </a:r>
            <a:r>
              <a:rPr lang="en-US" sz="2800"/>
              <a:t> ≤ 3  H</a:t>
            </a:r>
            <a:r>
              <a:rPr lang="en-US" sz="2800" baseline="-25000"/>
              <a:t>1</a:t>
            </a:r>
            <a:r>
              <a:rPr lang="en-US" sz="2800"/>
              <a:t>: </a:t>
            </a:r>
            <a:r>
              <a:rPr lang="el-GR"/>
              <a:t>μ</a:t>
            </a:r>
            <a:r>
              <a:rPr lang="en-US" sz="2800"/>
              <a:t> &gt; 3</a:t>
            </a:r>
          </a:p>
        </p:txBody>
      </p:sp>
      <p:sp>
        <p:nvSpPr>
          <p:cNvPr id="79886" name="Line 11"/>
          <p:cNvSpPr>
            <a:spLocks noChangeShapeType="1"/>
          </p:cNvSpPr>
          <p:nvPr/>
        </p:nvSpPr>
        <p:spPr bwMode="auto">
          <a:xfrm>
            <a:off x="3962400" y="56388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Rectangle 12"/>
          <p:cNvSpPr>
            <a:spLocks noChangeArrowheads="1"/>
          </p:cNvSpPr>
          <p:nvPr/>
        </p:nvSpPr>
        <p:spPr bwMode="auto">
          <a:xfrm flipH="1">
            <a:off x="3581400" y="5257800"/>
            <a:ext cx="530225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 i="1">
                <a:latin typeface="Symbol" pitchFamily="18" charset="2"/>
              </a:rPr>
              <a:t>a</a:t>
            </a:r>
          </a:p>
        </p:txBody>
      </p:sp>
      <p:sp>
        <p:nvSpPr>
          <p:cNvPr id="79888" name="Rectangle 13"/>
          <p:cNvSpPr>
            <a:spLocks noChangeArrowheads="1"/>
          </p:cNvSpPr>
          <p:nvPr/>
        </p:nvSpPr>
        <p:spPr bwMode="auto">
          <a:xfrm>
            <a:off x="6858000" y="3657600"/>
            <a:ext cx="385763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 i="1">
                <a:latin typeface="Symbol" pitchFamily="18" charset="2"/>
              </a:rPr>
              <a:t>a</a:t>
            </a:r>
          </a:p>
        </p:txBody>
      </p:sp>
      <p:sp>
        <p:nvSpPr>
          <p:cNvPr id="79889" name="Freeform 14"/>
          <p:cNvSpPr>
            <a:spLocks/>
          </p:cNvSpPr>
          <p:nvPr/>
        </p:nvSpPr>
        <p:spPr bwMode="auto">
          <a:xfrm>
            <a:off x="4724400" y="5943600"/>
            <a:ext cx="306388" cy="306388"/>
          </a:xfrm>
          <a:custGeom>
            <a:avLst/>
            <a:gdLst>
              <a:gd name="T0" fmla="*/ 2147483647 w 193"/>
              <a:gd name="T1" fmla="*/ 2147483647 h 193"/>
              <a:gd name="T2" fmla="*/ 2147483647 w 193"/>
              <a:gd name="T3" fmla="*/ 2147483647 h 193"/>
              <a:gd name="T4" fmla="*/ 2147483647 w 193"/>
              <a:gd name="T5" fmla="*/ 0 h 193"/>
              <a:gd name="T6" fmla="*/ 2147483647 w 193"/>
              <a:gd name="T7" fmla="*/ 2147483647 h 193"/>
              <a:gd name="T8" fmla="*/ 0 w 193"/>
              <a:gd name="T9" fmla="*/ 2147483647 h 193"/>
              <a:gd name="T10" fmla="*/ 2147483647 w 193"/>
              <a:gd name="T11" fmla="*/ 2147483647 h 193"/>
              <a:gd name="T12" fmla="*/ 2147483647 w 193"/>
              <a:gd name="T13" fmla="*/ 2147483647 h 193"/>
              <a:gd name="T14" fmla="*/ 2147483647 w 193"/>
              <a:gd name="T15" fmla="*/ 2147483647 h 193"/>
              <a:gd name="T16" fmla="*/ 2147483647 w 193"/>
              <a:gd name="T17" fmla="*/ 2147483647 h 1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3"/>
              <a:gd name="T28" fmla="*/ 0 h 193"/>
              <a:gd name="T29" fmla="*/ 193 w 193"/>
              <a:gd name="T30" fmla="*/ 193 h 19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3" h="193">
                <a:moveTo>
                  <a:pt x="192" y="96"/>
                </a:moveTo>
                <a:lnTo>
                  <a:pt x="113" y="79"/>
                </a:lnTo>
                <a:lnTo>
                  <a:pt x="96" y="0"/>
                </a:lnTo>
                <a:lnTo>
                  <a:pt x="79" y="79"/>
                </a:lnTo>
                <a:lnTo>
                  <a:pt x="0" y="96"/>
                </a:lnTo>
                <a:lnTo>
                  <a:pt x="79" y="113"/>
                </a:lnTo>
                <a:lnTo>
                  <a:pt x="96" y="192"/>
                </a:lnTo>
                <a:lnTo>
                  <a:pt x="113" y="113"/>
                </a:lnTo>
                <a:lnTo>
                  <a:pt x="192" y="96"/>
                </a:lnTo>
              </a:path>
            </a:pathLst>
          </a:custGeom>
          <a:solidFill>
            <a:srgbClr val="F8F800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890" name="Rectangle 15"/>
          <p:cNvSpPr>
            <a:spLocks noChangeArrowheads="1"/>
          </p:cNvSpPr>
          <p:nvPr/>
        </p:nvSpPr>
        <p:spPr bwMode="auto">
          <a:xfrm>
            <a:off x="6858000" y="1600200"/>
            <a:ext cx="2057400" cy="698500"/>
          </a:xfrm>
          <a:prstGeom prst="rect">
            <a:avLst/>
          </a:prstGeom>
          <a:solidFill>
            <a:srgbClr val="C7DAF7"/>
          </a:solidFill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     </a:t>
            </a:r>
            <a:r>
              <a:rPr lang="en-US" sz="2000" b="1"/>
              <a:t>Represents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</a:pPr>
            <a:r>
              <a:rPr lang="en-US" sz="2000" b="1"/>
              <a:t>    critical value</a:t>
            </a:r>
          </a:p>
        </p:txBody>
      </p:sp>
      <p:sp>
        <p:nvSpPr>
          <p:cNvPr id="79891" name="Freeform 16"/>
          <p:cNvSpPr>
            <a:spLocks/>
          </p:cNvSpPr>
          <p:nvPr/>
        </p:nvSpPr>
        <p:spPr bwMode="auto">
          <a:xfrm>
            <a:off x="6934200" y="1752600"/>
            <a:ext cx="306388" cy="306388"/>
          </a:xfrm>
          <a:custGeom>
            <a:avLst/>
            <a:gdLst>
              <a:gd name="T0" fmla="*/ 2147483647 w 193"/>
              <a:gd name="T1" fmla="*/ 2147483647 h 193"/>
              <a:gd name="T2" fmla="*/ 2147483647 w 193"/>
              <a:gd name="T3" fmla="*/ 2147483647 h 193"/>
              <a:gd name="T4" fmla="*/ 2147483647 w 193"/>
              <a:gd name="T5" fmla="*/ 0 h 193"/>
              <a:gd name="T6" fmla="*/ 2147483647 w 193"/>
              <a:gd name="T7" fmla="*/ 2147483647 h 193"/>
              <a:gd name="T8" fmla="*/ 0 w 193"/>
              <a:gd name="T9" fmla="*/ 2147483647 h 193"/>
              <a:gd name="T10" fmla="*/ 2147483647 w 193"/>
              <a:gd name="T11" fmla="*/ 2147483647 h 193"/>
              <a:gd name="T12" fmla="*/ 2147483647 w 193"/>
              <a:gd name="T13" fmla="*/ 2147483647 h 193"/>
              <a:gd name="T14" fmla="*/ 2147483647 w 193"/>
              <a:gd name="T15" fmla="*/ 2147483647 h 193"/>
              <a:gd name="T16" fmla="*/ 2147483647 w 193"/>
              <a:gd name="T17" fmla="*/ 2147483647 h 1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3"/>
              <a:gd name="T28" fmla="*/ 0 h 193"/>
              <a:gd name="T29" fmla="*/ 193 w 193"/>
              <a:gd name="T30" fmla="*/ 193 h 19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3" h="193">
                <a:moveTo>
                  <a:pt x="192" y="96"/>
                </a:moveTo>
                <a:lnTo>
                  <a:pt x="113" y="79"/>
                </a:lnTo>
                <a:lnTo>
                  <a:pt x="96" y="0"/>
                </a:lnTo>
                <a:lnTo>
                  <a:pt x="79" y="79"/>
                </a:lnTo>
                <a:lnTo>
                  <a:pt x="0" y="96"/>
                </a:lnTo>
                <a:lnTo>
                  <a:pt x="79" y="113"/>
                </a:lnTo>
                <a:lnTo>
                  <a:pt x="96" y="192"/>
                </a:lnTo>
                <a:lnTo>
                  <a:pt x="113" y="113"/>
                </a:lnTo>
                <a:lnTo>
                  <a:pt x="192" y="96"/>
                </a:lnTo>
              </a:path>
            </a:pathLst>
          </a:custGeom>
          <a:solidFill>
            <a:srgbClr val="F8F800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892" name="Rectangle 17"/>
          <p:cNvSpPr>
            <a:spLocks noChangeArrowheads="1"/>
          </p:cNvSpPr>
          <p:nvPr/>
        </p:nvSpPr>
        <p:spPr bwMode="auto">
          <a:xfrm>
            <a:off x="2286000" y="6019800"/>
            <a:ext cx="1524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/>
              <a:t>Lower-tail test</a:t>
            </a:r>
          </a:p>
        </p:txBody>
      </p:sp>
      <p:sp>
        <p:nvSpPr>
          <p:cNvPr id="79893" name="Rectangle 19"/>
          <p:cNvSpPr>
            <a:spLocks noChangeArrowheads="1"/>
          </p:cNvSpPr>
          <p:nvPr/>
        </p:nvSpPr>
        <p:spPr bwMode="auto">
          <a:xfrm>
            <a:off x="1295400" y="1600200"/>
            <a:ext cx="327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Level of significance = </a:t>
            </a:r>
          </a:p>
        </p:txBody>
      </p:sp>
      <p:sp>
        <p:nvSpPr>
          <p:cNvPr id="79894" name="Rectangle 20"/>
          <p:cNvSpPr>
            <a:spLocks noChangeArrowheads="1"/>
          </p:cNvSpPr>
          <p:nvPr/>
        </p:nvSpPr>
        <p:spPr bwMode="auto">
          <a:xfrm flipH="1">
            <a:off x="4419600" y="1524000"/>
            <a:ext cx="530225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 i="1">
                <a:latin typeface="Symbol" pitchFamily="18" charset="2"/>
              </a:rPr>
              <a:t>a</a:t>
            </a:r>
          </a:p>
        </p:txBody>
      </p:sp>
      <p:sp>
        <p:nvSpPr>
          <p:cNvPr id="79895" name="Freeform 21"/>
          <p:cNvSpPr>
            <a:spLocks/>
          </p:cNvSpPr>
          <p:nvPr/>
        </p:nvSpPr>
        <p:spPr bwMode="auto">
          <a:xfrm flipH="1">
            <a:off x="6096000" y="4114800"/>
            <a:ext cx="917575" cy="455613"/>
          </a:xfrm>
          <a:custGeom>
            <a:avLst/>
            <a:gdLst>
              <a:gd name="T0" fmla="*/ 0 w 574"/>
              <a:gd name="T1" fmla="*/ 2147483647 h 287"/>
              <a:gd name="T2" fmla="*/ 2147483647 w 574"/>
              <a:gd name="T3" fmla="*/ 2147483647 h 287"/>
              <a:gd name="T4" fmla="*/ 2147483647 w 574"/>
              <a:gd name="T5" fmla="*/ 2147483647 h 287"/>
              <a:gd name="T6" fmla="*/ 2147483647 w 574"/>
              <a:gd name="T7" fmla="*/ 2147483647 h 287"/>
              <a:gd name="T8" fmla="*/ 2147483647 w 574"/>
              <a:gd name="T9" fmla="*/ 2147483647 h 287"/>
              <a:gd name="T10" fmla="*/ 2147483647 w 574"/>
              <a:gd name="T11" fmla="*/ 0 h 287"/>
              <a:gd name="T12" fmla="*/ 2147483647 w 574"/>
              <a:gd name="T13" fmla="*/ 2147483647 h 287"/>
              <a:gd name="T14" fmla="*/ 0 w 574"/>
              <a:gd name="T15" fmla="*/ 2147483647 h 287"/>
              <a:gd name="T16" fmla="*/ 0 w 574"/>
              <a:gd name="T17" fmla="*/ 2147483647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4"/>
              <a:gd name="T28" fmla="*/ 0 h 287"/>
              <a:gd name="T29" fmla="*/ 574 w 574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4" h="287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896" name="Freeform 22"/>
          <p:cNvSpPr>
            <a:spLocks/>
          </p:cNvSpPr>
          <p:nvPr/>
        </p:nvSpPr>
        <p:spPr bwMode="auto">
          <a:xfrm>
            <a:off x="4038600" y="3581400"/>
            <a:ext cx="1447800" cy="914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897" name="Freeform 23"/>
          <p:cNvSpPr>
            <a:spLocks/>
          </p:cNvSpPr>
          <p:nvPr/>
        </p:nvSpPr>
        <p:spPr bwMode="auto">
          <a:xfrm>
            <a:off x="5486400" y="3581400"/>
            <a:ext cx="1447800" cy="914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898" name="Line 24"/>
          <p:cNvSpPr>
            <a:spLocks noChangeShapeType="1"/>
          </p:cNvSpPr>
          <p:nvPr/>
        </p:nvSpPr>
        <p:spPr bwMode="auto">
          <a:xfrm>
            <a:off x="3962400" y="4572000"/>
            <a:ext cx="304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9" name="Rectangle 25"/>
          <p:cNvSpPr>
            <a:spLocks noChangeArrowheads="1"/>
          </p:cNvSpPr>
          <p:nvPr/>
        </p:nvSpPr>
        <p:spPr bwMode="auto">
          <a:xfrm>
            <a:off x="5334000" y="4495800"/>
            <a:ext cx="304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0</a:t>
            </a:r>
          </a:p>
        </p:txBody>
      </p:sp>
      <p:sp>
        <p:nvSpPr>
          <p:cNvPr id="79900" name="Freeform 26"/>
          <p:cNvSpPr>
            <a:spLocks/>
          </p:cNvSpPr>
          <p:nvPr/>
        </p:nvSpPr>
        <p:spPr bwMode="auto">
          <a:xfrm>
            <a:off x="5943600" y="4419600"/>
            <a:ext cx="306388" cy="306388"/>
          </a:xfrm>
          <a:custGeom>
            <a:avLst/>
            <a:gdLst>
              <a:gd name="T0" fmla="*/ 2147483647 w 193"/>
              <a:gd name="T1" fmla="*/ 2147483647 h 193"/>
              <a:gd name="T2" fmla="*/ 2147483647 w 193"/>
              <a:gd name="T3" fmla="*/ 2147483647 h 193"/>
              <a:gd name="T4" fmla="*/ 2147483647 w 193"/>
              <a:gd name="T5" fmla="*/ 0 h 193"/>
              <a:gd name="T6" fmla="*/ 2147483647 w 193"/>
              <a:gd name="T7" fmla="*/ 2147483647 h 193"/>
              <a:gd name="T8" fmla="*/ 0 w 193"/>
              <a:gd name="T9" fmla="*/ 2147483647 h 193"/>
              <a:gd name="T10" fmla="*/ 2147483647 w 193"/>
              <a:gd name="T11" fmla="*/ 2147483647 h 193"/>
              <a:gd name="T12" fmla="*/ 2147483647 w 193"/>
              <a:gd name="T13" fmla="*/ 2147483647 h 193"/>
              <a:gd name="T14" fmla="*/ 2147483647 w 193"/>
              <a:gd name="T15" fmla="*/ 2147483647 h 193"/>
              <a:gd name="T16" fmla="*/ 2147483647 w 193"/>
              <a:gd name="T17" fmla="*/ 2147483647 h 1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3"/>
              <a:gd name="T28" fmla="*/ 0 h 193"/>
              <a:gd name="T29" fmla="*/ 193 w 193"/>
              <a:gd name="T30" fmla="*/ 193 h 19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3" h="193">
                <a:moveTo>
                  <a:pt x="192" y="96"/>
                </a:moveTo>
                <a:lnTo>
                  <a:pt x="113" y="79"/>
                </a:lnTo>
                <a:lnTo>
                  <a:pt x="96" y="0"/>
                </a:lnTo>
                <a:lnTo>
                  <a:pt x="79" y="79"/>
                </a:lnTo>
                <a:lnTo>
                  <a:pt x="0" y="96"/>
                </a:lnTo>
                <a:lnTo>
                  <a:pt x="79" y="113"/>
                </a:lnTo>
                <a:lnTo>
                  <a:pt x="96" y="192"/>
                </a:lnTo>
                <a:lnTo>
                  <a:pt x="113" y="113"/>
                </a:lnTo>
                <a:lnTo>
                  <a:pt x="192" y="96"/>
                </a:lnTo>
              </a:path>
            </a:pathLst>
          </a:custGeom>
          <a:solidFill>
            <a:srgbClr val="F8F800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901" name="Line 28"/>
          <p:cNvSpPr>
            <a:spLocks noChangeShapeType="1"/>
          </p:cNvSpPr>
          <p:nvPr/>
        </p:nvSpPr>
        <p:spPr bwMode="auto">
          <a:xfrm flipH="1">
            <a:off x="6324600" y="40386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02" name="Line 29"/>
          <p:cNvSpPr>
            <a:spLocks noChangeShapeType="1"/>
          </p:cNvSpPr>
          <p:nvPr/>
        </p:nvSpPr>
        <p:spPr bwMode="auto">
          <a:xfrm>
            <a:off x="304800" y="3429000"/>
            <a:ext cx="6858000" cy="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9903" name="Line 30"/>
          <p:cNvSpPr>
            <a:spLocks noChangeShapeType="1"/>
          </p:cNvSpPr>
          <p:nvPr/>
        </p:nvSpPr>
        <p:spPr bwMode="auto">
          <a:xfrm>
            <a:off x="304800" y="4953000"/>
            <a:ext cx="6858000" cy="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9904" name="Rectangle 31"/>
          <p:cNvSpPr>
            <a:spLocks noChangeArrowheads="1"/>
          </p:cNvSpPr>
          <p:nvPr/>
        </p:nvSpPr>
        <p:spPr bwMode="auto">
          <a:xfrm>
            <a:off x="2286000" y="4572000"/>
            <a:ext cx="1524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/>
              <a:t>Upper-tail test</a:t>
            </a:r>
          </a:p>
        </p:txBody>
      </p:sp>
      <p:sp>
        <p:nvSpPr>
          <p:cNvPr id="79905" name="Rectangle 32"/>
          <p:cNvSpPr>
            <a:spLocks noChangeArrowheads="1"/>
          </p:cNvSpPr>
          <p:nvPr/>
        </p:nvSpPr>
        <p:spPr bwMode="auto">
          <a:xfrm>
            <a:off x="2286000" y="3048000"/>
            <a:ext cx="1524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/>
              <a:t>Two-tail test</a:t>
            </a:r>
          </a:p>
        </p:txBody>
      </p:sp>
      <p:sp>
        <p:nvSpPr>
          <p:cNvPr id="79906" name="Rectangle 33"/>
          <p:cNvSpPr>
            <a:spLocks noChangeArrowheads="1"/>
          </p:cNvSpPr>
          <p:nvPr/>
        </p:nvSpPr>
        <p:spPr bwMode="auto">
          <a:xfrm>
            <a:off x="7391400" y="2667000"/>
            <a:ext cx="1524000" cy="1003300"/>
          </a:xfrm>
          <a:prstGeom prst="rect">
            <a:avLst/>
          </a:prstGeom>
          <a:solidFill>
            <a:srgbClr val="C7DAF7"/>
          </a:solidFill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Rejection region is shaded</a:t>
            </a:r>
          </a:p>
        </p:txBody>
      </p:sp>
      <p:sp>
        <p:nvSpPr>
          <p:cNvPr id="79907" name="Freeform 34"/>
          <p:cNvSpPr>
            <a:spLocks/>
          </p:cNvSpPr>
          <p:nvPr/>
        </p:nvSpPr>
        <p:spPr bwMode="auto">
          <a:xfrm>
            <a:off x="6248400" y="2828925"/>
            <a:ext cx="762000" cy="304800"/>
          </a:xfrm>
          <a:custGeom>
            <a:avLst/>
            <a:gdLst>
              <a:gd name="T0" fmla="*/ 2147483647 w 480"/>
              <a:gd name="T1" fmla="*/ 2147483647 h 192"/>
              <a:gd name="T2" fmla="*/ 2147483647 w 480"/>
              <a:gd name="T3" fmla="*/ 2147483647 h 192"/>
              <a:gd name="T4" fmla="*/ 2147483647 w 480"/>
              <a:gd name="T5" fmla="*/ 2147483647 h 192"/>
              <a:gd name="T6" fmla="*/ 2147483647 w 480"/>
              <a:gd name="T7" fmla="*/ 2147483647 h 192"/>
              <a:gd name="T8" fmla="*/ 2147483647 w 480"/>
              <a:gd name="T9" fmla="*/ 2147483647 h 192"/>
              <a:gd name="T10" fmla="*/ 0 w 480"/>
              <a:gd name="T11" fmla="*/ 0 h 192"/>
              <a:gd name="T12" fmla="*/ 2147483647 w 480"/>
              <a:gd name="T13" fmla="*/ 2147483647 h 192"/>
              <a:gd name="T14" fmla="*/ 2147483647 w 480"/>
              <a:gd name="T15" fmla="*/ 2147483647 h 192"/>
              <a:gd name="T16" fmla="*/ 2147483647 w 480"/>
              <a:gd name="T17" fmla="*/ 2147483647 h 1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80"/>
              <a:gd name="T28" fmla="*/ 0 h 192"/>
              <a:gd name="T29" fmla="*/ 480 w 480"/>
              <a:gd name="T30" fmla="*/ 192 h 1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80" h="192">
                <a:moveTo>
                  <a:pt x="480" y="180"/>
                </a:moveTo>
                <a:lnTo>
                  <a:pt x="432" y="138"/>
                </a:lnTo>
                <a:lnTo>
                  <a:pt x="233" y="105"/>
                </a:lnTo>
                <a:lnTo>
                  <a:pt x="134" y="72"/>
                </a:lnTo>
                <a:lnTo>
                  <a:pt x="22" y="3"/>
                </a:lnTo>
                <a:lnTo>
                  <a:pt x="0" y="0"/>
                </a:lnTo>
                <a:lnTo>
                  <a:pt x="12" y="192"/>
                </a:lnTo>
                <a:lnTo>
                  <a:pt x="480" y="185"/>
                </a:lnTo>
                <a:lnTo>
                  <a:pt x="480" y="180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908" name="Rectangle 35"/>
          <p:cNvSpPr>
            <a:spLocks noChangeArrowheads="1"/>
          </p:cNvSpPr>
          <p:nvPr/>
        </p:nvSpPr>
        <p:spPr bwMode="auto">
          <a:xfrm>
            <a:off x="6700838" y="2212975"/>
            <a:ext cx="69056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 /2</a:t>
            </a:r>
          </a:p>
        </p:txBody>
      </p:sp>
      <p:sp>
        <p:nvSpPr>
          <p:cNvPr id="79909" name="Freeform 36"/>
          <p:cNvSpPr>
            <a:spLocks/>
          </p:cNvSpPr>
          <p:nvPr/>
        </p:nvSpPr>
        <p:spPr bwMode="auto">
          <a:xfrm>
            <a:off x="3962400" y="2819400"/>
            <a:ext cx="752475" cy="303213"/>
          </a:xfrm>
          <a:custGeom>
            <a:avLst/>
            <a:gdLst>
              <a:gd name="T0" fmla="*/ 0 w 474"/>
              <a:gd name="T1" fmla="*/ 2147483647 h 191"/>
              <a:gd name="T2" fmla="*/ 2147483647 w 474"/>
              <a:gd name="T3" fmla="*/ 2147483647 h 191"/>
              <a:gd name="T4" fmla="*/ 2147483647 w 474"/>
              <a:gd name="T5" fmla="*/ 2147483647 h 191"/>
              <a:gd name="T6" fmla="*/ 2147483647 w 474"/>
              <a:gd name="T7" fmla="*/ 2147483647 h 191"/>
              <a:gd name="T8" fmla="*/ 2147483647 w 474"/>
              <a:gd name="T9" fmla="*/ 2147483647 h 191"/>
              <a:gd name="T10" fmla="*/ 2147483647 w 474"/>
              <a:gd name="T11" fmla="*/ 0 h 191"/>
              <a:gd name="T12" fmla="*/ 2147483647 w 474"/>
              <a:gd name="T13" fmla="*/ 2147483647 h 191"/>
              <a:gd name="T14" fmla="*/ 0 w 474"/>
              <a:gd name="T15" fmla="*/ 2147483647 h 191"/>
              <a:gd name="T16" fmla="*/ 0 w 474"/>
              <a:gd name="T17" fmla="*/ 2147483647 h 19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74"/>
              <a:gd name="T28" fmla="*/ 0 h 191"/>
              <a:gd name="T29" fmla="*/ 474 w 474"/>
              <a:gd name="T30" fmla="*/ 191 h 19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74" h="191">
                <a:moveTo>
                  <a:pt x="0" y="186"/>
                </a:moveTo>
                <a:lnTo>
                  <a:pt x="48" y="144"/>
                </a:lnTo>
                <a:lnTo>
                  <a:pt x="246" y="111"/>
                </a:lnTo>
                <a:lnTo>
                  <a:pt x="345" y="78"/>
                </a:lnTo>
                <a:lnTo>
                  <a:pt x="456" y="9"/>
                </a:lnTo>
                <a:lnTo>
                  <a:pt x="474" y="0"/>
                </a:lnTo>
                <a:lnTo>
                  <a:pt x="468" y="186"/>
                </a:lnTo>
                <a:lnTo>
                  <a:pt x="0" y="191"/>
                </a:lnTo>
                <a:lnTo>
                  <a:pt x="0" y="186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910" name="Freeform 37"/>
          <p:cNvSpPr>
            <a:spLocks/>
          </p:cNvSpPr>
          <p:nvPr/>
        </p:nvSpPr>
        <p:spPr bwMode="auto">
          <a:xfrm>
            <a:off x="4038600" y="2133600"/>
            <a:ext cx="1447800" cy="914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911" name="Freeform 38"/>
          <p:cNvSpPr>
            <a:spLocks/>
          </p:cNvSpPr>
          <p:nvPr/>
        </p:nvSpPr>
        <p:spPr bwMode="auto">
          <a:xfrm>
            <a:off x="5486400" y="2133600"/>
            <a:ext cx="1447800" cy="914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912" name="Line 39"/>
          <p:cNvSpPr>
            <a:spLocks noChangeShapeType="1"/>
          </p:cNvSpPr>
          <p:nvPr/>
        </p:nvSpPr>
        <p:spPr bwMode="auto">
          <a:xfrm>
            <a:off x="3962400" y="3124200"/>
            <a:ext cx="304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13" name="Rectangle 40"/>
          <p:cNvSpPr>
            <a:spLocks noChangeArrowheads="1"/>
          </p:cNvSpPr>
          <p:nvPr/>
        </p:nvSpPr>
        <p:spPr bwMode="auto">
          <a:xfrm>
            <a:off x="5334000" y="3048000"/>
            <a:ext cx="304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0</a:t>
            </a:r>
          </a:p>
        </p:txBody>
      </p:sp>
      <p:sp>
        <p:nvSpPr>
          <p:cNvPr id="79914" name="Freeform 41"/>
          <p:cNvSpPr>
            <a:spLocks/>
          </p:cNvSpPr>
          <p:nvPr/>
        </p:nvSpPr>
        <p:spPr bwMode="auto">
          <a:xfrm>
            <a:off x="4572000" y="2971800"/>
            <a:ext cx="306388" cy="306388"/>
          </a:xfrm>
          <a:custGeom>
            <a:avLst/>
            <a:gdLst>
              <a:gd name="T0" fmla="*/ 2147483647 w 193"/>
              <a:gd name="T1" fmla="*/ 2147483647 h 193"/>
              <a:gd name="T2" fmla="*/ 2147483647 w 193"/>
              <a:gd name="T3" fmla="*/ 2147483647 h 193"/>
              <a:gd name="T4" fmla="*/ 2147483647 w 193"/>
              <a:gd name="T5" fmla="*/ 0 h 193"/>
              <a:gd name="T6" fmla="*/ 2147483647 w 193"/>
              <a:gd name="T7" fmla="*/ 2147483647 h 193"/>
              <a:gd name="T8" fmla="*/ 0 w 193"/>
              <a:gd name="T9" fmla="*/ 2147483647 h 193"/>
              <a:gd name="T10" fmla="*/ 2147483647 w 193"/>
              <a:gd name="T11" fmla="*/ 2147483647 h 193"/>
              <a:gd name="T12" fmla="*/ 2147483647 w 193"/>
              <a:gd name="T13" fmla="*/ 2147483647 h 193"/>
              <a:gd name="T14" fmla="*/ 2147483647 w 193"/>
              <a:gd name="T15" fmla="*/ 2147483647 h 193"/>
              <a:gd name="T16" fmla="*/ 2147483647 w 193"/>
              <a:gd name="T17" fmla="*/ 2147483647 h 1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3"/>
              <a:gd name="T28" fmla="*/ 0 h 193"/>
              <a:gd name="T29" fmla="*/ 193 w 193"/>
              <a:gd name="T30" fmla="*/ 193 h 19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3" h="193">
                <a:moveTo>
                  <a:pt x="192" y="96"/>
                </a:moveTo>
                <a:lnTo>
                  <a:pt x="113" y="79"/>
                </a:lnTo>
                <a:lnTo>
                  <a:pt x="96" y="0"/>
                </a:lnTo>
                <a:lnTo>
                  <a:pt x="79" y="79"/>
                </a:lnTo>
                <a:lnTo>
                  <a:pt x="0" y="96"/>
                </a:lnTo>
                <a:lnTo>
                  <a:pt x="79" y="113"/>
                </a:lnTo>
                <a:lnTo>
                  <a:pt x="96" y="192"/>
                </a:lnTo>
                <a:lnTo>
                  <a:pt x="113" y="113"/>
                </a:lnTo>
                <a:lnTo>
                  <a:pt x="192" y="96"/>
                </a:lnTo>
              </a:path>
            </a:pathLst>
          </a:custGeom>
          <a:solidFill>
            <a:srgbClr val="F8F800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915" name="Freeform 43"/>
          <p:cNvSpPr>
            <a:spLocks/>
          </p:cNvSpPr>
          <p:nvPr/>
        </p:nvSpPr>
        <p:spPr bwMode="auto">
          <a:xfrm>
            <a:off x="6094413" y="2971800"/>
            <a:ext cx="306387" cy="306388"/>
          </a:xfrm>
          <a:custGeom>
            <a:avLst/>
            <a:gdLst>
              <a:gd name="T0" fmla="*/ 2147483647 w 193"/>
              <a:gd name="T1" fmla="*/ 2147483647 h 193"/>
              <a:gd name="T2" fmla="*/ 2147483647 w 193"/>
              <a:gd name="T3" fmla="*/ 2147483647 h 193"/>
              <a:gd name="T4" fmla="*/ 2147483647 w 193"/>
              <a:gd name="T5" fmla="*/ 0 h 193"/>
              <a:gd name="T6" fmla="*/ 2147483647 w 193"/>
              <a:gd name="T7" fmla="*/ 2147483647 h 193"/>
              <a:gd name="T8" fmla="*/ 0 w 193"/>
              <a:gd name="T9" fmla="*/ 2147483647 h 193"/>
              <a:gd name="T10" fmla="*/ 2147483647 w 193"/>
              <a:gd name="T11" fmla="*/ 2147483647 h 193"/>
              <a:gd name="T12" fmla="*/ 2147483647 w 193"/>
              <a:gd name="T13" fmla="*/ 2147483647 h 193"/>
              <a:gd name="T14" fmla="*/ 2147483647 w 193"/>
              <a:gd name="T15" fmla="*/ 2147483647 h 193"/>
              <a:gd name="T16" fmla="*/ 2147483647 w 193"/>
              <a:gd name="T17" fmla="*/ 2147483647 h 1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3"/>
              <a:gd name="T28" fmla="*/ 0 h 193"/>
              <a:gd name="T29" fmla="*/ 193 w 193"/>
              <a:gd name="T30" fmla="*/ 193 h 19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3" h="193">
                <a:moveTo>
                  <a:pt x="192" y="96"/>
                </a:moveTo>
                <a:lnTo>
                  <a:pt x="113" y="79"/>
                </a:lnTo>
                <a:lnTo>
                  <a:pt x="96" y="0"/>
                </a:lnTo>
                <a:lnTo>
                  <a:pt x="79" y="79"/>
                </a:lnTo>
                <a:lnTo>
                  <a:pt x="0" y="96"/>
                </a:lnTo>
                <a:lnTo>
                  <a:pt x="79" y="113"/>
                </a:lnTo>
                <a:lnTo>
                  <a:pt x="96" y="192"/>
                </a:lnTo>
                <a:lnTo>
                  <a:pt x="113" y="113"/>
                </a:lnTo>
                <a:lnTo>
                  <a:pt x="192" y="96"/>
                </a:lnTo>
              </a:path>
            </a:pathLst>
          </a:custGeom>
          <a:solidFill>
            <a:srgbClr val="F8F800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916" name="Rectangle 44"/>
          <p:cNvSpPr>
            <a:spLocks noChangeArrowheads="1"/>
          </p:cNvSpPr>
          <p:nvPr/>
        </p:nvSpPr>
        <p:spPr bwMode="auto">
          <a:xfrm>
            <a:off x="6553200" y="2136775"/>
            <a:ext cx="385763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 i="1">
                <a:latin typeface="Symbol" pitchFamily="18" charset="2"/>
              </a:rPr>
              <a:t>a</a:t>
            </a:r>
          </a:p>
        </p:txBody>
      </p:sp>
      <p:sp>
        <p:nvSpPr>
          <p:cNvPr id="79917" name="Rectangle 45"/>
          <p:cNvSpPr>
            <a:spLocks noChangeArrowheads="1"/>
          </p:cNvSpPr>
          <p:nvPr/>
        </p:nvSpPr>
        <p:spPr bwMode="auto">
          <a:xfrm>
            <a:off x="3957638" y="2212975"/>
            <a:ext cx="69056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 /2</a:t>
            </a:r>
          </a:p>
        </p:txBody>
      </p:sp>
      <p:sp>
        <p:nvSpPr>
          <p:cNvPr id="79918" name="Rectangle 46"/>
          <p:cNvSpPr>
            <a:spLocks noChangeArrowheads="1"/>
          </p:cNvSpPr>
          <p:nvPr/>
        </p:nvSpPr>
        <p:spPr bwMode="auto">
          <a:xfrm>
            <a:off x="3810000" y="2136775"/>
            <a:ext cx="385763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 i="1">
                <a:latin typeface="Symbol" pitchFamily="18" charset="2"/>
              </a:rPr>
              <a:t>a</a:t>
            </a:r>
          </a:p>
        </p:txBody>
      </p:sp>
      <p:sp>
        <p:nvSpPr>
          <p:cNvPr id="79919" name="Line 47"/>
          <p:cNvSpPr>
            <a:spLocks noChangeShapeType="1"/>
          </p:cNvSpPr>
          <p:nvPr/>
        </p:nvSpPr>
        <p:spPr bwMode="auto">
          <a:xfrm>
            <a:off x="4267200" y="266700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20" name="Line 48"/>
          <p:cNvSpPr>
            <a:spLocks noChangeShapeType="1"/>
          </p:cNvSpPr>
          <p:nvPr/>
        </p:nvSpPr>
        <p:spPr bwMode="auto">
          <a:xfrm flipH="1">
            <a:off x="6324600" y="2590800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21" name="Rectangle 49"/>
          <p:cNvSpPr>
            <a:spLocks noChangeArrowheads="1"/>
          </p:cNvSpPr>
          <p:nvPr/>
        </p:nvSpPr>
        <p:spPr bwMode="auto">
          <a:xfrm>
            <a:off x="762000" y="2209800"/>
            <a:ext cx="19145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en-US" sz="2800"/>
              <a:t>H</a:t>
            </a:r>
            <a:r>
              <a:rPr lang="en-US" sz="2800" baseline="-25000"/>
              <a:t>0</a:t>
            </a:r>
            <a:r>
              <a:rPr lang="en-US" sz="2800"/>
              <a:t>: </a:t>
            </a:r>
            <a:r>
              <a:rPr lang="el-GR"/>
              <a:t>μ</a:t>
            </a:r>
            <a:r>
              <a:rPr lang="en-US" sz="2800"/>
              <a:t> = 3    H</a:t>
            </a:r>
            <a:r>
              <a:rPr lang="en-US" sz="2800" baseline="-25000"/>
              <a:t>1</a:t>
            </a:r>
            <a:r>
              <a:rPr lang="en-US" sz="2800"/>
              <a:t>: </a:t>
            </a:r>
            <a:r>
              <a:rPr lang="el-GR"/>
              <a:t>μ</a:t>
            </a:r>
            <a:r>
              <a:rPr lang="en-US" sz="2800"/>
              <a:t> ≠ 3</a:t>
            </a:r>
          </a:p>
        </p:txBody>
      </p:sp>
      <p:sp>
        <p:nvSpPr>
          <p:cNvPr id="79922" name="Slide Number Placeholder 5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224F0652-FFEE-410C-AFBA-1AE44B734E24}" type="slidenum">
              <a:rPr lang="en-US" smtClean="0">
                <a:latin typeface="Arial" charset="0"/>
                <a:cs typeface="Arial" charset="0"/>
              </a:rPr>
              <a:pPr/>
              <a:t>10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ChangeArrowheads="1"/>
          </p:cNvSpPr>
          <p:nvPr/>
        </p:nvSpPr>
        <p:spPr bwMode="auto">
          <a:xfrm>
            <a:off x="1490663" y="3810000"/>
            <a:ext cx="5715000" cy="609600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Errors in Making Decisions</a:t>
            </a:r>
          </a:p>
        </p:txBody>
      </p:sp>
      <p:sp>
        <p:nvSpPr>
          <p:cNvPr id="81923" name="Rectangle 4"/>
          <p:cNvSpPr>
            <a:spLocks noGrp="1" noChangeArrowheads="1"/>
          </p:cNvSpPr>
          <p:nvPr>
            <p:ph idx="1"/>
          </p:nvPr>
        </p:nvSpPr>
        <p:spPr>
          <a:xfrm>
            <a:off x="1066800" y="1716088"/>
            <a:ext cx="7848600" cy="4532312"/>
          </a:xfrm>
        </p:spPr>
        <p:txBody>
          <a:bodyPr/>
          <a:lstStyle/>
          <a:p>
            <a:pPr eaLnBrk="1" hangingPunct="1"/>
            <a:r>
              <a:rPr lang="en-US" b="1" smtClean="0"/>
              <a:t>Type I Error</a:t>
            </a:r>
            <a:r>
              <a:rPr lang="en-US" smtClean="0"/>
              <a:t> </a:t>
            </a:r>
          </a:p>
          <a:p>
            <a:pPr lvl="1" eaLnBrk="1" hangingPunct="1"/>
            <a:r>
              <a:rPr lang="en-US" sz="2800" smtClean="0"/>
              <a:t>Reject a true null hypothesis</a:t>
            </a:r>
          </a:p>
          <a:p>
            <a:pPr lvl="1" eaLnBrk="1" hangingPunct="1"/>
            <a:r>
              <a:rPr lang="en-US" sz="2800" smtClean="0"/>
              <a:t>Considered a serious type of error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80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/>
              <a:t>The probability of Type I Error is  </a:t>
            </a:r>
            <a:r>
              <a:rPr lang="en-US" sz="3200" b="1" smtClean="0">
                <a:sym typeface="Symbol" pitchFamily="18" charset="2"/>
              </a:rPr>
              <a:t></a:t>
            </a:r>
          </a:p>
          <a:p>
            <a:pPr lvl="2" eaLnBrk="1" hangingPunct="1">
              <a:lnSpc>
                <a:spcPct val="140000"/>
              </a:lnSpc>
            </a:pPr>
            <a:r>
              <a:rPr lang="en-US" sz="2400" smtClean="0"/>
              <a:t>Called </a:t>
            </a:r>
            <a:r>
              <a:rPr lang="en-US" sz="2400" smtClean="0">
                <a:solidFill>
                  <a:srgbClr val="0000FF"/>
                </a:solidFill>
              </a:rPr>
              <a:t>level of significance </a:t>
            </a:r>
            <a:r>
              <a:rPr lang="en-US" sz="2400" smtClean="0"/>
              <a:t>of the test</a:t>
            </a:r>
          </a:p>
          <a:p>
            <a:pPr lvl="2" eaLnBrk="1" hangingPunct="1"/>
            <a:r>
              <a:rPr lang="en-US" sz="2400" smtClean="0"/>
              <a:t>Set by researcher in advance</a:t>
            </a:r>
          </a:p>
        </p:txBody>
      </p:sp>
      <p:sp>
        <p:nvSpPr>
          <p:cNvPr id="819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192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B466D705-A26E-4600-99DB-3A2590F25E7D}" type="slidenum">
              <a:rPr lang="en-US" smtClean="0">
                <a:latin typeface="Arial" charset="0"/>
                <a:cs typeface="Arial" charset="0"/>
              </a:rPr>
              <a:pPr/>
              <a:t>11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ChangeArrowheads="1"/>
          </p:cNvSpPr>
          <p:nvPr/>
        </p:nvSpPr>
        <p:spPr bwMode="auto">
          <a:xfrm>
            <a:off x="1524000" y="3429000"/>
            <a:ext cx="5791200" cy="685800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Errors in Making Decisions</a:t>
            </a:r>
          </a:p>
        </p:txBody>
      </p:sp>
      <p:sp>
        <p:nvSpPr>
          <p:cNvPr id="83971" name="Rectangle 4"/>
          <p:cNvSpPr>
            <a:spLocks noGrp="1" noChangeArrowheads="1"/>
          </p:cNvSpPr>
          <p:nvPr>
            <p:ph idx="1"/>
          </p:nvPr>
        </p:nvSpPr>
        <p:spPr>
          <a:xfrm>
            <a:off x="1143000" y="1981200"/>
            <a:ext cx="7467600" cy="3817938"/>
          </a:xfrm>
        </p:spPr>
        <p:txBody>
          <a:bodyPr/>
          <a:lstStyle/>
          <a:p>
            <a:pPr eaLnBrk="1" hangingPunct="1"/>
            <a:r>
              <a:rPr lang="en-US" b="1" smtClean="0"/>
              <a:t>Type II Error</a:t>
            </a:r>
          </a:p>
          <a:p>
            <a:pPr lvl="1" eaLnBrk="1" hangingPunct="1"/>
            <a:r>
              <a:rPr lang="en-US" sz="2800" smtClean="0"/>
              <a:t>Fail to reject a false null hypothesis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80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/>
              <a:t>The probability of Type II Error is  </a:t>
            </a:r>
            <a:r>
              <a:rPr lang="el-GR" sz="2800" smtClean="0">
                <a:cs typeface="Arial" charset="0"/>
              </a:rPr>
              <a:t>β</a:t>
            </a:r>
          </a:p>
        </p:txBody>
      </p:sp>
      <p:sp>
        <p:nvSpPr>
          <p:cNvPr id="8397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75438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8397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55FA86B0-8198-40A1-AC6C-6A32939C7141}" type="slidenum">
              <a:rPr lang="en-US" smtClean="0">
                <a:latin typeface="Arial" charset="0"/>
                <a:cs typeface="Arial" charset="0"/>
              </a:rPr>
              <a:pPr/>
              <a:t>12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Outcomes and Probabilities</a:t>
            </a:r>
          </a:p>
        </p:txBody>
      </p:sp>
      <p:sp>
        <p:nvSpPr>
          <p:cNvPr id="860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4114800" y="2438400"/>
            <a:ext cx="4572000" cy="1066800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6020" name="Rectangle 3"/>
          <p:cNvSpPr>
            <a:spLocks noChangeArrowheads="1"/>
          </p:cNvSpPr>
          <p:nvPr/>
        </p:nvSpPr>
        <p:spPr bwMode="auto">
          <a:xfrm>
            <a:off x="2593975" y="2971800"/>
            <a:ext cx="1539875" cy="2878138"/>
          </a:xfrm>
          <a:prstGeom prst="rect">
            <a:avLst/>
          </a:prstGeom>
          <a:solidFill>
            <a:srgbClr val="C7DAF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5029200" y="2514600"/>
            <a:ext cx="27924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rgbClr val="008000"/>
                </a:solidFill>
              </a:rPr>
              <a:t>Actual Situation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2670175" y="3048000"/>
            <a:ext cx="14509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rgbClr val="008000"/>
                </a:solidFill>
              </a:rPr>
              <a:t>Decision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2852738" y="3538538"/>
            <a:ext cx="1020762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Fail to</a:t>
            </a: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2849563" y="3898900"/>
            <a:ext cx="104616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Reject</a:t>
            </a: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41663" y="4259263"/>
            <a:ext cx="4016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H</a:t>
            </a:r>
          </a:p>
        </p:txBody>
      </p:sp>
      <p:sp>
        <p:nvSpPr>
          <p:cNvPr id="86026" name="Rectangle 10"/>
          <p:cNvSpPr>
            <a:spLocks noChangeArrowheads="1"/>
          </p:cNvSpPr>
          <p:nvPr/>
        </p:nvSpPr>
        <p:spPr bwMode="auto">
          <a:xfrm>
            <a:off x="3362325" y="4395788"/>
            <a:ext cx="2936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0</a:t>
            </a:r>
          </a:p>
        </p:txBody>
      </p:sp>
      <p:sp>
        <p:nvSpPr>
          <p:cNvPr id="86027" name="Rectangle 11"/>
          <p:cNvSpPr>
            <a:spLocks noChangeArrowheads="1"/>
          </p:cNvSpPr>
          <p:nvPr/>
        </p:nvSpPr>
        <p:spPr bwMode="auto">
          <a:xfrm>
            <a:off x="4462463" y="3549650"/>
            <a:ext cx="1460500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b="1">
                <a:solidFill>
                  <a:schemeClr val="folHlink"/>
                </a:solidFill>
              </a:rPr>
              <a:t>Correct Decision</a:t>
            </a:r>
          </a:p>
          <a:p>
            <a:pPr eaLnBrk="0" hangingPunct="0"/>
            <a:r>
              <a:rPr lang="en-US" b="1"/>
              <a:t> </a:t>
            </a:r>
            <a:r>
              <a:rPr lang="en-US" b="1">
                <a:solidFill>
                  <a:schemeClr val="hlink"/>
                </a:solidFill>
              </a:rPr>
              <a:t>(1 -  </a:t>
            </a:r>
            <a:r>
              <a:rPr lang="en-US" b="1" i="1">
                <a:solidFill>
                  <a:schemeClr val="hlink"/>
                </a:solidFill>
              </a:rPr>
              <a:t> </a:t>
            </a:r>
            <a:r>
              <a:rPr lang="en-US" b="1">
                <a:solidFill>
                  <a:schemeClr val="hlink"/>
                </a:solidFill>
              </a:rPr>
              <a:t> )</a:t>
            </a:r>
          </a:p>
        </p:txBody>
      </p:sp>
      <p:sp>
        <p:nvSpPr>
          <p:cNvPr id="86028" name="Rectangle 12"/>
          <p:cNvSpPr>
            <a:spLocks noChangeArrowheads="1"/>
          </p:cNvSpPr>
          <p:nvPr/>
        </p:nvSpPr>
        <p:spPr bwMode="auto">
          <a:xfrm>
            <a:off x="5105400" y="4114800"/>
            <a:ext cx="37306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hlink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86029" name="Rectangle 13"/>
          <p:cNvSpPr>
            <a:spLocks noChangeArrowheads="1"/>
          </p:cNvSpPr>
          <p:nvPr/>
        </p:nvSpPr>
        <p:spPr bwMode="auto">
          <a:xfrm>
            <a:off x="6324600" y="3733800"/>
            <a:ext cx="2058988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solidFill>
                  <a:schemeClr val="folHlink"/>
                </a:solidFill>
              </a:rPr>
              <a:t>Type II Error</a:t>
            </a:r>
            <a:r>
              <a:rPr lang="en-US" b="1"/>
              <a:t> </a:t>
            </a:r>
          </a:p>
          <a:p>
            <a:pPr algn="ctr" eaLnBrk="0" hangingPunct="0"/>
            <a:r>
              <a:rPr lang="en-US" b="1">
                <a:solidFill>
                  <a:schemeClr val="hlink"/>
                </a:solidFill>
              </a:rPr>
              <a:t>( </a:t>
            </a:r>
            <a:r>
              <a:rPr lang="el-GR" b="1">
                <a:solidFill>
                  <a:schemeClr val="hlink"/>
                </a:solidFill>
                <a:sym typeface="Symbol" pitchFamily="18" charset="2"/>
              </a:rPr>
              <a:t>β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 )</a:t>
            </a:r>
            <a:endParaRPr lang="en-US" b="1">
              <a:solidFill>
                <a:schemeClr val="hlink"/>
              </a:solidFill>
            </a:endParaRPr>
          </a:p>
        </p:txBody>
      </p:sp>
      <p:sp>
        <p:nvSpPr>
          <p:cNvPr id="86030" name="Rectangle 14"/>
          <p:cNvSpPr>
            <a:spLocks noChangeArrowheads="1"/>
          </p:cNvSpPr>
          <p:nvPr/>
        </p:nvSpPr>
        <p:spPr bwMode="auto">
          <a:xfrm>
            <a:off x="2849563" y="4800600"/>
            <a:ext cx="104616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Reject</a:t>
            </a:r>
          </a:p>
        </p:txBody>
      </p:sp>
      <p:sp>
        <p:nvSpPr>
          <p:cNvPr id="86031" name="Rectangle 15"/>
          <p:cNvSpPr>
            <a:spLocks noChangeArrowheads="1"/>
          </p:cNvSpPr>
          <p:nvPr/>
        </p:nvSpPr>
        <p:spPr bwMode="auto">
          <a:xfrm>
            <a:off x="3141663" y="5160963"/>
            <a:ext cx="4016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H</a:t>
            </a:r>
          </a:p>
        </p:txBody>
      </p:sp>
      <p:sp>
        <p:nvSpPr>
          <p:cNvPr id="86032" name="Rectangle 16"/>
          <p:cNvSpPr>
            <a:spLocks noChangeArrowheads="1"/>
          </p:cNvSpPr>
          <p:nvPr/>
        </p:nvSpPr>
        <p:spPr bwMode="auto">
          <a:xfrm>
            <a:off x="3362325" y="5295900"/>
            <a:ext cx="2936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/>
              <a:t>0</a:t>
            </a:r>
          </a:p>
        </p:txBody>
      </p:sp>
      <p:sp>
        <p:nvSpPr>
          <p:cNvPr id="86033" name="Rectangle 17"/>
          <p:cNvSpPr>
            <a:spLocks noChangeArrowheads="1"/>
          </p:cNvSpPr>
          <p:nvPr/>
        </p:nvSpPr>
        <p:spPr bwMode="auto">
          <a:xfrm>
            <a:off x="4267200" y="4800600"/>
            <a:ext cx="1890713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solidFill>
                  <a:schemeClr val="folHlink"/>
                </a:solidFill>
              </a:rPr>
              <a:t>Type I Error</a:t>
            </a:r>
          </a:p>
          <a:p>
            <a:pPr algn="ctr" eaLnBrk="0" hangingPunct="0"/>
            <a:r>
              <a:rPr lang="en-US" b="1">
                <a:solidFill>
                  <a:schemeClr val="hlink"/>
                </a:solidFill>
              </a:rPr>
              <a:t>(    )</a:t>
            </a:r>
          </a:p>
        </p:txBody>
      </p:sp>
      <p:sp>
        <p:nvSpPr>
          <p:cNvPr id="86034" name="Rectangle 18"/>
          <p:cNvSpPr>
            <a:spLocks noChangeArrowheads="1"/>
          </p:cNvSpPr>
          <p:nvPr/>
        </p:nvSpPr>
        <p:spPr bwMode="auto">
          <a:xfrm>
            <a:off x="5029200" y="5181600"/>
            <a:ext cx="37306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hlink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86035" name="Rectangle 19"/>
          <p:cNvSpPr>
            <a:spLocks noChangeArrowheads="1"/>
          </p:cNvSpPr>
          <p:nvPr/>
        </p:nvSpPr>
        <p:spPr bwMode="auto">
          <a:xfrm>
            <a:off x="2590800" y="1752600"/>
            <a:ext cx="6096000" cy="473075"/>
          </a:xfrm>
          <a:prstGeom prst="rect">
            <a:avLst/>
          </a:prstGeom>
          <a:solidFill>
            <a:srgbClr val="FDE0B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b="1"/>
              <a:t>Possible Hypothesis Test Outcomes</a:t>
            </a:r>
          </a:p>
        </p:txBody>
      </p:sp>
      <p:sp>
        <p:nvSpPr>
          <p:cNvPr id="86036" name="Line 21"/>
          <p:cNvSpPr>
            <a:spLocks noChangeShapeType="1"/>
          </p:cNvSpPr>
          <p:nvPr/>
        </p:nvSpPr>
        <p:spPr bwMode="auto">
          <a:xfrm>
            <a:off x="6219825" y="2978150"/>
            <a:ext cx="0" cy="28717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6037" name="Rectangle 22"/>
          <p:cNvSpPr>
            <a:spLocks noChangeArrowheads="1"/>
          </p:cNvSpPr>
          <p:nvPr/>
        </p:nvSpPr>
        <p:spPr bwMode="auto">
          <a:xfrm>
            <a:off x="2600325" y="2438400"/>
            <a:ext cx="6086475" cy="34115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6038" name="Rectangle 23"/>
          <p:cNvSpPr>
            <a:spLocks noChangeArrowheads="1"/>
          </p:cNvSpPr>
          <p:nvPr/>
        </p:nvSpPr>
        <p:spPr bwMode="auto">
          <a:xfrm>
            <a:off x="6705600" y="3048000"/>
            <a:ext cx="14287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 H</a:t>
            </a:r>
            <a:r>
              <a:rPr lang="en-US" baseline="-25000"/>
              <a:t>0</a:t>
            </a:r>
            <a:r>
              <a:rPr lang="en-US"/>
              <a:t> False</a:t>
            </a:r>
          </a:p>
        </p:txBody>
      </p:sp>
      <p:sp>
        <p:nvSpPr>
          <p:cNvPr id="86039" name="Rectangle 24"/>
          <p:cNvSpPr>
            <a:spLocks noChangeArrowheads="1"/>
          </p:cNvSpPr>
          <p:nvPr/>
        </p:nvSpPr>
        <p:spPr bwMode="auto">
          <a:xfrm>
            <a:off x="4495800" y="3048000"/>
            <a:ext cx="130968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 H</a:t>
            </a:r>
            <a:r>
              <a:rPr lang="en-US" baseline="-25000"/>
              <a:t>0</a:t>
            </a:r>
            <a:r>
              <a:rPr lang="en-US"/>
              <a:t> True</a:t>
            </a:r>
          </a:p>
        </p:txBody>
      </p:sp>
      <p:sp>
        <p:nvSpPr>
          <p:cNvPr id="86040" name="Line 25"/>
          <p:cNvSpPr>
            <a:spLocks noChangeShapeType="1"/>
          </p:cNvSpPr>
          <p:nvPr/>
        </p:nvSpPr>
        <p:spPr bwMode="auto">
          <a:xfrm>
            <a:off x="2590800" y="2971800"/>
            <a:ext cx="609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1" name="Line 26"/>
          <p:cNvSpPr>
            <a:spLocks noChangeShapeType="1"/>
          </p:cNvSpPr>
          <p:nvPr/>
        </p:nvSpPr>
        <p:spPr bwMode="auto">
          <a:xfrm>
            <a:off x="4133850" y="2443163"/>
            <a:ext cx="0" cy="3406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2" name="Line 27"/>
          <p:cNvSpPr>
            <a:spLocks noChangeShapeType="1"/>
          </p:cNvSpPr>
          <p:nvPr/>
        </p:nvSpPr>
        <p:spPr bwMode="auto">
          <a:xfrm>
            <a:off x="2590800" y="4724400"/>
            <a:ext cx="609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3" name="Rectangle 28"/>
          <p:cNvSpPr>
            <a:spLocks noChangeArrowheads="1"/>
          </p:cNvSpPr>
          <p:nvPr/>
        </p:nvSpPr>
        <p:spPr bwMode="auto">
          <a:xfrm>
            <a:off x="109538" y="4076700"/>
            <a:ext cx="1966912" cy="119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/>
              <a:t>Key:</a:t>
            </a:r>
          </a:p>
          <a:p>
            <a:pPr algn="ctr" eaLnBrk="0" hangingPunct="0"/>
            <a:r>
              <a:rPr lang="en-US" b="1">
                <a:solidFill>
                  <a:schemeClr val="folHlink"/>
                </a:solidFill>
              </a:rPr>
              <a:t>Outcome</a:t>
            </a:r>
          </a:p>
          <a:p>
            <a:pPr algn="ctr" eaLnBrk="0" hangingPunct="0"/>
            <a:r>
              <a:rPr lang="en-US" b="1">
                <a:solidFill>
                  <a:schemeClr val="hlink"/>
                </a:solidFill>
              </a:rPr>
              <a:t>(Probability)</a:t>
            </a:r>
          </a:p>
        </p:txBody>
      </p:sp>
      <p:sp>
        <p:nvSpPr>
          <p:cNvPr id="86044" name="Line 29"/>
          <p:cNvSpPr>
            <a:spLocks noChangeShapeType="1"/>
          </p:cNvSpPr>
          <p:nvPr/>
        </p:nvSpPr>
        <p:spPr bwMode="auto">
          <a:xfrm>
            <a:off x="2590800" y="3505200"/>
            <a:ext cx="609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5" name="Rectangle 30"/>
          <p:cNvSpPr>
            <a:spLocks noChangeArrowheads="1"/>
          </p:cNvSpPr>
          <p:nvPr/>
        </p:nvSpPr>
        <p:spPr bwMode="auto">
          <a:xfrm>
            <a:off x="6694488" y="4800600"/>
            <a:ext cx="1463675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b="1">
                <a:solidFill>
                  <a:schemeClr val="folHlink"/>
                </a:solidFill>
              </a:rPr>
              <a:t>Correct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b="1">
                <a:solidFill>
                  <a:schemeClr val="folHlink"/>
                </a:solidFill>
              </a:rPr>
              <a:t>Decision</a:t>
            </a:r>
            <a:endParaRPr lang="en-US" b="1"/>
          </a:p>
          <a:p>
            <a:pPr algn="ctr" eaLnBrk="0" hangingPunct="0"/>
            <a:r>
              <a:rPr lang="en-US" b="1">
                <a:solidFill>
                  <a:schemeClr val="hlink"/>
                </a:solidFill>
              </a:rPr>
              <a:t>( 1 - </a:t>
            </a:r>
            <a:r>
              <a:rPr lang="el-GR" b="1">
                <a:solidFill>
                  <a:schemeClr val="hlink"/>
                </a:solidFill>
                <a:sym typeface="Symbol" pitchFamily="18" charset="2"/>
              </a:rPr>
              <a:t>β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 )</a:t>
            </a:r>
            <a:endParaRPr lang="en-US" b="1">
              <a:solidFill>
                <a:schemeClr val="hlink"/>
              </a:solidFill>
            </a:endParaRPr>
          </a:p>
        </p:txBody>
      </p:sp>
      <p:sp>
        <p:nvSpPr>
          <p:cNvPr id="86046" name="Slide Number Placeholder 3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EC808E19-DAB4-4724-B59A-14457AEFBAC7}" type="slidenum">
              <a:rPr lang="en-US" smtClean="0">
                <a:latin typeface="Arial" charset="0"/>
                <a:cs typeface="Arial" charset="0"/>
              </a:rPr>
              <a:pPr/>
              <a:t>13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6047" name="TextBox 1"/>
          <p:cNvSpPr txBox="1">
            <a:spLocks noChangeArrowheads="1"/>
          </p:cNvSpPr>
          <p:nvPr/>
        </p:nvSpPr>
        <p:spPr bwMode="auto">
          <a:xfrm>
            <a:off x="6324600" y="5953125"/>
            <a:ext cx="26146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2000">
                <a:solidFill>
                  <a:schemeClr val="hlink"/>
                </a:solidFill>
              </a:rPr>
              <a:t>( 1 - </a:t>
            </a:r>
            <a:r>
              <a:rPr lang="el-GR" sz="2000">
                <a:solidFill>
                  <a:schemeClr val="hlink"/>
                </a:solidFill>
                <a:sym typeface="Symbol" pitchFamily="18" charset="2"/>
              </a:rPr>
              <a:t>β</a:t>
            </a:r>
            <a:r>
              <a:rPr lang="en-US" sz="2000">
                <a:solidFill>
                  <a:schemeClr val="hlink"/>
                </a:solidFill>
                <a:sym typeface="Symbol" pitchFamily="18" charset="2"/>
              </a:rPr>
              <a:t> ) </a:t>
            </a:r>
            <a:r>
              <a:rPr lang="en-US" sz="2000">
                <a:sym typeface="Symbol" pitchFamily="18" charset="2"/>
              </a:rPr>
              <a:t>is called the power of the test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Consequences of Fixing the Significance Level of a Test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912100" cy="1527175"/>
          </a:xfrm>
        </p:spPr>
        <p:txBody>
          <a:bodyPr/>
          <a:lstStyle/>
          <a:p>
            <a:pPr eaLnBrk="1" hangingPunct="1"/>
            <a:r>
              <a:rPr lang="en-US" smtClean="0"/>
              <a:t>Once the significance level </a:t>
            </a:r>
            <a:r>
              <a:rPr lang="el-GR" smtClean="0"/>
              <a:t>α</a:t>
            </a:r>
            <a:r>
              <a:rPr lang="en-US" smtClean="0"/>
              <a:t> is chosen (generally less than 0.10), the probability of Type II error, </a:t>
            </a:r>
            <a:r>
              <a:rPr lang="el-GR" smtClean="0"/>
              <a:t>β</a:t>
            </a:r>
            <a:r>
              <a:rPr lang="en-US" smtClean="0"/>
              <a:t>, can be found.</a:t>
            </a:r>
          </a:p>
          <a:p>
            <a:pPr lvl="1" eaLnBrk="1" hangingPunct="1"/>
            <a:endParaRPr lang="en-US" smtClean="0"/>
          </a:p>
        </p:txBody>
      </p:sp>
      <p:sp>
        <p:nvSpPr>
          <p:cNvPr id="8806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806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A32A240C-17A7-4141-AE8D-1C68342CA7D5}" type="slidenum">
              <a:rPr lang="en-US" smtClean="0">
                <a:latin typeface="Arial" charset="0"/>
                <a:cs typeface="Arial" charset="0"/>
              </a:rPr>
              <a:pPr/>
              <a:t>14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8069" name="TextBox 1"/>
          <p:cNvSpPr txBox="1">
            <a:spLocks noChangeArrowheads="1"/>
          </p:cNvSpPr>
          <p:nvPr/>
        </p:nvSpPr>
        <p:spPr bwMode="auto">
          <a:xfrm>
            <a:off x="476250" y="3721100"/>
            <a:ext cx="2339975" cy="178593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1800"/>
          </a:p>
          <a:p>
            <a:pPr algn="ctr"/>
            <a:r>
              <a:rPr lang="en-US" sz="1800"/>
              <a:t>Investigator chooses significance level (probability of Type I error)</a:t>
            </a:r>
          </a:p>
          <a:p>
            <a:pPr algn="ctr"/>
            <a:endParaRPr lang="en-US" sz="2000"/>
          </a:p>
        </p:txBody>
      </p:sp>
      <p:sp>
        <p:nvSpPr>
          <p:cNvPr id="88070" name="TextBox 7"/>
          <p:cNvSpPr txBox="1">
            <a:spLocks noChangeArrowheads="1"/>
          </p:cNvSpPr>
          <p:nvPr/>
        </p:nvSpPr>
        <p:spPr bwMode="auto">
          <a:xfrm>
            <a:off x="3328988" y="3721100"/>
            <a:ext cx="2339975" cy="178593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2000"/>
          </a:p>
          <a:p>
            <a:pPr algn="ctr"/>
            <a:endParaRPr lang="en-US" sz="2000"/>
          </a:p>
          <a:p>
            <a:pPr algn="ctr"/>
            <a:r>
              <a:rPr lang="en-US" sz="1800"/>
              <a:t>Decision rule is established</a:t>
            </a:r>
          </a:p>
          <a:p>
            <a:pPr algn="ctr"/>
            <a:endParaRPr lang="en-US" sz="2000"/>
          </a:p>
          <a:p>
            <a:pPr algn="ctr"/>
            <a:endParaRPr lang="en-US" sz="1200"/>
          </a:p>
        </p:txBody>
      </p:sp>
      <p:sp>
        <p:nvSpPr>
          <p:cNvPr id="88071" name="TextBox 8"/>
          <p:cNvSpPr txBox="1">
            <a:spLocks noChangeArrowheads="1"/>
          </p:cNvSpPr>
          <p:nvPr/>
        </p:nvSpPr>
        <p:spPr bwMode="auto">
          <a:xfrm>
            <a:off x="6181725" y="3729038"/>
            <a:ext cx="2339975" cy="175418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2000"/>
          </a:p>
          <a:p>
            <a:pPr algn="ctr"/>
            <a:endParaRPr lang="en-US" sz="2000"/>
          </a:p>
          <a:p>
            <a:pPr algn="ctr"/>
            <a:r>
              <a:rPr lang="en-US" sz="1800"/>
              <a:t>Probability of Type II error follows</a:t>
            </a:r>
          </a:p>
          <a:p>
            <a:pPr algn="ctr"/>
            <a:endParaRPr lang="en-US" sz="2000"/>
          </a:p>
          <a:p>
            <a:pPr algn="ctr"/>
            <a:endParaRPr lang="en-US" sz="1200"/>
          </a:p>
        </p:txBody>
      </p:sp>
      <p:sp>
        <p:nvSpPr>
          <p:cNvPr id="88072" name="Right Arrow 4"/>
          <p:cNvSpPr>
            <a:spLocks noChangeArrowheads="1"/>
          </p:cNvSpPr>
          <p:nvPr/>
        </p:nvSpPr>
        <p:spPr bwMode="auto">
          <a:xfrm>
            <a:off x="2816225" y="4379913"/>
            <a:ext cx="512763" cy="292100"/>
          </a:xfrm>
          <a:prstGeom prst="rightArrow">
            <a:avLst>
              <a:gd name="adj1" fmla="val 50000"/>
              <a:gd name="adj2" fmla="val 50152"/>
            </a:avLst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8073" name="Right Arrow 12"/>
          <p:cNvSpPr>
            <a:spLocks noChangeArrowheads="1"/>
          </p:cNvSpPr>
          <p:nvPr/>
        </p:nvSpPr>
        <p:spPr bwMode="auto">
          <a:xfrm>
            <a:off x="5668963" y="4379913"/>
            <a:ext cx="512762" cy="292100"/>
          </a:xfrm>
          <a:prstGeom prst="rightArrow">
            <a:avLst>
              <a:gd name="adj1" fmla="val 50000"/>
              <a:gd name="adj2" fmla="val 50152"/>
            </a:avLst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Type I &amp; II Error Relationship</a:t>
            </a:r>
          </a:p>
        </p:txBody>
      </p:sp>
      <p:sp>
        <p:nvSpPr>
          <p:cNvPr id="931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3187" name="Rectangle 2"/>
          <p:cNvSpPr>
            <a:spLocks noChangeArrowheads="1"/>
          </p:cNvSpPr>
          <p:nvPr/>
        </p:nvSpPr>
        <p:spPr bwMode="auto">
          <a:xfrm>
            <a:off x="1371600" y="4648200"/>
            <a:ext cx="6705600" cy="1524000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685800" y="2057400"/>
            <a:ext cx="7848600" cy="39751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lang="en-US"/>
              <a:t> </a:t>
            </a:r>
            <a:r>
              <a:rPr lang="en-US" sz="2800"/>
              <a:t>Type I and Type II errors can not happen at</a:t>
            </a:r>
          </a:p>
          <a:p>
            <a:pPr>
              <a:lnSpc>
                <a:spcPct val="30000"/>
              </a:lnSpc>
              <a:spcBef>
                <a:spcPct val="50000"/>
              </a:spcBef>
              <a:buClr>
                <a:schemeClr val="folHlink"/>
              </a:buClr>
              <a:buSzPct val="120000"/>
              <a:buFont typeface="Wingdings" pitchFamily="2" charset="2"/>
              <a:buNone/>
            </a:pPr>
            <a:r>
              <a:rPr lang="en-US" sz="2800"/>
              <a:t>   the same time</a:t>
            </a:r>
          </a:p>
          <a:p>
            <a:pPr lvl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Char char="§"/>
            </a:pPr>
            <a:r>
              <a:rPr lang="en-US" sz="2800"/>
              <a:t> Type I error can only occur if H</a:t>
            </a:r>
            <a:r>
              <a:rPr lang="en-US" sz="2800" baseline="-25000"/>
              <a:t>0</a:t>
            </a:r>
            <a:r>
              <a:rPr lang="en-US" sz="2800"/>
              <a:t> is </a:t>
            </a:r>
            <a:r>
              <a:rPr lang="en-US" sz="2800">
                <a:solidFill>
                  <a:srgbClr val="0000FF"/>
                </a:solidFill>
              </a:rPr>
              <a:t>true</a:t>
            </a:r>
          </a:p>
          <a:p>
            <a:pPr lvl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Char char="§"/>
            </a:pPr>
            <a:r>
              <a:rPr lang="en-US" sz="2800"/>
              <a:t> Type II error can only occur if H</a:t>
            </a:r>
            <a:r>
              <a:rPr lang="en-US" sz="2800" baseline="-25000"/>
              <a:t>0</a:t>
            </a:r>
            <a:r>
              <a:rPr lang="en-US" sz="2800"/>
              <a:t> is </a:t>
            </a:r>
            <a:r>
              <a:rPr lang="en-US" sz="2800">
                <a:solidFill>
                  <a:srgbClr val="0000FF"/>
                </a:solidFill>
              </a:rPr>
              <a:t>false</a:t>
            </a:r>
          </a:p>
          <a:p>
            <a:pPr lvl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/>
          </a:p>
          <a:p>
            <a:pPr>
              <a:spcBef>
                <a:spcPct val="50000"/>
              </a:spcBef>
              <a:buClr>
                <a:schemeClr val="folHlink"/>
              </a:buClr>
              <a:buSzPct val="120000"/>
              <a:buFont typeface="Wingdings" pitchFamily="2" charset="2"/>
              <a:buNone/>
            </a:pPr>
            <a:r>
              <a:rPr lang="en-US"/>
              <a:t>  	</a:t>
            </a:r>
            <a:r>
              <a:rPr lang="en-US" sz="2800"/>
              <a:t>If Type I error probability ( </a:t>
            </a:r>
            <a:r>
              <a:rPr lang="en-US" sz="2800" b="1">
                <a:sym typeface="Symbol" pitchFamily="18" charset="2"/>
              </a:rPr>
              <a:t></a:t>
            </a:r>
            <a:r>
              <a:rPr lang="en-US" sz="2800"/>
              <a:t> )      , then 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800"/>
              <a:t>   	Type II error probability ( </a:t>
            </a:r>
            <a:r>
              <a:rPr lang="el-GR" sz="2800"/>
              <a:t>β</a:t>
            </a:r>
            <a:r>
              <a:rPr lang="en-US" sz="2800"/>
              <a:t> )</a:t>
            </a:r>
          </a:p>
        </p:txBody>
      </p:sp>
      <p:sp>
        <p:nvSpPr>
          <p:cNvPr id="93189" name="AutoShape 5"/>
          <p:cNvSpPr>
            <a:spLocks noChangeArrowheads="1"/>
          </p:cNvSpPr>
          <p:nvPr/>
        </p:nvSpPr>
        <p:spPr bwMode="auto">
          <a:xfrm>
            <a:off x="6477000" y="4876800"/>
            <a:ext cx="381000" cy="457200"/>
          </a:xfrm>
          <a:prstGeom prst="upArrow">
            <a:avLst>
              <a:gd name="adj1" fmla="val 50000"/>
              <a:gd name="adj2" fmla="val 30000"/>
            </a:avLst>
          </a:prstGeom>
          <a:solidFill>
            <a:schemeClr val="hlink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3190" name="AutoShape 6"/>
          <p:cNvSpPr>
            <a:spLocks noChangeArrowheads="1"/>
          </p:cNvSpPr>
          <p:nvPr/>
        </p:nvSpPr>
        <p:spPr bwMode="auto">
          <a:xfrm rot="10800000">
            <a:off x="6248400" y="5562600"/>
            <a:ext cx="381000" cy="457200"/>
          </a:xfrm>
          <a:prstGeom prst="upArrow">
            <a:avLst>
              <a:gd name="adj1" fmla="val 50000"/>
              <a:gd name="adj2" fmla="val 30000"/>
            </a:avLst>
          </a:prstGeom>
          <a:solidFill>
            <a:schemeClr val="folHlink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3191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60479D98-AF19-41B3-A392-FDA8EF334E99}" type="slidenum">
              <a:rPr lang="en-US" smtClean="0">
                <a:latin typeface="Arial" charset="0"/>
                <a:cs typeface="Arial" charset="0"/>
              </a:rPr>
              <a:pPr/>
              <a:t>15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36563"/>
            <a:ext cx="7543800" cy="762000"/>
          </a:xfrm>
        </p:spPr>
        <p:txBody>
          <a:bodyPr/>
          <a:lstStyle/>
          <a:p>
            <a:pPr eaLnBrk="1" hangingPunct="1"/>
            <a:r>
              <a:rPr lang="en-US" smtClean="0"/>
              <a:t>Factors Affecting Type II Error</a:t>
            </a:r>
          </a:p>
        </p:txBody>
      </p:sp>
      <p:sp>
        <p:nvSpPr>
          <p:cNvPr id="95234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543800" cy="4648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smtClean="0"/>
              <a:t>All else equal,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  </a:t>
            </a:r>
            <a:r>
              <a:rPr lang="el-GR" smtClean="0">
                <a:cs typeface="Arial" charset="0"/>
              </a:rPr>
              <a:t>β</a:t>
            </a:r>
            <a:r>
              <a:rPr lang="en-US" smtClean="0"/>
              <a:t>          when the difference between hypothesized parameter and its true value</a:t>
            </a:r>
          </a:p>
          <a:p>
            <a:pPr lvl="1" eaLnBrk="1" hangingPunct="1">
              <a:lnSpc>
                <a:spcPct val="110000"/>
              </a:lnSpc>
            </a:pPr>
            <a:endParaRPr lang="en-US" smtClean="0"/>
          </a:p>
          <a:p>
            <a:pPr lvl="1" eaLnBrk="1" hangingPunct="1">
              <a:lnSpc>
                <a:spcPct val="110000"/>
              </a:lnSpc>
              <a:spcBef>
                <a:spcPct val="45000"/>
              </a:spcBef>
            </a:pPr>
            <a:r>
              <a:rPr lang="en-US" smtClean="0">
                <a:cs typeface="Arial" charset="0"/>
              </a:rPr>
              <a:t>  </a:t>
            </a:r>
            <a:r>
              <a:rPr lang="el-GR" sz="3200" smtClean="0">
                <a:cs typeface="Arial" charset="0"/>
              </a:rPr>
              <a:t>β</a:t>
            </a:r>
            <a:r>
              <a:rPr lang="en-US" smtClean="0"/>
              <a:t> 	when    </a:t>
            </a:r>
            <a:r>
              <a:rPr lang="en-US" sz="3200" b="1" smtClean="0">
                <a:sym typeface="Symbol" pitchFamily="18" charset="2"/>
              </a:rPr>
              <a:t></a:t>
            </a:r>
            <a:endParaRPr lang="en-US" sz="3200" b="1" smtClean="0"/>
          </a:p>
          <a:p>
            <a:pPr lvl="1" eaLnBrk="1" hangingPunct="1">
              <a:lnSpc>
                <a:spcPct val="110000"/>
              </a:lnSpc>
              <a:spcBef>
                <a:spcPct val="45000"/>
              </a:spcBef>
            </a:pPr>
            <a:r>
              <a:rPr lang="en-US" smtClean="0">
                <a:cs typeface="Arial" charset="0"/>
              </a:rPr>
              <a:t>  </a:t>
            </a:r>
            <a:r>
              <a:rPr lang="el-GR" sz="3200" smtClean="0">
                <a:cs typeface="Arial" charset="0"/>
              </a:rPr>
              <a:t>β</a:t>
            </a:r>
            <a:r>
              <a:rPr lang="en-US" smtClean="0"/>
              <a:t> 	when    </a:t>
            </a:r>
            <a:r>
              <a:rPr lang="el-GR" sz="3200" smtClean="0">
                <a:cs typeface="Arial" charset="0"/>
              </a:rPr>
              <a:t>σ</a:t>
            </a:r>
            <a:endParaRPr lang="en-US" smtClean="0"/>
          </a:p>
          <a:p>
            <a:pPr lvl="1" eaLnBrk="1" hangingPunct="1">
              <a:lnSpc>
                <a:spcPct val="110000"/>
              </a:lnSpc>
              <a:spcBef>
                <a:spcPct val="45000"/>
              </a:spcBef>
            </a:pPr>
            <a:r>
              <a:rPr lang="en-US" smtClean="0"/>
              <a:t>  </a:t>
            </a:r>
            <a:r>
              <a:rPr lang="el-GR" sz="3200" smtClean="0">
                <a:cs typeface="Arial" charset="0"/>
              </a:rPr>
              <a:t>β</a:t>
            </a:r>
            <a:r>
              <a:rPr lang="en-US" smtClean="0"/>
              <a:t> 	when    </a:t>
            </a:r>
            <a:r>
              <a:rPr lang="en-US" sz="3200" i="1" smtClean="0"/>
              <a:t>n</a:t>
            </a:r>
          </a:p>
        </p:txBody>
      </p:sp>
      <p:sp>
        <p:nvSpPr>
          <p:cNvPr id="9523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5236" name="AutoShape 4"/>
          <p:cNvSpPr>
            <a:spLocks noChangeArrowheads="1"/>
          </p:cNvSpPr>
          <p:nvPr/>
        </p:nvSpPr>
        <p:spPr bwMode="auto">
          <a:xfrm>
            <a:off x="2057400" y="5257800"/>
            <a:ext cx="381000" cy="457200"/>
          </a:xfrm>
          <a:prstGeom prst="upArrow">
            <a:avLst>
              <a:gd name="adj1" fmla="val 50000"/>
              <a:gd name="adj2" fmla="val 30000"/>
            </a:avLst>
          </a:prstGeom>
          <a:solidFill>
            <a:schemeClr val="hlink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5237" name="AutoShape 5"/>
          <p:cNvSpPr>
            <a:spLocks noChangeArrowheads="1"/>
          </p:cNvSpPr>
          <p:nvPr/>
        </p:nvSpPr>
        <p:spPr bwMode="auto">
          <a:xfrm rot="10800000">
            <a:off x="4038600" y="5257800"/>
            <a:ext cx="381000" cy="457200"/>
          </a:xfrm>
          <a:prstGeom prst="upArrow">
            <a:avLst>
              <a:gd name="adj1" fmla="val 50000"/>
              <a:gd name="adj2" fmla="val 30000"/>
            </a:avLst>
          </a:prstGeom>
          <a:solidFill>
            <a:schemeClr val="folHlink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5238" name="AutoShape 6"/>
          <p:cNvSpPr>
            <a:spLocks noChangeArrowheads="1"/>
          </p:cNvSpPr>
          <p:nvPr/>
        </p:nvSpPr>
        <p:spPr bwMode="auto">
          <a:xfrm>
            <a:off x="2057400" y="2133600"/>
            <a:ext cx="381000" cy="457200"/>
          </a:xfrm>
          <a:prstGeom prst="upArrow">
            <a:avLst>
              <a:gd name="adj1" fmla="val 50000"/>
              <a:gd name="adj2" fmla="val 30000"/>
            </a:avLst>
          </a:prstGeom>
          <a:solidFill>
            <a:schemeClr val="hlink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5239" name="AutoShape 7"/>
          <p:cNvSpPr>
            <a:spLocks noChangeArrowheads="1"/>
          </p:cNvSpPr>
          <p:nvPr/>
        </p:nvSpPr>
        <p:spPr bwMode="auto">
          <a:xfrm rot="10800000">
            <a:off x="7315200" y="2590800"/>
            <a:ext cx="381000" cy="457200"/>
          </a:xfrm>
          <a:prstGeom prst="upArrow">
            <a:avLst>
              <a:gd name="adj1" fmla="val 50000"/>
              <a:gd name="adj2" fmla="val 30000"/>
            </a:avLst>
          </a:prstGeom>
          <a:solidFill>
            <a:schemeClr val="folHlink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5240" name="AutoShape 8"/>
          <p:cNvSpPr>
            <a:spLocks noChangeArrowheads="1"/>
          </p:cNvSpPr>
          <p:nvPr/>
        </p:nvSpPr>
        <p:spPr bwMode="auto">
          <a:xfrm>
            <a:off x="2057400" y="4495800"/>
            <a:ext cx="381000" cy="457200"/>
          </a:xfrm>
          <a:prstGeom prst="upArrow">
            <a:avLst>
              <a:gd name="adj1" fmla="val 50000"/>
              <a:gd name="adj2" fmla="val 30000"/>
            </a:avLst>
          </a:prstGeom>
          <a:solidFill>
            <a:schemeClr val="hlink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5241" name="AutoShape 9"/>
          <p:cNvSpPr>
            <a:spLocks noChangeArrowheads="1"/>
          </p:cNvSpPr>
          <p:nvPr/>
        </p:nvSpPr>
        <p:spPr bwMode="auto">
          <a:xfrm>
            <a:off x="2057400" y="3733800"/>
            <a:ext cx="381000" cy="457200"/>
          </a:xfrm>
          <a:prstGeom prst="upArrow">
            <a:avLst>
              <a:gd name="adj1" fmla="val 50000"/>
              <a:gd name="adj2" fmla="val 30000"/>
            </a:avLst>
          </a:prstGeom>
          <a:solidFill>
            <a:schemeClr val="hlink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5242" name="AutoShape 10"/>
          <p:cNvSpPr>
            <a:spLocks noChangeArrowheads="1"/>
          </p:cNvSpPr>
          <p:nvPr/>
        </p:nvSpPr>
        <p:spPr bwMode="auto">
          <a:xfrm rot="10800000">
            <a:off x="4038600" y="3733800"/>
            <a:ext cx="381000" cy="457200"/>
          </a:xfrm>
          <a:prstGeom prst="upArrow">
            <a:avLst>
              <a:gd name="adj1" fmla="val 50000"/>
              <a:gd name="adj2" fmla="val 30000"/>
            </a:avLst>
          </a:prstGeom>
          <a:solidFill>
            <a:schemeClr val="folHlink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5243" name="AutoShape 11"/>
          <p:cNvSpPr>
            <a:spLocks noChangeArrowheads="1"/>
          </p:cNvSpPr>
          <p:nvPr/>
        </p:nvSpPr>
        <p:spPr bwMode="auto">
          <a:xfrm>
            <a:off x="4038600" y="4419600"/>
            <a:ext cx="381000" cy="457200"/>
          </a:xfrm>
          <a:prstGeom prst="upArrow">
            <a:avLst>
              <a:gd name="adj1" fmla="val 50000"/>
              <a:gd name="adj2" fmla="val 30000"/>
            </a:avLst>
          </a:prstGeom>
          <a:solidFill>
            <a:schemeClr val="hlink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5244" name="Slide Number Placeholder 1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DAA01F07-35F7-4923-9813-E679FC48375E}" type="slidenum">
              <a:rPr lang="en-US" smtClean="0">
                <a:latin typeface="Arial" charset="0"/>
                <a:cs typeface="Arial" charset="0"/>
              </a:rPr>
              <a:pPr/>
              <a:t>16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Power of the Test</a:t>
            </a:r>
          </a:p>
        </p:txBody>
      </p:sp>
      <p:sp>
        <p:nvSpPr>
          <p:cNvPr id="972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solidFill>
                  <a:srgbClr val="0000FF"/>
                </a:solidFill>
              </a:rPr>
              <a:t>power</a:t>
            </a:r>
            <a:r>
              <a:rPr lang="en-US" smtClean="0">
                <a:solidFill>
                  <a:schemeClr val="bg2"/>
                </a:solidFill>
              </a:rPr>
              <a:t> of a test</a:t>
            </a:r>
            <a:r>
              <a:rPr lang="en-US" smtClean="0"/>
              <a:t> is the probability of rejecting a null hypothesis that is false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i.e.,     Power = P(Reject H</a:t>
            </a:r>
            <a:r>
              <a:rPr lang="en-US" baseline="-25000" smtClean="0"/>
              <a:t>0</a:t>
            </a:r>
            <a:r>
              <a:rPr lang="en-US" smtClean="0"/>
              <a:t> | H</a:t>
            </a:r>
            <a:r>
              <a:rPr lang="en-US" baseline="-25000" smtClean="0"/>
              <a:t>1</a:t>
            </a:r>
            <a:r>
              <a:rPr lang="en-US" smtClean="0"/>
              <a:t> is true)</a:t>
            </a:r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mtClean="0"/>
              <a:t>Power of the test increases as the sample size increases</a:t>
            </a:r>
          </a:p>
          <a:p>
            <a:pPr lvl="1" eaLnBrk="1" hangingPunct="1"/>
            <a:endParaRPr lang="en-US" smtClean="0"/>
          </a:p>
        </p:txBody>
      </p:sp>
      <p:sp>
        <p:nvSpPr>
          <p:cNvPr id="9728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728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47D89092-D13D-442A-A6E3-4B14901611EB}" type="slidenum">
              <a:rPr lang="en-US" smtClean="0">
                <a:latin typeface="Arial" charset="0"/>
                <a:cs typeface="Arial" charset="0"/>
              </a:rPr>
              <a:pPr/>
              <a:t>17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512763"/>
            <a:ext cx="7793038" cy="68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Hypothesis Tests for the Mean</a:t>
            </a:r>
            <a:endParaRPr lang="el-GR" smtClean="0">
              <a:cs typeface="Arial" charset="0"/>
            </a:endParaRP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0723" name="Line 2"/>
          <p:cNvSpPr>
            <a:spLocks noChangeShapeType="1"/>
          </p:cNvSpPr>
          <p:nvPr/>
        </p:nvSpPr>
        <p:spPr bwMode="auto">
          <a:xfrm>
            <a:off x="4724400" y="2971800"/>
            <a:ext cx="1588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24" name="Freeform 4"/>
          <p:cNvSpPr>
            <a:spLocks/>
          </p:cNvSpPr>
          <p:nvPr/>
        </p:nvSpPr>
        <p:spPr bwMode="auto">
          <a:xfrm>
            <a:off x="2133600" y="3429000"/>
            <a:ext cx="1819275" cy="609600"/>
          </a:xfrm>
          <a:custGeom>
            <a:avLst/>
            <a:gdLst>
              <a:gd name="T0" fmla="*/ 0 w 1068"/>
              <a:gd name="T1" fmla="*/ 2147483647 h 429"/>
              <a:gd name="T2" fmla="*/ 2147483647 w 1068"/>
              <a:gd name="T3" fmla="*/ 2147483647 h 429"/>
              <a:gd name="T4" fmla="*/ 2147483647 w 1068"/>
              <a:gd name="T5" fmla="*/ 0 h 429"/>
              <a:gd name="T6" fmla="*/ 0 w 1068"/>
              <a:gd name="T7" fmla="*/ 0 h 429"/>
              <a:gd name="T8" fmla="*/ 0 w 1068"/>
              <a:gd name="T9" fmla="*/ 2147483647 h 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8"/>
              <a:gd name="T16" fmla="*/ 0 h 429"/>
              <a:gd name="T17" fmla="*/ 1068 w 1068"/>
              <a:gd name="T18" fmla="*/ 429 h 4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8" h="429">
                <a:moveTo>
                  <a:pt x="0" y="428"/>
                </a:moveTo>
                <a:lnTo>
                  <a:pt x="1067" y="428"/>
                </a:lnTo>
                <a:lnTo>
                  <a:pt x="1067" y="0"/>
                </a:lnTo>
                <a:lnTo>
                  <a:pt x="0" y="0"/>
                </a:lnTo>
                <a:lnTo>
                  <a:pt x="0" y="428"/>
                </a:lnTo>
              </a:path>
            </a:pathLst>
          </a:custGeom>
          <a:solidFill>
            <a:srgbClr val="C7DAF7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5" name="Freeform 5"/>
          <p:cNvSpPr>
            <a:spLocks/>
          </p:cNvSpPr>
          <p:nvPr/>
        </p:nvSpPr>
        <p:spPr bwMode="auto">
          <a:xfrm>
            <a:off x="3657600" y="2133600"/>
            <a:ext cx="1981200" cy="914400"/>
          </a:xfrm>
          <a:custGeom>
            <a:avLst/>
            <a:gdLst>
              <a:gd name="T0" fmla="*/ 0 w 1115"/>
              <a:gd name="T1" fmla="*/ 2147483647 h 514"/>
              <a:gd name="T2" fmla="*/ 2147483647 w 1115"/>
              <a:gd name="T3" fmla="*/ 2147483647 h 514"/>
              <a:gd name="T4" fmla="*/ 2147483647 w 1115"/>
              <a:gd name="T5" fmla="*/ 0 h 514"/>
              <a:gd name="T6" fmla="*/ 0 w 1115"/>
              <a:gd name="T7" fmla="*/ 0 h 514"/>
              <a:gd name="T8" fmla="*/ 0 w 1115"/>
              <a:gd name="T9" fmla="*/ 2147483647 h 5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5"/>
              <a:gd name="T16" fmla="*/ 0 h 514"/>
              <a:gd name="T17" fmla="*/ 1115 w 1115"/>
              <a:gd name="T18" fmla="*/ 514 h 5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5" h="514">
                <a:moveTo>
                  <a:pt x="0" y="513"/>
                </a:moveTo>
                <a:lnTo>
                  <a:pt x="1114" y="513"/>
                </a:lnTo>
                <a:lnTo>
                  <a:pt x="1114" y="0"/>
                </a:lnTo>
                <a:lnTo>
                  <a:pt x="0" y="0"/>
                </a:lnTo>
                <a:lnTo>
                  <a:pt x="0" y="513"/>
                </a:lnTo>
              </a:path>
            </a:pathLst>
          </a:custGeom>
          <a:solidFill>
            <a:srgbClr val="C7DAF7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2286000" y="3505200"/>
            <a:ext cx="14636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ym typeface="Symbol" pitchFamily="18" charset="2"/>
              </a:rPr>
              <a:t> Known</a:t>
            </a:r>
          </a:p>
        </p:txBody>
      </p:sp>
      <p:sp>
        <p:nvSpPr>
          <p:cNvPr id="30727" name="Freeform 7"/>
          <p:cNvSpPr>
            <a:spLocks/>
          </p:cNvSpPr>
          <p:nvPr/>
        </p:nvSpPr>
        <p:spPr bwMode="auto">
          <a:xfrm>
            <a:off x="5410200" y="3429000"/>
            <a:ext cx="2057400" cy="609600"/>
          </a:xfrm>
          <a:custGeom>
            <a:avLst/>
            <a:gdLst>
              <a:gd name="T0" fmla="*/ 0 w 1241"/>
              <a:gd name="T1" fmla="*/ 2147483647 h 436"/>
              <a:gd name="T2" fmla="*/ 2147483647 w 1241"/>
              <a:gd name="T3" fmla="*/ 2147483647 h 436"/>
              <a:gd name="T4" fmla="*/ 2147483647 w 1241"/>
              <a:gd name="T5" fmla="*/ 0 h 436"/>
              <a:gd name="T6" fmla="*/ 0 w 1241"/>
              <a:gd name="T7" fmla="*/ 0 h 436"/>
              <a:gd name="T8" fmla="*/ 0 w 1241"/>
              <a:gd name="T9" fmla="*/ 2147483647 h 4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1"/>
              <a:gd name="T16" fmla="*/ 0 h 436"/>
              <a:gd name="T17" fmla="*/ 1241 w 1241"/>
              <a:gd name="T18" fmla="*/ 436 h 4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1" h="436">
                <a:moveTo>
                  <a:pt x="0" y="435"/>
                </a:moveTo>
                <a:lnTo>
                  <a:pt x="1240" y="435"/>
                </a:lnTo>
                <a:lnTo>
                  <a:pt x="1240" y="0"/>
                </a:lnTo>
                <a:lnTo>
                  <a:pt x="0" y="0"/>
                </a:lnTo>
                <a:lnTo>
                  <a:pt x="0" y="435"/>
                </a:lnTo>
              </a:path>
            </a:pathLst>
          </a:custGeom>
          <a:solidFill>
            <a:srgbClr val="C7DAF7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3048000" y="32004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3048000" y="3200400"/>
            <a:ext cx="1588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6477000" y="3200400"/>
            <a:ext cx="1588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5562600" y="3505200"/>
            <a:ext cx="18192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ym typeface="Symbol" pitchFamily="18" charset="2"/>
              </a:rPr>
              <a:t> Unknown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3200400" y="2133600"/>
            <a:ext cx="27432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sym typeface="Symbol" pitchFamily="18" charset="2"/>
              </a:rPr>
              <a:t>Hypothesis </a:t>
            </a:r>
          </a:p>
          <a:p>
            <a:pPr algn="ctr" eaLnBrk="0" hangingPunct="0"/>
            <a:r>
              <a:rPr lang="en-US" b="1">
                <a:sym typeface="Symbol" pitchFamily="18" charset="2"/>
              </a:rPr>
              <a:t>Tests for </a:t>
            </a:r>
          </a:p>
        </p:txBody>
      </p:sp>
      <p:sp>
        <p:nvSpPr>
          <p:cNvPr id="30733" name="Slide Number Placeholder 1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B7585AFB-9FFF-4E1F-B032-36CBA3524857}" type="slidenum">
              <a:rPr lang="en-US" smtClean="0">
                <a:latin typeface="Arial" charset="0"/>
                <a:cs typeface="Arial" charset="0"/>
              </a:rPr>
              <a:pPr/>
              <a:t>18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00013"/>
            <a:ext cx="7793038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Tests of the Mean of a Normal Distribution (</a:t>
            </a:r>
            <a:r>
              <a:rPr lang="el-GR" smtClean="0">
                <a:cs typeface="Arial" charset="0"/>
              </a:rPr>
              <a:t>σ</a:t>
            </a:r>
            <a:r>
              <a:rPr lang="en-US" smtClean="0">
                <a:cs typeface="Arial" charset="0"/>
              </a:rPr>
              <a:t> Known)</a:t>
            </a:r>
            <a:endParaRPr lang="el-GR" smtClean="0">
              <a:cs typeface="Arial" charset="0"/>
            </a:endParaRPr>
          </a:p>
        </p:txBody>
      </p:sp>
      <p:sp>
        <p:nvSpPr>
          <p:cNvPr id="312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8077200" cy="1258888"/>
          </a:xfrm>
        </p:spPr>
        <p:txBody>
          <a:bodyPr/>
          <a:lstStyle/>
          <a:p>
            <a:pPr eaLnBrk="1" hangingPunct="1"/>
            <a:r>
              <a:rPr lang="en-US" sz="2700" smtClean="0"/>
              <a:t>Convert sample result (   ) to a </a:t>
            </a:r>
            <a:r>
              <a:rPr lang="en-US" sz="2700" smtClean="0">
                <a:solidFill>
                  <a:srgbClr val="0000FF"/>
                </a:solidFill>
              </a:rPr>
              <a:t>z value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700" smtClean="0"/>
          </a:p>
          <a:p>
            <a:pPr eaLnBrk="1" hangingPunct="1">
              <a:buFont typeface="Wingdings" pitchFamily="2" charset="2"/>
              <a:buNone/>
            </a:pPr>
            <a:endParaRPr lang="en-US" sz="2700" smtClean="0"/>
          </a:p>
        </p:txBody>
      </p:sp>
      <p:sp>
        <p:nvSpPr>
          <p:cNvPr id="312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129" name="Text Box 7"/>
          <p:cNvSpPr txBox="1">
            <a:spLocks noChangeArrowheads="1"/>
          </p:cNvSpPr>
          <p:nvPr/>
        </p:nvSpPr>
        <p:spPr bwMode="auto">
          <a:xfrm>
            <a:off x="4495800" y="4572000"/>
            <a:ext cx="32766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</a:t>
            </a:r>
            <a:r>
              <a:rPr lang="en-US">
                <a:solidFill>
                  <a:srgbClr val="0000FF"/>
                </a:solidFill>
              </a:rPr>
              <a:t>decision rule </a:t>
            </a:r>
            <a:r>
              <a:rPr lang="en-US"/>
              <a:t>is:</a:t>
            </a:r>
          </a:p>
        </p:txBody>
      </p:sp>
      <p:graphicFrame>
        <p:nvGraphicFramePr>
          <p:cNvPr id="3122" name="Object 50">
            <a:hlinkClick r:id="" action="ppaction://ole?verb=0"/>
          </p:cNvPr>
          <p:cNvGraphicFramePr>
            <a:graphicFrameLocks/>
          </p:cNvGraphicFramePr>
          <p:nvPr/>
        </p:nvGraphicFramePr>
        <p:xfrm>
          <a:off x="4267200" y="5105400"/>
          <a:ext cx="3981450" cy="1222375"/>
        </p:xfrm>
        <a:graphic>
          <a:graphicData uri="http://schemas.openxmlformats.org/presentationml/2006/ole">
            <p:oleObj spid="_x0000_s3122" name="Equation" r:id="rId3" imgW="59787000" imgH="19481400" progId="Equation.3">
              <p:embed/>
            </p:oleObj>
          </a:graphicData>
        </a:graphic>
      </p:graphicFrame>
      <p:sp>
        <p:nvSpPr>
          <p:cNvPr id="3130" name="Freeform 9"/>
          <p:cNvSpPr>
            <a:spLocks/>
          </p:cNvSpPr>
          <p:nvPr/>
        </p:nvSpPr>
        <p:spPr bwMode="auto">
          <a:xfrm>
            <a:off x="228600" y="3275013"/>
            <a:ext cx="8118475" cy="3354387"/>
          </a:xfrm>
          <a:custGeom>
            <a:avLst/>
            <a:gdLst>
              <a:gd name="T0" fmla="*/ 2147483647 w 5114"/>
              <a:gd name="T1" fmla="*/ 0 h 2113"/>
              <a:gd name="T2" fmla="*/ 2147483647 w 5114"/>
              <a:gd name="T3" fmla="*/ 2147483647 h 2113"/>
              <a:gd name="T4" fmla="*/ 2147483647 w 5114"/>
              <a:gd name="T5" fmla="*/ 2147483647 h 2113"/>
              <a:gd name="T6" fmla="*/ 2147483647 w 5114"/>
              <a:gd name="T7" fmla="*/ 2147483647 h 2113"/>
              <a:gd name="T8" fmla="*/ 2147483647 w 5114"/>
              <a:gd name="T9" fmla="*/ 2147483647 h 2113"/>
              <a:gd name="T10" fmla="*/ 0 w 5114"/>
              <a:gd name="T11" fmla="*/ 2147483647 h 2113"/>
              <a:gd name="T12" fmla="*/ 0 w 5114"/>
              <a:gd name="T13" fmla="*/ 2147483647 h 2113"/>
              <a:gd name="T14" fmla="*/ 2147483647 w 5114"/>
              <a:gd name="T15" fmla="*/ 0 h 211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114"/>
              <a:gd name="T25" fmla="*/ 0 h 2113"/>
              <a:gd name="T26" fmla="*/ 5114 w 5114"/>
              <a:gd name="T27" fmla="*/ 2113 h 211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114" h="2113">
                <a:moveTo>
                  <a:pt x="2783" y="0"/>
                </a:moveTo>
                <a:lnTo>
                  <a:pt x="2790" y="737"/>
                </a:lnTo>
                <a:lnTo>
                  <a:pt x="5114" y="730"/>
                </a:lnTo>
                <a:lnTo>
                  <a:pt x="5114" y="2110"/>
                </a:lnTo>
                <a:lnTo>
                  <a:pt x="2784" y="2113"/>
                </a:lnTo>
                <a:lnTo>
                  <a:pt x="0" y="2113"/>
                </a:lnTo>
                <a:lnTo>
                  <a:pt x="0" y="1"/>
                </a:lnTo>
                <a:lnTo>
                  <a:pt x="2783" y="0"/>
                </a:lnTo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31" name="Line 10"/>
          <p:cNvSpPr>
            <a:spLocks noChangeShapeType="1"/>
          </p:cNvSpPr>
          <p:nvPr/>
        </p:nvSpPr>
        <p:spPr bwMode="auto">
          <a:xfrm>
            <a:off x="4800600" y="2971800"/>
            <a:ext cx="1588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32" name="Freeform 11"/>
          <p:cNvSpPr>
            <a:spLocks/>
          </p:cNvSpPr>
          <p:nvPr/>
        </p:nvSpPr>
        <p:spPr bwMode="auto">
          <a:xfrm>
            <a:off x="2209800" y="3429000"/>
            <a:ext cx="1819275" cy="609600"/>
          </a:xfrm>
          <a:custGeom>
            <a:avLst/>
            <a:gdLst>
              <a:gd name="T0" fmla="*/ 0 w 1068"/>
              <a:gd name="T1" fmla="*/ 2147483647 h 429"/>
              <a:gd name="T2" fmla="*/ 2147483647 w 1068"/>
              <a:gd name="T3" fmla="*/ 2147483647 h 429"/>
              <a:gd name="T4" fmla="*/ 2147483647 w 1068"/>
              <a:gd name="T5" fmla="*/ 0 h 429"/>
              <a:gd name="T6" fmla="*/ 0 w 1068"/>
              <a:gd name="T7" fmla="*/ 0 h 429"/>
              <a:gd name="T8" fmla="*/ 0 w 1068"/>
              <a:gd name="T9" fmla="*/ 2147483647 h 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8"/>
              <a:gd name="T16" fmla="*/ 0 h 429"/>
              <a:gd name="T17" fmla="*/ 1068 w 1068"/>
              <a:gd name="T18" fmla="*/ 429 h 4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8" h="429">
                <a:moveTo>
                  <a:pt x="0" y="428"/>
                </a:moveTo>
                <a:lnTo>
                  <a:pt x="1067" y="428"/>
                </a:lnTo>
                <a:lnTo>
                  <a:pt x="1067" y="0"/>
                </a:lnTo>
                <a:lnTo>
                  <a:pt x="0" y="0"/>
                </a:lnTo>
                <a:lnTo>
                  <a:pt x="0" y="428"/>
                </a:lnTo>
              </a:path>
            </a:pathLst>
          </a:custGeom>
          <a:solidFill>
            <a:srgbClr val="FDE0BD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33" name="Freeform 12"/>
          <p:cNvSpPr>
            <a:spLocks/>
          </p:cNvSpPr>
          <p:nvPr/>
        </p:nvSpPr>
        <p:spPr bwMode="auto">
          <a:xfrm>
            <a:off x="3733800" y="2133600"/>
            <a:ext cx="1981200" cy="914400"/>
          </a:xfrm>
          <a:custGeom>
            <a:avLst/>
            <a:gdLst>
              <a:gd name="T0" fmla="*/ 0 w 1115"/>
              <a:gd name="T1" fmla="*/ 2147483647 h 514"/>
              <a:gd name="T2" fmla="*/ 2147483647 w 1115"/>
              <a:gd name="T3" fmla="*/ 2147483647 h 514"/>
              <a:gd name="T4" fmla="*/ 2147483647 w 1115"/>
              <a:gd name="T5" fmla="*/ 0 h 514"/>
              <a:gd name="T6" fmla="*/ 0 w 1115"/>
              <a:gd name="T7" fmla="*/ 0 h 514"/>
              <a:gd name="T8" fmla="*/ 0 w 1115"/>
              <a:gd name="T9" fmla="*/ 2147483647 h 5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5"/>
              <a:gd name="T16" fmla="*/ 0 h 514"/>
              <a:gd name="T17" fmla="*/ 1115 w 1115"/>
              <a:gd name="T18" fmla="*/ 514 h 5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5" h="514">
                <a:moveTo>
                  <a:pt x="0" y="513"/>
                </a:moveTo>
                <a:lnTo>
                  <a:pt x="1114" y="513"/>
                </a:lnTo>
                <a:lnTo>
                  <a:pt x="1114" y="0"/>
                </a:lnTo>
                <a:lnTo>
                  <a:pt x="0" y="0"/>
                </a:lnTo>
                <a:lnTo>
                  <a:pt x="0" y="513"/>
                </a:lnTo>
              </a:path>
            </a:pathLst>
          </a:custGeom>
          <a:solidFill>
            <a:srgbClr val="C7DAF7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34" name="Rectangle 13"/>
          <p:cNvSpPr>
            <a:spLocks noChangeArrowheads="1"/>
          </p:cNvSpPr>
          <p:nvPr/>
        </p:nvSpPr>
        <p:spPr bwMode="auto">
          <a:xfrm>
            <a:off x="2362200" y="3505200"/>
            <a:ext cx="14874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l-GR" b="1">
                <a:sym typeface="Symbol" pitchFamily="18" charset="2"/>
              </a:rPr>
              <a:t>σ</a:t>
            </a:r>
            <a:r>
              <a:rPr lang="en-US" b="1">
                <a:sym typeface="Symbol" pitchFamily="18" charset="2"/>
              </a:rPr>
              <a:t> Known</a:t>
            </a:r>
          </a:p>
        </p:txBody>
      </p:sp>
      <p:sp>
        <p:nvSpPr>
          <p:cNvPr id="3135" name="Freeform 14"/>
          <p:cNvSpPr>
            <a:spLocks/>
          </p:cNvSpPr>
          <p:nvPr/>
        </p:nvSpPr>
        <p:spPr bwMode="auto">
          <a:xfrm>
            <a:off x="5486400" y="3429000"/>
            <a:ext cx="2057400" cy="609600"/>
          </a:xfrm>
          <a:custGeom>
            <a:avLst/>
            <a:gdLst>
              <a:gd name="T0" fmla="*/ 0 w 1241"/>
              <a:gd name="T1" fmla="*/ 2147483647 h 436"/>
              <a:gd name="T2" fmla="*/ 2147483647 w 1241"/>
              <a:gd name="T3" fmla="*/ 2147483647 h 436"/>
              <a:gd name="T4" fmla="*/ 2147483647 w 1241"/>
              <a:gd name="T5" fmla="*/ 0 h 436"/>
              <a:gd name="T6" fmla="*/ 0 w 1241"/>
              <a:gd name="T7" fmla="*/ 0 h 436"/>
              <a:gd name="T8" fmla="*/ 0 w 1241"/>
              <a:gd name="T9" fmla="*/ 2147483647 h 4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1"/>
              <a:gd name="T16" fmla="*/ 0 h 436"/>
              <a:gd name="T17" fmla="*/ 1241 w 1241"/>
              <a:gd name="T18" fmla="*/ 436 h 4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1" h="436">
                <a:moveTo>
                  <a:pt x="0" y="435"/>
                </a:moveTo>
                <a:lnTo>
                  <a:pt x="1240" y="435"/>
                </a:lnTo>
                <a:lnTo>
                  <a:pt x="1240" y="0"/>
                </a:lnTo>
                <a:lnTo>
                  <a:pt x="0" y="0"/>
                </a:lnTo>
                <a:lnTo>
                  <a:pt x="0" y="435"/>
                </a:lnTo>
              </a:path>
            </a:pathLst>
          </a:custGeom>
          <a:solidFill>
            <a:srgbClr val="C7DAF7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36" name="Line 15"/>
          <p:cNvSpPr>
            <a:spLocks noChangeShapeType="1"/>
          </p:cNvSpPr>
          <p:nvPr/>
        </p:nvSpPr>
        <p:spPr bwMode="auto">
          <a:xfrm>
            <a:off x="3124200" y="32004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37" name="Line 16"/>
          <p:cNvSpPr>
            <a:spLocks noChangeShapeType="1"/>
          </p:cNvSpPr>
          <p:nvPr/>
        </p:nvSpPr>
        <p:spPr bwMode="auto">
          <a:xfrm>
            <a:off x="3124200" y="3200400"/>
            <a:ext cx="1588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38" name="Line 17"/>
          <p:cNvSpPr>
            <a:spLocks noChangeShapeType="1"/>
          </p:cNvSpPr>
          <p:nvPr/>
        </p:nvSpPr>
        <p:spPr bwMode="auto">
          <a:xfrm>
            <a:off x="6553200" y="3200400"/>
            <a:ext cx="1588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39" name="Rectangle 18"/>
          <p:cNvSpPr>
            <a:spLocks noChangeArrowheads="1"/>
          </p:cNvSpPr>
          <p:nvPr/>
        </p:nvSpPr>
        <p:spPr bwMode="auto">
          <a:xfrm>
            <a:off x="5638800" y="3505200"/>
            <a:ext cx="18430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l-GR" b="1">
                <a:sym typeface="Symbol" pitchFamily="18" charset="2"/>
              </a:rPr>
              <a:t>σ</a:t>
            </a:r>
            <a:r>
              <a:rPr lang="en-US" b="1">
                <a:sym typeface="Symbol" pitchFamily="18" charset="2"/>
              </a:rPr>
              <a:t> Unknown</a:t>
            </a:r>
          </a:p>
        </p:txBody>
      </p:sp>
      <p:sp>
        <p:nvSpPr>
          <p:cNvPr id="3140" name="Rectangle 19"/>
          <p:cNvSpPr>
            <a:spLocks noChangeArrowheads="1"/>
          </p:cNvSpPr>
          <p:nvPr/>
        </p:nvSpPr>
        <p:spPr bwMode="auto">
          <a:xfrm>
            <a:off x="3276600" y="2133600"/>
            <a:ext cx="27432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sym typeface="Symbol" pitchFamily="18" charset="2"/>
              </a:rPr>
              <a:t>Hypothesis </a:t>
            </a:r>
          </a:p>
          <a:p>
            <a:pPr algn="ctr" eaLnBrk="0" hangingPunct="0"/>
            <a:r>
              <a:rPr lang="en-US" b="1">
                <a:sym typeface="Symbol" pitchFamily="18" charset="2"/>
              </a:rPr>
              <a:t>Tests for </a:t>
            </a:r>
          </a:p>
        </p:txBody>
      </p:sp>
      <p:sp>
        <p:nvSpPr>
          <p:cNvPr id="3141" name="Text Box 20"/>
          <p:cNvSpPr txBox="1">
            <a:spLocks noChangeArrowheads="1"/>
          </p:cNvSpPr>
          <p:nvPr/>
        </p:nvSpPr>
        <p:spPr bwMode="auto">
          <a:xfrm>
            <a:off x="304800" y="4114800"/>
            <a:ext cx="32766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Consider the test</a:t>
            </a:r>
          </a:p>
        </p:txBody>
      </p:sp>
      <p:graphicFrame>
        <p:nvGraphicFramePr>
          <p:cNvPr id="3123" name="Object 51"/>
          <p:cNvGraphicFramePr>
            <a:graphicFrameLocks noChangeAspect="1"/>
          </p:cNvGraphicFramePr>
          <p:nvPr/>
        </p:nvGraphicFramePr>
        <p:xfrm>
          <a:off x="754063" y="4648200"/>
          <a:ext cx="1430337" cy="493713"/>
        </p:xfrm>
        <a:graphic>
          <a:graphicData uri="http://schemas.openxmlformats.org/presentationml/2006/ole">
            <p:oleObj spid="_x0000_s3123" name="Equation" r:id="rId4" imgW="21141000" imgH="7297560" progId="Equation.3">
              <p:embed/>
            </p:oleObj>
          </a:graphicData>
        </a:graphic>
      </p:graphicFrame>
      <p:graphicFrame>
        <p:nvGraphicFramePr>
          <p:cNvPr id="3124" name="Object 52"/>
          <p:cNvGraphicFramePr>
            <a:graphicFrameLocks noChangeAspect="1"/>
          </p:cNvGraphicFramePr>
          <p:nvPr/>
        </p:nvGraphicFramePr>
        <p:xfrm>
          <a:off x="754063" y="5181600"/>
          <a:ext cx="1403350" cy="493713"/>
        </p:xfrm>
        <a:graphic>
          <a:graphicData uri="http://schemas.openxmlformats.org/presentationml/2006/ole">
            <p:oleObj spid="_x0000_s3124" name="Equation" r:id="rId5" imgW="20734200" imgH="7297560" progId="Equation.3">
              <p:embed/>
            </p:oleObj>
          </a:graphicData>
        </a:graphic>
      </p:graphicFrame>
      <p:sp>
        <p:nvSpPr>
          <p:cNvPr id="3142" name="Text Box 23"/>
          <p:cNvSpPr txBox="1">
            <a:spLocks noChangeArrowheads="1"/>
          </p:cNvSpPr>
          <p:nvPr/>
        </p:nvSpPr>
        <p:spPr bwMode="auto">
          <a:xfrm>
            <a:off x="219075" y="5867400"/>
            <a:ext cx="40386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(Assume the population is normal)</a:t>
            </a:r>
          </a:p>
        </p:txBody>
      </p:sp>
      <p:sp>
        <p:nvSpPr>
          <p:cNvPr id="3143" name="Rectangle 24"/>
          <p:cNvSpPr>
            <a:spLocks noChangeArrowheads="1"/>
          </p:cNvSpPr>
          <p:nvPr/>
        </p:nvSpPr>
        <p:spPr bwMode="auto">
          <a:xfrm>
            <a:off x="685800" y="4635500"/>
            <a:ext cx="1600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aphicFrame>
        <p:nvGraphicFramePr>
          <p:cNvPr id="3125" name="Object 53"/>
          <p:cNvGraphicFramePr>
            <a:graphicFrameLocks noChangeAspect="1"/>
          </p:cNvGraphicFramePr>
          <p:nvPr/>
        </p:nvGraphicFramePr>
        <p:xfrm>
          <a:off x="4722813" y="1563688"/>
          <a:ext cx="287337" cy="374650"/>
        </p:xfrm>
        <a:graphic>
          <a:graphicData uri="http://schemas.openxmlformats.org/presentationml/2006/ole">
            <p:oleObj spid="_x0000_s3125" name="Equation" r:id="rId6" imgW="126780" imgH="164814" progId="Equation.3">
              <p:embed/>
            </p:oleObj>
          </a:graphicData>
        </a:graphic>
      </p:graphicFrame>
      <p:sp>
        <p:nvSpPr>
          <p:cNvPr id="3144" name="Slide Number Placeholder 2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A7F1F400-D1B4-437E-B42C-04CD71C07F3C}" type="slidenum">
              <a:rPr lang="en-US" smtClean="0">
                <a:latin typeface="Arial" charset="0"/>
                <a:cs typeface="Arial" charset="0"/>
              </a:rPr>
              <a:pPr/>
              <a:t>19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145" name="TextBox 6"/>
          <p:cNvSpPr txBox="1">
            <a:spLocks noChangeArrowheads="1"/>
          </p:cNvSpPr>
          <p:nvPr/>
        </p:nvSpPr>
        <p:spPr bwMode="auto">
          <a:xfrm>
            <a:off x="336550" y="50800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9.2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Chapter Goals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884238" y="1417638"/>
            <a:ext cx="7848600" cy="498951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2400" b="1" smtClean="0"/>
              <a:t>After completing this chapter, you should be able to</a:t>
            </a:r>
            <a:r>
              <a:rPr lang="en-US" b="1" smtClean="0"/>
              <a:t>:</a:t>
            </a:r>
            <a:r>
              <a:rPr lang="en-US" sz="2400" smtClean="0"/>
              <a:t> 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SzPct val="80000"/>
            </a:pPr>
            <a:r>
              <a:rPr lang="en-US" sz="2400" smtClean="0"/>
              <a:t>Formulate null and alternative hypotheses for applications involving 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SzPct val="80000"/>
            </a:pPr>
            <a:r>
              <a:rPr lang="en-US" sz="2000" smtClean="0"/>
              <a:t>a single population mean from a normal distribution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SzPct val="80000"/>
            </a:pPr>
            <a:r>
              <a:rPr lang="en-US" sz="2000" smtClean="0"/>
              <a:t>a single population proportion (large samples)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SzPct val="80000"/>
            </a:pPr>
            <a:r>
              <a:rPr lang="en-US" sz="2000" smtClean="0"/>
              <a:t>the variance of a normal distribution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SzPct val="80000"/>
            </a:pPr>
            <a:r>
              <a:rPr lang="en-US" sz="2400" smtClean="0"/>
              <a:t>Formulate a decision rule for testing a hypothesis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SzPct val="80000"/>
            </a:pPr>
            <a:r>
              <a:rPr lang="en-US" sz="2400" smtClean="0"/>
              <a:t>Know how to use the critical value and p-value approaches to test the null hypothesis (for both mean and proportion problems)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SzPct val="80000"/>
            </a:pPr>
            <a:r>
              <a:rPr lang="en-US" sz="2400" smtClean="0"/>
              <a:t>Define Type I and Type II errors and assess the power of a test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SzPct val="80000"/>
            </a:pPr>
            <a:r>
              <a:rPr lang="en-US" sz="2400" smtClean="0"/>
              <a:t>Use the chi-square distribution for tests of the variance of a normal distribution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SzPct val="80000"/>
            </a:pPr>
            <a:endParaRPr lang="en-US" sz="2400" smtClean="0"/>
          </a:p>
        </p:txBody>
      </p:sp>
      <p:sp>
        <p:nvSpPr>
          <p:cNvPr id="5120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1D241B67-2041-4438-A644-87F68FC8B03C}" type="slidenum">
              <a:rPr lang="en-US" smtClean="0">
                <a:latin typeface="Arial" charset="0"/>
                <a:cs typeface="Arial" charset="0"/>
              </a:rPr>
              <a:pPr/>
              <a:t>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8" name="Rectangle 5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Decision Rule</a:t>
            </a:r>
          </a:p>
        </p:txBody>
      </p:sp>
      <p:sp>
        <p:nvSpPr>
          <p:cNvPr id="415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160" name="Rectangle 29"/>
          <p:cNvSpPr>
            <a:spLocks noChangeArrowheads="1"/>
          </p:cNvSpPr>
          <p:nvPr/>
        </p:nvSpPr>
        <p:spPr bwMode="auto">
          <a:xfrm>
            <a:off x="438150" y="3392488"/>
            <a:ext cx="3768725" cy="1023937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161" name="Line 11"/>
          <p:cNvSpPr>
            <a:spLocks noChangeShapeType="1"/>
          </p:cNvSpPr>
          <p:nvPr/>
        </p:nvSpPr>
        <p:spPr bwMode="auto">
          <a:xfrm>
            <a:off x="5857875" y="3298825"/>
            <a:ext cx="0" cy="1371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62" name="Text Box 2"/>
          <p:cNvSpPr txBox="1">
            <a:spLocks noChangeArrowheads="1"/>
          </p:cNvSpPr>
          <p:nvPr/>
        </p:nvSpPr>
        <p:spPr bwMode="auto">
          <a:xfrm>
            <a:off x="7381875" y="4899025"/>
            <a:ext cx="990600" cy="304800"/>
          </a:xfrm>
          <a:prstGeom prst="rect">
            <a:avLst/>
          </a:prstGeom>
          <a:solidFill>
            <a:srgbClr val="FFFFA7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Reject H</a:t>
            </a:r>
            <a:r>
              <a:rPr lang="en-US" sz="1400" baseline="-25000"/>
              <a:t>0</a:t>
            </a:r>
          </a:p>
        </p:txBody>
      </p:sp>
      <p:sp>
        <p:nvSpPr>
          <p:cNvPr id="4163" name="Text Box 3"/>
          <p:cNvSpPr txBox="1">
            <a:spLocks noChangeArrowheads="1"/>
          </p:cNvSpPr>
          <p:nvPr/>
        </p:nvSpPr>
        <p:spPr bwMode="auto">
          <a:xfrm>
            <a:off x="5095875" y="4899025"/>
            <a:ext cx="1524000" cy="304800"/>
          </a:xfrm>
          <a:prstGeom prst="rect">
            <a:avLst/>
          </a:prstGeom>
          <a:solidFill>
            <a:srgbClr val="FFFFA7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Do not reject H</a:t>
            </a:r>
            <a:r>
              <a:rPr lang="en-US" sz="1400" baseline="-25000"/>
              <a:t>0</a:t>
            </a:r>
          </a:p>
        </p:txBody>
      </p:sp>
      <p:sp>
        <p:nvSpPr>
          <p:cNvPr id="4164" name="Freeform 4"/>
          <p:cNvSpPr>
            <a:spLocks/>
          </p:cNvSpPr>
          <p:nvPr/>
        </p:nvSpPr>
        <p:spPr bwMode="auto">
          <a:xfrm flipH="1">
            <a:off x="7305675" y="4441825"/>
            <a:ext cx="842963" cy="228600"/>
          </a:xfrm>
          <a:custGeom>
            <a:avLst/>
            <a:gdLst>
              <a:gd name="T0" fmla="*/ 2147483647 w 582"/>
              <a:gd name="T1" fmla="*/ 2147483647 h 183"/>
              <a:gd name="T2" fmla="*/ 0 w 582"/>
              <a:gd name="T3" fmla="*/ 2147483647 h 183"/>
              <a:gd name="T4" fmla="*/ 2147483647 w 582"/>
              <a:gd name="T5" fmla="*/ 2147483647 h 183"/>
              <a:gd name="T6" fmla="*/ 2147483647 w 582"/>
              <a:gd name="T7" fmla="*/ 2147483647 h 183"/>
              <a:gd name="T8" fmla="*/ 2147483647 w 582"/>
              <a:gd name="T9" fmla="*/ 2147483647 h 183"/>
              <a:gd name="T10" fmla="*/ 2147483647 w 582"/>
              <a:gd name="T11" fmla="*/ 0 h 183"/>
              <a:gd name="T12" fmla="*/ 2147483647 w 582"/>
              <a:gd name="T13" fmla="*/ 2147483647 h 183"/>
              <a:gd name="T14" fmla="*/ 2147483647 w 582"/>
              <a:gd name="T15" fmla="*/ 2147483647 h 183"/>
              <a:gd name="T16" fmla="*/ 2147483647 w 582"/>
              <a:gd name="T17" fmla="*/ 2147483647 h 18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2"/>
              <a:gd name="T28" fmla="*/ 0 h 183"/>
              <a:gd name="T29" fmla="*/ 582 w 582"/>
              <a:gd name="T30" fmla="*/ 183 h 18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2" h="183">
                <a:moveTo>
                  <a:pt x="9" y="177"/>
                </a:moveTo>
                <a:lnTo>
                  <a:pt x="0" y="132"/>
                </a:lnTo>
                <a:lnTo>
                  <a:pt x="258" y="114"/>
                </a:lnTo>
                <a:lnTo>
                  <a:pt x="423" y="66"/>
                </a:lnTo>
                <a:lnTo>
                  <a:pt x="504" y="48"/>
                </a:lnTo>
                <a:lnTo>
                  <a:pt x="582" y="0"/>
                </a:lnTo>
                <a:lnTo>
                  <a:pt x="582" y="183"/>
                </a:lnTo>
                <a:lnTo>
                  <a:pt x="9" y="182"/>
                </a:lnTo>
                <a:lnTo>
                  <a:pt x="9" y="177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65" name="Freeform 6"/>
          <p:cNvSpPr>
            <a:spLocks/>
          </p:cNvSpPr>
          <p:nvPr/>
        </p:nvSpPr>
        <p:spPr bwMode="auto">
          <a:xfrm>
            <a:off x="3495675" y="3298825"/>
            <a:ext cx="2362200" cy="1295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66" name="Freeform 7"/>
          <p:cNvSpPr>
            <a:spLocks/>
          </p:cNvSpPr>
          <p:nvPr/>
        </p:nvSpPr>
        <p:spPr bwMode="auto">
          <a:xfrm>
            <a:off x="5857875" y="3298825"/>
            <a:ext cx="2209800" cy="1295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67" name="Line 8"/>
          <p:cNvSpPr>
            <a:spLocks noChangeShapeType="1"/>
          </p:cNvSpPr>
          <p:nvPr/>
        </p:nvSpPr>
        <p:spPr bwMode="auto">
          <a:xfrm>
            <a:off x="3267075" y="4670425"/>
            <a:ext cx="510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8" name="Line 9"/>
          <p:cNvSpPr>
            <a:spLocks noChangeShapeType="1"/>
          </p:cNvSpPr>
          <p:nvPr/>
        </p:nvSpPr>
        <p:spPr bwMode="auto">
          <a:xfrm flipH="1">
            <a:off x="7458075" y="4060825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9" name="Rectangle 10"/>
          <p:cNvSpPr>
            <a:spLocks noChangeArrowheads="1"/>
          </p:cNvSpPr>
          <p:nvPr/>
        </p:nvSpPr>
        <p:spPr bwMode="auto">
          <a:xfrm flipH="1">
            <a:off x="7839075" y="3679825"/>
            <a:ext cx="530225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latin typeface="Symbol" pitchFamily="18" charset="2"/>
              </a:rPr>
              <a:t>a</a:t>
            </a:r>
          </a:p>
        </p:txBody>
      </p:sp>
      <p:sp>
        <p:nvSpPr>
          <p:cNvPr id="4170" name="Line 12"/>
          <p:cNvSpPr>
            <a:spLocks noChangeShapeType="1"/>
          </p:cNvSpPr>
          <p:nvPr/>
        </p:nvSpPr>
        <p:spPr bwMode="auto">
          <a:xfrm>
            <a:off x="7305675" y="4746625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71" name="Line 13"/>
          <p:cNvSpPr>
            <a:spLocks noChangeShapeType="1"/>
          </p:cNvSpPr>
          <p:nvPr/>
        </p:nvSpPr>
        <p:spPr bwMode="auto">
          <a:xfrm>
            <a:off x="7305675" y="4899025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72" name="Text Box 14"/>
          <p:cNvSpPr txBox="1">
            <a:spLocks noChangeArrowheads="1"/>
          </p:cNvSpPr>
          <p:nvPr/>
        </p:nvSpPr>
        <p:spPr bwMode="auto">
          <a:xfrm>
            <a:off x="7077075" y="5051425"/>
            <a:ext cx="5334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z</a:t>
            </a:r>
            <a:r>
              <a:rPr lang="el-GR" sz="2000" baseline="-25000"/>
              <a:t>α</a:t>
            </a:r>
          </a:p>
        </p:txBody>
      </p:sp>
      <p:sp>
        <p:nvSpPr>
          <p:cNvPr id="4173" name="Line 15"/>
          <p:cNvSpPr>
            <a:spLocks noChangeShapeType="1"/>
          </p:cNvSpPr>
          <p:nvPr/>
        </p:nvSpPr>
        <p:spPr bwMode="auto">
          <a:xfrm>
            <a:off x="3419475" y="4899025"/>
            <a:ext cx="388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74" name="Text Box 16"/>
          <p:cNvSpPr txBox="1">
            <a:spLocks noChangeArrowheads="1"/>
          </p:cNvSpPr>
          <p:nvPr/>
        </p:nvSpPr>
        <p:spPr bwMode="auto">
          <a:xfrm>
            <a:off x="5629275" y="5111750"/>
            <a:ext cx="4572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0</a:t>
            </a:r>
            <a:endParaRPr lang="el-GR" sz="1800" baseline="-25000"/>
          </a:p>
        </p:txBody>
      </p:sp>
      <p:sp>
        <p:nvSpPr>
          <p:cNvPr id="4175" name="Text Box 17"/>
          <p:cNvSpPr txBox="1">
            <a:spLocks noChangeArrowheads="1"/>
          </p:cNvSpPr>
          <p:nvPr/>
        </p:nvSpPr>
        <p:spPr bwMode="auto">
          <a:xfrm>
            <a:off x="5629275" y="5556250"/>
            <a:ext cx="5334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000">
                <a:sym typeface="Symbol" pitchFamily="18" charset="2"/>
              </a:rPr>
              <a:t>μ</a:t>
            </a:r>
            <a:r>
              <a:rPr lang="en-US" sz="2000" baseline="-25000">
                <a:sym typeface="Symbol" pitchFamily="18" charset="2"/>
              </a:rPr>
              <a:t>0</a:t>
            </a:r>
            <a:endParaRPr lang="el-GR" sz="2000" baseline="-25000"/>
          </a:p>
        </p:txBody>
      </p:sp>
      <p:sp>
        <p:nvSpPr>
          <p:cNvPr id="4176" name="Rectangle 18"/>
          <p:cNvSpPr>
            <a:spLocks noChangeArrowheads="1"/>
          </p:cNvSpPr>
          <p:nvPr/>
        </p:nvSpPr>
        <p:spPr bwMode="auto">
          <a:xfrm>
            <a:off x="5010150" y="1673225"/>
            <a:ext cx="1600200" cy="938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en-US" b="1"/>
              <a:t>H</a:t>
            </a:r>
            <a:r>
              <a:rPr lang="en-US" b="1" baseline="-25000"/>
              <a:t>0</a:t>
            </a:r>
            <a:r>
              <a:rPr lang="en-US" b="1"/>
              <a:t>: </a:t>
            </a:r>
            <a:r>
              <a:rPr lang="el-GR" b="1"/>
              <a:t>μ</a:t>
            </a:r>
            <a:r>
              <a:rPr lang="en-US" b="1"/>
              <a:t> = </a:t>
            </a:r>
            <a:r>
              <a:rPr lang="el-GR" b="1"/>
              <a:t>μ</a:t>
            </a:r>
            <a:r>
              <a:rPr lang="en-US" b="1" baseline="-25000"/>
              <a:t>0</a:t>
            </a:r>
            <a:r>
              <a:rPr lang="en-US" b="1"/>
              <a:t>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b="1"/>
              <a:t>H</a:t>
            </a:r>
            <a:r>
              <a:rPr lang="en-US" b="1" baseline="-25000"/>
              <a:t>1</a:t>
            </a:r>
            <a:r>
              <a:rPr lang="en-US" b="1"/>
              <a:t>: </a:t>
            </a:r>
            <a:r>
              <a:rPr lang="el-GR" b="1"/>
              <a:t>μ</a:t>
            </a:r>
            <a:r>
              <a:rPr lang="en-US" b="1"/>
              <a:t> &gt; </a:t>
            </a:r>
            <a:r>
              <a:rPr lang="el-GR" b="1"/>
              <a:t>μ</a:t>
            </a:r>
            <a:r>
              <a:rPr lang="en-US" b="1" baseline="-25000"/>
              <a:t>0</a:t>
            </a:r>
            <a:r>
              <a:rPr lang="en-US"/>
              <a:t> </a:t>
            </a:r>
          </a:p>
        </p:txBody>
      </p:sp>
      <p:sp>
        <p:nvSpPr>
          <p:cNvPr id="4177" name="Text Box 20"/>
          <p:cNvSpPr txBox="1">
            <a:spLocks noChangeArrowheads="1"/>
          </p:cNvSpPr>
          <p:nvPr/>
        </p:nvSpPr>
        <p:spPr bwMode="auto">
          <a:xfrm>
            <a:off x="6178550" y="6300788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Critical value</a:t>
            </a:r>
          </a:p>
        </p:txBody>
      </p:sp>
      <p:sp>
        <p:nvSpPr>
          <p:cNvPr id="4178" name="Line 21"/>
          <p:cNvSpPr>
            <a:spLocks noChangeShapeType="1"/>
          </p:cNvSpPr>
          <p:nvPr/>
        </p:nvSpPr>
        <p:spPr bwMode="auto">
          <a:xfrm flipV="1">
            <a:off x="7351713" y="6062663"/>
            <a:ext cx="0" cy="33020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79" name="Text Box 22"/>
          <p:cNvSpPr txBox="1">
            <a:spLocks noChangeArrowheads="1"/>
          </p:cNvSpPr>
          <p:nvPr/>
        </p:nvSpPr>
        <p:spPr bwMode="auto">
          <a:xfrm>
            <a:off x="3306763" y="5043488"/>
            <a:ext cx="5334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Z</a:t>
            </a:r>
            <a:endParaRPr lang="el-GR" sz="2000" b="1" baseline="-25000"/>
          </a:p>
        </p:txBody>
      </p:sp>
      <p:graphicFrame>
        <p:nvGraphicFramePr>
          <p:cNvPr id="4153" name="Object 57">
            <a:hlinkClick r:id="" action="ppaction://ole?verb=0"/>
          </p:cNvPr>
          <p:cNvGraphicFramePr>
            <a:graphicFrameLocks/>
          </p:cNvGraphicFramePr>
          <p:nvPr/>
        </p:nvGraphicFramePr>
        <p:xfrm>
          <a:off x="401638" y="1928813"/>
          <a:ext cx="3981450" cy="1222375"/>
        </p:xfrm>
        <a:graphic>
          <a:graphicData uri="http://schemas.openxmlformats.org/presentationml/2006/ole">
            <p:oleObj spid="_x0000_s4153" name="Equation" r:id="rId3" imgW="2478960" imgH="799560" progId="Equation.3">
              <p:embed/>
            </p:oleObj>
          </a:graphicData>
        </a:graphic>
      </p:graphicFrame>
      <p:graphicFrame>
        <p:nvGraphicFramePr>
          <p:cNvPr id="4154" name="Object 58"/>
          <p:cNvGraphicFramePr>
            <a:graphicFrameLocks noChangeAspect="1"/>
          </p:cNvGraphicFramePr>
          <p:nvPr/>
        </p:nvGraphicFramePr>
        <p:xfrm>
          <a:off x="571500" y="3867150"/>
          <a:ext cx="3516313" cy="463550"/>
        </p:xfrm>
        <a:graphic>
          <a:graphicData uri="http://schemas.openxmlformats.org/presentationml/2006/ole">
            <p:oleObj spid="_x0000_s4154" name="Equation" r:id="rId4" imgW="61414200" imgH="8109720" progId="Equation.3">
              <p:embed/>
            </p:oleObj>
          </a:graphicData>
        </a:graphic>
      </p:graphicFrame>
      <p:graphicFrame>
        <p:nvGraphicFramePr>
          <p:cNvPr id="4155" name="Object 59"/>
          <p:cNvGraphicFramePr>
            <a:graphicFrameLocks noChangeAspect="1"/>
          </p:cNvGraphicFramePr>
          <p:nvPr/>
        </p:nvGraphicFramePr>
        <p:xfrm>
          <a:off x="6856413" y="5491163"/>
          <a:ext cx="1025525" cy="600075"/>
        </p:xfrm>
        <a:graphic>
          <a:graphicData uri="http://schemas.openxmlformats.org/presentationml/2006/ole">
            <p:oleObj spid="_x0000_s4155" name="Equation" r:id="rId5" imgW="22768200" imgH="13389480" progId="Equation.3">
              <p:embed/>
            </p:oleObj>
          </a:graphicData>
        </a:graphic>
      </p:graphicFrame>
      <p:sp>
        <p:nvSpPr>
          <p:cNvPr id="4180" name="Text Box 28"/>
          <p:cNvSpPr txBox="1">
            <a:spLocks noChangeArrowheads="1"/>
          </p:cNvSpPr>
          <p:nvPr/>
        </p:nvSpPr>
        <p:spPr bwMode="auto">
          <a:xfrm>
            <a:off x="461963" y="3355975"/>
            <a:ext cx="22669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Alternate rule:</a:t>
            </a:r>
          </a:p>
        </p:txBody>
      </p:sp>
      <p:graphicFrame>
        <p:nvGraphicFramePr>
          <p:cNvPr id="4156" name="Object 60"/>
          <p:cNvGraphicFramePr>
            <a:graphicFrameLocks noChangeAspect="1"/>
          </p:cNvGraphicFramePr>
          <p:nvPr/>
        </p:nvGraphicFramePr>
        <p:xfrm>
          <a:off x="3414713" y="5476875"/>
          <a:ext cx="315912" cy="411163"/>
        </p:xfrm>
        <a:graphic>
          <a:graphicData uri="http://schemas.openxmlformats.org/presentationml/2006/ole">
            <p:oleObj spid="_x0000_s4156" name="Equation" r:id="rId6" imgW="126780" imgH="164814" progId="Equation.3">
              <p:embed/>
            </p:oleObj>
          </a:graphicData>
        </a:graphic>
      </p:graphicFrame>
      <p:sp>
        <p:nvSpPr>
          <p:cNvPr id="4181" name="Slide Number Placeholder 2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0B057CA8-339E-462B-8B33-AAAAC81F2904}" type="slidenum">
              <a:rPr lang="en-US" smtClean="0">
                <a:latin typeface="Arial" charset="0"/>
                <a:cs typeface="Arial" charset="0"/>
              </a:rPr>
              <a:pPr/>
              <a:t>20</a:t>
            </a:fld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4157" name="Object 61"/>
          <p:cNvGraphicFramePr>
            <a:graphicFrameLocks noChangeAspect="1"/>
          </p:cNvGraphicFramePr>
          <p:nvPr/>
        </p:nvGraphicFramePr>
        <p:xfrm>
          <a:off x="8016875" y="6359525"/>
          <a:ext cx="358775" cy="392113"/>
        </p:xfrm>
        <a:graphic>
          <a:graphicData uri="http://schemas.openxmlformats.org/presentationml/2006/ole">
            <p:oleObj spid="_x0000_s4157" name="Equation" r:id="rId7" imgW="1905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207963"/>
            <a:ext cx="7078662" cy="990600"/>
          </a:xfrm>
        </p:spPr>
        <p:txBody>
          <a:bodyPr/>
          <a:lstStyle/>
          <a:p>
            <a:pPr eaLnBrk="1" hangingPunct="1"/>
            <a:r>
              <a:rPr lang="en-US" smtClean="0"/>
              <a:t>p-Value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8800"/>
            <a:ext cx="7696200" cy="4191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60000"/>
              </a:spcBef>
            </a:pPr>
            <a:r>
              <a:rPr lang="en-US" sz="3200" smtClean="0">
                <a:solidFill>
                  <a:srgbClr val="0000FF"/>
                </a:solidFill>
              </a:rPr>
              <a:t>p-value: </a:t>
            </a:r>
            <a:r>
              <a:rPr lang="en-US" sz="3200" smtClean="0"/>
              <a:t>Probability of obtaining a test statistic more extreme ( </a:t>
            </a:r>
            <a:r>
              <a:rPr lang="en-US" sz="3200" smtClean="0">
                <a:sym typeface="Symbol" pitchFamily="18" charset="2"/>
              </a:rPr>
              <a:t>≤</a:t>
            </a:r>
            <a:r>
              <a:rPr lang="en-US" sz="3200" smtClean="0"/>
              <a:t> or </a:t>
            </a:r>
            <a:r>
              <a:rPr lang="en-US" sz="3200" b="1" smtClean="0">
                <a:sym typeface="Symbol" pitchFamily="18" charset="2"/>
              </a:rPr>
              <a:t></a:t>
            </a:r>
            <a:r>
              <a:rPr lang="en-US" sz="3200" smtClean="0"/>
              <a:t> ) than the observed sample value </a:t>
            </a:r>
            <a:r>
              <a:rPr lang="en-US" sz="3200" smtClean="0">
                <a:solidFill>
                  <a:srgbClr val="0000FF"/>
                </a:solidFill>
              </a:rPr>
              <a:t>given H</a:t>
            </a:r>
            <a:r>
              <a:rPr lang="en-US" sz="3200" baseline="-25000" smtClean="0">
                <a:solidFill>
                  <a:srgbClr val="0000FF"/>
                </a:solidFill>
              </a:rPr>
              <a:t>0</a:t>
            </a:r>
            <a:r>
              <a:rPr lang="en-US" sz="3200" smtClean="0">
                <a:solidFill>
                  <a:srgbClr val="0000FF"/>
                </a:solidFill>
              </a:rPr>
              <a:t> is true</a:t>
            </a:r>
          </a:p>
          <a:p>
            <a:pPr lvl="1" eaLnBrk="1" hangingPunct="1">
              <a:lnSpc>
                <a:spcPct val="120000"/>
              </a:lnSpc>
              <a:spcBef>
                <a:spcPct val="60000"/>
              </a:spcBef>
            </a:pPr>
            <a:r>
              <a:rPr lang="en-US" sz="2800" smtClean="0"/>
              <a:t>Also called </a:t>
            </a:r>
            <a:r>
              <a:rPr lang="en-US" sz="2800" smtClean="0">
                <a:solidFill>
                  <a:srgbClr val="0000FF"/>
                </a:solidFill>
              </a:rPr>
              <a:t>observed level of significance</a:t>
            </a:r>
          </a:p>
          <a:p>
            <a:pPr lvl="1" eaLnBrk="1" hangingPunct="1">
              <a:lnSpc>
                <a:spcPct val="110000"/>
              </a:lnSpc>
              <a:spcBef>
                <a:spcPct val="60000"/>
              </a:spcBef>
            </a:pPr>
            <a:r>
              <a:rPr lang="en-US" sz="2800" smtClean="0"/>
              <a:t>Smallest value of  </a:t>
            </a:r>
            <a:r>
              <a:rPr lang="en-US" sz="2800" b="1" smtClean="0">
                <a:sym typeface="Symbol" pitchFamily="18" charset="2"/>
              </a:rPr>
              <a:t></a:t>
            </a:r>
            <a:r>
              <a:rPr lang="en-US" sz="2800" smtClean="0"/>
              <a:t>  for which H</a:t>
            </a:r>
            <a:r>
              <a:rPr lang="en-US" sz="2800" baseline="-25000" smtClean="0"/>
              <a:t>0</a:t>
            </a:r>
            <a:r>
              <a:rPr lang="en-US" sz="2800" smtClean="0"/>
              <a:t> can be rejected </a:t>
            </a:r>
          </a:p>
        </p:txBody>
      </p:sp>
      <p:sp>
        <p:nvSpPr>
          <p:cNvPr id="358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D993EE05-7FB6-4EE4-9538-981AEFEDE848}" type="slidenum">
              <a:rPr lang="en-US" smtClean="0">
                <a:latin typeface="Arial" charset="0"/>
                <a:cs typeface="Arial" charset="0"/>
              </a:rPr>
              <a:pPr/>
              <a:t>21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8" name="Rectangle 2"/>
          <p:cNvSpPr>
            <a:spLocks noChangeArrowheads="1"/>
          </p:cNvSpPr>
          <p:nvPr/>
        </p:nvSpPr>
        <p:spPr bwMode="auto">
          <a:xfrm>
            <a:off x="914400" y="5367338"/>
            <a:ext cx="5084763" cy="106045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149" name="Rectangle 3"/>
          <p:cNvSpPr>
            <a:spLocks noGrp="1" noChangeArrowheads="1"/>
          </p:cNvSpPr>
          <p:nvPr>
            <p:ph type="title"/>
          </p:nvPr>
        </p:nvSpPr>
        <p:spPr>
          <a:xfrm>
            <a:off x="1060450" y="434975"/>
            <a:ext cx="7793038" cy="762000"/>
          </a:xfrm>
        </p:spPr>
        <p:txBody>
          <a:bodyPr/>
          <a:lstStyle/>
          <a:p>
            <a:pPr eaLnBrk="1" hangingPunct="1"/>
            <a:r>
              <a:rPr lang="en-US" smtClean="0"/>
              <a:t>p-Value Approach to Testing</a:t>
            </a:r>
          </a:p>
        </p:txBody>
      </p:sp>
      <p:sp>
        <p:nvSpPr>
          <p:cNvPr id="5150" name="Rectangle 4"/>
          <p:cNvSpPr>
            <a:spLocks noGrp="1" noChangeArrowheads="1"/>
          </p:cNvSpPr>
          <p:nvPr>
            <p:ph idx="1"/>
          </p:nvPr>
        </p:nvSpPr>
        <p:spPr>
          <a:xfrm>
            <a:off x="512763" y="1563688"/>
            <a:ext cx="8326437" cy="501015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sz="2400" smtClean="0"/>
              <a:t>Convert sample result (e.g.,    ) to test statistic (e.g., z statistic )</a:t>
            </a:r>
          </a:p>
          <a:p>
            <a:pPr eaLnBrk="1" hangingPunct="1">
              <a:spcBef>
                <a:spcPct val="60000"/>
              </a:spcBef>
            </a:pPr>
            <a:r>
              <a:rPr lang="en-US" sz="2400" smtClean="0"/>
              <a:t>Obtain the </a:t>
            </a:r>
            <a:r>
              <a:rPr lang="en-US" sz="2400" smtClean="0">
                <a:solidFill>
                  <a:srgbClr val="0000FF"/>
                </a:solidFill>
              </a:rPr>
              <a:t>p-value</a:t>
            </a:r>
          </a:p>
          <a:p>
            <a:pPr lvl="1" eaLnBrk="1" hangingPunct="1">
              <a:lnSpc>
                <a:spcPct val="40000"/>
              </a:lnSpc>
              <a:spcBef>
                <a:spcPct val="60000"/>
              </a:spcBef>
            </a:pPr>
            <a:r>
              <a:rPr lang="en-US" smtClean="0"/>
              <a:t>For an upper </a:t>
            </a:r>
          </a:p>
          <a:p>
            <a:pPr lvl="1" eaLnBrk="1" hangingPunct="1">
              <a:lnSpc>
                <a:spcPct val="400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en-US" smtClean="0"/>
              <a:t>	   tail test: </a:t>
            </a:r>
          </a:p>
          <a:p>
            <a:pPr lvl="1" eaLnBrk="1" hangingPunct="1">
              <a:spcBef>
                <a:spcPct val="60000"/>
              </a:spcBef>
            </a:pPr>
            <a:endParaRPr lang="en-US" sz="1200" smtClean="0"/>
          </a:p>
          <a:p>
            <a:pPr lvl="1" eaLnBrk="1" hangingPunct="1">
              <a:spcBef>
                <a:spcPct val="60000"/>
              </a:spcBef>
            </a:pPr>
            <a:endParaRPr lang="en-US" sz="1200" smtClean="0"/>
          </a:p>
          <a:p>
            <a:pPr lvl="1" eaLnBrk="1" hangingPunct="1">
              <a:spcBef>
                <a:spcPct val="60000"/>
              </a:spcBef>
            </a:pPr>
            <a:endParaRPr lang="en-US" sz="1200" smtClean="0"/>
          </a:p>
          <a:p>
            <a:pPr eaLnBrk="1" hangingPunct="1">
              <a:lnSpc>
                <a:spcPct val="110000"/>
              </a:lnSpc>
              <a:spcBef>
                <a:spcPct val="60000"/>
              </a:spcBef>
            </a:pPr>
            <a:r>
              <a:rPr lang="en-US" sz="2400" smtClean="0">
                <a:solidFill>
                  <a:srgbClr val="0000FF"/>
                </a:solidFill>
              </a:rPr>
              <a:t>Decision rule: </a:t>
            </a:r>
            <a:r>
              <a:rPr lang="en-US" sz="2400" smtClean="0"/>
              <a:t>compare the</a:t>
            </a:r>
            <a:r>
              <a:rPr lang="en-US" sz="2400" smtClean="0">
                <a:solidFill>
                  <a:srgbClr val="0000FF"/>
                </a:solidFill>
              </a:rPr>
              <a:t> p-value </a:t>
            </a:r>
            <a:r>
              <a:rPr lang="en-US" sz="2400" smtClean="0"/>
              <a:t>to  </a:t>
            </a:r>
            <a:r>
              <a:rPr lang="en-US" sz="2400" b="1" smtClean="0">
                <a:solidFill>
                  <a:srgbClr val="0000FF"/>
                </a:solidFill>
                <a:sym typeface="Symbol" pitchFamily="18" charset="2"/>
              </a:rPr>
              <a:t>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mtClean="0"/>
              <a:t>If   p-value  </a:t>
            </a:r>
            <a:r>
              <a:rPr lang="en-US" smtClean="0">
                <a:sym typeface="Symbol" pitchFamily="18" charset="2"/>
              </a:rPr>
              <a:t>&lt;  </a:t>
            </a:r>
            <a:r>
              <a:rPr lang="en-US" b="1" smtClean="0">
                <a:sym typeface="Symbol" pitchFamily="18" charset="2"/>
              </a:rPr>
              <a:t></a:t>
            </a:r>
            <a:r>
              <a:rPr lang="en-US" smtClean="0">
                <a:sym typeface="Symbol" pitchFamily="18" charset="2"/>
              </a:rPr>
              <a:t> </a:t>
            </a:r>
            <a:r>
              <a:rPr lang="en-US" smtClean="0"/>
              <a:t>,  reject H</a:t>
            </a:r>
            <a:r>
              <a:rPr lang="en-US" baseline="-25000" smtClean="0"/>
              <a:t>0</a:t>
            </a:r>
            <a:endParaRPr lang="en-US" smtClean="0"/>
          </a:p>
          <a:p>
            <a:pPr lvl="1" eaLnBrk="1" hangingPunct="1">
              <a:spcBef>
                <a:spcPct val="60000"/>
              </a:spcBef>
            </a:pPr>
            <a:r>
              <a:rPr lang="en-US" smtClean="0"/>
              <a:t>If   p-value  </a:t>
            </a:r>
            <a:r>
              <a:rPr lang="en-US" b="1" smtClean="0">
                <a:sym typeface="Symbol" pitchFamily="18" charset="2"/>
              </a:rPr>
              <a:t></a:t>
            </a:r>
            <a:r>
              <a:rPr lang="en-US" smtClean="0"/>
              <a:t>  </a:t>
            </a:r>
            <a:r>
              <a:rPr lang="en-US" b="1" smtClean="0">
                <a:sym typeface="Symbol" pitchFamily="18" charset="2"/>
              </a:rPr>
              <a:t></a:t>
            </a:r>
            <a:r>
              <a:rPr lang="en-US" smtClean="0"/>
              <a:t> ,  do not reject H</a:t>
            </a:r>
            <a:r>
              <a:rPr lang="en-US" baseline="-25000" smtClean="0"/>
              <a:t>0</a:t>
            </a:r>
            <a:r>
              <a:rPr lang="en-US" smtClean="0"/>
              <a:t> </a:t>
            </a:r>
          </a:p>
        </p:txBody>
      </p:sp>
      <p:sp>
        <p:nvSpPr>
          <p:cNvPr id="515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5146" name="Object 26"/>
          <p:cNvGraphicFramePr>
            <a:graphicFrameLocks noChangeAspect="1"/>
          </p:cNvGraphicFramePr>
          <p:nvPr/>
        </p:nvGraphicFramePr>
        <p:xfrm>
          <a:off x="4681538" y="1600200"/>
          <a:ext cx="287337" cy="374650"/>
        </p:xfrm>
        <a:graphic>
          <a:graphicData uri="http://schemas.openxmlformats.org/presentationml/2006/ole">
            <p:oleObj spid="_x0000_s5146" name="Equation" r:id="rId3" imgW="126780" imgH="164814" progId="Equation.3">
              <p:embed/>
            </p:oleObj>
          </a:graphicData>
        </a:graphic>
      </p:graphicFrame>
      <p:graphicFrame>
        <p:nvGraphicFramePr>
          <p:cNvPr id="5147" name="Object 27"/>
          <p:cNvGraphicFramePr>
            <a:graphicFrameLocks noChangeAspect="1"/>
          </p:cNvGraphicFramePr>
          <p:nvPr/>
        </p:nvGraphicFramePr>
        <p:xfrm>
          <a:off x="3546475" y="2838450"/>
          <a:ext cx="5414963" cy="1558925"/>
        </p:xfrm>
        <a:graphic>
          <a:graphicData uri="http://schemas.openxmlformats.org/presentationml/2006/ole">
            <p:oleObj spid="_x0000_s5147" name="Equation" r:id="rId4" imgW="2908300" imgH="838200" progId="Equation.3">
              <p:embed/>
            </p:oleObj>
          </a:graphicData>
        </a:graphic>
      </p:graphicFrame>
      <p:sp>
        <p:nvSpPr>
          <p:cNvPr id="5152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23DBC352-36B9-43C0-8A8E-EF591345B86B}" type="slidenum">
              <a:rPr lang="en-US" smtClean="0">
                <a:latin typeface="Arial" charset="0"/>
                <a:cs typeface="Arial" charset="0"/>
              </a:rPr>
              <a:pPr/>
              <a:t>22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40688" y="3282950"/>
            <a:ext cx="1042987" cy="1123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143000" y="1600200"/>
            <a:ext cx="7086600" cy="22860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173038"/>
            <a:ext cx="7793038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Example: Upper-Tail Z Test </a:t>
            </a:r>
            <a:br>
              <a:rPr lang="en-US" smtClean="0"/>
            </a:br>
            <a:r>
              <a:rPr lang="en-US" smtClean="0"/>
              <a:t>for Mean  (</a:t>
            </a:r>
            <a:r>
              <a:rPr lang="en-US" smtClean="0">
                <a:sym typeface="Symbol" pitchFamily="18" charset="2"/>
              </a:rPr>
              <a:t></a:t>
            </a:r>
            <a:r>
              <a:rPr lang="en-US" smtClean="0"/>
              <a:t> Known)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idx="1"/>
          </p:nvPr>
        </p:nvSpPr>
        <p:spPr>
          <a:xfrm>
            <a:off x="990600" y="1600200"/>
            <a:ext cx="7696200" cy="25177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   A phone industry manager thinks that customer monthly cell phone bill have increased, and now average over $52 per month.  The company wishes to test this claim.  (Assume </a:t>
            </a:r>
            <a:r>
              <a:rPr lang="en-US" smtClean="0">
                <a:sym typeface="Symbol" pitchFamily="18" charset="2"/>
              </a:rPr>
              <a:t> = 10 is known)</a:t>
            </a:r>
          </a:p>
        </p:txBody>
      </p:sp>
      <p:sp>
        <p:nvSpPr>
          <p:cNvPr id="3891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914400" y="4572000"/>
            <a:ext cx="7772400" cy="1565275"/>
          </a:xfrm>
          <a:prstGeom prst="rect">
            <a:avLst/>
          </a:prstGeom>
          <a:solidFill>
            <a:srgbClr val="C7DA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l-GR">
                <a:sym typeface="Symbol" pitchFamily="18" charset="2"/>
              </a:rPr>
              <a:t>μ</a:t>
            </a:r>
            <a:r>
              <a:rPr lang="en-US">
                <a:sym typeface="Symbol" pitchFamily="18" charset="2"/>
              </a:rPr>
              <a:t> ≤ 52     the average is </a:t>
            </a:r>
            <a:r>
              <a:rPr lang="en-US">
                <a:solidFill>
                  <a:srgbClr val="0000FF"/>
                </a:solidFill>
                <a:sym typeface="Symbol" pitchFamily="18" charset="2"/>
              </a:rPr>
              <a:t>not</a:t>
            </a:r>
            <a:r>
              <a:rPr lang="en-US">
                <a:sym typeface="Symbol" pitchFamily="18" charset="2"/>
              </a:rPr>
              <a:t> over $52 per month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/>
              <a:t>H</a:t>
            </a:r>
            <a:r>
              <a:rPr lang="en-US" baseline="-25000"/>
              <a:t>1</a:t>
            </a:r>
            <a:r>
              <a:rPr lang="en-US"/>
              <a:t>: </a:t>
            </a:r>
            <a:r>
              <a:rPr lang="el-GR">
                <a:sym typeface="Symbol" pitchFamily="18" charset="2"/>
              </a:rPr>
              <a:t>μ</a:t>
            </a:r>
            <a:r>
              <a:rPr lang="en-US">
                <a:sym typeface="Symbol" pitchFamily="18" charset="2"/>
              </a:rPr>
              <a:t> &gt; 52     the average </a:t>
            </a:r>
            <a:r>
              <a:rPr lang="en-US">
                <a:solidFill>
                  <a:srgbClr val="0000FF"/>
                </a:solidFill>
                <a:sym typeface="Symbol" pitchFamily="18" charset="2"/>
              </a:rPr>
              <a:t>is</a:t>
            </a:r>
            <a:r>
              <a:rPr lang="en-US">
                <a:sym typeface="Symbol" pitchFamily="18" charset="2"/>
              </a:rPr>
              <a:t> greater than $52 per month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		</a:t>
            </a:r>
            <a:r>
              <a:rPr lang="en-US" sz="2000">
                <a:sym typeface="Symbol" pitchFamily="18" charset="2"/>
              </a:rPr>
              <a:t>(i.e., sufficient evidence exists to support the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		manager’s claim)</a:t>
            </a:r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762000" y="4114800"/>
            <a:ext cx="3097213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>
                <a:solidFill>
                  <a:srgbClr val="0000FF"/>
                </a:solidFill>
              </a:rPr>
              <a:t>Form hypothesis test:</a:t>
            </a:r>
          </a:p>
        </p:txBody>
      </p:sp>
      <p:sp>
        <p:nvSpPr>
          <p:cNvPr id="38920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9ABEDC37-87DF-4A71-8ABA-04E886DD0DF8}" type="slidenum">
              <a:rPr lang="en-US" smtClean="0">
                <a:latin typeface="Arial" charset="0"/>
                <a:cs typeface="Arial" charset="0"/>
              </a:rPr>
              <a:pPr/>
              <a:t>23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8" name="Rectangle 4"/>
          <p:cNvSpPr>
            <a:spLocks noChangeArrowheads="1"/>
          </p:cNvSpPr>
          <p:nvPr/>
        </p:nvSpPr>
        <p:spPr bwMode="auto">
          <a:xfrm>
            <a:off x="762000" y="2362200"/>
            <a:ext cx="4114800" cy="533400"/>
          </a:xfrm>
          <a:prstGeom prst="rect">
            <a:avLst/>
          </a:prstGeom>
          <a:solidFill>
            <a:srgbClr val="C7DAF7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159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8077200" cy="1930400"/>
          </a:xfrm>
        </p:spPr>
        <p:txBody>
          <a:bodyPr/>
          <a:lstStyle/>
          <a:p>
            <a:pPr eaLnBrk="1" hangingPunct="1"/>
            <a:r>
              <a:rPr lang="en-US" sz="2700" smtClean="0"/>
              <a:t>Suppose that </a:t>
            </a:r>
            <a:r>
              <a:rPr lang="en-US" sz="2700" smtClean="0">
                <a:sym typeface="Symbol" pitchFamily="18" charset="2"/>
              </a:rPr>
              <a:t> = .10 is chosen for this test</a:t>
            </a:r>
          </a:p>
          <a:p>
            <a:pPr eaLnBrk="1" hangingPunct="1">
              <a:buFont typeface="Wingdings" pitchFamily="2" charset="2"/>
              <a:buNone/>
            </a:pPr>
            <a:endParaRPr lang="en-US" sz="140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700" smtClean="0">
                <a:sym typeface="Symbol" pitchFamily="18" charset="2"/>
              </a:rPr>
              <a:t>Find the rejection region:</a:t>
            </a:r>
          </a:p>
        </p:txBody>
      </p:sp>
      <p:sp>
        <p:nvSpPr>
          <p:cNvPr id="616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161" name="Line 12"/>
          <p:cNvSpPr>
            <a:spLocks noChangeShapeType="1"/>
          </p:cNvSpPr>
          <p:nvPr/>
        </p:nvSpPr>
        <p:spPr bwMode="auto">
          <a:xfrm>
            <a:off x="4800600" y="3048000"/>
            <a:ext cx="0" cy="1371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62" name="Text Box 2"/>
          <p:cNvSpPr txBox="1">
            <a:spLocks noChangeArrowheads="1"/>
          </p:cNvSpPr>
          <p:nvPr/>
        </p:nvSpPr>
        <p:spPr bwMode="auto">
          <a:xfrm>
            <a:off x="6400800" y="4648200"/>
            <a:ext cx="990600" cy="304800"/>
          </a:xfrm>
          <a:prstGeom prst="rect">
            <a:avLst/>
          </a:prstGeom>
          <a:solidFill>
            <a:srgbClr val="FFFFA7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Reject H</a:t>
            </a:r>
            <a:r>
              <a:rPr lang="en-US" sz="1400" baseline="-25000"/>
              <a:t>0</a:t>
            </a:r>
          </a:p>
        </p:txBody>
      </p:sp>
      <p:sp>
        <p:nvSpPr>
          <p:cNvPr id="6163" name="Text Box 3"/>
          <p:cNvSpPr txBox="1">
            <a:spLocks noChangeArrowheads="1"/>
          </p:cNvSpPr>
          <p:nvPr/>
        </p:nvSpPr>
        <p:spPr bwMode="auto">
          <a:xfrm>
            <a:off x="4038600" y="4648200"/>
            <a:ext cx="1524000" cy="304800"/>
          </a:xfrm>
          <a:prstGeom prst="rect">
            <a:avLst/>
          </a:prstGeom>
          <a:solidFill>
            <a:srgbClr val="FFFFA7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Do not reject H</a:t>
            </a:r>
            <a:r>
              <a:rPr lang="en-US" sz="1400" baseline="-25000"/>
              <a:t>0</a:t>
            </a:r>
          </a:p>
        </p:txBody>
      </p:sp>
      <p:sp>
        <p:nvSpPr>
          <p:cNvPr id="6164" name="Freeform 6"/>
          <p:cNvSpPr>
            <a:spLocks/>
          </p:cNvSpPr>
          <p:nvPr/>
        </p:nvSpPr>
        <p:spPr bwMode="auto">
          <a:xfrm>
            <a:off x="5942013" y="4003675"/>
            <a:ext cx="1150937" cy="414338"/>
          </a:xfrm>
          <a:custGeom>
            <a:avLst/>
            <a:gdLst>
              <a:gd name="T0" fmla="*/ 2147483647 w 725"/>
              <a:gd name="T1" fmla="*/ 2147483647 h 261"/>
              <a:gd name="T2" fmla="*/ 2147483647 w 725"/>
              <a:gd name="T3" fmla="*/ 2147483647 h 261"/>
              <a:gd name="T4" fmla="*/ 2147483647 w 725"/>
              <a:gd name="T5" fmla="*/ 2147483647 h 261"/>
              <a:gd name="T6" fmla="*/ 2147483647 w 725"/>
              <a:gd name="T7" fmla="*/ 2147483647 h 261"/>
              <a:gd name="T8" fmla="*/ 2147483647 w 725"/>
              <a:gd name="T9" fmla="*/ 2147483647 h 261"/>
              <a:gd name="T10" fmla="*/ 0 w 725"/>
              <a:gd name="T11" fmla="*/ 0 h 261"/>
              <a:gd name="T12" fmla="*/ 0 w 725"/>
              <a:gd name="T13" fmla="*/ 2147483647 h 261"/>
              <a:gd name="T14" fmla="*/ 2147483647 w 725"/>
              <a:gd name="T15" fmla="*/ 2147483647 h 261"/>
              <a:gd name="T16" fmla="*/ 2147483647 w 725"/>
              <a:gd name="T17" fmla="*/ 2147483647 h 2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5"/>
              <a:gd name="T28" fmla="*/ 0 h 261"/>
              <a:gd name="T29" fmla="*/ 725 w 725"/>
              <a:gd name="T30" fmla="*/ 261 h 26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5" h="261">
                <a:moveTo>
                  <a:pt x="717" y="257"/>
                </a:moveTo>
                <a:lnTo>
                  <a:pt x="725" y="222"/>
                </a:lnTo>
                <a:lnTo>
                  <a:pt x="490" y="208"/>
                </a:lnTo>
                <a:lnTo>
                  <a:pt x="339" y="170"/>
                </a:lnTo>
                <a:lnTo>
                  <a:pt x="192" y="120"/>
                </a:lnTo>
                <a:lnTo>
                  <a:pt x="0" y="0"/>
                </a:lnTo>
                <a:lnTo>
                  <a:pt x="0" y="261"/>
                </a:lnTo>
                <a:lnTo>
                  <a:pt x="717" y="261"/>
                </a:lnTo>
                <a:lnTo>
                  <a:pt x="717" y="257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165" name="Freeform 7"/>
          <p:cNvSpPr>
            <a:spLocks/>
          </p:cNvSpPr>
          <p:nvPr/>
        </p:nvSpPr>
        <p:spPr bwMode="auto">
          <a:xfrm>
            <a:off x="2438400" y="3048000"/>
            <a:ext cx="2362200" cy="1295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166" name="Freeform 8"/>
          <p:cNvSpPr>
            <a:spLocks/>
          </p:cNvSpPr>
          <p:nvPr/>
        </p:nvSpPr>
        <p:spPr bwMode="auto">
          <a:xfrm>
            <a:off x="4800600" y="3048000"/>
            <a:ext cx="2209800" cy="1295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167" name="Line 9"/>
          <p:cNvSpPr>
            <a:spLocks noChangeShapeType="1"/>
          </p:cNvSpPr>
          <p:nvPr/>
        </p:nvSpPr>
        <p:spPr bwMode="auto">
          <a:xfrm>
            <a:off x="2209800" y="4419600"/>
            <a:ext cx="510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Line 10"/>
          <p:cNvSpPr>
            <a:spLocks noChangeShapeType="1"/>
          </p:cNvSpPr>
          <p:nvPr/>
        </p:nvSpPr>
        <p:spPr bwMode="auto">
          <a:xfrm flipH="1">
            <a:off x="6400800" y="3810000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9" name="Rectangle 11"/>
          <p:cNvSpPr>
            <a:spLocks noChangeArrowheads="1"/>
          </p:cNvSpPr>
          <p:nvPr/>
        </p:nvSpPr>
        <p:spPr bwMode="auto">
          <a:xfrm flipH="1">
            <a:off x="6781800" y="3429000"/>
            <a:ext cx="12192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i="1">
                <a:latin typeface="Symbol" pitchFamily="18" charset="2"/>
                <a:sym typeface="Symbol" pitchFamily="18" charset="2"/>
              </a:rPr>
              <a:t> </a:t>
            </a:r>
            <a:r>
              <a:rPr lang="en-US" b="1"/>
              <a:t>= .10</a:t>
            </a:r>
          </a:p>
        </p:txBody>
      </p:sp>
      <p:sp>
        <p:nvSpPr>
          <p:cNvPr id="6170" name="Line 13"/>
          <p:cNvSpPr>
            <a:spLocks noChangeShapeType="1"/>
          </p:cNvSpPr>
          <p:nvPr/>
        </p:nvSpPr>
        <p:spPr bwMode="auto">
          <a:xfrm>
            <a:off x="5943600" y="44958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1" name="Line 14"/>
          <p:cNvSpPr>
            <a:spLocks noChangeShapeType="1"/>
          </p:cNvSpPr>
          <p:nvPr/>
        </p:nvSpPr>
        <p:spPr bwMode="auto">
          <a:xfrm>
            <a:off x="5943600" y="464820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2" name="Text Box 15"/>
          <p:cNvSpPr txBox="1">
            <a:spLocks noChangeArrowheads="1"/>
          </p:cNvSpPr>
          <p:nvPr/>
        </p:nvSpPr>
        <p:spPr bwMode="auto">
          <a:xfrm>
            <a:off x="5410200" y="4800600"/>
            <a:ext cx="11430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</a:rPr>
              <a:t>1.28</a:t>
            </a:r>
            <a:endParaRPr lang="el-GR" sz="2000" b="1">
              <a:solidFill>
                <a:srgbClr val="0000FF"/>
              </a:solidFill>
            </a:endParaRPr>
          </a:p>
        </p:txBody>
      </p:sp>
      <p:sp>
        <p:nvSpPr>
          <p:cNvPr id="6173" name="Line 16"/>
          <p:cNvSpPr>
            <a:spLocks noChangeShapeType="1"/>
          </p:cNvSpPr>
          <p:nvPr/>
        </p:nvSpPr>
        <p:spPr bwMode="auto">
          <a:xfrm>
            <a:off x="2057400" y="4648200"/>
            <a:ext cx="388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4" name="Text Box 17"/>
          <p:cNvSpPr txBox="1">
            <a:spLocks noChangeArrowheads="1"/>
          </p:cNvSpPr>
          <p:nvPr/>
        </p:nvSpPr>
        <p:spPr bwMode="auto">
          <a:xfrm>
            <a:off x="4572000" y="4876800"/>
            <a:ext cx="4572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0</a:t>
            </a:r>
            <a:endParaRPr lang="el-GR" sz="1800" baseline="-25000"/>
          </a:p>
        </p:txBody>
      </p:sp>
      <p:sp>
        <p:nvSpPr>
          <p:cNvPr id="6175" name="Line 18"/>
          <p:cNvSpPr>
            <a:spLocks noChangeShapeType="1"/>
          </p:cNvSpPr>
          <p:nvPr/>
        </p:nvSpPr>
        <p:spPr bwMode="auto">
          <a:xfrm flipV="1">
            <a:off x="5943600" y="2743200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6" name="Line 19"/>
          <p:cNvSpPr>
            <a:spLocks noChangeShapeType="1"/>
          </p:cNvSpPr>
          <p:nvPr/>
        </p:nvSpPr>
        <p:spPr bwMode="auto">
          <a:xfrm>
            <a:off x="5943600" y="2895600"/>
            <a:ext cx="16764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7" name="Text Box 20"/>
          <p:cNvSpPr txBox="1">
            <a:spLocks noChangeArrowheads="1"/>
          </p:cNvSpPr>
          <p:nvPr/>
        </p:nvSpPr>
        <p:spPr bwMode="auto">
          <a:xfrm>
            <a:off x="6019800" y="2514600"/>
            <a:ext cx="15240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</a:rPr>
              <a:t>Reject H</a:t>
            </a:r>
            <a:r>
              <a:rPr lang="en-US" sz="2000" b="1" baseline="-250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6178" name="Rectangle 22"/>
          <p:cNvSpPr>
            <a:spLocks noChangeArrowheads="1"/>
          </p:cNvSpPr>
          <p:nvPr/>
        </p:nvSpPr>
        <p:spPr bwMode="auto">
          <a:xfrm>
            <a:off x="1143000" y="363538"/>
            <a:ext cx="77930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 defTabSz="852488">
              <a:lnSpc>
                <a:spcPct val="80000"/>
              </a:lnSpc>
            </a:pPr>
            <a:r>
              <a:rPr lang="en-US" sz="4000">
                <a:solidFill>
                  <a:schemeClr val="tx2"/>
                </a:solidFill>
              </a:rPr>
              <a:t>Example: Find Rejection Region</a:t>
            </a:r>
          </a:p>
        </p:txBody>
      </p:sp>
      <p:sp>
        <p:nvSpPr>
          <p:cNvPr id="6179" name="Line 23"/>
          <p:cNvSpPr>
            <a:spLocks noChangeShapeType="1"/>
          </p:cNvSpPr>
          <p:nvPr/>
        </p:nvSpPr>
        <p:spPr bwMode="auto">
          <a:xfrm flipV="1">
            <a:off x="5943600" y="52578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0" name="Text Box 24"/>
          <p:cNvSpPr txBox="1">
            <a:spLocks noChangeArrowheads="1"/>
          </p:cNvSpPr>
          <p:nvPr/>
        </p:nvSpPr>
        <p:spPr bwMode="auto">
          <a:xfrm>
            <a:off x="75438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graphicFrame>
        <p:nvGraphicFramePr>
          <p:cNvPr id="6157" name="Object 13">
            <a:hlinkClick r:id="" action="ppaction://ole?verb=0"/>
          </p:cNvPr>
          <p:cNvGraphicFramePr>
            <a:graphicFrameLocks/>
          </p:cNvGraphicFramePr>
          <p:nvPr/>
        </p:nvGraphicFramePr>
        <p:xfrm>
          <a:off x="3840163" y="5734050"/>
          <a:ext cx="4279900" cy="841375"/>
        </p:xfrm>
        <a:graphic>
          <a:graphicData uri="http://schemas.openxmlformats.org/presentationml/2006/ole">
            <p:oleObj spid="_x0000_s6157" name="Equation" r:id="rId3" imgW="64261800" imgH="13389480" progId="Equation.3">
              <p:embed/>
            </p:oleObj>
          </a:graphicData>
        </a:graphic>
      </p:graphicFrame>
      <p:sp>
        <p:nvSpPr>
          <p:cNvPr id="6181" name="Slide Number Placeholder 2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4DDC8DBB-A6FC-4819-8C4C-C8EF4232936E}" type="slidenum">
              <a:rPr lang="en-US" smtClean="0">
                <a:latin typeface="Arial" charset="0"/>
                <a:cs typeface="Arial" charset="0"/>
              </a:rPr>
              <a:pPr/>
              <a:t>24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6182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" y="4816475"/>
            <a:ext cx="1042988" cy="1123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2" name="Rectangle 3"/>
          <p:cNvSpPr>
            <a:spLocks noChangeArrowheads="1"/>
          </p:cNvSpPr>
          <p:nvPr/>
        </p:nvSpPr>
        <p:spPr bwMode="auto">
          <a:xfrm>
            <a:off x="685800" y="2667000"/>
            <a:ext cx="8048625" cy="9906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83" name="Rectangle 7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Example: Sample Results</a:t>
            </a:r>
          </a:p>
        </p:txBody>
      </p:sp>
      <p:sp>
        <p:nvSpPr>
          <p:cNvPr id="7184" name="Rectangle 4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153400" cy="2625725"/>
          </a:xfrm>
        </p:spPr>
        <p:txBody>
          <a:bodyPr>
            <a:spAutoFit/>
          </a:bodyPr>
          <a:lstStyle/>
          <a:p>
            <a:pPr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smtClean="0">
                <a:solidFill>
                  <a:srgbClr val="0000FF"/>
                </a:solidFill>
              </a:rPr>
              <a:t>Obtain sample and compute the test statistic</a:t>
            </a:r>
          </a:p>
          <a:p>
            <a:pPr eaLnBrk="1" hangingPunct="1">
              <a:spcBef>
                <a:spcPct val="40000"/>
              </a:spcBef>
              <a:buFont typeface="Wingdings" pitchFamily="2" charset="2"/>
              <a:buNone/>
            </a:pPr>
            <a:endParaRPr lang="en-US" sz="1600" smtClean="0">
              <a:solidFill>
                <a:schemeClr val="folHlink"/>
              </a:solidFill>
            </a:endParaRPr>
          </a:p>
          <a:p>
            <a:pPr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smtClean="0"/>
              <a:t>Suppose a sample is taken with the following results:   </a:t>
            </a:r>
            <a:r>
              <a:rPr lang="en-US" smtClean="0">
                <a:solidFill>
                  <a:srgbClr val="0000FF"/>
                </a:solidFill>
              </a:rPr>
              <a:t>n = 64,  x = 53.1  </a:t>
            </a:r>
            <a:r>
              <a:rPr lang="en-US" sz="2000" smtClean="0">
                <a:solidFill>
                  <a:srgbClr val="0000FF"/>
                </a:solidFill>
              </a:rPr>
              <a:t>(</a:t>
            </a:r>
            <a:r>
              <a:rPr lang="en-US" sz="2000" smtClean="0">
                <a:solidFill>
                  <a:srgbClr val="0000FF"/>
                </a:solidFill>
                <a:sym typeface="Symbol" pitchFamily="18" charset="2"/>
              </a:rPr>
              <a:t> = 10 was assumed known)</a:t>
            </a:r>
            <a:r>
              <a:rPr lang="en-US" sz="3200" smtClean="0"/>
              <a:t> </a:t>
            </a:r>
          </a:p>
          <a:p>
            <a:pPr lvl="1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sz="2800" smtClean="0"/>
              <a:t>Using the sample results, </a:t>
            </a:r>
          </a:p>
        </p:txBody>
      </p:sp>
      <p:sp>
        <p:nvSpPr>
          <p:cNvPr id="718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186" name="Rectangle 2"/>
          <p:cNvSpPr>
            <a:spLocks noChangeArrowheads="1"/>
          </p:cNvSpPr>
          <p:nvPr/>
        </p:nvSpPr>
        <p:spPr bwMode="auto">
          <a:xfrm>
            <a:off x="7023100" y="4800600"/>
            <a:ext cx="914400" cy="533400"/>
          </a:xfrm>
          <a:prstGeom prst="rect">
            <a:avLst/>
          </a:prstGeom>
          <a:solidFill>
            <a:srgbClr val="C7DAF7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aphicFrame>
        <p:nvGraphicFramePr>
          <p:cNvPr id="7181" name="Object 13">
            <a:hlinkClick r:id="" action="ppaction://ole?verb=0"/>
          </p:cNvPr>
          <p:cNvGraphicFramePr>
            <a:graphicFrameLocks/>
          </p:cNvGraphicFramePr>
          <p:nvPr/>
        </p:nvGraphicFramePr>
        <p:xfrm>
          <a:off x="2011363" y="4473575"/>
          <a:ext cx="5924550" cy="1755775"/>
        </p:xfrm>
        <a:graphic>
          <a:graphicData uri="http://schemas.openxmlformats.org/presentationml/2006/ole">
            <p:oleObj spid="_x0000_s7181" name="Equation" r:id="rId3" imgW="70770600" imgH="19481400" progId="Equation.3">
              <p:embed/>
            </p:oleObj>
          </a:graphicData>
        </a:graphic>
      </p:graphicFrame>
      <p:sp>
        <p:nvSpPr>
          <p:cNvPr id="7187" name="Line 6"/>
          <p:cNvSpPr>
            <a:spLocks noChangeShapeType="1"/>
          </p:cNvSpPr>
          <p:nvPr/>
        </p:nvSpPr>
        <p:spPr bwMode="auto">
          <a:xfrm>
            <a:off x="3794125" y="3209925"/>
            <a:ext cx="231775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Text Box 8"/>
          <p:cNvSpPr txBox="1">
            <a:spLocks noChangeArrowheads="1"/>
          </p:cNvSpPr>
          <p:nvPr/>
        </p:nvSpPr>
        <p:spPr bwMode="auto">
          <a:xfrm>
            <a:off x="75438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7189" name="Slide Number Placeholder 1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D2DAAA3F-E3CB-468B-8D4E-7A42F960D7C9}" type="slidenum">
              <a:rPr lang="en-US" smtClean="0">
                <a:latin typeface="Arial" charset="0"/>
                <a:cs typeface="Arial" charset="0"/>
              </a:rPr>
              <a:pPr/>
              <a:t>25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7190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" y="4816475"/>
            <a:ext cx="1042988" cy="1123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5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Example: Decision</a:t>
            </a:r>
          </a:p>
        </p:txBody>
      </p:sp>
      <p:sp>
        <p:nvSpPr>
          <p:cNvPr id="44034" name="Text Box 24"/>
          <p:cNvSpPr>
            <a:spLocks noGrp="1" noChangeArrowheads="1"/>
          </p:cNvSpPr>
          <p:nvPr>
            <p:ph idx="1"/>
          </p:nvPr>
        </p:nvSpPr>
        <p:spPr>
          <a:xfrm>
            <a:off x="1295400" y="1600200"/>
            <a:ext cx="7315200" cy="671513"/>
          </a:xfrm>
        </p:spPr>
        <p:txBody>
          <a:bodyPr/>
          <a:lstStyle/>
          <a:p>
            <a:pPr marL="0" indent="0" defTabSz="914400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smtClean="0">
                <a:solidFill>
                  <a:srgbClr val="0000FF"/>
                </a:solidFill>
              </a:rPr>
              <a:t>Reach a decision and interpret the result:</a:t>
            </a:r>
          </a:p>
        </p:txBody>
      </p:sp>
      <p:sp>
        <p:nvSpPr>
          <p:cNvPr id="4403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4036" name="Line 12"/>
          <p:cNvSpPr>
            <a:spLocks noChangeShapeType="1"/>
          </p:cNvSpPr>
          <p:nvPr/>
        </p:nvSpPr>
        <p:spPr bwMode="auto">
          <a:xfrm>
            <a:off x="4724400" y="2743200"/>
            <a:ext cx="0" cy="1371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4037" name="Text Box 2"/>
          <p:cNvSpPr txBox="1">
            <a:spLocks noChangeArrowheads="1"/>
          </p:cNvSpPr>
          <p:nvPr/>
        </p:nvSpPr>
        <p:spPr bwMode="auto">
          <a:xfrm>
            <a:off x="6324600" y="4343400"/>
            <a:ext cx="990600" cy="304800"/>
          </a:xfrm>
          <a:prstGeom prst="rect">
            <a:avLst/>
          </a:prstGeom>
          <a:solidFill>
            <a:srgbClr val="FFFFA7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Reject H</a:t>
            </a:r>
            <a:r>
              <a:rPr lang="en-US" sz="1400" baseline="-25000"/>
              <a:t>0</a:t>
            </a:r>
          </a:p>
        </p:txBody>
      </p:sp>
      <p:sp>
        <p:nvSpPr>
          <p:cNvPr id="44038" name="Text Box 3"/>
          <p:cNvSpPr txBox="1">
            <a:spLocks noChangeArrowheads="1"/>
          </p:cNvSpPr>
          <p:nvPr/>
        </p:nvSpPr>
        <p:spPr bwMode="auto">
          <a:xfrm>
            <a:off x="3505200" y="4343400"/>
            <a:ext cx="1524000" cy="304800"/>
          </a:xfrm>
          <a:prstGeom prst="rect">
            <a:avLst/>
          </a:prstGeom>
          <a:solidFill>
            <a:srgbClr val="FFFFA7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Do not reject H</a:t>
            </a:r>
            <a:r>
              <a:rPr lang="en-US" sz="1400" baseline="-25000"/>
              <a:t>0</a:t>
            </a:r>
          </a:p>
        </p:txBody>
      </p:sp>
      <p:sp>
        <p:nvSpPr>
          <p:cNvPr id="44039" name="Rectangle 4"/>
          <p:cNvSpPr>
            <a:spLocks noChangeArrowheads="1"/>
          </p:cNvSpPr>
          <p:nvPr/>
        </p:nvSpPr>
        <p:spPr bwMode="auto">
          <a:xfrm>
            <a:off x="4876800" y="4800600"/>
            <a:ext cx="990600" cy="381000"/>
          </a:xfrm>
          <a:prstGeom prst="rect">
            <a:avLst/>
          </a:prstGeom>
          <a:solidFill>
            <a:srgbClr val="C7DA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4040" name="Freeform 6"/>
          <p:cNvSpPr>
            <a:spLocks/>
          </p:cNvSpPr>
          <p:nvPr/>
        </p:nvSpPr>
        <p:spPr bwMode="auto">
          <a:xfrm>
            <a:off x="5865813" y="3698875"/>
            <a:ext cx="1150937" cy="414338"/>
          </a:xfrm>
          <a:custGeom>
            <a:avLst/>
            <a:gdLst>
              <a:gd name="T0" fmla="*/ 2147483647 w 725"/>
              <a:gd name="T1" fmla="*/ 2147483647 h 261"/>
              <a:gd name="T2" fmla="*/ 2147483647 w 725"/>
              <a:gd name="T3" fmla="*/ 2147483647 h 261"/>
              <a:gd name="T4" fmla="*/ 2147483647 w 725"/>
              <a:gd name="T5" fmla="*/ 2147483647 h 261"/>
              <a:gd name="T6" fmla="*/ 2147483647 w 725"/>
              <a:gd name="T7" fmla="*/ 2147483647 h 261"/>
              <a:gd name="T8" fmla="*/ 2147483647 w 725"/>
              <a:gd name="T9" fmla="*/ 2147483647 h 261"/>
              <a:gd name="T10" fmla="*/ 0 w 725"/>
              <a:gd name="T11" fmla="*/ 0 h 261"/>
              <a:gd name="T12" fmla="*/ 0 w 725"/>
              <a:gd name="T13" fmla="*/ 2147483647 h 261"/>
              <a:gd name="T14" fmla="*/ 2147483647 w 725"/>
              <a:gd name="T15" fmla="*/ 2147483647 h 261"/>
              <a:gd name="T16" fmla="*/ 2147483647 w 725"/>
              <a:gd name="T17" fmla="*/ 2147483647 h 2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5"/>
              <a:gd name="T28" fmla="*/ 0 h 261"/>
              <a:gd name="T29" fmla="*/ 725 w 725"/>
              <a:gd name="T30" fmla="*/ 261 h 26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5" h="261">
                <a:moveTo>
                  <a:pt x="717" y="257"/>
                </a:moveTo>
                <a:lnTo>
                  <a:pt x="725" y="222"/>
                </a:lnTo>
                <a:lnTo>
                  <a:pt x="490" y="208"/>
                </a:lnTo>
                <a:lnTo>
                  <a:pt x="339" y="170"/>
                </a:lnTo>
                <a:lnTo>
                  <a:pt x="192" y="120"/>
                </a:lnTo>
                <a:lnTo>
                  <a:pt x="0" y="0"/>
                </a:lnTo>
                <a:lnTo>
                  <a:pt x="0" y="261"/>
                </a:lnTo>
                <a:lnTo>
                  <a:pt x="717" y="261"/>
                </a:lnTo>
                <a:lnTo>
                  <a:pt x="717" y="257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4041" name="Freeform 7"/>
          <p:cNvSpPr>
            <a:spLocks/>
          </p:cNvSpPr>
          <p:nvPr/>
        </p:nvSpPr>
        <p:spPr bwMode="auto">
          <a:xfrm>
            <a:off x="2362200" y="2743200"/>
            <a:ext cx="2362200" cy="1295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4042" name="Freeform 8"/>
          <p:cNvSpPr>
            <a:spLocks/>
          </p:cNvSpPr>
          <p:nvPr/>
        </p:nvSpPr>
        <p:spPr bwMode="auto">
          <a:xfrm>
            <a:off x="4724400" y="2743200"/>
            <a:ext cx="2209800" cy="1295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4043" name="Line 9"/>
          <p:cNvSpPr>
            <a:spLocks noChangeShapeType="1"/>
          </p:cNvSpPr>
          <p:nvPr/>
        </p:nvSpPr>
        <p:spPr bwMode="auto">
          <a:xfrm>
            <a:off x="2133600" y="4114800"/>
            <a:ext cx="510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Line 10"/>
          <p:cNvSpPr>
            <a:spLocks noChangeShapeType="1"/>
          </p:cNvSpPr>
          <p:nvPr/>
        </p:nvSpPr>
        <p:spPr bwMode="auto">
          <a:xfrm flipH="1">
            <a:off x="6324600" y="3505200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Rectangle 11"/>
          <p:cNvSpPr>
            <a:spLocks noChangeArrowheads="1"/>
          </p:cNvSpPr>
          <p:nvPr/>
        </p:nvSpPr>
        <p:spPr bwMode="auto">
          <a:xfrm flipH="1">
            <a:off x="6705600" y="3124200"/>
            <a:ext cx="12192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Symbol" pitchFamily="18" charset="2"/>
                <a:sym typeface="Symbol" pitchFamily="18" charset="2"/>
              </a:rPr>
              <a:t></a:t>
            </a:r>
            <a:r>
              <a:rPr lang="en-US" b="1" i="1">
                <a:latin typeface="Symbol" pitchFamily="18" charset="2"/>
                <a:sym typeface="Symbol" pitchFamily="18" charset="2"/>
              </a:rPr>
              <a:t> </a:t>
            </a:r>
            <a:r>
              <a:rPr lang="en-US" b="1"/>
              <a:t>= .10</a:t>
            </a:r>
          </a:p>
        </p:txBody>
      </p:sp>
      <p:sp>
        <p:nvSpPr>
          <p:cNvPr id="44046" name="Line 13"/>
          <p:cNvSpPr>
            <a:spLocks noChangeShapeType="1"/>
          </p:cNvSpPr>
          <p:nvPr/>
        </p:nvSpPr>
        <p:spPr bwMode="auto">
          <a:xfrm>
            <a:off x="5867400" y="41910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7" name="Line 14"/>
          <p:cNvSpPr>
            <a:spLocks noChangeShapeType="1"/>
          </p:cNvSpPr>
          <p:nvPr/>
        </p:nvSpPr>
        <p:spPr bwMode="auto">
          <a:xfrm>
            <a:off x="5867400" y="434340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Text Box 15"/>
          <p:cNvSpPr txBox="1">
            <a:spLocks noChangeArrowheads="1"/>
          </p:cNvSpPr>
          <p:nvPr/>
        </p:nvSpPr>
        <p:spPr bwMode="auto">
          <a:xfrm>
            <a:off x="5410200" y="4419600"/>
            <a:ext cx="10668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</a:rPr>
              <a:t>1.28</a:t>
            </a:r>
            <a:endParaRPr lang="el-GR" sz="2000" b="1">
              <a:solidFill>
                <a:srgbClr val="0000FF"/>
              </a:solidFill>
            </a:endParaRPr>
          </a:p>
        </p:txBody>
      </p:sp>
      <p:sp>
        <p:nvSpPr>
          <p:cNvPr id="44049" name="Line 16"/>
          <p:cNvSpPr>
            <a:spLocks noChangeShapeType="1"/>
          </p:cNvSpPr>
          <p:nvPr/>
        </p:nvSpPr>
        <p:spPr bwMode="auto">
          <a:xfrm>
            <a:off x="1981200" y="4343400"/>
            <a:ext cx="388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Text Box 17"/>
          <p:cNvSpPr txBox="1">
            <a:spLocks noChangeArrowheads="1"/>
          </p:cNvSpPr>
          <p:nvPr/>
        </p:nvSpPr>
        <p:spPr bwMode="auto">
          <a:xfrm>
            <a:off x="4495800" y="4572000"/>
            <a:ext cx="4572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0</a:t>
            </a:r>
            <a:endParaRPr lang="el-GR" sz="1800" baseline="-25000"/>
          </a:p>
        </p:txBody>
      </p:sp>
      <p:sp>
        <p:nvSpPr>
          <p:cNvPr id="44051" name="Line 18"/>
          <p:cNvSpPr>
            <a:spLocks noChangeShapeType="1"/>
          </p:cNvSpPr>
          <p:nvPr/>
        </p:nvSpPr>
        <p:spPr bwMode="auto">
          <a:xfrm flipV="1">
            <a:off x="5867400" y="2438400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Line 19"/>
          <p:cNvSpPr>
            <a:spLocks noChangeShapeType="1"/>
          </p:cNvSpPr>
          <p:nvPr/>
        </p:nvSpPr>
        <p:spPr bwMode="auto">
          <a:xfrm>
            <a:off x="5867400" y="2590800"/>
            <a:ext cx="16764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3" name="Text Box 20"/>
          <p:cNvSpPr txBox="1">
            <a:spLocks noChangeArrowheads="1"/>
          </p:cNvSpPr>
          <p:nvPr/>
        </p:nvSpPr>
        <p:spPr bwMode="auto">
          <a:xfrm>
            <a:off x="5943600" y="2209800"/>
            <a:ext cx="15240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</a:rPr>
              <a:t>Reject H</a:t>
            </a:r>
            <a:r>
              <a:rPr lang="en-US" sz="2000" b="1" baseline="-250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44054" name="Text Box 21"/>
          <p:cNvSpPr txBox="1">
            <a:spLocks noChangeArrowheads="1"/>
          </p:cNvSpPr>
          <p:nvPr/>
        </p:nvSpPr>
        <p:spPr bwMode="auto">
          <a:xfrm>
            <a:off x="1676400" y="5270500"/>
            <a:ext cx="6477000" cy="12065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Do not reject H</a:t>
            </a:r>
            <a:r>
              <a:rPr lang="en-US" b="1" baseline="-25000">
                <a:solidFill>
                  <a:srgbClr val="0000FF"/>
                </a:solidFill>
              </a:rPr>
              <a:t>0</a:t>
            </a:r>
            <a:r>
              <a:rPr lang="en-US" b="1">
                <a:solidFill>
                  <a:srgbClr val="0000FF"/>
                </a:solidFill>
              </a:rPr>
              <a:t> since z = 0.88 &lt; 1.28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/>
              <a:t>i.e.: there is not sufficient evidence that the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/>
              <a:t>       mean bill is over $52</a:t>
            </a:r>
          </a:p>
        </p:txBody>
      </p:sp>
      <p:sp>
        <p:nvSpPr>
          <p:cNvPr id="44055" name="Line 22"/>
          <p:cNvSpPr>
            <a:spLocks noChangeShapeType="1"/>
          </p:cNvSpPr>
          <p:nvPr/>
        </p:nvSpPr>
        <p:spPr bwMode="auto">
          <a:xfrm flipV="1">
            <a:off x="5334000" y="4114800"/>
            <a:ext cx="0" cy="685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6" name="Text Box 23"/>
          <p:cNvSpPr txBox="1">
            <a:spLocks noChangeArrowheads="1"/>
          </p:cNvSpPr>
          <p:nvPr/>
        </p:nvSpPr>
        <p:spPr bwMode="auto">
          <a:xfrm>
            <a:off x="4800600" y="4800600"/>
            <a:ext cx="11430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</a:rPr>
              <a:t>z = 0.88</a:t>
            </a:r>
            <a:endParaRPr lang="el-GR" sz="2000" b="1">
              <a:solidFill>
                <a:srgbClr val="0000FF"/>
              </a:solidFill>
            </a:endParaRPr>
          </a:p>
        </p:txBody>
      </p:sp>
      <p:sp>
        <p:nvSpPr>
          <p:cNvPr id="44057" name="Text Box 25"/>
          <p:cNvSpPr txBox="1">
            <a:spLocks noChangeArrowheads="1"/>
          </p:cNvSpPr>
          <p:nvPr/>
        </p:nvSpPr>
        <p:spPr bwMode="auto">
          <a:xfrm>
            <a:off x="75438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44058" name="Slide Number Placeholder 2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D9086BD6-3C68-4FE8-A0C5-54C0B66D90AD}" type="slidenum">
              <a:rPr lang="en-US" smtClean="0">
                <a:latin typeface="Arial" charset="0"/>
                <a:cs typeface="Arial" charset="0"/>
              </a:rPr>
              <a:pPr/>
              <a:t>26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44059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" y="4816475"/>
            <a:ext cx="1042988" cy="1123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6" name="Rectangle 26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defTabSz="914400" eaLnBrk="1" hangingPunct="1"/>
            <a:r>
              <a:rPr lang="en-US" smtClean="0"/>
              <a:t>Example: p-Value Solution</a:t>
            </a:r>
          </a:p>
        </p:txBody>
      </p:sp>
      <p:sp>
        <p:nvSpPr>
          <p:cNvPr id="8207" name="Text Box 20"/>
          <p:cNvSpPr>
            <a:spLocks noGrp="1" noChangeArrowheads="1"/>
          </p:cNvSpPr>
          <p:nvPr>
            <p:ph idx="1"/>
          </p:nvPr>
        </p:nvSpPr>
        <p:spPr>
          <a:xfrm>
            <a:off x="1295400" y="1524000"/>
            <a:ext cx="7315200" cy="900113"/>
          </a:xfrm>
        </p:spPr>
        <p:txBody>
          <a:bodyPr/>
          <a:lstStyle/>
          <a:p>
            <a:pPr marL="0" indent="0" defTabSz="914400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mtClean="0">
                <a:solidFill>
                  <a:srgbClr val="0000FF"/>
                </a:solidFill>
              </a:rPr>
              <a:t>Calculate the p-value and compare to </a:t>
            </a:r>
            <a:r>
              <a:rPr lang="en-US" b="1" smtClean="0">
                <a:solidFill>
                  <a:srgbClr val="0000FF"/>
                </a:solidFill>
                <a:sym typeface="Symbol" pitchFamily="18" charset="2"/>
              </a:rPr>
              <a:t></a:t>
            </a:r>
            <a:r>
              <a:rPr lang="en-US" sz="2400" b="1" smtClean="0">
                <a:solidFill>
                  <a:srgbClr val="0000FF"/>
                </a:solidFill>
                <a:sym typeface="Symbol" pitchFamily="18" charset="2"/>
              </a:rPr>
              <a:t> </a:t>
            </a:r>
          </a:p>
          <a:p>
            <a:pPr marL="0" indent="0" defTabSz="914400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000" smtClean="0">
                <a:solidFill>
                  <a:srgbClr val="0000FF"/>
                </a:solidFill>
                <a:sym typeface="Symbol" pitchFamily="18" charset="2"/>
              </a:rPr>
              <a:t>(assuming that </a:t>
            </a:r>
            <a:r>
              <a:rPr lang="el-GR" sz="2000" smtClean="0">
                <a:solidFill>
                  <a:srgbClr val="0000FF"/>
                </a:solidFill>
                <a:cs typeface="Arial" charset="0"/>
                <a:sym typeface="Symbol" pitchFamily="18" charset="2"/>
              </a:rPr>
              <a:t>μ</a:t>
            </a:r>
            <a:r>
              <a:rPr lang="en-US" sz="2000" smtClean="0">
                <a:solidFill>
                  <a:srgbClr val="0000FF"/>
                </a:solidFill>
                <a:cs typeface="Arial" charset="0"/>
                <a:sym typeface="Symbol" pitchFamily="18" charset="2"/>
              </a:rPr>
              <a:t> = 52.0)</a:t>
            </a:r>
            <a:endParaRPr lang="el-GR" sz="2000" smtClean="0">
              <a:solidFill>
                <a:srgbClr val="0000F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820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209" name="Line 9"/>
          <p:cNvSpPr>
            <a:spLocks noChangeShapeType="1"/>
          </p:cNvSpPr>
          <p:nvPr/>
        </p:nvSpPr>
        <p:spPr bwMode="auto">
          <a:xfrm>
            <a:off x="2895600" y="2971800"/>
            <a:ext cx="0" cy="1371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0" name="Rectangle 2"/>
          <p:cNvSpPr>
            <a:spLocks noChangeArrowheads="1"/>
          </p:cNvSpPr>
          <p:nvPr/>
        </p:nvSpPr>
        <p:spPr bwMode="auto">
          <a:xfrm>
            <a:off x="6096000" y="5334000"/>
            <a:ext cx="914400" cy="381000"/>
          </a:xfrm>
          <a:prstGeom prst="rect">
            <a:avLst/>
          </a:prstGeom>
          <a:solidFill>
            <a:srgbClr val="B5D7F9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11" name="Text Box 3"/>
          <p:cNvSpPr txBox="1">
            <a:spLocks noChangeArrowheads="1"/>
          </p:cNvSpPr>
          <p:nvPr/>
        </p:nvSpPr>
        <p:spPr bwMode="auto">
          <a:xfrm>
            <a:off x="4495800" y="4572000"/>
            <a:ext cx="990600" cy="304800"/>
          </a:xfrm>
          <a:prstGeom prst="rect">
            <a:avLst/>
          </a:prstGeom>
          <a:solidFill>
            <a:srgbClr val="FAFEB4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Reject H</a:t>
            </a:r>
            <a:r>
              <a:rPr lang="en-US" sz="1400" baseline="-25000"/>
              <a:t>0</a:t>
            </a:r>
          </a:p>
        </p:txBody>
      </p:sp>
      <p:sp>
        <p:nvSpPr>
          <p:cNvPr id="8212" name="Freeform 4"/>
          <p:cNvSpPr>
            <a:spLocks/>
          </p:cNvSpPr>
          <p:nvPr/>
        </p:nvSpPr>
        <p:spPr bwMode="auto">
          <a:xfrm>
            <a:off x="3502025" y="3375025"/>
            <a:ext cx="1685925" cy="966788"/>
          </a:xfrm>
          <a:custGeom>
            <a:avLst/>
            <a:gdLst>
              <a:gd name="T0" fmla="*/ 2147483647 w 1062"/>
              <a:gd name="T1" fmla="*/ 2147483647 h 609"/>
              <a:gd name="T2" fmla="*/ 2147483647 w 1062"/>
              <a:gd name="T3" fmla="*/ 2147483647 h 609"/>
              <a:gd name="T4" fmla="*/ 2147483647 w 1062"/>
              <a:gd name="T5" fmla="*/ 2147483647 h 609"/>
              <a:gd name="T6" fmla="*/ 2147483647 w 1062"/>
              <a:gd name="T7" fmla="*/ 2147483647 h 609"/>
              <a:gd name="T8" fmla="*/ 2147483647 w 1062"/>
              <a:gd name="T9" fmla="*/ 2147483647 h 609"/>
              <a:gd name="T10" fmla="*/ 2147483647 w 1062"/>
              <a:gd name="T11" fmla="*/ 0 h 609"/>
              <a:gd name="T12" fmla="*/ 0 w 1062"/>
              <a:gd name="T13" fmla="*/ 2147483647 h 609"/>
              <a:gd name="T14" fmla="*/ 2147483647 w 1062"/>
              <a:gd name="T15" fmla="*/ 2147483647 h 609"/>
              <a:gd name="T16" fmla="*/ 2147483647 w 1062"/>
              <a:gd name="T17" fmla="*/ 2147483647 h 6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2"/>
              <a:gd name="T28" fmla="*/ 0 h 609"/>
              <a:gd name="T29" fmla="*/ 1062 w 1062"/>
              <a:gd name="T30" fmla="*/ 609 h 6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2" h="609">
                <a:moveTo>
                  <a:pt x="1054" y="605"/>
                </a:moveTo>
                <a:lnTo>
                  <a:pt x="1062" y="570"/>
                </a:lnTo>
                <a:lnTo>
                  <a:pt x="658" y="522"/>
                </a:lnTo>
                <a:lnTo>
                  <a:pt x="430" y="414"/>
                </a:lnTo>
                <a:lnTo>
                  <a:pt x="266" y="280"/>
                </a:lnTo>
                <a:lnTo>
                  <a:pt x="4" y="0"/>
                </a:lnTo>
                <a:lnTo>
                  <a:pt x="0" y="604"/>
                </a:lnTo>
                <a:lnTo>
                  <a:pt x="1054" y="609"/>
                </a:lnTo>
                <a:lnTo>
                  <a:pt x="1054" y="605"/>
                </a:lnTo>
              </a:path>
            </a:pathLst>
          </a:custGeom>
          <a:solidFill>
            <a:srgbClr val="33CC33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213" name="Freeform 5"/>
          <p:cNvSpPr>
            <a:spLocks/>
          </p:cNvSpPr>
          <p:nvPr/>
        </p:nvSpPr>
        <p:spPr bwMode="auto">
          <a:xfrm>
            <a:off x="533400" y="2971800"/>
            <a:ext cx="2362200" cy="1295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214" name="Freeform 6"/>
          <p:cNvSpPr>
            <a:spLocks/>
          </p:cNvSpPr>
          <p:nvPr/>
        </p:nvSpPr>
        <p:spPr bwMode="auto">
          <a:xfrm>
            <a:off x="2895600" y="2971800"/>
            <a:ext cx="2209800" cy="1295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215" name="Line 7"/>
          <p:cNvSpPr>
            <a:spLocks noChangeShapeType="1"/>
          </p:cNvSpPr>
          <p:nvPr/>
        </p:nvSpPr>
        <p:spPr bwMode="auto">
          <a:xfrm>
            <a:off x="304800" y="4343400"/>
            <a:ext cx="510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Rectangle 8"/>
          <p:cNvSpPr>
            <a:spLocks noChangeArrowheads="1"/>
          </p:cNvSpPr>
          <p:nvPr/>
        </p:nvSpPr>
        <p:spPr bwMode="auto">
          <a:xfrm flipH="1">
            <a:off x="4343400" y="3429000"/>
            <a:ext cx="12192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latin typeface="Symbol" pitchFamily="18" charset="2"/>
                <a:sym typeface="Symbol" pitchFamily="18" charset="2"/>
              </a:rPr>
              <a:t></a:t>
            </a:r>
            <a:r>
              <a:rPr lang="en-US" sz="1800" b="1" i="1">
                <a:latin typeface="Symbol" pitchFamily="18" charset="2"/>
                <a:sym typeface="Symbol" pitchFamily="18" charset="2"/>
              </a:rPr>
              <a:t> </a:t>
            </a:r>
            <a:r>
              <a:rPr lang="en-US" sz="1800" b="1"/>
              <a:t>= .10</a:t>
            </a:r>
          </a:p>
        </p:txBody>
      </p:sp>
      <p:sp>
        <p:nvSpPr>
          <p:cNvPr id="8217" name="Line 10"/>
          <p:cNvSpPr>
            <a:spLocks noChangeShapeType="1"/>
          </p:cNvSpPr>
          <p:nvPr/>
        </p:nvSpPr>
        <p:spPr bwMode="auto">
          <a:xfrm>
            <a:off x="4038600" y="457200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8" name="Text Box 11"/>
          <p:cNvSpPr txBox="1">
            <a:spLocks noChangeArrowheads="1"/>
          </p:cNvSpPr>
          <p:nvPr/>
        </p:nvSpPr>
        <p:spPr bwMode="auto">
          <a:xfrm>
            <a:off x="1676400" y="4572000"/>
            <a:ext cx="1524000" cy="304800"/>
          </a:xfrm>
          <a:prstGeom prst="rect">
            <a:avLst/>
          </a:prstGeom>
          <a:solidFill>
            <a:srgbClr val="FAFEB4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Do not reject H</a:t>
            </a:r>
            <a:r>
              <a:rPr lang="en-US" sz="1400" baseline="-25000"/>
              <a:t>0</a:t>
            </a:r>
          </a:p>
        </p:txBody>
      </p:sp>
      <p:sp>
        <p:nvSpPr>
          <p:cNvPr id="8219" name="Text Box 12"/>
          <p:cNvSpPr txBox="1">
            <a:spLocks noChangeArrowheads="1"/>
          </p:cNvSpPr>
          <p:nvPr/>
        </p:nvSpPr>
        <p:spPr bwMode="auto">
          <a:xfrm>
            <a:off x="3581400" y="4648200"/>
            <a:ext cx="10668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1.28</a:t>
            </a:r>
            <a:endParaRPr lang="el-GR" sz="2000" b="1"/>
          </a:p>
        </p:txBody>
      </p:sp>
      <p:sp>
        <p:nvSpPr>
          <p:cNvPr id="8220" name="Line 13"/>
          <p:cNvSpPr>
            <a:spLocks noChangeShapeType="1"/>
          </p:cNvSpPr>
          <p:nvPr/>
        </p:nvSpPr>
        <p:spPr bwMode="auto">
          <a:xfrm>
            <a:off x="152400" y="4572000"/>
            <a:ext cx="388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1" name="Text Box 14"/>
          <p:cNvSpPr txBox="1">
            <a:spLocks noChangeArrowheads="1"/>
          </p:cNvSpPr>
          <p:nvPr/>
        </p:nvSpPr>
        <p:spPr bwMode="auto">
          <a:xfrm>
            <a:off x="2667000" y="4267200"/>
            <a:ext cx="4572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0</a:t>
            </a:r>
            <a:endParaRPr lang="el-GR" sz="1800" baseline="-25000"/>
          </a:p>
        </p:txBody>
      </p:sp>
      <p:sp>
        <p:nvSpPr>
          <p:cNvPr id="8222" name="Line 15"/>
          <p:cNvSpPr>
            <a:spLocks noChangeShapeType="1"/>
          </p:cNvSpPr>
          <p:nvPr/>
        </p:nvSpPr>
        <p:spPr bwMode="auto">
          <a:xfrm flipV="1">
            <a:off x="4038600" y="3276600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3" name="Line 16"/>
          <p:cNvSpPr>
            <a:spLocks noChangeShapeType="1"/>
          </p:cNvSpPr>
          <p:nvPr/>
        </p:nvSpPr>
        <p:spPr bwMode="auto">
          <a:xfrm>
            <a:off x="4038600" y="3505200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4" name="Text Box 17"/>
          <p:cNvSpPr txBox="1">
            <a:spLocks noChangeArrowheads="1"/>
          </p:cNvSpPr>
          <p:nvPr/>
        </p:nvSpPr>
        <p:spPr bwMode="auto">
          <a:xfrm>
            <a:off x="4114800" y="3124200"/>
            <a:ext cx="15240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/>
              <a:t>Reject H</a:t>
            </a:r>
            <a:r>
              <a:rPr lang="en-US" sz="1800" b="1" baseline="-25000"/>
              <a:t>0</a:t>
            </a:r>
          </a:p>
        </p:txBody>
      </p:sp>
      <p:sp>
        <p:nvSpPr>
          <p:cNvPr id="8225" name="Line 18"/>
          <p:cNvSpPr>
            <a:spLocks noChangeShapeType="1"/>
          </p:cNvSpPr>
          <p:nvPr/>
        </p:nvSpPr>
        <p:spPr bwMode="auto">
          <a:xfrm flipV="1">
            <a:off x="3505200" y="4343400"/>
            <a:ext cx="0" cy="685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6" name="Text Box 19"/>
          <p:cNvSpPr txBox="1">
            <a:spLocks noChangeArrowheads="1"/>
          </p:cNvSpPr>
          <p:nvPr/>
        </p:nvSpPr>
        <p:spPr bwMode="auto">
          <a:xfrm>
            <a:off x="2971800" y="5029200"/>
            <a:ext cx="11430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</a:rPr>
              <a:t>Z = .88</a:t>
            </a:r>
            <a:endParaRPr lang="el-GR" sz="2000" b="1">
              <a:solidFill>
                <a:srgbClr val="0000FF"/>
              </a:solidFill>
            </a:endParaRPr>
          </a:p>
        </p:txBody>
      </p:sp>
      <p:sp>
        <p:nvSpPr>
          <p:cNvPr id="8227" name="Text Box 21"/>
          <p:cNvSpPr txBox="1">
            <a:spLocks noChangeArrowheads="1"/>
          </p:cNvSpPr>
          <p:nvPr/>
        </p:nvSpPr>
        <p:spPr bwMode="auto">
          <a:xfrm>
            <a:off x="75438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5918200" y="2794000"/>
          <a:ext cx="3098800" cy="2901950"/>
        </p:xfrm>
        <a:graphic>
          <a:graphicData uri="http://schemas.openxmlformats.org/presentationml/2006/ole">
            <p:oleObj spid="_x0000_s8205" name="Equation" r:id="rId3" imgW="1587500" imgH="1422400" progId="Equation.3">
              <p:embed/>
            </p:oleObj>
          </a:graphicData>
        </a:graphic>
      </p:graphicFrame>
      <p:sp>
        <p:nvSpPr>
          <p:cNvPr id="8228" name="Line 23"/>
          <p:cNvSpPr>
            <a:spLocks noChangeShapeType="1"/>
          </p:cNvSpPr>
          <p:nvPr/>
        </p:nvSpPr>
        <p:spPr bwMode="auto">
          <a:xfrm flipV="1">
            <a:off x="3505200" y="2667000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9" name="Line 24"/>
          <p:cNvSpPr>
            <a:spLocks noChangeShapeType="1"/>
          </p:cNvSpPr>
          <p:nvPr/>
        </p:nvSpPr>
        <p:spPr bwMode="auto">
          <a:xfrm>
            <a:off x="3505200" y="2819400"/>
            <a:ext cx="2209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0" name="Rectangle 25"/>
          <p:cNvSpPr>
            <a:spLocks noChangeArrowheads="1"/>
          </p:cNvSpPr>
          <p:nvPr/>
        </p:nvSpPr>
        <p:spPr bwMode="auto">
          <a:xfrm flipH="1">
            <a:off x="3581400" y="2438400"/>
            <a:ext cx="20574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  <a:sym typeface="Symbol" pitchFamily="18" charset="2"/>
              </a:rPr>
              <a:t>p-value </a:t>
            </a:r>
            <a:r>
              <a:rPr lang="en-US" sz="2000" b="1">
                <a:solidFill>
                  <a:srgbClr val="0000FF"/>
                </a:solidFill>
              </a:rPr>
              <a:t>= .1894</a:t>
            </a:r>
          </a:p>
        </p:txBody>
      </p:sp>
      <p:sp>
        <p:nvSpPr>
          <p:cNvPr id="8231" name="Line 27"/>
          <p:cNvSpPr>
            <a:spLocks noChangeShapeType="1"/>
          </p:cNvSpPr>
          <p:nvPr/>
        </p:nvSpPr>
        <p:spPr bwMode="auto">
          <a:xfrm>
            <a:off x="4038600" y="44196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2" name="Text Box 28"/>
          <p:cNvSpPr txBox="1">
            <a:spLocks noChangeArrowheads="1"/>
          </p:cNvSpPr>
          <p:nvPr/>
        </p:nvSpPr>
        <p:spPr bwMode="auto">
          <a:xfrm>
            <a:off x="838200" y="5924550"/>
            <a:ext cx="6934200" cy="47625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Do not reject H</a:t>
            </a:r>
            <a:r>
              <a:rPr lang="en-US" b="1" baseline="-25000">
                <a:solidFill>
                  <a:srgbClr val="0000FF"/>
                </a:solidFill>
              </a:rPr>
              <a:t>0</a:t>
            </a:r>
            <a:r>
              <a:rPr lang="en-US" b="1">
                <a:solidFill>
                  <a:srgbClr val="0000FF"/>
                </a:solidFill>
              </a:rPr>
              <a:t> since p-value = .1894 &gt; </a:t>
            </a:r>
            <a:r>
              <a:rPr lang="en-US" b="1">
                <a:solidFill>
                  <a:srgbClr val="0000FF"/>
                </a:solidFill>
                <a:sym typeface="Symbol" pitchFamily="18" charset="2"/>
              </a:rPr>
              <a:t> = .10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8233" name="Slide Number Placeholder 3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CBF421C4-1311-47F5-BC4C-368A616FC9BA}" type="slidenum">
              <a:rPr lang="en-US" smtClean="0">
                <a:latin typeface="Arial" charset="0"/>
                <a:cs typeface="Arial" charset="0"/>
              </a:rPr>
              <a:pPr/>
              <a:t>27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One-Tail Tests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68488"/>
            <a:ext cx="7543800" cy="1103312"/>
          </a:xfrm>
        </p:spPr>
        <p:txBody>
          <a:bodyPr/>
          <a:lstStyle/>
          <a:p>
            <a:pPr eaLnBrk="1" hangingPunct="1"/>
            <a:r>
              <a:rPr lang="en-US" smtClean="0"/>
              <a:t>In many cases, the alternative hypothesis focuses on one particular direction</a:t>
            </a:r>
          </a:p>
        </p:txBody>
      </p:sp>
      <p:sp>
        <p:nvSpPr>
          <p:cNvPr id="4710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066800" y="4860925"/>
            <a:ext cx="1524000" cy="938213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en-US" b="1">
                <a:solidFill>
                  <a:srgbClr val="008000"/>
                </a:solidFill>
              </a:rPr>
              <a:t>H</a:t>
            </a:r>
            <a:r>
              <a:rPr lang="en-US" b="1" baseline="-25000">
                <a:solidFill>
                  <a:srgbClr val="008000"/>
                </a:solidFill>
              </a:rPr>
              <a:t>0</a:t>
            </a:r>
            <a:r>
              <a:rPr lang="en-US" b="1">
                <a:solidFill>
                  <a:srgbClr val="008000"/>
                </a:solidFill>
              </a:rPr>
              <a:t>: </a:t>
            </a:r>
            <a:r>
              <a:rPr lang="el-GR" b="1">
                <a:solidFill>
                  <a:srgbClr val="008000"/>
                </a:solidFill>
              </a:rPr>
              <a:t>μ</a:t>
            </a:r>
            <a:r>
              <a:rPr lang="en-US" b="1">
                <a:solidFill>
                  <a:srgbClr val="008000"/>
                </a:solidFill>
              </a:rPr>
              <a:t> ≥ 3  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b="1">
                <a:solidFill>
                  <a:srgbClr val="008000"/>
                </a:solidFill>
              </a:rPr>
              <a:t>H</a:t>
            </a:r>
            <a:r>
              <a:rPr lang="en-US" b="1" baseline="-25000">
                <a:solidFill>
                  <a:srgbClr val="008000"/>
                </a:solidFill>
              </a:rPr>
              <a:t>1</a:t>
            </a:r>
            <a:r>
              <a:rPr lang="en-US" b="1">
                <a:solidFill>
                  <a:srgbClr val="008000"/>
                </a:solidFill>
              </a:rPr>
              <a:t>: </a:t>
            </a:r>
            <a:r>
              <a:rPr lang="el-GR" b="1">
                <a:solidFill>
                  <a:srgbClr val="008000"/>
                </a:solidFill>
              </a:rPr>
              <a:t>μ</a:t>
            </a:r>
            <a:r>
              <a:rPr lang="en-US" b="1">
                <a:solidFill>
                  <a:srgbClr val="008000"/>
                </a:solidFill>
              </a:rPr>
              <a:t> &lt; 3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1066800" y="3305175"/>
            <a:ext cx="1600200" cy="938213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en-US" b="1">
                <a:solidFill>
                  <a:srgbClr val="008000"/>
                </a:solidFill>
              </a:rPr>
              <a:t>H</a:t>
            </a:r>
            <a:r>
              <a:rPr lang="en-US" b="1" baseline="-25000">
                <a:solidFill>
                  <a:srgbClr val="008000"/>
                </a:solidFill>
              </a:rPr>
              <a:t>0</a:t>
            </a:r>
            <a:r>
              <a:rPr lang="en-US" b="1">
                <a:solidFill>
                  <a:srgbClr val="008000"/>
                </a:solidFill>
              </a:rPr>
              <a:t>: </a:t>
            </a:r>
            <a:r>
              <a:rPr lang="el-GR" b="1">
                <a:solidFill>
                  <a:srgbClr val="008000"/>
                </a:solidFill>
              </a:rPr>
              <a:t>μ</a:t>
            </a:r>
            <a:r>
              <a:rPr lang="en-US" b="1">
                <a:solidFill>
                  <a:srgbClr val="008000"/>
                </a:solidFill>
              </a:rPr>
              <a:t> ≤ 3 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b="1">
                <a:solidFill>
                  <a:srgbClr val="008000"/>
                </a:solidFill>
              </a:rPr>
              <a:t>H</a:t>
            </a:r>
            <a:r>
              <a:rPr lang="en-US" b="1" baseline="-25000">
                <a:solidFill>
                  <a:srgbClr val="008000"/>
                </a:solidFill>
              </a:rPr>
              <a:t>1</a:t>
            </a:r>
            <a:r>
              <a:rPr lang="en-US" b="1">
                <a:solidFill>
                  <a:srgbClr val="008000"/>
                </a:solidFill>
              </a:rPr>
              <a:t>: </a:t>
            </a:r>
            <a:r>
              <a:rPr lang="el-GR" b="1">
                <a:solidFill>
                  <a:srgbClr val="008000"/>
                </a:solidFill>
              </a:rPr>
              <a:t>μ</a:t>
            </a:r>
            <a:r>
              <a:rPr lang="en-US" b="1">
                <a:solidFill>
                  <a:srgbClr val="008000"/>
                </a:solidFill>
              </a:rPr>
              <a:t> &gt; 3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429000" y="4708525"/>
            <a:ext cx="5181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This is a </a:t>
            </a:r>
            <a:r>
              <a:rPr lang="en-US">
                <a:solidFill>
                  <a:srgbClr val="FF3300"/>
                </a:solidFill>
              </a:rPr>
              <a:t>lower</a:t>
            </a:r>
            <a:r>
              <a:rPr lang="en-US"/>
              <a:t>-tail test since the alternative hypothesis is focused on the lower tail below the mean of 3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429000" y="3228975"/>
            <a:ext cx="5257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This is an </a:t>
            </a:r>
            <a:r>
              <a:rPr lang="en-US">
                <a:solidFill>
                  <a:srgbClr val="FF3300"/>
                </a:solidFill>
              </a:rPr>
              <a:t>upper</a:t>
            </a:r>
            <a:r>
              <a:rPr lang="en-US"/>
              <a:t>-tail test since the alternative hypothesis is focused on the upper tail above the mean of 3</a:t>
            </a:r>
          </a:p>
        </p:txBody>
      </p:sp>
      <p:sp>
        <p:nvSpPr>
          <p:cNvPr id="47112" name="AutoShape 8"/>
          <p:cNvSpPr>
            <a:spLocks noChangeArrowheads="1"/>
          </p:cNvSpPr>
          <p:nvPr/>
        </p:nvSpPr>
        <p:spPr bwMode="auto">
          <a:xfrm>
            <a:off x="2819400" y="5241925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7113" name="AutoShape 9"/>
          <p:cNvSpPr>
            <a:spLocks noChangeArrowheads="1"/>
          </p:cNvSpPr>
          <p:nvPr/>
        </p:nvSpPr>
        <p:spPr bwMode="auto">
          <a:xfrm>
            <a:off x="2819400" y="3686175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7114" name="Slide Number Placeholder 1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A8EACA3F-3B66-47C8-9D31-AB0655A069F1}" type="slidenum">
              <a:rPr lang="en-US" smtClean="0">
                <a:latin typeface="Arial" charset="0"/>
                <a:cs typeface="Arial" charset="0"/>
              </a:rPr>
              <a:pPr/>
              <a:t>28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5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Upper-Tail Tests</a:t>
            </a:r>
          </a:p>
        </p:txBody>
      </p:sp>
      <p:sp>
        <p:nvSpPr>
          <p:cNvPr id="92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244" name="Line 11"/>
          <p:cNvSpPr>
            <a:spLocks noChangeShapeType="1"/>
          </p:cNvSpPr>
          <p:nvPr/>
        </p:nvSpPr>
        <p:spPr bwMode="auto">
          <a:xfrm>
            <a:off x="5486400" y="2819400"/>
            <a:ext cx="0" cy="1371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45" name="Text Box 2"/>
          <p:cNvSpPr txBox="1">
            <a:spLocks noChangeArrowheads="1"/>
          </p:cNvSpPr>
          <p:nvPr/>
        </p:nvSpPr>
        <p:spPr bwMode="auto">
          <a:xfrm>
            <a:off x="7010400" y="4419600"/>
            <a:ext cx="990600" cy="304800"/>
          </a:xfrm>
          <a:prstGeom prst="rect">
            <a:avLst/>
          </a:prstGeom>
          <a:solidFill>
            <a:srgbClr val="FFFFA7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Reject H</a:t>
            </a:r>
            <a:r>
              <a:rPr lang="en-US" sz="1400" baseline="-25000"/>
              <a:t>0</a:t>
            </a:r>
          </a:p>
        </p:txBody>
      </p:sp>
      <p:sp>
        <p:nvSpPr>
          <p:cNvPr id="9246" name="Text Box 3"/>
          <p:cNvSpPr txBox="1">
            <a:spLocks noChangeArrowheads="1"/>
          </p:cNvSpPr>
          <p:nvPr/>
        </p:nvSpPr>
        <p:spPr bwMode="auto">
          <a:xfrm>
            <a:off x="4724400" y="4419600"/>
            <a:ext cx="1524000" cy="304800"/>
          </a:xfrm>
          <a:prstGeom prst="rect">
            <a:avLst/>
          </a:prstGeom>
          <a:solidFill>
            <a:srgbClr val="FFFFA7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Do not reject H</a:t>
            </a:r>
            <a:r>
              <a:rPr lang="en-US" sz="1400" baseline="-25000"/>
              <a:t>0</a:t>
            </a:r>
          </a:p>
        </p:txBody>
      </p:sp>
      <p:sp>
        <p:nvSpPr>
          <p:cNvPr id="9247" name="Freeform 4"/>
          <p:cNvSpPr>
            <a:spLocks/>
          </p:cNvSpPr>
          <p:nvPr/>
        </p:nvSpPr>
        <p:spPr bwMode="auto">
          <a:xfrm flipH="1">
            <a:off x="6934200" y="3962400"/>
            <a:ext cx="842963" cy="228600"/>
          </a:xfrm>
          <a:custGeom>
            <a:avLst/>
            <a:gdLst>
              <a:gd name="T0" fmla="*/ 2147483647 w 582"/>
              <a:gd name="T1" fmla="*/ 2147483647 h 183"/>
              <a:gd name="T2" fmla="*/ 0 w 582"/>
              <a:gd name="T3" fmla="*/ 2147483647 h 183"/>
              <a:gd name="T4" fmla="*/ 2147483647 w 582"/>
              <a:gd name="T5" fmla="*/ 2147483647 h 183"/>
              <a:gd name="T6" fmla="*/ 2147483647 w 582"/>
              <a:gd name="T7" fmla="*/ 2147483647 h 183"/>
              <a:gd name="T8" fmla="*/ 2147483647 w 582"/>
              <a:gd name="T9" fmla="*/ 2147483647 h 183"/>
              <a:gd name="T10" fmla="*/ 2147483647 w 582"/>
              <a:gd name="T11" fmla="*/ 0 h 183"/>
              <a:gd name="T12" fmla="*/ 2147483647 w 582"/>
              <a:gd name="T13" fmla="*/ 2147483647 h 183"/>
              <a:gd name="T14" fmla="*/ 2147483647 w 582"/>
              <a:gd name="T15" fmla="*/ 2147483647 h 183"/>
              <a:gd name="T16" fmla="*/ 2147483647 w 582"/>
              <a:gd name="T17" fmla="*/ 2147483647 h 18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2"/>
              <a:gd name="T28" fmla="*/ 0 h 183"/>
              <a:gd name="T29" fmla="*/ 582 w 582"/>
              <a:gd name="T30" fmla="*/ 183 h 18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2" h="183">
                <a:moveTo>
                  <a:pt x="9" y="177"/>
                </a:moveTo>
                <a:lnTo>
                  <a:pt x="0" y="132"/>
                </a:lnTo>
                <a:lnTo>
                  <a:pt x="258" y="114"/>
                </a:lnTo>
                <a:lnTo>
                  <a:pt x="423" y="66"/>
                </a:lnTo>
                <a:lnTo>
                  <a:pt x="504" y="48"/>
                </a:lnTo>
                <a:lnTo>
                  <a:pt x="582" y="0"/>
                </a:lnTo>
                <a:lnTo>
                  <a:pt x="582" y="183"/>
                </a:lnTo>
                <a:lnTo>
                  <a:pt x="9" y="182"/>
                </a:lnTo>
                <a:lnTo>
                  <a:pt x="9" y="177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248" name="Freeform 6"/>
          <p:cNvSpPr>
            <a:spLocks/>
          </p:cNvSpPr>
          <p:nvPr/>
        </p:nvSpPr>
        <p:spPr bwMode="auto">
          <a:xfrm>
            <a:off x="3124200" y="2819400"/>
            <a:ext cx="2362200" cy="1295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249" name="Freeform 7"/>
          <p:cNvSpPr>
            <a:spLocks/>
          </p:cNvSpPr>
          <p:nvPr/>
        </p:nvSpPr>
        <p:spPr bwMode="auto">
          <a:xfrm>
            <a:off x="5486400" y="2819400"/>
            <a:ext cx="2209800" cy="1295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250" name="Line 8"/>
          <p:cNvSpPr>
            <a:spLocks noChangeShapeType="1"/>
          </p:cNvSpPr>
          <p:nvPr/>
        </p:nvSpPr>
        <p:spPr bwMode="auto">
          <a:xfrm>
            <a:off x="2895600" y="4191000"/>
            <a:ext cx="510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1" name="Line 9"/>
          <p:cNvSpPr>
            <a:spLocks noChangeShapeType="1"/>
          </p:cNvSpPr>
          <p:nvPr/>
        </p:nvSpPr>
        <p:spPr bwMode="auto">
          <a:xfrm flipH="1">
            <a:off x="7086600" y="3581400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2" name="Rectangle 10"/>
          <p:cNvSpPr>
            <a:spLocks noChangeArrowheads="1"/>
          </p:cNvSpPr>
          <p:nvPr/>
        </p:nvSpPr>
        <p:spPr bwMode="auto">
          <a:xfrm flipH="1">
            <a:off x="7467600" y="3200400"/>
            <a:ext cx="530225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latin typeface="Symbol" pitchFamily="18" charset="2"/>
              </a:rPr>
              <a:t>a</a:t>
            </a:r>
          </a:p>
        </p:txBody>
      </p:sp>
      <p:sp>
        <p:nvSpPr>
          <p:cNvPr id="9253" name="Line 12"/>
          <p:cNvSpPr>
            <a:spLocks noChangeShapeType="1"/>
          </p:cNvSpPr>
          <p:nvPr/>
        </p:nvSpPr>
        <p:spPr bwMode="auto">
          <a:xfrm>
            <a:off x="6934200" y="4267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4" name="Line 13"/>
          <p:cNvSpPr>
            <a:spLocks noChangeShapeType="1"/>
          </p:cNvSpPr>
          <p:nvPr/>
        </p:nvSpPr>
        <p:spPr bwMode="auto">
          <a:xfrm>
            <a:off x="6934200" y="44196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5" name="Text Box 14"/>
          <p:cNvSpPr txBox="1">
            <a:spLocks noChangeArrowheads="1"/>
          </p:cNvSpPr>
          <p:nvPr/>
        </p:nvSpPr>
        <p:spPr bwMode="auto">
          <a:xfrm>
            <a:off x="6705600" y="4572000"/>
            <a:ext cx="5334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z</a:t>
            </a:r>
            <a:r>
              <a:rPr lang="el-GR" sz="2000" baseline="-25000"/>
              <a:t>α</a:t>
            </a:r>
          </a:p>
        </p:txBody>
      </p:sp>
      <p:sp>
        <p:nvSpPr>
          <p:cNvPr id="9256" name="Line 15"/>
          <p:cNvSpPr>
            <a:spLocks noChangeShapeType="1"/>
          </p:cNvSpPr>
          <p:nvPr/>
        </p:nvSpPr>
        <p:spPr bwMode="auto">
          <a:xfrm>
            <a:off x="3048000" y="4419600"/>
            <a:ext cx="388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7" name="Text Box 16"/>
          <p:cNvSpPr txBox="1">
            <a:spLocks noChangeArrowheads="1"/>
          </p:cNvSpPr>
          <p:nvPr/>
        </p:nvSpPr>
        <p:spPr bwMode="auto">
          <a:xfrm>
            <a:off x="5257800" y="4648200"/>
            <a:ext cx="4572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0</a:t>
            </a:r>
            <a:endParaRPr lang="el-GR" sz="1800" baseline="-25000"/>
          </a:p>
        </p:txBody>
      </p:sp>
      <p:sp>
        <p:nvSpPr>
          <p:cNvPr id="9258" name="Text Box 17"/>
          <p:cNvSpPr txBox="1">
            <a:spLocks noChangeArrowheads="1"/>
          </p:cNvSpPr>
          <p:nvPr/>
        </p:nvSpPr>
        <p:spPr bwMode="auto">
          <a:xfrm>
            <a:off x="5257800" y="5013325"/>
            <a:ext cx="5334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000">
                <a:sym typeface="Symbol" pitchFamily="18" charset="2"/>
              </a:rPr>
              <a:t>μ</a:t>
            </a:r>
            <a:endParaRPr lang="el-GR" sz="2000" baseline="-25000"/>
          </a:p>
        </p:txBody>
      </p:sp>
      <p:sp>
        <p:nvSpPr>
          <p:cNvPr id="9259" name="Rectangle 18"/>
          <p:cNvSpPr>
            <a:spLocks noChangeArrowheads="1"/>
          </p:cNvSpPr>
          <p:nvPr/>
        </p:nvSpPr>
        <p:spPr bwMode="auto">
          <a:xfrm>
            <a:off x="4724400" y="1752600"/>
            <a:ext cx="1600200" cy="938213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en-US" b="1">
                <a:solidFill>
                  <a:srgbClr val="008000"/>
                </a:solidFill>
              </a:rPr>
              <a:t>H</a:t>
            </a:r>
            <a:r>
              <a:rPr lang="en-US" b="1" baseline="-25000">
                <a:solidFill>
                  <a:srgbClr val="008000"/>
                </a:solidFill>
              </a:rPr>
              <a:t>0</a:t>
            </a:r>
            <a:r>
              <a:rPr lang="en-US" b="1">
                <a:solidFill>
                  <a:srgbClr val="008000"/>
                </a:solidFill>
              </a:rPr>
              <a:t>: </a:t>
            </a:r>
            <a:r>
              <a:rPr lang="el-GR" b="1">
                <a:solidFill>
                  <a:srgbClr val="008000"/>
                </a:solidFill>
              </a:rPr>
              <a:t>μ</a:t>
            </a:r>
            <a:r>
              <a:rPr lang="en-US" b="1">
                <a:solidFill>
                  <a:srgbClr val="008000"/>
                </a:solidFill>
              </a:rPr>
              <a:t> ≤ 3 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b="1">
                <a:solidFill>
                  <a:srgbClr val="008000"/>
                </a:solidFill>
              </a:rPr>
              <a:t>H</a:t>
            </a:r>
            <a:r>
              <a:rPr lang="en-US" b="1" baseline="-25000">
                <a:solidFill>
                  <a:srgbClr val="008000"/>
                </a:solidFill>
              </a:rPr>
              <a:t>1</a:t>
            </a:r>
            <a:r>
              <a:rPr lang="en-US" b="1">
                <a:solidFill>
                  <a:srgbClr val="008000"/>
                </a:solidFill>
              </a:rPr>
              <a:t>: </a:t>
            </a:r>
            <a:r>
              <a:rPr lang="el-GR" b="1">
                <a:solidFill>
                  <a:srgbClr val="008000"/>
                </a:solidFill>
              </a:rPr>
              <a:t>μ</a:t>
            </a:r>
            <a:r>
              <a:rPr lang="en-US" b="1">
                <a:solidFill>
                  <a:srgbClr val="008000"/>
                </a:solidFill>
              </a:rPr>
              <a:t> &gt; 3</a:t>
            </a:r>
          </a:p>
        </p:txBody>
      </p:sp>
      <p:sp>
        <p:nvSpPr>
          <p:cNvPr id="9260" name="Rectangle 19"/>
          <p:cNvSpPr>
            <a:spLocks noChangeArrowheads="1"/>
          </p:cNvSpPr>
          <p:nvPr/>
        </p:nvSpPr>
        <p:spPr bwMode="auto">
          <a:xfrm>
            <a:off x="304800" y="1905000"/>
            <a:ext cx="3352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There is only one critical value, since the rejection area is in only one tail</a:t>
            </a:r>
          </a:p>
        </p:txBody>
      </p:sp>
      <p:sp>
        <p:nvSpPr>
          <p:cNvPr id="9261" name="Text Box 20"/>
          <p:cNvSpPr txBox="1">
            <a:spLocks noChangeArrowheads="1"/>
          </p:cNvSpPr>
          <p:nvPr/>
        </p:nvSpPr>
        <p:spPr bwMode="auto">
          <a:xfrm>
            <a:off x="6096000" y="56388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Critical value</a:t>
            </a:r>
          </a:p>
        </p:txBody>
      </p:sp>
      <p:sp>
        <p:nvSpPr>
          <p:cNvPr id="9262" name="Line 21"/>
          <p:cNvSpPr>
            <a:spLocks noChangeShapeType="1"/>
          </p:cNvSpPr>
          <p:nvPr/>
        </p:nvSpPr>
        <p:spPr bwMode="auto">
          <a:xfrm flipV="1">
            <a:off x="6934200" y="5105400"/>
            <a:ext cx="0" cy="53340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63" name="Text Box 22"/>
          <p:cNvSpPr txBox="1">
            <a:spLocks noChangeArrowheads="1"/>
          </p:cNvSpPr>
          <p:nvPr/>
        </p:nvSpPr>
        <p:spPr bwMode="auto">
          <a:xfrm>
            <a:off x="2852738" y="4672013"/>
            <a:ext cx="5334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Z</a:t>
            </a:r>
            <a:endParaRPr lang="el-GR" sz="2000" b="1" baseline="-25000"/>
          </a:p>
        </p:txBody>
      </p:sp>
      <p:graphicFrame>
        <p:nvGraphicFramePr>
          <p:cNvPr id="9240" name="Object 24"/>
          <p:cNvGraphicFramePr>
            <a:graphicFrameLocks noChangeAspect="1"/>
          </p:cNvGraphicFramePr>
          <p:nvPr/>
        </p:nvGraphicFramePr>
        <p:xfrm>
          <a:off x="2998788" y="5075238"/>
          <a:ext cx="293687" cy="381000"/>
        </p:xfrm>
        <a:graphic>
          <a:graphicData uri="http://schemas.openxmlformats.org/presentationml/2006/ole">
            <p:oleObj spid="_x0000_s9240" name="Equation" r:id="rId3" imgW="126780" imgH="164814" progId="Equation.3">
              <p:embed/>
            </p:oleObj>
          </a:graphicData>
        </a:graphic>
      </p:graphicFrame>
      <p:sp>
        <p:nvSpPr>
          <p:cNvPr id="9264" name="Slide Number Placeholder 2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B2805D38-AC35-40C1-B4FC-8157342AFE38}" type="slidenum">
              <a:rPr lang="en-US" smtClean="0">
                <a:latin typeface="Arial" charset="0"/>
                <a:cs typeface="Arial" charset="0"/>
              </a:rPr>
              <a:pPr/>
              <a:t>29</a:t>
            </a:fld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9241" name="Object 25"/>
          <p:cNvGraphicFramePr>
            <a:graphicFrameLocks noChangeAspect="1"/>
          </p:cNvGraphicFramePr>
          <p:nvPr/>
        </p:nvGraphicFramePr>
        <p:xfrm>
          <a:off x="7974013" y="5692775"/>
          <a:ext cx="358775" cy="392113"/>
        </p:xfrm>
        <a:graphic>
          <a:graphicData uri="http://schemas.openxmlformats.org/presentationml/2006/ole">
            <p:oleObj spid="_x0000_s9241" name="Equation" r:id="rId4" imgW="1905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Concepts of Hypothesis Testing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8077200" cy="44196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3100" smtClean="0"/>
              <a:t>A hypothesis is a claim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3100" smtClean="0"/>
              <a:t>	(assumption) about a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3100" smtClean="0"/>
              <a:t>	population parameter: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2300" smtClean="0"/>
          </a:p>
          <a:p>
            <a:pPr lvl="1" eaLnBrk="1" hangingPunct="1"/>
            <a:r>
              <a:rPr lang="en-US" sz="2700" smtClean="0">
                <a:solidFill>
                  <a:srgbClr val="0000FF"/>
                </a:solidFill>
              </a:rPr>
              <a:t>population mean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700" smtClean="0"/>
          </a:p>
          <a:p>
            <a:pPr lvl="1" eaLnBrk="1" hangingPunct="1"/>
            <a:endParaRPr lang="en-US" sz="2700" smtClean="0"/>
          </a:p>
          <a:p>
            <a:pPr lvl="1" eaLnBrk="1" hangingPunct="1"/>
            <a:r>
              <a:rPr lang="en-US" sz="2700" smtClean="0">
                <a:solidFill>
                  <a:srgbClr val="0000FF"/>
                </a:solidFill>
              </a:rPr>
              <a:t>population proportion</a:t>
            </a:r>
          </a:p>
          <a:p>
            <a:pPr lvl="1"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5529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524000" y="3962400"/>
            <a:ext cx="6629400" cy="828675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Example:  The mean monthly cell phone bill of this city is  </a:t>
            </a:r>
            <a:r>
              <a:rPr lang="el-GR" b="1">
                <a:sym typeface="Symbol" pitchFamily="18" charset="2"/>
              </a:rPr>
              <a:t>μ</a:t>
            </a:r>
            <a:r>
              <a:rPr lang="en-US" b="1">
                <a:sym typeface="Symbol" pitchFamily="18" charset="2"/>
              </a:rPr>
              <a:t> =</a:t>
            </a:r>
            <a:r>
              <a:rPr lang="en-US" b="1"/>
              <a:t> $52</a:t>
            </a:r>
          </a:p>
        </p:txBody>
      </p:sp>
      <p:sp>
        <p:nvSpPr>
          <p:cNvPr id="55301" name="Rectangle 6"/>
          <p:cNvSpPr>
            <a:spLocks noChangeArrowheads="1"/>
          </p:cNvSpPr>
          <p:nvPr/>
        </p:nvSpPr>
        <p:spPr bwMode="auto">
          <a:xfrm>
            <a:off x="1524000" y="5440363"/>
            <a:ext cx="6629400" cy="828675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Example:  The proportion of adults in this city with cell phones is  P = .88</a:t>
            </a:r>
          </a:p>
        </p:txBody>
      </p:sp>
      <p:sp>
        <p:nvSpPr>
          <p:cNvPr id="55302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3A91CB59-5016-415F-8F89-E5AA85BA1E24}" type="slidenum">
              <a:rPr lang="en-US" smtClean="0">
                <a:latin typeface="Arial" charset="0"/>
                <a:cs typeface="Arial" charset="0"/>
              </a:rPr>
              <a:pPr/>
              <a:t>3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5530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83363" y="1797050"/>
            <a:ext cx="1189037" cy="1282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5304" name="TextBox 6"/>
          <p:cNvSpPr txBox="1">
            <a:spLocks noChangeArrowheads="1"/>
          </p:cNvSpPr>
          <p:nvPr/>
        </p:nvSpPr>
        <p:spPr bwMode="auto">
          <a:xfrm>
            <a:off x="336550" y="50800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9.1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6" name="Rectangle 5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Lower-Tail Tests</a:t>
            </a:r>
          </a:p>
        </p:txBody>
      </p:sp>
      <p:sp>
        <p:nvSpPr>
          <p:cNvPr id="1026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0268" name="Line 12"/>
          <p:cNvSpPr>
            <a:spLocks noChangeShapeType="1"/>
          </p:cNvSpPr>
          <p:nvPr/>
        </p:nvSpPr>
        <p:spPr bwMode="auto">
          <a:xfrm>
            <a:off x="6324600" y="2590800"/>
            <a:ext cx="0" cy="1371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69" name="Text Box 2"/>
          <p:cNvSpPr txBox="1">
            <a:spLocks noChangeArrowheads="1"/>
          </p:cNvSpPr>
          <p:nvPr/>
        </p:nvSpPr>
        <p:spPr bwMode="auto">
          <a:xfrm>
            <a:off x="3657600" y="4191000"/>
            <a:ext cx="990600" cy="304800"/>
          </a:xfrm>
          <a:prstGeom prst="rect">
            <a:avLst/>
          </a:prstGeom>
          <a:solidFill>
            <a:srgbClr val="FFFFA7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Reject H</a:t>
            </a:r>
            <a:r>
              <a:rPr lang="en-US" sz="1400" baseline="-25000"/>
              <a:t>0</a:t>
            </a:r>
          </a:p>
        </p:txBody>
      </p:sp>
      <p:sp>
        <p:nvSpPr>
          <p:cNvPr id="10270" name="Text Box 3"/>
          <p:cNvSpPr txBox="1">
            <a:spLocks noChangeArrowheads="1"/>
          </p:cNvSpPr>
          <p:nvPr/>
        </p:nvSpPr>
        <p:spPr bwMode="auto">
          <a:xfrm>
            <a:off x="5562600" y="4191000"/>
            <a:ext cx="1524000" cy="304800"/>
          </a:xfrm>
          <a:prstGeom prst="rect">
            <a:avLst/>
          </a:prstGeom>
          <a:solidFill>
            <a:srgbClr val="FFFFA7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Do not reject H</a:t>
            </a:r>
            <a:r>
              <a:rPr lang="en-US" sz="1400" baseline="-25000"/>
              <a:t>0</a:t>
            </a:r>
          </a:p>
        </p:txBody>
      </p:sp>
      <p:sp>
        <p:nvSpPr>
          <p:cNvPr id="10271" name="Rectangle 4"/>
          <p:cNvSpPr>
            <a:spLocks noChangeArrowheads="1"/>
          </p:cNvSpPr>
          <p:nvPr/>
        </p:nvSpPr>
        <p:spPr bwMode="auto">
          <a:xfrm>
            <a:off x="304800" y="1905000"/>
            <a:ext cx="3352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There is only one critical value, since the rejection area is in only one tail</a:t>
            </a:r>
          </a:p>
        </p:txBody>
      </p:sp>
      <p:sp>
        <p:nvSpPr>
          <p:cNvPr id="10272" name="Freeform 6"/>
          <p:cNvSpPr>
            <a:spLocks/>
          </p:cNvSpPr>
          <p:nvPr/>
        </p:nvSpPr>
        <p:spPr bwMode="auto">
          <a:xfrm>
            <a:off x="3886200" y="3733800"/>
            <a:ext cx="833438" cy="228600"/>
          </a:xfrm>
          <a:custGeom>
            <a:avLst/>
            <a:gdLst>
              <a:gd name="T0" fmla="*/ 2147483647 w 582"/>
              <a:gd name="T1" fmla="*/ 2147483647 h 183"/>
              <a:gd name="T2" fmla="*/ 0 w 582"/>
              <a:gd name="T3" fmla="*/ 2147483647 h 183"/>
              <a:gd name="T4" fmla="*/ 2147483647 w 582"/>
              <a:gd name="T5" fmla="*/ 2147483647 h 183"/>
              <a:gd name="T6" fmla="*/ 2147483647 w 582"/>
              <a:gd name="T7" fmla="*/ 2147483647 h 183"/>
              <a:gd name="T8" fmla="*/ 2147483647 w 582"/>
              <a:gd name="T9" fmla="*/ 2147483647 h 183"/>
              <a:gd name="T10" fmla="*/ 2147483647 w 582"/>
              <a:gd name="T11" fmla="*/ 0 h 183"/>
              <a:gd name="T12" fmla="*/ 2147483647 w 582"/>
              <a:gd name="T13" fmla="*/ 2147483647 h 183"/>
              <a:gd name="T14" fmla="*/ 2147483647 w 582"/>
              <a:gd name="T15" fmla="*/ 2147483647 h 183"/>
              <a:gd name="T16" fmla="*/ 2147483647 w 582"/>
              <a:gd name="T17" fmla="*/ 2147483647 h 18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2"/>
              <a:gd name="T28" fmla="*/ 0 h 183"/>
              <a:gd name="T29" fmla="*/ 582 w 582"/>
              <a:gd name="T30" fmla="*/ 183 h 18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2" h="183">
                <a:moveTo>
                  <a:pt x="9" y="177"/>
                </a:moveTo>
                <a:lnTo>
                  <a:pt x="0" y="132"/>
                </a:lnTo>
                <a:lnTo>
                  <a:pt x="258" y="114"/>
                </a:lnTo>
                <a:lnTo>
                  <a:pt x="423" y="66"/>
                </a:lnTo>
                <a:lnTo>
                  <a:pt x="504" y="48"/>
                </a:lnTo>
                <a:lnTo>
                  <a:pt x="582" y="0"/>
                </a:lnTo>
                <a:lnTo>
                  <a:pt x="582" y="183"/>
                </a:lnTo>
                <a:lnTo>
                  <a:pt x="9" y="182"/>
                </a:lnTo>
                <a:lnTo>
                  <a:pt x="9" y="177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273" name="Freeform 7"/>
          <p:cNvSpPr>
            <a:spLocks/>
          </p:cNvSpPr>
          <p:nvPr/>
        </p:nvSpPr>
        <p:spPr bwMode="auto">
          <a:xfrm>
            <a:off x="3962400" y="2590800"/>
            <a:ext cx="2362200" cy="1295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274" name="Freeform 8"/>
          <p:cNvSpPr>
            <a:spLocks/>
          </p:cNvSpPr>
          <p:nvPr/>
        </p:nvSpPr>
        <p:spPr bwMode="auto">
          <a:xfrm>
            <a:off x="6324600" y="2590800"/>
            <a:ext cx="2209800" cy="1295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275" name="Line 9"/>
          <p:cNvSpPr>
            <a:spLocks noChangeShapeType="1"/>
          </p:cNvSpPr>
          <p:nvPr/>
        </p:nvSpPr>
        <p:spPr bwMode="auto">
          <a:xfrm>
            <a:off x="3733800" y="3962400"/>
            <a:ext cx="510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6" name="Line 10"/>
          <p:cNvSpPr>
            <a:spLocks noChangeShapeType="1"/>
          </p:cNvSpPr>
          <p:nvPr/>
        </p:nvSpPr>
        <p:spPr bwMode="auto">
          <a:xfrm>
            <a:off x="4191000" y="35052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7" name="Rectangle 11"/>
          <p:cNvSpPr>
            <a:spLocks noChangeArrowheads="1"/>
          </p:cNvSpPr>
          <p:nvPr/>
        </p:nvSpPr>
        <p:spPr bwMode="auto">
          <a:xfrm flipH="1">
            <a:off x="3886200" y="3048000"/>
            <a:ext cx="530225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latin typeface="Symbol" pitchFamily="18" charset="2"/>
              </a:rPr>
              <a:t>a</a:t>
            </a:r>
          </a:p>
        </p:txBody>
      </p:sp>
      <p:sp>
        <p:nvSpPr>
          <p:cNvPr id="10278" name="Line 13"/>
          <p:cNvSpPr>
            <a:spLocks noChangeShapeType="1"/>
          </p:cNvSpPr>
          <p:nvPr/>
        </p:nvSpPr>
        <p:spPr bwMode="auto">
          <a:xfrm>
            <a:off x="4724400" y="40386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9" name="Text Box 14"/>
          <p:cNvSpPr txBox="1">
            <a:spLocks noChangeArrowheads="1"/>
          </p:cNvSpPr>
          <p:nvPr/>
        </p:nvSpPr>
        <p:spPr bwMode="auto">
          <a:xfrm>
            <a:off x="4462463" y="4343400"/>
            <a:ext cx="62547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-z</a:t>
            </a:r>
            <a:r>
              <a:rPr lang="en-US" sz="2000" baseline="-25000">
                <a:sym typeface="Symbol" pitchFamily="18" charset="2"/>
              </a:rPr>
              <a:t></a:t>
            </a:r>
          </a:p>
        </p:txBody>
      </p:sp>
      <p:sp>
        <p:nvSpPr>
          <p:cNvPr id="10280" name="Line 15"/>
          <p:cNvSpPr>
            <a:spLocks noChangeShapeType="1"/>
          </p:cNvSpPr>
          <p:nvPr/>
        </p:nvSpPr>
        <p:spPr bwMode="auto">
          <a:xfrm>
            <a:off x="4724400" y="4191000"/>
            <a:ext cx="396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1" name="Line 16"/>
          <p:cNvSpPr>
            <a:spLocks noChangeShapeType="1"/>
          </p:cNvSpPr>
          <p:nvPr/>
        </p:nvSpPr>
        <p:spPr bwMode="auto">
          <a:xfrm>
            <a:off x="3581400" y="41910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Text Box 17"/>
          <p:cNvSpPr txBox="1">
            <a:spLocks noChangeArrowheads="1"/>
          </p:cNvSpPr>
          <p:nvPr/>
        </p:nvSpPr>
        <p:spPr bwMode="auto">
          <a:xfrm>
            <a:off x="6096000" y="4419600"/>
            <a:ext cx="4572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0</a:t>
            </a:r>
            <a:endParaRPr lang="el-GR" sz="1800" baseline="-25000"/>
          </a:p>
        </p:txBody>
      </p:sp>
      <p:sp>
        <p:nvSpPr>
          <p:cNvPr id="10283" name="Text Box 18"/>
          <p:cNvSpPr txBox="1">
            <a:spLocks noChangeArrowheads="1"/>
          </p:cNvSpPr>
          <p:nvPr/>
        </p:nvSpPr>
        <p:spPr bwMode="auto">
          <a:xfrm>
            <a:off x="6096000" y="4860925"/>
            <a:ext cx="5334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000">
                <a:sym typeface="Symbol" pitchFamily="18" charset="2"/>
              </a:rPr>
              <a:t>μ</a:t>
            </a:r>
            <a:endParaRPr lang="el-GR" sz="2000" baseline="-25000"/>
          </a:p>
        </p:txBody>
      </p:sp>
      <p:sp>
        <p:nvSpPr>
          <p:cNvPr id="10284" name="Rectangle 19"/>
          <p:cNvSpPr>
            <a:spLocks noChangeArrowheads="1"/>
          </p:cNvSpPr>
          <p:nvPr/>
        </p:nvSpPr>
        <p:spPr bwMode="auto">
          <a:xfrm>
            <a:off x="5562600" y="1524000"/>
            <a:ext cx="1524000" cy="938213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en-US" b="1">
                <a:solidFill>
                  <a:srgbClr val="008000"/>
                </a:solidFill>
              </a:rPr>
              <a:t>H</a:t>
            </a:r>
            <a:r>
              <a:rPr lang="en-US" b="1" baseline="-25000">
                <a:solidFill>
                  <a:srgbClr val="008000"/>
                </a:solidFill>
              </a:rPr>
              <a:t>0</a:t>
            </a:r>
            <a:r>
              <a:rPr lang="en-US" b="1">
                <a:solidFill>
                  <a:srgbClr val="008000"/>
                </a:solidFill>
              </a:rPr>
              <a:t>: </a:t>
            </a:r>
            <a:r>
              <a:rPr lang="el-GR" b="1">
                <a:solidFill>
                  <a:srgbClr val="008000"/>
                </a:solidFill>
              </a:rPr>
              <a:t>μ</a:t>
            </a:r>
            <a:r>
              <a:rPr lang="en-US" b="1">
                <a:solidFill>
                  <a:srgbClr val="008000"/>
                </a:solidFill>
              </a:rPr>
              <a:t> ≥ 3  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b="1">
                <a:solidFill>
                  <a:srgbClr val="008000"/>
                </a:solidFill>
              </a:rPr>
              <a:t>H</a:t>
            </a:r>
            <a:r>
              <a:rPr lang="en-US" b="1" baseline="-25000">
                <a:solidFill>
                  <a:srgbClr val="008000"/>
                </a:solidFill>
              </a:rPr>
              <a:t>1</a:t>
            </a:r>
            <a:r>
              <a:rPr lang="en-US" b="1">
                <a:solidFill>
                  <a:srgbClr val="008000"/>
                </a:solidFill>
              </a:rPr>
              <a:t>: </a:t>
            </a:r>
            <a:r>
              <a:rPr lang="el-GR" b="1">
                <a:solidFill>
                  <a:srgbClr val="008000"/>
                </a:solidFill>
              </a:rPr>
              <a:t>μ</a:t>
            </a:r>
            <a:r>
              <a:rPr lang="en-US" b="1">
                <a:solidFill>
                  <a:srgbClr val="008000"/>
                </a:solidFill>
              </a:rPr>
              <a:t> &lt; 3</a:t>
            </a:r>
          </a:p>
        </p:txBody>
      </p:sp>
      <p:sp>
        <p:nvSpPr>
          <p:cNvPr id="10285" name="Text Box 20"/>
          <p:cNvSpPr txBox="1">
            <a:spLocks noChangeArrowheads="1"/>
          </p:cNvSpPr>
          <p:nvPr/>
        </p:nvSpPr>
        <p:spPr bwMode="auto">
          <a:xfrm>
            <a:off x="8391525" y="4311650"/>
            <a:ext cx="5334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Z</a:t>
            </a:r>
            <a:endParaRPr lang="el-GR" sz="2000" b="1" baseline="-25000"/>
          </a:p>
        </p:txBody>
      </p:sp>
      <p:sp>
        <p:nvSpPr>
          <p:cNvPr id="10286" name="Text Box 23"/>
          <p:cNvSpPr txBox="1">
            <a:spLocks noChangeArrowheads="1"/>
          </p:cNvSpPr>
          <p:nvPr/>
        </p:nvSpPr>
        <p:spPr bwMode="auto">
          <a:xfrm>
            <a:off x="3962400" y="54102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Critical value</a:t>
            </a:r>
          </a:p>
        </p:txBody>
      </p:sp>
      <p:sp>
        <p:nvSpPr>
          <p:cNvPr id="10287" name="Line 24"/>
          <p:cNvSpPr>
            <a:spLocks noChangeShapeType="1"/>
          </p:cNvSpPr>
          <p:nvPr/>
        </p:nvSpPr>
        <p:spPr bwMode="auto">
          <a:xfrm flipV="1">
            <a:off x="4800600" y="4876800"/>
            <a:ext cx="0" cy="53340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0264" name="Object 24"/>
          <p:cNvGraphicFramePr>
            <a:graphicFrameLocks noChangeAspect="1"/>
          </p:cNvGraphicFramePr>
          <p:nvPr/>
        </p:nvGraphicFramePr>
        <p:xfrm>
          <a:off x="8521700" y="4819650"/>
          <a:ext cx="287338" cy="373063"/>
        </p:xfrm>
        <a:graphic>
          <a:graphicData uri="http://schemas.openxmlformats.org/presentationml/2006/ole">
            <p:oleObj spid="_x0000_s10264" name="Equation" r:id="rId3" imgW="126780" imgH="164814" progId="Equation.3">
              <p:embed/>
            </p:oleObj>
          </a:graphicData>
        </a:graphic>
      </p:graphicFrame>
      <p:sp>
        <p:nvSpPr>
          <p:cNvPr id="10288" name="Slide Number Placeholder 2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BA6E567B-B6D4-4699-BE4A-4C35B1DC2093}" type="slidenum">
              <a:rPr lang="en-US" smtClean="0">
                <a:latin typeface="Arial" charset="0"/>
                <a:cs typeface="Arial" charset="0"/>
              </a:rPr>
              <a:pPr/>
              <a:t>30</a:t>
            </a:fld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10265" name="Object 25"/>
          <p:cNvGraphicFramePr>
            <a:graphicFrameLocks noChangeAspect="1"/>
          </p:cNvGraphicFramePr>
          <p:nvPr/>
        </p:nvGraphicFramePr>
        <p:xfrm>
          <a:off x="5856288" y="5473700"/>
          <a:ext cx="358775" cy="392113"/>
        </p:xfrm>
        <a:graphic>
          <a:graphicData uri="http://schemas.openxmlformats.org/presentationml/2006/ole">
            <p:oleObj spid="_x0000_s10265" name="Equation" r:id="rId4" imgW="1905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Two-Tail Tests</a:t>
            </a:r>
          </a:p>
        </p:txBody>
      </p:sp>
      <p:sp>
        <p:nvSpPr>
          <p:cNvPr id="52226" name="Rectangle 36"/>
          <p:cNvSpPr>
            <a:spLocks noGrp="1" noChangeArrowheads="1"/>
          </p:cNvSpPr>
          <p:nvPr>
            <p:ph idx="1"/>
          </p:nvPr>
        </p:nvSpPr>
        <p:spPr>
          <a:xfrm>
            <a:off x="438150" y="1709738"/>
            <a:ext cx="4498975" cy="1262062"/>
          </a:xfrm>
        </p:spPr>
        <p:txBody>
          <a:bodyPr/>
          <a:lstStyle/>
          <a:p>
            <a:pPr eaLnBrk="1" hangingPunct="1"/>
            <a:r>
              <a:rPr lang="en-US" sz="2400" smtClean="0"/>
              <a:t>In some settings, the alternative hypothesis does not specify a unique direction</a:t>
            </a:r>
          </a:p>
        </p:txBody>
      </p:sp>
      <p:sp>
        <p:nvSpPr>
          <p:cNvPr id="5222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2228" name="Line 14"/>
          <p:cNvSpPr>
            <a:spLocks noChangeShapeType="1"/>
          </p:cNvSpPr>
          <p:nvPr/>
        </p:nvSpPr>
        <p:spPr bwMode="auto">
          <a:xfrm>
            <a:off x="5943600" y="3032125"/>
            <a:ext cx="0" cy="1371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2229" name="Text Box 2"/>
          <p:cNvSpPr txBox="1">
            <a:spLocks noChangeArrowheads="1"/>
          </p:cNvSpPr>
          <p:nvPr/>
        </p:nvSpPr>
        <p:spPr bwMode="auto">
          <a:xfrm>
            <a:off x="5181600" y="4860925"/>
            <a:ext cx="1524000" cy="304800"/>
          </a:xfrm>
          <a:prstGeom prst="rect">
            <a:avLst/>
          </a:prstGeom>
          <a:solidFill>
            <a:srgbClr val="FFFFA7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Do not reject H</a:t>
            </a:r>
            <a:r>
              <a:rPr lang="en-US" sz="1400" baseline="-25000"/>
              <a:t>0</a:t>
            </a:r>
          </a:p>
        </p:txBody>
      </p:sp>
      <p:sp>
        <p:nvSpPr>
          <p:cNvPr id="52230" name="Text Box 3"/>
          <p:cNvSpPr txBox="1">
            <a:spLocks noChangeArrowheads="1"/>
          </p:cNvSpPr>
          <p:nvPr/>
        </p:nvSpPr>
        <p:spPr bwMode="auto">
          <a:xfrm>
            <a:off x="7467600" y="4860925"/>
            <a:ext cx="990600" cy="304800"/>
          </a:xfrm>
          <a:prstGeom prst="rect">
            <a:avLst/>
          </a:prstGeom>
          <a:solidFill>
            <a:srgbClr val="FAFEB4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Reject H</a:t>
            </a:r>
            <a:r>
              <a:rPr lang="en-US" sz="1400" baseline="-25000"/>
              <a:t>0</a:t>
            </a:r>
          </a:p>
        </p:txBody>
      </p:sp>
      <p:sp>
        <p:nvSpPr>
          <p:cNvPr id="52231" name="Text Box 4"/>
          <p:cNvSpPr txBox="1">
            <a:spLocks noChangeArrowheads="1"/>
          </p:cNvSpPr>
          <p:nvPr/>
        </p:nvSpPr>
        <p:spPr bwMode="auto">
          <a:xfrm>
            <a:off x="3352800" y="4860925"/>
            <a:ext cx="990600" cy="304800"/>
          </a:xfrm>
          <a:prstGeom prst="rect">
            <a:avLst/>
          </a:prstGeom>
          <a:solidFill>
            <a:srgbClr val="FAFEB4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Reject H</a:t>
            </a:r>
            <a:r>
              <a:rPr lang="en-US" sz="1400" baseline="-25000"/>
              <a:t>0</a:t>
            </a:r>
          </a:p>
        </p:txBody>
      </p:sp>
      <p:sp>
        <p:nvSpPr>
          <p:cNvPr id="52232" name="Freeform 5"/>
          <p:cNvSpPr>
            <a:spLocks/>
          </p:cNvSpPr>
          <p:nvPr/>
        </p:nvSpPr>
        <p:spPr bwMode="auto">
          <a:xfrm flipH="1">
            <a:off x="7391400" y="4175125"/>
            <a:ext cx="842963" cy="228600"/>
          </a:xfrm>
          <a:custGeom>
            <a:avLst/>
            <a:gdLst>
              <a:gd name="T0" fmla="*/ 2147483647 w 582"/>
              <a:gd name="T1" fmla="*/ 2147483647 h 183"/>
              <a:gd name="T2" fmla="*/ 0 w 582"/>
              <a:gd name="T3" fmla="*/ 2147483647 h 183"/>
              <a:gd name="T4" fmla="*/ 2147483647 w 582"/>
              <a:gd name="T5" fmla="*/ 2147483647 h 183"/>
              <a:gd name="T6" fmla="*/ 2147483647 w 582"/>
              <a:gd name="T7" fmla="*/ 2147483647 h 183"/>
              <a:gd name="T8" fmla="*/ 2147483647 w 582"/>
              <a:gd name="T9" fmla="*/ 2147483647 h 183"/>
              <a:gd name="T10" fmla="*/ 2147483647 w 582"/>
              <a:gd name="T11" fmla="*/ 0 h 183"/>
              <a:gd name="T12" fmla="*/ 2147483647 w 582"/>
              <a:gd name="T13" fmla="*/ 2147483647 h 183"/>
              <a:gd name="T14" fmla="*/ 2147483647 w 582"/>
              <a:gd name="T15" fmla="*/ 2147483647 h 183"/>
              <a:gd name="T16" fmla="*/ 2147483647 w 582"/>
              <a:gd name="T17" fmla="*/ 2147483647 h 18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2"/>
              <a:gd name="T28" fmla="*/ 0 h 183"/>
              <a:gd name="T29" fmla="*/ 582 w 582"/>
              <a:gd name="T30" fmla="*/ 183 h 18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2" h="183">
                <a:moveTo>
                  <a:pt x="9" y="177"/>
                </a:moveTo>
                <a:lnTo>
                  <a:pt x="0" y="132"/>
                </a:lnTo>
                <a:lnTo>
                  <a:pt x="258" y="114"/>
                </a:lnTo>
                <a:lnTo>
                  <a:pt x="423" y="66"/>
                </a:lnTo>
                <a:lnTo>
                  <a:pt x="504" y="48"/>
                </a:lnTo>
                <a:lnTo>
                  <a:pt x="582" y="0"/>
                </a:lnTo>
                <a:lnTo>
                  <a:pt x="582" y="183"/>
                </a:lnTo>
                <a:lnTo>
                  <a:pt x="9" y="182"/>
                </a:lnTo>
                <a:lnTo>
                  <a:pt x="9" y="177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233" name="Rectangle 6"/>
          <p:cNvSpPr>
            <a:spLocks noChangeArrowheads="1"/>
          </p:cNvSpPr>
          <p:nvPr/>
        </p:nvSpPr>
        <p:spPr bwMode="auto">
          <a:xfrm>
            <a:off x="512763" y="3721100"/>
            <a:ext cx="2667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300"/>
              <a:t>There are two critical values, defining the two regions of rejection   </a:t>
            </a:r>
          </a:p>
        </p:txBody>
      </p:sp>
      <p:sp>
        <p:nvSpPr>
          <p:cNvPr id="52234" name="Freeform 8"/>
          <p:cNvSpPr>
            <a:spLocks/>
          </p:cNvSpPr>
          <p:nvPr/>
        </p:nvSpPr>
        <p:spPr bwMode="auto">
          <a:xfrm>
            <a:off x="3505200" y="4175125"/>
            <a:ext cx="833438" cy="228600"/>
          </a:xfrm>
          <a:custGeom>
            <a:avLst/>
            <a:gdLst>
              <a:gd name="T0" fmla="*/ 2147483647 w 582"/>
              <a:gd name="T1" fmla="*/ 2147483647 h 183"/>
              <a:gd name="T2" fmla="*/ 0 w 582"/>
              <a:gd name="T3" fmla="*/ 2147483647 h 183"/>
              <a:gd name="T4" fmla="*/ 2147483647 w 582"/>
              <a:gd name="T5" fmla="*/ 2147483647 h 183"/>
              <a:gd name="T6" fmla="*/ 2147483647 w 582"/>
              <a:gd name="T7" fmla="*/ 2147483647 h 183"/>
              <a:gd name="T8" fmla="*/ 2147483647 w 582"/>
              <a:gd name="T9" fmla="*/ 2147483647 h 183"/>
              <a:gd name="T10" fmla="*/ 2147483647 w 582"/>
              <a:gd name="T11" fmla="*/ 0 h 183"/>
              <a:gd name="T12" fmla="*/ 2147483647 w 582"/>
              <a:gd name="T13" fmla="*/ 2147483647 h 183"/>
              <a:gd name="T14" fmla="*/ 2147483647 w 582"/>
              <a:gd name="T15" fmla="*/ 2147483647 h 183"/>
              <a:gd name="T16" fmla="*/ 2147483647 w 582"/>
              <a:gd name="T17" fmla="*/ 2147483647 h 18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2"/>
              <a:gd name="T28" fmla="*/ 0 h 183"/>
              <a:gd name="T29" fmla="*/ 582 w 582"/>
              <a:gd name="T30" fmla="*/ 183 h 18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2" h="183">
                <a:moveTo>
                  <a:pt x="9" y="177"/>
                </a:moveTo>
                <a:lnTo>
                  <a:pt x="0" y="132"/>
                </a:lnTo>
                <a:lnTo>
                  <a:pt x="258" y="114"/>
                </a:lnTo>
                <a:lnTo>
                  <a:pt x="423" y="66"/>
                </a:lnTo>
                <a:lnTo>
                  <a:pt x="504" y="48"/>
                </a:lnTo>
                <a:lnTo>
                  <a:pt x="582" y="0"/>
                </a:lnTo>
                <a:lnTo>
                  <a:pt x="582" y="183"/>
                </a:lnTo>
                <a:lnTo>
                  <a:pt x="9" y="182"/>
                </a:lnTo>
                <a:lnTo>
                  <a:pt x="9" y="177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235" name="Freeform 9"/>
          <p:cNvSpPr>
            <a:spLocks/>
          </p:cNvSpPr>
          <p:nvPr/>
        </p:nvSpPr>
        <p:spPr bwMode="auto">
          <a:xfrm>
            <a:off x="3581400" y="3032125"/>
            <a:ext cx="2362200" cy="1295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236" name="Freeform 10"/>
          <p:cNvSpPr>
            <a:spLocks/>
          </p:cNvSpPr>
          <p:nvPr/>
        </p:nvSpPr>
        <p:spPr bwMode="auto">
          <a:xfrm>
            <a:off x="5943600" y="3032125"/>
            <a:ext cx="2209800" cy="1295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237" name="Line 11"/>
          <p:cNvSpPr>
            <a:spLocks noChangeShapeType="1"/>
          </p:cNvSpPr>
          <p:nvPr/>
        </p:nvSpPr>
        <p:spPr bwMode="auto">
          <a:xfrm>
            <a:off x="3352800" y="4403725"/>
            <a:ext cx="510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8" name="Line 12"/>
          <p:cNvSpPr>
            <a:spLocks noChangeShapeType="1"/>
          </p:cNvSpPr>
          <p:nvPr/>
        </p:nvSpPr>
        <p:spPr bwMode="auto">
          <a:xfrm>
            <a:off x="3581400" y="3870325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9" name="Rectangle 13"/>
          <p:cNvSpPr>
            <a:spLocks noChangeArrowheads="1"/>
          </p:cNvSpPr>
          <p:nvPr/>
        </p:nvSpPr>
        <p:spPr bwMode="auto">
          <a:xfrm flipH="1">
            <a:off x="3200400" y="3413125"/>
            <a:ext cx="7620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ym typeface="Symbol" pitchFamily="18" charset="2"/>
              </a:rPr>
              <a:t></a:t>
            </a:r>
            <a:r>
              <a:rPr lang="en-US" sz="2800"/>
              <a:t>/2</a:t>
            </a:r>
          </a:p>
        </p:txBody>
      </p:sp>
      <p:sp>
        <p:nvSpPr>
          <p:cNvPr id="52240" name="Line 15"/>
          <p:cNvSpPr>
            <a:spLocks noChangeShapeType="1"/>
          </p:cNvSpPr>
          <p:nvPr/>
        </p:nvSpPr>
        <p:spPr bwMode="auto">
          <a:xfrm>
            <a:off x="4343400" y="4403725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>
            <a:off x="4343400" y="4860925"/>
            <a:ext cx="304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3200400" y="4860925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5715000" y="5180013"/>
            <a:ext cx="457200" cy="3667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0</a:t>
            </a:r>
            <a:endParaRPr lang="el-GR" sz="1800" baseline="-25000"/>
          </a:p>
        </p:txBody>
      </p:sp>
      <p:sp>
        <p:nvSpPr>
          <p:cNvPr id="52244" name="Rectangle 20"/>
          <p:cNvSpPr>
            <a:spLocks noChangeArrowheads="1"/>
          </p:cNvSpPr>
          <p:nvPr/>
        </p:nvSpPr>
        <p:spPr bwMode="auto">
          <a:xfrm>
            <a:off x="5194300" y="1855788"/>
            <a:ext cx="1524000" cy="9017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en-US" b="1">
                <a:solidFill>
                  <a:srgbClr val="008000"/>
                </a:solidFill>
              </a:rPr>
              <a:t>H</a:t>
            </a:r>
            <a:r>
              <a:rPr lang="en-US" b="1" baseline="-25000">
                <a:solidFill>
                  <a:srgbClr val="008000"/>
                </a:solidFill>
              </a:rPr>
              <a:t>0</a:t>
            </a:r>
            <a:r>
              <a:rPr lang="en-US" b="1">
                <a:solidFill>
                  <a:srgbClr val="008000"/>
                </a:solidFill>
              </a:rPr>
              <a:t>: </a:t>
            </a:r>
            <a:r>
              <a:rPr lang="el-GR" b="1">
                <a:solidFill>
                  <a:srgbClr val="008000"/>
                </a:solidFill>
              </a:rPr>
              <a:t>μ</a:t>
            </a:r>
            <a:r>
              <a:rPr lang="en-US" b="1">
                <a:solidFill>
                  <a:srgbClr val="008000"/>
                </a:solidFill>
              </a:rPr>
              <a:t> = 3    H</a:t>
            </a:r>
            <a:r>
              <a:rPr lang="en-US" b="1" baseline="-25000">
                <a:solidFill>
                  <a:srgbClr val="008000"/>
                </a:solidFill>
              </a:rPr>
              <a:t>1</a:t>
            </a:r>
            <a:r>
              <a:rPr lang="en-US" b="1">
                <a:solidFill>
                  <a:srgbClr val="008000"/>
                </a:solidFill>
              </a:rPr>
              <a:t>: </a:t>
            </a:r>
            <a:r>
              <a:rPr lang="el-GR" b="1">
                <a:solidFill>
                  <a:srgbClr val="008000"/>
                </a:solidFill>
              </a:rPr>
              <a:t>μ</a:t>
            </a:r>
            <a:r>
              <a:rPr lang="en-US" b="1">
                <a:solidFill>
                  <a:srgbClr val="008000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  <a:latin typeface="Symbol" pitchFamily="18" charset="2"/>
              </a:rPr>
              <a:t>¹</a:t>
            </a:r>
            <a:r>
              <a:rPr lang="en-US" b="1">
                <a:solidFill>
                  <a:srgbClr val="008000"/>
                </a:solidFill>
              </a:rPr>
              <a:t> 3</a:t>
            </a:r>
          </a:p>
        </p:txBody>
      </p:sp>
      <p:sp>
        <p:nvSpPr>
          <p:cNvPr id="52245" name="Line 22"/>
          <p:cNvSpPr>
            <a:spLocks noChangeShapeType="1"/>
          </p:cNvSpPr>
          <p:nvPr/>
        </p:nvSpPr>
        <p:spPr bwMode="auto">
          <a:xfrm>
            <a:off x="7391400" y="4403725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6" name="Line 23"/>
          <p:cNvSpPr>
            <a:spLocks noChangeShapeType="1"/>
          </p:cNvSpPr>
          <p:nvPr/>
        </p:nvSpPr>
        <p:spPr bwMode="auto">
          <a:xfrm>
            <a:off x="7391400" y="4860925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7" name="Line 24"/>
          <p:cNvSpPr>
            <a:spLocks noChangeShapeType="1"/>
          </p:cNvSpPr>
          <p:nvPr/>
        </p:nvSpPr>
        <p:spPr bwMode="auto">
          <a:xfrm flipH="1">
            <a:off x="7543800" y="3870325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8" name="Rectangle 25"/>
          <p:cNvSpPr>
            <a:spLocks noChangeArrowheads="1"/>
          </p:cNvSpPr>
          <p:nvPr/>
        </p:nvSpPr>
        <p:spPr bwMode="auto">
          <a:xfrm flipH="1">
            <a:off x="7772400" y="3413125"/>
            <a:ext cx="7620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ym typeface="Symbol" pitchFamily="18" charset="2"/>
              </a:rPr>
              <a:t></a:t>
            </a:r>
            <a:r>
              <a:rPr lang="en-US" sz="2800"/>
              <a:t>/2</a:t>
            </a:r>
          </a:p>
        </p:txBody>
      </p:sp>
      <p:sp>
        <p:nvSpPr>
          <p:cNvPr id="52249" name="Rectangle 26"/>
          <p:cNvSpPr>
            <a:spLocks noChangeArrowheads="1"/>
          </p:cNvSpPr>
          <p:nvPr/>
        </p:nvSpPr>
        <p:spPr bwMode="auto">
          <a:xfrm>
            <a:off x="3581400" y="5775325"/>
            <a:ext cx="2160588" cy="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300">
                <a:solidFill>
                  <a:schemeClr val="folHlink"/>
                </a:solidFill>
              </a:rPr>
              <a:t>	</a:t>
            </a:r>
            <a:r>
              <a:rPr lang="en-US" sz="2300">
                <a:solidFill>
                  <a:srgbClr val="0000FF"/>
                </a:solidFill>
              </a:rPr>
              <a:t>Lower critical value</a:t>
            </a:r>
          </a:p>
        </p:txBody>
      </p:sp>
      <p:sp>
        <p:nvSpPr>
          <p:cNvPr id="52250" name="Rectangle 27"/>
          <p:cNvSpPr>
            <a:spLocks noChangeArrowheads="1"/>
          </p:cNvSpPr>
          <p:nvPr/>
        </p:nvSpPr>
        <p:spPr bwMode="auto">
          <a:xfrm>
            <a:off x="6629400" y="5851525"/>
            <a:ext cx="2332038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300">
                <a:solidFill>
                  <a:schemeClr val="folHlink"/>
                </a:solidFill>
              </a:rPr>
              <a:t>	</a:t>
            </a:r>
            <a:r>
              <a:rPr lang="en-US" sz="2300">
                <a:solidFill>
                  <a:srgbClr val="0000FF"/>
                </a:solidFill>
              </a:rPr>
              <a:t>Upper</a:t>
            </a:r>
          </a:p>
          <a:p>
            <a:pPr marL="320675" indent="-320675" defTabSz="852488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300">
                <a:solidFill>
                  <a:srgbClr val="0000FF"/>
                </a:solidFill>
              </a:rPr>
              <a:t>	critical value</a:t>
            </a:r>
          </a:p>
        </p:txBody>
      </p:sp>
      <p:sp>
        <p:nvSpPr>
          <p:cNvPr id="52251" name="Text Box 28"/>
          <p:cNvSpPr txBox="1">
            <a:spLocks noChangeArrowheads="1"/>
          </p:cNvSpPr>
          <p:nvPr/>
        </p:nvSpPr>
        <p:spPr bwMode="auto">
          <a:xfrm>
            <a:off x="5715000" y="4418013"/>
            <a:ext cx="457200" cy="3667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3</a:t>
            </a:r>
            <a:endParaRPr lang="el-GR" sz="1800" baseline="-25000"/>
          </a:p>
        </p:txBody>
      </p:sp>
      <p:sp>
        <p:nvSpPr>
          <p:cNvPr id="52252" name="Text Box 29"/>
          <p:cNvSpPr txBox="1">
            <a:spLocks noChangeArrowheads="1"/>
          </p:cNvSpPr>
          <p:nvPr/>
        </p:nvSpPr>
        <p:spPr bwMode="auto">
          <a:xfrm>
            <a:off x="8382000" y="5092700"/>
            <a:ext cx="4572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z</a:t>
            </a:r>
            <a:endParaRPr lang="el-GR" baseline="-25000"/>
          </a:p>
        </p:txBody>
      </p:sp>
      <p:sp>
        <p:nvSpPr>
          <p:cNvPr id="52253" name="Text Box 30"/>
          <p:cNvSpPr txBox="1">
            <a:spLocks noChangeArrowheads="1"/>
          </p:cNvSpPr>
          <p:nvPr/>
        </p:nvSpPr>
        <p:spPr bwMode="auto">
          <a:xfrm>
            <a:off x="8412163" y="4270375"/>
            <a:ext cx="46355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x</a:t>
            </a:r>
            <a:endParaRPr lang="el-GR" baseline="-25000"/>
          </a:p>
        </p:txBody>
      </p:sp>
      <p:sp>
        <p:nvSpPr>
          <p:cNvPr id="52254" name="Line 31"/>
          <p:cNvSpPr>
            <a:spLocks noChangeShapeType="1"/>
          </p:cNvSpPr>
          <p:nvPr/>
        </p:nvSpPr>
        <p:spPr bwMode="auto">
          <a:xfrm>
            <a:off x="8553450" y="4403725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2255" name="Line 32"/>
          <p:cNvSpPr>
            <a:spLocks noChangeShapeType="1"/>
          </p:cNvSpPr>
          <p:nvPr/>
        </p:nvSpPr>
        <p:spPr bwMode="auto">
          <a:xfrm flipV="1">
            <a:off x="4343400" y="55467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2256" name="Line 33"/>
          <p:cNvSpPr>
            <a:spLocks noChangeShapeType="1"/>
          </p:cNvSpPr>
          <p:nvPr/>
        </p:nvSpPr>
        <p:spPr bwMode="auto">
          <a:xfrm flipV="1">
            <a:off x="7391400" y="55467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2257" name="Text Box 34"/>
          <p:cNvSpPr txBox="1">
            <a:spLocks noChangeArrowheads="1"/>
          </p:cNvSpPr>
          <p:nvPr/>
        </p:nvSpPr>
        <p:spPr bwMode="auto">
          <a:xfrm>
            <a:off x="3986213" y="5153025"/>
            <a:ext cx="69532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-z</a:t>
            </a:r>
            <a:r>
              <a:rPr lang="en-US" sz="2000" baseline="-25000">
                <a:sym typeface="Symbol" pitchFamily="18" charset="2"/>
              </a:rPr>
              <a:t>/2</a:t>
            </a:r>
          </a:p>
        </p:txBody>
      </p:sp>
      <p:sp>
        <p:nvSpPr>
          <p:cNvPr id="52258" name="Text Box 35"/>
          <p:cNvSpPr txBox="1">
            <a:spLocks noChangeArrowheads="1"/>
          </p:cNvSpPr>
          <p:nvPr/>
        </p:nvSpPr>
        <p:spPr bwMode="auto">
          <a:xfrm>
            <a:off x="6986588" y="5146675"/>
            <a:ext cx="73025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+z</a:t>
            </a:r>
            <a:r>
              <a:rPr lang="en-US" sz="2000" baseline="-25000">
                <a:sym typeface="Symbol" pitchFamily="18" charset="2"/>
              </a:rPr>
              <a:t>/2</a:t>
            </a:r>
          </a:p>
        </p:txBody>
      </p:sp>
      <p:sp>
        <p:nvSpPr>
          <p:cNvPr id="52259" name="Slide Number Placeholder 3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01D462FA-47E9-429E-A0D3-7F9FBD459CB7}" type="slidenum">
              <a:rPr lang="en-US" smtClean="0">
                <a:latin typeface="Arial" charset="0"/>
                <a:cs typeface="Arial" charset="0"/>
              </a:rPr>
              <a:pPr/>
              <a:t>31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3463" y="4932363"/>
            <a:ext cx="1684337" cy="112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3475" y="430213"/>
            <a:ext cx="7467600" cy="762000"/>
          </a:xfrm>
        </p:spPr>
        <p:txBody>
          <a:bodyPr/>
          <a:lstStyle/>
          <a:p>
            <a:pPr eaLnBrk="1" hangingPunct="1"/>
            <a:r>
              <a:rPr lang="en-US" smtClean="0"/>
              <a:t>Hypothesis Testing Example</a:t>
            </a:r>
          </a:p>
        </p:txBody>
      </p:sp>
      <p:sp>
        <p:nvSpPr>
          <p:cNvPr id="5325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1139825" y="1600200"/>
            <a:ext cx="7046913" cy="12954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1143000" y="1524000"/>
            <a:ext cx="70104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</a:rPr>
              <a:t>Test the claim that the true mean # of TV sets in US homes is equal to 3.</a:t>
            </a:r>
          </a:p>
        </p:txBody>
      </p:sp>
      <p:sp>
        <p:nvSpPr>
          <p:cNvPr id="53254" name="Text Box 5"/>
          <p:cNvSpPr txBox="1">
            <a:spLocks noChangeArrowheads="1"/>
          </p:cNvSpPr>
          <p:nvPr/>
        </p:nvSpPr>
        <p:spPr bwMode="auto">
          <a:xfrm>
            <a:off x="2971800" y="2355850"/>
            <a:ext cx="3049588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chemeClr val="bg2"/>
                </a:solidFill>
              </a:rPr>
              <a:t>(Assume </a:t>
            </a:r>
            <a:r>
              <a:rPr lang="el-GR" sz="2800" b="1">
                <a:solidFill>
                  <a:schemeClr val="bg2"/>
                </a:solidFill>
                <a:sym typeface="Arial" charset="0"/>
              </a:rPr>
              <a:t>σ</a:t>
            </a:r>
            <a:r>
              <a:rPr lang="en-US" sz="2800" b="1">
                <a:solidFill>
                  <a:schemeClr val="bg2"/>
                </a:solidFill>
                <a:sym typeface="Arial" charset="0"/>
              </a:rPr>
              <a:t> = 0.8)</a:t>
            </a:r>
          </a:p>
        </p:txBody>
      </p:sp>
      <p:sp>
        <p:nvSpPr>
          <p:cNvPr id="53255" name="Rectangle 6"/>
          <p:cNvSpPr>
            <a:spLocks noChangeArrowheads="1"/>
          </p:cNvSpPr>
          <p:nvPr/>
        </p:nvSpPr>
        <p:spPr bwMode="auto">
          <a:xfrm>
            <a:off x="609600" y="3124200"/>
            <a:ext cx="7543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State the appropriate null and alternative</a:t>
            </a:r>
          </a:p>
          <a:p>
            <a:pPr marL="320675" indent="-320675" defTabSz="852488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/>
              <a:t>	hypotheses</a:t>
            </a:r>
          </a:p>
          <a:p>
            <a:pPr marL="693738" lvl="1" indent="-268288" defTabSz="852488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>
                <a:solidFill>
                  <a:srgbClr val="0000FF"/>
                </a:solidFill>
              </a:rPr>
              <a:t>H</a:t>
            </a:r>
            <a:r>
              <a:rPr lang="en-US" baseline="-25000">
                <a:solidFill>
                  <a:srgbClr val="0000FF"/>
                </a:solidFill>
              </a:rPr>
              <a:t>0</a:t>
            </a:r>
            <a:r>
              <a:rPr lang="en-US">
                <a:solidFill>
                  <a:srgbClr val="0000FF"/>
                </a:solidFill>
              </a:rPr>
              <a:t>: </a:t>
            </a:r>
            <a:r>
              <a:rPr lang="el-GR">
                <a:solidFill>
                  <a:srgbClr val="0000FF"/>
                </a:solidFill>
                <a:sym typeface="Symbol" pitchFamily="18" charset="2"/>
              </a:rPr>
              <a:t>μ</a:t>
            </a:r>
            <a:r>
              <a:rPr lang="en-US">
                <a:solidFill>
                  <a:srgbClr val="0000FF"/>
                </a:solidFill>
                <a:sym typeface="Symbol" pitchFamily="18" charset="2"/>
              </a:rPr>
              <a:t> = 3 ,  H</a:t>
            </a:r>
            <a:r>
              <a:rPr lang="en-US" baseline="-25000">
                <a:solidFill>
                  <a:srgbClr val="0000FF"/>
                </a:solidFill>
                <a:sym typeface="Symbol" pitchFamily="18" charset="2"/>
              </a:rPr>
              <a:t>1</a:t>
            </a:r>
            <a:r>
              <a:rPr lang="en-US">
                <a:solidFill>
                  <a:srgbClr val="0000FF"/>
                </a:solidFill>
                <a:sym typeface="Symbol" pitchFamily="18" charset="2"/>
              </a:rPr>
              <a:t>: </a:t>
            </a:r>
            <a:r>
              <a:rPr lang="el-GR">
                <a:solidFill>
                  <a:srgbClr val="0000FF"/>
                </a:solidFill>
                <a:sym typeface="Symbol" pitchFamily="18" charset="2"/>
              </a:rPr>
              <a:t>μ</a:t>
            </a:r>
            <a:r>
              <a:rPr lang="en-US">
                <a:solidFill>
                  <a:srgbClr val="0000FF"/>
                </a:solidFill>
                <a:sym typeface="Symbol" pitchFamily="18" charset="2"/>
              </a:rPr>
              <a:t> ≠ 3    (This is a two tailed test)</a:t>
            </a:r>
          </a:p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Specify the desired level of significance</a:t>
            </a:r>
          </a:p>
          <a:p>
            <a:pPr marL="693738" lvl="1" indent="-268288" defTabSz="852488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>
                <a:solidFill>
                  <a:srgbClr val="0000FF"/>
                </a:solidFill>
              </a:rPr>
              <a:t>Suppose that </a:t>
            </a:r>
            <a:r>
              <a:rPr lang="en-US">
                <a:solidFill>
                  <a:srgbClr val="0000FF"/>
                </a:solidFill>
                <a:sym typeface="Symbol" pitchFamily="18" charset="2"/>
              </a:rPr>
              <a:t></a:t>
            </a:r>
            <a:r>
              <a:rPr lang="en-US">
                <a:solidFill>
                  <a:srgbClr val="0000FF"/>
                </a:solidFill>
              </a:rPr>
              <a:t> = .05 is chosen for this test</a:t>
            </a:r>
          </a:p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Choose a sample size</a:t>
            </a:r>
          </a:p>
          <a:p>
            <a:pPr marL="693738" lvl="1" indent="-268288" defTabSz="852488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>
                <a:solidFill>
                  <a:srgbClr val="0000FF"/>
                </a:solidFill>
              </a:rPr>
              <a:t>Suppose a sample of size n = 100 is selected</a:t>
            </a:r>
          </a:p>
        </p:txBody>
      </p:sp>
      <p:sp>
        <p:nvSpPr>
          <p:cNvPr id="53256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579C33FC-66F8-4C6F-96B1-92A7B65CFDE9}" type="slidenum">
              <a:rPr lang="en-US" smtClean="0">
                <a:latin typeface="Arial" charset="0"/>
                <a:cs typeface="Arial" charset="0"/>
              </a:rPr>
              <a:pPr/>
              <a:t>32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9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3463" y="4932363"/>
            <a:ext cx="1684337" cy="112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1280" name="Rectangle 3"/>
          <p:cNvSpPr>
            <a:spLocks noGrp="1" noChangeArrowheads="1"/>
          </p:cNvSpPr>
          <p:nvPr>
            <p:ph type="title"/>
          </p:nvPr>
        </p:nvSpPr>
        <p:spPr>
          <a:xfrm>
            <a:off x="1362075" y="430213"/>
            <a:ext cx="7013575" cy="762000"/>
          </a:xfrm>
        </p:spPr>
        <p:txBody>
          <a:bodyPr/>
          <a:lstStyle/>
          <a:p>
            <a:pPr eaLnBrk="1" hangingPunct="1"/>
            <a:r>
              <a:rPr lang="en-US" smtClean="0"/>
              <a:t>Hypothesis Testing Example</a:t>
            </a:r>
          </a:p>
        </p:txBody>
      </p:sp>
      <p:sp>
        <p:nvSpPr>
          <p:cNvPr id="1128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11278" name="Object 1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042988" y="5334000"/>
          <a:ext cx="6103937" cy="1103313"/>
        </p:xfrm>
        <a:graphic>
          <a:graphicData uri="http://schemas.openxmlformats.org/presentationml/2006/ole">
            <p:oleObj spid="_x0000_s11278" name="Equation" r:id="rId4" imgW="85415400" imgH="20699640" progId="Equation.3">
              <p:embed/>
            </p:oleObj>
          </a:graphicData>
        </a:graphic>
      </p:graphicFrame>
      <p:sp>
        <p:nvSpPr>
          <p:cNvPr id="11282" name="Rectangle 4"/>
          <p:cNvSpPr>
            <a:spLocks noChangeArrowheads="1"/>
          </p:cNvSpPr>
          <p:nvPr/>
        </p:nvSpPr>
        <p:spPr bwMode="auto">
          <a:xfrm>
            <a:off x="609600" y="1828800"/>
            <a:ext cx="7543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Determine the appropriate technique</a:t>
            </a:r>
          </a:p>
          <a:p>
            <a:pPr marL="693738" lvl="1" indent="-268288" defTabSz="8524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l-GR">
                <a:solidFill>
                  <a:srgbClr val="0000FF"/>
                </a:solidFill>
              </a:rPr>
              <a:t>σ</a:t>
            </a:r>
            <a:r>
              <a:rPr lang="en-US">
                <a:solidFill>
                  <a:srgbClr val="0000FF"/>
                </a:solidFill>
              </a:rPr>
              <a:t> is known so this is a  z  test</a:t>
            </a:r>
            <a:endParaRPr lang="en-US">
              <a:solidFill>
                <a:srgbClr val="0000FF"/>
              </a:solidFill>
              <a:sym typeface="Symbol" pitchFamily="18" charset="2"/>
            </a:endParaRPr>
          </a:p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Set up the critical values</a:t>
            </a:r>
          </a:p>
          <a:p>
            <a:pPr marL="693738" lvl="1" indent="-268288" defTabSz="852488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>
                <a:solidFill>
                  <a:srgbClr val="0000FF"/>
                </a:solidFill>
              </a:rPr>
              <a:t>For </a:t>
            </a:r>
            <a:r>
              <a:rPr lang="en-US">
                <a:solidFill>
                  <a:srgbClr val="0000FF"/>
                </a:solidFill>
                <a:sym typeface="Symbol" pitchFamily="18" charset="2"/>
              </a:rPr>
              <a:t></a:t>
            </a:r>
            <a:r>
              <a:rPr lang="en-US">
                <a:solidFill>
                  <a:srgbClr val="0000FF"/>
                </a:solidFill>
              </a:rPr>
              <a:t> = .05 the critical  z  values are ±1.96</a:t>
            </a:r>
          </a:p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Collect the data and compute the test statistic</a:t>
            </a:r>
          </a:p>
          <a:p>
            <a:pPr marL="693738" lvl="1" indent="-268288" defTabSz="852488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>
                <a:solidFill>
                  <a:srgbClr val="0000FF"/>
                </a:solidFill>
              </a:rPr>
              <a:t>Suppose the sample results are </a:t>
            </a:r>
          </a:p>
          <a:p>
            <a:pPr marL="693738" lvl="1" indent="-268288" defTabSz="852488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>
                <a:solidFill>
                  <a:srgbClr val="0000FF"/>
                </a:solidFill>
              </a:rPr>
              <a:t>	n = 100,   x = 2.84  (</a:t>
            </a:r>
            <a:r>
              <a:rPr lang="el-GR">
                <a:solidFill>
                  <a:srgbClr val="0000FF"/>
                </a:solidFill>
                <a:sym typeface="Symbol" pitchFamily="18" charset="2"/>
              </a:rPr>
              <a:t>σ</a:t>
            </a:r>
            <a:r>
              <a:rPr lang="en-US">
                <a:solidFill>
                  <a:srgbClr val="0000FF"/>
                </a:solidFill>
                <a:sym typeface="Symbol" pitchFamily="18" charset="2"/>
              </a:rPr>
              <a:t> = 0.8 is assumed known)</a:t>
            </a:r>
          </a:p>
          <a:p>
            <a:pPr marL="693738" lvl="1" indent="-268288" defTabSz="852488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>
                <a:solidFill>
                  <a:srgbClr val="FF3300"/>
                </a:solidFill>
                <a:sym typeface="Symbol" pitchFamily="18" charset="2"/>
              </a:rPr>
              <a:t>So the test statistic is: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1283" name="Text Box 6"/>
          <p:cNvSpPr txBox="1">
            <a:spLocks noChangeArrowheads="1"/>
          </p:cNvSpPr>
          <p:nvPr/>
        </p:nvSpPr>
        <p:spPr bwMode="auto">
          <a:xfrm>
            <a:off x="75438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11284" name="Line 7"/>
          <p:cNvSpPr>
            <a:spLocks noChangeShapeType="1"/>
          </p:cNvSpPr>
          <p:nvPr/>
        </p:nvSpPr>
        <p:spPr bwMode="auto">
          <a:xfrm>
            <a:off x="2706688" y="4489450"/>
            <a:ext cx="228600" cy="0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85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F535E4E0-0B8B-493E-94A0-CF8734C36CBD}" type="slidenum">
              <a:rPr lang="en-US" smtClean="0">
                <a:latin typeface="Arial" charset="0"/>
                <a:cs typeface="Arial" charset="0"/>
              </a:rPr>
              <a:pPr/>
              <a:t>33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1286" name="Oval 29"/>
          <p:cNvSpPr>
            <a:spLocks noChangeArrowheads="1"/>
          </p:cNvSpPr>
          <p:nvPr/>
        </p:nvSpPr>
        <p:spPr bwMode="auto">
          <a:xfrm>
            <a:off x="6327775" y="5376863"/>
            <a:ext cx="838200" cy="685800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3463" y="4932363"/>
            <a:ext cx="1684337" cy="112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6322" name="Rectangle 19"/>
          <p:cNvSpPr>
            <a:spLocks noGrp="1" noChangeArrowheads="1"/>
          </p:cNvSpPr>
          <p:nvPr>
            <p:ph type="title"/>
          </p:nvPr>
        </p:nvSpPr>
        <p:spPr>
          <a:xfrm>
            <a:off x="1174750" y="209550"/>
            <a:ext cx="7383463" cy="990600"/>
          </a:xfrm>
        </p:spPr>
        <p:txBody>
          <a:bodyPr/>
          <a:lstStyle/>
          <a:p>
            <a:pPr eaLnBrk="1" hangingPunct="1"/>
            <a:r>
              <a:rPr lang="en-US" smtClean="0"/>
              <a:t>Hypothesis Testing Example</a:t>
            </a:r>
          </a:p>
        </p:txBody>
      </p:sp>
      <p:sp>
        <p:nvSpPr>
          <p:cNvPr id="56323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354888" cy="75565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mtClean="0"/>
              <a:t>Is the test statistic in the rejection region?</a:t>
            </a:r>
          </a:p>
        </p:txBody>
      </p:sp>
      <p:sp>
        <p:nvSpPr>
          <p:cNvPr id="563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6325" name="Freeform 2"/>
          <p:cNvSpPr>
            <a:spLocks/>
          </p:cNvSpPr>
          <p:nvPr/>
        </p:nvSpPr>
        <p:spPr bwMode="auto">
          <a:xfrm flipH="1">
            <a:off x="7005638" y="3352800"/>
            <a:ext cx="842962" cy="228600"/>
          </a:xfrm>
          <a:custGeom>
            <a:avLst/>
            <a:gdLst>
              <a:gd name="T0" fmla="*/ 2147483647 w 582"/>
              <a:gd name="T1" fmla="*/ 2147483647 h 183"/>
              <a:gd name="T2" fmla="*/ 0 w 582"/>
              <a:gd name="T3" fmla="*/ 2147483647 h 183"/>
              <a:gd name="T4" fmla="*/ 2147483647 w 582"/>
              <a:gd name="T5" fmla="*/ 2147483647 h 183"/>
              <a:gd name="T6" fmla="*/ 2147483647 w 582"/>
              <a:gd name="T7" fmla="*/ 2147483647 h 183"/>
              <a:gd name="T8" fmla="*/ 2147483647 w 582"/>
              <a:gd name="T9" fmla="*/ 2147483647 h 183"/>
              <a:gd name="T10" fmla="*/ 2147483647 w 582"/>
              <a:gd name="T11" fmla="*/ 0 h 183"/>
              <a:gd name="T12" fmla="*/ 2147483647 w 582"/>
              <a:gd name="T13" fmla="*/ 2147483647 h 183"/>
              <a:gd name="T14" fmla="*/ 2147483647 w 582"/>
              <a:gd name="T15" fmla="*/ 2147483647 h 183"/>
              <a:gd name="T16" fmla="*/ 2147483647 w 582"/>
              <a:gd name="T17" fmla="*/ 2147483647 h 18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2"/>
              <a:gd name="T28" fmla="*/ 0 h 183"/>
              <a:gd name="T29" fmla="*/ 582 w 582"/>
              <a:gd name="T30" fmla="*/ 183 h 18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2" h="183">
                <a:moveTo>
                  <a:pt x="9" y="177"/>
                </a:moveTo>
                <a:lnTo>
                  <a:pt x="0" y="132"/>
                </a:lnTo>
                <a:lnTo>
                  <a:pt x="258" y="114"/>
                </a:lnTo>
                <a:lnTo>
                  <a:pt x="423" y="66"/>
                </a:lnTo>
                <a:lnTo>
                  <a:pt x="504" y="48"/>
                </a:lnTo>
                <a:lnTo>
                  <a:pt x="582" y="0"/>
                </a:lnTo>
                <a:lnTo>
                  <a:pt x="582" y="183"/>
                </a:lnTo>
                <a:lnTo>
                  <a:pt x="9" y="182"/>
                </a:lnTo>
                <a:lnTo>
                  <a:pt x="9" y="177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6326" name="Text Box 3"/>
          <p:cNvSpPr txBox="1">
            <a:spLocks noChangeArrowheads="1"/>
          </p:cNvSpPr>
          <p:nvPr/>
        </p:nvSpPr>
        <p:spPr bwMode="auto">
          <a:xfrm>
            <a:off x="2895600" y="3810000"/>
            <a:ext cx="990600" cy="304800"/>
          </a:xfrm>
          <a:prstGeom prst="rect">
            <a:avLst/>
          </a:prstGeom>
          <a:solidFill>
            <a:srgbClr val="FFFFA7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Reject H</a:t>
            </a:r>
            <a:r>
              <a:rPr lang="en-US" sz="1400" baseline="-25000"/>
              <a:t>0</a:t>
            </a:r>
          </a:p>
        </p:txBody>
      </p:sp>
      <p:sp>
        <p:nvSpPr>
          <p:cNvPr id="56327" name="Text Box 4"/>
          <p:cNvSpPr txBox="1">
            <a:spLocks noChangeArrowheads="1"/>
          </p:cNvSpPr>
          <p:nvPr/>
        </p:nvSpPr>
        <p:spPr bwMode="auto">
          <a:xfrm>
            <a:off x="4795838" y="3810000"/>
            <a:ext cx="1524000" cy="304800"/>
          </a:xfrm>
          <a:prstGeom prst="rect">
            <a:avLst/>
          </a:prstGeom>
          <a:solidFill>
            <a:srgbClr val="FFFFA7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Do not reject H</a:t>
            </a:r>
            <a:r>
              <a:rPr lang="en-US" sz="1400" baseline="-25000"/>
              <a:t>0</a:t>
            </a:r>
          </a:p>
        </p:txBody>
      </p:sp>
      <p:sp>
        <p:nvSpPr>
          <p:cNvPr id="56328" name="Freeform 6"/>
          <p:cNvSpPr>
            <a:spLocks/>
          </p:cNvSpPr>
          <p:nvPr/>
        </p:nvSpPr>
        <p:spPr bwMode="auto">
          <a:xfrm>
            <a:off x="3119438" y="3352800"/>
            <a:ext cx="833437" cy="228600"/>
          </a:xfrm>
          <a:custGeom>
            <a:avLst/>
            <a:gdLst>
              <a:gd name="T0" fmla="*/ 2147483647 w 582"/>
              <a:gd name="T1" fmla="*/ 2147483647 h 183"/>
              <a:gd name="T2" fmla="*/ 0 w 582"/>
              <a:gd name="T3" fmla="*/ 2147483647 h 183"/>
              <a:gd name="T4" fmla="*/ 2147483647 w 582"/>
              <a:gd name="T5" fmla="*/ 2147483647 h 183"/>
              <a:gd name="T6" fmla="*/ 2147483647 w 582"/>
              <a:gd name="T7" fmla="*/ 2147483647 h 183"/>
              <a:gd name="T8" fmla="*/ 2147483647 w 582"/>
              <a:gd name="T9" fmla="*/ 2147483647 h 183"/>
              <a:gd name="T10" fmla="*/ 2147483647 w 582"/>
              <a:gd name="T11" fmla="*/ 0 h 183"/>
              <a:gd name="T12" fmla="*/ 2147483647 w 582"/>
              <a:gd name="T13" fmla="*/ 2147483647 h 183"/>
              <a:gd name="T14" fmla="*/ 2147483647 w 582"/>
              <a:gd name="T15" fmla="*/ 2147483647 h 183"/>
              <a:gd name="T16" fmla="*/ 2147483647 w 582"/>
              <a:gd name="T17" fmla="*/ 2147483647 h 18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2"/>
              <a:gd name="T28" fmla="*/ 0 h 183"/>
              <a:gd name="T29" fmla="*/ 582 w 582"/>
              <a:gd name="T30" fmla="*/ 183 h 18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2" h="183">
                <a:moveTo>
                  <a:pt x="9" y="177"/>
                </a:moveTo>
                <a:lnTo>
                  <a:pt x="0" y="132"/>
                </a:lnTo>
                <a:lnTo>
                  <a:pt x="258" y="114"/>
                </a:lnTo>
                <a:lnTo>
                  <a:pt x="423" y="66"/>
                </a:lnTo>
                <a:lnTo>
                  <a:pt x="504" y="48"/>
                </a:lnTo>
                <a:lnTo>
                  <a:pt x="582" y="0"/>
                </a:lnTo>
                <a:lnTo>
                  <a:pt x="582" y="183"/>
                </a:lnTo>
                <a:lnTo>
                  <a:pt x="9" y="182"/>
                </a:lnTo>
                <a:lnTo>
                  <a:pt x="9" y="177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6329" name="Freeform 7"/>
          <p:cNvSpPr>
            <a:spLocks/>
          </p:cNvSpPr>
          <p:nvPr/>
        </p:nvSpPr>
        <p:spPr bwMode="auto">
          <a:xfrm>
            <a:off x="3195638" y="2209800"/>
            <a:ext cx="2362200" cy="1295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6330" name="Freeform 8"/>
          <p:cNvSpPr>
            <a:spLocks/>
          </p:cNvSpPr>
          <p:nvPr/>
        </p:nvSpPr>
        <p:spPr bwMode="auto">
          <a:xfrm>
            <a:off x="5557838" y="2209800"/>
            <a:ext cx="2209800" cy="1295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6331" name="Line 9"/>
          <p:cNvSpPr>
            <a:spLocks noChangeShapeType="1"/>
          </p:cNvSpPr>
          <p:nvPr/>
        </p:nvSpPr>
        <p:spPr bwMode="auto">
          <a:xfrm>
            <a:off x="2967038" y="3581400"/>
            <a:ext cx="510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Line 10"/>
          <p:cNvSpPr>
            <a:spLocks noChangeShapeType="1"/>
          </p:cNvSpPr>
          <p:nvPr/>
        </p:nvSpPr>
        <p:spPr bwMode="auto">
          <a:xfrm>
            <a:off x="3195638" y="30480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3" name="Rectangle 11"/>
          <p:cNvSpPr>
            <a:spLocks noChangeArrowheads="1"/>
          </p:cNvSpPr>
          <p:nvPr/>
        </p:nvSpPr>
        <p:spPr bwMode="auto">
          <a:xfrm flipH="1">
            <a:off x="2586038" y="2667000"/>
            <a:ext cx="12954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 </a:t>
            </a:r>
            <a:r>
              <a:rPr lang="en-US" sz="2000"/>
              <a:t>= .05/2</a:t>
            </a:r>
          </a:p>
        </p:txBody>
      </p:sp>
      <p:sp>
        <p:nvSpPr>
          <p:cNvPr id="56334" name="Line 12"/>
          <p:cNvSpPr>
            <a:spLocks noChangeShapeType="1"/>
          </p:cNvSpPr>
          <p:nvPr/>
        </p:nvSpPr>
        <p:spPr bwMode="auto">
          <a:xfrm>
            <a:off x="5557838" y="2209800"/>
            <a:ext cx="0" cy="1371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6335" name="Line 13"/>
          <p:cNvSpPr>
            <a:spLocks noChangeShapeType="1"/>
          </p:cNvSpPr>
          <p:nvPr/>
        </p:nvSpPr>
        <p:spPr bwMode="auto">
          <a:xfrm>
            <a:off x="3962400" y="35814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Text Box 14"/>
          <p:cNvSpPr txBox="1">
            <a:spLocks noChangeArrowheads="1"/>
          </p:cNvSpPr>
          <p:nvPr/>
        </p:nvSpPr>
        <p:spPr bwMode="auto">
          <a:xfrm>
            <a:off x="3276600" y="4191000"/>
            <a:ext cx="13716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-z = -1.96</a:t>
            </a:r>
            <a:endParaRPr lang="el-GR" sz="2000" b="1"/>
          </a:p>
        </p:txBody>
      </p:sp>
      <p:sp>
        <p:nvSpPr>
          <p:cNvPr id="56337" name="Line 15"/>
          <p:cNvSpPr>
            <a:spLocks noChangeShapeType="1"/>
          </p:cNvSpPr>
          <p:nvPr/>
        </p:nvSpPr>
        <p:spPr bwMode="auto">
          <a:xfrm>
            <a:off x="3957638" y="3810000"/>
            <a:ext cx="304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Line 16"/>
          <p:cNvSpPr>
            <a:spLocks noChangeShapeType="1"/>
          </p:cNvSpPr>
          <p:nvPr/>
        </p:nvSpPr>
        <p:spPr bwMode="auto">
          <a:xfrm>
            <a:off x="2814638" y="38100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9" name="Text Box 17"/>
          <p:cNvSpPr txBox="1">
            <a:spLocks noChangeArrowheads="1"/>
          </p:cNvSpPr>
          <p:nvPr/>
        </p:nvSpPr>
        <p:spPr bwMode="auto">
          <a:xfrm>
            <a:off x="5334000" y="4191000"/>
            <a:ext cx="4572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0</a:t>
            </a:r>
            <a:endParaRPr lang="el-GR" sz="1800" baseline="-25000"/>
          </a:p>
        </p:txBody>
      </p:sp>
      <p:sp>
        <p:nvSpPr>
          <p:cNvPr id="56340" name="Text Box 18"/>
          <p:cNvSpPr txBox="1">
            <a:spLocks noChangeArrowheads="1"/>
          </p:cNvSpPr>
          <p:nvPr/>
        </p:nvSpPr>
        <p:spPr bwMode="auto">
          <a:xfrm>
            <a:off x="585788" y="2624138"/>
            <a:ext cx="1828800" cy="2301875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  <a:sym typeface="Symbol" pitchFamily="18" charset="2"/>
              </a:rPr>
              <a:t>Reject H</a:t>
            </a:r>
            <a:r>
              <a:rPr lang="en-US" baseline="-25000">
                <a:solidFill>
                  <a:srgbClr val="0000FF"/>
                </a:solidFill>
                <a:sym typeface="Symbol" pitchFamily="18" charset="2"/>
              </a:rPr>
              <a:t>0</a:t>
            </a:r>
            <a:r>
              <a:rPr lang="en-US">
                <a:solidFill>
                  <a:srgbClr val="0000FF"/>
                </a:solidFill>
                <a:sym typeface="Symbol" pitchFamily="18" charset="2"/>
              </a:rPr>
              <a:t> if  z &lt; -1.96 or z &gt; 1.96;  otherwise do not reject H</a:t>
            </a:r>
            <a:r>
              <a:rPr lang="en-US" baseline="-25000">
                <a:solidFill>
                  <a:srgbClr val="0000FF"/>
                </a:solidFill>
                <a:sym typeface="Symbol" pitchFamily="18" charset="2"/>
              </a:rPr>
              <a:t>0</a:t>
            </a:r>
          </a:p>
        </p:txBody>
      </p:sp>
      <p:sp>
        <p:nvSpPr>
          <p:cNvPr id="56341" name="Text Box 20"/>
          <p:cNvSpPr txBox="1">
            <a:spLocks noChangeArrowheads="1"/>
          </p:cNvSpPr>
          <p:nvPr/>
        </p:nvSpPr>
        <p:spPr bwMode="auto">
          <a:xfrm>
            <a:off x="75438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56342" name="Line 22"/>
          <p:cNvSpPr>
            <a:spLocks noChangeShapeType="1"/>
          </p:cNvSpPr>
          <p:nvPr/>
        </p:nvSpPr>
        <p:spPr bwMode="auto">
          <a:xfrm flipH="1">
            <a:off x="7462838" y="3048000"/>
            <a:ext cx="461962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3" name="Rectangle 23"/>
          <p:cNvSpPr>
            <a:spLocks noChangeArrowheads="1"/>
          </p:cNvSpPr>
          <p:nvPr/>
        </p:nvSpPr>
        <p:spPr bwMode="auto">
          <a:xfrm flipH="1">
            <a:off x="7315200" y="2667000"/>
            <a:ext cx="12954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 </a:t>
            </a:r>
            <a:r>
              <a:rPr lang="en-US" sz="2000"/>
              <a:t>= .05/2</a:t>
            </a:r>
          </a:p>
        </p:txBody>
      </p:sp>
      <p:sp>
        <p:nvSpPr>
          <p:cNvPr id="56344" name="Text Box 24"/>
          <p:cNvSpPr txBox="1">
            <a:spLocks noChangeArrowheads="1"/>
          </p:cNvSpPr>
          <p:nvPr/>
        </p:nvSpPr>
        <p:spPr bwMode="auto">
          <a:xfrm>
            <a:off x="7158038" y="3810000"/>
            <a:ext cx="990600" cy="304800"/>
          </a:xfrm>
          <a:prstGeom prst="rect">
            <a:avLst/>
          </a:prstGeom>
          <a:solidFill>
            <a:srgbClr val="FFFFA7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Reject H</a:t>
            </a:r>
            <a:r>
              <a:rPr lang="en-US" sz="1400" baseline="-25000"/>
              <a:t>0</a:t>
            </a:r>
          </a:p>
        </p:txBody>
      </p:sp>
      <p:sp>
        <p:nvSpPr>
          <p:cNvPr id="56345" name="Line 25"/>
          <p:cNvSpPr>
            <a:spLocks noChangeShapeType="1"/>
          </p:cNvSpPr>
          <p:nvPr/>
        </p:nvSpPr>
        <p:spPr bwMode="auto">
          <a:xfrm>
            <a:off x="7005638" y="38100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6" name="Line 26"/>
          <p:cNvSpPr>
            <a:spLocks noChangeShapeType="1"/>
          </p:cNvSpPr>
          <p:nvPr/>
        </p:nvSpPr>
        <p:spPr bwMode="auto">
          <a:xfrm>
            <a:off x="7010400" y="35814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6396038" y="4191000"/>
            <a:ext cx="1541462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+z = +1.96</a:t>
            </a:r>
            <a:endParaRPr lang="el-GR" sz="2000" b="1"/>
          </a:p>
        </p:txBody>
      </p:sp>
      <p:sp>
        <p:nvSpPr>
          <p:cNvPr id="56348" name="Text Box 28"/>
          <p:cNvSpPr txBox="1">
            <a:spLocks noChangeArrowheads="1"/>
          </p:cNvSpPr>
          <p:nvPr/>
        </p:nvSpPr>
        <p:spPr bwMode="auto">
          <a:xfrm>
            <a:off x="2743200" y="5181600"/>
            <a:ext cx="4648200" cy="1206500"/>
          </a:xfrm>
          <a:prstGeom prst="rect">
            <a:avLst/>
          </a:prstGeom>
          <a:solidFill>
            <a:srgbClr val="C7DAF7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Here, z = -2.0 &lt; -1.96, so the test statistic is in the rejection region</a:t>
            </a:r>
            <a:endParaRPr lang="en-US" baseline="-25000">
              <a:sym typeface="Symbol" pitchFamily="18" charset="2"/>
            </a:endParaRPr>
          </a:p>
        </p:txBody>
      </p:sp>
      <p:sp>
        <p:nvSpPr>
          <p:cNvPr id="56349" name="Oval 29"/>
          <p:cNvSpPr>
            <a:spLocks noChangeArrowheads="1"/>
          </p:cNvSpPr>
          <p:nvPr/>
        </p:nvSpPr>
        <p:spPr bwMode="auto">
          <a:xfrm>
            <a:off x="4038600" y="5029200"/>
            <a:ext cx="838200" cy="685800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6350" name="Line 30"/>
          <p:cNvSpPr>
            <a:spLocks noChangeShapeType="1"/>
          </p:cNvSpPr>
          <p:nvPr/>
        </p:nvSpPr>
        <p:spPr bwMode="auto">
          <a:xfrm>
            <a:off x="3810000" y="4724400"/>
            <a:ext cx="6858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6351" name="Line 31"/>
          <p:cNvSpPr>
            <a:spLocks noChangeShapeType="1"/>
          </p:cNvSpPr>
          <p:nvPr/>
        </p:nvSpPr>
        <p:spPr bwMode="auto">
          <a:xfrm>
            <a:off x="4495800" y="4724400"/>
            <a:ext cx="0" cy="3048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6352" name="Line 32"/>
          <p:cNvSpPr>
            <a:spLocks noChangeShapeType="1"/>
          </p:cNvSpPr>
          <p:nvPr/>
        </p:nvSpPr>
        <p:spPr bwMode="auto">
          <a:xfrm flipV="1">
            <a:off x="3810000" y="3581400"/>
            <a:ext cx="0" cy="11430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6353" name="Slide Number Placeholder 3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E79DA24A-A5FD-4070-BA3C-178C6DEA14F4}" type="slidenum">
              <a:rPr lang="en-US" smtClean="0">
                <a:latin typeface="Arial" charset="0"/>
                <a:cs typeface="Arial" charset="0"/>
              </a:rPr>
              <a:pPr/>
              <a:t>34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3463" y="4932363"/>
            <a:ext cx="1684337" cy="112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46" name="Rectangle 6"/>
          <p:cNvSpPr>
            <a:spLocks noGrp="1" noChangeArrowheads="1"/>
          </p:cNvSpPr>
          <p:nvPr>
            <p:ph type="title"/>
          </p:nvPr>
        </p:nvSpPr>
        <p:spPr>
          <a:xfrm>
            <a:off x="1174750" y="209550"/>
            <a:ext cx="7383463" cy="990600"/>
          </a:xfrm>
        </p:spPr>
        <p:txBody>
          <a:bodyPr/>
          <a:lstStyle/>
          <a:p>
            <a:pPr eaLnBrk="1" hangingPunct="1"/>
            <a:r>
              <a:rPr lang="en-US" smtClean="0"/>
              <a:t>Hypothesis Testing Example</a:t>
            </a:r>
          </a:p>
        </p:txBody>
      </p:sp>
      <p:sp>
        <p:nvSpPr>
          <p:cNvPr id="57347" name="Text Box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172325" cy="671513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mtClean="0"/>
              <a:t> Reach a decision and interpret the result</a:t>
            </a:r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7349" name="Rectangle 2"/>
          <p:cNvSpPr>
            <a:spLocks noChangeArrowheads="1"/>
          </p:cNvSpPr>
          <p:nvPr/>
        </p:nvSpPr>
        <p:spPr bwMode="auto">
          <a:xfrm>
            <a:off x="3505200" y="4648200"/>
            <a:ext cx="609600" cy="381000"/>
          </a:xfrm>
          <a:prstGeom prst="rect">
            <a:avLst/>
          </a:prstGeom>
          <a:solidFill>
            <a:srgbClr val="C7DA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7350" name="Text Box 4"/>
          <p:cNvSpPr txBox="1">
            <a:spLocks noChangeArrowheads="1"/>
          </p:cNvSpPr>
          <p:nvPr/>
        </p:nvSpPr>
        <p:spPr bwMode="auto">
          <a:xfrm>
            <a:off x="3505200" y="4648200"/>
            <a:ext cx="6858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</a:rPr>
              <a:t>-2.0</a:t>
            </a:r>
            <a:endParaRPr lang="el-GR" sz="2000" b="1">
              <a:solidFill>
                <a:srgbClr val="0000FF"/>
              </a:solidFill>
            </a:endParaRPr>
          </a:p>
        </p:txBody>
      </p:sp>
      <p:sp>
        <p:nvSpPr>
          <p:cNvPr id="57351" name="Text Box 5"/>
          <p:cNvSpPr txBox="1">
            <a:spLocks noChangeArrowheads="1"/>
          </p:cNvSpPr>
          <p:nvPr/>
        </p:nvSpPr>
        <p:spPr bwMode="auto">
          <a:xfrm>
            <a:off x="153988" y="5105400"/>
            <a:ext cx="7448550" cy="12065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Since  z = -2.0 &lt; -1.96,  we </a:t>
            </a:r>
            <a:r>
              <a:rPr lang="en-US" u="sng">
                <a:solidFill>
                  <a:srgbClr val="0000FF"/>
                </a:solidFill>
              </a:rPr>
              <a:t>reject the null hypothesis</a:t>
            </a:r>
            <a:r>
              <a:rPr lang="en-US">
                <a:solidFill>
                  <a:srgbClr val="0000FF"/>
                </a:solidFill>
              </a:rPr>
              <a:t>  </a:t>
            </a:r>
            <a:r>
              <a:rPr lang="en-US"/>
              <a:t>and conclude that there is sufficient evidence that the mean number of TVs in US homes is not equal to 3 </a:t>
            </a:r>
          </a:p>
        </p:txBody>
      </p:sp>
      <p:sp>
        <p:nvSpPr>
          <p:cNvPr id="57352" name="Text Box 7"/>
          <p:cNvSpPr txBox="1">
            <a:spLocks noChangeArrowheads="1"/>
          </p:cNvSpPr>
          <p:nvPr/>
        </p:nvSpPr>
        <p:spPr bwMode="auto">
          <a:xfrm>
            <a:off x="75438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57353" name="Freeform 9"/>
          <p:cNvSpPr>
            <a:spLocks/>
          </p:cNvSpPr>
          <p:nvPr/>
        </p:nvSpPr>
        <p:spPr bwMode="auto">
          <a:xfrm flipH="1">
            <a:off x="7005638" y="3352800"/>
            <a:ext cx="842962" cy="228600"/>
          </a:xfrm>
          <a:custGeom>
            <a:avLst/>
            <a:gdLst>
              <a:gd name="T0" fmla="*/ 2147483647 w 582"/>
              <a:gd name="T1" fmla="*/ 2147483647 h 183"/>
              <a:gd name="T2" fmla="*/ 0 w 582"/>
              <a:gd name="T3" fmla="*/ 2147483647 h 183"/>
              <a:gd name="T4" fmla="*/ 2147483647 w 582"/>
              <a:gd name="T5" fmla="*/ 2147483647 h 183"/>
              <a:gd name="T6" fmla="*/ 2147483647 w 582"/>
              <a:gd name="T7" fmla="*/ 2147483647 h 183"/>
              <a:gd name="T8" fmla="*/ 2147483647 w 582"/>
              <a:gd name="T9" fmla="*/ 2147483647 h 183"/>
              <a:gd name="T10" fmla="*/ 2147483647 w 582"/>
              <a:gd name="T11" fmla="*/ 0 h 183"/>
              <a:gd name="T12" fmla="*/ 2147483647 w 582"/>
              <a:gd name="T13" fmla="*/ 2147483647 h 183"/>
              <a:gd name="T14" fmla="*/ 2147483647 w 582"/>
              <a:gd name="T15" fmla="*/ 2147483647 h 183"/>
              <a:gd name="T16" fmla="*/ 2147483647 w 582"/>
              <a:gd name="T17" fmla="*/ 2147483647 h 18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2"/>
              <a:gd name="T28" fmla="*/ 0 h 183"/>
              <a:gd name="T29" fmla="*/ 582 w 582"/>
              <a:gd name="T30" fmla="*/ 183 h 18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2" h="183">
                <a:moveTo>
                  <a:pt x="9" y="177"/>
                </a:moveTo>
                <a:lnTo>
                  <a:pt x="0" y="132"/>
                </a:lnTo>
                <a:lnTo>
                  <a:pt x="258" y="114"/>
                </a:lnTo>
                <a:lnTo>
                  <a:pt x="423" y="66"/>
                </a:lnTo>
                <a:lnTo>
                  <a:pt x="504" y="48"/>
                </a:lnTo>
                <a:lnTo>
                  <a:pt x="582" y="0"/>
                </a:lnTo>
                <a:lnTo>
                  <a:pt x="582" y="183"/>
                </a:lnTo>
                <a:lnTo>
                  <a:pt x="9" y="182"/>
                </a:lnTo>
                <a:lnTo>
                  <a:pt x="9" y="177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2895600" y="3810000"/>
            <a:ext cx="990600" cy="304800"/>
          </a:xfrm>
          <a:prstGeom prst="rect">
            <a:avLst/>
          </a:prstGeom>
          <a:solidFill>
            <a:srgbClr val="FFFFA7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Reject H</a:t>
            </a:r>
            <a:r>
              <a:rPr lang="en-US" sz="1400" baseline="-25000"/>
              <a:t>0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4795838" y="3810000"/>
            <a:ext cx="1524000" cy="304800"/>
          </a:xfrm>
          <a:prstGeom prst="rect">
            <a:avLst/>
          </a:prstGeom>
          <a:solidFill>
            <a:srgbClr val="FFFFA7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Do not reject H</a:t>
            </a:r>
            <a:r>
              <a:rPr lang="en-US" sz="1400" baseline="-25000"/>
              <a:t>0</a:t>
            </a:r>
          </a:p>
        </p:txBody>
      </p:sp>
      <p:sp>
        <p:nvSpPr>
          <p:cNvPr id="57356" name="Freeform 12"/>
          <p:cNvSpPr>
            <a:spLocks/>
          </p:cNvSpPr>
          <p:nvPr/>
        </p:nvSpPr>
        <p:spPr bwMode="auto">
          <a:xfrm>
            <a:off x="3119438" y="3352800"/>
            <a:ext cx="833437" cy="228600"/>
          </a:xfrm>
          <a:custGeom>
            <a:avLst/>
            <a:gdLst>
              <a:gd name="T0" fmla="*/ 2147483647 w 582"/>
              <a:gd name="T1" fmla="*/ 2147483647 h 183"/>
              <a:gd name="T2" fmla="*/ 0 w 582"/>
              <a:gd name="T3" fmla="*/ 2147483647 h 183"/>
              <a:gd name="T4" fmla="*/ 2147483647 w 582"/>
              <a:gd name="T5" fmla="*/ 2147483647 h 183"/>
              <a:gd name="T6" fmla="*/ 2147483647 w 582"/>
              <a:gd name="T7" fmla="*/ 2147483647 h 183"/>
              <a:gd name="T8" fmla="*/ 2147483647 w 582"/>
              <a:gd name="T9" fmla="*/ 2147483647 h 183"/>
              <a:gd name="T10" fmla="*/ 2147483647 w 582"/>
              <a:gd name="T11" fmla="*/ 0 h 183"/>
              <a:gd name="T12" fmla="*/ 2147483647 w 582"/>
              <a:gd name="T13" fmla="*/ 2147483647 h 183"/>
              <a:gd name="T14" fmla="*/ 2147483647 w 582"/>
              <a:gd name="T15" fmla="*/ 2147483647 h 183"/>
              <a:gd name="T16" fmla="*/ 2147483647 w 582"/>
              <a:gd name="T17" fmla="*/ 2147483647 h 18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2"/>
              <a:gd name="T28" fmla="*/ 0 h 183"/>
              <a:gd name="T29" fmla="*/ 582 w 582"/>
              <a:gd name="T30" fmla="*/ 183 h 18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2" h="183">
                <a:moveTo>
                  <a:pt x="9" y="177"/>
                </a:moveTo>
                <a:lnTo>
                  <a:pt x="0" y="132"/>
                </a:lnTo>
                <a:lnTo>
                  <a:pt x="258" y="114"/>
                </a:lnTo>
                <a:lnTo>
                  <a:pt x="423" y="66"/>
                </a:lnTo>
                <a:lnTo>
                  <a:pt x="504" y="48"/>
                </a:lnTo>
                <a:lnTo>
                  <a:pt x="582" y="0"/>
                </a:lnTo>
                <a:lnTo>
                  <a:pt x="582" y="183"/>
                </a:lnTo>
                <a:lnTo>
                  <a:pt x="9" y="182"/>
                </a:lnTo>
                <a:lnTo>
                  <a:pt x="9" y="177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7357" name="Freeform 13"/>
          <p:cNvSpPr>
            <a:spLocks/>
          </p:cNvSpPr>
          <p:nvPr/>
        </p:nvSpPr>
        <p:spPr bwMode="auto">
          <a:xfrm>
            <a:off x="3195638" y="2209800"/>
            <a:ext cx="2362200" cy="1295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7358" name="Freeform 14"/>
          <p:cNvSpPr>
            <a:spLocks/>
          </p:cNvSpPr>
          <p:nvPr/>
        </p:nvSpPr>
        <p:spPr bwMode="auto">
          <a:xfrm>
            <a:off x="5557838" y="2209800"/>
            <a:ext cx="2209800" cy="1295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>
            <a:off x="2967038" y="3581400"/>
            <a:ext cx="510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0" name="Line 16"/>
          <p:cNvSpPr>
            <a:spLocks noChangeShapeType="1"/>
          </p:cNvSpPr>
          <p:nvPr/>
        </p:nvSpPr>
        <p:spPr bwMode="auto">
          <a:xfrm>
            <a:off x="3195638" y="30480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 flipH="1">
            <a:off x="2586038" y="2667000"/>
            <a:ext cx="12954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 </a:t>
            </a:r>
            <a:r>
              <a:rPr lang="en-US" sz="2000"/>
              <a:t>= .05/2</a:t>
            </a:r>
          </a:p>
        </p:txBody>
      </p:sp>
      <p:sp>
        <p:nvSpPr>
          <p:cNvPr id="57362" name="Line 18"/>
          <p:cNvSpPr>
            <a:spLocks noChangeShapeType="1"/>
          </p:cNvSpPr>
          <p:nvPr/>
        </p:nvSpPr>
        <p:spPr bwMode="auto">
          <a:xfrm>
            <a:off x="5557838" y="2209800"/>
            <a:ext cx="0" cy="1371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363" name="Line 19"/>
          <p:cNvSpPr>
            <a:spLocks noChangeShapeType="1"/>
          </p:cNvSpPr>
          <p:nvPr/>
        </p:nvSpPr>
        <p:spPr bwMode="auto">
          <a:xfrm>
            <a:off x="3962400" y="35814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3276600" y="4191000"/>
            <a:ext cx="13716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-z = -1.96</a:t>
            </a:r>
            <a:endParaRPr lang="el-GR" sz="2000" b="1"/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>
            <a:off x="3957638" y="3810000"/>
            <a:ext cx="304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>
            <a:off x="2814638" y="38100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7" name="Text Box 23"/>
          <p:cNvSpPr txBox="1">
            <a:spLocks noChangeArrowheads="1"/>
          </p:cNvSpPr>
          <p:nvPr/>
        </p:nvSpPr>
        <p:spPr bwMode="auto">
          <a:xfrm>
            <a:off x="5334000" y="4191000"/>
            <a:ext cx="4572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0</a:t>
            </a:r>
            <a:endParaRPr lang="el-GR" sz="1800" baseline="-25000"/>
          </a:p>
        </p:txBody>
      </p:sp>
      <p:sp>
        <p:nvSpPr>
          <p:cNvPr id="57368" name="Line 24"/>
          <p:cNvSpPr>
            <a:spLocks noChangeShapeType="1"/>
          </p:cNvSpPr>
          <p:nvPr/>
        </p:nvSpPr>
        <p:spPr bwMode="auto">
          <a:xfrm flipH="1">
            <a:off x="7462838" y="3048000"/>
            <a:ext cx="461962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9" name="Rectangle 25"/>
          <p:cNvSpPr>
            <a:spLocks noChangeArrowheads="1"/>
          </p:cNvSpPr>
          <p:nvPr/>
        </p:nvSpPr>
        <p:spPr bwMode="auto">
          <a:xfrm flipH="1">
            <a:off x="7315200" y="2667000"/>
            <a:ext cx="12954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 </a:t>
            </a:r>
            <a:r>
              <a:rPr lang="en-US" sz="2000"/>
              <a:t>= .05/2</a:t>
            </a:r>
          </a:p>
        </p:txBody>
      </p:sp>
      <p:sp>
        <p:nvSpPr>
          <p:cNvPr id="57370" name="Text Box 26"/>
          <p:cNvSpPr txBox="1">
            <a:spLocks noChangeArrowheads="1"/>
          </p:cNvSpPr>
          <p:nvPr/>
        </p:nvSpPr>
        <p:spPr bwMode="auto">
          <a:xfrm>
            <a:off x="7158038" y="3810000"/>
            <a:ext cx="990600" cy="304800"/>
          </a:xfrm>
          <a:prstGeom prst="rect">
            <a:avLst/>
          </a:prstGeom>
          <a:solidFill>
            <a:srgbClr val="FFFFA7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Reject H</a:t>
            </a:r>
            <a:r>
              <a:rPr lang="en-US" sz="1400" baseline="-25000"/>
              <a:t>0</a:t>
            </a:r>
          </a:p>
        </p:txBody>
      </p:sp>
      <p:sp>
        <p:nvSpPr>
          <p:cNvPr id="57371" name="Line 27"/>
          <p:cNvSpPr>
            <a:spLocks noChangeShapeType="1"/>
          </p:cNvSpPr>
          <p:nvPr/>
        </p:nvSpPr>
        <p:spPr bwMode="auto">
          <a:xfrm>
            <a:off x="7005638" y="38100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2" name="Line 28"/>
          <p:cNvSpPr>
            <a:spLocks noChangeShapeType="1"/>
          </p:cNvSpPr>
          <p:nvPr/>
        </p:nvSpPr>
        <p:spPr bwMode="auto">
          <a:xfrm>
            <a:off x="7010400" y="35814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3" name="Text Box 29"/>
          <p:cNvSpPr txBox="1">
            <a:spLocks noChangeArrowheads="1"/>
          </p:cNvSpPr>
          <p:nvPr/>
        </p:nvSpPr>
        <p:spPr bwMode="auto">
          <a:xfrm>
            <a:off x="6396038" y="4191000"/>
            <a:ext cx="146843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+z = +1.96</a:t>
            </a:r>
            <a:endParaRPr lang="el-GR" sz="2000" b="1"/>
          </a:p>
        </p:txBody>
      </p:sp>
      <p:sp>
        <p:nvSpPr>
          <p:cNvPr id="57374" name="Line 30"/>
          <p:cNvSpPr>
            <a:spLocks noChangeShapeType="1"/>
          </p:cNvSpPr>
          <p:nvPr/>
        </p:nvSpPr>
        <p:spPr bwMode="auto">
          <a:xfrm flipV="1">
            <a:off x="3810000" y="3657600"/>
            <a:ext cx="0" cy="990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5" name="Slide Number Placeholder 3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573238D4-B9D9-4AA5-9F4A-F0107A74E465}" type="slidenum">
              <a:rPr lang="en-US" smtClean="0">
                <a:latin typeface="Arial" charset="0"/>
                <a:cs typeface="Arial" charset="0"/>
              </a:rPr>
              <a:pPr/>
              <a:t>35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Rectangle 6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Example: p-Value</a:t>
            </a:r>
          </a:p>
        </p:txBody>
      </p:sp>
      <p:sp>
        <p:nvSpPr>
          <p:cNvPr id="12303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8077200" cy="4532313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Example:</a:t>
            </a:r>
            <a:r>
              <a:rPr lang="en-US" smtClean="0"/>
              <a:t>  </a:t>
            </a:r>
            <a:r>
              <a:rPr lang="en-US" sz="2400" smtClean="0"/>
              <a:t>How likely is it to see a sample mean of 2.84 (or something further from the mean, in either direction) if the true mean is </a:t>
            </a:r>
            <a:r>
              <a:rPr lang="en-US" sz="2400" smtClean="0">
                <a:sym typeface="Symbol" pitchFamily="18" charset="2"/>
              </a:rPr>
              <a:t> = 3.0?</a:t>
            </a:r>
          </a:p>
        </p:txBody>
      </p:sp>
      <p:sp>
        <p:nvSpPr>
          <p:cNvPr id="1230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2305" name="Freeform 2"/>
          <p:cNvSpPr>
            <a:spLocks/>
          </p:cNvSpPr>
          <p:nvPr/>
        </p:nvSpPr>
        <p:spPr bwMode="auto">
          <a:xfrm flipH="1">
            <a:off x="7847013" y="5111750"/>
            <a:ext cx="915987" cy="285750"/>
          </a:xfrm>
          <a:custGeom>
            <a:avLst/>
            <a:gdLst>
              <a:gd name="T0" fmla="*/ 2147483647 w 575"/>
              <a:gd name="T1" fmla="*/ 2147483647 h 180"/>
              <a:gd name="T2" fmla="*/ 0 w 575"/>
              <a:gd name="T3" fmla="*/ 2147483647 h 180"/>
              <a:gd name="T4" fmla="*/ 2147483647 w 575"/>
              <a:gd name="T5" fmla="*/ 2147483647 h 180"/>
              <a:gd name="T6" fmla="*/ 2147483647 w 575"/>
              <a:gd name="T7" fmla="*/ 2147483647 h 180"/>
              <a:gd name="T8" fmla="*/ 2147483647 w 575"/>
              <a:gd name="T9" fmla="*/ 2147483647 h 180"/>
              <a:gd name="T10" fmla="*/ 2147483647 w 575"/>
              <a:gd name="T11" fmla="*/ 0 h 180"/>
              <a:gd name="T12" fmla="*/ 2147483647 w 575"/>
              <a:gd name="T13" fmla="*/ 2147483647 h 180"/>
              <a:gd name="T14" fmla="*/ 2147483647 w 575"/>
              <a:gd name="T15" fmla="*/ 2147483647 h 180"/>
              <a:gd name="T16" fmla="*/ 2147483647 w 575"/>
              <a:gd name="T17" fmla="*/ 2147483647 h 1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5"/>
              <a:gd name="T28" fmla="*/ 0 h 180"/>
              <a:gd name="T29" fmla="*/ 575 w 575"/>
              <a:gd name="T30" fmla="*/ 180 h 1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5" h="180">
                <a:moveTo>
                  <a:pt x="8" y="173"/>
                </a:moveTo>
                <a:lnTo>
                  <a:pt x="0" y="138"/>
                </a:lnTo>
                <a:lnTo>
                  <a:pt x="60" y="124"/>
                </a:lnTo>
                <a:lnTo>
                  <a:pt x="236" y="120"/>
                </a:lnTo>
                <a:lnTo>
                  <a:pt x="428" y="68"/>
                </a:lnTo>
                <a:lnTo>
                  <a:pt x="575" y="0"/>
                </a:lnTo>
                <a:lnTo>
                  <a:pt x="575" y="180"/>
                </a:lnTo>
                <a:lnTo>
                  <a:pt x="8" y="177"/>
                </a:lnTo>
                <a:lnTo>
                  <a:pt x="8" y="173"/>
                </a:lnTo>
              </a:path>
            </a:pathLst>
          </a:custGeom>
          <a:solidFill>
            <a:srgbClr val="33CC33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306" name="Rectangle 3"/>
          <p:cNvSpPr>
            <a:spLocks noChangeArrowheads="1"/>
          </p:cNvSpPr>
          <p:nvPr/>
        </p:nvSpPr>
        <p:spPr bwMode="auto">
          <a:xfrm>
            <a:off x="3005138" y="5754688"/>
            <a:ext cx="871537" cy="381000"/>
          </a:xfrm>
          <a:prstGeom prst="rect">
            <a:avLst/>
          </a:prstGeom>
          <a:solidFill>
            <a:srgbClr val="B5D7F9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307" name="Rectangle 4"/>
          <p:cNvSpPr>
            <a:spLocks noChangeArrowheads="1"/>
          </p:cNvSpPr>
          <p:nvPr/>
        </p:nvSpPr>
        <p:spPr bwMode="auto">
          <a:xfrm flipH="1">
            <a:off x="3886200" y="4419600"/>
            <a:ext cx="9144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</a:rPr>
              <a:t>.0228</a:t>
            </a:r>
          </a:p>
        </p:txBody>
      </p:sp>
      <p:sp>
        <p:nvSpPr>
          <p:cNvPr id="12308" name="Rectangle 5"/>
          <p:cNvSpPr>
            <a:spLocks noChangeArrowheads="1"/>
          </p:cNvSpPr>
          <p:nvPr/>
        </p:nvSpPr>
        <p:spPr bwMode="auto">
          <a:xfrm flipH="1">
            <a:off x="3962400" y="3870325"/>
            <a:ext cx="1447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/2 </a:t>
            </a:r>
            <a:r>
              <a:rPr lang="en-US" sz="2000"/>
              <a:t>= .025</a:t>
            </a:r>
          </a:p>
        </p:txBody>
      </p:sp>
      <p:sp>
        <p:nvSpPr>
          <p:cNvPr id="12309" name="Freeform 8"/>
          <p:cNvSpPr>
            <a:spLocks/>
          </p:cNvSpPr>
          <p:nvPr/>
        </p:nvSpPr>
        <p:spPr bwMode="auto">
          <a:xfrm>
            <a:off x="4038600" y="5111750"/>
            <a:ext cx="912813" cy="285750"/>
          </a:xfrm>
          <a:custGeom>
            <a:avLst/>
            <a:gdLst>
              <a:gd name="T0" fmla="*/ 2147483647 w 575"/>
              <a:gd name="T1" fmla="*/ 2147483647 h 180"/>
              <a:gd name="T2" fmla="*/ 0 w 575"/>
              <a:gd name="T3" fmla="*/ 2147483647 h 180"/>
              <a:gd name="T4" fmla="*/ 2147483647 w 575"/>
              <a:gd name="T5" fmla="*/ 2147483647 h 180"/>
              <a:gd name="T6" fmla="*/ 2147483647 w 575"/>
              <a:gd name="T7" fmla="*/ 2147483647 h 180"/>
              <a:gd name="T8" fmla="*/ 2147483647 w 575"/>
              <a:gd name="T9" fmla="*/ 2147483647 h 180"/>
              <a:gd name="T10" fmla="*/ 2147483647 w 575"/>
              <a:gd name="T11" fmla="*/ 0 h 180"/>
              <a:gd name="T12" fmla="*/ 2147483647 w 575"/>
              <a:gd name="T13" fmla="*/ 2147483647 h 180"/>
              <a:gd name="T14" fmla="*/ 2147483647 w 575"/>
              <a:gd name="T15" fmla="*/ 2147483647 h 180"/>
              <a:gd name="T16" fmla="*/ 2147483647 w 575"/>
              <a:gd name="T17" fmla="*/ 2147483647 h 1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5"/>
              <a:gd name="T28" fmla="*/ 0 h 180"/>
              <a:gd name="T29" fmla="*/ 575 w 575"/>
              <a:gd name="T30" fmla="*/ 180 h 1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5" h="180">
                <a:moveTo>
                  <a:pt x="8" y="173"/>
                </a:moveTo>
                <a:lnTo>
                  <a:pt x="0" y="138"/>
                </a:lnTo>
                <a:lnTo>
                  <a:pt x="60" y="124"/>
                </a:lnTo>
                <a:lnTo>
                  <a:pt x="236" y="120"/>
                </a:lnTo>
                <a:lnTo>
                  <a:pt x="428" y="68"/>
                </a:lnTo>
                <a:lnTo>
                  <a:pt x="575" y="0"/>
                </a:lnTo>
                <a:lnTo>
                  <a:pt x="575" y="180"/>
                </a:lnTo>
                <a:lnTo>
                  <a:pt x="8" y="177"/>
                </a:lnTo>
                <a:lnTo>
                  <a:pt x="8" y="173"/>
                </a:lnTo>
              </a:path>
            </a:pathLst>
          </a:custGeom>
          <a:solidFill>
            <a:srgbClr val="33CC33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310" name="Freeform 9"/>
          <p:cNvSpPr>
            <a:spLocks/>
          </p:cNvSpPr>
          <p:nvPr/>
        </p:nvSpPr>
        <p:spPr bwMode="auto">
          <a:xfrm>
            <a:off x="4114800" y="3641725"/>
            <a:ext cx="2362200" cy="1676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311" name="Freeform 10"/>
          <p:cNvSpPr>
            <a:spLocks/>
          </p:cNvSpPr>
          <p:nvPr/>
        </p:nvSpPr>
        <p:spPr bwMode="auto">
          <a:xfrm>
            <a:off x="6477000" y="3641725"/>
            <a:ext cx="2209800" cy="1676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312" name="Line 11"/>
          <p:cNvSpPr>
            <a:spLocks noChangeShapeType="1"/>
          </p:cNvSpPr>
          <p:nvPr/>
        </p:nvSpPr>
        <p:spPr bwMode="auto">
          <a:xfrm>
            <a:off x="3886200" y="5394325"/>
            <a:ext cx="487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Line 12"/>
          <p:cNvSpPr>
            <a:spLocks noChangeShapeType="1"/>
          </p:cNvSpPr>
          <p:nvPr/>
        </p:nvSpPr>
        <p:spPr bwMode="auto">
          <a:xfrm flipH="1">
            <a:off x="4038600" y="4251325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Line 13"/>
          <p:cNvSpPr>
            <a:spLocks noChangeShapeType="1"/>
          </p:cNvSpPr>
          <p:nvPr/>
        </p:nvSpPr>
        <p:spPr bwMode="auto">
          <a:xfrm>
            <a:off x="6477000" y="3641725"/>
            <a:ext cx="0" cy="1752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315" name="Line 14"/>
          <p:cNvSpPr>
            <a:spLocks noChangeShapeType="1"/>
          </p:cNvSpPr>
          <p:nvPr/>
        </p:nvSpPr>
        <p:spPr bwMode="auto">
          <a:xfrm>
            <a:off x="5257800" y="54705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Text Box 15"/>
          <p:cNvSpPr txBox="1">
            <a:spLocks noChangeArrowheads="1"/>
          </p:cNvSpPr>
          <p:nvPr/>
        </p:nvSpPr>
        <p:spPr bwMode="auto">
          <a:xfrm>
            <a:off x="4953000" y="5775325"/>
            <a:ext cx="9906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-1.96</a:t>
            </a:r>
            <a:endParaRPr lang="el-GR" sz="2000" b="1"/>
          </a:p>
        </p:txBody>
      </p:sp>
      <p:sp>
        <p:nvSpPr>
          <p:cNvPr id="12317" name="Line 16"/>
          <p:cNvSpPr>
            <a:spLocks noChangeShapeType="1"/>
          </p:cNvSpPr>
          <p:nvPr/>
        </p:nvSpPr>
        <p:spPr bwMode="auto">
          <a:xfrm>
            <a:off x="5257800" y="5638800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Line 17"/>
          <p:cNvSpPr>
            <a:spLocks noChangeShapeType="1"/>
          </p:cNvSpPr>
          <p:nvPr/>
        </p:nvSpPr>
        <p:spPr bwMode="auto">
          <a:xfrm>
            <a:off x="4114800" y="56388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Text Box 18"/>
          <p:cNvSpPr txBox="1">
            <a:spLocks noChangeArrowheads="1"/>
          </p:cNvSpPr>
          <p:nvPr/>
        </p:nvSpPr>
        <p:spPr bwMode="auto">
          <a:xfrm>
            <a:off x="6248400" y="5775325"/>
            <a:ext cx="4572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0</a:t>
            </a:r>
            <a:endParaRPr lang="el-GR" sz="2000" b="1" baseline="-25000"/>
          </a:p>
        </p:txBody>
      </p:sp>
      <p:sp>
        <p:nvSpPr>
          <p:cNvPr id="12320" name="Text Box 19"/>
          <p:cNvSpPr txBox="1">
            <a:spLocks noChangeArrowheads="1"/>
          </p:cNvSpPr>
          <p:nvPr/>
        </p:nvSpPr>
        <p:spPr bwMode="auto">
          <a:xfrm>
            <a:off x="4610100" y="6156325"/>
            <a:ext cx="6858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</a:rPr>
              <a:t>-2.0</a:t>
            </a:r>
            <a:endParaRPr lang="el-GR" sz="2000" b="1">
              <a:solidFill>
                <a:srgbClr val="0000FF"/>
              </a:solidFill>
            </a:endParaRPr>
          </a:p>
        </p:txBody>
      </p:sp>
      <p:sp>
        <p:nvSpPr>
          <p:cNvPr id="12321" name="Line 20"/>
          <p:cNvSpPr>
            <a:spLocks noChangeShapeType="1"/>
          </p:cNvSpPr>
          <p:nvPr/>
        </p:nvSpPr>
        <p:spPr bwMode="auto">
          <a:xfrm flipV="1">
            <a:off x="4953000" y="5775325"/>
            <a:ext cx="0" cy="4572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2" name="Line 21"/>
          <p:cNvSpPr>
            <a:spLocks noChangeShapeType="1"/>
          </p:cNvSpPr>
          <p:nvPr/>
        </p:nvSpPr>
        <p:spPr bwMode="auto">
          <a:xfrm flipV="1">
            <a:off x="5257800" y="4022725"/>
            <a:ext cx="0" cy="13716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3" name="Line 22"/>
          <p:cNvSpPr>
            <a:spLocks noChangeShapeType="1"/>
          </p:cNvSpPr>
          <p:nvPr/>
        </p:nvSpPr>
        <p:spPr bwMode="auto">
          <a:xfrm>
            <a:off x="4953000" y="4556125"/>
            <a:ext cx="0" cy="12192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644525" y="4005263"/>
          <a:ext cx="2373313" cy="1023937"/>
        </p:xfrm>
        <a:graphic>
          <a:graphicData uri="http://schemas.openxmlformats.org/presentationml/2006/ole">
            <p:oleObj spid="_x0000_s12301" name="Equation" r:id="rId3" imgW="1295400" imgH="558800" progId="Equation.3">
              <p:embed/>
            </p:oleObj>
          </a:graphicData>
        </a:graphic>
      </p:graphicFrame>
      <p:sp>
        <p:nvSpPr>
          <p:cNvPr id="12324" name="Line 24"/>
          <p:cNvSpPr>
            <a:spLocks noChangeShapeType="1"/>
          </p:cNvSpPr>
          <p:nvPr/>
        </p:nvSpPr>
        <p:spPr bwMode="auto">
          <a:xfrm flipH="1">
            <a:off x="3733800" y="48006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5" name="Text Box 25"/>
          <p:cNvSpPr txBox="1">
            <a:spLocks noChangeArrowheads="1"/>
          </p:cNvSpPr>
          <p:nvPr/>
        </p:nvSpPr>
        <p:spPr bwMode="auto">
          <a:xfrm>
            <a:off x="8686800" y="5775325"/>
            <a:ext cx="4572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Z</a:t>
            </a:r>
            <a:endParaRPr lang="el-GR" sz="2000" b="1" baseline="-25000"/>
          </a:p>
        </p:txBody>
      </p:sp>
      <p:sp>
        <p:nvSpPr>
          <p:cNvPr id="12326" name="Text Box 26"/>
          <p:cNvSpPr txBox="1">
            <a:spLocks noChangeArrowheads="1"/>
          </p:cNvSpPr>
          <p:nvPr/>
        </p:nvSpPr>
        <p:spPr bwMode="auto">
          <a:xfrm>
            <a:off x="7162800" y="5775325"/>
            <a:ext cx="9906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1.96</a:t>
            </a:r>
            <a:endParaRPr lang="el-GR" sz="2000" b="1"/>
          </a:p>
        </p:txBody>
      </p:sp>
      <p:sp>
        <p:nvSpPr>
          <p:cNvPr id="12327" name="Text Box 27"/>
          <p:cNvSpPr txBox="1">
            <a:spLocks noChangeArrowheads="1"/>
          </p:cNvSpPr>
          <p:nvPr/>
        </p:nvSpPr>
        <p:spPr bwMode="auto">
          <a:xfrm>
            <a:off x="7620000" y="6156325"/>
            <a:ext cx="6858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</a:rPr>
              <a:t>2.0</a:t>
            </a:r>
            <a:endParaRPr lang="el-GR" sz="2000" b="1">
              <a:solidFill>
                <a:srgbClr val="0000FF"/>
              </a:solidFill>
            </a:endParaRPr>
          </a:p>
        </p:txBody>
      </p:sp>
      <p:sp>
        <p:nvSpPr>
          <p:cNvPr id="12328" name="Text Box 28"/>
          <p:cNvSpPr txBox="1">
            <a:spLocks noChangeArrowheads="1"/>
          </p:cNvSpPr>
          <p:nvPr/>
        </p:nvSpPr>
        <p:spPr bwMode="auto">
          <a:xfrm>
            <a:off x="228600" y="3429000"/>
            <a:ext cx="548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sp>
        <p:nvSpPr>
          <p:cNvPr id="12329" name="Text Box 29"/>
          <p:cNvSpPr txBox="1">
            <a:spLocks noChangeArrowheads="1"/>
          </p:cNvSpPr>
          <p:nvPr/>
        </p:nvSpPr>
        <p:spPr bwMode="auto">
          <a:xfrm>
            <a:off x="152400" y="3113088"/>
            <a:ext cx="664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330" name="Text Box 30"/>
          <p:cNvSpPr txBox="1">
            <a:spLocks noChangeArrowheads="1"/>
          </p:cNvSpPr>
          <p:nvPr/>
        </p:nvSpPr>
        <p:spPr bwMode="auto">
          <a:xfrm>
            <a:off x="228600" y="3048000"/>
            <a:ext cx="33528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 = 2.84 is translated to a z score of z = -2.0 </a:t>
            </a:r>
          </a:p>
        </p:txBody>
      </p:sp>
      <p:sp>
        <p:nvSpPr>
          <p:cNvPr id="12331" name="Rectangle 31"/>
          <p:cNvSpPr>
            <a:spLocks noChangeArrowheads="1"/>
          </p:cNvSpPr>
          <p:nvPr/>
        </p:nvSpPr>
        <p:spPr bwMode="auto">
          <a:xfrm flipH="1">
            <a:off x="534988" y="5168900"/>
            <a:ext cx="3524250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sym typeface="Symbol" pitchFamily="18" charset="2"/>
              </a:rPr>
              <a:t>p-value </a:t>
            </a:r>
          </a:p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= .0228 + .0228 = .0456</a:t>
            </a:r>
          </a:p>
        </p:txBody>
      </p:sp>
      <p:sp>
        <p:nvSpPr>
          <p:cNvPr id="12332" name="Rectangle 32"/>
          <p:cNvSpPr>
            <a:spLocks noChangeArrowheads="1"/>
          </p:cNvSpPr>
          <p:nvPr/>
        </p:nvSpPr>
        <p:spPr bwMode="auto">
          <a:xfrm flipH="1">
            <a:off x="7924800" y="4419600"/>
            <a:ext cx="9144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</a:rPr>
              <a:t>.0228</a:t>
            </a:r>
          </a:p>
        </p:txBody>
      </p:sp>
      <p:sp>
        <p:nvSpPr>
          <p:cNvPr id="12333" name="Line 33"/>
          <p:cNvSpPr>
            <a:spLocks noChangeShapeType="1"/>
          </p:cNvSpPr>
          <p:nvPr/>
        </p:nvSpPr>
        <p:spPr bwMode="auto">
          <a:xfrm>
            <a:off x="7848600" y="4556125"/>
            <a:ext cx="0" cy="12192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4" name="Line 34"/>
          <p:cNvSpPr>
            <a:spLocks noChangeShapeType="1"/>
          </p:cNvSpPr>
          <p:nvPr/>
        </p:nvSpPr>
        <p:spPr bwMode="auto">
          <a:xfrm>
            <a:off x="7848600" y="48006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5" name="Rectangle 35"/>
          <p:cNvSpPr>
            <a:spLocks noChangeArrowheads="1"/>
          </p:cNvSpPr>
          <p:nvPr/>
        </p:nvSpPr>
        <p:spPr bwMode="auto">
          <a:xfrm flipH="1">
            <a:off x="7543800" y="3886200"/>
            <a:ext cx="1447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/2 </a:t>
            </a:r>
            <a:r>
              <a:rPr lang="en-US" sz="2000"/>
              <a:t>= .025</a:t>
            </a:r>
          </a:p>
        </p:txBody>
      </p:sp>
      <p:sp>
        <p:nvSpPr>
          <p:cNvPr id="12336" name="Line 36"/>
          <p:cNvSpPr>
            <a:spLocks noChangeShapeType="1"/>
          </p:cNvSpPr>
          <p:nvPr/>
        </p:nvSpPr>
        <p:spPr bwMode="auto">
          <a:xfrm flipV="1">
            <a:off x="7543800" y="4038600"/>
            <a:ext cx="0" cy="13716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7" name="Line 37"/>
          <p:cNvSpPr>
            <a:spLocks noChangeShapeType="1"/>
          </p:cNvSpPr>
          <p:nvPr/>
        </p:nvSpPr>
        <p:spPr bwMode="auto">
          <a:xfrm>
            <a:off x="7543800" y="42672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8" name="Line 38"/>
          <p:cNvSpPr>
            <a:spLocks noChangeShapeType="1"/>
          </p:cNvSpPr>
          <p:nvPr/>
        </p:nvSpPr>
        <p:spPr bwMode="auto">
          <a:xfrm>
            <a:off x="7543800" y="56388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9" name="Line 39"/>
          <p:cNvSpPr>
            <a:spLocks noChangeShapeType="1"/>
          </p:cNvSpPr>
          <p:nvPr/>
        </p:nvSpPr>
        <p:spPr bwMode="auto">
          <a:xfrm>
            <a:off x="7543800" y="5486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40" name="Line 40"/>
          <p:cNvSpPr>
            <a:spLocks noChangeShapeType="1"/>
          </p:cNvSpPr>
          <p:nvPr/>
        </p:nvSpPr>
        <p:spPr bwMode="auto">
          <a:xfrm flipV="1">
            <a:off x="7848600" y="5791200"/>
            <a:ext cx="0" cy="4572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41" name="Line 41"/>
          <p:cNvSpPr>
            <a:spLocks noChangeShapeType="1"/>
          </p:cNvSpPr>
          <p:nvPr/>
        </p:nvSpPr>
        <p:spPr bwMode="auto">
          <a:xfrm>
            <a:off x="292100" y="3173413"/>
            <a:ext cx="18415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342" name="Rectangle 42"/>
          <p:cNvSpPr>
            <a:spLocks noChangeArrowheads="1"/>
          </p:cNvSpPr>
          <p:nvPr/>
        </p:nvSpPr>
        <p:spPr bwMode="auto">
          <a:xfrm>
            <a:off x="438150" y="5184775"/>
            <a:ext cx="3438525" cy="10969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343" name="Slide Number Placeholder 4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E6DE437C-3816-4923-8436-F02DB6731CCF}" type="slidenum">
              <a:rPr lang="en-US" smtClean="0">
                <a:latin typeface="Arial" charset="0"/>
                <a:cs typeface="Arial" charset="0"/>
              </a:rPr>
              <a:pPr/>
              <a:t>36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5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defTabSz="914400" eaLnBrk="1" hangingPunct="1"/>
            <a:r>
              <a:rPr lang="en-US" smtClean="0"/>
              <a:t>Example: p-Value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idx="1"/>
          </p:nvPr>
        </p:nvSpPr>
        <p:spPr>
          <a:xfrm>
            <a:off x="1524000" y="1524000"/>
            <a:ext cx="6019800" cy="20574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mtClean="0"/>
              <a:t>Compare the p-value with  </a:t>
            </a:r>
            <a:r>
              <a:rPr lang="en-US" b="1" smtClean="0">
                <a:sym typeface="Symbol" pitchFamily="18" charset="2"/>
              </a:rPr>
              <a:t>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If  p-value  </a:t>
            </a:r>
            <a:r>
              <a:rPr lang="en-US" smtClean="0">
                <a:sym typeface="Symbol" pitchFamily="18" charset="2"/>
              </a:rPr>
              <a:t>&lt;   </a:t>
            </a:r>
            <a:r>
              <a:rPr lang="en-US" sz="2800" b="1" smtClean="0">
                <a:sym typeface="Symbol" pitchFamily="18" charset="2"/>
              </a:rPr>
              <a:t></a:t>
            </a:r>
            <a:r>
              <a:rPr lang="en-US" smtClean="0">
                <a:sym typeface="Symbol" pitchFamily="18" charset="2"/>
              </a:rPr>
              <a:t> </a:t>
            </a:r>
            <a:r>
              <a:rPr lang="en-US" smtClean="0"/>
              <a:t>, reject H</a:t>
            </a:r>
            <a:r>
              <a:rPr lang="en-US" baseline="-25000" smtClean="0"/>
              <a:t>0</a:t>
            </a:r>
            <a:endParaRPr lang="en-US" smtClean="0"/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If  p-value  </a:t>
            </a:r>
            <a:r>
              <a:rPr lang="en-US" b="1" smtClean="0">
                <a:sym typeface="Symbol" pitchFamily="18" charset="2"/>
              </a:rPr>
              <a:t></a:t>
            </a:r>
            <a:r>
              <a:rPr lang="en-US" smtClean="0"/>
              <a:t>   </a:t>
            </a:r>
            <a:r>
              <a:rPr lang="en-US" sz="2800" b="1" smtClean="0">
                <a:sym typeface="Symbol" pitchFamily="18" charset="2"/>
              </a:rPr>
              <a:t></a:t>
            </a:r>
            <a:r>
              <a:rPr lang="en-US" smtClean="0"/>
              <a:t> , do not reject H</a:t>
            </a:r>
            <a:r>
              <a:rPr lang="en-US" baseline="-25000" smtClean="0"/>
              <a:t>0</a:t>
            </a:r>
            <a:r>
              <a:rPr lang="en-US" smtClean="0"/>
              <a:t> </a:t>
            </a:r>
          </a:p>
        </p:txBody>
      </p:sp>
      <p:sp>
        <p:nvSpPr>
          <p:cNvPr id="5939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152400" y="3733800"/>
            <a:ext cx="3429000" cy="2046288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Here: 	p-value = .0456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/>
              <a:t>	         </a:t>
            </a:r>
            <a:r>
              <a:rPr lang="en-US" sz="1200"/>
              <a:t> </a:t>
            </a:r>
            <a:r>
              <a:rPr lang="en-US" b="1">
                <a:sym typeface="Symbol" pitchFamily="18" charset="2"/>
              </a:rPr>
              <a:t></a:t>
            </a:r>
            <a:r>
              <a:rPr lang="en-US">
                <a:sym typeface="Symbol" pitchFamily="18" charset="2"/>
              </a:rPr>
              <a:t> = .05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  <a:sym typeface="Symbol" pitchFamily="18" charset="2"/>
              </a:rPr>
              <a:t>Since .0456 &lt; .05, we reject the null hypothesis</a:t>
            </a:r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75438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59398" name="Freeform 6"/>
          <p:cNvSpPr>
            <a:spLocks/>
          </p:cNvSpPr>
          <p:nvPr/>
        </p:nvSpPr>
        <p:spPr bwMode="auto">
          <a:xfrm flipH="1">
            <a:off x="7847013" y="5111750"/>
            <a:ext cx="915987" cy="285750"/>
          </a:xfrm>
          <a:custGeom>
            <a:avLst/>
            <a:gdLst>
              <a:gd name="T0" fmla="*/ 2147483647 w 575"/>
              <a:gd name="T1" fmla="*/ 2147483647 h 180"/>
              <a:gd name="T2" fmla="*/ 0 w 575"/>
              <a:gd name="T3" fmla="*/ 2147483647 h 180"/>
              <a:gd name="T4" fmla="*/ 2147483647 w 575"/>
              <a:gd name="T5" fmla="*/ 2147483647 h 180"/>
              <a:gd name="T6" fmla="*/ 2147483647 w 575"/>
              <a:gd name="T7" fmla="*/ 2147483647 h 180"/>
              <a:gd name="T8" fmla="*/ 2147483647 w 575"/>
              <a:gd name="T9" fmla="*/ 2147483647 h 180"/>
              <a:gd name="T10" fmla="*/ 2147483647 w 575"/>
              <a:gd name="T11" fmla="*/ 0 h 180"/>
              <a:gd name="T12" fmla="*/ 2147483647 w 575"/>
              <a:gd name="T13" fmla="*/ 2147483647 h 180"/>
              <a:gd name="T14" fmla="*/ 2147483647 w 575"/>
              <a:gd name="T15" fmla="*/ 2147483647 h 180"/>
              <a:gd name="T16" fmla="*/ 2147483647 w 575"/>
              <a:gd name="T17" fmla="*/ 2147483647 h 1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5"/>
              <a:gd name="T28" fmla="*/ 0 h 180"/>
              <a:gd name="T29" fmla="*/ 575 w 575"/>
              <a:gd name="T30" fmla="*/ 180 h 1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5" h="180">
                <a:moveTo>
                  <a:pt x="8" y="173"/>
                </a:moveTo>
                <a:lnTo>
                  <a:pt x="0" y="138"/>
                </a:lnTo>
                <a:lnTo>
                  <a:pt x="60" y="124"/>
                </a:lnTo>
                <a:lnTo>
                  <a:pt x="236" y="120"/>
                </a:lnTo>
                <a:lnTo>
                  <a:pt x="428" y="68"/>
                </a:lnTo>
                <a:lnTo>
                  <a:pt x="575" y="0"/>
                </a:lnTo>
                <a:lnTo>
                  <a:pt x="575" y="180"/>
                </a:lnTo>
                <a:lnTo>
                  <a:pt x="8" y="177"/>
                </a:lnTo>
                <a:lnTo>
                  <a:pt x="8" y="173"/>
                </a:lnTo>
              </a:path>
            </a:pathLst>
          </a:custGeom>
          <a:solidFill>
            <a:srgbClr val="33CC33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 flipH="1">
            <a:off x="3886200" y="4419600"/>
            <a:ext cx="9144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</a:rPr>
              <a:t>.0228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 flipH="1">
            <a:off x="3962400" y="3870325"/>
            <a:ext cx="1447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/2 </a:t>
            </a:r>
            <a:r>
              <a:rPr lang="en-US" sz="2000"/>
              <a:t>= .025</a:t>
            </a:r>
          </a:p>
        </p:txBody>
      </p:sp>
      <p:sp>
        <p:nvSpPr>
          <p:cNvPr id="59401" name="Freeform 9"/>
          <p:cNvSpPr>
            <a:spLocks/>
          </p:cNvSpPr>
          <p:nvPr/>
        </p:nvSpPr>
        <p:spPr bwMode="auto">
          <a:xfrm>
            <a:off x="4038600" y="5111750"/>
            <a:ext cx="912813" cy="285750"/>
          </a:xfrm>
          <a:custGeom>
            <a:avLst/>
            <a:gdLst>
              <a:gd name="T0" fmla="*/ 2147483647 w 575"/>
              <a:gd name="T1" fmla="*/ 2147483647 h 180"/>
              <a:gd name="T2" fmla="*/ 0 w 575"/>
              <a:gd name="T3" fmla="*/ 2147483647 h 180"/>
              <a:gd name="T4" fmla="*/ 2147483647 w 575"/>
              <a:gd name="T5" fmla="*/ 2147483647 h 180"/>
              <a:gd name="T6" fmla="*/ 2147483647 w 575"/>
              <a:gd name="T7" fmla="*/ 2147483647 h 180"/>
              <a:gd name="T8" fmla="*/ 2147483647 w 575"/>
              <a:gd name="T9" fmla="*/ 2147483647 h 180"/>
              <a:gd name="T10" fmla="*/ 2147483647 w 575"/>
              <a:gd name="T11" fmla="*/ 0 h 180"/>
              <a:gd name="T12" fmla="*/ 2147483647 w 575"/>
              <a:gd name="T13" fmla="*/ 2147483647 h 180"/>
              <a:gd name="T14" fmla="*/ 2147483647 w 575"/>
              <a:gd name="T15" fmla="*/ 2147483647 h 180"/>
              <a:gd name="T16" fmla="*/ 2147483647 w 575"/>
              <a:gd name="T17" fmla="*/ 2147483647 h 1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5"/>
              <a:gd name="T28" fmla="*/ 0 h 180"/>
              <a:gd name="T29" fmla="*/ 575 w 575"/>
              <a:gd name="T30" fmla="*/ 180 h 1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5" h="180">
                <a:moveTo>
                  <a:pt x="8" y="173"/>
                </a:moveTo>
                <a:lnTo>
                  <a:pt x="0" y="138"/>
                </a:lnTo>
                <a:lnTo>
                  <a:pt x="60" y="124"/>
                </a:lnTo>
                <a:lnTo>
                  <a:pt x="236" y="120"/>
                </a:lnTo>
                <a:lnTo>
                  <a:pt x="428" y="68"/>
                </a:lnTo>
                <a:lnTo>
                  <a:pt x="575" y="0"/>
                </a:lnTo>
                <a:lnTo>
                  <a:pt x="575" y="180"/>
                </a:lnTo>
                <a:lnTo>
                  <a:pt x="8" y="177"/>
                </a:lnTo>
                <a:lnTo>
                  <a:pt x="8" y="173"/>
                </a:lnTo>
              </a:path>
            </a:pathLst>
          </a:custGeom>
          <a:solidFill>
            <a:srgbClr val="33CC33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9402" name="Freeform 10"/>
          <p:cNvSpPr>
            <a:spLocks/>
          </p:cNvSpPr>
          <p:nvPr/>
        </p:nvSpPr>
        <p:spPr bwMode="auto">
          <a:xfrm>
            <a:off x="4114800" y="3641725"/>
            <a:ext cx="2362200" cy="1676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9403" name="Freeform 11"/>
          <p:cNvSpPr>
            <a:spLocks/>
          </p:cNvSpPr>
          <p:nvPr/>
        </p:nvSpPr>
        <p:spPr bwMode="auto">
          <a:xfrm>
            <a:off x="6477000" y="3641725"/>
            <a:ext cx="2209800" cy="1676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3886200" y="5394325"/>
            <a:ext cx="487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5" name="Line 13"/>
          <p:cNvSpPr>
            <a:spLocks noChangeShapeType="1"/>
          </p:cNvSpPr>
          <p:nvPr/>
        </p:nvSpPr>
        <p:spPr bwMode="auto">
          <a:xfrm flipH="1">
            <a:off x="4038600" y="4251325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6477000" y="3641725"/>
            <a:ext cx="0" cy="1752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9407" name="Line 15"/>
          <p:cNvSpPr>
            <a:spLocks noChangeShapeType="1"/>
          </p:cNvSpPr>
          <p:nvPr/>
        </p:nvSpPr>
        <p:spPr bwMode="auto">
          <a:xfrm>
            <a:off x="5257800" y="54705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4953000" y="5775325"/>
            <a:ext cx="9906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-1.96</a:t>
            </a:r>
            <a:endParaRPr lang="el-GR" sz="2000" b="1"/>
          </a:p>
        </p:txBody>
      </p:sp>
      <p:sp>
        <p:nvSpPr>
          <p:cNvPr id="59409" name="Line 17"/>
          <p:cNvSpPr>
            <a:spLocks noChangeShapeType="1"/>
          </p:cNvSpPr>
          <p:nvPr/>
        </p:nvSpPr>
        <p:spPr bwMode="auto">
          <a:xfrm>
            <a:off x="5257800" y="5638800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10" name="Line 18"/>
          <p:cNvSpPr>
            <a:spLocks noChangeShapeType="1"/>
          </p:cNvSpPr>
          <p:nvPr/>
        </p:nvSpPr>
        <p:spPr bwMode="auto">
          <a:xfrm>
            <a:off x="4114800" y="56388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6248400" y="5775325"/>
            <a:ext cx="4572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0</a:t>
            </a:r>
            <a:endParaRPr lang="el-GR" sz="2000" b="1" baseline="-25000"/>
          </a:p>
        </p:txBody>
      </p:sp>
      <p:sp>
        <p:nvSpPr>
          <p:cNvPr id="59412" name="Text Box 20"/>
          <p:cNvSpPr txBox="1">
            <a:spLocks noChangeArrowheads="1"/>
          </p:cNvSpPr>
          <p:nvPr/>
        </p:nvSpPr>
        <p:spPr bwMode="auto">
          <a:xfrm>
            <a:off x="4618038" y="6156325"/>
            <a:ext cx="6858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</a:rPr>
              <a:t>-2.0</a:t>
            </a:r>
            <a:endParaRPr lang="el-GR" sz="2000" b="1">
              <a:solidFill>
                <a:srgbClr val="0000FF"/>
              </a:solidFill>
            </a:endParaRPr>
          </a:p>
        </p:txBody>
      </p:sp>
      <p:sp>
        <p:nvSpPr>
          <p:cNvPr id="59413" name="Line 21"/>
          <p:cNvSpPr>
            <a:spLocks noChangeShapeType="1"/>
          </p:cNvSpPr>
          <p:nvPr/>
        </p:nvSpPr>
        <p:spPr bwMode="auto">
          <a:xfrm flipV="1">
            <a:off x="4953000" y="5775325"/>
            <a:ext cx="0" cy="4572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14" name="Line 22"/>
          <p:cNvSpPr>
            <a:spLocks noChangeShapeType="1"/>
          </p:cNvSpPr>
          <p:nvPr/>
        </p:nvSpPr>
        <p:spPr bwMode="auto">
          <a:xfrm flipV="1">
            <a:off x="5257800" y="4022725"/>
            <a:ext cx="0" cy="13716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15" name="Line 23"/>
          <p:cNvSpPr>
            <a:spLocks noChangeShapeType="1"/>
          </p:cNvSpPr>
          <p:nvPr/>
        </p:nvSpPr>
        <p:spPr bwMode="auto">
          <a:xfrm>
            <a:off x="4953000" y="4556125"/>
            <a:ext cx="0" cy="12192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16" name="Line 24"/>
          <p:cNvSpPr>
            <a:spLocks noChangeShapeType="1"/>
          </p:cNvSpPr>
          <p:nvPr/>
        </p:nvSpPr>
        <p:spPr bwMode="auto">
          <a:xfrm flipH="1">
            <a:off x="3733800" y="48006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17" name="Text Box 25"/>
          <p:cNvSpPr txBox="1">
            <a:spLocks noChangeArrowheads="1"/>
          </p:cNvSpPr>
          <p:nvPr/>
        </p:nvSpPr>
        <p:spPr bwMode="auto">
          <a:xfrm>
            <a:off x="8686800" y="5775325"/>
            <a:ext cx="4572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Z</a:t>
            </a:r>
            <a:endParaRPr lang="el-GR" sz="2000" b="1" baseline="-25000"/>
          </a:p>
        </p:txBody>
      </p:sp>
      <p:sp>
        <p:nvSpPr>
          <p:cNvPr id="59418" name="Text Box 26"/>
          <p:cNvSpPr txBox="1">
            <a:spLocks noChangeArrowheads="1"/>
          </p:cNvSpPr>
          <p:nvPr/>
        </p:nvSpPr>
        <p:spPr bwMode="auto">
          <a:xfrm>
            <a:off x="7162800" y="5775325"/>
            <a:ext cx="9906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1.96</a:t>
            </a:r>
            <a:endParaRPr lang="el-GR" sz="2000" b="1"/>
          </a:p>
        </p:txBody>
      </p:sp>
      <p:sp>
        <p:nvSpPr>
          <p:cNvPr id="59419" name="Text Box 27"/>
          <p:cNvSpPr txBox="1">
            <a:spLocks noChangeArrowheads="1"/>
          </p:cNvSpPr>
          <p:nvPr/>
        </p:nvSpPr>
        <p:spPr bwMode="auto">
          <a:xfrm>
            <a:off x="7620000" y="6156325"/>
            <a:ext cx="6858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</a:rPr>
              <a:t>2.0</a:t>
            </a:r>
            <a:endParaRPr lang="el-GR" sz="2000" b="1">
              <a:solidFill>
                <a:srgbClr val="0000FF"/>
              </a:solidFill>
            </a:endParaRPr>
          </a:p>
        </p:txBody>
      </p:sp>
      <p:sp>
        <p:nvSpPr>
          <p:cNvPr id="59420" name="Rectangle 28"/>
          <p:cNvSpPr>
            <a:spLocks noChangeArrowheads="1"/>
          </p:cNvSpPr>
          <p:nvPr/>
        </p:nvSpPr>
        <p:spPr bwMode="auto">
          <a:xfrm flipH="1">
            <a:off x="7924800" y="4419600"/>
            <a:ext cx="9144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</a:rPr>
              <a:t>.0228</a:t>
            </a:r>
          </a:p>
        </p:txBody>
      </p:sp>
      <p:sp>
        <p:nvSpPr>
          <p:cNvPr id="59421" name="Line 29"/>
          <p:cNvSpPr>
            <a:spLocks noChangeShapeType="1"/>
          </p:cNvSpPr>
          <p:nvPr/>
        </p:nvSpPr>
        <p:spPr bwMode="auto">
          <a:xfrm>
            <a:off x="7848600" y="4556125"/>
            <a:ext cx="0" cy="12192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22" name="Line 30"/>
          <p:cNvSpPr>
            <a:spLocks noChangeShapeType="1"/>
          </p:cNvSpPr>
          <p:nvPr/>
        </p:nvSpPr>
        <p:spPr bwMode="auto">
          <a:xfrm>
            <a:off x="7848600" y="48006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23" name="Rectangle 31"/>
          <p:cNvSpPr>
            <a:spLocks noChangeArrowheads="1"/>
          </p:cNvSpPr>
          <p:nvPr/>
        </p:nvSpPr>
        <p:spPr bwMode="auto">
          <a:xfrm flipH="1">
            <a:off x="7543800" y="3886200"/>
            <a:ext cx="1447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/2 </a:t>
            </a:r>
            <a:r>
              <a:rPr lang="en-US" sz="2000"/>
              <a:t>= .025</a:t>
            </a:r>
          </a:p>
        </p:txBody>
      </p:sp>
      <p:sp>
        <p:nvSpPr>
          <p:cNvPr id="59424" name="Line 32"/>
          <p:cNvSpPr>
            <a:spLocks noChangeShapeType="1"/>
          </p:cNvSpPr>
          <p:nvPr/>
        </p:nvSpPr>
        <p:spPr bwMode="auto">
          <a:xfrm flipV="1">
            <a:off x="7543800" y="4038600"/>
            <a:ext cx="0" cy="13716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25" name="Line 33"/>
          <p:cNvSpPr>
            <a:spLocks noChangeShapeType="1"/>
          </p:cNvSpPr>
          <p:nvPr/>
        </p:nvSpPr>
        <p:spPr bwMode="auto">
          <a:xfrm>
            <a:off x="7543800" y="42672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26" name="Line 34"/>
          <p:cNvSpPr>
            <a:spLocks noChangeShapeType="1"/>
          </p:cNvSpPr>
          <p:nvPr/>
        </p:nvSpPr>
        <p:spPr bwMode="auto">
          <a:xfrm>
            <a:off x="7543800" y="56388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27" name="Line 35"/>
          <p:cNvSpPr>
            <a:spLocks noChangeShapeType="1"/>
          </p:cNvSpPr>
          <p:nvPr/>
        </p:nvSpPr>
        <p:spPr bwMode="auto">
          <a:xfrm>
            <a:off x="7543800" y="5486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28" name="Line 36"/>
          <p:cNvSpPr>
            <a:spLocks noChangeShapeType="1"/>
          </p:cNvSpPr>
          <p:nvPr/>
        </p:nvSpPr>
        <p:spPr bwMode="auto">
          <a:xfrm flipV="1">
            <a:off x="7848600" y="5791200"/>
            <a:ext cx="0" cy="4572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29" name="Slide Number Placeholder 3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08425F34-7F4D-471B-97FA-CD71D358ED46}" type="slidenum">
              <a:rPr lang="en-US" smtClean="0">
                <a:latin typeface="Arial" charset="0"/>
                <a:cs typeface="Arial" charset="0"/>
              </a:rPr>
              <a:pPr/>
              <a:t>37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00013"/>
            <a:ext cx="7793038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Tests of the Mean of a Normal Population (</a:t>
            </a:r>
            <a:r>
              <a:rPr lang="el-GR" smtClean="0">
                <a:cs typeface="Arial" charset="0"/>
              </a:rPr>
              <a:t>σ</a:t>
            </a:r>
            <a:r>
              <a:rPr lang="en-US" smtClean="0">
                <a:cs typeface="Arial" charset="0"/>
              </a:rPr>
              <a:t> Unknown)</a:t>
            </a:r>
            <a:endParaRPr lang="el-GR" smtClean="0">
              <a:cs typeface="Arial" charset="0"/>
            </a:endParaRPr>
          </a:p>
        </p:txBody>
      </p:sp>
      <p:sp>
        <p:nvSpPr>
          <p:cNvPr id="1337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8077200" cy="1258888"/>
          </a:xfrm>
        </p:spPr>
        <p:txBody>
          <a:bodyPr/>
          <a:lstStyle/>
          <a:p>
            <a:pPr eaLnBrk="1" hangingPunct="1"/>
            <a:r>
              <a:rPr lang="en-US" sz="2700" smtClean="0"/>
              <a:t>Convert sample result (   ) to a  </a:t>
            </a:r>
            <a:r>
              <a:rPr lang="en-US" sz="2700" smtClean="0">
                <a:solidFill>
                  <a:srgbClr val="0000FF"/>
                </a:solidFill>
              </a:rPr>
              <a:t>t  test statistic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700" smtClean="0"/>
          </a:p>
          <a:p>
            <a:pPr eaLnBrk="1" hangingPunct="1">
              <a:buFont typeface="Wingdings" pitchFamily="2" charset="2"/>
              <a:buNone/>
            </a:pPr>
            <a:endParaRPr lang="en-US" sz="2700" smtClean="0"/>
          </a:p>
        </p:txBody>
      </p:sp>
      <p:sp>
        <p:nvSpPr>
          <p:cNvPr id="1337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3373" name="Freeform 9"/>
          <p:cNvSpPr>
            <a:spLocks/>
          </p:cNvSpPr>
          <p:nvPr/>
        </p:nvSpPr>
        <p:spPr bwMode="auto">
          <a:xfrm>
            <a:off x="574675" y="3276600"/>
            <a:ext cx="8264525" cy="3357563"/>
          </a:xfrm>
          <a:custGeom>
            <a:avLst/>
            <a:gdLst>
              <a:gd name="T0" fmla="*/ 2147483647 w 5206"/>
              <a:gd name="T1" fmla="*/ 0 h 2115"/>
              <a:gd name="T2" fmla="*/ 2147483647 w 5206"/>
              <a:gd name="T3" fmla="*/ 2147483647 h 2115"/>
              <a:gd name="T4" fmla="*/ 2147483647 w 5206"/>
              <a:gd name="T5" fmla="*/ 2147483647 h 2115"/>
              <a:gd name="T6" fmla="*/ 0 w 5206"/>
              <a:gd name="T7" fmla="*/ 2147483647 h 2115"/>
              <a:gd name="T8" fmla="*/ 0 w 5206"/>
              <a:gd name="T9" fmla="*/ 2147483647 h 2115"/>
              <a:gd name="T10" fmla="*/ 0 w 5206"/>
              <a:gd name="T11" fmla="*/ 2147483647 h 2115"/>
              <a:gd name="T12" fmla="*/ 2147483647 w 5206"/>
              <a:gd name="T13" fmla="*/ 2147483647 h 2115"/>
              <a:gd name="T14" fmla="*/ 2147483647 w 5206"/>
              <a:gd name="T15" fmla="*/ 2147483647 h 2115"/>
              <a:gd name="T16" fmla="*/ 2147483647 w 5206"/>
              <a:gd name="T17" fmla="*/ 0 h 21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206"/>
              <a:gd name="T28" fmla="*/ 0 h 2115"/>
              <a:gd name="T29" fmla="*/ 5206 w 5206"/>
              <a:gd name="T30" fmla="*/ 2115 h 211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206" h="2115">
                <a:moveTo>
                  <a:pt x="5206" y="0"/>
                </a:moveTo>
                <a:lnTo>
                  <a:pt x="5206" y="2112"/>
                </a:lnTo>
                <a:lnTo>
                  <a:pt x="2566" y="2112"/>
                </a:lnTo>
                <a:lnTo>
                  <a:pt x="0" y="2115"/>
                </a:lnTo>
                <a:lnTo>
                  <a:pt x="0" y="589"/>
                </a:lnTo>
                <a:lnTo>
                  <a:pt x="2555" y="589"/>
                </a:lnTo>
                <a:lnTo>
                  <a:pt x="2555" y="1"/>
                </a:lnTo>
                <a:lnTo>
                  <a:pt x="5206" y="0"/>
                </a:lnTo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74" name="Line 10"/>
          <p:cNvSpPr>
            <a:spLocks noChangeShapeType="1"/>
          </p:cNvSpPr>
          <p:nvPr/>
        </p:nvSpPr>
        <p:spPr bwMode="auto">
          <a:xfrm>
            <a:off x="4800600" y="2971800"/>
            <a:ext cx="1588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75" name="Freeform 11"/>
          <p:cNvSpPr>
            <a:spLocks/>
          </p:cNvSpPr>
          <p:nvPr/>
        </p:nvSpPr>
        <p:spPr bwMode="auto">
          <a:xfrm>
            <a:off x="2209800" y="3429000"/>
            <a:ext cx="1819275" cy="609600"/>
          </a:xfrm>
          <a:custGeom>
            <a:avLst/>
            <a:gdLst>
              <a:gd name="T0" fmla="*/ 0 w 1068"/>
              <a:gd name="T1" fmla="*/ 2147483647 h 429"/>
              <a:gd name="T2" fmla="*/ 2147483647 w 1068"/>
              <a:gd name="T3" fmla="*/ 2147483647 h 429"/>
              <a:gd name="T4" fmla="*/ 2147483647 w 1068"/>
              <a:gd name="T5" fmla="*/ 0 h 429"/>
              <a:gd name="T6" fmla="*/ 0 w 1068"/>
              <a:gd name="T7" fmla="*/ 0 h 429"/>
              <a:gd name="T8" fmla="*/ 0 w 1068"/>
              <a:gd name="T9" fmla="*/ 2147483647 h 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8"/>
              <a:gd name="T16" fmla="*/ 0 h 429"/>
              <a:gd name="T17" fmla="*/ 1068 w 1068"/>
              <a:gd name="T18" fmla="*/ 429 h 4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8" h="429">
                <a:moveTo>
                  <a:pt x="0" y="428"/>
                </a:moveTo>
                <a:lnTo>
                  <a:pt x="1067" y="428"/>
                </a:lnTo>
                <a:lnTo>
                  <a:pt x="1067" y="0"/>
                </a:lnTo>
                <a:lnTo>
                  <a:pt x="0" y="0"/>
                </a:lnTo>
                <a:lnTo>
                  <a:pt x="0" y="428"/>
                </a:lnTo>
              </a:path>
            </a:pathLst>
          </a:custGeom>
          <a:solidFill>
            <a:srgbClr val="C7DAF7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76" name="Freeform 12"/>
          <p:cNvSpPr>
            <a:spLocks/>
          </p:cNvSpPr>
          <p:nvPr/>
        </p:nvSpPr>
        <p:spPr bwMode="auto">
          <a:xfrm>
            <a:off x="3733800" y="2133600"/>
            <a:ext cx="1981200" cy="914400"/>
          </a:xfrm>
          <a:custGeom>
            <a:avLst/>
            <a:gdLst>
              <a:gd name="T0" fmla="*/ 0 w 1115"/>
              <a:gd name="T1" fmla="*/ 2147483647 h 514"/>
              <a:gd name="T2" fmla="*/ 2147483647 w 1115"/>
              <a:gd name="T3" fmla="*/ 2147483647 h 514"/>
              <a:gd name="T4" fmla="*/ 2147483647 w 1115"/>
              <a:gd name="T5" fmla="*/ 0 h 514"/>
              <a:gd name="T6" fmla="*/ 0 w 1115"/>
              <a:gd name="T7" fmla="*/ 0 h 514"/>
              <a:gd name="T8" fmla="*/ 0 w 1115"/>
              <a:gd name="T9" fmla="*/ 2147483647 h 5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5"/>
              <a:gd name="T16" fmla="*/ 0 h 514"/>
              <a:gd name="T17" fmla="*/ 1115 w 1115"/>
              <a:gd name="T18" fmla="*/ 514 h 5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5" h="514">
                <a:moveTo>
                  <a:pt x="0" y="513"/>
                </a:moveTo>
                <a:lnTo>
                  <a:pt x="1114" y="513"/>
                </a:lnTo>
                <a:lnTo>
                  <a:pt x="1114" y="0"/>
                </a:lnTo>
                <a:lnTo>
                  <a:pt x="0" y="0"/>
                </a:lnTo>
                <a:lnTo>
                  <a:pt x="0" y="513"/>
                </a:lnTo>
              </a:path>
            </a:pathLst>
          </a:custGeom>
          <a:solidFill>
            <a:srgbClr val="C7DAF7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77" name="Rectangle 13"/>
          <p:cNvSpPr>
            <a:spLocks noChangeArrowheads="1"/>
          </p:cNvSpPr>
          <p:nvPr/>
        </p:nvSpPr>
        <p:spPr bwMode="auto">
          <a:xfrm>
            <a:off x="2362200" y="3505200"/>
            <a:ext cx="14874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l-GR" b="1">
                <a:sym typeface="Symbol" pitchFamily="18" charset="2"/>
              </a:rPr>
              <a:t>σ</a:t>
            </a:r>
            <a:r>
              <a:rPr lang="en-US" b="1">
                <a:sym typeface="Symbol" pitchFamily="18" charset="2"/>
              </a:rPr>
              <a:t> Known</a:t>
            </a:r>
          </a:p>
        </p:txBody>
      </p:sp>
      <p:sp>
        <p:nvSpPr>
          <p:cNvPr id="13378" name="Freeform 14"/>
          <p:cNvSpPr>
            <a:spLocks/>
          </p:cNvSpPr>
          <p:nvPr/>
        </p:nvSpPr>
        <p:spPr bwMode="auto">
          <a:xfrm>
            <a:off x="5486400" y="3429000"/>
            <a:ext cx="2057400" cy="609600"/>
          </a:xfrm>
          <a:custGeom>
            <a:avLst/>
            <a:gdLst>
              <a:gd name="T0" fmla="*/ 0 w 1241"/>
              <a:gd name="T1" fmla="*/ 2147483647 h 436"/>
              <a:gd name="T2" fmla="*/ 2147483647 w 1241"/>
              <a:gd name="T3" fmla="*/ 2147483647 h 436"/>
              <a:gd name="T4" fmla="*/ 2147483647 w 1241"/>
              <a:gd name="T5" fmla="*/ 0 h 436"/>
              <a:gd name="T6" fmla="*/ 0 w 1241"/>
              <a:gd name="T7" fmla="*/ 0 h 436"/>
              <a:gd name="T8" fmla="*/ 0 w 1241"/>
              <a:gd name="T9" fmla="*/ 2147483647 h 4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1"/>
              <a:gd name="T16" fmla="*/ 0 h 436"/>
              <a:gd name="T17" fmla="*/ 1241 w 1241"/>
              <a:gd name="T18" fmla="*/ 436 h 4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1" h="436">
                <a:moveTo>
                  <a:pt x="0" y="435"/>
                </a:moveTo>
                <a:lnTo>
                  <a:pt x="1240" y="435"/>
                </a:lnTo>
                <a:lnTo>
                  <a:pt x="1240" y="0"/>
                </a:lnTo>
                <a:lnTo>
                  <a:pt x="0" y="0"/>
                </a:lnTo>
                <a:lnTo>
                  <a:pt x="0" y="435"/>
                </a:lnTo>
              </a:path>
            </a:pathLst>
          </a:custGeom>
          <a:solidFill>
            <a:srgbClr val="FDE0BD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79" name="Line 15"/>
          <p:cNvSpPr>
            <a:spLocks noChangeShapeType="1"/>
          </p:cNvSpPr>
          <p:nvPr/>
        </p:nvSpPr>
        <p:spPr bwMode="auto">
          <a:xfrm>
            <a:off x="3124200" y="32004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80" name="Line 16"/>
          <p:cNvSpPr>
            <a:spLocks noChangeShapeType="1"/>
          </p:cNvSpPr>
          <p:nvPr/>
        </p:nvSpPr>
        <p:spPr bwMode="auto">
          <a:xfrm>
            <a:off x="3124200" y="3200400"/>
            <a:ext cx="1588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81" name="Line 17"/>
          <p:cNvSpPr>
            <a:spLocks noChangeShapeType="1"/>
          </p:cNvSpPr>
          <p:nvPr/>
        </p:nvSpPr>
        <p:spPr bwMode="auto">
          <a:xfrm>
            <a:off x="6553200" y="3200400"/>
            <a:ext cx="1588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82" name="Rectangle 18"/>
          <p:cNvSpPr>
            <a:spLocks noChangeArrowheads="1"/>
          </p:cNvSpPr>
          <p:nvPr/>
        </p:nvSpPr>
        <p:spPr bwMode="auto">
          <a:xfrm>
            <a:off x="5638800" y="3505200"/>
            <a:ext cx="18430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l-GR" b="1">
                <a:sym typeface="Symbol" pitchFamily="18" charset="2"/>
              </a:rPr>
              <a:t>σ</a:t>
            </a:r>
            <a:r>
              <a:rPr lang="en-US" b="1">
                <a:sym typeface="Symbol" pitchFamily="18" charset="2"/>
              </a:rPr>
              <a:t> Unknown</a:t>
            </a:r>
          </a:p>
        </p:txBody>
      </p:sp>
      <p:sp>
        <p:nvSpPr>
          <p:cNvPr id="13383" name="Rectangle 19"/>
          <p:cNvSpPr>
            <a:spLocks noChangeArrowheads="1"/>
          </p:cNvSpPr>
          <p:nvPr/>
        </p:nvSpPr>
        <p:spPr bwMode="auto">
          <a:xfrm>
            <a:off x="3276600" y="2133600"/>
            <a:ext cx="27432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sym typeface="Symbol" pitchFamily="18" charset="2"/>
              </a:rPr>
              <a:t>Hypothesis </a:t>
            </a:r>
          </a:p>
          <a:p>
            <a:pPr algn="ctr" eaLnBrk="0" hangingPunct="0"/>
            <a:r>
              <a:rPr lang="en-US" b="1">
                <a:sym typeface="Symbol" pitchFamily="18" charset="2"/>
              </a:rPr>
              <a:t>Tests for </a:t>
            </a:r>
          </a:p>
        </p:txBody>
      </p:sp>
      <p:graphicFrame>
        <p:nvGraphicFramePr>
          <p:cNvPr id="13366" name="Object 54"/>
          <p:cNvGraphicFramePr>
            <a:graphicFrameLocks noChangeAspect="1"/>
          </p:cNvGraphicFramePr>
          <p:nvPr/>
        </p:nvGraphicFramePr>
        <p:xfrm>
          <a:off x="4718050" y="1563688"/>
          <a:ext cx="287338" cy="374650"/>
        </p:xfrm>
        <a:graphic>
          <a:graphicData uri="http://schemas.openxmlformats.org/presentationml/2006/ole">
            <p:oleObj spid="_x0000_s13366" name="Equation" r:id="rId3" imgW="126780" imgH="164814" progId="Equation.3">
              <p:embed/>
            </p:oleObj>
          </a:graphicData>
        </a:graphic>
      </p:graphicFrame>
      <p:sp>
        <p:nvSpPr>
          <p:cNvPr id="13384" name="Text Box 21"/>
          <p:cNvSpPr txBox="1">
            <a:spLocks noChangeArrowheads="1"/>
          </p:cNvSpPr>
          <p:nvPr/>
        </p:nvSpPr>
        <p:spPr bwMode="auto">
          <a:xfrm>
            <a:off x="4572000" y="4525963"/>
            <a:ext cx="32766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</a:t>
            </a:r>
            <a:r>
              <a:rPr lang="en-US">
                <a:solidFill>
                  <a:srgbClr val="0000FF"/>
                </a:solidFill>
              </a:rPr>
              <a:t>decision rule </a:t>
            </a:r>
            <a:r>
              <a:rPr lang="en-US"/>
              <a:t>is:</a:t>
            </a:r>
          </a:p>
        </p:txBody>
      </p:sp>
      <p:graphicFrame>
        <p:nvGraphicFramePr>
          <p:cNvPr id="13367" name="Object 55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78350" y="5059363"/>
          <a:ext cx="4197350" cy="1222375"/>
        </p:xfrm>
        <a:graphic>
          <a:graphicData uri="http://schemas.openxmlformats.org/presentationml/2006/ole">
            <p:oleObj spid="_x0000_s13367" name="Equation" r:id="rId4" imgW="63041400" imgH="19481400" progId="Equation.3">
              <p:embed/>
            </p:oleObj>
          </a:graphicData>
        </a:graphic>
      </p:graphicFrame>
      <p:sp>
        <p:nvSpPr>
          <p:cNvPr id="13385" name="Text Box 23"/>
          <p:cNvSpPr txBox="1">
            <a:spLocks noChangeArrowheads="1"/>
          </p:cNvSpPr>
          <p:nvPr/>
        </p:nvSpPr>
        <p:spPr bwMode="auto">
          <a:xfrm>
            <a:off x="723900" y="4178300"/>
            <a:ext cx="32766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Consider the test</a:t>
            </a:r>
          </a:p>
        </p:txBody>
      </p:sp>
      <p:graphicFrame>
        <p:nvGraphicFramePr>
          <p:cNvPr id="13368" name="Object 56"/>
          <p:cNvGraphicFramePr>
            <a:graphicFrameLocks noChangeAspect="1"/>
          </p:cNvGraphicFramePr>
          <p:nvPr/>
        </p:nvGraphicFramePr>
        <p:xfrm>
          <a:off x="1173163" y="4711700"/>
          <a:ext cx="1430337" cy="493713"/>
        </p:xfrm>
        <a:graphic>
          <a:graphicData uri="http://schemas.openxmlformats.org/presentationml/2006/ole">
            <p:oleObj spid="_x0000_s13368" name="Equation" r:id="rId5" imgW="864360" imgH="291960" progId="Equation.3">
              <p:embed/>
            </p:oleObj>
          </a:graphicData>
        </a:graphic>
      </p:graphicFrame>
      <p:graphicFrame>
        <p:nvGraphicFramePr>
          <p:cNvPr id="13369" name="Object 57"/>
          <p:cNvGraphicFramePr>
            <a:graphicFrameLocks noChangeAspect="1"/>
          </p:cNvGraphicFramePr>
          <p:nvPr/>
        </p:nvGraphicFramePr>
        <p:xfrm>
          <a:off x="1173163" y="5245100"/>
          <a:ext cx="1403350" cy="493713"/>
        </p:xfrm>
        <a:graphic>
          <a:graphicData uri="http://schemas.openxmlformats.org/presentationml/2006/ole">
            <p:oleObj spid="_x0000_s13369" name="Equation" r:id="rId6" imgW="851760" imgH="291960" progId="Equation.3">
              <p:embed/>
            </p:oleObj>
          </a:graphicData>
        </a:graphic>
      </p:graphicFrame>
      <p:sp>
        <p:nvSpPr>
          <p:cNvPr id="13386" name="Text Box 26"/>
          <p:cNvSpPr txBox="1">
            <a:spLocks noChangeArrowheads="1"/>
          </p:cNvSpPr>
          <p:nvPr/>
        </p:nvSpPr>
        <p:spPr bwMode="auto">
          <a:xfrm>
            <a:off x="549275" y="5930900"/>
            <a:ext cx="40386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(Assume the population is normal)</a:t>
            </a:r>
          </a:p>
        </p:txBody>
      </p:sp>
      <p:sp>
        <p:nvSpPr>
          <p:cNvPr id="13387" name="Rectangle 27"/>
          <p:cNvSpPr>
            <a:spLocks noChangeArrowheads="1"/>
          </p:cNvSpPr>
          <p:nvPr/>
        </p:nvSpPr>
        <p:spPr bwMode="auto">
          <a:xfrm>
            <a:off x="1104900" y="4699000"/>
            <a:ext cx="1600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88" name="Slide Number Placeholder 2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23F4D7D4-6F2C-47BA-B337-A812574999B3}" type="slidenum">
              <a:rPr lang="en-US" smtClean="0">
                <a:latin typeface="Arial" charset="0"/>
                <a:cs typeface="Arial" charset="0"/>
              </a:rPr>
              <a:pPr/>
              <a:t>38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3389" name="TextBox 6"/>
          <p:cNvSpPr txBox="1">
            <a:spLocks noChangeArrowheads="1"/>
          </p:cNvSpPr>
          <p:nvPr/>
        </p:nvSpPr>
        <p:spPr bwMode="auto">
          <a:xfrm>
            <a:off x="336550" y="50800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9.3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8077200" cy="1258888"/>
          </a:xfrm>
        </p:spPr>
        <p:txBody>
          <a:bodyPr/>
          <a:lstStyle/>
          <a:p>
            <a:pPr eaLnBrk="1" hangingPunct="1"/>
            <a:r>
              <a:rPr lang="en-US" sz="2700" smtClean="0"/>
              <a:t>For a two-tailed test: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700" smtClean="0"/>
          </a:p>
          <a:p>
            <a:pPr eaLnBrk="1" hangingPunct="1">
              <a:buFont typeface="Wingdings" pitchFamily="2" charset="2"/>
              <a:buNone/>
            </a:pPr>
            <a:endParaRPr lang="en-US" sz="2700" smtClean="0"/>
          </a:p>
        </p:txBody>
      </p:sp>
      <p:sp>
        <p:nvSpPr>
          <p:cNvPr id="143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4379" name="Rectangle 25"/>
          <p:cNvSpPr>
            <a:spLocks noChangeArrowheads="1"/>
          </p:cNvSpPr>
          <p:nvPr/>
        </p:nvSpPr>
        <p:spPr bwMode="auto">
          <a:xfrm>
            <a:off x="6072188" y="4819650"/>
            <a:ext cx="2670175" cy="1316038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80" name="Rectangle 24"/>
          <p:cNvSpPr>
            <a:spLocks noChangeArrowheads="1"/>
          </p:cNvSpPr>
          <p:nvPr/>
        </p:nvSpPr>
        <p:spPr bwMode="auto">
          <a:xfrm>
            <a:off x="2414588" y="4819650"/>
            <a:ext cx="2816225" cy="1316038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81" name="Text Box 16"/>
          <p:cNvSpPr txBox="1">
            <a:spLocks noChangeArrowheads="1"/>
          </p:cNvSpPr>
          <p:nvPr/>
        </p:nvSpPr>
        <p:spPr bwMode="auto">
          <a:xfrm>
            <a:off x="1279525" y="4197350"/>
            <a:ext cx="32766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</a:t>
            </a:r>
            <a:r>
              <a:rPr lang="en-US">
                <a:solidFill>
                  <a:srgbClr val="0000FF"/>
                </a:solidFill>
              </a:rPr>
              <a:t>decision rule </a:t>
            </a:r>
            <a:r>
              <a:rPr lang="en-US"/>
              <a:t>is:</a:t>
            </a:r>
          </a:p>
        </p:txBody>
      </p:sp>
      <p:graphicFrame>
        <p:nvGraphicFramePr>
          <p:cNvPr id="14374" name="Object 38">
            <a:hlinkClick r:id="" action="ppaction://ole?verb=0"/>
          </p:cNvPr>
          <p:cNvGraphicFramePr>
            <a:graphicFrameLocks/>
          </p:cNvGraphicFramePr>
          <p:nvPr/>
        </p:nvGraphicFramePr>
        <p:xfrm>
          <a:off x="695325" y="4892675"/>
          <a:ext cx="8015288" cy="1222375"/>
        </p:xfrm>
        <a:graphic>
          <a:graphicData uri="http://schemas.openxmlformats.org/presentationml/2006/ole">
            <p:oleObj spid="_x0000_s14374" name="Equation" r:id="rId3" imgW="120400200" imgH="19481400" progId="Equation.3">
              <p:embed/>
            </p:oleObj>
          </a:graphicData>
        </a:graphic>
      </p:graphicFrame>
      <p:sp>
        <p:nvSpPr>
          <p:cNvPr id="14382" name="Text Box 18"/>
          <p:cNvSpPr txBox="1">
            <a:spLocks noChangeArrowheads="1"/>
          </p:cNvSpPr>
          <p:nvPr/>
        </p:nvSpPr>
        <p:spPr bwMode="auto">
          <a:xfrm>
            <a:off x="1074738" y="2149475"/>
            <a:ext cx="32766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Consider the test</a:t>
            </a:r>
          </a:p>
        </p:txBody>
      </p:sp>
      <p:graphicFrame>
        <p:nvGraphicFramePr>
          <p:cNvPr id="14375" name="Object 39"/>
          <p:cNvGraphicFramePr>
            <a:graphicFrameLocks noChangeAspect="1"/>
          </p:cNvGraphicFramePr>
          <p:nvPr/>
        </p:nvGraphicFramePr>
        <p:xfrm>
          <a:off x="1524000" y="2682875"/>
          <a:ext cx="1430338" cy="493713"/>
        </p:xfrm>
        <a:graphic>
          <a:graphicData uri="http://schemas.openxmlformats.org/presentationml/2006/ole">
            <p:oleObj spid="_x0000_s14375" name="Equation" r:id="rId4" imgW="864360" imgH="291960" progId="Equation.3">
              <p:embed/>
            </p:oleObj>
          </a:graphicData>
        </a:graphic>
      </p:graphicFrame>
      <p:graphicFrame>
        <p:nvGraphicFramePr>
          <p:cNvPr id="14376" name="Object 40"/>
          <p:cNvGraphicFramePr>
            <a:graphicFrameLocks noChangeAspect="1"/>
          </p:cNvGraphicFramePr>
          <p:nvPr/>
        </p:nvGraphicFramePr>
        <p:xfrm>
          <a:off x="1524000" y="3216275"/>
          <a:ext cx="1403350" cy="493713"/>
        </p:xfrm>
        <a:graphic>
          <a:graphicData uri="http://schemas.openxmlformats.org/presentationml/2006/ole">
            <p:oleObj spid="_x0000_s14376" name="Equation" r:id="rId5" imgW="20734200" imgH="7297560" progId="Equation.3">
              <p:embed/>
            </p:oleObj>
          </a:graphicData>
        </a:graphic>
      </p:graphicFrame>
      <p:sp>
        <p:nvSpPr>
          <p:cNvPr id="14383" name="Text Box 21"/>
          <p:cNvSpPr txBox="1">
            <a:spLocks noChangeArrowheads="1"/>
          </p:cNvSpPr>
          <p:nvPr/>
        </p:nvSpPr>
        <p:spPr bwMode="auto">
          <a:xfrm>
            <a:off x="3349625" y="2660650"/>
            <a:ext cx="4038600" cy="10064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(Assume the population is normal, and the population variance is unknown)</a:t>
            </a:r>
          </a:p>
        </p:txBody>
      </p:sp>
      <p:sp>
        <p:nvSpPr>
          <p:cNvPr id="14384" name="Rectangle 22"/>
          <p:cNvSpPr>
            <a:spLocks noChangeArrowheads="1"/>
          </p:cNvSpPr>
          <p:nvPr/>
        </p:nvSpPr>
        <p:spPr bwMode="auto">
          <a:xfrm>
            <a:off x="1455738" y="2670175"/>
            <a:ext cx="1600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85" name="Text Box 23"/>
          <p:cNvSpPr txBox="1">
            <a:spLocks noChangeArrowheads="1"/>
          </p:cNvSpPr>
          <p:nvPr/>
        </p:nvSpPr>
        <p:spPr bwMode="auto">
          <a:xfrm>
            <a:off x="75438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14386" name="Slide Number Placeholder 1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909F1648-7E88-4940-9165-B848676816F8}" type="slidenum">
              <a:rPr lang="en-US" smtClean="0">
                <a:latin typeface="Arial" charset="0"/>
                <a:cs typeface="Arial" charset="0"/>
              </a:rPr>
              <a:pPr/>
              <a:t>39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438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00013"/>
            <a:ext cx="7793038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Tests of the Mean of a Normal Population (</a:t>
            </a:r>
            <a:r>
              <a:rPr lang="el-GR" smtClean="0">
                <a:cs typeface="Arial" charset="0"/>
              </a:rPr>
              <a:t>σ</a:t>
            </a:r>
            <a:r>
              <a:rPr lang="en-US" smtClean="0">
                <a:cs typeface="Arial" charset="0"/>
              </a:rPr>
              <a:t> Unknown)</a:t>
            </a:r>
            <a:endParaRPr lang="el-GR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Rectangle 2"/>
          <p:cNvSpPr>
            <a:spLocks noChangeArrowheads="1"/>
          </p:cNvSpPr>
          <p:nvPr/>
        </p:nvSpPr>
        <p:spPr bwMode="auto">
          <a:xfrm>
            <a:off x="1143000" y="2743200"/>
            <a:ext cx="7239000" cy="1143000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63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The Null Hypothesis, H</a:t>
            </a:r>
            <a:r>
              <a:rPr lang="en-US" baseline="-25000" smtClean="0"/>
              <a:t>0</a:t>
            </a:r>
          </a:p>
        </p:txBody>
      </p:sp>
      <p:sp>
        <p:nvSpPr>
          <p:cNvPr id="1064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8077200" cy="4532313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3100" smtClean="0"/>
              <a:t>States the assumption (numerical) to be tested</a:t>
            </a:r>
          </a:p>
          <a:p>
            <a:pPr lvl="1"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700" smtClean="0">
                <a:solidFill>
                  <a:srgbClr val="0000FF"/>
                </a:solidFill>
              </a:rPr>
              <a:t>Example:  </a:t>
            </a:r>
            <a:r>
              <a:rPr lang="en-US" sz="2700" smtClean="0"/>
              <a:t>The average number of TV sets in U.S. Homes is equal to three  (                  )</a:t>
            </a:r>
            <a:endParaRPr lang="en-US" sz="2300" smtClean="0"/>
          </a:p>
          <a:p>
            <a:pPr eaLnBrk="1" hangingPunct="1">
              <a:spcBef>
                <a:spcPct val="40000"/>
              </a:spcBef>
            </a:pPr>
            <a:r>
              <a:rPr lang="en-US" sz="3100" smtClean="0"/>
              <a:t>Is always about a population parameter,         not about a sample statistic</a:t>
            </a:r>
            <a:r>
              <a:rPr lang="en-US" sz="2700" smtClean="0"/>
              <a:t> </a:t>
            </a:r>
          </a:p>
        </p:txBody>
      </p:sp>
      <p:sp>
        <p:nvSpPr>
          <p:cNvPr id="106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066" name="Line 3"/>
          <p:cNvSpPr>
            <a:spLocks noChangeShapeType="1"/>
          </p:cNvSpPr>
          <p:nvPr/>
        </p:nvSpPr>
        <p:spPr bwMode="auto">
          <a:xfrm flipV="1">
            <a:off x="5638800" y="5257800"/>
            <a:ext cx="1371600" cy="990600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67" name="Oval 6"/>
          <p:cNvSpPr>
            <a:spLocks noChangeArrowheads="1"/>
          </p:cNvSpPr>
          <p:nvPr/>
        </p:nvSpPr>
        <p:spPr bwMode="auto">
          <a:xfrm>
            <a:off x="2057400" y="5029200"/>
            <a:ext cx="1981200" cy="13716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68" name="Oval 7"/>
          <p:cNvSpPr>
            <a:spLocks noChangeArrowheads="1"/>
          </p:cNvSpPr>
          <p:nvPr/>
        </p:nvSpPr>
        <p:spPr bwMode="auto">
          <a:xfrm>
            <a:off x="5257800" y="5029200"/>
            <a:ext cx="1981200" cy="1371600"/>
          </a:xfrm>
          <a:prstGeom prst="ellips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aphicFrame>
        <p:nvGraphicFramePr>
          <p:cNvPr id="1059" name="Object 35"/>
          <p:cNvGraphicFramePr>
            <a:graphicFrameLocks noChangeAspect="1"/>
          </p:cNvGraphicFramePr>
          <p:nvPr/>
        </p:nvGraphicFramePr>
        <p:xfrm>
          <a:off x="6308725" y="3352800"/>
          <a:ext cx="1555750" cy="560388"/>
        </p:xfrm>
        <a:graphic>
          <a:graphicData uri="http://schemas.openxmlformats.org/presentationml/2006/ole">
            <p:oleObj spid="_x0000_s1059" name="Equation" r:id="rId3" imgW="634725" imgH="228501" progId="Equation.3">
              <p:embed/>
            </p:oleObj>
          </a:graphicData>
        </a:graphic>
      </p:graphicFrame>
      <p:graphicFrame>
        <p:nvGraphicFramePr>
          <p:cNvPr id="1060" name="Object 36"/>
          <p:cNvGraphicFramePr>
            <a:graphicFrameLocks noChangeAspect="1"/>
          </p:cNvGraphicFramePr>
          <p:nvPr/>
        </p:nvGraphicFramePr>
        <p:xfrm>
          <a:off x="2270125" y="5410200"/>
          <a:ext cx="1555750" cy="560388"/>
        </p:xfrm>
        <a:graphic>
          <a:graphicData uri="http://schemas.openxmlformats.org/presentationml/2006/ole">
            <p:oleObj spid="_x0000_s1060" name="Equation" r:id="rId4" imgW="634725" imgH="228501" progId="Equation.3">
              <p:embed/>
            </p:oleObj>
          </a:graphicData>
        </a:graphic>
      </p:graphicFrame>
      <p:graphicFrame>
        <p:nvGraphicFramePr>
          <p:cNvPr id="1061" name="Object 37"/>
          <p:cNvGraphicFramePr>
            <a:graphicFrameLocks noChangeAspect="1"/>
          </p:cNvGraphicFramePr>
          <p:nvPr/>
        </p:nvGraphicFramePr>
        <p:xfrm>
          <a:off x="5502275" y="5334000"/>
          <a:ext cx="1524000" cy="622300"/>
        </p:xfrm>
        <a:graphic>
          <a:graphicData uri="http://schemas.openxmlformats.org/presentationml/2006/ole">
            <p:oleObj spid="_x0000_s1061" name="Equation" r:id="rId5" imgW="622080" imgH="253800" progId="Equation.3">
              <p:embed/>
            </p:oleObj>
          </a:graphicData>
        </a:graphic>
      </p:graphicFrame>
      <p:sp>
        <p:nvSpPr>
          <p:cNvPr id="1069" name="Slide Number Placeholder 1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83E87527-9DFD-4675-B494-02964A38410F}" type="slidenum">
              <a:rPr lang="en-US" smtClean="0">
                <a:latin typeface="Arial" charset="0"/>
                <a:cs typeface="Arial" charset="0"/>
              </a:rPr>
              <a:pPr/>
              <a:t>4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070" name="Picture 1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83463" y="4560888"/>
            <a:ext cx="1684337" cy="112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47650"/>
            <a:ext cx="7793038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Example: Two-Tail Test</a:t>
            </a:r>
            <a:br>
              <a:rPr lang="en-US" smtClean="0"/>
            </a:br>
            <a:r>
              <a:rPr lang="en-US" smtClean="0"/>
              <a:t>(</a:t>
            </a:r>
            <a:r>
              <a:rPr lang="en-US" smtClean="0">
                <a:sym typeface="Symbol" pitchFamily="18" charset="2"/>
              </a:rPr>
              <a:t> Unknown)</a:t>
            </a:r>
            <a:endParaRPr lang="en-US" i="1" smtClean="0">
              <a:sym typeface="Symbol" pitchFamily="18" charset="2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5029200" cy="4648200"/>
          </a:xfrm>
          <a:solidFill>
            <a:srgbClr val="FDE0BD"/>
          </a:solidFill>
          <a:ln w="19050">
            <a:solidFill>
              <a:schemeClr val="tx1"/>
            </a:solidFill>
          </a:ln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</a:pPr>
            <a:r>
              <a:rPr lang="en-US" sz="2300" smtClean="0"/>
              <a:t>   </a:t>
            </a:r>
            <a:r>
              <a:rPr lang="en-US" sz="3200" smtClean="0"/>
              <a:t>The average cost of a hotel room in Chicago is said to be $168 per night.  A random sample of 25 hotels resulted in    x  = $172.50  and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200" smtClean="0"/>
              <a:t>   s = $15.40. Test at the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200" smtClean="0"/>
              <a:t>   </a:t>
            </a:r>
            <a:r>
              <a:rPr lang="en-US" sz="3200" b="1" smtClean="0">
                <a:sym typeface="Symbol" pitchFamily="18" charset="2"/>
              </a:rPr>
              <a:t></a:t>
            </a:r>
            <a:r>
              <a:rPr lang="en-US" sz="3200" smtClean="0"/>
              <a:t> = 0.05  level.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500" smtClean="0"/>
              <a:t>	(Assume the population distribution is normal)</a:t>
            </a:r>
          </a:p>
        </p:txBody>
      </p:sp>
      <p:sp>
        <p:nvSpPr>
          <p:cNvPr id="6349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6096000" y="4267200"/>
            <a:ext cx="2057400" cy="1047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en-US" sz="2800" b="1"/>
              <a:t>H</a:t>
            </a:r>
            <a:r>
              <a:rPr lang="en-US" sz="2800" b="1" baseline="-25000"/>
              <a:t>0</a:t>
            </a:r>
            <a:r>
              <a:rPr lang="en-US" sz="2800" b="1"/>
              <a:t>: </a:t>
            </a:r>
            <a:r>
              <a:rPr lang="el-GR" sz="2800" b="1"/>
              <a:t>μ</a:t>
            </a:r>
            <a:r>
              <a:rPr lang="en-US" sz="2800" b="1">
                <a:latin typeface="Symbol" pitchFamily="18" charset="2"/>
              </a:rPr>
              <a:t> </a:t>
            </a:r>
            <a:r>
              <a:rPr lang="en-US" sz="2800" b="1"/>
              <a:t>= 168   H</a:t>
            </a:r>
            <a:r>
              <a:rPr lang="en-US" sz="2800" b="1" baseline="-25000"/>
              <a:t>1</a:t>
            </a:r>
            <a:r>
              <a:rPr lang="en-US" sz="2800" b="1"/>
              <a:t>: </a:t>
            </a:r>
            <a:r>
              <a:rPr lang="el-GR" sz="2800" b="1"/>
              <a:t>μ</a:t>
            </a:r>
            <a:r>
              <a:rPr lang="en-US" sz="2800" b="1">
                <a:latin typeface="Symbol" pitchFamily="18" charset="2"/>
              </a:rPr>
              <a:t> ¹</a:t>
            </a:r>
            <a:r>
              <a:rPr lang="en-US" sz="2800" b="1"/>
              <a:t> 168</a:t>
            </a:r>
          </a:p>
        </p:txBody>
      </p:sp>
      <p:pic>
        <p:nvPicPr>
          <p:cNvPr id="63493" name="Picture 5" descr="j02120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676400"/>
            <a:ext cx="2566988" cy="218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4" name="Line 6"/>
          <p:cNvSpPr>
            <a:spLocks noChangeShapeType="1"/>
          </p:cNvSpPr>
          <p:nvPr/>
        </p:nvSpPr>
        <p:spPr bwMode="auto">
          <a:xfrm>
            <a:off x="950913" y="4343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5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FE0A817A-75B0-4317-9949-0D9E7889FD50}" type="slidenum">
              <a:rPr lang="en-US" smtClean="0">
                <a:latin typeface="Arial" charset="0"/>
                <a:cs typeface="Arial" charset="0"/>
              </a:rPr>
              <a:pPr/>
              <a:t>40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4" name="Rectangle 6"/>
          <p:cNvSpPr>
            <a:spLocks noChangeArrowheads="1"/>
          </p:cNvSpPr>
          <p:nvPr/>
        </p:nvSpPr>
        <p:spPr bwMode="auto">
          <a:xfrm>
            <a:off x="642938" y="5638800"/>
            <a:ext cx="2392362" cy="457200"/>
          </a:xfrm>
          <a:prstGeom prst="rect">
            <a:avLst/>
          </a:prstGeom>
          <a:solidFill>
            <a:srgbClr val="FDDBE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75" name="Rectangle 5"/>
          <p:cNvSpPr>
            <a:spLocks noChangeArrowheads="1"/>
          </p:cNvSpPr>
          <p:nvPr/>
        </p:nvSpPr>
        <p:spPr bwMode="auto">
          <a:xfrm>
            <a:off x="533400" y="4267200"/>
            <a:ext cx="2667000" cy="762000"/>
          </a:xfrm>
          <a:prstGeom prst="rect">
            <a:avLst/>
          </a:prstGeom>
          <a:solidFill>
            <a:srgbClr val="C7DAF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76" name="Rectangle 8"/>
          <p:cNvSpPr>
            <a:spLocks noGrp="1" noChangeArrowheads="1"/>
          </p:cNvSpPr>
          <p:nvPr>
            <p:ph type="title"/>
          </p:nvPr>
        </p:nvSpPr>
        <p:spPr>
          <a:xfrm>
            <a:off x="1150938" y="247650"/>
            <a:ext cx="73834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Example Solution: </a:t>
            </a:r>
            <a:br>
              <a:rPr lang="en-US" smtClean="0"/>
            </a:br>
            <a:r>
              <a:rPr lang="en-US" smtClean="0"/>
              <a:t>Two-Tail Test</a:t>
            </a:r>
          </a:p>
        </p:txBody>
      </p:sp>
      <p:sp>
        <p:nvSpPr>
          <p:cNvPr id="15377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3124200"/>
            <a:ext cx="3124200" cy="32004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120000"/>
              </a:lnSpc>
              <a:spcBef>
                <a:spcPct val="40000"/>
              </a:spcBef>
              <a:buSzPct val="70000"/>
            </a:pPr>
            <a:r>
              <a:rPr lang="en-US" sz="2400" b="1" smtClean="0">
                <a:latin typeface="Symbol" pitchFamily="18" charset="2"/>
              </a:rPr>
              <a:t>a </a:t>
            </a:r>
            <a:r>
              <a:rPr lang="en-US" sz="2300" smtClean="0"/>
              <a:t>= </a:t>
            </a:r>
            <a:r>
              <a:rPr lang="en-US" sz="2300" b="1" smtClean="0"/>
              <a:t>0.05</a:t>
            </a:r>
          </a:p>
          <a:p>
            <a:pPr eaLnBrk="1" hangingPunct="1">
              <a:spcBef>
                <a:spcPct val="40000"/>
              </a:spcBef>
              <a:buSzPct val="70000"/>
            </a:pPr>
            <a:r>
              <a:rPr lang="en-US" sz="2300" b="1" smtClean="0"/>
              <a:t>n</a:t>
            </a:r>
            <a:r>
              <a:rPr lang="en-US" sz="2300" b="1" i="1" smtClean="0"/>
              <a:t> </a:t>
            </a:r>
            <a:r>
              <a:rPr lang="en-US" sz="2300" b="1" smtClean="0"/>
              <a:t>= 25</a:t>
            </a:r>
          </a:p>
          <a:p>
            <a:pPr eaLnBrk="1" hangingPunct="1">
              <a:spcBef>
                <a:spcPct val="40000"/>
              </a:spcBef>
              <a:buSzPct val="70000"/>
            </a:pPr>
            <a:r>
              <a:rPr lang="en-US" sz="2300" b="1" smtClean="0">
                <a:sym typeface="Symbol" pitchFamily="18" charset="2"/>
              </a:rPr>
              <a:t> is unknown, so </a:t>
            </a:r>
          </a:p>
          <a:p>
            <a:pPr eaLnBrk="1" hangingPunct="1">
              <a:lnSpc>
                <a:spcPct val="70000"/>
              </a:lnSpc>
              <a:spcBef>
                <a:spcPct val="40000"/>
              </a:spcBef>
              <a:buSzPct val="70000"/>
              <a:buFont typeface="Wingdings" pitchFamily="2" charset="2"/>
              <a:buNone/>
            </a:pPr>
            <a:r>
              <a:rPr lang="en-US" sz="2300" b="1" smtClean="0">
                <a:sym typeface="Symbol" pitchFamily="18" charset="2"/>
              </a:rPr>
              <a:t>    use a </a:t>
            </a:r>
            <a:r>
              <a:rPr lang="en-US" sz="2300" b="1" smtClean="0">
                <a:solidFill>
                  <a:schemeClr val="hlink"/>
                </a:solidFill>
                <a:sym typeface="Symbol" pitchFamily="18" charset="2"/>
              </a:rPr>
              <a:t>t statistic</a:t>
            </a:r>
          </a:p>
          <a:p>
            <a:pPr eaLnBrk="1" hangingPunct="1">
              <a:spcBef>
                <a:spcPct val="40000"/>
              </a:spcBef>
              <a:buSzPct val="70000"/>
            </a:pPr>
            <a:r>
              <a:rPr lang="en-US" sz="2300" b="1" smtClean="0"/>
              <a:t>Critical Value: 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300" b="1" smtClean="0"/>
              <a:t>     t</a:t>
            </a:r>
            <a:r>
              <a:rPr lang="en-US" sz="2300" b="1" baseline="-25000" smtClean="0"/>
              <a:t>24 , .025 </a:t>
            </a:r>
            <a:r>
              <a:rPr lang="en-US" sz="2300" b="1" smtClean="0"/>
              <a:t>= ± 2.064</a:t>
            </a:r>
            <a:endParaRPr lang="en-US" sz="2300" smtClean="0"/>
          </a:p>
        </p:txBody>
      </p:sp>
      <p:sp>
        <p:nvSpPr>
          <p:cNvPr id="153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5379" name="Rectangle 2"/>
          <p:cNvSpPr>
            <a:spLocks noChangeArrowheads="1"/>
          </p:cNvSpPr>
          <p:nvPr/>
        </p:nvSpPr>
        <p:spPr bwMode="auto">
          <a:xfrm>
            <a:off x="7467600" y="4495800"/>
            <a:ext cx="609600" cy="381000"/>
          </a:xfrm>
          <a:prstGeom prst="rect">
            <a:avLst/>
          </a:prstGeom>
          <a:solidFill>
            <a:srgbClr val="B5D7F9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80" name="Rectangle 3"/>
          <p:cNvSpPr>
            <a:spLocks noChangeArrowheads="1"/>
          </p:cNvSpPr>
          <p:nvPr/>
        </p:nvSpPr>
        <p:spPr bwMode="auto">
          <a:xfrm>
            <a:off x="7467600" y="3810000"/>
            <a:ext cx="990600" cy="228600"/>
          </a:xfrm>
          <a:prstGeom prst="rect">
            <a:avLst/>
          </a:prstGeom>
          <a:solidFill>
            <a:srgbClr val="FDDBE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81" name="Rectangle 4"/>
          <p:cNvSpPr>
            <a:spLocks noChangeArrowheads="1"/>
          </p:cNvSpPr>
          <p:nvPr/>
        </p:nvSpPr>
        <p:spPr bwMode="auto">
          <a:xfrm>
            <a:off x="4343400" y="3886200"/>
            <a:ext cx="1066800" cy="228600"/>
          </a:xfrm>
          <a:prstGeom prst="rect">
            <a:avLst/>
          </a:prstGeom>
          <a:solidFill>
            <a:srgbClr val="FDDBE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82" name="Rectangle 9"/>
          <p:cNvSpPr>
            <a:spLocks noChangeArrowheads="1"/>
          </p:cNvSpPr>
          <p:nvPr/>
        </p:nvSpPr>
        <p:spPr bwMode="auto">
          <a:xfrm>
            <a:off x="3276600" y="5638800"/>
            <a:ext cx="5562600" cy="708025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/>
              <a:t>Do not reject H</a:t>
            </a:r>
            <a:r>
              <a:rPr lang="en-US" sz="2000" b="1" baseline="-25000"/>
              <a:t>0</a:t>
            </a:r>
            <a:r>
              <a:rPr lang="en-US" sz="2000" b="1"/>
              <a:t>:</a:t>
            </a:r>
            <a:r>
              <a:rPr lang="en-US" sz="2000"/>
              <a:t> not sufficient evidence that true mean cost is different than $168</a:t>
            </a:r>
          </a:p>
        </p:txBody>
      </p:sp>
      <p:sp>
        <p:nvSpPr>
          <p:cNvPr id="15383" name="Text Box 10"/>
          <p:cNvSpPr txBox="1">
            <a:spLocks noChangeArrowheads="1"/>
          </p:cNvSpPr>
          <p:nvPr/>
        </p:nvSpPr>
        <p:spPr bwMode="auto">
          <a:xfrm>
            <a:off x="7924800" y="3276600"/>
            <a:ext cx="990600" cy="304800"/>
          </a:xfrm>
          <a:prstGeom prst="rect">
            <a:avLst/>
          </a:prstGeom>
          <a:solidFill>
            <a:srgbClr val="FAFEB4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Reject H</a:t>
            </a:r>
            <a:r>
              <a:rPr lang="en-US" sz="1400" baseline="-25000"/>
              <a:t>0</a:t>
            </a:r>
          </a:p>
        </p:txBody>
      </p:sp>
      <p:sp>
        <p:nvSpPr>
          <p:cNvPr id="15384" name="Text Box 11"/>
          <p:cNvSpPr txBox="1">
            <a:spLocks noChangeArrowheads="1"/>
          </p:cNvSpPr>
          <p:nvPr/>
        </p:nvSpPr>
        <p:spPr bwMode="auto">
          <a:xfrm>
            <a:off x="3733800" y="3276600"/>
            <a:ext cx="990600" cy="304800"/>
          </a:xfrm>
          <a:prstGeom prst="rect">
            <a:avLst/>
          </a:prstGeom>
          <a:solidFill>
            <a:srgbClr val="FAFEB4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Reject H</a:t>
            </a:r>
            <a:r>
              <a:rPr lang="en-US" sz="1400" baseline="-25000"/>
              <a:t>0</a:t>
            </a:r>
          </a:p>
        </p:txBody>
      </p:sp>
      <p:sp>
        <p:nvSpPr>
          <p:cNvPr id="15385" name="Freeform 12"/>
          <p:cNvSpPr>
            <a:spLocks/>
          </p:cNvSpPr>
          <p:nvPr/>
        </p:nvSpPr>
        <p:spPr bwMode="auto">
          <a:xfrm flipH="1">
            <a:off x="7848600" y="2819400"/>
            <a:ext cx="842963" cy="228600"/>
          </a:xfrm>
          <a:custGeom>
            <a:avLst/>
            <a:gdLst>
              <a:gd name="T0" fmla="*/ 2147483647 w 582"/>
              <a:gd name="T1" fmla="*/ 2147483647 h 183"/>
              <a:gd name="T2" fmla="*/ 0 w 582"/>
              <a:gd name="T3" fmla="*/ 2147483647 h 183"/>
              <a:gd name="T4" fmla="*/ 2147483647 w 582"/>
              <a:gd name="T5" fmla="*/ 2147483647 h 183"/>
              <a:gd name="T6" fmla="*/ 2147483647 w 582"/>
              <a:gd name="T7" fmla="*/ 2147483647 h 183"/>
              <a:gd name="T8" fmla="*/ 2147483647 w 582"/>
              <a:gd name="T9" fmla="*/ 2147483647 h 183"/>
              <a:gd name="T10" fmla="*/ 2147483647 w 582"/>
              <a:gd name="T11" fmla="*/ 0 h 183"/>
              <a:gd name="T12" fmla="*/ 2147483647 w 582"/>
              <a:gd name="T13" fmla="*/ 2147483647 h 183"/>
              <a:gd name="T14" fmla="*/ 2147483647 w 582"/>
              <a:gd name="T15" fmla="*/ 2147483647 h 183"/>
              <a:gd name="T16" fmla="*/ 2147483647 w 582"/>
              <a:gd name="T17" fmla="*/ 2147483647 h 18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2"/>
              <a:gd name="T28" fmla="*/ 0 h 183"/>
              <a:gd name="T29" fmla="*/ 582 w 582"/>
              <a:gd name="T30" fmla="*/ 183 h 18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2" h="183">
                <a:moveTo>
                  <a:pt x="9" y="177"/>
                </a:moveTo>
                <a:lnTo>
                  <a:pt x="0" y="132"/>
                </a:lnTo>
                <a:lnTo>
                  <a:pt x="258" y="114"/>
                </a:lnTo>
                <a:lnTo>
                  <a:pt x="423" y="66"/>
                </a:lnTo>
                <a:lnTo>
                  <a:pt x="504" y="48"/>
                </a:lnTo>
                <a:lnTo>
                  <a:pt x="582" y="0"/>
                </a:lnTo>
                <a:lnTo>
                  <a:pt x="582" y="183"/>
                </a:lnTo>
                <a:lnTo>
                  <a:pt x="9" y="182"/>
                </a:lnTo>
                <a:lnTo>
                  <a:pt x="9" y="177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386" name="Freeform 13"/>
          <p:cNvSpPr>
            <a:spLocks/>
          </p:cNvSpPr>
          <p:nvPr/>
        </p:nvSpPr>
        <p:spPr bwMode="auto">
          <a:xfrm>
            <a:off x="3962400" y="2819400"/>
            <a:ext cx="833438" cy="228600"/>
          </a:xfrm>
          <a:custGeom>
            <a:avLst/>
            <a:gdLst>
              <a:gd name="T0" fmla="*/ 2147483647 w 582"/>
              <a:gd name="T1" fmla="*/ 2147483647 h 183"/>
              <a:gd name="T2" fmla="*/ 0 w 582"/>
              <a:gd name="T3" fmla="*/ 2147483647 h 183"/>
              <a:gd name="T4" fmla="*/ 2147483647 w 582"/>
              <a:gd name="T5" fmla="*/ 2147483647 h 183"/>
              <a:gd name="T6" fmla="*/ 2147483647 w 582"/>
              <a:gd name="T7" fmla="*/ 2147483647 h 183"/>
              <a:gd name="T8" fmla="*/ 2147483647 w 582"/>
              <a:gd name="T9" fmla="*/ 2147483647 h 183"/>
              <a:gd name="T10" fmla="*/ 2147483647 w 582"/>
              <a:gd name="T11" fmla="*/ 0 h 183"/>
              <a:gd name="T12" fmla="*/ 2147483647 w 582"/>
              <a:gd name="T13" fmla="*/ 2147483647 h 183"/>
              <a:gd name="T14" fmla="*/ 2147483647 w 582"/>
              <a:gd name="T15" fmla="*/ 2147483647 h 183"/>
              <a:gd name="T16" fmla="*/ 2147483647 w 582"/>
              <a:gd name="T17" fmla="*/ 2147483647 h 18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2"/>
              <a:gd name="T28" fmla="*/ 0 h 183"/>
              <a:gd name="T29" fmla="*/ 582 w 582"/>
              <a:gd name="T30" fmla="*/ 183 h 18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2" h="183">
                <a:moveTo>
                  <a:pt x="9" y="177"/>
                </a:moveTo>
                <a:lnTo>
                  <a:pt x="0" y="132"/>
                </a:lnTo>
                <a:lnTo>
                  <a:pt x="258" y="114"/>
                </a:lnTo>
                <a:lnTo>
                  <a:pt x="423" y="66"/>
                </a:lnTo>
                <a:lnTo>
                  <a:pt x="504" y="48"/>
                </a:lnTo>
                <a:lnTo>
                  <a:pt x="582" y="0"/>
                </a:lnTo>
                <a:lnTo>
                  <a:pt x="582" y="183"/>
                </a:lnTo>
                <a:lnTo>
                  <a:pt x="9" y="182"/>
                </a:lnTo>
                <a:lnTo>
                  <a:pt x="9" y="177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387" name="Freeform 14"/>
          <p:cNvSpPr>
            <a:spLocks/>
          </p:cNvSpPr>
          <p:nvPr/>
        </p:nvSpPr>
        <p:spPr bwMode="auto">
          <a:xfrm>
            <a:off x="4038600" y="1676400"/>
            <a:ext cx="2362200" cy="1295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388" name="Freeform 15"/>
          <p:cNvSpPr>
            <a:spLocks/>
          </p:cNvSpPr>
          <p:nvPr/>
        </p:nvSpPr>
        <p:spPr bwMode="auto">
          <a:xfrm>
            <a:off x="6400800" y="1676400"/>
            <a:ext cx="2209800" cy="1295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389" name="Line 16"/>
          <p:cNvSpPr>
            <a:spLocks noChangeShapeType="1"/>
          </p:cNvSpPr>
          <p:nvPr/>
        </p:nvSpPr>
        <p:spPr bwMode="auto">
          <a:xfrm>
            <a:off x="3810000" y="3048000"/>
            <a:ext cx="510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Line 17"/>
          <p:cNvSpPr>
            <a:spLocks noChangeShapeType="1"/>
          </p:cNvSpPr>
          <p:nvPr/>
        </p:nvSpPr>
        <p:spPr bwMode="auto">
          <a:xfrm>
            <a:off x="4038600" y="25146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Rectangle 18"/>
          <p:cNvSpPr>
            <a:spLocks noChangeArrowheads="1"/>
          </p:cNvSpPr>
          <p:nvPr/>
        </p:nvSpPr>
        <p:spPr bwMode="auto">
          <a:xfrm flipH="1">
            <a:off x="3352800" y="2133600"/>
            <a:ext cx="12192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Symbol" pitchFamily="18" charset="2"/>
              </a:rPr>
              <a:t>a</a:t>
            </a:r>
            <a:r>
              <a:rPr lang="en-US" sz="2000"/>
              <a:t>/2=.025</a:t>
            </a:r>
          </a:p>
        </p:txBody>
      </p:sp>
      <p:sp>
        <p:nvSpPr>
          <p:cNvPr id="15392" name="Line 19"/>
          <p:cNvSpPr>
            <a:spLocks noChangeShapeType="1"/>
          </p:cNvSpPr>
          <p:nvPr/>
        </p:nvSpPr>
        <p:spPr bwMode="auto">
          <a:xfrm>
            <a:off x="6400800" y="1676400"/>
            <a:ext cx="0" cy="1371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93" name="Line 20"/>
          <p:cNvSpPr>
            <a:spLocks noChangeShapeType="1"/>
          </p:cNvSpPr>
          <p:nvPr/>
        </p:nvSpPr>
        <p:spPr bwMode="auto">
          <a:xfrm>
            <a:off x="4800600" y="3124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Text Box 21"/>
          <p:cNvSpPr txBox="1">
            <a:spLocks noChangeArrowheads="1"/>
          </p:cNvSpPr>
          <p:nvPr/>
        </p:nvSpPr>
        <p:spPr bwMode="auto">
          <a:xfrm>
            <a:off x="4419600" y="3429000"/>
            <a:ext cx="10668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-t</a:t>
            </a:r>
            <a:r>
              <a:rPr lang="en-US" sz="2000" baseline="-25000"/>
              <a:t> n-1,</a:t>
            </a:r>
            <a:r>
              <a:rPr lang="el-GR" sz="2000" baseline="-25000"/>
              <a:t>α</a:t>
            </a:r>
            <a:r>
              <a:rPr lang="en-US" sz="2000" baseline="-25000"/>
              <a:t>/2</a:t>
            </a:r>
            <a:endParaRPr lang="el-GR" sz="2000" baseline="-25000"/>
          </a:p>
        </p:txBody>
      </p:sp>
      <p:sp>
        <p:nvSpPr>
          <p:cNvPr id="15395" name="Line 22"/>
          <p:cNvSpPr>
            <a:spLocks noChangeShapeType="1"/>
          </p:cNvSpPr>
          <p:nvPr/>
        </p:nvSpPr>
        <p:spPr bwMode="auto">
          <a:xfrm>
            <a:off x="4800600" y="3276600"/>
            <a:ext cx="304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Text Box 23"/>
          <p:cNvSpPr txBox="1">
            <a:spLocks noChangeArrowheads="1"/>
          </p:cNvSpPr>
          <p:nvPr/>
        </p:nvSpPr>
        <p:spPr bwMode="auto">
          <a:xfrm>
            <a:off x="5562600" y="3276600"/>
            <a:ext cx="1524000" cy="304800"/>
          </a:xfrm>
          <a:prstGeom prst="rect">
            <a:avLst/>
          </a:prstGeom>
          <a:solidFill>
            <a:srgbClr val="FAFEB4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Do not reject H</a:t>
            </a:r>
            <a:r>
              <a:rPr lang="en-US" sz="1400" baseline="-25000"/>
              <a:t>0</a:t>
            </a:r>
          </a:p>
        </p:txBody>
      </p:sp>
      <p:sp>
        <p:nvSpPr>
          <p:cNvPr id="15397" name="Line 24"/>
          <p:cNvSpPr>
            <a:spLocks noChangeShapeType="1"/>
          </p:cNvSpPr>
          <p:nvPr/>
        </p:nvSpPr>
        <p:spPr bwMode="auto">
          <a:xfrm>
            <a:off x="3657600" y="32766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Text Box 25"/>
          <p:cNvSpPr txBox="1">
            <a:spLocks noChangeArrowheads="1"/>
          </p:cNvSpPr>
          <p:nvPr/>
        </p:nvSpPr>
        <p:spPr bwMode="auto">
          <a:xfrm>
            <a:off x="6172200" y="3505200"/>
            <a:ext cx="4572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0</a:t>
            </a:r>
            <a:endParaRPr lang="el-GR" sz="1800" baseline="-25000"/>
          </a:p>
        </p:txBody>
      </p:sp>
      <p:sp>
        <p:nvSpPr>
          <p:cNvPr id="15399" name="Line 26"/>
          <p:cNvSpPr>
            <a:spLocks noChangeShapeType="1"/>
          </p:cNvSpPr>
          <p:nvPr/>
        </p:nvSpPr>
        <p:spPr bwMode="auto">
          <a:xfrm>
            <a:off x="7848600" y="3124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0" name="Line 27"/>
          <p:cNvSpPr>
            <a:spLocks noChangeShapeType="1"/>
          </p:cNvSpPr>
          <p:nvPr/>
        </p:nvSpPr>
        <p:spPr bwMode="auto">
          <a:xfrm>
            <a:off x="7848600" y="32766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1" name="Line 28"/>
          <p:cNvSpPr>
            <a:spLocks noChangeShapeType="1"/>
          </p:cNvSpPr>
          <p:nvPr/>
        </p:nvSpPr>
        <p:spPr bwMode="auto">
          <a:xfrm flipH="1">
            <a:off x="8001000" y="25146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2" name="Rectangle 29"/>
          <p:cNvSpPr>
            <a:spLocks noChangeArrowheads="1"/>
          </p:cNvSpPr>
          <p:nvPr/>
        </p:nvSpPr>
        <p:spPr bwMode="auto">
          <a:xfrm flipH="1">
            <a:off x="7696200" y="2133600"/>
            <a:ext cx="12192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Symbol" pitchFamily="18" charset="2"/>
              </a:rPr>
              <a:t>a</a:t>
            </a:r>
            <a:r>
              <a:rPr lang="en-US" sz="2000"/>
              <a:t>/2=.025</a:t>
            </a:r>
          </a:p>
        </p:txBody>
      </p:sp>
      <p:sp>
        <p:nvSpPr>
          <p:cNvPr id="15403" name="Rectangle 30"/>
          <p:cNvSpPr>
            <a:spLocks noChangeArrowheads="1"/>
          </p:cNvSpPr>
          <p:nvPr/>
        </p:nvSpPr>
        <p:spPr bwMode="auto">
          <a:xfrm flipH="1">
            <a:off x="4343400" y="3810000"/>
            <a:ext cx="12192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-2.064</a:t>
            </a:r>
          </a:p>
        </p:txBody>
      </p:sp>
      <p:sp>
        <p:nvSpPr>
          <p:cNvPr id="15404" name="Rectangle 31"/>
          <p:cNvSpPr>
            <a:spLocks noChangeArrowheads="1"/>
          </p:cNvSpPr>
          <p:nvPr/>
        </p:nvSpPr>
        <p:spPr bwMode="auto">
          <a:xfrm flipH="1">
            <a:off x="7467600" y="3733800"/>
            <a:ext cx="12192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2.064</a:t>
            </a:r>
          </a:p>
        </p:txBody>
      </p:sp>
      <p:graphicFrame>
        <p:nvGraphicFramePr>
          <p:cNvPr id="15373" name="Object 13">
            <a:hlinkClick r:id="" action="ppaction://ole?verb=0"/>
          </p:cNvPr>
          <p:cNvGraphicFramePr>
            <a:graphicFrameLocks/>
          </p:cNvGraphicFramePr>
          <p:nvPr/>
        </p:nvGraphicFramePr>
        <p:xfrm>
          <a:off x="3589338" y="4371975"/>
          <a:ext cx="4494212" cy="950913"/>
        </p:xfrm>
        <a:graphic>
          <a:graphicData uri="http://schemas.openxmlformats.org/presentationml/2006/ole">
            <p:oleObj spid="_x0000_s15373" name="Equation" r:id="rId3" imgW="74431800" imgH="19481400" progId="Equation.3">
              <p:embed/>
            </p:oleObj>
          </a:graphicData>
        </a:graphic>
      </p:graphicFrame>
      <p:sp>
        <p:nvSpPr>
          <p:cNvPr id="15405" name="Rectangle 33"/>
          <p:cNvSpPr>
            <a:spLocks noChangeArrowheads="1"/>
          </p:cNvSpPr>
          <p:nvPr/>
        </p:nvSpPr>
        <p:spPr bwMode="auto">
          <a:xfrm flipH="1">
            <a:off x="6858000" y="3886200"/>
            <a:ext cx="762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</a:rPr>
              <a:t>1.46</a:t>
            </a:r>
          </a:p>
        </p:txBody>
      </p:sp>
      <p:sp>
        <p:nvSpPr>
          <p:cNvPr id="15406" name="Line 34"/>
          <p:cNvSpPr>
            <a:spLocks noChangeShapeType="1"/>
          </p:cNvSpPr>
          <p:nvPr/>
        </p:nvSpPr>
        <p:spPr bwMode="auto">
          <a:xfrm flipV="1">
            <a:off x="7239000" y="3276600"/>
            <a:ext cx="0" cy="6096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7" name="Line 35"/>
          <p:cNvSpPr>
            <a:spLocks noChangeShapeType="1"/>
          </p:cNvSpPr>
          <p:nvPr/>
        </p:nvSpPr>
        <p:spPr bwMode="auto">
          <a:xfrm>
            <a:off x="3200400" y="4724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8" name="Rectangle 36"/>
          <p:cNvSpPr>
            <a:spLocks noChangeArrowheads="1"/>
          </p:cNvSpPr>
          <p:nvPr/>
        </p:nvSpPr>
        <p:spPr bwMode="auto">
          <a:xfrm>
            <a:off x="533400" y="1905000"/>
            <a:ext cx="2057400" cy="1047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en-US" sz="2800" b="1"/>
              <a:t>H</a:t>
            </a:r>
            <a:r>
              <a:rPr lang="en-US" sz="2800" b="1" baseline="-25000"/>
              <a:t>0</a:t>
            </a:r>
            <a:r>
              <a:rPr lang="en-US" sz="2800" b="1"/>
              <a:t>: </a:t>
            </a:r>
            <a:r>
              <a:rPr lang="el-GR" sz="2800" b="1"/>
              <a:t>μ</a:t>
            </a:r>
            <a:r>
              <a:rPr lang="en-US" sz="2800" b="1">
                <a:latin typeface="Symbol" pitchFamily="18" charset="2"/>
              </a:rPr>
              <a:t> </a:t>
            </a:r>
            <a:r>
              <a:rPr lang="en-US" sz="2800" b="1"/>
              <a:t>= 168   H</a:t>
            </a:r>
            <a:r>
              <a:rPr lang="en-US" sz="2800" b="1" baseline="-25000"/>
              <a:t>1</a:t>
            </a:r>
            <a:r>
              <a:rPr lang="en-US" sz="2800" b="1"/>
              <a:t>: </a:t>
            </a:r>
            <a:r>
              <a:rPr lang="el-GR" sz="2800" b="1"/>
              <a:t>μ</a:t>
            </a:r>
            <a:r>
              <a:rPr lang="en-US" sz="2800" b="1">
                <a:latin typeface="Symbol" pitchFamily="18" charset="2"/>
              </a:rPr>
              <a:t> ¹</a:t>
            </a:r>
            <a:r>
              <a:rPr lang="en-US" sz="2800" b="1"/>
              <a:t> 168</a:t>
            </a:r>
          </a:p>
        </p:txBody>
      </p:sp>
      <p:sp>
        <p:nvSpPr>
          <p:cNvPr id="15409" name="Text Box 37"/>
          <p:cNvSpPr txBox="1">
            <a:spLocks noChangeArrowheads="1"/>
          </p:cNvSpPr>
          <p:nvPr/>
        </p:nvSpPr>
        <p:spPr bwMode="auto">
          <a:xfrm>
            <a:off x="7467600" y="3352800"/>
            <a:ext cx="10668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t</a:t>
            </a:r>
            <a:r>
              <a:rPr lang="en-US" sz="2000" baseline="-25000"/>
              <a:t> n-1,</a:t>
            </a:r>
            <a:r>
              <a:rPr lang="el-GR" sz="2000" baseline="-25000"/>
              <a:t>α</a:t>
            </a:r>
            <a:r>
              <a:rPr lang="en-US" sz="2000" baseline="-25000"/>
              <a:t>/2</a:t>
            </a:r>
            <a:endParaRPr lang="el-GR" sz="2000" baseline="-25000"/>
          </a:p>
        </p:txBody>
      </p:sp>
      <p:sp>
        <p:nvSpPr>
          <p:cNvPr id="15410" name="Slide Number Placeholder 3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B1436F84-CF47-4041-AAED-F4304D2DCF85}" type="slidenum">
              <a:rPr lang="en-US" smtClean="0">
                <a:latin typeface="Arial" charset="0"/>
                <a:cs typeface="Arial" charset="0"/>
              </a:rPr>
              <a:pPr/>
              <a:t>41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975" y="430213"/>
            <a:ext cx="8001000" cy="762000"/>
          </a:xfrm>
        </p:spPr>
        <p:txBody>
          <a:bodyPr/>
          <a:lstStyle/>
          <a:p>
            <a:pPr eaLnBrk="1" hangingPunct="1"/>
            <a:r>
              <a:rPr lang="en-US" smtClean="0"/>
              <a:t>Tests of the Population Proportion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05000"/>
            <a:ext cx="8077200" cy="40814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mtClean="0"/>
              <a:t>Involves </a:t>
            </a:r>
            <a:r>
              <a:rPr lang="en-US" smtClean="0">
                <a:solidFill>
                  <a:schemeClr val="folHlink"/>
                </a:solidFill>
              </a:rPr>
              <a:t>categorical variables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Two possible outcomes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“Success” (a certain characteristic is present)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“Failure” (the characteristic is not present)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Fraction or proportion of the population in the “success” category is denoted by  P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Assume sample size is large</a:t>
            </a:r>
          </a:p>
        </p:txBody>
      </p:sp>
      <p:sp>
        <p:nvSpPr>
          <p:cNvPr id="6656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656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067826F8-4C9C-429A-B0DD-309975559FE5}" type="slidenum">
              <a:rPr lang="en-US" smtClean="0">
                <a:latin typeface="Arial" charset="0"/>
                <a:cs typeface="Arial" charset="0"/>
              </a:rPr>
              <a:pPr/>
              <a:t>42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6565" name="TextBox 6"/>
          <p:cNvSpPr txBox="1">
            <a:spLocks noChangeArrowheads="1"/>
          </p:cNvSpPr>
          <p:nvPr/>
        </p:nvSpPr>
        <p:spPr bwMode="auto">
          <a:xfrm>
            <a:off x="336550" y="50800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9.4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450" y="209550"/>
            <a:ext cx="7974013" cy="990600"/>
          </a:xfrm>
        </p:spPr>
        <p:txBody>
          <a:bodyPr/>
          <a:lstStyle/>
          <a:p>
            <a:pPr eaLnBrk="1" hangingPunct="1"/>
            <a:r>
              <a:rPr lang="en-US" smtClean="0"/>
              <a:t>Tests of the Population Proportion</a:t>
            </a:r>
          </a:p>
        </p:txBody>
      </p:sp>
      <p:sp>
        <p:nvSpPr>
          <p:cNvPr id="16452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8077200" cy="4953000"/>
          </a:xfrm>
        </p:spPr>
        <p:txBody>
          <a:bodyPr/>
          <a:lstStyle/>
          <a:p>
            <a:pPr eaLnBrk="1" hangingPunct="1"/>
            <a:r>
              <a:rPr lang="en-US" smtClean="0"/>
              <a:t>The sample proportion in the success category is denoted by </a:t>
            </a:r>
            <a:endParaRPr lang="en-US" baseline="-25000" smtClean="0"/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z="2800" smtClean="0"/>
              <a:t> </a:t>
            </a:r>
          </a:p>
          <a:p>
            <a:pPr lvl="1" eaLnBrk="1" hangingPunct="1"/>
            <a:endParaRPr lang="en-US" sz="2800" smtClean="0"/>
          </a:p>
          <a:p>
            <a:pPr eaLnBrk="1" hangingPunct="1"/>
            <a:r>
              <a:rPr lang="en-US" smtClean="0"/>
              <a:t>When  nP(1 – P) &gt; 5,      can be approximated by a normal distribution with mean and standard deviation</a:t>
            </a:r>
          </a:p>
          <a:p>
            <a:pPr lvl="1" eaLnBrk="1" hangingPunct="1"/>
            <a:r>
              <a:rPr lang="en-US" sz="2800" smtClean="0"/>
              <a:t> </a:t>
            </a:r>
          </a:p>
        </p:txBody>
      </p:sp>
      <p:sp>
        <p:nvSpPr>
          <p:cNvPr id="1645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16446" name="Object 62"/>
          <p:cNvGraphicFramePr>
            <a:graphicFrameLocks noChangeAspect="1"/>
          </p:cNvGraphicFramePr>
          <p:nvPr/>
        </p:nvGraphicFramePr>
        <p:xfrm>
          <a:off x="1792288" y="2806700"/>
          <a:ext cx="5849937" cy="912813"/>
        </p:xfrm>
        <a:graphic>
          <a:graphicData uri="http://schemas.openxmlformats.org/presentationml/2006/ole">
            <p:oleObj spid="_x0000_s16446" name="Equation" r:id="rId3" imgW="2768600" imgH="431800" progId="Equation.3">
              <p:embed/>
            </p:oleObj>
          </a:graphicData>
        </a:graphic>
      </p:graphicFrame>
      <p:graphicFrame>
        <p:nvGraphicFramePr>
          <p:cNvPr id="16447" name="Object 63"/>
          <p:cNvGraphicFramePr>
            <a:graphicFrameLocks noChangeAspect="1"/>
          </p:cNvGraphicFramePr>
          <p:nvPr/>
        </p:nvGraphicFramePr>
        <p:xfrm>
          <a:off x="2120900" y="5586413"/>
          <a:ext cx="1052513" cy="509587"/>
        </p:xfrm>
        <a:graphic>
          <a:graphicData uri="http://schemas.openxmlformats.org/presentationml/2006/ole">
            <p:oleObj spid="_x0000_s16447" name="Equation" r:id="rId4" imgW="418918" imgH="203112" progId="Equation.3">
              <p:embed/>
            </p:oleObj>
          </a:graphicData>
        </a:graphic>
      </p:graphicFrame>
      <p:graphicFrame>
        <p:nvGraphicFramePr>
          <p:cNvPr id="16448" name="Object 64"/>
          <p:cNvGraphicFramePr>
            <a:graphicFrameLocks noChangeAspect="1"/>
          </p:cNvGraphicFramePr>
          <p:nvPr/>
        </p:nvGraphicFramePr>
        <p:xfrm>
          <a:off x="4695825" y="5410200"/>
          <a:ext cx="2286000" cy="1012825"/>
        </p:xfrm>
        <a:graphic>
          <a:graphicData uri="http://schemas.openxmlformats.org/presentationml/2006/ole">
            <p:oleObj spid="_x0000_s16448" name="Equation" r:id="rId5" imgW="1002865" imgH="444307" progId="Equation.3">
              <p:embed/>
            </p:oleObj>
          </a:graphicData>
        </a:graphic>
      </p:graphicFrame>
      <p:sp>
        <p:nvSpPr>
          <p:cNvPr id="16454" name="Text Box 7"/>
          <p:cNvSpPr txBox="1">
            <a:spLocks noChangeArrowheads="1"/>
          </p:cNvSpPr>
          <p:nvPr/>
        </p:nvSpPr>
        <p:spPr bwMode="auto">
          <a:xfrm>
            <a:off x="75438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graphicFrame>
        <p:nvGraphicFramePr>
          <p:cNvPr id="16449" name="Object 65"/>
          <p:cNvGraphicFramePr>
            <a:graphicFrameLocks noChangeAspect="1"/>
          </p:cNvGraphicFramePr>
          <p:nvPr/>
        </p:nvGraphicFramePr>
        <p:xfrm>
          <a:off x="3425825" y="2038350"/>
          <a:ext cx="268288" cy="482600"/>
        </p:xfrm>
        <a:graphic>
          <a:graphicData uri="http://schemas.openxmlformats.org/presentationml/2006/ole">
            <p:oleObj spid="_x0000_s16449" name="Equation" r:id="rId6" imgW="126890" imgH="228402" progId="Equation.3">
              <p:embed/>
            </p:oleObj>
          </a:graphicData>
        </a:graphic>
      </p:graphicFrame>
      <p:graphicFrame>
        <p:nvGraphicFramePr>
          <p:cNvPr id="16450" name="Object 66"/>
          <p:cNvGraphicFramePr>
            <a:graphicFrameLocks noChangeAspect="1"/>
          </p:cNvGraphicFramePr>
          <p:nvPr/>
        </p:nvGraphicFramePr>
        <p:xfrm>
          <a:off x="4645025" y="4051300"/>
          <a:ext cx="328613" cy="592138"/>
        </p:xfrm>
        <a:graphic>
          <a:graphicData uri="http://schemas.openxmlformats.org/presentationml/2006/ole">
            <p:oleObj spid="_x0000_s16450" name="Equation" r:id="rId7" imgW="126890" imgH="228402" progId="Equation.3">
              <p:embed/>
            </p:oleObj>
          </a:graphicData>
        </a:graphic>
      </p:graphicFrame>
      <p:sp>
        <p:nvSpPr>
          <p:cNvPr id="16455" name="Slide Number Placeholder 1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A2B249ED-92C9-4F09-A7F9-6E1098C7EA91}" type="slidenum">
              <a:rPr lang="en-US" smtClean="0">
                <a:latin typeface="Arial" charset="0"/>
                <a:cs typeface="Arial" charset="0"/>
              </a:rPr>
              <a:pPr/>
              <a:t>43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0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439738"/>
            <a:ext cx="7793038" cy="762000"/>
          </a:xfrm>
        </p:spPr>
        <p:txBody>
          <a:bodyPr/>
          <a:lstStyle/>
          <a:p>
            <a:pPr defTabSz="914400" eaLnBrk="1" hangingPunct="1"/>
            <a:r>
              <a:rPr lang="en-US" smtClean="0"/>
              <a:t>Hypothesis Tests for Proportions</a:t>
            </a:r>
          </a:p>
        </p:txBody>
      </p:sp>
      <p:sp>
        <p:nvSpPr>
          <p:cNvPr id="17451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981200"/>
            <a:ext cx="3048000" cy="1828800"/>
          </a:xfrm>
        </p:spPr>
        <p:txBody>
          <a:bodyPr/>
          <a:lstStyle/>
          <a:p>
            <a:pPr eaLnBrk="1" hangingPunct="1"/>
            <a:r>
              <a:rPr lang="en-US" sz="2400" smtClean="0"/>
              <a:t>The sampling distribution of      is approximately normal, so the test statistic is a  z value:</a:t>
            </a:r>
          </a:p>
        </p:txBody>
      </p:sp>
      <p:sp>
        <p:nvSpPr>
          <p:cNvPr id="174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17446" name="Object 38"/>
          <p:cNvGraphicFramePr>
            <a:graphicFrameLocks noChangeAspect="1"/>
          </p:cNvGraphicFramePr>
          <p:nvPr/>
        </p:nvGraphicFramePr>
        <p:xfrm>
          <a:off x="536575" y="4303713"/>
          <a:ext cx="3033713" cy="1868487"/>
        </p:xfrm>
        <a:graphic>
          <a:graphicData uri="http://schemas.openxmlformats.org/presentationml/2006/ole">
            <p:oleObj spid="_x0000_s17446" name="Equation" r:id="rId3" imgW="1028254" imgH="634725" progId="Equation.3">
              <p:embed/>
            </p:oleObj>
          </a:graphicData>
        </a:graphic>
      </p:graphicFrame>
      <p:sp>
        <p:nvSpPr>
          <p:cNvPr id="17453" name="Line 5"/>
          <p:cNvSpPr>
            <a:spLocks noChangeShapeType="1"/>
          </p:cNvSpPr>
          <p:nvPr/>
        </p:nvSpPr>
        <p:spPr bwMode="auto">
          <a:xfrm>
            <a:off x="6019800" y="3200400"/>
            <a:ext cx="1588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54" name="Freeform 7"/>
          <p:cNvSpPr>
            <a:spLocks/>
          </p:cNvSpPr>
          <p:nvPr/>
        </p:nvSpPr>
        <p:spPr bwMode="auto">
          <a:xfrm>
            <a:off x="5029200" y="2362200"/>
            <a:ext cx="1981200" cy="914400"/>
          </a:xfrm>
          <a:custGeom>
            <a:avLst/>
            <a:gdLst>
              <a:gd name="T0" fmla="*/ 0 w 1115"/>
              <a:gd name="T1" fmla="*/ 2147483647 h 514"/>
              <a:gd name="T2" fmla="*/ 2147483647 w 1115"/>
              <a:gd name="T3" fmla="*/ 2147483647 h 514"/>
              <a:gd name="T4" fmla="*/ 2147483647 w 1115"/>
              <a:gd name="T5" fmla="*/ 0 h 514"/>
              <a:gd name="T6" fmla="*/ 0 w 1115"/>
              <a:gd name="T7" fmla="*/ 0 h 514"/>
              <a:gd name="T8" fmla="*/ 0 w 1115"/>
              <a:gd name="T9" fmla="*/ 2147483647 h 5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5"/>
              <a:gd name="T16" fmla="*/ 0 h 514"/>
              <a:gd name="T17" fmla="*/ 1115 w 1115"/>
              <a:gd name="T18" fmla="*/ 514 h 5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5" h="514">
                <a:moveTo>
                  <a:pt x="0" y="513"/>
                </a:moveTo>
                <a:lnTo>
                  <a:pt x="1114" y="513"/>
                </a:lnTo>
                <a:lnTo>
                  <a:pt x="1114" y="0"/>
                </a:lnTo>
                <a:lnTo>
                  <a:pt x="0" y="0"/>
                </a:lnTo>
                <a:lnTo>
                  <a:pt x="0" y="513"/>
                </a:lnTo>
              </a:path>
            </a:pathLst>
          </a:custGeom>
          <a:solidFill>
            <a:srgbClr val="C7DAF7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5" name="Rectangle 8"/>
          <p:cNvSpPr>
            <a:spLocks noChangeArrowheads="1"/>
          </p:cNvSpPr>
          <p:nvPr/>
        </p:nvSpPr>
        <p:spPr bwMode="auto">
          <a:xfrm>
            <a:off x="3721100" y="3648075"/>
            <a:ext cx="2019300" cy="458788"/>
          </a:xfrm>
          <a:prstGeom prst="rect">
            <a:avLst/>
          </a:prstGeom>
          <a:solidFill>
            <a:srgbClr val="FDE0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solidFill>
                  <a:srgbClr val="000066"/>
                </a:solidFill>
                <a:sym typeface="Symbol" pitchFamily="18" charset="2"/>
              </a:rPr>
              <a:t>nP(1 – P) &gt; 5</a:t>
            </a:r>
          </a:p>
        </p:txBody>
      </p:sp>
      <p:sp>
        <p:nvSpPr>
          <p:cNvPr id="17456" name="Rectangle 10"/>
          <p:cNvSpPr>
            <a:spLocks noChangeArrowheads="1"/>
          </p:cNvSpPr>
          <p:nvPr/>
        </p:nvSpPr>
        <p:spPr bwMode="auto">
          <a:xfrm>
            <a:off x="6656388" y="4940300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57" name="Line 11"/>
          <p:cNvSpPr>
            <a:spLocks noChangeShapeType="1"/>
          </p:cNvSpPr>
          <p:nvPr/>
        </p:nvSpPr>
        <p:spPr bwMode="auto">
          <a:xfrm>
            <a:off x="4724400" y="3429000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58" name="Line 12"/>
          <p:cNvSpPr>
            <a:spLocks noChangeShapeType="1"/>
          </p:cNvSpPr>
          <p:nvPr/>
        </p:nvSpPr>
        <p:spPr bwMode="auto">
          <a:xfrm>
            <a:off x="4724400" y="3429000"/>
            <a:ext cx="1588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59" name="Line 13"/>
          <p:cNvSpPr>
            <a:spLocks noChangeShapeType="1"/>
          </p:cNvSpPr>
          <p:nvPr/>
        </p:nvSpPr>
        <p:spPr bwMode="auto">
          <a:xfrm>
            <a:off x="7315200" y="3429000"/>
            <a:ext cx="1588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60" name="Rectangle 14"/>
          <p:cNvSpPr>
            <a:spLocks noChangeArrowheads="1"/>
          </p:cNvSpPr>
          <p:nvPr/>
        </p:nvSpPr>
        <p:spPr bwMode="auto">
          <a:xfrm>
            <a:off x="4572000" y="2362200"/>
            <a:ext cx="27432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solidFill>
                  <a:srgbClr val="000066"/>
                </a:solidFill>
                <a:sym typeface="Symbol" pitchFamily="18" charset="2"/>
              </a:rPr>
              <a:t>Hypothesis </a:t>
            </a:r>
          </a:p>
          <a:p>
            <a:pPr algn="ctr" eaLnBrk="0" hangingPunct="0"/>
            <a:r>
              <a:rPr lang="en-US" b="1">
                <a:solidFill>
                  <a:srgbClr val="000066"/>
                </a:solidFill>
                <a:sym typeface="Symbol" pitchFamily="18" charset="2"/>
              </a:rPr>
              <a:t>Tests for  P</a:t>
            </a:r>
          </a:p>
        </p:txBody>
      </p:sp>
      <p:sp>
        <p:nvSpPr>
          <p:cNvPr id="17461" name="Freeform 16"/>
          <p:cNvSpPr>
            <a:spLocks/>
          </p:cNvSpPr>
          <p:nvPr/>
        </p:nvSpPr>
        <p:spPr bwMode="auto">
          <a:xfrm>
            <a:off x="304800" y="1828800"/>
            <a:ext cx="5562600" cy="4419600"/>
          </a:xfrm>
          <a:custGeom>
            <a:avLst/>
            <a:gdLst>
              <a:gd name="T0" fmla="*/ 2147483647 w 3504"/>
              <a:gd name="T1" fmla="*/ 2147483647 h 2784"/>
              <a:gd name="T2" fmla="*/ 2147483647 w 3504"/>
              <a:gd name="T3" fmla="*/ 2147483647 h 2784"/>
              <a:gd name="T4" fmla="*/ 2147483647 w 3504"/>
              <a:gd name="T5" fmla="*/ 0 h 2784"/>
              <a:gd name="T6" fmla="*/ 0 w 3504"/>
              <a:gd name="T7" fmla="*/ 0 h 2784"/>
              <a:gd name="T8" fmla="*/ 0 w 3504"/>
              <a:gd name="T9" fmla="*/ 2147483647 h 2784"/>
              <a:gd name="T10" fmla="*/ 2147483647 w 3504"/>
              <a:gd name="T11" fmla="*/ 2147483647 h 2784"/>
              <a:gd name="T12" fmla="*/ 2147483647 w 3504"/>
              <a:gd name="T13" fmla="*/ 2147483647 h 2784"/>
              <a:gd name="T14" fmla="*/ 2147483647 w 3504"/>
              <a:gd name="T15" fmla="*/ 2147483647 h 2784"/>
              <a:gd name="T16" fmla="*/ 2147483647 w 3504"/>
              <a:gd name="T17" fmla="*/ 2147483647 h 27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504"/>
              <a:gd name="T28" fmla="*/ 0 h 2784"/>
              <a:gd name="T29" fmla="*/ 3504 w 3504"/>
              <a:gd name="T30" fmla="*/ 2784 h 27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504" h="2784">
                <a:moveTo>
                  <a:pt x="3408" y="1056"/>
                </a:moveTo>
                <a:lnTo>
                  <a:pt x="2400" y="1056"/>
                </a:lnTo>
                <a:lnTo>
                  <a:pt x="2400" y="0"/>
                </a:lnTo>
                <a:lnTo>
                  <a:pt x="0" y="0"/>
                </a:lnTo>
                <a:lnTo>
                  <a:pt x="0" y="2784"/>
                </a:lnTo>
                <a:lnTo>
                  <a:pt x="3504" y="2784"/>
                </a:lnTo>
                <a:lnTo>
                  <a:pt x="3504" y="1056"/>
                </a:lnTo>
                <a:lnTo>
                  <a:pt x="3360" y="1056"/>
                </a:lnTo>
                <a:lnTo>
                  <a:pt x="3408" y="1056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62" name="Text Box 17"/>
          <p:cNvSpPr txBox="1">
            <a:spLocks noChangeArrowheads="1"/>
          </p:cNvSpPr>
          <p:nvPr/>
        </p:nvSpPr>
        <p:spPr bwMode="auto">
          <a:xfrm>
            <a:off x="6884988" y="4505325"/>
            <a:ext cx="1828800" cy="7207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Not discussed in this chapter</a:t>
            </a:r>
          </a:p>
        </p:txBody>
      </p:sp>
      <p:sp>
        <p:nvSpPr>
          <p:cNvPr id="17463" name="Line 18"/>
          <p:cNvSpPr>
            <a:spLocks noChangeShapeType="1"/>
          </p:cNvSpPr>
          <p:nvPr/>
        </p:nvSpPr>
        <p:spPr bwMode="auto">
          <a:xfrm>
            <a:off x="7342188" y="4124325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447" name="Object 39"/>
          <p:cNvGraphicFramePr>
            <a:graphicFrameLocks noChangeAspect="1"/>
          </p:cNvGraphicFramePr>
          <p:nvPr/>
        </p:nvGraphicFramePr>
        <p:xfrm>
          <a:off x="2951163" y="2332038"/>
          <a:ext cx="268287" cy="482600"/>
        </p:xfrm>
        <a:graphic>
          <a:graphicData uri="http://schemas.openxmlformats.org/presentationml/2006/ole">
            <p:oleObj spid="_x0000_s17447" name="Equation" r:id="rId4" imgW="126890" imgH="228402" progId="Equation.3">
              <p:embed/>
            </p:oleObj>
          </a:graphicData>
        </a:graphic>
      </p:graphicFrame>
      <p:sp>
        <p:nvSpPr>
          <p:cNvPr id="17464" name="Rectangle 20"/>
          <p:cNvSpPr>
            <a:spLocks noChangeArrowheads="1"/>
          </p:cNvSpPr>
          <p:nvPr/>
        </p:nvSpPr>
        <p:spPr bwMode="auto">
          <a:xfrm>
            <a:off x="6386513" y="3644900"/>
            <a:ext cx="2019300" cy="458788"/>
          </a:xfrm>
          <a:prstGeom prst="rect">
            <a:avLst/>
          </a:prstGeom>
          <a:solidFill>
            <a:srgbClr val="C7DAF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solidFill>
                  <a:srgbClr val="000066"/>
                </a:solidFill>
                <a:sym typeface="Symbol" pitchFamily="18" charset="2"/>
              </a:rPr>
              <a:t>nP(1 – P) &lt; 5</a:t>
            </a:r>
          </a:p>
        </p:txBody>
      </p:sp>
      <p:sp>
        <p:nvSpPr>
          <p:cNvPr id="17465" name="Slide Number Placeholder 1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016801F6-115D-45E5-B982-B4E983A25940}" type="slidenum">
              <a:rPr lang="en-US" smtClean="0">
                <a:latin typeface="Arial" charset="0"/>
                <a:cs typeface="Arial" charset="0"/>
              </a:rPr>
              <a:pPr/>
              <a:t>44</a:t>
            </a:fld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17448" name="Object 40"/>
          <p:cNvGraphicFramePr>
            <a:graphicFrameLocks noChangeAspect="1"/>
          </p:cNvGraphicFramePr>
          <p:nvPr/>
        </p:nvGraphicFramePr>
        <p:xfrm>
          <a:off x="4232275" y="4711700"/>
          <a:ext cx="1458913" cy="493713"/>
        </p:xfrm>
        <a:graphic>
          <a:graphicData uri="http://schemas.openxmlformats.org/presentationml/2006/ole">
            <p:oleObj spid="_x0000_s17448" name="Equation" r:id="rId5" imgW="672840" imgH="228600" progId="Equation.3">
              <p:embed/>
            </p:oleObj>
          </a:graphicData>
        </a:graphic>
      </p:graphicFrame>
      <p:graphicFrame>
        <p:nvGraphicFramePr>
          <p:cNvPr id="17449" name="Object 41"/>
          <p:cNvGraphicFramePr>
            <a:graphicFrameLocks noChangeAspect="1"/>
          </p:cNvGraphicFramePr>
          <p:nvPr/>
        </p:nvGraphicFramePr>
        <p:xfrm>
          <a:off x="4232275" y="5245100"/>
          <a:ext cx="1431925" cy="493713"/>
        </p:xfrm>
        <a:graphic>
          <a:graphicData uri="http://schemas.openxmlformats.org/presentationml/2006/ole">
            <p:oleObj spid="_x0000_s17449" name="Equation" r:id="rId6" imgW="660240" imgH="228600" progId="Equation.3">
              <p:embed/>
            </p:oleObj>
          </a:graphicData>
        </a:graphic>
      </p:graphicFrame>
      <p:sp>
        <p:nvSpPr>
          <p:cNvPr id="17466" name="Rectangle 27"/>
          <p:cNvSpPr>
            <a:spLocks noChangeArrowheads="1"/>
          </p:cNvSpPr>
          <p:nvPr/>
        </p:nvSpPr>
        <p:spPr bwMode="auto">
          <a:xfrm>
            <a:off x="4178300" y="4699000"/>
            <a:ext cx="1600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39738"/>
            <a:ext cx="7793038" cy="762000"/>
          </a:xfrm>
        </p:spPr>
        <p:txBody>
          <a:bodyPr/>
          <a:lstStyle/>
          <a:p>
            <a:pPr eaLnBrk="1" hangingPunct="1"/>
            <a:r>
              <a:rPr lang="en-US" smtClean="0"/>
              <a:t>Example:  Z Test for Proportion</a:t>
            </a:r>
          </a:p>
        </p:txBody>
      </p:sp>
      <p:sp>
        <p:nvSpPr>
          <p:cNvPr id="18447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868488"/>
            <a:ext cx="4343400" cy="4227512"/>
          </a:xfrm>
          <a:solidFill>
            <a:srgbClr val="FDE0BD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700" smtClean="0"/>
              <a:t>   A marketing company claims that it receives 8% responses from its mailing.  To test this claim, a random sample of 500 were surveyed  with 25 responses.  Test at the </a:t>
            </a:r>
            <a:r>
              <a:rPr lang="en-US" sz="2700" b="1" smtClean="0">
                <a:sym typeface="Symbol" pitchFamily="18" charset="2"/>
              </a:rPr>
              <a:t></a:t>
            </a:r>
            <a:r>
              <a:rPr lang="en-US" sz="2700" smtClean="0"/>
              <a:t> = .05 significance level.</a:t>
            </a:r>
          </a:p>
        </p:txBody>
      </p:sp>
      <p:sp>
        <p:nvSpPr>
          <p:cNvPr id="184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8449" name="Rectangle 3"/>
          <p:cNvSpPr>
            <a:spLocks noChangeArrowheads="1"/>
          </p:cNvSpPr>
          <p:nvPr/>
        </p:nvSpPr>
        <p:spPr bwMode="auto">
          <a:xfrm>
            <a:off x="609600" y="5029200"/>
            <a:ext cx="4133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50" name="Text Box 5"/>
          <p:cNvSpPr txBox="1">
            <a:spLocks noChangeArrowheads="1"/>
          </p:cNvSpPr>
          <p:nvPr/>
        </p:nvSpPr>
        <p:spPr bwMode="auto">
          <a:xfrm>
            <a:off x="5181600" y="4267200"/>
            <a:ext cx="3194050" cy="2154238"/>
          </a:xfrm>
          <a:prstGeom prst="rect">
            <a:avLst/>
          </a:prstGeom>
          <a:solidFill>
            <a:srgbClr val="C7DAF7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Check: 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000"/>
              <a:t>Our approximation for P is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000"/>
              <a:t>        = 25/500 = .05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sz="2000"/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000"/>
              <a:t>nP(1 - P) = (500)(.05)(.95)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000"/>
              <a:t>           </a:t>
            </a:r>
            <a:r>
              <a:rPr lang="en-US" sz="1000"/>
              <a:t> </a:t>
            </a:r>
            <a:r>
              <a:rPr lang="en-US" sz="2000"/>
              <a:t>    = 23.75 &gt; 5</a:t>
            </a:r>
          </a:p>
          <a:p>
            <a:pPr>
              <a:spcBef>
                <a:spcPct val="50000"/>
              </a:spcBef>
            </a:pPr>
            <a:endParaRPr lang="en-US" sz="800"/>
          </a:p>
        </p:txBody>
      </p:sp>
      <p:pic>
        <p:nvPicPr>
          <p:cNvPr id="18451" name="Picture 7" descr="j01964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1828800"/>
            <a:ext cx="2590800" cy="196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5559425" y="5002213"/>
          <a:ext cx="207963" cy="373062"/>
        </p:xfrm>
        <a:graphic>
          <a:graphicData uri="http://schemas.openxmlformats.org/presentationml/2006/ole">
            <p:oleObj spid="_x0000_s18445" name="Equation" r:id="rId4" imgW="126890" imgH="228402" progId="Equation.3">
              <p:embed/>
            </p:oleObj>
          </a:graphicData>
        </a:graphic>
      </p:graphicFrame>
      <p:sp>
        <p:nvSpPr>
          <p:cNvPr id="18452" name="Text Box 13"/>
          <p:cNvSpPr txBox="1">
            <a:spLocks noChangeArrowheads="1"/>
          </p:cNvSpPr>
          <p:nvPr/>
        </p:nvSpPr>
        <p:spPr bwMode="auto">
          <a:xfrm>
            <a:off x="8302625" y="5549900"/>
            <a:ext cx="547688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>
                <a:solidFill>
                  <a:srgbClr val="00A479"/>
                </a:solidFill>
                <a:sym typeface="Wingdings" pitchFamily="2" charset="2"/>
              </a:rPr>
              <a:t></a:t>
            </a:r>
          </a:p>
        </p:txBody>
      </p:sp>
      <p:sp>
        <p:nvSpPr>
          <p:cNvPr id="18453" name="Slide Number Placeholder 1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179E57BE-1F07-4A7D-9B6D-052FA543597D}" type="slidenum">
              <a:rPr lang="en-US" smtClean="0">
                <a:latin typeface="Arial" charset="0"/>
                <a:cs typeface="Arial" charset="0"/>
              </a:rPr>
              <a:pPr/>
              <a:t>45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2" name="Rectangle 2"/>
          <p:cNvSpPr>
            <a:spLocks noChangeArrowheads="1"/>
          </p:cNvSpPr>
          <p:nvPr/>
        </p:nvSpPr>
        <p:spPr bwMode="auto">
          <a:xfrm>
            <a:off x="1066800" y="2819400"/>
            <a:ext cx="533400" cy="381000"/>
          </a:xfrm>
          <a:prstGeom prst="rect">
            <a:avLst/>
          </a:prstGeom>
          <a:solidFill>
            <a:srgbClr val="C7DAF7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83" name="Rectangle 10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Z Test for Proportion: Solution</a:t>
            </a:r>
            <a:endParaRPr lang="en-US" i="1" smtClean="0"/>
          </a:p>
        </p:txBody>
      </p:sp>
      <p:sp>
        <p:nvSpPr>
          <p:cNvPr id="19484" name="Rectangle 12"/>
          <p:cNvSpPr>
            <a:spLocks noGrp="1" noChangeArrowheads="1"/>
          </p:cNvSpPr>
          <p:nvPr>
            <p:ph idx="1"/>
          </p:nvPr>
        </p:nvSpPr>
        <p:spPr>
          <a:xfrm>
            <a:off x="381000" y="2743200"/>
            <a:ext cx="3848100" cy="990600"/>
          </a:xfrm>
        </p:spPr>
        <p:txBody>
          <a:bodyPr lIns="90488" tIns="44450" rIns="90488" bIns="44450"/>
          <a:lstStyle/>
          <a:p>
            <a:pPr marL="342900" indent="-342900" defTabSz="914400" eaLnBrk="1" hangingPunct="1">
              <a:buFont typeface="Wingdings" pitchFamily="2" charset="2"/>
              <a:buNone/>
            </a:pPr>
            <a:r>
              <a:rPr lang="en-US" sz="2400" b="1" smtClean="0">
                <a:latin typeface="Symbol" pitchFamily="18" charset="2"/>
              </a:rPr>
              <a:t>a</a:t>
            </a:r>
            <a:r>
              <a:rPr lang="en-US" sz="2400" b="1" smtClean="0"/>
              <a:t>  </a:t>
            </a:r>
            <a:r>
              <a:rPr lang="en-US" sz="2300" smtClean="0"/>
              <a:t>= .05   </a:t>
            </a:r>
          </a:p>
          <a:p>
            <a:pPr marL="342900" indent="-342900" defTabSz="914400" eaLnBrk="1" hangingPunct="1">
              <a:buFont typeface="Wingdings" pitchFamily="2" charset="2"/>
              <a:buNone/>
            </a:pPr>
            <a:r>
              <a:rPr lang="en-US" sz="2300" smtClean="0"/>
              <a:t>n = 500,       = .05</a:t>
            </a:r>
          </a:p>
        </p:txBody>
      </p:sp>
      <p:sp>
        <p:nvSpPr>
          <p:cNvPr id="1948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9486" name="Rectangle 40"/>
          <p:cNvSpPr>
            <a:spLocks noChangeArrowheads="1"/>
          </p:cNvSpPr>
          <p:nvPr/>
        </p:nvSpPr>
        <p:spPr bwMode="auto">
          <a:xfrm>
            <a:off x="4900613" y="4087813"/>
            <a:ext cx="2963862" cy="438150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87" name="Line 3"/>
          <p:cNvSpPr>
            <a:spLocks noChangeShapeType="1"/>
          </p:cNvSpPr>
          <p:nvPr/>
        </p:nvSpPr>
        <p:spPr bwMode="auto">
          <a:xfrm>
            <a:off x="2438400" y="4267200"/>
            <a:ext cx="0" cy="137160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Rectangle 4"/>
          <p:cNvSpPr>
            <a:spLocks noChangeArrowheads="1"/>
          </p:cNvSpPr>
          <p:nvPr/>
        </p:nvSpPr>
        <p:spPr bwMode="auto">
          <a:xfrm>
            <a:off x="8077200" y="2286000"/>
            <a:ext cx="884238" cy="4572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89" name="Rectangle 5"/>
          <p:cNvSpPr>
            <a:spLocks noChangeArrowheads="1"/>
          </p:cNvSpPr>
          <p:nvPr/>
        </p:nvSpPr>
        <p:spPr bwMode="auto">
          <a:xfrm>
            <a:off x="762000" y="6019800"/>
            <a:ext cx="838200" cy="3048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90" name="Rectangle 6"/>
          <p:cNvSpPr>
            <a:spLocks noChangeArrowheads="1"/>
          </p:cNvSpPr>
          <p:nvPr/>
        </p:nvSpPr>
        <p:spPr bwMode="auto">
          <a:xfrm>
            <a:off x="1600200" y="5715000"/>
            <a:ext cx="609600" cy="228600"/>
          </a:xfrm>
          <a:prstGeom prst="rect">
            <a:avLst/>
          </a:prstGeom>
          <a:solidFill>
            <a:srgbClr val="FDDBE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91" name="Rectangle 7"/>
          <p:cNvSpPr>
            <a:spLocks noChangeArrowheads="1"/>
          </p:cNvSpPr>
          <p:nvPr/>
        </p:nvSpPr>
        <p:spPr bwMode="auto">
          <a:xfrm>
            <a:off x="2962275" y="5721350"/>
            <a:ext cx="531813" cy="227013"/>
          </a:xfrm>
          <a:prstGeom prst="rect">
            <a:avLst/>
          </a:prstGeom>
          <a:solidFill>
            <a:srgbClr val="FDDBE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92" name="Rectangle 8"/>
          <p:cNvSpPr>
            <a:spLocks noChangeArrowheads="1"/>
          </p:cNvSpPr>
          <p:nvPr/>
        </p:nvSpPr>
        <p:spPr bwMode="auto">
          <a:xfrm>
            <a:off x="2667000" y="3733800"/>
            <a:ext cx="914400" cy="304800"/>
          </a:xfrm>
          <a:prstGeom prst="rect">
            <a:avLst/>
          </a:prstGeom>
          <a:solidFill>
            <a:srgbClr val="FDDBE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93" name="Freeform 9"/>
          <p:cNvSpPr>
            <a:spLocks/>
          </p:cNvSpPr>
          <p:nvPr/>
        </p:nvSpPr>
        <p:spPr bwMode="auto">
          <a:xfrm>
            <a:off x="3119438" y="5200650"/>
            <a:ext cx="698500" cy="442913"/>
          </a:xfrm>
          <a:custGeom>
            <a:avLst/>
            <a:gdLst>
              <a:gd name="T0" fmla="*/ 0 w 440"/>
              <a:gd name="T1" fmla="*/ 0 h 279"/>
              <a:gd name="T2" fmla="*/ 2147483647 w 440"/>
              <a:gd name="T3" fmla="*/ 2147483647 h 279"/>
              <a:gd name="T4" fmla="*/ 2147483647 w 440"/>
              <a:gd name="T5" fmla="*/ 2147483647 h 279"/>
              <a:gd name="T6" fmla="*/ 2147483647 w 440"/>
              <a:gd name="T7" fmla="*/ 2147483647 h 279"/>
              <a:gd name="T8" fmla="*/ 2147483647 w 440"/>
              <a:gd name="T9" fmla="*/ 2147483647 h 279"/>
              <a:gd name="T10" fmla="*/ 2147483647 w 440"/>
              <a:gd name="T11" fmla="*/ 2147483647 h 279"/>
              <a:gd name="T12" fmla="*/ 2147483647 w 440"/>
              <a:gd name="T13" fmla="*/ 2147483647 h 279"/>
              <a:gd name="T14" fmla="*/ 2147483647 w 440"/>
              <a:gd name="T15" fmla="*/ 2147483647 h 279"/>
              <a:gd name="T16" fmla="*/ 2147483647 w 440"/>
              <a:gd name="T17" fmla="*/ 2147483647 h 2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40"/>
              <a:gd name="T28" fmla="*/ 0 h 279"/>
              <a:gd name="T29" fmla="*/ 440 w 440"/>
              <a:gd name="T30" fmla="*/ 279 h 27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40" h="279">
                <a:moveTo>
                  <a:pt x="0" y="0"/>
                </a:moveTo>
                <a:lnTo>
                  <a:pt x="3" y="279"/>
                </a:lnTo>
                <a:lnTo>
                  <a:pt x="440" y="273"/>
                </a:lnTo>
                <a:lnTo>
                  <a:pt x="440" y="255"/>
                </a:lnTo>
                <a:lnTo>
                  <a:pt x="269" y="225"/>
                </a:lnTo>
                <a:lnTo>
                  <a:pt x="195" y="192"/>
                </a:lnTo>
                <a:lnTo>
                  <a:pt x="161" y="168"/>
                </a:lnTo>
                <a:lnTo>
                  <a:pt x="111" y="135"/>
                </a:lnTo>
                <a:lnTo>
                  <a:pt x="32" y="51"/>
                </a:lnTo>
              </a:path>
            </a:pathLst>
          </a:custGeom>
          <a:solidFill>
            <a:srgbClr val="C7DAF7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494" name="Freeform 11"/>
          <p:cNvSpPr>
            <a:spLocks/>
          </p:cNvSpPr>
          <p:nvPr/>
        </p:nvSpPr>
        <p:spPr bwMode="auto">
          <a:xfrm>
            <a:off x="1066800" y="5224463"/>
            <a:ext cx="690563" cy="409575"/>
          </a:xfrm>
          <a:custGeom>
            <a:avLst/>
            <a:gdLst>
              <a:gd name="T0" fmla="*/ 2147483647 w 435"/>
              <a:gd name="T1" fmla="*/ 0 h 258"/>
              <a:gd name="T2" fmla="*/ 2147483647 w 435"/>
              <a:gd name="T3" fmla="*/ 2147483647 h 258"/>
              <a:gd name="T4" fmla="*/ 0 w 435"/>
              <a:gd name="T5" fmla="*/ 2147483647 h 258"/>
              <a:gd name="T6" fmla="*/ 0 w 435"/>
              <a:gd name="T7" fmla="*/ 2147483647 h 258"/>
              <a:gd name="T8" fmla="*/ 2147483647 w 435"/>
              <a:gd name="T9" fmla="*/ 2147483647 h 258"/>
              <a:gd name="T10" fmla="*/ 2147483647 w 435"/>
              <a:gd name="T11" fmla="*/ 2147483647 h 258"/>
              <a:gd name="T12" fmla="*/ 2147483647 w 435"/>
              <a:gd name="T13" fmla="*/ 2147483647 h 258"/>
              <a:gd name="T14" fmla="*/ 2147483647 w 435"/>
              <a:gd name="T15" fmla="*/ 2147483647 h 258"/>
              <a:gd name="T16" fmla="*/ 2147483647 w 435"/>
              <a:gd name="T17" fmla="*/ 2147483647 h 258"/>
              <a:gd name="T18" fmla="*/ 2147483647 w 435"/>
              <a:gd name="T19" fmla="*/ 2147483647 h 25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35"/>
              <a:gd name="T31" fmla="*/ 0 h 258"/>
              <a:gd name="T32" fmla="*/ 435 w 435"/>
              <a:gd name="T33" fmla="*/ 258 h 25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35" h="258">
                <a:moveTo>
                  <a:pt x="429" y="0"/>
                </a:moveTo>
                <a:lnTo>
                  <a:pt x="435" y="258"/>
                </a:lnTo>
                <a:lnTo>
                  <a:pt x="0" y="258"/>
                </a:lnTo>
                <a:lnTo>
                  <a:pt x="0" y="240"/>
                </a:lnTo>
                <a:lnTo>
                  <a:pt x="15" y="236"/>
                </a:lnTo>
                <a:lnTo>
                  <a:pt x="92" y="230"/>
                </a:lnTo>
                <a:lnTo>
                  <a:pt x="224" y="186"/>
                </a:lnTo>
                <a:lnTo>
                  <a:pt x="260" y="165"/>
                </a:lnTo>
                <a:lnTo>
                  <a:pt x="308" y="137"/>
                </a:lnTo>
                <a:lnTo>
                  <a:pt x="362" y="84"/>
                </a:lnTo>
              </a:path>
            </a:pathLst>
          </a:custGeom>
          <a:solidFill>
            <a:srgbClr val="C7DAF7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495" name="Rectangle 13"/>
          <p:cNvSpPr>
            <a:spLocks noChangeArrowheads="1"/>
          </p:cNvSpPr>
          <p:nvPr/>
        </p:nvSpPr>
        <p:spPr bwMode="auto">
          <a:xfrm>
            <a:off x="4943475" y="4041775"/>
            <a:ext cx="42005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Reject H</a:t>
            </a:r>
            <a:r>
              <a:rPr lang="en-US" baseline="-25000"/>
              <a:t>0</a:t>
            </a:r>
            <a:r>
              <a:rPr lang="en-US"/>
              <a:t> at </a:t>
            </a:r>
            <a:r>
              <a:rPr lang="en-US">
                <a:sym typeface="Symbol" pitchFamily="18" charset="2"/>
              </a:rPr>
              <a:t></a:t>
            </a:r>
            <a:r>
              <a:rPr lang="en-US"/>
              <a:t> = .05</a:t>
            </a:r>
          </a:p>
        </p:txBody>
      </p:sp>
      <p:sp>
        <p:nvSpPr>
          <p:cNvPr id="19496" name="Rectangle 14"/>
          <p:cNvSpPr>
            <a:spLocks noChangeArrowheads="1"/>
          </p:cNvSpPr>
          <p:nvPr/>
        </p:nvSpPr>
        <p:spPr bwMode="auto">
          <a:xfrm>
            <a:off x="457200" y="1676400"/>
            <a:ext cx="2057400" cy="103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en-US" sz="2800" b="1"/>
              <a:t>H</a:t>
            </a:r>
            <a:r>
              <a:rPr lang="en-US" sz="2800" b="1" baseline="-25000"/>
              <a:t>0</a:t>
            </a:r>
            <a:r>
              <a:rPr lang="en-US" sz="2800" b="1"/>
              <a:t>: P = .08    H</a:t>
            </a:r>
            <a:r>
              <a:rPr lang="en-US" sz="2800" b="1" baseline="-25000"/>
              <a:t>1</a:t>
            </a:r>
            <a:r>
              <a:rPr lang="en-US" sz="2800" b="1"/>
              <a:t>: P </a:t>
            </a:r>
            <a:r>
              <a:rPr lang="en-US" sz="2800" b="1">
                <a:latin typeface="Symbol" pitchFamily="18" charset="2"/>
              </a:rPr>
              <a:t>¹</a:t>
            </a:r>
            <a:r>
              <a:rPr lang="en-US" sz="2800" b="1"/>
              <a:t> .08</a:t>
            </a:r>
          </a:p>
        </p:txBody>
      </p:sp>
      <p:sp>
        <p:nvSpPr>
          <p:cNvPr id="19497" name="Rectangle 15"/>
          <p:cNvSpPr>
            <a:spLocks noChangeArrowheads="1"/>
          </p:cNvSpPr>
          <p:nvPr/>
        </p:nvSpPr>
        <p:spPr bwMode="auto">
          <a:xfrm>
            <a:off x="304800" y="3657600"/>
            <a:ext cx="3352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Critical Values: ± 1.96</a:t>
            </a:r>
          </a:p>
        </p:txBody>
      </p:sp>
      <p:sp>
        <p:nvSpPr>
          <p:cNvPr id="19498" name="Rectangle 16"/>
          <p:cNvSpPr>
            <a:spLocks noChangeArrowheads="1"/>
          </p:cNvSpPr>
          <p:nvPr/>
        </p:nvSpPr>
        <p:spPr bwMode="auto">
          <a:xfrm>
            <a:off x="4867275" y="1524000"/>
            <a:ext cx="3057525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/>
              <a:t>Test Statistic:</a:t>
            </a:r>
          </a:p>
        </p:txBody>
      </p:sp>
      <p:sp>
        <p:nvSpPr>
          <p:cNvPr id="19499" name="Rectangle 17"/>
          <p:cNvSpPr>
            <a:spLocks noChangeArrowheads="1"/>
          </p:cNvSpPr>
          <p:nvPr/>
        </p:nvSpPr>
        <p:spPr bwMode="auto">
          <a:xfrm>
            <a:off x="4876800" y="3581400"/>
            <a:ext cx="2143125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/>
              <a:t>Decision:</a:t>
            </a:r>
          </a:p>
        </p:txBody>
      </p:sp>
      <p:sp>
        <p:nvSpPr>
          <p:cNvPr id="19500" name="Rectangle 18"/>
          <p:cNvSpPr>
            <a:spLocks noChangeArrowheads="1"/>
          </p:cNvSpPr>
          <p:nvPr/>
        </p:nvSpPr>
        <p:spPr bwMode="auto">
          <a:xfrm>
            <a:off x="4876800" y="4572000"/>
            <a:ext cx="27432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/>
              <a:t>Conclusion:</a:t>
            </a:r>
          </a:p>
        </p:txBody>
      </p:sp>
      <p:sp>
        <p:nvSpPr>
          <p:cNvPr id="19501" name="Freeform 19"/>
          <p:cNvSpPr>
            <a:spLocks/>
          </p:cNvSpPr>
          <p:nvPr/>
        </p:nvSpPr>
        <p:spPr bwMode="auto">
          <a:xfrm>
            <a:off x="1066800" y="4267200"/>
            <a:ext cx="1389063" cy="1338263"/>
          </a:xfrm>
          <a:custGeom>
            <a:avLst/>
            <a:gdLst>
              <a:gd name="T0" fmla="*/ 0 w 875"/>
              <a:gd name="T1" fmla="*/ 2147483647 h 843"/>
              <a:gd name="T2" fmla="*/ 2147483647 w 875"/>
              <a:gd name="T3" fmla="*/ 2147483647 h 843"/>
              <a:gd name="T4" fmla="*/ 2147483647 w 875"/>
              <a:gd name="T5" fmla="*/ 2147483647 h 843"/>
              <a:gd name="T6" fmla="*/ 2147483647 w 875"/>
              <a:gd name="T7" fmla="*/ 2147483647 h 843"/>
              <a:gd name="T8" fmla="*/ 2147483647 w 875"/>
              <a:gd name="T9" fmla="*/ 2147483647 h 843"/>
              <a:gd name="T10" fmla="*/ 2147483647 w 875"/>
              <a:gd name="T11" fmla="*/ 2147483647 h 843"/>
              <a:gd name="T12" fmla="*/ 2147483647 w 875"/>
              <a:gd name="T13" fmla="*/ 2147483647 h 843"/>
              <a:gd name="T14" fmla="*/ 2147483647 w 875"/>
              <a:gd name="T15" fmla="*/ 2147483647 h 843"/>
              <a:gd name="T16" fmla="*/ 2147483647 w 875"/>
              <a:gd name="T17" fmla="*/ 2147483647 h 843"/>
              <a:gd name="T18" fmla="*/ 2147483647 w 875"/>
              <a:gd name="T19" fmla="*/ 2147483647 h 843"/>
              <a:gd name="T20" fmla="*/ 2147483647 w 875"/>
              <a:gd name="T21" fmla="*/ 2147483647 h 843"/>
              <a:gd name="T22" fmla="*/ 2147483647 w 875"/>
              <a:gd name="T23" fmla="*/ 2147483647 h 843"/>
              <a:gd name="T24" fmla="*/ 2147483647 w 875"/>
              <a:gd name="T25" fmla="*/ 2147483647 h 843"/>
              <a:gd name="T26" fmla="*/ 2147483647 w 875"/>
              <a:gd name="T27" fmla="*/ 2147483647 h 843"/>
              <a:gd name="T28" fmla="*/ 2147483647 w 875"/>
              <a:gd name="T29" fmla="*/ 2147483647 h 843"/>
              <a:gd name="T30" fmla="*/ 2147483647 w 875"/>
              <a:gd name="T31" fmla="*/ 0 h 84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75"/>
              <a:gd name="T49" fmla="*/ 0 h 843"/>
              <a:gd name="T50" fmla="*/ 875 w 875"/>
              <a:gd name="T51" fmla="*/ 843 h 84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75" h="843">
                <a:moveTo>
                  <a:pt x="0" y="842"/>
                </a:moveTo>
                <a:lnTo>
                  <a:pt x="92" y="831"/>
                </a:lnTo>
                <a:lnTo>
                  <a:pt x="137" y="822"/>
                </a:lnTo>
                <a:lnTo>
                  <a:pt x="183" y="808"/>
                </a:lnTo>
                <a:lnTo>
                  <a:pt x="229" y="789"/>
                </a:lnTo>
                <a:lnTo>
                  <a:pt x="276" y="763"/>
                </a:lnTo>
                <a:lnTo>
                  <a:pt x="321" y="729"/>
                </a:lnTo>
                <a:lnTo>
                  <a:pt x="414" y="631"/>
                </a:lnTo>
                <a:lnTo>
                  <a:pt x="506" y="493"/>
                </a:lnTo>
                <a:lnTo>
                  <a:pt x="598" y="329"/>
                </a:lnTo>
                <a:lnTo>
                  <a:pt x="643" y="245"/>
                </a:lnTo>
                <a:lnTo>
                  <a:pt x="690" y="165"/>
                </a:lnTo>
                <a:lnTo>
                  <a:pt x="735" y="98"/>
                </a:lnTo>
                <a:lnTo>
                  <a:pt x="782" y="45"/>
                </a:lnTo>
                <a:lnTo>
                  <a:pt x="827" y="11"/>
                </a:lnTo>
                <a:lnTo>
                  <a:pt x="874" y="0"/>
                </a:lnTo>
              </a:path>
            </a:pathLst>
          </a:custGeom>
          <a:noFill/>
          <a:ln w="254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502" name="Freeform 20"/>
          <p:cNvSpPr>
            <a:spLocks/>
          </p:cNvSpPr>
          <p:nvPr/>
        </p:nvSpPr>
        <p:spPr bwMode="auto">
          <a:xfrm>
            <a:off x="2438400" y="4267200"/>
            <a:ext cx="1389063" cy="1338263"/>
          </a:xfrm>
          <a:custGeom>
            <a:avLst/>
            <a:gdLst>
              <a:gd name="T0" fmla="*/ 2147483647 w 875"/>
              <a:gd name="T1" fmla="*/ 2147483647 h 843"/>
              <a:gd name="T2" fmla="*/ 2147483647 w 875"/>
              <a:gd name="T3" fmla="*/ 2147483647 h 843"/>
              <a:gd name="T4" fmla="*/ 2147483647 w 875"/>
              <a:gd name="T5" fmla="*/ 2147483647 h 843"/>
              <a:gd name="T6" fmla="*/ 2147483647 w 875"/>
              <a:gd name="T7" fmla="*/ 2147483647 h 843"/>
              <a:gd name="T8" fmla="*/ 2147483647 w 875"/>
              <a:gd name="T9" fmla="*/ 2147483647 h 843"/>
              <a:gd name="T10" fmla="*/ 2147483647 w 875"/>
              <a:gd name="T11" fmla="*/ 2147483647 h 843"/>
              <a:gd name="T12" fmla="*/ 2147483647 w 875"/>
              <a:gd name="T13" fmla="*/ 2147483647 h 843"/>
              <a:gd name="T14" fmla="*/ 2147483647 w 875"/>
              <a:gd name="T15" fmla="*/ 2147483647 h 843"/>
              <a:gd name="T16" fmla="*/ 2147483647 w 875"/>
              <a:gd name="T17" fmla="*/ 2147483647 h 843"/>
              <a:gd name="T18" fmla="*/ 2147483647 w 875"/>
              <a:gd name="T19" fmla="*/ 2147483647 h 843"/>
              <a:gd name="T20" fmla="*/ 2147483647 w 875"/>
              <a:gd name="T21" fmla="*/ 2147483647 h 843"/>
              <a:gd name="T22" fmla="*/ 2147483647 w 875"/>
              <a:gd name="T23" fmla="*/ 2147483647 h 843"/>
              <a:gd name="T24" fmla="*/ 2147483647 w 875"/>
              <a:gd name="T25" fmla="*/ 2147483647 h 843"/>
              <a:gd name="T26" fmla="*/ 2147483647 w 875"/>
              <a:gd name="T27" fmla="*/ 2147483647 h 843"/>
              <a:gd name="T28" fmla="*/ 2147483647 w 875"/>
              <a:gd name="T29" fmla="*/ 2147483647 h 843"/>
              <a:gd name="T30" fmla="*/ 0 w 875"/>
              <a:gd name="T31" fmla="*/ 0 h 84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75"/>
              <a:gd name="T49" fmla="*/ 0 h 843"/>
              <a:gd name="T50" fmla="*/ 875 w 875"/>
              <a:gd name="T51" fmla="*/ 843 h 84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75" h="843">
                <a:moveTo>
                  <a:pt x="874" y="842"/>
                </a:moveTo>
                <a:lnTo>
                  <a:pt x="782" y="831"/>
                </a:lnTo>
                <a:lnTo>
                  <a:pt x="735" y="822"/>
                </a:lnTo>
                <a:lnTo>
                  <a:pt x="690" y="808"/>
                </a:lnTo>
                <a:lnTo>
                  <a:pt x="643" y="789"/>
                </a:lnTo>
                <a:lnTo>
                  <a:pt x="598" y="763"/>
                </a:lnTo>
                <a:lnTo>
                  <a:pt x="551" y="729"/>
                </a:lnTo>
                <a:lnTo>
                  <a:pt x="459" y="631"/>
                </a:lnTo>
                <a:lnTo>
                  <a:pt x="368" y="493"/>
                </a:lnTo>
                <a:lnTo>
                  <a:pt x="276" y="329"/>
                </a:lnTo>
                <a:lnTo>
                  <a:pt x="230" y="245"/>
                </a:lnTo>
                <a:lnTo>
                  <a:pt x="183" y="165"/>
                </a:lnTo>
                <a:lnTo>
                  <a:pt x="137" y="98"/>
                </a:lnTo>
                <a:lnTo>
                  <a:pt x="92" y="45"/>
                </a:lnTo>
                <a:lnTo>
                  <a:pt x="45" y="11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503" name="Line 21"/>
          <p:cNvSpPr>
            <a:spLocks noChangeShapeType="1"/>
          </p:cNvSpPr>
          <p:nvPr/>
        </p:nvSpPr>
        <p:spPr bwMode="auto">
          <a:xfrm flipH="1" flipV="1">
            <a:off x="3124200" y="4495800"/>
            <a:ext cx="0" cy="1143000"/>
          </a:xfrm>
          <a:prstGeom prst="line">
            <a:avLst/>
          </a:prstGeom>
          <a:noFill/>
          <a:ln w="127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4" name="Rectangle 22"/>
          <p:cNvSpPr>
            <a:spLocks noChangeArrowheads="1"/>
          </p:cNvSpPr>
          <p:nvPr/>
        </p:nvSpPr>
        <p:spPr bwMode="auto">
          <a:xfrm>
            <a:off x="3733800" y="5486400"/>
            <a:ext cx="3333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i="1"/>
              <a:t>z</a:t>
            </a:r>
          </a:p>
        </p:txBody>
      </p:sp>
      <p:sp>
        <p:nvSpPr>
          <p:cNvPr id="19505" name="Rectangle 23"/>
          <p:cNvSpPr>
            <a:spLocks noChangeArrowheads="1"/>
          </p:cNvSpPr>
          <p:nvPr/>
        </p:nvSpPr>
        <p:spPr bwMode="auto">
          <a:xfrm>
            <a:off x="2286000" y="5638800"/>
            <a:ext cx="3079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/>
              <a:t>0</a:t>
            </a:r>
          </a:p>
        </p:txBody>
      </p:sp>
      <p:sp>
        <p:nvSpPr>
          <p:cNvPr id="19506" name="Line 24"/>
          <p:cNvSpPr>
            <a:spLocks noChangeShapeType="1"/>
          </p:cNvSpPr>
          <p:nvPr/>
        </p:nvSpPr>
        <p:spPr bwMode="auto">
          <a:xfrm>
            <a:off x="3124200" y="4572000"/>
            <a:ext cx="838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7" name="Line 25"/>
          <p:cNvSpPr>
            <a:spLocks noChangeShapeType="1"/>
          </p:cNvSpPr>
          <p:nvPr/>
        </p:nvSpPr>
        <p:spPr bwMode="auto">
          <a:xfrm flipH="1">
            <a:off x="838200" y="4572000"/>
            <a:ext cx="9144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8" name="Rectangle 26"/>
          <p:cNvSpPr>
            <a:spLocks noChangeArrowheads="1"/>
          </p:cNvSpPr>
          <p:nvPr/>
        </p:nvSpPr>
        <p:spPr bwMode="auto">
          <a:xfrm>
            <a:off x="838200" y="4191000"/>
            <a:ext cx="10636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Reject</a:t>
            </a:r>
          </a:p>
        </p:txBody>
      </p:sp>
      <p:sp>
        <p:nvSpPr>
          <p:cNvPr id="19509" name="Rectangle 27"/>
          <p:cNvSpPr>
            <a:spLocks noChangeArrowheads="1"/>
          </p:cNvSpPr>
          <p:nvPr/>
        </p:nvSpPr>
        <p:spPr bwMode="auto">
          <a:xfrm>
            <a:off x="3048000" y="4191000"/>
            <a:ext cx="10636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Reject</a:t>
            </a:r>
          </a:p>
        </p:txBody>
      </p:sp>
      <p:sp>
        <p:nvSpPr>
          <p:cNvPr id="19510" name="Rectangle 28"/>
          <p:cNvSpPr>
            <a:spLocks noChangeArrowheads="1"/>
          </p:cNvSpPr>
          <p:nvPr/>
        </p:nvSpPr>
        <p:spPr bwMode="auto">
          <a:xfrm>
            <a:off x="3429000" y="4953000"/>
            <a:ext cx="685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.025</a:t>
            </a:r>
          </a:p>
        </p:txBody>
      </p:sp>
      <p:sp>
        <p:nvSpPr>
          <p:cNvPr id="19511" name="Rectangle 29"/>
          <p:cNvSpPr>
            <a:spLocks noChangeArrowheads="1"/>
          </p:cNvSpPr>
          <p:nvPr/>
        </p:nvSpPr>
        <p:spPr bwMode="auto">
          <a:xfrm>
            <a:off x="762000" y="4953000"/>
            <a:ext cx="685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.025</a:t>
            </a:r>
          </a:p>
        </p:txBody>
      </p:sp>
      <p:sp>
        <p:nvSpPr>
          <p:cNvPr id="19512" name="Line 30"/>
          <p:cNvSpPr>
            <a:spLocks noChangeShapeType="1"/>
          </p:cNvSpPr>
          <p:nvPr/>
        </p:nvSpPr>
        <p:spPr bwMode="auto">
          <a:xfrm>
            <a:off x="1371600" y="5257800"/>
            <a:ext cx="228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13" name="Text Box 31"/>
          <p:cNvSpPr txBox="1">
            <a:spLocks noChangeArrowheads="1"/>
          </p:cNvSpPr>
          <p:nvPr/>
        </p:nvSpPr>
        <p:spPr bwMode="auto">
          <a:xfrm>
            <a:off x="2895600" y="5638800"/>
            <a:ext cx="628650" cy="366713"/>
          </a:xfrm>
          <a:prstGeom prst="rect">
            <a:avLst/>
          </a:prstGeom>
          <a:noFill/>
          <a:ln w="9525" cap="rnd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/>
              <a:t>1.96</a:t>
            </a:r>
          </a:p>
        </p:txBody>
      </p:sp>
      <p:sp>
        <p:nvSpPr>
          <p:cNvPr id="19514" name="Text Box 32"/>
          <p:cNvSpPr txBox="1">
            <a:spLocks noChangeArrowheads="1"/>
          </p:cNvSpPr>
          <p:nvPr/>
        </p:nvSpPr>
        <p:spPr bwMode="auto">
          <a:xfrm>
            <a:off x="762000" y="5943600"/>
            <a:ext cx="879475" cy="457200"/>
          </a:xfrm>
          <a:prstGeom prst="rect">
            <a:avLst/>
          </a:prstGeom>
          <a:noFill/>
          <a:ln w="9525" cap="rnd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-2.47</a:t>
            </a:r>
          </a:p>
        </p:txBody>
      </p:sp>
      <p:sp>
        <p:nvSpPr>
          <p:cNvPr id="19515" name="Rectangle 33"/>
          <p:cNvSpPr>
            <a:spLocks noChangeArrowheads="1"/>
          </p:cNvSpPr>
          <p:nvPr/>
        </p:nvSpPr>
        <p:spPr bwMode="auto">
          <a:xfrm>
            <a:off x="5029200" y="5105400"/>
            <a:ext cx="3429000" cy="15621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There is sufficient evidence to reject the company’s claim of 8% response rate.</a:t>
            </a:r>
          </a:p>
        </p:txBody>
      </p:sp>
      <p:sp>
        <p:nvSpPr>
          <p:cNvPr id="19516" name="Line 34"/>
          <p:cNvSpPr>
            <a:spLocks noChangeShapeType="1"/>
          </p:cNvSpPr>
          <p:nvPr/>
        </p:nvSpPr>
        <p:spPr bwMode="auto">
          <a:xfrm flipH="1">
            <a:off x="3276600" y="5334000"/>
            <a:ext cx="304800" cy="152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17" name="Line 35"/>
          <p:cNvSpPr>
            <a:spLocks noChangeShapeType="1"/>
          </p:cNvSpPr>
          <p:nvPr/>
        </p:nvSpPr>
        <p:spPr bwMode="auto">
          <a:xfrm flipV="1">
            <a:off x="1371600" y="5638800"/>
            <a:ext cx="0" cy="381000"/>
          </a:xfrm>
          <a:prstGeom prst="line">
            <a:avLst/>
          </a:prstGeom>
          <a:noFill/>
          <a:ln w="57150">
            <a:solidFill>
              <a:schemeClr val="fol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9480" name="Object 24"/>
          <p:cNvGraphicFramePr>
            <a:graphicFrameLocks noChangeAspect="1"/>
          </p:cNvGraphicFramePr>
          <p:nvPr/>
        </p:nvGraphicFramePr>
        <p:xfrm>
          <a:off x="3438525" y="2071688"/>
          <a:ext cx="5554663" cy="1365250"/>
        </p:xfrm>
        <a:graphic>
          <a:graphicData uri="http://schemas.openxmlformats.org/presentationml/2006/ole">
            <p:oleObj spid="_x0000_s19480" name="Equation" r:id="rId3" imgW="2578100" imgH="635000" progId="Equation.3">
              <p:embed/>
            </p:oleObj>
          </a:graphicData>
        </a:graphic>
      </p:graphicFrame>
      <p:sp>
        <p:nvSpPr>
          <p:cNvPr id="19518" name="Line 37"/>
          <p:cNvSpPr>
            <a:spLocks noChangeShapeType="1"/>
          </p:cNvSpPr>
          <p:nvPr/>
        </p:nvSpPr>
        <p:spPr bwMode="auto">
          <a:xfrm>
            <a:off x="914400" y="5638800"/>
            <a:ext cx="297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19" name="Text Box 38"/>
          <p:cNvSpPr txBox="1">
            <a:spLocks noChangeArrowheads="1"/>
          </p:cNvSpPr>
          <p:nvPr/>
        </p:nvSpPr>
        <p:spPr bwMode="auto">
          <a:xfrm>
            <a:off x="1524000" y="5638800"/>
            <a:ext cx="704850" cy="366713"/>
          </a:xfrm>
          <a:prstGeom prst="rect">
            <a:avLst/>
          </a:prstGeom>
          <a:noFill/>
          <a:ln w="9525" cap="rnd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/>
              <a:t>-1.96</a:t>
            </a:r>
          </a:p>
        </p:txBody>
      </p:sp>
      <p:sp>
        <p:nvSpPr>
          <p:cNvPr id="19520" name="Line 39"/>
          <p:cNvSpPr>
            <a:spLocks noChangeShapeType="1"/>
          </p:cNvSpPr>
          <p:nvPr/>
        </p:nvSpPr>
        <p:spPr bwMode="auto">
          <a:xfrm flipH="1" flipV="1">
            <a:off x="1752600" y="4495800"/>
            <a:ext cx="0" cy="1143000"/>
          </a:xfrm>
          <a:prstGeom prst="line">
            <a:avLst/>
          </a:prstGeom>
          <a:noFill/>
          <a:ln w="127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481" name="Object 25"/>
          <p:cNvGraphicFramePr>
            <a:graphicFrameLocks noChangeAspect="1"/>
          </p:cNvGraphicFramePr>
          <p:nvPr/>
        </p:nvGraphicFramePr>
        <p:xfrm>
          <a:off x="1739900" y="3136900"/>
          <a:ext cx="304800" cy="547688"/>
        </p:xfrm>
        <a:graphic>
          <a:graphicData uri="http://schemas.openxmlformats.org/presentationml/2006/ole">
            <p:oleObj spid="_x0000_s19481" name="Equation" r:id="rId4" imgW="126890" imgH="228402" progId="Equation.3">
              <p:embed/>
            </p:oleObj>
          </a:graphicData>
        </a:graphic>
      </p:graphicFrame>
      <p:sp>
        <p:nvSpPr>
          <p:cNvPr id="19521" name="Slide Number Placeholder 4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0AE1CD8A-3BC3-4C37-9382-7CDE5444F162}" type="slidenum">
              <a:rPr lang="en-US" smtClean="0">
                <a:latin typeface="Arial" charset="0"/>
                <a:cs typeface="Arial" charset="0"/>
              </a:rPr>
              <a:pPr/>
              <a:t>46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4" name="Rectangle 24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defTabSz="914400" eaLnBrk="1" hangingPunct="1"/>
            <a:r>
              <a:rPr lang="en-US" smtClean="0"/>
              <a:t>p-Value Solution</a:t>
            </a:r>
          </a:p>
        </p:txBody>
      </p:sp>
      <p:sp>
        <p:nvSpPr>
          <p:cNvPr id="20495" name="Text Box 19"/>
          <p:cNvSpPr>
            <a:spLocks noGrp="1" noChangeArrowheads="1"/>
          </p:cNvSpPr>
          <p:nvPr>
            <p:ph idx="1"/>
          </p:nvPr>
        </p:nvSpPr>
        <p:spPr>
          <a:xfrm>
            <a:off x="1371600" y="1600200"/>
            <a:ext cx="7315200" cy="923925"/>
          </a:xfrm>
        </p:spPr>
        <p:txBody>
          <a:bodyPr/>
          <a:lstStyle/>
          <a:p>
            <a:pPr marL="0" indent="0" defTabSz="914400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sz="2700" smtClean="0">
                <a:solidFill>
                  <a:srgbClr val="0000FF"/>
                </a:solidFill>
              </a:rPr>
              <a:t>Calculate the p-value and compare to </a:t>
            </a:r>
            <a:r>
              <a:rPr lang="en-US" sz="2700" b="1" smtClean="0">
                <a:solidFill>
                  <a:srgbClr val="0000FF"/>
                </a:solidFill>
                <a:sym typeface="Symbol" pitchFamily="18" charset="2"/>
              </a:rPr>
              <a:t></a:t>
            </a:r>
          </a:p>
          <a:p>
            <a:pPr marL="0" indent="0" defTabSz="914400" eaLnBrk="1" hangingPunct="1"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1900" smtClean="0">
                <a:solidFill>
                  <a:srgbClr val="0000FF"/>
                </a:solidFill>
                <a:sym typeface="Symbol" pitchFamily="18" charset="2"/>
              </a:rPr>
              <a:t>  (For a two sided test the p-value is always two sided)</a:t>
            </a:r>
          </a:p>
        </p:txBody>
      </p:sp>
      <p:sp>
        <p:nvSpPr>
          <p:cNvPr id="2049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0497" name="Text Box 2"/>
          <p:cNvSpPr txBox="1">
            <a:spLocks noChangeArrowheads="1"/>
          </p:cNvSpPr>
          <p:nvPr/>
        </p:nvSpPr>
        <p:spPr bwMode="auto">
          <a:xfrm>
            <a:off x="2209800" y="2590800"/>
            <a:ext cx="1524000" cy="304800"/>
          </a:xfrm>
          <a:prstGeom prst="rect">
            <a:avLst/>
          </a:prstGeom>
          <a:solidFill>
            <a:srgbClr val="FFFFA7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Do not reject H</a:t>
            </a:r>
            <a:r>
              <a:rPr lang="en-US" sz="1400" baseline="-25000"/>
              <a:t>0</a:t>
            </a:r>
          </a:p>
        </p:txBody>
      </p:sp>
      <p:sp>
        <p:nvSpPr>
          <p:cNvPr id="20498" name="Text Box 3"/>
          <p:cNvSpPr txBox="1">
            <a:spLocks noChangeArrowheads="1"/>
          </p:cNvSpPr>
          <p:nvPr/>
        </p:nvSpPr>
        <p:spPr bwMode="auto">
          <a:xfrm>
            <a:off x="4038600" y="2743200"/>
            <a:ext cx="1524000" cy="366713"/>
          </a:xfrm>
          <a:prstGeom prst="rect">
            <a:avLst/>
          </a:prstGeom>
          <a:solidFill>
            <a:srgbClr val="FFFFA7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/>
              <a:t>Reject H</a:t>
            </a:r>
            <a:r>
              <a:rPr lang="en-US" sz="1800" b="1" baseline="-25000"/>
              <a:t>0</a:t>
            </a:r>
          </a:p>
        </p:txBody>
      </p:sp>
      <p:sp>
        <p:nvSpPr>
          <p:cNvPr id="20499" name="Text Box 4"/>
          <p:cNvSpPr txBox="1">
            <a:spLocks noChangeArrowheads="1"/>
          </p:cNvSpPr>
          <p:nvPr/>
        </p:nvSpPr>
        <p:spPr bwMode="auto">
          <a:xfrm>
            <a:off x="381000" y="2743200"/>
            <a:ext cx="1219200" cy="366713"/>
          </a:xfrm>
          <a:prstGeom prst="rect">
            <a:avLst/>
          </a:prstGeom>
          <a:solidFill>
            <a:srgbClr val="FFFFA7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/>
              <a:t>Reject H</a:t>
            </a:r>
            <a:r>
              <a:rPr lang="en-US" sz="1800" b="1" baseline="-25000"/>
              <a:t>0</a:t>
            </a:r>
          </a:p>
        </p:txBody>
      </p:sp>
      <p:sp>
        <p:nvSpPr>
          <p:cNvPr id="20500" name="Freeform 5"/>
          <p:cNvSpPr>
            <a:spLocks/>
          </p:cNvSpPr>
          <p:nvPr/>
        </p:nvSpPr>
        <p:spPr bwMode="auto">
          <a:xfrm flipH="1">
            <a:off x="457200" y="4419600"/>
            <a:ext cx="762000" cy="152400"/>
          </a:xfrm>
          <a:custGeom>
            <a:avLst/>
            <a:gdLst>
              <a:gd name="T0" fmla="*/ 0 w 432"/>
              <a:gd name="T1" fmla="*/ 0 h 96"/>
              <a:gd name="T2" fmla="*/ 0 w 432"/>
              <a:gd name="T3" fmla="*/ 2147483647 h 96"/>
              <a:gd name="T4" fmla="*/ 2147483647 w 432"/>
              <a:gd name="T5" fmla="*/ 2147483647 h 96"/>
              <a:gd name="T6" fmla="*/ 2147483647 w 432"/>
              <a:gd name="T7" fmla="*/ 2147483647 h 96"/>
              <a:gd name="T8" fmla="*/ 2147483647 w 432"/>
              <a:gd name="T9" fmla="*/ 2147483647 h 96"/>
              <a:gd name="T10" fmla="*/ 2147483647 w 432"/>
              <a:gd name="T11" fmla="*/ 2147483647 h 96"/>
              <a:gd name="T12" fmla="*/ 2147483647 w 432"/>
              <a:gd name="T13" fmla="*/ 0 h 96"/>
              <a:gd name="T14" fmla="*/ 0 w 432"/>
              <a:gd name="T15" fmla="*/ 0 h 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2"/>
              <a:gd name="T25" fmla="*/ 0 h 96"/>
              <a:gd name="T26" fmla="*/ 432 w 432"/>
              <a:gd name="T27" fmla="*/ 96 h 9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2" h="96">
                <a:moveTo>
                  <a:pt x="0" y="0"/>
                </a:moveTo>
                <a:lnTo>
                  <a:pt x="0" y="96"/>
                </a:lnTo>
                <a:lnTo>
                  <a:pt x="432" y="96"/>
                </a:lnTo>
                <a:lnTo>
                  <a:pt x="432" y="48"/>
                </a:lnTo>
                <a:lnTo>
                  <a:pt x="336" y="48"/>
                </a:lnTo>
                <a:lnTo>
                  <a:pt x="240" y="48"/>
                </a:lnTo>
                <a:lnTo>
                  <a:pt x="48" y="0"/>
                </a:lnTo>
                <a:lnTo>
                  <a:pt x="0" y="0"/>
                </a:lnTo>
                <a:close/>
              </a:path>
            </a:pathLst>
          </a:custGeom>
          <a:solidFill>
            <a:srgbClr val="61F561"/>
          </a:soli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Freeform 6"/>
          <p:cNvSpPr>
            <a:spLocks/>
          </p:cNvSpPr>
          <p:nvPr/>
        </p:nvSpPr>
        <p:spPr bwMode="auto">
          <a:xfrm>
            <a:off x="4572000" y="4419600"/>
            <a:ext cx="685800" cy="152400"/>
          </a:xfrm>
          <a:custGeom>
            <a:avLst/>
            <a:gdLst>
              <a:gd name="T0" fmla="*/ 0 w 432"/>
              <a:gd name="T1" fmla="*/ 0 h 96"/>
              <a:gd name="T2" fmla="*/ 0 w 432"/>
              <a:gd name="T3" fmla="*/ 2147483647 h 96"/>
              <a:gd name="T4" fmla="*/ 2147483647 w 432"/>
              <a:gd name="T5" fmla="*/ 2147483647 h 96"/>
              <a:gd name="T6" fmla="*/ 2147483647 w 432"/>
              <a:gd name="T7" fmla="*/ 2147483647 h 96"/>
              <a:gd name="T8" fmla="*/ 2147483647 w 432"/>
              <a:gd name="T9" fmla="*/ 2147483647 h 96"/>
              <a:gd name="T10" fmla="*/ 2147483647 w 432"/>
              <a:gd name="T11" fmla="*/ 2147483647 h 96"/>
              <a:gd name="T12" fmla="*/ 2147483647 w 432"/>
              <a:gd name="T13" fmla="*/ 0 h 96"/>
              <a:gd name="T14" fmla="*/ 0 w 432"/>
              <a:gd name="T15" fmla="*/ 0 h 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32"/>
              <a:gd name="T25" fmla="*/ 0 h 96"/>
              <a:gd name="T26" fmla="*/ 432 w 432"/>
              <a:gd name="T27" fmla="*/ 96 h 9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32" h="96">
                <a:moveTo>
                  <a:pt x="0" y="0"/>
                </a:moveTo>
                <a:lnTo>
                  <a:pt x="0" y="96"/>
                </a:lnTo>
                <a:lnTo>
                  <a:pt x="432" y="96"/>
                </a:lnTo>
                <a:lnTo>
                  <a:pt x="432" y="48"/>
                </a:lnTo>
                <a:lnTo>
                  <a:pt x="336" y="48"/>
                </a:lnTo>
                <a:lnTo>
                  <a:pt x="240" y="48"/>
                </a:lnTo>
                <a:lnTo>
                  <a:pt x="48" y="0"/>
                </a:lnTo>
                <a:lnTo>
                  <a:pt x="0" y="0"/>
                </a:lnTo>
                <a:close/>
              </a:path>
            </a:pathLst>
          </a:custGeom>
          <a:solidFill>
            <a:srgbClr val="61F561"/>
          </a:soli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Rectangle 7"/>
          <p:cNvSpPr>
            <a:spLocks noChangeArrowheads="1"/>
          </p:cNvSpPr>
          <p:nvPr/>
        </p:nvSpPr>
        <p:spPr bwMode="auto">
          <a:xfrm>
            <a:off x="7315200" y="4038600"/>
            <a:ext cx="990600" cy="381000"/>
          </a:xfrm>
          <a:prstGeom prst="rect">
            <a:avLst/>
          </a:prstGeom>
          <a:solidFill>
            <a:srgbClr val="C7DAF7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03" name="Freeform 8"/>
          <p:cNvSpPr>
            <a:spLocks/>
          </p:cNvSpPr>
          <p:nvPr/>
        </p:nvSpPr>
        <p:spPr bwMode="auto">
          <a:xfrm>
            <a:off x="533400" y="3200400"/>
            <a:ext cx="2362200" cy="1295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504" name="Freeform 9"/>
          <p:cNvSpPr>
            <a:spLocks/>
          </p:cNvSpPr>
          <p:nvPr/>
        </p:nvSpPr>
        <p:spPr bwMode="auto">
          <a:xfrm>
            <a:off x="2895600" y="3200400"/>
            <a:ext cx="2286000" cy="1295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505" name="Line 10"/>
          <p:cNvSpPr>
            <a:spLocks noChangeShapeType="1"/>
          </p:cNvSpPr>
          <p:nvPr/>
        </p:nvSpPr>
        <p:spPr bwMode="auto">
          <a:xfrm>
            <a:off x="304800" y="4572000"/>
            <a:ext cx="510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Rectangle 11"/>
          <p:cNvSpPr>
            <a:spLocks noChangeArrowheads="1"/>
          </p:cNvSpPr>
          <p:nvPr/>
        </p:nvSpPr>
        <p:spPr bwMode="auto">
          <a:xfrm flipH="1">
            <a:off x="4114800" y="3124200"/>
            <a:ext cx="1295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>
                <a:latin typeface="Symbol" pitchFamily="18" charset="2"/>
                <a:sym typeface="Symbol" pitchFamily="18" charset="2"/>
              </a:rPr>
              <a:t></a:t>
            </a:r>
            <a:r>
              <a:rPr lang="en-US" sz="1800">
                <a:sym typeface="Symbol" pitchFamily="18" charset="2"/>
              </a:rPr>
              <a:t>/2</a:t>
            </a:r>
            <a:r>
              <a:rPr lang="en-US" sz="1800" i="1">
                <a:sym typeface="Symbol" pitchFamily="18" charset="2"/>
              </a:rPr>
              <a:t> </a:t>
            </a:r>
            <a:r>
              <a:rPr lang="en-US" sz="1800"/>
              <a:t>= .025</a:t>
            </a:r>
          </a:p>
        </p:txBody>
      </p:sp>
      <p:sp>
        <p:nvSpPr>
          <p:cNvPr id="20507" name="Line 12"/>
          <p:cNvSpPr>
            <a:spLocks noChangeShapeType="1"/>
          </p:cNvSpPr>
          <p:nvPr/>
        </p:nvSpPr>
        <p:spPr bwMode="auto">
          <a:xfrm>
            <a:off x="2895600" y="3200400"/>
            <a:ext cx="0" cy="1371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08" name="Text Box 13"/>
          <p:cNvSpPr txBox="1">
            <a:spLocks noChangeArrowheads="1"/>
          </p:cNvSpPr>
          <p:nvPr/>
        </p:nvSpPr>
        <p:spPr bwMode="auto">
          <a:xfrm>
            <a:off x="3505200" y="4572000"/>
            <a:ext cx="10668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1.96</a:t>
            </a:r>
            <a:endParaRPr lang="el-GR" sz="2000" b="1"/>
          </a:p>
        </p:txBody>
      </p:sp>
      <p:sp>
        <p:nvSpPr>
          <p:cNvPr id="20509" name="Line 14"/>
          <p:cNvSpPr>
            <a:spLocks noChangeShapeType="1"/>
          </p:cNvSpPr>
          <p:nvPr/>
        </p:nvSpPr>
        <p:spPr bwMode="auto">
          <a:xfrm>
            <a:off x="1752600" y="2895600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0" name="Text Box 15"/>
          <p:cNvSpPr txBox="1">
            <a:spLocks noChangeArrowheads="1"/>
          </p:cNvSpPr>
          <p:nvPr/>
        </p:nvSpPr>
        <p:spPr bwMode="auto">
          <a:xfrm>
            <a:off x="2667000" y="4495800"/>
            <a:ext cx="4572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0</a:t>
            </a:r>
            <a:endParaRPr lang="el-GR" sz="1800" baseline="-25000"/>
          </a:p>
        </p:txBody>
      </p:sp>
      <p:sp>
        <p:nvSpPr>
          <p:cNvPr id="20511" name="Line 16"/>
          <p:cNvSpPr>
            <a:spLocks noChangeShapeType="1"/>
          </p:cNvSpPr>
          <p:nvPr/>
        </p:nvSpPr>
        <p:spPr bwMode="auto">
          <a:xfrm flipV="1">
            <a:off x="4572000" y="36576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2" name="Line 17"/>
          <p:cNvSpPr>
            <a:spLocks noChangeShapeType="1"/>
          </p:cNvSpPr>
          <p:nvPr/>
        </p:nvSpPr>
        <p:spPr bwMode="auto">
          <a:xfrm>
            <a:off x="4038600" y="312420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3" name="Text Box 18"/>
          <p:cNvSpPr txBox="1">
            <a:spLocks noChangeArrowheads="1"/>
          </p:cNvSpPr>
          <p:nvPr/>
        </p:nvSpPr>
        <p:spPr bwMode="auto">
          <a:xfrm>
            <a:off x="685800" y="5257800"/>
            <a:ext cx="12954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</a:rPr>
              <a:t>Z = -2.47</a:t>
            </a:r>
            <a:endParaRPr lang="el-GR" sz="2000" b="1">
              <a:solidFill>
                <a:srgbClr val="0000FF"/>
              </a:solidFill>
            </a:endParaRPr>
          </a:p>
        </p:txBody>
      </p:sp>
      <p:sp>
        <p:nvSpPr>
          <p:cNvPr id="20514" name="Text Box 20"/>
          <p:cNvSpPr txBox="1">
            <a:spLocks noChangeArrowheads="1"/>
          </p:cNvSpPr>
          <p:nvPr/>
        </p:nvSpPr>
        <p:spPr bwMode="auto">
          <a:xfrm>
            <a:off x="75438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5791200" y="3535363"/>
          <a:ext cx="3200400" cy="920750"/>
        </p:xfrm>
        <a:graphic>
          <a:graphicData uri="http://schemas.openxmlformats.org/presentationml/2006/ole">
            <p:oleObj spid="_x0000_s20493" name="Equation" r:id="rId3" imgW="1765300" imgH="508000" progId="Equation.3">
              <p:embed/>
            </p:oleObj>
          </a:graphicData>
        </a:graphic>
      </p:graphicFrame>
      <p:sp>
        <p:nvSpPr>
          <p:cNvPr id="20515" name="Line 22"/>
          <p:cNvSpPr>
            <a:spLocks noChangeShapeType="1"/>
          </p:cNvSpPr>
          <p:nvPr/>
        </p:nvSpPr>
        <p:spPr bwMode="auto">
          <a:xfrm flipV="1">
            <a:off x="4038600" y="2743200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6" name="Rectangle 23"/>
          <p:cNvSpPr>
            <a:spLocks noChangeArrowheads="1"/>
          </p:cNvSpPr>
          <p:nvPr/>
        </p:nvSpPr>
        <p:spPr bwMode="auto">
          <a:xfrm flipH="1">
            <a:off x="6248400" y="2743200"/>
            <a:ext cx="2209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  <a:sym typeface="Symbol" pitchFamily="18" charset="2"/>
              </a:rPr>
              <a:t>p-value </a:t>
            </a:r>
            <a:r>
              <a:rPr lang="en-US" sz="2000" b="1">
                <a:solidFill>
                  <a:srgbClr val="0000FF"/>
                </a:solidFill>
              </a:rPr>
              <a:t>= .0136:</a:t>
            </a:r>
          </a:p>
        </p:txBody>
      </p:sp>
      <p:sp>
        <p:nvSpPr>
          <p:cNvPr id="20517" name="Text Box 25"/>
          <p:cNvSpPr txBox="1">
            <a:spLocks noChangeArrowheads="1"/>
          </p:cNvSpPr>
          <p:nvPr/>
        </p:nvSpPr>
        <p:spPr bwMode="auto">
          <a:xfrm>
            <a:off x="1676400" y="5791200"/>
            <a:ext cx="6172200" cy="47625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Reject H</a:t>
            </a:r>
            <a:r>
              <a:rPr lang="en-US" b="1" baseline="-25000"/>
              <a:t>0</a:t>
            </a:r>
            <a:r>
              <a:rPr lang="en-US" b="1"/>
              <a:t> since p-value = .0136 &lt; </a:t>
            </a:r>
            <a:r>
              <a:rPr lang="en-US" b="1">
                <a:sym typeface="Symbol" pitchFamily="18" charset="2"/>
              </a:rPr>
              <a:t> = .05</a:t>
            </a:r>
            <a:endParaRPr lang="en-US"/>
          </a:p>
        </p:txBody>
      </p:sp>
      <p:sp>
        <p:nvSpPr>
          <p:cNvPr id="20518" name="Line 26"/>
          <p:cNvSpPr>
            <a:spLocks noChangeShapeType="1"/>
          </p:cNvSpPr>
          <p:nvPr/>
        </p:nvSpPr>
        <p:spPr bwMode="auto">
          <a:xfrm flipV="1">
            <a:off x="1219200" y="36576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9" name="Line 27"/>
          <p:cNvSpPr>
            <a:spLocks noChangeShapeType="1"/>
          </p:cNvSpPr>
          <p:nvPr/>
        </p:nvSpPr>
        <p:spPr bwMode="auto">
          <a:xfrm flipH="1">
            <a:off x="381000" y="3810000"/>
            <a:ext cx="8382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0" name="Line 28"/>
          <p:cNvSpPr>
            <a:spLocks noChangeShapeType="1"/>
          </p:cNvSpPr>
          <p:nvPr/>
        </p:nvSpPr>
        <p:spPr bwMode="auto">
          <a:xfrm flipV="1">
            <a:off x="1752600" y="2743200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1" name="Line 29"/>
          <p:cNvSpPr>
            <a:spLocks noChangeShapeType="1"/>
          </p:cNvSpPr>
          <p:nvPr/>
        </p:nvSpPr>
        <p:spPr bwMode="auto">
          <a:xfrm flipV="1">
            <a:off x="1219200" y="4572000"/>
            <a:ext cx="0" cy="685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2" name="Text Box 30"/>
          <p:cNvSpPr txBox="1">
            <a:spLocks noChangeArrowheads="1"/>
          </p:cNvSpPr>
          <p:nvPr/>
        </p:nvSpPr>
        <p:spPr bwMode="auto">
          <a:xfrm>
            <a:off x="4038600" y="5257800"/>
            <a:ext cx="12954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</a:rPr>
              <a:t>Z = 2.47</a:t>
            </a:r>
            <a:endParaRPr lang="el-GR" sz="2000" b="1">
              <a:solidFill>
                <a:srgbClr val="0000FF"/>
              </a:solidFill>
            </a:endParaRPr>
          </a:p>
        </p:txBody>
      </p:sp>
      <p:sp>
        <p:nvSpPr>
          <p:cNvPr id="20523" name="Line 31"/>
          <p:cNvSpPr>
            <a:spLocks noChangeShapeType="1"/>
          </p:cNvSpPr>
          <p:nvPr/>
        </p:nvSpPr>
        <p:spPr bwMode="auto">
          <a:xfrm flipV="1">
            <a:off x="4572000" y="4572000"/>
            <a:ext cx="0" cy="685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4" name="Text Box 32"/>
          <p:cNvSpPr txBox="1">
            <a:spLocks noChangeArrowheads="1"/>
          </p:cNvSpPr>
          <p:nvPr/>
        </p:nvSpPr>
        <p:spPr bwMode="auto">
          <a:xfrm>
            <a:off x="1295400" y="4572000"/>
            <a:ext cx="9144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-1.96</a:t>
            </a:r>
            <a:endParaRPr lang="el-GR" sz="2000" b="1"/>
          </a:p>
        </p:txBody>
      </p:sp>
      <p:sp>
        <p:nvSpPr>
          <p:cNvPr id="20525" name="Line 33"/>
          <p:cNvSpPr>
            <a:spLocks noChangeShapeType="1"/>
          </p:cNvSpPr>
          <p:nvPr/>
        </p:nvSpPr>
        <p:spPr bwMode="auto">
          <a:xfrm flipH="1">
            <a:off x="152400" y="312420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6" name="Rectangle 34"/>
          <p:cNvSpPr>
            <a:spLocks noChangeArrowheads="1"/>
          </p:cNvSpPr>
          <p:nvPr/>
        </p:nvSpPr>
        <p:spPr bwMode="auto">
          <a:xfrm flipH="1">
            <a:off x="381000" y="3124200"/>
            <a:ext cx="1295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>
                <a:latin typeface="Symbol" pitchFamily="18" charset="2"/>
                <a:sym typeface="Symbol" pitchFamily="18" charset="2"/>
              </a:rPr>
              <a:t></a:t>
            </a:r>
            <a:r>
              <a:rPr lang="en-US" sz="1800">
                <a:sym typeface="Symbol" pitchFamily="18" charset="2"/>
              </a:rPr>
              <a:t>/2</a:t>
            </a:r>
            <a:r>
              <a:rPr lang="en-US" sz="1800" i="1">
                <a:sym typeface="Symbol" pitchFamily="18" charset="2"/>
              </a:rPr>
              <a:t> </a:t>
            </a:r>
            <a:r>
              <a:rPr lang="en-US" sz="1800"/>
              <a:t>= .025</a:t>
            </a:r>
          </a:p>
        </p:txBody>
      </p:sp>
      <p:sp>
        <p:nvSpPr>
          <p:cNvPr id="20527" name="Line 35"/>
          <p:cNvSpPr>
            <a:spLocks noChangeShapeType="1"/>
          </p:cNvSpPr>
          <p:nvPr/>
        </p:nvSpPr>
        <p:spPr bwMode="auto">
          <a:xfrm>
            <a:off x="4572000" y="3810000"/>
            <a:ext cx="9144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8" name="Rectangle 36"/>
          <p:cNvSpPr>
            <a:spLocks noChangeArrowheads="1"/>
          </p:cNvSpPr>
          <p:nvPr/>
        </p:nvSpPr>
        <p:spPr bwMode="auto">
          <a:xfrm flipH="1">
            <a:off x="4572000" y="3810000"/>
            <a:ext cx="8382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  <a:sym typeface="Symbol" pitchFamily="18" charset="2"/>
              </a:rPr>
              <a:t>.0068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20529" name="Rectangle 37"/>
          <p:cNvSpPr>
            <a:spLocks noChangeArrowheads="1"/>
          </p:cNvSpPr>
          <p:nvPr/>
        </p:nvSpPr>
        <p:spPr bwMode="auto">
          <a:xfrm flipH="1">
            <a:off x="381000" y="3810000"/>
            <a:ext cx="8382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  <a:sym typeface="Symbol" pitchFamily="18" charset="2"/>
              </a:rPr>
              <a:t>.0068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20530" name="Rectangle 38"/>
          <p:cNvSpPr>
            <a:spLocks noChangeArrowheads="1"/>
          </p:cNvSpPr>
          <p:nvPr/>
        </p:nvSpPr>
        <p:spPr bwMode="auto">
          <a:xfrm>
            <a:off x="5715000" y="2667000"/>
            <a:ext cx="3276600" cy="19050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31" name="Slide Number Placeholder 4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1F085423-B5F5-4804-9024-2B005D39A3FE}" type="slidenum">
              <a:rPr lang="en-US" smtClean="0">
                <a:latin typeface="Arial" charset="0"/>
                <a:cs typeface="Arial" charset="0"/>
              </a:rPr>
              <a:pPr/>
              <a:t>47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34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Assessing the Power of a Test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>
          <a:xfrm>
            <a:off x="731838" y="1600200"/>
            <a:ext cx="8159750" cy="1158875"/>
          </a:xfrm>
        </p:spPr>
        <p:txBody>
          <a:bodyPr/>
          <a:lstStyle/>
          <a:p>
            <a:pPr eaLnBrk="1" hangingPunct="1"/>
            <a:r>
              <a:rPr lang="en-US" smtClean="0"/>
              <a:t>Recall the possible hypothesis test outcomes:</a:t>
            </a:r>
          </a:p>
        </p:txBody>
      </p:sp>
      <p:sp>
        <p:nvSpPr>
          <p:cNvPr id="7782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7828" name="Rectangle 35"/>
          <p:cNvSpPr>
            <a:spLocks noChangeArrowheads="1"/>
          </p:cNvSpPr>
          <p:nvPr/>
        </p:nvSpPr>
        <p:spPr bwMode="auto">
          <a:xfrm>
            <a:off x="1755775" y="5659438"/>
            <a:ext cx="6473825" cy="841375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7829" name="Rectangle 4"/>
          <p:cNvSpPr>
            <a:spLocks noChangeArrowheads="1"/>
          </p:cNvSpPr>
          <p:nvPr/>
        </p:nvSpPr>
        <p:spPr bwMode="auto">
          <a:xfrm>
            <a:off x="4133850" y="2185988"/>
            <a:ext cx="4572000" cy="841375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7830" name="Rectangle 5"/>
          <p:cNvSpPr>
            <a:spLocks noChangeArrowheads="1"/>
          </p:cNvSpPr>
          <p:nvPr/>
        </p:nvSpPr>
        <p:spPr bwMode="auto">
          <a:xfrm>
            <a:off x="2597150" y="2587625"/>
            <a:ext cx="1539875" cy="1974850"/>
          </a:xfrm>
          <a:prstGeom prst="rect">
            <a:avLst/>
          </a:prstGeom>
          <a:solidFill>
            <a:srgbClr val="C7DAF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7831" name="Rectangle 6"/>
          <p:cNvSpPr>
            <a:spLocks noChangeArrowheads="1"/>
          </p:cNvSpPr>
          <p:nvPr/>
        </p:nvSpPr>
        <p:spPr bwMode="auto">
          <a:xfrm>
            <a:off x="5029200" y="2185988"/>
            <a:ext cx="24987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000" b="1">
                <a:solidFill>
                  <a:srgbClr val="008000"/>
                </a:solidFill>
              </a:rPr>
              <a:t>Actual Situation</a:t>
            </a:r>
            <a:endParaRPr lang="en-US" sz="2000">
              <a:solidFill>
                <a:srgbClr val="008000"/>
              </a:solidFill>
            </a:endParaRPr>
          </a:p>
        </p:txBody>
      </p:sp>
      <p:sp>
        <p:nvSpPr>
          <p:cNvPr id="77832" name="Rectangle 7"/>
          <p:cNvSpPr>
            <a:spLocks noChangeArrowheads="1"/>
          </p:cNvSpPr>
          <p:nvPr/>
        </p:nvSpPr>
        <p:spPr bwMode="auto">
          <a:xfrm>
            <a:off x="2667000" y="2587625"/>
            <a:ext cx="1239838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>
                <a:solidFill>
                  <a:srgbClr val="008000"/>
                </a:solidFill>
              </a:rPr>
              <a:t>Decision</a:t>
            </a:r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2706688" y="3063875"/>
            <a:ext cx="124777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/>
              <a:t>Do Not </a:t>
            </a:r>
          </a:p>
          <a:p>
            <a:pPr algn="ctr" eaLnBrk="0" hangingPunct="0"/>
            <a:r>
              <a:rPr lang="en-US" sz="2000"/>
              <a:t>Reject H</a:t>
            </a:r>
            <a:r>
              <a:rPr lang="en-US" sz="2000" baseline="-25000"/>
              <a:t>0</a:t>
            </a:r>
          </a:p>
        </p:txBody>
      </p:sp>
      <p:sp>
        <p:nvSpPr>
          <p:cNvPr id="77834" name="Rectangle 12"/>
          <p:cNvSpPr>
            <a:spLocks noChangeArrowheads="1"/>
          </p:cNvSpPr>
          <p:nvPr/>
        </p:nvSpPr>
        <p:spPr bwMode="auto">
          <a:xfrm>
            <a:off x="4092575" y="3063875"/>
            <a:ext cx="22352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>
                <a:solidFill>
                  <a:srgbClr val="0000FF"/>
                </a:solidFill>
              </a:rPr>
              <a:t>Correct Decision</a:t>
            </a:r>
          </a:p>
          <a:p>
            <a:pPr eaLnBrk="0" hangingPunct="0"/>
            <a:r>
              <a:rPr lang="en-US" sz="2000" b="1"/>
              <a:t>       </a:t>
            </a:r>
            <a:r>
              <a:rPr lang="en-US" sz="2000" b="1">
                <a:solidFill>
                  <a:schemeClr val="hlink"/>
                </a:solidFill>
              </a:rPr>
              <a:t>(1 -  </a:t>
            </a:r>
            <a:r>
              <a:rPr lang="en-US" sz="2000" b="1" i="1">
                <a:solidFill>
                  <a:schemeClr val="hlink"/>
                </a:solidFill>
              </a:rPr>
              <a:t> </a:t>
            </a:r>
            <a:r>
              <a:rPr lang="en-US" sz="2000" b="1">
                <a:solidFill>
                  <a:schemeClr val="hlink"/>
                </a:solidFill>
              </a:rPr>
              <a:t> )</a:t>
            </a:r>
          </a:p>
        </p:txBody>
      </p:sp>
      <p:sp>
        <p:nvSpPr>
          <p:cNvPr id="77835" name="Rectangle 13"/>
          <p:cNvSpPr>
            <a:spLocks noChangeArrowheads="1"/>
          </p:cNvSpPr>
          <p:nvPr/>
        </p:nvSpPr>
        <p:spPr bwMode="auto">
          <a:xfrm>
            <a:off x="5010150" y="3355975"/>
            <a:ext cx="341313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>
                <a:solidFill>
                  <a:schemeClr val="hlink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77836" name="Rectangle 14"/>
          <p:cNvSpPr>
            <a:spLocks noChangeArrowheads="1"/>
          </p:cNvSpPr>
          <p:nvPr/>
        </p:nvSpPr>
        <p:spPr bwMode="auto">
          <a:xfrm>
            <a:off x="6594475" y="3059113"/>
            <a:ext cx="1744663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Type II Error </a:t>
            </a:r>
          </a:p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( </a:t>
            </a:r>
            <a:r>
              <a:rPr lang="el-GR" sz="2000" b="1">
                <a:solidFill>
                  <a:schemeClr val="hlink"/>
                </a:solidFill>
                <a:sym typeface="Symbol" pitchFamily="18" charset="2"/>
              </a:rPr>
              <a:t>β</a:t>
            </a:r>
            <a:r>
              <a:rPr lang="en-US" sz="2000" b="1">
                <a:solidFill>
                  <a:schemeClr val="hlink"/>
                </a:solidFill>
                <a:sym typeface="Symbol" pitchFamily="18" charset="2"/>
              </a:rPr>
              <a:t> )</a:t>
            </a:r>
            <a:endParaRPr lang="en-US" sz="2000" b="1">
              <a:solidFill>
                <a:schemeClr val="hlink"/>
              </a:solidFill>
            </a:endParaRPr>
          </a:p>
        </p:txBody>
      </p:sp>
      <p:sp>
        <p:nvSpPr>
          <p:cNvPr id="77837" name="Rectangle 15"/>
          <p:cNvSpPr>
            <a:spLocks noChangeArrowheads="1"/>
          </p:cNvSpPr>
          <p:nvPr/>
        </p:nvSpPr>
        <p:spPr bwMode="auto">
          <a:xfrm>
            <a:off x="2706688" y="3941763"/>
            <a:ext cx="124777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/>
              <a:t>Reject H</a:t>
            </a:r>
            <a:r>
              <a:rPr lang="en-US" sz="2000" baseline="-25000"/>
              <a:t>0</a:t>
            </a:r>
          </a:p>
        </p:txBody>
      </p:sp>
      <p:sp>
        <p:nvSpPr>
          <p:cNvPr id="77838" name="Rectangle 18"/>
          <p:cNvSpPr>
            <a:spLocks noChangeArrowheads="1"/>
          </p:cNvSpPr>
          <p:nvPr/>
        </p:nvSpPr>
        <p:spPr bwMode="auto">
          <a:xfrm>
            <a:off x="4316413" y="3824288"/>
            <a:ext cx="16049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Type I Error</a:t>
            </a:r>
          </a:p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(    )</a:t>
            </a:r>
          </a:p>
        </p:txBody>
      </p:sp>
      <p:sp>
        <p:nvSpPr>
          <p:cNvPr id="77839" name="Rectangle 19"/>
          <p:cNvSpPr>
            <a:spLocks noChangeArrowheads="1"/>
          </p:cNvSpPr>
          <p:nvPr/>
        </p:nvSpPr>
        <p:spPr bwMode="auto">
          <a:xfrm>
            <a:off x="4937125" y="4132263"/>
            <a:ext cx="341313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>
                <a:solidFill>
                  <a:schemeClr val="hlink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77840" name="Line 22"/>
          <p:cNvSpPr>
            <a:spLocks noChangeShapeType="1"/>
          </p:cNvSpPr>
          <p:nvPr/>
        </p:nvSpPr>
        <p:spPr bwMode="auto">
          <a:xfrm flipH="1">
            <a:off x="6362700" y="2587625"/>
            <a:ext cx="1588" cy="19748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7841" name="Rectangle 23"/>
          <p:cNvSpPr>
            <a:spLocks noChangeArrowheads="1"/>
          </p:cNvSpPr>
          <p:nvPr/>
        </p:nvSpPr>
        <p:spPr bwMode="auto">
          <a:xfrm>
            <a:off x="2590800" y="2200275"/>
            <a:ext cx="6096000" cy="2362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7842" name="Rectangle 24"/>
          <p:cNvSpPr>
            <a:spLocks noChangeArrowheads="1"/>
          </p:cNvSpPr>
          <p:nvPr/>
        </p:nvSpPr>
        <p:spPr bwMode="auto">
          <a:xfrm>
            <a:off x="6705600" y="2587625"/>
            <a:ext cx="12192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/>
              <a:t> H</a:t>
            </a:r>
            <a:r>
              <a:rPr lang="en-US" sz="2000" baseline="-25000"/>
              <a:t>0</a:t>
            </a:r>
            <a:r>
              <a:rPr lang="en-US" sz="2000"/>
              <a:t> False</a:t>
            </a:r>
          </a:p>
        </p:txBody>
      </p:sp>
      <p:sp>
        <p:nvSpPr>
          <p:cNvPr id="77843" name="Rectangle 25"/>
          <p:cNvSpPr>
            <a:spLocks noChangeArrowheads="1"/>
          </p:cNvSpPr>
          <p:nvPr/>
        </p:nvSpPr>
        <p:spPr bwMode="auto">
          <a:xfrm>
            <a:off x="4495800" y="2587625"/>
            <a:ext cx="1119188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/>
              <a:t> H</a:t>
            </a:r>
            <a:r>
              <a:rPr lang="en-US" sz="2000" baseline="-25000"/>
              <a:t>0</a:t>
            </a:r>
            <a:r>
              <a:rPr lang="en-US" sz="2000"/>
              <a:t> True</a:t>
            </a:r>
          </a:p>
        </p:txBody>
      </p:sp>
      <p:sp>
        <p:nvSpPr>
          <p:cNvPr id="77844" name="Line 26"/>
          <p:cNvSpPr>
            <a:spLocks noChangeShapeType="1"/>
          </p:cNvSpPr>
          <p:nvPr/>
        </p:nvSpPr>
        <p:spPr bwMode="auto">
          <a:xfrm>
            <a:off x="2590800" y="2587625"/>
            <a:ext cx="609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5" name="Line 27"/>
          <p:cNvSpPr>
            <a:spLocks noChangeShapeType="1"/>
          </p:cNvSpPr>
          <p:nvPr/>
        </p:nvSpPr>
        <p:spPr bwMode="auto">
          <a:xfrm>
            <a:off x="4133850" y="2185988"/>
            <a:ext cx="0" cy="2376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6" name="Line 28"/>
          <p:cNvSpPr>
            <a:spLocks noChangeShapeType="1"/>
          </p:cNvSpPr>
          <p:nvPr/>
        </p:nvSpPr>
        <p:spPr bwMode="auto">
          <a:xfrm>
            <a:off x="2590800" y="3830638"/>
            <a:ext cx="609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7" name="Rectangle 29"/>
          <p:cNvSpPr>
            <a:spLocks noChangeArrowheads="1"/>
          </p:cNvSpPr>
          <p:nvPr/>
        </p:nvSpPr>
        <p:spPr bwMode="auto">
          <a:xfrm>
            <a:off x="512763" y="2806700"/>
            <a:ext cx="1670050" cy="1012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b="1"/>
              <a:t>Key:</a:t>
            </a:r>
          </a:p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Outcome</a:t>
            </a:r>
          </a:p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(Probability)</a:t>
            </a:r>
          </a:p>
        </p:txBody>
      </p:sp>
      <p:sp>
        <p:nvSpPr>
          <p:cNvPr id="77848" name="Line 30"/>
          <p:cNvSpPr>
            <a:spLocks noChangeShapeType="1"/>
          </p:cNvSpPr>
          <p:nvPr/>
        </p:nvSpPr>
        <p:spPr bwMode="auto">
          <a:xfrm>
            <a:off x="2590800" y="3027363"/>
            <a:ext cx="609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9" name="Rectangle 31"/>
          <p:cNvSpPr>
            <a:spLocks noChangeArrowheads="1"/>
          </p:cNvSpPr>
          <p:nvPr/>
        </p:nvSpPr>
        <p:spPr bwMode="auto">
          <a:xfrm>
            <a:off x="6326188" y="3824288"/>
            <a:ext cx="23050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Correct Decision </a:t>
            </a:r>
          </a:p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( 1 - </a:t>
            </a:r>
            <a:r>
              <a:rPr lang="el-GR" sz="2000" b="1">
                <a:solidFill>
                  <a:schemeClr val="hlink"/>
                </a:solidFill>
                <a:sym typeface="Symbol" pitchFamily="18" charset="2"/>
              </a:rPr>
              <a:t>β</a:t>
            </a:r>
            <a:r>
              <a:rPr lang="en-US" sz="2000" b="1">
                <a:solidFill>
                  <a:schemeClr val="hlink"/>
                </a:solidFill>
                <a:sym typeface="Symbol" pitchFamily="18" charset="2"/>
              </a:rPr>
              <a:t> )</a:t>
            </a:r>
            <a:endParaRPr lang="en-US" sz="2000" b="1">
              <a:solidFill>
                <a:schemeClr val="hlink"/>
              </a:solidFill>
            </a:endParaRPr>
          </a:p>
        </p:txBody>
      </p:sp>
      <p:sp>
        <p:nvSpPr>
          <p:cNvPr id="77850" name="Rectangle 32"/>
          <p:cNvSpPr>
            <a:spLocks noChangeArrowheads="1"/>
          </p:cNvSpPr>
          <p:nvPr/>
        </p:nvSpPr>
        <p:spPr bwMode="auto">
          <a:xfrm>
            <a:off x="365125" y="4708525"/>
            <a:ext cx="815975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l-GR">
                <a:sym typeface="Symbol" pitchFamily="18" charset="2"/>
              </a:rPr>
              <a:t>β</a:t>
            </a:r>
            <a:r>
              <a:rPr lang="en-US"/>
              <a:t> denotes the probability of Type II Error </a:t>
            </a:r>
          </a:p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1 – </a:t>
            </a:r>
            <a:r>
              <a:rPr lang="el-GR">
                <a:sym typeface="Symbol" pitchFamily="18" charset="2"/>
              </a:rPr>
              <a:t>β</a:t>
            </a:r>
            <a:r>
              <a:rPr lang="en-US"/>
              <a:t> is defined as the </a:t>
            </a:r>
            <a:r>
              <a:rPr lang="en-US">
                <a:solidFill>
                  <a:srgbClr val="0000FF"/>
                </a:solidFill>
              </a:rPr>
              <a:t>power of the test</a:t>
            </a:r>
          </a:p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/>
              <a:t>	</a:t>
            </a:r>
          </a:p>
        </p:txBody>
      </p:sp>
      <p:sp>
        <p:nvSpPr>
          <p:cNvPr id="77851" name="Text Box 33"/>
          <p:cNvSpPr txBox="1">
            <a:spLocks noChangeArrowheads="1"/>
          </p:cNvSpPr>
          <p:nvPr/>
        </p:nvSpPr>
        <p:spPr bwMode="auto">
          <a:xfrm>
            <a:off x="1500188" y="5659438"/>
            <a:ext cx="6913562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Power = 1 – </a:t>
            </a:r>
            <a:r>
              <a:rPr lang="el-GR">
                <a:sym typeface="Symbol" pitchFamily="18" charset="2"/>
              </a:rPr>
              <a:t>β</a:t>
            </a:r>
            <a:r>
              <a:rPr lang="en-US"/>
              <a:t> = the probability that a false null </a:t>
            </a:r>
          </a:p>
          <a:p>
            <a:pPr algn="ctr"/>
            <a:r>
              <a:rPr lang="en-US"/>
              <a:t>              hypothesis is rejected</a:t>
            </a:r>
          </a:p>
        </p:txBody>
      </p:sp>
      <p:sp>
        <p:nvSpPr>
          <p:cNvPr id="77852" name="Slide Number Placeholder 2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F684B825-0F34-4949-8117-AFA3DEEBE018}" type="slidenum">
              <a:rPr lang="en-US" smtClean="0">
                <a:latin typeface="Arial" charset="0"/>
                <a:cs typeface="Arial" charset="0"/>
              </a:rPr>
              <a:pPr/>
              <a:t>48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7853" name="TextBox 6"/>
          <p:cNvSpPr txBox="1">
            <a:spLocks noChangeArrowheads="1"/>
          </p:cNvSpPr>
          <p:nvPr/>
        </p:nvSpPr>
        <p:spPr bwMode="auto">
          <a:xfrm>
            <a:off x="336550" y="50800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9.5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1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Type II Error</a:t>
            </a:r>
          </a:p>
        </p:txBody>
      </p:sp>
      <p:sp>
        <p:nvSpPr>
          <p:cNvPr id="21572" name="Rectangle 5"/>
          <p:cNvSpPr>
            <a:spLocks noGrp="1" noChangeArrowheads="1"/>
          </p:cNvSpPr>
          <p:nvPr>
            <p:ph idx="1"/>
          </p:nvPr>
        </p:nvSpPr>
        <p:spPr>
          <a:xfrm>
            <a:off x="4243388" y="3941763"/>
            <a:ext cx="768350" cy="6223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or</a:t>
            </a:r>
          </a:p>
        </p:txBody>
      </p:sp>
      <p:sp>
        <p:nvSpPr>
          <p:cNvPr id="2157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1574" name="Rectangle 30"/>
          <p:cNvSpPr>
            <a:spLocks noChangeArrowheads="1"/>
          </p:cNvSpPr>
          <p:nvPr/>
        </p:nvSpPr>
        <p:spPr bwMode="auto">
          <a:xfrm>
            <a:off x="3740150" y="2359025"/>
            <a:ext cx="1308100" cy="9969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575" name="Text Box 24"/>
          <p:cNvSpPr txBox="1">
            <a:spLocks noChangeArrowheads="1"/>
          </p:cNvSpPr>
          <p:nvPr/>
        </p:nvSpPr>
        <p:spPr bwMode="auto">
          <a:xfrm>
            <a:off x="814388" y="3282950"/>
            <a:ext cx="32766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decision rule is:</a:t>
            </a:r>
          </a:p>
        </p:txBody>
      </p:sp>
      <p:graphicFrame>
        <p:nvGraphicFramePr>
          <p:cNvPr id="21566" name="Object 6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19075" y="3795713"/>
          <a:ext cx="3981450" cy="865187"/>
        </p:xfrm>
        <a:graphic>
          <a:graphicData uri="http://schemas.openxmlformats.org/presentationml/2006/ole">
            <p:oleObj spid="_x0000_s21566" name="Equation" r:id="rId3" imgW="59787000" imgH="13795560" progId="Equation.3">
              <p:embed/>
            </p:oleObj>
          </a:graphicData>
        </a:graphic>
      </p:graphicFrame>
      <p:graphicFrame>
        <p:nvGraphicFramePr>
          <p:cNvPr id="21567" name="Object 63"/>
          <p:cNvGraphicFramePr>
            <a:graphicFrameLocks noChangeAspect="1"/>
          </p:cNvGraphicFramePr>
          <p:nvPr/>
        </p:nvGraphicFramePr>
        <p:xfrm>
          <a:off x="3825875" y="2428875"/>
          <a:ext cx="1147763" cy="396875"/>
        </p:xfrm>
        <a:graphic>
          <a:graphicData uri="http://schemas.openxmlformats.org/presentationml/2006/ole">
            <p:oleObj spid="_x0000_s21567" name="Equation" r:id="rId4" imgW="864360" imgH="291960" progId="Equation.3">
              <p:embed/>
            </p:oleObj>
          </a:graphicData>
        </a:graphic>
      </p:graphicFrame>
      <p:graphicFrame>
        <p:nvGraphicFramePr>
          <p:cNvPr id="21568" name="Object 64"/>
          <p:cNvGraphicFramePr>
            <a:graphicFrameLocks noChangeAspect="1"/>
          </p:cNvGraphicFramePr>
          <p:nvPr/>
        </p:nvGraphicFramePr>
        <p:xfrm>
          <a:off x="3825875" y="2962275"/>
          <a:ext cx="1125538" cy="395288"/>
        </p:xfrm>
        <a:graphic>
          <a:graphicData uri="http://schemas.openxmlformats.org/presentationml/2006/ole">
            <p:oleObj spid="_x0000_s21568" name="Equation" r:id="rId5" imgW="851760" imgH="291960" progId="Equation.3">
              <p:embed/>
            </p:oleObj>
          </a:graphicData>
        </a:graphic>
      </p:graphicFrame>
      <p:sp>
        <p:nvSpPr>
          <p:cNvPr id="21576" name="Text Box 29"/>
          <p:cNvSpPr txBox="1">
            <a:spLocks noChangeArrowheads="1"/>
          </p:cNvSpPr>
          <p:nvPr/>
        </p:nvSpPr>
        <p:spPr bwMode="auto">
          <a:xfrm>
            <a:off x="1169988" y="1527175"/>
            <a:ext cx="7205662" cy="8302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Assume the population is normal and the population variance is known.  Consider the test</a:t>
            </a:r>
          </a:p>
        </p:txBody>
      </p:sp>
      <p:graphicFrame>
        <p:nvGraphicFramePr>
          <p:cNvPr id="21569" name="Object 65"/>
          <p:cNvGraphicFramePr>
            <a:graphicFrameLocks noChangeAspect="1"/>
          </p:cNvGraphicFramePr>
          <p:nvPr/>
        </p:nvGraphicFramePr>
        <p:xfrm>
          <a:off x="4730750" y="3978275"/>
          <a:ext cx="4325938" cy="495300"/>
        </p:xfrm>
        <a:graphic>
          <a:graphicData uri="http://schemas.openxmlformats.org/presentationml/2006/ole">
            <p:oleObj spid="_x0000_s21569" name="Equation" r:id="rId6" imgW="2209680" imgH="253800" progId="Equation.3">
              <p:embed/>
            </p:oleObj>
          </a:graphicData>
        </a:graphic>
      </p:graphicFrame>
      <p:sp>
        <p:nvSpPr>
          <p:cNvPr id="21577" name="Text Box 32"/>
          <p:cNvSpPr txBox="1">
            <a:spLocks noChangeArrowheads="1"/>
          </p:cNvSpPr>
          <p:nvPr/>
        </p:nvSpPr>
        <p:spPr bwMode="auto">
          <a:xfrm>
            <a:off x="1243013" y="4745038"/>
            <a:ext cx="7388225" cy="83026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If the null hypothesis is false and the true mean is </a:t>
            </a:r>
            <a:r>
              <a:rPr lang="el-GR"/>
              <a:t>μ</a:t>
            </a:r>
            <a:r>
              <a:rPr lang="en-US"/>
              <a:t>*, then the probability of type II error is</a:t>
            </a:r>
            <a:endParaRPr lang="el-GR"/>
          </a:p>
        </p:txBody>
      </p:sp>
      <p:graphicFrame>
        <p:nvGraphicFramePr>
          <p:cNvPr id="21570" name="Object 66"/>
          <p:cNvGraphicFramePr>
            <a:graphicFrameLocks noChangeAspect="1"/>
          </p:cNvGraphicFramePr>
          <p:nvPr/>
        </p:nvGraphicFramePr>
        <p:xfrm>
          <a:off x="2174875" y="5586413"/>
          <a:ext cx="4702175" cy="941387"/>
        </p:xfrm>
        <a:graphic>
          <a:graphicData uri="http://schemas.openxmlformats.org/presentationml/2006/ole">
            <p:oleObj spid="_x0000_s21570" name="Equation" r:id="rId7" imgW="76872600" imgH="15419880" progId="Equation.3">
              <p:embed/>
            </p:oleObj>
          </a:graphicData>
        </a:graphic>
      </p:graphicFrame>
      <p:sp>
        <p:nvSpPr>
          <p:cNvPr id="21578" name="Slide Number Placeholder 1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387BEC9E-2A2A-4AB6-BDF4-7EA3880ED945}" type="slidenum">
              <a:rPr lang="en-US" smtClean="0">
                <a:latin typeface="Arial" charset="0"/>
                <a:cs typeface="Arial" charset="0"/>
              </a:rPr>
              <a:pPr/>
              <a:t>49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57188"/>
            <a:ext cx="7793038" cy="838200"/>
          </a:xfrm>
        </p:spPr>
        <p:txBody>
          <a:bodyPr/>
          <a:lstStyle/>
          <a:p>
            <a:pPr eaLnBrk="1" hangingPunct="1"/>
            <a:r>
              <a:rPr lang="en-US" smtClean="0"/>
              <a:t>The Null Hypothesis, H</a:t>
            </a:r>
            <a:r>
              <a:rPr lang="en-US" baseline="-25000" smtClean="0"/>
              <a:t>0</a:t>
            </a:r>
          </a:p>
        </p:txBody>
      </p:sp>
      <p:sp>
        <p:nvSpPr>
          <p:cNvPr id="206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8077200" cy="4114800"/>
          </a:xfrm>
        </p:spPr>
        <p:txBody>
          <a:bodyPr/>
          <a:lstStyle/>
          <a:p>
            <a:pPr eaLnBrk="1" hangingPunct="1"/>
            <a:r>
              <a:rPr lang="en-US" sz="3100" smtClean="0"/>
              <a:t>Begin with the assumption that the null hypothesis is true</a:t>
            </a:r>
          </a:p>
          <a:p>
            <a:pPr lvl="1" eaLnBrk="1" hangingPunct="1"/>
            <a:r>
              <a:rPr lang="en-US" sz="3100" smtClean="0"/>
              <a:t>Similar to the notion of innocent until</a:t>
            </a:r>
            <a:br>
              <a:rPr lang="en-US" sz="3100" smtClean="0"/>
            </a:br>
            <a:r>
              <a:rPr lang="en-US" sz="3100" smtClean="0"/>
              <a:t> proven guilty</a:t>
            </a:r>
          </a:p>
          <a:p>
            <a:pPr eaLnBrk="1" hangingPunct="1"/>
            <a:r>
              <a:rPr lang="en-US" sz="3100" smtClean="0"/>
              <a:t>Refers to the status quo</a:t>
            </a:r>
          </a:p>
          <a:p>
            <a:pPr eaLnBrk="1" hangingPunct="1"/>
            <a:r>
              <a:rPr lang="en-US" sz="3100" smtClean="0"/>
              <a:t>Always contains “=” , “≤” or “</a:t>
            </a:r>
            <a:r>
              <a:rPr lang="en-US" sz="3100" b="1" smtClean="0">
                <a:sym typeface="Symbol" pitchFamily="18" charset="2"/>
              </a:rPr>
              <a:t></a:t>
            </a:r>
            <a:r>
              <a:rPr lang="en-US" sz="3100" smtClean="0">
                <a:sym typeface="Symbol" pitchFamily="18" charset="2"/>
              </a:rPr>
              <a:t>” </a:t>
            </a:r>
            <a:r>
              <a:rPr lang="en-US" sz="3100" smtClean="0"/>
              <a:t>sign</a:t>
            </a:r>
          </a:p>
          <a:p>
            <a:pPr eaLnBrk="1" hangingPunct="1"/>
            <a:r>
              <a:rPr lang="en-US" sz="3100" smtClean="0"/>
              <a:t>May or may not be rejected</a:t>
            </a:r>
          </a:p>
        </p:txBody>
      </p:sp>
      <p:sp>
        <p:nvSpPr>
          <p:cNvPr id="20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2061" name="Object 13">
            <a:hlinkClick r:id="" action="ppaction://ole?verb=0"/>
          </p:cNvPr>
          <p:cNvGraphicFramePr>
            <a:graphicFrameLocks/>
          </p:cNvGraphicFramePr>
          <p:nvPr/>
        </p:nvGraphicFramePr>
        <p:xfrm>
          <a:off x="7696200" y="3200400"/>
          <a:ext cx="1295400" cy="1143000"/>
        </p:xfrm>
        <a:graphic>
          <a:graphicData uri="http://schemas.openxmlformats.org/presentationml/2006/ole">
            <p:oleObj spid="_x0000_s2061" name="Clip" r:id="rId3" imgW="1752600" imgH="1600200" progId="">
              <p:embed/>
            </p:oleObj>
          </a:graphicData>
        </a:graphic>
      </p:graphicFrame>
      <p:sp>
        <p:nvSpPr>
          <p:cNvPr id="2065" name="Text Box 5"/>
          <p:cNvSpPr txBox="1">
            <a:spLocks noChangeArrowheads="1"/>
          </p:cNvSpPr>
          <p:nvPr/>
        </p:nvSpPr>
        <p:spPr bwMode="auto">
          <a:xfrm>
            <a:off x="7593013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066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D5ED6A5B-610B-4419-AAEE-6A96BAA05B29}" type="slidenum">
              <a:rPr lang="en-US" smtClean="0">
                <a:latin typeface="Arial" charset="0"/>
                <a:cs typeface="Arial" charset="0"/>
              </a:rPr>
              <a:pPr/>
              <a:t>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2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Type II Error Example</a:t>
            </a:r>
          </a:p>
        </p:txBody>
      </p:sp>
      <p:sp>
        <p:nvSpPr>
          <p:cNvPr id="22543" name="Rectangle 5"/>
          <p:cNvSpPr>
            <a:spLocks noGrp="1" noChangeArrowheads="1"/>
          </p:cNvSpPr>
          <p:nvPr>
            <p:ph idx="1"/>
          </p:nvPr>
        </p:nvSpPr>
        <p:spPr>
          <a:xfrm>
            <a:off x="1060450" y="1527175"/>
            <a:ext cx="7754938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smtClean="0"/>
              <a:t>Type II error is the probability of failing to reject a false H</a:t>
            </a:r>
            <a:r>
              <a:rPr lang="en-US" sz="3200" baseline="-25000" smtClean="0"/>
              <a:t>0</a:t>
            </a:r>
            <a:endParaRPr lang="en-US" sz="900" smtClean="0"/>
          </a:p>
        </p:txBody>
      </p:sp>
      <p:sp>
        <p:nvSpPr>
          <p:cNvPr id="2254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2545" name="Text Box 2"/>
          <p:cNvSpPr txBox="1">
            <a:spLocks noChangeArrowheads="1"/>
          </p:cNvSpPr>
          <p:nvPr/>
        </p:nvSpPr>
        <p:spPr bwMode="auto">
          <a:xfrm>
            <a:off x="2670175" y="5791200"/>
            <a:ext cx="1219200" cy="614363"/>
          </a:xfrm>
          <a:prstGeom prst="rect">
            <a:avLst/>
          </a:prstGeom>
          <a:solidFill>
            <a:srgbClr val="FFFFA7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Reject 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en-US" sz="1800"/>
              <a:t>H</a:t>
            </a:r>
            <a:r>
              <a:rPr lang="en-US" sz="1800" baseline="-25000"/>
              <a:t>0</a:t>
            </a:r>
            <a:r>
              <a:rPr lang="en-US" sz="1800"/>
              <a:t>: </a:t>
            </a:r>
            <a:r>
              <a:rPr lang="el-GR" sz="1800">
                <a:sym typeface="Symbol" pitchFamily="18" charset="2"/>
              </a:rPr>
              <a:t>μ</a:t>
            </a:r>
            <a:r>
              <a:rPr lang="en-US" sz="1800">
                <a:sym typeface="Symbol" pitchFamily="18" charset="2"/>
              </a:rPr>
              <a:t>  52</a:t>
            </a:r>
          </a:p>
        </p:txBody>
      </p:sp>
      <p:sp>
        <p:nvSpPr>
          <p:cNvPr id="22546" name="Text Box 3"/>
          <p:cNvSpPr txBox="1">
            <a:spLocks noChangeArrowheads="1"/>
          </p:cNvSpPr>
          <p:nvPr/>
        </p:nvSpPr>
        <p:spPr bwMode="auto">
          <a:xfrm>
            <a:off x="4864100" y="5791200"/>
            <a:ext cx="1524000" cy="587375"/>
          </a:xfrm>
          <a:prstGeom prst="rect">
            <a:avLst/>
          </a:prstGeom>
          <a:solidFill>
            <a:srgbClr val="FFFFA7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Do not reject </a:t>
            </a:r>
          </a:p>
          <a:p>
            <a:pPr algn="ctr">
              <a:lnSpc>
                <a:spcPct val="30000"/>
              </a:lnSpc>
              <a:spcBef>
                <a:spcPct val="50000"/>
              </a:spcBef>
            </a:pPr>
            <a:r>
              <a:rPr lang="en-US" sz="1800"/>
              <a:t>H</a:t>
            </a:r>
            <a:r>
              <a:rPr lang="en-US" sz="1800" baseline="-25000"/>
              <a:t>0 </a:t>
            </a:r>
            <a:r>
              <a:rPr lang="en-US" sz="1800"/>
              <a:t>: </a:t>
            </a:r>
            <a:r>
              <a:rPr lang="el-GR" sz="1800">
                <a:sym typeface="Symbol" pitchFamily="18" charset="2"/>
              </a:rPr>
              <a:t>μ</a:t>
            </a:r>
            <a:r>
              <a:rPr lang="en-US" sz="1800">
                <a:sym typeface="Symbol" pitchFamily="18" charset="2"/>
              </a:rPr>
              <a:t>  52</a:t>
            </a:r>
          </a:p>
        </p:txBody>
      </p:sp>
      <p:sp>
        <p:nvSpPr>
          <p:cNvPr id="22547" name="Freeform 6"/>
          <p:cNvSpPr>
            <a:spLocks/>
          </p:cNvSpPr>
          <p:nvPr/>
        </p:nvSpPr>
        <p:spPr bwMode="auto">
          <a:xfrm>
            <a:off x="3187700" y="5105400"/>
            <a:ext cx="850900" cy="228600"/>
          </a:xfrm>
          <a:custGeom>
            <a:avLst/>
            <a:gdLst>
              <a:gd name="T0" fmla="*/ 2147483647 w 536"/>
              <a:gd name="T1" fmla="*/ 2147483647 h 144"/>
              <a:gd name="T2" fmla="*/ 0 w 536"/>
              <a:gd name="T3" fmla="*/ 2147483647 h 144"/>
              <a:gd name="T4" fmla="*/ 2147483647 w 536"/>
              <a:gd name="T5" fmla="*/ 2147483647 h 144"/>
              <a:gd name="T6" fmla="*/ 2147483647 w 536"/>
              <a:gd name="T7" fmla="*/ 2147483647 h 144"/>
              <a:gd name="T8" fmla="*/ 2147483647 w 536"/>
              <a:gd name="T9" fmla="*/ 2147483647 h 144"/>
              <a:gd name="T10" fmla="*/ 2147483647 w 536"/>
              <a:gd name="T11" fmla="*/ 0 h 144"/>
              <a:gd name="T12" fmla="*/ 2147483647 w 536"/>
              <a:gd name="T13" fmla="*/ 2147483647 h 144"/>
              <a:gd name="T14" fmla="*/ 2147483647 w 536"/>
              <a:gd name="T15" fmla="*/ 2147483647 h 144"/>
              <a:gd name="T16" fmla="*/ 2147483647 w 536"/>
              <a:gd name="T17" fmla="*/ 2147483647 h 14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36"/>
              <a:gd name="T28" fmla="*/ 0 h 144"/>
              <a:gd name="T29" fmla="*/ 536 w 536"/>
              <a:gd name="T30" fmla="*/ 144 h 14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36" h="144">
                <a:moveTo>
                  <a:pt x="8" y="139"/>
                </a:moveTo>
                <a:lnTo>
                  <a:pt x="0" y="104"/>
                </a:lnTo>
                <a:lnTo>
                  <a:pt x="233" y="90"/>
                </a:lnTo>
                <a:lnTo>
                  <a:pt x="382" y="52"/>
                </a:lnTo>
                <a:lnTo>
                  <a:pt x="455" y="38"/>
                </a:lnTo>
                <a:lnTo>
                  <a:pt x="535" y="0"/>
                </a:lnTo>
                <a:lnTo>
                  <a:pt x="536" y="144"/>
                </a:lnTo>
                <a:lnTo>
                  <a:pt x="8" y="143"/>
                </a:lnTo>
                <a:lnTo>
                  <a:pt x="8" y="139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548" name="Freeform 7"/>
          <p:cNvSpPr>
            <a:spLocks/>
          </p:cNvSpPr>
          <p:nvPr/>
        </p:nvSpPr>
        <p:spPr bwMode="auto">
          <a:xfrm>
            <a:off x="3263900" y="3962400"/>
            <a:ext cx="2362200" cy="1295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549" name="Freeform 8"/>
          <p:cNvSpPr>
            <a:spLocks/>
          </p:cNvSpPr>
          <p:nvPr/>
        </p:nvSpPr>
        <p:spPr bwMode="auto">
          <a:xfrm>
            <a:off x="5626100" y="3962400"/>
            <a:ext cx="2209800" cy="1295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550" name="Line 9"/>
          <p:cNvSpPr>
            <a:spLocks noChangeShapeType="1"/>
          </p:cNvSpPr>
          <p:nvPr/>
        </p:nvSpPr>
        <p:spPr bwMode="auto">
          <a:xfrm>
            <a:off x="3035300" y="5334000"/>
            <a:ext cx="510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Line 10"/>
          <p:cNvSpPr>
            <a:spLocks noChangeShapeType="1"/>
          </p:cNvSpPr>
          <p:nvPr/>
        </p:nvSpPr>
        <p:spPr bwMode="auto">
          <a:xfrm>
            <a:off x="5626100" y="3962400"/>
            <a:ext cx="0" cy="13716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52" name="Line 11"/>
          <p:cNvSpPr>
            <a:spLocks noChangeShapeType="1"/>
          </p:cNvSpPr>
          <p:nvPr/>
        </p:nvSpPr>
        <p:spPr bwMode="auto">
          <a:xfrm>
            <a:off x="4038600" y="5638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Line 12"/>
          <p:cNvSpPr>
            <a:spLocks noChangeShapeType="1"/>
          </p:cNvSpPr>
          <p:nvPr/>
        </p:nvSpPr>
        <p:spPr bwMode="auto">
          <a:xfrm>
            <a:off x="4025900" y="5791200"/>
            <a:ext cx="396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4" name="Freeform 13"/>
          <p:cNvSpPr>
            <a:spLocks/>
          </p:cNvSpPr>
          <p:nvPr/>
        </p:nvSpPr>
        <p:spPr bwMode="auto">
          <a:xfrm>
            <a:off x="1054100" y="3962400"/>
            <a:ext cx="2362200" cy="1295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555" name="Freeform 14"/>
          <p:cNvSpPr>
            <a:spLocks/>
          </p:cNvSpPr>
          <p:nvPr/>
        </p:nvSpPr>
        <p:spPr bwMode="auto">
          <a:xfrm>
            <a:off x="3416300" y="3962400"/>
            <a:ext cx="2209800" cy="1295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556" name="Line 15"/>
          <p:cNvSpPr>
            <a:spLocks noChangeShapeType="1"/>
          </p:cNvSpPr>
          <p:nvPr/>
        </p:nvSpPr>
        <p:spPr bwMode="auto">
          <a:xfrm>
            <a:off x="838200" y="5334000"/>
            <a:ext cx="6248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7" name="Line 16"/>
          <p:cNvSpPr>
            <a:spLocks noChangeShapeType="1"/>
          </p:cNvSpPr>
          <p:nvPr/>
        </p:nvSpPr>
        <p:spPr bwMode="auto">
          <a:xfrm>
            <a:off x="3416300" y="3962400"/>
            <a:ext cx="0" cy="13716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58" name="Line 17"/>
          <p:cNvSpPr>
            <a:spLocks noChangeShapeType="1"/>
          </p:cNvSpPr>
          <p:nvPr/>
        </p:nvSpPr>
        <p:spPr bwMode="auto">
          <a:xfrm flipH="1">
            <a:off x="2578100" y="579120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9" name="Text Box 18"/>
          <p:cNvSpPr txBox="1">
            <a:spLocks noChangeArrowheads="1"/>
          </p:cNvSpPr>
          <p:nvPr/>
        </p:nvSpPr>
        <p:spPr bwMode="auto">
          <a:xfrm>
            <a:off x="5397500" y="5334000"/>
            <a:ext cx="5334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52</a:t>
            </a:r>
          </a:p>
        </p:txBody>
      </p:sp>
      <p:sp>
        <p:nvSpPr>
          <p:cNvPr id="22560" name="Text Box 19"/>
          <p:cNvSpPr txBox="1">
            <a:spLocks noChangeArrowheads="1"/>
          </p:cNvSpPr>
          <p:nvPr/>
        </p:nvSpPr>
        <p:spPr bwMode="auto">
          <a:xfrm>
            <a:off x="3111500" y="5334000"/>
            <a:ext cx="5334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50</a:t>
            </a:r>
          </a:p>
        </p:txBody>
      </p:sp>
      <p:sp>
        <p:nvSpPr>
          <p:cNvPr id="22561" name="Rectangle 20"/>
          <p:cNvSpPr>
            <a:spLocks noChangeArrowheads="1"/>
          </p:cNvSpPr>
          <p:nvPr/>
        </p:nvSpPr>
        <p:spPr bwMode="auto">
          <a:xfrm>
            <a:off x="1371600" y="2590800"/>
            <a:ext cx="6159500" cy="9652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/>
              <a:t>Suppose we fail to reject </a:t>
            </a:r>
            <a:r>
              <a:rPr lang="en-US" sz="2800" b="1">
                <a:solidFill>
                  <a:schemeClr val="hlink"/>
                </a:solidFill>
              </a:rPr>
              <a:t>H</a:t>
            </a:r>
            <a:r>
              <a:rPr lang="en-US" sz="2800" b="1" baseline="-25000">
                <a:solidFill>
                  <a:schemeClr val="hlink"/>
                </a:solidFill>
              </a:rPr>
              <a:t>0</a:t>
            </a:r>
            <a:r>
              <a:rPr lang="en-US" sz="2800" b="1">
                <a:solidFill>
                  <a:schemeClr val="hlink"/>
                </a:solidFill>
              </a:rPr>
              <a:t>: </a:t>
            </a:r>
            <a:r>
              <a:rPr lang="el-GR" sz="2800" b="1">
                <a:solidFill>
                  <a:schemeClr val="hlink"/>
                </a:solidFill>
                <a:sym typeface="Symbol" pitchFamily="18" charset="2"/>
              </a:rPr>
              <a:t>μ</a:t>
            </a:r>
            <a:r>
              <a:rPr lang="en-US" sz="2800" b="1">
                <a:solidFill>
                  <a:schemeClr val="hlink"/>
                </a:solidFill>
                <a:sym typeface="Symbol" pitchFamily="18" charset="2"/>
              </a:rPr>
              <a:t>  52</a:t>
            </a:r>
            <a:r>
              <a:rPr lang="en-US" sz="2800">
                <a:sym typeface="Symbol" pitchFamily="18" charset="2"/>
              </a:rPr>
              <a:t>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>
                <a:sym typeface="Symbol" pitchFamily="18" charset="2"/>
              </a:rPr>
              <a:t>when in fact the true mean is </a:t>
            </a:r>
            <a:r>
              <a:rPr lang="el-GR" sz="2800" b="1">
                <a:solidFill>
                  <a:srgbClr val="0000FF"/>
                </a:solidFill>
                <a:sym typeface="Symbol" pitchFamily="18" charset="2"/>
              </a:rPr>
              <a:t>μ</a:t>
            </a:r>
            <a:r>
              <a:rPr lang="en-US" sz="2800" b="1">
                <a:solidFill>
                  <a:srgbClr val="0000FF"/>
                </a:solidFill>
                <a:sym typeface="Symbol" pitchFamily="18" charset="2"/>
              </a:rPr>
              <a:t>* = 50</a:t>
            </a:r>
          </a:p>
        </p:txBody>
      </p:sp>
      <p:sp>
        <p:nvSpPr>
          <p:cNvPr id="22562" name="Line 21"/>
          <p:cNvSpPr>
            <a:spLocks noChangeShapeType="1"/>
          </p:cNvSpPr>
          <p:nvPr/>
        </p:nvSpPr>
        <p:spPr bwMode="auto">
          <a:xfrm>
            <a:off x="3200400" y="4876800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3" name="Rectangle 22"/>
          <p:cNvSpPr>
            <a:spLocks noChangeArrowheads="1"/>
          </p:cNvSpPr>
          <p:nvPr/>
        </p:nvSpPr>
        <p:spPr bwMode="auto">
          <a:xfrm flipH="1">
            <a:off x="2895600" y="4495800"/>
            <a:ext cx="3810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</a:t>
            </a:r>
            <a:endParaRPr lang="en-US"/>
          </a:p>
        </p:txBody>
      </p:sp>
      <p:sp>
        <p:nvSpPr>
          <p:cNvPr id="22564" name="Line 23"/>
          <p:cNvSpPr>
            <a:spLocks noChangeShapeType="1"/>
          </p:cNvSpPr>
          <p:nvPr/>
        </p:nvSpPr>
        <p:spPr bwMode="auto">
          <a:xfrm flipV="1">
            <a:off x="4038600" y="5105400"/>
            <a:ext cx="0" cy="533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3949700" y="5989638"/>
          <a:ext cx="393700" cy="474662"/>
        </p:xfrm>
        <a:graphic>
          <a:graphicData uri="http://schemas.openxmlformats.org/presentationml/2006/ole">
            <p:oleObj spid="_x0000_s22541" name="Equation" r:id="rId3" imgW="190500" imgH="228600" progId="Equation.3">
              <p:embed/>
            </p:oleObj>
          </a:graphicData>
        </a:graphic>
      </p:graphicFrame>
      <p:sp>
        <p:nvSpPr>
          <p:cNvPr id="22565" name="Slide Number Placeholder 2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0E73CDA4-A47C-459F-AF91-55B316EECB5F}" type="slidenum">
              <a:rPr lang="en-US" smtClean="0">
                <a:latin typeface="Arial" charset="0"/>
                <a:cs typeface="Arial" charset="0"/>
              </a:rPr>
              <a:pPr/>
              <a:t>50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6" name="Rectangle 5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Type II Error Example</a:t>
            </a:r>
          </a:p>
        </p:txBody>
      </p:sp>
      <p:sp>
        <p:nvSpPr>
          <p:cNvPr id="23567" name="Rectangle 6"/>
          <p:cNvSpPr>
            <a:spLocks noGrp="1" noChangeArrowheads="1"/>
          </p:cNvSpPr>
          <p:nvPr>
            <p:ph idx="1"/>
          </p:nvPr>
        </p:nvSpPr>
        <p:spPr>
          <a:xfrm>
            <a:off x="838200" y="1868488"/>
            <a:ext cx="8077200" cy="1343025"/>
          </a:xfrm>
        </p:spPr>
        <p:txBody>
          <a:bodyPr/>
          <a:lstStyle/>
          <a:p>
            <a:pPr eaLnBrk="1" hangingPunct="1"/>
            <a:r>
              <a:rPr lang="en-US" sz="2700" smtClean="0"/>
              <a:t>Suppose we do not reject </a:t>
            </a:r>
            <a:r>
              <a:rPr lang="en-US" sz="2700" smtClean="0">
                <a:solidFill>
                  <a:schemeClr val="hlink"/>
                </a:solidFill>
              </a:rPr>
              <a:t>H</a:t>
            </a:r>
            <a:r>
              <a:rPr lang="en-US" sz="2700" baseline="-25000" smtClean="0">
                <a:solidFill>
                  <a:schemeClr val="hlink"/>
                </a:solidFill>
              </a:rPr>
              <a:t>0</a:t>
            </a:r>
            <a:r>
              <a:rPr lang="en-US" sz="2700" smtClean="0">
                <a:solidFill>
                  <a:schemeClr val="hlink"/>
                </a:solidFill>
              </a:rPr>
              <a:t>:</a:t>
            </a:r>
            <a:r>
              <a:rPr lang="en-US" smtClean="0">
                <a:solidFill>
                  <a:schemeClr val="hlink"/>
                </a:solidFill>
              </a:rPr>
              <a:t> </a:t>
            </a:r>
            <a:r>
              <a:rPr lang="el-GR" smtClean="0">
                <a:solidFill>
                  <a:schemeClr val="hlink"/>
                </a:solidFill>
                <a:cs typeface="Arial" charset="0"/>
                <a:sym typeface="Symbol" pitchFamily="18" charset="2"/>
              </a:rPr>
              <a:t>μ</a:t>
            </a:r>
            <a:r>
              <a:rPr lang="en-US" smtClean="0">
                <a:solidFill>
                  <a:schemeClr val="hlink"/>
                </a:solidFill>
                <a:sym typeface="Symbol" pitchFamily="18" charset="2"/>
              </a:rPr>
              <a:t>  52</a:t>
            </a:r>
            <a:r>
              <a:rPr lang="en-US" smtClean="0">
                <a:sym typeface="Symbol" pitchFamily="18" charset="2"/>
              </a:rPr>
              <a:t> when in fact the true mean is </a:t>
            </a:r>
            <a:r>
              <a:rPr lang="el-GR" smtClean="0">
                <a:solidFill>
                  <a:srgbClr val="0000FF"/>
                </a:solidFill>
                <a:cs typeface="Arial" charset="0"/>
                <a:sym typeface="Symbol" pitchFamily="18" charset="2"/>
              </a:rPr>
              <a:t>μ</a:t>
            </a:r>
            <a:r>
              <a:rPr lang="en-US" smtClean="0">
                <a:solidFill>
                  <a:srgbClr val="0000FF"/>
                </a:solidFill>
                <a:sym typeface="Symbol" pitchFamily="18" charset="2"/>
              </a:rPr>
              <a:t>* = 50</a:t>
            </a:r>
          </a:p>
        </p:txBody>
      </p:sp>
      <p:sp>
        <p:nvSpPr>
          <p:cNvPr id="2356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3569" name="Text Box 2"/>
          <p:cNvSpPr txBox="1">
            <a:spLocks noChangeArrowheads="1"/>
          </p:cNvSpPr>
          <p:nvPr/>
        </p:nvSpPr>
        <p:spPr bwMode="auto">
          <a:xfrm>
            <a:off x="2895600" y="5943600"/>
            <a:ext cx="990600" cy="496888"/>
          </a:xfrm>
          <a:prstGeom prst="rect">
            <a:avLst/>
          </a:prstGeom>
          <a:solidFill>
            <a:srgbClr val="FFFFA7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Reject 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en-US" sz="1400"/>
              <a:t>H</a:t>
            </a:r>
            <a:r>
              <a:rPr lang="en-US" sz="1400" baseline="-25000"/>
              <a:t>0</a:t>
            </a:r>
            <a:r>
              <a:rPr lang="en-US" sz="1400"/>
              <a:t>: </a:t>
            </a:r>
            <a:r>
              <a:rPr lang="el-GR" sz="1400">
                <a:sym typeface="Symbol" pitchFamily="18" charset="2"/>
              </a:rPr>
              <a:t>μ</a:t>
            </a:r>
            <a:r>
              <a:rPr lang="en-US" sz="1400">
                <a:sym typeface="Symbol" pitchFamily="18" charset="2"/>
              </a:rPr>
              <a:t>  52</a:t>
            </a:r>
          </a:p>
        </p:txBody>
      </p:sp>
      <p:sp>
        <p:nvSpPr>
          <p:cNvPr id="23570" name="Text Box 3"/>
          <p:cNvSpPr txBox="1">
            <a:spLocks noChangeArrowheads="1"/>
          </p:cNvSpPr>
          <p:nvPr/>
        </p:nvSpPr>
        <p:spPr bwMode="auto">
          <a:xfrm>
            <a:off x="4876800" y="5943600"/>
            <a:ext cx="1524000" cy="474663"/>
          </a:xfrm>
          <a:prstGeom prst="rect">
            <a:avLst/>
          </a:prstGeom>
          <a:solidFill>
            <a:srgbClr val="FFFFA7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Do not reject </a:t>
            </a:r>
          </a:p>
          <a:p>
            <a:pPr algn="ctr">
              <a:lnSpc>
                <a:spcPct val="30000"/>
              </a:lnSpc>
              <a:spcBef>
                <a:spcPct val="50000"/>
              </a:spcBef>
            </a:pPr>
            <a:r>
              <a:rPr lang="en-US" sz="1400"/>
              <a:t>H</a:t>
            </a:r>
            <a:r>
              <a:rPr lang="en-US" sz="1400" baseline="-25000"/>
              <a:t>0 </a:t>
            </a:r>
            <a:r>
              <a:rPr lang="en-US" sz="1400"/>
              <a:t>: </a:t>
            </a:r>
            <a:r>
              <a:rPr lang="el-GR" sz="1400">
                <a:sym typeface="Symbol" pitchFamily="18" charset="2"/>
              </a:rPr>
              <a:t>μ</a:t>
            </a:r>
            <a:r>
              <a:rPr lang="en-US" sz="1400">
                <a:sym typeface="Symbol" pitchFamily="18" charset="2"/>
              </a:rPr>
              <a:t>  52</a:t>
            </a:r>
          </a:p>
        </p:txBody>
      </p:sp>
      <p:sp>
        <p:nvSpPr>
          <p:cNvPr id="23571" name="Line 4"/>
          <p:cNvSpPr>
            <a:spLocks noChangeShapeType="1"/>
          </p:cNvSpPr>
          <p:nvPr/>
        </p:nvSpPr>
        <p:spPr bwMode="auto">
          <a:xfrm>
            <a:off x="2057400" y="3962400"/>
            <a:ext cx="6096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Freeform 7"/>
          <p:cNvSpPr>
            <a:spLocks/>
          </p:cNvSpPr>
          <p:nvPr/>
        </p:nvSpPr>
        <p:spPr bwMode="auto">
          <a:xfrm>
            <a:off x="3200400" y="5257800"/>
            <a:ext cx="833438" cy="228600"/>
          </a:xfrm>
          <a:custGeom>
            <a:avLst/>
            <a:gdLst>
              <a:gd name="T0" fmla="*/ 2147483647 w 582"/>
              <a:gd name="T1" fmla="*/ 2147483647 h 183"/>
              <a:gd name="T2" fmla="*/ 0 w 582"/>
              <a:gd name="T3" fmla="*/ 2147483647 h 183"/>
              <a:gd name="T4" fmla="*/ 2147483647 w 582"/>
              <a:gd name="T5" fmla="*/ 2147483647 h 183"/>
              <a:gd name="T6" fmla="*/ 2147483647 w 582"/>
              <a:gd name="T7" fmla="*/ 2147483647 h 183"/>
              <a:gd name="T8" fmla="*/ 2147483647 w 582"/>
              <a:gd name="T9" fmla="*/ 2147483647 h 183"/>
              <a:gd name="T10" fmla="*/ 2147483647 w 582"/>
              <a:gd name="T11" fmla="*/ 0 h 183"/>
              <a:gd name="T12" fmla="*/ 2147483647 w 582"/>
              <a:gd name="T13" fmla="*/ 2147483647 h 183"/>
              <a:gd name="T14" fmla="*/ 2147483647 w 582"/>
              <a:gd name="T15" fmla="*/ 2147483647 h 183"/>
              <a:gd name="T16" fmla="*/ 2147483647 w 582"/>
              <a:gd name="T17" fmla="*/ 2147483647 h 18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2"/>
              <a:gd name="T28" fmla="*/ 0 h 183"/>
              <a:gd name="T29" fmla="*/ 582 w 582"/>
              <a:gd name="T30" fmla="*/ 183 h 18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2" h="183">
                <a:moveTo>
                  <a:pt x="9" y="177"/>
                </a:moveTo>
                <a:lnTo>
                  <a:pt x="0" y="132"/>
                </a:lnTo>
                <a:lnTo>
                  <a:pt x="258" y="114"/>
                </a:lnTo>
                <a:lnTo>
                  <a:pt x="423" y="66"/>
                </a:lnTo>
                <a:lnTo>
                  <a:pt x="504" y="48"/>
                </a:lnTo>
                <a:lnTo>
                  <a:pt x="582" y="0"/>
                </a:lnTo>
                <a:lnTo>
                  <a:pt x="582" y="183"/>
                </a:lnTo>
                <a:lnTo>
                  <a:pt x="9" y="182"/>
                </a:lnTo>
                <a:lnTo>
                  <a:pt x="9" y="177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73" name="Freeform 8"/>
          <p:cNvSpPr>
            <a:spLocks/>
          </p:cNvSpPr>
          <p:nvPr/>
        </p:nvSpPr>
        <p:spPr bwMode="auto">
          <a:xfrm>
            <a:off x="3276600" y="4114800"/>
            <a:ext cx="2362200" cy="1295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74" name="Freeform 9"/>
          <p:cNvSpPr>
            <a:spLocks/>
          </p:cNvSpPr>
          <p:nvPr/>
        </p:nvSpPr>
        <p:spPr bwMode="auto">
          <a:xfrm>
            <a:off x="5638800" y="4114800"/>
            <a:ext cx="2209800" cy="1295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75" name="Line 10"/>
          <p:cNvSpPr>
            <a:spLocks noChangeShapeType="1"/>
          </p:cNvSpPr>
          <p:nvPr/>
        </p:nvSpPr>
        <p:spPr bwMode="auto">
          <a:xfrm>
            <a:off x="3048000" y="5486400"/>
            <a:ext cx="510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Line 11"/>
          <p:cNvSpPr>
            <a:spLocks noChangeShapeType="1"/>
          </p:cNvSpPr>
          <p:nvPr/>
        </p:nvSpPr>
        <p:spPr bwMode="auto">
          <a:xfrm>
            <a:off x="5638800" y="4114800"/>
            <a:ext cx="0" cy="13716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77" name="Line 12"/>
          <p:cNvSpPr>
            <a:spLocks noChangeShapeType="1"/>
          </p:cNvSpPr>
          <p:nvPr/>
        </p:nvSpPr>
        <p:spPr bwMode="auto">
          <a:xfrm>
            <a:off x="4038600" y="5791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Line 13"/>
          <p:cNvSpPr>
            <a:spLocks noChangeShapeType="1"/>
          </p:cNvSpPr>
          <p:nvPr/>
        </p:nvSpPr>
        <p:spPr bwMode="auto">
          <a:xfrm>
            <a:off x="4038600" y="5943600"/>
            <a:ext cx="396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Freeform 14"/>
          <p:cNvSpPr>
            <a:spLocks/>
          </p:cNvSpPr>
          <p:nvPr/>
        </p:nvSpPr>
        <p:spPr bwMode="auto">
          <a:xfrm>
            <a:off x="1066800" y="4114800"/>
            <a:ext cx="2362200" cy="1295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80" name="Freeform 15"/>
          <p:cNvSpPr>
            <a:spLocks/>
          </p:cNvSpPr>
          <p:nvPr/>
        </p:nvSpPr>
        <p:spPr bwMode="auto">
          <a:xfrm>
            <a:off x="3429000" y="4114800"/>
            <a:ext cx="2209800" cy="1295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81" name="Line 16"/>
          <p:cNvSpPr>
            <a:spLocks noChangeShapeType="1"/>
          </p:cNvSpPr>
          <p:nvPr/>
        </p:nvSpPr>
        <p:spPr bwMode="auto">
          <a:xfrm>
            <a:off x="914400" y="5486400"/>
            <a:ext cx="6172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Line 17"/>
          <p:cNvSpPr>
            <a:spLocks noChangeShapeType="1"/>
          </p:cNvSpPr>
          <p:nvPr/>
        </p:nvSpPr>
        <p:spPr bwMode="auto">
          <a:xfrm>
            <a:off x="3429000" y="4114800"/>
            <a:ext cx="0" cy="13716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83" name="Line 18"/>
          <p:cNvSpPr>
            <a:spLocks noChangeShapeType="1"/>
          </p:cNvSpPr>
          <p:nvPr/>
        </p:nvSpPr>
        <p:spPr bwMode="auto">
          <a:xfrm flipH="1">
            <a:off x="2590800" y="594360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4" name="Text Box 19"/>
          <p:cNvSpPr txBox="1">
            <a:spLocks noChangeArrowheads="1"/>
          </p:cNvSpPr>
          <p:nvPr/>
        </p:nvSpPr>
        <p:spPr bwMode="auto">
          <a:xfrm>
            <a:off x="5410200" y="5486400"/>
            <a:ext cx="5334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52</a:t>
            </a:r>
          </a:p>
        </p:txBody>
      </p:sp>
      <p:sp>
        <p:nvSpPr>
          <p:cNvPr id="23585" name="Text Box 20"/>
          <p:cNvSpPr txBox="1">
            <a:spLocks noChangeArrowheads="1"/>
          </p:cNvSpPr>
          <p:nvPr/>
        </p:nvSpPr>
        <p:spPr bwMode="auto">
          <a:xfrm>
            <a:off x="3124200" y="5486400"/>
            <a:ext cx="5334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50</a:t>
            </a:r>
          </a:p>
        </p:txBody>
      </p:sp>
      <p:sp>
        <p:nvSpPr>
          <p:cNvPr id="23586" name="Line 21"/>
          <p:cNvSpPr>
            <a:spLocks noChangeShapeType="1"/>
          </p:cNvSpPr>
          <p:nvPr/>
        </p:nvSpPr>
        <p:spPr bwMode="auto">
          <a:xfrm flipH="1" flipV="1">
            <a:off x="4022725" y="3136900"/>
            <a:ext cx="36513" cy="3071813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22"/>
          <p:cNvSpPr>
            <a:spLocks noChangeShapeType="1"/>
          </p:cNvSpPr>
          <p:nvPr/>
        </p:nvSpPr>
        <p:spPr bwMode="auto">
          <a:xfrm>
            <a:off x="4038600" y="3886200"/>
            <a:ext cx="388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8" name="Text Box 23"/>
          <p:cNvSpPr txBox="1">
            <a:spLocks noChangeArrowheads="1"/>
          </p:cNvSpPr>
          <p:nvPr/>
        </p:nvSpPr>
        <p:spPr bwMode="auto">
          <a:xfrm>
            <a:off x="228600" y="3276600"/>
            <a:ext cx="3124200" cy="720725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This is the true distribution of  x  </a:t>
            </a:r>
            <a:r>
              <a:rPr lang="en-US" sz="2000" b="1">
                <a:solidFill>
                  <a:srgbClr val="0000FF"/>
                </a:solidFill>
              </a:rPr>
              <a:t>if </a:t>
            </a:r>
            <a:r>
              <a:rPr lang="el-GR" sz="2000" b="1">
                <a:solidFill>
                  <a:srgbClr val="0000FF"/>
                </a:solidFill>
                <a:sym typeface="Symbol" pitchFamily="18" charset="2"/>
              </a:rPr>
              <a:t>μ</a:t>
            </a:r>
            <a:r>
              <a:rPr lang="en-US" sz="2000" b="1">
                <a:solidFill>
                  <a:srgbClr val="0000FF"/>
                </a:solidFill>
                <a:sym typeface="Symbol" pitchFamily="18" charset="2"/>
              </a:rPr>
              <a:t> = 50</a:t>
            </a:r>
          </a:p>
        </p:txBody>
      </p:sp>
      <p:sp>
        <p:nvSpPr>
          <p:cNvPr id="23589" name="Line 24"/>
          <p:cNvSpPr>
            <a:spLocks noChangeShapeType="1"/>
          </p:cNvSpPr>
          <p:nvPr/>
        </p:nvSpPr>
        <p:spPr bwMode="auto">
          <a:xfrm>
            <a:off x="1981200" y="36576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Text Box 25"/>
          <p:cNvSpPr txBox="1">
            <a:spLocks noChangeArrowheads="1"/>
          </p:cNvSpPr>
          <p:nvPr/>
        </p:nvSpPr>
        <p:spPr bwMode="auto">
          <a:xfrm>
            <a:off x="4267200" y="3048000"/>
            <a:ext cx="3505200" cy="720725"/>
          </a:xfrm>
          <a:prstGeom prst="rect">
            <a:avLst/>
          </a:prstGeom>
          <a:solidFill>
            <a:srgbClr val="CCEC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This is the range of </a:t>
            </a:r>
            <a:r>
              <a:rPr lang="en-US" sz="1200"/>
              <a:t> </a:t>
            </a:r>
            <a:r>
              <a:rPr lang="en-US" sz="2000"/>
              <a:t>x where H</a:t>
            </a:r>
            <a:r>
              <a:rPr lang="en-US" sz="2000" baseline="-25000"/>
              <a:t>0</a:t>
            </a:r>
            <a:r>
              <a:rPr lang="en-US" sz="2000"/>
              <a:t> is </a:t>
            </a:r>
            <a:r>
              <a:rPr lang="en-US" sz="2000" b="1"/>
              <a:t>not rejected</a:t>
            </a:r>
            <a:endParaRPr lang="en-US" sz="2000" b="1">
              <a:sym typeface="Symbol" pitchFamily="18" charset="2"/>
            </a:endParaRPr>
          </a:p>
        </p:txBody>
      </p:sp>
      <p:sp>
        <p:nvSpPr>
          <p:cNvPr id="23591" name="Line 26"/>
          <p:cNvSpPr>
            <a:spLocks noChangeShapeType="1"/>
          </p:cNvSpPr>
          <p:nvPr/>
        </p:nvSpPr>
        <p:spPr bwMode="auto">
          <a:xfrm>
            <a:off x="6629400" y="31242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Text Box 27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graphicFrame>
        <p:nvGraphicFramePr>
          <p:cNvPr id="23565" name="Object 13"/>
          <p:cNvGraphicFramePr>
            <a:graphicFrameLocks noChangeAspect="1"/>
          </p:cNvGraphicFramePr>
          <p:nvPr/>
        </p:nvGraphicFramePr>
        <p:xfrm>
          <a:off x="3959225" y="6172200"/>
          <a:ext cx="393700" cy="474663"/>
        </p:xfrm>
        <a:graphic>
          <a:graphicData uri="http://schemas.openxmlformats.org/presentationml/2006/ole">
            <p:oleObj spid="_x0000_s23565" name="Equation" r:id="rId3" imgW="190500" imgH="228600" progId="Equation.3">
              <p:embed/>
            </p:oleObj>
          </a:graphicData>
        </a:graphic>
      </p:graphicFrame>
      <p:sp>
        <p:nvSpPr>
          <p:cNvPr id="23593" name="Slide Number Placeholder 3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45EAE4D7-45C8-4A64-A5AA-A44A5605DAEE}" type="slidenum">
              <a:rPr lang="en-US" smtClean="0">
                <a:latin typeface="Arial" charset="0"/>
                <a:cs typeface="Arial" charset="0"/>
              </a:rPr>
              <a:pPr/>
              <a:t>51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2" name="Rectangle 5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Type II Error Example</a:t>
            </a:r>
          </a:p>
        </p:txBody>
      </p:sp>
      <p:sp>
        <p:nvSpPr>
          <p:cNvPr id="24603" name="Rectangle 6"/>
          <p:cNvSpPr>
            <a:spLocks noGrp="1" noChangeArrowheads="1"/>
          </p:cNvSpPr>
          <p:nvPr>
            <p:ph idx="1"/>
          </p:nvPr>
        </p:nvSpPr>
        <p:spPr>
          <a:xfrm>
            <a:off x="838200" y="1868488"/>
            <a:ext cx="7086600" cy="1174750"/>
          </a:xfrm>
        </p:spPr>
        <p:txBody>
          <a:bodyPr/>
          <a:lstStyle/>
          <a:p>
            <a:pPr eaLnBrk="1" hangingPunct="1"/>
            <a:r>
              <a:rPr lang="en-US" sz="2700" smtClean="0"/>
              <a:t>Suppose we do not reject </a:t>
            </a:r>
            <a:r>
              <a:rPr lang="en-US" sz="2700" smtClean="0">
                <a:solidFill>
                  <a:schemeClr val="hlink"/>
                </a:solidFill>
              </a:rPr>
              <a:t>H</a:t>
            </a:r>
            <a:r>
              <a:rPr lang="en-US" sz="2700" baseline="-25000" smtClean="0">
                <a:solidFill>
                  <a:schemeClr val="hlink"/>
                </a:solidFill>
              </a:rPr>
              <a:t>0</a:t>
            </a:r>
            <a:r>
              <a:rPr lang="en-US" sz="2700" smtClean="0">
                <a:solidFill>
                  <a:schemeClr val="hlink"/>
                </a:solidFill>
              </a:rPr>
              <a:t>:</a:t>
            </a:r>
            <a:r>
              <a:rPr lang="en-US" smtClean="0">
                <a:solidFill>
                  <a:schemeClr val="hlink"/>
                </a:solidFill>
              </a:rPr>
              <a:t> </a:t>
            </a:r>
            <a:r>
              <a:rPr lang="el-GR" smtClean="0">
                <a:solidFill>
                  <a:schemeClr val="hlink"/>
                </a:solidFill>
                <a:cs typeface="Arial" charset="0"/>
                <a:sym typeface="Symbol" pitchFamily="18" charset="2"/>
              </a:rPr>
              <a:t>μ</a:t>
            </a:r>
            <a:r>
              <a:rPr lang="en-US" smtClean="0">
                <a:solidFill>
                  <a:schemeClr val="hlink"/>
                </a:solidFill>
                <a:sym typeface="Symbol" pitchFamily="18" charset="2"/>
              </a:rPr>
              <a:t>  52</a:t>
            </a:r>
            <a:r>
              <a:rPr lang="en-US" smtClean="0">
                <a:sym typeface="Symbol" pitchFamily="18" charset="2"/>
              </a:rPr>
              <a:t> when in fact the true mean is </a:t>
            </a:r>
            <a:r>
              <a:rPr lang="el-GR" smtClean="0">
                <a:solidFill>
                  <a:srgbClr val="0000FF"/>
                </a:solidFill>
                <a:cs typeface="Arial" charset="0"/>
                <a:sym typeface="Symbol" pitchFamily="18" charset="2"/>
              </a:rPr>
              <a:t>μ</a:t>
            </a:r>
            <a:r>
              <a:rPr lang="en-US" smtClean="0">
                <a:solidFill>
                  <a:srgbClr val="0000FF"/>
                </a:solidFill>
                <a:cs typeface="Arial" charset="0"/>
                <a:sym typeface="Symbol" pitchFamily="18" charset="2"/>
              </a:rPr>
              <a:t>*</a:t>
            </a:r>
            <a:r>
              <a:rPr lang="en-US" smtClean="0">
                <a:solidFill>
                  <a:srgbClr val="0000FF"/>
                </a:solidFill>
                <a:sym typeface="Symbol" pitchFamily="18" charset="2"/>
              </a:rPr>
              <a:t> = 50</a:t>
            </a:r>
          </a:p>
        </p:txBody>
      </p:sp>
      <p:sp>
        <p:nvSpPr>
          <p:cNvPr id="2460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4605" name="Text Box 2"/>
          <p:cNvSpPr txBox="1">
            <a:spLocks noChangeArrowheads="1"/>
          </p:cNvSpPr>
          <p:nvPr/>
        </p:nvSpPr>
        <p:spPr bwMode="auto">
          <a:xfrm>
            <a:off x="2895600" y="5943600"/>
            <a:ext cx="990600" cy="496888"/>
          </a:xfrm>
          <a:prstGeom prst="rect">
            <a:avLst/>
          </a:prstGeom>
          <a:solidFill>
            <a:srgbClr val="FFFFA7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Reject 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en-US" sz="1400"/>
              <a:t>H</a:t>
            </a:r>
            <a:r>
              <a:rPr lang="en-US" sz="1400" baseline="-25000"/>
              <a:t>0</a:t>
            </a:r>
            <a:r>
              <a:rPr lang="en-US" sz="1400"/>
              <a:t>: </a:t>
            </a:r>
            <a:r>
              <a:rPr lang="el-GR" sz="1400">
                <a:sym typeface="Symbol" pitchFamily="18" charset="2"/>
              </a:rPr>
              <a:t>μ</a:t>
            </a:r>
            <a:r>
              <a:rPr lang="en-US" sz="1400">
                <a:sym typeface="Symbol" pitchFamily="18" charset="2"/>
              </a:rPr>
              <a:t>  52</a:t>
            </a:r>
          </a:p>
        </p:txBody>
      </p:sp>
      <p:sp>
        <p:nvSpPr>
          <p:cNvPr id="24606" name="Text Box 3"/>
          <p:cNvSpPr txBox="1">
            <a:spLocks noChangeArrowheads="1"/>
          </p:cNvSpPr>
          <p:nvPr/>
        </p:nvSpPr>
        <p:spPr bwMode="auto">
          <a:xfrm>
            <a:off x="4876800" y="5943600"/>
            <a:ext cx="1524000" cy="474663"/>
          </a:xfrm>
          <a:prstGeom prst="rect">
            <a:avLst/>
          </a:prstGeom>
          <a:solidFill>
            <a:srgbClr val="FFFFA7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Do not reject </a:t>
            </a:r>
          </a:p>
          <a:p>
            <a:pPr algn="ctr">
              <a:lnSpc>
                <a:spcPct val="30000"/>
              </a:lnSpc>
              <a:spcBef>
                <a:spcPct val="50000"/>
              </a:spcBef>
            </a:pPr>
            <a:r>
              <a:rPr lang="en-US" sz="1400"/>
              <a:t>H</a:t>
            </a:r>
            <a:r>
              <a:rPr lang="en-US" sz="1400" baseline="-25000"/>
              <a:t>0 </a:t>
            </a:r>
            <a:r>
              <a:rPr lang="en-US" sz="1400"/>
              <a:t>: </a:t>
            </a:r>
            <a:r>
              <a:rPr lang="el-GR" sz="1400">
                <a:sym typeface="Symbol" pitchFamily="18" charset="2"/>
              </a:rPr>
              <a:t>μ</a:t>
            </a:r>
            <a:r>
              <a:rPr lang="en-US" sz="1400">
                <a:sym typeface="Symbol" pitchFamily="18" charset="2"/>
              </a:rPr>
              <a:t>  52</a:t>
            </a:r>
          </a:p>
        </p:txBody>
      </p:sp>
      <p:sp>
        <p:nvSpPr>
          <p:cNvPr id="24607" name="Freeform 4"/>
          <p:cNvSpPr>
            <a:spLocks/>
          </p:cNvSpPr>
          <p:nvPr/>
        </p:nvSpPr>
        <p:spPr bwMode="auto">
          <a:xfrm>
            <a:off x="4038600" y="4495800"/>
            <a:ext cx="1676400" cy="990600"/>
          </a:xfrm>
          <a:custGeom>
            <a:avLst/>
            <a:gdLst>
              <a:gd name="T0" fmla="*/ 0 w 1056"/>
              <a:gd name="T1" fmla="*/ 2147483647 h 624"/>
              <a:gd name="T2" fmla="*/ 0 w 1056"/>
              <a:gd name="T3" fmla="*/ 0 h 624"/>
              <a:gd name="T4" fmla="*/ 2147483647 w 1056"/>
              <a:gd name="T5" fmla="*/ 2147483647 h 624"/>
              <a:gd name="T6" fmla="*/ 2147483647 w 1056"/>
              <a:gd name="T7" fmla="*/ 2147483647 h 624"/>
              <a:gd name="T8" fmla="*/ 2147483647 w 1056"/>
              <a:gd name="T9" fmla="*/ 2147483647 h 624"/>
              <a:gd name="T10" fmla="*/ 2147483647 w 1056"/>
              <a:gd name="T11" fmla="*/ 2147483647 h 624"/>
              <a:gd name="T12" fmla="*/ 2147483647 w 1056"/>
              <a:gd name="T13" fmla="*/ 2147483647 h 624"/>
              <a:gd name="T14" fmla="*/ 2147483647 w 1056"/>
              <a:gd name="T15" fmla="*/ 2147483647 h 624"/>
              <a:gd name="T16" fmla="*/ 2147483647 w 1056"/>
              <a:gd name="T17" fmla="*/ 2147483647 h 624"/>
              <a:gd name="T18" fmla="*/ 2147483647 w 1056"/>
              <a:gd name="T19" fmla="*/ 2147483647 h 624"/>
              <a:gd name="T20" fmla="*/ 2147483647 w 1056"/>
              <a:gd name="T21" fmla="*/ 2147483647 h 624"/>
              <a:gd name="T22" fmla="*/ 2147483647 w 1056"/>
              <a:gd name="T23" fmla="*/ 2147483647 h 624"/>
              <a:gd name="T24" fmla="*/ 2147483647 w 1056"/>
              <a:gd name="T25" fmla="*/ 2147483647 h 624"/>
              <a:gd name="T26" fmla="*/ 0 w 1056"/>
              <a:gd name="T27" fmla="*/ 2147483647 h 62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056"/>
              <a:gd name="T43" fmla="*/ 0 h 624"/>
              <a:gd name="T44" fmla="*/ 1056 w 1056"/>
              <a:gd name="T45" fmla="*/ 624 h 62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056" h="624">
                <a:moveTo>
                  <a:pt x="0" y="624"/>
                </a:moveTo>
                <a:lnTo>
                  <a:pt x="0" y="0"/>
                </a:lnTo>
                <a:lnTo>
                  <a:pt x="94" y="126"/>
                </a:lnTo>
                <a:lnTo>
                  <a:pt x="160" y="192"/>
                </a:lnTo>
                <a:lnTo>
                  <a:pt x="264" y="298"/>
                </a:lnTo>
                <a:lnTo>
                  <a:pt x="354" y="378"/>
                </a:lnTo>
                <a:lnTo>
                  <a:pt x="448" y="434"/>
                </a:lnTo>
                <a:lnTo>
                  <a:pt x="528" y="480"/>
                </a:lnTo>
                <a:lnTo>
                  <a:pt x="668" y="530"/>
                </a:lnTo>
                <a:lnTo>
                  <a:pt x="820" y="562"/>
                </a:lnTo>
                <a:lnTo>
                  <a:pt x="912" y="576"/>
                </a:lnTo>
                <a:lnTo>
                  <a:pt x="1056" y="576"/>
                </a:lnTo>
                <a:lnTo>
                  <a:pt x="1056" y="624"/>
                </a:lnTo>
                <a:lnTo>
                  <a:pt x="0" y="624"/>
                </a:lnTo>
                <a:close/>
              </a:path>
            </a:pathLst>
          </a:custGeom>
          <a:solidFill>
            <a:srgbClr val="61F561"/>
          </a:soli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Freeform 7"/>
          <p:cNvSpPr>
            <a:spLocks/>
          </p:cNvSpPr>
          <p:nvPr/>
        </p:nvSpPr>
        <p:spPr bwMode="auto">
          <a:xfrm>
            <a:off x="3200400" y="5264150"/>
            <a:ext cx="838200" cy="220663"/>
          </a:xfrm>
          <a:custGeom>
            <a:avLst/>
            <a:gdLst>
              <a:gd name="T0" fmla="*/ 2147483647 w 528"/>
              <a:gd name="T1" fmla="*/ 2147483647 h 139"/>
              <a:gd name="T2" fmla="*/ 0 w 528"/>
              <a:gd name="T3" fmla="*/ 2147483647 h 139"/>
              <a:gd name="T4" fmla="*/ 2147483647 w 528"/>
              <a:gd name="T5" fmla="*/ 2147483647 h 139"/>
              <a:gd name="T6" fmla="*/ 2147483647 w 528"/>
              <a:gd name="T7" fmla="*/ 2147483647 h 139"/>
              <a:gd name="T8" fmla="*/ 2147483647 w 528"/>
              <a:gd name="T9" fmla="*/ 2147483647 h 139"/>
              <a:gd name="T10" fmla="*/ 2147483647 w 528"/>
              <a:gd name="T11" fmla="*/ 0 h 139"/>
              <a:gd name="T12" fmla="*/ 2147483647 w 528"/>
              <a:gd name="T13" fmla="*/ 2147483647 h 139"/>
              <a:gd name="T14" fmla="*/ 2147483647 w 528"/>
              <a:gd name="T15" fmla="*/ 2147483647 h 139"/>
              <a:gd name="T16" fmla="*/ 2147483647 w 528"/>
              <a:gd name="T17" fmla="*/ 2147483647 h 13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28"/>
              <a:gd name="T28" fmla="*/ 0 h 139"/>
              <a:gd name="T29" fmla="*/ 528 w 528"/>
              <a:gd name="T30" fmla="*/ 139 h 13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28" h="139">
                <a:moveTo>
                  <a:pt x="8" y="135"/>
                </a:moveTo>
                <a:lnTo>
                  <a:pt x="0" y="100"/>
                </a:lnTo>
                <a:lnTo>
                  <a:pt x="233" y="86"/>
                </a:lnTo>
                <a:lnTo>
                  <a:pt x="382" y="48"/>
                </a:lnTo>
                <a:lnTo>
                  <a:pt x="455" y="34"/>
                </a:lnTo>
                <a:lnTo>
                  <a:pt x="528" y="0"/>
                </a:lnTo>
                <a:lnTo>
                  <a:pt x="528" y="136"/>
                </a:lnTo>
                <a:lnTo>
                  <a:pt x="8" y="139"/>
                </a:lnTo>
                <a:lnTo>
                  <a:pt x="8" y="135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09" name="Freeform 8"/>
          <p:cNvSpPr>
            <a:spLocks/>
          </p:cNvSpPr>
          <p:nvPr/>
        </p:nvSpPr>
        <p:spPr bwMode="auto">
          <a:xfrm>
            <a:off x="3276600" y="4114800"/>
            <a:ext cx="2362200" cy="1295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10" name="Freeform 9"/>
          <p:cNvSpPr>
            <a:spLocks/>
          </p:cNvSpPr>
          <p:nvPr/>
        </p:nvSpPr>
        <p:spPr bwMode="auto">
          <a:xfrm>
            <a:off x="5638800" y="4114800"/>
            <a:ext cx="2209800" cy="1295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11" name="Line 10"/>
          <p:cNvSpPr>
            <a:spLocks noChangeShapeType="1"/>
          </p:cNvSpPr>
          <p:nvPr/>
        </p:nvSpPr>
        <p:spPr bwMode="auto">
          <a:xfrm>
            <a:off x="3048000" y="5486400"/>
            <a:ext cx="510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2" name="Line 11"/>
          <p:cNvSpPr>
            <a:spLocks noChangeShapeType="1"/>
          </p:cNvSpPr>
          <p:nvPr/>
        </p:nvSpPr>
        <p:spPr bwMode="auto">
          <a:xfrm>
            <a:off x="3276600" y="49530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3" name="Rectangle 12"/>
          <p:cNvSpPr>
            <a:spLocks noChangeArrowheads="1"/>
          </p:cNvSpPr>
          <p:nvPr/>
        </p:nvSpPr>
        <p:spPr bwMode="auto">
          <a:xfrm flipH="1">
            <a:off x="2895600" y="4648200"/>
            <a:ext cx="381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</a:t>
            </a:r>
            <a:endParaRPr lang="en-US" sz="2000"/>
          </a:p>
        </p:txBody>
      </p:sp>
      <p:sp>
        <p:nvSpPr>
          <p:cNvPr id="24614" name="Line 13"/>
          <p:cNvSpPr>
            <a:spLocks noChangeShapeType="1"/>
          </p:cNvSpPr>
          <p:nvPr/>
        </p:nvSpPr>
        <p:spPr bwMode="auto">
          <a:xfrm>
            <a:off x="5638800" y="4114800"/>
            <a:ext cx="0" cy="13716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615" name="Line 14"/>
          <p:cNvSpPr>
            <a:spLocks noChangeShapeType="1"/>
          </p:cNvSpPr>
          <p:nvPr/>
        </p:nvSpPr>
        <p:spPr bwMode="auto">
          <a:xfrm>
            <a:off x="4038600" y="57912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6" name="Line 15"/>
          <p:cNvSpPr>
            <a:spLocks noChangeShapeType="1"/>
          </p:cNvSpPr>
          <p:nvPr/>
        </p:nvSpPr>
        <p:spPr bwMode="auto">
          <a:xfrm>
            <a:off x="4038600" y="5943600"/>
            <a:ext cx="396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7" name="Freeform 16"/>
          <p:cNvSpPr>
            <a:spLocks/>
          </p:cNvSpPr>
          <p:nvPr/>
        </p:nvSpPr>
        <p:spPr bwMode="auto">
          <a:xfrm>
            <a:off x="1066800" y="4114800"/>
            <a:ext cx="2362200" cy="1295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18" name="Freeform 17"/>
          <p:cNvSpPr>
            <a:spLocks/>
          </p:cNvSpPr>
          <p:nvPr/>
        </p:nvSpPr>
        <p:spPr bwMode="auto">
          <a:xfrm>
            <a:off x="3429000" y="4114800"/>
            <a:ext cx="2209800" cy="1295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19" name="Line 18"/>
          <p:cNvSpPr>
            <a:spLocks noChangeShapeType="1"/>
          </p:cNvSpPr>
          <p:nvPr/>
        </p:nvSpPr>
        <p:spPr bwMode="auto">
          <a:xfrm>
            <a:off x="914400" y="5486400"/>
            <a:ext cx="6172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0" name="Line 19"/>
          <p:cNvSpPr>
            <a:spLocks noChangeShapeType="1"/>
          </p:cNvSpPr>
          <p:nvPr/>
        </p:nvSpPr>
        <p:spPr bwMode="auto">
          <a:xfrm>
            <a:off x="3429000" y="4114800"/>
            <a:ext cx="0" cy="13716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621" name="Line 20"/>
          <p:cNvSpPr>
            <a:spLocks noChangeShapeType="1"/>
          </p:cNvSpPr>
          <p:nvPr/>
        </p:nvSpPr>
        <p:spPr bwMode="auto">
          <a:xfrm flipH="1">
            <a:off x="2590800" y="594360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2" name="Text Box 21"/>
          <p:cNvSpPr txBox="1">
            <a:spLocks noChangeArrowheads="1"/>
          </p:cNvSpPr>
          <p:nvPr/>
        </p:nvSpPr>
        <p:spPr bwMode="auto">
          <a:xfrm>
            <a:off x="5410200" y="5486400"/>
            <a:ext cx="5334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52</a:t>
            </a:r>
          </a:p>
        </p:txBody>
      </p:sp>
      <p:sp>
        <p:nvSpPr>
          <p:cNvPr id="24623" name="Text Box 22"/>
          <p:cNvSpPr txBox="1">
            <a:spLocks noChangeArrowheads="1"/>
          </p:cNvSpPr>
          <p:nvPr/>
        </p:nvSpPr>
        <p:spPr bwMode="auto">
          <a:xfrm>
            <a:off x="3124200" y="5486400"/>
            <a:ext cx="5334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50</a:t>
            </a:r>
          </a:p>
        </p:txBody>
      </p:sp>
      <p:sp>
        <p:nvSpPr>
          <p:cNvPr id="24624" name="Line 23"/>
          <p:cNvSpPr>
            <a:spLocks noChangeShapeType="1"/>
          </p:cNvSpPr>
          <p:nvPr/>
        </p:nvSpPr>
        <p:spPr bwMode="auto">
          <a:xfrm>
            <a:off x="6019800" y="34290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5" name="Rectangle 24"/>
          <p:cNvSpPr>
            <a:spLocks noChangeArrowheads="1"/>
          </p:cNvSpPr>
          <p:nvPr/>
        </p:nvSpPr>
        <p:spPr bwMode="auto">
          <a:xfrm flipH="1">
            <a:off x="4953000" y="4572000"/>
            <a:ext cx="381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l-GR" sz="2000">
                <a:sym typeface="Symbol" pitchFamily="18" charset="2"/>
              </a:rPr>
              <a:t>β</a:t>
            </a:r>
          </a:p>
        </p:txBody>
      </p:sp>
      <p:sp>
        <p:nvSpPr>
          <p:cNvPr id="24626" name="Line 25"/>
          <p:cNvSpPr>
            <a:spLocks noChangeShapeType="1"/>
          </p:cNvSpPr>
          <p:nvPr/>
        </p:nvSpPr>
        <p:spPr bwMode="auto">
          <a:xfrm flipH="1">
            <a:off x="4495800" y="4876800"/>
            <a:ext cx="457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7" name="Line 26"/>
          <p:cNvSpPr>
            <a:spLocks noChangeShapeType="1"/>
          </p:cNvSpPr>
          <p:nvPr/>
        </p:nvSpPr>
        <p:spPr bwMode="auto">
          <a:xfrm flipH="1" flipV="1">
            <a:off x="4022725" y="3209925"/>
            <a:ext cx="36513" cy="29622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8" name="Text Box 27"/>
          <p:cNvSpPr txBox="1">
            <a:spLocks noChangeArrowheads="1"/>
          </p:cNvSpPr>
          <p:nvPr/>
        </p:nvSpPr>
        <p:spPr bwMode="auto">
          <a:xfrm>
            <a:off x="4191000" y="3276600"/>
            <a:ext cx="45720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Here, </a:t>
            </a:r>
            <a:r>
              <a:rPr lang="el-GR">
                <a:sym typeface="Symbol" pitchFamily="18" charset="2"/>
              </a:rPr>
              <a:t>β</a:t>
            </a:r>
            <a:r>
              <a:rPr lang="en-US">
                <a:sym typeface="Symbol" pitchFamily="18" charset="2"/>
              </a:rPr>
              <a:t> = P( x      ) </a:t>
            </a:r>
            <a:r>
              <a:rPr lang="en-US">
                <a:solidFill>
                  <a:srgbClr val="0000FF"/>
                </a:solidFill>
                <a:sym typeface="Symbol" pitchFamily="18" charset="2"/>
              </a:rPr>
              <a:t>if </a:t>
            </a:r>
            <a:r>
              <a:rPr lang="el-GR">
                <a:solidFill>
                  <a:srgbClr val="0000FF"/>
                </a:solidFill>
                <a:sym typeface="Symbol" pitchFamily="18" charset="2"/>
              </a:rPr>
              <a:t>μ</a:t>
            </a:r>
            <a:r>
              <a:rPr lang="en-US">
                <a:solidFill>
                  <a:srgbClr val="0000FF"/>
                </a:solidFill>
                <a:sym typeface="Symbol" pitchFamily="18" charset="2"/>
              </a:rPr>
              <a:t>* = 50</a:t>
            </a:r>
          </a:p>
        </p:txBody>
      </p:sp>
      <p:sp>
        <p:nvSpPr>
          <p:cNvPr id="24629" name="Text Box 28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graphicFrame>
        <p:nvGraphicFramePr>
          <p:cNvPr id="24600" name="Object 24"/>
          <p:cNvGraphicFramePr>
            <a:graphicFrameLocks noChangeAspect="1"/>
          </p:cNvGraphicFramePr>
          <p:nvPr/>
        </p:nvGraphicFramePr>
        <p:xfrm>
          <a:off x="3922713" y="6172200"/>
          <a:ext cx="393700" cy="474663"/>
        </p:xfrm>
        <a:graphic>
          <a:graphicData uri="http://schemas.openxmlformats.org/presentationml/2006/ole">
            <p:oleObj spid="_x0000_s24600" name="Equation" r:id="rId3" imgW="190500" imgH="228600" progId="Equation.3">
              <p:embed/>
            </p:oleObj>
          </a:graphicData>
        </a:graphic>
      </p:graphicFrame>
      <p:graphicFrame>
        <p:nvGraphicFramePr>
          <p:cNvPr id="24601" name="Object 25"/>
          <p:cNvGraphicFramePr>
            <a:graphicFrameLocks noChangeAspect="1"/>
          </p:cNvGraphicFramePr>
          <p:nvPr/>
        </p:nvGraphicFramePr>
        <p:xfrm>
          <a:off x="6475413" y="3319463"/>
          <a:ext cx="363537" cy="438150"/>
        </p:xfrm>
        <a:graphic>
          <a:graphicData uri="http://schemas.openxmlformats.org/presentationml/2006/ole">
            <p:oleObj spid="_x0000_s24601" name="Equation" r:id="rId4" imgW="190500" imgH="228600" progId="Equation.3">
              <p:embed/>
            </p:oleObj>
          </a:graphicData>
        </a:graphic>
      </p:graphicFrame>
      <p:sp>
        <p:nvSpPr>
          <p:cNvPr id="24630" name="Slide Number Placeholder 3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CF053CF2-5D28-4990-A22E-0B42699758B3}" type="slidenum">
              <a:rPr lang="en-US" smtClean="0">
                <a:latin typeface="Arial" charset="0"/>
                <a:cs typeface="Arial" charset="0"/>
              </a:rPr>
              <a:pPr/>
              <a:t>52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6" name="Rectangle 26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Calculating  </a:t>
            </a:r>
            <a:r>
              <a:rPr lang="el-GR" smtClean="0">
                <a:cs typeface="Arial" charset="0"/>
                <a:sym typeface="Symbol" pitchFamily="18" charset="2"/>
              </a:rPr>
              <a:t>β</a:t>
            </a:r>
          </a:p>
        </p:txBody>
      </p:sp>
      <p:sp>
        <p:nvSpPr>
          <p:cNvPr id="25627" name="Rectangle 6"/>
          <p:cNvSpPr>
            <a:spLocks noGrp="1" noChangeArrowheads="1"/>
          </p:cNvSpPr>
          <p:nvPr>
            <p:ph idx="1"/>
          </p:nvPr>
        </p:nvSpPr>
        <p:spPr>
          <a:xfrm>
            <a:off x="841375" y="1600200"/>
            <a:ext cx="8077200" cy="671513"/>
          </a:xfrm>
        </p:spPr>
        <p:txBody>
          <a:bodyPr/>
          <a:lstStyle/>
          <a:p>
            <a:pPr eaLnBrk="1" hangingPunct="1"/>
            <a:r>
              <a:rPr lang="en-US" smtClean="0">
                <a:sym typeface="Symbol" pitchFamily="18" charset="2"/>
              </a:rPr>
              <a:t>Suppose n = 64 , </a:t>
            </a:r>
            <a:r>
              <a:rPr lang="el-GR" smtClean="0">
                <a:cs typeface="Arial" charset="0"/>
                <a:sym typeface="Symbol" pitchFamily="18" charset="2"/>
              </a:rPr>
              <a:t>σ</a:t>
            </a:r>
            <a:r>
              <a:rPr lang="en-US" smtClean="0">
                <a:sym typeface="Symbol" pitchFamily="18" charset="2"/>
              </a:rPr>
              <a:t> = 6 , and </a:t>
            </a:r>
            <a:r>
              <a:rPr lang="en-US" b="1" smtClean="0">
                <a:sym typeface="Symbol" pitchFamily="18" charset="2"/>
              </a:rPr>
              <a:t></a:t>
            </a:r>
            <a:r>
              <a:rPr lang="en-US" smtClean="0">
                <a:sym typeface="Symbol" pitchFamily="18" charset="2"/>
              </a:rPr>
              <a:t> = .05</a:t>
            </a:r>
          </a:p>
        </p:txBody>
      </p:sp>
      <p:sp>
        <p:nvSpPr>
          <p:cNvPr id="2562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5629" name="Text Box 2"/>
          <p:cNvSpPr txBox="1">
            <a:spLocks noChangeArrowheads="1"/>
          </p:cNvSpPr>
          <p:nvPr/>
        </p:nvSpPr>
        <p:spPr bwMode="auto">
          <a:xfrm>
            <a:off x="2895600" y="5943600"/>
            <a:ext cx="990600" cy="496888"/>
          </a:xfrm>
          <a:prstGeom prst="rect">
            <a:avLst/>
          </a:prstGeom>
          <a:solidFill>
            <a:srgbClr val="FFFFA7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Reject 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en-US" sz="1400"/>
              <a:t>H</a:t>
            </a:r>
            <a:r>
              <a:rPr lang="en-US" sz="1400" baseline="-25000"/>
              <a:t>0</a:t>
            </a:r>
            <a:r>
              <a:rPr lang="en-US" sz="1400"/>
              <a:t>: </a:t>
            </a:r>
            <a:r>
              <a:rPr lang="el-GR" sz="1400">
                <a:sym typeface="Symbol" pitchFamily="18" charset="2"/>
              </a:rPr>
              <a:t>μ</a:t>
            </a:r>
            <a:r>
              <a:rPr lang="en-US" sz="1400">
                <a:sym typeface="Symbol" pitchFamily="18" charset="2"/>
              </a:rPr>
              <a:t>  52</a:t>
            </a:r>
          </a:p>
        </p:txBody>
      </p:sp>
      <p:sp>
        <p:nvSpPr>
          <p:cNvPr id="25630" name="Text Box 3"/>
          <p:cNvSpPr txBox="1">
            <a:spLocks noChangeArrowheads="1"/>
          </p:cNvSpPr>
          <p:nvPr/>
        </p:nvSpPr>
        <p:spPr bwMode="auto">
          <a:xfrm>
            <a:off x="4876800" y="5943600"/>
            <a:ext cx="1524000" cy="474663"/>
          </a:xfrm>
          <a:prstGeom prst="rect">
            <a:avLst/>
          </a:prstGeom>
          <a:solidFill>
            <a:srgbClr val="FFFFA7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Do not reject </a:t>
            </a:r>
          </a:p>
          <a:p>
            <a:pPr algn="ctr">
              <a:lnSpc>
                <a:spcPct val="30000"/>
              </a:lnSpc>
              <a:spcBef>
                <a:spcPct val="50000"/>
              </a:spcBef>
            </a:pPr>
            <a:r>
              <a:rPr lang="en-US" sz="1400"/>
              <a:t>H</a:t>
            </a:r>
            <a:r>
              <a:rPr lang="en-US" sz="1400" baseline="-25000"/>
              <a:t>0 </a:t>
            </a:r>
            <a:r>
              <a:rPr lang="en-US" sz="1400"/>
              <a:t>: </a:t>
            </a:r>
            <a:r>
              <a:rPr lang="el-GR" sz="1400">
                <a:sym typeface="Symbol" pitchFamily="18" charset="2"/>
              </a:rPr>
              <a:t>μ</a:t>
            </a:r>
            <a:r>
              <a:rPr lang="en-US" sz="1400">
                <a:sym typeface="Symbol" pitchFamily="18" charset="2"/>
              </a:rPr>
              <a:t>  52</a:t>
            </a:r>
          </a:p>
        </p:txBody>
      </p:sp>
      <p:sp>
        <p:nvSpPr>
          <p:cNvPr id="25631" name="Rectangle 4"/>
          <p:cNvSpPr>
            <a:spLocks noChangeArrowheads="1"/>
          </p:cNvSpPr>
          <p:nvPr/>
        </p:nvSpPr>
        <p:spPr bwMode="auto">
          <a:xfrm>
            <a:off x="4462463" y="3581400"/>
            <a:ext cx="4452937" cy="457200"/>
          </a:xfrm>
          <a:prstGeom prst="rect">
            <a:avLst/>
          </a:prstGeom>
          <a:solidFill>
            <a:srgbClr val="CCEC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632" name="Freeform 5"/>
          <p:cNvSpPr>
            <a:spLocks/>
          </p:cNvSpPr>
          <p:nvPr/>
        </p:nvSpPr>
        <p:spPr bwMode="auto">
          <a:xfrm>
            <a:off x="4038600" y="4495800"/>
            <a:ext cx="1676400" cy="990600"/>
          </a:xfrm>
          <a:custGeom>
            <a:avLst/>
            <a:gdLst>
              <a:gd name="T0" fmla="*/ 0 w 1056"/>
              <a:gd name="T1" fmla="*/ 2147483647 h 624"/>
              <a:gd name="T2" fmla="*/ 0 w 1056"/>
              <a:gd name="T3" fmla="*/ 0 h 624"/>
              <a:gd name="T4" fmla="*/ 2147483647 w 1056"/>
              <a:gd name="T5" fmla="*/ 2147483647 h 624"/>
              <a:gd name="T6" fmla="*/ 2147483647 w 1056"/>
              <a:gd name="T7" fmla="*/ 2147483647 h 624"/>
              <a:gd name="T8" fmla="*/ 2147483647 w 1056"/>
              <a:gd name="T9" fmla="*/ 2147483647 h 624"/>
              <a:gd name="T10" fmla="*/ 2147483647 w 1056"/>
              <a:gd name="T11" fmla="*/ 2147483647 h 624"/>
              <a:gd name="T12" fmla="*/ 2147483647 w 1056"/>
              <a:gd name="T13" fmla="*/ 2147483647 h 624"/>
              <a:gd name="T14" fmla="*/ 2147483647 w 1056"/>
              <a:gd name="T15" fmla="*/ 2147483647 h 624"/>
              <a:gd name="T16" fmla="*/ 2147483647 w 1056"/>
              <a:gd name="T17" fmla="*/ 2147483647 h 624"/>
              <a:gd name="T18" fmla="*/ 2147483647 w 1056"/>
              <a:gd name="T19" fmla="*/ 2147483647 h 624"/>
              <a:gd name="T20" fmla="*/ 2147483647 w 1056"/>
              <a:gd name="T21" fmla="*/ 2147483647 h 624"/>
              <a:gd name="T22" fmla="*/ 2147483647 w 1056"/>
              <a:gd name="T23" fmla="*/ 2147483647 h 624"/>
              <a:gd name="T24" fmla="*/ 2147483647 w 1056"/>
              <a:gd name="T25" fmla="*/ 2147483647 h 624"/>
              <a:gd name="T26" fmla="*/ 0 w 1056"/>
              <a:gd name="T27" fmla="*/ 2147483647 h 62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056"/>
              <a:gd name="T43" fmla="*/ 0 h 624"/>
              <a:gd name="T44" fmla="*/ 1056 w 1056"/>
              <a:gd name="T45" fmla="*/ 624 h 62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056" h="624">
                <a:moveTo>
                  <a:pt x="0" y="624"/>
                </a:moveTo>
                <a:lnTo>
                  <a:pt x="0" y="0"/>
                </a:lnTo>
                <a:lnTo>
                  <a:pt x="94" y="126"/>
                </a:lnTo>
                <a:lnTo>
                  <a:pt x="160" y="192"/>
                </a:lnTo>
                <a:lnTo>
                  <a:pt x="264" y="298"/>
                </a:lnTo>
                <a:lnTo>
                  <a:pt x="354" y="378"/>
                </a:lnTo>
                <a:lnTo>
                  <a:pt x="448" y="434"/>
                </a:lnTo>
                <a:lnTo>
                  <a:pt x="528" y="480"/>
                </a:lnTo>
                <a:lnTo>
                  <a:pt x="668" y="530"/>
                </a:lnTo>
                <a:lnTo>
                  <a:pt x="820" y="562"/>
                </a:lnTo>
                <a:lnTo>
                  <a:pt x="912" y="576"/>
                </a:lnTo>
                <a:lnTo>
                  <a:pt x="1056" y="576"/>
                </a:lnTo>
                <a:lnTo>
                  <a:pt x="1056" y="624"/>
                </a:lnTo>
                <a:lnTo>
                  <a:pt x="0" y="624"/>
                </a:lnTo>
                <a:close/>
              </a:path>
            </a:pathLst>
          </a:custGeom>
          <a:solidFill>
            <a:srgbClr val="61F561"/>
          </a:soli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3" name="Freeform 7"/>
          <p:cNvSpPr>
            <a:spLocks/>
          </p:cNvSpPr>
          <p:nvPr/>
        </p:nvSpPr>
        <p:spPr bwMode="auto">
          <a:xfrm>
            <a:off x="3200400" y="5264150"/>
            <a:ext cx="838200" cy="220663"/>
          </a:xfrm>
          <a:custGeom>
            <a:avLst/>
            <a:gdLst>
              <a:gd name="T0" fmla="*/ 2147483647 w 528"/>
              <a:gd name="T1" fmla="*/ 2147483647 h 139"/>
              <a:gd name="T2" fmla="*/ 0 w 528"/>
              <a:gd name="T3" fmla="*/ 2147483647 h 139"/>
              <a:gd name="T4" fmla="*/ 2147483647 w 528"/>
              <a:gd name="T5" fmla="*/ 2147483647 h 139"/>
              <a:gd name="T6" fmla="*/ 2147483647 w 528"/>
              <a:gd name="T7" fmla="*/ 2147483647 h 139"/>
              <a:gd name="T8" fmla="*/ 2147483647 w 528"/>
              <a:gd name="T9" fmla="*/ 2147483647 h 139"/>
              <a:gd name="T10" fmla="*/ 2147483647 w 528"/>
              <a:gd name="T11" fmla="*/ 0 h 139"/>
              <a:gd name="T12" fmla="*/ 2147483647 w 528"/>
              <a:gd name="T13" fmla="*/ 2147483647 h 139"/>
              <a:gd name="T14" fmla="*/ 2147483647 w 528"/>
              <a:gd name="T15" fmla="*/ 2147483647 h 139"/>
              <a:gd name="T16" fmla="*/ 2147483647 w 528"/>
              <a:gd name="T17" fmla="*/ 2147483647 h 13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28"/>
              <a:gd name="T28" fmla="*/ 0 h 139"/>
              <a:gd name="T29" fmla="*/ 528 w 528"/>
              <a:gd name="T30" fmla="*/ 139 h 13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28" h="139">
                <a:moveTo>
                  <a:pt x="8" y="135"/>
                </a:moveTo>
                <a:lnTo>
                  <a:pt x="0" y="100"/>
                </a:lnTo>
                <a:lnTo>
                  <a:pt x="233" y="86"/>
                </a:lnTo>
                <a:lnTo>
                  <a:pt x="382" y="48"/>
                </a:lnTo>
                <a:lnTo>
                  <a:pt x="455" y="34"/>
                </a:lnTo>
                <a:lnTo>
                  <a:pt x="528" y="0"/>
                </a:lnTo>
                <a:lnTo>
                  <a:pt x="528" y="136"/>
                </a:lnTo>
                <a:lnTo>
                  <a:pt x="8" y="139"/>
                </a:lnTo>
                <a:lnTo>
                  <a:pt x="8" y="135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34" name="Freeform 8"/>
          <p:cNvSpPr>
            <a:spLocks/>
          </p:cNvSpPr>
          <p:nvPr/>
        </p:nvSpPr>
        <p:spPr bwMode="auto">
          <a:xfrm>
            <a:off x="3276600" y="4114800"/>
            <a:ext cx="2362200" cy="1295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35" name="Freeform 9"/>
          <p:cNvSpPr>
            <a:spLocks/>
          </p:cNvSpPr>
          <p:nvPr/>
        </p:nvSpPr>
        <p:spPr bwMode="auto">
          <a:xfrm>
            <a:off x="5638800" y="4114800"/>
            <a:ext cx="2209800" cy="1295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36" name="Line 10"/>
          <p:cNvSpPr>
            <a:spLocks noChangeShapeType="1"/>
          </p:cNvSpPr>
          <p:nvPr/>
        </p:nvSpPr>
        <p:spPr bwMode="auto">
          <a:xfrm>
            <a:off x="3048000" y="5486400"/>
            <a:ext cx="510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7" name="Line 11"/>
          <p:cNvSpPr>
            <a:spLocks noChangeShapeType="1"/>
          </p:cNvSpPr>
          <p:nvPr/>
        </p:nvSpPr>
        <p:spPr bwMode="auto">
          <a:xfrm>
            <a:off x="3276600" y="49530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8" name="Rectangle 12"/>
          <p:cNvSpPr>
            <a:spLocks noChangeArrowheads="1"/>
          </p:cNvSpPr>
          <p:nvPr/>
        </p:nvSpPr>
        <p:spPr bwMode="auto">
          <a:xfrm flipH="1">
            <a:off x="2895600" y="4648200"/>
            <a:ext cx="381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</a:t>
            </a:r>
            <a:endParaRPr lang="en-US" sz="2000"/>
          </a:p>
        </p:txBody>
      </p:sp>
      <p:sp>
        <p:nvSpPr>
          <p:cNvPr id="25639" name="Line 13"/>
          <p:cNvSpPr>
            <a:spLocks noChangeShapeType="1"/>
          </p:cNvSpPr>
          <p:nvPr/>
        </p:nvSpPr>
        <p:spPr bwMode="auto">
          <a:xfrm>
            <a:off x="5638800" y="4114800"/>
            <a:ext cx="0" cy="13716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40" name="Line 14"/>
          <p:cNvSpPr>
            <a:spLocks noChangeShapeType="1"/>
          </p:cNvSpPr>
          <p:nvPr/>
        </p:nvSpPr>
        <p:spPr bwMode="auto">
          <a:xfrm>
            <a:off x="4038600" y="57912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1" name="Line 15"/>
          <p:cNvSpPr>
            <a:spLocks noChangeShapeType="1"/>
          </p:cNvSpPr>
          <p:nvPr/>
        </p:nvSpPr>
        <p:spPr bwMode="auto">
          <a:xfrm>
            <a:off x="4038600" y="5943600"/>
            <a:ext cx="396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2" name="Freeform 16"/>
          <p:cNvSpPr>
            <a:spLocks/>
          </p:cNvSpPr>
          <p:nvPr/>
        </p:nvSpPr>
        <p:spPr bwMode="auto">
          <a:xfrm>
            <a:off x="1066800" y="4114800"/>
            <a:ext cx="2362200" cy="1295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43" name="Freeform 17"/>
          <p:cNvSpPr>
            <a:spLocks/>
          </p:cNvSpPr>
          <p:nvPr/>
        </p:nvSpPr>
        <p:spPr bwMode="auto">
          <a:xfrm>
            <a:off x="3429000" y="4114800"/>
            <a:ext cx="2209800" cy="1295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44" name="Line 18"/>
          <p:cNvSpPr>
            <a:spLocks noChangeShapeType="1"/>
          </p:cNvSpPr>
          <p:nvPr/>
        </p:nvSpPr>
        <p:spPr bwMode="auto">
          <a:xfrm>
            <a:off x="3429000" y="4114800"/>
            <a:ext cx="0" cy="13716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45" name="Line 19"/>
          <p:cNvSpPr>
            <a:spLocks noChangeShapeType="1"/>
          </p:cNvSpPr>
          <p:nvPr/>
        </p:nvSpPr>
        <p:spPr bwMode="auto">
          <a:xfrm flipH="1">
            <a:off x="2590800" y="594360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6" name="Text Box 20"/>
          <p:cNvSpPr txBox="1">
            <a:spLocks noChangeArrowheads="1"/>
          </p:cNvSpPr>
          <p:nvPr/>
        </p:nvSpPr>
        <p:spPr bwMode="auto">
          <a:xfrm>
            <a:off x="5410200" y="5486400"/>
            <a:ext cx="5334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52</a:t>
            </a:r>
          </a:p>
        </p:txBody>
      </p:sp>
      <p:sp>
        <p:nvSpPr>
          <p:cNvPr id="25647" name="Text Box 21"/>
          <p:cNvSpPr txBox="1">
            <a:spLocks noChangeArrowheads="1"/>
          </p:cNvSpPr>
          <p:nvPr/>
        </p:nvSpPr>
        <p:spPr bwMode="auto">
          <a:xfrm>
            <a:off x="3124200" y="5486400"/>
            <a:ext cx="5334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50</a:t>
            </a:r>
          </a:p>
        </p:txBody>
      </p:sp>
      <p:sp>
        <p:nvSpPr>
          <p:cNvPr id="25648" name="Line 22"/>
          <p:cNvSpPr>
            <a:spLocks noChangeShapeType="1"/>
          </p:cNvSpPr>
          <p:nvPr/>
        </p:nvSpPr>
        <p:spPr bwMode="auto">
          <a:xfrm>
            <a:off x="5888038" y="368458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9" name="Line 23"/>
          <p:cNvSpPr>
            <a:spLocks noChangeShapeType="1"/>
          </p:cNvSpPr>
          <p:nvPr/>
        </p:nvSpPr>
        <p:spPr bwMode="auto">
          <a:xfrm flipH="1">
            <a:off x="4495800" y="4038600"/>
            <a:ext cx="53340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0" name="Line 24"/>
          <p:cNvSpPr>
            <a:spLocks noChangeShapeType="1"/>
          </p:cNvSpPr>
          <p:nvPr/>
        </p:nvSpPr>
        <p:spPr bwMode="auto">
          <a:xfrm flipV="1">
            <a:off x="4038600" y="3465513"/>
            <a:ext cx="0" cy="2743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1" name="Text Box 25"/>
          <p:cNvSpPr txBox="1">
            <a:spLocks noChangeArrowheads="1"/>
          </p:cNvSpPr>
          <p:nvPr/>
        </p:nvSpPr>
        <p:spPr bwMode="auto">
          <a:xfrm>
            <a:off x="4425950" y="3581400"/>
            <a:ext cx="448945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So </a:t>
            </a:r>
            <a:r>
              <a:rPr lang="el-GR">
                <a:sym typeface="Symbol" pitchFamily="18" charset="2"/>
              </a:rPr>
              <a:t>β</a:t>
            </a:r>
            <a:r>
              <a:rPr lang="en-US">
                <a:sym typeface="Symbol" pitchFamily="18" charset="2"/>
              </a:rPr>
              <a:t> = P( x  50.766 ) if </a:t>
            </a:r>
            <a:r>
              <a:rPr lang="el-GR">
                <a:sym typeface="Symbol" pitchFamily="18" charset="2"/>
              </a:rPr>
              <a:t>μ</a:t>
            </a:r>
            <a:r>
              <a:rPr lang="en-US">
                <a:sym typeface="Symbol" pitchFamily="18" charset="2"/>
              </a:rPr>
              <a:t>* = 50</a:t>
            </a:r>
          </a:p>
        </p:txBody>
      </p:sp>
      <p:graphicFrame>
        <p:nvGraphicFramePr>
          <p:cNvPr id="25624" name="Object 24"/>
          <p:cNvGraphicFramePr>
            <a:graphicFrameLocks noChangeAspect="1"/>
          </p:cNvGraphicFramePr>
          <p:nvPr/>
        </p:nvGraphicFramePr>
        <p:xfrm>
          <a:off x="1069975" y="2286000"/>
          <a:ext cx="6965950" cy="1046163"/>
        </p:xfrm>
        <a:graphic>
          <a:graphicData uri="http://schemas.openxmlformats.org/presentationml/2006/ole">
            <p:oleObj spid="_x0000_s25624" name="Equation" r:id="rId3" imgW="2794000" imgH="419100" progId="Equation.3">
              <p:embed/>
            </p:oleObj>
          </a:graphicData>
        </a:graphic>
      </p:graphicFrame>
      <p:sp>
        <p:nvSpPr>
          <p:cNvPr id="25652" name="Line 28"/>
          <p:cNvSpPr>
            <a:spLocks noChangeShapeType="1"/>
          </p:cNvSpPr>
          <p:nvPr/>
        </p:nvSpPr>
        <p:spPr bwMode="auto">
          <a:xfrm>
            <a:off x="3200400" y="3810000"/>
            <a:ext cx="8382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3" name="Line 29"/>
          <p:cNvSpPr>
            <a:spLocks noChangeShapeType="1"/>
          </p:cNvSpPr>
          <p:nvPr/>
        </p:nvSpPr>
        <p:spPr bwMode="auto">
          <a:xfrm flipV="1">
            <a:off x="3200400" y="3352800"/>
            <a:ext cx="0" cy="4572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4" name="Text Box 30"/>
          <p:cNvSpPr txBox="1">
            <a:spLocks noChangeArrowheads="1"/>
          </p:cNvSpPr>
          <p:nvPr/>
        </p:nvSpPr>
        <p:spPr bwMode="auto">
          <a:xfrm>
            <a:off x="950913" y="3319463"/>
            <a:ext cx="152400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(for H</a:t>
            </a:r>
            <a:r>
              <a:rPr lang="en-US" sz="1400" baseline="-25000"/>
              <a:t>0 </a:t>
            </a:r>
            <a:r>
              <a:rPr lang="en-US" sz="1400"/>
              <a:t>: </a:t>
            </a:r>
            <a:r>
              <a:rPr lang="el-GR" sz="1400">
                <a:sym typeface="Symbol" pitchFamily="18" charset="2"/>
              </a:rPr>
              <a:t>μ</a:t>
            </a:r>
            <a:r>
              <a:rPr lang="en-US" sz="1400">
                <a:sym typeface="Symbol" pitchFamily="18" charset="2"/>
              </a:rPr>
              <a:t>  52)</a:t>
            </a:r>
          </a:p>
        </p:txBody>
      </p:sp>
      <p:sp>
        <p:nvSpPr>
          <p:cNvPr id="25655" name="Rectangle 31"/>
          <p:cNvSpPr>
            <a:spLocks noChangeArrowheads="1"/>
          </p:cNvSpPr>
          <p:nvPr/>
        </p:nvSpPr>
        <p:spPr bwMode="auto">
          <a:xfrm>
            <a:off x="6754813" y="2438400"/>
            <a:ext cx="1219200" cy="60960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656" name="Text Box 32"/>
          <p:cNvSpPr txBox="1">
            <a:spLocks noChangeArrowheads="1"/>
          </p:cNvSpPr>
          <p:nvPr/>
        </p:nvSpPr>
        <p:spPr bwMode="auto">
          <a:xfrm>
            <a:off x="3657600" y="5486400"/>
            <a:ext cx="914400" cy="366713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50.766</a:t>
            </a:r>
          </a:p>
        </p:txBody>
      </p:sp>
      <p:sp>
        <p:nvSpPr>
          <p:cNvPr id="25657" name="Line 33"/>
          <p:cNvSpPr>
            <a:spLocks noChangeShapeType="1"/>
          </p:cNvSpPr>
          <p:nvPr/>
        </p:nvSpPr>
        <p:spPr bwMode="auto">
          <a:xfrm>
            <a:off x="914400" y="5486400"/>
            <a:ext cx="6172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625" name="Object 25"/>
          <p:cNvGraphicFramePr>
            <a:graphicFrameLocks noChangeAspect="1"/>
          </p:cNvGraphicFramePr>
          <p:nvPr/>
        </p:nvGraphicFramePr>
        <p:xfrm>
          <a:off x="3913188" y="6172200"/>
          <a:ext cx="393700" cy="474663"/>
        </p:xfrm>
        <a:graphic>
          <a:graphicData uri="http://schemas.openxmlformats.org/presentationml/2006/ole">
            <p:oleObj spid="_x0000_s25625" name="Equation" r:id="rId4" imgW="190500" imgH="228600" progId="Equation.3">
              <p:embed/>
            </p:oleObj>
          </a:graphicData>
        </a:graphic>
      </p:graphicFrame>
      <p:sp>
        <p:nvSpPr>
          <p:cNvPr id="25658" name="Slide Number Placeholder 3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1DA587AE-FDC3-4368-AFD8-B49BC007E9B8}" type="slidenum">
              <a:rPr lang="en-US" smtClean="0">
                <a:latin typeface="Arial" charset="0"/>
                <a:cs typeface="Arial" charset="0"/>
              </a:rPr>
              <a:pPr/>
              <a:t>53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0" name="Rectangle 24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Calculating  </a:t>
            </a:r>
            <a:r>
              <a:rPr lang="el-GR" smtClean="0">
                <a:cs typeface="Arial" charset="0"/>
                <a:sym typeface="Symbol" pitchFamily="18" charset="2"/>
              </a:rPr>
              <a:t>β</a:t>
            </a:r>
          </a:p>
        </p:txBody>
      </p:sp>
      <p:sp>
        <p:nvSpPr>
          <p:cNvPr id="26651" name="Rectangle 6"/>
          <p:cNvSpPr>
            <a:spLocks noGrp="1" noChangeArrowheads="1"/>
          </p:cNvSpPr>
          <p:nvPr>
            <p:ph idx="1"/>
          </p:nvPr>
        </p:nvSpPr>
        <p:spPr>
          <a:xfrm>
            <a:off x="838200" y="1709738"/>
            <a:ext cx="8077200" cy="671512"/>
          </a:xfrm>
        </p:spPr>
        <p:txBody>
          <a:bodyPr/>
          <a:lstStyle/>
          <a:p>
            <a:pPr eaLnBrk="1" hangingPunct="1"/>
            <a:r>
              <a:rPr lang="en-US" smtClean="0">
                <a:sym typeface="Symbol" pitchFamily="18" charset="2"/>
              </a:rPr>
              <a:t>Suppose n = 64 , </a:t>
            </a:r>
            <a:r>
              <a:rPr lang="el-GR" smtClean="0">
                <a:cs typeface="Arial" charset="0"/>
                <a:sym typeface="Symbol" pitchFamily="18" charset="2"/>
              </a:rPr>
              <a:t>σ</a:t>
            </a:r>
            <a:r>
              <a:rPr lang="en-US" smtClean="0">
                <a:sym typeface="Symbol" pitchFamily="18" charset="2"/>
              </a:rPr>
              <a:t> = 6 , and  = .05</a:t>
            </a:r>
          </a:p>
        </p:txBody>
      </p:sp>
      <p:sp>
        <p:nvSpPr>
          <p:cNvPr id="266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6653" name="Text Box 2"/>
          <p:cNvSpPr txBox="1">
            <a:spLocks noChangeArrowheads="1"/>
          </p:cNvSpPr>
          <p:nvPr/>
        </p:nvSpPr>
        <p:spPr bwMode="auto">
          <a:xfrm>
            <a:off x="2895600" y="5943600"/>
            <a:ext cx="990600" cy="496888"/>
          </a:xfrm>
          <a:prstGeom prst="rect">
            <a:avLst/>
          </a:prstGeom>
          <a:solidFill>
            <a:srgbClr val="FFFFA7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Reject 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en-US" sz="1400"/>
              <a:t>H</a:t>
            </a:r>
            <a:r>
              <a:rPr lang="en-US" sz="1400" baseline="-25000"/>
              <a:t>0</a:t>
            </a:r>
            <a:r>
              <a:rPr lang="en-US" sz="1400"/>
              <a:t>: </a:t>
            </a:r>
            <a:r>
              <a:rPr lang="el-GR" sz="1400">
                <a:sym typeface="Symbol" pitchFamily="18" charset="2"/>
              </a:rPr>
              <a:t>μ</a:t>
            </a:r>
            <a:r>
              <a:rPr lang="en-US" sz="1400">
                <a:sym typeface="Symbol" pitchFamily="18" charset="2"/>
              </a:rPr>
              <a:t>  52</a:t>
            </a:r>
          </a:p>
        </p:txBody>
      </p:sp>
      <p:sp>
        <p:nvSpPr>
          <p:cNvPr id="26654" name="Text Box 3"/>
          <p:cNvSpPr txBox="1">
            <a:spLocks noChangeArrowheads="1"/>
          </p:cNvSpPr>
          <p:nvPr/>
        </p:nvSpPr>
        <p:spPr bwMode="auto">
          <a:xfrm>
            <a:off x="4876800" y="5943600"/>
            <a:ext cx="1524000" cy="474663"/>
          </a:xfrm>
          <a:prstGeom prst="rect">
            <a:avLst/>
          </a:prstGeom>
          <a:solidFill>
            <a:srgbClr val="FFFFA7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Do not reject </a:t>
            </a:r>
          </a:p>
          <a:p>
            <a:pPr algn="ctr">
              <a:lnSpc>
                <a:spcPct val="30000"/>
              </a:lnSpc>
              <a:spcBef>
                <a:spcPct val="50000"/>
              </a:spcBef>
            </a:pPr>
            <a:r>
              <a:rPr lang="en-US" sz="1400"/>
              <a:t>H</a:t>
            </a:r>
            <a:r>
              <a:rPr lang="en-US" sz="1400" baseline="-25000"/>
              <a:t>0 </a:t>
            </a:r>
            <a:r>
              <a:rPr lang="en-US" sz="1400"/>
              <a:t>: </a:t>
            </a:r>
            <a:r>
              <a:rPr lang="el-GR" sz="1400">
                <a:sym typeface="Symbol" pitchFamily="18" charset="2"/>
              </a:rPr>
              <a:t>μ</a:t>
            </a:r>
            <a:r>
              <a:rPr lang="en-US" sz="1400">
                <a:sym typeface="Symbol" pitchFamily="18" charset="2"/>
              </a:rPr>
              <a:t>  52</a:t>
            </a:r>
          </a:p>
        </p:txBody>
      </p:sp>
      <p:graphicFrame>
        <p:nvGraphicFramePr>
          <p:cNvPr id="26648" name="Object 24"/>
          <p:cNvGraphicFramePr>
            <a:graphicFrameLocks noChangeAspect="1"/>
          </p:cNvGraphicFramePr>
          <p:nvPr/>
        </p:nvGraphicFramePr>
        <p:xfrm>
          <a:off x="268288" y="2384425"/>
          <a:ext cx="8689975" cy="1181100"/>
        </p:xfrm>
        <a:graphic>
          <a:graphicData uri="http://schemas.openxmlformats.org/presentationml/2006/ole">
            <p:oleObj spid="_x0000_s26648" name="Equation" r:id="rId3" imgW="5054600" imgH="685800" progId="Equation.3">
              <p:embed/>
            </p:oleObj>
          </a:graphicData>
        </a:graphic>
      </p:graphicFrame>
      <p:sp>
        <p:nvSpPr>
          <p:cNvPr id="26655" name="Freeform 5"/>
          <p:cNvSpPr>
            <a:spLocks/>
          </p:cNvSpPr>
          <p:nvPr/>
        </p:nvSpPr>
        <p:spPr bwMode="auto">
          <a:xfrm>
            <a:off x="4038600" y="4495800"/>
            <a:ext cx="1676400" cy="990600"/>
          </a:xfrm>
          <a:custGeom>
            <a:avLst/>
            <a:gdLst>
              <a:gd name="T0" fmla="*/ 0 w 1056"/>
              <a:gd name="T1" fmla="*/ 2147483647 h 624"/>
              <a:gd name="T2" fmla="*/ 0 w 1056"/>
              <a:gd name="T3" fmla="*/ 0 h 624"/>
              <a:gd name="T4" fmla="*/ 2147483647 w 1056"/>
              <a:gd name="T5" fmla="*/ 2147483647 h 624"/>
              <a:gd name="T6" fmla="*/ 2147483647 w 1056"/>
              <a:gd name="T7" fmla="*/ 2147483647 h 624"/>
              <a:gd name="T8" fmla="*/ 2147483647 w 1056"/>
              <a:gd name="T9" fmla="*/ 2147483647 h 624"/>
              <a:gd name="T10" fmla="*/ 2147483647 w 1056"/>
              <a:gd name="T11" fmla="*/ 2147483647 h 624"/>
              <a:gd name="T12" fmla="*/ 2147483647 w 1056"/>
              <a:gd name="T13" fmla="*/ 2147483647 h 624"/>
              <a:gd name="T14" fmla="*/ 2147483647 w 1056"/>
              <a:gd name="T15" fmla="*/ 2147483647 h 624"/>
              <a:gd name="T16" fmla="*/ 2147483647 w 1056"/>
              <a:gd name="T17" fmla="*/ 2147483647 h 624"/>
              <a:gd name="T18" fmla="*/ 2147483647 w 1056"/>
              <a:gd name="T19" fmla="*/ 2147483647 h 624"/>
              <a:gd name="T20" fmla="*/ 2147483647 w 1056"/>
              <a:gd name="T21" fmla="*/ 2147483647 h 624"/>
              <a:gd name="T22" fmla="*/ 2147483647 w 1056"/>
              <a:gd name="T23" fmla="*/ 2147483647 h 624"/>
              <a:gd name="T24" fmla="*/ 2147483647 w 1056"/>
              <a:gd name="T25" fmla="*/ 2147483647 h 624"/>
              <a:gd name="T26" fmla="*/ 0 w 1056"/>
              <a:gd name="T27" fmla="*/ 2147483647 h 62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056"/>
              <a:gd name="T43" fmla="*/ 0 h 624"/>
              <a:gd name="T44" fmla="*/ 1056 w 1056"/>
              <a:gd name="T45" fmla="*/ 624 h 62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056" h="624">
                <a:moveTo>
                  <a:pt x="0" y="624"/>
                </a:moveTo>
                <a:lnTo>
                  <a:pt x="0" y="0"/>
                </a:lnTo>
                <a:lnTo>
                  <a:pt x="94" y="126"/>
                </a:lnTo>
                <a:lnTo>
                  <a:pt x="160" y="192"/>
                </a:lnTo>
                <a:lnTo>
                  <a:pt x="264" y="298"/>
                </a:lnTo>
                <a:lnTo>
                  <a:pt x="354" y="378"/>
                </a:lnTo>
                <a:lnTo>
                  <a:pt x="448" y="434"/>
                </a:lnTo>
                <a:lnTo>
                  <a:pt x="528" y="480"/>
                </a:lnTo>
                <a:lnTo>
                  <a:pt x="668" y="530"/>
                </a:lnTo>
                <a:lnTo>
                  <a:pt x="820" y="562"/>
                </a:lnTo>
                <a:lnTo>
                  <a:pt x="912" y="576"/>
                </a:lnTo>
                <a:lnTo>
                  <a:pt x="1056" y="576"/>
                </a:lnTo>
                <a:lnTo>
                  <a:pt x="1056" y="624"/>
                </a:lnTo>
                <a:lnTo>
                  <a:pt x="0" y="624"/>
                </a:lnTo>
                <a:close/>
              </a:path>
            </a:pathLst>
          </a:custGeom>
          <a:solidFill>
            <a:srgbClr val="61F561"/>
          </a:solidFill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6" name="Freeform 7"/>
          <p:cNvSpPr>
            <a:spLocks/>
          </p:cNvSpPr>
          <p:nvPr/>
        </p:nvSpPr>
        <p:spPr bwMode="auto">
          <a:xfrm>
            <a:off x="3200400" y="5264150"/>
            <a:ext cx="838200" cy="220663"/>
          </a:xfrm>
          <a:custGeom>
            <a:avLst/>
            <a:gdLst>
              <a:gd name="T0" fmla="*/ 2147483647 w 528"/>
              <a:gd name="T1" fmla="*/ 2147483647 h 139"/>
              <a:gd name="T2" fmla="*/ 0 w 528"/>
              <a:gd name="T3" fmla="*/ 2147483647 h 139"/>
              <a:gd name="T4" fmla="*/ 2147483647 w 528"/>
              <a:gd name="T5" fmla="*/ 2147483647 h 139"/>
              <a:gd name="T6" fmla="*/ 2147483647 w 528"/>
              <a:gd name="T7" fmla="*/ 2147483647 h 139"/>
              <a:gd name="T8" fmla="*/ 2147483647 w 528"/>
              <a:gd name="T9" fmla="*/ 2147483647 h 139"/>
              <a:gd name="T10" fmla="*/ 2147483647 w 528"/>
              <a:gd name="T11" fmla="*/ 0 h 139"/>
              <a:gd name="T12" fmla="*/ 2147483647 w 528"/>
              <a:gd name="T13" fmla="*/ 2147483647 h 139"/>
              <a:gd name="T14" fmla="*/ 2147483647 w 528"/>
              <a:gd name="T15" fmla="*/ 2147483647 h 139"/>
              <a:gd name="T16" fmla="*/ 2147483647 w 528"/>
              <a:gd name="T17" fmla="*/ 2147483647 h 13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28"/>
              <a:gd name="T28" fmla="*/ 0 h 139"/>
              <a:gd name="T29" fmla="*/ 528 w 528"/>
              <a:gd name="T30" fmla="*/ 139 h 13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28" h="139">
                <a:moveTo>
                  <a:pt x="8" y="135"/>
                </a:moveTo>
                <a:lnTo>
                  <a:pt x="0" y="100"/>
                </a:lnTo>
                <a:lnTo>
                  <a:pt x="233" y="86"/>
                </a:lnTo>
                <a:lnTo>
                  <a:pt x="382" y="48"/>
                </a:lnTo>
                <a:lnTo>
                  <a:pt x="455" y="34"/>
                </a:lnTo>
                <a:lnTo>
                  <a:pt x="528" y="0"/>
                </a:lnTo>
                <a:lnTo>
                  <a:pt x="528" y="136"/>
                </a:lnTo>
                <a:lnTo>
                  <a:pt x="8" y="139"/>
                </a:lnTo>
                <a:lnTo>
                  <a:pt x="8" y="135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57" name="Freeform 8"/>
          <p:cNvSpPr>
            <a:spLocks/>
          </p:cNvSpPr>
          <p:nvPr/>
        </p:nvSpPr>
        <p:spPr bwMode="auto">
          <a:xfrm>
            <a:off x="3276600" y="4114800"/>
            <a:ext cx="2362200" cy="1295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58" name="Freeform 9"/>
          <p:cNvSpPr>
            <a:spLocks/>
          </p:cNvSpPr>
          <p:nvPr/>
        </p:nvSpPr>
        <p:spPr bwMode="auto">
          <a:xfrm>
            <a:off x="5638800" y="4114800"/>
            <a:ext cx="2209800" cy="1295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59" name="Line 10"/>
          <p:cNvSpPr>
            <a:spLocks noChangeShapeType="1"/>
          </p:cNvSpPr>
          <p:nvPr/>
        </p:nvSpPr>
        <p:spPr bwMode="auto">
          <a:xfrm>
            <a:off x="3048000" y="5486400"/>
            <a:ext cx="510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0" name="Line 11"/>
          <p:cNvSpPr>
            <a:spLocks noChangeShapeType="1"/>
          </p:cNvSpPr>
          <p:nvPr/>
        </p:nvSpPr>
        <p:spPr bwMode="auto">
          <a:xfrm>
            <a:off x="3276600" y="49530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1" name="Rectangle 12"/>
          <p:cNvSpPr>
            <a:spLocks noChangeArrowheads="1"/>
          </p:cNvSpPr>
          <p:nvPr/>
        </p:nvSpPr>
        <p:spPr bwMode="auto">
          <a:xfrm flipH="1">
            <a:off x="2895600" y="4648200"/>
            <a:ext cx="381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</a:t>
            </a:r>
            <a:endParaRPr lang="en-US" sz="2000"/>
          </a:p>
        </p:txBody>
      </p:sp>
      <p:sp>
        <p:nvSpPr>
          <p:cNvPr id="26662" name="Line 13"/>
          <p:cNvSpPr>
            <a:spLocks noChangeShapeType="1"/>
          </p:cNvSpPr>
          <p:nvPr/>
        </p:nvSpPr>
        <p:spPr bwMode="auto">
          <a:xfrm>
            <a:off x="5638800" y="4114800"/>
            <a:ext cx="0" cy="13716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63" name="Line 14"/>
          <p:cNvSpPr>
            <a:spLocks noChangeShapeType="1"/>
          </p:cNvSpPr>
          <p:nvPr/>
        </p:nvSpPr>
        <p:spPr bwMode="auto">
          <a:xfrm>
            <a:off x="4038600" y="57912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4" name="Line 15"/>
          <p:cNvSpPr>
            <a:spLocks noChangeShapeType="1"/>
          </p:cNvSpPr>
          <p:nvPr/>
        </p:nvSpPr>
        <p:spPr bwMode="auto">
          <a:xfrm>
            <a:off x="4038600" y="5943600"/>
            <a:ext cx="396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5" name="Freeform 16"/>
          <p:cNvSpPr>
            <a:spLocks/>
          </p:cNvSpPr>
          <p:nvPr/>
        </p:nvSpPr>
        <p:spPr bwMode="auto">
          <a:xfrm>
            <a:off x="1066800" y="4114800"/>
            <a:ext cx="2362200" cy="1295400"/>
          </a:xfrm>
          <a:custGeom>
            <a:avLst/>
            <a:gdLst>
              <a:gd name="T0" fmla="*/ 0 w 600"/>
              <a:gd name="T1" fmla="*/ 2147483647 h 576"/>
              <a:gd name="T2" fmla="*/ 2147483647 w 600"/>
              <a:gd name="T3" fmla="*/ 2147483647 h 576"/>
              <a:gd name="T4" fmla="*/ 2147483647 w 600"/>
              <a:gd name="T5" fmla="*/ 2147483647 h 576"/>
              <a:gd name="T6" fmla="*/ 2147483647 w 600"/>
              <a:gd name="T7" fmla="*/ 2147483647 h 576"/>
              <a:gd name="T8" fmla="*/ 2147483647 w 600"/>
              <a:gd name="T9" fmla="*/ 2147483647 h 576"/>
              <a:gd name="T10" fmla="*/ 2147483647 w 600"/>
              <a:gd name="T11" fmla="*/ 2147483647 h 576"/>
              <a:gd name="T12" fmla="*/ 2147483647 w 600"/>
              <a:gd name="T13" fmla="*/ 2147483647 h 576"/>
              <a:gd name="T14" fmla="*/ 2147483647 w 600"/>
              <a:gd name="T15" fmla="*/ 2147483647 h 576"/>
              <a:gd name="T16" fmla="*/ 2147483647 w 600"/>
              <a:gd name="T17" fmla="*/ 2147483647 h 576"/>
              <a:gd name="T18" fmla="*/ 2147483647 w 600"/>
              <a:gd name="T19" fmla="*/ 2147483647 h 576"/>
              <a:gd name="T20" fmla="*/ 2147483647 w 600"/>
              <a:gd name="T21" fmla="*/ 2147483647 h 576"/>
              <a:gd name="T22" fmla="*/ 2147483647 w 600"/>
              <a:gd name="T23" fmla="*/ 2147483647 h 576"/>
              <a:gd name="T24" fmla="*/ 2147483647 w 600"/>
              <a:gd name="T25" fmla="*/ 2147483647 h 576"/>
              <a:gd name="T26" fmla="*/ 2147483647 w 600"/>
              <a:gd name="T27" fmla="*/ 2147483647 h 576"/>
              <a:gd name="T28" fmla="*/ 2147483647 w 600"/>
              <a:gd name="T29" fmla="*/ 2147483647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66" name="Freeform 17"/>
          <p:cNvSpPr>
            <a:spLocks/>
          </p:cNvSpPr>
          <p:nvPr/>
        </p:nvSpPr>
        <p:spPr bwMode="auto">
          <a:xfrm>
            <a:off x="3429000" y="4114800"/>
            <a:ext cx="2209800" cy="129540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47483647 w 576"/>
              <a:gd name="T15" fmla="*/ 2147483647 h 576"/>
              <a:gd name="T16" fmla="*/ 2147483647 w 576"/>
              <a:gd name="T17" fmla="*/ 2147483647 h 576"/>
              <a:gd name="T18" fmla="*/ 2147483647 w 576"/>
              <a:gd name="T19" fmla="*/ 2147483647 h 576"/>
              <a:gd name="T20" fmla="*/ 2147483647 w 576"/>
              <a:gd name="T21" fmla="*/ 2147483647 h 576"/>
              <a:gd name="T22" fmla="*/ 2147483647 w 576"/>
              <a:gd name="T23" fmla="*/ 2147483647 h 576"/>
              <a:gd name="T24" fmla="*/ 2147483647 w 576"/>
              <a:gd name="T25" fmla="*/ 2147483647 h 576"/>
              <a:gd name="T26" fmla="*/ 2147483647 w 576"/>
              <a:gd name="T27" fmla="*/ 2147483647 h 576"/>
              <a:gd name="T28" fmla="*/ 2147483647 w 576"/>
              <a:gd name="T29" fmla="*/ 2147483647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67" name="Line 18"/>
          <p:cNvSpPr>
            <a:spLocks noChangeShapeType="1"/>
          </p:cNvSpPr>
          <p:nvPr/>
        </p:nvSpPr>
        <p:spPr bwMode="auto">
          <a:xfrm>
            <a:off x="914400" y="5486400"/>
            <a:ext cx="6172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8" name="Line 19"/>
          <p:cNvSpPr>
            <a:spLocks noChangeShapeType="1"/>
          </p:cNvSpPr>
          <p:nvPr/>
        </p:nvSpPr>
        <p:spPr bwMode="auto">
          <a:xfrm>
            <a:off x="3429000" y="4114800"/>
            <a:ext cx="0" cy="13716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69" name="Line 20"/>
          <p:cNvSpPr>
            <a:spLocks noChangeShapeType="1"/>
          </p:cNvSpPr>
          <p:nvPr/>
        </p:nvSpPr>
        <p:spPr bwMode="auto">
          <a:xfrm flipH="1">
            <a:off x="2590800" y="594360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70" name="Text Box 21"/>
          <p:cNvSpPr txBox="1">
            <a:spLocks noChangeArrowheads="1"/>
          </p:cNvSpPr>
          <p:nvPr/>
        </p:nvSpPr>
        <p:spPr bwMode="auto">
          <a:xfrm>
            <a:off x="5410200" y="5486400"/>
            <a:ext cx="5334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52</a:t>
            </a:r>
          </a:p>
        </p:txBody>
      </p:sp>
      <p:sp>
        <p:nvSpPr>
          <p:cNvPr id="26671" name="Text Box 22"/>
          <p:cNvSpPr txBox="1">
            <a:spLocks noChangeArrowheads="1"/>
          </p:cNvSpPr>
          <p:nvPr/>
        </p:nvSpPr>
        <p:spPr bwMode="auto">
          <a:xfrm>
            <a:off x="3124200" y="5486400"/>
            <a:ext cx="5334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50</a:t>
            </a:r>
          </a:p>
        </p:txBody>
      </p:sp>
      <p:sp>
        <p:nvSpPr>
          <p:cNvPr id="26672" name="Line 23"/>
          <p:cNvSpPr>
            <a:spLocks noChangeShapeType="1"/>
          </p:cNvSpPr>
          <p:nvPr/>
        </p:nvSpPr>
        <p:spPr bwMode="auto">
          <a:xfrm flipV="1">
            <a:off x="4038600" y="3867150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73" name="Line 25"/>
          <p:cNvSpPr>
            <a:spLocks noChangeShapeType="1"/>
          </p:cNvSpPr>
          <p:nvPr/>
        </p:nvSpPr>
        <p:spPr bwMode="auto">
          <a:xfrm flipH="1">
            <a:off x="4495800" y="3200400"/>
            <a:ext cx="3810000" cy="2057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74" name="Text Box 26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6675" name="Rectangle 27"/>
          <p:cNvSpPr>
            <a:spLocks noChangeArrowheads="1"/>
          </p:cNvSpPr>
          <p:nvPr/>
        </p:nvSpPr>
        <p:spPr bwMode="auto">
          <a:xfrm>
            <a:off x="8229600" y="2743200"/>
            <a:ext cx="762000" cy="457200"/>
          </a:xfrm>
          <a:prstGeom prst="rect">
            <a:avLst/>
          </a:prstGeom>
          <a:noFill/>
          <a:ln w="28575" algn="ctr">
            <a:solidFill>
              <a:srgbClr val="61F56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676" name="Text Box 28"/>
          <p:cNvSpPr txBox="1">
            <a:spLocks noChangeArrowheads="1"/>
          </p:cNvSpPr>
          <p:nvPr/>
        </p:nvSpPr>
        <p:spPr bwMode="auto">
          <a:xfrm>
            <a:off x="7010400" y="3962400"/>
            <a:ext cx="1905000" cy="1168400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Probability of type II error: </a:t>
            </a:r>
          </a:p>
          <a:p>
            <a:pPr>
              <a:spcBef>
                <a:spcPct val="50000"/>
              </a:spcBef>
            </a:pPr>
            <a:r>
              <a:rPr lang="en-US" sz="2000" b="1">
                <a:sym typeface="Symbol" pitchFamily="18" charset="2"/>
              </a:rPr>
              <a:t>   </a:t>
            </a:r>
            <a:r>
              <a:rPr lang="el-GR" sz="2000" b="1">
                <a:sym typeface="Symbol" pitchFamily="18" charset="2"/>
              </a:rPr>
              <a:t>β</a:t>
            </a:r>
            <a:r>
              <a:rPr lang="en-US" sz="2000" b="1">
                <a:sym typeface="Symbol" pitchFamily="18" charset="2"/>
              </a:rPr>
              <a:t> = .1539</a:t>
            </a:r>
          </a:p>
        </p:txBody>
      </p:sp>
      <p:graphicFrame>
        <p:nvGraphicFramePr>
          <p:cNvPr id="26649" name="Object 25"/>
          <p:cNvGraphicFramePr>
            <a:graphicFrameLocks noChangeAspect="1"/>
          </p:cNvGraphicFramePr>
          <p:nvPr/>
        </p:nvGraphicFramePr>
        <p:xfrm>
          <a:off x="3913188" y="6172200"/>
          <a:ext cx="393700" cy="474663"/>
        </p:xfrm>
        <a:graphic>
          <a:graphicData uri="http://schemas.openxmlformats.org/presentationml/2006/ole">
            <p:oleObj spid="_x0000_s26649" name="Equation" r:id="rId4" imgW="190500" imgH="228600" progId="Equation.3">
              <p:embed/>
            </p:oleObj>
          </a:graphicData>
        </a:graphic>
      </p:graphicFrame>
      <p:sp>
        <p:nvSpPr>
          <p:cNvPr id="26677" name="Slide Number Placeholder 3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02148D32-8AC2-4B72-B7EE-321DA205BE64}" type="slidenum">
              <a:rPr lang="en-US" smtClean="0">
                <a:latin typeface="Arial" charset="0"/>
                <a:cs typeface="Arial" charset="0"/>
              </a:rPr>
              <a:pPr/>
              <a:t>54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7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Power of the Test Example</a:t>
            </a:r>
          </a:p>
        </p:txBody>
      </p:sp>
      <p:sp>
        <p:nvSpPr>
          <p:cNvPr id="911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1139" name="Rectangle 25"/>
          <p:cNvSpPr>
            <a:spLocks noChangeArrowheads="1"/>
          </p:cNvSpPr>
          <p:nvPr/>
        </p:nvSpPr>
        <p:spPr bwMode="auto">
          <a:xfrm>
            <a:off x="365125" y="1527175"/>
            <a:ext cx="8669338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/>
              <a:t>If the true mean is </a:t>
            </a:r>
            <a:r>
              <a:rPr lang="el-GR" sz="2800"/>
              <a:t>μ</a:t>
            </a:r>
            <a:r>
              <a:rPr lang="en-US" sz="2800"/>
              <a:t>* = 50,</a:t>
            </a:r>
            <a:endParaRPr lang="el-GR" sz="2800"/>
          </a:p>
          <a:p>
            <a:pPr marL="320675" indent="-320675" defTabSz="852488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/>
              <a:t>The probability of Type II Error = </a:t>
            </a:r>
            <a:r>
              <a:rPr lang="el-GR" sz="2800">
                <a:sym typeface="Symbol" pitchFamily="18" charset="2"/>
              </a:rPr>
              <a:t>β</a:t>
            </a:r>
            <a:r>
              <a:rPr lang="en-US" sz="2800"/>
              <a:t> = 0.1539</a:t>
            </a:r>
          </a:p>
          <a:p>
            <a:pPr marL="320675" indent="-320675" defTabSz="852488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/>
              <a:t>The power of the test = 1 – </a:t>
            </a:r>
            <a:r>
              <a:rPr lang="el-GR" sz="2800">
                <a:sym typeface="Symbol" pitchFamily="18" charset="2"/>
              </a:rPr>
              <a:t>β</a:t>
            </a:r>
            <a:r>
              <a:rPr lang="en-US" sz="2800"/>
              <a:t> = 1 – 0.1539 = 0.8461</a:t>
            </a:r>
          </a:p>
        </p:txBody>
      </p:sp>
      <p:sp>
        <p:nvSpPr>
          <p:cNvPr id="91140" name="Rectangle 29"/>
          <p:cNvSpPr>
            <a:spLocks noChangeArrowheads="1"/>
          </p:cNvSpPr>
          <p:nvPr/>
        </p:nvSpPr>
        <p:spPr bwMode="auto">
          <a:xfrm>
            <a:off x="4133850" y="3575050"/>
            <a:ext cx="4572000" cy="841375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1141" name="Rectangle 30"/>
          <p:cNvSpPr>
            <a:spLocks noChangeArrowheads="1"/>
          </p:cNvSpPr>
          <p:nvPr/>
        </p:nvSpPr>
        <p:spPr bwMode="auto">
          <a:xfrm>
            <a:off x="2597150" y="3976688"/>
            <a:ext cx="1539875" cy="1974850"/>
          </a:xfrm>
          <a:prstGeom prst="rect">
            <a:avLst/>
          </a:prstGeom>
          <a:solidFill>
            <a:srgbClr val="C7DAF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1142" name="Rectangle 31"/>
          <p:cNvSpPr>
            <a:spLocks noChangeArrowheads="1"/>
          </p:cNvSpPr>
          <p:nvPr/>
        </p:nvSpPr>
        <p:spPr bwMode="auto">
          <a:xfrm>
            <a:off x="5029200" y="3575050"/>
            <a:ext cx="24987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000" b="1">
                <a:solidFill>
                  <a:srgbClr val="008000"/>
                </a:solidFill>
              </a:rPr>
              <a:t>Actual Situation</a:t>
            </a:r>
            <a:endParaRPr lang="en-US" sz="2000">
              <a:solidFill>
                <a:srgbClr val="008000"/>
              </a:solidFill>
            </a:endParaRPr>
          </a:p>
        </p:txBody>
      </p:sp>
      <p:sp>
        <p:nvSpPr>
          <p:cNvPr id="91143" name="Rectangle 32"/>
          <p:cNvSpPr>
            <a:spLocks noChangeArrowheads="1"/>
          </p:cNvSpPr>
          <p:nvPr/>
        </p:nvSpPr>
        <p:spPr bwMode="auto">
          <a:xfrm>
            <a:off x="2667000" y="3976688"/>
            <a:ext cx="1239838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>
                <a:solidFill>
                  <a:srgbClr val="008000"/>
                </a:solidFill>
              </a:rPr>
              <a:t>Decision</a:t>
            </a:r>
          </a:p>
        </p:txBody>
      </p:sp>
      <p:sp>
        <p:nvSpPr>
          <p:cNvPr id="91144" name="Rectangle 33"/>
          <p:cNvSpPr>
            <a:spLocks noChangeArrowheads="1"/>
          </p:cNvSpPr>
          <p:nvPr/>
        </p:nvSpPr>
        <p:spPr bwMode="auto">
          <a:xfrm>
            <a:off x="2706688" y="4452938"/>
            <a:ext cx="124777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/>
              <a:t>Do Not </a:t>
            </a:r>
          </a:p>
          <a:p>
            <a:pPr algn="ctr" eaLnBrk="0" hangingPunct="0"/>
            <a:r>
              <a:rPr lang="en-US" sz="2000"/>
              <a:t>Reject H</a:t>
            </a:r>
            <a:r>
              <a:rPr lang="en-US" sz="2000" baseline="-25000"/>
              <a:t>0</a:t>
            </a:r>
          </a:p>
        </p:txBody>
      </p:sp>
      <p:sp>
        <p:nvSpPr>
          <p:cNvPr id="91145" name="Rectangle 34"/>
          <p:cNvSpPr>
            <a:spLocks noChangeArrowheads="1"/>
          </p:cNvSpPr>
          <p:nvPr/>
        </p:nvSpPr>
        <p:spPr bwMode="auto">
          <a:xfrm>
            <a:off x="4148138" y="4452938"/>
            <a:ext cx="2233612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Correct Decision</a:t>
            </a:r>
          </a:p>
          <a:p>
            <a:pPr algn="ctr" eaLnBrk="0" hangingPunct="0"/>
            <a:r>
              <a:rPr lang="en-US" sz="2000" b="1">
                <a:solidFill>
                  <a:schemeClr val="hlink"/>
                </a:solidFill>
                <a:sym typeface="Symbol" pitchFamily="18" charset="2"/>
              </a:rPr>
              <a:t>1 -  = 0.95</a:t>
            </a:r>
          </a:p>
        </p:txBody>
      </p:sp>
      <p:sp>
        <p:nvSpPr>
          <p:cNvPr id="91146" name="Rectangle 36"/>
          <p:cNvSpPr>
            <a:spLocks noChangeArrowheads="1"/>
          </p:cNvSpPr>
          <p:nvPr/>
        </p:nvSpPr>
        <p:spPr bwMode="auto">
          <a:xfrm>
            <a:off x="6667500" y="4448175"/>
            <a:ext cx="1744663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Type II Error </a:t>
            </a:r>
          </a:p>
          <a:p>
            <a:pPr algn="ctr" eaLnBrk="0" hangingPunct="0"/>
            <a:r>
              <a:rPr lang="el-GR" sz="2000" b="1">
                <a:solidFill>
                  <a:schemeClr val="hlink"/>
                </a:solidFill>
                <a:sym typeface="Symbol" pitchFamily="18" charset="2"/>
              </a:rPr>
              <a:t>β</a:t>
            </a:r>
            <a:r>
              <a:rPr lang="en-US" sz="2000" b="1">
                <a:solidFill>
                  <a:schemeClr val="hlink"/>
                </a:solidFill>
                <a:sym typeface="Symbol" pitchFamily="18" charset="2"/>
              </a:rPr>
              <a:t> = 0.1539</a:t>
            </a:r>
          </a:p>
        </p:txBody>
      </p:sp>
      <p:sp>
        <p:nvSpPr>
          <p:cNvPr id="91147" name="Rectangle 37"/>
          <p:cNvSpPr>
            <a:spLocks noChangeArrowheads="1"/>
          </p:cNvSpPr>
          <p:nvPr/>
        </p:nvSpPr>
        <p:spPr bwMode="auto">
          <a:xfrm>
            <a:off x="2706688" y="5330825"/>
            <a:ext cx="124777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/>
              <a:t>Reject H</a:t>
            </a:r>
            <a:r>
              <a:rPr lang="en-US" sz="2000" baseline="-25000"/>
              <a:t>0</a:t>
            </a:r>
          </a:p>
        </p:txBody>
      </p:sp>
      <p:sp>
        <p:nvSpPr>
          <p:cNvPr id="91148" name="Rectangle 38"/>
          <p:cNvSpPr>
            <a:spLocks noChangeArrowheads="1"/>
          </p:cNvSpPr>
          <p:nvPr/>
        </p:nvSpPr>
        <p:spPr bwMode="auto">
          <a:xfrm>
            <a:off x="4316413" y="5213350"/>
            <a:ext cx="16049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Type I Error</a:t>
            </a:r>
          </a:p>
          <a:p>
            <a:pPr algn="ctr" eaLnBrk="0" hangingPunct="0"/>
            <a:r>
              <a:rPr lang="en-US" sz="2000" b="1">
                <a:solidFill>
                  <a:schemeClr val="hlink"/>
                </a:solidFill>
                <a:sym typeface="Symbol" pitchFamily="18" charset="2"/>
              </a:rPr>
              <a:t> = 0.05</a:t>
            </a:r>
          </a:p>
        </p:txBody>
      </p:sp>
      <p:sp>
        <p:nvSpPr>
          <p:cNvPr id="91149" name="Line 40"/>
          <p:cNvSpPr>
            <a:spLocks noChangeShapeType="1"/>
          </p:cNvSpPr>
          <p:nvPr/>
        </p:nvSpPr>
        <p:spPr bwMode="auto">
          <a:xfrm flipH="1">
            <a:off x="6399213" y="3976688"/>
            <a:ext cx="1587" cy="19748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1150" name="Rectangle 41"/>
          <p:cNvSpPr>
            <a:spLocks noChangeArrowheads="1"/>
          </p:cNvSpPr>
          <p:nvPr/>
        </p:nvSpPr>
        <p:spPr bwMode="auto">
          <a:xfrm>
            <a:off x="2590800" y="3589338"/>
            <a:ext cx="6096000" cy="2362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1151" name="Rectangle 42"/>
          <p:cNvSpPr>
            <a:spLocks noChangeArrowheads="1"/>
          </p:cNvSpPr>
          <p:nvPr/>
        </p:nvSpPr>
        <p:spPr bwMode="auto">
          <a:xfrm>
            <a:off x="6705600" y="3976688"/>
            <a:ext cx="12192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/>
              <a:t> H</a:t>
            </a:r>
            <a:r>
              <a:rPr lang="en-US" sz="2000" baseline="-25000"/>
              <a:t>0</a:t>
            </a:r>
            <a:r>
              <a:rPr lang="en-US" sz="2000"/>
              <a:t> False</a:t>
            </a:r>
          </a:p>
        </p:txBody>
      </p:sp>
      <p:sp>
        <p:nvSpPr>
          <p:cNvPr id="91152" name="Rectangle 43"/>
          <p:cNvSpPr>
            <a:spLocks noChangeArrowheads="1"/>
          </p:cNvSpPr>
          <p:nvPr/>
        </p:nvSpPr>
        <p:spPr bwMode="auto">
          <a:xfrm>
            <a:off x="4495800" y="3976688"/>
            <a:ext cx="1119188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/>
              <a:t> H</a:t>
            </a:r>
            <a:r>
              <a:rPr lang="en-US" sz="2000" baseline="-25000"/>
              <a:t>0</a:t>
            </a:r>
            <a:r>
              <a:rPr lang="en-US" sz="2000"/>
              <a:t> True</a:t>
            </a:r>
          </a:p>
        </p:txBody>
      </p:sp>
      <p:sp>
        <p:nvSpPr>
          <p:cNvPr id="91153" name="Line 44"/>
          <p:cNvSpPr>
            <a:spLocks noChangeShapeType="1"/>
          </p:cNvSpPr>
          <p:nvPr/>
        </p:nvSpPr>
        <p:spPr bwMode="auto">
          <a:xfrm>
            <a:off x="2590800" y="3976688"/>
            <a:ext cx="609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54" name="Line 45"/>
          <p:cNvSpPr>
            <a:spLocks noChangeShapeType="1"/>
          </p:cNvSpPr>
          <p:nvPr/>
        </p:nvSpPr>
        <p:spPr bwMode="auto">
          <a:xfrm>
            <a:off x="4133850" y="3575050"/>
            <a:ext cx="0" cy="2376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55" name="Line 46"/>
          <p:cNvSpPr>
            <a:spLocks noChangeShapeType="1"/>
          </p:cNvSpPr>
          <p:nvPr/>
        </p:nvSpPr>
        <p:spPr bwMode="auto">
          <a:xfrm>
            <a:off x="2590800" y="5219700"/>
            <a:ext cx="609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56" name="Rectangle 47"/>
          <p:cNvSpPr>
            <a:spLocks noChangeArrowheads="1"/>
          </p:cNvSpPr>
          <p:nvPr/>
        </p:nvSpPr>
        <p:spPr bwMode="auto">
          <a:xfrm>
            <a:off x="512763" y="4195763"/>
            <a:ext cx="1670050" cy="1012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b="1"/>
              <a:t>Key:</a:t>
            </a:r>
          </a:p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Outcome</a:t>
            </a:r>
          </a:p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(Probability)</a:t>
            </a:r>
          </a:p>
        </p:txBody>
      </p:sp>
      <p:sp>
        <p:nvSpPr>
          <p:cNvPr id="91157" name="Line 48"/>
          <p:cNvSpPr>
            <a:spLocks noChangeShapeType="1"/>
          </p:cNvSpPr>
          <p:nvPr/>
        </p:nvSpPr>
        <p:spPr bwMode="auto">
          <a:xfrm>
            <a:off x="2590800" y="4416425"/>
            <a:ext cx="609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58" name="Rectangle 49"/>
          <p:cNvSpPr>
            <a:spLocks noChangeArrowheads="1"/>
          </p:cNvSpPr>
          <p:nvPr/>
        </p:nvSpPr>
        <p:spPr bwMode="auto">
          <a:xfrm>
            <a:off x="6399213" y="5213350"/>
            <a:ext cx="2306637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Correct Decision </a:t>
            </a:r>
          </a:p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1 - </a:t>
            </a:r>
            <a:r>
              <a:rPr lang="el-GR" sz="2000" b="1">
                <a:solidFill>
                  <a:schemeClr val="hlink"/>
                </a:solidFill>
                <a:sym typeface="Symbol" pitchFamily="18" charset="2"/>
              </a:rPr>
              <a:t>β</a:t>
            </a:r>
            <a:r>
              <a:rPr lang="en-US" sz="2000" b="1">
                <a:solidFill>
                  <a:schemeClr val="hlink"/>
                </a:solidFill>
                <a:sym typeface="Symbol" pitchFamily="18" charset="2"/>
              </a:rPr>
              <a:t> = 0.8461</a:t>
            </a:r>
            <a:endParaRPr lang="en-US" sz="2000" b="1">
              <a:solidFill>
                <a:schemeClr val="hlink"/>
              </a:solidFill>
            </a:endParaRPr>
          </a:p>
        </p:txBody>
      </p:sp>
      <p:sp>
        <p:nvSpPr>
          <p:cNvPr id="91159" name="Text Box 50"/>
          <p:cNvSpPr txBox="1">
            <a:spLocks noChangeArrowheads="1"/>
          </p:cNvSpPr>
          <p:nvPr/>
        </p:nvSpPr>
        <p:spPr bwMode="auto">
          <a:xfrm>
            <a:off x="2303463" y="6062663"/>
            <a:ext cx="6731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(The value of </a:t>
            </a:r>
            <a:r>
              <a:rPr lang="el-GR" sz="2000"/>
              <a:t>β</a:t>
            </a:r>
            <a:r>
              <a:rPr lang="en-US" sz="2000"/>
              <a:t> and the power will be different for each </a:t>
            </a:r>
            <a:r>
              <a:rPr lang="el-GR" sz="2000"/>
              <a:t>μ</a:t>
            </a:r>
            <a:r>
              <a:rPr lang="en-US" sz="2000"/>
              <a:t>*)</a:t>
            </a:r>
            <a:endParaRPr lang="el-GR" sz="2000"/>
          </a:p>
        </p:txBody>
      </p:sp>
      <p:sp>
        <p:nvSpPr>
          <p:cNvPr id="91160" name="Slide Number Placeholder 2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CD6EA062-E98F-4F6B-8E7B-E01996A5BC3B}" type="slidenum">
              <a:rPr lang="en-US" smtClean="0">
                <a:latin typeface="Arial" charset="0"/>
                <a:cs typeface="Arial" charset="0"/>
              </a:rPr>
              <a:pPr/>
              <a:t>55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76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Chap 11-</a:t>
            </a:r>
            <a:fld id="{AFD9F2C1-4CEA-499C-85AB-1605E72E8C79}" type="slidenum">
              <a:rPr lang="en-US" smtClean="0">
                <a:latin typeface="Arial" charset="0"/>
                <a:cs typeface="Arial" charset="0"/>
              </a:rPr>
              <a:pPr/>
              <a:t>56</a:t>
            </a:fld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27663" name="Object 15"/>
          <p:cNvGraphicFramePr>
            <a:graphicFrameLocks noChangeAspect="1"/>
          </p:cNvGraphicFramePr>
          <p:nvPr/>
        </p:nvGraphicFramePr>
        <p:xfrm>
          <a:off x="3403600" y="3721100"/>
          <a:ext cx="2711450" cy="1133475"/>
        </p:xfrm>
        <a:graphic>
          <a:graphicData uri="http://schemas.openxmlformats.org/presentationml/2006/ole">
            <p:oleObj spid="_x0000_s27663" name="Equation" r:id="rId3" imgW="1002865" imgH="418918" progId="Equation.3">
              <p:embed/>
            </p:oleObj>
          </a:graphicData>
        </a:graphic>
      </p:graphicFrame>
      <p:sp>
        <p:nvSpPr>
          <p:cNvPr id="27666" name="Text Box 6"/>
          <p:cNvSpPr txBox="1">
            <a:spLocks noChangeArrowheads="1"/>
          </p:cNvSpPr>
          <p:nvPr/>
        </p:nvSpPr>
        <p:spPr bwMode="auto">
          <a:xfrm>
            <a:off x="1651000" y="5032375"/>
            <a:ext cx="6900863" cy="8842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has a chi-square distribution with (n – 1) degrees of freedom</a:t>
            </a:r>
            <a:r>
              <a:rPr lang="en-US" sz="2800"/>
              <a:t> </a:t>
            </a:r>
          </a:p>
        </p:txBody>
      </p:sp>
      <p:sp>
        <p:nvSpPr>
          <p:cNvPr id="27667" name="Text Box 11"/>
          <p:cNvSpPr txBox="1">
            <a:spLocks noChangeArrowheads="1"/>
          </p:cNvSpPr>
          <p:nvPr/>
        </p:nvSpPr>
        <p:spPr bwMode="auto">
          <a:xfrm>
            <a:off x="777875" y="1785938"/>
            <a:ext cx="7881938" cy="95408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800">
                <a:solidFill>
                  <a:srgbClr val="0000FF"/>
                </a:solidFill>
              </a:rPr>
              <a:t>Goal: </a:t>
            </a:r>
            <a:r>
              <a:rPr lang="en-US" sz="2800"/>
              <a:t>Test hypotheses about the population variance,  </a:t>
            </a:r>
            <a:r>
              <a:rPr lang="el-GR" sz="2800"/>
              <a:t>σ</a:t>
            </a:r>
            <a:r>
              <a:rPr lang="en-US" sz="2800" baseline="30000"/>
              <a:t>2</a:t>
            </a:r>
            <a:r>
              <a:rPr lang="en-US" sz="2800"/>
              <a:t>  (e.g., H</a:t>
            </a:r>
            <a:r>
              <a:rPr lang="en-US" sz="2800" baseline="-25000"/>
              <a:t>0</a:t>
            </a:r>
            <a:r>
              <a:rPr lang="en-US" sz="2800"/>
              <a:t>:</a:t>
            </a:r>
            <a:r>
              <a:rPr lang="el-GR" sz="2800"/>
              <a:t> σ</a:t>
            </a:r>
            <a:r>
              <a:rPr lang="en-US" sz="2800" baseline="30000"/>
              <a:t>2 </a:t>
            </a:r>
            <a:r>
              <a:rPr lang="en-US" sz="2800"/>
              <a:t>= </a:t>
            </a:r>
            <a:r>
              <a:rPr lang="el-GR" sz="2800"/>
              <a:t>σ</a:t>
            </a:r>
            <a:r>
              <a:rPr lang="en-US" sz="2800" baseline="-25000"/>
              <a:t>0</a:t>
            </a:r>
            <a:r>
              <a:rPr lang="en-US" sz="2800" baseline="30000"/>
              <a:t>2</a:t>
            </a:r>
            <a:r>
              <a:rPr lang="en-US" sz="2800"/>
              <a:t>)</a:t>
            </a:r>
          </a:p>
        </p:txBody>
      </p:sp>
      <p:sp>
        <p:nvSpPr>
          <p:cNvPr id="2766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1249363" y="3094038"/>
            <a:ext cx="7632700" cy="987425"/>
          </a:xfrm>
        </p:spPr>
        <p:txBody>
          <a:bodyPr/>
          <a:lstStyle/>
          <a:p>
            <a:pPr marL="342900" indent="-342900" defTabSz="914400">
              <a:buSzTx/>
              <a:buFont typeface="Wingdings" pitchFamily="2" charset="2"/>
              <a:buChar char="§"/>
            </a:pPr>
            <a:r>
              <a:rPr lang="en-US" sz="2400" smtClean="0"/>
              <a:t>If the population is normally distributed,</a:t>
            </a:r>
          </a:p>
          <a:p>
            <a:pPr marL="342900" indent="-342900" defTabSz="914400">
              <a:lnSpc>
                <a:spcPct val="90000"/>
              </a:lnSpc>
            </a:pPr>
            <a:endParaRPr lang="en-US" smtClean="0"/>
          </a:p>
        </p:txBody>
      </p:sp>
      <p:sp>
        <p:nvSpPr>
          <p:cNvPr id="27669" name="Rectangle 14"/>
          <p:cNvSpPr>
            <a:spLocks noGrp="1" noChangeArrowheads="1"/>
          </p:cNvSpPr>
          <p:nvPr>
            <p:ph type="title"/>
          </p:nvPr>
        </p:nvSpPr>
        <p:spPr>
          <a:xfrm>
            <a:off x="1150938" y="247650"/>
            <a:ext cx="7078662" cy="99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Tests of the Variance of a Normal Distribution</a:t>
            </a:r>
          </a:p>
        </p:txBody>
      </p:sp>
      <p:sp>
        <p:nvSpPr>
          <p:cNvPr id="27670" name="TextBox 6"/>
          <p:cNvSpPr txBox="1">
            <a:spLocks noChangeArrowheads="1"/>
          </p:cNvSpPr>
          <p:nvPr/>
        </p:nvSpPr>
        <p:spPr bwMode="auto">
          <a:xfrm>
            <a:off x="336550" y="50800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9.6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868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Chap 11-</a:t>
            </a:r>
            <a:fld id="{7AA3A8D5-01B3-4603-B1A4-05B3ADAB95CA}" type="slidenum">
              <a:rPr lang="en-US" smtClean="0">
                <a:latin typeface="Arial" charset="0"/>
                <a:cs typeface="Arial" charset="0"/>
              </a:rPr>
              <a:pPr/>
              <a:t>57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8689" name="Text Box 4"/>
          <p:cNvSpPr txBox="1">
            <a:spLocks noChangeArrowheads="1"/>
          </p:cNvSpPr>
          <p:nvPr/>
        </p:nvSpPr>
        <p:spPr bwMode="auto">
          <a:xfrm>
            <a:off x="1614488" y="1819275"/>
            <a:ext cx="6208712" cy="95408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The test statistic</a:t>
            </a:r>
            <a:r>
              <a:rPr lang="en-US" sz="2800">
                <a:sym typeface="Symbol" pitchFamily="18" charset="2"/>
              </a:rPr>
              <a:t> for hypothesis tests about one population variance is</a:t>
            </a:r>
            <a:r>
              <a:rPr lang="en-US" sz="2800"/>
              <a:t> </a:t>
            </a:r>
          </a:p>
        </p:txBody>
      </p:sp>
      <p:graphicFrame>
        <p:nvGraphicFramePr>
          <p:cNvPr id="28686" name="Object 14"/>
          <p:cNvGraphicFramePr>
            <a:graphicFrameLocks noChangeAspect="1"/>
          </p:cNvGraphicFramePr>
          <p:nvPr/>
        </p:nvGraphicFramePr>
        <p:xfrm>
          <a:off x="3184525" y="3246438"/>
          <a:ext cx="2746375" cy="1235075"/>
        </p:xfrm>
        <a:graphic>
          <a:graphicData uri="http://schemas.openxmlformats.org/presentationml/2006/ole">
            <p:oleObj spid="_x0000_s28686" name="Equation" r:id="rId3" imgW="1016000" imgH="457200" progId="Equation.3">
              <p:embed/>
            </p:oleObj>
          </a:graphicData>
        </a:graphic>
      </p:graphicFrame>
      <p:sp>
        <p:nvSpPr>
          <p:cNvPr id="28690" name="Text Box 6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8691" name="Rectangle 14"/>
          <p:cNvSpPr>
            <a:spLocks noGrp="1" noChangeArrowheads="1"/>
          </p:cNvSpPr>
          <p:nvPr>
            <p:ph type="title"/>
          </p:nvPr>
        </p:nvSpPr>
        <p:spPr>
          <a:xfrm>
            <a:off x="1150938" y="247650"/>
            <a:ext cx="7078662" cy="99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Tests of the Variance of a Normal 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9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Chap 11-</a:t>
            </a:r>
            <a:fld id="{41786154-95E6-445A-ABA6-C1A4BD61C6EB}" type="slidenum">
              <a:rPr lang="en-US" smtClean="0">
                <a:latin typeface="Arial" charset="0"/>
                <a:cs typeface="Arial" charset="0"/>
              </a:rPr>
              <a:pPr/>
              <a:t>58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9796" name="Rectangle 59"/>
          <p:cNvSpPr>
            <a:spLocks noChangeArrowheads="1"/>
          </p:cNvSpPr>
          <p:nvPr/>
        </p:nvSpPr>
        <p:spPr bwMode="auto">
          <a:xfrm>
            <a:off x="6456363" y="5467350"/>
            <a:ext cx="2339975" cy="1135063"/>
          </a:xfrm>
          <a:prstGeom prst="rect">
            <a:avLst/>
          </a:prstGeom>
          <a:solidFill>
            <a:srgbClr val="CCECFF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9797" name="Rectangle 58"/>
          <p:cNvSpPr>
            <a:spLocks noChangeArrowheads="1"/>
          </p:cNvSpPr>
          <p:nvPr/>
        </p:nvSpPr>
        <p:spPr bwMode="auto">
          <a:xfrm>
            <a:off x="3657600" y="5440363"/>
            <a:ext cx="1865313" cy="841375"/>
          </a:xfrm>
          <a:prstGeom prst="rect">
            <a:avLst/>
          </a:prstGeom>
          <a:solidFill>
            <a:srgbClr val="CCECFF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9798" name="Rectangle 57"/>
          <p:cNvSpPr>
            <a:spLocks noChangeArrowheads="1"/>
          </p:cNvSpPr>
          <p:nvPr/>
        </p:nvSpPr>
        <p:spPr bwMode="auto">
          <a:xfrm>
            <a:off x="512763" y="5513388"/>
            <a:ext cx="1865312" cy="841375"/>
          </a:xfrm>
          <a:prstGeom prst="rect">
            <a:avLst/>
          </a:prstGeom>
          <a:solidFill>
            <a:srgbClr val="CCECFF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9799" name="Freeform 52"/>
          <p:cNvSpPr>
            <a:spLocks/>
          </p:cNvSpPr>
          <p:nvPr/>
        </p:nvSpPr>
        <p:spPr bwMode="auto">
          <a:xfrm>
            <a:off x="6740525" y="4298950"/>
            <a:ext cx="254000" cy="504825"/>
          </a:xfrm>
          <a:custGeom>
            <a:avLst/>
            <a:gdLst>
              <a:gd name="T0" fmla="*/ 0 w 160"/>
              <a:gd name="T1" fmla="*/ 801409578 h 318"/>
              <a:gd name="T2" fmla="*/ 40322497 w 160"/>
              <a:gd name="T3" fmla="*/ 665321193 h 318"/>
              <a:gd name="T4" fmla="*/ 85685305 w 160"/>
              <a:gd name="T5" fmla="*/ 519152187 h 318"/>
              <a:gd name="T6" fmla="*/ 181451230 w 160"/>
              <a:gd name="T7" fmla="*/ 317539665 h 318"/>
              <a:gd name="T8" fmla="*/ 272176870 w 160"/>
              <a:gd name="T9" fmla="*/ 161289988 h 318"/>
              <a:gd name="T10" fmla="*/ 403224945 w 160"/>
              <a:gd name="T11" fmla="*/ 0 h 318"/>
              <a:gd name="T12" fmla="*/ 393144324 w 160"/>
              <a:gd name="T13" fmla="*/ 796369268 h 31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0"/>
              <a:gd name="T22" fmla="*/ 0 h 318"/>
              <a:gd name="T23" fmla="*/ 160 w 160"/>
              <a:gd name="T24" fmla="*/ 318 h 31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0" h="318">
                <a:moveTo>
                  <a:pt x="0" y="318"/>
                </a:moveTo>
                <a:lnTo>
                  <a:pt x="16" y="264"/>
                </a:lnTo>
                <a:lnTo>
                  <a:pt x="34" y="206"/>
                </a:lnTo>
                <a:lnTo>
                  <a:pt x="72" y="126"/>
                </a:lnTo>
                <a:lnTo>
                  <a:pt x="108" y="64"/>
                </a:lnTo>
                <a:lnTo>
                  <a:pt x="160" y="0"/>
                </a:lnTo>
                <a:lnTo>
                  <a:pt x="156" y="316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800" name="Freeform 5"/>
          <p:cNvSpPr>
            <a:spLocks/>
          </p:cNvSpPr>
          <p:nvPr/>
        </p:nvSpPr>
        <p:spPr bwMode="auto">
          <a:xfrm flipH="1">
            <a:off x="8153400" y="4419600"/>
            <a:ext cx="685800" cy="379413"/>
          </a:xfrm>
          <a:custGeom>
            <a:avLst/>
            <a:gdLst>
              <a:gd name="T0" fmla="*/ 0 w 574"/>
              <a:gd name="T1" fmla="*/ 492844223 h 287"/>
              <a:gd name="T2" fmla="*/ 68519056 w 574"/>
              <a:gd name="T3" fmla="*/ 419441719 h 287"/>
              <a:gd name="T4" fmla="*/ 351160664 w 574"/>
              <a:gd name="T5" fmla="*/ 361768324 h 287"/>
              <a:gd name="T6" fmla="*/ 492482000 w 574"/>
              <a:gd name="T7" fmla="*/ 304094846 h 287"/>
              <a:gd name="T8" fmla="*/ 650932946 w 574"/>
              <a:gd name="T9" fmla="*/ 183506341 h 287"/>
              <a:gd name="T10" fmla="*/ 819375630 w 574"/>
              <a:gd name="T11" fmla="*/ 0 h 287"/>
              <a:gd name="T12" fmla="*/ 819375630 w 574"/>
              <a:gd name="T13" fmla="*/ 501582616 h 287"/>
              <a:gd name="T14" fmla="*/ 0 w 574"/>
              <a:gd name="T15" fmla="*/ 501582616 h 287"/>
              <a:gd name="T16" fmla="*/ 0 w 574"/>
              <a:gd name="T17" fmla="*/ 492844223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4"/>
              <a:gd name="T28" fmla="*/ 0 h 287"/>
              <a:gd name="T29" fmla="*/ 574 w 574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4" h="287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801" name="Rectangle 6"/>
          <p:cNvSpPr>
            <a:spLocks noChangeArrowheads="1"/>
          </p:cNvSpPr>
          <p:nvPr/>
        </p:nvSpPr>
        <p:spPr bwMode="auto">
          <a:xfrm>
            <a:off x="3276600" y="2209800"/>
            <a:ext cx="2514600" cy="12954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802" name="Rectangle 7"/>
          <p:cNvSpPr>
            <a:spLocks noChangeArrowheads="1"/>
          </p:cNvSpPr>
          <p:nvPr/>
        </p:nvSpPr>
        <p:spPr bwMode="auto">
          <a:xfrm>
            <a:off x="381000" y="2209800"/>
            <a:ext cx="2514600" cy="12954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803" name="Rectangle 8"/>
          <p:cNvSpPr>
            <a:spLocks noGrp="1" noChangeArrowheads="1"/>
          </p:cNvSpPr>
          <p:nvPr>
            <p:ph type="title"/>
          </p:nvPr>
        </p:nvSpPr>
        <p:spPr>
          <a:xfrm>
            <a:off x="1447800" y="209550"/>
            <a:ext cx="7104063" cy="99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Decision Rules: Variance</a:t>
            </a:r>
          </a:p>
        </p:txBody>
      </p:sp>
      <p:sp>
        <p:nvSpPr>
          <p:cNvPr id="29804" name="Rectangle 9"/>
          <p:cNvSpPr>
            <a:spLocks noChangeArrowheads="1"/>
          </p:cNvSpPr>
          <p:nvPr/>
        </p:nvSpPr>
        <p:spPr bwMode="auto">
          <a:xfrm>
            <a:off x="2819400" y="1527175"/>
            <a:ext cx="3429000" cy="533400"/>
          </a:xfrm>
          <a:prstGeom prst="rect">
            <a:avLst/>
          </a:prstGeom>
          <a:solidFill>
            <a:srgbClr val="C7DAF7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805" name="Text Box 10"/>
          <p:cNvSpPr txBox="1">
            <a:spLocks noChangeArrowheads="1"/>
          </p:cNvSpPr>
          <p:nvPr/>
        </p:nvSpPr>
        <p:spPr bwMode="auto">
          <a:xfrm>
            <a:off x="2819400" y="1563688"/>
            <a:ext cx="34290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Population variance</a:t>
            </a:r>
          </a:p>
        </p:txBody>
      </p:sp>
      <p:sp>
        <p:nvSpPr>
          <p:cNvPr id="29806" name="Text Box 11"/>
          <p:cNvSpPr txBox="1">
            <a:spLocks noChangeArrowheads="1"/>
          </p:cNvSpPr>
          <p:nvPr/>
        </p:nvSpPr>
        <p:spPr bwMode="auto">
          <a:xfrm>
            <a:off x="304800" y="2133600"/>
            <a:ext cx="2743200" cy="13398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Lower-tail test:</a:t>
            </a:r>
          </a:p>
          <a:p>
            <a:pPr algn="ctr"/>
            <a:endParaRPr lang="en-US" sz="1000">
              <a:sym typeface="Symbol" pitchFamily="18" charset="2"/>
            </a:endParaRPr>
          </a:p>
          <a:p>
            <a:pPr algn="ctr"/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l-GR"/>
              <a:t>σ</a:t>
            </a:r>
            <a:r>
              <a:rPr lang="en-US" baseline="30000"/>
              <a:t>2</a:t>
            </a:r>
            <a:r>
              <a:rPr lang="el-GR"/>
              <a:t> </a:t>
            </a:r>
            <a:r>
              <a:rPr lang="en-US" b="1">
                <a:sym typeface="Symbol" pitchFamily="18" charset="2"/>
              </a:rPr>
              <a:t></a:t>
            </a:r>
            <a:r>
              <a:rPr lang="en-US">
                <a:sym typeface="Symbol" pitchFamily="18" charset="2"/>
              </a:rPr>
              <a:t> </a:t>
            </a:r>
            <a:r>
              <a:rPr lang="el-GR"/>
              <a:t>σ</a:t>
            </a:r>
            <a:r>
              <a:rPr lang="en-US" baseline="-25000"/>
              <a:t>0</a:t>
            </a:r>
            <a:r>
              <a:rPr lang="en-US" baseline="30000"/>
              <a:t>2</a:t>
            </a:r>
            <a:r>
              <a:rPr lang="en-US"/>
              <a:t> </a:t>
            </a:r>
            <a:endParaRPr lang="en-US">
              <a:sym typeface="Symbol" pitchFamily="18" charset="2"/>
            </a:endParaRPr>
          </a:p>
          <a:p>
            <a:pPr algn="ctr"/>
            <a:r>
              <a:rPr lang="en-US"/>
              <a:t>H</a:t>
            </a:r>
            <a:r>
              <a:rPr lang="en-US" baseline="-25000"/>
              <a:t>1</a:t>
            </a:r>
            <a:r>
              <a:rPr lang="en-US"/>
              <a:t>: </a:t>
            </a:r>
            <a:r>
              <a:rPr lang="el-GR"/>
              <a:t>σ</a:t>
            </a:r>
            <a:r>
              <a:rPr lang="en-US" baseline="30000"/>
              <a:t>2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&lt; </a:t>
            </a:r>
            <a:r>
              <a:rPr lang="el-GR"/>
              <a:t>σ</a:t>
            </a:r>
            <a:r>
              <a:rPr lang="en-US" baseline="-25000"/>
              <a:t>0</a:t>
            </a:r>
            <a:r>
              <a:rPr lang="en-US" baseline="30000"/>
              <a:t>2</a:t>
            </a:r>
          </a:p>
        </p:txBody>
      </p:sp>
      <p:sp>
        <p:nvSpPr>
          <p:cNvPr id="29807" name="Text Box 12"/>
          <p:cNvSpPr txBox="1">
            <a:spLocks noChangeArrowheads="1"/>
          </p:cNvSpPr>
          <p:nvPr/>
        </p:nvSpPr>
        <p:spPr bwMode="auto">
          <a:xfrm>
            <a:off x="3200400" y="2133600"/>
            <a:ext cx="2743200" cy="13398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Upper-tail test:</a:t>
            </a:r>
          </a:p>
          <a:p>
            <a:pPr algn="ctr"/>
            <a:endParaRPr lang="en-US" sz="1000"/>
          </a:p>
          <a:p>
            <a:pPr algn="ctr"/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l-GR"/>
              <a:t>σ</a:t>
            </a:r>
            <a:r>
              <a:rPr lang="en-US" baseline="30000"/>
              <a:t>2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≤ </a:t>
            </a:r>
            <a:r>
              <a:rPr lang="el-GR"/>
              <a:t>σ</a:t>
            </a:r>
            <a:r>
              <a:rPr lang="en-US" baseline="-25000"/>
              <a:t>0</a:t>
            </a:r>
            <a:r>
              <a:rPr lang="en-US" baseline="30000"/>
              <a:t>2</a:t>
            </a:r>
            <a:endParaRPr lang="en-US">
              <a:sym typeface="Symbol" pitchFamily="18" charset="2"/>
            </a:endParaRPr>
          </a:p>
          <a:p>
            <a:pPr algn="ctr"/>
            <a:r>
              <a:rPr lang="en-US"/>
              <a:t>H</a:t>
            </a:r>
            <a:r>
              <a:rPr lang="en-US" baseline="-25000"/>
              <a:t>1</a:t>
            </a:r>
            <a:r>
              <a:rPr lang="en-US"/>
              <a:t>: </a:t>
            </a:r>
            <a:r>
              <a:rPr lang="el-GR"/>
              <a:t>σ</a:t>
            </a:r>
            <a:r>
              <a:rPr lang="en-US" baseline="30000"/>
              <a:t>2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&gt; </a:t>
            </a:r>
            <a:r>
              <a:rPr lang="el-GR"/>
              <a:t>σ</a:t>
            </a:r>
            <a:r>
              <a:rPr lang="en-US" baseline="-25000"/>
              <a:t>0</a:t>
            </a:r>
            <a:r>
              <a:rPr lang="en-US" baseline="30000"/>
              <a:t>2</a:t>
            </a:r>
          </a:p>
        </p:txBody>
      </p:sp>
      <p:sp>
        <p:nvSpPr>
          <p:cNvPr id="29808" name="Rectangle 13"/>
          <p:cNvSpPr>
            <a:spLocks noChangeArrowheads="1"/>
          </p:cNvSpPr>
          <p:nvPr/>
        </p:nvSpPr>
        <p:spPr bwMode="auto">
          <a:xfrm>
            <a:off x="6172200" y="2209800"/>
            <a:ext cx="2514600" cy="12954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809" name="Text Box 14"/>
          <p:cNvSpPr txBox="1">
            <a:spLocks noChangeArrowheads="1"/>
          </p:cNvSpPr>
          <p:nvPr/>
        </p:nvSpPr>
        <p:spPr bwMode="auto">
          <a:xfrm>
            <a:off x="6096000" y="2133600"/>
            <a:ext cx="2743200" cy="13398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Two-tail test:</a:t>
            </a:r>
          </a:p>
          <a:p>
            <a:pPr algn="ctr"/>
            <a:endParaRPr lang="en-US" sz="1000"/>
          </a:p>
          <a:p>
            <a:pPr algn="ctr"/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l-GR"/>
              <a:t>σ</a:t>
            </a:r>
            <a:r>
              <a:rPr lang="en-US" baseline="30000"/>
              <a:t>2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= </a:t>
            </a:r>
            <a:r>
              <a:rPr lang="el-GR"/>
              <a:t>σ</a:t>
            </a:r>
            <a:r>
              <a:rPr lang="en-US" baseline="-25000"/>
              <a:t>0</a:t>
            </a:r>
            <a:r>
              <a:rPr lang="en-US" baseline="30000"/>
              <a:t>2</a:t>
            </a:r>
            <a:r>
              <a:rPr lang="en-US"/>
              <a:t> </a:t>
            </a:r>
            <a:endParaRPr lang="en-US">
              <a:sym typeface="Symbol" pitchFamily="18" charset="2"/>
            </a:endParaRPr>
          </a:p>
          <a:p>
            <a:pPr algn="ctr"/>
            <a:r>
              <a:rPr lang="en-US"/>
              <a:t> H</a:t>
            </a:r>
            <a:r>
              <a:rPr lang="en-US" baseline="-25000"/>
              <a:t>1</a:t>
            </a:r>
            <a:r>
              <a:rPr lang="en-US"/>
              <a:t>: </a:t>
            </a:r>
            <a:r>
              <a:rPr lang="el-GR"/>
              <a:t>σ</a:t>
            </a:r>
            <a:r>
              <a:rPr lang="en-US" baseline="30000"/>
              <a:t>2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≠ </a:t>
            </a:r>
            <a:r>
              <a:rPr lang="el-GR"/>
              <a:t>σ</a:t>
            </a:r>
            <a:r>
              <a:rPr lang="en-US" baseline="-25000"/>
              <a:t>0</a:t>
            </a:r>
            <a:r>
              <a:rPr lang="en-US" baseline="30000"/>
              <a:t>2</a:t>
            </a:r>
            <a:r>
              <a:rPr lang="en-US"/>
              <a:t> </a:t>
            </a:r>
          </a:p>
        </p:txBody>
      </p:sp>
      <p:sp>
        <p:nvSpPr>
          <p:cNvPr id="29810" name="Freeform 15"/>
          <p:cNvSpPr>
            <a:spLocks/>
          </p:cNvSpPr>
          <p:nvPr/>
        </p:nvSpPr>
        <p:spPr bwMode="auto">
          <a:xfrm>
            <a:off x="800100" y="4295775"/>
            <a:ext cx="222250" cy="514350"/>
          </a:xfrm>
          <a:custGeom>
            <a:avLst/>
            <a:gdLst>
              <a:gd name="T0" fmla="*/ 0 w 140"/>
              <a:gd name="T1" fmla="*/ 791328963 h 324"/>
              <a:gd name="T2" fmla="*/ 27720925 w 140"/>
              <a:gd name="T3" fmla="*/ 733366185 h 324"/>
              <a:gd name="T4" fmla="*/ 40322495 w 140"/>
              <a:gd name="T5" fmla="*/ 660280887 h 324"/>
              <a:gd name="T6" fmla="*/ 93244972 w 140"/>
              <a:gd name="T7" fmla="*/ 491429688 h 324"/>
              <a:gd name="T8" fmla="*/ 194051203 w 140"/>
              <a:gd name="T9" fmla="*/ 292338114 h 324"/>
              <a:gd name="T10" fmla="*/ 352821820 w 140"/>
              <a:gd name="T11" fmla="*/ 0 h 324"/>
              <a:gd name="T12" fmla="*/ 347781510 w 140"/>
              <a:gd name="T13" fmla="*/ 816530516 h 3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0"/>
              <a:gd name="T22" fmla="*/ 0 h 324"/>
              <a:gd name="T23" fmla="*/ 140 w 140"/>
              <a:gd name="T24" fmla="*/ 324 h 3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0" h="324">
                <a:moveTo>
                  <a:pt x="0" y="314"/>
                </a:moveTo>
                <a:lnTo>
                  <a:pt x="11" y="291"/>
                </a:lnTo>
                <a:lnTo>
                  <a:pt x="16" y="262"/>
                </a:lnTo>
                <a:lnTo>
                  <a:pt x="37" y="195"/>
                </a:lnTo>
                <a:lnTo>
                  <a:pt x="77" y="116"/>
                </a:lnTo>
                <a:lnTo>
                  <a:pt x="140" y="0"/>
                </a:lnTo>
                <a:lnTo>
                  <a:pt x="138" y="324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811" name="Freeform 17"/>
          <p:cNvSpPr>
            <a:spLocks/>
          </p:cNvSpPr>
          <p:nvPr/>
        </p:nvSpPr>
        <p:spPr bwMode="auto">
          <a:xfrm>
            <a:off x="1600200" y="3794125"/>
            <a:ext cx="1219200" cy="914400"/>
          </a:xfrm>
          <a:custGeom>
            <a:avLst/>
            <a:gdLst>
              <a:gd name="T0" fmla="*/ 2147483647 w 576"/>
              <a:gd name="T1" fmla="*/ 1449090420 h 576"/>
              <a:gd name="T2" fmla="*/ 2147483647 w 576"/>
              <a:gd name="T3" fmla="*/ 1436488851 h 576"/>
              <a:gd name="T4" fmla="*/ 2147483647 w 576"/>
              <a:gd name="T5" fmla="*/ 1416327609 h 576"/>
              <a:gd name="T6" fmla="*/ 2038525348 w 576"/>
              <a:gd name="T7" fmla="*/ 1393647006 h 576"/>
              <a:gd name="T8" fmla="*/ 1899638207 w 576"/>
              <a:gd name="T9" fmla="*/ 1360884195 h 576"/>
              <a:gd name="T10" fmla="*/ 1760748950 w 576"/>
              <a:gd name="T11" fmla="*/ 1313002040 h 576"/>
              <a:gd name="T12" fmla="*/ 1630821655 w 576"/>
              <a:gd name="T13" fmla="*/ 1255037677 h 576"/>
              <a:gd name="T14" fmla="*/ 1357524120 w 576"/>
              <a:gd name="T15" fmla="*/ 1088707435 h 576"/>
              <a:gd name="T16" fmla="*/ 1084226322 w 576"/>
              <a:gd name="T17" fmla="*/ 851812848 h 576"/>
              <a:gd name="T18" fmla="*/ 815409769 w 576"/>
              <a:gd name="T19" fmla="*/ 564514959 h 576"/>
              <a:gd name="T20" fmla="*/ 676522628 w 576"/>
              <a:gd name="T21" fmla="*/ 420865320 h 576"/>
              <a:gd name="T22" fmla="*/ 537633238 w 576"/>
              <a:gd name="T23" fmla="*/ 287297790 h 576"/>
              <a:gd name="T24" fmla="*/ 407705943 w 576"/>
              <a:gd name="T25" fmla="*/ 168851241 h 576"/>
              <a:gd name="T26" fmla="*/ 268816619 w 576"/>
              <a:gd name="T27" fmla="*/ 78124042 h 576"/>
              <a:gd name="T28" fmla="*/ 134408309 w 576"/>
              <a:gd name="T29" fmla="*/ 20161248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812" name="Line 18"/>
          <p:cNvSpPr>
            <a:spLocks noChangeShapeType="1"/>
          </p:cNvSpPr>
          <p:nvPr/>
        </p:nvSpPr>
        <p:spPr bwMode="auto">
          <a:xfrm>
            <a:off x="304800" y="4800600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13" name="Line 19"/>
          <p:cNvSpPr>
            <a:spLocks noChangeShapeType="1"/>
          </p:cNvSpPr>
          <p:nvPr/>
        </p:nvSpPr>
        <p:spPr bwMode="auto">
          <a:xfrm>
            <a:off x="658813" y="4343400"/>
            <a:ext cx="195262" cy="219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14" name="Freeform 20"/>
          <p:cNvSpPr>
            <a:spLocks/>
          </p:cNvSpPr>
          <p:nvPr/>
        </p:nvSpPr>
        <p:spPr bwMode="auto">
          <a:xfrm flipH="1">
            <a:off x="5257800" y="4419600"/>
            <a:ext cx="685800" cy="379413"/>
          </a:xfrm>
          <a:custGeom>
            <a:avLst/>
            <a:gdLst>
              <a:gd name="T0" fmla="*/ 0 w 574"/>
              <a:gd name="T1" fmla="*/ 492844223 h 287"/>
              <a:gd name="T2" fmla="*/ 68519056 w 574"/>
              <a:gd name="T3" fmla="*/ 419441719 h 287"/>
              <a:gd name="T4" fmla="*/ 351160664 w 574"/>
              <a:gd name="T5" fmla="*/ 361768324 h 287"/>
              <a:gd name="T6" fmla="*/ 492482000 w 574"/>
              <a:gd name="T7" fmla="*/ 304094846 h 287"/>
              <a:gd name="T8" fmla="*/ 650932946 w 574"/>
              <a:gd name="T9" fmla="*/ 183506341 h 287"/>
              <a:gd name="T10" fmla="*/ 819375630 w 574"/>
              <a:gd name="T11" fmla="*/ 0 h 287"/>
              <a:gd name="T12" fmla="*/ 819375630 w 574"/>
              <a:gd name="T13" fmla="*/ 501582616 h 287"/>
              <a:gd name="T14" fmla="*/ 0 w 574"/>
              <a:gd name="T15" fmla="*/ 501582616 h 287"/>
              <a:gd name="T16" fmla="*/ 0 w 574"/>
              <a:gd name="T17" fmla="*/ 492844223 h 2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4"/>
              <a:gd name="T28" fmla="*/ 0 h 287"/>
              <a:gd name="T29" fmla="*/ 574 w 574"/>
              <a:gd name="T30" fmla="*/ 287 h 2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4" h="287">
                <a:moveTo>
                  <a:pt x="0" y="282"/>
                </a:moveTo>
                <a:lnTo>
                  <a:pt x="48" y="240"/>
                </a:lnTo>
                <a:lnTo>
                  <a:pt x="246" y="207"/>
                </a:lnTo>
                <a:lnTo>
                  <a:pt x="345" y="174"/>
                </a:lnTo>
                <a:lnTo>
                  <a:pt x="456" y="105"/>
                </a:lnTo>
                <a:lnTo>
                  <a:pt x="574" y="0"/>
                </a:lnTo>
                <a:lnTo>
                  <a:pt x="574" y="287"/>
                </a:lnTo>
                <a:lnTo>
                  <a:pt x="0" y="287"/>
                </a:lnTo>
                <a:lnTo>
                  <a:pt x="0" y="282"/>
                </a:lnTo>
              </a:path>
            </a:pathLst>
          </a:custGeom>
          <a:solidFill>
            <a:srgbClr val="C3DBFF"/>
          </a:solidFill>
          <a:ln w="12700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815" name="Freeform 21"/>
          <p:cNvSpPr>
            <a:spLocks/>
          </p:cNvSpPr>
          <p:nvPr/>
        </p:nvSpPr>
        <p:spPr bwMode="auto">
          <a:xfrm>
            <a:off x="3870325" y="3810000"/>
            <a:ext cx="776288" cy="971550"/>
          </a:xfrm>
          <a:custGeom>
            <a:avLst/>
            <a:gdLst>
              <a:gd name="T0" fmla="*/ 0 w 489"/>
              <a:gd name="T1" fmla="*/ 1542335407 h 612"/>
              <a:gd name="T2" fmla="*/ 50403157 w 489"/>
              <a:gd name="T3" fmla="*/ 1386085781 h 612"/>
              <a:gd name="T4" fmla="*/ 115927283 w 489"/>
              <a:gd name="T5" fmla="*/ 1204634604 h 612"/>
              <a:gd name="T6" fmla="*/ 201612629 w 489"/>
              <a:gd name="T7" fmla="*/ 1033264047 h 612"/>
              <a:gd name="T8" fmla="*/ 332660855 w 489"/>
              <a:gd name="T9" fmla="*/ 811490187 h 612"/>
              <a:gd name="T10" fmla="*/ 483870389 w 489"/>
              <a:gd name="T11" fmla="*/ 609877768 h 612"/>
              <a:gd name="T12" fmla="*/ 650200767 w 489"/>
              <a:gd name="T13" fmla="*/ 413305559 h 612"/>
              <a:gd name="T14" fmla="*/ 826611775 w 489"/>
              <a:gd name="T15" fmla="*/ 236894692 h 612"/>
              <a:gd name="T16" fmla="*/ 1025705189 w 489"/>
              <a:gd name="T17" fmla="*/ 78124044 h 612"/>
              <a:gd name="T18" fmla="*/ 1129030842 w 489"/>
              <a:gd name="T19" fmla="*/ 20161248 h 612"/>
              <a:gd name="T20" fmla="*/ 1232358083 w 489"/>
              <a:gd name="T21" fmla="*/ 0 h 61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89"/>
              <a:gd name="T34" fmla="*/ 0 h 612"/>
              <a:gd name="T35" fmla="*/ 489 w 489"/>
              <a:gd name="T36" fmla="*/ 612 h 61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89" h="612">
                <a:moveTo>
                  <a:pt x="0" y="612"/>
                </a:moveTo>
                <a:lnTo>
                  <a:pt x="20" y="550"/>
                </a:lnTo>
                <a:lnTo>
                  <a:pt x="46" y="478"/>
                </a:lnTo>
                <a:lnTo>
                  <a:pt x="80" y="410"/>
                </a:lnTo>
                <a:lnTo>
                  <a:pt x="132" y="322"/>
                </a:lnTo>
                <a:lnTo>
                  <a:pt x="192" y="242"/>
                </a:lnTo>
                <a:lnTo>
                  <a:pt x="258" y="164"/>
                </a:lnTo>
                <a:lnTo>
                  <a:pt x="328" y="94"/>
                </a:lnTo>
                <a:lnTo>
                  <a:pt x="407" y="31"/>
                </a:lnTo>
                <a:lnTo>
                  <a:pt x="448" y="8"/>
                </a:lnTo>
                <a:lnTo>
                  <a:pt x="489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816" name="Freeform 22"/>
          <p:cNvSpPr>
            <a:spLocks/>
          </p:cNvSpPr>
          <p:nvPr/>
        </p:nvSpPr>
        <p:spPr bwMode="auto">
          <a:xfrm>
            <a:off x="4648200" y="3810000"/>
            <a:ext cx="1219200" cy="914400"/>
          </a:xfrm>
          <a:custGeom>
            <a:avLst/>
            <a:gdLst>
              <a:gd name="T0" fmla="*/ 2147483647 w 576"/>
              <a:gd name="T1" fmla="*/ 1449090420 h 576"/>
              <a:gd name="T2" fmla="*/ 2147483647 w 576"/>
              <a:gd name="T3" fmla="*/ 1436488851 h 576"/>
              <a:gd name="T4" fmla="*/ 2147483647 w 576"/>
              <a:gd name="T5" fmla="*/ 1416327609 h 576"/>
              <a:gd name="T6" fmla="*/ 2038525348 w 576"/>
              <a:gd name="T7" fmla="*/ 1393647006 h 576"/>
              <a:gd name="T8" fmla="*/ 1899638207 w 576"/>
              <a:gd name="T9" fmla="*/ 1360884195 h 576"/>
              <a:gd name="T10" fmla="*/ 1760748950 w 576"/>
              <a:gd name="T11" fmla="*/ 1313002040 h 576"/>
              <a:gd name="T12" fmla="*/ 1630821655 w 576"/>
              <a:gd name="T13" fmla="*/ 1255037677 h 576"/>
              <a:gd name="T14" fmla="*/ 1357524120 w 576"/>
              <a:gd name="T15" fmla="*/ 1088707435 h 576"/>
              <a:gd name="T16" fmla="*/ 1084226322 w 576"/>
              <a:gd name="T17" fmla="*/ 851812848 h 576"/>
              <a:gd name="T18" fmla="*/ 815409769 w 576"/>
              <a:gd name="T19" fmla="*/ 564514959 h 576"/>
              <a:gd name="T20" fmla="*/ 676522628 w 576"/>
              <a:gd name="T21" fmla="*/ 420865320 h 576"/>
              <a:gd name="T22" fmla="*/ 537633238 w 576"/>
              <a:gd name="T23" fmla="*/ 287297790 h 576"/>
              <a:gd name="T24" fmla="*/ 407705943 w 576"/>
              <a:gd name="T25" fmla="*/ 168851241 h 576"/>
              <a:gd name="T26" fmla="*/ 268816619 w 576"/>
              <a:gd name="T27" fmla="*/ 78124042 h 576"/>
              <a:gd name="T28" fmla="*/ 134408309 w 576"/>
              <a:gd name="T29" fmla="*/ 20161248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817" name="Line 23"/>
          <p:cNvSpPr>
            <a:spLocks noChangeShapeType="1"/>
          </p:cNvSpPr>
          <p:nvPr/>
        </p:nvSpPr>
        <p:spPr bwMode="auto">
          <a:xfrm>
            <a:off x="3352800" y="4800600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18" name="Rectangle 24"/>
          <p:cNvSpPr>
            <a:spLocks noChangeArrowheads="1"/>
          </p:cNvSpPr>
          <p:nvPr/>
        </p:nvSpPr>
        <p:spPr bwMode="auto">
          <a:xfrm>
            <a:off x="5410200" y="3886200"/>
            <a:ext cx="385763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800" b="1">
                <a:latin typeface="Symbol" pitchFamily="18" charset="2"/>
              </a:rPr>
              <a:t>a</a:t>
            </a:r>
          </a:p>
        </p:txBody>
      </p:sp>
      <p:sp>
        <p:nvSpPr>
          <p:cNvPr id="29819" name="Freeform 27"/>
          <p:cNvSpPr>
            <a:spLocks/>
          </p:cNvSpPr>
          <p:nvPr/>
        </p:nvSpPr>
        <p:spPr bwMode="auto">
          <a:xfrm>
            <a:off x="7543800" y="3810000"/>
            <a:ext cx="1219200" cy="914400"/>
          </a:xfrm>
          <a:custGeom>
            <a:avLst/>
            <a:gdLst>
              <a:gd name="T0" fmla="*/ 2147483647 w 576"/>
              <a:gd name="T1" fmla="*/ 1449090420 h 576"/>
              <a:gd name="T2" fmla="*/ 2147483647 w 576"/>
              <a:gd name="T3" fmla="*/ 1436488851 h 576"/>
              <a:gd name="T4" fmla="*/ 2147483647 w 576"/>
              <a:gd name="T5" fmla="*/ 1416327609 h 576"/>
              <a:gd name="T6" fmla="*/ 2038525348 w 576"/>
              <a:gd name="T7" fmla="*/ 1393647006 h 576"/>
              <a:gd name="T8" fmla="*/ 1899638207 w 576"/>
              <a:gd name="T9" fmla="*/ 1360884195 h 576"/>
              <a:gd name="T10" fmla="*/ 1760748950 w 576"/>
              <a:gd name="T11" fmla="*/ 1313002040 h 576"/>
              <a:gd name="T12" fmla="*/ 1630821655 w 576"/>
              <a:gd name="T13" fmla="*/ 1255037677 h 576"/>
              <a:gd name="T14" fmla="*/ 1357524120 w 576"/>
              <a:gd name="T15" fmla="*/ 1088707435 h 576"/>
              <a:gd name="T16" fmla="*/ 1084226322 w 576"/>
              <a:gd name="T17" fmla="*/ 851812848 h 576"/>
              <a:gd name="T18" fmla="*/ 815409769 w 576"/>
              <a:gd name="T19" fmla="*/ 564514959 h 576"/>
              <a:gd name="T20" fmla="*/ 676522628 w 576"/>
              <a:gd name="T21" fmla="*/ 420865320 h 576"/>
              <a:gd name="T22" fmla="*/ 537633238 w 576"/>
              <a:gd name="T23" fmla="*/ 287297790 h 576"/>
              <a:gd name="T24" fmla="*/ 407705943 w 576"/>
              <a:gd name="T25" fmla="*/ 168851241 h 576"/>
              <a:gd name="T26" fmla="*/ 268816619 w 576"/>
              <a:gd name="T27" fmla="*/ 78124042 h 576"/>
              <a:gd name="T28" fmla="*/ 134408309 w 576"/>
              <a:gd name="T29" fmla="*/ 20161248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820" name="Rectangle 29"/>
          <p:cNvSpPr>
            <a:spLocks noChangeArrowheads="1"/>
          </p:cNvSpPr>
          <p:nvPr/>
        </p:nvSpPr>
        <p:spPr bwMode="auto">
          <a:xfrm>
            <a:off x="6248400" y="3886200"/>
            <a:ext cx="8382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800" b="1">
                <a:latin typeface="Symbol" pitchFamily="18" charset="2"/>
              </a:rPr>
              <a:t>a</a:t>
            </a:r>
            <a:r>
              <a:rPr lang="en-US"/>
              <a:t>/2</a:t>
            </a:r>
          </a:p>
        </p:txBody>
      </p:sp>
      <p:sp>
        <p:nvSpPr>
          <p:cNvPr id="29821" name="Line 30"/>
          <p:cNvSpPr>
            <a:spLocks noChangeShapeType="1"/>
          </p:cNvSpPr>
          <p:nvPr/>
        </p:nvSpPr>
        <p:spPr bwMode="auto">
          <a:xfrm>
            <a:off x="6553200" y="4343400"/>
            <a:ext cx="212725" cy="219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22" name="Rectangle 31"/>
          <p:cNvSpPr>
            <a:spLocks noChangeArrowheads="1"/>
          </p:cNvSpPr>
          <p:nvPr/>
        </p:nvSpPr>
        <p:spPr bwMode="auto">
          <a:xfrm>
            <a:off x="8153400" y="3886200"/>
            <a:ext cx="8382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800" b="1">
                <a:latin typeface="Symbol" pitchFamily="18" charset="2"/>
              </a:rPr>
              <a:t>a</a:t>
            </a:r>
            <a:r>
              <a:rPr lang="en-US"/>
              <a:t>/2</a:t>
            </a:r>
          </a:p>
        </p:txBody>
      </p:sp>
      <p:sp>
        <p:nvSpPr>
          <p:cNvPr id="29823" name="Line 32"/>
          <p:cNvSpPr>
            <a:spLocks noChangeShapeType="1"/>
          </p:cNvSpPr>
          <p:nvPr/>
        </p:nvSpPr>
        <p:spPr bwMode="auto">
          <a:xfrm flipH="1">
            <a:off x="8305800" y="434340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24" name="Line 33"/>
          <p:cNvSpPr>
            <a:spLocks noChangeShapeType="1"/>
          </p:cNvSpPr>
          <p:nvPr/>
        </p:nvSpPr>
        <p:spPr bwMode="auto">
          <a:xfrm flipH="1">
            <a:off x="5410200" y="434340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25" name="Rectangle 34"/>
          <p:cNvSpPr>
            <a:spLocks noChangeArrowheads="1"/>
          </p:cNvSpPr>
          <p:nvPr/>
        </p:nvSpPr>
        <p:spPr bwMode="auto">
          <a:xfrm>
            <a:off x="304800" y="3886200"/>
            <a:ext cx="385763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800" b="1">
                <a:latin typeface="Symbol" pitchFamily="18" charset="2"/>
              </a:rPr>
              <a:t>a</a:t>
            </a:r>
          </a:p>
        </p:txBody>
      </p:sp>
      <p:sp>
        <p:nvSpPr>
          <p:cNvPr id="29826" name="Line 39"/>
          <p:cNvSpPr>
            <a:spLocks noChangeShapeType="1"/>
          </p:cNvSpPr>
          <p:nvPr/>
        </p:nvSpPr>
        <p:spPr bwMode="auto">
          <a:xfrm flipH="1">
            <a:off x="1023938" y="43434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27" name="Line 40"/>
          <p:cNvSpPr>
            <a:spLocks noChangeShapeType="1"/>
          </p:cNvSpPr>
          <p:nvPr/>
        </p:nvSpPr>
        <p:spPr bwMode="auto">
          <a:xfrm>
            <a:off x="5267325" y="4489450"/>
            <a:ext cx="0" cy="2921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28" name="Line 41"/>
          <p:cNvSpPr>
            <a:spLocks noChangeShapeType="1"/>
          </p:cNvSpPr>
          <p:nvPr/>
        </p:nvSpPr>
        <p:spPr bwMode="auto">
          <a:xfrm>
            <a:off x="6986588" y="4343400"/>
            <a:ext cx="0" cy="4762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29" name="Line 42"/>
          <p:cNvSpPr>
            <a:spLocks noChangeShapeType="1"/>
          </p:cNvSpPr>
          <p:nvPr/>
        </p:nvSpPr>
        <p:spPr bwMode="auto">
          <a:xfrm>
            <a:off x="8153400" y="4495800"/>
            <a:ext cx="3175" cy="2857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30" name="Rectangle 43"/>
          <p:cNvSpPr>
            <a:spLocks noChangeArrowheads="1"/>
          </p:cNvSpPr>
          <p:nvPr/>
        </p:nvSpPr>
        <p:spPr bwMode="auto">
          <a:xfrm>
            <a:off x="457200" y="5486400"/>
            <a:ext cx="23622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000"/>
              <a:t>Reject H</a:t>
            </a:r>
            <a:r>
              <a:rPr lang="en-US" sz="2000" baseline="-25000"/>
              <a:t>0</a:t>
            </a:r>
            <a:r>
              <a:rPr lang="en-US" sz="2000"/>
              <a:t> if</a:t>
            </a:r>
            <a:endParaRPr lang="en-US" sz="2000" baseline="-25000">
              <a:latin typeface="Symbol" pitchFamily="18" charset="2"/>
            </a:endParaRPr>
          </a:p>
        </p:txBody>
      </p:sp>
      <p:sp>
        <p:nvSpPr>
          <p:cNvPr id="29831" name="Rectangle 44"/>
          <p:cNvSpPr>
            <a:spLocks noChangeArrowheads="1"/>
          </p:cNvSpPr>
          <p:nvPr/>
        </p:nvSpPr>
        <p:spPr bwMode="auto">
          <a:xfrm>
            <a:off x="3636963" y="5403850"/>
            <a:ext cx="23622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000"/>
              <a:t>Reject H</a:t>
            </a:r>
            <a:r>
              <a:rPr lang="en-US" sz="2000" baseline="-25000"/>
              <a:t>0</a:t>
            </a:r>
            <a:r>
              <a:rPr lang="en-US" sz="2000"/>
              <a:t> if</a:t>
            </a:r>
            <a:endParaRPr lang="en-US" sz="2000" baseline="-25000">
              <a:latin typeface="Symbol" pitchFamily="18" charset="2"/>
            </a:endParaRPr>
          </a:p>
        </p:txBody>
      </p:sp>
      <p:sp>
        <p:nvSpPr>
          <p:cNvPr id="29832" name="Rectangle 45"/>
          <p:cNvSpPr>
            <a:spLocks noChangeArrowheads="1"/>
          </p:cNvSpPr>
          <p:nvPr/>
        </p:nvSpPr>
        <p:spPr bwMode="auto">
          <a:xfrm>
            <a:off x="6413500" y="5440363"/>
            <a:ext cx="2438400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000"/>
              <a:t>Reject H</a:t>
            </a:r>
            <a:r>
              <a:rPr lang="en-US" sz="2000" baseline="-25000"/>
              <a:t>0</a:t>
            </a:r>
            <a:r>
              <a:rPr lang="en-US" sz="2000"/>
              <a:t> if</a:t>
            </a:r>
          </a:p>
          <a:p>
            <a:pPr eaLnBrk="0" hangingPunct="0"/>
            <a:endParaRPr lang="en-US" sz="800"/>
          </a:p>
          <a:p>
            <a:pPr eaLnBrk="0" hangingPunct="0"/>
            <a:r>
              <a:rPr lang="en-US" sz="2000"/>
              <a:t>or </a:t>
            </a:r>
          </a:p>
        </p:txBody>
      </p:sp>
      <p:sp>
        <p:nvSpPr>
          <p:cNvPr id="29833" name="Freeform 46"/>
          <p:cNvSpPr>
            <a:spLocks/>
          </p:cNvSpPr>
          <p:nvPr/>
        </p:nvSpPr>
        <p:spPr bwMode="auto">
          <a:xfrm>
            <a:off x="804863" y="3794125"/>
            <a:ext cx="776287" cy="971550"/>
          </a:xfrm>
          <a:custGeom>
            <a:avLst/>
            <a:gdLst>
              <a:gd name="T0" fmla="*/ 0 w 489"/>
              <a:gd name="T1" fmla="*/ 1542335407 h 612"/>
              <a:gd name="T2" fmla="*/ 50403092 w 489"/>
              <a:gd name="T3" fmla="*/ 1386085781 h 612"/>
              <a:gd name="T4" fmla="*/ 115927134 w 489"/>
              <a:gd name="T5" fmla="*/ 1204634604 h 612"/>
              <a:gd name="T6" fmla="*/ 201612369 w 489"/>
              <a:gd name="T7" fmla="*/ 1033264047 h 612"/>
              <a:gd name="T8" fmla="*/ 332660427 w 489"/>
              <a:gd name="T9" fmla="*/ 811490187 h 612"/>
              <a:gd name="T10" fmla="*/ 483869766 w 489"/>
              <a:gd name="T11" fmla="*/ 609877768 h 612"/>
              <a:gd name="T12" fmla="*/ 650199930 w 489"/>
              <a:gd name="T13" fmla="*/ 413305559 h 612"/>
              <a:gd name="T14" fmla="*/ 826610710 w 489"/>
              <a:gd name="T15" fmla="*/ 236894692 h 612"/>
              <a:gd name="T16" fmla="*/ 1025702280 w 489"/>
              <a:gd name="T17" fmla="*/ 78124044 h 612"/>
              <a:gd name="T18" fmla="*/ 1129029388 w 489"/>
              <a:gd name="T19" fmla="*/ 20161248 h 612"/>
              <a:gd name="T20" fmla="*/ 1232354908 w 489"/>
              <a:gd name="T21" fmla="*/ 0 h 61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89"/>
              <a:gd name="T34" fmla="*/ 0 h 612"/>
              <a:gd name="T35" fmla="*/ 489 w 489"/>
              <a:gd name="T36" fmla="*/ 612 h 61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89" h="612">
                <a:moveTo>
                  <a:pt x="0" y="612"/>
                </a:moveTo>
                <a:lnTo>
                  <a:pt x="20" y="550"/>
                </a:lnTo>
                <a:lnTo>
                  <a:pt x="46" y="478"/>
                </a:lnTo>
                <a:lnTo>
                  <a:pt x="80" y="410"/>
                </a:lnTo>
                <a:lnTo>
                  <a:pt x="132" y="322"/>
                </a:lnTo>
                <a:lnTo>
                  <a:pt x="192" y="242"/>
                </a:lnTo>
                <a:lnTo>
                  <a:pt x="258" y="164"/>
                </a:lnTo>
                <a:lnTo>
                  <a:pt x="328" y="94"/>
                </a:lnTo>
                <a:lnTo>
                  <a:pt x="407" y="31"/>
                </a:lnTo>
                <a:lnTo>
                  <a:pt x="448" y="8"/>
                </a:lnTo>
                <a:lnTo>
                  <a:pt x="489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834" name="Freeform 47"/>
          <p:cNvSpPr>
            <a:spLocks/>
          </p:cNvSpPr>
          <p:nvPr/>
        </p:nvSpPr>
        <p:spPr bwMode="auto">
          <a:xfrm>
            <a:off x="6757988" y="3810000"/>
            <a:ext cx="776287" cy="971550"/>
          </a:xfrm>
          <a:custGeom>
            <a:avLst/>
            <a:gdLst>
              <a:gd name="T0" fmla="*/ 0 w 489"/>
              <a:gd name="T1" fmla="*/ 1542335407 h 612"/>
              <a:gd name="T2" fmla="*/ 50403092 w 489"/>
              <a:gd name="T3" fmla="*/ 1386085781 h 612"/>
              <a:gd name="T4" fmla="*/ 115927134 w 489"/>
              <a:gd name="T5" fmla="*/ 1204634604 h 612"/>
              <a:gd name="T6" fmla="*/ 201612369 w 489"/>
              <a:gd name="T7" fmla="*/ 1033264047 h 612"/>
              <a:gd name="T8" fmla="*/ 332660427 w 489"/>
              <a:gd name="T9" fmla="*/ 811490187 h 612"/>
              <a:gd name="T10" fmla="*/ 483869766 w 489"/>
              <a:gd name="T11" fmla="*/ 609877768 h 612"/>
              <a:gd name="T12" fmla="*/ 650199930 w 489"/>
              <a:gd name="T13" fmla="*/ 413305559 h 612"/>
              <a:gd name="T14" fmla="*/ 826610710 w 489"/>
              <a:gd name="T15" fmla="*/ 236894692 h 612"/>
              <a:gd name="T16" fmla="*/ 1025702280 w 489"/>
              <a:gd name="T17" fmla="*/ 78124044 h 612"/>
              <a:gd name="T18" fmla="*/ 1129029388 w 489"/>
              <a:gd name="T19" fmla="*/ 20161248 h 612"/>
              <a:gd name="T20" fmla="*/ 1232354908 w 489"/>
              <a:gd name="T21" fmla="*/ 0 h 61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89"/>
              <a:gd name="T34" fmla="*/ 0 h 612"/>
              <a:gd name="T35" fmla="*/ 489 w 489"/>
              <a:gd name="T36" fmla="*/ 612 h 61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89" h="612">
                <a:moveTo>
                  <a:pt x="0" y="612"/>
                </a:moveTo>
                <a:lnTo>
                  <a:pt x="20" y="550"/>
                </a:lnTo>
                <a:lnTo>
                  <a:pt x="46" y="478"/>
                </a:lnTo>
                <a:lnTo>
                  <a:pt x="80" y="410"/>
                </a:lnTo>
                <a:lnTo>
                  <a:pt x="132" y="322"/>
                </a:lnTo>
                <a:lnTo>
                  <a:pt x="192" y="242"/>
                </a:lnTo>
                <a:lnTo>
                  <a:pt x="258" y="164"/>
                </a:lnTo>
                <a:lnTo>
                  <a:pt x="328" y="94"/>
                </a:lnTo>
                <a:lnTo>
                  <a:pt x="407" y="31"/>
                </a:lnTo>
                <a:lnTo>
                  <a:pt x="448" y="8"/>
                </a:lnTo>
                <a:lnTo>
                  <a:pt x="489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835" name="Line 28"/>
          <p:cNvSpPr>
            <a:spLocks noChangeShapeType="1"/>
          </p:cNvSpPr>
          <p:nvPr/>
        </p:nvSpPr>
        <p:spPr bwMode="auto">
          <a:xfrm>
            <a:off x="6248400" y="4800600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786" name="Object 90"/>
          <p:cNvGraphicFramePr>
            <a:graphicFrameLocks noChangeAspect="1"/>
          </p:cNvGraphicFramePr>
          <p:nvPr/>
        </p:nvGraphicFramePr>
        <p:xfrm>
          <a:off x="4937125" y="4819650"/>
          <a:ext cx="695325" cy="454025"/>
        </p:xfrm>
        <a:graphic>
          <a:graphicData uri="http://schemas.openxmlformats.org/presentationml/2006/ole">
            <p:oleObj spid="_x0000_s29786" name="Equation" r:id="rId3" imgW="368300" imgH="241300" progId="Equation.3">
              <p:embed/>
            </p:oleObj>
          </a:graphicData>
        </a:graphic>
      </p:graphicFrame>
      <p:graphicFrame>
        <p:nvGraphicFramePr>
          <p:cNvPr id="29787" name="Object 91"/>
          <p:cNvGraphicFramePr>
            <a:graphicFrameLocks noChangeAspect="1"/>
          </p:cNvGraphicFramePr>
          <p:nvPr/>
        </p:nvGraphicFramePr>
        <p:xfrm>
          <a:off x="658813" y="4819650"/>
          <a:ext cx="887412" cy="454025"/>
        </p:xfrm>
        <a:graphic>
          <a:graphicData uri="http://schemas.openxmlformats.org/presentationml/2006/ole">
            <p:oleObj spid="_x0000_s29787" name="Equation" r:id="rId4" imgW="469696" imgH="241195" progId="Equation.3">
              <p:embed/>
            </p:oleObj>
          </a:graphicData>
        </a:graphic>
      </p:graphicFrame>
      <p:graphicFrame>
        <p:nvGraphicFramePr>
          <p:cNvPr id="29788" name="Object 92"/>
          <p:cNvGraphicFramePr>
            <a:graphicFrameLocks noChangeAspect="1"/>
          </p:cNvGraphicFramePr>
          <p:nvPr/>
        </p:nvGraphicFramePr>
        <p:xfrm>
          <a:off x="6462713" y="4819650"/>
          <a:ext cx="1055687" cy="454025"/>
        </p:xfrm>
        <a:graphic>
          <a:graphicData uri="http://schemas.openxmlformats.org/presentationml/2006/ole">
            <p:oleObj spid="_x0000_s29788" name="Equation" r:id="rId5" imgW="558558" imgH="241195" progId="Equation.3">
              <p:embed/>
            </p:oleObj>
          </a:graphicData>
        </a:graphic>
      </p:graphicFrame>
      <p:graphicFrame>
        <p:nvGraphicFramePr>
          <p:cNvPr id="29789" name="Object 93"/>
          <p:cNvGraphicFramePr>
            <a:graphicFrameLocks noChangeAspect="1"/>
          </p:cNvGraphicFramePr>
          <p:nvPr/>
        </p:nvGraphicFramePr>
        <p:xfrm>
          <a:off x="7891463" y="4819650"/>
          <a:ext cx="887412" cy="454025"/>
        </p:xfrm>
        <a:graphic>
          <a:graphicData uri="http://schemas.openxmlformats.org/presentationml/2006/ole">
            <p:oleObj spid="_x0000_s29789" name="Equation" r:id="rId6" imgW="469696" imgH="241195" progId="Equation.3">
              <p:embed/>
            </p:oleObj>
          </a:graphicData>
        </a:graphic>
      </p:graphicFrame>
      <p:graphicFrame>
        <p:nvGraphicFramePr>
          <p:cNvPr id="29790" name="Object 94"/>
          <p:cNvGraphicFramePr>
            <a:graphicFrameLocks noChangeAspect="1"/>
          </p:cNvGraphicFramePr>
          <p:nvPr/>
        </p:nvGraphicFramePr>
        <p:xfrm>
          <a:off x="658813" y="5827713"/>
          <a:ext cx="1631950" cy="454025"/>
        </p:xfrm>
        <a:graphic>
          <a:graphicData uri="http://schemas.openxmlformats.org/presentationml/2006/ole">
            <p:oleObj spid="_x0000_s29790" name="Equation" r:id="rId7" imgW="863225" imgH="241195" progId="Equation.3">
              <p:embed/>
            </p:oleObj>
          </a:graphicData>
        </a:graphic>
      </p:graphicFrame>
      <p:graphicFrame>
        <p:nvGraphicFramePr>
          <p:cNvPr id="29791" name="Object 95"/>
          <p:cNvGraphicFramePr>
            <a:graphicFrameLocks noChangeAspect="1"/>
          </p:cNvGraphicFramePr>
          <p:nvPr/>
        </p:nvGraphicFramePr>
        <p:xfrm>
          <a:off x="3865563" y="5770563"/>
          <a:ext cx="1438275" cy="454025"/>
        </p:xfrm>
        <a:graphic>
          <a:graphicData uri="http://schemas.openxmlformats.org/presentationml/2006/ole">
            <p:oleObj spid="_x0000_s29791" name="Equation" r:id="rId8" imgW="761669" imgH="241195" progId="Equation.3">
              <p:embed/>
            </p:oleObj>
          </a:graphicData>
        </a:graphic>
      </p:graphicFrame>
      <p:graphicFrame>
        <p:nvGraphicFramePr>
          <p:cNvPr id="29792" name="Object 96"/>
          <p:cNvGraphicFramePr>
            <a:graphicFrameLocks noChangeAspect="1"/>
          </p:cNvGraphicFramePr>
          <p:nvPr/>
        </p:nvGraphicFramePr>
        <p:xfrm>
          <a:off x="7015163" y="5724525"/>
          <a:ext cx="1631950" cy="454025"/>
        </p:xfrm>
        <a:graphic>
          <a:graphicData uri="http://schemas.openxmlformats.org/presentationml/2006/ole">
            <p:oleObj spid="_x0000_s29792" name="Equation" r:id="rId9" imgW="863225" imgH="241195" progId="Equation.3">
              <p:embed/>
            </p:oleObj>
          </a:graphicData>
        </a:graphic>
      </p:graphicFrame>
      <p:graphicFrame>
        <p:nvGraphicFramePr>
          <p:cNvPr id="29793" name="Object 97"/>
          <p:cNvGraphicFramePr>
            <a:graphicFrameLocks noChangeAspect="1"/>
          </p:cNvGraphicFramePr>
          <p:nvPr/>
        </p:nvGraphicFramePr>
        <p:xfrm>
          <a:off x="6931025" y="6162675"/>
          <a:ext cx="1800225" cy="454025"/>
        </p:xfrm>
        <a:graphic>
          <a:graphicData uri="http://schemas.openxmlformats.org/presentationml/2006/ole">
            <p:oleObj spid="_x0000_s29793" name="Equation" r:id="rId10" imgW="952087" imgH="241195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mtClean="0"/>
              <a:t>Chapter Summary</a:t>
            </a:r>
          </a:p>
        </p:txBody>
      </p:sp>
      <p:sp>
        <p:nvSpPr>
          <p:cNvPr id="9830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39888"/>
            <a:ext cx="8229600" cy="47117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sz="2400" smtClean="0"/>
              <a:t>Addressed hypothesis testing methodology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sz="2400" smtClean="0"/>
              <a:t>Performed  z  Test for the mean (</a:t>
            </a:r>
            <a:r>
              <a:rPr lang="el-GR" sz="2400" smtClean="0">
                <a:cs typeface="Arial" charset="0"/>
                <a:sym typeface="Symbol" pitchFamily="18" charset="2"/>
              </a:rPr>
              <a:t>σ</a:t>
            </a:r>
            <a:r>
              <a:rPr lang="en-US" sz="2400" smtClean="0"/>
              <a:t> known)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sz="2400" smtClean="0"/>
              <a:t>Discussed  critical value and p-value  approaches to hypothesis testing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sz="2400" smtClean="0"/>
              <a:t>Performed one-tail and two-tail tests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sz="2400" smtClean="0"/>
              <a:t>Performed  t  test for the mean (</a:t>
            </a:r>
            <a:r>
              <a:rPr lang="el-GR" sz="2400" smtClean="0">
                <a:cs typeface="Arial" charset="0"/>
                <a:sym typeface="Symbol" pitchFamily="18" charset="2"/>
              </a:rPr>
              <a:t>σ</a:t>
            </a:r>
            <a:r>
              <a:rPr lang="en-US" sz="2400" smtClean="0"/>
              <a:t> unknown)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sz="2400" smtClean="0"/>
              <a:t>Performed  z  test for the proportion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sz="2400" smtClean="0"/>
              <a:t>Discussed type II error and power of the test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sz="2400" smtClean="0"/>
              <a:t>Performed  a hypothesis test for the variance (</a:t>
            </a:r>
            <a:r>
              <a:rPr lang="el-GR" sz="2400" smtClean="0"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en-US" sz="2400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9830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830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CF23115B-54AA-4D4F-9ABB-53C4D84BC9A4}" type="slidenum">
              <a:rPr lang="en-US" smtClean="0">
                <a:latin typeface="Arial" charset="0"/>
                <a:cs typeface="Arial" charset="0"/>
              </a:rPr>
              <a:pPr/>
              <a:t>59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459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The Alternative Hypothesis, H</a:t>
            </a:r>
            <a:r>
              <a:rPr lang="en-US" baseline="-25000" smtClean="0"/>
              <a:t>1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76400"/>
            <a:ext cx="7391400" cy="4532313"/>
          </a:xfrm>
        </p:spPr>
        <p:txBody>
          <a:bodyPr/>
          <a:lstStyle/>
          <a:p>
            <a:pPr eaLnBrk="1" hangingPunct="1"/>
            <a:r>
              <a:rPr lang="en-US" smtClean="0"/>
              <a:t>Is the opposite of the null hypothesis</a:t>
            </a:r>
          </a:p>
          <a:p>
            <a:pPr lvl="1" eaLnBrk="1" hangingPunct="1"/>
            <a:r>
              <a:rPr lang="en-US" smtClean="0"/>
              <a:t>e.g., The average number of TV sets in U.S. homes is not equal to 3  ( H</a:t>
            </a:r>
            <a:r>
              <a:rPr lang="en-US" baseline="-25000" smtClean="0"/>
              <a:t>1</a:t>
            </a:r>
            <a:r>
              <a:rPr lang="en-US" smtClean="0"/>
              <a:t>: </a:t>
            </a:r>
            <a:r>
              <a:rPr lang="el-GR" smtClean="0">
                <a:cs typeface="Arial" charset="0"/>
                <a:sym typeface="Symbol" pitchFamily="18" charset="2"/>
              </a:rPr>
              <a:t>μ</a:t>
            </a:r>
            <a:r>
              <a:rPr lang="en-US" smtClean="0">
                <a:sym typeface="Symbol" pitchFamily="18" charset="2"/>
              </a:rPr>
              <a:t> </a:t>
            </a:r>
            <a:r>
              <a:rPr lang="en-US" smtClean="0">
                <a:cs typeface="Arial" charset="0"/>
                <a:sym typeface="Symbol" pitchFamily="18" charset="2"/>
              </a:rPr>
              <a:t>≠</a:t>
            </a:r>
            <a:r>
              <a:rPr lang="en-US" smtClean="0">
                <a:sym typeface="Symbol" pitchFamily="18" charset="2"/>
              </a:rPr>
              <a:t> 3 </a:t>
            </a:r>
            <a:r>
              <a:rPr lang="en-US" smtClean="0"/>
              <a:t>)</a:t>
            </a:r>
          </a:p>
          <a:p>
            <a:pPr eaLnBrk="1" hangingPunct="1"/>
            <a:r>
              <a:rPr lang="en-US" smtClean="0"/>
              <a:t>Challenges the status quo</a:t>
            </a:r>
          </a:p>
          <a:p>
            <a:pPr eaLnBrk="1" hangingPunct="1"/>
            <a:r>
              <a:rPr lang="en-US" smtClean="0"/>
              <a:t>Never contains the </a:t>
            </a:r>
            <a:r>
              <a:rPr lang="en-US" sz="3100" smtClean="0"/>
              <a:t>“=” , “≤” or “</a:t>
            </a:r>
            <a:r>
              <a:rPr lang="en-US" sz="3100" b="1" smtClean="0">
                <a:sym typeface="Symbol" pitchFamily="18" charset="2"/>
              </a:rPr>
              <a:t></a:t>
            </a:r>
            <a:r>
              <a:rPr lang="en-US" sz="3100" smtClean="0">
                <a:sym typeface="Symbol" pitchFamily="18" charset="2"/>
              </a:rPr>
              <a:t>” </a:t>
            </a:r>
            <a:r>
              <a:rPr lang="en-US" smtClean="0"/>
              <a:t>sign</a:t>
            </a:r>
          </a:p>
          <a:p>
            <a:pPr eaLnBrk="1" hangingPunct="1"/>
            <a:r>
              <a:rPr lang="en-US" smtClean="0"/>
              <a:t>May or may not be supported</a:t>
            </a:r>
          </a:p>
          <a:p>
            <a:pPr eaLnBrk="1" hangingPunct="1"/>
            <a:r>
              <a:rPr lang="en-US" smtClean="0"/>
              <a:t>Is generally the hypothesis that the researcher is trying to support</a:t>
            </a:r>
          </a:p>
        </p:txBody>
      </p:sp>
      <p:sp>
        <p:nvSpPr>
          <p:cNvPr id="6861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861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4DB34377-D1B2-439B-8924-48BEDA8120A3}" type="slidenum">
              <a:rPr lang="en-US" smtClean="0">
                <a:latin typeface="Arial" charset="0"/>
                <a:cs typeface="Arial" charset="0"/>
              </a:rPr>
              <a:pPr/>
              <a:t>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383462" cy="603250"/>
          </a:xfrm>
        </p:spPr>
        <p:txBody>
          <a:bodyPr/>
          <a:lstStyle/>
          <a:p>
            <a:r>
              <a:rPr lang="en-US" sz="3200" smtClean="0"/>
              <a:t>Appendix: Guidelines for Decision Rule</a:t>
            </a:r>
          </a:p>
        </p:txBody>
      </p:sp>
      <p:sp>
        <p:nvSpPr>
          <p:cNvPr id="993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93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1F42DA8D-6BE6-4DB6-B38B-FCAAD431DC5A}" type="slidenum">
              <a:rPr lang="en-US" smtClean="0">
                <a:latin typeface="Arial" charset="0"/>
                <a:cs typeface="Arial" charset="0"/>
              </a:rPr>
              <a:pPr/>
              <a:t>60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9933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9700" y="728663"/>
            <a:ext cx="6710363" cy="599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1316038" y="1308100"/>
            <a:ext cx="330200" cy="5476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9334" name="TextBox 6"/>
          <p:cNvSpPr txBox="1">
            <a:spLocks noChangeArrowheads="1"/>
          </p:cNvSpPr>
          <p:nvPr/>
        </p:nvSpPr>
        <p:spPr bwMode="auto">
          <a:xfrm>
            <a:off x="201613" y="1855788"/>
            <a:ext cx="2449512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Figure 9.11</a:t>
            </a:r>
          </a:p>
          <a:p>
            <a:r>
              <a:rPr lang="en-US" sz="1800"/>
              <a:t>Guidelines for</a:t>
            </a:r>
          </a:p>
          <a:p>
            <a:r>
              <a:rPr lang="en-US" sz="1800"/>
              <a:t>Choosing the</a:t>
            </a:r>
          </a:p>
          <a:p>
            <a:r>
              <a:rPr lang="en-US" sz="1800"/>
              <a:t>Appropriate Decision</a:t>
            </a:r>
          </a:p>
          <a:p>
            <a:r>
              <a:rPr lang="en-US" sz="1800"/>
              <a:t>Rule for a </a:t>
            </a:r>
            <a:r>
              <a:rPr lang="en-US" sz="1800">
                <a:solidFill>
                  <a:srgbClr val="0000FF"/>
                </a:solidFill>
              </a:rPr>
              <a:t>Population</a:t>
            </a:r>
          </a:p>
          <a:p>
            <a:r>
              <a:rPr lang="en-US" sz="1800">
                <a:solidFill>
                  <a:srgbClr val="0000FF"/>
                </a:solidFill>
              </a:rPr>
              <a:t>Mean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383462" cy="603250"/>
          </a:xfrm>
        </p:spPr>
        <p:txBody>
          <a:bodyPr/>
          <a:lstStyle/>
          <a:p>
            <a:r>
              <a:rPr lang="en-US" sz="3200" smtClean="0"/>
              <a:t>Appendix: Guidelines for Decision Rule</a:t>
            </a:r>
          </a:p>
        </p:txBody>
      </p:sp>
      <p:sp>
        <p:nvSpPr>
          <p:cNvPr id="1003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003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64FDEDC6-A18B-4FAF-8368-963EA450B81A}" type="slidenum">
              <a:rPr lang="en-US" smtClean="0">
                <a:latin typeface="Arial" charset="0"/>
                <a:cs typeface="Arial" charset="0"/>
              </a:rPr>
              <a:pPr/>
              <a:t>61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0356" name="Rectangle 5"/>
          <p:cNvSpPr>
            <a:spLocks noChangeArrowheads="1"/>
          </p:cNvSpPr>
          <p:nvPr/>
        </p:nvSpPr>
        <p:spPr bwMode="auto">
          <a:xfrm>
            <a:off x="1316038" y="1454150"/>
            <a:ext cx="330200" cy="5476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0357" name="TextBox 6"/>
          <p:cNvSpPr txBox="1">
            <a:spLocks noChangeArrowheads="1"/>
          </p:cNvSpPr>
          <p:nvPr/>
        </p:nvSpPr>
        <p:spPr bwMode="auto">
          <a:xfrm>
            <a:off x="201613" y="1855788"/>
            <a:ext cx="2449512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Figure 9.12</a:t>
            </a:r>
          </a:p>
          <a:p>
            <a:r>
              <a:rPr lang="en-US" sz="1800"/>
              <a:t>Guidelines for</a:t>
            </a:r>
          </a:p>
          <a:p>
            <a:r>
              <a:rPr lang="en-US" sz="1800"/>
              <a:t>Choosing the</a:t>
            </a:r>
          </a:p>
          <a:p>
            <a:r>
              <a:rPr lang="en-US" sz="1800"/>
              <a:t>Appropriate Decision</a:t>
            </a:r>
          </a:p>
          <a:p>
            <a:r>
              <a:rPr lang="en-US" sz="1800"/>
              <a:t>Rule for a </a:t>
            </a:r>
            <a:r>
              <a:rPr lang="en-US" sz="1800">
                <a:solidFill>
                  <a:srgbClr val="0000FF"/>
                </a:solidFill>
              </a:rPr>
              <a:t>Population</a:t>
            </a:r>
          </a:p>
          <a:p>
            <a:r>
              <a:rPr lang="en-US" sz="1800">
                <a:solidFill>
                  <a:srgbClr val="0000FF"/>
                </a:solidFill>
              </a:rPr>
              <a:t>Proportion</a:t>
            </a:r>
          </a:p>
        </p:txBody>
      </p:sp>
      <p:pic>
        <p:nvPicPr>
          <p:cNvPr id="1003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4125" y="728663"/>
            <a:ext cx="4900613" cy="592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013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C4666AAC-DBD8-4146-A6C2-B5174837FAB1}" type="slidenum">
              <a:rPr lang="en-US" smtClean="0">
                <a:latin typeface="Arial" charset="0"/>
                <a:cs typeface="Arial" charset="0"/>
              </a:rPr>
              <a:pPr/>
              <a:t>62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01379" name="Picture 5" descr="copyrigh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84313"/>
            <a:ext cx="9144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0" name="Rectangle 6"/>
          <p:cNvSpPr>
            <a:spLocks noChangeArrowheads="1"/>
          </p:cNvSpPr>
          <p:nvPr/>
        </p:nvSpPr>
        <p:spPr bwMode="auto">
          <a:xfrm>
            <a:off x="762000" y="4303713"/>
            <a:ext cx="8382000" cy="1069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  <a:cs typeface="Times New Roman" pitchFamily="18" charset="0"/>
              </a:rPr>
              <a:t>All rights reserved. No part of this publication may be reproduced, stored in a retrieval system, or transmitted, in any form or by any means, electronic, mechanical, photocopying, recording, or otherwise, without the prior written permission of the publisher. </a:t>
            </a:r>
          </a:p>
          <a:p>
            <a:pPr algn="ctr"/>
            <a:r>
              <a:rPr lang="en-US" sz="1600">
                <a:solidFill>
                  <a:srgbClr val="000000"/>
                </a:solidFill>
                <a:cs typeface="Times New Roman" pitchFamily="18" charset="0"/>
              </a:rPr>
              <a:t>Printed in the United States of America.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0658" name="AutoShape 2"/>
          <p:cNvSpPr>
            <a:spLocks noChangeArrowheads="1"/>
          </p:cNvSpPr>
          <p:nvPr/>
        </p:nvSpPr>
        <p:spPr bwMode="auto">
          <a:xfrm>
            <a:off x="304800" y="4953000"/>
            <a:ext cx="2819400" cy="1524000"/>
          </a:xfrm>
          <a:prstGeom prst="roundRect">
            <a:avLst>
              <a:gd name="adj" fmla="val 16667"/>
            </a:avLst>
          </a:prstGeom>
          <a:solidFill>
            <a:srgbClr val="FDE0BD"/>
          </a:solidFill>
          <a:ln w="508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5562600" y="3200400"/>
            <a:ext cx="17526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rgbClr val="FF3300"/>
                </a:solidFill>
              </a:rPr>
              <a:t>Population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641350" y="1927225"/>
            <a:ext cx="16541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rgbClr val="0000FF"/>
                </a:solidFill>
              </a:rPr>
              <a:t>Claim:</a:t>
            </a:r>
            <a:r>
              <a:rPr lang="en-US" b="1">
                <a:solidFill>
                  <a:srgbClr val="66FFFF"/>
                </a:solidFill>
              </a:rPr>
              <a:t> </a:t>
            </a:r>
            <a:r>
              <a:rPr lang="en-US" b="1">
                <a:solidFill>
                  <a:schemeClr val="bg2"/>
                </a:solidFill>
              </a:rPr>
              <a:t>the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641350" y="2293938"/>
            <a:ext cx="17351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bg2"/>
                </a:solidFill>
              </a:rPr>
              <a:t>population</a:t>
            </a: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641350" y="2659063"/>
            <a:ext cx="24336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bg2"/>
                </a:solidFill>
              </a:rPr>
              <a:t>mean age is 50.</a:t>
            </a:r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641350" y="3025775"/>
            <a:ext cx="26860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bg2"/>
                </a:solidFill>
              </a:rPr>
              <a:t>(Null Hypothesis:</a:t>
            </a:r>
          </a:p>
        </p:txBody>
      </p:sp>
      <p:sp>
        <p:nvSpPr>
          <p:cNvPr id="70664" name="Freeform 8"/>
          <p:cNvSpPr>
            <a:spLocks/>
          </p:cNvSpPr>
          <p:nvPr/>
        </p:nvSpPr>
        <p:spPr bwMode="auto">
          <a:xfrm>
            <a:off x="6324600" y="3733800"/>
            <a:ext cx="677863" cy="685800"/>
          </a:xfrm>
          <a:custGeom>
            <a:avLst/>
            <a:gdLst>
              <a:gd name="T0" fmla="*/ 2147483647 w 427"/>
              <a:gd name="T1" fmla="*/ 0 h 444"/>
              <a:gd name="T2" fmla="*/ 2147483647 w 427"/>
              <a:gd name="T3" fmla="*/ 0 h 444"/>
              <a:gd name="T4" fmla="*/ 2147483647 w 427"/>
              <a:gd name="T5" fmla="*/ 2147483647 h 444"/>
              <a:gd name="T6" fmla="*/ 2147483647 w 427"/>
              <a:gd name="T7" fmla="*/ 2147483647 h 444"/>
              <a:gd name="T8" fmla="*/ 2147483647 w 427"/>
              <a:gd name="T9" fmla="*/ 2147483647 h 444"/>
              <a:gd name="T10" fmla="*/ 0 w 427"/>
              <a:gd name="T11" fmla="*/ 2147483647 h 444"/>
              <a:gd name="T12" fmla="*/ 2147483647 w 427"/>
              <a:gd name="T13" fmla="*/ 2147483647 h 444"/>
              <a:gd name="T14" fmla="*/ 2147483647 w 427"/>
              <a:gd name="T15" fmla="*/ 0 h 4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27"/>
              <a:gd name="T25" fmla="*/ 0 h 444"/>
              <a:gd name="T26" fmla="*/ 427 w 427"/>
              <a:gd name="T27" fmla="*/ 444 h 4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27" h="444">
                <a:moveTo>
                  <a:pt x="107" y="0"/>
                </a:moveTo>
                <a:lnTo>
                  <a:pt x="320" y="0"/>
                </a:lnTo>
                <a:lnTo>
                  <a:pt x="320" y="335"/>
                </a:lnTo>
                <a:lnTo>
                  <a:pt x="426" y="335"/>
                </a:lnTo>
                <a:lnTo>
                  <a:pt x="214" y="443"/>
                </a:lnTo>
                <a:lnTo>
                  <a:pt x="0" y="335"/>
                </a:lnTo>
                <a:lnTo>
                  <a:pt x="107" y="335"/>
                </a:lnTo>
                <a:lnTo>
                  <a:pt x="107" y="0"/>
                </a:lnTo>
              </a:path>
            </a:pathLst>
          </a:custGeom>
          <a:solidFill>
            <a:schemeClr val="folHlink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65" name="Freeform 9"/>
          <p:cNvSpPr>
            <a:spLocks/>
          </p:cNvSpPr>
          <p:nvPr/>
        </p:nvSpPr>
        <p:spPr bwMode="auto">
          <a:xfrm>
            <a:off x="3276600" y="5105400"/>
            <a:ext cx="914400" cy="687388"/>
          </a:xfrm>
          <a:custGeom>
            <a:avLst/>
            <a:gdLst>
              <a:gd name="T0" fmla="*/ 2147483647 w 576"/>
              <a:gd name="T1" fmla="*/ 2147483647 h 433"/>
              <a:gd name="T2" fmla="*/ 2147483647 w 576"/>
              <a:gd name="T3" fmla="*/ 2147483647 h 433"/>
              <a:gd name="T4" fmla="*/ 2147483647 w 576"/>
              <a:gd name="T5" fmla="*/ 2147483647 h 433"/>
              <a:gd name="T6" fmla="*/ 0 w 576"/>
              <a:gd name="T7" fmla="*/ 2147483647 h 433"/>
              <a:gd name="T8" fmla="*/ 2147483647 w 576"/>
              <a:gd name="T9" fmla="*/ 0 h 433"/>
              <a:gd name="T10" fmla="*/ 2147483647 w 576"/>
              <a:gd name="T11" fmla="*/ 2147483647 h 433"/>
              <a:gd name="T12" fmla="*/ 2147483647 w 576"/>
              <a:gd name="T13" fmla="*/ 2147483647 h 43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6"/>
              <a:gd name="T22" fmla="*/ 0 h 433"/>
              <a:gd name="T23" fmla="*/ 576 w 576"/>
              <a:gd name="T24" fmla="*/ 433 h 43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6" h="433">
                <a:moveTo>
                  <a:pt x="575" y="324"/>
                </a:moveTo>
                <a:lnTo>
                  <a:pt x="107" y="324"/>
                </a:lnTo>
                <a:lnTo>
                  <a:pt x="107" y="432"/>
                </a:lnTo>
                <a:lnTo>
                  <a:pt x="0" y="215"/>
                </a:lnTo>
                <a:lnTo>
                  <a:pt x="107" y="0"/>
                </a:lnTo>
                <a:lnTo>
                  <a:pt x="107" y="107"/>
                </a:lnTo>
                <a:lnTo>
                  <a:pt x="575" y="107"/>
                </a:lnTo>
              </a:path>
            </a:pathLst>
          </a:custGeom>
          <a:solidFill>
            <a:schemeClr val="folHlink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990600" y="5562600"/>
            <a:ext cx="13843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rgbClr val="FF3300"/>
                </a:solidFill>
              </a:rPr>
              <a:t>REJECT</a:t>
            </a:r>
          </a:p>
        </p:txBody>
      </p:sp>
      <p:sp>
        <p:nvSpPr>
          <p:cNvPr id="70667" name="Freeform 11"/>
          <p:cNvSpPr>
            <a:spLocks/>
          </p:cNvSpPr>
          <p:nvPr/>
        </p:nvSpPr>
        <p:spPr bwMode="auto">
          <a:xfrm>
            <a:off x="6096000" y="4876800"/>
            <a:ext cx="533400" cy="611188"/>
          </a:xfrm>
          <a:custGeom>
            <a:avLst/>
            <a:gdLst>
              <a:gd name="T0" fmla="*/ 2147483647 w 336"/>
              <a:gd name="T1" fmla="*/ 2147483647 h 385"/>
              <a:gd name="T2" fmla="*/ 2147483647 w 336"/>
              <a:gd name="T3" fmla="*/ 2147483647 h 385"/>
              <a:gd name="T4" fmla="*/ 2147483647 w 336"/>
              <a:gd name="T5" fmla="*/ 2147483647 h 385"/>
              <a:gd name="T6" fmla="*/ 0 w 336"/>
              <a:gd name="T7" fmla="*/ 2147483647 h 385"/>
              <a:gd name="T8" fmla="*/ 2147483647 w 336"/>
              <a:gd name="T9" fmla="*/ 0 h 385"/>
              <a:gd name="T10" fmla="*/ 2147483647 w 336"/>
              <a:gd name="T11" fmla="*/ 2147483647 h 385"/>
              <a:gd name="T12" fmla="*/ 2147483647 w 336"/>
              <a:gd name="T13" fmla="*/ 2147483647 h 3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6"/>
              <a:gd name="T22" fmla="*/ 0 h 385"/>
              <a:gd name="T23" fmla="*/ 336 w 336"/>
              <a:gd name="T24" fmla="*/ 385 h 38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6" h="385">
                <a:moveTo>
                  <a:pt x="335" y="288"/>
                </a:moveTo>
                <a:lnTo>
                  <a:pt x="63" y="288"/>
                </a:lnTo>
                <a:lnTo>
                  <a:pt x="63" y="384"/>
                </a:lnTo>
                <a:lnTo>
                  <a:pt x="0" y="191"/>
                </a:lnTo>
                <a:lnTo>
                  <a:pt x="63" y="0"/>
                </a:lnTo>
                <a:lnTo>
                  <a:pt x="63" y="95"/>
                </a:lnTo>
                <a:lnTo>
                  <a:pt x="335" y="95"/>
                </a:lnTo>
              </a:path>
            </a:pathLst>
          </a:custGeom>
          <a:solidFill>
            <a:schemeClr val="folHlink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68" name="Freeform 12"/>
          <p:cNvSpPr>
            <a:spLocks/>
          </p:cNvSpPr>
          <p:nvPr/>
        </p:nvSpPr>
        <p:spPr bwMode="auto">
          <a:xfrm>
            <a:off x="3265488" y="2324100"/>
            <a:ext cx="933450" cy="677863"/>
          </a:xfrm>
          <a:custGeom>
            <a:avLst/>
            <a:gdLst>
              <a:gd name="T0" fmla="*/ 0 w 588"/>
              <a:gd name="T1" fmla="*/ 2147483647 h 427"/>
              <a:gd name="T2" fmla="*/ 0 w 588"/>
              <a:gd name="T3" fmla="*/ 2147483647 h 427"/>
              <a:gd name="T4" fmla="*/ 2147483647 w 588"/>
              <a:gd name="T5" fmla="*/ 2147483647 h 427"/>
              <a:gd name="T6" fmla="*/ 2147483647 w 588"/>
              <a:gd name="T7" fmla="*/ 0 h 427"/>
              <a:gd name="T8" fmla="*/ 2147483647 w 588"/>
              <a:gd name="T9" fmla="*/ 2147483647 h 427"/>
              <a:gd name="T10" fmla="*/ 2147483647 w 588"/>
              <a:gd name="T11" fmla="*/ 2147483647 h 427"/>
              <a:gd name="T12" fmla="*/ 2147483647 w 588"/>
              <a:gd name="T13" fmla="*/ 2147483647 h 427"/>
              <a:gd name="T14" fmla="*/ 0 w 588"/>
              <a:gd name="T15" fmla="*/ 2147483647 h 4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88"/>
              <a:gd name="T25" fmla="*/ 0 h 427"/>
              <a:gd name="T26" fmla="*/ 588 w 588"/>
              <a:gd name="T27" fmla="*/ 427 h 42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88" h="427">
                <a:moveTo>
                  <a:pt x="0" y="320"/>
                </a:moveTo>
                <a:lnTo>
                  <a:pt x="0" y="106"/>
                </a:lnTo>
                <a:lnTo>
                  <a:pt x="479" y="106"/>
                </a:lnTo>
                <a:lnTo>
                  <a:pt x="479" y="0"/>
                </a:lnTo>
                <a:lnTo>
                  <a:pt x="587" y="214"/>
                </a:lnTo>
                <a:lnTo>
                  <a:pt x="479" y="426"/>
                </a:lnTo>
                <a:lnTo>
                  <a:pt x="479" y="320"/>
                </a:lnTo>
                <a:lnTo>
                  <a:pt x="0" y="320"/>
                </a:lnTo>
              </a:path>
            </a:pathLst>
          </a:custGeom>
          <a:solidFill>
            <a:schemeClr val="folHlink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69" name="Freeform 13"/>
          <p:cNvSpPr>
            <a:spLocks/>
          </p:cNvSpPr>
          <p:nvPr/>
        </p:nvSpPr>
        <p:spPr bwMode="auto">
          <a:xfrm>
            <a:off x="3292475" y="2324100"/>
            <a:ext cx="915988" cy="687388"/>
          </a:xfrm>
          <a:custGeom>
            <a:avLst/>
            <a:gdLst>
              <a:gd name="T0" fmla="*/ 0 w 577"/>
              <a:gd name="T1" fmla="*/ 2147483647 h 433"/>
              <a:gd name="T2" fmla="*/ 2147483647 w 577"/>
              <a:gd name="T3" fmla="*/ 2147483647 h 433"/>
              <a:gd name="T4" fmla="*/ 2147483647 w 577"/>
              <a:gd name="T5" fmla="*/ 0 h 433"/>
              <a:gd name="T6" fmla="*/ 2147483647 w 577"/>
              <a:gd name="T7" fmla="*/ 2147483647 h 433"/>
              <a:gd name="T8" fmla="*/ 2147483647 w 577"/>
              <a:gd name="T9" fmla="*/ 2147483647 h 433"/>
              <a:gd name="T10" fmla="*/ 2147483647 w 577"/>
              <a:gd name="T11" fmla="*/ 2147483647 h 433"/>
              <a:gd name="T12" fmla="*/ 0 w 577"/>
              <a:gd name="T13" fmla="*/ 2147483647 h 43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7"/>
              <a:gd name="T22" fmla="*/ 0 h 433"/>
              <a:gd name="T23" fmla="*/ 577 w 577"/>
              <a:gd name="T24" fmla="*/ 433 h 43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7" h="433">
                <a:moveTo>
                  <a:pt x="0" y="107"/>
                </a:moveTo>
                <a:lnTo>
                  <a:pt x="467" y="107"/>
                </a:lnTo>
                <a:lnTo>
                  <a:pt x="467" y="0"/>
                </a:lnTo>
                <a:lnTo>
                  <a:pt x="576" y="217"/>
                </a:lnTo>
                <a:lnTo>
                  <a:pt x="467" y="432"/>
                </a:lnTo>
                <a:lnTo>
                  <a:pt x="467" y="324"/>
                </a:lnTo>
                <a:lnTo>
                  <a:pt x="0" y="324"/>
                </a:lnTo>
              </a:path>
            </a:pathLst>
          </a:custGeom>
          <a:solidFill>
            <a:schemeClr val="folHlink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2116138" y="4678363"/>
            <a:ext cx="184150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0671" name="Rectangle 15"/>
          <p:cNvSpPr>
            <a:spLocks noChangeArrowheads="1"/>
          </p:cNvSpPr>
          <p:nvPr/>
        </p:nvSpPr>
        <p:spPr bwMode="auto">
          <a:xfrm>
            <a:off x="2759075" y="4779963"/>
            <a:ext cx="184150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0672" name="Rectangle 16"/>
          <p:cNvSpPr>
            <a:spLocks noChangeArrowheads="1"/>
          </p:cNvSpPr>
          <p:nvPr/>
        </p:nvSpPr>
        <p:spPr bwMode="auto">
          <a:xfrm>
            <a:off x="4343400" y="4953000"/>
            <a:ext cx="1773238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Suppose</a:t>
            </a:r>
          </a:p>
          <a:p>
            <a:pPr eaLnBrk="0" hangingPunct="0"/>
            <a:r>
              <a:rPr lang="en-US" b="1"/>
              <a:t>the sample</a:t>
            </a:r>
          </a:p>
        </p:txBody>
      </p:sp>
      <p:sp>
        <p:nvSpPr>
          <p:cNvPr id="70673" name="Rectangle 17"/>
          <p:cNvSpPr>
            <a:spLocks noChangeArrowheads="1"/>
          </p:cNvSpPr>
          <p:nvPr/>
        </p:nvSpPr>
        <p:spPr bwMode="auto">
          <a:xfrm>
            <a:off x="4343400" y="5638800"/>
            <a:ext cx="19621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mean age </a:t>
            </a:r>
          </a:p>
          <a:p>
            <a:pPr eaLnBrk="0" hangingPunct="0"/>
            <a:r>
              <a:rPr lang="en-US" b="1"/>
              <a:t>is 20: </a:t>
            </a:r>
            <a:r>
              <a:rPr lang="en-US" sz="1200" b="1"/>
              <a:t> </a:t>
            </a:r>
            <a:r>
              <a:rPr lang="en-US" b="1">
                <a:solidFill>
                  <a:srgbClr val="0000FF"/>
                </a:solidFill>
              </a:rPr>
              <a:t>x = 20</a:t>
            </a:r>
          </a:p>
        </p:txBody>
      </p:sp>
      <p:sp>
        <p:nvSpPr>
          <p:cNvPr id="70674" name="Freeform 18"/>
          <p:cNvSpPr>
            <a:spLocks/>
          </p:cNvSpPr>
          <p:nvPr/>
        </p:nvSpPr>
        <p:spPr bwMode="auto">
          <a:xfrm>
            <a:off x="5983288" y="2211388"/>
            <a:ext cx="365125" cy="903287"/>
          </a:xfrm>
          <a:custGeom>
            <a:avLst/>
            <a:gdLst>
              <a:gd name="T0" fmla="*/ 2147483647 w 230"/>
              <a:gd name="T1" fmla="*/ 2147483647 h 569"/>
              <a:gd name="T2" fmla="*/ 2147483647 w 230"/>
              <a:gd name="T3" fmla="*/ 2147483647 h 569"/>
              <a:gd name="T4" fmla="*/ 2147483647 w 230"/>
              <a:gd name="T5" fmla="*/ 2147483647 h 569"/>
              <a:gd name="T6" fmla="*/ 2147483647 w 230"/>
              <a:gd name="T7" fmla="*/ 2147483647 h 569"/>
              <a:gd name="T8" fmla="*/ 2147483647 w 230"/>
              <a:gd name="T9" fmla="*/ 2147483647 h 569"/>
              <a:gd name="T10" fmla="*/ 2147483647 w 230"/>
              <a:gd name="T11" fmla="*/ 2147483647 h 569"/>
              <a:gd name="T12" fmla="*/ 2147483647 w 230"/>
              <a:gd name="T13" fmla="*/ 2147483647 h 569"/>
              <a:gd name="T14" fmla="*/ 2147483647 w 230"/>
              <a:gd name="T15" fmla="*/ 2147483647 h 569"/>
              <a:gd name="T16" fmla="*/ 2147483647 w 230"/>
              <a:gd name="T17" fmla="*/ 2147483647 h 569"/>
              <a:gd name="T18" fmla="*/ 2147483647 w 230"/>
              <a:gd name="T19" fmla="*/ 2147483647 h 569"/>
              <a:gd name="T20" fmla="*/ 2147483647 w 230"/>
              <a:gd name="T21" fmla="*/ 2147483647 h 569"/>
              <a:gd name="T22" fmla="*/ 2147483647 w 230"/>
              <a:gd name="T23" fmla="*/ 2147483647 h 569"/>
              <a:gd name="T24" fmla="*/ 2147483647 w 230"/>
              <a:gd name="T25" fmla="*/ 2147483647 h 569"/>
              <a:gd name="T26" fmla="*/ 2147483647 w 230"/>
              <a:gd name="T27" fmla="*/ 2147483647 h 569"/>
              <a:gd name="T28" fmla="*/ 0 w 230"/>
              <a:gd name="T29" fmla="*/ 2147483647 h 569"/>
              <a:gd name="T30" fmla="*/ 2147483647 w 230"/>
              <a:gd name="T31" fmla="*/ 2147483647 h 569"/>
              <a:gd name="T32" fmla="*/ 2147483647 w 230"/>
              <a:gd name="T33" fmla="*/ 2147483647 h 569"/>
              <a:gd name="T34" fmla="*/ 2147483647 w 230"/>
              <a:gd name="T35" fmla="*/ 2147483647 h 569"/>
              <a:gd name="T36" fmla="*/ 2147483647 w 230"/>
              <a:gd name="T37" fmla="*/ 2147483647 h 569"/>
              <a:gd name="T38" fmla="*/ 2147483647 w 230"/>
              <a:gd name="T39" fmla="*/ 2147483647 h 569"/>
              <a:gd name="T40" fmla="*/ 2147483647 w 230"/>
              <a:gd name="T41" fmla="*/ 2147483647 h 569"/>
              <a:gd name="T42" fmla="*/ 2147483647 w 230"/>
              <a:gd name="T43" fmla="*/ 2147483647 h 569"/>
              <a:gd name="T44" fmla="*/ 2147483647 w 230"/>
              <a:gd name="T45" fmla="*/ 2147483647 h 569"/>
              <a:gd name="T46" fmla="*/ 2147483647 w 230"/>
              <a:gd name="T47" fmla="*/ 2147483647 h 569"/>
              <a:gd name="T48" fmla="*/ 2147483647 w 230"/>
              <a:gd name="T49" fmla="*/ 2147483647 h 569"/>
              <a:gd name="T50" fmla="*/ 2147483647 w 230"/>
              <a:gd name="T51" fmla="*/ 2147483647 h 569"/>
              <a:gd name="T52" fmla="*/ 2147483647 w 230"/>
              <a:gd name="T53" fmla="*/ 2147483647 h 569"/>
              <a:gd name="T54" fmla="*/ 2147483647 w 230"/>
              <a:gd name="T55" fmla="*/ 2147483647 h 569"/>
              <a:gd name="T56" fmla="*/ 2147483647 w 230"/>
              <a:gd name="T57" fmla="*/ 2147483647 h 569"/>
              <a:gd name="T58" fmla="*/ 2147483647 w 230"/>
              <a:gd name="T59" fmla="*/ 2147483647 h 569"/>
              <a:gd name="T60" fmla="*/ 2147483647 w 230"/>
              <a:gd name="T61" fmla="*/ 0 h 569"/>
              <a:gd name="T62" fmla="*/ 2147483647 w 230"/>
              <a:gd name="T63" fmla="*/ 2147483647 h 569"/>
              <a:gd name="T64" fmla="*/ 2147483647 w 230"/>
              <a:gd name="T65" fmla="*/ 2147483647 h 569"/>
              <a:gd name="T66" fmla="*/ 2147483647 w 230"/>
              <a:gd name="T67" fmla="*/ 2147483647 h 569"/>
              <a:gd name="T68" fmla="*/ 2147483647 w 230"/>
              <a:gd name="T69" fmla="*/ 2147483647 h 569"/>
              <a:gd name="T70" fmla="*/ 2147483647 w 230"/>
              <a:gd name="T71" fmla="*/ 2147483647 h 569"/>
              <a:gd name="T72" fmla="*/ 2147483647 w 230"/>
              <a:gd name="T73" fmla="*/ 2147483647 h 569"/>
              <a:gd name="T74" fmla="*/ 2147483647 w 230"/>
              <a:gd name="T75" fmla="*/ 2147483647 h 5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30"/>
              <a:gd name="T115" fmla="*/ 0 h 569"/>
              <a:gd name="T116" fmla="*/ 230 w 230"/>
              <a:gd name="T117" fmla="*/ 569 h 569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30" h="569">
                <a:moveTo>
                  <a:pt x="127" y="539"/>
                </a:moveTo>
                <a:lnTo>
                  <a:pt x="130" y="552"/>
                </a:lnTo>
                <a:lnTo>
                  <a:pt x="139" y="564"/>
                </a:lnTo>
                <a:lnTo>
                  <a:pt x="153" y="568"/>
                </a:lnTo>
                <a:lnTo>
                  <a:pt x="158" y="568"/>
                </a:lnTo>
                <a:lnTo>
                  <a:pt x="171" y="564"/>
                </a:lnTo>
                <a:lnTo>
                  <a:pt x="181" y="552"/>
                </a:lnTo>
                <a:lnTo>
                  <a:pt x="184" y="539"/>
                </a:lnTo>
                <a:lnTo>
                  <a:pt x="184" y="331"/>
                </a:lnTo>
                <a:lnTo>
                  <a:pt x="184" y="168"/>
                </a:lnTo>
                <a:lnTo>
                  <a:pt x="186" y="163"/>
                </a:lnTo>
                <a:lnTo>
                  <a:pt x="189" y="161"/>
                </a:lnTo>
                <a:lnTo>
                  <a:pt x="193" y="163"/>
                </a:lnTo>
                <a:lnTo>
                  <a:pt x="195" y="168"/>
                </a:lnTo>
                <a:lnTo>
                  <a:pt x="195" y="320"/>
                </a:lnTo>
                <a:lnTo>
                  <a:pt x="197" y="327"/>
                </a:lnTo>
                <a:lnTo>
                  <a:pt x="203" y="334"/>
                </a:lnTo>
                <a:lnTo>
                  <a:pt x="212" y="336"/>
                </a:lnTo>
                <a:lnTo>
                  <a:pt x="221" y="334"/>
                </a:lnTo>
                <a:lnTo>
                  <a:pt x="227" y="327"/>
                </a:lnTo>
                <a:lnTo>
                  <a:pt x="229" y="320"/>
                </a:lnTo>
                <a:lnTo>
                  <a:pt x="229" y="140"/>
                </a:lnTo>
                <a:lnTo>
                  <a:pt x="227" y="130"/>
                </a:lnTo>
                <a:lnTo>
                  <a:pt x="221" y="122"/>
                </a:lnTo>
                <a:lnTo>
                  <a:pt x="212" y="120"/>
                </a:lnTo>
                <a:lnTo>
                  <a:pt x="17" y="120"/>
                </a:lnTo>
                <a:lnTo>
                  <a:pt x="8" y="122"/>
                </a:lnTo>
                <a:lnTo>
                  <a:pt x="2" y="130"/>
                </a:lnTo>
                <a:lnTo>
                  <a:pt x="0" y="140"/>
                </a:lnTo>
                <a:lnTo>
                  <a:pt x="0" y="320"/>
                </a:lnTo>
                <a:lnTo>
                  <a:pt x="2" y="327"/>
                </a:lnTo>
                <a:lnTo>
                  <a:pt x="8" y="334"/>
                </a:lnTo>
                <a:lnTo>
                  <a:pt x="17" y="336"/>
                </a:lnTo>
                <a:lnTo>
                  <a:pt x="26" y="334"/>
                </a:lnTo>
                <a:lnTo>
                  <a:pt x="32" y="327"/>
                </a:lnTo>
                <a:lnTo>
                  <a:pt x="34" y="320"/>
                </a:lnTo>
                <a:lnTo>
                  <a:pt x="34" y="168"/>
                </a:lnTo>
                <a:lnTo>
                  <a:pt x="36" y="163"/>
                </a:lnTo>
                <a:lnTo>
                  <a:pt x="42" y="161"/>
                </a:lnTo>
                <a:lnTo>
                  <a:pt x="44" y="163"/>
                </a:lnTo>
                <a:lnTo>
                  <a:pt x="46" y="168"/>
                </a:lnTo>
                <a:lnTo>
                  <a:pt x="46" y="331"/>
                </a:lnTo>
                <a:lnTo>
                  <a:pt x="46" y="539"/>
                </a:lnTo>
                <a:lnTo>
                  <a:pt x="48" y="552"/>
                </a:lnTo>
                <a:lnTo>
                  <a:pt x="58" y="564"/>
                </a:lnTo>
                <a:lnTo>
                  <a:pt x="71" y="568"/>
                </a:lnTo>
                <a:lnTo>
                  <a:pt x="78" y="568"/>
                </a:lnTo>
                <a:lnTo>
                  <a:pt x="91" y="564"/>
                </a:lnTo>
                <a:lnTo>
                  <a:pt x="100" y="552"/>
                </a:lnTo>
                <a:lnTo>
                  <a:pt x="104" y="539"/>
                </a:lnTo>
                <a:lnTo>
                  <a:pt x="104" y="342"/>
                </a:lnTo>
                <a:lnTo>
                  <a:pt x="106" y="334"/>
                </a:lnTo>
                <a:lnTo>
                  <a:pt x="115" y="331"/>
                </a:lnTo>
                <a:lnTo>
                  <a:pt x="123" y="334"/>
                </a:lnTo>
                <a:lnTo>
                  <a:pt x="127" y="342"/>
                </a:lnTo>
                <a:lnTo>
                  <a:pt x="127" y="539"/>
                </a:lnTo>
                <a:lnTo>
                  <a:pt x="64" y="52"/>
                </a:lnTo>
                <a:lnTo>
                  <a:pt x="67" y="34"/>
                </a:lnTo>
                <a:lnTo>
                  <a:pt x="76" y="19"/>
                </a:lnTo>
                <a:lnTo>
                  <a:pt x="90" y="7"/>
                </a:lnTo>
                <a:lnTo>
                  <a:pt x="106" y="0"/>
                </a:lnTo>
                <a:lnTo>
                  <a:pt x="123" y="0"/>
                </a:lnTo>
                <a:lnTo>
                  <a:pt x="139" y="7"/>
                </a:lnTo>
                <a:lnTo>
                  <a:pt x="155" y="19"/>
                </a:lnTo>
                <a:lnTo>
                  <a:pt x="161" y="34"/>
                </a:lnTo>
                <a:lnTo>
                  <a:pt x="165" y="52"/>
                </a:lnTo>
                <a:lnTo>
                  <a:pt x="161" y="72"/>
                </a:lnTo>
                <a:lnTo>
                  <a:pt x="155" y="89"/>
                </a:lnTo>
                <a:lnTo>
                  <a:pt x="139" y="100"/>
                </a:lnTo>
                <a:lnTo>
                  <a:pt x="123" y="106"/>
                </a:lnTo>
                <a:lnTo>
                  <a:pt x="106" y="106"/>
                </a:lnTo>
                <a:lnTo>
                  <a:pt x="90" y="100"/>
                </a:lnTo>
                <a:lnTo>
                  <a:pt x="76" y="89"/>
                </a:lnTo>
                <a:lnTo>
                  <a:pt x="67" y="72"/>
                </a:lnTo>
                <a:lnTo>
                  <a:pt x="64" y="52"/>
                </a:lnTo>
                <a:lnTo>
                  <a:pt x="127" y="539"/>
                </a:lnTo>
              </a:path>
            </a:pathLst>
          </a:custGeom>
          <a:solidFill>
            <a:srgbClr val="3366FF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75" name="Freeform 19"/>
          <p:cNvSpPr>
            <a:spLocks/>
          </p:cNvSpPr>
          <p:nvPr/>
        </p:nvSpPr>
        <p:spPr bwMode="auto">
          <a:xfrm>
            <a:off x="5983288" y="2405063"/>
            <a:ext cx="365125" cy="709612"/>
          </a:xfrm>
          <a:custGeom>
            <a:avLst/>
            <a:gdLst>
              <a:gd name="T0" fmla="*/ 2147483647 w 230"/>
              <a:gd name="T1" fmla="*/ 2147483647 h 447"/>
              <a:gd name="T2" fmla="*/ 2147483647 w 230"/>
              <a:gd name="T3" fmla="*/ 2147483647 h 447"/>
              <a:gd name="T4" fmla="*/ 2147483647 w 230"/>
              <a:gd name="T5" fmla="*/ 2147483647 h 447"/>
              <a:gd name="T6" fmla="*/ 2147483647 w 230"/>
              <a:gd name="T7" fmla="*/ 2147483647 h 447"/>
              <a:gd name="T8" fmla="*/ 2147483647 w 230"/>
              <a:gd name="T9" fmla="*/ 2147483647 h 447"/>
              <a:gd name="T10" fmla="*/ 2147483647 w 230"/>
              <a:gd name="T11" fmla="*/ 2147483647 h 447"/>
              <a:gd name="T12" fmla="*/ 2147483647 w 230"/>
              <a:gd name="T13" fmla="*/ 2147483647 h 447"/>
              <a:gd name="T14" fmla="*/ 2147483647 w 230"/>
              <a:gd name="T15" fmla="*/ 2147483647 h 447"/>
              <a:gd name="T16" fmla="*/ 2147483647 w 230"/>
              <a:gd name="T17" fmla="*/ 2147483647 h 447"/>
              <a:gd name="T18" fmla="*/ 2147483647 w 230"/>
              <a:gd name="T19" fmla="*/ 2147483647 h 447"/>
              <a:gd name="T20" fmla="*/ 2147483647 w 230"/>
              <a:gd name="T21" fmla="*/ 2147483647 h 447"/>
              <a:gd name="T22" fmla="*/ 2147483647 w 230"/>
              <a:gd name="T23" fmla="*/ 2147483647 h 447"/>
              <a:gd name="T24" fmla="*/ 2147483647 w 230"/>
              <a:gd name="T25" fmla="*/ 2147483647 h 447"/>
              <a:gd name="T26" fmla="*/ 2147483647 w 230"/>
              <a:gd name="T27" fmla="*/ 2147483647 h 447"/>
              <a:gd name="T28" fmla="*/ 2147483647 w 230"/>
              <a:gd name="T29" fmla="*/ 2147483647 h 447"/>
              <a:gd name="T30" fmla="*/ 2147483647 w 230"/>
              <a:gd name="T31" fmla="*/ 2147483647 h 447"/>
              <a:gd name="T32" fmla="*/ 2147483647 w 230"/>
              <a:gd name="T33" fmla="*/ 2147483647 h 447"/>
              <a:gd name="T34" fmla="*/ 2147483647 w 230"/>
              <a:gd name="T35" fmla="*/ 2147483647 h 447"/>
              <a:gd name="T36" fmla="*/ 2147483647 w 230"/>
              <a:gd name="T37" fmla="*/ 2147483647 h 447"/>
              <a:gd name="T38" fmla="*/ 2147483647 w 230"/>
              <a:gd name="T39" fmla="*/ 2147483647 h 447"/>
              <a:gd name="T40" fmla="*/ 2147483647 w 230"/>
              <a:gd name="T41" fmla="*/ 2147483647 h 447"/>
              <a:gd name="T42" fmla="*/ 2147483647 w 230"/>
              <a:gd name="T43" fmla="*/ 2147483647 h 447"/>
              <a:gd name="T44" fmla="*/ 2147483647 w 230"/>
              <a:gd name="T45" fmla="*/ 2147483647 h 447"/>
              <a:gd name="T46" fmla="*/ 2147483647 w 230"/>
              <a:gd name="T47" fmla="*/ 2147483647 h 447"/>
              <a:gd name="T48" fmla="*/ 2147483647 w 230"/>
              <a:gd name="T49" fmla="*/ 0 h 447"/>
              <a:gd name="T50" fmla="*/ 2147483647 w 230"/>
              <a:gd name="T51" fmla="*/ 0 h 447"/>
              <a:gd name="T52" fmla="*/ 2147483647 w 230"/>
              <a:gd name="T53" fmla="*/ 2147483647 h 447"/>
              <a:gd name="T54" fmla="*/ 2147483647 w 230"/>
              <a:gd name="T55" fmla="*/ 2147483647 h 447"/>
              <a:gd name="T56" fmla="*/ 0 w 230"/>
              <a:gd name="T57" fmla="*/ 2147483647 h 447"/>
              <a:gd name="T58" fmla="*/ 0 w 230"/>
              <a:gd name="T59" fmla="*/ 2147483647 h 447"/>
              <a:gd name="T60" fmla="*/ 2147483647 w 230"/>
              <a:gd name="T61" fmla="*/ 2147483647 h 447"/>
              <a:gd name="T62" fmla="*/ 2147483647 w 230"/>
              <a:gd name="T63" fmla="*/ 2147483647 h 447"/>
              <a:gd name="T64" fmla="*/ 2147483647 w 230"/>
              <a:gd name="T65" fmla="*/ 2147483647 h 447"/>
              <a:gd name="T66" fmla="*/ 2147483647 w 230"/>
              <a:gd name="T67" fmla="*/ 2147483647 h 447"/>
              <a:gd name="T68" fmla="*/ 2147483647 w 230"/>
              <a:gd name="T69" fmla="*/ 2147483647 h 447"/>
              <a:gd name="T70" fmla="*/ 2147483647 w 230"/>
              <a:gd name="T71" fmla="*/ 2147483647 h 447"/>
              <a:gd name="T72" fmla="*/ 2147483647 w 230"/>
              <a:gd name="T73" fmla="*/ 2147483647 h 447"/>
              <a:gd name="T74" fmla="*/ 2147483647 w 230"/>
              <a:gd name="T75" fmla="*/ 2147483647 h 447"/>
              <a:gd name="T76" fmla="*/ 2147483647 w 230"/>
              <a:gd name="T77" fmla="*/ 2147483647 h 447"/>
              <a:gd name="T78" fmla="*/ 2147483647 w 230"/>
              <a:gd name="T79" fmla="*/ 2147483647 h 447"/>
              <a:gd name="T80" fmla="*/ 2147483647 w 230"/>
              <a:gd name="T81" fmla="*/ 2147483647 h 447"/>
              <a:gd name="T82" fmla="*/ 2147483647 w 230"/>
              <a:gd name="T83" fmla="*/ 2147483647 h 447"/>
              <a:gd name="T84" fmla="*/ 2147483647 w 230"/>
              <a:gd name="T85" fmla="*/ 2147483647 h 447"/>
              <a:gd name="T86" fmla="*/ 2147483647 w 230"/>
              <a:gd name="T87" fmla="*/ 2147483647 h 447"/>
              <a:gd name="T88" fmla="*/ 2147483647 w 230"/>
              <a:gd name="T89" fmla="*/ 2147483647 h 447"/>
              <a:gd name="T90" fmla="*/ 2147483647 w 230"/>
              <a:gd name="T91" fmla="*/ 2147483647 h 447"/>
              <a:gd name="T92" fmla="*/ 2147483647 w 230"/>
              <a:gd name="T93" fmla="*/ 2147483647 h 447"/>
              <a:gd name="T94" fmla="*/ 2147483647 w 230"/>
              <a:gd name="T95" fmla="*/ 2147483647 h 447"/>
              <a:gd name="T96" fmla="*/ 2147483647 w 230"/>
              <a:gd name="T97" fmla="*/ 2147483647 h 447"/>
              <a:gd name="T98" fmla="*/ 2147483647 w 230"/>
              <a:gd name="T99" fmla="*/ 2147483647 h 447"/>
              <a:gd name="T100" fmla="*/ 2147483647 w 230"/>
              <a:gd name="T101" fmla="*/ 2147483647 h 447"/>
              <a:gd name="T102" fmla="*/ 2147483647 w 230"/>
              <a:gd name="T103" fmla="*/ 2147483647 h 447"/>
              <a:gd name="T104" fmla="*/ 2147483647 w 230"/>
              <a:gd name="T105" fmla="*/ 2147483647 h 447"/>
              <a:gd name="T106" fmla="*/ 2147483647 w 230"/>
              <a:gd name="T107" fmla="*/ 2147483647 h 447"/>
              <a:gd name="T108" fmla="*/ 2147483647 w 230"/>
              <a:gd name="T109" fmla="*/ 2147483647 h 447"/>
              <a:gd name="T110" fmla="*/ 2147483647 w 230"/>
              <a:gd name="T111" fmla="*/ 2147483647 h 44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30"/>
              <a:gd name="T169" fmla="*/ 0 h 447"/>
              <a:gd name="T170" fmla="*/ 230 w 230"/>
              <a:gd name="T171" fmla="*/ 447 h 447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30" h="447">
                <a:moveTo>
                  <a:pt x="127" y="418"/>
                </a:moveTo>
                <a:lnTo>
                  <a:pt x="130" y="430"/>
                </a:lnTo>
                <a:lnTo>
                  <a:pt x="139" y="442"/>
                </a:lnTo>
                <a:lnTo>
                  <a:pt x="153" y="446"/>
                </a:lnTo>
                <a:lnTo>
                  <a:pt x="158" y="446"/>
                </a:lnTo>
                <a:lnTo>
                  <a:pt x="171" y="442"/>
                </a:lnTo>
                <a:lnTo>
                  <a:pt x="181" y="430"/>
                </a:lnTo>
                <a:lnTo>
                  <a:pt x="184" y="418"/>
                </a:lnTo>
                <a:lnTo>
                  <a:pt x="184" y="210"/>
                </a:lnTo>
                <a:lnTo>
                  <a:pt x="184" y="47"/>
                </a:lnTo>
                <a:lnTo>
                  <a:pt x="186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9" y="198"/>
                </a:lnTo>
                <a:lnTo>
                  <a:pt x="229" y="20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20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2" y="40"/>
                </a:lnTo>
                <a:lnTo>
                  <a:pt x="44" y="42"/>
                </a:lnTo>
                <a:lnTo>
                  <a:pt x="46" y="47"/>
                </a:lnTo>
                <a:lnTo>
                  <a:pt x="46" y="210"/>
                </a:lnTo>
                <a:lnTo>
                  <a:pt x="46" y="418"/>
                </a:lnTo>
                <a:lnTo>
                  <a:pt x="48" y="430"/>
                </a:lnTo>
                <a:lnTo>
                  <a:pt x="58" y="442"/>
                </a:lnTo>
                <a:lnTo>
                  <a:pt x="71" y="446"/>
                </a:lnTo>
                <a:lnTo>
                  <a:pt x="78" y="446"/>
                </a:lnTo>
                <a:lnTo>
                  <a:pt x="91" y="442"/>
                </a:lnTo>
                <a:lnTo>
                  <a:pt x="100" y="430"/>
                </a:lnTo>
                <a:lnTo>
                  <a:pt x="104" y="418"/>
                </a:lnTo>
                <a:lnTo>
                  <a:pt x="104" y="221"/>
                </a:lnTo>
                <a:lnTo>
                  <a:pt x="106" y="213"/>
                </a:lnTo>
                <a:lnTo>
                  <a:pt x="115" y="210"/>
                </a:lnTo>
                <a:lnTo>
                  <a:pt x="123" y="213"/>
                </a:lnTo>
                <a:lnTo>
                  <a:pt x="127" y="221"/>
                </a:lnTo>
                <a:lnTo>
                  <a:pt x="127" y="418"/>
                </a:lnTo>
              </a:path>
            </a:pathLst>
          </a:custGeom>
          <a:solidFill>
            <a:srgbClr val="3366FF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76" name="Freeform 20"/>
          <p:cNvSpPr>
            <a:spLocks/>
          </p:cNvSpPr>
          <p:nvPr/>
        </p:nvSpPr>
        <p:spPr bwMode="auto">
          <a:xfrm>
            <a:off x="6088063" y="2211388"/>
            <a:ext cx="155575" cy="158750"/>
          </a:xfrm>
          <a:custGeom>
            <a:avLst/>
            <a:gdLst>
              <a:gd name="T0" fmla="*/ 0 w 98"/>
              <a:gd name="T1" fmla="*/ 2147483647 h 100"/>
              <a:gd name="T2" fmla="*/ 2147483647 w 98"/>
              <a:gd name="T3" fmla="*/ 2147483647 h 100"/>
              <a:gd name="T4" fmla="*/ 2147483647 w 98"/>
              <a:gd name="T5" fmla="*/ 2147483647 h 100"/>
              <a:gd name="T6" fmla="*/ 2147483647 w 98"/>
              <a:gd name="T7" fmla="*/ 2147483647 h 100"/>
              <a:gd name="T8" fmla="*/ 2147483647 w 98"/>
              <a:gd name="T9" fmla="*/ 0 h 100"/>
              <a:gd name="T10" fmla="*/ 2147483647 w 98"/>
              <a:gd name="T11" fmla="*/ 0 h 100"/>
              <a:gd name="T12" fmla="*/ 2147483647 w 98"/>
              <a:gd name="T13" fmla="*/ 2147483647 h 100"/>
              <a:gd name="T14" fmla="*/ 2147483647 w 98"/>
              <a:gd name="T15" fmla="*/ 2147483647 h 100"/>
              <a:gd name="T16" fmla="*/ 2147483647 w 98"/>
              <a:gd name="T17" fmla="*/ 2147483647 h 100"/>
              <a:gd name="T18" fmla="*/ 2147483647 w 98"/>
              <a:gd name="T19" fmla="*/ 2147483647 h 100"/>
              <a:gd name="T20" fmla="*/ 2147483647 w 98"/>
              <a:gd name="T21" fmla="*/ 2147483647 h 100"/>
              <a:gd name="T22" fmla="*/ 2147483647 w 98"/>
              <a:gd name="T23" fmla="*/ 2147483647 h 100"/>
              <a:gd name="T24" fmla="*/ 2147483647 w 98"/>
              <a:gd name="T25" fmla="*/ 2147483647 h 100"/>
              <a:gd name="T26" fmla="*/ 2147483647 w 98"/>
              <a:gd name="T27" fmla="*/ 2147483647 h 100"/>
              <a:gd name="T28" fmla="*/ 2147483647 w 98"/>
              <a:gd name="T29" fmla="*/ 2147483647 h 100"/>
              <a:gd name="T30" fmla="*/ 2147483647 w 98"/>
              <a:gd name="T31" fmla="*/ 2147483647 h 100"/>
              <a:gd name="T32" fmla="*/ 2147483647 w 98"/>
              <a:gd name="T33" fmla="*/ 2147483647 h 100"/>
              <a:gd name="T34" fmla="*/ 2147483647 w 98"/>
              <a:gd name="T35" fmla="*/ 2147483647 h 100"/>
              <a:gd name="T36" fmla="*/ 0 w 98"/>
              <a:gd name="T37" fmla="*/ 2147483647 h 1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8"/>
              <a:gd name="T58" fmla="*/ 0 h 100"/>
              <a:gd name="T59" fmla="*/ 98 w 98"/>
              <a:gd name="T60" fmla="*/ 100 h 10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8" h="100">
                <a:moveTo>
                  <a:pt x="0" y="49"/>
                </a:moveTo>
                <a:lnTo>
                  <a:pt x="3" y="31"/>
                </a:lnTo>
                <a:lnTo>
                  <a:pt x="12" y="18"/>
                </a:lnTo>
                <a:lnTo>
                  <a:pt x="25" y="6"/>
                </a:lnTo>
                <a:lnTo>
                  <a:pt x="41" y="0"/>
                </a:lnTo>
                <a:lnTo>
                  <a:pt x="56" y="0"/>
                </a:lnTo>
                <a:lnTo>
                  <a:pt x="72" y="6"/>
                </a:lnTo>
                <a:lnTo>
                  <a:pt x="87" y="18"/>
                </a:lnTo>
                <a:lnTo>
                  <a:pt x="93" y="31"/>
                </a:lnTo>
                <a:lnTo>
                  <a:pt x="97" y="49"/>
                </a:lnTo>
                <a:lnTo>
                  <a:pt x="93" y="68"/>
                </a:lnTo>
                <a:lnTo>
                  <a:pt x="87" y="83"/>
                </a:lnTo>
                <a:lnTo>
                  <a:pt x="72" y="93"/>
                </a:lnTo>
                <a:lnTo>
                  <a:pt x="56" y="99"/>
                </a:lnTo>
                <a:lnTo>
                  <a:pt x="41" y="99"/>
                </a:lnTo>
                <a:lnTo>
                  <a:pt x="25" y="93"/>
                </a:lnTo>
                <a:lnTo>
                  <a:pt x="12" y="83"/>
                </a:lnTo>
                <a:lnTo>
                  <a:pt x="3" y="68"/>
                </a:lnTo>
                <a:lnTo>
                  <a:pt x="0" y="49"/>
                </a:lnTo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77" name="Freeform 21"/>
          <p:cNvSpPr>
            <a:spLocks/>
          </p:cNvSpPr>
          <p:nvPr/>
        </p:nvSpPr>
        <p:spPr bwMode="auto">
          <a:xfrm>
            <a:off x="5068888" y="2211388"/>
            <a:ext cx="365125" cy="903287"/>
          </a:xfrm>
          <a:custGeom>
            <a:avLst/>
            <a:gdLst>
              <a:gd name="T0" fmla="*/ 2147483647 w 230"/>
              <a:gd name="T1" fmla="*/ 2147483647 h 569"/>
              <a:gd name="T2" fmla="*/ 2147483647 w 230"/>
              <a:gd name="T3" fmla="*/ 2147483647 h 569"/>
              <a:gd name="T4" fmla="*/ 2147483647 w 230"/>
              <a:gd name="T5" fmla="*/ 2147483647 h 569"/>
              <a:gd name="T6" fmla="*/ 2147483647 w 230"/>
              <a:gd name="T7" fmla="*/ 2147483647 h 569"/>
              <a:gd name="T8" fmla="*/ 2147483647 w 230"/>
              <a:gd name="T9" fmla="*/ 2147483647 h 569"/>
              <a:gd name="T10" fmla="*/ 2147483647 w 230"/>
              <a:gd name="T11" fmla="*/ 2147483647 h 569"/>
              <a:gd name="T12" fmla="*/ 2147483647 w 230"/>
              <a:gd name="T13" fmla="*/ 2147483647 h 569"/>
              <a:gd name="T14" fmla="*/ 2147483647 w 230"/>
              <a:gd name="T15" fmla="*/ 2147483647 h 569"/>
              <a:gd name="T16" fmla="*/ 2147483647 w 230"/>
              <a:gd name="T17" fmla="*/ 2147483647 h 569"/>
              <a:gd name="T18" fmla="*/ 2147483647 w 230"/>
              <a:gd name="T19" fmla="*/ 2147483647 h 569"/>
              <a:gd name="T20" fmla="*/ 2147483647 w 230"/>
              <a:gd name="T21" fmla="*/ 2147483647 h 569"/>
              <a:gd name="T22" fmla="*/ 2147483647 w 230"/>
              <a:gd name="T23" fmla="*/ 2147483647 h 569"/>
              <a:gd name="T24" fmla="*/ 2147483647 w 230"/>
              <a:gd name="T25" fmla="*/ 2147483647 h 569"/>
              <a:gd name="T26" fmla="*/ 2147483647 w 230"/>
              <a:gd name="T27" fmla="*/ 2147483647 h 569"/>
              <a:gd name="T28" fmla="*/ 0 w 230"/>
              <a:gd name="T29" fmla="*/ 2147483647 h 569"/>
              <a:gd name="T30" fmla="*/ 2147483647 w 230"/>
              <a:gd name="T31" fmla="*/ 2147483647 h 569"/>
              <a:gd name="T32" fmla="*/ 2147483647 w 230"/>
              <a:gd name="T33" fmla="*/ 2147483647 h 569"/>
              <a:gd name="T34" fmla="*/ 2147483647 w 230"/>
              <a:gd name="T35" fmla="*/ 2147483647 h 569"/>
              <a:gd name="T36" fmla="*/ 2147483647 w 230"/>
              <a:gd name="T37" fmla="*/ 2147483647 h 569"/>
              <a:gd name="T38" fmla="*/ 2147483647 w 230"/>
              <a:gd name="T39" fmla="*/ 2147483647 h 569"/>
              <a:gd name="T40" fmla="*/ 2147483647 w 230"/>
              <a:gd name="T41" fmla="*/ 2147483647 h 569"/>
              <a:gd name="T42" fmla="*/ 2147483647 w 230"/>
              <a:gd name="T43" fmla="*/ 2147483647 h 569"/>
              <a:gd name="T44" fmla="*/ 2147483647 w 230"/>
              <a:gd name="T45" fmla="*/ 2147483647 h 569"/>
              <a:gd name="T46" fmla="*/ 2147483647 w 230"/>
              <a:gd name="T47" fmla="*/ 2147483647 h 569"/>
              <a:gd name="T48" fmla="*/ 2147483647 w 230"/>
              <a:gd name="T49" fmla="*/ 2147483647 h 569"/>
              <a:gd name="T50" fmla="*/ 2147483647 w 230"/>
              <a:gd name="T51" fmla="*/ 2147483647 h 569"/>
              <a:gd name="T52" fmla="*/ 2147483647 w 230"/>
              <a:gd name="T53" fmla="*/ 2147483647 h 569"/>
              <a:gd name="T54" fmla="*/ 2147483647 w 230"/>
              <a:gd name="T55" fmla="*/ 2147483647 h 569"/>
              <a:gd name="T56" fmla="*/ 2147483647 w 230"/>
              <a:gd name="T57" fmla="*/ 2147483647 h 569"/>
              <a:gd name="T58" fmla="*/ 2147483647 w 230"/>
              <a:gd name="T59" fmla="*/ 2147483647 h 569"/>
              <a:gd name="T60" fmla="*/ 2147483647 w 230"/>
              <a:gd name="T61" fmla="*/ 0 h 569"/>
              <a:gd name="T62" fmla="*/ 2147483647 w 230"/>
              <a:gd name="T63" fmla="*/ 2147483647 h 569"/>
              <a:gd name="T64" fmla="*/ 2147483647 w 230"/>
              <a:gd name="T65" fmla="*/ 2147483647 h 569"/>
              <a:gd name="T66" fmla="*/ 2147483647 w 230"/>
              <a:gd name="T67" fmla="*/ 2147483647 h 569"/>
              <a:gd name="T68" fmla="*/ 2147483647 w 230"/>
              <a:gd name="T69" fmla="*/ 2147483647 h 569"/>
              <a:gd name="T70" fmla="*/ 2147483647 w 230"/>
              <a:gd name="T71" fmla="*/ 2147483647 h 569"/>
              <a:gd name="T72" fmla="*/ 2147483647 w 230"/>
              <a:gd name="T73" fmla="*/ 2147483647 h 569"/>
              <a:gd name="T74" fmla="*/ 2147483647 w 230"/>
              <a:gd name="T75" fmla="*/ 2147483647 h 5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30"/>
              <a:gd name="T115" fmla="*/ 0 h 569"/>
              <a:gd name="T116" fmla="*/ 230 w 230"/>
              <a:gd name="T117" fmla="*/ 569 h 569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30" h="569">
                <a:moveTo>
                  <a:pt x="127" y="539"/>
                </a:moveTo>
                <a:lnTo>
                  <a:pt x="130" y="552"/>
                </a:lnTo>
                <a:lnTo>
                  <a:pt x="139" y="564"/>
                </a:lnTo>
                <a:lnTo>
                  <a:pt x="153" y="568"/>
                </a:lnTo>
                <a:lnTo>
                  <a:pt x="158" y="568"/>
                </a:lnTo>
                <a:lnTo>
                  <a:pt x="171" y="564"/>
                </a:lnTo>
                <a:lnTo>
                  <a:pt x="181" y="552"/>
                </a:lnTo>
                <a:lnTo>
                  <a:pt x="184" y="539"/>
                </a:lnTo>
                <a:lnTo>
                  <a:pt x="184" y="331"/>
                </a:lnTo>
                <a:lnTo>
                  <a:pt x="184" y="168"/>
                </a:lnTo>
                <a:lnTo>
                  <a:pt x="186" y="163"/>
                </a:lnTo>
                <a:lnTo>
                  <a:pt x="189" y="161"/>
                </a:lnTo>
                <a:lnTo>
                  <a:pt x="193" y="163"/>
                </a:lnTo>
                <a:lnTo>
                  <a:pt x="195" y="168"/>
                </a:lnTo>
                <a:lnTo>
                  <a:pt x="195" y="320"/>
                </a:lnTo>
                <a:lnTo>
                  <a:pt x="197" y="327"/>
                </a:lnTo>
                <a:lnTo>
                  <a:pt x="203" y="334"/>
                </a:lnTo>
                <a:lnTo>
                  <a:pt x="212" y="336"/>
                </a:lnTo>
                <a:lnTo>
                  <a:pt x="221" y="334"/>
                </a:lnTo>
                <a:lnTo>
                  <a:pt x="227" y="327"/>
                </a:lnTo>
                <a:lnTo>
                  <a:pt x="229" y="320"/>
                </a:lnTo>
                <a:lnTo>
                  <a:pt x="229" y="140"/>
                </a:lnTo>
                <a:lnTo>
                  <a:pt x="227" y="130"/>
                </a:lnTo>
                <a:lnTo>
                  <a:pt x="221" y="122"/>
                </a:lnTo>
                <a:lnTo>
                  <a:pt x="212" y="120"/>
                </a:lnTo>
                <a:lnTo>
                  <a:pt x="17" y="120"/>
                </a:lnTo>
                <a:lnTo>
                  <a:pt x="8" y="122"/>
                </a:lnTo>
                <a:lnTo>
                  <a:pt x="2" y="130"/>
                </a:lnTo>
                <a:lnTo>
                  <a:pt x="0" y="140"/>
                </a:lnTo>
                <a:lnTo>
                  <a:pt x="0" y="320"/>
                </a:lnTo>
                <a:lnTo>
                  <a:pt x="2" y="327"/>
                </a:lnTo>
                <a:lnTo>
                  <a:pt x="8" y="334"/>
                </a:lnTo>
                <a:lnTo>
                  <a:pt x="17" y="336"/>
                </a:lnTo>
                <a:lnTo>
                  <a:pt x="26" y="334"/>
                </a:lnTo>
                <a:lnTo>
                  <a:pt x="32" y="327"/>
                </a:lnTo>
                <a:lnTo>
                  <a:pt x="34" y="320"/>
                </a:lnTo>
                <a:lnTo>
                  <a:pt x="34" y="168"/>
                </a:lnTo>
                <a:lnTo>
                  <a:pt x="36" y="163"/>
                </a:lnTo>
                <a:lnTo>
                  <a:pt x="42" y="161"/>
                </a:lnTo>
                <a:lnTo>
                  <a:pt x="44" y="163"/>
                </a:lnTo>
                <a:lnTo>
                  <a:pt x="46" y="168"/>
                </a:lnTo>
                <a:lnTo>
                  <a:pt x="46" y="331"/>
                </a:lnTo>
                <a:lnTo>
                  <a:pt x="46" y="539"/>
                </a:lnTo>
                <a:lnTo>
                  <a:pt x="48" y="552"/>
                </a:lnTo>
                <a:lnTo>
                  <a:pt x="58" y="564"/>
                </a:lnTo>
                <a:lnTo>
                  <a:pt x="71" y="568"/>
                </a:lnTo>
                <a:lnTo>
                  <a:pt x="78" y="568"/>
                </a:lnTo>
                <a:lnTo>
                  <a:pt x="91" y="564"/>
                </a:lnTo>
                <a:lnTo>
                  <a:pt x="100" y="552"/>
                </a:lnTo>
                <a:lnTo>
                  <a:pt x="104" y="539"/>
                </a:lnTo>
                <a:lnTo>
                  <a:pt x="104" y="342"/>
                </a:lnTo>
                <a:lnTo>
                  <a:pt x="106" y="334"/>
                </a:lnTo>
                <a:lnTo>
                  <a:pt x="115" y="331"/>
                </a:lnTo>
                <a:lnTo>
                  <a:pt x="123" y="334"/>
                </a:lnTo>
                <a:lnTo>
                  <a:pt x="127" y="342"/>
                </a:lnTo>
                <a:lnTo>
                  <a:pt x="127" y="539"/>
                </a:lnTo>
                <a:lnTo>
                  <a:pt x="64" y="52"/>
                </a:lnTo>
                <a:lnTo>
                  <a:pt x="68" y="34"/>
                </a:lnTo>
                <a:lnTo>
                  <a:pt x="76" y="19"/>
                </a:lnTo>
                <a:lnTo>
                  <a:pt x="90" y="7"/>
                </a:lnTo>
                <a:lnTo>
                  <a:pt x="106" y="0"/>
                </a:lnTo>
                <a:lnTo>
                  <a:pt x="123" y="0"/>
                </a:lnTo>
                <a:lnTo>
                  <a:pt x="139" y="7"/>
                </a:lnTo>
                <a:lnTo>
                  <a:pt x="155" y="19"/>
                </a:lnTo>
                <a:lnTo>
                  <a:pt x="161" y="34"/>
                </a:lnTo>
                <a:lnTo>
                  <a:pt x="165" y="52"/>
                </a:lnTo>
                <a:lnTo>
                  <a:pt x="161" y="72"/>
                </a:lnTo>
                <a:lnTo>
                  <a:pt x="155" y="89"/>
                </a:lnTo>
                <a:lnTo>
                  <a:pt x="139" y="100"/>
                </a:lnTo>
                <a:lnTo>
                  <a:pt x="123" y="106"/>
                </a:lnTo>
                <a:lnTo>
                  <a:pt x="106" y="106"/>
                </a:lnTo>
                <a:lnTo>
                  <a:pt x="90" y="100"/>
                </a:lnTo>
                <a:lnTo>
                  <a:pt x="76" y="89"/>
                </a:lnTo>
                <a:lnTo>
                  <a:pt x="68" y="72"/>
                </a:lnTo>
                <a:lnTo>
                  <a:pt x="64" y="52"/>
                </a:lnTo>
                <a:lnTo>
                  <a:pt x="127" y="539"/>
                </a:lnTo>
              </a:path>
            </a:pathLst>
          </a:custGeom>
          <a:solidFill>
            <a:srgbClr val="00B7A5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78" name="Freeform 22"/>
          <p:cNvSpPr>
            <a:spLocks/>
          </p:cNvSpPr>
          <p:nvPr/>
        </p:nvSpPr>
        <p:spPr bwMode="auto">
          <a:xfrm>
            <a:off x="5068888" y="2405063"/>
            <a:ext cx="365125" cy="709612"/>
          </a:xfrm>
          <a:custGeom>
            <a:avLst/>
            <a:gdLst>
              <a:gd name="T0" fmla="*/ 2147483647 w 230"/>
              <a:gd name="T1" fmla="*/ 2147483647 h 447"/>
              <a:gd name="T2" fmla="*/ 2147483647 w 230"/>
              <a:gd name="T3" fmla="*/ 2147483647 h 447"/>
              <a:gd name="T4" fmla="*/ 2147483647 w 230"/>
              <a:gd name="T5" fmla="*/ 2147483647 h 447"/>
              <a:gd name="T6" fmla="*/ 2147483647 w 230"/>
              <a:gd name="T7" fmla="*/ 2147483647 h 447"/>
              <a:gd name="T8" fmla="*/ 2147483647 w 230"/>
              <a:gd name="T9" fmla="*/ 2147483647 h 447"/>
              <a:gd name="T10" fmla="*/ 2147483647 w 230"/>
              <a:gd name="T11" fmla="*/ 2147483647 h 447"/>
              <a:gd name="T12" fmla="*/ 2147483647 w 230"/>
              <a:gd name="T13" fmla="*/ 2147483647 h 447"/>
              <a:gd name="T14" fmla="*/ 2147483647 w 230"/>
              <a:gd name="T15" fmla="*/ 2147483647 h 447"/>
              <a:gd name="T16" fmla="*/ 2147483647 w 230"/>
              <a:gd name="T17" fmla="*/ 2147483647 h 447"/>
              <a:gd name="T18" fmla="*/ 2147483647 w 230"/>
              <a:gd name="T19" fmla="*/ 2147483647 h 447"/>
              <a:gd name="T20" fmla="*/ 2147483647 w 230"/>
              <a:gd name="T21" fmla="*/ 2147483647 h 447"/>
              <a:gd name="T22" fmla="*/ 2147483647 w 230"/>
              <a:gd name="T23" fmla="*/ 2147483647 h 447"/>
              <a:gd name="T24" fmla="*/ 2147483647 w 230"/>
              <a:gd name="T25" fmla="*/ 2147483647 h 447"/>
              <a:gd name="T26" fmla="*/ 2147483647 w 230"/>
              <a:gd name="T27" fmla="*/ 2147483647 h 447"/>
              <a:gd name="T28" fmla="*/ 2147483647 w 230"/>
              <a:gd name="T29" fmla="*/ 2147483647 h 447"/>
              <a:gd name="T30" fmla="*/ 2147483647 w 230"/>
              <a:gd name="T31" fmla="*/ 2147483647 h 447"/>
              <a:gd name="T32" fmla="*/ 2147483647 w 230"/>
              <a:gd name="T33" fmla="*/ 2147483647 h 447"/>
              <a:gd name="T34" fmla="*/ 2147483647 w 230"/>
              <a:gd name="T35" fmla="*/ 2147483647 h 447"/>
              <a:gd name="T36" fmla="*/ 2147483647 w 230"/>
              <a:gd name="T37" fmla="*/ 2147483647 h 447"/>
              <a:gd name="T38" fmla="*/ 2147483647 w 230"/>
              <a:gd name="T39" fmla="*/ 2147483647 h 447"/>
              <a:gd name="T40" fmla="*/ 2147483647 w 230"/>
              <a:gd name="T41" fmla="*/ 2147483647 h 447"/>
              <a:gd name="T42" fmla="*/ 2147483647 w 230"/>
              <a:gd name="T43" fmla="*/ 2147483647 h 447"/>
              <a:gd name="T44" fmla="*/ 2147483647 w 230"/>
              <a:gd name="T45" fmla="*/ 2147483647 h 447"/>
              <a:gd name="T46" fmla="*/ 2147483647 w 230"/>
              <a:gd name="T47" fmla="*/ 2147483647 h 447"/>
              <a:gd name="T48" fmla="*/ 2147483647 w 230"/>
              <a:gd name="T49" fmla="*/ 0 h 447"/>
              <a:gd name="T50" fmla="*/ 2147483647 w 230"/>
              <a:gd name="T51" fmla="*/ 0 h 447"/>
              <a:gd name="T52" fmla="*/ 2147483647 w 230"/>
              <a:gd name="T53" fmla="*/ 2147483647 h 447"/>
              <a:gd name="T54" fmla="*/ 2147483647 w 230"/>
              <a:gd name="T55" fmla="*/ 2147483647 h 447"/>
              <a:gd name="T56" fmla="*/ 0 w 230"/>
              <a:gd name="T57" fmla="*/ 2147483647 h 447"/>
              <a:gd name="T58" fmla="*/ 0 w 230"/>
              <a:gd name="T59" fmla="*/ 2147483647 h 447"/>
              <a:gd name="T60" fmla="*/ 2147483647 w 230"/>
              <a:gd name="T61" fmla="*/ 2147483647 h 447"/>
              <a:gd name="T62" fmla="*/ 2147483647 w 230"/>
              <a:gd name="T63" fmla="*/ 2147483647 h 447"/>
              <a:gd name="T64" fmla="*/ 2147483647 w 230"/>
              <a:gd name="T65" fmla="*/ 2147483647 h 447"/>
              <a:gd name="T66" fmla="*/ 2147483647 w 230"/>
              <a:gd name="T67" fmla="*/ 2147483647 h 447"/>
              <a:gd name="T68" fmla="*/ 2147483647 w 230"/>
              <a:gd name="T69" fmla="*/ 2147483647 h 447"/>
              <a:gd name="T70" fmla="*/ 2147483647 w 230"/>
              <a:gd name="T71" fmla="*/ 2147483647 h 447"/>
              <a:gd name="T72" fmla="*/ 2147483647 w 230"/>
              <a:gd name="T73" fmla="*/ 2147483647 h 447"/>
              <a:gd name="T74" fmla="*/ 2147483647 w 230"/>
              <a:gd name="T75" fmla="*/ 2147483647 h 447"/>
              <a:gd name="T76" fmla="*/ 2147483647 w 230"/>
              <a:gd name="T77" fmla="*/ 2147483647 h 447"/>
              <a:gd name="T78" fmla="*/ 2147483647 w 230"/>
              <a:gd name="T79" fmla="*/ 2147483647 h 447"/>
              <a:gd name="T80" fmla="*/ 2147483647 w 230"/>
              <a:gd name="T81" fmla="*/ 2147483647 h 447"/>
              <a:gd name="T82" fmla="*/ 2147483647 w 230"/>
              <a:gd name="T83" fmla="*/ 2147483647 h 447"/>
              <a:gd name="T84" fmla="*/ 2147483647 w 230"/>
              <a:gd name="T85" fmla="*/ 2147483647 h 447"/>
              <a:gd name="T86" fmla="*/ 2147483647 w 230"/>
              <a:gd name="T87" fmla="*/ 2147483647 h 447"/>
              <a:gd name="T88" fmla="*/ 2147483647 w 230"/>
              <a:gd name="T89" fmla="*/ 2147483647 h 447"/>
              <a:gd name="T90" fmla="*/ 2147483647 w 230"/>
              <a:gd name="T91" fmla="*/ 2147483647 h 447"/>
              <a:gd name="T92" fmla="*/ 2147483647 w 230"/>
              <a:gd name="T93" fmla="*/ 2147483647 h 447"/>
              <a:gd name="T94" fmla="*/ 2147483647 w 230"/>
              <a:gd name="T95" fmla="*/ 2147483647 h 447"/>
              <a:gd name="T96" fmla="*/ 2147483647 w 230"/>
              <a:gd name="T97" fmla="*/ 2147483647 h 447"/>
              <a:gd name="T98" fmla="*/ 2147483647 w 230"/>
              <a:gd name="T99" fmla="*/ 2147483647 h 447"/>
              <a:gd name="T100" fmla="*/ 2147483647 w 230"/>
              <a:gd name="T101" fmla="*/ 2147483647 h 447"/>
              <a:gd name="T102" fmla="*/ 2147483647 w 230"/>
              <a:gd name="T103" fmla="*/ 2147483647 h 447"/>
              <a:gd name="T104" fmla="*/ 2147483647 w 230"/>
              <a:gd name="T105" fmla="*/ 2147483647 h 447"/>
              <a:gd name="T106" fmla="*/ 2147483647 w 230"/>
              <a:gd name="T107" fmla="*/ 2147483647 h 447"/>
              <a:gd name="T108" fmla="*/ 2147483647 w 230"/>
              <a:gd name="T109" fmla="*/ 2147483647 h 447"/>
              <a:gd name="T110" fmla="*/ 2147483647 w 230"/>
              <a:gd name="T111" fmla="*/ 2147483647 h 44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30"/>
              <a:gd name="T169" fmla="*/ 0 h 447"/>
              <a:gd name="T170" fmla="*/ 230 w 230"/>
              <a:gd name="T171" fmla="*/ 447 h 447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30" h="447">
                <a:moveTo>
                  <a:pt x="127" y="418"/>
                </a:moveTo>
                <a:lnTo>
                  <a:pt x="130" y="430"/>
                </a:lnTo>
                <a:lnTo>
                  <a:pt x="139" y="442"/>
                </a:lnTo>
                <a:lnTo>
                  <a:pt x="153" y="446"/>
                </a:lnTo>
                <a:lnTo>
                  <a:pt x="158" y="446"/>
                </a:lnTo>
                <a:lnTo>
                  <a:pt x="171" y="442"/>
                </a:lnTo>
                <a:lnTo>
                  <a:pt x="181" y="430"/>
                </a:lnTo>
                <a:lnTo>
                  <a:pt x="184" y="418"/>
                </a:lnTo>
                <a:lnTo>
                  <a:pt x="184" y="210"/>
                </a:lnTo>
                <a:lnTo>
                  <a:pt x="184" y="47"/>
                </a:lnTo>
                <a:lnTo>
                  <a:pt x="186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9" y="198"/>
                </a:lnTo>
                <a:lnTo>
                  <a:pt x="229" y="20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20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2" y="40"/>
                </a:lnTo>
                <a:lnTo>
                  <a:pt x="44" y="42"/>
                </a:lnTo>
                <a:lnTo>
                  <a:pt x="46" y="47"/>
                </a:lnTo>
                <a:lnTo>
                  <a:pt x="46" y="210"/>
                </a:lnTo>
                <a:lnTo>
                  <a:pt x="46" y="418"/>
                </a:lnTo>
                <a:lnTo>
                  <a:pt x="48" y="430"/>
                </a:lnTo>
                <a:lnTo>
                  <a:pt x="58" y="442"/>
                </a:lnTo>
                <a:lnTo>
                  <a:pt x="71" y="446"/>
                </a:lnTo>
                <a:lnTo>
                  <a:pt x="78" y="446"/>
                </a:lnTo>
                <a:lnTo>
                  <a:pt x="91" y="442"/>
                </a:lnTo>
                <a:lnTo>
                  <a:pt x="100" y="430"/>
                </a:lnTo>
                <a:lnTo>
                  <a:pt x="104" y="418"/>
                </a:lnTo>
                <a:lnTo>
                  <a:pt x="104" y="221"/>
                </a:lnTo>
                <a:lnTo>
                  <a:pt x="106" y="213"/>
                </a:lnTo>
                <a:lnTo>
                  <a:pt x="115" y="210"/>
                </a:lnTo>
                <a:lnTo>
                  <a:pt x="123" y="213"/>
                </a:lnTo>
                <a:lnTo>
                  <a:pt x="127" y="221"/>
                </a:lnTo>
                <a:lnTo>
                  <a:pt x="127" y="418"/>
                </a:lnTo>
              </a:path>
            </a:pathLst>
          </a:custGeom>
          <a:solidFill>
            <a:srgbClr val="00A898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79" name="Freeform 23"/>
          <p:cNvSpPr>
            <a:spLocks/>
          </p:cNvSpPr>
          <p:nvPr/>
        </p:nvSpPr>
        <p:spPr bwMode="auto">
          <a:xfrm>
            <a:off x="5173663" y="2211388"/>
            <a:ext cx="155575" cy="158750"/>
          </a:xfrm>
          <a:custGeom>
            <a:avLst/>
            <a:gdLst>
              <a:gd name="T0" fmla="*/ 0 w 98"/>
              <a:gd name="T1" fmla="*/ 2147483647 h 100"/>
              <a:gd name="T2" fmla="*/ 2147483647 w 98"/>
              <a:gd name="T3" fmla="*/ 2147483647 h 100"/>
              <a:gd name="T4" fmla="*/ 2147483647 w 98"/>
              <a:gd name="T5" fmla="*/ 2147483647 h 100"/>
              <a:gd name="T6" fmla="*/ 2147483647 w 98"/>
              <a:gd name="T7" fmla="*/ 2147483647 h 100"/>
              <a:gd name="T8" fmla="*/ 2147483647 w 98"/>
              <a:gd name="T9" fmla="*/ 0 h 100"/>
              <a:gd name="T10" fmla="*/ 2147483647 w 98"/>
              <a:gd name="T11" fmla="*/ 0 h 100"/>
              <a:gd name="T12" fmla="*/ 2147483647 w 98"/>
              <a:gd name="T13" fmla="*/ 2147483647 h 100"/>
              <a:gd name="T14" fmla="*/ 2147483647 w 98"/>
              <a:gd name="T15" fmla="*/ 2147483647 h 100"/>
              <a:gd name="T16" fmla="*/ 2147483647 w 98"/>
              <a:gd name="T17" fmla="*/ 2147483647 h 100"/>
              <a:gd name="T18" fmla="*/ 2147483647 w 98"/>
              <a:gd name="T19" fmla="*/ 2147483647 h 100"/>
              <a:gd name="T20" fmla="*/ 2147483647 w 98"/>
              <a:gd name="T21" fmla="*/ 2147483647 h 100"/>
              <a:gd name="T22" fmla="*/ 2147483647 w 98"/>
              <a:gd name="T23" fmla="*/ 2147483647 h 100"/>
              <a:gd name="T24" fmla="*/ 2147483647 w 98"/>
              <a:gd name="T25" fmla="*/ 2147483647 h 100"/>
              <a:gd name="T26" fmla="*/ 2147483647 w 98"/>
              <a:gd name="T27" fmla="*/ 2147483647 h 100"/>
              <a:gd name="T28" fmla="*/ 2147483647 w 98"/>
              <a:gd name="T29" fmla="*/ 2147483647 h 100"/>
              <a:gd name="T30" fmla="*/ 2147483647 w 98"/>
              <a:gd name="T31" fmla="*/ 2147483647 h 100"/>
              <a:gd name="T32" fmla="*/ 2147483647 w 98"/>
              <a:gd name="T33" fmla="*/ 2147483647 h 100"/>
              <a:gd name="T34" fmla="*/ 2147483647 w 98"/>
              <a:gd name="T35" fmla="*/ 2147483647 h 100"/>
              <a:gd name="T36" fmla="*/ 0 w 98"/>
              <a:gd name="T37" fmla="*/ 2147483647 h 1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8"/>
              <a:gd name="T58" fmla="*/ 0 h 100"/>
              <a:gd name="T59" fmla="*/ 98 w 98"/>
              <a:gd name="T60" fmla="*/ 100 h 10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8" h="100">
                <a:moveTo>
                  <a:pt x="0" y="49"/>
                </a:moveTo>
                <a:lnTo>
                  <a:pt x="4" y="31"/>
                </a:lnTo>
                <a:lnTo>
                  <a:pt x="12" y="18"/>
                </a:lnTo>
                <a:lnTo>
                  <a:pt x="25" y="6"/>
                </a:lnTo>
                <a:lnTo>
                  <a:pt x="41" y="0"/>
                </a:lnTo>
                <a:lnTo>
                  <a:pt x="56" y="0"/>
                </a:lnTo>
                <a:lnTo>
                  <a:pt x="72" y="6"/>
                </a:lnTo>
                <a:lnTo>
                  <a:pt x="87" y="18"/>
                </a:lnTo>
                <a:lnTo>
                  <a:pt x="93" y="31"/>
                </a:lnTo>
                <a:lnTo>
                  <a:pt x="97" y="49"/>
                </a:lnTo>
                <a:lnTo>
                  <a:pt x="93" y="68"/>
                </a:lnTo>
                <a:lnTo>
                  <a:pt x="87" y="83"/>
                </a:lnTo>
                <a:lnTo>
                  <a:pt x="72" y="93"/>
                </a:lnTo>
                <a:lnTo>
                  <a:pt x="56" y="99"/>
                </a:lnTo>
                <a:lnTo>
                  <a:pt x="41" y="99"/>
                </a:lnTo>
                <a:lnTo>
                  <a:pt x="25" y="93"/>
                </a:lnTo>
                <a:lnTo>
                  <a:pt x="12" y="83"/>
                </a:lnTo>
                <a:lnTo>
                  <a:pt x="4" y="68"/>
                </a:lnTo>
                <a:lnTo>
                  <a:pt x="0" y="49"/>
                </a:lnTo>
              </a:path>
            </a:pathLst>
          </a:custGeom>
          <a:solidFill>
            <a:srgbClr val="00A898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80" name="Freeform 24"/>
          <p:cNvSpPr>
            <a:spLocks/>
          </p:cNvSpPr>
          <p:nvPr/>
        </p:nvSpPr>
        <p:spPr bwMode="auto">
          <a:xfrm>
            <a:off x="6897688" y="2211388"/>
            <a:ext cx="363537" cy="903287"/>
          </a:xfrm>
          <a:custGeom>
            <a:avLst/>
            <a:gdLst>
              <a:gd name="T0" fmla="*/ 2147483647 w 229"/>
              <a:gd name="T1" fmla="*/ 2147483647 h 569"/>
              <a:gd name="T2" fmla="*/ 2147483647 w 229"/>
              <a:gd name="T3" fmla="*/ 2147483647 h 569"/>
              <a:gd name="T4" fmla="*/ 2147483647 w 229"/>
              <a:gd name="T5" fmla="*/ 2147483647 h 569"/>
              <a:gd name="T6" fmla="*/ 2147483647 w 229"/>
              <a:gd name="T7" fmla="*/ 2147483647 h 569"/>
              <a:gd name="T8" fmla="*/ 2147483647 w 229"/>
              <a:gd name="T9" fmla="*/ 2147483647 h 569"/>
              <a:gd name="T10" fmla="*/ 2147483647 w 229"/>
              <a:gd name="T11" fmla="*/ 2147483647 h 569"/>
              <a:gd name="T12" fmla="*/ 2147483647 w 229"/>
              <a:gd name="T13" fmla="*/ 2147483647 h 569"/>
              <a:gd name="T14" fmla="*/ 2147483647 w 229"/>
              <a:gd name="T15" fmla="*/ 2147483647 h 569"/>
              <a:gd name="T16" fmla="*/ 2147483647 w 229"/>
              <a:gd name="T17" fmla="*/ 2147483647 h 569"/>
              <a:gd name="T18" fmla="*/ 2147483647 w 229"/>
              <a:gd name="T19" fmla="*/ 2147483647 h 569"/>
              <a:gd name="T20" fmla="*/ 2147483647 w 229"/>
              <a:gd name="T21" fmla="*/ 2147483647 h 569"/>
              <a:gd name="T22" fmla="*/ 2147483647 w 229"/>
              <a:gd name="T23" fmla="*/ 2147483647 h 569"/>
              <a:gd name="T24" fmla="*/ 2147483647 w 229"/>
              <a:gd name="T25" fmla="*/ 2147483647 h 569"/>
              <a:gd name="T26" fmla="*/ 2147483647 w 229"/>
              <a:gd name="T27" fmla="*/ 2147483647 h 569"/>
              <a:gd name="T28" fmla="*/ 0 w 229"/>
              <a:gd name="T29" fmla="*/ 2147483647 h 569"/>
              <a:gd name="T30" fmla="*/ 2147483647 w 229"/>
              <a:gd name="T31" fmla="*/ 2147483647 h 569"/>
              <a:gd name="T32" fmla="*/ 2147483647 w 229"/>
              <a:gd name="T33" fmla="*/ 2147483647 h 569"/>
              <a:gd name="T34" fmla="*/ 2147483647 w 229"/>
              <a:gd name="T35" fmla="*/ 2147483647 h 569"/>
              <a:gd name="T36" fmla="*/ 2147483647 w 229"/>
              <a:gd name="T37" fmla="*/ 2147483647 h 569"/>
              <a:gd name="T38" fmla="*/ 2147483647 w 229"/>
              <a:gd name="T39" fmla="*/ 2147483647 h 569"/>
              <a:gd name="T40" fmla="*/ 2147483647 w 229"/>
              <a:gd name="T41" fmla="*/ 2147483647 h 569"/>
              <a:gd name="T42" fmla="*/ 2147483647 w 229"/>
              <a:gd name="T43" fmla="*/ 2147483647 h 569"/>
              <a:gd name="T44" fmla="*/ 2147483647 w 229"/>
              <a:gd name="T45" fmla="*/ 2147483647 h 569"/>
              <a:gd name="T46" fmla="*/ 2147483647 w 229"/>
              <a:gd name="T47" fmla="*/ 2147483647 h 569"/>
              <a:gd name="T48" fmla="*/ 2147483647 w 229"/>
              <a:gd name="T49" fmla="*/ 2147483647 h 569"/>
              <a:gd name="T50" fmla="*/ 2147483647 w 229"/>
              <a:gd name="T51" fmla="*/ 2147483647 h 569"/>
              <a:gd name="T52" fmla="*/ 2147483647 w 229"/>
              <a:gd name="T53" fmla="*/ 2147483647 h 569"/>
              <a:gd name="T54" fmla="*/ 2147483647 w 229"/>
              <a:gd name="T55" fmla="*/ 2147483647 h 569"/>
              <a:gd name="T56" fmla="*/ 2147483647 w 229"/>
              <a:gd name="T57" fmla="*/ 2147483647 h 569"/>
              <a:gd name="T58" fmla="*/ 2147483647 w 229"/>
              <a:gd name="T59" fmla="*/ 2147483647 h 569"/>
              <a:gd name="T60" fmla="*/ 2147483647 w 229"/>
              <a:gd name="T61" fmla="*/ 0 h 569"/>
              <a:gd name="T62" fmla="*/ 2147483647 w 229"/>
              <a:gd name="T63" fmla="*/ 2147483647 h 569"/>
              <a:gd name="T64" fmla="*/ 2147483647 w 229"/>
              <a:gd name="T65" fmla="*/ 2147483647 h 569"/>
              <a:gd name="T66" fmla="*/ 2147483647 w 229"/>
              <a:gd name="T67" fmla="*/ 2147483647 h 569"/>
              <a:gd name="T68" fmla="*/ 2147483647 w 229"/>
              <a:gd name="T69" fmla="*/ 2147483647 h 569"/>
              <a:gd name="T70" fmla="*/ 2147483647 w 229"/>
              <a:gd name="T71" fmla="*/ 2147483647 h 569"/>
              <a:gd name="T72" fmla="*/ 2147483647 w 229"/>
              <a:gd name="T73" fmla="*/ 2147483647 h 569"/>
              <a:gd name="T74" fmla="*/ 2147483647 w 229"/>
              <a:gd name="T75" fmla="*/ 2147483647 h 5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29"/>
              <a:gd name="T115" fmla="*/ 0 h 569"/>
              <a:gd name="T116" fmla="*/ 229 w 229"/>
              <a:gd name="T117" fmla="*/ 569 h 569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29" h="569">
                <a:moveTo>
                  <a:pt x="127" y="539"/>
                </a:moveTo>
                <a:lnTo>
                  <a:pt x="130" y="552"/>
                </a:lnTo>
                <a:lnTo>
                  <a:pt x="139" y="564"/>
                </a:lnTo>
                <a:lnTo>
                  <a:pt x="153" y="568"/>
                </a:lnTo>
                <a:lnTo>
                  <a:pt x="158" y="568"/>
                </a:lnTo>
                <a:lnTo>
                  <a:pt x="171" y="564"/>
                </a:lnTo>
                <a:lnTo>
                  <a:pt x="181" y="552"/>
                </a:lnTo>
                <a:lnTo>
                  <a:pt x="184" y="539"/>
                </a:lnTo>
                <a:lnTo>
                  <a:pt x="184" y="331"/>
                </a:lnTo>
                <a:lnTo>
                  <a:pt x="184" y="168"/>
                </a:lnTo>
                <a:lnTo>
                  <a:pt x="185" y="163"/>
                </a:lnTo>
                <a:lnTo>
                  <a:pt x="189" y="161"/>
                </a:lnTo>
                <a:lnTo>
                  <a:pt x="193" y="163"/>
                </a:lnTo>
                <a:lnTo>
                  <a:pt x="195" y="168"/>
                </a:lnTo>
                <a:lnTo>
                  <a:pt x="195" y="320"/>
                </a:lnTo>
                <a:lnTo>
                  <a:pt x="197" y="327"/>
                </a:lnTo>
                <a:lnTo>
                  <a:pt x="203" y="334"/>
                </a:lnTo>
                <a:lnTo>
                  <a:pt x="212" y="336"/>
                </a:lnTo>
                <a:lnTo>
                  <a:pt x="221" y="334"/>
                </a:lnTo>
                <a:lnTo>
                  <a:pt x="227" y="327"/>
                </a:lnTo>
                <a:lnTo>
                  <a:pt x="228" y="320"/>
                </a:lnTo>
                <a:lnTo>
                  <a:pt x="228" y="140"/>
                </a:lnTo>
                <a:lnTo>
                  <a:pt x="227" y="130"/>
                </a:lnTo>
                <a:lnTo>
                  <a:pt x="221" y="122"/>
                </a:lnTo>
                <a:lnTo>
                  <a:pt x="212" y="120"/>
                </a:lnTo>
                <a:lnTo>
                  <a:pt x="17" y="120"/>
                </a:lnTo>
                <a:lnTo>
                  <a:pt x="8" y="122"/>
                </a:lnTo>
                <a:lnTo>
                  <a:pt x="2" y="130"/>
                </a:lnTo>
                <a:lnTo>
                  <a:pt x="0" y="140"/>
                </a:lnTo>
                <a:lnTo>
                  <a:pt x="0" y="320"/>
                </a:lnTo>
                <a:lnTo>
                  <a:pt x="2" y="327"/>
                </a:lnTo>
                <a:lnTo>
                  <a:pt x="8" y="334"/>
                </a:lnTo>
                <a:lnTo>
                  <a:pt x="17" y="336"/>
                </a:lnTo>
                <a:lnTo>
                  <a:pt x="26" y="334"/>
                </a:lnTo>
                <a:lnTo>
                  <a:pt x="32" y="327"/>
                </a:lnTo>
                <a:lnTo>
                  <a:pt x="34" y="320"/>
                </a:lnTo>
                <a:lnTo>
                  <a:pt x="34" y="168"/>
                </a:lnTo>
                <a:lnTo>
                  <a:pt x="36" y="163"/>
                </a:lnTo>
                <a:lnTo>
                  <a:pt x="42" y="161"/>
                </a:lnTo>
                <a:lnTo>
                  <a:pt x="44" y="163"/>
                </a:lnTo>
                <a:lnTo>
                  <a:pt x="46" y="168"/>
                </a:lnTo>
                <a:lnTo>
                  <a:pt x="46" y="331"/>
                </a:lnTo>
                <a:lnTo>
                  <a:pt x="46" y="539"/>
                </a:lnTo>
                <a:lnTo>
                  <a:pt x="48" y="552"/>
                </a:lnTo>
                <a:lnTo>
                  <a:pt x="58" y="564"/>
                </a:lnTo>
                <a:lnTo>
                  <a:pt x="71" y="568"/>
                </a:lnTo>
                <a:lnTo>
                  <a:pt x="78" y="568"/>
                </a:lnTo>
                <a:lnTo>
                  <a:pt x="91" y="564"/>
                </a:lnTo>
                <a:lnTo>
                  <a:pt x="100" y="552"/>
                </a:lnTo>
                <a:lnTo>
                  <a:pt x="104" y="539"/>
                </a:lnTo>
                <a:lnTo>
                  <a:pt x="104" y="342"/>
                </a:lnTo>
                <a:lnTo>
                  <a:pt x="106" y="334"/>
                </a:lnTo>
                <a:lnTo>
                  <a:pt x="115" y="331"/>
                </a:lnTo>
                <a:lnTo>
                  <a:pt x="123" y="334"/>
                </a:lnTo>
                <a:lnTo>
                  <a:pt x="127" y="342"/>
                </a:lnTo>
                <a:lnTo>
                  <a:pt x="127" y="539"/>
                </a:lnTo>
                <a:lnTo>
                  <a:pt x="64" y="52"/>
                </a:lnTo>
                <a:lnTo>
                  <a:pt x="67" y="34"/>
                </a:lnTo>
                <a:lnTo>
                  <a:pt x="76" y="19"/>
                </a:lnTo>
                <a:lnTo>
                  <a:pt x="89" y="7"/>
                </a:lnTo>
                <a:lnTo>
                  <a:pt x="106" y="0"/>
                </a:lnTo>
                <a:lnTo>
                  <a:pt x="123" y="0"/>
                </a:lnTo>
                <a:lnTo>
                  <a:pt x="139" y="7"/>
                </a:lnTo>
                <a:lnTo>
                  <a:pt x="155" y="19"/>
                </a:lnTo>
                <a:lnTo>
                  <a:pt x="161" y="34"/>
                </a:lnTo>
                <a:lnTo>
                  <a:pt x="165" y="52"/>
                </a:lnTo>
                <a:lnTo>
                  <a:pt x="161" y="72"/>
                </a:lnTo>
                <a:lnTo>
                  <a:pt x="155" y="89"/>
                </a:lnTo>
                <a:lnTo>
                  <a:pt x="139" y="100"/>
                </a:lnTo>
                <a:lnTo>
                  <a:pt x="123" y="106"/>
                </a:lnTo>
                <a:lnTo>
                  <a:pt x="106" y="106"/>
                </a:lnTo>
                <a:lnTo>
                  <a:pt x="89" y="100"/>
                </a:lnTo>
                <a:lnTo>
                  <a:pt x="76" y="89"/>
                </a:lnTo>
                <a:lnTo>
                  <a:pt x="67" y="72"/>
                </a:lnTo>
                <a:lnTo>
                  <a:pt x="64" y="52"/>
                </a:lnTo>
                <a:lnTo>
                  <a:pt x="127" y="539"/>
                </a:lnTo>
              </a:path>
            </a:pathLst>
          </a:custGeom>
          <a:solidFill>
            <a:srgbClr val="00B7A5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81" name="Freeform 25"/>
          <p:cNvSpPr>
            <a:spLocks/>
          </p:cNvSpPr>
          <p:nvPr/>
        </p:nvSpPr>
        <p:spPr bwMode="auto">
          <a:xfrm>
            <a:off x="6897688" y="2405063"/>
            <a:ext cx="363537" cy="709612"/>
          </a:xfrm>
          <a:custGeom>
            <a:avLst/>
            <a:gdLst>
              <a:gd name="T0" fmla="*/ 2147483647 w 229"/>
              <a:gd name="T1" fmla="*/ 2147483647 h 447"/>
              <a:gd name="T2" fmla="*/ 2147483647 w 229"/>
              <a:gd name="T3" fmla="*/ 2147483647 h 447"/>
              <a:gd name="T4" fmla="*/ 2147483647 w 229"/>
              <a:gd name="T5" fmla="*/ 2147483647 h 447"/>
              <a:gd name="T6" fmla="*/ 2147483647 w 229"/>
              <a:gd name="T7" fmla="*/ 2147483647 h 447"/>
              <a:gd name="T8" fmla="*/ 2147483647 w 229"/>
              <a:gd name="T9" fmla="*/ 2147483647 h 447"/>
              <a:gd name="T10" fmla="*/ 2147483647 w 229"/>
              <a:gd name="T11" fmla="*/ 2147483647 h 447"/>
              <a:gd name="T12" fmla="*/ 2147483647 w 229"/>
              <a:gd name="T13" fmla="*/ 2147483647 h 447"/>
              <a:gd name="T14" fmla="*/ 2147483647 w 229"/>
              <a:gd name="T15" fmla="*/ 2147483647 h 447"/>
              <a:gd name="T16" fmla="*/ 2147483647 w 229"/>
              <a:gd name="T17" fmla="*/ 2147483647 h 447"/>
              <a:gd name="T18" fmla="*/ 2147483647 w 229"/>
              <a:gd name="T19" fmla="*/ 2147483647 h 447"/>
              <a:gd name="T20" fmla="*/ 2147483647 w 229"/>
              <a:gd name="T21" fmla="*/ 2147483647 h 447"/>
              <a:gd name="T22" fmla="*/ 2147483647 w 229"/>
              <a:gd name="T23" fmla="*/ 2147483647 h 447"/>
              <a:gd name="T24" fmla="*/ 2147483647 w 229"/>
              <a:gd name="T25" fmla="*/ 2147483647 h 447"/>
              <a:gd name="T26" fmla="*/ 2147483647 w 229"/>
              <a:gd name="T27" fmla="*/ 2147483647 h 447"/>
              <a:gd name="T28" fmla="*/ 2147483647 w 229"/>
              <a:gd name="T29" fmla="*/ 2147483647 h 447"/>
              <a:gd name="T30" fmla="*/ 2147483647 w 229"/>
              <a:gd name="T31" fmla="*/ 2147483647 h 447"/>
              <a:gd name="T32" fmla="*/ 2147483647 w 229"/>
              <a:gd name="T33" fmla="*/ 2147483647 h 447"/>
              <a:gd name="T34" fmla="*/ 2147483647 w 229"/>
              <a:gd name="T35" fmla="*/ 2147483647 h 447"/>
              <a:gd name="T36" fmla="*/ 2147483647 w 229"/>
              <a:gd name="T37" fmla="*/ 2147483647 h 447"/>
              <a:gd name="T38" fmla="*/ 2147483647 w 229"/>
              <a:gd name="T39" fmla="*/ 2147483647 h 447"/>
              <a:gd name="T40" fmla="*/ 2147483647 w 229"/>
              <a:gd name="T41" fmla="*/ 2147483647 h 447"/>
              <a:gd name="T42" fmla="*/ 2147483647 w 229"/>
              <a:gd name="T43" fmla="*/ 2147483647 h 447"/>
              <a:gd name="T44" fmla="*/ 2147483647 w 229"/>
              <a:gd name="T45" fmla="*/ 2147483647 h 447"/>
              <a:gd name="T46" fmla="*/ 2147483647 w 229"/>
              <a:gd name="T47" fmla="*/ 2147483647 h 447"/>
              <a:gd name="T48" fmla="*/ 2147483647 w 229"/>
              <a:gd name="T49" fmla="*/ 0 h 447"/>
              <a:gd name="T50" fmla="*/ 2147483647 w 229"/>
              <a:gd name="T51" fmla="*/ 0 h 447"/>
              <a:gd name="T52" fmla="*/ 2147483647 w 229"/>
              <a:gd name="T53" fmla="*/ 2147483647 h 447"/>
              <a:gd name="T54" fmla="*/ 2147483647 w 229"/>
              <a:gd name="T55" fmla="*/ 2147483647 h 447"/>
              <a:gd name="T56" fmla="*/ 0 w 229"/>
              <a:gd name="T57" fmla="*/ 2147483647 h 447"/>
              <a:gd name="T58" fmla="*/ 0 w 229"/>
              <a:gd name="T59" fmla="*/ 2147483647 h 447"/>
              <a:gd name="T60" fmla="*/ 2147483647 w 229"/>
              <a:gd name="T61" fmla="*/ 2147483647 h 447"/>
              <a:gd name="T62" fmla="*/ 2147483647 w 229"/>
              <a:gd name="T63" fmla="*/ 2147483647 h 447"/>
              <a:gd name="T64" fmla="*/ 2147483647 w 229"/>
              <a:gd name="T65" fmla="*/ 2147483647 h 447"/>
              <a:gd name="T66" fmla="*/ 2147483647 w 229"/>
              <a:gd name="T67" fmla="*/ 2147483647 h 447"/>
              <a:gd name="T68" fmla="*/ 2147483647 w 229"/>
              <a:gd name="T69" fmla="*/ 2147483647 h 447"/>
              <a:gd name="T70" fmla="*/ 2147483647 w 229"/>
              <a:gd name="T71" fmla="*/ 2147483647 h 447"/>
              <a:gd name="T72" fmla="*/ 2147483647 w 229"/>
              <a:gd name="T73" fmla="*/ 2147483647 h 447"/>
              <a:gd name="T74" fmla="*/ 2147483647 w 229"/>
              <a:gd name="T75" fmla="*/ 2147483647 h 447"/>
              <a:gd name="T76" fmla="*/ 2147483647 w 229"/>
              <a:gd name="T77" fmla="*/ 2147483647 h 447"/>
              <a:gd name="T78" fmla="*/ 2147483647 w 229"/>
              <a:gd name="T79" fmla="*/ 2147483647 h 447"/>
              <a:gd name="T80" fmla="*/ 2147483647 w 229"/>
              <a:gd name="T81" fmla="*/ 2147483647 h 447"/>
              <a:gd name="T82" fmla="*/ 2147483647 w 229"/>
              <a:gd name="T83" fmla="*/ 2147483647 h 447"/>
              <a:gd name="T84" fmla="*/ 2147483647 w 229"/>
              <a:gd name="T85" fmla="*/ 2147483647 h 447"/>
              <a:gd name="T86" fmla="*/ 2147483647 w 229"/>
              <a:gd name="T87" fmla="*/ 2147483647 h 447"/>
              <a:gd name="T88" fmla="*/ 2147483647 w 229"/>
              <a:gd name="T89" fmla="*/ 2147483647 h 447"/>
              <a:gd name="T90" fmla="*/ 2147483647 w 229"/>
              <a:gd name="T91" fmla="*/ 2147483647 h 447"/>
              <a:gd name="T92" fmla="*/ 2147483647 w 229"/>
              <a:gd name="T93" fmla="*/ 2147483647 h 447"/>
              <a:gd name="T94" fmla="*/ 2147483647 w 229"/>
              <a:gd name="T95" fmla="*/ 2147483647 h 447"/>
              <a:gd name="T96" fmla="*/ 2147483647 w 229"/>
              <a:gd name="T97" fmla="*/ 2147483647 h 447"/>
              <a:gd name="T98" fmla="*/ 2147483647 w 229"/>
              <a:gd name="T99" fmla="*/ 2147483647 h 447"/>
              <a:gd name="T100" fmla="*/ 2147483647 w 229"/>
              <a:gd name="T101" fmla="*/ 2147483647 h 447"/>
              <a:gd name="T102" fmla="*/ 2147483647 w 229"/>
              <a:gd name="T103" fmla="*/ 2147483647 h 447"/>
              <a:gd name="T104" fmla="*/ 2147483647 w 229"/>
              <a:gd name="T105" fmla="*/ 2147483647 h 447"/>
              <a:gd name="T106" fmla="*/ 2147483647 w 229"/>
              <a:gd name="T107" fmla="*/ 2147483647 h 447"/>
              <a:gd name="T108" fmla="*/ 2147483647 w 229"/>
              <a:gd name="T109" fmla="*/ 2147483647 h 447"/>
              <a:gd name="T110" fmla="*/ 2147483647 w 229"/>
              <a:gd name="T111" fmla="*/ 2147483647 h 44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29"/>
              <a:gd name="T169" fmla="*/ 0 h 447"/>
              <a:gd name="T170" fmla="*/ 229 w 229"/>
              <a:gd name="T171" fmla="*/ 447 h 447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29" h="447">
                <a:moveTo>
                  <a:pt x="127" y="418"/>
                </a:moveTo>
                <a:lnTo>
                  <a:pt x="130" y="430"/>
                </a:lnTo>
                <a:lnTo>
                  <a:pt x="139" y="442"/>
                </a:lnTo>
                <a:lnTo>
                  <a:pt x="153" y="446"/>
                </a:lnTo>
                <a:lnTo>
                  <a:pt x="158" y="446"/>
                </a:lnTo>
                <a:lnTo>
                  <a:pt x="171" y="442"/>
                </a:lnTo>
                <a:lnTo>
                  <a:pt x="181" y="430"/>
                </a:lnTo>
                <a:lnTo>
                  <a:pt x="184" y="418"/>
                </a:lnTo>
                <a:lnTo>
                  <a:pt x="184" y="210"/>
                </a:lnTo>
                <a:lnTo>
                  <a:pt x="184" y="47"/>
                </a:lnTo>
                <a:lnTo>
                  <a:pt x="185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8" y="198"/>
                </a:lnTo>
                <a:lnTo>
                  <a:pt x="228" y="20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20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2" y="40"/>
                </a:lnTo>
                <a:lnTo>
                  <a:pt x="44" y="42"/>
                </a:lnTo>
                <a:lnTo>
                  <a:pt x="46" y="47"/>
                </a:lnTo>
                <a:lnTo>
                  <a:pt x="46" y="210"/>
                </a:lnTo>
                <a:lnTo>
                  <a:pt x="46" y="418"/>
                </a:lnTo>
                <a:lnTo>
                  <a:pt x="48" y="430"/>
                </a:lnTo>
                <a:lnTo>
                  <a:pt x="58" y="442"/>
                </a:lnTo>
                <a:lnTo>
                  <a:pt x="71" y="446"/>
                </a:lnTo>
                <a:lnTo>
                  <a:pt x="78" y="446"/>
                </a:lnTo>
                <a:lnTo>
                  <a:pt x="91" y="442"/>
                </a:lnTo>
                <a:lnTo>
                  <a:pt x="100" y="430"/>
                </a:lnTo>
                <a:lnTo>
                  <a:pt x="104" y="418"/>
                </a:lnTo>
                <a:lnTo>
                  <a:pt x="104" y="221"/>
                </a:lnTo>
                <a:lnTo>
                  <a:pt x="106" y="213"/>
                </a:lnTo>
                <a:lnTo>
                  <a:pt x="115" y="210"/>
                </a:lnTo>
                <a:lnTo>
                  <a:pt x="123" y="213"/>
                </a:lnTo>
                <a:lnTo>
                  <a:pt x="127" y="221"/>
                </a:lnTo>
                <a:lnTo>
                  <a:pt x="127" y="418"/>
                </a:lnTo>
              </a:path>
            </a:pathLst>
          </a:custGeom>
          <a:solidFill>
            <a:srgbClr val="00A898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82" name="Freeform 26"/>
          <p:cNvSpPr>
            <a:spLocks/>
          </p:cNvSpPr>
          <p:nvPr/>
        </p:nvSpPr>
        <p:spPr bwMode="auto">
          <a:xfrm>
            <a:off x="7002463" y="2211388"/>
            <a:ext cx="155575" cy="158750"/>
          </a:xfrm>
          <a:custGeom>
            <a:avLst/>
            <a:gdLst>
              <a:gd name="T0" fmla="*/ 0 w 98"/>
              <a:gd name="T1" fmla="*/ 2147483647 h 100"/>
              <a:gd name="T2" fmla="*/ 2147483647 w 98"/>
              <a:gd name="T3" fmla="*/ 2147483647 h 100"/>
              <a:gd name="T4" fmla="*/ 2147483647 w 98"/>
              <a:gd name="T5" fmla="*/ 2147483647 h 100"/>
              <a:gd name="T6" fmla="*/ 2147483647 w 98"/>
              <a:gd name="T7" fmla="*/ 2147483647 h 100"/>
              <a:gd name="T8" fmla="*/ 2147483647 w 98"/>
              <a:gd name="T9" fmla="*/ 0 h 100"/>
              <a:gd name="T10" fmla="*/ 2147483647 w 98"/>
              <a:gd name="T11" fmla="*/ 0 h 100"/>
              <a:gd name="T12" fmla="*/ 2147483647 w 98"/>
              <a:gd name="T13" fmla="*/ 2147483647 h 100"/>
              <a:gd name="T14" fmla="*/ 2147483647 w 98"/>
              <a:gd name="T15" fmla="*/ 2147483647 h 100"/>
              <a:gd name="T16" fmla="*/ 2147483647 w 98"/>
              <a:gd name="T17" fmla="*/ 2147483647 h 100"/>
              <a:gd name="T18" fmla="*/ 2147483647 w 98"/>
              <a:gd name="T19" fmla="*/ 2147483647 h 100"/>
              <a:gd name="T20" fmla="*/ 2147483647 w 98"/>
              <a:gd name="T21" fmla="*/ 2147483647 h 100"/>
              <a:gd name="T22" fmla="*/ 2147483647 w 98"/>
              <a:gd name="T23" fmla="*/ 2147483647 h 100"/>
              <a:gd name="T24" fmla="*/ 2147483647 w 98"/>
              <a:gd name="T25" fmla="*/ 2147483647 h 100"/>
              <a:gd name="T26" fmla="*/ 2147483647 w 98"/>
              <a:gd name="T27" fmla="*/ 2147483647 h 100"/>
              <a:gd name="T28" fmla="*/ 2147483647 w 98"/>
              <a:gd name="T29" fmla="*/ 2147483647 h 100"/>
              <a:gd name="T30" fmla="*/ 2147483647 w 98"/>
              <a:gd name="T31" fmla="*/ 2147483647 h 100"/>
              <a:gd name="T32" fmla="*/ 2147483647 w 98"/>
              <a:gd name="T33" fmla="*/ 2147483647 h 100"/>
              <a:gd name="T34" fmla="*/ 2147483647 w 98"/>
              <a:gd name="T35" fmla="*/ 2147483647 h 100"/>
              <a:gd name="T36" fmla="*/ 0 w 98"/>
              <a:gd name="T37" fmla="*/ 2147483647 h 1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8"/>
              <a:gd name="T58" fmla="*/ 0 h 100"/>
              <a:gd name="T59" fmla="*/ 98 w 98"/>
              <a:gd name="T60" fmla="*/ 100 h 10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8" h="100">
                <a:moveTo>
                  <a:pt x="0" y="49"/>
                </a:moveTo>
                <a:lnTo>
                  <a:pt x="3" y="31"/>
                </a:lnTo>
                <a:lnTo>
                  <a:pt x="12" y="18"/>
                </a:lnTo>
                <a:lnTo>
                  <a:pt x="24" y="6"/>
                </a:lnTo>
                <a:lnTo>
                  <a:pt x="41" y="0"/>
                </a:lnTo>
                <a:lnTo>
                  <a:pt x="56" y="0"/>
                </a:lnTo>
                <a:lnTo>
                  <a:pt x="72" y="6"/>
                </a:lnTo>
                <a:lnTo>
                  <a:pt x="87" y="18"/>
                </a:lnTo>
                <a:lnTo>
                  <a:pt x="93" y="31"/>
                </a:lnTo>
                <a:lnTo>
                  <a:pt x="97" y="49"/>
                </a:lnTo>
                <a:lnTo>
                  <a:pt x="93" y="68"/>
                </a:lnTo>
                <a:lnTo>
                  <a:pt x="87" y="83"/>
                </a:lnTo>
                <a:lnTo>
                  <a:pt x="72" y="93"/>
                </a:lnTo>
                <a:lnTo>
                  <a:pt x="56" y="99"/>
                </a:lnTo>
                <a:lnTo>
                  <a:pt x="41" y="99"/>
                </a:lnTo>
                <a:lnTo>
                  <a:pt x="24" y="93"/>
                </a:lnTo>
                <a:lnTo>
                  <a:pt x="12" y="83"/>
                </a:lnTo>
                <a:lnTo>
                  <a:pt x="3" y="68"/>
                </a:lnTo>
                <a:lnTo>
                  <a:pt x="0" y="49"/>
                </a:lnTo>
              </a:path>
            </a:pathLst>
          </a:custGeom>
          <a:solidFill>
            <a:srgbClr val="00A898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83" name="Freeform 27"/>
          <p:cNvSpPr>
            <a:spLocks/>
          </p:cNvSpPr>
          <p:nvPr/>
        </p:nvSpPr>
        <p:spPr bwMode="auto">
          <a:xfrm>
            <a:off x="4611688" y="2211388"/>
            <a:ext cx="365125" cy="903287"/>
          </a:xfrm>
          <a:custGeom>
            <a:avLst/>
            <a:gdLst>
              <a:gd name="T0" fmla="*/ 2147483647 w 230"/>
              <a:gd name="T1" fmla="*/ 2147483647 h 569"/>
              <a:gd name="T2" fmla="*/ 2147483647 w 230"/>
              <a:gd name="T3" fmla="*/ 2147483647 h 569"/>
              <a:gd name="T4" fmla="*/ 2147483647 w 230"/>
              <a:gd name="T5" fmla="*/ 2147483647 h 569"/>
              <a:gd name="T6" fmla="*/ 2147483647 w 230"/>
              <a:gd name="T7" fmla="*/ 2147483647 h 569"/>
              <a:gd name="T8" fmla="*/ 2147483647 w 230"/>
              <a:gd name="T9" fmla="*/ 2147483647 h 569"/>
              <a:gd name="T10" fmla="*/ 2147483647 w 230"/>
              <a:gd name="T11" fmla="*/ 2147483647 h 569"/>
              <a:gd name="T12" fmla="*/ 2147483647 w 230"/>
              <a:gd name="T13" fmla="*/ 2147483647 h 569"/>
              <a:gd name="T14" fmla="*/ 2147483647 w 230"/>
              <a:gd name="T15" fmla="*/ 2147483647 h 569"/>
              <a:gd name="T16" fmla="*/ 2147483647 w 230"/>
              <a:gd name="T17" fmla="*/ 2147483647 h 569"/>
              <a:gd name="T18" fmla="*/ 2147483647 w 230"/>
              <a:gd name="T19" fmla="*/ 2147483647 h 569"/>
              <a:gd name="T20" fmla="*/ 2147483647 w 230"/>
              <a:gd name="T21" fmla="*/ 2147483647 h 569"/>
              <a:gd name="T22" fmla="*/ 2147483647 w 230"/>
              <a:gd name="T23" fmla="*/ 2147483647 h 569"/>
              <a:gd name="T24" fmla="*/ 2147483647 w 230"/>
              <a:gd name="T25" fmla="*/ 2147483647 h 569"/>
              <a:gd name="T26" fmla="*/ 2147483647 w 230"/>
              <a:gd name="T27" fmla="*/ 2147483647 h 569"/>
              <a:gd name="T28" fmla="*/ 0 w 230"/>
              <a:gd name="T29" fmla="*/ 2147483647 h 569"/>
              <a:gd name="T30" fmla="*/ 2147483647 w 230"/>
              <a:gd name="T31" fmla="*/ 2147483647 h 569"/>
              <a:gd name="T32" fmla="*/ 2147483647 w 230"/>
              <a:gd name="T33" fmla="*/ 2147483647 h 569"/>
              <a:gd name="T34" fmla="*/ 2147483647 w 230"/>
              <a:gd name="T35" fmla="*/ 2147483647 h 569"/>
              <a:gd name="T36" fmla="*/ 2147483647 w 230"/>
              <a:gd name="T37" fmla="*/ 2147483647 h 569"/>
              <a:gd name="T38" fmla="*/ 2147483647 w 230"/>
              <a:gd name="T39" fmla="*/ 2147483647 h 569"/>
              <a:gd name="T40" fmla="*/ 2147483647 w 230"/>
              <a:gd name="T41" fmla="*/ 2147483647 h 569"/>
              <a:gd name="T42" fmla="*/ 2147483647 w 230"/>
              <a:gd name="T43" fmla="*/ 2147483647 h 569"/>
              <a:gd name="T44" fmla="*/ 2147483647 w 230"/>
              <a:gd name="T45" fmla="*/ 2147483647 h 569"/>
              <a:gd name="T46" fmla="*/ 2147483647 w 230"/>
              <a:gd name="T47" fmla="*/ 2147483647 h 569"/>
              <a:gd name="T48" fmla="*/ 2147483647 w 230"/>
              <a:gd name="T49" fmla="*/ 2147483647 h 569"/>
              <a:gd name="T50" fmla="*/ 2147483647 w 230"/>
              <a:gd name="T51" fmla="*/ 2147483647 h 569"/>
              <a:gd name="T52" fmla="*/ 2147483647 w 230"/>
              <a:gd name="T53" fmla="*/ 2147483647 h 569"/>
              <a:gd name="T54" fmla="*/ 2147483647 w 230"/>
              <a:gd name="T55" fmla="*/ 2147483647 h 569"/>
              <a:gd name="T56" fmla="*/ 2147483647 w 230"/>
              <a:gd name="T57" fmla="*/ 2147483647 h 569"/>
              <a:gd name="T58" fmla="*/ 2147483647 w 230"/>
              <a:gd name="T59" fmla="*/ 2147483647 h 569"/>
              <a:gd name="T60" fmla="*/ 2147483647 w 230"/>
              <a:gd name="T61" fmla="*/ 0 h 569"/>
              <a:gd name="T62" fmla="*/ 2147483647 w 230"/>
              <a:gd name="T63" fmla="*/ 2147483647 h 569"/>
              <a:gd name="T64" fmla="*/ 2147483647 w 230"/>
              <a:gd name="T65" fmla="*/ 2147483647 h 569"/>
              <a:gd name="T66" fmla="*/ 2147483647 w 230"/>
              <a:gd name="T67" fmla="*/ 2147483647 h 569"/>
              <a:gd name="T68" fmla="*/ 2147483647 w 230"/>
              <a:gd name="T69" fmla="*/ 2147483647 h 569"/>
              <a:gd name="T70" fmla="*/ 2147483647 w 230"/>
              <a:gd name="T71" fmla="*/ 2147483647 h 569"/>
              <a:gd name="T72" fmla="*/ 2147483647 w 230"/>
              <a:gd name="T73" fmla="*/ 2147483647 h 569"/>
              <a:gd name="T74" fmla="*/ 2147483647 w 230"/>
              <a:gd name="T75" fmla="*/ 2147483647 h 5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30"/>
              <a:gd name="T115" fmla="*/ 0 h 569"/>
              <a:gd name="T116" fmla="*/ 230 w 230"/>
              <a:gd name="T117" fmla="*/ 569 h 569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30" h="569">
                <a:moveTo>
                  <a:pt x="127" y="539"/>
                </a:moveTo>
                <a:lnTo>
                  <a:pt x="130" y="552"/>
                </a:lnTo>
                <a:lnTo>
                  <a:pt x="139" y="564"/>
                </a:lnTo>
                <a:lnTo>
                  <a:pt x="153" y="568"/>
                </a:lnTo>
                <a:lnTo>
                  <a:pt x="158" y="568"/>
                </a:lnTo>
                <a:lnTo>
                  <a:pt x="171" y="564"/>
                </a:lnTo>
                <a:lnTo>
                  <a:pt x="181" y="552"/>
                </a:lnTo>
                <a:lnTo>
                  <a:pt x="184" y="539"/>
                </a:lnTo>
                <a:lnTo>
                  <a:pt x="184" y="331"/>
                </a:lnTo>
                <a:lnTo>
                  <a:pt x="184" y="168"/>
                </a:lnTo>
                <a:lnTo>
                  <a:pt x="186" y="163"/>
                </a:lnTo>
                <a:lnTo>
                  <a:pt x="189" y="161"/>
                </a:lnTo>
                <a:lnTo>
                  <a:pt x="193" y="163"/>
                </a:lnTo>
                <a:lnTo>
                  <a:pt x="195" y="168"/>
                </a:lnTo>
                <a:lnTo>
                  <a:pt x="195" y="320"/>
                </a:lnTo>
                <a:lnTo>
                  <a:pt x="197" y="327"/>
                </a:lnTo>
                <a:lnTo>
                  <a:pt x="203" y="334"/>
                </a:lnTo>
                <a:lnTo>
                  <a:pt x="212" y="336"/>
                </a:lnTo>
                <a:lnTo>
                  <a:pt x="221" y="334"/>
                </a:lnTo>
                <a:lnTo>
                  <a:pt x="227" y="327"/>
                </a:lnTo>
                <a:lnTo>
                  <a:pt x="229" y="320"/>
                </a:lnTo>
                <a:lnTo>
                  <a:pt x="229" y="140"/>
                </a:lnTo>
                <a:lnTo>
                  <a:pt x="227" y="130"/>
                </a:lnTo>
                <a:lnTo>
                  <a:pt x="221" y="122"/>
                </a:lnTo>
                <a:lnTo>
                  <a:pt x="212" y="120"/>
                </a:lnTo>
                <a:lnTo>
                  <a:pt x="17" y="120"/>
                </a:lnTo>
                <a:lnTo>
                  <a:pt x="8" y="122"/>
                </a:lnTo>
                <a:lnTo>
                  <a:pt x="2" y="130"/>
                </a:lnTo>
                <a:lnTo>
                  <a:pt x="0" y="140"/>
                </a:lnTo>
                <a:lnTo>
                  <a:pt x="0" y="320"/>
                </a:lnTo>
                <a:lnTo>
                  <a:pt x="2" y="327"/>
                </a:lnTo>
                <a:lnTo>
                  <a:pt x="8" y="334"/>
                </a:lnTo>
                <a:lnTo>
                  <a:pt x="17" y="336"/>
                </a:lnTo>
                <a:lnTo>
                  <a:pt x="26" y="334"/>
                </a:lnTo>
                <a:lnTo>
                  <a:pt x="32" y="327"/>
                </a:lnTo>
                <a:lnTo>
                  <a:pt x="34" y="320"/>
                </a:lnTo>
                <a:lnTo>
                  <a:pt x="34" y="168"/>
                </a:lnTo>
                <a:lnTo>
                  <a:pt x="36" y="163"/>
                </a:lnTo>
                <a:lnTo>
                  <a:pt x="42" y="161"/>
                </a:lnTo>
                <a:lnTo>
                  <a:pt x="44" y="163"/>
                </a:lnTo>
                <a:lnTo>
                  <a:pt x="46" y="168"/>
                </a:lnTo>
                <a:lnTo>
                  <a:pt x="46" y="331"/>
                </a:lnTo>
                <a:lnTo>
                  <a:pt x="46" y="539"/>
                </a:lnTo>
                <a:lnTo>
                  <a:pt x="48" y="552"/>
                </a:lnTo>
                <a:lnTo>
                  <a:pt x="58" y="564"/>
                </a:lnTo>
                <a:lnTo>
                  <a:pt x="71" y="568"/>
                </a:lnTo>
                <a:lnTo>
                  <a:pt x="78" y="568"/>
                </a:lnTo>
                <a:lnTo>
                  <a:pt x="91" y="564"/>
                </a:lnTo>
                <a:lnTo>
                  <a:pt x="100" y="552"/>
                </a:lnTo>
                <a:lnTo>
                  <a:pt x="104" y="539"/>
                </a:lnTo>
                <a:lnTo>
                  <a:pt x="104" y="342"/>
                </a:lnTo>
                <a:lnTo>
                  <a:pt x="106" y="334"/>
                </a:lnTo>
                <a:lnTo>
                  <a:pt x="115" y="331"/>
                </a:lnTo>
                <a:lnTo>
                  <a:pt x="123" y="334"/>
                </a:lnTo>
                <a:lnTo>
                  <a:pt x="127" y="342"/>
                </a:lnTo>
                <a:lnTo>
                  <a:pt x="127" y="539"/>
                </a:lnTo>
                <a:lnTo>
                  <a:pt x="64" y="52"/>
                </a:lnTo>
                <a:lnTo>
                  <a:pt x="68" y="34"/>
                </a:lnTo>
                <a:lnTo>
                  <a:pt x="76" y="19"/>
                </a:lnTo>
                <a:lnTo>
                  <a:pt x="90" y="7"/>
                </a:lnTo>
                <a:lnTo>
                  <a:pt x="106" y="0"/>
                </a:lnTo>
                <a:lnTo>
                  <a:pt x="123" y="0"/>
                </a:lnTo>
                <a:lnTo>
                  <a:pt x="139" y="7"/>
                </a:lnTo>
                <a:lnTo>
                  <a:pt x="155" y="19"/>
                </a:lnTo>
                <a:lnTo>
                  <a:pt x="161" y="34"/>
                </a:lnTo>
                <a:lnTo>
                  <a:pt x="165" y="52"/>
                </a:lnTo>
                <a:lnTo>
                  <a:pt x="161" y="72"/>
                </a:lnTo>
                <a:lnTo>
                  <a:pt x="155" y="89"/>
                </a:lnTo>
                <a:lnTo>
                  <a:pt x="139" y="100"/>
                </a:lnTo>
                <a:lnTo>
                  <a:pt x="123" y="106"/>
                </a:lnTo>
                <a:lnTo>
                  <a:pt x="106" y="106"/>
                </a:lnTo>
                <a:lnTo>
                  <a:pt x="90" y="100"/>
                </a:lnTo>
                <a:lnTo>
                  <a:pt x="76" y="89"/>
                </a:lnTo>
                <a:lnTo>
                  <a:pt x="68" y="72"/>
                </a:lnTo>
                <a:lnTo>
                  <a:pt x="64" y="52"/>
                </a:lnTo>
                <a:lnTo>
                  <a:pt x="127" y="539"/>
                </a:lnTo>
              </a:path>
            </a:pathLst>
          </a:custGeom>
          <a:solidFill>
            <a:srgbClr val="3366FF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84" name="Freeform 28"/>
          <p:cNvSpPr>
            <a:spLocks/>
          </p:cNvSpPr>
          <p:nvPr/>
        </p:nvSpPr>
        <p:spPr bwMode="auto">
          <a:xfrm>
            <a:off x="4611688" y="2405063"/>
            <a:ext cx="365125" cy="709612"/>
          </a:xfrm>
          <a:custGeom>
            <a:avLst/>
            <a:gdLst>
              <a:gd name="T0" fmla="*/ 2147483647 w 230"/>
              <a:gd name="T1" fmla="*/ 2147483647 h 447"/>
              <a:gd name="T2" fmla="*/ 2147483647 w 230"/>
              <a:gd name="T3" fmla="*/ 2147483647 h 447"/>
              <a:gd name="T4" fmla="*/ 2147483647 w 230"/>
              <a:gd name="T5" fmla="*/ 2147483647 h 447"/>
              <a:gd name="T6" fmla="*/ 2147483647 w 230"/>
              <a:gd name="T7" fmla="*/ 2147483647 h 447"/>
              <a:gd name="T8" fmla="*/ 2147483647 w 230"/>
              <a:gd name="T9" fmla="*/ 2147483647 h 447"/>
              <a:gd name="T10" fmla="*/ 2147483647 w 230"/>
              <a:gd name="T11" fmla="*/ 2147483647 h 447"/>
              <a:gd name="T12" fmla="*/ 2147483647 w 230"/>
              <a:gd name="T13" fmla="*/ 2147483647 h 447"/>
              <a:gd name="T14" fmla="*/ 2147483647 w 230"/>
              <a:gd name="T15" fmla="*/ 2147483647 h 447"/>
              <a:gd name="T16" fmla="*/ 2147483647 w 230"/>
              <a:gd name="T17" fmla="*/ 2147483647 h 447"/>
              <a:gd name="T18" fmla="*/ 2147483647 w 230"/>
              <a:gd name="T19" fmla="*/ 2147483647 h 447"/>
              <a:gd name="T20" fmla="*/ 2147483647 w 230"/>
              <a:gd name="T21" fmla="*/ 2147483647 h 447"/>
              <a:gd name="T22" fmla="*/ 2147483647 w 230"/>
              <a:gd name="T23" fmla="*/ 2147483647 h 447"/>
              <a:gd name="T24" fmla="*/ 2147483647 w 230"/>
              <a:gd name="T25" fmla="*/ 2147483647 h 447"/>
              <a:gd name="T26" fmla="*/ 2147483647 w 230"/>
              <a:gd name="T27" fmla="*/ 2147483647 h 447"/>
              <a:gd name="T28" fmla="*/ 2147483647 w 230"/>
              <a:gd name="T29" fmla="*/ 2147483647 h 447"/>
              <a:gd name="T30" fmla="*/ 2147483647 w 230"/>
              <a:gd name="T31" fmla="*/ 2147483647 h 447"/>
              <a:gd name="T32" fmla="*/ 2147483647 w 230"/>
              <a:gd name="T33" fmla="*/ 2147483647 h 447"/>
              <a:gd name="T34" fmla="*/ 2147483647 w 230"/>
              <a:gd name="T35" fmla="*/ 2147483647 h 447"/>
              <a:gd name="T36" fmla="*/ 2147483647 w 230"/>
              <a:gd name="T37" fmla="*/ 2147483647 h 447"/>
              <a:gd name="T38" fmla="*/ 2147483647 w 230"/>
              <a:gd name="T39" fmla="*/ 2147483647 h 447"/>
              <a:gd name="T40" fmla="*/ 2147483647 w 230"/>
              <a:gd name="T41" fmla="*/ 2147483647 h 447"/>
              <a:gd name="T42" fmla="*/ 2147483647 w 230"/>
              <a:gd name="T43" fmla="*/ 2147483647 h 447"/>
              <a:gd name="T44" fmla="*/ 2147483647 w 230"/>
              <a:gd name="T45" fmla="*/ 2147483647 h 447"/>
              <a:gd name="T46" fmla="*/ 2147483647 w 230"/>
              <a:gd name="T47" fmla="*/ 2147483647 h 447"/>
              <a:gd name="T48" fmla="*/ 2147483647 w 230"/>
              <a:gd name="T49" fmla="*/ 0 h 447"/>
              <a:gd name="T50" fmla="*/ 2147483647 w 230"/>
              <a:gd name="T51" fmla="*/ 0 h 447"/>
              <a:gd name="T52" fmla="*/ 2147483647 w 230"/>
              <a:gd name="T53" fmla="*/ 2147483647 h 447"/>
              <a:gd name="T54" fmla="*/ 2147483647 w 230"/>
              <a:gd name="T55" fmla="*/ 2147483647 h 447"/>
              <a:gd name="T56" fmla="*/ 0 w 230"/>
              <a:gd name="T57" fmla="*/ 2147483647 h 447"/>
              <a:gd name="T58" fmla="*/ 0 w 230"/>
              <a:gd name="T59" fmla="*/ 2147483647 h 447"/>
              <a:gd name="T60" fmla="*/ 2147483647 w 230"/>
              <a:gd name="T61" fmla="*/ 2147483647 h 447"/>
              <a:gd name="T62" fmla="*/ 2147483647 w 230"/>
              <a:gd name="T63" fmla="*/ 2147483647 h 447"/>
              <a:gd name="T64" fmla="*/ 2147483647 w 230"/>
              <a:gd name="T65" fmla="*/ 2147483647 h 447"/>
              <a:gd name="T66" fmla="*/ 2147483647 w 230"/>
              <a:gd name="T67" fmla="*/ 2147483647 h 447"/>
              <a:gd name="T68" fmla="*/ 2147483647 w 230"/>
              <a:gd name="T69" fmla="*/ 2147483647 h 447"/>
              <a:gd name="T70" fmla="*/ 2147483647 w 230"/>
              <a:gd name="T71" fmla="*/ 2147483647 h 447"/>
              <a:gd name="T72" fmla="*/ 2147483647 w 230"/>
              <a:gd name="T73" fmla="*/ 2147483647 h 447"/>
              <a:gd name="T74" fmla="*/ 2147483647 w 230"/>
              <a:gd name="T75" fmla="*/ 2147483647 h 447"/>
              <a:gd name="T76" fmla="*/ 2147483647 w 230"/>
              <a:gd name="T77" fmla="*/ 2147483647 h 447"/>
              <a:gd name="T78" fmla="*/ 2147483647 w 230"/>
              <a:gd name="T79" fmla="*/ 2147483647 h 447"/>
              <a:gd name="T80" fmla="*/ 2147483647 w 230"/>
              <a:gd name="T81" fmla="*/ 2147483647 h 447"/>
              <a:gd name="T82" fmla="*/ 2147483647 w 230"/>
              <a:gd name="T83" fmla="*/ 2147483647 h 447"/>
              <a:gd name="T84" fmla="*/ 2147483647 w 230"/>
              <a:gd name="T85" fmla="*/ 2147483647 h 447"/>
              <a:gd name="T86" fmla="*/ 2147483647 w 230"/>
              <a:gd name="T87" fmla="*/ 2147483647 h 447"/>
              <a:gd name="T88" fmla="*/ 2147483647 w 230"/>
              <a:gd name="T89" fmla="*/ 2147483647 h 447"/>
              <a:gd name="T90" fmla="*/ 2147483647 w 230"/>
              <a:gd name="T91" fmla="*/ 2147483647 h 447"/>
              <a:gd name="T92" fmla="*/ 2147483647 w 230"/>
              <a:gd name="T93" fmla="*/ 2147483647 h 447"/>
              <a:gd name="T94" fmla="*/ 2147483647 w 230"/>
              <a:gd name="T95" fmla="*/ 2147483647 h 447"/>
              <a:gd name="T96" fmla="*/ 2147483647 w 230"/>
              <a:gd name="T97" fmla="*/ 2147483647 h 447"/>
              <a:gd name="T98" fmla="*/ 2147483647 w 230"/>
              <a:gd name="T99" fmla="*/ 2147483647 h 447"/>
              <a:gd name="T100" fmla="*/ 2147483647 w 230"/>
              <a:gd name="T101" fmla="*/ 2147483647 h 447"/>
              <a:gd name="T102" fmla="*/ 2147483647 w 230"/>
              <a:gd name="T103" fmla="*/ 2147483647 h 447"/>
              <a:gd name="T104" fmla="*/ 2147483647 w 230"/>
              <a:gd name="T105" fmla="*/ 2147483647 h 447"/>
              <a:gd name="T106" fmla="*/ 2147483647 w 230"/>
              <a:gd name="T107" fmla="*/ 2147483647 h 447"/>
              <a:gd name="T108" fmla="*/ 2147483647 w 230"/>
              <a:gd name="T109" fmla="*/ 2147483647 h 447"/>
              <a:gd name="T110" fmla="*/ 2147483647 w 230"/>
              <a:gd name="T111" fmla="*/ 2147483647 h 44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30"/>
              <a:gd name="T169" fmla="*/ 0 h 447"/>
              <a:gd name="T170" fmla="*/ 230 w 230"/>
              <a:gd name="T171" fmla="*/ 447 h 447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30" h="447">
                <a:moveTo>
                  <a:pt x="127" y="418"/>
                </a:moveTo>
                <a:lnTo>
                  <a:pt x="130" y="430"/>
                </a:lnTo>
                <a:lnTo>
                  <a:pt x="139" y="442"/>
                </a:lnTo>
                <a:lnTo>
                  <a:pt x="153" y="446"/>
                </a:lnTo>
                <a:lnTo>
                  <a:pt x="158" y="446"/>
                </a:lnTo>
                <a:lnTo>
                  <a:pt x="171" y="442"/>
                </a:lnTo>
                <a:lnTo>
                  <a:pt x="181" y="430"/>
                </a:lnTo>
                <a:lnTo>
                  <a:pt x="184" y="418"/>
                </a:lnTo>
                <a:lnTo>
                  <a:pt x="184" y="210"/>
                </a:lnTo>
                <a:lnTo>
                  <a:pt x="184" y="47"/>
                </a:lnTo>
                <a:lnTo>
                  <a:pt x="186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9" y="198"/>
                </a:lnTo>
                <a:lnTo>
                  <a:pt x="229" y="20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20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2" y="40"/>
                </a:lnTo>
                <a:lnTo>
                  <a:pt x="44" y="42"/>
                </a:lnTo>
                <a:lnTo>
                  <a:pt x="46" y="47"/>
                </a:lnTo>
                <a:lnTo>
                  <a:pt x="46" y="210"/>
                </a:lnTo>
                <a:lnTo>
                  <a:pt x="46" y="418"/>
                </a:lnTo>
                <a:lnTo>
                  <a:pt x="48" y="430"/>
                </a:lnTo>
                <a:lnTo>
                  <a:pt x="58" y="442"/>
                </a:lnTo>
                <a:lnTo>
                  <a:pt x="71" y="446"/>
                </a:lnTo>
                <a:lnTo>
                  <a:pt x="78" y="446"/>
                </a:lnTo>
                <a:lnTo>
                  <a:pt x="91" y="442"/>
                </a:lnTo>
                <a:lnTo>
                  <a:pt x="100" y="430"/>
                </a:lnTo>
                <a:lnTo>
                  <a:pt x="104" y="418"/>
                </a:lnTo>
                <a:lnTo>
                  <a:pt x="104" y="221"/>
                </a:lnTo>
                <a:lnTo>
                  <a:pt x="106" y="213"/>
                </a:lnTo>
                <a:lnTo>
                  <a:pt x="115" y="210"/>
                </a:lnTo>
                <a:lnTo>
                  <a:pt x="123" y="213"/>
                </a:lnTo>
                <a:lnTo>
                  <a:pt x="127" y="221"/>
                </a:lnTo>
                <a:lnTo>
                  <a:pt x="127" y="418"/>
                </a:lnTo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85" name="Freeform 29"/>
          <p:cNvSpPr>
            <a:spLocks/>
          </p:cNvSpPr>
          <p:nvPr/>
        </p:nvSpPr>
        <p:spPr bwMode="auto">
          <a:xfrm>
            <a:off x="4716463" y="2211388"/>
            <a:ext cx="155575" cy="158750"/>
          </a:xfrm>
          <a:custGeom>
            <a:avLst/>
            <a:gdLst>
              <a:gd name="T0" fmla="*/ 0 w 98"/>
              <a:gd name="T1" fmla="*/ 2147483647 h 100"/>
              <a:gd name="T2" fmla="*/ 2147483647 w 98"/>
              <a:gd name="T3" fmla="*/ 2147483647 h 100"/>
              <a:gd name="T4" fmla="*/ 2147483647 w 98"/>
              <a:gd name="T5" fmla="*/ 2147483647 h 100"/>
              <a:gd name="T6" fmla="*/ 2147483647 w 98"/>
              <a:gd name="T7" fmla="*/ 2147483647 h 100"/>
              <a:gd name="T8" fmla="*/ 2147483647 w 98"/>
              <a:gd name="T9" fmla="*/ 0 h 100"/>
              <a:gd name="T10" fmla="*/ 2147483647 w 98"/>
              <a:gd name="T11" fmla="*/ 0 h 100"/>
              <a:gd name="T12" fmla="*/ 2147483647 w 98"/>
              <a:gd name="T13" fmla="*/ 2147483647 h 100"/>
              <a:gd name="T14" fmla="*/ 2147483647 w 98"/>
              <a:gd name="T15" fmla="*/ 2147483647 h 100"/>
              <a:gd name="T16" fmla="*/ 2147483647 w 98"/>
              <a:gd name="T17" fmla="*/ 2147483647 h 100"/>
              <a:gd name="T18" fmla="*/ 2147483647 w 98"/>
              <a:gd name="T19" fmla="*/ 2147483647 h 100"/>
              <a:gd name="T20" fmla="*/ 2147483647 w 98"/>
              <a:gd name="T21" fmla="*/ 2147483647 h 100"/>
              <a:gd name="T22" fmla="*/ 2147483647 w 98"/>
              <a:gd name="T23" fmla="*/ 2147483647 h 100"/>
              <a:gd name="T24" fmla="*/ 2147483647 w 98"/>
              <a:gd name="T25" fmla="*/ 2147483647 h 100"/>
              <a:gd name="T26" fmla="*/ 2147483647 w 98"/>
              <a:gd name="T27" fmla="*/ 2147483647 h 100"/>
              <a:gd name="T28" fmla="*/ 2147483647 w 98"/>
              <a:gd name="T29" fmla="*/ 2147483647 h 100"/>
              <a:gd name="T30" fmla="*/ 2147483647 w 98"/>
              <a:gd name="T31" fmla="*/ 2147483647 h 100"/>
              <a:gd name="T32" fmla="*/ 2147483647 w 98"/>
              <a:gd name="T33" fmla="*/ 2147483647 h 100"/>
              <a:gd name="T34" fmla="*/ 2147483647 w 98"/>
              <a:gd name="T35" fmla="*/ 2147483647 h 100"/>
              <a:gd name="T36" fmla="*/ 0 w 98"/>
              <a:gd name="T37" fmla="*/ 2147483647 h 1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8"/>
              <a:gd name="T58" fmla="*/ 0 h 100"/>
              <a:gd name="T59" fmla="*/ 98 w 98"/>
              <a:gd name="T60" fmla="*/ 100 h 10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8" h="100">
                <a:moveTo>
                  <a:pt x="0" y="49"/>
                </a:moveTo>
                <a:lnTo>
                  <a:pt x="4" y="31"/>
                </a:lnTo>
                <a:lnTo>
                  <a:pt x="12" y="18"/>
                </a:lnTo>
                <a:lnTo>
                  <a:pt x="25" y="6"/>
                </a:lnTo>
                <a:lnTo>
                  <a:pt x="41" y="0"/>
                </a:lnTo>
                <a:lnTo>
                  <a:pt x="56" y="0"/>
                </a:lnTo>
                <a:lnTo>
                  <a:pt x="72" y="6"/>
                </a:lnTo>
                <a:lnTo>
                  <a:pt x="87" y="18"/>
                </a:lnTo>
                <a:lnTo>
                  <a:pt x="93" y="31"/>
                </a:lnTo>
                <a:lnTo>
                  <a:pt x="97" y="49"/>
                </a:lnTo>
                <a:lnTo>
                  <a:pt x="93" y="68"/>
                </a:lnTo>
                <a:lnTo>
                  <a:pt x="87" y="83"/>
                </a:lnTo>
                <a:lnTo>
                  <a:pt x="72" y="93"/>
                </a:lnTo>
                <a:lnTo>
                  <a:pt x="56" y="99"/>
                </a:lnTo>
                <a:lnTo>
                  <a:pt x="41" y="99"/>
                </a:lnTo>
                <a:lnTo>
                  <a:pt x="25" y="93"/>
                </a:lnTo>
                <a:lnTo>
                  <a:pt x="12" y="83"/>
                </a:lnTo>
                <a:lnTo>
                  <a:pt x="4" y="68"/>
                </a:lnTo>
                <a:lnTo>
                  <a:pt x="0" y="49"/>
                </a:lnTo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86" name="Freeform 30"/>
          <p:cNvSpPr>
            <a:spLocks/>
          </p:cNvSpPr>
          <p:nvPr/>
        </p:nvSpPr>
        <p:spPr bwMode="auto">
          <a:xfrm>
            <a:off x="5526088" y="2211388"/>
            <a:ext cx="365125" cy="903287"/>
          </a:xfrm>
          <a:custGeom>
            <a:avLst/>
            <a:gdLst>
              <a:gd name="T0" fmla="*/ 2147483647 w 230"/>
              <a:gd name="T1" fmla="*/ 2147483647 h 569"/>
              <a:gd name="T2" fmla="*/ 2147483647 w 230"/>
              <a:gd name="T3" fmla="*/ 2147483647 h 569"/>
              <a:gd name="T4" fmla="*/ 2147483647 w 230"/>
              <a:gd name="T5" fmla="*/ 2147483647 h 569"/>
              <a:gd name="T6" fmla="*/ 2147483647 w 230"/>
              <a:gd name="T7" fmla="*/ 2147483647 h 569"/>
              <a:gd name="T8" fmla="*/ 2147483647 w 230"/>
              <a:gd name="T9" fmla="*/ 2147483647 h 569"/>
              <a:gd name="T10" fmla="*/ 2147483647 w 230"/>
              <a:gd name="T11" fmla="*/ 2147483647 h 569"/>
              <a:gd name="T12" fmla="*/ 2147483647 w 230"/>
              <a:gd name="T13" fmla="*/ 2147483647 h 569"/>
              <a:gd name="T14" fmla="*/ 2147483647 w 230"/>
              <a:gd name="T15" fmla="*/ 2147483647 h 569"/>
              <a:gd name="T16" fmla="*/ 2147483647 w 230"/>
              <a:gd name="T17" fmla="*/ 2147483647 h 569"/>
              <a:gd name="T18" fmla="*/ 2147483647 w 230"/>
              <a:gd name="T19" fmla="*/ 2147483647 h 569"/>
              <a:gd name="T20" fmla="*/ 2147483647 w 230"/>
              <a:gd name="T21" fmla="*/ 2147483647 h 569"/>
              <a:gd name="T22" fmla="*/ 2147483647 w 230"/>
              <a:gd name="T23" fmla="*/ 2147483647 h 569"/>
              <a:gd name="T24" fmla="*/ 2147483647 w 230"/>
              <a:gd name="T25" fmla="*/ 2147483647 h 569"/>
              <a:gd name="T26" fmla="*/ 2147483647 w 230"/>
              <a:gd name="T27" fmla="*/ 2147483647 h 569"/>
              <a:gd name="T28" fmla="*/ 0 w 230"/>
              <a:gd name="T29" fmla="*/ 2147483647 h 569"/>
              <a:gd name="T30" fmla="*/ 2147483647 w 230"/>
              <a:gd name="T31" fmla="*/ 2147483647 h 569"/>
              <a:gd name="T32" fmla="*/ 2147483647 w 230"/>
              <a:gd name="T33" fmla="*/ 2147483647 h 569"/>
              <a:gd name="T34" fmla="*/ 2147483647 w 230"/>
              <a:gd name="T35" fmla="*/ 2147483647 h 569"/>
              <a:gd name="T36" fmla="*/ 2147483647 w 230"/>
              <a:gd name="T37" fmla="*/ 2147483647 h 569"/>
              <a:gd name="T38" fmla="*/ 2147483647 w 230"/>
              <a:gd name="T39" fmla="*/ 2147483647 h 569"/>
              <a:gd name="T40" fmla="*/ 2147483647 w 230"/>
              <a:gd name="T41" fmla="*/ 2147483647 h 569"/>
              <a:gd name="T42" fmla="*/ 2147483647 w 230"/>
              <a:gd name="T43" fmla="*/ 2147483647 h 569"/>
              <a:gd name="T44" fmla="*/ 2147483647 w 230"/>
              <a:gd name="T45" fmla="*/ 2147483647 h 569"/>
              <a:gd name="T46" fmla="*/ 2147483647 w 230"/>
              <a:gd name="T47" fmla="*/ 2147483647 h 569"/>
              <a:gd name="T48" fmla="*/ 2147483647 w 230"/>
              <a:gd name="T49" fmla="*/ 2147483647 h 569"/>
              <a:gd name="T50" fmla="*/ 2147483647 w 230"/>
              <a:gd name="T51" fmla="*/ 2147483647 h 569"/>
              <a:gd name="T52" fmla="*/ 2147483647 w 230"/>
              <a:gd name="T53" fmla="*/ 2147483647 h 569"/>
              <a:gd name="T54" fmla="*/ 2147483647 w 230"/>
              <a:gd name="T55" fmla="*/ 2147483647 h 569"/>
              <a:gd name="T56" fmla="*/ 2147483647 w 230"/>
              <a:gd name="T57" fmla="*/ 2147483647 h 569"/>
              <a:gd name="T58" fmla="*/ 2147483647 w 230"/>
              <a:gd name="T59" fmla="*/ 2147483647 h 569"/>
              <a:gd name="T60" fmla="*/ 2147483647 w 230"/>
              <a:gd name="T61" fmla="*/ 0 h 569"/>
              <a:gd name="T62" fmla="*/ 2147483647 w 230"/>
              <a:gd name="T63" fmla="*/ 2147483647 h 569"/>
              <a:gd name="T64" fmla="*/ 2147483647 w 230"/>
              <a:gd name="T65" fmla="*/ 2147483647 h 569"/>
              <a:gd name="T66" fmla="*/ 2147483647 w 230"/>
              <a:gd name="T67" fmla="*/ 2147483647 h 569"/>
              <a:gd name="T68" fmla="*/ 2147483647 w 230"/>
              <a:gd name="T69" fmla="*/ 2147483647 h 569"/>
              <a:gd name="T70" fmla="*/ 2147483647 w 230"/>
              <a:gd name="T71" fmla="*/ 2147483647 h 569"/>
              <a:gd name="T72" fmla="*/ 2147483647 w 230"/>
              <a:gd name="T73" fmla="*/ 2147483647 h 569"/>
              <a:gd name="T74" fmla="*/ 2147483647 w 230"/>
              <a:gd name="T75" fmla="*/ 2147483647 h 5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30"/>
              <a:gd name="T115" fmla="*/ 0 h 569"/>
              <a:gd name="T116" fmla="*/ 230 w 230"/>
              <a:gd name="T117" fmla="*/ 569 h 569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30" h="569">
                <a:moveTo>
                  <a:pt x="127" y="539"/>
                </a:moveTo>
                <a:lnTo>
                  <a:pt x="130" y="552"/>
                </a:lnTo>
                <a:lnTo>
                  <a:pt x="139" y="564"/>
                </a:lnTo>
                <a:lnTo>
                  <a:pt x="153" y="568"/>
                </a:lnTo>
                <a:lnTo>
                  <a:pt x="158" y="568"/>
                </a:lnTo>
                <a:lnTo>
                  <a:pt x="171" y="564"/>
                </a:lnTo>
                <a:lnTo>
                  <a:pt x="181" y="552"/>
                </a:lnTo>
                <a:lnTo>
                  <a:pt x="184" y="539"/>
                </a:lnTo>
                <a:lnTo>
                  <a:pt x="184" y="331"/>
                </a:lnTo>
                <a:lnTo>
                  <a:pt x="184" y="168"/>
                </a:lnTo>
                <a:lnTo>
                  <a:pt x="186" y="163"/>
                </a:lnTo>
                <a:lnTo>
                  <a:pt x="189" y="161"/>
                </a:lnTo>
                <a:lnTo>
                  <a:pt x="193" y="163"/>
                </a:lnTo>
                <a:lnTo>
                  <a:pt x="195" y="168"/>
                </a:lnTo>
                <a:lnTo>
                  <a:pt x="195" y="320"/>
                </a:lnTo>
                <a:lnTo>
                  <a:pt x="197" y="327"/>
                </a:lnTo>
                <a:lnTo>
                  <a:pt x="203" y="334"/>
                </a:lnTo>
                <a:lnTo>
                  <a:pt x="212" y="336"/>
                </a:lnTo>
                <a:lnTo>
                  <a:pt x="221" y="334"/>
                </a:lnTo>
                <a:lnTo>
                  <a:pt x="227" y="327"/>
                </a:lnTo>
                <a:lnTo>
                  <a:pt x="229" y="320"/>
                </a:lnTo>
                <a:lnTo>
                  <a:pt x="229" y="140"/>
                </a:lnTo>
                <a:lnTo>
                  <a:pt x="227" y="130"/>
                </a:lnTo>
                <a:lnTo>
                  <a:pt x="221" y="122"/>
                </a:lnTo>
                <a:lnTo>
                  <a:pt x="212" y="120"/>
                </a:lnTo>
                <a:lnTo>
                  <a:pt x="17" y="120"/>
                </a:lnTo>
                <a:lnTo>
                  <a:pt x="8" y="122"/>
                </a:lnTo>
                <a:lnTo>
                  <a:pt x="2" y="130"/>
                </a:lnTo>
                <a:lnTo>
                  <a:pt x="0" y="140"/>
                </a:lnTo>
                <a:lnTo>
                  <a:pt x="0" y="320"/>
                </a:lnTo>
                <a:lnTo>
                  <a:pt x="2" y="327"/>
                </a:lnTo>
                <a:lnTo>
                  <a:pt x="8" y="334"/>
                </a:lnTo>
                <a:lnTo>
                  <a:pt x="17" y="336"/>
                </a:lnTo>
                <a:lnTo>
                  <a:pt x="26" y="334"/>
                </a:lnTo>
                <a:lnTo>
                  <a:pt x="32" y="327"/>
                </a:lnTo>
                <a:lnTo>
                  <a:pt x="34" y="320"/>
                </a:lnTo>
                <a:lnTo>
                  <a:pt x="34" y="168"/>
                </a:lnTo>
                <a:lnTo>
                  <a:pt x="36" y="163"/>
                </a:lnTo>
                <a:lnTo>
                  <a:pt x="42" y="161"/>
                </a:lnTo>
                <a:lnTo>
                  <a:pt x="44" y="163"/>
                </a:lnTo>
                <a:lnTo>
                  <a:pt x="46" y="168"/>
                </a:lnTo>
                <a:lnTo>
                  <a:pt x="46" y="331"/>
                </a:lnTo>
                <a:lnTo>
                  <a:pt x="46" y="539"/>
                </a:lnTo>
                <a:lnTo>
                  <a:pt x="48" y="552"/>
                </a:lnTo>
                <a:lnTo>
                  <a:pt x="58" y="564"/>
                </a:lnTo>
                <a:lnTo>
                  <a:pt x="71" y="568"/>
                </a:lnTo>
                <a:lnTo>
                  <a:pt x="78" y="568"/>
                </a:lnTo>
                <a:lnTo>
                  <a:pt x="91" y="564"/>
                </a:lnTo>
                <a:lnTo>
                  <a:pt x="100" y="552"/>
                </a:lnTo>
                <a:lnTo>
                  <a:pt x="104" y="539"/>
                </a:lnTo>
                <a:lnTo>
                  <a:pt x="104" y="342"/>
                </a:lnTo>
                <a:lnTo>
                  <a:pt x="106" y="334"/>
                </a:lnTo>
                <a:lnTo>
                  <a:pt x="115" y="331"/>
                </a:lnTo>
                <a:lnTo>
                  <a:pt x="123" y="334"/>
                </a:lnTo>
                <a:lnTo>
                  <a:pt x="127" y="342"/>
                </a:lnTo>
                <a:lnTo>
                  <a:pt x="127" y="539"/>
                </a:lnTo>
                <a:lnTo>
                  <a:pt x="64" y="52"/>
                </a:lnTo>
                <a:lnTo>
                  <a:pt x="68" y="34"/>
                </a:lnTo>
                <a:lnTo>
                  <a:pt x="76" y="19"/>
                </a:lnTo>
                <a:lnTo>
                  <a:pt x="90" y="7"/>
                </a:lnTo>
                <a:lnTo>
                  <a:pt x="106" y="0"/>
                </a:lnTo>
                <a:lnTo>
                  <a:pt x="123" y="0"/>
                </a:lnTo>
                <a:lnTo>
                  <a:pt x="139" y="7"/>
                </a:lnTo>
                <a:lnTo>
                  <a:pt x="155" y="19"/>
                </a:lnTo>
                <a:lnTo>
                  <a:pt x="161" y="34"/>
                </a:lnTo>
                <a:lnTo>
                  <a:pt x="165" y="52"/>
                </a:lnTo>
                <a:lnTo>
                  <a:pt x="161" y="72"/>
                </a:lnTo>
                <a:lnTo>
                  <a:pt x="155" y="89"/>
                </a:lnTo>
                <a:lnTo>
                  <a:pt x="139" y="100"/>
                </a:lnTo>
                <a:lnTo>
                  <a:pt x="123" y="106"/>
                </a:lnTo>
                <a:lnTo>
                  <a:pt x="106" y="106"/>
                </a:lnTo>
                <a:lnTo>
                  <a:pt x="90" y="100"/>
                </a:lnTo>
                <a:lnTo>
                  <a:pt x="76" y="89"/>
                </a:lnTo>
                <a:lnTo>
                  <a:pt x="68" y="72"/>
                </a:lnTo>
                <a:lnTo>
                  <a:pt x="64" y="52"/>
                </a:lnTo>
                <a:lnTo>
                  <a:pt x="127" y="539"/>
                </a:lnTo>
              </a:path>
            </a:pathLst>
          </a:custGeom>
          <a:solidFill>
            <a:srgbClr val="00B7A5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87" name="Freeform 31"/>
          <p:cNvSpPr>
            <a:spLocks/>
          </p:cNvSpPr>
          <p:nvPr/>
        </p:nvSpPr>
        <p:spPr bwMode="auto">
          <a:xfrm>
            <a:off x="5526088" y="2405063"/>
            <a:ext cx="365125" cy="709612"/>
          </a:xfrm>
          <a:custGeom>
            <a:avLst/>
            <a:gdLst>
              <a:gd name="T0" fmla="*/ 2147483647 w 230"/>
              <a:gd name="T1" fmla="*/ 2147483647 h 447"/>
              <a:gd name="T2" fmla="*/ 2147483647 w 230"/>
              <a:gd name="T3" fmla="*/ 2147483647 h 447"/>
              <a:gd name="T4" fmla="*/ 2147483647 w 230"/>
              <a:gd name="T5" fmla="*/ 2147483647 h 447"/>
              <a:gd name="T6" fmla="*/ 2147483647 w 230"/>
              <a:gd name="T7" fmla="*/ 2147483647 h 447"/>
              <a:gd name="T8" fmla="*/ 2147483647 w 230"/>
              <a:gd name="T9" fmla="*/ 2147483647 h 447"/>
              <a:gd name="T10" fmla="*/ 2147483647 w 230"/>
              <a:gd name="T11" fmla="*/ 2147483647 h 447"/>
              <a:gd name="T12" fmla="*/ 2147483647 w 230"/>
              <a:gd name="T13" fmla="*/ 2147483647 h 447"/>
              <a:gd name="T14" fmla="*/ 2147483647 w 230"/>
              <a:gd name="T15" fmla="*/ 2147483647 h 447"/>
              <a:gd name="T16" fmla="*/ 2147483647 w 230"/>
              <a:gd name="T17" fmla="*/ 2147483647 h 447"/>
              <a:gd name="T18" fmla="*/ 2147483647 w 230"/>
              <a:gd name="T19" fmla="*/ 2147483647 h 447"/>
              <a:gd name="T20" fmla="*/ 2147483647 w 230"/>
              <a:gd name="T21" fmla="*/ 2147483647 h 447"/>
              <a:gd name="T22" fmla="*/ 2147483647 w 230"/>
              <a:gd name="T23" fmla="*/ 2147483647 h 447"/>
              <a:gd name="T24" fmla="*/ 2147483647 w 230"/>
              <a:gd name="T25" fmla="*/ 2147483647 h 447"/>
              <a:gd name="T26" fmla="*/ 2147483647 w 230"/>
              <a:gd name="T27" fmla="*/ 2147483647 h 447"/>
              <a:gd name="T28" fmla="*/ 2147483647 w 230"/>
              <a:gd name="T29" fmla="*/ 2147483647 h 447"/>
              <a:gd name="T30" fmla="*/ 2147483647 w 230"/>
              <a:gd name="T31" fmla="*/ 2147483647 h 447"/>
              <a:gd name="T32" fmla="*/ 2147483647 w 230"/>
              <a:gd name="T33" fmla="*/ 2147483647 h 447"/>
              <a:gd name="T34" fmla="*/ 2147483647 w 230"/>
              <a:gd name="T35" fmla="*/ 2147483647 h 447"/>
              <a:gd name="T36" fmla="*/ 2147483647 w 230"/>
              <a:gd name="T37" fmla="*/ 2147483647 h 447"/>
              <a:gd name="T38" fmla="*/ 2147483647 w 230"/>
              <a:gd name="T39" fmla="*/ 2147483647 h 447"/>
              <a:gd name="T40" fmla="*/ 2147483647 w 230"/>
              <a:gd name="T41" fmla="*/ 2147483647 h 447"/>
              <a:gd name="T42" fmla="*/ 2147483647 w 230"/>
              <a:gd name="T43" fmla="*/ 2147483647 h 447"/>
              <a:gd name="T44" fmla="*/ 2147483647 w 230"/>
              <a:gd name="T45" fmla="*/ 2147483647 h 447"/>
              <a:gd name="T46" fmla="*/ 2147483647 w 230"/>
              <a:gd name="T47" fmla="*/ 2147483647 h 447"/>
              <a:gd name="T48" fmla="*/ 2147483647 w 230"/>
              <a:gd name="T49" fmla="*/ 0 h 447"/>
              <a:gd name="T50" fmla="*/ 2147483647 w 230"/>
              <a:gd name="T51" fmla="*/ 0 h 447"/>
              <a:gd name="T52" fmla="*/ 2147483647 w 230"/>
              <a:gd name="T53" fmla="*/ 2147483647 h 447"/>
              <a:gd name="T54" fmla="*/ 2147483647 w 230"/>
              <a:gd name="T55" fmla="*/ 2147483647 h 447"/>
              <a:gd name="T56" fmla="*/ 0 w 230"/>
              <a:gd name="T57" fmla="*/ 2147483647 h 447"/>
              <a:gd name="T58" fmla="*/ 0 w 230"/>
              <a:gd name="T59" fmla="*/ 2147483647 h 447"/>
              <a:gd name="T60" fmla="*/ 2147483647 w 230"/>
              <a:gd name="T61" fmla="*/ 2147483647 h 447"/>
              <a:gd name="T62" fmla="*/ 2147483647 w 230"/>
              <a:gd name="T63" fmla="*/ 2147483647 h 447"/>
              <a:gd name="T64" fmla="*/ 2147483647 w 230"/>
              <a:gd name="T65" fmla="*/ 2147483647 h 447"/>
              <a:gd name="T66" fmla="*/ 2147483647 w 230"/>
              <a:gd name="T67" fmla="*/ 2147483647 h 447"/>
              <a:gd name="T68" fmla="*/ 2147483647 w 230"/>
              <a:gd name="T69" fmla="*/ 2147483647 h 447"/>
              <a:gd name="T70" fmla="*/ 2147483647 w 230"/>
              <a:gd name="T71" fmla="*/ 2147483647 h 447"/>
              <a:gd name="T72" fmla="*/ 2147483647 w 230"/>
              <a:gd name="T73" fmla="*/ 2147483647 h 447"/>
              <a:gd name="T74" fmla="*/ 2147483647 w 230"/>
              <a:gd name="T75" fmla="*/ 2147483647 h 447"/>
              <a:gd name="T76" fmla="*/ 2147483647 w 230"/>
              <a:gd name="T77" fmla="*/ 2147483647 h 447"/>
              <a:gd name="T78" fmla="*/ 2147483647 w 230"/>
              <a:gd name="T79" fmla="*/ 2147483647 h 447"/>
              <a:gd name="T80" fmla="*/ 2147483647 w 230"/>
              <a:gd name="T81" fmla="*/ 2147483647 h 447"/>
              <a:gd name="T82" fmla="*/ 2147483647 w 230"/>
              <a:gd name="T83" fmla="*/ 2147483647 h 447"/>
              <a:gd name="T84" fmla="*/ 2147483647 w 230"/>
              <a:gd name="T85" fmla="*/ 2147483647 h 447"/>
              <a:gd name="T86" fmla="*/ 2147483647 w 230"/>
              <a:gd name="T87" fmla="*/ 2147483647 h 447"/>
              <a:gd name="T88" fmla="*/ 2147483647 w 230"/>
              <a:gd name="T89" fmla="*/ 2147483647 h 447"/>
              <a:gd name="T90" fmla="*/ 2147483647 w 230"/>
              <a:gd name="T91" fmla="*/ 2147483647 h 447"/>
              <a:gd name="T92" fmla="*/ 2147483647 w 230"/>
              <a:gd name="T93" fmla="*/ 2147483647 h 447"/>
              <a:gd name="T94" fmla="*/ 2147483647 w 230"/>
              <a:gd name="T95" fmla="*/ 2147483647 h 447"/>
              <a:gd name="T96" fmla="*/ 2147483647 w 230"/>
              <a:gd name="T97" fmla="*/ 2147483647 h 447"/>
              <a:gd name="T98" fmla="*/ 2147483647 w 230"/>
              <a:gd name="T99" fmla="*/ 2147483647 h 447"/>
              <a:gd name="T100" fmla="*/ 2147483647 w 230"/>
              <a:gd name="T101" fmla="*/ 2147483647 h 447"/>
              <a:gd name="T102" fmla="*/ 2147483647 w 230"/>
              <a:gd name="T103" fmla="*/ 2147483647 h 447"/>
              <a:gd name="T104" fmla="*/ 2147483647 w 230"/>
              <a:gd name="T105" fmla="*/ 2147483647 h 447"/>
              <a:gd name="T106" fmla="*/ 2147483647 w 230"/>
              <a:gd name="T107" fmla="*/ 2147483647 h 447"/>
              <a:gd name="T108" fmla="*/ 2147483647 w 230"/>
              <a:gd name="T109" fmla="*/ 2147483647 h 447"/>
              <a:gd name="T110" fmla="*/ 2147483647 w 230"/>
              <a:gd name="T111" fmla="*/ 2147483647 h 44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30"/>
              <a:gd name="T169" fmla="*/ 0 h 447"/>
              <a:gd name="T170" fmla="*/ 230 w 230"/>
              <a:gd name="T171" fmla="*/ 447 h 447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30" h="447">
                <a:moveTo>
                  <a:pt x="127" y="418"/>
                </a:moveTo>
                <a:lnTo>
                  <a:pt x="130" y="430"/>
                </a:lnTo>
                <a:lnTo>
                  <a:pt x="139" y="442"/>
                </a:lnTo>
                <a:lnTo>
                  <a:pt x="153" y="446"/>
                </a:lnTo>
                <a:lnTo>
                  <a:pt x="158" y="446"/>
                </a:lnTo>
                <a:lnTo>
                  <a:pt x="171" y="442"/>
                </a:lnTo>
                <a:lnTo>
                  <a:pt x="181" y="430"/>
                </a:lnTo>
                <a:lnTo>
                  <a:pt x="184" y="418"/>
                </a:lnTo>
                <a:lnTo>
                  <a:pt x="184" y="210"/>
                </a:lnTo>
                <a:lnTo>
                  <a:pt x="184" y="47"/>
                </a:lnTo>
                <a:lnTo>
                  <a:pt x="186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9" y="198"/>
                </a:lnTo>
                <a:lnTo>
                  <a:pt x="229" y="20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20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2" y="40"/>
                </a:lnTo>
                <a:lnTo>
                  <a:pt x="44" y="42"/>
                </a:lnTo>
                <a:lnTo>
                  <a:pt x="46" y="47"/>
                </a:lnTo>
                <a:lnTo>
                  <a:pt x="46" y="210"/>
                </a:lnTo>
                <a:lnTo>
                  <a:pt x="46" y="418"/>
                </a:lnTo>
                <a:lnTo>
                  <a:pt x="48" y="430"/>
                </a:lnTo>
                <a:lnTo>
                  <a:pt x="58" y="442"/>
                </a:lnTo>
                <a:lnTo>
                  <a:pt x="71" y="446"/>
                </a:lnTo>
                <a:lnTo>
                  <a:pt x="78" y="446"/>
                </a:lnTo>
                <a:lnTo>
                  <a:pt x="91" y="442"/>
                </a:lnTo>
                <a:lnTo>
                  <a:pt x="100" y="430"/>
                </a:lnTo>
                <a:lnTo>
                  <a:pt x="104" y="418"/>
                </a:lnTo>
                <a:lnTo>
                  <a:pt x="104" y="221"/>
                </a:lnTo>
                <a:lnTo>
                  <a:pt x="106" y="213"/>
                </a:lnTo>
                <a:lnTo>
                  <a:pt x="115" y="210"/>
                </a:lnTo>
                <a:lnTo>
                  <a:pt x="123" y="213"/>
                </a:lnTo>
                <a:lnTo>
                  <a:pt x="127" y="221"/>
                </a:lnTo>
                <a:lnTo>
                  <a:pt x="127" y="418"/>
                </a:lnTo>
              </a:path>
            </a:pathLst>
          </a:custGeom>
          <a:solidFill>
            <a:schemeClr val="tx2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88" name="Freeform 32"/>
          <p:cNvSpPr>
            <a:spLocks/>
          </p:cNvSpPr>
          <p:nvPr/>
        </p:nvSpPr>
        <p:spPr bwMode="auto">
          <a:xfrm>
            <a:off x="5630863" y="2211388"/>
            <a:ext cx="155575" cy="158750"/>
          </a:xfrm>
          <a:custGeom>
            <a:avLst/>
            <a:gdLst>
              <a:gd name="T0" fmla="*/ 0 w 98"/>
              <a:gd name="T1" fmla="*/ 2147483647 h 100"/>
              <a:gd name="T2" fmla="*/ 2147483647 w 98"/>
              <a:gd name="T3" fmla="*/ 2147483647 h 100"/>
              <a:gd name="T4" fmla="*/ 2147483647 w 98"/>
              <a:gd name="T5" fmla="*/ 2147483647 h 100"/>
              <a:gd name="T6" fmla="*/ 2147483647 w 98"/>
              <a:gd name="T7" fmla="*/ 2147483647 h 100"/>
              <a:gd name="T8" fmla="*/ 2147483647 w 98"/>
              <a:gd name="T9" fmla="*/ 0 h 100"/>
              <a:gd name="T10" fmla="*/ 2147483647 w 98"/>
              <a:gd name="T11" fmla="*/ 0 h 100"/>
              <a:gd name="T12" fmla="*/ 2147483647 w 98"/>
              <a:gd name="T13" fmla="*/ 2147483647 h 100"/>
              <a:gd name="T14" fmla="*/ 2147483647 w 98"/>
              <a:gd name="T15" fmla="*/ 2147483647 h 100"/>
              <a:gd name="T16" fmla="*/ 2147483647 w 98"/>
              <a:gd name="T17" fmla="*/ 2147483647 h 100"/>
              <a:gd name="T18" fmla="*/ 2147483647 w 98"/>
              <a:gd name="T19" fmla="*/ 2147483647 h 100"/>
              <a:gd name="T20" fmla="*/ 2147483647 w 98"/>
              <a:gd name="T21" fmla="*/ 2147483647 h 100"/>
              <a:gd name="T22" fmla="*/ 2147483647 w 98"/>
              <a:gd name="T23" fmla="*/ 2147483647 h 100"/>
              <a:gd name="T24" fmla="*/ 2147483647 w 98"/>
              <a:gd name="T25" fmla="*/ 2147483647 h 100"/>
              <a:gd name="T26" fmla="*/ 2147483647 w 98"/>
              <a:gd name="T27" fmla="*/ 2147483647 h 100"/>
              <a:gd name="T28" fmla="*/ 2147483647 w 98"/>
              <a:gd name="T29" fmla="*/ 2147483647 h 100"/>
              <a:gd name="T30" fmla="*/ 2147483647 w 98"/>
              <a:gd name="T31" fmla="*/ 2147483647 h 100"/>
              <a:gd name="T32" fmla="*/ 2147483647 w 98"/>
              <a:gd name="T33" fmla="*/ 2147483647 h 100"/>
              <a:gd name="T34" fmla="*/ 2147483647 w 98"/>
              <a:gd name="T35" fmla="*/ 2147483647 h 100"/>
              <a:gd name="T36" fmla="*/ 0 w 98"/>
              <a:gd name="T37" fmla="*/ 2147483647 h 1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8"/>
              <a:gd name="T58" fmla="*/ 0 h 100"/>
              <a:gd name="T59" fmla="*/ 98 w 98"/>
              <a:gd name="T60" fmla="*/ 100 h 10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8" h="100">
                <a:moveTo>
                  <a:pt x="0" y="49"/>
                </a:moveTo>
                <a:lnTo>
                  <a:pt x="4" y="31"/>
                </a:lnTo>
                <a:lnTo>
                  <a:pt x="12" y="18"/>
                </a:lnTo>
                <a:lnTo>
                  <a:pt x="25" y="6"/>
                </a:lnTo>
                <a:lnTo>
                  <a:pt x="41" y="0"/>
                </a:lnTo>
                <a:lnTo>
                  <a:pt x="56" y="0"/>
                </a:lnTo>
                <a:lnTo>
                  <a:pt x="72" y="6"/>
                </a:lnTo>
                <a:lnTo>
                  <a:pt x="87" y="18"/>
                </a:lnTo>
                <a:lnTo>
                  <a:pt x="93" y="31"/>
                </a:lnTo>
                <a:lnTo>
                  <a:pt x="97" y="49"/>
                </a:lnTo>
                <a:lnTo>
                  <a:pt x="93" y="68"/>
                </a:lnTo>
                <a:lnTo>
                  <a:pt x="87" y="83"/>
                </a:lnTo>
                <a:lnTo>
                  <a:pt x="72" y="93"/>
                </a:lnTo>
                <a:lnTo>
                  <a:pt x="56" y="99"/>
                </a:lnTo>
                <a:lnTo>
                  <a:pt x="41" y="99"/>
                </a:lnTo>
                <a:lnTo>
                  <a:pt x="25" y="93"/>
                </a:lnTo>
                <a:lnTo>
                  <a:pt x="12" y="83"/>
                </a:lnTo>
                <a:lnTo>
                  <a:pt x="4" y="68"/>
                </a:lnTo>
                <a:lnTo>
                  <a:pt x="0" y="49"/>
                </a:lnTo>
              </a:path>
            </a:pathLst>
          </a:custGeom>
          <a:solidFill>
            <a:schemeClr val="tx2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89" name="Freeform 33"/>
          <p:cNvSpPr>
            <a:spLocks/>
          </p:cNvSpPr>
          <p:nvPr/>
        </p:nvSpPr>
        <p:spPr bwMode="auto">
          <a:xfrm>
            <a:off x="6440488" y="2211388"/>
            <a:ext cx="363537" cy="903287"/>
          </a:xfrm>
          <a:custGeom>
            <a:avLst/>
            <a:gdLst>
              <a:gd name="T0" fmla="*/ 2147483647 w 229"/>
              <a:gd name="T1" fmla="*/ 2147483647 h 569"/>
              <a:gd name="T2" fmla="*/ 2147483647 w 229"/>
              <a:gd name="T3" fmla="*/ 2147483647 h 569"/>
              <a:gd name="T4" fmla="*/ 2147483647 w 229"/>
              <a:gd name="T5" fmla="*/ 2147483647 h 569"/>
              <a:gd name="T6" fmla="*/ 2147483647 w 229"/>
              <a:gd name="T7" fmla="*/ 2147483647 h 569"/>
              <a:gd name="T8" fmla="*/ 2147483647 w 229"/>
              <a:gd name="T9" fmla="*/ 2147483647 h 569"/>
              <a:gd name="T10" fmla="*/ 2147483647 w 229"/>
              <a:gd name="T11" fmla="*/ 2147483647 h 569"/>
              <a:gd name="T12" fmla="*/ 2147483647 w 229"/>
              <a:gd name="T13" fmla="*/ 2147483647 h 569"/>
              <a:gd name="T14" fmla="*/ 2147483647 w 229"/>
              <a:gd name="T15" fmla="*/ 2147483647 h 569"/>
              <a:gd name="T16" fmla="*/ 2147483647 w 229"/>
              <a:gd name="T17" fmla="*/ 2147483647 h 569"/>
              <a:gd name="T18" fmla="*/ 2147483647 w 229"/>
              <a:gd name="T19" fmla="*/ 2147483647 h 569"/>
              <a:gd name="T20" fmla="*/ 2147483647 w 229"/>
              <a:gd name="T21" fmla="*/ 2147483647 h 569"/>
              <a:gd name="T22" fmla="*/ 2147483647 w 229"/>
              <a:gd name="T23" fmla="*/ 2147483647 h 569"/>
              <a:gd name="T24" fmla="*/ 2147483647 w 229"/>
              <a:gd name="T25" fmla="*/ 2147483647 h 569"/>
              <a:gd name="T26" fmla="*/ 2147483647 w 229"/>
              <a:gd name="T27" fmla="*/ 2147483647 h 569"/>
              <a:gd name="T28" fmla="*/ 0 w 229"/>
              <a:gd name="T29" fmla="*/ 2147483647 h 569"/>
              <a:gd name="T30" fmla="*/ 2147483647 w 229"/>
              <a:gd name="T31" fmla="*/ 2147483647 h 569"/>
              <a:gd name="T32" fmla="*/ 2147483647 w 229"/>
              <a:gd name="T33" fmla="*/ 2147483647 h 569"/>
              <a:gd name="T34" fmla="*/ 2147483647 w 229"/>
              <a:gd name="T35" fmla="*/ 2147483647 h 569"/>
              <a:gd name="T36" fmla="*/ 2147483647 w 229"/>
              <a:gd name="T37" fmla="*/ 2147483647 h 569"/>
              <a:gd name="T38" fmla="*/ 2147483647 w 229"/>
              <a:gd name="T39" fmla="*/ 2147483647 h 569"/>
              <a:gd name="T40" fmla="*/ 2147483647 w 229"/>
              <a:gd name="T41" fmla="*/ 2147483647 h 569"/>
              <a:gd name="T42" fmla="*/ 2147483647 w 229"/>
              <a:gd name="T43" fmla="*/ 2147483647 h 569"/>
              <a:gd name="T44" fmla="*/ 2147483647 w 229"/>
              <a:gd name="T45" fmla="*/ 2147483647 h 569"/>
              <a:gd name="T46" fmla="*/ 2147483647 w 229"/>
              <a:gd name="T47" fmla="*/ 2147483647 h 569"/>
              <a:gd name="T48" fmla="*/ 2147483647 w 229"/>
              <a:gd name="T49" fmla="*/ 2147483647 h 569"/>
              <a:gd name="T50" fmla="*/ 2147483647 w 229"/>
              <a:gd name="T51" fmla="*/ 2147483647 h 569"/>
              <a:gd name="T52" fmla="*/ 2147483647 w 229"/>
              <a:gd name="T53" fmla="*/ 2147483647 h 569"/>
              <a:gd name="T54" fmla="*/ 2147483647 w 229"/>
              <a:gd name="T55" fmla="*/ 2147483647 h 569"/>
              <a:gd name="T56" fmla="*/ 2147483647 w 229"/>
              <a:gd name="T57" fmla="*/ 2147483647 h 569"/>
              <a:gd name="T58" fmla="*/ 2147483647 w 229"/>
              <a:gd name="T59" fmla="*/ 2147483647 h 569"/>
              <a:gd name="T60" fmla="*/ 2147483647 w 229"/>
              <a:gd name="T61" fmla="*/ 0 h 569"/>
              <a:gd name="T62" fmla="*/ 2147483647 w 229"/>
              <a:gd name="T63" fmla="*/ 2147483647 h 569"/>
              <a:gd name="T64" fmla="*/ 2147483647 w 229"/>
              <a:gd name="T65" fmla="*/ 2147483647 h 569"/>
              <a:gd name="T66" fmla="*/ 2147483647 w 229"/>
              <a:gd name="T67" fmla="*/ 2147483647 h 569"/>
              <a:gd name="T68" fmla="*/ 2147483647 w 229"/>
              <a:gd name="T69" fmla="*/ 2147483647 h 569"/>
              <a:gd name="T70" fmla="*/ 2147483647 w 229"/>
              <a:gd name="T71" fmla="*/ 2147483647 h 569"/>
              <a:gd name="T72" fmla="*/ 2147483647 w 229"/>
              <a:gd name="T73" fmla="*/ 2147483647 h 569"/>
              <a:gd name="T74" fmla="*/ 2147483647 w 229"/>
              <a:gd name="T75" fmla="*/ 2147483647 h 5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29"/>
              <a:gd name="T115" fmla="*/ 0 h 569"/>
              <a:gd name="T116" fmla="*/ 229 w 229"/>
              <a:gd name="T117" fmla="*/ 569 h 569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29" h="569">
                <a:moveTo>
                  <a:pt x="127" y="539"/>
                </a:moveTo>
                <a:lnTo>
                  <a:pt x="130" y="552"/>
                </a:lnTo>
                <a:lnTo>
                  <a:pt x="139" y="564"/>
                </a:lnTo>
                <a:lnTo>
                  <a:pt x="153" y="568"/>
                </a:lnTo>
                <a:lnTo>
                  <a:pt x="158" y="568"/>
                </a:lnTo>
                <a:lnTo>
                  <a:pt x="171" y="564"/>
                </a:lnTo>
                <a:lnTo>
                  <a:pt x="181" y="552"/>
                </a:lnTo>
                <a:lnTo>
                  <a:pt x="184" y="539"/>
                </a:lnTo>
                <a:lnTo>
                  <a:pt x="184" y="331"/>
                </a:lnTo>
                <a:lnTo>
                  <a:pt x="184" y="168"/>
                </a:lnTo>
                <a:lnTo>
                  <a:pt x="185" y="163"/>
                </a:lnTo>
                <a:lnTo>
                  <a:pt x="189" y="161"/>
                </a:lnTo>
                <a:lnTo>
                  <a:pt x="193" y="163"/>
                </a:lnTo>
                <a:lnTo>
                  <a:pt x="195" y="168"/>
                </a:lnTo>
                <a:lnTo>
                  <a:pt x="195" y="320"/>
                </a:lnTo>
                <a:lnTo>
                  <a:pt x="197" y="327"/>
                </a:lnTo>
                <a:lnTo>
                  <a:pt x="203" y="334"/>
                </a:lnTo>
                <a:lnTo>
                  <a:pt x="212" y="336"/>
                </a:lnTo>
                <a:lnTo>
                  <a:pt x="221" y="334"/>
                </a:lnTo>
                <a:lnTo>
                  <a:pt x="227" y="327"/>
                </a:lnTo>
                <a:lnTo>
                  <a:pt x="228" y="320"/>
                </a:lnTo>
                <a:lnTo>
                  <a:pt x="228" y="140"/>
                </a:lnTo>
                <a:lnTo>
                  <a:pt x="227" y="130"/>
                </a:lnTo>
                <a:lnTo>
                  <a:pt x="221" y="122"/>
                </a:lnTo>
                <a:lnTo>
                  <a:pt x="212" y="120"/>
                </a:lnTo>
                <a:lnTo>
                  <a:pt x="17" y="120"/>
                </a:lnTo>
                <a:lnTo>
                  <a:pt x="8" y="122"/>
                </a:lnTo>
                <a:lnTo>
                  <a:pt x="2" y="130"/>
                </a:lnTo>
                <a:lnTo>
                  <a:pt x="0" y="140"/>
                </a:lnTo>
                <a:lnTo>
                  <a:pt x="0" y="320"/>
                </a:lnTo>
                <a:lnTo>
                  <a:pt x="2" y="327"/>
                </a:lnTo>
                <a:lnTo>
                  <a:pt x="8" y="334"/>
                </a:lnTo>
                <a:lnTo>
                  <a:pt x="17" y="336"/>
                </a:lnTo>
                <a:lnTo>
                  <a:pt x="26" y="334"/>
                </a:lnTo>
                <a:lnTo>
                  <a:pt x="32" y="327"/>
                </a:lnTo>
                <a:lnTo>
                  <a:pt x="34" y="320"/>
                </a:lnTo>
                <a:lnTo>
                  <a:pt x="34" y="168"/>
                </a:lnTo>
                <a:lnTo>
                  <a:pt x="36" y="163"/>
                </a:lnTo>
                <a:lnTo>
                  <a:pt x="42" y="161"/>
                </a:lnTo>
                <a:lnTo>
                  <a:pt x="44" y="163"/>
                </a:lnTo>
                <a:lnTo>
                  <a:pt x="46" y="168"/>
                </a:lnTo>
                <a:lnTo>
                  <a:pt x="46" y="331"/>
                </a:lnTo>
                <a:lnTo>
                  <a:pt x="46" y="539"/>
                </a:lnTo>
                <a:lnTo>
                  <a:pt x="48" y="552"/>
                </a:lnTo>
                <a:lnTo>
                  <a:pt x="58" y="564"/>
                </a:lnTo>
                <a:lnTo>
                  <a:pt x="71" y="568"/>
                </a:lnTo>
                <a:lnTo>
                  <a:pt x="78" y="568"/>
                </a:lnTo>
                <a:lnTo>
                  <a:pt x="91" y="564"/>
                </a:lnTo>
                <a:lnTo>
                  <a:pt x="100" y="552"/>
                </a:lnTo>
                <a:lnTo>
                  <a:pt x="104" y="539"/>
                </a:lnTo>
                <a:lnTo>
                  <a:pt x="104" y="342"/>
                </a:lnTo>
                <a:lnTo>
                  <a:pt x="106" y="334"/>
                </a:lnTo>
                <a:lnTo>
                  <a:pt x="115" y="331"/>
                </a:lnTo>
                <a:lnTo>
                  <a:pt x="123" y="334"/>
                </a:lnTo>
                <a:lnTo>
                  <a:pt x="127" y="342"/>
                </a:lnTo>
                <a:lnTo>
                  <a:pt x="127" y="539"/>
                </a:lnTo>
                <a:lnTo>
                  <a:pt x="64" y="52"/>
                </a:lnTo>
                <a:lnTo>
                  <a:pt x="67" y="34"/>
                </a:lnTo>
                <a:lnTo>
                  <a:pt x="76" y="19"/>
                </a:lnTo>
                <a:lnTo>
                  <a:pt x="90" y="7"/>
                </a:lnTo>
                <a:lnTo>
                  <a:pt x="106" y="0"/>
                </a:lnTo>
                <a:lnTo>
                  <a:pt x="123" y="0"/>
                </a:lnTo>
                <a:lnTo>
                  <a:pt x="139" y="7"/>
                </a:lnTo>
                <a:lnTo>
                  <a:pt x="155" y="19"/>
                </a:lnTo>
                <a:lnTo>
                  <a:pt x="161" y="34"/>
                </a:lnTo>
                <a:lnTo>
                  <a:pt x="165" y="52"/>
                </a:lnTo>
                <a:lnTo>
                  <a:pt x="161" y="72"/>
                </a:lnTo>
                <a:lnTo>
                  <a:pt x="155" y="89"/>
                </a:lnTo>
                <a:lnTo>
                  <a:pt x="139" y="100"/>
                </a:lnTo>
                <a:lnTo>
                  <a:pt x="123" y="106"/>
                </a:lnTo>
                <a:lnTo>
                  <a:pt x="106" y="106"/>
                </a:lnTo>
                <a:lnTo>
                  <a:pt x="90" y="100"/>
                </a:lnTo>
                <a:lnTo>
                  <a:pt x="76" y="89"/>
                </a:lnTo>
                <a:lnTo>
                  <a:pt x="67" y="72"/>
                </a:lnTo>
                <a:lnTo>
                  <a:pt x="64" y="52"/>
                </a:lnTo>
                <a:lnTo>
                  <a:pt x="127" y="539"/>
                </a:lnTo>
              </a:path>
            </a:pathLst>
          </a:custGeom>
          <a:solidFill>
            <a:srgbClr val="3366FF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90" name="Freeform 34"/>
          <p:cNvSpPr>
            <a:spLocks/>
          </p:cNvSpPr>
          <p:nvPr/>
        </p:nvSpPr>
        <p:spPr bwMode="auto">
          <a:xfrm>
            <a:off x="6440488" y="2405063"/>
            <a:ext cx="363537" cy="709612"/>
          </a:xfrm>
          <a:custGeom>
            <a:avLst/>
            <a:gdLst>
              <a:gd name="T0" fmla="*/ 2147483647 w 229"/>
              <a:gd name="T1" fmla="*/ 2147483647 h 447"/>
              <a:gd name="T2" fmla="*/ 2147483647 w 229"/>
              <a:gd name="T3" fmla="*/ 2147483647 h 447"/>
              <a:gd name="T4" fmla="*/ 2147483647 w 229"/>
              <a:gd name="T5" fmla="*/ 2147483647 h 447"/>
              <a:gd name="T6" fmla="*/ 2147483647 w 229"/>
              <a:gd name="T7" fmla="*/ 2147483647 h 447"/>
              <a:gd name="T8" fmla="*/ 2147483647 w 229"/>
              <a:gd name="T9" fmla="*/ 2147483647 h 447"/>
              <a:gd name="T10" fmla="*/ 2147483647 w 229"/>
              <a:gd name="T11" fmla="*/ 2147483647 h 447"/>
              <a:gd name="T12" fmla="*/ 2147483647 w 229"/>
              <a:gd name="T13" fmla="*/ 2147483647 h 447"/>
              <a:gd name="T14" fmla="*/ 2147483647 w 229"/>
              <a:gd name="T15" fmla="*/ 2147483647 h 447"/>
              <a:gd name="T16" fmla="*/ 2147483647 w 229"/>
              <a:gd name="T17" fmla="*/ 2147483647 h 447"/>
              <a:gd name="T18" fmla="*/ 2147483647 w 229"/>
              <a:gd name="T19" fmla="*/ 2147483647 h 447"/>
              <a:gd name="T20" fmla="*/ 2147483647 w 229"/>
              <a:gd name="T21" fmla="*/ 2147483647 h 447"/>
              <a:gd name="T22" fmla="*/ 2147483647 w 229"/>
              <a:gd name="T23" fmla="*/ 2147483647 h 447"/>
              <a:gd name="T24" fmla="*/ 2147483647 w 229"/>
              <a:gd name="T25" fmla="*/ 2147483647 h 447"/>
              <a:gd name="T26" fmla="*/ 2147483647 w 229"/>
              <a:gd name="T27" fmla="*/ 2147483647 h 447"/>
              <a:gd name="T28" fmla="*/ 2147483647 w 229"/>
              <a:gd name="T29" fmla="*/ 2147483647 h 447"/>
              <a:gd name="T30" fmla="*/ 2147483647 w 229"/>
              <a:gd name="T31" fmla="*/ 2147483647 h 447"/>
              <a:gd name="T32" fmla="*/ 2147483647 w 229"/>
              <a:gd name="T33" fmla="*/ 2147483647 h 447"/>
              <a:gd name="T34" fmla="*/ 2147483647 w 229"/>
              <a:gd name="T35" fmla="*/ 2147483647 h 447"/>
              <a:gd name="T36" fmla="*/ 2147483647 w 229"/>
              <a:gd name="T37" fmla="*/ 2147483647 h 447"/>
              <a:gd name="T38" fmla="*/ 2147483647 w 229"/>
              <a:gd name="T39" fmla="*/ 2147483647 h 447"/>
              <a:gd name="T40" fmla="*/ 2147483647 w 229"/>
              <a:gd name="T41" fmla="*/ 2147483647 h 447"/>
              <a:gd name="T42" fmla="*/ 2147483647 w 229"/>
              <a:gd name="T43" fmla="*/ 2147483647 h 447"/>
              <a:gd name="T44" fmla="*/ 2147483647 w 229"/>
              <a:gd name="T45" fmla="*/ 2147483647 h 447"/>
              <a:gd name="T46" fmla="*/ 2147483647 w 229"/>
              <a:gd name="T47" fmla="*/ 2147483647 h 447"/>
              <a:gd name="T48" fmla="*/ 2147483647 w 229"/>
              <a:gd name="T49" fmla="*/ 0 h 447"/>
              <a:gd name="T50" fmla="*/ 2147483647 w 229"/>
              <a:gd name="T51" fmla="*/ 0 h 447"/>
              <a:gd name="T52" fmla="*/ 2147483647 w 229"/>
              <a:gd name="T53" fmla="*/ 2147483647 h 447"/>
              <a:gd name="T54" fmla="*/ 2147483647 w 229"/>
              <a:gd name="T55" fmla="*/ 2147483647 h 447"/>
              <a:gd name="T56" fmla="*/ 0 w 229"/>
              <a:gd name="T57" fmla="*/ 2147483647 h 447"/>
              <a:gd name="T58" fmla="*/ 0 w 229"/>
              <a:gd name="T59" fmla="*/ 2147483647 h 447"/>
              <a:gd name="T60" fmla="*/ 2147483647 w 229"/>
              <a:gd name="T61" fmla="*/ 2147483647 h 447"/>
              <a:gd name="T62" fmla="*/ 2147483647 w 229"/>
              <a:gd name="T63" fmla="*/ 2147483647 h 447"/>
              <a:gd name="T64" fmla="*/ 2147483647 w 229"/>
              <a:gd name="T65" fmla="*/ 2147483647 h 447"/>
              <a:gd name="T66" fmla="*/ 2147483647 w 229"/>
              <a:gd name="T67" fmla="*/ 2147483647 h 447"/>
              <a:gd name="T68" fmla="*/ 2147483647 w 229"/>
              <a:gd name="T69" fmla="*/ 2147483647 h 447"/>
              <a:gd name="T70" fmla="*/ 2147483647 w 229"/>
              <a:gd name="T71" fmla="*/ 2147483647 h 447"/>
              <a:gd name="T72" fmla="*/ 2147483647 w 229"/>
              <a:gd name="T73" fmla="*/ 2147483647 h 447"/>
              <a:gd name="T74" fmla="*/ 2147483647 w 229"/>
              <a:gd name="T75" fmla="*/ 2147483647 h 447"/>
              <a:gd name="T76" fmla="*/ 2147483647 w 229"/>
              <a:gd name="T77" fmla="*/ 2147483647 h 447"/>
              <a:gd name="T78" fmla="*/ 2147483647 w 229"/>
              <a:gd name="T79" fmla="*/ 2147483647 h 447"/>
              <a:gd name="T80" fmla="*/ 2147483647 w 229"/>
              <a:gd name="T81" fmla="*/ 2147483647 h 447"/>
              <a:gd name="T82" fmla="*/ 2147483647 w 229"/>
              <a:gd name="T83" fmla="*/ 2147483647 h 447"/>
              <a:gd name="T84" fmla="*/ 2147483647 w 229"/>
              <a:gd name="T85" fmla="*/ 2147483647 h 447"/>
              <a:gd name="T86" fmla="*/ 2147483647 w 229"/>
              <a:gd name="T87" fmla="*/ 2147483647 h 447"/>
              <a:gd name="T88" fmla="*/ 2147483647 w 229"/>
              <a:gd name="T89" fmla="*/ 2147483647 h 447"/>
              <a:gd name="T90" fmla="*/ 2147483647 w 229"/>
              <a:gd name="T91" fmla="*/ 2147483647 h 447"/>
              <a:gd name="T92" fmla="*/ 2147483647 w 229"/>
              <a:gd name="T93" fmla="*/ 2147483647 h 447"/>
              <a:gd name="T94" fmla="*/ 2147483647 w 229"/>
              <a:gd name="T95" fmla="*/ 2147483647 h 447"/>
              <a:gd name="T96" fmla="*/ 2147483647 w 229"/>
              <a:gd name="T97" fmla="*/ 2147483647 h 447"/>
              <a:gd name="T98" fmla="*/ 2147483647 w 229"/>
              <a:gd name="T99" fmla="*/ 2147483647 h 447"/>
              <a:gd name="T100" fmla="*/ 2147483647 w 229"/>
              <a:gd name="T101" fmla="*/ 2147483647 h 447"/>
              <a:gd name="T102" fmla="*/ 2147483647 w 229"/>
              <a:gd name="T103" fmla="*/ 2147483647 h 447"/>
              <a:gd name="T104" fmla="*/ 2147483647 w 229"/>
              <a:gd name="T105" fmla="*/ 2147483647 h 447"/>
              <a:gd name="T106" fmla="*/ 2147483647 w 229"/>
              <a:gd name="T107" fmla="*/ 2147483647 h 447"/>
              <a:gd name="T108" fmla="*/ 2147483647 w 229"/>
              <a:gd name="T109" fmla="*/ 2147483647 h 447"/>
              <a:gd name="T110" fmla="*/ 2147483647 w 229"/>
              <a:gd name="T111" fmla="*/ 2147483647 h 44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29"/>
              <a:gd name="T169" fmla="*/ 0 h 447"/>
              <a:gd name="T170" fmla="*/ 229 w 229"/>
              <a:gd name="T171" fmla="*/ 447 h 447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29" h="447">
                <a:moveTo>
                  <a:pt x="127" y="418"/>
                </a:moveTo>
                <a:lnTo>
                  <a:pt x="130" y="430"/>
                </a:lnTo>
                <a:lnTo>
                  <a:pt x="139" y="442"/>
                </a:lnTo>
                <a:lnTo>
                  <a:pt x="153" y="446"/>
                </a:lnTo>
                <a:lnTo>
                  <a:pt x="158" y="446"/>
                </a:lnTo>
                <a:lnTo>
                  <a:pt x="171" y="442"/>
                </a:lnTo>
                <a:lnTo>
                  <a:pt x="181" y="430"/>
                </a:lnTo>
                <a:lnTo>
                  <a:pt x="184" y="418"/>
                </a:lnTo>
                <a:lnTo>
                  <a:pt x="184" y="210"/>
                </a:lnTo>
                <a:lnTo>
                  <a:pt x="184" y="47"/>
                </a:lnTo>
                <a:lnTo>
                  <a:pt x="185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8" y="198"/>
                </a:lnTo>
                <a:lnTo>
                  <a:pt x="228" y="20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20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2" y="40"/>
                </a:lnTo>
                <a:lnTo>
                  <a:pt x="44" y="42"/>
                </a:lnTo>
                <a:lnTo>
                  <a:pt x="46" y="47"/>
                </a:lnTo>
                <a:lnTo>
                  <a:pt x="46" y="210"/>
                </a:lnTo>
                <a:lnTo>
                  <a:pt x="46" y="418"/>
                </a:lnTo>
                <a:lnTo>
                  <a:pt x="48" y="430"/>
                </a:lnTo>
                <a:lnTo>
                  <a:pt x="58" y="442"/>
                </a:lnTo>
                <a:lnTo>
                  <a:pt x="71" y="446"/>
                </a:lnTo>
                <a:lnTo>
                  <a:pt x="78" y="446"/>
                </a:lnTo>
                <a:lnTo>
                  <a:pt x="91" y="442"/>
                </a:lnTo>
                <a:lnTo>
                  <a:pt x="100" y="430"/>
                </a:lnTo>
                <a:lnTo>
                  <a:pt x="104" y="418"/>
                </a:lnTo>
                <a:lnTo>
                  <a:pt x="104" y="221"/>
                </a:lnTo>
                <a:lnTo>
                  <a:pt x="106" y="213"/>
                </a:lnTo>
                <a:lnTo>
                  <a:pt x="115" y="210"/>
                </a:lnTo>
                <a:lnTo>
                  <a:pt x="123" y="213"/>
                </a:lnTo>
                <a:lnTo>
                  <a:pt x="127" y="221"/>
                </a:lnTo>
                <a:lnTo>
                  <a:pt x="127" y="418"/>
                </a:lnTo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91" name="Freeform 35"/>
          <p:cNvSpPr>
            <a:spLocks/>
          </p:cNvSpPr>
          <p:nvPr/>
        </p:nvSpPr>
        <p:spPr bwMode="auto">
          <a:xfrm>
            <a:off x="6545263" y="2211388"/>
            <a:ext cx="155575" cy="158750"/>
          </a:xfrm>
          <a:custGeom>
            <a:avLst/>
            <a:gdLst>
              <a:gd name="T0" fmla="*/ 0 w 98"/>
              <a:gd name="T1" fmla="*/ 2147483647 h 100"/>
              <a:gd name="T2" fmla="*/ 2147483647 w 98"/>
              <a:gd name="T3" fmla="*/ 2147483647 h 100"/>
              <a:gd name="T4" fmla="*/ 2147483647 w 98"/>
              <a:gd name="T5" fmla="*/ 2147483647 h 100"/>
              <a:gd name="T6" fmla="*/ 2147483647 w 98"/>
              <a:gd name="T7" fmla="*/ 2147483647 h 100"/>
              <a:gd name="T8" fmla="*/ 2147483647 w 98"/>
              <a:gd name="T9" fmla="*/ 0 h 100"/>
              <a:gd name="T10" fmla="*/ 2147483647 w 98"/>
              <a:gd name="T11" fmla="*/ 0 h 100"/>
              <a:gd name="T12" fmla="*/ 2147483647 w 98"/>
              <a:gd name="T13" fmla="*/ 2147483647 h 100"/>
              <a:gd name="T14" fmla="*/ 2147483647 w 98"/>
              <a:gd name="T15" fmla="*/ 2147483647 h 100"/>
              <a:gd name="T16" fmla="*/ 2147483647 w 98"/>
              <a:gd name="T17" fmla="*/ 2147483647 h 100"/>
              <a:gd name="T18" fmla="*/ 2147483647 w 98"/>
              <a:gd name="T19" fmla="*/ 2147483647 h 100"/>
              <a:gd name="T20" fmla="*/ 2147483647 w 98"/>
              <a:gd name="T21" fmla="*/ 2147483647 h 100"/>
              <a:gd name="T22" fmla="*/ 2147483647 w 98"/>
              <a:gd name="T23" fmla="*/ 2147483647 h 100"/>
              <a:gd name="T24" fmla="*/ 2147483647 w 98"/>
              <a:gd name="T25" fmla="*/ 2147483647 h 100"/>
              <a:gd name="T26" fmla="*/ 2147483647 w 98"/>
              <a:gd name="T27" fmla="*/ 2147483647 h 100"/>
              <a:gd name="T28" fmla="*/ 2147483647 w 98"/>
              <a:gd name="T29" fmla="*/ 2147483647 h 100"/>
              <a:gd name="T30" fmla="*/ 2147483647 w 98"/>
              <a:gd name="T31" fmla="*/ 2147483647 h 100"/>
              <a:gd name="T32" fmla="*/ 2147483647 w 98"/>
              <a:gd name="T33" fmla="*/ 2147483647 h 100"/>
              <a:gd name="T34" fmla="*/ 2147483647 w 98"/>
              <a:gd name="T35" fmla="*/ 2147483647 h 100"/>
              <a:gd name="T36" fmla="*/ 0 w 98"/>
              <a:gd name="T37" fmla="*/ 2147483647 h 1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8"/>
              <a:gd name="T58" fmla="*/ 0 h 100"/>
              <a:gd name="T59" fmla="*/ 98 w 98"/>
              <a:gd name="T60" fmla="*/ 100 h 10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8" h="100">
                <a:moveTo>
                  <a:pt x="0" y="49"/>
                </a:moveTo>
                <a:lnTo>
                  <a:pt x="3" y="31"/>
                </a:lnTo>
                <a:lnTo>
                  <a:pt x="12" y="18"/>
                </a:lnTo>
                <a:lnTo>
                  <a:pt x="25" y="6"/>
                </a:lnTo>
                <a:lnTo>
                  <a:pt x="41" y="0"/>
                </a:lnTo>
                <a:lnTo>
                  <a:pt x="56" y="0"/>
                </a:lnTo>
                <a:lnTo>
                  <a:pt x="72" y="6"/>
                </a:lnTo>
                <a:lnTo>
                  <a:pt x="87" y="18"/>
                </a:lnTo>
                <a:lnTo>
                  <a:pt x="93" y="31"/>
                </a:lnTo>
                <a:lnTo>
                  <a:pt x="97" y="49"/>
                </a:lnTo>
                <a:lnTo>
                  <a:pt x="93" y="68"/>
                </a:lnTo>
                <a:lnTo>
                  <a:pt x="87" y="83"/>
                </a:lnTo>
                <a:lnTo>
                  <a:pt x="72" y="93"/>
                </a:lnTo>
                <a:lnTo>
                  <a:pt x="56" y="99"/>
                </a:lnTo>
                <a:lnTo>
                  <a:pt x="41" y="99"/>
                </a:lnTo>
                <a:lnTo>
                  <a:pt x="25" y="93"/>
                </a:lnTo>
                <a:lnTo>
                  <a:pt x="12" y="83"/>
                </a:lnTo>
                <a:lnTo>
                  <a:pt x="3" y="68"/>
                </a:lnTo>
                <a:lnTo>
                  <a:pt x="0" y="49"/>
                </a:lnTo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92" name="Freeform 36"/>
          <p:cNvSpPr>
            <a:spLocks/>
          </p:cNvSpPr>
          <p:nvPr/>
        </p:nvSpPr>
        <p:spPr bwMode="auto">
          <a:xfrm>
            <a:off x="7354888" y="2211388"/>
            <a:ext cx="363537" cy="903287"/>
          </a:xfrm>
          <a:custGeom>
            <a:avLst/>
            <a:gdLst>
              <a:gd name="T0" fmla="*/ 2147483647 w 229"/>
              <a:gd name="T1" fmla="*/ 2147483647 h 569"/>
              <a:gd name="T2" fmla="*/ 2147483647 w 229"/>
              <a:gd name="T3" fmla="*/ 2147483647 h 569"/>
              <a:gd name="T4" fmla="*/ 2147483647 w 229"/>
              <a:gd name="T5" fmla="*/ 2147483647 h 569"/>
              <a:gd name="T6" fmla="*/ 2147483647 w 229"/>
              <a:gd name="T7" fmla="*/ 2147483647 h 569"/>
              <a:gd name="T8" fmla="*/ 2147483647 w 229"/>
              <a:gd name="T9" fmla="*/ 2147483647 h 569"/>
              <a:gd name="T10" fmla="*/ 2147483647 w 229"/>
              <a:gd name="T11" fmla="*/ 2147483647 h 569"/>
              <a:gd name="T12" fmla="*/ 2147483647 w 229"/>
              <a:gd name="T13" fmla="*/ 2147483647 h 569"/>
              <a:gd name="T14" fmla="*/ 2147483647 w 229"/>
              <a:gd name="T15" fmla="*/ 2147483647 h 569"/>
              <a:gd name="T16" fmla="*/ 2147483647 w 229"/>
              <a:gd name="T17" fmla="*/ 2147483647 h 569"/>
              <a:gd name="T18" fmla="*/ 2147483647 w 229"/>
              <a:gd name="T19" fmla="*/ 2147483647 h 569"/>
              <a:gd name="T20" fmla="*/ 2147483647 w 229"/>
              <a:gd name="T21" fmla="*/ 2147483647 h 569"/>
              <a:gd name="T22" fmla="*/ 2147483647 w 229"/>
              <a:gd name="T23" fmla="*/ 2147483647 h 569"/>
              <a:gd name="T24" fmla="*/ 2147483647 w 229"/>
              <a:gd name="T25" fmla="*/ 2147483647 h 569"/>
              <a:gd name="T26" fmla="*/ 2147483647 w 229"/>
              <a:gd name="T27" fmla="*/ 2147483647 h 569"/>
              <a:gd name="T28" fmla="*/ 0 w 229"/>
              <a:gd name="T29" fmla="*/ 2147483647 h 569"/>
              <a:gd name="T30" fmla="*/ 2147483647 w 229"/>
              <a:gd name="T31" fmla="*/ 2147483647 h 569"/>
              <a:gd name="T32" fmla="*/ 2147483647 w 229"/>
              <a:gd name="T33" fmla="*/ 2147483647 h 569"/>
              <a:gd name="T34" fmla="*/ 2147483647 w 229"/>
              <a:gd name="T35" fmla="*/ 2147483647 h 569"/>
              <a:gd name="T36" fmla="*/ 2147483647 w 229"/>
              <a:gd name="T37" fmla="*/ 2147483647 h 569"/>
              <a:gd name="T38" fmla="*/ 2147483647 w 229"/>
              <a:gd name="T39" fmla="*/ 2147483647 h 569"/>
              <a:gd name="T40" fmla="*/ 2147483647 w 229"/>
              <a:gd name="T41" fmla="*/ 2147483647 h 569"/>
              <a:gd name="T42" fmla="*/ 2147483647 w 229"/>
              <a:gd name="T43" fmla="*/ 2147483647 h 569"/>
              <a:gd name="T44" fmla="*/ 2147483647 w 229"/>
              <a:gd name="T45" fmla="*/ 2147483647 h 569"/>
              <a:gd name="T46" fmla="*/ 2147483647 w 229"/>
              <a:gd name="T47" fmla="*/ 2147483647 h 569"/>
              <a:gd name="T48" fmla="*/ 2147483647 w 229"/>
              <a:gd name="T49" fmla="*/ 2147483647 h 569"/>
              <a:gd name="T50" fmla="*/ 2147483647 w 229"/>
              <a:gd name="T51" fmla="*/ 2147483647 h 569"/>
              <a:gd name="T52" fmla="*/ 2147483647 w 229"/>
              <a:gd name="T53" fmla="*/ 2147483647 h 569"/>
              <a:gd name="T54" fmla="*/ 2147483647 w 229"/>
              <a:gd name="T55" fmla="*/ 2147483647 h 569"/>
              <a:gd name="T56" fmla="*/ 2147483647 w 229"/>
              <a:gd name="T57" fmla="*/ 2147483647 h 569"/>
              <a:gd name="T58" fmla="*/ 2147483647 w 229"/>
              <a:gd name="T59" fmla="*/ 2147483647 h 569"/>
              <a:gd name="T60" fmla="*/ 2147483647 w 229"/>
              <a:gd name="T61" fmla="*/ 0 h 569"/>
              <a:gd name="T62" fmla="*/ 2147483647 w 229"/>
              <a:gd name="T63" fmla="*/ 2147483647 h 569"/>
              <a:gd name="T64" fmla="*/ 2147483647 w 229"/>
              <a:gd name="T65" fmla="*/ 2147483647 h 569"/>
              <a:gd name="T66" fmla="*/ 2147483647 w 229"/>
              <a:gd name="T67" fmla="*/ 2147483647 h 569"/>
              <a:gd name="T68" fmla="*/ 2147483647 w 229"/>
              <a:gd name="T69" fmla="*/ 2147483647 h 569"/>
              <a:gd name="T70" fmla="*/ 2147483647 w 229"/>
              <a:gd name="T71" fmla="*/ 2147483647 h 569"/>
              <a:gd name="T72" fmla="*/ 2147483647 w 229"/>
              <a:gd name="T73" fmla="*/ 2147483647 h 569"/>
              <a:gd name="T74" fmla="*/ 2147483647 w 229"/>
              <a:gd name="T75" fmla="*/ 2147483647 h 5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29"/>
              <a:gd name="T115" fmla="*/ 0 h 569"/>
              <a:gd name="T116" fmla="*/ 229 w 229"/>
              <a:gd name="T117" fmla="*/ 569 h 569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29" h="569">
                <a:moveTo>
                  <a:pt x="127" y="539"/>
                </a:moveTo>
                <a:lnTo>
                  <a:pt x="130" y="552"/>
                </a:lnTo>
                <a:lnTo>
                  <a:pt x="139" y="564"/>
                </a:lnTo>
                <a:lnTo>
                  <a:pt x="153" y="568"/>
                </a:lnTo>
                <a:lnTo>
                  <a:pt x="158" y="568"/>
                </a:lnTo>
                <a:lnTo>
                  <a:pt x="171" y="564"/>
                </a:lnTo>
                <a:lnTo>
                  <a:pt x="181" y="552"/>
                </a:lnTo>
                <a:lnTo>
                  <a:pt x="184" y="539"/>
                </a:lnTo>
                <a:lnTo>
                  <a:pt x="184" y="331"/>
                </a:lnTo>
                <a:lnTo>
                  <a:pt x="184" y="168"/>
                </a:lnTo>
                <a:lnTo>
                  <a:pt x="185" y="163"/>
                </a:lnTo>
                <a:lnTo>
                  <a:pt x="189" y="161"/>
                </a:lnTo>
                <a:lnTo>
                  <a:pt x="193" y="163"/>
                </a:lnTo>
                <a:lnTo>
                  <a:pt x="195" y="168"/>
                </a:lnTo>
                <a:lnTo>
                  <a:pt x="195" y="320"/>
                </a:lnTo>
                <a:lnTo>
                  <a:pt x="197" y="327"/>
                </a:lnTo>
                <a:lnTo>
                  <a:pt x="203" y="334"/>
                </a:lnTo>
                <a:lnTo>
                  <a:pt x="212" y="336"/>
                </a:lnTo>
                <a:lnTo>
                  <a:pt x="221" y="334"/>
                </a:lnTo>
                <a:lnTo>
                  <a:pt x="227" y="327"/>
                </a:lnTo>
                <a:lnTo>
                  <a:pt x="228" y="320"/>
                </a:lnTo>
                <a:lnTo>
                  <a:pt x="228" y="140"/>
                </a:lnTo>
                <a:lnTo>
                  <a:pt x="227" y="130"/>
                </a:lnTo>
                <a:lnTo>
                  <a:pt x="221" y="122"/>
                </a:lnTo>
                <a:lnTo>
                  <a:pt x="212" y="120"/>
                </a:lnTo>
                <a:lnTo>
                  <a:pt x="17" y="120"/>
                </a:lnTo>
                <a:lnTo>
                  <a:pt x="8" y="122"/>
                </a:lnTo>
                <a:lnTo>
                  <a:pt x="2" y="130"/>
                </a:lnTo>
                <a:lnTo>
                  <a:pt x="0" y="140"/>
                </a:lnTo>
                <a:lnTo>
                  <a:pt x="0" y="320"/>
                </a:lnTo>
                <a:lnTo>
                  <a:pt x="2" y="327"/>
                </a:lnTo>
                <a:lnTo>
                  <a:pt x="8" y="334"/>
                </a:lnTo>
                <a:lnTo>
                  <a:pt x="17" y="336"/>
                </a:lnTo>
                <a:lnTo>
                  <a:pt x="26" y="334"/>
                </a:lnTo>
                <a:lnTo>
                  <a:pt x="32" y="327"/>
                </a:lnTo>
                <a:lnTo>
                  <a:pt x="34" y="320"/>
                </a:lnTo>
                <a:lnTo>
                  <a:pt x="34" y="168"/>
                </a:lnTo>
                <a:lnTo>
                  <a:pt x="36" y="163"/>
                </a:lnTo>
                <a:lnTo>
                  <a:pt x="42" y="161"/>
                </a:lnTo>
                <a:lnTo>
                  <a:pt x="44" y="163"/>
                </a:lnTo>
                <a:lnTo>
                  <a:pt x="46" y="168"/>
                </a:lnTo>
                <a:lnTo>
                  <a:pt x="46" y="331"/>
                </a:lnTo>
                <a:lnTo>
                  <a:pt x="46" y="539"/>
                </a:lnTo>
                <a:lnTo>
                  <a:pt x="48" y="552"/>
                </a:lnTo>
                <a:lnTo>
                  <a:pt x="58" y="564"/>
                </a:lnTo>
                <a:lnTo>
                  <a:pt x="71" y="568"/>
                </a:lnTo>
                <a:lnTo>
                  <a:pt x="78" y="568"/>
                </a:lnTo>
                <a:lnTo>
                  <a:pt x="91" y="564"/>
                </a:lnTo>
                <a:lnTo>
                  <a:pt x="100" y="552"/>
                </a:lnTo>
                <a:lnTo>
                  <a:pt x="104" y="539"/>
                </a:lnTo>
                <a:lnTo>
                  <a:pt x="104" y="342"/>
                </a:lnTo>
                <a:lnTo>
                  <a:pt x="106" y="334"/>
                </a:lnTo>
                <a:lnTo>
                  <a:pt x="115" y="331"/>
                </a:lnTo>
                <a:lnTo>
                  <a:pt x="123" y="334"/>
                </a:lnTo>
                <a:lnTo>
                  <a:pt x="127" y="342"/>
                </a:lnTo>
                <a:lnTo>
                  <a:pt x="127" y="539"/>
                </a:lnTo>
                <a:lnTo>
                  <a:pt x="64" y="52"/>
                </a:lnTo>
                <a:lnTo>
                  <a:pt x="67" y="34"/>
                </a:lnTo>
                <a:lnTo>
                  <a:pt x="76" y="19"/>
                </a:lnTo>
                <a:lnTo>
                  <a:pt x="89" y="7"/>
                </a:lnTo>
                <a:lnTo>
                  <a:pt x="106" y="0"/>
                </a:lnTo>
                <a:lnTo>
                  <a:pt x="123" y="0"/>
                </a:lnTo>
                <a:lnTo>
                  <a:pt x="139" y="7"/>
                </a:lnTo>
                <a:lnTo>
                  <a:pt x="155" y="19"/>
                </a:lnTo>
                <a:lnTo>
                  <a:pt x="161" y="34"/>
                </a:lnTo>
                <a:lnTo>
                  <a:pt x="165" y="52"/>
                </a:lnTo>
                <a:lnTo>
                  <a:pt x="161" y="72"/>
                </a:lnTo>
                <a:lnTo>
                  <a:pt x="155" y="89"/>
                </a:lnTo>
                <a:lnTo>
                  <a:pt x="139" y="100"/>
                </a:lnTo>
                <a:lnTo>
                  <a:pt x="123" y="106"/>
                </a:lnTo>
                <a:lnTo>
                  <a:pt x="106" y="106"/>
                </a:lnTo>
                <a:lnTo>
                  <a:pt x="89" y="100"/>
                </a:lnTo>
                <a:lnTo>
                  <a:pt x="76" y="89"/>
                </a:lnTo>
                <a:lnTo>
                  <a:pt x="67" y="72"/>
                </a:lnTo>
                <a:lnTo>
                  <a:pt x="64" y="52"/>
                </a:lnTo>
                <a:lnTo>
                  <a:pt x="127" y="539"/>
                </a:lnTo>
              </a:path>
            </a:pathLst>
          </a:custGeom>
          <a:solidFill>
            <a:srgbClr val="3366FF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93" name="Freeform 37"/>
          <p:cNvSpPr>
            <a:spLocks/>
          </p:cNvSpPr>
          <p:nvPr/>
        </p:nvSpPr>
        <p:spPr bwMode="auto">
          <a:xfrm>
            <a:off x="7354888" y="2405063"/>
            <a:ext cx="363537" cy="709612"/>
          </a:xfrm>
          <a:custGeom>
            <a:avLst/>
            <a:gdLst>
              <a:gd name="T0" fmla="*/ 2147483647 w 229"/>
              <a:gd name="T1" fmla="*/ 2147483647 h 447"/>
              <a:gd name="T2" fmla="*/ 2147483647 w 229"/>
              <a:gd name="T3" fmla="*/ 2147483647 h 447"/>
              <a:gd name="T4" fmla="*/ 2147483647 w 229"/>
              <a:gd name="T5" fmla="*/ 2147483647 h 447"/>
              <a:gd name="T6" fmla="*/ 2147483647 w 229"/>
              <a:gd name="T7" fmla="*/ 2147483647 h 447"/>
              <a:gd name="T8" fmla="*/ 2147483647 w 229"/>
              <a:gd name="T9" fmla="*/ 2147483647 h 447"/>
              <a:gd name="T10" fmla="*/ 2147483647 w 229"/>
              <a:gd name="T11" fmla="*/ 2147483647 h 447"/>
              <a:gd name="T12" fmla="*/ 2147483647 w 229"/>
              <a:gd name="T13" fmla="*/ 2147483647 h 447"/>
              <a:gd name="T14" fmla="*/ 2147483647 w 229"/>
              <a:gd name="T15" fmla="*/ 2147483647 h 447"/>
              <a:gd name="T16" fmla="*/ 2147483647 w 229"/>
              <a:gd name="T17" fmla="*/ 2147483647 h 447"/>
              <a:gd name="T18" fmla="*/ 2147483647 w 229"/>
              <a:gd name="T19" fmla="*/ 2147483647 h 447"/>
              <a:gd name="T20" fmla="*/ 2147483647 w 229"/>
              <a:gd name="T21" fmla="*/ 2147483647 h 447"/>
              <a:gd name="T22" fmla="*/ 2147483647 w 229"/>
              <a:gd name="T23" fmla="*/ 2147483647 h 447"/>
              <a:gd name="T24" fmla="*/ 2147483647 w 229"/>
              <a:gd name="T25" fmla="*/ 2147483647 h 447"/>
              <a:gd name="T26" fmla="*/ 2147483647 w 229"/>
              <a:gd name="T27" fmla="*/ 2147483647 h 447"/>
              <a:gd name="T28" fmla="*/ 2147483647 w 229"/>
              <a:gd name="T29" fmla="*/ 2147483647 h 447"/>
              <a:gd name="T30" fmla="*/ 2147483647 w 229"/>
              <a:gd name="T31" fmla="*/ 2147483647 h 447"/>
              <a:gd name="T32" fmla="*/ 2147483647 w 229"/>
              <a:gd name="T33" fmla="*/ 2147483647 h 447"/>
              <a:gd name="T34" fmla="*/ 2147483647 w 229"/>
              <a:gd name="T35" fmla="*/ 2147483647 h 447"/>
              <a:gd name="T36" fmla="*/ 2147483647 w 229"/>
              <a:gd name="T37" fmla="*/ 2147483647 h 447"/>
              <a:gd name="T38" fmla="*/ 2147483647 w 229"/>
              <a:gd name="T39" fmla="*/ 2147483647 h 447"/>
              <a:gd name="T40" fmla="*/ 2147483647 w 229"/>
              <a:gd name="T41" fmla="*/ 2147483647 h 447"/>
              <a:gd name="T42" fmla="*/ 2147483647 w 229"/>
              <a:gd name="T43" fmla="*/ 2147483647 h 447"/>
              <a:gd name="T44" fmla="*/ 2147483647 w 229"/>
              <a:gd name="T45" fmla="*/ 2147483647 h 447"/>
              <a:gd name="T46" fmla="*/ 2147483647 w 229"/>
              <a:gd name="T47" fmla="*/ 2147483647 h 447"/>
              <a:gd name="T48" fmla="*/ 2147483647 w 229"/>
              <a:gd name="T49" fmla="*/ 0 h 447"/>
              <a:gd name="T50" fmla="*/ 2147483647 w 229"/>
              <a:gd name="T51" fmla="*/ 0 h 447"/>
              <a:gd name="T52" fmla="*/ 2147483647 w 229"/>
              <a:gd name="T53" fmla="*/ 2147483647 h 447"/>
              <a:gd name="T54" fmla="*/ 2147483647 w 229"/>
              <a:gd name="T55" fmla="*/ 2147483647 h 447"/>
              <a:gd name="T56" fmla="*/ 0 w 229"/>
              <a:gd name="T57" fmla="*/ 2147483647 h 447"/>
              <a:gd name="T58" fmla="*/ 0 w 229"/>
              <a:gd name="T59" fmla="*/ 2147483647 h 447"/>
              <a:gd name="T60" fmla="*/ 2147483647 w 229"/>
              <a:gd name="T61" fmla="*/ 2147483647 h 447"/>
              <a:gd name="T62" fmla="*/ 2147483647 w 229"/>
              <a:gd name="T63" fmla="*/ 2147483647 h 447"/>
              <a:gd name="T64" fmla="*/ 2147483647 w 229"/>
              <a:gd name="T65" fmla="*/ 2147483647 h 447"/>
              <a:gd name="T66" fmla="*/ 2147483647 w 229"/>
              <a:gd name="T67" fmla="*/ 2147483647 h 447"/>
              <a:gd name="T68" fmla="*/ 2147483647 w 229"/>
              <a:gd name="T69" fmla="*/ 2147483647 h 447"/>
              <a:gd name="T70" fmla="*/ 2147483647 w 229"/>
              <a:gd name="T71" fmla="*/ 2147483647 h 447"/>
              <a:gd name="T72" fmla="*/ 2147483647 w 229"/>
              <a:gd name="T73" fmla="*/ 2147483647 h 447"/>
              <a:gd name="T74" fmla="*/ 2147483647 w 229"/>
              <a:gd name="T75" fmla="*/ 2147483647 h 447"/>
              <a:gd name="T76" fmla="*/ 2147483647 w 229"/>
              <a:gd name="T77" fmla="*/ 2147483647 h 447"/>
              <a:gd name="T78" fmla="*/ 2147483647 w 229"/>
              <a:gd name="T79" fmla="*/ 2147483647 h 447"/>
              <a:gd name="T80" fmla="*/ 2147483647 w 229"/>
              <a:gd name="T81" fmla="*/ 2147483647 h 447"/>
              <a:gd name="T82" fmla="*/ 2147483647 w 229"/>
              <a:gd name="T83" fmla="*/ 2147483647 h 447"/>
              <a:gd name="T84" fmla="*/ 2147483647 w 229"/>
              <a:gd name="T85" fmla="*/ 2147483647 h 447"/>
              <a:gd name="T86" fmla="*/ 2147483647 w 229"/>
              <a:gd name="T87" fmla="*/ 2147483647 h 447"/>
              <a:gd name="T88" fmla="*/ 2147483647 w 229"/>
              <a:gd name="T89" fmla="*/ 2147483647 h 447"/>
              <a:gd name="T90" fmla="*/ 2147483647 w 229"/>
              <a:gd name="T91" fmla="*/ 2147483647 h 447"/>
              <a:gd name="T92" fmla="*/ 2147483647 w 229"/>
              <a:gd name="T93" fmla="*/ 2147483647 h 447"/>
              <a:gd name="T94" fmla="*/ 2147483647 w 229"/>
              <a:gd name="T95" fmla="*/ 2147483647 h 447"/>
              <a:gd name="T96" fmla="*/ 2147483647 w 229"/>
              <a:gd name="T97" fmla="*/ 2147483647 h 447"/>
              <a:gd name="T98" fmla="*/ 2147483647 w 229"/>
              <a:gd name="T99" fmla="*/ 2147483647 h 447"/>
              <a:gd name="T100" fmla="*/ 2147483647 w 229"/>
              <a:gd name="T101" fmla="*/ 2147483647 h 447"/>
              <a:gd name="T102" fmla="*/ 2147483647 w 229"/>
              <a:gd name="T103" fmla="*/ 2147483647 h 447"/>
              <a:gd name="T104" fmla="*/ 2147483647 w 229"/>
              <a:gd name="T105" fmla="*/ 2147483647 h 447"/>
              <a:gd name="T106" fmla="*/ 2147483647 w 229"/>
              <a:gd name="T107" fmla="*/ 2147483647 h 447"/>
              <a:gd name="T108" fmla="*/ 2147483647 w 229"/>
              <a:gd name="T109" fmla="*/ 2147483647 h 447"/>
              <a:gd name="T110" fmla="*/ 2147483647 w 229"/>
              <a:gd name="T111" fmla="*/ 2147483647 h 44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29"/>
              <a:gd name="T169" fmla="*/ 0 h 447"/>
              <a:gd name="T170" fmla="*/ 229 w 229"/>
              <a:gd name="T171" fmla="*/ 447 h 447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29" h="447">
                <a:moveTo>
                  <a:pt x="127" y="418"/>
                </a:moveTo>
                <a:lnTo>
                  <a:pt x="130" y="430"/>
                </a:lnTo>
                <a:lnTo>
                  <a:pt x="139" y="442"/>
                </a:lnTo>
                <a:lnTo>
                  <a:pt x="153" y="446"/>
                </a:lnTo>
                <a:lnTo>
                  <a:pt x="158" y="446"/>
                </a:lnTo>
                <a:lnTo>
                  <a:pt x="171" y="442"/>
                </a:lnTo>
                <a:lnTo>
                  <a:pt x="181" y="430"/>
                </a:lnTo>
                <a:lnTo>
                  <a:pt x="184" y="418"/>
                </a:lnTo>
                <a:lnTo>
                  <a:pt x="184" y="210"/>
                </a:lnTo>
                <a:lnTo>
                  <a:pt x="184" y="47"/>
                </a:lnTo>
                <a:lnTo>
                  <a:pt x="185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8" y="198"/>
                </a:lnTo>
                <a:lnTo>
                  <a:pt x="228" y="20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20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2" y="40"/>
                </a:lnTo>
                <a:lnTo>
                  <a:pt x="44" y="42"/>
                </a:lnTo>
                <a:lnTo>
                  <a:pt x="46" y="47"/>
                </a:lnTo>
                <a:lnTo>
                  <a:pt x="46" y="210"/>
                </a:lnTo>
                <a:lnTo>
                  <a:pt x="46" y="418"/>
                </a:lnTo>
                <a:lnTo>
                  <a:pt x="48" y="430"/>
                </a:lnTo>
                <a:lnTo>
                  <a:pt x="58" y="442"/>
                </a:lnTo>
                <a:lnTo>
                  <a:pt x="71" y="446"/>
                </a:lnTo>
                <a:lnTo>
                  <a:pt x="78" y="446"/>
                </a:lnTo>
                <a:lnTo>
                  <a:pt x="91" y="442"/>
                </a:lnTo>
                <a:lnTo>
                  <a:pt x="100" y="430"/>
                </a:lnTo>
                <a:lnTo>
                  <a:pt x="104" y="418"/>
                </a:lnTo>
                <a:lnTo>
                  <a:pt x="104" y="221"/>
                </a:lnTo>
                <a:lnTo>
                  <a:pt x="106" y="213"/>
                </a:lnTo>
                <a:lnTo>
                  <a:pt x="115" y="210"/>
                </a:lnTo>
                <a:lnTo>
                  <a:pt x="123" y="213"/>
                </a:lnTo>
                <a:lnTo>
                  <a:pt x="127" y="221"/>
                </a:lnTo>
                <a:lnTo>
                  <a:pt x="127" y="418"/>
                </a:lnTo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94" name="Freeform 38"/>
          <p:cNvSpPr>
            <a:spLocks/>
          </p:cNvSpPr>
          <p:nvPr/>
        </p:nvSpPr>
        <p:spPr bwMode="auto">
          <a:xfrm>
            <a:off x="7459663" y="2211388"/>
            <a:ext cx="155575" cy="158750"/>
          </a:xfrm>
          <a:custGeom>
            <a:avLst/>
            <a:gdLst>
              <a:gd name="T0" fmla="*/ 0 w 98"/>
              <a:gd name="T1" fmla="*/ 2147483647 h 100"/>
              <a:gd name="T2" fmla="*/ 2147483647 w 98"/>
              <a:gd name="T3" fmla="*/ 2147483647 h 100"/>
              <a:gd name="T4" fmla="*/ 2147483647 w 98"/>
              <a:gd name="T5" fmla="*/ 2147483647 h 100"/>
              <a:gd name="T6" fmla="*/ 2147483647 w 98"/>
              <a:gd name="T7" fmla="*/ 2147483647 h 100"/>
              <a:gd name="T8" fmla="*/ 2147483647 w 98"/>
              <a:gd name="T9" fmla="*/ 0 h 100"/>
              <a:gd name="T10" fmla="*/ 2147483647 w 98"/>
              <a:gd name="T11" fmla="*/ 0 h 100"/>
              <a:gd name="T12" fmla="*/ 2147483647 w 98"/>
              <a:gd name="T13" fmla="*/ 2147483647 h 100"/>
              <a:gd name="T14" fmla="*/ 2147483647 w 98"/>
              <a:gd name="T15" fmla="*/ 2147483647 h 100"/>
              <a:gd name="T16" fmla="*/ 2147483647 w 98"/>
              <a:gd name="T17" fmla="*/ 2147483647 h 100"/>
              <a:gd name="T18" fmla="*/ 2147483647 w 98"/>
              <a:gd name="T19" fmla="*/ 2147483647 h 100"/>
              <a:gd name="T20" fmla="*/ 2147483647 w 98"/>
              <a:gd name="T21" fmla="*/ 2147483647 h 100"/>
              <a:gd name="T22" fmla="*/ 2147483647 w 98"/>
              <a:gd name="T23" fmla="*/ 2147483647 h 100"/>
              <a:gd name="T24" fmla="*/ 2147483647 w 98"/>
              <a:gd name="T25" fmla="*/ 2147483647 h 100"/>
              <a:gd name="T26" fmla="*/ 2147483647 w 98"/>
              <a:gd name="T27" fmla="*/ 2147483647 h 100"/>
              <a:gd name="T28" fmla="*/ 2147483647 w 98"/>
              <a:gd name="T29" fmla="*/ 2147483647 h 100"/>
              <a:gd name="T30" fmla="*/ 2147483647 w 98"/>
              <a:gd name="T31" fmla="*/ 2147483647 h 100"/>
              <a:gd name="T32" fmla="*/ 2147483647 w 98"/>
              <a:gd name="T33" fmla="*/ 2147483647 h 100"/>
              <a:gd name="T34" fmla="*/ 2147483647 w 98"/>
              <a:gd name="T35" fmla="*/ 2147483647 h 100"/>
              <a:gd name="T36" fmla="*/ 0 w 98"/>
              <a:gd name="T37" fmla="*/ 2147483647 h 1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8"/>
              <a:gd name="T58" fmla="*/ 0 h 100"/>
              <a:gd name="T59" fmla="*/ 98 w 98"/>
              <a:gd name="T60" fmla="*/ 100 h 10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8" h="100">
                <a:moveTo>
                  <a:pt x="0" y="49"/>
                </a:moveTo>
                <a:lnTo>
                  <a:pt x="3" y="31"/>
                </a:lnTo>
                <a:lnTo>
                  <a:pt x="12" y="18"/>
                </a:lnTo>
                <a:lnTo>
                  <a:pt x="24" y="6"/>
                </a:lnTo>
                <a:lnTo>
                  <a:pt x="41" y="0"/>
                </a:lnTo>
                <a:lnTo>
                  <a:pt x="56" y="0"/>
                </a:lnTo>
                <a:lnTo>
                  <a:pt x="72" y="6"/>
                </a:lnTo>
                <a:lnTo>
                  <a:pt x="87" y="18"/>
                </a:lnTo>
                <a:lnTo>
                  <a:pt x="93" y="31"/>
                </a:lnTo>
                <a:lnTo>
                  <a:pt x="97" y="49"/>
                </a:lnTo>
                <a:lnTo>
                  <a:pt x="93" y="68"/>
                </a:lnTo>
                <a:lnTo>
                  <a:pt x="87" y="83"/>
                </a:lnTo>
                <a:lnTo>
                  <a:pt x="72" y="93"/>
                </a:lnTo>
                <a:lnTo>
                  <a:pt x="56" y="99"/>
                </a:lnTo>
                <a:lnTo>
                  <a:pt x="41" y="99"/>
                </a:lnTo>
                <a:lnTo>
                  <a:pt x="24" y="93"/>
                </a:lnTo>
                <a:lnTo>
                  <a:pt x="12" y="83"/>
                </a:lnTo>
                <a:lnTo>
                  <a:pt x="3" y="68"/>
                </a:lnTo>
                <a:lnTo>
                  <a:pt x="0" y="49"/>
                </a:lnTo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95" name="Freeform 39"/>
          <p:cNvSpPr>
            <a:spLocks/>
          </p:cNvSpPr>
          <p:nvPr/>
        </p:nvSpPr>
        <p:spPr bwMode="auto">
          <a:xfrm>
            <a:off x="7812088" y="2211388"/>
            <a:ext cx="363537" cy="903287"/>
          </a:xfrm>
          <a:custGeom>
            <a:avLst/>
            <a:gdLst>
              <a:gd name="T0" fmla="*/ 2147483647 w 229"/>
              <a:gd name="T1" fmla="*/ 2147483647 h 569"/>
              <a:gd name="T2" fmla="*/ 2147483647 w 229"/>
              <a:gd name="T3" fmla="*/ 2147483647 h 569"/>
              <a:gd name="T4" fmla="*/ 2147483647 w 229"/>
              <a:gd name="T5" fmla="*/ 2147483647 h 569"/>
              <a:gd name="T6" fmla="*/ 2147483647 w 229"/>
              <a:gd name="T7" fmla="*/ 2147483647 h 569"/>
              <a:gd name="T8" fmla="*/ 2147483647 w 229"/>
              <a:gd name="T9" fmla="*/ 2147483647 h 569"/>
              <a:gd name="T10" fmla="*/ 2147483647 w 229"/>
              <a:gd name="T11" fmla="*/ 2147483647 h 569"/>
              <a:gd name="T12" fmla="*/ 2147483647 w 229"/>
              <a:gd name="T13" fmla="*/ 2147483647 h 569"/>
              <a:gd name="T14" fmla="*/ 2147483647 w 229"/>
              <a:gd name="T15" fmla="*/ 2147483647 h 569"/>
              <a:gd name="T16" fmla="*/ 2147483647 w 229"/>
              <a:gd name="T17" fmla="*/ 2147483647 h 569"/>
              <a:gd name="T18" fmla="*/ 2147483647 w 229"/>
              <a:gd name="T19" fmla="*/ 2147483647 h 569"/>
              <a:gd name="T20" fmla="*/ 2147483647 w 229"/>
              <a:gd name="T21" fmla="*/ 2147483647 h 569"/>
              <a:gd name="T22" fmla="*/ 2147483647 w 229"/>
              <a:gd name="T23" fmla="*/ 2147483647 h 569"/>
              <a:gd name="T24" fmla="*/ 2147483647 w 229"/>
              <a:gd name="T25" fmla="*/ 2147483647 h 569"/>
              <a:gd name="T26" fmla="*/ 2147483647 w 229"/>
              <a:gd name="T27" fmla="*/ 2147483647 h 569"/>
              <a:gd name="T28" fmla="*/ 0 w 229"/>
              <a:gd name="T29" fmla="*/ 2147483647 h 569"/>
              <a:gd name="T30" fmla="*/ 2147483647 w 229"/>
              <a:gd name="T31" fmla="*/ 2147483647 h 569"/>
              <a:gd name="T32" fmla="*/ 2147483647 w 229"/>
              <a:gd name="T33" fmla="*/ 2147483647 h 569"/>
              <a:gd name="T34" fmla="*/ 2147483647 w 229"/>
              <a:gd name="T35" fmla="*/ 2147483647 h 569"/>
              <a:gd name="T36" fmla="*/ 2147483647 w 229"/>
              <a:gd name="T37" fmla="*/ 2147483647 h 569"/>
              <a:gd name="T38" fmla="*/ 2147483647 w 229"/>
              <a:gd name="T39" fmla="*/ 2147483647 h 569"/>
              <a:gd name="T40" fmla="*/ 2147483647 w 229"/>
              <a:gd name="T41" fmla="*/ 2147483647 h 569"/>
              <a:gd name="T42" fmla="*/ 2147483647 w 229"/>
              <a:gd name="T43" fmla="*/ 2147483647 h 569"/>
              <a:gd name="T44" fmla="*/ 2147483647 w 229"/>
              <a:gd name="T45" fmla="*/ 2147483647 h 569"/>
              <a:gd name="T46" fmla="*/ 2147483647 w 229"/>
              <a:gd name="T47" fmla="*/ 2147483647 h 569"/>
              <a:gd name="T48" fmla="*/ 2147483647 w 229"/>
              <a:gd name="T49" fmla="*/ 2147483647 h 569"/>
              <a:gd name="T50" fmla="*/ 2147483647 w 229"/>
              <a:gd name="T51" fmla="*/ 2147483647 h 569"/>
              <a:gd name="T52" fmla="*/ 2147483647 w 229"/>
              <a:gd name="T53" fmla="*/ 2147483647 h 569"/>
              <a:gd name="T54" fmla="*/ 2147483647 w 229"/>
              <a:gd name="T55" fmla="*/ 2147483647 h 569"/>
              <a:gd name="T56" fmla="*/ 2147483647 w 229"/>
              <a:gd name="T57" fmla="*/ 2147483647 h 569"/>
              <a:gd name="T58" fmla="*/ 2147483647 w 229"/>
              <a:gd name="T59" fmla="*/ 2147483647 h 569"/>
              <a:gd name="T60" fmla="*/ 2147483647 w 229"/>
              <a:gd name="T61" fmla="*/ 0 h 569"/>
              <a:gd name="T62" fmla="*/ 2147483647 w 229"/>
              <a:gd name="T63" fmla="*/ 2147483647 h 569"/>
              <a:gd name="T64" fmla="*/ 2147483647 w 229"/>
              <a:gd name="T65" fmla="*/ 2147483647 h 569"/>
              <a:gd name="T66" fmla="*/ 2147483647 w 229"/>
              <a:gd name="T67" fmla="*/ 2147483647 h 569"/>
              <a:gd name="T68" fmla="*/ 2147483647 w 229"/>
              <a:gd name="T69" fmla="*/ 2147483647 h 569"/>
              <a:gd name="T70" fmla="*/ 2147483647 w 229"/>
              <a:gd name="T71" fmla="*/ 2147483647 h 569"/>
              <a:gd name="T72" fmla="*/ 2147483647 w 229"/>
              <a:gd name="T73" fmla="*/ 2147483647 h 569"/>
              <a:gd name="T74" fmla="*/ 2147483647 w 229"/>
              <a:gd name="T75" fmla="*/ 2147483647 h 5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29"/>
              <a:gd name="T115" fmla="*/ 0 h 569"/>
              <a:gd name="T116" fmla="*/ 229 w 229"/>
              <a:gd name="T117" fmla="*/ 569 h 569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29" h="569">
                <a:moveTo>
                  <a:pt x="127" y="539"/>
                </a:moveTo>
                <a:lnTo>
                  <a:pt x="130" y="552"/>
                </a:lnTo>
                <a:lnTo>
                  <a:pt x="139" y="564"/>
                </a:lnTo>
                <a:lnTo>
                  <a:pt x="153" y="568"/>
                </a:lnTo>
                <a:lnTo>
                  <a:pt x="157" y="568"/>
                </a:lnTo>
                <a:lnTo>
                  <a:pt x="171" y="564"/>
                </a:lnTo>
                <a:lnTo>
                  <a:pt x="181" y="552"/>
                </a:lnTo>
                <a:lnTo>
                  <a:pt x="184" y="539"/>
                </a:lnTo>
                <a:lnTo>
                  <a:pt x="184" y="331"/>
                </a:lnTo>
                <a:lnTo>
                  <a:pt x="184" y="168"/>
                </a:lnTo>
                <a:lnTo>
                  <a:pt x="185" y="163"/>
                </a:lnTo>
                <a:lnTo>
                  <a:pt x="189" y="161"/>
                </a:lnTo>
                <a:lnTo>
                  <a:pt x="193" y="163"/>
                </a:lnTo>
                <a:lnTo>
                  <a:pt x="195" y="168"/>
                </a:lnTo>
                <a:lnTo>
                  <a:pt x="195" y="320"/>
                </a:lnTo>
                <a:lnTo>
                  <a:pt x="197" y="327"/>
                </a:lnTo>
                <a:lnTo>
                  <a:pt x="203" y="334"/>
                </a:lnTo>
                <a:lnTo>
                  <a:pt x="212" y="336"/>
                </a:lnTo>
                <a:lnTo>
                  <a:pt x="221" y="334"/>
                </a:lnTo>
                <a:lnTo>
                  <a:pt x="227" y="327"/>
                </a:lnTo>
                <a:lnTo>
                  <a:pt x="228" y="320"/>
                </a:lnTo>
                <a:lnTo>
                  <a:pt x="228" y="140"/>
                </a:lnTo>
                <a:lnTo>
                  <a:pt x="227" y="130"/>
                </a:lnTo>
                <a:lnTo>
                  <a:pt x="221" y="122"/>
                </a:lnTo>
                <a:lnTo>
                  <a:pt x="212" y="120"/>
                </a:lnTo>
                <a:lnTo>
                  <a:pt x="17" y="120"/>
                </a:lnTo>
                <a:lnTo>
                  <a:pt x="8" y="122"/>
                </a:lnTo>
                <a:lnTo>
                  <a:pt x="2" y="130"/>
                </a:lnTo>
                <a:lnTo>
                  <a:pt x="0" y="140"/>
                </a:lnTo>
                <a:lnTo>
                  <a:pt x="0" y="320"/>
                </a:lnTo>
                <a:lnTo>
                  <a:pt x="2" y="327"/>
                </a:lnTo>
                <a:lnTo>
                  <a:pt x="8" y="334"/>
                </a:lnTo>
                <a:lnTo>
                  <a:pt x="17" y="336"/>
                </a:lnTo>
                <a:lnTo>
                  <a:pt x="26" y="334"/>
                </a:lnTo>
                <a:lnTo>
                  <a:pt x="32" y="327"/>
                </a:lnTo>
                <a:lnTo>
                  <a:pt x="34" y="320"/>
                </a:lnTo>
                <a:lnTo>
                  <a:pt x="34" y="168"/>
                </a:lnTo>
                <a:lnTo>
                  <a:pt x="36" y="163"/>
                </a:lnTo>
                <a:lnTo>
                  <a:pt x="42" y="161"/>
                </a:lnTo>
                <a:lnTo>
                  <a:pt x="44" y="163"/>
                </a:lnTo>
                <a:lnTo>
                  <a:pt x="46" y="168"/>
                </a:lnTo>
                <a:lnTo>
                  <a:pt x="46" y="331"/>
                </a:lnTo>
                <a:lnTo>
                  <a:pt x="46" y="539"/>
                </a:lnTo>
                <a:lnTo>
                  <a:pt x="48" y="552"/>
                </a:lnTo>
                <a:lnTo>
                  <a:pt x="58" y="564"/>
                </a:lnTo>
                <a:lnTo>
                  <a:pt x="71" y="568"/>
                </a:lnTo>
                <a:lnTo>
                  <a:pt x="78" y="568"/>
                </a:lnTo>
                <a:lnTo>
                  <a:pt x="91" y="564"/>
                </a:lnTo>
                <a:lnTo>
                  <a:pt x="100" y="552"/>
                </a:lnTo>
                <a:lnTo>
                  <a:pt x="104" y="539"/>
                </a:lnTo>
                <a:lnTo>
                  <a:pt x="104" y="342"/>
                </a:lnTo>
                <a:lnTo>
                  <a:pt x="106" y="334"/>
                </a:lnTo>
                <a:lnTo>
                  <a:pt x="115" y="331"/>
                </a:lnTo>
                <a:lnTo>
                  <a:pt x="123" y="334"/>
                </a:lnTo>
                <a:lnTo>
                  <a:pt x="127" y="342"/>
                </a:lnTo>
                <a:lnTo>
                  <a:pt x="127" y="539"/>
                </a:lnTo>
                <a:lnTo>
                  <a:pt x="64" y="52"/>
                </a:lnTo>
                <a:lnTo>
                  <a:pt x="67" y="34"/>
                </a:lnTo>
                <a:lnTo>
                  <a:pt x="76" y="19"/>
                </a:lnTo>
                <a:lnTo>
                  <a:pt x="89" y="7"/>
                </a:lnTo>
                <a:lnTo>
                  <a:pt x="106" y="0"/>
                </a:lnTo>
                <a:lnTo>
                  <a:pt x="123" y="0"/>
                </a:lnTo>
                <a:lnTo>
                  <a:pt x="139" y="7"/>
                </a:lnTo>
                <a:lnTo>
                  <a:pt x="155" y="19"/>
                </a:lnTo>
                <a:lnTo>
                  <a:pt x="161" y="34"/>
                </a:lnTo>
                <a:lnTo>
                  <a:pt x="165" y="52"/>
                </a:lnTo>
                <a:lnTo>
                  <a:pt x="161" y="72"/>
                </a:lnTo>
                <a:lnTo>
                  <a:pt x="155" y="89"/>
                </a:lnTo>
                <a:lnTo>
                  <a:pt x="139" y="100"/>
                </a:lnTo>
                <a:lnTo>
                  <a:pt x="123" y="106"/>
                </a:lnTo>
                <a:lnTo>
                  <a:pt x="106" y="106"/>
                </a:lnTo>
                <a:lnTo>
                  <a:pt x="89" y="100"/>
                </a:lnTo>
                <a:lnTo>
                  <a:pt x="76" y="89"/>
                </a:lnTo>
                <a:lnTo>
                  <a:pt x="67" y="72"/>
                </a:lnTo>
                <a:lnTo>
                  <a:pt x="64" y="52"/>
                </a:lnTo>
                <a:lnTo>
                  <a:pt x="127" y="539"/>
                </a:lnTo>
              </a:path>
            </a:pathLst>
          </a:custGeom>
          <a:solidFill>
            <a:srgbClr val="00FFFF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96" name="Freeform 40"/>
          <p:cNvSpPr>
            <a:spLocks/>
          </p:cNvSpPr>
          <p:nvPr/>
        </p:nvSpPr>
        <p:spPr bwMode="auto">
          <a:xfrm>
            <a:off x="7812088" y="2405063"/>
            <a:ext cx="363537" cy="709612"/>
          </a:xfrm>
          <a:custGeom>
            <a:avLst/>
            <a:gdLst>
              <a:gd name="T0" fmla="*/ 2147483647 w 229"/>
              <a:gd name="T1" fmla="*/ 2147483647 h 447"/>
              <a:gd name="T2" fmla="*/ 2147483647 w 229"/>
              <a:gd name="T3" fmla="*/ 2147483647 h 447"/>
              <a:gd name="T4" fmla="*/ 2147483647 w 229"/>
              <a:gd name="T5" fmla="*/ 2147483647 h 447"/>
              <a:gd name="T6" fmla="*/ 2147483647 w 229"/>
              <a:gd name="T7" fmla="*/ 2147483647 h 447"/>
              <a:gd name="T8" fmla="*/ 2147483647 w 229"/>
              <a:gd name="T9" fmla="*/ 2147483647 h 447"/>
              <a:gd name="T10" fmla="*/ 2147483647 w 229"/>
              <a:gd name="T11" fmla="*/ 2147483647 h 447"/>
              <a:gd name="T12" fmla="*/ 2147483647 w 229"/>
              <a:gd name="T13" fmla="*/ 2147483647 h 447"/>
              <a:gd name="T14" fmla="*/ 2147483647 w 229"/>
              <a:gd name="T15" fmla="*/ 2147483647 h 447"/>
              <a:gd name="T16" fmla="*/ 2147483647 w 229"/>
              <a:gd name="T17" fmla="*/ 2147483647 h 447"/>
              <a:gd name="T18" fmla="*/ 2147483647 w 229"/>
              <a:gd name="T19" fmla="*/ 2147483647 h 447"/>
              <a:gd name="T20" fmla="*/ 2147483647 w 229"/>
              <a:gd name="T21" fmla="*/ 2147483647 h 447"/>
              <a:gd name="T22" fmla="*/ 2147483647 w 229"/>
              <a:gd name="T23" fmla="*/ 2147483647 h 447"/>
              <a:gd name="T24" fmla="*/ 2147483647 w 229"/>
              <a:gd name="T25" fmla="*/ 2147483647 h 447"/>
              <a:gd name="T26" fmla="*/ 2147483647 w 229"/>
              <a:gd name="T27" fmla="*/ 2147483647 h 447"/>
              <a:gd name="T28" fmla="*/ 2147483647 w 229"/>
              <a:gd name="T29" fmla="*/ 2147483647 h 447"/>
              <a:gd name="T30" fmla="*/ 2147483647 w 229"/>
              <a:gd name="T31" fmla="*/ 2147483647 h 447"/>
              <a:gd name="T32" fmla="*/ 2147483647 w 229"/>
              <a:gd name="T33" fmla="*/ 2147483647 h 447"/>
              <a:gd name="T34" fmla="*/ 2147483647 w 229"/>
              <a:gd name="T35" fmla="*/ 2147483647 h 447"/>
              <a:gd name="T36" fmla="*/ 2147483647 w 229"/>
              <a:gd name="T37" fmla="*/ 2147483647 h 447"/>
              <a:gd name="T38" fmla="*/ 2147483647 w 229"/>
              <a:gd name="T39" fmla="*/ 2147483647 h 447"/>
              <a:gd name="T40" fmla="*/ 2147483647 w 229"/>
              <a:gd name="T41" fmla="*/ 2147483647 h 447"/>
              <a:gd name="T42" fmla="*/ 2147483647 w 229"/>
              <a:gd name="T43" fmla="*/ 2147483647 h 447"/>
              <a:gd name="T44" fmla="*/ 2147483647 w 229"/>
              <a:gd name="T45" fmla="*/ 2147483647 h 447"/>
              <a:gd name="T46" fmla="*/ 2147483647 w 229"/>
              <a:gd name="T47" fmla="*/ 2147483647 h 447"/>
              <a:gd name="T48" fmla="*/ 2147483647 w 229"/>
              <a:gd name="T49" fmla="*/ 0 h 447"/>
              <a:gd name="T50" fmla="*/ 2147483647 w 229"/>
              <a:gd name="T51" fmla="*/ 0 h 447"/>
              <a:gd name="T52" fmla="*/ 2147483647 w 229"/>
              <a:gd name="T53" fmla="*/ 2147483647 h 447"/>
              <a:gd name="T54" fmla="*/ 2147483647 w 229"/>
              <a:gd name="T55" fmla="*/ 2147483647 h 447"/>
              <a:gd name="T56" fmla="*/ 0 w 229"/>
              <a:gd name="T57" fmla="*/ 2147483647 h 447"/>
              <a:gd name="T58" fmla="*/ 0 w 229"/>
              <a:gd name="T59" fmla="*/ 2147483647 h 447"/>
              <a:gd name="T60" fmla="*/ 2147483647 w 229"/>
              <a:gd name="T61" fmla="*/ 2147483647 h 447"/>
              <a:gd name="T62" fmla="*/ 2147483647 w 229"/>
              <a:gd name="T63" fmla="*/ 2147483647 h 447"/>
              <a:gd name="T64" fmla="*/ 2147483647 w 229"/>
              <a:gd name="T65" fmla="*/ 2147483647 h 447"/>
              <a:gd name="T66" fmla="*/ 2147483647 w 229"/>
              <a:gd name="T67" fmla="*/ 2147483647 h 447"/>
              <a:gd name="T68" fmla="*/ 2147483647 w 229"/>
              <a:gd name="T69" fmla="*/ 2147483647 h 447"/>
              <a:gd name="T70" fmla="*/ 2147483647 w 229"/>
              <a:gd name="T71" fmla="*/ 2147483647 h 447"/>
              <a:gd name="T72" fmla="*/ 2147483647 w 229"/>
              <a:gd name="T73" fmla="*/ 2147483647 h 447"/>
              <a:gd name="T74" fmla="*/ 2147483647 w 229"/>
              <a:gd name="T75" fmla="*/ 2147483647 h 447"/>
              <a:gd name="T76" fmla="*/ 2147483647 w 229"/>
              <a:gd name="T77" fmla="*/ 2147483647 h 447"/>
              <a:gd name="T78" fmla="*/ 2147483647 w 229"/>
              <a:gd name="T79" fmla="*/ 2147483647 h 447"/>
              <a:gd name="T80" fmla="*/ 2147483647 w 229"/>
              <a:gd name="T81" fmla="*/ 2147483647 h 447"/>
              <a:gd name="T82" fmla="*/ 2147483647 w 229"/>
              <a:gd name="T83" fmla="*/ 2147483647 h 447"/>
              <a:gd name="T84" fmla="*/ 2147483647 w 229"/>
              <a:gd name="T85" fmla="*/ 2147483647 h 447"/>
              <a:gd name="T86" fmla="*/ 2147483647 w 229"/>
              <a:gd name="T87" fmla="*/ 2147483647 h 447"/>
              <a:gd name="T88" fmla="*/ 2147483647 w 229"/>
              <a:gd name="T89" fmla="*/ 2147483647 h 447"/>
              <a:gd name="T90" fmla="*/ 2147483647 w 229"/>
              <a:gd name="T91" fmla="*/ 2147483647 h 447"/>
              <a:gd name="T92" fmla="*/ 2147483647 w 229"/>
              <a:gd name="T93" fmla="*/ 2147483647 h 447"/>
              <a:gd name="T94" fmla="*/ 2147483647 w 229"/>
              <a:gd name="T95" fmla="*/ 2147483647 h 447"/>
              <a:gd name="T96" fmla="*/ 2147483647 w 229"/>
              <a:gd name="T97" fmla="*/ 2147483647 h 447"/>
              <a:gd name="T98" fmla="*/ 2147483647 w 229"/>
              <a:gd name="T99" fmla="*/ 2147483647 h 447"/>
              <a:gd name="T100" fmla="*/ 2147483647 w 229"/>
              <a:gd name="T101" fmla="*/ 2147483647 h 447"/>
              <a:gd name="T102" fmla="*/ 2147483647 w 229"/>
              <a:gd name="T103" fmla="*/ 2147483647 h 447"/>
              <a:gd name="T104" fmla="*/ 2147483647 w 229"/>
              <a:gd name="T105" fmla="*/ 2147483647 h 447"/>
              <a:gd name="T106" fmla="*/ 2147483647 w 229"/>
              <a:gd name="T107" fmla="*/ 2147483647 h 447"/>
              <a:gd name="T108" fmla="*/ 2147483647 w 229"/>
              <a:gd name="T109" fmla="*/ 2147483647 h 447"/>
              <a:gd name="T110" fmla="*/ 2147483647 w 229"/>
              <a:gd name="T111" fmla="*/ 2147483647 h 44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29"/>
              <a:gd name="T169" fmla="*/ 0 h 447"/>
              <a:gd name="T170" fmla="*/ 229 w 229"/>
              <a:gd name="T171" fmla="*/ 447 h 447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29" h="447">
                <a:moveTo>
                  <a:pt x="127" y="418"/>
                </a:moveTo>
                <a:lnTo>
                  <a:pt x="130" y="430"/>
                </a:lnTo>
                <a:lnTo>
                  <a:pt x="139" y="442"/>
                </a:lnTo>
                <a:lnTo>
                  <a:pt x="153" y="446"/>
                </a:lnTo>
                <a:lnTo>
                  <a:pt x="157" y="446"/>
                </a:lnTo>
                <a:lnTo>
                  <a:pt x="171" y="442"/>
                </a:lnTo>
                <a:lnTo>
                  <a:pt x="181" y="430"/>
                </a:lnTo>
                <a:lnTo>
                  <a:pt x="184" y="418"/>
                </a:lnTo>
                <a:lnTo>
                  <a:pt x="184" y="210"/>
                </a:lnTo>
                <a:lnTo>
                  <a:pt x="184" y="47"/>
                </a:lnTo>
                <a:lnTo>
                  <a:pt x="185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8" y="198"/>
                </a:lnTo>
                <a:lnTo>
                  <a:pt x="228" y="20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20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2" y="40"/>
                </a:lnTo>
                <a:lnTo>
                  <a:pt x="44" y="42"/>
                </a:lnTo>
                <a:lnTo>
                  <a:pt x="46" y="47"/>
                </a:lnTo>
                <a:lnTo>
                  <a:pt x="46" y="210"/>
                </a:lnTo>
                <a:lnTo>
                  <a:pt x="46" y="418"/>
                </a:lnTo>
                <a:lnTo>
                  <a:pt x="48" y="430"/>
                </a:lnTo>
                <a:lnTo>
                  <a:pt x="58" y="442"/>
                </a:lnTo>
                <a:lnTo>
                  <a:pt x="71" y="446"/>
                </a:lnTo>
                <a:lnTo>
                  <a:pt x="78" y="446"/>
                </a:lnTo>
                <a:lnTo>
                  <a:pt x="91" y="442"/>
                </a:lnTo>
                <a:lnTo>
                  <a:pt x="100" y="430"/>
                </a:lnTo>
                <a:lnTo>
                  <a:pt x="104" y="418"/>
                </a:lnTo>
                <a:lnTo>
                  <a:pt x="104" y="221"/>
                </a:lnTo>
                <a:lnTo>
                  <a:pt x="106" y="213"/>
                </a:lnTo>
                <a:lnTo>
                  <a:pt x="115" y="210"/>
                </a:lnTo>
                <a:lnTo>
                  <a:pt x="123" y="213"/>
                </a:lnTo>
                <a:lnTo>
                  <a:pt x="127" y="221"/>
                </a:lnTo>
                <a:lnTo>
                  <a:pt x="127" y="418"/>
                </a:lnTo>
              </a:path>
            </a:pathLst>
          </a:custGeom>
          <a:solidFill>
            <a:schemeClr val="tx2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97" name="Freeform 41"/>
          <p:cNvSpPr>
            <a:spLocks/>
          </p:cNvSpPr>
          <p:nvPr/>
        </p:nvSpPr>
        <p:spPr bwMode="auto">
          <a:xfrm>
            <a:off x="7924800" y="2211388"/>
            <a:ext cx="147638" cy="150812"/>
          </a:xfrm>
          <a:custGeom>
            <a:avLst/>
            <a:gdLst>
              <a:gd name="T0" fmla="*/ 0 w 98"/>
              <a:gd name="T1" fmla="*/ 2147483647 h 100"/>
              <a:gd name="T2" fmla="*/ 2147483647 w 98"/>
              <a:gd name="T3" fmla="*/ 2147483647 h 100"/>
              <a:gd name="T4" fmla="*/ 2147483647 w 98"/>
              <a:gd name="T5" fmla="*/ 2147483647 h 100"/>
              <a:gd name="T6" fmla="*/ 2147483647 w 98"/>
              <a:gd name="T7" fmla="*/ 2147483647 h 100"/>
              <a:gd name="T8" fmla="*/ 2147483647 w 98"/>
              <a:gd name="T9" fmla="*/ 0 h 100"/>
              <a:gd name="T10" fmla="*/ 2147483647 w 98"/>
              <a:gd name="T11" fmla="*/ 0 h 100"/>
              <a:gd name="T12" fmla="*/ 2147483647 w 98"/>
              <a:gd name="T13" fmla="*/ 2147483647 h 100"/>
              <a:gd name="T14" fmla="*/ 2147483647 w 98"/>
              <a:gd name="T15" fmla="*/ 2147483647 h 100"/>
              <a:gd name="T16" fmla="*/ 2147483647 w 98"/>
              <a:gd name="T17" fmla="*/ 2147483647 h 100"/>
              <a:gd name="T18" fmla="*/ 2147483647 w 98"/>
              <a:gd name="T19" fmla="*/ 2147483647 h 100"/>
              <a:gd name="T20" fmla="*/ 2147483647 w 98"/>
              <a:gd name="T21" fmla="*/ 2147483647 h 100"/>
              <a:gd name="T22" fmla="*/ 2147483647 w 98"/>
              <a:gd name="T23" fmla="*/ 2147483647 h 100"/>
              <a:gd name="T24" fmla="*/ 2147483647 w 98"/>
              <a:gd name="T25" fmla="*/ 2147483647 h 100"/>
              <a:gd name="T26" fmla="*/ 2147483647 w 98"/>
              <a:gd name="T27" fmla="*/ 2147483647 h 100"/>
              <a:gd name="T28" fmla="*/ 2147483647 w 98"/>
              <a:gd name="T29" fmla="*/ 2147483647 h 100"/>
              <a:gd name="T30" fmla="*/ 2147483647 w 98"/>
              <a:gd name="T31" fmla="*/ 2147483647 h 100"/>
              <a:gd name="T32" fmla="*/ 2147483647 w 98"/>
              <a:gd name="T33" fmla="*/ 2147483647 h 100"/>
              <a:gd name="T34" fmla="*/ 2147483647 w 98"/>
              <a:gd name="T35" fmla="*/ 2147483647 h 100"/>
              <a:gd name="T36" fmla="*/ 0 w 98"/>
              <a:gd name="T37" fmla="*/ 2147483647 h 1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8"/>
              <a:gd name="T58" fmla="*/ 0 h 100"/>
              <a:gd name="T59" fmla="*/ 98 w 98"/>
              <a:gd name="T60" fmla="*/ 100 h 10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8" h="100">
                <a:moveTo>
                  <a:pt x="0" y="49"/>
                </a:moveTo>
                <a:lnTo>
                  <a:pt x="3" y="31"/>
                </a:lnTo>
                <a:lnTo>
                  <a:pt x="12" y="18"/>
                </a:lnTo>
                <a:lnTo>
                  <a:pt x="24" y="6"/>
                </a:lnTo>
                <a:lnTo>
                  <a:pt x="41" y="0"/>
                </a:lnTo>
                <a:lnTo>
                  <a:pt x="56" y="0"/>
                </a:lnTo>
                <a:lnTo>
                  <a:pt x="72" y="6"/>
                </a:lnTo>
                <a:lnTo>
                  <a:pt x="87" y="18"/>
                </a:lnTo>
                <a:lnTo>
                  <a:pt x="93" y="31"/>
                </a:lnTo>
                <a:lnTo>
                  <a:pt x="97" y="49"/>
                </a:lnTo>
                <a:lnTo>
                  <a:pt x="93" y="68"/>
                </a:lnTo>
                <a:lnTo>
                  <a:pt x="87" y="83"/>
                </a:lnTo>
                <a:lnTo>
                  <a:pt x="72" y="93"/>
                </a:lnTo>
                <a:lnTo>
                  <a:pt x="56" y="99"/>
                </a:lnTo>
                <a:lnTo>
                  <a:pt x="41" y="99"/>
                </a:lnTo>
                <a:lnTo>
                  <a:pt x="24" y="93"/>
                </a:lnTo>
                <a:lnTo>
                  <a:pt x="12" y="83"/>
                </a:lnTo>
                <a:lnTo>
                  <a:pt x="3" y="68"/>
                </a:lnTo>
                <a:lnTo>
                  <a:pt x="0" y="49"/>
                </a:lnTo>
              </a:path>
            </a:pathLst>
          </a:custGeom>
          <a:solidFill>
            <a:schemeClr val="tx2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98" name="Freeform 42"/>
          <p:cNvSpPr>
            <a:spLocks/>
          </p:cNvSpPr>
          <p:nvPr/>
        </p:nvSpPr>
        <p:spPr bwMode="auto">
          <a:xfrm>
            <a:off x="7162800" y="4876800"/>
            <a:ext cx="365125" cy="708025"/>
          </a:xfrm>
          <a:custGeom>
            <a:avLst/>
            <a:gdLst>
              <a:gd name="T0" fmla="*/ 2147483647 w 230"/>
              <a:gd name="T1" fmla="*/ 2147483647 h 446"/>
              <a:gd name="T2" fmla="*/ 2147483647 w 230"/>
              <a:gd name="T3" fmla="*/ 2147483647 h 446"/>
              <a:gd name="T4" fmla="*/ 2147483647 w 230"/>
              <a:gd name="T5" fmla="*/ 2147483647 h 446"/>
              <a:gd name="T6" fmla="*/ 2147483647 w 230"/>
              <a:gd name="T7" fmla="*/ 2147483647 h 446"/>
              <a:gd name="T8" fmla="*/ 2147483647 w 230"/>
              <a:gd name="T9" fmla="*/ 2147483647 h 446"/>
              <a:gd name="T10" fmla="*/ 2147483647 w 230"/>
              <a:gd name="T11" fmla="*/ 2147483647 h 446"/>
              <a:gd name="T12" fmla="*/ 2147483647 w 230"/>
              <a:gd name="T13" fmla="*/ 2147483647 h 446"/>
              <a:gd name="T14" fmla="*/ 2147483647 w 230"/>
              <a:gd name="T15" fmla="*/ 2147483647 h 446"/>
              <a:gd name="T16" fmla="*/ 2147483647 w 230"/>
              <a:gd name="T17" fmla="*/ 2147483647 h 446"/>
              <a:gd name="T18" fmla="*/ 2147483647 w 230"/>
              <a:gd name="T19" fmla="*/ 2147483647 h 446"/>
              <a:gd name="T20" fmla="*/ 2147483647 w 230"/>
              <a:gd name="T21" fmla="*/ 2147483647 h 446"/>
              <a:gd name="T22" fmla="*/ 2147483647 w 230"/>
              <a:gd name="T23" fmla="*/ 2147483647 h 446"/>
              <a:gd name="T24" fmla="*/ 2147483647 w 230"/>
              <a:gd name="T25" fmla="*/ 2147483647 h 446"/>
              <a:gd name="T26" fmla="*/ 2147483647 w 230"/>
              <a:gd name="T27" fmla="*/ 2147483647 h 446"/>
              <a:gd name="T28" fmla="*/ 2147483647 w 230"/>
              <a:gd name="T29" fmla="*/ 2147483647 h 446"/>
              <a:gd name="T30" fmla="*/ 2147483647 w 230"/>
              <a:gd name="T31" fmla="*/ 2147483647 h 446"/>
              <a:gd name="T32" fmla="*/ 2147483647 w 230"/>
              <a:gd name="T33" fmla="*/ 2147483647 h 446"/>
              <a:gd name="T34" fmla="*/ 2147483647 w 230"/>
              <a:gd name="T35" fmla="*/ 2147483647 h 446"/>
              <a:gd name="T36" fmla="*/ 2147483647 w 230"/>
              <a:gd name="T37" fmla="*/ 2147483647 h 446"/>
              <a:gd name="T38" fmla="*/ 2147483647 w 230"/>
              <a:gd name="T39" fmla="*/ 2147483647 h 446"/>
              <a:gd name="T40" fmla="*/ 2147483647 w 230"/>
              <a:gd name="T41" fmla="*/ 2147483647 h 446"/>
              <a:gd name="T42" fmla="*/ 2147483647 w 230"/>
              <a:gd name="T43" fmla="*/ 2147483647 h 446"/>
              <a:gd name="T44" fmla="*/ 2147483647 w 230"/>
              <a:gd name="T45" fmla="*/ 2147483647 h 446"/>
              <a:gd name="T46" fmla="*/ 2147483647 w 230"/>
              <a:gd name="T47" fmla="*/ 2147483647 h 446"/>
              <a:gd name="T48" fmla="*/ 2147483647 w 230"/>
              <a:gd name="T49" fmla="*/ 0 h 446"/>
              <a:gd name="T50" fmla="*/ 2147483647 w 230"/>
              <a:gd name="T51" fmla="*/ 0 h 446"/>
              <a:gd name="T52" fmla="*/ 2147483647 w 230"/>
              <a:gd name="T53" fmla="*/ 2147483647 h 446"/>
              <a:gd name="T54" fmla="*/ 2147483647 w 230"/>
              <a:gd name="T55" fmla="*/ 2147483647 h 446"/>
              <a:gd name="T56" fmla="*/ 0 w 230"/>
              <a:gd name="T57" fmla="*/ 2147483647 h 446"/>
              <a:gd name="T58" fmla="*/ 0 w 230"/>
              <a:gd name="T59" fmla="*/ 2147483647 h 446"/>
              <a:gd name="T60" fmla="*/ 2147483647 w 230"/>
              <a:gd name="T61" fmla="*/ 2147483647 h 446"/>
              <a:gd name="T62" fmla="*/ 2147483647 w 230"/>
              <a:gd name="T63" fmla="*/ 2147483647 h 446"/>
              <a:gd name="T64" fmla="*/ 2147483647 w 230"/>
              <a:gd name="T65" fmla="*/ 2147483647 h 446"/>
              <a:gd name="T66" fmla="*/ 2147483647 w 230"/>
              <a:gd name="T67" fmla="*/ 2147483647 h 446"/>
              <a:gd name="T68" fmla="*/ 2147483647 w 230"/>
              <a:gd name="T69" fmla="*/ 2147483647 h 446"/>
              <a:gd name="T70" fmla="*/ 2147483647 w 230"/>
              <a:gd name="T71" fmla="*/ 2147483647 h 446"/>
              <a:gd name="T72" fmla="*/ 2147483647 w 230"/>
              <a:gd name="T73" fmla="*/ 2147483647 h 446"/>
              <a:gd name="T74" fmla="*/ 2147483647 w 230"/>
              <a:gd name="T75" fmla="*/ 2147483647 h 446"/>
              <a:gd name="T76" fmla="*/ 2147483647 w 230"/>
              <a:gd name="T77" fmla="*/ 2147483647 h 446"/>
              <a:gd name="T78" fmla="*/ 2147483647 w 230"/>
              <a:gd name="T79" fmla="*/ 2147483647 h 446"/>
              <a:gd name="T80" fmla="*/ 2147483647 w 230"/>
              <a:gd name="T81" fmla="*/ 2147483647 h 446"/>
              <a:gd name="T82" fmla="*/ 2147483647 w 230"/>
              <a:gd name="T83" fmla="*/ 2147483647 h 446"/>
              <a:gd name="T84" fmla="*/ 2147483647 w 230"/>
              <a:gd name="T85" fmla="*/ 2147483647 h 446"/>
              <a:gd name="T86" fmla="*/ 2147483647 w 230"/>
              <a:gd name="T87" fmla="*/ 2147483647 h 446"/>
              <a:gd name="T88" fmla="*/ 2147483647 w 230"/>
              <a:gd name="T89" fmla="*/ 2147483647 h 446"/>
              <a:gd name="T90" fmla="*/ 2147483647 w 230"/>
              <a:gd name="T91" fmla="*/ 2147483647 h 446"/>
              <a:gd name="T92" fmla="*/ 2147483647 w 230"/>
              <a:gd name="T93" fmla="*/ 2147483647 h 446"/>
              <a:gd name="T94" fmla="*/ 2147483647 w 230"/>
              <a:gd name="T95" fmla="*/ 2147483647 h 446"/>
              <a:gd name="T96" fmla="*/ 2147483647 w 230"/>
              <a:gd name="T97" fmla="*/ 2147483647 h 446"/>
              <a:gd name="T98" fmla="*/ 2147483647 w 230"/>
              <a:gd name="T99" fmla="*/ 2147483647 h 446"/>
              <a:gd name="T100" fmla="*/ 2147483647 w 230"/>
              <a:gd name="T101" fmla="*/ 2147483647 h 446"/>
              <a:gd name="T102" fmla="*/ 2147483647 w 230"/>
              <a:gd name="T103" fmla="*/ 2147483647 h 446"/>
              <a:gd name="T104" fmla="*/ 2147483647 w 230"/>
              <a:gd name="T105" fmla="*/ 2147483647 h 446"/>
              <a:gd name="T106" fmla="*/ 2147483647 w 230"/>
              <a:gd name="T107" fmla="*/ 2147483647 h 446"/>
              <a:gd name="T108" fmla="*/ 2147483647 w 230"/>
              <a:gd name="T109" fmla="*/ 2147483647 h 446"/>
              <a:gd name="T110" fmla="*/ 2147483647 w 230"/>
              <a:gd name="T111" fmla="*/ 2147483647 h 44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30"/>
              <a:gd name="T169" fmla="*/ 0 h 446"/>
              <a:gd name="T170" fmla="*/ 230 w 230"/>
              <a:gd name="T171" fmla="*/ 446 h 44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30" h="446">
                <a:moveTo>
                  <a:pt x="127" y="417"/>
                </a:moveTo>
                <a:lnTo>
                  <a:pt x="129" y="430"/>
                </a:lnTo>
                <a:lnTo>
                  <a:pt x="137" y="442"/>
                </a:lnTo>
                <a:lnTo>
                  <a:pt x="151" y="445"/>
                </a:lnTo>
                <a:lnTo>
                  <a:pt x="158" y="445"/>
                </a:lnTo>
                <a:lnTo>
                  <a:pt x="171" y="442"/>
                </a:lnTo>
                <a:lnTo>
                  <a:pt x="181" y="430"/>
                </a:lnTo>
                <a:lnTo>
                  <a:pt x="184" y="417"/>
                </a:lnTo>
                <a:lnTo>
                  <a:pt x="184" y="209"/>
                </a:lnTo>
                <a:lnTo>
                  <a:pt x="184" y="47"/>
                </a:lnTo>
                <a:lnTo>
                  <a:pt x="184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9" y="198"/>
                </a:lnTo>
                <a:lnTo>
                  <a:pt x="229" y="19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19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0" y="40"/>
                </a:lnTo>
                <a:lnTo>
                  <a:pt x="44" y="42"/>
                </a:lnTo>
                <a:lnTo>
                  <a:pt x="44" y="47"/>
                </a:lnTo>
                <a:lnTo>
                  <a:pt x="44" y="209"/>
                </a:lnTo>
                <a:lnTo>
                  <a:pt x="44" y="417"/>
                </a:lnTo>
                <a:lnTo>
                  <a:pt x="48" y="430"/>
                </a:lnTo>
                <a:lnTo>
                  <a:pt x="58" y="442"/>
                </a:lnTo>
                <a:lnTo>
                  <a:pt x="71" y="445"/>
                </a:lnTo>
                <a:lnTo>
                  <a:pt x="78" y="445"/>
                </a:lnTo>
                <a:lnTo>
                  <a:pt x="91" y="442"/>
                </a:lnTo>
                <a:lnTo>
                  <a:pt x="100" y="430"/>
                </a:lnTo>
                <a:lnTo>
                  <a:pt x="102" y="417"/>
                </a:lnTo>
                <a:lnTo>
                  <a:pt x="102" y="221"/>
                </a:lnTo>
                <a:lnTo>
                  <a:pt x="106" y="213"/>
                </a:lnTo>
                <a:lnTo>
                  <a:pt x="114" y="209"/>
                </a:lnTo>
                <a:lnTo>
                  <a:pt x="123" y="213"/>
                </a:lnTo>
                <a:lnTo>
                  <a:pt x="127" y="221"/>
                </a:lnTo>
                <a:lnTo>
                  <a:pt x="127" y="417"/>
                </a:lnTo>
              </a:path>
            </a:pathLst>
          </a:custGeom>
          <a:solidFill>
            <a:srgbClr val="00A898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699" name="Freeform 43"/>
          <p:cNvSpPr>
            <a:spLocks/>
          </p:cNvSpPr>
          <p:nvPr/>
        </p:nvSpPr>
        <p:spPr bwMode="auto">
          <a:xfrm>
            <a:off x="7267575" y="4681538"/>
            <a:ext cx="155575" cy="160337"/>
          </a:xfrm>
          <a:custGeom>
            <a:avLst/>
            <a:gdLst>
              <a:gd name="T0" fmla="*/ 0 w 98"/>
              <a:gd name="T1" fmla="*/ 2147483647 h 101"/>
              <a:gd name="T2" fmla="*/ 2147483647 w 98"/>
              <a:gd name="T3" fmla="*/ 2147483647 h 101"/>
              <a:gd name="T4" fmla="*/ 2147483647 w 98"/>
              <a:gd name="T5" fmla="*/ 2147483647 h 101"/>
              <a:gd name="T6" fmla="*/ 2147483647 w 98"/>
              <a:gd name="T7" fmla="*/ 2147483647 h 101"/>
              <a:gd name="T8" fmla="*/ 2147483647 w 98"/>
              <a:gd name="T9" fmla="*/ 0 h 101"/>
              <a:gd name="T10" fmla="*/ 2147483647 w 98"/>
              <a:gd name="T11" fmla="*/ 0 h 101"/>
              <a:gd name="T12" fmla="*/ 2147483647 w 98"/>
              <a:gd name="T13" fmla="*/ 2147483647 h 101"/>
              <a:gd name="T14" fmla="*/ 2147483647 w 98"/>
              <a:gd name="T15" fmla="*/ 2147483647 h 101"/>
              <a:gd name="T16" fmla="*/ 2147483647 w 98"/>
              <a:gd name="T17" fmla="*/ 2147483647 h 101"/>
              <a:gd name="T18" fmla="*/ 2147483647 w 98"/>
              <a:gd name="T19" fmla="*/ 2147483647 h 101"/>
              <a:gd name="T20" fmla="*/ 2147483647 w 98"/>
              <a:gd name="T21" fmla="*/ 2147483647 h 101"/>
              <a:gd name="T22" fmla="*/ 2147483647 w 98"/>
              <a:gd name="T23" fmla="*/ 2147483647 h 101"/>
              <a:gd name="T24" fmla="*/ 2147483647 w 98"/>
              <a:gd name="T25" fmla="*/ 2147483647 h 101"/>
              <a:gd name="T26" fmla="*/ 2147483647 w 98"/>
              <a:gd name="T27" fmla="*/ 2147483647 h 101"/>
              <a:gd name="T28" fmla="*/ 2147483647 w 98"/>
              <a:gd name="T29" fmla="*/ 2147483647 h 101"/>
              <a:gd name="T30" fmla="*/ 2147483647 w 98"/>
              <a:gd name="T31" fmla="*/ 2147483647 h 101"/>
              <a:gd name="T32" fmla="*/ 2147483647 w 98"/>
              <a:gd name="T33" fmla="*/ 2147483647 h 101"/>
              <a:gd name="T34" fmla="*/ 2147483647 w 98"/>
              <a:gd name="T35" fmla="*/ 2147483647 h 101"/>
              <a:gd name="T36" fmla="*/ 0 w 98"/>
              <a:gd name="T37" fmla="*/ 2147483647 h 10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8"/>
              <a:gd name="T58" fmla="*/ 0 h 101"/>
              <a:gd name="T59" fmla="*/ 98 w 98"/>
              <a:gd name="T60" fmla="*/ 101 h 101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8" h="101">
                <a:moveTo>
                  <a:pt x="0" y="50"/>
                </a:moveTo>
                <a:lnTo>
                  <a:pt x="4" y="32"/>
                </a:lnTo>
                <a:lnTo>
                  <a:pt x="10" y="19"/>
                </a:lnTo>
                <a:lnTo>
                  <a:pt x="25" y="7"/>
                </a:lnTo>
                <a:lnTo>
                  <a:pt x="41" y="0"/>
                </a:lnTo>
                <a:lnTo>
                  <a:pt x="56" y="0"/>
                </a:lnTo>
                <a:lnTo>
                  <a:pt x="72" y="7"/>
                </a:lnTo>
                <a:lnTo>
                  <a:pt x="85" y="19"/>
                </a:lnTo>
                <a:lnTo>
                  <a:pt x="93" y="32"/>
                </a:lnTo>
                <a:lnTo>
                  <a:pt x="97" y="50"/>
                </a:lnTo>
                <a:lnTo>
                  <a:pt x="93" y="68"/>
                </a:lnTo>
                <a:lnTo>
                  <a:pt x="85" y="84"/>
                </a:lnTo>
                <a:lnTo>
                  <a:pt x="72" y="94"/>
                </a:lnTo>
                <a:lnTo>
                  <a:pt x="56" y="100"/>
                </a:lnTo>
                <a:lnTo>
                  <a:pt x="41" y="100"/>
                </a:lnTo>
                <a:lnTo>
                  <a:pt x="25" y="94"/>
                </a:lnTo>
                <a:lnTo>
                  <a:pt x="10" y="84"/>
                </a:lnTo>
                <a:lnTo>
                  <a:pt x="4" y="68"/>
                </a:lnTo>
                <a:lnTo>
                  <a:pt x="0" y="50"/>
                </a:lnTo>
              </a:path>
            </a:pathLst>
          </a:custGeom>
          <a:solidFill>
            <a:srgbClr val="00A898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700" name="Freeform 44"/>
          <p:cNvSpPr>
            <a:spLocks/>
          </p:cNvSpPr>
          <p:nvPr/>
        </p:nvSpPr>
        <p:spPr bwMode="auto">
          <a:xfrm>
            <a:off x="7620000" y="4876800"/>
            <a:ext cx="365125" cy="708025"/>
          </a:xfrm>
          <a:custGeom>
            <a:avLst/>
            <a:gdLst>
              <a:gd name="T0" fmla="*/ 2147483647 w 230"/>
              <a:gd name="T1" fmla="*/ 2147483647 h 446"/>
              <a:gd name="T2" fmla="*/ 2147483647 w 230"/>
              <a:gd name="T3" fmla="*/ 2147483647 h 446"/>
              <a:gd name="T4" fmla="*/ 2147483647 w 230"/>
              <a:gd name="T5" fmla="*/ 2147483647 h 446"/>
              <a:gd name="T6" fmla="*/ 2147483647 w 230"/>
              <a:gd name="T7" fmla="*/ 2147483647 h 446"/>
              <a:gd name="T8" fmla="*/ 2147483647 w 230"/>
              <a:gd name="T9" fmla="*/ 2147483647 h 446"/>
              <a:gd name="T10" fmla="*/ 2147483647 w 230"/>
              <a:gd name="T11" fmla="*/ 2147483647 h 446"/>
              <a:gd name="T12" fmla="*/ 2147483647 w 230"/>
              <a:gd name="T13" fmla="*/ 2147483647 h 446"/>
              <a:gd name="T14" fmla="*/ 2147483647 w 230"/>
              <a:gd name="T15" fmla="*/ 2147483647 h 446"/>
              <a:gd name="T16" fmla="*/ 2147483647 w 230"/>
              <a:gd name="T17" fmla="*/ 2147483647 h 446"/>
              <a:gd name="T18" fmla="*/ 2147483647 w 230"/>
              <a:gd name="T19" fmla="*/ 2147483647 h 446"/>
              <a:gd name="T20" fmla="*/ 2147483647 w 230"/>
              <a:gd name="T21" fmla="*/ 2147483647 h 446"/>
              <a:gd name="T22" fmla="*/ 2147483647 w 230"/>
              <a:gd name="T23" fmla="*/ 2147483647 h 446"/>
              <a:gd name="T24" fmla="*/ 2147483647 w 230"/>
              <a:gd name="T25" fmla="*/ 2147483647 h 446"/>
              <a:gd name="T26" fmla="*/ 2147483647 w 230"/>
              <a:gd name="T27" fmla="*/ 2147483647 h 446"/>
              <a:gd name="T28" fmla="*/ 2147483647 w 230"/>
              <a:gd name="T29" fmla="*/ 2147483647 h 446"/>
              <a:gd name="T30" fmla="*/ 2147483647 w 230"/>
              <a:gd name="T31" fmla="*/ 2147483647 h 446"/>
              <a:gd name="T32" fmla="*/ 2147483647 w 230"/>
              <a:gd name="T33" fmla="*/ 2147483647 h 446"/>
              <a:gd name="T34" fmla="*/ 2147483647 w 230"/>
              <a:gd name="T35" fmla="*/ 2147483647 h 446"/>
              <a:gd name="T36" fmla="*/ 2147483647 w 230"/>
              <a:gd name="T37" fmla="*/ 2147483647 h 446"/>
              <a:gd name="T38" fmla="*/ 2147483647 w 230"/>
              <a:gd name="T39" fmla="*/ 2147483647 h 446"/>
              <a:gd name="T40" fmla="*/ 2147483647 w 230"/>
              <a:gd name="T41" fmla="*/ 2147483647 h 446"/>
              <a:gd name="T42" fmla="*/ 2147483647 w 230"/>
              <a:gd name="T43" fmla="*/ 2147483647 h 446"/>
              <a:gd name="T44" fmla="*/ 2147483647 w 230"/>
              <a:gd name="T45" fmla="*/ 2147483647 h 446"/>
              <a:gd name="T46" fmla="*/ 2147483647 w 230"/>
              <a:gd name="T47" fmla="*/ 2147483647 h 446"/>
              <a:gd name="T48" fmla="*/ 2147483647 w 230"/>
              <a:gd name="T49" fmla="*/ 0 h 446"/>
              <a:gd name="T50" fmla="*/ 2147483647 w 230"/>
              <a:gd name="T51" fmla="*/ 0 h 446"/>
              <a:gd name="T52" fmla="*/ 2147483647 w 230"/>
              <a:gd name="T53" fmla="*/ 2147483647 h 446"/>
              <a:gd name="T54" fmla="*/ 2147483647 w 230"/>
              <a:gd name="T55" fmla="*/ 2147483647 h 446"/>
              <a:gd name="T56" fmla="*/ 0 w 230"/>
              <a:gd name="T57" fmla="*/ 2147483647 h 446"/>
              <a:gd name="T58" fmla="*/ 0 w 230"/>
              <a:gd name="T59" fmla="*/ 2147483647 h 446"/>
              <a:gd name="T60" fmla="*/ 2147483647 w 230"/>
              <a:gd name="T61" fmla="*/ 2147483647 h 446"/>
              <a:gd name="T62" fmla="*/ 2147483647 w 230"/>
              <a:gd name="T63" fmla="*/ 2147483647 h 446"/>
              <a:gd name="T64" fmla="*/ 2147483647 w 230"/>
              <a:gd name="T65" fmla="*/ 2147483647 h 446"/>
              <a:gd name="T66" fmla="*/ 2147483647 w 230"/>
              <a:gd name="T67" fmla="*/ 2147483647 h 446"/>
              <a:gd name="T68" fmla="*/ 2147483647 w 230"/>
              <a:gd name="T69" fmla="*/ 2147483647 h 446"/>
              <a:gd name="T70" fmla="*/ 2147483647 w 230"/>
              <a:gd name="T71" fmla="*/ 2147483647 h 446"/>
              <a:gd name="T72" fmla="*/ 2147483647 w 230"/>
              <a:gd name="T73" fmla="*/ 2147483647 h 446"/>
              <a:gd name="T74" fmla="*/ 2147483647 w 230"/>
              <a:gd name="T75" fmla="*/ 2147483647 h 446"/>
              <a:gd name="T76" fmla="*/ 2147483647 w 230"/>
              <a:gd name="T77" fmla="*/ 2147483647 h 446"/>
              <a:gd name="T78" fmla="*/ 2147483647 w 230"/>
              <a:gd name="T79" fmla="*/ 2147483647 h 446"/>
              <a:gd name="T80" fmla="*/ 2147483647 w 230"/>
              <a:gd name="T81" fmla="*/ 2147483647 h 446"/>
              <a:gd name="T82" fmla="*/ 2147483647 w 230"/>
              <a:gd name="T83" fmla="*/ 2147483647 h 446"/>
              <a:gd name="T84" fmla="*/ 2147483647 w 230"/>
              <a:gd name="T85" fmla="*/ 2147483647 h 446"/>
              <a:gd name="T86" fmla="*/ 2147483647 w 230"/>
              <a:gd name="T87" fmla="*/ 2147483647 h 446"/>
              <a:gd name="T88" fmla="*/ 2147483647 w 230"/>
              <a:gd name="T89" fmla="*/ 2147483647 h 446"/>
              <a:gd name="T90" fmla="*/ 2147483647 w 230"/>
              <a:gd name="T91" fmla="*/ 2147483647 h 446"/>
              <a:gd name="T92" fmla="*/ 2147483647 w 230"/>
              <a:gd name="T93" fmla="*/ 2147483647 h 446"/>
              <a:gd name="T94" fmla="*/ 2147483647 w 230"/>
              <a:gd name="T95" fmla="*/ 2147483647 h 446"/>
              <a:gd name="T96" fmla="*/ 2147483647 w 230"/>
              <a:gd name="T97" fmla="*/ 2147483647 h 446"/>
              <a:gd name="T98" fmla="*/ 2147483647 w 230"/>
              <a:gd name="T99" fmla="*/ 2147483647 h 446"/>
              <a:gd name="T100" fmla="*/ 2147483647 w 230"/>
              <a:gd name="T101" fmla="*/ 2147483647 h 446"/>
              <a:gd name="T102" fmla="*/ 2147483647 w 230"/>
              <a:gd name="T103" fmla="*/ 2147483647 h 446"/>
              <a:gd name="T104" fmla="*/ 2147483647 w 230"/>
              <a:gd name="T105" fmla="*/ 2147483647 h 446"/>
              <a:gd name="T106" fmla="*/ 2147483647 w 230"/>
              <a:gd name="T107" fmla="*/ 2147483647 h 446"/>
              <a:gd name="T108" fmla="*/ 2147483647 w 230"/>
              <a:gd name="T109" fmla="*/ 2147483647 h 446"/>
              <a:gd name="T110" fmla="*/ 2147483647 w 230"/>
              <a:gd name="T111" fmla="*/ 2147483647 h 44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30"/>
              <a:gd name="T169" fmla="*/ 0 h 446"/>
              <a:gd name="T170" fmla="*/ 230 w 230"/>
              <a:gd name="T171" fmla="*/ 446 h 44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30" h="446">
                <a:moveTo>
                  <a:pt x="127" y="417"/>
                </a:moveTo>
                <a:lnTo>
                  <a:pt x="129" y="430"/>
                </a:lnTo>
                <a:lnTo>
                  <a:pt x="137" y="442"/>
                </a:lnTo>
                <a:lnTo>
                  <a:pt x="151" y="445"/>
                </a:lnTo>
                <a:lnTo>
                  <a:pt x="158" y="445"/>
                </a:lnTo>
                <a:lnTo>
                  <a:pt x="171" y="442"/>
                </a:lnTo>
                <a:lnTo>
                  <a:pt x="181" y="430"/>
                </a:lnTo>
                <a:lnTo>
                  <a:pt x="184" y="417"/>
                </a:lnTo>
                <a:lnTo>
                  <a:pt x="184" y="209"/>
                </a:lnTo>
                <a:lnTo>
                  <a:pt x="184" y="47"/>
                </a:lnTo>
                <a:lnTo>
                  <a:pt x="184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9" y="198"/>
                </a:lnTo>
                <a:lnTo>
                  <a:pt x="229" y="19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19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0" y="40"/>
                </a:lnTo>
                <a:lnTo>
                  <a:pt x="44" y="42"/>
                </a:lnTo>
                <a:lnTo>
                  <a:pt x="44" y="47"/>
                </a:lnTo>
                <a:lnTo>
                  <a:pt x="44" y="209"/>
                </a:lnTo>
                <a:lnTo>
                  <a:pt x="44" y="417"/>
                </a:lnTo>
                <a:lnTo>
                  <a:pt x="48" y="430"/>
                </a:lnTo>
                <a:lnTo>
                  <a:pt x="58" y="442"/>
                </a:lnTo>
                <a:lnTo>
                  <a:pt x="71" y="445"/>
                </a:lnTo>
                <a:lnTo>
                  <a:pt x="78" y="445"/>
                </a:lnTo>
                <a:lnTo>
                  <a:pt x="91" y="442"/>
                </a:lnTo>
                <a:lnTo>
                  <a:pt x="100" y="430"/>
                </a:lnTo>
                <a:lnTo>
                  <a:pt x="102" y="417"/>
                </a:lnTo>
                <a:lnTo>
                  <a:pt x="102" y="221"/>
                </a:lnTo>
                <a:lnTo>
                  <a:pt x="106" y="213"/>
                </a:lnTo>
                <a:lnTo>
                  <a:pt x="113" y="209"/>
                </a:lnTo>
                <a:lnTo>
                  <a:pt x="123" y="213"/>
                </a:lnTo>
                <a:lnTo>
                  <a:pt x="127" y="221"/>
                </a:lnTo>
                <a:lnTo>
                  <a:pt x="127" y="417"/>
                </a:lnTo>
              </a:path>
            </a:pathLst>
          </a:custGeom>
          <a:solidFill>
            <a:srgbClr val="00A898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701" name="Freeform 45"/>
          <p:cNvSpPr>
            <a:spLocks/>
          </p:cNvSpPr>
          <p:nvPr/>
        </p:nvSpPr>
        <p:spPr bwMode="auto">
          <a:xfrm>
            <a:off x="7724775" y="4681538"/>
            <a:ext cx="155575" cy="160337"/>
          </a:xfrm>
          <a:custGeom>
            <a:avLst/>
            <a:gdLst>
              <a:gd name="T0" fmla="*/ 0 w 98"/>
              <a:gd name="T1" fmla="*/ 2147483647 h 101"/>
              <a:gd name="T2" fmla="*/ 2147483647 w 98"/>
              <a:gd name="T3" fmla="*/ 2147483647 h 101"/>
              <a:gd name="T4" fmla="*/ 2147483647 w 98"/>
              <a:gd name="T5" fmla="*/ 2147483647 h 101"/>
              <a:gd name="T6" fmla="*/ 2147483647 w 98"/>
              <a:gd name="T7" fmla="*/ 2147483647 h 101"/>
              <a:gd name="T8" fmla="*/ 2147483647 w 98"/>
              <a:gd name="T9" fmla="*/ 0 h 101"/>
              <a:gd name="T10" fmla="*/ 2147483647 w 98"/>
              <a:gd name="T11" fmla="*/ 0 h 101"/>
              <a:gd name="T12" fmla="*/ 2147483647 w 98"/>
              <a:gd name="T13" fmla="*/ 2147483647 h 101"/>
              <a:gd name="T14" fmla="*/ 2147483647 w 98"/>
              <a:gd name="T15" fmla="*/ 2147483647 h 101"/>
              <a:gd name="T16" fmla="*/ 2147483647 w 98"/>
              <a:gd name="T17" fmla="*/ 2147483647 h 101"/>
              <a:gd name="T18" fmla="*/ 2147483647 w 98"/>
              <a:gd name="T19" fmla="*/ 2147483647 h 101"/>
              <a:gd name="T20" fmla="*/ 2147483647 w 98"/>
              <a:gd name="T21" fmla="*/ 2147483647 h 101"/>
              <a:gd name="T22" fmla="*/ 2147483647 w 98"/>
              <a:gd name="T23" fmla="*/ 2147483647 h 101"/>
              <a:gd name="T24" fmla="*/ 2147483647 w 98"/>
              <a:gd name="T25" fmla="*/ 2147483647 h 101"/>
              <a:gd name="T26" fmla="*/ 2147483647 w 98"/>
              <a:gd name="T27" fmla="*/ 2147483647 h 101"/>
              <a:gd name="T28" fmla="*/ 2147483647 w 98"/>
              <a:gd name="T29" fmla="*/ 2147483647 h 101"/>
              <a:gd name="T30" fmla="*/ 2147483647 w 98"/>
              <a:gd name="T31" fmla="*/ 2147483647 h 101"/>
              <a:gd name="T32" fmla="*/ 2147483647 w 98"/>
              <a:gd name="T33" fmla="*/ 2147483647 h 101"/>
              <a:gd name="T34" fmla="*/ 2147483647 w 98"/>
              <a:gd name="T35" fmla="*/ 2147483647 h 101"/>
              <a:gd name="T36" fmla="*/ 0 w 98"/>
              <a:gd name="T37" fmla="*/ 2147483647 h 10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8"/>
              <a:gd name="T58" fmla="*/ 0 h 101"/>
              <a:gd name="T59" fmla="*/ 98 w 98"/>
              <a:gd name="T60" fmla="*/ 101 h 101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8" h="101">
                <a:moveTo>
                  <a:pt x="0" y="50"/>
                </a:moveTo>
                <a:lnTo>
                  <a:pt x="3" y="32"/>
                </a:lnTo>
                <a:lnTo>
                  <a:pt x="10" y="19"/>
                </a:lnTo>
                <a:lnTo>
                  <a:pt x="25" y="7"/>
                </a:lnTo>
                <a:lnTo>
                  <a:pt x="41" y="0"/>
                </a:lnTo>
                <a:lnTo>
                  <a:pt x="56" y="0"/>
                </a:lnTo>
                <a:lnTo>
                  <a:pt x="72" y="7"/>
                </a:lnTo>
                <a:lnTo>
                  <a:pt x="85" y="19"/>
                </a:lnTo>
                <a:lnTo>
                  <a:pt x="93" y="32"/>
                </a:lnTo>
                <a:lnTo>
                  <a:pt x="97" y="50"/>
                </a:lnTo>
                <a:lnTo>
                  <a:pt x="93" y="68"/>
                </a:lnTo>
                <a:lnTo>
                  <a:pt x="85" y="84"/>
                </a:lnTo>
                <a:lnTo>
                  <a:pt x="72" y="94"/>
                </a:lnTo>
                <a:lnTo>
                  <a:pt x="56" y="100"/>
                </a:lnTo>
                <a:lnTo>
                  <a:pt x="41" y="100"/>
                </a:lnTo>
                <a:lnTo>
                  <a:pt x="25" y="94"/>
                </a:lnTo>
                <a:lnTo>
                  <a:pt x="10" y="84"/>
                </a:lnTo>
                <a:lnTo>
                  <a:pt x="3" y="68"/>
                </a:lnTo>
                <a:lnTo>
                  <a:pt x="0" y="50"/>
                </a:lnTo>
              </a:path>
            </a:pathLst>
          </a:custGeom>
          <a:solidFill>
            <a:srgbClr val="00A898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702" name="Freeform 46"/>
          <p:cNvSpPr>
            <a:spLocks/>
          </p:cNvSpPr>
          <p:nvPr/>
        </p:nvSpPr>
        <p:spPr bwMode="auto">
          <a:xfrm>
            <a:off x="8077200" y="4876800"/>
            <a:ext cx="365125" cy="708025"/>
          </a:xfrm>
          <a:custGeom>
            <a:avLst/>
            <a:gdLst>
              <a:gd name="T0" fmla="*/ 2147483647 w 230"/>
              <a:gd name="T1" fmla="*/ 2147483647 h 446"/>
              <a:gd name="T2" fmla="*/ 2147483647 w 230"/>
              <a:gd name="T3" fmla="*/ 2147483647 h 446"/>
              <a:gd name="T4" fmla="*/ 2147483647 w 230"/>
              <a:gd name="T5" fmla="*/ 2147483647 h 446"/>
              <a:gd name="T6" fmla="*/ 2147483647 w 230"/>
              <a:gd name="T7" fmla="*/ 2147483647 h 446"/>
              <a:gd name="T8" fmla="*/ 2147483647 w 230"/>
              <a:gd name="T9" fmla="*/ 2147483647 h 446"/>
              <a:gd name="T10" fmla="*/ 2147483647 w 230"/>
              <a:gd name="T11" fmla="*/ 2147483647 h 446"/>
              <a:gd name="T12" fmla="*/ 2147483647 w 230"/>
              <a:gd name="T13" fmla="*/ 2147483647 h 446"/>
              <a:gd name="T14" fmla="*/ 2147483647 w 230"/>
              <a:gd name="T15" fmla="*/ 2147483647 h 446"/>
              <a:gd name="T16" fmla="*/ 2147483647 w 230"/>
              <a:gd name="T17" fmla="*/ 2147483647 h 446"/>
              <a:gd name="T18" fmla="*/ 2147483647 w 230"/>
              <a:gd name="T19" fmla="*/ 2147483647 h 446"/>
              <a:gd name="T20" fmla="*/ 2147483647 w 230"/>
              <a:gd name="T21" fmla="*/ 2147483647 h 446"/>
              <a:gd name="T22" fmla="*/ 2147483647 w 230"/>
              <a:gd name="T23" fmla="*/ 2147483647 h 446"/>
              <a:gd name="T24" fmla="*/ 2147483647 w 230"/>
              <a:gd name="T25" fmla="*/ 2147483647 h 446"/>
              <a:gd name="T26" fmla="*/ 2147483647 w 230"/>
              <a:gd name="T27" fmla="*/ 2147483647 h 446"/>
              <a:gd name="T28" fmla="*/ 2147483647 w 230"/>
              <a:gd name="T29" fmla="*/ 2147483647 h 446"/>
              <a:gd name="T30" fmla="*/ 2147483647 w 230"/>
              <a:gd name="T31" fmla="*/ 2147483647 h 446"/>
              <a:gd name="T32" fmla="*/ 2147483647 w 230"/>
              <a:gd name="T33" fmla="*/ 2147483647 h 446"/>
              <a:gd name="T34" fmla="*/ 2147483647 w 230"/>
              <a:gd name="T35" fmla="*/ 2147483647 h 446"/>
              <a:gd name="T36" fmla="*/ 2147483647 w 230"/>
              <a:gd name="T37" fmla="*/ 2147483647 h 446"/>
              <a:gd name="T38" fmla="*/ 2147483647 w 230"/>
              <a:gd name="T39" fmla="*/ 2147483647 h 446"/>
              <a:gd name="T40" fmla="*/ 2147483647 w 230"/>
              <a:gd name="T41" fmla="*/ 2147483647 h 446"/>
              <a:gd name="T42" fmla="*/ 2147483647 w 230"/>
              <a:gd name="T43" fmla="*/ 2147483647 h 446"/>
              <a:gd name="T44" fmla="*/ 2147483647 w 230"/>
              <a:gd name="T45" fmla="*/ 2147483647 h 446"/>
              <a:gd name="T46" fmla="*/ 2147483647 w 230"/>
              <a:gd name="T47" fmla="*/ 2147483647 h 446"/>
              <a:gd name="T48" fmla="*/ 2147483647 w 230"/>
              <a:gd name="T49" fmla="*/ 0 h 446"/>
              <a:gd name="T50" fmla="*/ 2147483647 w 230"/>
              <a:gd name="T51" fmla="*/ 0 h 446"/>
              <a:gd name="T52" fmla="*/ 2147483647 w 230"/>
              <a:gd name="T53" fmla="*/ 2147483647 h 446"/>
              <a:gd name="T54" fmla="*/ 2147483647 w 230"/>
              <a:gd name="T55" fmla="*/ 2147483647 h 446"/>
              <a:gd name="T56" fmla="*/ 0 w 230"/>
              <a:gd name="T57" fmla="*/ 2147483647 h 446"/>
              <a:gd name="T58" fmla="*/ 0 w 230"/>
              <a:gd name="T59" fmla="*/ 2147483647 h 446"/>
              <a:gd name="T60" fmla="*/ 2147483647 w 230"/>
              <a:gd name="T61" fmla="*/ 2147483647 h 446"/>
              <a:gd name="T62" fmla="*/ 2147483647 w 230"/>
              <a:gd name="T63" fmla="*/ 2147483647 h 446"/>
              <a:gd name="T64" fmla="*/ 2147483647 w 230"/>
              <a:gd name="T65" fmla="*/ 2147483647 h 446"/>
              <a:gd name="T66" fmla="*/ 2147483647 w 230"/>
              <a:gd name="T67" fmla="*/ 2147483647 h 446"/>
              <a:gd name="T68" fmla="*/ 2147483647 w 230"/>
              <a:gd name="T69" fmla="*/ 2147483647 h 446"/>
              <a:gd name="T70" fmla="*/ 2147483647 w 230"/>
              <a:gd name="T71" fmla="*/ 2147483647 h 446"/>
              <a:gd name="T72" fmla="*/ 2147483647 w 230"/>
              <a:gd name="T73" fmla="*/ 2147483647 h 446"/>
              <a:gd name="T74" fmla="*/ 2147483647 w 230"/>
              <a:gd name="T75" fmla="*/ 2147483647 h 446"/>
              <a:gd name="T76" fmla="*/ 2147483647 w 230"/>
              <a:gd name="T77" fmla="*/ 2147483647 h 446"/>
              <a:gd name="T78" fmla="*/ 2147483647 w 230"/>
              <a:gd name="T79" fmla="*/ 2147483647 h 446"/>
              <a:gd name="T80" fmla="*/ 2147483647 w 230"/>
              <a:gd name="T81" fmla="*/ 2147483647 h 446"/>
              <a:gd name="T82" fmla="*/ 2147483647 w 230"/>
              <a:gd name="T83" fmla="*/ 2147483647 h 446"/>
              <a:gd name="T84" fmla="*/ 2147483647 w 230"/>
              <a:gd name="T85" fmla="*/ 2147483647 h 446"/>
              <a:gd name="T86" fmla="*/ 2147483647 w 230"/>
              <a:gd name="T87" fmla="*/ 2147483647 h 446"/>
              <a:gd name="T88" fmla="*/ 2147483647 w 230"/>
              <a:gd name="T89" fmla="*/ 2147483647 h 446"/>
              <a:gd name="T90" fmla="*/ 2147483647 w 230"/>
              <a:gd name="T91" fmla="*/ 2147483647 h 446"/>
              <a:gd name="T92" fmla="*/ 2147483647 w 230"/>
              <a:gd name="T93" fmla="*/ 2147483647 h 446"/>
              <a:gd name="T94" fmla="*/ 2147483647 w 230"/>
              <a:gd name="T95" fmla="*/ 2147483647 h 446"/>
              <a:gd name="T96" fmla="*/ 2147483647 w 230"/>
              <a:gd name="T97" fmla="*/ 2147483647 h 446"/>
              <a:gd name="T98" fmla="*/ 2147483647 w 230"/>
              <a:gd name="T99" fmla="*/ 2147483647 h 446"/>
              <a:gd name="T100" fmla="*/ 2147483647 w 230"/>
              <a:gd name="T101" fmla="*/ 2147483647 h 446"/>
              <a:gd name="T102" fmla="*/ 2147483647 w 230"/>
              <a:gd name="T103" fmla="*/ 2147483647 h 446"/>
              <a:gd name="T104" fmla="*/ 2147483647 w 230"/>
              <a:gd name="T105" fmla="*/ 2147483647 h 446"/>
              <a:gd name="T106" fmla="*/ 2147483647 w 230"/>
              <a:gd name="T107" fmla="*/ 2147483647 h 446"/>
              <a:gd name="T108" fmla="*/ 2147483647 w 230"/>
              <a:gd name="T109" fmla="*/ 2147483647 h 446"/>
              <a:gd name="T110" fmla="*/ 2147483647 w 230"/>
              <a:gd name="T111" fmla="*/ 2147483647 h 44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30"/>
              <a:gd name="T169" fmla="*/ 0 h 446"/>
              <a:gd name="T170" fmla="*/ 230 w 230"/>
              <a:gd name="T171" fmla="*/ 446 h 44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30" h="446">
                <a:moveTo>
                  <a:pt x="127" y="417"/>
                </a:moveTo>
                <a:lnTo>
                  <a:pt x="129" y="430"/>
                </a:lnTo>
                <a:lnTo>
                  <a:pt x="137" y="442"/>
                </a:lnTo>
                <a:lnTo>
                  <a:pt x="151" y="445"/>
                </a:lnTo>
                <a:lnTo>
                  <a:pt x="158" y="445"/>
                </a:lnTo>
                <a:lnTo>
                  <a:pt x="171" y="442"/>
                </a:lnTo>
                <a:lnTo>
                  <a:pt x="181" y="430"/>
                </a:lnTo>
                <a:lnTo>
                  <a:pt x="184" y="417"/>
                </a:lnTo>
                <a:lnTo>
                  <a:pt x="184" y="209"/>
                </a:lnTo>
                <a:lnTo>
                  <a:pt x="184" y="47"/>
                </a:lnTo>
                <a:lnTo>
                  <a:pt x="184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9" y="198"/>
                </a:lnTo>
                <a:lnTo>
                  <a:pt x="229" y="19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19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0" y="40"/>
                </a:lnTo>
                <a:lnTo>
                  <a:pt x="44" y="42"/>
                </a:lnTo>
                <a:lnTo>
                  <a:pt x="44" y="47"/>
                </a:lnTo>
                <a:lnTo>
                  <a:pt x="44" y="209"/>
                </a:lnTo>
                <a:lnTo>
                  <a:pt x="44" y="417"/>
                </a:lnTo>
                <a:lnTo>
                  <a:pt x="48" y="430"/>
                </a:lnTo>
                <a:lnTo>
                  <a:pt x="58" y="442"/>
                </a:lnTo>
                <a:lnTo>
                  <a:pt x="71" y="445"/>
                </a:lnTo>
                <a:lnTo>
                  <a:pt x="78" y="445"/>
                </a:lnTo>
                <a:lnTo>
                  <a:pt x="91" y="442"/>
                </a:lnTo>
                <a:lnTo>
                  <a:pt x="100" y="430"/>
                </a:lnTo>
                <a:lnTo>
                  <a:pt x="102" y="417"/>
                </a:lnTo>
                <a:lnTo>
                  <a:pt x="102" y="221"/>
                </a:lnTo>
                <a:lnTo>
                  <a:pt x="106" y="213"/>
                </a:lnTo>
                <a:lnTo>
                  <a:pt x="113" y="209"/>
                </a:lnTo>
                <a:lnTo>
                  <a:pt x="123" y="213"/>
                </a:lnTo>
                <a:lnTo>
                  <a:pt x="127" y="221"/>
                </a:lnTo>
                <a:lnTo>
                  <a:pt x="127" y="417"/>
                </a:lnTo>
              </a:path>
            </a:pathLst>
          </a:custGeom>
          <a:solidFill>
            <a:srgbClr val="0000FF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703" name="Freeform 47"/>
          <p:cNvSpPr>
            <a:spLocks/>
          </p:cNvSpPr>
          <p:nvPr/>
        </p:nvSpPr>
        <p:spPr bwMode="auto">
          <a:xfrm>
            <a:off x="8181975" y="4681538"/>
            <a:ext cx="155575" cy="160337"/>
          </a:xfrm>
          <a:custGeom>
            <a:avLst/>
            <a:gdLst>
              <a:gd name="T0" fmla="*/ 0 w 98"/>
              <a:gd name="T1" fmla="*/ 2147483647 h 101"/>
              <a:gd name="T2" fmla="*/ 2147483647 w 98"/>
              <a:gd name="T3" fmla="*/ 2147483647 h 101"/>
              <a:gd name="T4" fmla="*/ 2147483647 w 98"/>
              <a:gd name="T5" fmla="*/ 2147483647 h 101"/>
              <a:gd name="T6" fmla="*/ 2147483647 w 98"/>
              <a:gd name="T7" fmla="*/ 2147483647 h 101"/>
              <a:gd name="T8" fmla="*/ 2147483647 w 98"/>
              <a:gd name="T9" fmla="*/ 0 h 101"/>
              <a:gd name="T10" fmla="*/ 2147483647 w 98"/>
              <a:gd name="T11" fmla="*/ 0 h 101"/>
              <a:gd name="T12" fmla="*/ 2147483647 w 98"/>
              <a:gd name="T13" fmla="*/ 2147483647 h 101"/>
              <a:gd name="T14" fmla="*/ 2147483647 w 98"/>
              <a:gd name="T15" fmla="*/ 2147483647 h 101"/>
              <a:gd name="T16" fmla="*/ 2147483647 w 98"/>
              <a:gd name="T17" fmla="*/ 2147483647 h 101"/>
              <a:gd name="T18" fmla="*/ 2147483647 w 98"/>
              <a:gd name="T19" fmla="*/ 2147483647 h 101"/>
              <a:gd name="T20" fmla="*/ 2147483647 w 98"/>
              <a:gd name="T21" fmla="*/ 2147483647 h 101"/>
              <a:gd name="T22" fmla="*/ 2147483647 w 98"/>
              <a:gd name="T23" fmla="*/ 2147483647 h 101"/>
              <a:gd name="T24" fmla="*/ 2147483647 w 98"/>
              <a:gd name="T25" fmla="*/ 2147483647 h 101"/>
              <a:gd name="T26" fmla="*/ 2147483647 w 98"/>
              <a:gd name="T27" fmla="*/ 2147483647 h 101"/>
              <a:gd name="T28" fmla="*/ 2147483647 w 98"/>
              <a:gd name="T29" fmla="*/ 2147483647 h 101"/>
              <a:gd name="T30" fmla="*/ 2147483647 w 98"/>
              <a:gd name="T31" fmla="*/ 2147483647 h 101"/>
              <a:gd name="T32" fmla="*/ 2147483647 w 98"/>
              <a:gd name="T33" fmla="*/ 2147483647 h 101"/>
              <a:gd name="T34" fmla="*/ 2147483647 w 98"/>
              <a:gd name="T35" fmla="*/ 2147483647 h 101"/>
              <a:gd name="T36" fmla="*/ 0 w 98"/>
              <a:gd name="T37" fmla="*/ 2147483647 h 10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8"/>
              <a:gd name="T58" fmla="*/ 0 h 101"/>
              <a:gd name="T59" fmla="*/ 98 w 98"/>
              <a:gd name="T60" fmla="*/ 101 h 101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8" h="101">
                <a:moveTo>
                  <a:pt x="0" y="50"/>
                </a:moveTo>
                <a:lnTo>
                  <a:pt x="3" y="32"/>
                </a:lnTo>
                <a:lnTo>
                  <a:pt x="10" y="19"/>
                </a:lnTo>
                <a:lnTo>
                  <a:pt x="25" y="7"/>
                </a:lnTo>
                <a:lnTo>
                  <a:pt x="41" y="0"/>
                </a:lnTo>
                <a:lnTo>
                  <a:pt x="56" y="0"/>
                </a:lnTo>
                <a:lnTo>
                  <a:pt x="72" y="7"/>
                </a:lnTo>
                <a:lnTo>
                  <a:pt x="85" y="19"/>
                </a:lnTo>
                <a:lnTo>
                  <a:pt x="93" y="32"/>
                </a:lnTo>
                <a:lnTo>
                  <a:pt x="97" y="50"/>
                </a:lnTo>
                <a:lnTo>
                  <a:pt x="93" y="68"/>
                </a:lnTo>
                <a:lnTo>
                  <a:pt x="85" y="84"/>
                </a:lnTo>
                <a:lnTo>
                  <a:pt x="72" y="94"/>
                </a:lnTo>
                <a:lnTo>
                  <a:pt x="56" y="100"/>
                </a:lnTo>
                <a:lnTo>
                  <a:pt x="41" y="100"/>
                </a:lnTo>
                <a:lnTo>
                  <a:pt x="25" y="94"/>
                </a:lnTo>
                <a:lnTo>
                  <a:pt x="10" y="84"/>
                </a:lnTo>
                <a:lnTo>
                  <a:pt x="3" y="68"/>
                </a:lnTo>
                <a:lnTo>
                  <a:pt x="0" y="50"/>
                </a:lnTo>
              </a:path>
            </a:pathLst>
          </a:custGeom>
          <a:solidFill>
            <a:srgbClr val="0000FF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704" name="Freeform 48"/>
          <p:cNvSpPr>
            <a:spLocks/>
          </p:cNvSpPr>
          <p:nvPr/>
        </p:nvSpPr>
        <p:spPr bwMode="auto">
          <a:xfrm>
            <a:off x="8534400" y="4876800"/>
            <a:ext cx="363538" cy="708025"/>
          </a:xfrm>
          <a:custGeom>
            <a:avLst/>
            <a:gdLst>
              <a:gd name="T0" fmla="*/ 2147483647 w 229"/>
              <a:gd name="T1" fmla="*/ 2147483647 h 446"/>
              <a:gd name="T2" fmla="*/ 2147483647 w 229"/>
              <a:gd name="T3" fmla="*/ 2147483647 h 446"/>
              <a:gd name="T4" fmla="*/ 2147483647 w 229"/>
              <a:gd name="T5" fmla="*/ 2147483647 h 446"/>
              <a:gd name="T6" fmla="*/ 2147483647 w 229"/>
              <a:gd name="T7" fmla="*/ 2147483647 h 446"/>
              <a:gd name="T8" fmla="*/ 2147483647 w 229"/>
              <a:gd name="T9" fmla="*/ 2147483647 h 446"/>
              <a:gd name="T10" fmla="*/ 2147483647 w 229"/>
              <a:gd name="T11" fmla="*/ 2147483647 h 446"/>
              <a:gd name="T12" fmla="*/ 2147483647 w 229"/>
              <a:gd name="T13" fmla="*/ 2147483647 h 446"/>
              <a:gd name="T14" fmla="*/ 2147483647 w 229"/>
              <a:gd name="T15" fmla="*/ 2147483647 h 446"/>
              <a:gd name="T16" fmla="*/ 2147483647 w 229"/>
              <a:gd name="T17" fmla="*/ 2147483647 h 446"/>
              <a:gd name="T18" fmla="*/ 2147483647 w 229"/>
              <a:gd name="T19" fmla="*/ 2147483647 h 446"/>
              <a:gd name="T20" fmla="*/ 2147483647 w 229"/>
              <a:gd name="T21" fmla="*/ 2147483647 h 446"/>
              <a:gd name="T22" fmla="*/ 2147483647 w 229"/>
              <a:gd name="T23" fmla="*/ 2147483647 h 446"/>
              <a:gd name="T24" fmla="*/ 2147483647 w 229"/>
              <a:gd name="T25" fmla="*/ 2147483647 h 446"/>
              <a:gd name="T26" fmla="*/ 2147483647 w 229"/>
              <a:gd name="T27" fmla="*/ 2147483647 h 446"/>
              <a:gd name="T28" fmla="*/ 2147483647 w 229"/>
              <a:gd name="T29" fmla="*/ 2147483647 h 446"/>
              <a:gd name="T30" fmla="*/ 2147483647 w 229"/>
              <a:gd name="T31" fmla="*/ 2147483647 h 446"/>
              <a:gd name="T32" fmla="*/ 2147483647 w 229"/>
              <a:gd name="T33" fmla="*/ 2147483647 h 446"/>
              <a:gd name="T34" fmla="*/ 2147483647 w 229"/>
              <a:gd name="T35" fmla="*/ 2147483647 h 446"/>
              <a:gd name="T36" fmla="*/ 2147483647 w 229"/>
              <a:gd name="T37" fmla="*/ 2147483647 h 446"/>
              <a:gd name="T38" fmla="*/ 2147483647 w 229"/>
              <a:gd name="T39" fmla="*/ 2147483647 h 446"/>
              <a:gd name="T40" fmla="*/ 2147483647 w 229"/>
              <a:gd name="T41" fmla="*/ 2147483647 h 446"/>
              <a:gd name="T42" fmla="*/ 2147483647 w 229"/>
              <a:gd name="T43" fmla="*/ 2147483647 h 446"/>
              <a:gd name="T44" fmla="*/ 2147483647 w 229"/>
              <a:gd name="T45" fmla="*/ 2147483647 h 446"/>
              <a:gd name="T46" fmla="*/ 2147483647 w 229"/>
              <a:gd name="T47" fmla="*/ 2147483647 h 446"/>
              <a:gd name="T48" fmla="*/ 2147483647 w 229"/>
              <a:gd name="T49" fmla="*/ 0 h 446"/>
              <a:gd name="T50" fmla="*/ 2147483647 w 229"/>
              <a:gd name="T51" fmla="*/ 0 h 446"/>
              <a:gd name="T52" fmla="*/ 2147483647 w 229"/>
              <a:gd name="T53" fmla="*/ 2147483647 h 446"/>
              <a:gd name="T54" fmla="*/ 2147483647 w 229"/>
              <a:gd name="T55" fmla="*/ 2147483647 h 446"/>
              <a:gd name="T56" fmla="*/ 0 w 229"/>
              <a:gd name="T57" fmla="*/ 2147483647 h 446"/>
              <a:gd name="T58" fmla="*/ 0 w 229"/>
              <a:gd name="T59" fmla="*/ 2147483647 h 446"/>
              <a:gd name="T60" fmla="*/ 2147483647 w 229"/>
              <a:gd name="T61" fmla="*/ 2147483647 h 446"/>
              <a:gd name="T62" fmla="*/ 2147483647 w 229"/>
              <a:gd name="T63" fmla="*/ 2147483647 h 446"/>
              <a:gd name="T64" fmla="*/ 2147483647 w 229"/>
              <a:gd name="T65" fmla="*/ 2147483647 h 446"/>
              <a:gd name="T66" fmla="*/ 2147483647 w 229"/>
              <a:gd name="T67" fmla="*/ 2147483647 h 446"/>
              <a:gd name="T68" fmla="*/ 2147483647 w 229"/>
              <a:gd name="T69" fmla="*/ 2147483647 h 446"/>
              <a:gd name="T70" fmla="*/ 2147483647 w 229"/>
              <a:gd name="T71" fmla="*/ 2147483647 h 446"/>
              <a:gd name="T72" fmla="*/ 2147483647 w 229"/>
              <a:gd name="T73" fmla="*/ 2147483647 h 446"/>
              <a:gd name="T74" fmla="*/ 2147483647 w 229"/>
              <a:gd name="T75" fmla="*/ 2147483647 h 446"/>
              <a:gd name="T76" fmla="*/ 2147483647 w 229"/>
              <a:gd name="T77" fmla="*/ 2147483647 h 446"/>
              <a:gd name="T78" fmla="*/ 2147483647 w 229"/>
              <a:gd name="T79" fmla="*/ 2147483647 h 446"/>
              <a:gd name="T80" fmla="*/ 2147483647 w 229"/>
              <a:gd name="T81" fmla="*/ 2147483647 h 446"/>
              <a:gd name="T82" fmla="*/ 2147483647 w 229"/>
              <a:gd name="T83" fmla="*/ 2147483647 h 446"/>
              <a:gd name="T84" fmla="*/ 2147483647 w 229"/>
              <a:gd name="T85" fmla="*/ 2147483647 h 446"/>
              <a:gd name="T86" fmla="*/ 2147483647 w 229"/>
              <a:gd name="T87" fmla="*/ 2147483647 h 446"/>
              <a:gd name="T88" fmla="*/ 2147483647 w 229"/>
              <a:gd name="T89" fmla="*/ 2147483647 h 446"/>
              <a:gd name="T90" fmla="*/ 2147483647 w 229"/>
              <a:gd name="T91" fmla="*/ 2147483647 h 446"/>
              <a:gd name="T92" fmla="*/ 2147483647 w 229"/>
              <a:gd name="T93" fmla="*/ 2147483647 h 446"/>
              <a:gd name="T94" fmla="*/ 2147483647 w 229"/>
              <a:gd name="T95" fmla="*/ 2147483647 h 446"/>
              <a:gd name="T96" fmla="*/ 2147483647 w 229"/>
              <a:gd name="T97" fmla="*/ 2147483647 h 446"/>
              <a:gd name="T98" fmla="*/ 2147483647 w 229"/>
              <a:gd name="T99" fmla="*/ 2147483647 h 446"/>
              <a:gd name="T100" fmla="*/ 2147483647 w 229"/>
              <a:gd name="T101" fmla="*/ 2147483647 h 446"/>
              <a:gd name="T102" fmla="*/ 2147483647 w 229"/>
              <a:gd name="T103" fmla="*/ 2147483647 h 446"/>
              <a:gd name="T104" fmla="*/ 2147483647 w 229"/>
              <a:gd name="T105" fmla="*/ 2147483647 h 446"/>
              <a:gd name="T106" fmla="*/ 2147483647 w 229"/>
              <a:gd name="T107" fmla="*/ 2147483647 h 446"/>
              <a:gd name="T108" fmla="*/ 2147483647 w 229"/>
              <a:gd name="T109" fmla="*/ 2147483647 h 446"/>
              <a:gd name="T110" fmla="*/ 2147483647 w 229"/>
              <a:gd name="T111" fmla="*/ 2147483647 h 44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29"/>
              <a:gd name="T169" fmla="*/ 0 h 446"/>
              <a:gd name="T170" fmla="*/ 229 w 229"/>
              <a:gd name="T171" fmla="*/ 446 h 44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29" h="446">
                <a:moveTo>
                  <a:pt x="127" y="417"/>
                </a:moveTo>
                <a:lnTo>
                  <a:pt x="128" y="430"/>
                </a:lnTo>
                <a:lnTo>
                  <a:pt x="137" y="442"/>
                </a:lnTo>
                <a:lnTo>
                  <a:pt x="151" y="445"/>
                </a:lnTo>
                <a:lnTo>
                  <a:pt x="158" y="445"/>
                </a:lnTo>
                <a:lnTo>
                  <a:pt x="171" y="442"/>
                </a:lnTo>
                <a:lnTo>
                  <a:pt x="181" y="430"/>
                </a:lnTo>
                <a:lnTo>
                  <a:pt x="184" y="417"/>
                </a:lnTo>
                <a:lnTo>
                  <a:pt x="184" y="209"/>
                </a:lnTo>
                <a:lnTo>
                  <a:pt x="184" y="47"/>
                </a:lnTo>
                <a:lnTo>
                  <a:pt x="184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8" y="198"/>
                </a:lnTo>
                <a:lnTo>
                  <a:pt x="228" y="19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19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0" y="40"/>
                </a:lnTo>
                <a:lnTo>
                  <a:pt x="44" y="42"/>
                </a:lnTo>
                <a:lnTo>
                  <a:pt x="44" y="47"/>
                </a:lnTo>
                <a:lnTo>
                  <a:pt x="44" y="209"/>
                </a:lnTo>
                <a:lnTo>
                  <a:pt x="44" y="417"/>
                </a:lnTo>
                <a:lnTo>
                  <a:pt x="48" y="430"/>
                </a:lnTo>
                <a:lnTo>
                  <a:pt x="58" y="442"/>
                </a:lnTo>
                <a:lnTo>
                  <a:pt x="71" y="445"/>
                </a:lnTo>
                <a:lnTo>
                  <a:pt x="78" y="445"/>
                </a:lnTo>
                <a:lnTo>
                  <a:pt x="91" y="442"/>
                </a:lnTo>
                <a:lnTo>
                  <a:pt x="100" y="430"/>
                </a:lnTo>
                <a:lnTo>
                  <a:pt x="102" y="417"/>
                </a:lnTo>
                <a:lnTo>
                  <a:pt x="102" y="221"/>
                </a:lnTo>
                <a:lnTo>
                  <a:pt x="106" y="213"/>
                </a:lnTo>
                <a:lnTo>
                  <a:pt x="113" y="209"/>
                </a:lnTo>
                <a:lnTo>
                  <a:pt x="123" y="213"/>
                </a:lnTo>
                <a:lnTo>
                  <a:pt x="127" y="221"/>
                </a:lnTo>
                <a:lnTo>
                  <a:pt x="127" y="417"/>
                </a:lnTo>
              </a:path>
            </a:pathLst>
          </a:custGeom>
          <a:solidFill>
            <a:schemeClr val="tx2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705" name="Freeform 49"/>
          <p:cNvSpPr>
            <a:spLocks/>
          </p:cNvSpPr>
          <p:nvPr/>
        </p:nvSpPr>
        <p:spPr bwMode="auto">
          <a:xfrm>
            <a:off x="8639175" y="4681538"/>
            <a:ext cx="155575" cy="160337"/>
          </a:xfrm>
          <a:custGeom>
            <a:avLst/>
            <a:gdLst>
              <a:gd name="T0" fmla="*/ 0 w 98"/>
              <a:gd name="T1" fmla="*/ 2147483647 h 101"/>
              <a:gd name="T2" fmla="*/ 2147483647 w 98"/>
              <a:gd name="T3" fmla="*/ 2147483647 h 101"/>
              <a:gd name="T4" fmla="*/ 2147483647 w 98"/>
              <a:gd name="T5" fmla="*/ 2147483647 h 101"/>
              <a:gd name="T6" fmla="*/ 2147483647 w 98"/>
              <a:gd name="T7" fmla="*/ 2147483647 h 101"/>
              <a:gd name="T8" fmla="*/ 2147483647 w 98"/>
              <a:gd name="T9" fmla="*/ 0 h 101"/>
              <a:gd name="T10" fmla="*/ 2147483647 w 98"/>
              <a:gd name="T11" fmla="*/ 0 h 101"/>
              <a:gd name="T12" fmla="*/ 2147483647 w 98"/>
              <a:gd name="T13" fmla="*/ 2147483647 h 101"/>
              <a:gd name="T14" fmla="*/ 2147483647 w 98"/>
              <a:gd name="T15" fmla="*/ 2147483647 h 101"/>
              <a:gd name="T16" fmla="*/ 2147483647 w 98"/>
              <a:gd name="T17" fmla="*/ 2147483647 h 101"/>
              <a:gd name="T18" fmla="*/ 2147483647 w 98"/>
              <a:gd name="T19" fmla="*/ 2147483647 h 101"/>
              <a:gd name="T20" fmla="*/ 2147483647 w 98"/>
              <a:gd name="T21" fmla="*/ 2147483647 h 101"/>
              <a:gd name="T22" fmla="*/ 2147483647 w 98"/>
              <a:gd name="T23" fmla="*/ 2147483647 h 101"/>
              <a:gd name="T24" fmla="*/ 2147483647 w 98"/>
              <a:gd name="T25" fmla="*/ 2147483647 h 101"/>
              <a:gd name="T26" fmla="*/ 2147483647 w 98"/>
              <a:gd name="T27" fmla="*/ 2147483647 h 101"/>
              <a:gd name="T28" fmla="*/ 2147483647 w 98"/>
              <a:gd name="T29" fmla="*/ 2147483647 h 101"/>
              <a:gd name="T30" fmla="*/ 2147483647 w 98"/>
              <a:gd name="T31" fmla="*/ 2147483647 h 101"/>
              <a:gd name="T32" fmla="*/ 2147483647 w 98"/>
              <a:gd name="T33" fmla="*/ 2147483647 h 101"/>
              <a:gd name="T34" fmla="*/ 2147483647 w 98"/>
              <a:gd name="T35" fmla="*/ 2147483647 h 101"/>
              <a:gd name="T36" fmla="*/ 0 w 98"/>
              <a:gd name="T37" fmla="*/ 2147483647 h 10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8"/>
              <a:gd name="T58" fmla="*/ 0 h 101"/>
              <a:gd name="T59" fmla="*/ 98 w 98"/>
              <a:gd name="T60" fmla="*/ 101 h 101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8" h="101">
                <a:moveTo>
                  <a:pt x="0" y="50"/>
                </a:moveTo>
                <a:lnTo>
                  <a:pt x="3" y="32"/>
                </a:lnTo>
                <a:lnTo>
                  <a:pt x="10" y="19"/>
                </a:lnTo>
                <a:lnTo>
                  <a:pt x="24" y="7"/>
                </a:lnTo>
                <a:lnTo>
                  <a:pt x="41" y="0"/>
                </a:lnTo>
                <a:lnTo>
                  <a:pt x="56" y="0"/>
                </a:lnTo>
                <a:lnTo>
                  <a:pt x="72" y="7"/>
                </a:lnTo>
                <a:lnTo>
                  <a:pt x="85" y="19"/>
                </a:lnTo>
                <a:lnTo>
                  <a:pt x="93" y="32"/>
                </a:lnTo>
                <a:lnTo>
                  <a:pt x="97" y="50"/>
                </a:lnTo>
                <a:lnTo>
                  <a:pt x="93" y="68"/>
                </a:lnTo>
                <a:lnTo>
                  <a:pt x="85" y="84"/>
                </a:lnTo>
                <a:lnTo>
                  <a:pt x="72" y="94"/>
                </a:lnTo>
                <a:lnTo>
                  <a:pt x="56" y="100"/>
                </a:lnTo>
                <a:lnTo>
                  <a:pt x="41" y="100"/>
                </a:lnTo>
                <a:lnTo>
                  <a:pt x="24" y="94"/>
                </a:lnTo>
                <a:lnTo>
                  <a:pt x="10" y="84"/>
                </a:lnTo>
                <a:lnTo>
                  <a:pt x="3" y="68"/>
                </a:lnTo>
                <a:lnTo>
                  <a:pt x="0" y="50"/>
                </a:lnTo>
              </a:path>
            </a:pathLst>
          </a:custGeom>
          <a:solidFill>
            <a:schemeClr val="tx2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706" name="Rectangle 50"/>
          <p:cNvSpPr>
            <a:spLocks noChangeArrowheads="1"/>
          </p:cNvSpPr>
          <p:nvPr/>
        </p:nvSpPr>
        <p:spPr bwMode="auto">
          <a:xfrm>
            <a:off x="7239000" y="5638800"/>
            <a:ext cx="12652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rgbClr val="FF3300"/>
                </a:solidFill>
              </a:rPr>
              <a:t>Sample</a:t>
            </a:r>
          </a:p>
        </p:txBody>
      </p:sp>
      <p:sp>
        <p:nvSpPr>
          <p:cNvPr id="70707" name="Rectangle 51"/>
          <p:cNvSpPr>
            <a:spLocks noChangeArrowheads="1"/>
          </p:cNvSpPr>
          <p:nvPr/>
        </p:nvSpPr>
        <p:spPr bwMode="auto">
          <a:xfrm>
            <a:off x="552450" y="5935663"/>
            <a:ext cx="250666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rgbClr val="0000FF"/>
                </a:solidFill>
              </a:rPr>
              <a:t>Null Hypothesis</a:t>
            </a:r>
          </a:p>
        </p:txBody>
      </p:sp>
      <p:sp>
        <p:nvSpPr>
          <p:cNvPr id="70708" name="Line 52"/>
          <p:cNvSpPr>
            <a:spLocks noChangeShapeType="1"/>
          </p:cNvSpPr>
          <p:nvPr/>
        </p:nvSpPr>
        <p:spPr bwMode="auto">
          <a:xfrm>
            <a:off x="795338" y="3919538"/>
            <a:ext cx="273050" cy="1587"/>
          </a:xfrm>
          <a:prstGeom prst="line">
            <a:avLst/>
          </a:prstGeom>
          <a:noFill/>
          <a:ln w="17526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709" name="Rectangle 53"/>
          <p:cNvSpPr>
            <a:spLocks noChangeArrowheads="1"/>
          </p:cNvSpPr>
          <p:nvPr/>
        </p:nvSpPr>
        <p:spPr bwMode="auto">
          <a:xfrm>
            <a:off x="1177925" y="4384675"/>
            <a:ext cx="4556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FF"/>
                </a:solidFill>
              </a:rPr>
              <a:t>20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70710" name="Rectangle 54"/>
          <p:cNvSpPr>
            <a:spLocks noChangeArrowheads="1"/>
          </p:cNvSpPr>
          <p:nvPr/>
        </p:nvSpPr>
        <p:spPr bwMode="auto">
          <a:xfrm>
            <a:off x="1752600" y="4343400"/>
            <a:ext cx="28194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chemeClr val="bg2"/>
                </a:solidFill>
              </a:rPr>
              <a:t>likely if  </a:t>
            </a:r>
            <a:r>
              <a:rPr lang="el-GR" sz="3200">
                <a:solidFill>
                  <a:schemeClr val="bg2"/>
                </a:solidFill>
                <a:sym typeface="Symbol" pitchFamily="18" charset="2"/>
              </a:rPr>
              <a:t>μ</a:t>
            </a:r>
            <a:r>
              <a:rPr lang="en-US" sz="3200">
                <a:solidFill>
                  <a:schemeClr val="bg2"/>
                </a:solidFill>
                <a:sym typeface="Symbol" pitchFamily="18" charset="2"/>
              </a:rPr>
              <a:t> = 50?</a:t>
            </a:r>
          </a:p>
        </p:txBody>
      </p:sp>
      <p:sp>
        <p:nvSpPr>
          <p:cNvPr id="70711" name="Rectangle 55"/>
          <p:cNvSpPr>
            <a:spLocks noChangeArrowheads="1"/>
          </p:cNvSpPr>
          <p:nvPr/>
        </p:nvSpPr>
        <p:spPr bwMode="auto">
          <a:xfrm>
            <a:off x="938213" y="4343400"/>
            <a:ext cx="2254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>
                <a:solidFill>
                  <a:srgbClr val="0000FF"/>
                </a:solidFill>
                <a:latin typeface="Symbol" pitchFamily="18" charset="2"/>
              </a:rPr>
              <a:t>=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70712" name="Rectangle 56"/>
          <p:cNvSpPr>
            <a:spLocks noChangeArrowheads="1"/>
          </p:cNvSpPr>
          <p:nvPr/>
        </p:nvSpPr>
        <p:spPr bwMode="auto">
          <a:xfrm>
            <a:off x="215900" y="4384675"/>
            <a:ext cx="33813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3200" b="1">
                <a:solidFill>
                  <a:schemeClr val="bg2"/>
                </a:solidFill>
              </a:rPr>
              <a:t>Is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70713" name="Rectangle 57"/>
          <p:cNvSpPr>
            <a:spLocks noChangeArrowheads="1"/>
          </p:cNvSpPr>
          <p:nvPr/>
        </p:nvSpPr>
        <p:spPr bwMode="auto">
          <a:xfrm>
            <a:off x="1371600" y="503238"/>
            <a:ext cx="724852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4000">
                <a:solidFill>
                  <a:schemeClr val="tx2"/>
                </a:solidFill>
              </a:rPr>
              <a:t>Hypothesis Testing Process</a:t>
            </a:r>
          </a:p>
        </p:txBody>
      </p:sp>
      <p:sp>
        <p:nvSpPr>
          <p:cNvPr id="70714" name="Rectangle 58"/>
          <p:cNvSpPr>
            <a:spLocks noChangeArrowheads="1"/>
          </p:cNvSpPr>
          <p:nvPr/>
        </p:nvSpPr>
        <p:spPr bwMode="auto">
          <a:xfrm>
            <a:off x="762000" y="5029200"/>
            <a:ext cx="2219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If not likely, </a:t>
            </a:r>
          </a:p>
        </p:txBody>
      </p:sp>
      <p:sp>
        <p:nvSpPr>
          <p:cNvPr id="70715" name="Text Box 59"/>
          <p:cNvSpPr txBox="1">
            <a:spLocks noChangeArrowheads="1"/>
          </p:cNvSpPr>
          <p:nvPr/>
        </p:nvSpPr>
        <p:spPr bwMode="auto">
          <a:xfrm>
            <a:off x="7086600" y="3733800"/>
            <a:ext cx="20574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</a:rPr>
              <a:t>Now select a random sample</a:t>
            </a:r>
          </a:p>
        </p:txBody>
      </p:sp>
      <p:sp>
        <p:nvSpPr>
          <p:cNvPr id="70716" name="Freeform 60"/>
          <p:cNvSpPr>
            <a:spLocks/>
          </p:cNvSpPr>
          <p:nvPr/>
        </p:nvSpPr>
        <p:spPr bwMode="auto">
          <a:xfrm>
            <a:off x="6705600" y="4876800"/>
            <a:ext cx="363538" cy="709613"/>
          </a:xfrm>
          <a:custGeom>
            <a:avLst/>
            <a:gdLst>
              <a:gd name="T0" fmla="*/ 2147483647 w 229"/>
              <a:gd name="T1" fmla="*/ 2147483647 h 447"/>
              <a:gd name="T2" fmla="*/ 2147483647 w 229"/>
              <a:gd name="T3" fmla="*/ 2147483647 h 447"/>
              <a:gd name="T4" fmla="*/ 2147483647 w 229"/>
              <a:gd name="T5" fmla="*/ 2147483647 h 447"/>
              <a:gd name="T6" fmla="*/ 2147483647 w 229"/>
              <a:gd name="T7" fmla="*/ 2147483647 h 447"/>
              <a:gd name="T8" fmla="*/ 2147483647 w 229"/>
              <a:gd name="T9" fmla="*/ 2147483647 h 447"/>
              <a:gd name="T10" fmla="*/ 2147483647 w 229"/>
              <a:gd name="T11" fmla="*/ 2147483647 h 447"/>
              <a:gd name="T12" fmla="*/ 2147483647 w 229"/>
              <a:gd name="T13" fmla="*/ 2147483647 h 447"/>
              <a:gd name="T14" fmla="*/ 2147483647 w 229"/>
              <a:gd name="T15" fmla="*/ 2147483647 h 447"/>
              <a:gd name="T16" fmla="*/ 2147483647 w 229"/>
              <a:gd name="T17" fmla="*/ 2147483647 h 447"/>
              <a:gd name="T18" fmla="*/ 2147483647 w 229"/>
              <a:gd name="T19" fmla="*/ 2147483647 h 447"/>
              <a:gd name="T20" fmla="*/ 2147483647 w 229"/>
              <a:gd name="T21" fmla="*/ 2147483647 h 447"/>
              <a:gd name="T22" fmla="*/ 2147483647 w 229"/>
              <a:gd name="T23" fmla="*/ 2147483647 h 447"/>
              <a:gd name="T24" fmla="*/ 2147483647 w 229"/>
              <a:gd name="T25" fmla="*/ 2147483647 h 447"/>
              <a:gd name="T26" fmla="*/ 2147483647 w 229"/>
              <a:gd name="T27" fmla="*/ 2147483647 h 447"/>
              <a:gd name="T28" fmla="*/ 2147483647 w 229"/>
              <a:gd name="T29" fmla="*/ 2147483647 h 447"/>
              <a:gd name="T30" fmla="*/ 2147483647 w 229"/>
              <a:gd name="T31" fmla="*/ 2147483647 h 447"/>
              <a:gd name="T32" fmla="*/ 2147483647 w 229"/>
              <a:gd name="T33" fmla="*/ 2147483647 h 447"/>
              <a:gd name="T34" fmla="*/ 2147483647 w 229"/>
              <a:gd name="T35" fmla="*/ 2147483647 h 447"/>
              <a:gd name="T36" fmla="*/ 2147483647 w 229"/>
              <a:gd name="T37" fmla="*/ 2147483647 h 447"/>
              <a:gd name="T38" fmla="*/ 2147483647 w 229"/>
              <a:gd name="T39" fmla="*/ 2147483647 h 447"/>
              <a:gd name="T40" fmla="*/ 2147483647 w 229"/>
              <a:gd name="T41" fmla="*/ 2147483647 h 447"/>
              <a:gd name="T42" fmla="*/ 2147483647 w 229"/>
              <a:gd name="T43" fmla="*/ 2147483647 h 447"/>
              <a:gd name="T44" fmla="*/ 2147483647 w 229"/>
              <a:gd name="T45" fmla="*/ 2147483647 h 447"/>
              <a:gd name="T46" fmla="*/ 2147483647 w 229"/>
              <a:gd name="T47" fmla="*/ 2147483647 h 447"/>
              <a:gd name="T48" fmla="*/ 2147483647 w 229"/>
              <a:gd name="T49" fmla="*/ 0 h 447"/>
              <a:gd name="T50" fmla="*/ 2147483647 w 229"/>
              <a:gd name="T51" fmla="*/ 0 h 447"/>
              <a:gd name="T52" fmla="*/ 2147483647 w 229"/>
              <a:gd name="T53" fmla="*/ 2147483647 h 447"/>
              <a:gd name="T54" fmla="*/ 2147483647 w 229"/>
              <a:gd name="T55" fmla="*/ 2147483647 h 447"/>
              <a:gd name="T56" fmla="*/ 0 w 229"/>
              <a:gd name="T57" fmla="*/ 2147483647 h 447"/>
              <a:gd name="T58" fmla="*/ 0 w 229"/>
              <a:gd name="T59" fmla="*/ 2147483647 h 447"/>
              <a:gd name="T60" fmla="*/ 2147483647 w 229"/>
              <a:gd name="T61" fmla="*/ 2147483647 h 447"/>
              <a:gd name="T62" fmla="*/ 2147483647 w 229"/>
              <a:gd name="T63" fmla="*/ 2147483647 h 447"/>
              <a:gd name="T64" fmla="*/ 2147483647 w 229"/>
              <a:gd name="T65" fmla="*/ 2147483647 h 447"/>
              <a:gd name="T66" fmla="*/ 2147483647 w 229"/>
              <a:gd name="T67" fmla="*/ 2147483647 h 447"/>
              <a:gd name="T68" fmla="*/ 2147483647 w 229"/>
              <a:gd name="T69" fmla="*/ 2147483647 h 447"/>
              <a:gd name="T70" fmla="*/ 2147483647 w 229"/>
              <a:gd name="T71" fmla="*/ 2147483647 h 447"/>
              <a:gd name="T72" fmla="*/ 2147483647 w 229"/>
              <a:gd name="T73" fmla="*/ 2147483647 h 447"/>
              <a:gd name="T74" fmla="*/ 2147483647 w 229"/>
              <a:gd name="T75" fmla="*/ 2147483647 h 447"/>
              <a:gd name="T76" fmla="*/ 2147483647 w 229"/>
              <a:gd name="T77" fmla="*/ 2147483647 h 447"/>
              <a:gd name="T78" fmla="*/ 2147483647 w 229"/>
              <a:gd name="T79" fmla="*/ 2147483647 h 447"/>
              <a:gd name="T80" fmla="*/ 2147483647 w 229"/>
              <a:gd name="T81" fmla="*/ 2147483647 h 447"/>
              <a:gd name="T82" fmla="*/ 2147483647 w 229"/>
              <a:gd name="T83" fmla="*/ 2147483647 h 447"/>
              <a:gd name="T84" fmla="*/ 2147483647 w 229"/>
              <a:gd name="T85" fmla="*/ 2147483647 h 447"/>
              <a:gd name="T86" fmla="*/ 2147483647 w 229"/>
              <a:gd name="T87" fmla="*/ 2147483647 h 447"/>
              <a:gd name="T88" fmla="*/ 2147483647 w 229"/>
              <a:gd name="T89" fmla="*/ 2147483647 h 447"/>
              <a:gd name="T90" fmla="*/ 2147483647 w 229"/>
              <a:gd name="T91" fmla="*/ 2147483647 h 447"/>
              <a:gd name="T92" fmla="*/ 2147483647 w 229"/>
              <a:gd name="T93" fmla="*/ 2147483647 h 447"/>
              <a:gd name="T94" fmla="*/ 2147483647 w 229"/>
              <a:gd name="T95" fmla="*/ 2147483647 h 447"/>
              <a:gd name="T96" fmla="*/ 2147483647 w 229"/>
              <a:gd name="T97" fmla="*/ 2147483647 h 447"/>
              <a:gd name="T98" fmla="*/ 2147483647 w 229"/>
              <a:gd name="T99" fmla="*/ 2147483647 h 447"/>
              <a:gd name="T100" fmla="*/ 2147483647 w 229"/>
              <a:gd name="T101" fmla="*/ 2147483647 h 447"/>
              <a:gd name="T102" fmla="*/ 2147483647 w 229"/>
              <a:gd name="T103" fmla="*/ 2147483647 h 447"/>
              <a:gd name="T104" fmla="*/ 2147483647 w 229"/>
              <a:gd name="T105" fmla="*/ 2147483647 h 447"/>
              <a:gd name="T106" fmla="*/ 2147483647 w 229"/>
              <a:gd name="T107" fmla="*/ 2147483647 h 447"/>
              <a:gd name="T108" fmla="*/ 2147483647 w 229"/>
              <a:gd name="T109" fmla="*/ 2147483647 h 447"/>
              <a:gd name="T110" fmla="*/ 2147483647 w 229"/>
              <a:gd name="T111" fmla="*/ 2147483647 h 44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29"/>
              <a:gd name="T169" fmla="*/ 0 h 447"/>
              <a:gd name="T170" fmla="*/ 229 w 229"/>
              <a:gd name="T171" fmla="*/ 447 h 447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29" h="447">
                <a:moveTo>
                  <a:pt x="127" y="418"/>
                </a:moveTo>
                <a:lnTo>
                  <a:pt x="130" y="430"/>
                </a:lnTo>
                <a:lnTo>
                  <a:pt x="139" y="442"/>
                </a:lnTo>
                <a:lnTo>
                  <a:pt x="153" y="446"/>
                </a:lnTo>
                <a:lnTo>
                  <a:pt x="158" y="446"/>
                </a:lnTo>
                <a:lnTo>
                  <a:pt x="171" y="442"/>
                </a:lnTo>
                <a:lnTo>
                  <a:pt x="181" y="430"/>
                </a:lnTo>
                <a:lnTo>
                  <a:pt x="184" y="418"/>
                </a:lnTo>
                <a:lnTo>
                  <a:pt x="184" y="210"/>
                </a:lnTo>
                <a:lnTo>
                  <a:pt x="184" y="47"/>
                </a:lnTo>
                <a:lnTo>
                  <a:pt x="185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8" y="198"/>
                </a:lnTo>
                <a:lnTo>
                  <a:pt x="228" y="20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20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2" y="40"/>
                </a:lnTo>
                <a:lnTo>
                  <a:pt x="44" y="42"/>
                </a:lnTo>
                <a:lnTo>
                  <a:pt x="46" y="47"/>
                </a:lnTo>
                <a:lnTo>
                  <a:pt x="46" y="210"/>
                </a:lnTo>
                <a:lnTo>
                  <a:pt x="46" y="418"/>
                </a:lnTo>
                <a:lnTo>
                  <a:pt x="48" y="430"/>
                </a:lnTo>
                <a:lnTo>
                  <a:pt x="58" y="442"/>
                </a:lnTo>
                <a:lnTo>
                  <a:pt x="71" y="446"/>
                </a:lnTo>
                <a:lnTo>
                  <a:pt x="78" y="446"/>
                </a:lnTo>
                <a:lnTo>
                  <a:pt x="91" y="442"/>
                </a:lnTo>
                <a:lnTo>
                  <a:pt x="100" y="430"/>
                </a:lnTo>
                <a:lnTo>
                  <a:pt x="104" y="418"/>
                </a:lnTo>
                <a:lnTo>
                  <a:pt x="104" y="221"/>
                </a:lnTo>
                <a:lnTo>
                  <a:pt x="106" y="213"/>
                </a:lnTo>
                <a:lnTo>
                  <a:pt x="115" y="210"/>
                </a:lnTo>
                <a:lnTo>
                  <a:pt x="123" y="213"/>
                </a:lnTo>
                <a:lnTo>
                  <a:pt x="127" y="221"/>
                </a:lnTo>
                <a:lnTo>
                  <a:pt x="127" y="418"/>
                </a:lnTo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717" name="Freeform 61"/>
          <p:cNvSpPr>
            <a:spLocks/>
          </p:cNvSpPr>
          <p:nvPr/>
        </p:nvSpPr>
        <p:spPr bwMode="auto">
          <a:xfrm>
            <a:off x="6810375" y="4683125"/>
            <a:ext cx="155575" cy="158750"/>
          </a:xfrm>
          <a:custGeom>
            <a:avLst/>
            <a:gdLst>
              <a:gd name="T0" fmla="*/ 0 w 98"/>
              <a:gd name="T1" fmla="*/ 2147483647 h 100"/>
              <a:gd name="T2" fmla="*/ 2147483647 w 98"/>
              <a:gd name="T3" fmla="*/ 2147483647 h 100"/>
              <a:gd name="T4" fmla="*/ 2147483647 w 98"/>
              <a:gd name="T5" fmla="*/ 2147483647 h 100"/>
              <a:gd name="T6" fmla="*/ 2147483647 w 98"/>
              <a:gd name="T7" fmla="*/ 2147483647 h 100"/>
              <a:gd name="T8" fmla="*/ 2147483647 w 98"/>
              <a:gd name="T9" fmla="*/ 0 h 100"/>
              <a:gd name="T10" fmla="*/ 2147483647 w 98"/>
              <a:gd name="T11" fmla="*/ 0 h 100"/>
              <a:gd name="T12" fmla="*/ 2147483647 w 98"/>
              <a:gd name="T13" fmla="*/ 2147483647 h 100"/>
              <a:gd name="T14" fmla="*/ 2147483647 w 98"/>
              <a:gd name="T15" fmla="*/ 2147483647 h 100"/>
              <a:gd name="T16" fmla="*/ 2147483647 w 98"/>
              <a:gd name="T17" fmla="*/ 2147483647 h 100"/>
              <a:gd name="T18" fmla="*/ 2147483647 w 98"/>
              <a:gd name="T19" fmla="*/ 2147483647 h 100"/>
              <a:gd name="T20" fmla="*/ 2147483647 w 98"/>
              <a:gd name="T21" fmla="*/ 2147483647 h 100"/>
              <a:gd name="T22" fmla="*/ 2147483647 w 98"/>
              <a:gd name="T23" fmla="*/ 2147483647 h 100"/>
              <a:gd name="T24" fmla="*/ 2147483647 w 98"/>
              <a:gd name="T25" fmla="*/ 2147483647 h 100"/>
              <a:gd name="T26" fmla="*/ 2147483647 w 98"/>
              <a:gd name="T27" fmla="*/ 2147483647 h 100"/>
              <a:gd name="T28" fmla="*/ 2147483647 w 98"/>
              <a:gd name="T29" fmla="*/ 2147483647 h 100"/>
              <a:gd name="T30" fmla="*/ 2147483647 w 98"/>
              <a:gd name="T31" fmla="*/ 2147483647 h 100"/>
              <a:gd name="T32" fmla="*/ 2147483647 w 98"/>
              <a:gd name="T33" fmla="*/ 2147483647 h 100"/>
              <a:gd name="T34" fmla="*/ 2147483647 w 98"/>
              <a:gd name="T35" fmla="*/ 2147483647 h 100"/>
              <a:gd name="T36" fmla="*/ 0 w 98"/>
              <a:gd name="T37" fmla="*/ 2147483647 h 1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8"/>
              <a:gd name="T58" fmla="*/ 0 h 100"/>
              <a:gd name="T59" fmla="*/ 98 w 98"/>
              <a:gd name="T60" fmla="*/ 100 h 10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8" h="100">
                <a:moveTo>
                  <a:pt x="0" y="49"/>
                </a:moveTo>
                <a:lnTo>
                  <a:pt x="3" y="31"/>
                </a:lnTo>
                <a:lnTo>
                  <a:pt x="12" y="18"/>
                </a:lnTo>
                <a:lnTo>
                  <a:pt x="25" y="6"/>
                </a:lnTo>
                <a:lnTo>
                  <a:pt x="41" y="0"/>
                </a:lnTo>
                <a:lnTo>
                  <a:pt x="56" y="0"/>
                </a:lnTo>
                <a:lnTo>
                  <a:pt x="72" y="6"/>
                </a:lnTo>
                <a:lnTo>
                  <a:pt x="87" y="18"/>
                </a:lnTo>
                <a:lnTo>
                  <a:pt x="93" y="31"/>
                </a:lnTo>
                <a:lnTo>
                  <a:pt x="97" y="49"/>
                </a:lnTo>
                <a:lnTo>
                  <a:pt x="93" y="68"/>
                </a:lnTo>
                <a:lnTo>
                  <a:pt x="87" y="83"/>
                </a:lnTo>
                <a:lnTo>
                  <a:pt x="72" y="93"/>
                </a:lnTo>
                <a:lnTo>
                  <a:pt x="56" y="99"/>
                </a:lnTo>
                <a:lnTo>
                  <a:pt x="41" y="99"/>
                </a:lnTo>
                <a:lnTo>
                  <a:pt x="25" y="93"/>
                </a:lnTo>
                <a:lnTo>
                  <a:pt x="12" y="83"/>
                </a:lnTo>
                <a:lnTo>
                  <a:pt x="3" y="68"/>
                </a:lnTo>
                <a:lnTo>
                  <a:pt x="0" y="49"/>
                </a:lnTo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718" name="Freeform 62"/>
          <p:cNvSpPr>
            <a:spLocks/>
          </p:cNvSpPr>
          <p:nvPr/>
        </p:nvSpPr>
        <p:spPr bwMode="auto">
          <a:xfrm>
            <a:off x="6705600" y="4876800"/>
            <a:ext cx="363538" cy="709613"/>
          </a:xfrm>
          <a:custGeom>
            <a:avLst/>
            <a:gdLst>
              <a:gd name="T0" fmla="*/ 2147483647 w 229"/>
              <a:gd name="T1" fmla="*/ 2147483647 h 447"/>
              <a:gd name="T2" fmla="*/ 2147483647 w 229"/>
              <a:gd name="T3" fmla="*/ 2147483647 h 447"/>
              <a:gd name="T4" fmla="*/ 2147483647 w 229"/>
              <a:gd name="T5" fmla="*/ 2147483647 h 447"/>
              <a:gd name="T6" fmla="*/ 2147483647 w 229"/>
              <a:gd name="T7" fmla="*/ 2147483647 h 447"/>
              <a:gd name="T8" fmla="*/ 2147483647 w 229"/>
              <a:gd name="T9" fmla="*/ 2147483647 h 447"/>
              <a:gd name="T10" fmla="*/ 2147483647 w 229"/>
              <a:gd name="T11" fmla="*/ 2147483647 h 447"/>
              <a:gd name="T12" fmla="*/ 2147483647 w 229"/>
              <a:gd name="T13" fmla="*/ 2147483647 h 447"/>
              <a:gd name="T14" fmla="*/ 2147483647 w 229"/>
              <a:gd name="T15" fmla="*/ 2147483647 h 447"/>
              <a:gd name="T16" fmla="*/ 2147483647 w 229"/>
              <a:gd name="T17" fmla="*/ 2147483647 h 447"/>
              <a:gd name="T18" fmla="*/ 2147483647 w 229"/>
              <a:gd name="T19" fmla="*/ 2147483647 h 447"/>
              <a:gd name="T20" fmla="*/ 2147483647 w 229"/>
              <a:gd name="T21" fmla="*/ 2147483647 h 447"/>
              <a:gd name="T22" fmla="*/ 2147483647 w 229"/>
              <a:gd name="T23" fmla="*/ 2147483647 h 447"/>
              <a:gd name="T24" fmla="*/ 2147483647 w 229"/>
              <a:gd name="T25" fmla="*/ 2147483647 h 447"/>
              <a:gd name="T26" fmla="*/ 2147483647 w 229"/>
              <a:gd name="T27" fmla="*/ 2147483647 h 447"/>
              <a:gd name="T28" fmla="*/ 2147483647 w 229"/>
              <a:gd name="T29" fmla="*/ 2147483647 h 447"/>
              <a:gd name="T30" fmla="*/ 2147483647 w 229"/>
              <a:gd name="T31" fmla="*/ 2147483647 h 447"/>
              <a:gd name="T32" fmla="*/ 2147483647 w 229"/>
              <a:gd name="T33" fmla="*/ 2147483647 h 447"/>
              <a:gd name="T34" fmla="*/ 2147483647 w 229"/>
              <a:gd name="T35" fmla="*/ 2147483647 h 447"/>
              <a:gd name="T36" fmla="*/ 2147483647 w 229"/>
              <a:gd name="T37" fmla="*/ 2147483647 h 447"/>
              <a:gd name="T38" fmla="*/ 2147483647 w 229"/>
              <a:gd name="T39" fmla="*/ 2147483647 h 447"/>
              <a:gd name="T40" fmla="*/ 2147483647 w 229"/>
              <a:gd name="T41" fmla="*/ 2147483647 h 447"/>
              <a:gd name="T42" fmla="*/ 2147483647 w 229"/>
              <a:gd name="T43" fmla="*/ 2147483647 h 447"/>
              <a:gd name="T44" fmla="*/ 2147483647 w 229"/>
              <a:gd name="T45" fmla="*/ 2147483647 h 447"/>
              <a:gd name="T46" fmla="*/ 2147483647 w 229"/>
              <a:gd name="T47" fmla="*/ 2147483647 h 447"/>
              <a:gd name="T48" fmla="*/ 2147483647 w 229"/>
              <a:gd name="T49" fmla="*/ 0 h 447"/>
              <a:gd name="T50" fmla="*/ 2147483647 w 229"/>
              <a:gd name="T51" fmla="*/ 0 h 447"/>
              <a:gd name="T52" fmla="*/ 2147483647 w 229"/>
              <a:gd name="T53" fmla="*/ 2147483647 h 447"/>
              <a:gd name="T54" fmla="*/ 2147483647 w 229"/>
              <a:gd name="T55" fmla="*/ 2147483647 h 447"/>
              <a:gd name="T56" fmla="*/ 0 w 229"/>
              <a:gd name="T57" fmla="*/ 2147483647 h 447"/>
              <a:gd name="T58" fmla="*/ 0 w 229"/>
              <a:gd name="T59" fmla="*/ 2147483647 h 447"/>
              <a:gd name="T60" fmla="*/ 2147483647 w 229"/>
              <a:gd name="T61" fmla="*/ 2147483647 h 447"/>
              <a:gd name="T62" fmla="*/ 2147483647 w 229"/>
              <a:gd name="T63" fmla="*/ 2147483647 h 447"/>
              <a:gd name="T64" fmla="*/ 2147483647 w 229"/>
              <a:gd name="T65" fmla="*/ 2147483647 h 447"/>
              <a:gd name="T66" fmla="*/ 2147483647 w 229"/>
              <a:gd name="T67" fmla="*/ 2147483647 h 447"/>
              <a:gd name="T68" fmla="*/ 2147483647 w 229"/>
              <a:gd name="T69" fmla="*/ 2147483647 h 447"/>
              <a:gd name="T70" fmla="*/ 2147483647 w 229"/>
              <a:gd name="T71" fmla="*/ 2147483647 h 447"/>
              <a:gd name="T72" fmla="*/ 2147483647 w 229"/>
              <a:gd name="T73" fmla="*/ 2147483647 h 447"/>
              <a:gd name="T74" fmla="*/ 2147483647 w 229"/>
              <a:gd name="T75" fmla="*/ 2147483647 h 447"/>
              <a:gd name="T76" fmla="*/ 2147483647 w 229"/>
              <a:gd name="T77" fmla="*/ 2147483647 h 447"/>
              <a:gd name="T78" fmla="*/ 2147483647 w 229"/>
              <a:gd name="T79" fmla="*/ 2147483647 h 447"/>
              <a:gd name="T80" fmla="*/ 2147483647 w 229"/>
              <a:gd name="T81" fmla="*/ 2147483647 h 447"/>
              <a:gd name="T82" fmla="*/ 2147483647 w 229"/>
              <a:gd name="T83" fmla="*/ 2147483647 h 447"/>
              <a:gd name="T84" fmla="*/ 2147483647 w 229"/>
              <a:gd name="T85" fmla="*/ 2147483647 h 447"/>
              <a:gd name="T86" fmla="*/ 2147483647 w 229"/>
              <a:gd name="T87" fmla="*/ 2147483647 h 447"/>
              <a:gd name="T88" fmla="*/ 2147483647 w 229"/>
              <a:gd name="T89" fmla="*/ 2147483647 h 447"/>
              <a:gd name="T90" fmla="*/ 2147483647 w 229"/>
              <a:gd name="T91" fmla="*/ 2147483647 h 447"/>
              <a:gd name="T92" fmla="*/ 2147483647 w 229"/>
              <a:gd name="T93" fmla="*/ 2147483647 h 447"/>
              <a:gd name="T94" fmla="*/ 2147483647 w 229"/>
              <a:gd name="T95" fmla="*/ 2147483647 h 447"/>
              <a:gd name="T96" fmla="*/ 2147483647 w 229"/>
              <a:gd name="T97" fmla="*/ 2147483647 h 447"/>
              <a:gd name="T98" fmla="*/ 2147483647 w 229"/>
              <a:gd name="T99" fmla="*/ 2147483647 h 447"/>
              <a:gd name="T100" fmla="*/ 2147483647 w 229"/>
              <a:gd name="T101" fmla="*/ 2147483647 h 447"/>
              <a:gd name="T102" fmla="*/ 2147483647 w 229"/>
              <a:gd name="T103" fmla="*/ 2147483647 h 447"/>
              <a:gd name="T104" fmla="*/ 2147483647 w 229"/>
              <a:gd name="T105" fmla="*/ 2147483647 h 447"/>
              <a:gd name="T106" fmla="*/ 2147483647 w 229"/>
              <a:gd name="T107" fmla="*/ 2147483647 h 447"/>
              <a:gd name="T108" fmla="*/ 2147483647 w 229"/>
              <a:gd name="T109" fmla="*/ 2147483647 h 447"/>
              <a:gd name="T110" fmla="*/ 2147483647 w 229"/>
              <a:gd name="T111" fmla="*/ 2147483647 h 44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29"/>
              <a:gd name="T169" fmla="*/ 0 h 447"/>
              <a:gd name="T170" fmla="*/ 229 w 229"/>
              <a:gd name="T171" fmla="*/ 447 h 447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29" h="447">
                <a:moveTo>
                  <a:pt x="127" y="418"/>
                </a:moveTo>
                <a:lnTo>
                  <a:pt x="130" y="430"/>
                </a:lnTo>
                <a:lnTo>
                  <a:pt x="139" y="442"/>
                </a:lnTo>
                <a:lnTo>
                  <a:pt x="153" y="446"/>
                </a:lnTo>
                <a:lnTo>
                  <a:pt x="158" y="446"/>
                </a:lnTo>
                <a:lnTo>
                  <a:pt x="171" y="442"/>
                </a:lnTo>
                <a:lnTo>
                  <a:pt x="181" y="430"/>
                </a:lnTo>
                <a:lnTo>
                  <a:pt x="184" y="418"/>
                </a:lnTo>
                <a:lnTo>
                  <a:pt x="184" y="210"/>
                </a:lnTo>
                <a:lnTo>
                  <a:pt x="184" y="47"/>
                </a:lnTo>
                <a:lnTo>
                  <a:pt x="185" y="42"/>
                </a:lnTo>
                <a:lnTo>
                  <a:pt x="189" y="40"/>
                </a:lnTo>
                <a:lnTo>
                  <a:pt x="193" y="42"/>
                </a:lnTo>
                <a:lnTo>
                  <a:pt x="195" y="47"/>
                </a:lnTo>
                <a:lnTo>
                  <a:pt x="195" y="198"/>
                </a:lnTo>
                <a:lnTo>
                  <a:pt x="197" y="206"/>
                </a:lnTo>
                <a:lnTo>
                  <a:pt x="203" y="213"/>
                </a:lnTo>
                <a:lnTo>
                  <a:pt x="212" y="215"/>
                </a:lnTo>
                <a:lnTo>
                  <a:pt x="221" y="213"/>
                </a:lnTo>
                <a:lnTo>
                  <a:pt x="227" y="206"/>
                </a:lnTo>
                <a:lnTo>
                  <a:pt x="228" y="198"/>
                </a:lnTo>
                <a:lnTo>
                  <a:pt x="228" y="20"/>
                </a:lnTo>
                <a:lnTo>
                  <a:pt x="227" y="10"/>
                </a:lnTo>
                <a:lnTo>
                  <a:pt x="221" y="2"/>
                </a:lnTo>
                <a:lnTo>
                  <a:pt x="212" y="0"/>
                </a:lnTo>
                <a:lnTo>
                  <a:pt x="17" y="0"/>
                </a:lnTo>
                <a:lnTo>
                  <a:pt x="8" y="2"/>
                </a:lnTo>
                <a:lnTo>
                  <a:pt x="2" y="10"/>
                </a:lnTo>
                <a:lnTo>
                  <a:pt x="0" y="20"/>
                </a:lnTo>
                <a:lnTo>
                  <a:pt x="0" y="198"/>
                </a:lnTo>
                <a:lnTo>
                  <a:pt x="2" y="206"/>
                </a:lnTo>
                <a:lnTo>
                  <a:pt x="8" y="213"/>
                </a:lnTo>
                <a:lnTo>
                  <a:pt x="17" y="215"/>
                </a:lnTo>
                <a:lnTo>
                  <a:pt x="26" y="213"/>
                </a:lnTo>
                <a:lnTo>
                  <a:pt x="32" y="206"/>
                </a:lnTo>
                <a:lnTo>
                  <a:pt x="34" y="198"/>
                </a:lnTo>
                <a:lnTo>
                  <a:pt x="34" y="47"/>
                </a:lnTo>
                <a:lnTo>
                  <a:pt x="36" y="42"/>
                </a:lnTo>
                <a:lnTo>
                  <a:pt x="42" y="40"/>
                </a:lnTo>
                <a:lnTo>
                  <a:pt x="44" y="42"/>
                </a:lnTo>
                <a:lnTo>
                  <a:pt x="46" y="47"/>
                </a:lnTo>
                <a:lnTo>
                  <a:pt x="46" y="210"/>
                </a:lnTo>
                <a:lnTo>
                  <a:pt x="46" y="418"/>
                </a:lnTo>
                <a:lnTo>
                  <a:pt x="48" y="430"/>
                </a:lnTo>
                <a:lnTo>
                  <a:pt x="58" y="442"/>
                </a:lnTo>
                <a:lnTo>
                  <a:pt x="71" y="446"/>
                </a:lnTo>
                <a:lnTo>
                  <a:pt x="78" y="446"/>
                </a:lnTo>
                <a:lnTo>
                  <a:pt x="91" y="442"/>
                </a:lnTo>
                <a:lnTo>
                  <a:pt x="100" y="430"/>
                </a:lnTo>
                <a:lnTo>
                  <a:pt x="104" y="418"/>
                </a:lnTo>
                <a:lnTo>
                  <a:pt x="104" y="221"/>
                </a:lnTo>
                <a:lnTo>
                  <a:pt x="106" y="213"/>
                </a:lnTo>
                <a:lnTo>
                  <a:pt x="115" y="210"/>
                </a:lnTo>
                <a:lnTo>
                  <a:pt x="123" y="213"/>
                </a:lnTo>
                <a:lnTo>
                  <a:pt x="127" y="221"/>
                </a:lnTo>
                <a:lnTo>
                  <a:pt x="127" y="418"/>
                </a:lnTo>
              </a:path>
            </a:pathLst>
          </a:custGeom>
          <a:solidFill>
            <a:srgbClr val="0000FF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719" name="Freeform 63"/>
          <p:cNvSpPr>
            <a:spLocks/>
          </p:cNvSpPr>
          <p:nvPr/>
        </p:nvSpPr>
        <p:spPr bwMode="auto">
          <a:xfrm>
            <a:off x="6810375" y="4683125"/>
            <a:ext cx="155575" cy="158750"/>
          </a:xfrm>
          <a:custGeom>
            <a:avLst/>
            <a:gdLst>
              <a:gd name="T0" fmla="*/ 0 w 98"/>
              <a:gd name="T1" fmla="*/ 2147483647 h 100"/>
              <a:gd name="T2" fmla="*/ 2147483647 w 98"/>
              <a:gd name="T3" fmla="*/ 2147483647 h 100"/>
              <a:gd name="T4" fmla="*/ 2147483647 w 98"/>
              <a:gd name="T5" fmla="*/ 2147483647 h 100"/>
              <a:gd name="T6" fmla="*/ 2147483647 w 98"/>
              <a:gd name="T7" fmla="*/ 2147483647 h 100"/>
              <a:gd name="T8" fmla="*/ 2147483647 w 98"/>
              <a:gd name="T9" fmla="*/ 0 h 100"/>
              <a:gd name="T10" fmla="*/ 2147483647 w 98"/>
              <a:gd name="T11" fmla="*/ 0 h 100"/>
              <a:gd name="T12" fmla="*/ 2147483647 w 98"/>
              <a:gd name="T13" fmla="*/ 2147483647 h 100"/>
              <a:gd name="T14" fmla="*/ 2147483647 w 98"/>
              <a:gd name="T15" fmla="*/ 2147483647 h 100"/>
              <a:gd name="T16" fmla="*/ 2147483647 w 98"/>
              <a:gd name="T17" fmla="*/ 2147483647 h 100"/>
              <a:gd name="T18" fmla="*/ 2147483647 w 98"/>
              <a:gd name="T19" fmla="*/ 2147483647 h 100"/>
              <a:gd name="T20" fmla="*/ 2147483647 w 98"/>
              <a:gd name="T21" fmla="*/ 2147483647 h 100"/>
              <a:gd name="T22" fmla="*/ 2147483647 w 98"/>
              <a:gd name="T23" fmla="*/ 2147483647 h 100"/>
              <a:gd name="T24" fmla="*/ 2147483647 w 98"/>
              <a:gd name="T25" fmla="*/ 2147483647 h 100"/>
              <a:gd name="T26" fmla="*/ 2147483647 w 98"/>
              <a:gd name="T27" fmla="*/ 2147483647 h 100"/>
              <a:gd name="T28" fmla="*/ 2147483647 w 98"/>
              <a:gd name="T29" fmla="*/ 2147483647 h 100"/>
              <a:gd name="T30" fmla="*/ 2147483647 w 98"/>
              <a:gd name="T31" fmla="*/ 2147483647 h 100"/>
              <a:gd name="T32" fmla="*/ 2147483647 w 98"/>
              <a:gd name="T33" fmla="*/ 2147483647 h 100"/>
              <a:gd name="T34" fmla="*/ 2147483647 w 98"/>
              <a:gd name="T35" fmla="*/ 2147483647 h 100"/>
              <a:gd name="T36" fmla="*/ 0 w 98"/>
              <a:gd name="T37" fmla="*/ 2147483647 h 1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8"/>
              <a:gd name="T58" fmla="*/ 0 h 100"/>
              <a:gd name="T59" fmla="*/ 98 w 98"/>
              <a:gd name="T60" fmla="*/ 100 h 10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8" h="100">
                <a:moveTo>
                  <a:pt x="0" y="49"/>
                </a:moveTo>
                <a:lnTo>
                  <a:pt x="3" y="31"/>
                </a:lnTo>
                <a:lnTo>
                  <a:pt x="12" y="18"/>
                </a:lnTo>
                <a:lnTo>
                  <a:pt x="25" y="6"/>
                </a:lnTo>
                <a:lnTo>
                  <a:pt x="41" y="0"/>
                </a:lnTo>
                <a:lnTo>
                  <a:pt x="56" y="0"/>
                </a:lnTo>
                <a:lnTo>
                  <a:pt x="72" y="6"/>
                </a:lnTo>
                <a:lnTo>
                  <a:pt x="87" y="18"/>
                </a:lnTo>
                <a:lnTo>
                  <a:pt x="93" y="31"/>
                </a:lnTo>
                <a:lnTo>
                  <a:pt x="97" y="49"/>
                </a:lnTo>
                <a:lnTo>
                  <a:pt x="93" y="68"/>
                </a:lnTo>
                <a:lnTo>
                  <a:pt x="87" y="83"/>
                </a:lnTo>
                <a:lnTo>
                  <a:pt x="72" y="93"/>
                </a:lnTo>
                <a:lnTo>
                  <a:pt x="56" y="99"/>
                </a:lnTo>
                <a:lnTo>
                  <a:pt x="41" y="99"/>
                </a:lnTo>
                <a:lnTo>
                  <a:pt x="25" y="93"/>
                </a:lnTo>
                <a:lnTo>
                  <a:pt x="12" y="83"/>
                </a:lnTo>
                <a:lnTo>
                  <a:pt x="3" y="68"/>
                </a:lnTo>
                <a:lnTo>
                  <a:pt x="0" y="49"/>
                </a:lnTo>
              </a:path>
            </a:pathLst>
          </a:custGeom>
          <a:solidFill>
            <a:srgbClr val="3366FF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720" name="Line 64"/>
          <p:cNvSpPr>
            <a:spLocks noChangeShapeType="1"/>
          </p:cNvSpPr>
          <p:nvPr/>
        </p:nvSpPr>
        <p:spPr bwMode="auto">
          <a:xfrm>
            <a:off x="0" y="4038600"/>
            <a:ext cx="5334000" cy="0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721" name="Rectangle 65"/>
          <p:cNvSpPr>
            <a:spLocks noChangeArrowheads="1"/>
          </p:cNvSpPr>
          <p:nvPr/>
        </p:nvSpPr>
        <p:spPr bwMode="auto">
          <a:xfrm>
            <a:off x="1066800" y="3429000"/>
            <a:ext cx="18415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bg2"/>
                </a:solidFill>
              </a:rPr>
              <a:t> H</a:t>
            </a:r>
            <a:r>
              <a:rPr lang="en-US" b="1" baseline="-25000">
                <a:solidFill>
                  <a:schemeClr val="bg2"/>
                </a:solidFill>
              </a:rPr>
              <a:t>0</a:t>
            </a:r>
            <a:r>
              <a:rPr lang="en-US" b="1">
                <a:solidFill>
                  <a:schemeClr val="bg2"/>
                </a:solidFill>
              </a:rPr>
              <a:t>: </a:t>
            </a:r>
            <a:r>
              <a:rPr lang="el-GR" b="1">
                <a:solidFill>
                  <a:schemeClr val="bg2"/>
                </a:solidFill>
                <a:sym typeface="Symbol" pitchFamily="18" charset="2"/>
              </a:rPr>
              <a:t>μ</a:t>
            </a:r>
            <a:r>
              <a:rPr lang="en-US" b="1">
                <a:solidFill>
                  <a:schemeClr val="bg2"/>
                </a:solidFill>
              </a:rPr>
              <a:t> = 50 )</a:t>
            </a:r>
          </a:p>
        </p:txBody>
      </p:sp>
      <p:sp>
        <p:nvSpPr>
          <p:cNvPr id="70722" name="Line 66"/>
          <p:cNvSpPr>
            <a:spLocks noChangeShapeType="1"/>
          </p:cNvSpPr>
          <p:nvPr/>
        </p:nvSpPr>
        <p:spPr bwMode="auto">
          <a:xfrm>
            <a:off x="695325" y="4435475"/>
            <a:ext cx="258763" cy="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723" name="Rectangle 67"/>
          <p:cNvSpPr>
            <a:spLocks noChangeArrowheads="1"/>
          </p:cNvSpPr>
          <p:nvPr/>
        </p:nvSpPr>
        <p:spPr bwMode="auto">
          <a:xfrm>
            <a:off x="609600" y="4319588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70724" name="Line 68"/>
          <p:cNvSpPr>
            <a:spLocks noChangeShapeType="1"/>
          </p:cNvSpPr>
          <p:nvPr/>
        </p:nvSpPr>
        <p:spPr bwMode="auto">
          <a:xfrm>
            <a:off x="5334000" y="6135688"/>
            <a:ext cx="192088" cy="0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725" name="Rectangle 69"/>
          <p:cNvSpPr>
            <a:spLocks noChangeArrowheads="1"/>
          </p:cNvSpPr>
          <p:nvPr/>
        </p:nvSpPr>
        <p:spPr bwMode="auto">
          <a:xfrm>
            <a:off x="7086600" y="3810000"/>
            <a:ext cx="1905000" cy="609600"/>
          </a:xfrm>
          <a:prstGeom prst="rect">
            <a:avLst/>
          </a:prstGeom>
          <a:noFill/>
          <a:ln w="19050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0726" name="Slide Number Placeholder 7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E1F8AB6A-6D55-4FDE-B91D-E906D5FB0F1F}" type="slidenum">
              <a:rPr lang="en-US" smtClean="0">
                <a:latin typeface="Arial" charset="0"/>
                <a:cs typeface="Arial" charset="0"/>
              </a:rPr>
              <a:pPr/>
              <a:t>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8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Reason for Rejecting H</a:t>
            </a:r>
            <a:r>
              <a:rPr lang="en-US" baseline="-25000" smtClean="0"/>
              <a:t>0</a:t>
            </a:r>
          </a:p>
        </p:txBody>
      </p:sp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4755" name="Line 2"/>
          <p:cNvSpPr>
            <a:spLocks noChangeShapeType="1"/>
          </p:cNvSpPr>
          <p:nvPr/>
        </p:nvSpPr>
        <p:spPr bwMode="auto">
          <a:xfrm flipH="1" flipV="1">
            <a:off x="2209800" y="4724400"/>
            <a:ext cx="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6" name="Line 3"/>
          <p:cNvSpPr>
            <a:spLocks noChangeShapeType="1"/>
          </p:cNvSpPr>
          <p:nvPr/>
        </p:nvSpPr>
        <p:spPr bwMode="auto">
          <a:xfrm flipV="1">
            <a:off x="4876800" y="5181600"/>
            <a:ext cx="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7" name="Text Box 4"/>
          <p:cNvSpPr txBox="1">
            <a:spLocks noChangeArrowheads="1"/>
          </p:cNvSpPr>
          <p:nvPr/>
        </p:nvSpPr>
        <p:spPr bwMode="auto">
          <a:xfrm>
            <a:off x="2590800" y="1600200"/>
            <a:ext cx="4343400" cy="519113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Sampling Distribution of X</a:t>
            </a:r>
          </a:p>
        </p:txBody>
      </p:sp>
      <p:sp>
        <p:nvSpPr>
          <p:cNvPr id="74758" name="Rectangle 5"/>
          <p:cNvSpPr>
            <a:spLocks noChangeArrowheads="1"/>
          </p:cNvSpPr>
          <p:nvPr/>
        </p:nvSpPr>
        <p:spPr bwMode="auto">
          <a:xfrm>
            <a:off x="4038600" y="4343400"/>
            <a:ext cx="1524000" cy="754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500" b="1"/>
              <a:t> </a:t>
            </a:r>
            <a:r>
              <a:rPr lang="el-GR" sz="2000" b="1">
                <a:sym typeface="Symbol" pitchFamily="18" charset="2"/>
              </a:rPr>
              <a:t>μ</a:t>
            </a:r>
            <a:r>
              <a:rPr lang="en-US" sz="2000" b="1">
                <a:sym typeface="Symbol" pitchFamily="18" charset="2"/>
              </a:rPr>
              <a:t> </a:t>
            </a:r>
            <a:r>
              <a:rPr lang="en-US" sz="2000" b="1"/>
              <a:t>= 50</a:t>
            </a:r>
          </a:p>
          <a:p>
            <a:pPr algn="ctr" eaLnBrk="0" hangingPunct="0"/>
            <a:r>
              <a:rPr lang="en-US" sz="1800" b="1"/>
              <a:t>If</a:t>
            </a:r>
            <a:r>
              <a:rPr lang="en-US" sz="1800" b="1" i="1"/>
              <a:t> </a:t>
            </a:r>
            <a:r>
              <a:rPr lang="en-US" sz="1800" b="1"/>
              <a:t>H</a:t>
            </a:r>
            <a:r>
              <a:rPr lang="en-US" sz="1800" b="1" baseline="-25000"/>
              <a:t>0</a:t>
            </a:r>
            <a:r>
              <a:rPr lang="en-US" sz="1800" b="1"/>
              <a:t> is true</a:t>
            </a:r>
            <a:endParaRPr lang="en-US" sz="2000" b="1"/>
          </a:p>
        </p:txBody>
      </p:sp>
      <p:sp>
        <p:nvSpPr>
          <p:cNvPr id="74759" name="Rectangle 6"/>
          <p:cNvSpPr>
            <a:spLocks noChangeArrowheads="1"/>
          </p:cNvSpPr>
          <p:nvPr/>
        </p:nvSpPr>
        <p:spPr bwMode="auto">
          <a:xfrm>
            <a:off x="152400" y="4953000"/>
            <a:ext cx="2590800" cy="1558925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If it is unlikely that we would get a sample mean of this value ...</a:t>
            </a:r>
          </a:p>
        </p:txBody>
      </p:sp>
      <p:sp>
        <p:nvSpPr>
          <p:cNvPr id="74760" name="Rectangle 7"/>
          <p:cNvSpPr>
            <a:spLocks noChangeArrowheads="1"/>
          </p:cNvSpPr>
          <p:nvPr/>
        </p:nvSpPr>
        <p:spPr bwMode="auto">
          <a:xfrm>
            <a:off x="6705600" y="4800600"/>
            <a:ext cx="2286000" cy="1558925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... then we reject the null hypothesis that </a:t>
            </a:r>
            <a:r>
              <a:rPr lang="el-GR">
                <a:sym typeface="Symbol" pitchFamily="18" charset="2"/>
              </a:rPr>
              <a:t>μ</a:t>
            </a:r>
            <a:r>
              <a:rPr lang="en-US"/>
              <a:t> = 50.</a:t>
            </a:r>
          </a:p>
        </p:txBody>
      </p:sp>
      <p:sp>
        <p:nvSpPr>
          <p:cNvPr id="74761" name="Freeform 9"/>
          <p:cNvSpPr>
            <a:spLocks/>
          </p:cNvSpPr>
          <p:nvPr/>
        </p:nvSpPr>
        <p:spPr bwMode="auto">
          <a:xfrm>
            <a:off x="4724400" y="2362200"/>
            <a:ext cx="2667000" cy="1763713"/>
          </a:xfrm>
          <a:custGeom>
            <a:avLst/>
            <a:gdLst>
              <a:gd name="T0" fmla="*/ 2147483647 w 2002"/>
              <a:gd name="T1" fmla="*/ 2147483647 h 1927"/>
              <a:gd name="T2" fmla="*/ 2147483647 w 2002"/>
              <a:gd name="T3" fmla="*/ 2147483647 h 1927"/>
              <a:gd name="T4" fmla="*/ 2147483647 w 2002"/>
              <a:gd name="T5" fmla="*/ 2147483647 h 1927"/>
              <a:gd name="T6" fmla="*/ 2147483647 w 2002"/>
              <a:gd name="T7" fmla="*/ 2147483647 h 1927"/>
              <a:gd name="T8" fmla="*/ 2147483647 w 2002"/>
              <a:gd name="T9" fmla="*/ 2147483647 h 1927"/>
              <a:gd name="T10" fmla="*/ 2147483647 w 2002"/>
              <a:gd name="T11" fmla="*/ 2147483647 h 1927"/>
              <a:gd name="T12" fmla="*/ 2147483647 w 2002"/>
              <a:gd name="T13" fmla="*/ 2147483647 h 1927"/>
              <a:gd name="T14" fmla="*/ 2147483647 w 2002"/>
              <a:gd name="T15" fmla="*/ 2147483647 h 1927"/>
              <a:gd name="T16" fmla="*/ 2147483647 w 2002"/>
              <a:gd name="T17" fmla="*/ 2147483647 h 1927"/>
              <a:gd name="T18" fmla="*/ 2147483647 w 2002"/>
              <a:gd name="T19" fmla="*/ 2147483647 h 1927"/>
              <a:gd name="T20" fmla="*/ 2147483647 w 2002"/>
              <a:gd name="T21" fmla="*/ 2147483647 h 1927"/>
              <a:gd name="T22" fmla="*/ 2147483647 w 2002"/>
              <a:gd name="T23" fmla="*/ 2147483647 h 1927"/>
              <a:gd name="T24" fmla="*/ 2147483647 w 2002"/>
              <a:gd name="T25" fmla="*/ 2147483647 h 1927"/>
              <a:gd name="T26" fmla="*/ 2147483647 w 2002"/>
              <a:gd name="T27" fmla="*/ 2147483647 h 1927"/>
              <a:gd name="T28" fmla="*/ 2147483647 w 2002"/>
              <a:gd name="T29" fmla="*/ 2147483647 h 1927"/>
              <a:gd name="T30" fmla="*/ 0 w 2002"/>
              <a:gd name="T31" fmla="*/ 0 h 192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002"/>
              <a:gd name="T49" fmla="*/ 0 h 1927"/>
              <a:gd name="T50" fmla="*/ 2002 w 2002"/>
              <a:gd name="T51" fmla="*/ 1927 h 192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002" h="1927">
                <a:moveTo>
                  <a:pt x="2001" y="1926"/>
                </a:moveTo>
                <a:lnTo>
                  <a:pt x="1790" y="1902"/>
                </a:lnTo>
                <a:lnTo>
                  <a:pt x="1686" y="1881"/>
                </a:lnTo>
                <a:lnTo>
                  <a:pt x="1579" y="1849"/>
                </a:lnTo>
                <a:lnTo>
                  <a:pt x="1475" y="1806"/>
                </a:lnTo>
                <a:lnTo>
                  <a:pt x="1369" y="1747"/>
                </a:lnTo>
                <a:lnTo>
                  <a:pt x="1265" y="1667"/>
                </a:lnTo>
                <a:lnTo>
                  <a:pt x="1054" y="1443"/>
                </a:lnTo>
                <a:lnTo>
                  <a:pt x="843" y="1128"/>
                </a:lnTo>
                <a:lnTo>
                  <a:pt x="632" y="752"/>
                </a:lnTo>
                <a:lnTo>
                  <a:pt x="528" y="560"/>
                </a:lnTo>
                <a:lnTo>
                  <a:pt x="422" y="379"/>
                </a:lnTo>
                <a:lnTo>
                  <a:pt x="318" y="224"/>
                </a:lnTo>
                <a:lnTo>
                  <a:pt x="211" y="104"/>
                </a:lnTo>
                <a:lnTo>
                  <a:pt x="107" y="27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4762" name="Freeform 10"/>
          <p:cNvSpPr>
            <a:spLocks/>
          </p:cNvSpPr>
          <p:nvPr/>
        </p:nvSpPr>
        <p:spPr bwMode="auto">
          <a:xfrm>
            <a:off x="1981200" y="2362200"/>
            <a:ext cx="2719388" cy="1763713"/>
          </a:xfrm>
          <a:custGeom>
            <a:avLst/>
            <a:gdLst>
              <a:gd name="T0" fmla="*/ 0 w 2001"/>
              <a:gd name="T1" fmla="*/ 2147483647 h 1927"/>
              <a:gd name="T2" fmla="*/ 2147483647 w 2001"/>
              <a:gd name="T3" fmla="*/ 2147483647 h 1927"/>
              <a:gd name="T4" fmla="*/ 2147483647 w 2001"/>
              <a:gd name="T5" fmla="*/ 2147483647 h 1927"/>
              <a:gd name="T6" fmla="*/ 2147483647 w 2001"/>
              <a:gd name="T7" fmla="*/ 2147483647 h 1927"/>
              <a:gd name="T8" fmla="*/ 2147483647 w 2001"/>
              <a:gd name="T9" fmla="*/ 2147483647 h 1927"/>
              <a:gd name="T10" fmla="*/ 2147483647 w 2001"/>
              <a:gd name="T11" fmla="*/ 2147483647 h 1927"/>
              <a:gd name="T12" fmla="*/ 2147483647 w 2001"/>
              <a:gd name="T13" fmla="*/ 2147483647 h 1927"/>
              <a:gd name="T14" fmla="*/ 2147483647 w 2001"/>
              <a:gd name="T15" fmla="*/ 2147483647 h 1927"/>
              <a:gd name="T16" fmla="*/ 2147483647 w 2001"/>
              <a:gd name="T17" fmla="*/ 2147483647 h 1927"/>
              <a:gd name="T18" fmla="*/ 2147483647 w 2001"/>
              <a:gd name="T19" fmla="*/ 2147483647 h 1927"/>
              <a:gd name="T20" fmla="*/ 2147483647 w 2001"/>
              <a:gd name="T21" fmla="*/ 2147483647 h 1927"/>
              <a:gd name="T22" fmla="*/ 2147483647 w 2001"/>
              <a:gd name="T23" fmla="*/ 2147483647 h 1927"/>
              <a:gd name="T24" fmla="*/ 2147483647 w 2001"/>
              <a:gd name="T25" fmla="*/ 2147483647 h 1927"/>
              <a:gd name="T26" fmla="*/ 2147483647 w 2001"/>
              <a:gd name="T27" fmla="*/ 2147483647 h 1927"/>
              <a:gd name="T28" fmla="*/ 2147483647 w 2001"/>
              <a:gd name="T29" fmla="*/ 2147483647 h 1927"/>
              <a:gd name="T30" fmla="*/ 2147483647 w 2001"/>
              <a:gd name="T31" fmla="*/ 0 h 192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001"/>
              <a:gd name="T49" fmla="*/ 0 h 1927"/>
              <a:gd name="T50" fmla="*/ 2001 w 2001"/>
              <a:gd name="T51" fmla="*/ 1927 h 192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001" h="1927">
                <a:moveTo>
                  <a:pt x="0" y="1926"/>
                </a:moveTo>
                <a:lnTo>
                  <a:pt x="211" y="1902"/>
                </a:lnTo>
                <a:lnTo>
                  <a:pt x="317" y="1881"/>
                </a:lnTo>
                <a:lnTo>
                  <a:pt x="421" y="1849"/>
                </a:lnTo>
                <a:lnTo>
                  <a:pt x="525" y="1806"/>
                </a:lnTo>
                <a:lnTo>
                  <a:pt x="632" y="1747"/>
                </a:lnTo>
                <a:lnTo>
                  <a:pt x="736" y="1667"/>
                </a:lnTo>
                <a:lnTo>
                  <a:pt x="950" y="1443"/>
                </a:lnTo>
                <a:lnTo>
                  <a:pt x="1158" y="1128"/>
                </a:lnTo>
                <a:lnTo>
                  <a:pt x="1368" y="752"/>
                </a:lnTo>
                <a:lnTo>
                  <a:pt x="1475" y="560"/>
                </a:lnTo>
                <a:lnTo>
                  <a:pt x="1579" y="379"/>
                </a:lnTo>
                <a:lnTo>
                  <a:pt x="1686" y="224"/>
                </a:lnTo>
                <a:lnTo>
                  <a:pt x="1790" y="104"/>
                </a:lnTo>
                <a:lnTo>
                  <a:pt x="1896" y="27"/>
                </a:lnTo>
                <a:lnTo>
                  <a:pt x="2000" y="0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4763" name="Freeform 11"/>
          <p:cNvSpPr>
            <a:spLocks/>
          </p:cNvSpPr>
          <p:nvPr/>
        </p:nvSpPr>
        <p:spPr bwMode="auto">
          <a:xfrm>
            <a:off x="1752600" y="4267200"/>
            <a:ext cx="5943600" cy="3175"/>
          </a:xfrm>
          <a:custGeom>
            <a:avLst/>
            <a:gdLst>
              <a:gd name="T0" fmla="*/ 2147483647 w 3744"/>
              <a:gd name="T1" fmla="*/ 2147483647 h 2"/>
              <a:gd name="T2" fmla="*/ 0 w 3744"/>
              <a:gd name="T3" fmla="*/ 0 h 2"/>
              <a:gd name="T4" fmla="*/ 2147483647 w 3744"/>
              <a:gd name="T5" fmla="*/ 0 h 2"/>
              <a:gd name="T6" fmla="*/ 0 60000 65536"/>
              <a:gd name="T7" fmla="*/ 0 60000 65536"/>
              <a:gd name="T8" fmla="*/ 0 60000 65536"/>
              <a:gd name="T9" fmla="*/ 0 w 3744"/>
              <a:gd name="T10" fmla="*/ 0 h 2"/>
              <a:gd name="T11" fmla="*/ 3744 w 3744"/>
              <a:gd name="T12" fmla="*/ 2 h 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4" h="2">
                <a:moveTo>
                  <a:pt x="6" y="2"/>
                </a:moveTo>
                <a:lnTo>
                  <a:pt x="0" y="0"/>
                </a:lnTo>
                <a:lnTo>
                  <a:pt x="3744" y="0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1981200" y="4343400"/>
            <a:ext cx="533400" cy="403225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20</a:t>
            </a:r>
          </a:p>
        </p:txBody>
      </p:sp>
      <p:sp>
        <p:nvSpPr>
          <p:cNvPr id="74765" name="Rectangle 13"/>
          <p:cNvSpPr>
            <a:spLocks noChangeArrowheads="1"/>
          </p:cNvSpPr>
          <p:nvPr/>
        </p:nvSpPr>
        <p:spPr bwMode="auto">
          <a:xfrm>
            <a:off x="3124200" y="5562600"/>
            <a:ext cx="3352800" cy="828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... if in fact this were</a:t>
            </a:r>
            <a:br>
              <a:rPr lang="en-US"/>
            </a:br>
            <a:r>
              <a:rPr lang="en-US"/>
              <a:t> the population mean…</a:t>
            </a:r>
          </a:p>
        </p:txBody>
      </p:sp>
      <p:sp>
        <p:nvSpPr>
          <p:cNvPr id="74766" name="Line 14"/>
          <p:cNvSpPr>
            <a:spLocks noChangeShapeType="1"/>
          </p:cNvSpPr>
          <p:nvPr/>
        </p:nvSpPr>
        <p:spPr bwMode="auto">
          <a:xfrm>
            <a:off x="5562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4767" name="Line 15"/>
          <p:cNvSpPr>
            <a:spLocks noChangeShapeType="1"/>
          </p:cNvSpPr>
          <p:nvPr/>
        </p:nvSpPr>
        <p:spPr bwMode="auto">
          <a:xfrm>
            <a:off x="4724400" y="23622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4768" name="Line 16"/>
          <p:cNvSpPr>
            <a:spLocks noChangeShapeType="1"/>
          </p:cNvSpPr>
          <p:nvPr/>
        </p:nvSpPr>
        <p:spPr bwMode="auto">
          <a:xfrm flipV="1">
            <a:off x="6553200" y="1676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7696200" y="4178300"/>
            <a:ext cx="5334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X</a:t>
            </a:r>
          </a:p>
        </p:txBody>
      </p:sp>
      <p:sp>
        <p:nvSpPr>
          <p:cNvPr id="74770" name="Freeform 18"/>
          <p:cNvSpPr>
            <a:spLocks/>
          </p:cNvSpPr>
          <p:nvPr/>
        </p:nvSpPr>
        <p:spPr bwMode="auto">
          <a:xfrm>
            <a:off x="7800975" y="4248150"/>
            <a:ext cx="138113" cy="1588"/>
          </a:xfrm>
          <a:custGeom>
            <a:avLst/>
            <a:gdLst>
              <a:gd name="T0" fmla="*/ 0 w 87"/>
              <a:gd name="T1" fmla="*/ 0 h 1"/>
              <a:gd name="T2" fmla="*/ 2147483647 w 87"/>
              <a:gd name="T3" fmla="*/ 0 h 1"/>
              <a:gd name="T4" fmla="*/ 0 60000 65536"/>
              <a:gd name="T5" fmla="*/ 0 60000 65536"/>
              <a:gd name="T6" fmla="*/ 0 w 87"/>
              <a:gd name="T7" fmla="*/ 0 h 1"/>
              <a:gd name="T8" fmla="*/ 87 w 8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" h="1">
                <a:moveTo>
                  <a:pt x="0" y="0"/>
                </a:moveTo>
                <a:lnTo>
                  <a:pt x="87" y="0"/>
                </a:lnTo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4771" name="Slide Number Placeholder 2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997BAAC7-F328-48AD-9161-0F045C2A0B8B}" type="slidenum">
              <a:rPr lang="en-US" smtClean="0">
                <a:latin typeface="Arial" charset="0"/>
                <a:cs typeface="Arial" charset="0"/>
              </a:rPr>
              <a:pPr/>
              <a:t>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Level of Significance, </a:t>
            </a:r>
            <a:r>
              <a:rPr lang="en-US" smtClean="0">
                <a:sym typeface="Symbol" pitchFamily="18" charset="2"/>
              </a:rPr>
              <a:t></a:t>
            </a:r>
            <a:r>
              <a:rPr lang="en-US" smtClean="0"/>
              <a:t>  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8077200" cy="45720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30000"/>
              </a:spcBef>
            </a:pPr>
            <a:r>
              <a:rPr lang="en-US" b="1" smtClean="0"/>
              <a:t>Defines the unlikely values of the sample statistic if the null hypothesis is true</a:t>
            </a:r>
          </a:p>
          <a:p>
            <a:pPr lvl="1" eaLnBrk="1" hangingPunct="1">
              <a:lnSpc>
                <a:spcPct val="105000"/>
              </a:lnSpc>
              <a:spcBef>
                <a:spcPct val="30000"/>
              </a:spcBef>
            </a:pPr>
            <a:r>
              <a:rPr lang="en-US" sz="2800" smtClean="0"/>
              <a:t>Defines </a:t>
            </a:r>
            <a:r>
              <a:rPr lang="en-US" sz="2800" smtClean="0">
                <a:solidFill>
                  <a:srgbClr val="0000FF"/>
                </a:solidFill>
              </a:rPr>
              <a:t>rejection region</a:t>
            </a:r>
            <a:r>
              <a:rPr lang="en-US" sz="2800" smtClean="0"/>
              <a:t> of the sampling distribution</a:t>
            </a:r>
          </a:p>
          <a:p>
            <a:pPr eaLnBrk="1" hangingPunct="1">
              <a:lnSpc>
                <a:spcPct val="105000"/>
              </a:lnSpc>
              <a:spcBef>
                <a:spcPct val="30000"/>
              </a:spcBef>
            </a:pPr>
            <a:r>
              <a:rPr lang="en-US" smtClean="0"/>
              <a:t>Is designated by  </a:t>
            </a:r>
            <a:r>
              <a:rPr lang="en-US" sz="3200" b="1" smtClean="0">
                <a:solidFill>
                  <a:srgbClr val="0000FF"/>
                </a:solidFill>
                <a:sym typeface="Symbol" pitchFamily="18" charset="2"/>
              </a:rPr>
              <a:t></a:t>
            </a:r>
            <a:r>
              <a:rPr lang="en-US" smtClean="0">
                <a:sym typeface="Symbol" pitchFamily="18" charset="2"/>
              </a:rPr>
              <a:t> </a:t>
            </a:r>
            <a:r>
              <a:rPr lang="en-US" smtClean="0"/>
              <a:t>, (level of significance)</a:t>
            </a:r>
          </a:p>
          <a:p>
            <a:pPr lvl="1" eaLnBrk="1" hangingPunct="1">
              <a:lnSpc>
                <a:spcPct val="105000"/>
              </a:lnSpc>
              <a:spcBef>
                <a:spcPct val="30000"/>
              </a:spcBef>
            </a:pPr>
            <a:r>
              <a:rPr lang="en-US" sz="2800" smtClean="0"/>
              <a:t>Typical values are 0.01, 0.05, or 0.10</a:t>
            </a:r>
          </a:p>
          <a:p>
            <a:pPr eaLnBrk="1" hangingPunct="1">
              <a:lnSpc>
                <a:spcPct val="105000"/>
              </a:lnSpc>
              <a:spcBef>
                <a:spcPct val="30000"/>
              </a:spcBef>
            </a:pPr>
            <a:r>
              <a:rPr lang="en-US" smtClean="0"/>
              <a:t>Is selected by the researcher at the beginning</a:t>
            </a:r>
          </a:p>
          <a:p>
            <a:pPr eaLnBrk="1" hangingPunct="1">
              <a:lnSpc>
                <a:spcPct val="105000"/>
              </a:lnSpc>
              <a:spcBef>
                <a:spcPct val="30000"/>
              </a:spcBef>
            </a:pPr>
            <a:r>
              <a:rPr lang="en-US" smtClean="0"/>
              <a:t>Provides the </a:t>
            </a:r>
            <a:r>
              <a:rPr lang="en-US" smtClean="0">
                <a:solidFill>
                  <a:srgbClr val="0000FF"/>
                </a:solidFill>
              </a:rPr>
              <a:t>critical value(s) </a:t>
            </a:r>
            <a:r>
              <a:rPr lang="en-US" smtClean="0"/>
              <a:t>of the test</a:t>
            </a:r>
            <a:r>
              <a:rPr lang="en-US" sz="3200" smtClean="0"/>
              <a:t> </a:t>
            </a:r>
          </a:p>
        </p:txBody>
      </p:sp>
      <p:sp>
        <p:nvSpPr>
          <p:cNvPr id="7680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680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9-</a:t>
            </a:r>
            <a:fld id="{53F1173D-4528-480F-9258-36E4A7F4D33D}" type="slidenum">
              <a:rPr lang="en-US" smtClean="0">
                <a:latin typeface="Arial" charset="0"/>
                <a:cs typeface="Arial" charset="0"/>
              </a:rPr>
              <a:pPr/>
              <a:t>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bold-7e">
  <a:themeElements>
    <a:clrScheme name="PrenHall-newbold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PrenHall-newbol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renHall-newbold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-newbold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-newbold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2031</TotalTime>
  <Pages>20</Pages>
  <Words>3424</Words>
  <Application>Microsoft Office PowerPoint</Application>
  <PresentationFormat>On-screen Show (4:3)</PresentationFormat>
  <Paragraphs>803</Paragraphs>
  <Slides>62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6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75" baseType="lpstr">
      <vt:lpstr>Arial</vt:lpstr>
      <vt:lpstr>Wingdings</vt:lpstr>
      <vt:lpstr>Symbol</vt:lpstr>
      <vt:lpstr>Times New Roman</vt:lpstr>
      <vt:lpstr>System</vt:lpstr>
      <vt:lpstr>newbold-7e</vt:lpstr>
      <vt:lpstr>newbold-7e</vt:lpstr>
      <vt:lpstr>newbold-7e</vt:lpstr>
      <vt:lpstr>newbold-7e</vt:lpstr>
      <vt:lpstr>newbold-7e</vt:lpstr>
      <vt:lpstr>newbold-7e</vt:lpstr>
      <vt:lpstr>Equation</vt:lpstr>
      <vt:lpstr>Clip</vt:lpstr>
      <vt:lpstr>Slide 1</vt:lpstr>
      <vt:lpstr>Chapter Goals</vt:lpstr>
      <vt:lpstr>Concepts of Hypothesis Testing</vt:lpstr>
      <vt:lpstr>The Null Hypothesis, H0</vt:lpstr>
      <vt:lpstr>The Null Hypothesis, H0</vt:lpstr>
      <vt:lpstr>The Alternative Hypothesis, H1</vt:lpstr>
      <vt:lpstr>Slide 7</vt:lpstr>
      <vt:lpstr>Reason for Rejecting H0</vt:lpstr>
      <vt:lpstr>Level of Significance,   </vt:lpstr>
      <vt:lpstr>Level of Significance  and the Rejection Region</vt:lpstr>
      <vt:lpstr>Errors in Making Decisions</vt:lpstr>
      <vt:lpstr>Errors in Making Decisions</vt:lpstr>
      <vt:lpstr>Outcomes and Probabilities</vt:lpstr>
      <vt:lpstr>Consequences of Fixing the Significance Level of a Test</vt:lpstr>
      <vt:lpstr>Type I &amp; II Error Relationship</vt:lpstr>
      <vt:lpstr>Factors Affecting Type II Error</vt:lpstr>
      <vt:lpstr>Power of the Test</vt:lpstr>
      <vt:lpstr>Hypothesis Tests for the Mean</vt:lpstr>
      <vt:lpstr>Tests of the Mean of a Normal Distribution (σ Known)</vt:lpstr>
      <vt:lpstr>Decision Rule</vt:lpstr>
      <vt:lpstr>p-Value</vt:lpstr>
      <vt:lpstr>p-Value Approach to Testing</vt:lpstr>
      <vt:lpstr>Example: Upper-Tail Z Test  for Mean  ( Known)</vt:lpstr>
      <vt:lpstr>Slide 24</vt:lpstr>
      <vt:lpstr>Example: Sample Results</vt:lpstr>
      <vt:lpstr>Example: Decision</vt:lpstr>
      <vt:lpstr>Example: p-Value Solution</vt:lpstr>
      <vt:lpstr>One-Tail Tests</vt:lpstr>
      <vt:lpstr>Upper-Tail Tests</vt:lpstr>
      <vt:lpstr>Lower-Tail Tests</vt:lpstr>
      <vt:lpstr>Two-Tail Tests</vt:lpstr>
      <vt:lpstr>Hypothesis Testing Example</vt:lpstr>
      <vt:lpstr>Hypothesis Testing Example</vt:lpstr>
      <vt:lpstr>Hypothesis Testing Example</vt:lpstr>
      <vt:lpstr>Hypothesis Testing Example</vt:lpstr>
      <vt:lpstr>Example: p-Value</vt:lpstr>
      <vt:lpstr>Example: p-Value</vt:lpstr>
      <vt:lpstr>Tests of the Mean of a Normal Population (σ Unknown)</vt:lpstr>
      <vt:lpstr>Tests of the Mean of a Normal Population (σ Unknown)</vt:lpstr>
      <vt:lpstr>Example: Two-Tail Test ( Unknown)</vt:lpstr>
      <vt:lpstr>Example Solution:  Two-Tail Test</vt:lpstr>
      <vt:lpstr>Tests of the Population Proportion</vt:lpstr>
      <vt:lpstr>Tests of the Population Proportion</vt:lpstr>
      <vt:lpstr>Hypothesis Tests for Proportions</vt:lpstr>
      <vt:lpstr>Example:  Z Test for Proportion</vt:lpstr>
      <vt:lpstr>Z Test for Proportion: Solution</vt:lpstr>
      <vt:lpstr>p-Value Solution</vt:lpstr>
      <vt:lpstr>Assessing the Power of a Test</vt:lpstr>
      <vt:lpstr>Type II Error</vt:lpstr>
      <vt:lpstr>Type II Error Example</vt:lpstr>
      <vt:lpstr>Type II Error Example</vt:lpstr>
      <vt:lpstr>Type II Error Example</vt:lpstr>
      <vt:lpstr>Calculating  β</vt:lpstr>
      <vt:lpstr>Calculating  β</vt:lpstr>
      <vt:lpstr>Power of the Test Example</vt:lpstr>
      <vt:lpstr>Tests of the Variance of a Normal Distribution</vt:lpstr>
      <vt:lpstr>Tests of the Variance of a Normal Distribution</vt:lpstr>
      <vt:lpstr>Decision Rules: Variance</vt:lpstr>
      <vt:lpstr>Chapter Summary</vt:lpstr>
      <vt:lpstr>Appendix: Guidelines for Decision Rule</vt:lpstr>
      <vt:lpstr>Appendix: Guidelines for Decision Rule</vt:lpstr>
      <vt:lpstr>Slide 62</vt:lpstr>
    </vt:vector>
  </TitlesOfParts>
  <Company>University of San Diego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Business and Economics, 7/e</dc:title>
  <dc:subject>Chapter 9</dc:subject>
  <dc:creator>Dirk Yandell</dc:creator>
  <cp:lastModifiedBy>UMURRM2</cp:lastModifiedBy>
  <cp:revision>95</cp:revision>
  <cp:lastPrinted>1998-11-22T23:37:53Z</cp:lastPrinted>
  <dcterms:created xsi:type="dcterms:W3CDTF">2001-01-31T16:49:38Z</dcterms:created>
  <dcterms:modified xsi:type="dcterms:W3CDTF">2012-03-21T18:22:48Z</dcterms:modified>
</cp:coreProperties>
</file>