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430" r:id="rId2"/>
    <p:sldId id="302" r:id="rId3"/>
    <p:sldId id="303" r:id="rId4"/>
    <p:sldId id="382" r:id="rId5"/>
    <p:sldId id="384" r:id="rId6"/>
    <p:sldId id="389" r:id="rId7"/>
    <p:sldId id="392" r:id="rId8"/>
    <p:sldId id="391" r:id="rId9"/>
    <p:sldId id="396" r:id="rId10"/>
    <p:sldId id="397" r:id="rId11"/>
    <p:sldId id="398" r:id="rId12"/>
    <p:sldId id="399" r:id="rId13"/>
    <p:sldId id="400" r:id="rId14"/>
    <p:sldId id="408" r:id="rId15"/>
    <p:sldId id="409" r:id="rId16"/>
    <p:sldId id="401" r:id="rId17"/>
    <p:sldId id="402" r:id="rId18"/>
    <p:sldId id="404" r:id="rId19"/>
    <p:sldId id="410" r:id="rId20"/>
    <p:sldId id="318" r:id="rId21"/>
    <p:sldId id="319" r:id="rId22"/>
    <p:sldId id="320" r:id="rId23"/>
    <p:sldId id="431" r:id="rId24"/>
    <p:sldId id="432" r:id="rId25"/>
    <p:sldId id="433" r:id="rId26"/>
    <p:sldId id="414" r:id="rId27"/>
    <p:sldId id="415" r:id="rId28"/>
    <p:sldId id="416" r:id="rId29"/>
    <p:sldId id="420" r:id="rId30"/>
    <p:sldId id="337" r:id="rId31"/>
    <p:sldId id="338" r:id="rId32"/>
    <p:sldId id="339" r:id="rId33"/>
    <p:sldId id="340" r:id="rId34"/>
    <p:sldId id="429" r:id="rId35"/>
    <p:sldId id="341" r:id="rId36"/>
    <p:sldId id="343" r:id="rId37"/>
    <p:sldId id="345" r:id="rId38"/>
    <p:sldId id="346" r:id="rId39"/>
    <p:sldId id="347" r:id="rId40"/>
    <p:sldId id="435" r:id="rId41"/>
    <p:sldId id="348" r:id="rId42"/>
    <p:sldId id="352" r:id="rId43"/>
    <p:sldId id="353" r:id="rId44"/>
    <p:sldId id="434" r:id="rId4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DE0BD"/>
    <a:srgbClr val="F983C1"/>
    <a:srgbClr val="FFD9FF"/>
    <a:srgbClr val="FFFF99"/>
    <a:srgbClr val="C3C3FF"/>
    <a:srgbClr val="FFFFCC"/>
    <a:srgbClr val="C4D9F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66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10		 10-</a:t>
            </a:r>
            <a:fld id="{21D04D06-A6AA-4752-8315-2462FEF3CC3A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7800" y="609600"/>
            <a:ext cx="38862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10		10-</a:t>
            </a:r>
            <a:fld id="{5BF5A19C-AC14-48C2-A041-B79C46E1A6AB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Pearson </a:t>
            </a:r>
            <a:r>
              <a:rPr lang="en-US" sz="1000" dirty="0">
                <a:latin typeface="Arial" pitchFamily="34" charset="0"/>
                <a:cs typeface="+mn-cs"/>
              </a:rPr>
              <a:t>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35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198EFF00-38B5-47E1-B0D3-72895CE2E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8FB3F969-8AFB-4F29-8B8E-431FB6443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55CBFA3A-F767-49F9-8B9F-68126B18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3AFFAB9C-7006-4060-BAB6-8EBB2C571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B7AAFA57-E4B4-4C70-84BD-1E1100E66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10-</a:t>
            </a:r>
            <a:fld id="{276ADCC6-321E-4A25-ABA5-5504FA98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389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10-</a:t>
            </a:r>
            <a:fld id="{5F4A2CB7-5AC2-4831-B6DC-AB59CE481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8374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705600" cy="251460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10</a:t>
            </a:r>
          </a:p>
          <a:p>
            <a:pPr eaLnBrk="1" hangingPunct="1">
              <a:lnSpc>
                <a:spcPct val="90000"/>
              </a:lnSpc>
            </a:pPr>
            <a:endParaRPr lang="en-US" sz="3500" smtClean="0"/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Hypothesis Testing:</a:t>
            </a:r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Additional Topics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89914EB-E3B2-49D6-9316-464B8648796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656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Difference Between Two Means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19600" y="3429000"/>
            <a:ext cx="3517900" cy="47625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 statistic is a </a:t>
            </a:r>
            <a:r>
              <a:rPr lang="en-US">
                <a:solidFill>
                  <a:schemeClr val="folHlink"/>
                </a:solidFill>
              </a:rPr>
              <a:t>z</a:t>
            </a:r>
            <a:r>
              <a:rPr lang="en-US"/>
              <a:t> value</a:t>
            </a:r>
            <a:endParaRPr lang="en-US" baseline="-25000">
              <a:sym typeface="Symbol" pitchFamily="18" charset="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267200" y="5410200"/>
            <a:ext cx="4114800" cy="720725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Test statistic is a  a value from the Student’s  </a:t>
            </a:r>
            <a:r>
              <a:rPr lang="en-US" sz="2000" b="1">
                <a:solidFill>
                  <a:srgbClr val="0000FF"/>
                </a:solidFill>
              </a:rPr>
              <a:t>t</a:t>
            </a:r>
            <a:r>
              <a:rPr lang="en-US" sz="2000"/>
              <a:t>  distribution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733800" y="3657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581400" y="54864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3581400" y="57912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5625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A75A4016-3F4F-4CE6-A328-DFD1CEBDDEFA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179388"/>
            <a:ext cx="7383462" cy="990600"/>
          </a:xfrm>
        </p:spPr>
        <p:txBody>
          <a:bodyPr/>
          <a:lstStyle/>
          <a:p>
            <a:pPr eaLnBrk="1" hangingPunct="1"/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67200" y="1981200"/>
            <a:ext cx="4419600" cy="38052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both population distributions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are normal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known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819B3950-10B6-4C0B-9A52-6052FA7C3EDF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179388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51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44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4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5146" name="Text Box 4"/>
          <p:cNvSpPr txBox="1">
            <a:spLocks noChangeArrowheads="1"/>
          </p:cNvSpPr>
          <p:nvPr/>
        </p:nvSpPr>
        <p:spPr bwMode="auto">
          <a:xfrm>
            <a:off x="4038600" y="4191000"/>
            <a:ext cx="4800600" cy="2320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…and the random variable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140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140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80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has a standard normal distribution</a:t>
            </a:r>
          </a:p>
        </p:txBody>
      </p:sp>
      <p:sp>
        <p:nvSpPr>
          <p:cNvPr id="5147" name="Text Box 5"/>
          <p:cNvSpPr txBox="1">
            <a:spLocks noChangeArrowheads="1"/>
          </p:cNvSpPr>
          <p:nvPr/>
        </p:nvSpPr>
        <p:spPr bwMode="auto">
          <a:xfrm>
            <a:off x="3886200" y="1676400"/>
            <a:ext cx="4953000" cy="1296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/>
              <a:t>When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and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r>
              <a:rPr lang="en-US"/>
              <a:t> are known and both populations are normal, the variance of  X – Y  is</a:t>
            </a:r>
            <a:endParaRPr lang="el-GR"/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5562600" y="3048000"/>
          <a:ext cx="1985963" cy="868363"/>
        </p:xfrm>
        <a:graphic>
          <a:graphicData uri="http://schemas.openxmlformats.org/presentationml/2006/ole">
            <p:oleObj spid="_x0000_s5140" name="Equation" r:id="rId3" imgW="1129810" imgH="495085" progId="Equation.3">
              <p:embed/>
            </p:oleObj>
          </a:graphicData>
        </a:graphic>
      </p:graphicFrame>
      <p:sp>
        <p:nvSpPr>
          <p:cNvPr id="5148" name="Line 7"/>
          <p:cNvSpPr>
            <a:spLocks noChangeShapeType="1"/>
          </p:cNvSpPr>
          <p:nvPr/>
        </p:nvSpPr>
        <p:spPr bwMode="auto">
          <a:xfrm>
            <a:off x="71628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8"/>
          <p:cNvSpPr>
            <a:spLocks noChangeShapeType="1"/>
          </p:cNvSpPr>
          <p:nvPr/>
        </p:nvSpPr>
        <p:spPr bwMode="auto">
          <a:xfrm>
            <a:off x="66294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151" name="Text Box 10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5486400" y="4724400"/>
          <a:ext cx="2490788" cy="1257300"/>
        </p:xfrm>
        <a:graphic>
          <a:graphicData uri="http://schemas.openxmlformats.org/presentationml/2006/ole">
            <p:oleObj spid="_x0000_s5141" name="Equation" r:id="rId4" imgW="1384300" imgH="698500" progId="Equation.3">
              <p:embed/>
            </p:oleObj>
          </a:graphicData>
        </a:graphic>
      </p:graphicFrame>
      <p:sp>
        <p:nvSpPr>
          <p:cNvPr id="5152" name="Rectangle 12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53" name="Text Box 13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5154" name="Rectangle 14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55" name="Text Box 15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5156" name="Line 16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17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18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FB2ED28F-14CF-49A6-8570-AE5041D5B15A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28892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 Statistic, </a:t>
            </a:r>
            <a:br>
              <a:rPr lang="en-US" smtClean="0"/>
            </a:b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61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4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17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6176" name="Text Box 6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6177" name="Rectangle 8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178" name="Text Box 9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6179" name="Rectangle 10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180" name="Text Box 11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6181" name="Line 12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13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14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Rectangle 15"/>
          <p:cNvSpPr>
            <a:spLocks noChangeArrowheads="1"/>
          </p:cNvSpPr>
          <p:nvPr/>
        </p:nvSpPr>
        <p:spPr bwMode="auto">
          <a:xfrm>
            <a:off x="4754563" y="3957638"/>
            <a:ext cx="3730625" cy="2209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4968875" y="4092575"/>
          <a:ext cx="3048000" cy="2055813"/>
        </p:xfrm>
        <a:graphic>
          <a:graphicData uri="http://schemas.openxmlformats.org/presentationml/2006/ole">
            <p:oleObj spid="_x0000_s6170" name="Equation" r:id="rId3" imgW="1091880" imgH="736560" progId="Equation.3">
              <p:embed/>
            </p:oleObj>
          </a:graphicData>
        </a:graphic>
      </p:graphicFrame>
      <p:sp>
        <p:nvSpPr>
          <p:cNvPr id="6185" name="Text Box 17"/>
          <p:cNvSpPr txBox="1">
            <a:spLocks noChangeArrowheads="1"/>
          </p:cNvSpPr>
          <p:nvPr/>
        </p:nvSpPr>
        <p:spPr bwMode="auto">
          <a:xfrm>
            <a:off x="4038600" y="2662238"/>
            <a:ext cx="4724400" cy="9890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The test statistic for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sz="2800" baseline="-25000"/>
              <a:t>y</a:t>
            </a:r>
            <a:r>
              <a:rPr lang="en-US" sz="2800"/>
              <a:t>   is:</a:t>
            </a:r>
          </a:p>
        </p:txBody>
      </p:sp>
      <p:sp>
        <p:nvSpPr>
          <p:cNvPr id="6186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7715BAF-6FC6-4A5B-A0BF-3637492C08E2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5284788" y="1895475"/>
          <a:ext cx="2335212" cy="584200"/>
        </p:xfrm>
        <a:graphic>
          <a:graphicData uri="http://schemas.openxmlformats.org/presentationml/2006/ole">
            <p:oleObj spid="_x0000_s6171" name="Equation" r:id="rId4" imgW="965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44475"/>
            <a:ext cx="7391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Tests for</a:t>
            </a:r>
            <a:br>
              <a:rPr lang="en-US" smtClean="0"/>
            </a:br>
            <a:r>
              <a:rPr lang="en-US" smtClean="0"/>
              <a:t>Two Population Means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276600" y="2362200"/>
            <a:ext cx="2514600" cy="3276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1000" y="2362200"/>
            <a:ext cx="2514600" cy="3276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04800" y="2514600"/>
            <a:ext cx="2743200" cy="29527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/>
              <a:t> </a:t>
            </a:r>
            <a:r>
              <a:rPr lang="el-GR"/>
              <a:t>μ</a:t>
            </a:r>
            <a:r>
              <a:rPr lang="en-US" baseline="-25000"/>
              <a:t>y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&lt; </a:t>
            </a:r>
            <a:r>
              <a:rPr lang="el-GR"/>
              <a:t>μ</a:t>
            </a:r>
            <a:r>
              <a:rPr lang="en-US" baseline="-25000"/>
              <a:t>y</a:t>
            </a:r>
            <a:endParaRPr lang="en-US">
              <a:sym typeface="Symbol" pitchFamily="18" charset="2"/>
            </a:endParaRPr>
          </a:p>
          <a:p>
            <a:pPr algn="ctr"/>
            <a:endParaRPr lang="en-US" sz="1000">
              <a:sym typeface="Symbol" pitchFamily="18" charset="2"/>
            </a:endParaRPr>
          </a:p>
          <a:p>
            <a:pPr algn="ctr"/>
            <a:r>
              <a:rPr lang="en-US">
                <a:sym typeface="Symbol" pitchFamily="18" charset="2"/>
              </a:rPr>
              <a:t>i.e.,</a:t>
            </a:r>
          </a:p>
          <a:p>
            <a:pPr algn="ctr"/>
            <a:endParaRPr lang="en-US" sz="1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>
                <a:sym typeface="Symbol" pitchFamily="18" charset="2"/>
              </a:rPr>
              <a:t>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2514600"/>
            <a:ext cx="2743200" cy="290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≤ </a:t>
            </a:r>
            <a:r>
              <a:rPr lang="el-GR"/>
              <a:t>μ</a:t>
            </a:r>
            <a:r>
              <a:rPr lang="en-US" baseline="-25000"/>
              <a:t>y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</a:t>
            </a:r>
            <a:r>
              <a:rPr lang="en-US"/>
              <a:t> </a:t>
            </a:r>
            <a:r>
              <a:rPr lang="el-GR"/>
              <a:t>μ</a:t>
            </a:r>
            <a:r>
              <a:rPr lang="en-US" baseline="-25000"/>
              <a:t>y</a:t>
            </a:r>
          </a:p>
          <a:p>
            <a:pPr algn="ctr"/>
            <a:endParaRPr lang="en-US" sz="1000" baseline="-25000"/>
          </a:p>
          <a:p>
            <a:pPr algn="ctr"/>
            <a:r>
              <a:rPr lang="en-US"/>
              <a:t>i.e.,</a:t>
            </a:r>
          </a:p>
          <a:p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≤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 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172200" y="2362200"/>
            <a:ext cx="2514600" cy="3276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0" y="2514600"/>
            <a:ext cx="2743200" cy="290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= </a:t>
            </a:r>
            <a:r>
              <a:rPr lang="el-GR"/>
              <a:t>μ</a:t>
            </a:r>
            <a:r>
              <a:rPr lang="en-US" baseline="-25000"/>
              <a:t>y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</a:t>
            </a:r>
            <a:r>
              <a:rPr lang="en-US"/>
              <a:t> </a:t>
            </a:r>
            <a:r>
              <a:rPr lang="el-GR"/>
              <a:t>μ</a:t>
            </a:r>
            <a:r>
              <a:rPr lang="en-US" baseline="-25000"/>
              <a:t>y</a:t>
            </a:r>
          </a:p>
          <a:p>
            <a:pPr algn="ctr"/>
            <a:endParaRPr lang="en-US" sz="1000" baseline="-25000"/>
          </a:p>
          <a:p>
            <a:pPr algn="ctr"/>
            <a:r>
              <a:rPr lang="en-US"/>
              <a:t>i.e.,</a:t>
            </a:r>
          </a:p>
          <a:p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1600200"/>
            <a:ext cx="6477000" cy="4572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524000" y="1600200"/>
            <a:ext cx="647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Two Population Means, Independent Samples</a:t>
            </a:r>
          </a:p>
        </p:txBody>
      </p:sp>
      <p:sp>
        <p:nvSpPr>
          <p:cNvPr id="31755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A7151E1-0113-4658-BF3B-9BDF9D92CB3A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Decision Rules </a:t>
            </a:r>
            <a:endParaRPr lang="el-GR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1600200" y="403542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4648200" y="403542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7543800" y="403542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 flipH="1">
            <a:off x="8153400" y="464502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276600" y="2435225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81000" y="2435225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500188" y="1454150"/>
            <a:ext cx="6477000" cy="841375"/>
          </a:xfrm>
          <a:prstGeom prst="rect">
            <a:avLst/>
          </a:prstGeom>
          <a:solidFill>
            <a:srgbClr val="FCC2E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Two Population Means, Independent Samples, Variances Known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04800" y="23590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>
                <a:sym typeface="Symbol" pitchFamily="18" charset="2"/>
              </a:rPr>
              <a:t>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0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200400" y="23590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≤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 0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172200" y="2435225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96000" y="23590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0</a:t>
            </a:r>
          </a:p>
        </p:txBody>
      </p:sp>
      <p:sp>
        <p:nvSpPr>
          <p:cNvPr id="32782" name="Freeform 14"/>
          <p:cNvSpPr>
            <a:spLocks/>
          </p:cNvSpPr>
          <p:nvPr/>
        </p:nvSpPr>
        <p:spPr bwMode="auto">
          <a:xfrm>
            <a:off x="304800" y="464502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381000" y="403542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Freeform 16"/>
          <p:cNvSpPr>
            <a:spLocks/>
          </p:cNvSpPr>
          <p:nvPr/>
        </p:nvSpPr>
        <p:spPr bwMode="auto">
          <a:xfrm>
            <a:off x="1600200" y="403542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04800" y="502602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45688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Freeform 19"/>
          <p:cNvSpPr>
            <a:spLocks/>
          </p:cNvSpPr>
          <p:nvPr/>
        </p:nvSpPr>
        <p:spPr bwMode="auto">
          <a:xfrm flipH="1">
            <a:off x="5257800" y="464502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Freeform 20"/>
          <p:cNvSpPr>
            <a:spLocks/>
          </p:cNvSpPr>
          <p:nvPr/>
        </p:nvSpPr>
        <p:spPr bwMode="auto">
          <a:xfrm>
            <a:off x="3429000" y="403542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Freeform 21"/>
          <p:cNvSpPr>
            <a:spLocks/>
          </p:cNvSpPr>
          <p:nvPr/>
        </p:nvSpPr>
        <p:spPr bwMode="auto">
          <a:xfrm>
            <a:off x="4648200" y="403542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3352800" y="502602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410200" y="411162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32792" name="Freeform 24"/>
          <p:cNvSpPr>
            <a:spLocks/>
          </p:cNvSpPr>
          <p:nvPr/>
        </p:nvSpPr>
        <p:spPr bwMode="auto">
          <a:xfrm>
            <a:off x="6248400" y="464502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Freeform 25"/>
          <p:cNvSpPr>
            <a:spLocks/>
          </p:cNvSpPr>
          <p:nvPr/>
        </p:nvSpPr>
        <p:spPr bwMode="auto">
          <a:xfrm>
            <a:off x="6324600" y="403542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Freeform 26"/>
          <p:cNvSpPr>
            <a:spLocks/>
          </p:cNvSpPr>
          <p:nvPr/>
        </p:nvSpPr>
        <p:spPr bwMode="auto">
          <a:xfrm>
            <a:off x="7543800" y="403542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6248400" y="502602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248400" y="411162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6553200" y="45688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8153400" y="411162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>
            <a:off x="8305800" y="45688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H="1">
            <a:off x="5410200" y="45688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1162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85800" y="510222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-z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6553200" y="510222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029200" y="510222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7924800" y="510222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990600" y="4721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5257800" y="4721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6934200" y="4721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8153400" y="4721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457200" y="5711825"/>
            <a:ext cx="236220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3429000" y="5711825"/>
            <a:ext cx="228600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&gt; 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6248400" y="5711825"/>
            <a:ext cx="2590800" cy="606425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 </a:t>
            </a:r>
            <a:r>
              <a:rPr lang="en-US" sz="2000" baseline="-25000"/>
              <a:t> </a:t>
            </a:r>
            <a:r>
              <a:rPr lang="en-US" sz="2000"/>
              <a:t>or z &gt;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 baseline="-25000"/>
              <a:t>/2</a:t>
            </a:r>
            <a:r>
              <a:rPr lang="en-US" sz="2000"/>
              <a:t> </a:t>
            </a:r>
          </a:p>
        </p:txBody>
      </p:sp>
      <p:sp>
        <p:nvSpPr>
          <p:cNvPr id="32813" name="Slide Number Placeholder 4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801FACE1-E6FB-4F50-95F4-7CBBA4DEA6E7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Equal</a:t>
            </a:r>
            <a:endParaRPr lang="el-GR" smtClean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67200" y="1828800"/>
            <a:ext cx="4419600" cy="3987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distributed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unknown but assumed 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505200" y="48768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381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B669B2EA-7240-4075-AA2F-22A739B093B0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1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Equal</a:t>
            </a:r>
            <a:endParaRPr lang="el-GR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191000" y="1752600"/>
            <a:ext cx="4419600" cy="42164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The population variances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are assumed equal, so use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the two sample standard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deviations and </a:t>
            </a:r>
            <a:r>
              <a:rPr lang="en-US">
                <a:solidFill>
                  <a:srgbClr val="0000FF"/>
                </a:solidFill>
              </a:rPr>
              <a:t>pool them </a:t>
            </a:r>
            <a:r>
              <a:rPr lang="en-US"/>
              <a:t>to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estimate  </a:t>
            </a:r>
            <a:r>
              <a:rPr lang="el-GR"/>
              <a:t>σ</a:t>
            </a: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use a </a:t>
            </a:r>
            <a:r>
              <a:rPr lang="en-US">
                <a:solidFill>
                  <a:srgbClr val="0000FF"/>
                </a:solidFill>
              </a:rPr>
              <a:t>t value </a:t>
            </a:r>
            <a:r>
              <a:rPr lang="en-US"/>
              <a:t>with 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(n</a:t>
            </a:r>
            <a:r>
              <a:rPr lang="en-US" baseline="-25000"/>
              <a:t>x</a:t>
            </a:r>
            <a:r>
              <a:rPr lang="en-US"/>
              <a:t> + n</a:t>
            </a:r>
            <a:r>
              <a:rPr lang="en-US" baseline="-25000"/>
              <a:t>y</a:t>
            </a:r>
            <a:r>
              <a:rPr lang="en-US"/>
              <a:t> – 2)  degrees of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freedom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505200" y="48768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4838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733E510B-8DB1-4D5A-A231-E674D953BA1B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231062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 Statistic, </a:t>
            </a:r>
            <a:br>
              <a:rPr lang="en-US" smtClean="0"/>
            </a:b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 Equal</a:t>
            </a:r>
            <a:endParaRPr lang="el-GR" smtClean="0"/>
          </a:p>
        </p:txBody>
      </p:sp>
      <p:sp>
        <p:nvSpPr>
          <p:cNvPr id="71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94" name="Text Box 4"/>
          <p:cNvSpPr txBox="1">
            <a:spLocks noChangeArrowheads="1"/>
          </p:cNvSpPr>
          <p:nvPr/>
        </p:nvSpPr>
        <p:spPr bwMode="auto">
          <a:xfrm>
            <a:off x="3048000" y="240665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7195" name="Line 6"/>
          <p:cNvSpPr>
            <a:spLocks noChangeShapeType="1"/>
          </p:cNvSpPr>
          <p:nvPr/>
        </p:nvSpPr>
        <p:spPr bwMode="auto">
          <a:xfrm>
            <a:off x="762000" y="24225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7"/>
          <p:cNvSpPr>
            <a:spLocks noChangeArrowheads="1"/>
          </p:cNvSpPr>
          <p:nvPr/>
        </p:nvSpPr>
        <p:spPr bwMode="auto">
          <a:xfrm>
            <a:off x="990600" y="2574925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7197" name="Text Box 8"/>
          <p:cNvSpPr txBox="1">
            <a:spLocks noChangeArrowheads="1"/>
          </p:cNvSpPr>
          <p:nvPr/>
        </p:nvSpPr>
        <p:spPr bwMode="auto">
          <a:xfrm>
            <a:off x="990600" y="2574925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7198" name="Rectangle 9"/>
          <p:cNvSpPr>
            <a:spLocks noChangeArrowheads="1"/>
          </p:cNvSpPr>
          <p:nvPr/>
        </p:nvSpPr>
        <p:spPr bwMode="auto">
          <a:xfrm>
            <a:off x="228600" y="1736725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7199" name="Text Box 10"/>
          <p:cNvSpPr txBox="1">
            <a:spLocks noChangeArrowheads="1"/>
          </p:cNvSpPr>
          <p:nvPr/>
        </p:nvSpPr>
        <p:spPr bwMode="auto">
          <a:xfrm>
            <a:off x="152400" y="1812925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7200" name="Line 11"/>
          <p:cNvSpPr>
            <a:spLocks noChangeShapeType="1"/>
          </p:cNvSpPr>
          <p:nvPr/>
        </p:nvSpPr>
        <p:spPr bwMode="auto">
          <a:xfrm>
            <a:off x="762000" y="2879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12"/>
          <p:cNvSpPr>
            <a:spLocks noChangeArrowheads="1"/>
          </p:cNvSpPr>
          <p:nvPr/>
        </p:nvSpPr>
        <p:spPr bwMode="auto">
          <a:xfrm>
            <a:off x="990600" y="3413125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7202" name="Line 13"/>
          <p:cNvSpPr>
            <a:spLocks noChangeShapeType="1"/>
          </p:cNvSpPr>
          <p:nvPr/>
        </p:nvSpPr>
        <p:spPr bwMode="auto">
          <a:xfrm>
            <a:off x="762000" y="3717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Text Box 14"/>
          <p:cNvSpPr txBox="1">
            <a:spLocks noChangeArrowheads="1"/>
          </p:cNvSpPr>
          <p:nvPr/>
        </p:nvSpPr>
        <p:spPr bwMode="auto">
          <a:xfrm>
            <a:off x="914400" y="3413125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4900613" y="5695950"/>
          <a:ext cx="2997200" cy="850900"/>
        </p:xfrm>
        <a:graphic>
          <a:graphicData uri="http://schemas.openxmlformats.org/presentationml/2006/ole">
            <p:oleObj spid="_x0000_s7190" name="Equation" r:id="rId3" imgW="1701800" imgH="482600" progId="Equation.3">
              <p:embed/>
            </p:oleObj>
          </a:graphicData>
        </a:graphic>
      </p:graphicFrame>
      <p:sp>
        <p:nvSpPr>
          <p:cNvPr id="7204" name="Text Box 17"/>
          <p:cNvSpPr txBox="1">
            <a:spLocks noChangeArrowheads="1"/>
          </p:cNvSpPr>
          <p:nvPr/>
        </p:nvSpPr>
        <p:spPr bwMode="auto">
          <a:xfrm>
            <a:off x="4175125" y="5105400"/>
            <a:ext cx="4038600" cy="7794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Where  t  has (n</a:t>
            </a:r>
            <a:r>
              <a:rPr lang="en-US" sz="1800" baseline="-25000"/>
              <a:t>1</a:t>
            </a:r>
            <a:r>
              <a:rPr lang="en-US" sz="1800"/>
              <a:t> + n</a:t>
            </a:r>
            <a:r>
              <a:rPr lang="en-US" sz="1800" baseline="-25000"/>
              <a:t>2</a:t>
            </a:r>
            <a:r>
              <a:rPr lang="en-US" sz="1800"/>
              <a:t> – 2) d.f.,</a:t>
            </a:r>
          </a:p>
          <a:p>
            <a:pPr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5057775" y="2971800"/>
          <a:ext cx="2838450" cy="2020888"/>
        </p:xfrm>
        <a:graphic>
          <a:graphicData uri="http://schemas.openxmlformats.org/presentationml/2006/ole">
            <p:oleObj spid="_x0000_s7191" name="Equation" r:id="rId4" imgW="1015920" imgH="723600" progId="Equation.3">
              <p:embed/>
            </p:oleObj>
          </a:graphicData>
        </a:graphic>
      </p:graphicFrame>
      <p:sp>
        <p:nvSpPr>
          <p:cNvPr id="7205" name="Text Box 20"/>
          <p:cNvSpPr txBox="1">
            <a:spLocks noChangeArrowheads="1"/>
          </p:cNvSpPr>
          <p:nvPr/>
        </p:nvSpPr>
        <p:spPr bwMode="auto">
          <a:xfrm>
            <a:off x="4022725" y="1676400"/>
            <a:ext cx="4724400" cy="9890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The test statistic for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 </a:t>
            </a:r>
            <a:r>
              <a:rPr lang="en-US"/>
              <a:t>: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sz="2800" baseline="-25000"/>
              <a:t>y</a:t>
            </a:r>
            <a:r>
              <a:rPr lang="en-US" sz="2800"/>
              <a:t> = 0  is:</a:t>
            </a:r>
          </a:p>
        </p:txBody>
      </p:sp>
      <p:sp>
        <p:nvSpPr>
          <p:cNvPr id="720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0428133A-F5CB-44B3-93E1-F57DCA500D91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4"/>
          <p:cNvSpPr>
            <a:spLocks noGrp="1" noChangeArrowheads="1"/>
          </p:cNvSpPr>
          <p:nvPr>
            <p:ph type="title"/>
          </p:nvPr>
        </p:nvSpPr>
        <p:spPr>
          <a:xfrm>
            <a:off x="990600" y="479425"/>
            <a:ext cx="7793038" cy="719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Decision Rules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600200" y="398145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648200" y="398145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7543800" y="398145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276600" y="2433638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2433638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24098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/>
              <a:t> 0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&lt; 0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200400" y="24098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≤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</a:t>
            </a:r>
            <a:r>
              <a:rPr lang="en-US"/>
              <a:t> 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172200" y="2433638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096000" y="2409825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=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</a:t>
            </a:r>
            <a:r>
              <a:rPr lang="en-US"/>
              <a:t> 0</a:t>
            </a:r>
          </a:p>
        </p:txBody>
      </p:sp>
      <p:sp>
        <p:nvSpPr>
          <p:cNvPr id="37900" name="Freeform 15"/>
          <p:cNvSpPr>
            <a:spLocks/>
          </p:cNvSpPr>
          <p:nvPr/>
        </p:nvSpPr>
        <p:spPr bwMode="auto">
          <a:xfrm flipH="1">
            <a:off x="8153400" y="459105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Freeform 16"/>
          <p:cNvSpPr>
            <a:spLocks/>
          </p:cNvSpPr>
          <p:nvPr/>
        </p:nvSpPr>
        <p:spPr bwMode="auto">
          <a:xfrm>
            <a:off x="304800" y="459105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Freeform 17"/>
          <p:cNvSpPr>
            <a:spLocks/>
          </p:cNvSpPr>
          <p:nvPr/>
        </p:nvSpPr>
        <p:spPr bwMode="auto">
          <a:xfrm>
            <a:off x="381000" y="398145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Freeform 18"/>
          <p:cNvSpPr>
            <a:spLocks/>
          </p:cNvSpPr>
          <p:nvPr/>
        </p:nvSpPr>
        <p:spPr bwMode="auto">
          <a:xfrm>
            <a:off x="1600200" y="398145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9"/>
          <p:cNvSpPr>
            <a:spLocks noChangeShapeType="1"/>
          </p:cNvSpPr>
          <p:nvPr/>
        </p:nvSpPr>
        <p:spPr bwMode="auto">
          <a:xfrm>
            <a:off x="304800" y="497205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20"/>
          <p:cNvSpPr>
            <a:spLocks noChangeShapeType="1"/>
          </p:cNvSpPr>
          <p:nvPr/>
        </p:nvSpPr>
        <p:spPr bwMode="auto">
          <a:xfrm>
            <a:off x="609600" y="45148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Freeform 21"/>
          <p:cNvSpPr>
            <a:spLocks/>
          </p:cNvSpPr>
          <p:nvPr/>
        </p:nvSpPr>
        <p:spPr bwMode="auto">
          <a:xfrm flipH="1">
            <a:off x="5257800" y="459105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Freeform 22"/>
          <p:cNvSpPr>
            <a:spLocks/>
          </p:cNvSpPr>
          <p:nvPr/>
        </p:nvSpPr>
        <p:spPr bwMode="auto">
          <a:xfrm>
            <a:off x="3429000" y="398145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Freeform 23"/>
          <p:cNvSpPr>
            <a:spLocks/>
          </p:cNvSpPr>
          <p:nvPr/>
        </p:nvSpPr>
        <p:spPr bwMode="auto">
          <a:xfrm>
            <a:off x="4648200" y="398145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Line 24"/>
          <p:cNvSpPr>
            <a:spLocks noChangeShapeType="1"/>
          </p:cNvSpPr>
          <p:nvPr/>
        </p:nvSpPr>
        <p:spPr bwMode="auto">
          <a:xfrm>
            <a:off x="3352800" y="497205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5"/>
          <p:cNvSpPr>
            <a:spLocks noChangeArrowheads="1"/>
          </p:cNvSpPr>
          <p:nvPr/>
        </p:nvSpPr>
        <p:spPr bwMode="auto">
          <a:xfrm>
            <a:off x="5410200" y="405765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37911" name="Freeform 26"/>
          <p:cNvSpPr>
            <a:spLocks/>
          </p:cNvSpPr>
          <p:nvPr/>
        </p:nvSpPr>
        <p:spPr bwMode="auto">
          <a:xfrm>
            <a:off x="6248400" y="459105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2" name="Freeform 27"/>
          <p:cNvSpPr>
            <a:spLocks/>
          </p:cNvSpPr>
          <p:nvPr/>
        </p:nvSpPr>
        <p:spPr bwMode="auto">
          <a:xfrm>
            <a:off x="6324600" y="398145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Freeform 28"/>
          <p:cNvSpPr>
            <a:spLocks/>
          </p:cNvSpPr>
          <p:nvPr/>
        </p:nvSpPr>
        <p:spPr bwMode="auto">
          <a:xfrm>
            <a:off x="7543800" y="398145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Line 29"/>
          <p:cNvSpPr>
            <a:spLocks noChangeShapeType="1"/>
          </p:cNvSpPr>
          <p:nvPr/>
        </p:nvSpPr>
        <p:spPr bwMode="auto">
          <a:xfrm>
            <a:off x="6248400" y="497205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30"/>
          <p:cNvSpPr>
            <a:spLocks noChangeArrowheads="1"/>
          </p:cNvSpPr>
          <p:nvPr/>
        </p:nvSpPr>
        <p:spPr bwMode="auto">
          <a:xfrm>
            <a:off x="6248400" y="405765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7916" name="Line 31"/>
          <p:cNvSpPr>
            <a:spLocks noChangeShapeType="1"/>
          </p:cNvSpPr>
          <p:nvPr/>
        </p:nvSpPr>
        <p:spPr bwMode="auto">
          <a:xfrm>
            <a:off x="6553200" y="45148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Rectangle 32"/>
          <p:cNvSpPr>
            <a:spLocks noChangeArrowheads="1"/>
          </p:cNvSpPr>
          <p:nvPr/>
        </p:nvSpPr>
        <p:spPr bwMode="auto">
          <a:xfrm>
            <a:off x="8153400" y="405765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37918" name="Line 33"/>
          <p:cNvSpPr>
            <a:spLocks noChangeShapeType="1"/>
          </p:cNvSpPr>
          <p:nvPr/>
        </p:nvSpPr>
        <p:spPr bwMode="auto">
          <a:xfrm flipH="1">
            <a:off x="8305800" y="45148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4"/>
          <p:cNvSpPr>
            <a:spLocks noChangeShapeType="1"/>
          </p:cNvSpPr>
          <p:nvPr/>
        </p:nvSpPr>
        <p:spPr bwMode="auto">
          <a:xfrm flipH="1">
            <a:off x="5410200" y="451485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Rectangle 35"/>
          <p:cNvSpPr>
            <a:spLocks noChangeArrowheads="1"/>
          </p:cNvSpPr>
          <p:nvPr/>
        </p:nvSpPr>
        <p:spPr bwMode="auto">
          <a:xfrm>
            <a:off x="304800" y="405765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37921" name="Rectangle 36"/>
          <p:cNvSpPr>
            <a:spLocks noChangeArrowheads="1"/>
          </p:cNvSpPr>
          <p:nvPr/>
        </p:nvSpPr>
        <p:spPr bwMode="auto">
          <a:xfrm>
            <a:off x="685800" y="4968875"/>
            <a:ext cx="6302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37922" name="Rectangle 37"/>
          <p:cNvSpPr>
            <a:spLocks noChangeArrowheads="1"/>
          </p:cNvSpPr>
          <p:nvPr/>
        </p:nvSpPr>
        <p:spPr bwMode="auto">
          <a:xfrm>
            <a:off x="6553200" y="496887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37923" name="Rectangle 38"/>
          <p:cNvSpPr>
            <a:spLocks noChangeArrowheads="1"/>
          </p:cNvSpPr>
          <p:nvPr/>
        </p:nvSpPr>
        <p:spPr bwMode="auto">
          <a:xfrm>
            <a:off x="5029200" y="496887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37924" name="Rectangle 39"/>
          <p:cNvSpPr>
            <a:spLocks noChangeArrowheads="1"/>
          </p:cNvSpPr>
          <p:nvPr/>
        </p:nvSpPr>
        <p:spPr bwMode="auto">
          <a:xfrm>
            <a:off x="7924800" y="4968875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37925" name="Line 40"/>
          <p:cNvSpPr>
            <a:spLocks noChangeShapeType="1"/>
          </p:cNvSpPr>
          <p:nvPr/>
        </p:nvSpPr>
        <p:spPr bwMode="auto">
          <a:xfrm flipH="1">
            <a:off x="987425" y="4667250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41"/>
          <p:cNvSpPr>
            <a:spLocks noChangeShapeType="1"/>
          </p:cNvSpPr>
          <p:nvPr/>
        </p:nvSpPr>
        <p:spPr bwMode="auto">
          <a:xfrm flipH="1">
            <a:off x="5267325" y="4640263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42"/>
          <p:cNvSpPr>
            <a:spLocks noChangeShapeType="1"/>
          </p:cNvSpPr>
          <p:nvPr/>
        </p:nvSpPr>
        <p:spPr bwMode="auto">
          <a:xfrm>
            <a:off x="6913563" y="4676775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3"/>
          <p:cNvSpPr>
            <a:spLocks noChangeShapeType="1"/>
          </p:cNvSpPr>
          <p:nvPr/>
        </p:nvSpPr>
        <p:spPr bwMode="auto">
          <a:xfrm>
            <a:off x="8153400" y="4667250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Rectangle 44"/>
          <p:cNvSpPr>
            <a:spLocks noChangeArrowheads="1"/>
          </p:cNvSpPr>
          <p:nvPr/>
        </p:nvSpPr>
        <p:spPr bwMode="auto">
          <a:xfrm>
            <a:off x="665163" y="5546725"/>
            <a:ext cx="1971675" cy="70485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</a:t>
            </a:r>
          </a:p>
          <a:p>
            <a:pPr eaLnBrk="0" hangingPunct="0">
              <a:lnSpc>
                <a:spcPts val="2400"/>
              </a:lnSpc>
            </a:pPr>
            <a:r>
              <a:rPr lang="en-US" sz="2000"/>
              <a:t>t &lt; -t </a:t>
            </a:r>
            <a:r>
              <a:rPr lang="en-US" sz="2000" baseline="-25000"/>
              <a:t>(n1+n2 – 2),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7930" name="Rectangle 45"/>
          <p:cNvSpPr>
            <a:spLocks noChangeArrowheads="1"/>
          </p:cNvSpPr>
          <p:nvPr/>
        </p:nvSpPr>
        <p:spPr bwMode="auto">
          <a:xfrm>
            <a:off x="3611563" y="5546725"/>
            <a:ext cx="1946275" cy="70485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</a:t>
            </a:r>
          </a:p>
          <a:p>
            <a:pPr eaLnBrk="0" hangingPunct="0">
              <a:lnSpc>
                <a:spcPts val="2400"/>
              </a:lnSpc>
            </a:pPr>
            <a:r>
              <a:rPr lang="en-US" sz="2000"/>
              <a:t>t &gt; t</a:t>
            </a:r>
            <a:r>
              <a:rPr lang="en-US" sz="2000" baseline="-25000"/>
              <a:t> (n1+n2 – 2),</a:t>
            </a:r>
            <a:r>
              <a:rPr lang="en-US" baseline="-25000"/>
              <a:t>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37931" name="Rectangle 46"/>
          <p:cNvSpPr>
            <a:spLocks noChangeArrowheads="1"/>
          </p:cNvSpPr>
          <p:nvPr/>
        </p:nvSpPr>
        <p:spPr bwMode="auto">
          <a:xfrm>
            <a:off x="6288088" y="5553075"/>
            <a:ext cx="2695575" cy="1166813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</a:t>
            </a:r>
          </a:p>
          <a:p>
            <a:pPr eaLnBrk="0" hangingPunct="0">
              <a:lnSpc>
                <a:spcPts val="2400"/>
              </a:lnSpc>
              <a:spcBef>
                <a:spcPts val="600"/>
              </a:spcBef>
            </a:pPr>
            <a:r>
              <a:rPr lang="en-US" sz="2000"/>
              <a:t>t &lt; -t</a:t>
            </a:r>
            <a:r>
              <a:rPr lang="en-US" sz="2000" baseline="-25000"/>
              <a:t> (n1+n2 – 2), 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000">
                <a:latin typeface="Symbol" pitchFamily="18" charset="2"/>
              </a:rPr>
              <a:t>  </a:t>
            </a:r>
            <a:r>
              <a:rPr lang="en-US" sz="2000"/>
              <a:t>or </a:t>
            </a:r>
          </a:p>
          <a:p>
            <a:pPr eaLnBrk="0" hangingPunct="0">
              <a:lnSpc>
                <a:spcPts val="24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000"/>
              <a:t>t &gt; t</a:t>
            </a:r>
            <a:r>
              <a:rPr lang="en-US" sz="2000" baseline="-25000"/>
              <a:t> (n1+n2 – 2), 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2000"/>
              <a:t> </a:t>
            </a:r>
          </a:p>
        </p:txBody>
      </p:sp>
      <p:sp>
        <p:nvSpPr>
          <p:cNvPr id="37932" name="Text Box 50"/>
          <p:cNvSpPr txBox="1">
            <a:spLocks noChangeArrowheads="1"/>
          </p:cNvSpPr>
          <p:nvPr/>
        </p:nvSpPr>
        <p:spPr bwMode="auto">
          <a:xfrm>
            <a:off x="1500188" y="1454150"/>
            <a:ext cx="6477000" cy="841375"/>
          </a:xfrm>
          <a:prstGeom prst="rect">
            <a:avLst/>
          </a:prstGeom>
          <a:solidFill>
            <a:srgbClr val="FCC2E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Two Population Means, Independent Samples, Variances Unknown</a:t>
            </a:r>
          </a:p>
        </p:txBody>
      </p:sp>
      <p:sp>
        <p:nvSpPr>
          <p:cNvPr id="37933" name="Slide Number Placeholder 4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746E04EB-D111-45B2-ADA3-F7F1973437F4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en-US" sz="2000" smtClean="0"/>
              <a:t>Test hypotheses for the difference between two population means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Two means, matched pairs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Independent populations, population variances known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Independent populations, population variances unknown but equal</a:t>
            </a:r>
          </a:p>
          <a:p>
            <a:pPr eaLnBrk="1" hangingPunct="1">
              <a:spcBef>
                <a:spcPct val="35000"/>
              </a:spcBef>
            </a:pPr>
            <a:r>
              <a:rPr lang="en-US" sz="2000" smtClean="0"/>
              <a:t>Complete a hypothesis test for the difference between two proportions (large samples)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000" smtClean="0"/>
              <a:t>Use the F table to find critical F values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000" smtClean="0"/>
              <a:t>Complete an F test for the equality of two variances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5E67820B-1F2C-45B5-98FA-08F5C182BB8E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ChangeArrowheads="1"/>
          </p:cNvSpPr>
          <p:nvPr/>
        </p:nvSpPr>
        <p:spPr bwMode="auto">
          <a:xfrm>
            <a:off x="4313238" y="2895600"/>
            <a:ext cx="1554162" cy="1524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3065463" y="2895600"/>
            <a:ext cx="1277937" cy="1524000"/>
          </a:xfrm>
          <a:prstGeom prst="rect">
            <a:avLst/>
          </a:prstGeom>
          <a:solidFill>
            <a:srgbClr val="C3C3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2895600"/>
            <a:ext cx="2590800" cy="1524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57200" y="1676400"/>
            <a:ext cx="7824788" cy="12192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84163"/>
            <a:ext cx="78486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Pooled Variance t Test: Example</a:t>
            </a:r>
          </a:p>
        </p:txBody>
      </p:sp>
      <p:sp>
        <p:nvSpPr>
          <p:cNvPr id="38918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672388" cy="2819400"/>
          </a:xfrm>
        </p:spPr>
        <p:txBody>
          <a:bodyPr lIns="90488" tIns="44450" rIns="90488" bIns="44450"/>
          <a:lstStyle/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300" smtClean="0"/>
              <a:t>You are a financial analyst for a brokerage firm.  Is there a difference in dividend yield between stocks listed on the NYSE &amp; NASDAQ?  You collect the following data:</a:t>
            </a:r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               	              </a:t>
            </a:r>
            <a:r>
              <a:rPr lang="en-US" sz="2400" b="1" u="sng" smtClean="0"/>
              <a:t>NYSE</a:t>
            </a:r>
            <a:r>
              <a:rPr lang="en-US" sz="2400" b="1" smtClean="0"/>
              <a:t>     </a:t>
            </a:r>
            <a:r>
              <a:rPr lang="en-US" sz="2400" b="1" u="sng" smtClean="0"/>
              <a:t>NASDAQ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Number                   21            25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mean    	   3.27         2.53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std dev	    1.30         1.16</a:t>
            </a:r>
            <a:endParaRPr lang="en-US" sz="2400" smtClean="0"/>
          </a:p>
        </p:txBody>
      </p:sp>
      <p:sp>
        <p:nvSpPr>
          <p:cNvPr id="389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533400" y="4648200"/>
            <a:ext cx="4419600" cy="1828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38921" name="Picture 9" descr="j0309658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200400"/>
            <a:ext cx="29718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9600" y="4572000"/>
            <a:ext cx="4495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Assuming both populations are </a:t>
            </a:r>
          </a:p>
          <a:p>
            <a:r>
              <a:rPr lang="en-US"/>
              <a:t>approximately normal with equal variances, is</a:t>
            </a:r>
            <a:br>
              <a:rPr lang="en-US"/>
            </a:br>
            <a:r>
              <a:rPr lang="en-US"/>
              <a:t>there a difference in average </a:t>
            </a:r>
            <a:br>
              <a:rPr lang="en-US"/>
            </a:br>
            <a:r>
              <a:rPr lang="en-US"/>
              <a:t>yield (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= 0.05)?</a:t>
            </a:r>
          </a:p>
        </p:txBody>
      </p:sp>
      <p:sp>
        <p:nvSpPr>
          <p:cNvPr id="38923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3584B8B1-8FB6-499E-B45A-5FE36271C1A0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Rectangle 2"/>
          <p:cNvSpPr>
            <a:spLocks noChangeArrowheads="1"/>
          </p:cNvSpPr>
          <p:nvPr/>
        </p:nvSpPr>
        <p:spPr bwMode="auto">
          <a:xfrm>
            <a:off x="2414588" y="1344613"/>
            <a:ext cx="42672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8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the Test Statistic</a:t>
            </a:r>
          </a:p>
        </p:txBody>
      </p:sp>
      <p:sp>
        <p:nvSpPr>
          <p:cNvPr id="8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21" name="Rectangle 2"/>
          <p:cNvSpPr>
            <a:spLocks noChangeArrowheads="1"/>
          </p:cNvSpPr>
          <p:nvPr/>
        </p:nvSpPr>
        <p:spPr bwMode="auto">
          <a:xfrm>
            <a:off x="7491413" y="3114675"/>
            <a:ext cx="1066800" cy="5334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8222" name="Line 4"/>
          <p:cNvSpPr>
            <a:spLocks noChangeShapeType="1"/>
          </p:cNvSpPr>
          <p:nvPr/>
        </p:nvSpPr>
        <p:spPr bwMode="auto">
          <a:xfrm>
            <a:off x="609600" y="4981575"/>
            <a:ext cx="7848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615950" y="5548313"/>
          <a:ext cx="7791450" cy="842962"/>
        </p:xfrm>
        <a:graphic>
          <a:graphicData uri="http://schemas.openxmlformats.org/presentationml/2006/ole">
            <p:oleObj spid="_x0000_s8216" name="Equation" r:id="rId3" imgW="4343400" imgH="469900" progId="Equation.3">
              <p:embed/>
            </p:oleObj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11225" y="2876550"/>
          <a:ext cx="7632700" cy="1817688"/>
        </p:xfrm>
        <a:graphic>
          <a:graphicData uri="http://schemas.openxmlformats.org/presentationml/2006/ole">
            <p:oleObj spid="_x0000_s8217" name="Equation" r:id="rId4" imgW="3098520" imgH="736560" progId="Equation.3">
              <p:embed/>
            </p:oleObj>
          </a:graphicData>
        </a:graphic>
      </p:graphicFrame>
      <p:sp>
        <p:nvSpPr>
          <p:cNvPr id="8223" name="Text Box 7"/>
          <p:cNvSpPr txBox="1">
            <a:spLocks noChangeArrowheads="1"/>
          </p:cNvSpPr>
          <p:nvPr/>
        </p:nvSpPr>
        <p:spPr bwMode="auto">
          <a:xfrm>
            <a:off x="990600" y="2314575"/>
            <a:ext cx="3048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The test statistic is:</a:t>
            </a:r>
          </a:p>
        </p:txBody>
      </p:sp>
      <p:sp>
        <p:nvSpPr>
          <p:cNvPr id="822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98F38BD-6AC9-4D9E-917E-B733EFC37686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25" name="Rectangle 1"/>
          <p:cNvSpPr>
            <a:spLocks noChangeArrowheads="1"/>
          </p:cNvSpPr>
          <p:nvPr/>
        </p:nvSpPr>
        <p:spPr bwMode="auto">
          <a:xfrm>
            <a:off x="2341563" y="1254125"/>
            <a:ext cx="4572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/>
              <a:t>H</a:t>
            </a:r>
            <a:r>
              <a:rPr lang="en-US" b="1" baseline="-25000"/>
              <a:t>0</a:t>
            </a:r>
            <a:r>
              <a:rPr lang="en-US" b="1"/>
              <a:t>: </a:t>
            </a:r>
            <a:r>
              <a:rPr lang="el-GR" b="1"/>
              <a:t>μ</a:t>
            </a:r>
            <a:r>
              <a:rPr lang="en-US" b="1" baseline="-25000"/>
              <a:t>1 </a:t>
            </a:r>
            <a:r>
              <a:rPr lang="en-US" b="1"/>
              <a:t>- </a:t>
            </a:r>
            <a:r>
              <a:rPr lang="el-GR" b="1"/>
              <a:t>μ</a:t>
            </a:r>
            <a:r>
              <a:rPr lang="en-US" b="1" baseline="-25000"/>
              <a:t>2</a:t>
            </a:r>
            <a:r>
              <a:rPr lang="en-US" b="1"/>
              <a:t> = 0  i.e. (</a:t>
            </a:r>
            <a:r>
              <a:rPr lang="el-GR" b="1"/>
              <a:t>μ</a:t>
            </a:r>
            <a:r>
              <a:rPr lang="en-US" b="1" baseline="-25000"/>
              <a:t>1 </a:t>
            </a:r>
            <a:r>
              <a:rPr lang="en-US" b="1"/>
              <a:t>= </a:t>
            </a:r>
            <a:r>
              <a:rPr lang="el-GR" b="1"/>
              <a:t>μ</a:t>
            </a:r>
            <a:r>
              <a:rPr lang="en-US" b="1" baseline="-25000"/>
              <a:t>2</a:t>
            </a:r>
            <a:r>
              <a:rPr lang="en-US" b="1"/>
              <a:t>)</a:t>
            </a:r>
          </a:p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/>
              <a:t>H</a:t>
            </a:r>
            <a:r>
              <a:rPr lang="en-US" b="1" baseline="-25000"/>
              <a:t>1</a:t>
            </a:r>
            <a:r>
              <a:rPr lang="en-US" b="1"/>
              <a:t>: </a:t>
            </a:r>
            <a:r>
              <a:rPr lang="el-GR" b="1"/>
              <a:t>μ</a:t>
            </a:r>
            <a:r>
              <a:rPr lang="en-US" b="1" baseline="-25000"/>
              <a:t>1 </a:t>
            </a:r>
            <a:r>
              <a:rPr lang="en-US" b="1"/>
              <a:t>- </a:t>
            </a:r>
            <a:r>
              <a:rPr lang="el-GR" b="1"/>
              <a:t>μ</a:t>
            </a:r>
            <a:r>
              <a:rPr lang="en-US" b="1" baseline="-25000"/>
              <a:t>2</a:t>
            </a:r>
            <a:r>
              <a:rPr lang="en-US" b="1"/>
              <a:t> ≠ 0  i.e. (</a:t>
            </a:r>
            <a:r>
              <a:rPr lang="el-GR" b="1"/>
              <a:t>μ</a:t>
            </a:r>
            <a:r>
              <a:rPr lang="en-US" b="1" baseline="-25000"/>
              <a:t>1 </a:t>
            </a:r>
            <a:r>
              <a:rPr lang="en-US" b="1"/>
              <a:t>≠ </a:t>
            </a:r>
            <a:r>
              <a:rPr lang="el-GR" b="1"/>
              <a:t>μ</a:t>
            </a:r>
            <a:r>
              <a:rPr lang="en-US" b="1" baseline="-25000"/>
              <a:t>2</a:t>
            </a:r>
            <a:r>
              <a:rPr lang="en-US" b="1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2"/>
          <p:cNvSpPr>
            <a:spLocks noChangeArrowheads="1"/>
          </p:cNvSpPr>
          <p:nvPr/>
        </p:nvSpPr>
        <p:spPr bwMode="auto">
          <a:xfrm>
            <a:off x="152400" y="1676400"/>
            <a:ext cx="4267200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923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9232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4572000" cy="2971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H</a:t>
            </a:r>
            <a:r>
              <a:rPr lang="en-US" sz="2400" b="1" baseline="-25000" smtClean="0"/>
              <a:t>0</a:t>
            </a:r>
            <a:r>
              <a:rPr lang="en-US" sz="2400" b="1" smtClean="0"/>
              <a:t>: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1 </a:t>
            </a:r>
            <a:r>
              <a:rPr lang="en-US" sz="2400" b="1" smtClean="0"/>
              <a:t>-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2</a:t>
            </a:r>
            <a:r>
              <a:rPr lang="en-US" sz="2400" b="1" smtClean="0"/>
              <a:t> = 0  i.e. (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1 </a:t>
            </a:r>
            <a:r>
              <a:rPr lang="en-US" sz="2400" b="1" smtClean="0"/>
              <a:t>=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2</a:t>
            </a:r>
            <a:r>
              <a:rPr lang="en-US" sz="2400" b="1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H</a:t>
            </a:r>
            <a:r>
              <a:rPr lang="en-US" sz="2400" b="1" baseline="-25000" smtClean="0"/>
              <a:t>1</a:t>
            </a:r>
            <a:r>
              <a:rPr lang="en-US" sz="2400" b="1" smtClean="0"/>
              <a:t>: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1 </a:t>
            </a:r>
            <a:r>
              <a:rPr lang="en-US" sz="2400" b="1" smtClean="0"/>
              <a:t>-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2</a:t>
            </a:r>
            <a:r>
              <a:rPr lang="en-US" sz="2400" b="1" smtClean="0"/>
              <a:t> </a:t>
            </a:r>
            <a:r>
              <a:rPr lang="en-US" sz="2400" b="1" smtClean="0">
                <a:cs typeface="Arial" charset="0"/>
              </a:rPr>
              <a:t>≠</a:t>
            </a:r>
            <a:r>
              <a:rPr lang="en-US" sz="2400" b="1" smtClean="0"/>
              <a:t> 0  i.e. (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1 </a:t>
            </a:r>
            <a:r>
              <a:rPr lang="en-US" sz="2400" b="1" smtClean="0">
                <a:cs typeface="Arial" charset="0"/>
              </a:rPr>
              <a:t>≠</a:t>
            </a:r>
            <a:r>
              <a:rPr lang="en-US" sz="2400" b="1" smtClean="0"/>
              <a:t> </a:t>
            </a:r>
            <a:r>
              <a:rPr lang="el-GR" sz="2400" b="1" smtClean="0">
                <a:cs typeface="Arial" charset="0"/>
              </a:rPr>
              <a:t>μ</a:t>
            </a:r>
            <a:r>
              <a:rPr lang="en-US" sz="2400" b="1" baseline="-25000" smtClean="0"/>
              <a:t>2</a:t>
            </a:r>
            <a:r>
              <a:rPr lang="en-US" sz="2400" b="1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b="1" smtClean="0"/>
              <a:t> = 0.05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df = 21 + 25 − 2 = 44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b="1" smtClean="0">
                <a:solidFill>
                  <a:srgbClr val="339933"/>
                </a:solidFill>
              </a:rPr>
              <a:t>Critical Values: t = </a:t>
            </a:r>
            <a:r>
              <a:rPr lang="en-US" sz="1900" b="1" smtClean="0">
                <a:solidFill>
                  <a:srgbClr val="339933"/>
                </a:solidFill>
                <a:cs typeface="Arial" charset="0"/>
              </a:rPr>
              <a:t>± 2.0154</a:t>
            </a:r>
          </a:p>
          <a:p>
            <a:pPr eaLnBrk="1" hangingPunct="1">
              <a:buFont typeface="Wingdings" pitchFamily="2" charset="2"/>
              <a:buNone/>
            </a:pPr>
            <a:endParaRPr lang="en-US" sz="1900" b="1" smtClean="0">
              <a:solidFill>
                <a:srgbClr val="339933"/>
              </a:solidFill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00FF"/>
                </a:solidFill>
              </a:rPr>
              <a:t>Test Statistic:</a:t>
            </a:r>
          </a:p>
        </p:txBody>
      </p:sp>
      <p:sp>
        <p:nvSpPr>
          <p:cNvPr id="92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4" name="Rectangle 3"/>
          <p:cNvSpPr>
            <a:spLocks noChangeArrowheads="1"/>
          </p:cNvSpPr>
          <p:nvPr/>
        </p:nvSpPr>
        <p:spPr bwMode="auto">
          <a:xfrm>
            <a:off x="3886200" y="4724400"/>
            <a:ext cx="914400" cy="457200"/>
          </a:xfrm>
          <a:prstGeom prst="rect">
            <a:avLst/>
          </a:prstGeom>
          <a:solidFill>
            <a:srgbClr val="D5EEFF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35" name="Rectangle 6"/>
          <p:cNvSpPr>
            <a:spLocks noChangeArrowheads="1"/>
          </p:cNvSpPr>
          <p:nvPr/>
        </p:nvSpPr>
        <p:spPr bwMode="auto">
          <a:xfrm>
            <a:off x="4876800" y="41148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</a:pPr>
            <a:r>
              <a:rPr lang="en-US" sz="2800" b="1"/>
              <a:t>Decision:</a:t>
            </a:r>
          </a:p>
          <a:p>
            <a:pPr eaLnBrk="0" hangingPunct="0">
              <a:spcBef>
                <a:spcPct val="20000"/>
              </a:spcBef>
            </a:pPr>
            <a:endParaRPr lang="en-US" sz="2800" b="1"/>
          </a:p>
          <a:p>
            <a:pPr eaLnBrk="0" hangingPunct="0">
              <a:spcBef>
                <a:spcPct val="20000"/>
              </a:spcBef>
            </a:pPr>
            <a:r>
              <a:rPr lang="en-US" sz="2800" b="1"/>
              <a:t>Conclusion:</a:t>
            </a:r>
          </a:p>
          <a:p>
            <a:pPr eaLnBrk="0" hangingPunct="0">
              <a:spcBef>
                <a:spcPct val="20000"/>
              </a:spcBef>
            </a:pPr>
            <a:endParaRPr lang="en-US" sz="2800" b="1"/>
          </a:p>
        </p:txBody>
      </p:sp>
      <p:sp>
        <p:nvSpPr>
          <p:cNvPr id="9236" name="Rectangle 7"/>
          <p:cNvSpPr>
            <a:spLocks noChangeArrowheads="1"/>
          </p:cNvSpPr>
          <p:nvPr/>
        </p:nvSpPr>
        <p:spPr bwMode="auto">
          <a:xfrm>
            <a:off x="4876800" y="4572000"/>
            <a:ext cx="36163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Reject H</a:t>
            </a:r>
            <a:r>
              <a:rPr lang="en-US" sz="2800" baseline="-25000">
                <a:solidFill>
                  <a:schemeClr val="hlink"/>
                </a:solidFill>
              </a:rPr>
              <a:t>0</a:t>
            </a:r>
            <a:r>
              <a:rPr lang="en-US" sz="2800">
                <a:solidFill>
                  <a:schemeClr val="hlink"/>
                </a:solidFill>
              </a:rPr>
              <a:t> at </a:t>
            </a:r>
            <a:r>
              <a:rPr lang="en-US" sz="2800" b="1">
                <a:solidFill>
                  <a:schemeClr val="hlink"/>
                </a:solidFill>
                <a:latin typeface="Symbol" pitchFamily="18" charset="2"/>
              </a:rPr>
              <a:t>a</a:t>
            </a:r>
            <a:r>
              <a:rPr lang="en-US" sz="2800">
                <a:solidFill>
                  <a:schemeClr val="hlink"/>
                </a:solidFill>
              </a:rPr>
              <a:t> = 0.05</a:t>
            </a:r>
          </a:p>
        </p:txBody>
      </p:sp>
      <p:sp>
        <p:nvSpPr>
          <p:cNvPr id="9237" name="Rectangle 8"/>
          <p:cNvSpPr>
            <a:spLocks noChangeArrowheads="1"/>
          </p:cNvSpPr>
          <p:nvPr/>
        </p:nvSpPr>
        <p:spPr bwMode="auto">
          <a:xfrm>
            <a:off x="4857750" y="5543550"/>
            <a:ext cx="3997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There is evidence of a difference in means.</a:t>
            </a:r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 flipH="1">
            <a:off x="6934200" y="1752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Freeform 10"/>
          <p:cNvSpPr>
            <a:spLocks/>
          </p:cNvSpPr>
          <p:nvPr/>
        </p:nvSpPr>
        <p:spPr bwMode="auto">
          <a:xfrm>
            <a:off x="5519738" y="2370138"/>
            <a:ext cx="904875" cy="752475"/>
          </a:xfrm>
          <a:custGeom>
            <a:avLst/>
            <a:gdLst>
              <a:gd name="T0" fmla="*/ 2147483647 w 570"/>
              <a:gd name="T1" fmla="*/ 2147483647 h 474"/>
              <a:gd name="T2" fmla="*/ 2147483647 w 570"/>
              <a:gd name="T3" fmla="*/ 2147483647 h 474"/>
              <a:gd name="T4" fmla="*/ 0 w 570"/>
              <a:gd name="T5" fmla="*/ 2147483647 h 474"/>
              <a:gd name="T6" fmla="*/ 0 w 570"/>
              <a:gd name="T7" fmla="*/ 2147483647 h 474"/>
              <a:gd name="T8" fmla="*/ 2147483647 w 570"/>
              <a:gd name="T9" fmla="*/ 2147483647 h 474"/>
              <a:gd name="T10" fmla="*/ 2147483647 w 570"/>
              <a:gd name="T11" fmla="*/ 2147483647 h 474"/>
              <a:gd name="T12" fmla="*/ 2147483647 w 570"/>
              <a:gd name="T13" fmla="*/ 2147483647 h 474"/>
              <a:gd name="T14" fmla="*/ 2147483647 w 570"/>
              <a:gd name="T15" fmla="*/ 2147483647 h 474"/>
              <a:gd name="T16" fmla="*/ 2147483647 w 570"/>
              <a:gd name="T17" fmla="*/ 2147483647 h 474"/>
              <a:gd name="T18" fmla="*/ 2147483647 w 570"/>
              <a:gd name="T19" fmla="*/ 2147483647 h 474"/>
              <a:gd name="T20" fmla="*/ 2147483647 w 570"/>
              <a:gd name="T21" fmla="*/ 0 h 4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70"/>
              <a:gd name="T34" fmla="*/ 0 h 474"/>
              <a:gd name="T35" fmla="*/ 570 w 570"/>
              <a:gd name="T36" fmla="*/ 474 h 4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70" h="474">
                <a:moveTo>
                  <a:pt x="458" y="184"/>
                </a:moveTo>
                <a:lnTo>
                  <a:pt x="458" y="474"/>
                </a:lnTo>
                <a:lnTo>
                  <a:pt x="0" y="474"/>
                </a:lnTo>
                <a:lnTo>
                  <a:pt x="0" y="445"/>
                </a:lnTo>
                <a:lnTo>
                  <a:pt x="128" y="426"/>
                </a:lnTo>
                <a:lnTo>
                  <a:pt x="191" y="411"/>
                </a:lnTo>
                <a:lnTo>
                  <a:pt x="276" y="373"/>
                </a:lnTo>
                <a:lnTo>
                  <a:pt x="312" y="346"/>
                </a:lnTo>
                <a:lnTo>
                  <a:pt x="366" y="300"/>
                </a:lnTo>
                <a:lnTo>
                  <a:pt x="401" y="264"/>
                </a:lnTo>
                <a:lnTo>
                  <a:pt x="570" y="0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Freeform 11"/>
          <p:cNvSpPr>
            <a:spLocks/>
          </p:cNvSpPr>
          <p:nvPr/>
        </p:nvSpPr>
        <p:spPr bwMode="auto">
          <a:xfrm>
            <a:off x="7618413" y="2665413"/>
            <a:ext cx="725487" cy="461962"/>
          </a:xfrm>
          <a:custGeom>
            <a:avLst/>
            <a:gdLst>
              <a:gd name="T0" fmla="*/ 0 w 457"/>
              <a:gd name="T1" fmla="*/ 2147483647 h 291"/>
              <a:gd name="T2" fmla="*/ 2147483647 w 457"/>
              <a:gd name="T3" fmla="*/ 2147483647 h 291"/>
              <a:gd name="T4" fmla="*/ 2147483647 w 457"/>
              <a:gd name="T5" fmla="*/ 2147483647 h 291"/>
              <a:gd name="T6" fmla="*/ 2147483647 w 457"/>
              <a:gd name="T7" fmla="*/ 2147483647 h 291"/>
              <a:gd name="T8" fmla="*/ 2147483647 w 457"/>
              <a:gd name="T9" fmla="*/ 2147483647 h 291"/>
              <a:gd name="T10" fmla="*/ 2147483647 w 457"/>
              <a:gd name="T11" fmla="*/ 2147483647 h 291"/>
              <a:gd name="T12" fmla="*/ 2147483647 w 457"/>
              <a:gd name="T13" fmla="*/ 2147483647 h 291"/>
              <a:gd name="T14" fmla="*/ 2147483647 w 457"/>
              <a:gd name="T15" fmla="*/ 2147483647 h 291"/>
              <a:gd name="T16" fmla="*/ 2147483647 w 457"/>
              <a:gd name="T17" fmla="*/ 2147483647 h 291"/>
              <a:gd name="T18" fmla="*/ 2147483647 w 457"/>
              <a:gd name="T19" fmla="*/ 0 h 2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7"/>
              <a:gd name="T31" fmla="*/ 0 h 291"/>
              <a:gd name="T32" fmla="*/ 457 w 457"/>
              <a:gd name="T33" fmla="*/ 291 h 29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7" h="291">
                <a:moveTo>
                  <a:pt x="0" y="289"/>
                </a:moveTo>
                <a:lnTo>
                  <a:pt x="457" y="291"/>
                </a:lnTo>
                <a:lnTo>
                  <a:pt x="457" y="261"/>
                </a:lnTo>
                <a:lnTo>
                  <a:pt x="391" y="253"/>
                </a:lnTo>
                <a:lnTo>
                  <a:pt x="298" y="240"/>
                </a:lnTo>
                <a:lnTo>
                  <a:pt x="219" y="211"/>
                </a:lnTo>
                <a:lnTo>
                  <a:pt x="139" y="160"/>
                </a:lnTo>
                <a:lnTo>
                  <a:pt x="81" y="105"/>
                </a:lnTo>
                <a:lnTo>
                  <a:pt x="39" y="60"/>
                </a:lnTo>
                <a:lnTo>
                  <a:pt x="1" y="0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1" name="Freeform 12"/>
          <p:cNvSpPr>
            <a:spLocks/>
          </p:cNvSpPr>
          <p:nvPr/>
        </p:nvSpPr>
        <p:spPr bwMode="auto">
          <a:xfrm>
            <a:off x="6929438" y="1736725"/>
            <a:ext cx="1390650" cy="1339850"/>
          </a:xfrm>
          <a:custGeom>
            <a:avLst/>
            <a:gdLst>
              <a:gd name="T0" fmla="*/ 2147483647 w 876"/>
              <a:gd name="T1" fmla="*/ 2147483647 h 844"/>
              <a:gd name="T2" fmla="*/ 2147483647 w 876"/>
              <a:gd name="T3" fmla="*/ 2147483647 h 844"/>
              <a:gd name="T4" fmla="*/ 2147483647 w 876"/>
              <a:gd name="T5" fmla="*/ 2147483647 h 844"/>
              <a:gd name="T6" fmla="*/ 2147483647 w 876"/>
              <a:gd name="T7" fmla="*/ 2147483647 h 844"/>
              <a:gd name="T8" fmla="*/ 2147483647 w 876"/>
              <a:gd name="T9" fmla="*/ 2147483647 h 844"/>
              <a:gd name="T10" fmla="*/ 2147483647 w 876"/>
              <a:gd name="T11" fmla="*/ 2147483647 h 844"/>
              <a:gd name="T12" fmla="*/ 2147483647 w 876"/>
              <a:gd name="T13" fmla="*/ 2147483647 h 844"/>
              <a:gd name="T14" fmla="*/ 2147483647 w 876"/>
              <a:gd name="T15" fmla="*/ 2147483647 h 844"/>
              <a:gd name="T16" fmla="*/ 2147483647 w 876"/>
              <a:gd name="T17" fmla="*/ 2147483647 h 844"/>
              <a:gd name="T18" fmla="*/ 2147483647 w 876"/>
              <a:gd name="T19" fmla="*/ 2147483647 h 844"/>
              <a:gd name="T20" fmla="*/ 2147483647 w 876"/>
              <a:gd name="T21" fmla="*/ 2147483647 h 844"/>
              <a:gd name="T22" fmla="*/ 2147483647 w 876"/>
              <a:gd name="T23" fmla="*/ 2147483647 h 844"/>
              <a:gd name="T24" fmla="*/ 2147483647 w 876"/>
              <a:gd name="T25" fmla="*/ 2147483647 h 844"/>
              <a:gd name="T26" fmla="*/ 2147483647 w 876"/>
              <a:gd name="T27" fmla="*/ 2147483647 h 844"/>
              <a:gd name="T28" fmla="*/ 2147483647 w 876"/>
              <a:gd name="T29" fmla="*/ 2147483647 h 844"/>
              <a:gd name="T30" fmla="*/ 0 w 876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6"/>
              <a:gd name="T49" fmla="*/ 0 h 844"/>
              <a:gd name="T50" fmla="*/ 876 w 876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6" h="844">
                <a:moveTo>
                  <a:pt x="875" y="843"/>
                </a:moveTo>
                <a:lnTo>
                  <a:pt x="783" y="832"/>
                </a:lnTo>
                <a:lnTo>
                  <a:pt x="737" y="823"/>
                </a:lnTo>
                <a:lnTo>
                  <a:pt x="690" y="809"/>
                </a:lnTo>
                <a:lnTo>
                  <a:pt x="645" y="789"/>
                </a:lnTo>
                <a:lnTo>
                  <a:pt x="598" y="763"/>
                </a:lnTo>
                <a:lnTo>
                  <a:pt x="553" y="728"/>
                </a:lnTo>
                <a:lnTo>
                  <a:pt x="461" y="630"/>
                </a:lnTo>
                <a:lnTo>
                  <a:pt x="369" y="494"/>
                </a:lnTo>
                <a:lnTo>
                  <a:pt x="277" y="328"/>
                </a:lnTo>
                <a:lnTo>
                  <a:pt x="231" y="244"/>
                </a:lnTo>
                <a:lnTo>
                  <a:pt x="185" y="166"/>
                </a:lnTo>
                <a:lnTo>
                  <a:pt x="139" y="98"/>
                </a:lnTo>
                <a:lnTo>
                  <a:pt x="93" y="45"/>
                </a:lnTo>
                <a:lnTo>
                  <a:pt x="47" y="11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Freeform 13"/>
          <p:cNvSpPr>
            <a:spLocks/>
          </p:cNvSpPr>
          <p:nvPr/>
        </p:nvSpPr>
        <p:spPr bwMode="auto">
          <a:xfrm>
            <a:off x="5541963" y="1736725"/>
            <a:ext cx="1389062" cy="1339850"/>
          </a:xfrm>
          <a:custGeom>
            <a:avLst/>
            <a:gdLst>
              <a:gd name="T0" fmla="*/ 0 w 875"/>
              <a:gd name="T1" fmla="*/ 2147483647 h 844"/>
              <a:gd name="T2" fmla="*/ 2147483647 w 875"/>
              <a:gd name="T3" fmla="*/ 2147483647 h 844"/>
              <a:gd name="T4" fmla="*/ 2147483647 w 875"/>
              <a:gd name="T5" fmla="*/ 2147483647 h 844"/>
              <a:gd name="T6" fmla="*/ 2147483647 w 875"/>
              <a:gd name="T7" fmla="*/ 2147483647 h 844"/>
              <a:gd name="T8" fmla="*/ 2147483647 w 875"/>
              <a:gd name="T9" fmla="*/ 2147483647 h 844"/>
              <a:gd name="T10" fmla="*/ 2147483647 w 875"/>
              <a:gd name="T11" fmla="*/ 2147483647 h 844"/>
              <a:gd name="T12" fmla="*/ 2147483647 w 875"/>
              <a:gd name="T13" fmla="*/ 2147483647 h 844"/>
              <a:gd name="T14" fmla="*/ 2147483647 w 875"/>
              <a:gd name="T15" fmla="*/ 2147483647 h 844"/>
              <a:gd name="T16" fmla="*/ 2147483647 w 875"/>
              <a:gd name="T17" fmla="*/ 2147483647 h 844"/>
              <a:gd name="T18" fmla="*/ 2147483647 w 875"/>
              <a:gd name="T19" fmla="*/ 2147483647 h 844"/>
              <a:gd name="T20" fmla="*/ 2147483647 w 875"/>
              <a:gd name="T21" fmla="*/ 2147483647 h 844"/>
              <a:gd name="T22" fmla="*/ 2147483647 w 875"/>
              <a:gd name="T23" fmla="*/ 2147483647 h 844"/>
              <a:gd name="T24" fmla="*/ 2147483647 w 875"/>
              <a:gd name="T25" fmla="*/ 2147483647 h 844"/>
              <a:gd name="T26" fmla="*/ 2147483647 w 875"/>
              <a:gd name="T27" fmla="*/ 2147483647 h 844"/>
              <a:gd name="T28" fmla="*/ 2147483647 w 875"/>
              <a:gd name="T29" fmla="*/ 2147483647 h 844"/>
              <a:gd name="T30" fmla="*/ 2147483647 w 875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4"/>
              <a:gd name="T50" fmla="*/ 875 w 875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4">
                <a:moveTo>
                  <a:pt x="0" y="843"/>
                </a:moveTo>
                <a:lnTo>
                  <a:pt x="92" y="832"/>
                </a:lnTo>
                <a:lnTo>
                  <a:pt x="139" y="823"/>
                </a:lnTo>
                <a:lnTo>
                  <a:pt x="184" y="809"/>
                </a:lnTo>
                <a:lnTo>
                  <a:pt x="230" y="789"/>
                </a:lnTo>
                <a:lnTo>
                  <a:pt x="277" y="763"/>
                </a:lnTo>
                <a:lnTo>
                  <a:pt x="322" y="728"/>
                </a:lnTo>
                <a:lnTo>
                  <a:pt x="415" y="630"/>
                </a:lnTo>
                <a:lnTo>
                  <a:pt x="506" y="494"/>
                </a:lnTo>
                <a:lnTo>
                  <a:pt x="598" y="328"/>
                </a:lnTo>
                <a:lnTo>
                  <a:pt x="645" y="244"/>
                </a:lnTo>
                <a:lnTo>
                  <a:pt x="690" y="166"/>
                </a:lnTo>
                <a:lnTo>
                  <a:pt x="737" y="98"/>
                </a:lnTo>
                <a:lnTo>
                  <a:pt x="782" y="45"/>
                </a:lnTo>
                <a:lnTo>
                  <a:pt x="829" y="11"/>
                </a:lnTo>
                <a:lnTo>
                  <a:pt x="874" y="0"/>
                </a:lnTo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3" name="Line 14"/>
          <p:cNvSpPr>
            <a:spLocks noChangeShapeType="1"/>
          </p:cNvSpPr>
          <p:nvPr/>
        </p:nvSpPr>
        <p:spPr bwMode="auto">
          <a:xfrm>
            <a:off x="8369300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5"/>
          <p:cNvSpPr>
            <a:spLocks noChangeShapeType="1"/>
          </p:cNvSpPr>
          <p:nvPr/>
        </p:nvSpPr>
        <p:spPr bwMode="auto">
          <a:xfrm>
            <a:off x="8088313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6"/>
          <p:cNvSpPr>
            <a:spLocks noChangeShapeType="1"/>
          </p:cNvSpPr>
          <p:nvPr/>
        </p:nvSpPr>
        <p:spPr bwMode="auto">
          <a:xfrm>
            <a:off x="7805738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7"/>
          <p:cNvSpPr>
            <a:spLocks noChangeShapeType="1"/>
          </p:cNvSpPr>
          <p:nvPr/>
        </p:nvSpPr>
        <p:spPr bwMode="auto">
          <a:xfrm>
            <a:off x="7521575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8"/>
          <p:cNvSpPr>
            <a:spLocks noChangeShapeType="1"/>
          </p:cNvSpPr>
          <p:nvPr/>
        </p:nvSpPr>
        <p:spPr bwMode="auto">
          <a:xfrm>
            <a:off x="7239000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19"/>
          <p:cNvSpPr>
            <a:spLocks noChangeShapeType="1"/>
          </p:cNvSpPr>
          <p:nvPr/>
        </p:nvSpPr>
        <p:spPr bwMode="auto">
          <a:xfrm>
            <a:off x="6956425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20"/>
          <p:cNvSpPr>
            <a:spLocks noChangeShapeType="1"/>
          </p:cNvSpPr>
          <p:nvPr/>
        </p:nvSpPr>
        <p:spPr bwMode="auto">
          <a:xfrm>
            <a:off x="6672263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Line 21"/>
          <p:cNvSpPr>
            <a:spLocks noChangeShapeType="1"/>
          </p:cNvSpPr>
          <p:nvPr/>
        </p:nvSpPr>
        <p:spPr bwMode="auto">
          <a:xfrm>
            <a:off x="6391275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22"/>
          <p:cNvSpPr>
            <a:spLocks noChangeShapeType="1"/>
          </p:cNvSpPr>
          <p:nvPr/>
        </p:nvSpPr>
        <p:spPr bwMode="auto">
          <a:xfrm>
            <a:off x="6108700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Line 23"/>
          <p:cNvSpPr>
            <a:spLocks noChangeShapeType="1"/>
          </p:cNvSpPr>
          <p:nvPr/>
        </p:nvSpPr>
        <p:spPr bwMode="auto">
          <a:xfrm>
            <a:off x="5826125" y="30797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24"/>
          <p:cNvSpPr>
            <a:spLocks noChangeArrowheads="1"/>
          </p:cNvSpPr>
          <p:nvPr/>
        </p:nvSpPr>
        <p:spPr bwMode="auto">
          <a:xfrm>
            <a:off x="5299075" y="2427288"/>
            <a:ext cx="920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9254" name="Rectangle 25"/>
          <p:cNvSpPr>
            <a:spLocks noChangeArrowheads="1"/>
          </p:cNvSpPr>
          <p:nvPr/>
        </p:nvSpPr>
        <p:spPr bwMode="auto">
          <a:xfrm>
            <a:off x="8156575" y="3006725"/>
            <a:ext cx="2825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900"/>
              <a:t>t</a:t>
            </a:r>
          </a:p>
        </p:txBody>
      </p:sp>
      <p:sp>
        <p:nvSpPr>
          <p:cNvPr id="9255" name="Rectangle 26"/>
          <p:cNvSpPr>
            <a:spLocks noChangeArrowheads="1"/>
          </p:cNvSpPr>
          <p:nvPr/>
        </p:nvSpPr>
        <p:spPr bwMode="auto">
          <a:xfrm>
            <a:off x="6781800" y="3048000"/>
            <a:ext cx="3365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/>
              <a:t>0</a:t>
            </a:r>
          </a:p>
        </p:txBody>
      </p:sp>
      <p:sp>
        <p:nvSpPr>
          <p:cNvPr id="9256" name="Rectangle 27"/>
          <p:cNvSpPr>
            <a:spLocks noChangeArrowheads="1"/>
          </p:cNvSpPr>
          <p:nvPr/>
        </p:nvSpPr>
        <p:spPr bwMode="auto">
          <a:xfrm>
            <a:off x="7083425" y="3055938"/>
            <a:ext cx="10271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rgbClr val="339933"/>
                </a:solidFill>
              </a:rPr>
              <a:t> 2.0154</a:t>
            </a:r>
          </a:p>
        </p:txBody>
      </p:sp>
      <p:sp>
        <p:nvSpPr>
          <p:cNvPr id="9257" name="Rectangle 28"/>
          <p:cNvSpPr>
            <a:spLocks noChangeArrowheads="1"/>
          </p:cNvSpPr>
          <p:nvPr/>
        </p:nvSpPr>
        <p:spPr bwMode="auto">
          <a:xfrm>
            <a:off x="5595938" y="3055938"/>
            <a:ext cx="1041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rgbClr val="339933"/>
                </a:solidFill>
              </a:rPr>
              <a:t>-2.0154</a:t>
            </a:r>
          </a:p>
        </p:txBody>
      </p:sp>
      <p:sp>
        <p:nvSpPr>
          <p:cNvPr id="9258" name="Rectangle 29"/>
          <p:cNvSpPr>
            <a:spLocks noChangeArrowheads="1"/>
          </p:cNvSpPr>
          <p:nvPr/>
        </p:nvSpPr>
        <p:spPr bwMode="auto">
          <a:xfrm>
            <a:off x="7696200" y="2514600"/>
            <a:ext cx="625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.025</a:t>
            </a:r>
          </a:p>
        </p:txBody>
      </p:sp>
      <p:sp>
        <p:nvSpPr>
          <p:cNvPr id="9259" name="Rectangle 30"/>
          <p:cNvSpPr>
            <a:spLocks noChangeArrowheads="1"/>
          </p:cNvSpPr>
          <p:nvPr/>
        </p:nvSpPr>
        <p:spPr bwMode="auto">
          <a:xfrm>
            <a:off x="5105400" y="1600200"/>
            <a:ext cx="11414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Reject H</a:t>
            </a:r>
            <a:r>
              <a:rPr lang="en-US" sz="1800" baseline="-25000"/>
              <a:t>0</a:t>
            </a:r>
          </a:p>
        </p:txBody>
      </p:sp>
      <p:sp>
        <p:nvSpPr>
          <p:cNvPr id="9260" name="Rectangle 31"/>
          <p:cNvSpPr>
            <a:spLocks noChangeArrowheads="1"/>
          </p:cNvSpPr>
          <p:nvPr/>
        </p:nvSpPr>
        <p:spPr bwMode="auto">
          <a:xfrm>
            <a:off x="7620000" y="1600200"/>
            <a:ext cx="11414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Reject H</a:t>
            </a:r>
            <a:r>
              <a:rPr lang="en-US" sz="1800" baseline="-25000"/>
              <a:t>0</a:t>
            </a:r>
          </a:p>
        </p:txBody>
      </p:sp>
      <p:sp>
        <p:nvSpPr>
          <p:cNvPr id="9261" name="Rectangle 32"/>
          <p:cNvSpPr>
            <a:spLocks noChangeArrowheads="1"/>
          </p:cNvSpPr>
          <p:nvPr/>
        </p:nvSpPr>
        <p:spPr bwMode="auto">
          <a:xfrm>
            <a:off x="5562600" y="2514600"/>
            <a:ext cx="625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.025</a:t>
            </a:r>
          </a:p>
        </p:txBody>
      </p:sp>
      <p:sp>
        <p:nvSpPr>
          <p:cNvPr id="9262" name="Line 33"/>
          <p:cNvSpPr>
            <a:spLocks noChangeShapeType="1"/>
          </p:cNvSpPr>
          <p:nvPr/>
        </p:nvSpPr>
        <p:spPr bwMode="auto">
          <a:xfrm flipH="1">
            <a:off x="5410200" y="2057400"/>
            <a:ext cx="82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34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Text Box 35"/>
          <p:cNvSpPr txBox="1">
            <a:spLocks noChangeArrowheads="1"/>
          </p:cNvSpPr>
          <p:nvPr/>
        </p:nvSpPr>
        <p:spPr bwMode="auto">
          <a:xfrm>
            <a:off x="7543800" y="3711575"/>
            <a:ext cx="976313" cy="485775"/>
          </a:xfrm>
          <a:prstGeom prst="rect">
            <a:avLst/>
          </a:prstGeom>
          <a:solidFill>
            <a:srgbClr val="D5EEFF"/>
          </a:solidFill>
          <a:ln w="28575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2.040</a:t>
            </a:r>
          </a:p>
        </p:txBody>
      </p:sp>
      <p:sp>
        <p:nvSpPr>
          <p:cNvPr id="9265" name="Line 36"/>
          <p:cNvSpPr>
            <a:spLocks noChangeShapeType="1"/>
          </p:cNvSpPr>
          <p:nvPr/>
        </p:nvSpPr>
        <p:spPr bwMode="auto">
          <a:xfrm>
            <a:off x="5486400" y="31242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37"/>
          <p:cNvSpPr>
            <a:spLocks noChangeShapeType="1"/>
          </p:cNvSpPr>
          <p:nvPr/>
        </p:nvSpPr>
        <p:spPr bwMode="auto">
          <a:xfrm flipV="1">
            <a:off x="6248400" y="1905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38"/>
          <p:cNvSpPr>
            <a:spLocks noChangeShapeType="1"/>
          </p:cNvSpPr>
          <p:nvPr/>
        </p:nvSpPr>
        <p:spPr bwMode="auto">
          <a:xfrm flipV="1">
            <a:off x="7620000" y="1905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39"/>
          <p:cNvSpPr>
            <a:spLocks/>
          </p:cNvSpPr>
          <p:nvPr/>
        </p:nvSpPr>
        <p:spPr bwMode="auto">
          <a:xfrm>
            <a:off x="4343400" y="3941763"/>
            <a:ext cx="3200400" cy="782637"/>
          </a:xfrm>
          <a:custGeom>
            <a:avLst/>
            <a:gdLst>
              <a:gd name="T0" fmla="*/ 2147483647 w 2058"/>
              <a:gd name="T1" fmla="*/ 0 h 576"/>
              <a:gd name="T2" fmla="*/ 0 w 2058"/>
              <a:gd name="T3" fmla="*/ 0 h 576"/>
              <a:gd name="T4" fmla="*/ 0 w 2058"/>
              <a:gd name="T5" fmla="*/ 2147483647 h 576"/>
              <a:gd name="T6" fmla="*/ 0 60000 65536"/>
              <a:gd name="T7" fmla="*/ 0 60000 65536"/>
              <a:gd name="T8" fmla="*/ 0 60000 65536"/>
              <a:gd name="T9" fmla="*/ 0 w 2058"/>
              <a:gd name="T10" fmla="*/ 0 h 576"/>
              <a:gd name="T11" fmla="*/ 2058 w 205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8" h="576">
                <a:moveTo>
                  <a:pt x="2058" y="0"/>
                </a:move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Line 40"/>
          <p:cNvSpPr>
            <a:spLocks noChangeShapeType="1"/>
          </p:cNvSpPr>
          <p:nvPr/>
        </p:nvSpPr>
        <p:spPr bwMode="auto">
          <a:xfrm flipV="1">
            <a:off x="7848600" y="33401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50850" y="4532313"/>
          <a:ext cx="4354513" cy="1400175"/>
        </p:xfrm>
        <a:graphic>
          <a:graphicData uri="http://schemas.openxmlformats.org/presentationml/2006/ole">
            <p:oleObj spid="_x0000_s9229" name="Equation" r:id="rId3" imgW="2095500" imgH="673100" progId="Equation.3">
              <p:embed/>
            </p:oleObj>
          </a:graphicData>
        </a:graphic>
      </p:graphicFrame>
      <p:sp>
        <p:nvSpPr>
          <p:cNvPr id="9270" name="Slide Number Placeholder 4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9893F559-9588-4F6C-AA9D-44336207B220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Unequal</a:t>
            </a:r>
            <a:endParaRPr lang="el-GR" smtClean="0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267200" y="1828800"/>
            <a:ext cx="4419600" cy="4352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distributed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unknown and assumed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505200" y="57150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4405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DD1F4B2F-3318-49AA-A96A-BE672341EFA9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Unequal</a:t>
            </a:r>
            <a:endParaRPr lang="el-GR" smtClean="0"/>
          </a:p>
        </p:txBody>
      </p:sp>
      <p:sp>
        <p:nvSpPr>
          <p:cNvPr id="102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5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5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0257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258" name="Rectangle 6"/>
          <p:cNvSpPr>
            <a:spLocks noChangeArrowheads="1"/>
          </p:cNvSpPr>
          <p:nvPr/>
        </p:nvSpPr>
        <p:spPr bwMode="auto">
          <a:xfrm>
            <a:off x="3962400" y="1676400"/>
            <a:ext cx="5181600" cy="3108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Forming interval estimates:</a:t>
            </a:r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The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assumed unequal, so a pooled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variance is not appropriate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use a  </a:t>
            </a:r>
            <a:r>
              <a:rPr lang="en-US">
                <a:solidFill>
                  <a:srgbClr val="0000FF"/>
                </a:solidFill>
              </a:rPr>
              <a:t>t value  </a:t>
            </a:r>
            <a:r>
              <a:rPr lang="en-US"/>
              <a:t>with  </a:t>
            </a:r>
            <a:r>
              <a:rPr lang="el-GR" b="1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</a:t>
            </a:r>
            <a:r>
              <a:rPr lang="en-US" b="1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degrees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of freedom, where</a:t>
            </a:r>
          </a:p>
        </p:txBody>
      </p:sp>
      <p:sp>
        <p:nvSpPr>
          <p:cNvPr id="10259" name="Line 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8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61" name="Text Box 9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10262" name="Rectangle 10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63" name="Text Box 11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10264" name="Line 12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13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14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15"/>
          <p:cNvSpPr txBox="1">
            <a:spLocks noChangeArrowheads="1"/>
          </p:cNvSpPr>
          <p:nvPr/>
        </p:nvSpPr>
        <p:spPr bwMode="auto">
          <a:xfrm>
            <a:off x="3505200" y="57150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10268" name="Rectangle 16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69" name="Text Box 17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10270" name="Line 18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19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272" name="Line 20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21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722813" y="4765675"/>
          <a:ext cx="3889375" cy="1879600"/>
        </p:xfrm>
        <a:graphic>
          <a:graphicData uri="http://schemas.openxmlformats.org/presentationml/2006/ole">
            <p:oleObj spid="_x0000_s10252" name="Equation" r:id="rId3" imgW="2209800" imgH="1066800" progId="Equation.3">
              <p:embed/>
            </p:oleObj>
          </a:graphicData>
        </a:graphic>
      </p:graphicFrame>
      <p:sp>
        <p:nvSpPr>
          <p:cNvPr id="10274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FB1D556-17F9-4CF4-96BD-C789684F6973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231062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Test Statistic, </a:t>
            </a:r>
            <a:br>
              <a:rPr lang="en-US" sz="3600" smtClean="0"/>
            </a:br>
            <a:r>
              <a:rPr lang="el-GR" sz="3600" smtClean="0"/>
              <a:t>σ</a:t>
            </a:r>
            <a:r>
              <a:rPr lang="en-US" sz="3600" baseline="-25000" smtClean="0"/>
              <a:t>x</a:t>
            </a:r>
            <a:r>
              <a:rPr lang="en-US" sz="3600" baseline="30000" smtClean="0"/>
              <a:t>2</a:t>
            </a:r>
            <a:r>
              <a:rPr lang="en-US" sz="3600" smtClean="0"/>
              <a:t> and </a:t>
            </a:r>
            <a:r>
              <a:rPr lang="el-GR" sz="3600" smtClean="0"/>
              <a:t>σ</a:t>
            </a:r>
            <a:r>
              <a:rPr lang="en-US" sz="3600" baseline="-25000" smtClean="0"/>
              <a:t>y</a:t>
            </a:r>
            <a:r>
              <a:rPr lang="en-US" sz="3600" baseline="30000" smtClean="0"/>
              <a:t>2</a:t>
            </a:r>
            <a:r>
              <a:rPr lang="en-US" sz="3600" smtClean="0"/>
              <a:t> Unknown, Unequal</a:t>
            </a:r>
            <a:endParaRPr lang="el-GR" sz="3600" smtClean="0"/>
          </a:p>
        </p:txBody>
      </p:sp>
      <p:sp>
        <p:nvSpPr>
          <p:cNvPr id="112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90" name="Text Box 3"/>
          <p:cNvSpPr txBox="1">
            <a:spLocks noChangeArrowheads="1"/>
          </p:cNvSpPr>
          <p:nvPr/>
        </p:nvSpPr>
        <p:spPr bwMode="auto">
          <a:xfrm>
            <a:off x="3048000" y="3260725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11291" name="Line 5"/>
          <p:cNvSpPr>
            <a:spLocks noChangeShapeType="1"/>
          </p:cNvSpPr>
          <p:nvPr/>
        </p:nvSpPr>
        <p:spPr bwMode="auto">
          <a:xfrm>
            <a:off x="762000" y="24225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6"/>
          <p:cNvSpPr>
            <a:spLocks noChangeArrowheads="1"/>
          </p:cNvSpPr>
          <p:nvPr/>
        </p:nvSpPr>
        <p:spPr bwMode="auto">
          <a:xfrm>
            <a:off x="990600" y="2574925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1293" name="Text Box 7"/>
          <p:cNvSpPr txBox="1">
            <a:spLocks noChangeArrowheads="1"/>
          </p:cNvSpPr>
          <p:nvPr/>
        </p:nvSpPr>
        <p:spPr bwMode="auto">
          <a:xfrm>
            <a:off x="990600" y="2574925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11294" name="Rectangle 8"/>
          <p:cNvSpPr>
            <a:spLocks noChangeArrowheads="1"/>
          </p:cNvSpPr>
          <p:nvPr/>
        </p:nvSpPr>
        <p:spPr bwMode="auto">
          <a:xfrm>
            <a:off x="228600" y="1736725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1295" name="Text Box 9"/>
          <p:cNvSpPr txBox="1">
            <a:spLocks noChangeArrowheads="1"/>
          </p:cNvSpPr>
          <p:nvPr/>
        </p:nvSpPr>
        <p:spPr bwMode="auto">
          <a:xfrm>
            <a:off x="152400" y="1812925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11296" name="Line 10"/>
          <p:cNvSpPr>
            <a:spLocks noChangeShapeType="1"/>
          </p:cNvSpPr>
          <p:nvPr/>
        </p:nvSpPr>
        <p:spPr bwMode="auto">
          <a:xfrm>
            <a:off x="762000" y="2879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Rectangle 11"/>
          <p:cNvSpPr>
            <a:spLocks noChangeArrowheads="1"/>
          </p:cNvSpPr>
          <p:nvPr/>
        </p:nvSpPr>
        <p:spPr bwMode="auto">
          <a:xfrm>
            <a:off x="990600" y="34290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1298" name="Line 12"/>
          <p:cNvSpPr>
            <a:spLocks noChangeShapeType="1"/>
          </p:cNvSpPr>
          <p:nvPr/>
        </p:nvSpPr>
        <p:spPr bwMode="auto">
          <a:xfrm>
            <a:off x="762000" y="3717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Text Box 13"/>
          <p:cNvSpPr txBox="1">
            <a:spLocks noChangeArrowheads="1"/>
          </p:cNvSpPr>
          <p:nvPr/>
        </p:nvSpPr>
        <p:spPr bwMode="auto">
          <a:xfrm>
            <a:off x="914400" y="3413125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924550" y="5513388"/>
          <a:ext cx="2287588" cy="1104900"/>
        </p:xfrm>
        <a:graphic>
          <a:graphicData uri="http://schemas.openxmlformats.org/presentationml/2006/ole">
            <p:oleObj spid="_x0000_s11286" name="Equation" r:id="rId3" imgW="2209800" imgH="1066800" progId="Equation.3">
              <p:embed/>
            </p:oleObj>
          </a:graphicData>
        </a:graphic>
      </p:graphicFrame>
      <p:sp>
        <p:nvSpPr>
          <p:cNvPr id="11300" name="Text Box 16"/>
          <p:cNvSpPr txBox="1">
            <a:spLocks noChangeArrowheads="1"/>
          </p:cNvSpPr>
          <p:nvPr/>
        </p:nvSpPr>
        <p:spPr bwMode="auto">
          <a:xfrm>
            <a:off x="1243013" y="5953125"/>
            <a:ext cx="4535487" cy="2571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en-US" sz="1800"/>
              <a:t>Where  t  has  </a:t>
            </a:r>
            <a:r>
              <a:rPr lang="en-US" sz="1800">
                <a:sym typeface="Symbol" pitchFamily="18" charset="2"/>
              </a:rPr>
              <a:t>  degrees of freedom:</a:t>
            </a:r>
          </a:p>
        </p:txBody>
      </p:sp>
      <p:sp>
        <p:nvSpPr>
          <p:cNvPr id="11301" name="Text Box 19"/>
          <p:cNvSpPr txBox="1">
            <a:spLocks noChangeArrowheads="1"/>
          </p:cNvSpPr>
          <p:nvPr/>
        </p:nvSpPr>
        <p:spPr bwMode="auto">
          <a:xfrm>
            <a:off x="4316413" y="1746250"/>
            <a:ext cx="3733800" cy="10144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The test statistic for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sz="2800" baseline="-25000"/>
              <a:t>y</a:t>
            </a:r>
            <a:r>
              <a:rPr lang="en-US" sz="2800"/>
              <a:t> = 0   is: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4730750" y="2916238"/>
          <a:ext cx="2851150" cy="2208212"/>
        </p:xfrm>
        <a:graphic>
          <a:graphicData uri="http://schemas.openxmlformats.org/presentationml/2006/ole">
            <p:oleObj spid="_x0000_s11287" name="Equation" r:id="rId4" imgW="901440" imgH="698400" progId="Equation.3">
              <p:embed/>
            </p:oleObj>
          </a:graphicData>
        </a:graphic>
      </p:graphicFrame>
      <p:sp>
        <p:nvSpPr>
          <p:cNvPr id="11302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D1E46DB3-8103-4CF3-A5D6-D3B953A10A15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Two Population Proportions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754563" y="3775075"/>
            <a:ext cx="12954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2667000" y="2863850"/>
            <a:ext cx="6096000" cy="13731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</a:t>
            </a:r>
            <a:r>
              <a:rPr lang="en-US" sz="2800"/>
              <a:t>Test hypotheses for the difference between two population proportions,  P</a:t>
            </a:r>
            <a:r>
              <a:rPr lang="en-US" sz="2800" baseline="-25000"/>
              <a:t>x</a:t>
            </a:r>
            <a:r>
              <a:rPr lang="en-US" sz="2800"/>
              <a:t> – P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2667000" y="4768850"/>
            <a:ext cx="6096000" cy="15494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800">
                <a:solidFill>
                  <a:srgbClr val="0000FF"/>
                </a:solidFill>
              </a:rPr>
              <a:t>Assumptions: </a:t>
            </a:r>
          </a:p>
          <a:p>
            <a:pPr>
              <a:spcBef>
                <a:spcPct val="30000"/>
              </a:spcBef>
            </a:pPr>
            <a:r>
              <a:rPr lang="en-US"/>
              <a:t>Both sample sizes are large, </a:t>
            </a:r>
          </a:p>
          <a:p>
            <a:pPr>
              <a:spcBef>
                <a:spcPct val="30000"/>
              </a:spcBef>
            </a:pPr>
            <a:r>
              <a:rPr lang="en-US"/>
              <a:t>	nP(1 – P) &gt; 5</a:t>
            </a:r>
            <a:r>
              <a:rPr lang="en-US" sz="2800">
                <a:sym typeface="Symbol" pitchFamily="18" charset="2"/>
              </a:rPr>
              <a:t> </a:t>
            </a:r>
          </a:p>
        </p:txBody>
      </p:sp>
      <p:sp>
        <p:nvSpPr>
          <p:cNvPr id="4916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CD7D7088-59FC-4ADE-8019-1BD51B317BF3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61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10.3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2667000" y="1490663"/>
            <a:ext cx="5745163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Tests of the Difference Between Two Population Proportions (Large Samples)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Two Population Proportions</a:t>
            </a:r>
          </a:p>
        </p:txBody>
      </p:sp>
      <p:sp>
        <p:nvSpPr>
          <p:cNvPr id="12302" name="Rectangle 6"/>
          <p:cNvSpPr>
            <a:spLocks noGrp="1" noChangeArrowheads="1"/>
          </p:cNvSpPr>
          <p:nvPr>
            <p:ph idx="1"/>
          </p:nvPr>
        </p:nvSpPr>
        <p:spPr>
          <a:xfrm>
            <a:off x="2514600" y="1868488"/>
            <a:ext cx="6400800" cy="4532312"/>
          </a:xfrm>
        </p:spPr>
        <p:txBody>
          <a:bodyPr/>
          <a:lstStyle/>
          <a:p>
            <a:pPr eaLnBrk="1" hangingPunct="1"/>
            <a:r>
              <a:rPr lang="en-US" smtClean="0"/>
              <a:t>The random variable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has a standard normal distribution</a:t>
            </a:r>
          </a:p>
        </p:txBody>
      </p:sp>
      <p:sp>
        <p:nvSpPr>
          <p:cNvPr id="123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04" name="Rectangle 3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2305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12306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211513" y="2789238"/>
          <a:ext cx="4157662" cy="1709737"/>
        </p:xfrm>
        <a:graphic>
          <a:graphicData uri="http://schemas.openxmlformats.org/presentationml/2006/ole">
            <p:oleObj spid="_x0000_s12300" name="Equation" r:id="rId3" imgW="1790640" imgH="736560" progId="Equation.3">
              <p:embed/>
            </p:oleObj>
          </a:graphicData>
        </a:graphic>
      </p:graphicFrame>
      <p:sp>
        <p:nvSpPr>
          <p:cNvPr id="1230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59D3684-6D5B-413F-973C-0727CAEBD9FC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3038"/>
            <a:ext cx="7391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 Statistic for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133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8" name="Rectangle 3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333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13340" name="Text Box 5"/>
          <p:cNvSpPr txBox="1">
            <a:spLocks noChangeArrowheads="1"/>
          </p:cNvSpPr>
          <p:nvPr/>
        </p:nvSpPr>
        <p:spPr bwMode="auto">
          <a:xfrm>
            <a:off x="3621088" y="1709738"/>
            <a:ext cx="3581400" cy="12874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The test statistic for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    H</a:t>
            </a:r>
            <a:r>
              <a:rPr lang="en-US" sz="2800" baseline="-25000"/>
              <a:t>0</a:t>
            </a:r>
            <a:r>
              <a:rPr lang="en-US" sz="2800"/>
              <a:t>: P</a:t>
            </a:r>
            <a:r>
              <a:rPr lang="en-US" sz="2800" baseline="-25000"/>
              <a:t>x</a:t>
            </a:r>
            <a:r>
              <a:rPr lang="en-US" sz="2800"/>
              <a:t> – P</a:t>
            </a:r>
            <a:r>
              <a:rPr lang="en-US" sz="2800" baseline="-25000"/>
              <a:t>y</a:t>
            </a:r>
            <a:r>
              <a:rPr lang="en-US" sz="2800"/>
              <a:t> = 0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  is a  z  value: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962275" y="3246438"/>
          <a:ext cx="5267325" cy="1909762"/>
        </p:xfrm>
        <a:graphic>
          <a:graphicData uri="http://schemas.openxmlformats.org/presentationml/2006/ole">
            <p:oleObj spid="_x0000_s13334" name="Equation" r:id="rId3" imgW="2032000" imgH="73660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4943475" y="5464175"/>
          <a:ext cx="2152650" cy="950913"/>
        </p:xfrm>
        <a:graphic>
          <a:graphicData uri="http://schemas.openxmlformats.org/presentationml/2006/ole">
            <p:oleObj spid="_x0000_s13335" name="Equation" r:id="rId4" imgW="34972200" imgH="15419880" progId="Equation.3">
              <p:embed/>
            </p:oleObj>
          </a:graphicData>
        </a:graphic>
      </p:graphicFrame>
      <p:sp>
        <p:nvSpPr>
          <p:cNvPr id="13341" name="Rectangle 9"/>
          <p:cNvSpPr>
            <a:spLocks noChangeArrowheads="1"/>
          </p:cNvSpPr>
          <p:nvPr/>
        </p:nvSpPr>
        <p:spPr bwMode="auto">
          <a:xfrm>
            <a:off x="3614738" y="5734050"/>
            <a:ext cx="12065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ym typeface="Symbol" pitchFamily="18" charset="2"/>
              </a:rPr>
              <a:t>  Where</a:t>
            </a:r>
            <a:endParaRPr lang="en-US">
              <a:sym typeface="Symbol" pitchFamily="18" charset="2"/>
            </a:endParaRPr>
          </a:p>
        </p:txBody>
      </p:sp>
      <p:sp>
        <p:nvSpPr>
          <p:cNvPr id="1334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4EBECC4D-4FF1-4CFA-8CA9-C344820D22A7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209550"/>
            <a:ext cx="7391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Decision Rules: Proportions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1600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4648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75438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8" name="Freeform 5"/>
          <p:cNvSpPr>
            <a:spLocks/>
          </p:cNvSpPr>
          <p:nvPr/>
        </p:nvSpPr>
        <p:spPr bwMode="auto">
          <a:xfrm flipH="1">
            <a:off x="8153400" y="44196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32766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810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819400" y="1600200"/>
            <a:ext cx="3429000" cy="533400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819400" y="1600200"/>
            <a:ext cx="3429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4800" y="2133600"/>
            <a:ext cx="2743200" cy="1354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>
                <a:sym typeface="Symbol" pitchFamily="18" charset="2"/>
              </a:rPr>
              <a:t>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0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200400" y="2133600"/>
            <a:ext cx="2743200" cy="1354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≤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 0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1722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096000" y="2133600"/>
            <a:ext cx="2743200" cy="13541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</a:t>
            </a: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P</a:t>
            </a:r>
            <a:r>
              <a:rPr lang="en-US" baseline="-25000"/>
              <a:t>x</a:t>
            </a:r>
            <a:r>
              <a:rPr lang="en-US"/>
              <a:t> – P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0</a:t>
            </a:r>
          </a:p>
        </p:txBody>
      </p:sp>
      <p:sp>
        <p:nvSpPr>
          <p:cNvPr id="54287" name="Freeform 15"/>
          <p:cNvSpPr>
            <a:spLocks/>
          </p:cNvSpPr>
          <p:nvPr/>
        </p:nvSpPr>
        <p:spPr bwMode="auto">
          <a:xfrm>
            <a:off x="304800" y="44196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Freeform 16"/>
          <p:cNvSpPr>
            <a:spLocks/>
          </p:cNvSpPr>
          <p:nvPr/>
        </p:nvSpPr>
        <p:spPr bwMode="auto">
          <a:xfrm>
            <a:off x="3810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Freeform 17"/>
          <p:cNvSpPr>
            <a:spLocks/>
          </p:cNvSpPr>
          <p:nvPr/>
        </p:nvSpPr>
        <p:spPr bwMode="auto">
          <a:xfrm>
            <a:off x="16002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304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96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 flipH="1">
            <a:off x="5257800" y="44196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Freeform 21"/>
          <p:cNvSpPr>
            <a:spLocks/>
          </p:cNvSpPr>
          <p:nvPr/>
        </p:nvSpPr>
        <p:spPr bwMode="auto">
          <a:xfrm>
            <a:off x="34290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Freeform 22"/>
          <p:cNvSpPr>
            <a:spLocks/>
          </p:cNvSpPr>
          <p:nvPr/>
        </p:nvSpPr>
        <p:spPr bwMode="auto">
          <a:xfrm>
            <a:off x="46482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3352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410200" y="38862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6248400" y="44196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Freeform 26"/>
          <p:cNvSpPr>
            <a:spLocks/>
          </p:cNvSpPr>
          <p:nvPr/>
        </p:nvSpPr>
        <p:spPr bwMode="auto">
          <a:xfrm>
            <a:off x="6324600" y="38100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9" name="Freeform 27"/>
          <p:cNvSpPr>
            <a:spLocks/>
          </p:cNvSpPr>
          <p:nvPr/>
        </p:nvSpPr>
        <p:spPr bwMode="auto">
          <a:xfrm>
            <a:off x="7543800" y="38100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62484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6248400" y="388620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6553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8153400" y="388620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>
            <a:off x="83058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H="1">
            <a:off x="5410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304800" y="38862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685800" y="48768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-z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6553200" y="48768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5029200" y="48768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7924800" y="48768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z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9906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69342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81534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457200" y="5486400"/>
            <a:ext cx="236220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54316" name="Rectangle 44"/>
          <p:cNvSpPr>
            <a:spLocks noChangeArrowheads="1"/>
          </p:cNvSpPr>
          <p:nvPr/>
        </p:nvSpPr>
        <p:spPr bwMode="auto">
          <a:xfrm>
            <a:off x="3429000" y="5486400"/>
            <a:ext cx="236220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&gt; z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6248400" y="5486400"/>
            <a:ext cx="2438400" cy="606425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z &lt; -z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 </a:t>
            </a:r>
            <a:r>
              <a:rPr lang="en-US" sz="2000" baseline="-25000"/>
              <a:t> </a:t>
            </a:r>
            <a:r>
              <a:rPr lang="en-US" sz="2000"/>
              <a:t>or z &gt; z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000"/>
              <a:t> </a:t>
            </a:r>
          </a:p>
        </p:txBody>
      </p:sp>
      <p:sp>
        <p:nvSpPr>
          <p:cNvPr id="54318" name="Slide Number Placeholder 4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8FF2C328-826D-498F-9140-DEFFC7E03906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5938"/>
            <a:ext cx="7299325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Two Sample Tests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667000" y="1490663"/>
            <a:ext cx="3810000" cy="914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43200" y="1643063"/>
            <a:ext cx="36576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Two Sample Tests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487613" y="3014663"/>
            <a:ext cx="2057400" cy="16002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563813" y="3014663"/>
            <a:ext cx="1905000" cy="1552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28600" y="3014663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04800" y="3014663"/>
            <a:ext cx="1905000" cy="1570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Dependent Samples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7010400" y="3014663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10400" y="3243263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Variances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572000" y="24050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219200" y="2709863"/>
            <a:ext cx="678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554413" y="2709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8001000" y="2709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487613" y="5148263"/>
            <a:ext cx="2057400" cy="854075"/>
          </a:xfrm>
          <a:prstGeom prst="rect">
            <a:avLst/>
          </a:prstGeom>
          <a:solidFill>
            <a:srgbClr val="FCC2E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Group 1 vs. independent     Group 2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228600" y="5148263"/>
            <a:ext cx="2057400" cy="854075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Same group before vs. after treatment 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7010400" y="5148263"/>
            <a:ext cx="2057400" cy="57943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Variance 1 vs.</a:t>
            </a:r>
          </a:p>
          <a:p>
            <a:pPr>
              <a:lnSpc>
                <a:spcPct val="50000"/>
              </a:lnSpc>
              <a:spcBef>
                <a:spcPct val="30000"/>
              </a:spcBef>
            </a:pPr>
            <a:r>
              <a:rPr lang="en-US" sz="1800"/>
              <a:t>Variance 2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82563" y="4843463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724400" y="3014663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00600" y="3243263"/>
            <a:ext cx="19050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724400" y="5148263"/>
            <a:ext cx="2057400" cy="606425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Proportion 1 vs. Proportion 2 </a:t>
            </a: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5715000" y="2709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1219200" y="27098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CBE1437A-9C2E-48EC-8B3B-BF06F25AA8F6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685800" y="1752600"/>
            <a:ext cx="65532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Is there a significant difference between the proportion of men and the proportion of women who will vote Yes on Proposition A?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In a random sample, 36 of 72 men and 31 of 50 women indicated they would vote Yes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Test at the .05 level of significance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55301" name="Picture 5" descr="j0129057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600200"/>
            <a:ext cx="1706563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D465BD62-BFD4-4F7B-B97A-CBB3E4F8BF0F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6715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The hypothesis test is:</a:t>
            </a:r>
          </a:p>
        </p:txBody>
      </p:sp>
      <p:sp>
        <p:nvSpPr>
          <p:cNvPr id="143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70" name="Rectangle 2"/>
          <p:cNvSpPr>
            <a:spLocks noChangeArrowheads="1"/>
          </p:cNvSpPr>
          <p:nvPr/>
        </p:nvSpPr>
        <p:spPr bwMode="auto">
          <a:xfrm>
            <a:off x="1066800" y="3733800"/>
            <a:ext cx="4419600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4371" name="Text Box 4"/>
          <p:cNvSpPr txBox="1">
            <a:spLocks noChangeArrowheads="1"/>
          </p:cNvSpPr>
          <p:nvPr/>
        </p:nvSpPr>
        <p:spPr bwMode="auto">
          <a:xfrm>
            <a:off x="1316038" y="2001838"/>
            <a:ext cx="7686675" cy="1279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000"/>
          </a:p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P</a:t>
            </a:r>
            <a:r>
              <a:rPr lang="en-US" baseline="-25000"/>
              <a:t>M</a:t>
            </a:r>
            <a:r>
              <a:rPr lang="en-US"/>
              <a:t> – P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0   </a:t>
            </a:r>
            <a:r>
              <a:rPr lang="en-US" sz="2000">
                <a:sym typeface="Symbol" pitchFamily="18" charset="2"/>
              </a:rPr>
              <a:t>(the two proportions are equal)</a:t>
            </a:r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P</a:t>
            </a:r>
            <a:r>
              <a:rPr lang="en-US" baseline="-25000"/>
              <a:t>M</a:t>
            </a:r>
            <a:r>
              <a:rPr lang="en-US"/>
              <a:t> – P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0   </a:t>
            </a:r>
            <a:r>
              <a:rPr lang="en-US" sz="2000">
                <a:sym typeface="Symbol" pitchFamily="18" charset="2"/>
              </a:rPr>
              <a:t>(there is a significant difference between</a:t>
            </a:r>
          </a:p>
          <a:p>
            <a:r>
              <a:rPr lang="en-US" sz="2000">
                <a:sym typeface="Symbol" pitchFamily="18" charset="2"/>
              </a:rPr>
              <a:t>			proportions)</a:t>
            </a:r>
          </a:p>
        </p:txBody>
      </p:sp>
      <p:sp>
        <p:nvSpPr>
          <p:cNvPr id="14372" name="Rectangle 5"/>
          <p:cNvSpPr>
            <a:spLocks noChangeArrowheads="1"/>
          </p:cNvSpPr>
          <p:nvPr/>
        </p:nvSpPr>
        <p:spPr bwMode="auto">
          <a:xfrm>
            <a:off x="609600" y="32766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The sample proportions are:</a:t>
            </a:r>
          </a:p>
          <a:p>
            <a:pPr marL="693738" lvl="1" indent="-268288" defTabSz="852488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Men:  		 = 36/72 = .50</a:t>
            </a:r>
          </a:p>
          <a:p>
            <a:pPr marL="693738" lvl="1" indent="-268288" defTabSz="852488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Women:  	 = 31/50 = .62</a:t>
            </a: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931863" y="5222875"/>
          <a:ext cx="7561262" cy="904875"/>
        </p:xfrm>
        <a:graphic>
          <a:graphicData uri="http://schemas.openxmlformats.org/presentationml/2006/ole">
            <p:oleObj spid="_x0000_s14365" name="Equation" r:id="rId3" imgW="3708400" imgH="444500" progId="Equation.3">
              <p:embed/>
            </p:oleObj>
          </a:graphicData>
        </a:graphic>
      </p:graphicFrame>
      <p:sp>
        <p:nvSpPr>
          <p:cNvPr id="14373" name="Text Box 7"/>
          <p:cNvSpPr txBox="1">
            <a:spLocks noChangeArrowheads="1"/>
          </p:cNvSpPr>
          <p:nvPr/>
        </p:nvSpPr>
        <p:spPr bwMode="auto">
          <a:xfrm>
            <a:off x="609600" y="4648200"/>
            <a:ext cx="7239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 The estimate for the common overall proportion is:</a:t>
            </a:r>
          </a:p>
        </p:txBody>
      </p:sp>
      <p:sp>
        <p:nvSpPr>
          <p:cNvPr id="14374" name="Rectangle 8"/>
          <p:cNvSpPr>
            <a:spLocks noChangeArrowheads="1"/>
          </p:cNvSpPr>
          <p:nvPr/>
        </p:nvSpPr>
        <p:spPr bwMode="auto">
          <a:xfrm>
            <a:off x="990600" y="173038"/>
            <a:ext cx="7793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Example: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Two Population Proportions</a:t>
            </a:r>
          </a:p>
        </p:txBody>
      </p:sp>
      <p:sp>
        <p:nvSpPr>
          <p:cNvPr id="14375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2816225" y="3686175"/>
          <a:ext cx="422275" cy="474663"/>
        </p:xfrm>
        <a:graphic>
          <a:graphicData uri="http://schemas.openxmlformats.org/presentationml/2006/ole">
            <p:oleObj spid="_x0000_s14366" name="Equation" r:id="rId4" imgW="203112" imgH="228501" progId="Equation.3">
              <p:embed/>
            </p:oleObj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2816225" y="4087813"/>
          <a:ext cx="474663" cy="474662"/>
        </p:xfrm>
        <a:graphic>
          <a:graphicData uri="http://schemas.openxmlformats.org/presentationml/2006/ole">
            <p:oleObj spid="_x0000_s14367" name="Equation" r:id="rId5" imgW="228600" imgH="228600" progId="Equation.3">
              <p:embed/>
            </p:oleObj>
          </a:graphicData>
        </a:graphic>
      </p:graphicFrame>
      <p:sp>
        <p:nvSpPr>
          <p:cNvPr id="14376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B0BF870E-26E5-4D24-99AA-E6B355CC3083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136525"/>
            <a:ext cx="7793038" cy="1098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153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5" name="Line 2"/>
          <p:cNvSpPr>
            <a:spLocks noChangeShapeType="1"/>
          </p:cNvSpPr>
          <p:nvPr/>
        </p:nvSpPr>
        <p:spPr bwMode="auto">
          <a:xfrm flipV="1">
            <a:off x="7010400" y="31242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4"/>
          <p:cNvSpPr>
            <a:spLocks noChangeArrowheads="1"/>
          </p:cNvSpPr>
          <p:nvPr/>
        </p:nvSpPr>
        <p:spPr bwMode="auto">
          <a:xfrm>
            <a:off x="695325" y="5294313"/>
            <a:ext cx="838200" cy="4572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5377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51879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test statistic for  P</a:t>
            </a:r>
            <a:r>
              <a:rPr lang="en-US" baseline="-25000"/>
              <a:t>M</a:t>
            </a:r>
            <a:r>
              <a:rPr lang="en-US"/>
              <a:t> – P</a:t>
            </a:r>
            <a:r>
              <a:rPr lang="en-US" baseline="-25000"/>
              <a:t>W</a:t>
            </a:r>
            <a:r>
              <a:rPr lang="en-US"/>
              <a:t> = 0 is:</a:t>
            </a:r>
          </a:p>
        </p:txBody>
      </p:sp>
      <p:sp>
        <p:nvSpPr>
          <p:cNvPr id="15378" name="Text Box 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379" name="Line 8"/>
          <p:cNvSpPr>
            <a:spLocks noChangeShapeType="1"/>
          </p:cNvSpPr>
          <p:nvPr/>
        </p:nvSpPr>
        <p:spPr bwMode="auto">
          <a:xfrm>
            <a:off x="7315200" y="2133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Freeform 9"/>
          <p:cNvSpPr>
            <a:spLocks/>
          </p:cNvSpPr>
          <p:nvPr/>
        </p:nvSpPr>
        <p:spPr bwMode="auto">
          <a:xfrm flipH="1">
            <a:off x="7924800" y="2743200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Freeform 10"/>
          <p:cNvSpPr>
            <a:spLocks/>
          </p:cNvSpPr>
          <p:nvPr/>
        </p:nvSpPr>
        <p:spPr bwMode="auto">
          <a:xfrm>
            <a:off x="6019800" y="2743200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Freeform 11"/>
          <p:cNvSpPr>
            <a:spLocks/>
          </p:cNvSpPr>
          <p:nvPr/>
        </p:nvSpPr>
        <p:spPr bwMode="auto">
          <a:xfrm>
            <a:off x="6096000" y="2133600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Freeform 12"/>
          <p:cNvSpPr>
            <a:spLocks/>
          </p:cNvSpPr>
          <p:nvPr/>
        </p:nvSpPr>
        <p:spPr bwMode="auto">
          <a:xfrm>
            <a:off x="7315200" y="2133600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Line 13"/>
          <p:cNvSpPr>
            <a:spLocks noChangeShapeType="1"/>
          </p:cNvSpPr>
          <p:nvPr/>
        </p:nvSpPr>
        <p:spPr bwMode="auto">
          <a:xfrm>
            <a:off x="6019800" y="3124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14"/>
          <p:cNvSpPr>
            <a:spLocks noChangeShapeType="1"/>
          </p:cNvSpPr>
          <p:nvPr/>
        </p:nvSpPr>
        <p:spPr bwMode="auto">
          <a:xfrm>
            <a:off x="63246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15"/>
          <p:cNvSpPr>
            <a:spLocks noChangeArrowheads="1"/>
          </p:cNvSpPr>
          <p:nvPr/>
        </p:nvSpPr>
        <p:spPr bwMode="auto">
          <a:xfrm>
            <a:off x="8077200" y="2286000"/>
            <a:ext cx="83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.025</a:t>
            </a:r>
          </a:p>
        </p:txBody>
      </p:sp>
      <p:sp>
        <p:nvSpPr>
          <p:cNvPr id="15387" name="Line 16"/>
          <p:cNvSpPr>
            <a:spLocks noChangeShapeType="1"/>
          </p:cNvSpPr>
          <p:nvPr/>
        </p:nvSpPr>
        <p:spPr bwMode="auto">
          <a:xfrm flipH="1">
            <a:off x="80772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17"/>
          <p:cNvSpPr>
            <a:spLocks noChangeArrowheads="1"/>
          </p:cNvSpPr>
          <p:nvPr/>
        </p:nvSpPr>
        <p:spPr bwMode="auto">
          <a:xfrm>
            <a:off x="6172200" y="32004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-1.96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7696200" y="3200400"/>
            <a:ext cx="685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1.96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15390" name="Line 19"/>
          <p:cNvSpPr>
            <a:spLocks noChangeShapeType="1"/>
          </p:cNvSpPr>
          <p:nvPr/>
        </p:nvSpPr>
        <p:spPr bwMode="auto">
          <a:xfrm>
            <a:off x="6705600" y="1905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20"/>
          <p:cNvSpPr>
            <a:spLocks noChangeShapeType="1"/>
          </p:cNvSpPr>
          <p:nvPr/>
        </p:nvSpPr>
        <p:spPr bwMode="auto">
          <a:xfrm>
            <a:off x="7924800" y="1905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21"/>
          <p:cNvSpPr>
            <a:spLocks noChangeArrowheads="1"/>
          </p:cNvSpPr>
          <p:nvPr/>
        </p:nvSpPr>
        <p:spPr bwMode="auto">
          <a:xfrm>
            <a:off x="5867400" y="2286000"/>
            <a:ext cx="83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.025</a:t>
            </a:r>
          </a:p>
        </p:txBody>
      </p:sp>
      <p:sp>
        <p:nvSpPr>
          <p:cNvPr id="15393" name="Rectangle 22"/>
          <p:cNvSpPr>
            <a:spLocks noChangeArrowheads="1"/>
          </p:cNvSpPr>
          <p:nvPr/>
        </p:nvSpPr>
        <p:spPr bwMode="auto">
          <a:xfrm>
            <a:off x="6629400" y="3505200"/>
            <a:ext cx="838200" cy="412750"/>
          </a:xfrm>
          <a:prstGeom prst="rect">
            <a:avLst/>
          </a:prstGeom>
          <a:solidFill>
            <a:srgbClr val="D5EE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-1.31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15394" name="Line 23"/>
          <p:cNvSpPr>
            <a:spLocks noChangeShapeType="1"/>
          </p:cNvSpPr>
          <p:nvPr/>
        </p:nvSpPr>
        <p:spPr bwMode="auto">
          <a:xfrm flipV="1">
            <a:off x="1536700" y="3757613"/>
            <a:ext cx="5083175" cy="1719262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24"/>
          <p:cNvSpPr>
            <a:spLocks noChangeArrowheads="1"/>
          </p:cNvSpPr>
          <p:nvPr/>
        </p:nvSpPr>
        <p:spPr bwMode="auto">
          <a:xfrm>
            <a:off x="4800600" y="4343400"/>
            <a:ext cx="41211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Decision:</a:t>
            </a: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Do not reject H</a:t>
            </a:r>
            <a:r>
              <a:rPr lang="en-US" b="1" baseline="-25000">
                <a:solidFill>
                  <a:srgbClr val="CC0000"/>
                </a:solidFill>
              </a:rPr>
              <a:t>0</a:t>
            </a:r>
            <a:endParaRPr lang="en-US" sz="2000" b="1">
              <a:solidFill>
                <a:srgbClr val="CC0000"/>
              </a:solidFill>
            </a:endParaRPr>
          </a:p>
        </p:txBody>
      </p:sp>
      <p:sp>
        <p:nvSpPr>
          <p:cNvPr id="15396" name="Rectangle 25"/>
          <p:cNvSpPr>
            <a:spLocks noChangeArrowheads="1"/>
          </p:cNvSpPr>
          <p:nvPr/>
        </p:nvSpPr>
        <p:spPr bwMode="auto">
          <a:xfrm>
            <a:off x="4800600" y="4800600"/>
            <a:ext cx="4191000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Conclusion: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CC0000"/>
                </a:solidFill>
              </a:rPr>
              <a:t>There is not  significant evidence of a difference between men and women in proportions who will vote yes.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5588" y="2582863"/>
          <a:ext cx="4491037" cy="3136900"/>
        </p:xfrm>
        <a:graphic>
          <a:graphicData uri="http://schemas.openxmlformats.org/presentationml/2006/ole">
            <p:oleObj spid="_x0000_s15372" name="Equation" r:id="rId3" imgW="2540000" imgH="1816100" progId="Equation.3">
              <p:embed/>
            </p:oleObj>
          </a:graphicData>
        </a:graphic>
      </p:graphicFrame>
      <p:sp>
        <p:nvSpPr>
          <p:cNvPr id="15397" name="Line 27"/>
          <p:cNvSpPr>
            <a:spLocks noChangeShapeType="1"/>
          </p:cNvSpPr>
          <p:nvPr/>
        </p:nvSpPr>
        <p:spPr bwMode="auto">
          <a:xfrm>
            <a:off x="79248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Line 28"/>
          <p:cNvSpPr>
            <a:spLocks noChangeShapeType="1"/>
          </p:cNvSpPr>
          <p:nvPr/>
        </p:nvSpPr>
        <p:spPr bwMode="auto">
          <a:xfrm flipH="1">
            <a:off x="57150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29"/>
          <p:cNvSpPr>
            <a:spLocks noChangeArrowheads="1"/>
          </p:cNvSpPr>
          <p:nvPr/>
        </p:nvSpPr>
        <p:spPr bwMode="auto">
          <a:xfrm>
            <a:off x="5715000" y="1676400"/>
            <a:ext cx="1143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  <a:endParaRPr lang="en-US" sz="1600" baseline="-25000">
              <a:latin typeface="Symbol" pitchFamily="18" charset="2"/>
            </a:endParaRPr>
          </a:p>
        </p:txBody>
      </p:sp>
      <p:sp>
        <p:nvSpPr>
          <p:cNvPr id="15400" name="Rectangle 30"/>
          <p:cNvSpPr>
            <a:spLocks noChangeArrowheads="1"/>
          </p:cNvSpPr>
          <p:nvPr/>
        </p:nvSpPr>
        <p:spPr bwMode="auto">
          <a:xfrm>
            <a:off x="7848600" y="1676400"/>
            <a:ext cx="1143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Reject H</a:t>
            </a:r>
            <a:r>
              <a:rPr lang="en-US" sz="1600" baseline="-25000"/>
              <a:t>0</a:t>
            </a:r>
            <a:endParaRPr lang="en-US" sz="1600" baseline="-25000">
              <a:latin typeface="Symbol" pitchFamily="18" charset="2"/>
            </a:endParaRPr>
          </a:p>
        </p:txBody>
      </p:sp>
      <p:sp>
        <p:nvSpPr>
          <p:cNvPr id="15401" name="Rectangle 31"/>
          <p:cNvSpPr>
            <a:spLocks noChangeArrowheads="1"/>
          </p:cNvSpPr>
          <p:nvPr/>
        </p:nvSpPr>
        <p:spPr bwMode="auto">
          <a:xfrm>
            <a:off x="549275" y="5843588"/>
            <a:ext cx="3429000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Critical Values = ±1.96</a:t>
            </a:r>
            <a:endParaRPr lang="en-US" b="1">
              <a:solidFill>
                <a:srgbClr val="E7B5C7"/>
              </a:solidFill>
            </a:endParaRP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For </a:t>
            </a:r>
            <a:r>
              <a:rPr lang="en-US" b="1">
                <a:solidFill>
                  <a:srgbClr val="339933"/>
                </a:solidFill>
                <a:sym typeface="Symbol" pitchFamily="18" charset="2"/>
              </a:rPr>
              <a:t> = .05</a:t>
            </a:r>
          </a:p>
        </p:txBody>
      </p:sp>
      <p:sp>
        <p:nvSpPr>
          <p:cNvPr id="15402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3421AA90-D016-4C8A-8011-E08CAE6D9F42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307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Tests of Equality of </a:t>
            </a:r>
            <a:br>
              <a:rPr lang="en-US" smtClean="0"/>
            </a:br>
            <a:r>
              <a:rPr lang="en-US" smtClean="0"/>
              <a:t>Two Variances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1000" y="1905000"/>
            <a:ext cx="2133600" cy="1371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Tests for Two</a:t>
            </a:r>
          </a:p>
          <a:p>
            <a:pPr algn="ctr"/>
            <a:r>
              <a:rPr lang="en-US"/>
              <a:t>Population </a:t>
            </a:r>
          </a:p>
          <a:p>
            <a:pPr algn="ctr"/>
            <a:r>
              <a:rPr lang="en-US"/>
              <a:t>Variances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14478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81000" y="3505200"/>
            <a:ext cx="21336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  test statistic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840163" y="4957763"/>
            <a:ext cx="2133600" cy="8223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≠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202363" y="518636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Two-tail test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172200" y="299561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Lower-tail test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6172200" y="398621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Upper-tail test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810000" y="2843213"/>
            <a:ext cx="2133600" cy="8223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&lt;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3810000" y="3910013"/>
            <a:ext cx="2133600" cy="8223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≤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&gt;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59404" name="Text Box 13"/>
          <p:cNvSpPr txBox="1">
            <a:spLocks noChangeArrowheads="1"/>
          </p:cNvSpPr>
          <p:nvPr/>
        </p:nvSpPr>
        <p:spPr bwMode="auto">
          <a:xfrm>
            <a:off x="2852738" y="1919288"/>
            <a:ext cx="6096000" cy="7350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>
                <a:solidFill>
                  <a:schemeClr val="folHlink"/>
                </a:solidFill>
              </a:rPr>
              <a:t>  </a:t>
            </a:r>
            <a:r>
              <a:rPr lang="en-US" sz="2800">
                <a:solidFill>
                  <a:srgbClr val="0000FF"/>
                </a:solidFill>
              </a:rPr>
              <a:t>Goal:</a:t>
            </a:r>
            <a:r>
              <a:rPr lang="en-US" sz="2800"/>
              <a:t> Test hypotheses about two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800"/>
              <a:t>              population variances </a:t>
            </a:r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2633663" y="5953125"/>
            <a:ext cx="471805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The two populations are assumed to be independent and normally distributed</a:t>
            </a:r>
            <a:endParaRPr lang="en-US" sz="2800"/>
          </a:p>
        </p:txBody>
      </p:sp>
      <p:sp>
        <p:nvSpPr>
          <p:cNvPr id="59406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AD6E7F34-CA02-4D93-8D19-FA22C53EF7F8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407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10.4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307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Tests for </a:t>
            </a:r>
            <a:br>
              <a:rPr lang="en-US" smtClean="0"/>
            </a:br>
            <a:r>
              <a:rPr lang="en-US" smtClean="0"/>
              <a:t>Two Variances</a:t>
            </a:r>
          </a:p>
        </p:txBody>
      </p:sp>
      <p:sp>
        <p:nvSpPr>
          <p:cNvPr id="164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08" name="Rectangle 3"/>
          <p:cNvSpPr>
            <a:spLocks noChangeArrowheads="1"/>
          </p:cNvSpPr>
          <p:nvPr/>
        </p:nvSpPr>
        <p:spPr bwMode="auto">
          <a:xfrm>
            <a:off x="381000" y="1905000"/>
            <a:ext cx="2133600" cy="1371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Tests for Two</a:t>
            </a:r>
          </a:p>
          <a:p>
            <a:pPr algn="ctr"/>
            <a:r>
              <a:rPr lang="en-US"/>
              <a:t>Population </a:t>
            </a:r>
          </a:p>
          <a:p>
            <a:pPr algn="ctr"/>
            <a:r>
              <a:rPr lang="en-US"/>
              <a:t>Variances</a:t>
            </a:r>
          </a:p>
        </p:txBody>
      </p:sp>
      <p:sp>
        <p:nvSpPr>
          <p:cNvPr id="16409" name="Line 4"/>
          <p:cNvSpPr>
            <a:spLocks noChangeShapeType="1"/>
          </p:cNvSpPr>
          <p:nvPr/>
        </p:nvSpPr>
        <p:spPr bwMode="auto">
          <a:xfrm flipV="1">
            <a:off x="14478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0" name="Rectangle 5"/>
          <p:cNvSpPr>
            <a:spLocks noChangeArrowheads="1"/>
          </p:cNvSpPr>
          <p:nvPr/>
        </p:nvSpPr>
        <p:spPr bwMode="auto">
          <a:xfrm>
            <a:off x="381000" y="3505200"/>
            <a:ext cx="21336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  test statistic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4389438" y="2295525"/>
          <a:ext cx="2001837" cy="1423988"/>
        </p:xfrm>
        <a:graphic>
          <a:graphicData uri="http://schemas.openxmlformats.org/presentationml/2006/ole">
            <p:oleObj spid="_x0000_s16404" name="Equation" r:id="rId3" imgW="660113" imgH="469696" progId="Equation.3">
              <p:embed/>
            </p:oleObj>
          </a:graphicData>
        </a:graphic>
      </p:graphicFrame>
      <p:sp>
        <p:nvSpPr>
          <p:cNvPr id="16411" name="Text Box 15"/>
          <p:cNvSpPr txBox="1">
            <a:spLocks noChangeArrowheads="1"/>
          </p:cNvSpPr>
          <p:nvPr/>
        </p:nvSpPr>
        <p:spPr bwMode="auto">
          <a:xfrm>
            <a:off x="3584575" y="174625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random variable</a:t>
            </a:r>
          </a:p>
        </p:txBody>
      </p:sp>
      <p:sp>
        <p:nvSpPr>
          <p:cNvPr id="16412" name="Text Box 16"/>
          <p:cNvSpPr txBox="1">
            <a:spLocks noChangeArrowheads="1"/>
          </p:cNvSpPr>
          <p:nvPr/>
        </p:nvSpPr>
        <p:spPr bwMode="auto">
          <a:xfrm>
            <a:off x="3548063" y="3905250"/>
            <a:ext cx="5340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 an F distribution with (n</a:t>
            </a:r>
            <a:r>
              <a:rPr lang="en-US" baseline="-25000"/>
              <a:t>x</a:t>
            </a:r>
            <a:r>
              <a:rPr lang="en-US"/>
              <a:t> – 1) numerator degrees of freedom and (n</a:t>
            </a:r>
            <a:r>
              <a:rPr lang="en-US" baseline="-25000"/>
              <a:t>y</a:t>
            </a:r>
            <a:r>
              <a:rPr lang="en-US"/>
              <a:t> – 1) denominator degrees of freedom</a:t>
            </a:r>
          </a:p>
        </p:txBody>
      </p:sp>
      <p:sp>
        <p:nvSpPr>
          <p:cNvPr id="16413" name="Text Box 17"/>
          <p:cNvSpPr txBox="1">
            <a:spLocks noChangeArrowheads="1"/>
          </p:cNvSpPr>
          <p:nvPr/>
        </p:nvSpPr>
        <p:spPr bwMode="auto">
          <a:xfrm>
            <a:off x="1865313" y="5622925"/>
            <a:ext cx="5299075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/>
              <a:t>Denote an F value with </a:t>
            </a:r>
            <a:r>
              <a:rPr lang="en-US" sz="2000">
                <a:sym typeface="Symbol" pitchFamily="18" charset="2"/>
              </a:rPr>
              <a:t>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numerator and 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denominator degrees of freedom by</a:t>
            </a:r>
            <a:r>
              <a:rPr lang="en-US">
                <a:sym typeface="Symbol" pitchFamily="18" charset="2"/>
              </a:rPr>
              <a:t>  </a:t>
            </a:r>
            <a:endParaRPr lang="en-US" baseline="-25000">
              <a:sym typeface="Symbol" pitchFamily="18" charset="2"/>
            </a:endParaRPr>
          </a:p>
        </p:txBody>
      </p:sp>
      <p:sp>
        <p:nvSpPr>
          <p:cNvPr id="16414" name="Text Box 18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6415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635FEC2E-75E7-46E9-B619-852CB3CABD27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6069013" y="6078538"/>
          <a:ext cx="620712" cy="454025"/>
        </p:xfrm>
        <a:graphic>
          <a:graphicData uri="http://schemas.openxmlformats.org/presentationml/2006/ole">
            <p:oleObj spid="_x0000_s16405" name="Equation" r:id="rId4" imgW="330057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Test Statistic</a:t>
            </a:r>
          </a:p>
        </p:txBody>
      </p:sp>
      <p:sp>
        <p:nvSpPr>
          <p:cNvPr id="174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22" name="Rectangle 3"/>
          <p:cNvSpPr>
            <a:spLocks noChangeArrowheads="1"/>
          </p:cNvSpPr>
          <p:nvPr/>
        </p:nvSpPr>
        <p:spPr bwMode="auto">
          <a:xfrm>
            <a:off x="381000" y="1905000"/>
            <a:ext cx="2133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Tests for Two</a:t>
            </a:r>
          </a:p>
          <a:p>
            <a:pPr algn="ctr"/>
            <a:r>
              <a:rPr lang="en-US"/>
              <a:t>Population </a:t>
            </a:r>
          </a:p>
          <a:p>
            <a:pPr algn="ctr"/>
            <a:r>
              <a:rPr lang="en-US"/>
              <a:t>Variances</a:t>
            </a:r>
          </a:p>
        </p:txBody>
      </p:sp>
      <p:sp>
        <p:nvSpPr>
          <p:cNvPr id="17423" name="Line 4"/>
          <p:cNvSpPr>
            <a:spLocks noChangeShapeType="1"/>
          </p:cNvSpPr>
          <p:nvPr/>
        </p:nvSpPr>
        <p:spPr bwMode="auto">
          <a:xfrm flipV="1">
            <a:off x="14478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Rectangle 5"/>
          <p:cNvSpPr>
            <a:spLocks noChangeArrowheads="1"/>
          </p:cNvSpPr>
          <p:nvPr/>
        </p:nvSpPr>
        <p:spPr bwMode="auto">
          <a:xfrm>
            <a:off x="381000" y="3505200"/>
            <a:ext cx="21336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  test statistic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4827588" y="3027363"/>
          <a:ext cx="1474787" cy="1516062"/>
        </p:xfrm>
        <a:graphic>
          <a:graphicData uri="http://schemas.openxmlformats.org/presentationml/2006/ole">
            <p:oleObj spid="_x0000_s17419" name="Equation" r:id="rId3" imgW="457200" imgH="469900" progId="Equation.3">
              <p:embed/>
            </p:oleObj>
          </a:graphicData>
        </a:graphic>
      </p:graphicFrame>
      <p:sp>
        <p:nvSpPr>
          <p:cNvPr id="17425" name="Text Box 8"/>
          <p:cNvSpPr txBox="1">
            <a:spLocks noChangeArrowheads="1"/>
          </p:cNvSpPr>
          <p:nvPr/>
        </p:nvSpPr>
        <p:spPr bwMode="auto">
          <a:xfrm>
            <a:off x="3292475" y="1966913"/>
            <a:ext cx="5522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critical value for a hypothesis test about two population variances is</a:t>
            </a:r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3548063" y="4765675"/>
            <a:ext cx="534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 F has (n</a:t>
            </a:r>
            <a:r>
              <a:rPr lang="en-US" baseline="-25000"/>
              <a:t>x</a:t>
            </a:r>
            <a:r>
              <a:rPr lang="en-US"/>
              <a:t> – 1) numerator degrees of freedom and (n</a:t>
            </a:r>
            <a:r>
              <a:rPr lang="en-US" baseline="-25000"/>
              <a:t>y</a:t>
            </a:r>
            <a:r>
              <a:rPr lang="en-US"/>
              <a:t> – 1) denominator degrees of freedom</a:t>
            </a:r>
          </a:p>
        </p:txBody>
      </p:sp>
      <p:sp>
        <p:nvSpPr>
          <p:cNvPr id="17427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A6C37BB0-58F8-434F-9704-EA0FE2E6FA2B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4" name="Rectangle 11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297737" cy="990600"/>
          </a:xfrm>
        </p:spPr>
        <p:txBody>
          <a:bodyPr/>
          <a:lstStyle/>
          <a:p>
            <a:pPr eaLnBrk="1" hangingPunct="1"/>
            <a:r>
              <a:rPr lang="en-US" smtClean="0"/>
              <a:t>Decision Rules: Two Variances</a:t>
            </a:r>
          </a:p>
        </p:txBody>
      </p:sp>
      <p:sp>
        <p:nvSpPr>
          <p:cNvPr id="184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76" name="Rectangle 13"/>
          <p:cNvSpPr>
            <a:spLocks noChangeArrowheads="1"/>
          </p:cNvSpPr>
          <p:nvPr/>
        </p:nvSpPr>
        <p:spPr bwMode="auto">
          <a:xfrm>
            <a:off x="5181600" y="4648200"/>
            <a:ext cx="334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 rejection region for a two-tail test is:</a:t>
            </a:r>
          </a:p>
        </p:txBody>
      </p:sp>
      <p:sp>
        <p:nvSpPr>
          <p:cNvPr id="18477" name="Line 22"/>
          <p:cNvSpPr>
            <a:spLocks noChangeShapeType="1"/>
          </p:cNvSpPr>
          <p:nvPr/>
        </p:nvSpPr>
        <p:spPr bwMode="auto">
          <a:xfrm>
            <a:off x="4724400" y="1524000"/>
            <a:ext cx="0" cy="4876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8" name="Freeform 23"/>
          <p:cNvSpPr>
            <a:spLocks/>
          </p:cNvSpPr>
          <p:nvPr/>
        </p:nvSpPr>
        <p:spPr bwMode="auto">
          <a:xfrm>
            <a:off x="2116138" y="3370263"/>
            <a:ext cx="1701800" cy="228600"/>
          </a:xfrm>
          <a:custGeom>
            <a:avLst/>
            <a:gdLst>
              <a:gd name="T0" fmla="*/ 0 w 1072"/>
              <a:gd name="T1" fmla="*/ 2147483647 h 240"/>
              <a:gd name="T2" fmla="*/ 2147483647 w 1072"/>
              <a:gd name="T3" fmla="*/ 0 h 240"/>
              <a:gd name="T4" fmla="*/ 2147483647 w 1072"/>
              <a:gd name="T5" fmla="*/ 2147483647 h 240"/>
              <a:gd name="T6" fmla="*/ 2147483647 w 1072"/>
              <a:gd name="T7" fmla="*/ 2147483647 h 240"/>
              <a:gd name="T8" fmla="*/ 2147483647 w 1072"/>
              <a:gd name="T9" fmla="*/ 2147483647 h 240"/>
              <a:gd name="T10" fmla="*/ 2147483647 w 1072"/>
              <a:gd name="T11" fmla="*/ 2147483647 h 240"/>
              <a:gd name="T12" fmla="*/ 2147483647 w 1072"/>
              <a:gd name="T13" fmla="*/ 2147483647 h 240"/>
              <a:gd name="T14" fmla="*/ 2147483647 w 1072"/>
              <a:gd name="T15" fmla="*/ 2147483647 h 240"/>
              <a:gd name="T16" fmla="*/ 2147483647 w 1072"/>
              <a:gd name="T17" fmla="*/ 2147483647 h 240"/>
              <a:gd name="T18" fmla="*/ 2147483647 w 1072"/>
              <a:gd name="T19" fmla="*/ 2147483647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72"/>
              <a:gd name="T31" fmla="*/ 0 h 240"/>
              <a:gd name="T32" fmla="*/ 1072 w 1072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72" h="240">
                <a:moveTo>
                  <a:pt x="0" y="240"/>
                </a:moveTo>
                <a:lnTo>
                  <a:pt x="1" y="0"/>
                </a:lnTo>
                <a:lnTo>
                  <a:pt x="175" y="122"/>
                </a:lnTo>
                <a:lnTo>
                  <a:pt x="246" y="144"/>
                </a:lnTo>
                <a:lnTo>
                  <a:pt x="301" y="159"/>
                </a:lnTo>
                <a:lnTo>
                  <a:pt x="375" y="174"/>
                </a:lnTo>
                <a:lnTo>
                  <a:pt x="520" y="194"/>
                </a:lnTo>
                <a:lnTo>
                  <a:pt x="684" y="209"/>
                </a:lnTo>
                <a:lnTo>
                  <a:pt x="1071" y="224"/>
                </a:lnTo>
                <a:lnTo>
                  <a:pt x="1072" y="237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9" name="Line 24"/>
          <p:cNvSpPr>
            <a:spLocks noChangeShapeType="1"/>
          </p:cNvSpPr>
          <p:nvPr/>
        </p:nvSpPr>
        <p:spPr bwMode="auto">
          <a:xfrm>
            <a:off x="2117725" y="33702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0" name="Rectangle 25"/>
          <p:cNvSpPr>
            <a:spLocks noChangeArrowheads="1"/>
          </p:cNvSpPr>
          <p:nvPr/>
        </p:nvSpPr>
        <p:spPr bwMode="auto">
          <a:xfrm>
            <a:off x="4022725" y="3541713"/>
            <a:ext cx="533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F</a:t>
            </a:r>
            <a:r>
              <a:rPr lang="en-US" sz="3600" b="1" i="1"/>
              <a:t> </a:t>
            </a:r>
          </a:p>
        </p:txBody>
      </p:sp>
      <p:sp>
        <p:nvSpPr>
          <p:cNvPr id="18481" name="Rectangle 26"/>
          <p:cNvSpPr>
            <a:spLocks noChangeArrowheads="1"/>
          </p:cNvSpPr>
          <p:nvPr/>
        </p:nvSpPr>
        <p:spPr bwMode="auto">
          <a:xfrm>
            <a:off x="365125" y="3341688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/>
              <a:t> </a:t>
            </a:r>
          </a:p>
        </p:txBody>
      </p:sp>
      <p:sp>
        <p:nvSpPr>
          <p:cNvPr id="18482" name="Freeform 27"/>
          <p:cNvSpPr>
            <a:spLocks/>
          </p:cNvSpPr>
          <p:nvPr/>
        </p:nvSpPr>
        <p:spPr bwMode="auto">
          <a:xfrm>
            <a:off x="593725" y="2608263"/>
            <a:ext cx="3429000" cy="1011237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3" name="Line 28"/>
          <p:cNvSpPr>
            <a:spLocks noChangeShapeType="1"/>
          </p:cNvSpPr>
          <p:nvPr/>
        </p:nvSpPr>
        <p:spPr bwMode="auto">
          <a:xfrm flipH="1">
            <a:off x="2498725" y="32654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Text Box 29"/>
          <p:cNvSpPr txBox="1">
            <a:spLocks noChangeArrowheads="1"/>
          </p:cNvSpPr>
          <p:nvPr/>
        </p:nvSpPr>
        <p:spPr bwMode="auto">
          <a:xfrm>
            <a:off x="2651125" y="2960688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18485" name="Line 31"/>
          <p:cNvSpPr>
            <a:spLocks noChangeShapeType="1"/>
          </p:cNvSpPr>
          <p:nvPr/>
        </p:nvSpPr>
        <p:spPr bwMode="auto">
          <a:xfrm flipV="1">
            <a:off x="2117725" y="3598863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32"/>
          <p:cNvSpPr>
            <a:spLocks noChangeShapeType="1"/>
          </p:cNvSpPr>
          <p:nvPr/>
        </p:nvSpPr>
        <p:spPr bwMode="auto">
          <a:xfrm flipH="1">
            <a:off x="669925" y="37988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7" name="Line 33"/>
          <p:cNvSpPr>
            <a:spLocks noChangeShapeType="1"/>
          </p:cNvSpPr>
          <p:nvPr/>
        </p:nvSpPr>
        <p:spPr bwMode="auto">
          <a:xfrm flipH="1">
            <a:off x="2117725" y="3798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Rectangle 34"/>
          <p:cNvSpPr>
            <a:spLocks noChangeArrowheads="1"/>
          </p:cNvSpPr>
          <p:nvPr/>
        </p:nvSpPr>
        <p:spPr bwMode="auto">
          <a:xfrm>
            <a:off x="2667000" y="3798888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8489" name="Rectangle 35"/>
          <p:cNvSpPr>
            <a:spLocks noChangeArrowheads="1"/>
          </p:cNvSpPr>
          <p:nvPr/>
        </p:nvSpPr>
        <p:spPr bwMode="auto">
          <a:xfrm>
            <a:off x="768350" y="3798888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8490" name="Freeform 36"/>
          <p:cNvSpPr>
            <a:spLocks/>
          </p:cNvSpPr>
          <p:nvPr/>
        </p:nvSpPr>
        <p:spPr bwMode="auto">
          <a:xfrm>
            <a:off x="593725" y="2455863"/>
            <a:ext cx="3513138" cy="11430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37"/>
          <p:cNvSpPr>
            <a:spLocks/>
          </p:cNvSpPr>
          <p:nvPr/>
        </p:nvSpPr>
        <p:spPr bwMode="auto">
          <a:xfrm>
            <a:off x="6704013" y="3276600"/>
            <a:ext cx="1701800" cy="228600"/>
          </a:xfrm>
          <a:custGeom>
            <a:avLst/>
            <a:gdLst>
              <a:gd name="T0" fmla="*/ 0 w 1072"/>
              <a:gd name="T1" fmla="*/ 2147483647 h 240"/>
              <a:gd name="T2" fmla="*/ 2147483647 w 1072"/>
              <a:gd name="T3" fmla="*/ 0 h 240"/>
              <a:gd name="T4" fmla="*/ 2147483647 w 1072"/>
              <a:gd name="T5" fmla="*/ 2147483647 h 240"/>
              <a:gd name="T6" fmla="*/ 2147483647 w 1072"/>
              <a:gd name="T7" fmla="*/ 2147483647 h 240"/>
              <a:gd name="T8" fmla="*/ 2147483647 w 1072"/>
              <a:gd name="T9" fmla="*/ 2147483647 h 240"/>
              <a:gd name="T10" fmla="*/ 2147483647 w 1072"/>
              <a:gd name="T11" fmla="*/ 2147483647 h 240"/>
              <a:gd name="T12" fmla="*/ 2147483647 w 1072"/>
              <a:gd name="T13" fmla="*/ 2147483647 h 240"/>
              <a:gd name="T14" fmla="*/ 2147483647 w 1072"/>
              <a:gd name="T15" fmla="*/ 2147483647 h 240"/>
              <a:gd name="T16" fmla="*/ 2147483647 w 1072"/>
              <a:gd name="T17" fmla="*/ 2147483647 h 240"/>
              <a:gd name="T18" fmla="*/ 2147483647 w 1072"/>
              <a:gd name="T19" fmla="*/ 2147483647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72"/>
              <a:gd name="T31" fmla="*/ 0 h 240"/>
              <a:gd name="T32" fmla="*/ 1072 w 1072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72" h="240">
                <a:moveTo>
                  <a:pt x="0" y="240"/>
                </a:moveTo>
                <a:lnTo>
                  <a:pt x="1" y="0"/>
                </a:lnTo>
                <a:lnTo>
                  <a:pt x="175" y="122"/>
                </a:lnTo>
                <a:lnTo>
                  <a:pt x="246" y="144"/>
                </a:lnTo>
                <a:lnTo>
                  <a:pt x="301" y="159"/>
                </a:lnTo>
                <a:lnTo>
                  <a:pt x="375" y="174"/>
                </a:lnTo>
                <a:lnTo>
                  <a:pt x="520" y="194"/>
                </a:lnTo>
                <a:lnTo>
                  <a:pt x="684" y="209"/>
                </a:lnTo>
                <a:lnTo>
                  <a:pt x="1071" y="224"/>
                </a:lnTo>
                <a:lnTo>
                  <a:pt x="1072" y="237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2" name="Line 38"/>
          <p:cNvSpPr>
            <a:spLocks noChangeShapeType="1"/>
          </p:cNvSpPr>
          <p:nvPr/>
        </p:nvSpPr>
        <p:spPr bwMode="auto">
          <a:xfrm>
            <a:off x="67056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3" name="Freeform 39"/>
          <p:cNvSpPr>
            <a:spLocks/>
          </p:cNvSpPr>
          <p:nvPr/>
        </p:nvSpPr>
        <p:spPr bwMode="auto">
          <a:xfrm>
            <a:off x="5173663" y="2362200"/>
            <a:ext cx="3513137" cy="11430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Rectangle 40"/>
          <p:cNvSpPr>
            <a:spLocks noChangeArrowheads="1"/>
          </p:cNvSpPr>
          <p:nvPr/>
        </p:nvSpPr>
        <p:spPr bwMode="auto">
          <a:xfrm>
            <a:off x="8610600" y="3276600"/>
            <a:ext cx="533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F</a:t>
            </a:r>
            <a:r>
              <a:rPr lang="en-US" sz="3600" b="1" i="1"/>
              <a:t> </a:t>
            </a:r>
          </a:p>
        </p:txBody>
      </p:sp>
      <p:sp>
        <p:nvSpPr>
          <p:cNvPr id="18495" name="Rectangle 41"/>
          <p:cNvSpPr>
            <a:spLocks noChangeArrowheads="1"/>
          </p:cNvSpPr>
          <p:nvPr/>
        </p:nvSpPr>
        <p:spPr bwMode="auto">
          <a:xfrm>
            <a:off x="4953000" y="32766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/>
              <a:t> </a:t>
            </a:r>
          </a:p>
        </p:txBody>
      </p:sp>
      <p:sp>
        <p:nvSpPr>
          <p:cNvPr id="18496" name="Line 42"/>
          <p:cNvSpPr>
            <a:spLocks noChangeShapeType="1"/>
          </p:cNvSpPr>
          <p:nvPr/>
        </p:nvSpPr>
        <p:spPr bwMode="auto">
          <a:xfrm>
            <a:off x="5316538" y="198755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43"/>
          <p:cNvSpPr>
            <a:spLocks/>
          </p:cNvSpPr>
          <p:nvPr/>
        </p:nvSpPr>
        <p:spPr bwMode="auto">
          <a:xfrm>
            <a:off x="5181600" y="2514600"/>
            <a:ext cx="3429000" cy="1011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8" name="Line 44"/>
          <p:cNvSpPr>
            <a:spLocks noChangeShapeType="1"/>
          </p:cNvSpPr>
          <p:nvPr/>
        </p:nvSpPr>
        <p:spPr bwMode="auto">
          <a:xfrm flipH="1">
            <a:off x="7086600" y="3200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9" name="Text Box 45"/>
          <p:cNvSpPr txBox="1">
            <a:spLocks noChangeArrowheads="1"/>
          </p:cNvSpPr>
          <p:nvPr/>
        </p:nvSpPr>
        <p:spPr bwMode="auto">
          <a:xfrm>
            <a:off x="7239000" y="28956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18500" name="Line 46"/>
          <p:cNvSpPr>
            <a:spLocks noChangeShapeType="1"/>
          </p:cNvSpPr>
          <p:nvPr/>
        </p:nvSpPr>
        <p:spPr bwMode="auto">
          <a:xfrm flipV="1">
            <a:off x="6705600" y="3505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1" name="Line 47"/>
          <p:cNvSpPr>
            <a:spLocks noChangeShapeType="1"/>
          </p:cNvSpPr>
          <p:nvPr/>
        </p:nvSpPr>
        <p:spPr bwMode="auto">
          <a:xfrm flipH="1" flipV="1">
            <a:off x="5230813" y="3721100"/>
            <a:ext cx="1474787" cy="6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2" name="Line 48"/>
          <p:cNvSpPr>
            <a:spLocks noChangeShapeType="1"/>
          </p:cNvSpPr>
          <p:nvPr/>
        </p:nvSpPr>
        <p:spPr bwMode="auto">
          <a:xfrm flipH="1">
            <a:off x="67056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3" name="Rectangle 49"/>
          <p:cNvSpPr>
            <a:spLocks noChangeArrowheads="1"/>
          </p:cNvSpPr>
          <p:nvPr/>
        </p:nvSpPr>
        <p:spPr bwMode="auto">
          <a:xfrm>
            <a:off x="7385050" y="37338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8504" name="Rectangle 50"/>
          <p:cNvSpPr>
            <a:spLocks noChangeArrowheads="1"/>
          </p:cNvSpPr>
          <p:nvPr/>
        </p:nvSpPr>
        <p:spPr bwMode="auto">
          <a:xfrm>
            <a:off x="5267325" y="37338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8505" name="Rectangle 52"/>
          <p:cNvSpPr>
            <a:spLocks noChangeArrowheads="1"/>
          </p:cNvSpPr>
          <p:nvPr/>
        </p:nvSpPr>
        <p:spPr bwMode="auto">
          <a:xfrm>
            <a:off x="6324600" y="1692275"/>
            <a:ext cx="2133600" cy="8223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≠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8506" name="Rectangle 54"/>
          <p:cNvSpPr>
            <a:spLocks noChangeArrowheads="1"/>
          </p:cNvSpPr>
          <p:nvPr/>
        </p:nvSpPr>
        <p:spPr bwMode="auto">
          <a:xfrm>
            <a:off x="2120900" y="2112963"/>
            <a:ext cx="2133600" cy="82232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≤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 baseline="30000"/>
              <a:t>2</a:t>
            </a:r>
            <a:r>
              <a:rPr lang="en-US"/>
              <a:t> &gt;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8507" name="Text Box 65"/>
          <p:cNvSpPr txBox="1">
            <a:spLocks noChangeArrowheads="1"/>
          </p:cNvSpPr>
          <p:nvPr/>
        </p:nvSpPr>
        <p:spPr bwMode="auto">
          <a:xfrm>
            <a:off x="146050" y="1636713"/>
            <a:ext cx="47180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Use s</a:t>
            </a:r>
            <a:r>
              <a:rPr lang="en-US" sz="2000" baseline="-25000"/>
              <a:t>x</a:t>
            </a:r>
            <a:r>
              <a:rPr lang="en-US" sz="2000" baseline="30000"/>
              <a:t>2</a:t>
            </a:r>
            <a:r>
              <a:rPr lang="en-US" sz="2000"/>
              <a:t> to denote the larger variance.</a:t>
            </a:r>
            <a:endParaRPr lang="en-US" sz="2800" baseline="30000"/>
          </a:p>
        </p:txBody>
      </p:sp>
      <p:graphicFrame>
        <p:nvGraphicFramePr>
          <p:cNvPr id="18470" name="Object 38"/>
          <p:cNvGraphicFramePr>
            <a:graphicFrameLocks noChangeAspect="1"/>
          </p:cNvGraphicFramePr>
          <p:nvPr/>
        </p:nvGraphicFramePr>
        <p:xfrm>
          <a:off x="1755775" y="3978275"/>
          <a:ext cx="1138238" cy="474663"/>
        </p:xfrm>
        <a:graphic>
          <a:graphicData uri="http://schemas.openxmlformats.org/presentationml/2006/ole">
            <p:oleObj spid="_x0000_s18470" name="Equation" r:id="rId3" imgW="609336" imgH="253890" progId="Equation.3">
              <p:embed/>
            </p:oleObj>
          </a:graphicData>
        </a:graphic>
      </p:graphicFrame>
      <p:graphicFrame>
        <p:nvGraphicFramePr>
          <p:cNvPr id="18471" name="Object 39"/>
          <p:cNvGraphicFramePr>
            <a:graphicFrameLocks noChangeAspect="1"/>
          </p:cNvGraphicFramePr>
          <p:nvPr/>
        </p:nvGraphicFramePr>
        <p:xfrm>
          <a:off x="5267325" y="5403850"/>
          <a:ext cx="3201988" cy="474663"/>
        </p:xfrm>
        <a:graphic>
          <a:graphicData uri="http://schemas.openxmlformats.org/presentationml/2006/ole">
            <p:oleObj spid="_x0000_s18471" name="Equation" r:id="rId4" imgW="1714500" imgH="254000" progId="Equation.3">
              <p:embed/>
            </p:oleObj>
          </a:graphicData>
        </a:graphic>
      </p:graphicFrame>
      <p:graphicFrame>
        <p:nvGraphicFramePr>
          <p:cNvPr id="18472" name="Object 40"/>
          <p:cNvGraphicFramePr>
            <a:graphicFrameLocks noChangeAspect="1"/>
          </p:cNvGraphicFramePr>
          <p:nvPr/>
        </p:nvGraphicFramePr>
        <p:xfrm>
          <a:off x="6281738" y="3905250"/>
          <a:ext cx="1303337" cy="474663"/>
        </p:xfrm>
        <a:graphic>
          <a:graphicData uri="http://schemas.openxmlformats.org/presentationml/2006/ole">
            <p:oleObj spid="_x0000_s18472" name="Equation" r:id="rId5" imgW="698197" imgH="253890" progId="Equation.3">
              <p:embed/>
            </p:oleObj>
          </a:graphicData>
        </a:graphic>
      </p:graphicFrame>
      <p:sp>
        <p:nvSpPr>
          <p:cNvPr id="18508" name="Rectangle 69"/>
          <p:cNvSpPr>
            <a:spLocks noChangeArrowheads="1"/>
          </p:cNvSpPr>
          <p:nvPr/>
        </p:nvSpPr>
        <p:spPr bwMode="auto">
          <a:xfrm>
            <a:off x="5303838" y="5953125"/>
            <a:ext cx="334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where s</a:t>
            </a:r>
            <a:r>
              <a:rPr lang="en-US" sz="2000" baseline="-25000"/>
              <a:t>x</a:t>
            </a:r>
            <a:r>
              <a:rPr lang="en-US" sz="2000" baseline="30000"/>
              <a:t>2</a:t>
            </a:r>
            <a:r>
              <a:rPr lang="en-US" sz="2000"/>
              <a:t> is the larger of the two sample variances</a:t>
            </a:r>
          </a:p>
        </p:txBody>
      </p:sp>
      <p:graphicFrame>
        <p:nvGraphicFramePr>
          <p:cNvPr id="18473" name="Object 41"/>
          <p:cNvGraphicFramePr>
            <a:graphicFrameLocks noChangeAspect="1"/>
          </p:cNvGraphicFramePr>
          <p:nvPr/>
        </p:nvGraphicFramePr>
        <p:xfrm>
          <a:off x="804863" y="4598988"/>
          <a:ext cx="3071812" cy="481012"/>
        </p:xfrm>
        <a:graphic>
          <a:graphicData uri="http://schemas.openxmlformats.org/presentationml/2006/ole">
            <p:oleObj spid="_x0000_s18473" name="Equation" r:id="rId6" imgW="1625600" imgH="254000" progId="Equation.3">
              <p:embed/>
            </p:oleObj>
          </a:graphicData>
        </a:graphic>
      </p:graphicFrame>
      <p:sp>
        <p:nvSpPr>
          <p:cNvPr id="18509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94A917D3-3E23-466A-B488-EC1F7A470562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ChangeArrowheads="1"/>
          </p:cNvSpPr>
          <p:nvPr/>
        </p:nvSpPr>
        <p:spPr bwMode="auto">
          <a:xfrm>
            <a:off x="738188" y="1752600"/>
            <a:ext cx="7948612" cy="12954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762000" y="3048000"/>
            <a:ext cx="1524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286000" y="3048000"/>
            <a:ext cx="1676400" cy="1600200"/>
          </a:xfrm>
          <a:prstGeom prst="rect">
            <a:avLst/>
          </a:prstGeom>
          <a:solidFill>
            <a:srgbClr val="E2E0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3962400" y="3048000"/>
            <a:ext cx="1676400" cy="1600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85800" y="4800600"/>
            <a:ext cx="4648200" cy="1371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8" name="Rectangle 3"/>
          <p:cNvSpPr>
            <a:spLocks noChangeArrowheads="1"/>
          </p:cNvSpPr>
          <p:nvPr/>
        </p:nvSpPr>
        <p:spPr bwMode="auto">
          <a:xfrm>
            <a:off x="2308225" y="3027363"/>
            <a:ext cx="1676400" cy="1600200"/>
          </a:xfrm>
          <a:prstGeom prst="rect">
            <a:avLst/>
          </a:prstGeom>
          <a:solidFill>
            <a:srgbClr val="E2E0F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784225" y="3027363"/>
            <a:ext cx="1524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760413" y="1731963"/>
            <a:ext cx="7948612" cy="12954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64521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427038"/>
            <a:ext cx="7383462" cy="7715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Example: F Test</a:t>
            </a:r>
          </a:p>
        </p:txBody>
      </p:sp>
      <p:sp>
        <p:nvSpPr>
          <p:cNvPr id="64522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343400"/>
          </a:xfrm>
        </p:spPr>
        <p:txBody>
          <a:bodyPr lIns="90488" tIns="44450" rIns="90488" bIns="44450">
            <a:spAutoFit/>
          </a:bodyPr>
          <a:lstStyle/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smtClean="0"/>
              <a:t>You are a financial analyst for a brokerage firm.  You want to compare dividend yields between stocks listed on the NYSE &amp; NASDAQ.  You collect the following data</a:t>
            </a:r>
            <a:r>
              <a:rPr lang="en-US" smtClean="0"/>
              <a:t>:</a:t>
            </a:r>
          </a:p>
          <a:p>
            <a:pPr marL="0" indent="0" defTabSz="1684338" eaLnBrk="1" hangingPunct="1"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               	       </a:t>
            </a:r>
            <a:r>
              <a:rPr lang="en-US" sz="2400" b="1" u="sng" smtClean="0"/>
              <a:t>NYSE</a:t>
            </a:r>
            <a:r>
              <a:rPr lang="en-US" sz="2400" b="1" smtClean="0"/>
              <a:t>       	</a:t>
            </a:r>
            <a:r>
              <a:rPr lang="en-US" sz="2400" b="1" u="sng" smtClean="0"/>
              <a:t>NASDAQ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Number	 21	25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Mean	3.27	2.53</a:t>
            </a:r>
          </a:p>
          <a:p>
            <a:pPr marL="0" indent="0" defTabSz="1684338" eaLnBrk="1" hangingPunct="1"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Std dev	1.30	1.16</a:t>
            </a:r>
          </a:p>
          <a:p>
            <a:pPr marL="0" indent="0" defTabSz="1684338" eaLnBrk="1" hangingPunct="1">
              <a:lnSpc>
                <a:spcPct val="11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1200" smtClean="0"/>
          </a:p>
          <a:p>
            <a:pPr marL="0" indent="0" defTabSz="1684338" eaLnBrk="1" hangingPunct="1">
              <a:lnSpc>
                <a:spcPct val="11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smtClean="0"/>
              <a:t>Is there a difference in the 			variances between the NYSE 			&amp; NASDAQ at the </a:t>
            </a: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i="1" smtClean="0"/>
              <a:t> </a:t>
            </a:r>
            <a:r>
              <a:rPr lang="en-US" sz="2400" smtClean="0"/>
              <a:t>=</a:t>
            </a:r>
            <a:r>
              <a:rPr lang="en-US" sz="2400" b="1" smtClean="0"/>
              <a:t> </a:t>
            </a:r>
            <a:r>
              <a:rPr lang="en-US" sz="2400" smtClean="0"/>
              <a:t>0.10 level?</a:t>
            </a:r>
          </a:p>
        </p:txBody>
      </p:sp>
      <p:sp>
        <p:nvSpPr>
          <p:cNvPr id="645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64524" name="Picture 9" descr="j0309658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200400"/>
            <a:ext cx="32766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5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0D8C63A8-37CB-4664-96DF-83C35C46DF28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4"/>
          <p:cNvSpPr>
            <a:spLocks noChangeArrowheads="1"/>
          </p:cNvSpPr>
          <p:nvPr/>
        </p:nvSpPr>
        <p:spPr bwMode="auto">
          <a:xfrm>
            <a:off x="1219200" y="1981200"/>
            <a:ext cx="1925638" cy="838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9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468313"/>
            <a:ext cx="7383462" cy="730250"/>
          </a:xfrm>
        </p:spPr>
        <p:txBody>
          <a:bodyPr/>
          <a:lstStyle/>
          <a:p>
            <a:pPr eaLnBrk="1" hangingPunct="1"/>
            <a:r>
              <a:rPr lang="en-US" smtClean="0"/>
              <a:t>F Test: Example Solution</a:t>
            </a:r>
            <a:endParaRPr lang="en-US" i="1" smtClean="0"/>
          </a:p>
        </p:txBody>
      </p:sp>
      <p:sp>
        <p:nvSpPr>
          <p:cNvPr id="19470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077200" cy="4448175"/>
          </a:xfrm>
        </p:spPr>
        <p:txBody>
          <a:bodyPr/>
          <a:lstStyle/>
          <a:p>
            <a:pPr eaLnBrk="1" hangingPunct="1"/>
            <a:r>
              <a:rPr lang="en-US" sz="2400" smtClean="0"/>
              <a:t>Form the hypothesis test: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</a:t>
            </a: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=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   (</a:t>
            </a:r>
            <a:r>
              <a:rPr lang="en-US" sz="1900" smtClean="0"/>
              <a:t>there is no difference between variances)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H</a:t>
            </a:r>
            <a:r>
              <a:rPr lang="en-US" baseline="-25000" smtClean="0"/>
              <a:t>1</a:t>
            </a:r>
            <a:r>
              <a:rPr lang="en-US" smtClean="0"/>
              <a:t>: </a:t>
            </a: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≠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   (</a:t>
            </a:r>
            <a:r>
              <a:rPr lang="en-US" sz="1900" smtClean="0"/>
              <a:t>there is a difference between variances)</a:t>
            </a:r>
            <a:endParaRPr lang="el-GR" sz="1900" smtClean="0"/>
          </a:p>
        </p:txBody>
      </p:sp>
      <p:sp>
        <p:nvSpPr>
          <p:cNvPr id="194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72" name="Rectangle 2"/>
          <p:cNvSpPr>
            <a:spLocks noChangeArrowheads="1"/>
          </p:cNvSpPr>
          <p:nvPr/>
        </p:nvSpPr>
        <p:spPr bwMode="auto">
          <a:xfrm>
            <a:off x="7169150" y="4781550"/>
            <a:ext cx="1033463" cy="447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9473" name="Rectangle 7"/>
          <p:cNvSpPr>
            <a:spLocks noChangeArrowheads="1"/>
          </p:cNvSpPr>
          <p:nvPr/>
        </p:nvSpPr>
        <p:spPr bwMode="auto">
          <a:xfrm>
            <a:off x="255588" y="3611563"/>
            <a:ext cx="4133850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rgbClr val="0000FF"/>
                </a:solidFill>
              </a:rPr>
              <a:t>Degrees of Freedom: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300"/>
              <a:t>Numerator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300"/>
              <a:t>	(NYSE has the larger standard deviation):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</a:pPr>
            <a:r>
              <a:rPr lang="en-US" sz="2000"/>
              <a:t>n</a:t>
            </a:r>
            <a:r>
              <a:rPr lang="en-US" sz="2000" baseline="-25000"/>
              <a:t>x</a:t>
            </a:r>
            <a:r>
              <a:rPr lang="en-US" sz="2000"/>
              <a:t> – 1 = 21 – 1 = 20 d.f.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300"/>
              <a:t>Denominator: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</a:pPr>
            <a:r>
              <a:rPr lang="en-US" sz="2000"/>
              <a:t>n</a:t>
            </a:r>
            <a:r>
              <a:rPr lang="en-US" sz="2000" baseline="-25000"/>
              <a:t>y</a:t>
            </a:r>
            <a:r>
              <a:rPr lang="en-US" sz="2000"/>
              <a:t> – 1 = 25 – 1 = 24 d.f. </a:t>
            </a:r>
            <a:endParaRPr lang="en-US" sz="2100">
              <a:sym typeface="Symbol" pitchFamily="18" charset="2"/>
            </a:endParaRPr>
          </a:p>
        </p:txBody>
      </p:sp>
      <p:sp>
        <p:nvSpPr>
          <p:cNvPr id="19474" name="Rectangle 8"/>
          <p:cNvSpPr>
            <a:spLocks noChangeArrowheads="1"/>
          </p:cNvSpPr>
          <p:nvPr/>
        </p:nvSpPr>
        <p:spPr bwMode="auto">
          <a:xfrm>
            <a:off x="838200" y="3048000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/>
              <a:t>Find the F critical values for </a:t>
            </a:r>
            <a:r>
              <a:rPr lang="en-US" sz="2300" b="1">
                <a:sym typeface="Symbol" pitchFamily="18" charset="2"/>
              </a:rPr>
              <a:t></a:t>
            </a:r>
            <a:r>
              <a:rPr lang="en-US" sz="2300"/>
              <a:t> = .10/2:</a:t>
            </a:r>
            <a:endParaRPr lang="en-US" sz="2300" baseline="-25000"/>
          </a:p>
        </p:txBody>
      </p:sp>
      <p:sp>
        <p:nvSpPr>
          <p:cNvPr id="19475" name="Rectangle 9"/>
          <p:cNvSpPr>
            <a:spLocks noChangeArrowheads="1"/>
          </p:cNvSpPr>
          <p:nvPr/>
        </p:nvSpPr>
        <p:spPr bwMode="auto">
          <a:xfrm>
            <a:off x="4114800" y="3429000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300"/>
          </a:p>
        </p:txBody>
      </p:sp>
      <p:sp>
        <p:nvSpPr>
          <p:cNvPr id="19476" name="Line 10"/>
          <p:cNvSpPr>
            <a:spLocks noChangeShapeType="1"/>
          </p:cNvSpPr>
          <p:nvPr/>
        </p:nvSpPr>
        <p:spPr bwMode="auto">
          <a:xfrm>
            <a:off x="4498975" y="3600450"/>
            <a:ext cx="0" cy="30480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7" name="Line 13"/>
          <p:cNvSpPr>
            <a:spLocks noChangeShapeType="1"/>
          </p:cNvSpPr>
          <p:nvPr/>
        </p:nvSpPr>
        <p:spPr bwMode="auto">
          <a:xfrm>
            <a:off x="381000" y="3611563"/>
            <a:ext cx="83058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4922838" y="3716338"/>
          <a:ext cx="3233737" cy="1636712"/>
        </p:xfrm>
        <a:graphic>
          <a:graphicData uri="http://schemas.openxmlformats.org/presentationml/2006/ole">
            <p:oleObj spid="_x0000_s19467" name="Equation" r:id="rId3" imgW="1256755" imgH="634725" progId="Equation.3">
              <p:embed/>
            </p:oleObj>
          </a:graphicData>
        </a:graphic>
      </p:graphicFrame>
      <p:sp>
        <p:nvSpPr>
          <p:cNvPr id="19478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D8A0BF94-EFC4-4D9D-A7D1-A4BA613E5E91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2" name="Rectangle 21"/>
          <p:cNvSpPr>
            <a:spLocks noGrp="1" noChangeArrowheads="1"/>
          </p:cNvSpPr>
          <p:nvPr>
            <p:ph type="title"/>
          </p:nvPr>
        </p:nvSpPr>
        <p:spPr>
          <a:xfrm>
            <a:off x="1150938" y="430213"/>
            <a:ext cx="7383462" cy="766762"/>
          </a:xfrm>
        </p:spPr>
        <p:txBody>
          <a:bodyPr/>
          <a:lstStyle/>
          <a:p>
            <a:pPr eaLnBrk="1" hangingPunct="1"/>
            <a:r>
              <a:rPr lang="en-US" smtClean="0"/>
              <a:t>F Test: Example Solution</a:t>
            </a:r>
          </a:p>
        </p:txBody>
      </p:sp>
      <p:sp>
        <p:nvSpPr>
          <p:cNvPr id="2050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3581400" cy="533400"/>
          </a:xfrm>
        </p:spPr>
        <p:txBody>
          <a:bodyPr/>
          <a:lstStyle/>
          <a:p>
            <a:pPr eaLnBrk="1" hangingPunct="1"/>
            <a:r>
              <a:rPr lang="en-US" sz="2700" smtClean="0">
                <a:solidFill>
                  <a:srgbClr val="0000FF"/>
                </a:solidFill>
              </a:rPr>
              <a:t>The test statistic is:</a:t>
            </a:r>
          </a:p>
        </p:txBody>
      </p:sp>
      <p:sp>
        <p:nvSpPr>
          <p:cNvPr id="205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05" name="Rectangle 4"/>
          <p:cNvSpPr>
            <a:spLocks noChangeArrowheads="1"/>
          </p:cNvSpPr>
          <p:nvPr/>
        </p:nvSpPr>
        <p:spPr bwMode="auto">
          <a:xfrm>
            <a:off x="3200400" y="2851150"/>
            <a:ext cx="990600" cy="457200"/>
          </a:xfrm>
          <a:prstGeom prst="rect">
            <a:avLst/>
          </a:prstGeom>
          <a:solidFill>
            <a:srgbClr val="B7EB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506" name="Freeform 6"/>
          <p:cNvSpPr>
            <a:spLocks/>
          </p:cNvSpPr>
          <p:nvPr/>
        </p:nvSpPr>
        <p:spPr bwMode="auto">
          <a:xfrm>
            <a:off x="6851650" y="3560763"/>
            <a:ext cx="1555750" cy="244475"/>
          </a:xfrm>
          <a:custGeom>
            <a:avLst/>
            <a:gdLst>
              <a:gd name="T0" fmla="*/ 2147483647 w 980"/>
              <a:gd name="T1" fmla="*/ 2147483647 h 154"/>
              <a:gd name="T2" fmla="*/ 0 w 980"/>
              <a:gd name="T3" fmla="*/ 0 h 154"/>
              <a:gd name="T4" fmla="*/ 2147483647 w 980"/>
              <a:gd name="T5" fmla="*/ 2147483647 h 154"/>
              <a:gd name="T6" fmla="*/ 2147483647 w 980"/>
              <a:gd name="T7" fmla="*/ 2147483647 h 154"/>
              <a:gd name="T8" fmla="*/ 2147483647 w 980"/>
              <a:gd name="T9" fmla="*/ 2147483647 h 154"/>
              <a:gd name="T10" fmla="*/ 2147483647 w 980"/>
              <a:gd name="T11" fmla="*/ 2147483647 h 154"/>
              <a:gd name="T12" fmla="*/ 2147483647 w 980"/>
              <a:gd name="T13" fmla="*/ 2147483647 h 154"/>
              <a:gd name="T14" fmla="*/ 2147483647 w 980"/>
              <a:gd name="T15" fmla="*/ 2147483647 h 154"/>
              <a:gd name="T16" fmla="*/ 2147483647 w 980"/>
              <a:gd name="T17" fmla="*/ 2147483647 h 154"/>
              <a:gd name="T18" fmla="*/ 2147483647 w 980"/>
              <a:gd name="T19" fmla="*/ 2147483647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7" name="Freeform 7"/>
          <p:cNvSpPr>
            <a:spLocks/>
          </p:cNvSpPr>
          <p:nvPr/>
        </p:nvSpPr>
        <p:spPr bwMode="auto">
          <a:xfrm>
            <a:off x="5173663" y="21955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9"/>
          <p:cNvSpPr>
            <a:spLocks noChangeShapeType="1"/>
          </p:cNvSpPr>
          <p:nvPr/>
        </p:nvSpPr>
        <p:spPr bwMode="auto">
          <a:xfrm>
            <a:off x="5316538" y="2514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Freeform 10"/>
          <p:cNvSpPr>
            <a:spLocks/>
          </p:cNvSpPr>
          <p:nvPr/>
        </p:nvSpPr>
        <p:spPr bwMode="auto">
          <a:xfrm>
            <a:off x="5181600" y="2209800"/>
            <a:ext cx="3429000" cy="16208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790575" y="2608263"/>
          <a:ext cx="3340100" cy="1039812"/>
        </p:xfrm>
        <a:graphic>
          <a:graphicData uri="http://schemas.openxmlformats.org/presentationml/2006/ole">
            <p:oleObj spid="_x0000_s20500" name="Equation" r:id="rId3" imgW="1511300" imgH="469900" progId="Equation.3">
              <p:embed/>
            </p:oleObj>
          </a:graphicData>
        </a:graphic>
      </p:graphicFrame>
      <p:sp>
        <p:nvSpPr>
          <p:cNvPr id="20510" name="Line 12"/>
          <p:cNvSpPr>
            <a:spLocks noChangeShapeType="1"/>
          </p:cNvSpPr>
          <p:nvPr/>
        </p:nvSpPr>
        <p:spPr bwMode="auto">
          <a:xfrm flipH="1">
            <a:off x="73914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1" name="Text Box 13"/>
          <p:cNvSpPr txBox="1">
            <a:spLocks noChangeArrowheads="1"/>
          </p:cNvSpPr>
          <p:nvPr/>
        </p:nvSpPr>
        <p:spPr bwMode="auto">
          <a:xfrm>
            <a:off x="7391400" y="31242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= .05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20512" name="Line 15"/>
          <p:cNvSpPr>
            <a:spLocks noChangeShapeType="1"/>
          </p:cNvSpPr>
          <p:nvPr/>
        </p:nvSpPr>
        <p:spPr bwMode="auto">
          <a:xfrm flipH="1" flipV="1">
            <a:off x="6858000" y="3810000"/>
            <a:ext cx="19050" cy="86201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3" name="Line 16"/>
          <p:cNvSpPr>
            <a:spLocks noChangeShapeType="1"/>
          </p:cNvSpPr>
          <p:nvPr/>
        </p:nvSpPr>
        <p:spPr bwMode="auto">
          <a:xfrm flipH="1">
            <a:off x="5157788" y="4051300"/>
            <a:ext cx="1719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4" name="Line 17"/>
          <p:cNvSpPr>
            <a:spLocks noChangeShapeType="1"/>
          </p:cNvSpPr>
          <p:nvPr/>
        </p:nvSpPr>
        <p:spPr bwMode="auto">
          <a:xfrm flipH="1">
            <a:off x="6858000" y="40513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5" name="Rectangle 18"/>
          <p:cNvSpPr>
            <a:spLocks noChangeArrowheads="1"/>
          </p:cNvSpPr>
          <p:nvPr/>
        </p:nvSpPr>
        <p:spPr bwMode="auto">
          <a:xfrm>
            <a:off x="7497763" y="4078288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0516" name="Rectangle 19"/>
          <p:cNvSpPr>
            <a:spLocks noChangeArrowheads="1"/>
          </p:cNvSpPr>
          <p:nvPr/>
        </p:nvSpPr>
        <p:spPr bwMode="auto">
          <a:xfrm>
            <a:off x="5562600" y="40386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20517" name="Rectangle 20"/>
          <p:cNvSpPr>
            <a:spLocks noChangeArrowheads="1"/>
          </p:cNvSpPr>
          <p:nvPr/>
        </p:nvSpPr>
        <p:spPr bwMode="auto">
          <a:xfrm>
            <a:off x="6858000" y="1828800"/>
            <a:ext cx="1752600" cy="7620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</a:t>
            </a:r>
            <a:r>
              <a:rPr lang="en-US" sz="2000" baseline="-25000"/>
              <a:t>0</a:t>
            </a:r>
            <a:r>
              <a:rPr lang="en-US" sz="2000"/>
              <a:t>: </a:t>
            </a:r>
            <a:r>
              <a:rPr lang="el-GR" sz="2000"/>
              <a:t>σ</a:t>
            </a:r>
            <a:r>
              <a:rPr lang="en-US" sz="2000" baseline="-25000"/>
              <a:t>x</a:t>
            </a:r>
            <a:r>
              <a:rPr lang="en-US" sz="2000" baseline="30000"/>
              <a:t>2</a:t>
            </a:r>
            <a:r>
              <a:rPr lang="en-US" sz="2000"/>
              <a:t> = </a:t>
            </a:r>
            <a:r>
              <a:rPr lang="el-GR" sz="2000"/>
              <a:t>σ</a:t>
            </a:r>
            <a:r>
              <a:rPr lang="en-US" sz="2000" baseline="-25000"/>
              <a:t>y</a:t>
            </a:r>
            <a:r>
              <a:rPr lang="en-US" sz="2000" baseline="30000"/>
              <a:t>2</a:t>
            </a:r>
            <a:endParaRPr lang="en-US" sz="2000"/>
          </a:p>
          <a:p>
            <a:r>
              <a:rPr lang="en-US" sz="2000"/>
              <a:t>H</a:t>
            </a:r>
            <a:r>
              <a:rPr lang="en-US" sz="2000" baseline="-25000"/>
              <a:t>1</a:t>
            </a:r>
            <a:r>
              <a:rPr lang="en-US" sz="2000"/>
              <a:t>: </a:t>
            </a:r>
            <a:r>
              <a:rPr lang="el-GR" sz="2000"/>
              <a:t>σ</a:t>
            </a:r>
            <a:r>
              <a:rPr lang="en-US" sz="2000" baseline="-25000"/>
              <a:t>x</a:t>
            </a:r>
            <a:r>
              <a:rPr lang="en-US" sz="2000" baseline="30000"/>
              <a:t>2</a:t>
            </a:r>
            <a:r>
              <a:rPr lang="en-US" sz="2000"/>
              <a:t> </a:t>
            </a:r>
            <a:r>
              <a:rPr lang="en-US"/>
              <a:t>≠</a:t>
            </a:r>
            <a:r>
              <a:rPr lang="en-US" sz="2000"/>
              <a:t> </a:t>
            </a:r>
            <a:r>
              <a:rPr lang="el-GR" sz="2000"/>
              <a:t>σ</a:t>
            </a:r>
            <a:r>
              <a:rPr lang="en-US" sz="2000" baseline="-25000"/>
              <a:t>y</a:t>
            </a:r>
            <a:r>
              <a:rPr lang="en-US" sz="2000" baseline="30000"/>
              <a:t>2</a:t>
            </a:r>
            <a:endParaRPr lang="en-US" sz="2000"/>
          </a:p>
        </p:txBody>
      </p:sp>
      <p:sp>
        <p:nvSpPr>
          <p:cNvPr id="20518" name="Line 22"/>
          <p:cNvSpPr>
            <a:spLocks noChangeShapeType="1"/>
          </p:cNvSpPr>
          <p:nvPr/>
        </p:nvSpPr>
        <p:spPr bwMode="auto">
          <a:xfrm>
            <a:off x="4191000" y="3100388"/>
            <a:ext cx="2173288" cy="0"/>
          </a:xfrm>
          <a:prstGeom prst="line">
            <a:avLst/>
          </a:prstGeom>
          <a:noFill/>
          <a:ln w="38100">
            <a:solidFill>
              <a:srgbClr val="5FBA04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9" name="Line 23"/>
          <p:cNvSpPr>
            <a:spLocks noChangeShapeType="1"/>
          </p:cNvSpPr>
          <p:nvPr/>
        </p:nvSpPr>
        <p:spPr bwMode="auto">
          <a:xfrm>
            <a:off x="6364288" y="3100388"/>
            <a:ext cx="0" cy="693737"/>
          </a:xfrm>
          <a:prstGeom prst="line">
            <a:avLst/>
          </a:prstGeom>
          <a:noFill/>
          <a:ln w="38100">
            <a:solidFill>
              <a:srgbClr val="5FBA04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20" name="Rectangle 24"/>
          <p:cNvSpPr>
            <a:spLocks noChangeArrowheads="1"/>
          </p:cNvSpPr>
          <p:nvPr/>
        </p:nvSpPr>
        <p:spPr bwMode="auto">
          <a:xfrm>
            <a:off x="381000" y="42672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/>
              <a:t>F = 1.256 is not in the rejection region, so we </a:t>
            </a:r>
            <a:r>
              <a:rPr lang="en-US" sz="2300">
                <a:solidFill>
                  <a:srgbClr val="0000FF"/>
                </a:solidFill>
              </a:rPr>
              <a:t>do not reject H</a:t>
            </a:r>
            <a:r>
              <a:rPr lang="en-US" sz="2300" baseline="-25000">
                <a:solidFill>
                  <a:srgbClr val="0000FF"/>
                </a:solidFill>
              </a:rPr>
              <a:t>0</a:t>
            </a:r>
            <a:endParaRPr lang="en-US" sz="2300">
              <a:solidFill>
                <a:srgbClr val="0000FF"/>
              </a:solidFill>
            </a:endParaRPr>
          </a:p>
        </p:txBody>
      </p:sp>
      <p:sp>
        <p:nvSpPr>
          <p:cNvPr id="20521" name="Text Box 2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522" name="Rectangle 26"/>
          <p:cNvSpPr>
            <a:spLocks noChangeArrowheads="1"/>
          </p:cNvSpPr>
          <p:nvPr/>
        </p:nvSpPr>
        <p:spPr bwMode="auto">
          <a:xfrm>
            <a:off x="381000" y="5334000"/>
            <a:ext cx="632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>
                <a:solidFill>
                  <a:schemeClr val="hlink"/>
                </a:solidFill>
              </a:rPr>
              <a:t>Conclusion:</a:t>
            </a:r>
            <a:r>
              <a:rPr lang="en-US" sz="2300"/>
              <a:t>  There is not sufficient evidence of a difference in variances at </a:t>
            </a:r>
            <a:r>
              <a:rPr lang="en-US" sz="2300" b="1">
                <a:sym typeface="Symbol" pitchFamily="18" charset="2"/>
              </a:rPr>
              <a:t></a:t>
            </a:r>
            <a:r>
              <a:rPr lang="en-US" sz="2300">
                <a:sym typeface="Symbol" pitchFamily="18" charset="2"/>
              </a:rPr>
              <a:t> = .10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300">
              <a:solidFill>
                <a:schemeClr val="folHlink"/>
              </a:solidFill>
            </a:endParaRPr>
          </a:p>
        </p:txBody>
      </p:sp>
      <p:sp>
        <p:nvSpPr>
          <p:cNvPr id="20523" name="Line 29"/>
          <p:cNvSpPr>
            <a:spLocks noChangeShapeType="1"/>
          </p:cNvSpPr>
          <p:nvPr/>
        </p:nvSpPr>
        <p:spPr bwMode="auto">
          <a:xfrm>
            <a:off x="6858000" y="3581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24" name="Rectangle 34"/>
          <p:cNvSpPr>
            <a:spLocks noChangeArrowheads="1"/>
          </p:cNvSpPr>
          <p:nvPr/>
        </p:nvSpPr>
        <p:spPr bwMode="auto">
          <a:xfrm>
            <a:off x="8610600" y="3629025"/>
            <a:ext cx="533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F</a:t>
            </a:r>
            <a:r>
              <a:rPr lang="en-US" sz="3600" b="1" i="1"/>
              <a:t> </a:t>
            </a:r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6473825" y="4672013"/>
          <a:ext cx="1570038" cy="317500"/>
        </p:xfrm>
        <a:graphic>
          <a:graphicData uri="http://schemas.openxmlformats.org/presentationml/2006/ole">
            <p:oleObj spid="_x0000_s20501" name="Equation" r:id="rId4" imgW="1130300" imgH="228600" progId="Equation.3">
              <p:embed/>
            </p:oleObj>
          </a:graphicData>
        </a:graphic>
      </p:graphicFrame>
      <p:sp>
        <p:nvSpPr>
          <p:cNvPr id="20525" name="Slide Number Placeholder 2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85B37749-3AA3-453B-8624-8F4FA7BEC5DD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Dependent Samples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547938"/>
            <a:ext cx="7543800" cy="3776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         </a:t>
            </a:r>
            <a:r>
              <a:rPr lang="en-US" sz="2400" dirty="0" smtClean="0"/>
              <a:t>Tests Means of 2 </a:t>
            </a:r>
            <a:r>
              <a:rPr lang="en-US" sz="2400" dirty="0" smtClean="0">
                <a:solidFill>
                  <a:srgbClr val="0000FF"/>
                </a:solidFill>
              </a:rPr>
              <a:t>Related</a:t>
            </a:r>
            <a:r>
              <a:rPr lang="en-US" sz="2400" dirty="0" smtClean="0"/>
              <a:t> Populations</a:t>
            </a:r>
          </a:p>
          <a:p>
            <a:pPr lvl="3" eaLnBrk="1" hangingPunct="1">
              <a:buSzPct val="60000"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Paired or matched </a:t>
            </a:r>
            <a:r>
              <a:rPr lang="en-US" sz="2000" dirty="0" smtClean="0"/>
              <a:t>samples</a:t>
            </a:r>
          </a:p>
          <a:p>
            <a:pPr lvl="3" eaLnBrk="1" hangingPunct="1">
              <a:buSzPct val="60000"/>
              <a:defRPr/>
            </a:pPr>
            <a:r>
              <a:rPr lang="en-US" sz="2000" dirty="0" smtClean="0"/>
              <a:t>   Repeated measures (before/after)</a:t>
            </a:r>
          </a:p>
          <a:p>
            <a:pPr lvl="3" eaLnBrk="1" hangingPunct="1">
              <a:buSzPct val="60000"/>
              <a:defRPr/>
            </a:pPr>
            <a:r>
              <a:rPr lang="en-US" sz="2000" dirty="0" smtClean="0"/>
              <a:t>   Use </a:t>
            </a:r>
            <a:r>
              <a:rPr lang="en-US" sz="2000" dirty="0" smtClean="0">
                <a:solidFill>
                  <a:srgbClr val="0000FF"/>
                </a:solidFill>
              </a:rPr>
              <a:t>difference</a:t>
            </a:r>
            <a:r>
              <a:rPr lang="en-US" sz="2000" dirty="0" smtClean="0"/>
              <a:t> between paired values:</a:t>
            </a:r>
          </a:p>
          <a:p>
            <a:pPr lvl="1" eaLnBrk="1" hangingPunct="1">
              <a:buClr>
                <a:schemeClr val="bg1"/>
              </a:buClr>
              <a:buSzPct val="65000"/>
              <a:buFontTx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Assumptions:</a:t>
            </a:r>
          </a:p>
          <a:p>
            <a:pPr lvl="1" eaLnBrk="1" hangingPunct="1">
              <a:defRPr/>
            </a:pPr>
            <a:r>
              <a:rPr lang="en-US" dirty="0" smtClean="0"/>
              <a:t>Both Populations Are Normally Distributed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8600" y="2133600"/>
            <a:ext cx="1905000" cy="83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Dependent Samples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3475038" y="4452938"/>
            <a:ext cx="2514600" cy="52863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vl="1" eaLnBrk="0" hangingPunct="0"/>
            <a:r>
              <a:rPr lang="en-US" sz="2800" b="1"/>
              <a:t>d</a:t>
            </a:r>
            <a:r>
              <a:rPr lang="en-US" sz="2800" b="1" baseline="-25000"/>
              <a:t>i</a:t>
            </a:r>
            <a:r>
              <a:rPr lang="en-US" sz="2800" b="1"/>
              <a:t> = x</a:t>
            </a:r>
            <a:r>
              <a:rPr lang="en-US" sz="2800" b="1" baseline="-25000"/>
              <a:t>i</a:t>
            </a:r>
            <a:r>
              <a:rPr lang="en-US" sz="2800" b="1"/>
              <a:t> - y</a:t>
            </a:r>
            <a:r>
              <a:rPr lang="en-US" sz="2800" b="1" baseline="-25000"/>
              <a:t>i</a:t>
            </a:r>
          </a:p>
        </p:txBody>
      </p:sp>
      <p:sp>
        <p:nvSpPr>
          <p:cNvPr id="5325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47DB37D2-CA1B-4BBB-8FA2-482F812017D7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6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10.1</a:t>
            </a:r>
          </a:p>
        </p:txBody>
      </p:sp>
      <p:sp>
        <p:nvSpPr>
          <p:cNvPr id="53257" name="Rectangle 1"/>
          <p:cNvSpPr>
            <a:spLocks noChangeArrowheads="1"/>
          </p:cNvSpPr>
          <p:nvPr/>
        </p:nvSpPr>
        <p:spPr bwMode="auto">
          <a:xfrm>
            <a:off x="2414588" y="1490663"/>
            <a:ext cx="6364287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Tests of the Difference Between Two Normal Population Means: 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Some Comments on Hypothesis Testing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test with low power can result from:</a:t>
            </a:r>
          </a:p>
          <a:p>
            <a:pPr lvl="1"/>
            <a:r>
              <a:rPr lang="en-US" smtClean="0"/>
              <a:t>Small sample size</a:t>
            </a:r>
          </a:p>
          <a:p>
            <a:pPr lvl="1"/>
            <a:r>
              <a:rPr lang="en-US" smtClean="0"/>
              <a:t>Large variances in the underlying populations</a:t>
            </a:r>
          </a:p>
          <a:p>
            <a:pPr lvl="1"/>
            <a:r>
              <a:rPr lang="en-US" smtClean="0"/>
              <a:t>Poor measurement procedures</a:t>
            </a:r>
          </a:p>
          <a:p>
            <a:r>
              <a:rPr lang="en-US" smtClean="0"/>
              <a:t>If sample sizes are large it is possible to find significant differences that are not practically important</a:t>
            </a:r>
          </a:p>
          <a:p>
            <a:r>
              <a:rPr lang="en-US" smtClean="0"/>
              <a:t>Researchers should select the appropriate level of significance before computing p-values</a:t>
            </a:r>
          </a:p>
          <a:p>
            <a:endParaRPr lang="en-US" smtClean="0"/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1219F5B-4F71-4A39-AF87-356905B16675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57188"/>
            <a:ext cx="7186613" cy="8382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Two-Sample Tests in EXCEL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0772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For paired samples (t test):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39933"/>
                </a:solidFill>
              </a:rPr>
              <a:t>Data | data analysis | t-test: paired two sample for means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For independent samples: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Independent sample z  test with variances known: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olidFill>
                  <a:srgbClr val="339933"/>
                </a:solidFill>
              </a:rPr>
              <a:t>Data | data analysis | z-test:  two sample for means</a:t>
            </a:r>
            <a:endParaRPr lang="en-US" sz="200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For variances…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F test for two variances: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solidFill>
                  <a:srgbClr val="2CA237"/>
                </a:solidFill>
              </a:rPr>
              <a:t>Data | data analysis | F-test:  two sample for variances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C169A2E4-5EC4-4DCB-8E29-2955F16CB409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532313"/>
          </a:xfrm>
        </p:spPr>
        <p:txBody>
          <a:bodyPr/>
          <a:lstStyle/>
          <a:p>
            <a:pPr eaLnBrk="1" hangingPunct="1"/>
            <a:r>
              <a:rPr lang="en-US" smtClean="0"/>
              <a:t>Compared two dependent samples (paired samples)</a:t>
            </a:r>
          </a:p>
          <a:p>
            <a:pPr lvl="1" eaLnBrk="1" hangingPunct="1"/>
            <a:r>
              <a:rPr lang="en-US" smtClean="0"/>
              <a:t>Performed paired sample t  test for the mean difference </a:t>
            </a:r>
          </a:p>
          <a:p>
            <a:pPr eaLnBrk="1" hangingPunct="1"/>
            <a:r>
              <a:rPr lang="en-US" smtClean="0"/>
              <a:t>Compared two independent samples</a:t>
            </a:r>
          </a:p>
          <a:p>
            <a:pPr lvl="1" eaLnBrk="1" hangingPunct="1"/>
            <a:r>
              <a:rPr lang="en-US" smtClean="0"/>
              <a:t>Performed  z  test for the differences in two means</a:t>
            </a:r>
          </a:p>
          <a:p>
            <a:pPr lvl="1" eaLnBrk="1" hangingPunct="1"/>
            <a:r>
              <a:rPr lang="en-US" smtClean="0"/>
              <a:t>Performed pooled variance t  test for the differences in two means</a:t>
            </a:r>
          </a:p>
          <a:p>
            <a:pPr eaLnBrk="1" hangingPunct="1"/>
            <a:r>
              <a:rPr lang="en-US" smtClean="0"/>
              <a:t>Compared two population proportions</a:t>
            </a:r>
          </a:p>
          <a:p>
            <a:pPr lvl="1" eaLnBrk="1" hangingPunct="1"/>
            <a:r>
              <a:rPr lang="en-US" smtClean="0"/>
              <a:t>Performed z-test for two population proportions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6A929FD8-885A-4575-A37A-284BB2AD5319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2076450"/>
            <a:ext cx="8077200" cy="369093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Performed  F  tests for the difference between two population variances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Used the  F  table to find  F  critical values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270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88962FCE-E2A1-4087-9B73-B69B0DF9AC0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C2A5EF70-DF9D-4641-A4FB-C9E0B6461730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3731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Test Statistic: </a:t>
            </a:r>
            <a:br>
              <a:rPr lang="en-US" smtClean="0"/>
            </a:br>
            <a:r>
              <a:rPr lang="en-US" smtClean="0"/>
              <a:t>Dependent Samples</a:t>
            </a:r>
            <a:endParaRPr lang="el-GR" smtClean="0"/>
          </a:p>
        </p:txBody>
      </p:sp>
      <p:sp>
        <p:nvSpPr>
          <p:cNvPr id="1049" name="Rectangle 3"/>
          <p:cNvSpPr>
            <a:spLocks noGrp="1" noChangeArrowheads="1"/>
          </p:cNvSpPr>
          <p:nvPr>
            <p:ph idx="1"/>
          </p:nvPr>
        </p:nvSpPr>
        <p:spPr>
          <a:xfrm>
            <a:off x="3108325" y="1563688"/>
            <a:ext cx="5230813" cy="1316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test statistic for the mean difference is a </a:t>
            </a:r>
            <a:r>
              <a:rPr lang="en-US" smtClean="0">
                <a:solidFill>
                  <a:srgbClr val="0000FF"/>
                </a:solidFill>
              </a:rPr>
              <a:t>t value, with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n – 1 degrees of freedom: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		   </a:t>
            </a:r>
            <a:r>
              <a:rPr lang="en-US" sz="2000" smtClean="0"/>
              <a:t>where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1" name="Rectangle 2"/>
          <p:cNvSpPr>
            <a:spLocks noChangeArrowheads="1"/>
          </p:cNvSpPr>
          <p:nvPr/>
        </p:nvSpPr>
        <p:spPr bwMode="auto">
          <a:xfrm>
            <a:off x="3403600" y="3209925"/>
            <a:ext cx="2389188" cy="17922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52" name="Rectangle 4"/>
          <p:cNvSpPr>
            <a:spLocks noChangeArrowheads="1"/>
          </p:cNvSpPr>
          <p:nvPr/>
        </p:nvSpPr>
        <p:spPr bwMode="auto">
          <a:xfrm>
            <a:off x="152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3883025" y="3257550"/>
          <a:ext cx="1344613" cy="1722438"/>
        </p:xfrm>
        <a:graphic>
          <a:graphicData uri="http://schemas.openxmlformats.org/presentationml/2006/ole">
            <p:oleObj spid="_x0000_s1046" name="Equation" r:id="rId3" imgW="495000" imgH="634680" progId="Equation.3">
              <p:embed/>
            </p:oleObj>
          </a:graphicData>
        </a:graphic>
      </p:graphicFrame>
      <p:sp>
        <p:nvSpPr>
          <p:cNvPr id="1053" name="Rectangle 9"/>
          <p:cNvSpPr>
            <a:spLocks noChangeArrowheads="1"/>
          </p:cNvSpPr>
          <p:nvPr/>
        </p:nvSpPr>
        <p:spPr bwMode="auto">
          <a:xfrm>
            <a:off x="2971800" y="5129213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s</a:t>
            </a:r>
            <a:r>
              <a:rPr lang="en-US" sz="2000" baseline="-25000"/>
              <a:t>d</a:t>
            </a:r>
            <a:r>
              <a:rPr lang="en-US" sz="2000"/>
              <a:t> = sample standard dev. of differences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n = the sample size (number of pairs)</a:t>
            </a:r>
            <a:endParaRPr lang="el-GR" sz="2000" baseline="-25000"/>
          </a:p>
        </p:txBody>
      </p:sp>
      <p:sp>
        <p:nvSpPr>
          <p:cNvPr id="1054" name="Text Box 10"/>
          <p:cNvSpPr txBox="1">
            <a:spLocks noChangeArrowheads="1"/>
          </p:cNvSpPr>
          <p:nvPr/>
        </p:nvSpPr>
        <p:spPr bwMode="auto">
          <a:xfrm>
            <a:off x="228600" y="1928813"/>
            <a:ext cx="1905000" cy="15700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Dependent Samples</a:t>
            </a:r>
          </a:p>
        </p:txBody>
      </p:sp>
      <p:sp>
        <p:nvSpPr>
          <p:cNvPr id="1055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539DAD90-4843-4687-96F6-1EA715E4A81E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6877050" y="3573463"/>
          <a:ext cx="1160463" cy="804862"/>
        </p:xfrm>
        <a:graphic>
          <a:graphicData uri="http://schemas.openxmlformats.org/presentationml/2006/ole">
            <p:oleObj spid="_x0000_s1047" name="Equation" r:id="rId4" imgW="622080" imgH="431640" progId="Equation.3">
              <p:embed/>
            </p:oleObj>
          </a:graphicData>
        </a:graphic>
      </p:graphicFrame>
      <p:sp>
        <p:nvSpPr>
          <p:cNvPr id="1056" name="Text Box 7"/>
          <p:cNvSpPr txBox="1">
            <a:spLocks noChangeArrowheads="1"/>
          </p:cNvSpPr>
          <p:nvPr/>
        </p:nvSpPr>
        <p:spPr bwMode="auto">
          <a:xfrm>
            <a:off x="228600" y="3794125"/>
            <a:ext cx="2743200" cy="26844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For tests of the following form:</a:t>
            </a:r>
          </a:p>
          <a:p>
            <a:pPr algn="ctr"/>
            <a:endParaRPr lang="en-US" sz="1000"/>
          </a:p>
          <a:p>
            <a:pPr algn="ctr">
              <a:lnSpc>
                <a:spcPct val="120000"/>
              </a:lnSpc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/>
              <a:t> 0</a:t>
            </a:r>
            <a:endParaRPr lang="en-US">
              <a:sym typeface="Symbol" pitchFamily="18" charset="2"/>
            </a:endParaRPr>
          </a:p>
          <a:p>
            <a:pPr algn="ctr">
              <a:lnSpc>
                <a:spcPct val="120000"/>
              </a:lnSpc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≤ 0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= 0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990600" y="576263"/>
            <a:ext cx="7793038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Decision Rules: Matched Pairs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206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62" name="Rectangle 50"/>
          <p:cNvSpPr>
            <a:spLocks noChangeArrowheads="1"/>
          </p:cNvSpPr>
          <p:nvPr/>
        </p:nvSpPr>
        <p:spPr bwMode="auto">
          <a:xfrm>
            <a:off x="1938338" y="5695950"/>
            <a:ext cx="3913187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63" name="Line 2"/>
          <p:cNvSpPr>
            <a:spLocks noChangeShapeType="1"/>
          </p:cNvSpPr>
          <p:nvPr/>
        </p:nvSpPr>
        <p:spPr bwMode="auto">
          <a:xfrm>
            <a:off x="16002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4" name="Line 3"/>
          <p:cNvSpPr>
            <a:spLocks noChangeShapeType="1"/>
          </p:cNvSpPr>
          <p:nvPr/>
        </p:nvSpPr>
        <p:spPr bwMode="auto">
          <a:xfrm>
            <a:off x="46482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5" name="Line 4"/>
          <p:cNvSpPr>
            <a:spLocks noChangeShapeType="1"/>
          </p:cNvSpPr>
          <p:nvPr/>
        </p:nvSpPr>
        <p:spPr bwMode="auto">
          <a:xfrm>
            <a:off x="7543800" y="3648075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5"/>
          <p:cNvSpPr>
            <a:spLocks noChangeArrowheads="1"/>
          </p:cNvSpPr>
          <p:nvPr/>
        </p:nvSpPr>
        <p:spPr bwMode="auto">
          <a:xfrm>
            <a:off x="32766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67" name="Rectangle 6"/>
          <p:cNvSpPr>
            <a:spLocks noChangeArrowheads="1"/>
          </p:cNvSpPr>
          <p:nvPr/>
        </p:nvSpPr>
        <p:spPr bwMode="auto">
          <a:xfrm>
            <a:off x="3810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68" name="Text Box 7"/>
          <p:cNvSpPr txBox="1">
            <a:spLocks noChangeArrowheads="1"/>
          </p:cNvSpPr>
          <p:nvPr/>
        </p:nvSpPr>
        <p:spPr bwMode="auto">
          <a:xfrm>
            <a:off x="3048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/>
              <a:t> 0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&lt; 0</a:t>
            </a:r>
          </a:p>
        </p:txBody>
      </p:sp>
      <p:sp>
        <p:nvSpPr>
          <p:cNvPr id="2069" name="Text Box 8"/>
          <p:cNvSpPr txBox="1">
            <a:spLocks noChangeArrowheads="1"/>
          </p:cNvSpPr>
          <p:nvPr/>
        </p:nvSpPr>
        <p:spPr bwMode="auto">
          <a:xfrm>
            <a:off x="32004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≤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</a:t>
            </a:r>
            <a:r>
              <a:rPr lang="en-US"/>
              <a:t> 0</a:t>
            </a:r>
          </a:p>
        </p:txBody>
      </p:sp>
      <p:sp>
        <p:nvSpPr>
          <p:cNvPr id="2070" name="Rectangle 9"/>
          <p:cNvSpPr>
            <a:spLocks noChangeArrowheads="1"/>
          </p:cNvSpPr>
          <p:nvPr/>
        </p:nvSpPr>
        <p:spPr bwMode="auto">
          <a:xfrm>
            <a:off x="6172200" y="2100263"/>
            <a:ext cx="2514600" cy="140176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71" name="Text Box 10"/>
          <p:cNvSpPr txBox="1">
            <a:spLocks noChangeArrowheads="1"/>
          </p:cNvSpPr>
          <p:nvPr/>
        </p:nvSpPr>
        <p:spPr bwMode="auto">
          <a:xfrm>
            <a:off x="6096000" y="207645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= 0</a:t>
            </a:r>
            <a:endParaRPr lang="en-US" baseline="-25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 </a:t>
            </a:r>
            <a:r>
              <a:rPr lang="el-GR"/>
              <a:t>μ</a:t>
            </a:r>
            <a:r>
              <a:rPr lang="en-US" baseline="-25000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</a:t>
            </a:r>
            <a:r>
              <a:rPr lang="en-US"/>
              <a:t> 0</a:t>
            </a:r>
          </a:p>
        </p:txBody>
      </p:sp>
      <p:sp>
        <p:nvSpPr>
          <p:cNvPr id="2072" name="Rectangle 11"/>
          <p:cNvSpPr>
            <a:spLocks noChangeArrowheads="1"/>
          </p:cNvSpPr>
          <p:nvPr/>
        </p:nvSpPr>
        <p:spPr bwMode="auto">
          <a:xfrm>
            <a:off x="2514600" y="1490663"/>
            <a:ext cx="3962400" cy="457200"/>
          </a:xfrm>
          <a:prstGeom prst="rect">
            <a:avLst/>
          </a:prstGeom>
          <a:solidFill>
            <a:srgbClr val="F7FEB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073" name="Text Box 12"/>
          <p:cNvSpPr txBox="1">
            <a:spLocks noChangeArrowheads="1"/>
          </p:cNvSpPr>
          <p:nvPr/>
        </p:nvSpPr>
        <p:spPr bwMode="auto">
          <a:xfrm>
            <a:off x="2490788" y="1490663"/>
            <a:ext cx="3979862" cy="4619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Matched or Paired Samples</a:t>
            </a:r>
          </a:p>
        </p:txBody>
      </p:sp>
      <p:sp>
        <p:nvSpPr>
          <p:cNvPr id="2074" name="Freeform 14"/>
          <p:cNvSpPr>
            <a:spLocks/>
          </p:cNvSpPr>
          <p:nvPr/>
        </p:nvSpPr>
        <p:spPr bwMode="auto">
          <a:xfrm flipH="1">
            <a:off x="8153400" y="425767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Freeform 15"/>
          <p:cNvSpPr>
            <a:spLocks/>
          </p:cNvSpPr>
          <p:nvPr/>
        </p:nvSpPr>
        <p:spPr bwMode="auto">
          <a:xfrm>
            <a:off x="304800" y="425767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6" name="Freeform 16"/>
          <p:cNvSpPr>
            <a:spLocks/>
          </p:cNvSpPr>
          <p:nvPr/>
        </p:nvSpPr>
        <p:spPr bwMode="auto">
          <a:xfrm>
            <a:off x="3810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7" name="Freeform 17"/>
          <p:cNvSpPr>
            <a:spLocks/>
          </p:cNvSpPr>
          <p:nvPr/>
        </p:nvSpPr>
        <p:spPr bwMode="auto">
          <a:xfrm>
            <a:off x="16002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18"/>
          <p:cNvSpPr>
            <a:spLocks noChangeShapeType="1"/>
          </p:cNvSpPr>
          <p:nvPr/>
        </p:nvSpPr>
        <p:spPr bwMode="auto">
          <a:xfrm>
            <a:off x="3048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Line 19"/>
          <p:cNvSpPr>
            <a:spLocks noChangeShapeType="1"/>
          </p:cNvSpPr>
          <p:nvPr/>
        </p:nvSpPr>
        <p:spPr bwMode="auto">
          <a:xfrm>
            <a:off x="6096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Freeform 20"/>
          <p:cNvSpPr>
            <a:spLocks/>
          </p:cNvSpPr>
          <p:nvPr/>
        </p:nvSpPr>
        <p:spPr bwMode="auto">
          <a:xfrm flipH="1">
            <a:off x="5257800" y="4257675"/>
            <a:ext cx="685800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1" name="Freeform 21"/>
          <p:cNvSpPr>
            <a:spLocks/>
          </p:cNvSpPr>
          <p:nvPr/>
        </p:nvSpPr>
        <p:spPr bwMode="auto">
          <a:xfrm>
            <a:off x="34290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2" name="Freeform 22"/>
          <p:cNvSpPr>
            <a:spLocks/>
          </p:cNvSpPr>
          <p:nvPr/>
        </p:nvSpPr>
        <p:spPr bwMode="auto">
          <a:xfrm>
            <a:off x="46482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23"/>
          <p:cNvSpPr>
            <a:spLocks noChangeShapeType="1"/>
          </p:cNvSpPr>
          <p:nvPr/>
        </p:nvSpPr>
        <p:spPr bwMode="auto">
          <a:xfrm>
            <a:off x="33528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Rectangle 24"/>
          <p:cNvSpPr>
            <a:spLocks noChangeArrowheads="1"/>
          </p:cNvSpPr>
          <p:nvPr/>
        </p:nvSpPr>
        <p:spPr bwMode="auto">
          <a:xfrm>
            <a:off x="5410200" y="37242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2085" name="Freeform 25"/>
          <p:cNvSpPr>
            <a:spLocks/>
          </p:cNvSpPr>
          <p:nvPr/>
        </p:nvSpPr>
        <p:spPr bwMode="auto">
          <a:xfrm>
            <a:off x="6248400" y="4257675"/>
            <a:ext cx="682625" cy="3794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6" name="Freeform 26"/>
          <p:cNvSpPr>
            <a:spLocks/>
          </p:cNvSpPr>
          <p:nvPr/>
        </p:nvSpPr>
        <p:spPr bwMode="auto">
          <a:xfrm>
            <a:off x="6324600" y="3648075"/>
            <a:ext cx="12192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7" name="Freeform 27"/>
          <p:cNvSpPr>
            <a:spLocks/>
          </p:cNvSpPr>
          <p:nvPr/>
        </p:nvSpPr>
        <p:spPr bwMode="auto">
          <a:xfrm>
            <a:off x="7543800" y="3648075"/>
            <a:ext cx="12192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28"/>
          <p:cNvSpPr>
            <a:spLocks noChangeShapeType="1"/>
          </p:cNvSpPr>
          <p:nvPr/>
        </p:nvSpPr>
        <p:spPr bwMode="auto">
          <a:xfrm>
            <a:off x="6248400" y="463867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Rectangle 29"/>
          <p:cNvSpPr>
            <a:spLocks noChangeArrowheads="1"/>
          </p:cNvSpPr>
          <p:nvPr/>
        </p:nvSpPr>
        <p:spPr bwMode="auto">
          <a:xfrm>
            <a:off x="6248400" y="372427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2090" name="Line 30"/>
          <p:cNvSpPr>
            <a:spLocks noChangeShapeType="1"/>
          </p:cNvSpPr>
          <p:nvPr/>
        </p:nvSpPr>
        <p:spPr bwMode="auto">
          <a:xfrm>
            <a:off x="65532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Rectangle 31"/>
          <p:cNvSpPr>
            <a:spLocks noChangeArrowheads="1"/>
          </p:cNvSpPr>
          <p:nvPr/>
        </p:nvSpPr>
        <p:spPr bwMode="auto">
          <a:xfrm>
            <a:off x="8153400" y="3724275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2092" name="Line 32"/>
          <p:cNvSpPr>
            <a:spLocks noChangeShapeType="1"/>
          </p:cNvSpPr>
          <p:nvPr/>
        </p:nvSpPr>
        <p:spPr bwMode="auto">
          <a:xfrm flipH="1">
            <a:off x="83058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3" name="Line 33"/>
          <p:cNvSpPr>
            <a:spLocks noChangeShapeType="1"/>
          </p:cNvSpPr>
          <p:nvPr/>
        </p:nvSpPr>
        <p:spPr bwMode="auto">
          <a:xfrm flipH="1">
            <a:off x="5410200" y="418147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Rectangle 34"/>
          <p:cNvSpPr>
            <a:spLocks noChangeArrowheads="1"/>
          </p:cNvSpPr>
          <p:nvPr/>
        </p:nvSpPr>
        <p:spPr bwMode="auto">
          <a:xfrm>
            <a:off x="304800" y="37242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2095" name="Rectangle 35"/>
          <p:cNvSpPr>
            <a:spLocks noChangeArrowheads="1"/>
          </p:cNvSpPr>
          <p:nvPr/>
        </p:nvSpPr>
        <p:spPr bwMode="auto">
          <a:xfrm>
            <a:off x="685800" y="4635500"/>
            <a:ext cx="6302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2096" name="Rectangle 36"/>
          <p:cNvSpPr>
            <a:spLocks noChangeArrowheads="1"/>
          </p:cNvSpPr>
          <p:nvPr/>
        </p:nvSpPr>
        <p:spPr bwMode="auto">
          <a:xfrm>
            <a:off x="65532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2097" name="Rectangle 37"/>
          <p:cNvSpPr>
            <a:spLocks noChangeArrowheads="1"/>
          </p:cNvSpPr>
          <p:nvPr/>
        </p:nvSpPr>
        <p:spPr bwMode="auto">
          <a:xfrm>
            <a:off x="50292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2098" name="Rectangle 38"/>
          <p:cNvSpPr>
            <a:spLocks noChangeArrowheads="1"/>
          </p:cNvSpPr>
          <p:nvPr/>
        </p:nvSpPr>
        <p:spPr bwMode="auto">
          <a:xfrm>
            <a:off x="7924800" y="4635500"/>
            <a:ext cx="990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2099" name="Line 39"/>
          <p:cNvSpPr>
            <a:spLocks noChangeShapeType="1"/>
          </p:cNvSpPr>
          <p:nvPr/>
        </p:nvSpPr>
        <p:spPr bwMode="auto">
          <a:xfrm flipH="1">
            <a:off x="987425" y="4333875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Line 40"/>
          <p:cNvSpPr>
            <a:spLocks noChangeShapeType="1"/>
          </p:cNvSpPr>
          <p:nvPr/>
        </p:nvSpPr>
        <p:spPr bwMode="auto">
          <a:xfrm flipH="1">
            <a:off x="5267325" y="4306888"/>
            <a:ext cx="0" cy="36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41"/>
          <p:cNvSpPr>
            <a:spLocks noChangeShapeType="1"/>
          </p:cNvSpPr>
          <p:nvPr/>
        </p:nvSpPr>
        <p:spPr bwMode="auto">
          <a:xfrm>
            <a:off x="6913563" y="4343400"/>
            <a:ext cx="0" cy="328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42"/>
          <p:cNvSpPr>
            <a:spLocks noChangeShapeType="1"/>
          </p:cNvSpPr>
          <p:nvPr/>
        </p:nvSpPr>
        <p:spPr bwMode="auto">
          <a:xfrm>
            <a:off x="8153400" y="4333875"/>
            <a:ext cx="3175" cy="301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Rectangle 43"/>
          <p:cNvSpPr>
            <a:spLocks noChangeArrowheads="1"/>
          </p:cNvSpPr>
          <p:nvPr/>
        </p:nvSpPr>
        <p:spPr bwMode="auto">
          <a:xfrm>
            <a:off x="292100" y="5148263"/>
            <a:ext cx="259715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/>
              <a:t>n-1,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2104" name="Rectangle 44"/>
          <p:cNvSpPr>
            <a:spLocks noChangeArrowheads="1"/>
          </p:cNvSpPr>
          <p:nvPr/>
        </p:nvSpPr>
        <p:spPr bwMode="auto">
          <a:xfrm>
            <a:off x="3429000" y="5148263"/>
            <a:ext cx="2533650" cy="393700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&gt; t</a:t>
            </a:r>
            <a:r>
              <a:rPr lang="en-US" sz="2000" baseline="-25000"/>
              <a:t>n-1,</a:t>
            </a:r>
            <a:r>
              <a:rPr lang="en-US" baseline="-25000"/>
              <a:t> </a:t>
            </a:r>
            <a:r>
              <a:rPr lang="en-US" sz="2000" baseline="-25000">
                <a:latin typeface="Symbol" pitchFamily="18" charset="2"/>
              </a:rPr>
              <a:t>a</a:t>
            </a:r>
          </a:p>
        </p:txBody>
      </p:sp>
      <p:sp>
        <p:nvSpPr>
          <p:cNvPr id="2105" name="Rectangle 45"/>
          <p:cNvSpPr>
            <a:spLocks noChangeArrowheads="1"/>
          </p:cNvSpPr>
          <p:nvPr/>
        </p:nvSpPr>
        <p:spPr bwMode="auto">
          <a:xfrm>
            <a:off x="6229350" y="5148263"/>
            <a:ext cx="2695575" cy="617537"/>
          </a:xfrm>
          <a:prstGeom prst="rect">
            <a:avLst/>
          </a:prstGeom>
          <a:solidFill>
            <a:srgbClr val="D5EEFF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 t &lt; -t</a:t>
            </a:r>
            <a:r>
              <a:rPr lang="en-US" sz="2000" baseline="-25000"/>
              <a:t>n-1 , </a:t>
            </a:r>
            <a:r>
              <a:rPr lang="en-US" sz="2000" baseline="-25000">
                <a:latin typeface="Symbol" pitchFamily="18" charset="2"/>
              </a:rPr>
              <a:t>a/2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aseline="-25000">
                <a:latin typeface="Symbol" pitchFamily="18" charset="2"/>
              </a:rPr>
              <a:t>                        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3200" baseline="-25000"/>
              <a:t> </a:t>
            </a:r>
            <a:r>
              <a:rPr lang="en-US" sz="2000"/>
              <a:t>or t &gt; t</a:t>
            </a:r>
            <a:r>
              <a:rPr lang="en-US" sz="2000" baseline="-25000"/>
              <a:t>n-1 , 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800" baseline="-25000">
                <a:latin typeface="Symbol" pitchFamily="18" charset="2"/>
              </a:rPr>
              <a:t> </a:t>
            </a:r>
            <a:r>
              <a:rPr lang="en-US" sz="2000"/>
              <a:t> </a:t>
            </a:r>
          </a:p>
        </p:txBody>
      </p:sp>
      <p:sp>
        <p:nvSpPr>
          <p:cNvPr id="2106" name="Rectangle 46"/>
          <p:cNvSpPr>
            <a:spLocks noChangeArrowheads="1"/>
          </p:cNvSpPr>
          <p:nvPr/>
        </p:nvSpPr>
        <p:spPr bwMode="auto">
          <a:xfrm>
            <a:off x="1755775" y="5953125"/>
            <a:ext cx="14255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Where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130550" y="5741988"/>
          <a:ext cx="679450" cy="868362"/>
        </p:xfrm>
        <a:graphic>
          <a:graphicData uri="http://schemas.openxmlformats.org/presentationml/2006/ole">
            <p:oleObj spid="_x0000_s2059" name="Equation" r:id="rId3" imgW="495000" imgH="634680" progId="Equation.3">
              <p:embed/>
            </p:oleObj>
          </a:graphicData>
        </a:graphic>
      </p:graphicFrame>
      <p:sp>
        <p:nvSpPr>
          <p:cNvPr id="2107" name="Rectangle 48"/>
          <p:cNvSpPr>
            <a:spLocks noChangeArrowheads="1"/>
          </p:cNvSpPr>
          <p:nvPr/>
        </p:nvSpPr>
        <p:spPr bwMode="auto">
          <a:xfrm>
            <a:off x="3856038" y="5897563"/>
            <a:ext cx="19954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ym typeface="Symbol" pitchFamily="18" charset="2"/>
              </a:rPr>
              <a:t>  has  n - 1  d.f</a:t>
            </a:r>
            <a:r>
              <a:rPr lang="en-US">
                <a:sym typeface="Symbol" pitchFamily="18" charset="2"/>
              </a:rPr>
              <a:t>.</a:t>
            </a:r>
          </a:p>
        </p:txBody>
      </p:sp>
      <p:sp>
        <p:nvSpPr>
          <p:cNvPr id="2108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F1869ABB-1EB0-4FE1-BE2E-9BB0DC459A57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524000"/>
            <a:ext cx="7467600" cy="1600200"/>
          </a:xfrm>
        </p:spPr>
        <p:txBody>
          <a:bodyPr lIns="90488" tIns="44450" rIns="90488" bIns="44450"/>
          <a:lstStyle/>
          <a:p>
            <a:pPr marL="0" indent="0" defTabSz="914400" eaLnBrk="1" hangingPunct="1">
              <a:tabLst>
                <a:tab pos="0" algn="l"/>
              </a:tabLst>
            </a:pPr>
            <a:r>
              <a:rPr lang="en-US" sz="2400" smtClean="0"/>
              <a:t>  Assume you send your salespeople to a “customer service” training workshop.  Has the training made a difference in the number of complaints?  You collect the following data:</a:t>
            </a:r>
          </a:p>
          <a:p>
            <a:pPr marL="0" indent="0" defTabSz="914400" eaLnBrk="1" hangingPunct="1">
              <a:buFont typeface="Wingdings" pitchFamily="2" charset="2"/>
              <a:buNone/>
              <a:tabLst>
                <a:tab pos="0" algn="l"/>
              </a:tabLst>
            </a:pPr>
            <a:endParaRPr lang="en-US" sz="2400" smtClean="0"/>
          </a:p>
        </p:txBody>
      </p:sp>
      <p:sp>
        <p:nvSpPr>
          <p:cNvPr id="309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219200" y="503238"/>
            <a:ext cx="7553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Matched Pairs Example</a:t>
            </a:r>
            <a:r>
              <a:rPr lang="en-US" sz="4000"/>
              <a:t> </a:t>
            </a:r>
          </a:p>
        </p:txBody>
      </p:sp>
      <p:graphicFrame>
        <p:nvGraphicFramePr>
          <p:cNvPr id="3092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08500" y="3543300"/>
          <a:ext cx="317500" cy="419100"/>
        </p:xfrm>
        <a:graphic>
          <a:graphicData uri="http://schemas.openxmlformats.org/presentationml/2006/ole">
            <p:oleObj spid="_x0000_s3092" name="Equation" r:id="rId4" imgW="238125" imgH="314325" progId="Equation.3">
              <p:embed/>
            </p:oleObj>
          </a:graphicData>
        </a:graphic>
      </p:graphicFrame>
      <p:sp>
        <p:nvSpPr>
          <p:cNvPr id="3097" name="Rectangle 5"/>
          <p:cNvSpPr>
            <a:spLocks noChangeArrowheads="1"/>
          </p:cNvSpPr>
          <p:nvPr/>
        </p:nvSpPr>
        <p:spPr bwMode="auto">
          <a:xfrm>
            <a:off x="152400" y="3276600"/>
            <a:ext cx="6477000" cy="2889250"/>
          </a:xfrm>
          <a:prstGeom prst="rect">
            <a:avLst/>
          </a:prstGeom>
          <a:solidFill>
            <a:srgbClr val="FDE0BD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                        </a:t>
            </a:r>
            <a:r>
              <a:rPr lang="en-US" sz="2000" b="1" u="sng">
                <a:solidFill>
                  <a:schemeClr val="bg2"/>
                </a:solidFill>
              </a:rPr>
              <a:t>Number of Complaints</a:t>
            </a:r>
            <a:r>
              <a:rPr lang="en-US" sz="2000" b="1"/>
              <a:t>:</a:t>
            </a:r>
            <a:r>
              <a:rPr lang="en-US" sz="2000" b="1">
                <a:solidFill>
                  <a:srgbClr val="FCD7A6"/>
                </a:solidFill>
              </a:rPr>
              <a:t>      </a:t>
            </a:r>
            <a:r>
              <a:rPr lang="en-US" sz="2000" b="1">
                <a:solidFill>
                  <a:schemeClr val="bg2"/>
                </a:solidFill>
              </a:rPr>
              <a:t>(2) - (1)</a:t>
            </a:r>
            <a:endParaRPr lang="en-US" sz="2000" b="1" u="sng">
              <a:solidFill>
                <a:schemeClr val="bg2"/>
              </a:solidFill>
            </a:endParaRPr>
          </a:p>
          <a:p>
            <a:pPr eaLnBrk="0" hangingPunct="0"/>
            <a:r>
              <a:rPr lang="en-US" sz="2000" b="1" u="sng">
                <a:solidFill>
                  <a:schemeClr val="bg2"/>
                </a:solidFill>
              </a:rPr>
              <a:t>Salesperson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/>
              <a:t>   </a:t>
            </a:r>
            <a:r>
              <a:rPr lang="en-US" sz="2000" b="1" u="sng">
                <a:solidFill>
                  <a:srgbClr val="339933"/>
                </a:solidFill>
              </a:rPr>
              <a:t>Before (1)</a:t>
            </a:r>
            <a:r>
              <a:rPr lang="en-US" sz="2000" b="1">
                <a:solidFill>
                  <a:srgbClr val="66CCFF"/>
                </a:solidFill>
              </a:rPr>
              <a:t> </a:t>
            </a:r>
            <a:r>
              <a:rPr lang="en-US" sz="2000" b="1"/>
              <a:t>   </a:t>
            </a:r>
            <a:r>
              <a:rPr lang="en-US" sz="2000" b="1" u="sng">
                <a:solidFill>
                  <a:schemeClr val="folHlink"/>
                </a:solidFill>
              </a:rPr>
              <a:t>After (2)</a:t>
            </a:r>
            <a:r>
              <a:rPr lang="en-US" sz="2000" b="1"/>
              <a:t>      </a:t>
            </a:r>
            <a:r>
              <a:rPr lang="en-US" sz="2000" b="1" u="sng">
                <a:solidFill>
                  <a:schemeClr val="bg2"/>
                </a:solidFill>
              </a:rPr>
              <a:t>Difference,</a:t>
            </a:r>
            <a:r>
              <a:rPr lang="en-US" sz="2000" b="1">
                <a:solidFill>
                  <a:srgbClr val="FCD7A6"/>
                </a:solidFill>
              </a:rPr>
              <a:t> </a:t>
            </a:r>
            <a:r>
              <a:rPr lang="en-US" sz="2000" b="1" u="sng">
                <a:solidFill>
                  <a:schemeClr val="bg2"/>
                </a:solidFill>
              </a:rPr>
              <a:t>d</a:t>
            </a:r>
            <a:r>
              <a:rPr lang="en-US" sz="2000" b="1" i="1" baseline="-25000">
                <a:solidFill>
                  <a:schemeClr val="bg2"/>
                </a:solidFill>
              </a:rPr>
              <a:t>i</a:t>
            </a:r>
            <a:endParaRPr lang="en-US" sz="2000" b="1" u="sng">
              <a:solidFill>
                <a:srgbClr val="FCD7A6"/>
              </a:solidFill>
            </a:endParaRPr>
          </a:p>
          <a:p>
            <a:pPr eaLnBrk="0" hangingPunct="0">
              <a:lnSpc>
                <a:spcPct val="80000"/>
              </a:lnSpc>
            </a:pPr>
            <a:endParaRPr lang="en-US" sz="2000" b="1">
              <a:solidFill>
                <a:schemeClr val="hlink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C.B.	        </a:t>
            </a:r>
            <a:r>
              <a:rPr lang="en-US" sz="2000" b="1">
                <a:solidFill>
                  <a:srgbClr val="339933"/>
                </a:solidFill>
              </a:rPr>
              <a:t>6</a:t>
            </a:r>
            <a:r>
              <a:rPr lang="en-US" sz="2000" b="1"/>
              <a:t>	             </a:t>
            </a:r>
            <a:r>
              <a:rPr lang="en-US" sz="2000" b="1">
                <a:solidFill>
                  <a:schemeClr val="folHlink"/>
                </a:solidFill>
              </a:rPr>
              <a:t>4</a:t>
            </a:r>
            <a:r>
              <a:rPr lang="en-US" sz="2000" b="1"/>
              <a:t>                    -  2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T.F.	      </a:t>
            </a:r>
            <a:r>
              <a:rPr lang="en-US" sz="2000" b="1">
                <a:solidFill>
                  <a:srgbClr val="339933"/>
                </a:solidFill>
              </a:rPr>
              <a:t>20</a:t>
            </a:r>
            <a:r>
              <a:rPr lang="en-US" sz="2000" b="1"/>
              <a:t>	             </a:t>
            </a:r>
            <a:r>
              <a:rPr lang="en-US" sz="2000" b="1">
                <a:solidFill>
                  <a:schemeClr val="folHlink"/>
                </a:solidFill>
              </a:rPr>
              <a:t>6</a:t>
            </a:r>
            <a:r>
              <a:rPr lang="en-US" sz="2000" b="1"/>
              <a:t>                    -14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M.H.	        </a:t>
            </a:r>
            <a:r>
              <a:rPr lang="en-US" sz="2000" b="1">
                <a:solidFill>
                  <a:srgbClr val="339933"/>
                </a:solidFill>
              </a:rPr>
              <a:t>3</a:t>
            </a:r>
            <a:r>
              <a:rPr lang="en-US" sz="2000" b="1"/>
              <a:t>	             </a:t>
            </a:r>
            <a:r>
              <a:rPr lang="en-US" sz="2000" b="1">
                <a:solidFill>
                  <a:schemeClr val="folHlink"/>
                </a:solidFill>
              </a:rPr>
              <a:t>2</a:t>
            </a:r>
            <a:r>
              <a:rPr lang="en-US" sz="2000" b="1"/>
              <a:t>                    -  1     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R.K.	        </a:t>
            </a:r>
            <a:r>
              <a:rPr lang="en-US" sz="2000" b="1">
                <a:solidFill>
                  <a:srgbClr val="339933"/>
                </a:solidFill>
              </a:rPr>
              <a:t>0</a:t>
            </a:r>
            <a:r>
              <a:rPr lang="en-US" sz="2000" b="1"/>
              <a:t>                </a:t>
            </a:r>
            <a:r>
              <a:rPr lang="en-US" sz="2000" b="1">
                <a:solidFill>
                  <a:schemeClr val="folHlink"/>
                </a:solidFill>
              </a:rPr>
              <a:t>0</a:t>
            </a:r>
            <a:r>
              <a:rPr lang="en-US" sz="2000" b="1"/>
              <a:t>                       0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M.O.	        </a:t>
            </a:r>
            <a:r>
              <a:rPr lang="en-US" sz="2000" b="1">
                <a:solidFill>
                  <a:srgbClr val="339933"/>
                </a:solidFill>
              </a:rPr>
              <a:t>4</a:t>
            </a:r>
            <a:r>
              <a:rPr lang="en-US" sz="2000" b="1"/>
              <a:t>                </a:t>
            </a:r>
            <a:r>
              <a:rPr lang="en-US" sz="2000" b="1">
                <a:solidFill>
                  <a:schemeClr val="folHlink"/>
                </a:solidFill>
              </a:rPr>
              <a:t>0</a:t>
            </a:r>
            <a:r>
              <a:rPr lang="en-US" sz="2000" b="1"/>
              <a:t>                    </a:t>
            </a:r>
            <a:r>
              <a:rPr lang="en-US" sz="2000" b="1" u="sng"/>
              <a:t>-  4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                                           	                      -21</a:t>
            </a:r>
            <a:endParaRPr lang="en-US" sz="2000" b="1" u="sng"/>
          </a:p>
        </p:txBody>
      </p:sp>
      <p:sp>
        <p:nvSpPr>
          <p:cNvPr id="3098" name="Line 14"/>
          <p:cNvSpPr>
            <a:spLocks noChangeShapeType="1"/>
          </p:cNvSpPr>
          <p:nvPr/>
        </p:nvSpPr>
        <p:spPr bwMode="auto">
          <a:xfrm>
            <a:off x="152400" y="4114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15"/>
          <p:cNvSpPr>
            <a:spLocks noChangeShapeType="1"/>
          </p:cNvSpPr>
          <p:nvPr/>
        </p:nvSpPr>
        <p:spPr bwMode="auto">
          <a:xfrm>
            <a:off x="18288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16"/>
          <p:cNvSpPr>
            <a:spLocks noChangeShapeType="1"/>
          </p:cNvSpPr>
          <p:nvPr/>
        </p:nvSpPr>
        <p:spPr bwMode="auto">
          <a:xfrm>
            <a:off x="48006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17"/>
          <p:cNvSpPr>
            <a:spLocks noChangeShapeType="1"/>
          </p:cNvSpPr>
          <p:nvPr/>
        </p:nvSpPr>
        <p:spPr bwMode="auto">
          <a:xfrm>
            <a:off x="3276600" y="4114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Rectangle 18"/>
          <p:cNvSpPr>
            <a:spLocks noChangeArrowheads="1"/>
          </p:cNvSpPr>
          <p:nvPr/>
        </p:nvSpPr>
        <p:spPr bwMode="auto">
          <a:xfrm>
            <a:off x="7086600" y="3151188"/>
            <a:ext cx="1152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d  </a:t>
            </a:r>
            <a:r>
              <a:rPr lang="en-US" sz="2800" b="1"/>
              <a:t>=</a:t>
            </a:r>
          </a:p>
        </p:txBody>
      </p:sp>
      <p:sp>
        <p:nvSpPr>
          <p:cNvPr id="3103" name="Line 19"/>
          <p:cNvSpPr>
            <a:spLocks noChangeShapeType="1"/>
          </p:cNvSpPr>
          <p:nvPr/>
        </p:nvSpPr>
        <p:spPr bwMode="auto">
          <a:xfrm flipV="1">
            <a:off x="7162800" y="3227388"/>
            <a:ext cx="2682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Rectangle 20"/>
          <p:cNvSpPr>
            <a:spLocks noChangeArrowheads="1"/>
          </p:cNvSpPr>
          <p:nvPr/>
        </p:nvSpPr>
        <p:spPr bwMode="auto">
          <a:xfrm>
            <a:off x="7772400" y="2895600"/>
            <a:ext cx="5429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Symbol" pitchFamily="18" charset="2"/>
              </a:rPr>
              <a:t></a:t>
            </a:r>
          </a:p>
        </p:txBody>
      </p:sp>
      <p:sp>
        <p:nvSpPr>
          <p:cNvPr id="3105" name="Rectangle 21"/>
          <p:cNvSpPr>
            <a:spLocks noChangeArrowheads="1"/>
          </p:cNvSpPr>
          <p:nvPr/>
        </p:nvSpPr>
        <p:spPr bwMode="auto">
          <a:xfrm>
            <a:off x="8077200" y="2971800"/>
            <a:ext cx="542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d</a:t>
            </a:r>
            <a:r>
              <a:rPr lang="en-US" baseline="-25000"/>
              <a:t>i</a:t>
            </a:r>
            <a:endParaRPr lang="en-US" u="sng"/>
          </a:p>
          <a:p>
            <a:pPr eaLnBrk="0" latinLnBrk="1" hangingPunct="0"/>
            <a:endParaRPr lang="en-US" u="sng"/>
          </a:p>
        </p:txBody>
      </p:sp>
      <p:sp>
        <p:nvSpPr>
          <p:cNvPr id="3106" name="Rectangle 22"/>
          <p:cNvSpPr>
            <a:spLocks noChangeArrowheads="1"/>
          </p:cNvSpPr>
          <p:nvPr/>
        </p:nvSpPr>
        <p:spPr bwMode="auto">
          <a:xfrm>
            <a:off x="80010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3107" name="Line 23"/>
          <p:cNvSpPr>
            <a:spLocks noChangeShapeType="1"/>
          </p:cNvSpPr>
          <p:nvPr/>
        </p:nvSpPr>
        <p:spPr bwMode="auto">
          <a:xfrm flipV="1">
            <a:off x="78486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4608513"/>
          <a:ext cx="2176463" cy="1631950"/>
        </p:xfrm>
        <a:graphic>
          <a:graphicData uri="http://schemas.openxmlformats.org/presentationml/2006/ole">
            <p:oleObj spid="_x0000_s3093" name="Equation" r:id="rId5" imgW="38226600" imgH="27603720" progId="Equation.3">
              <p:embed/>
            </p:oleObj>
          </a:graphicData>
        </a:graphic>
      </p:graphicFrame>
      <p:sp>
        <p:nvSpPr>
          <p:cNvPr id="3108" name="Rectangle 25"/>
          <p:cNvSpPr>
            <a:spLocks noChangeArrowheads="1"/>
          </p:cNvSpPr>
          <p:nvPr/>
        </p:nvSpPr>
        <p:spPr bwMode="auto">
          <a:xfrm>
            <a:off x="7162800" y="3836988"/>
            <a:ext cx="14478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   </a:t>
            </a:r>
            <a:r>
              <a:rPr lang="en-US"/>
              <a:t>= - 4.2</a:t>
            </a:r>
          </a:p>
        </p:txBody>
      </p:sp>
      <p:sp>
        <p:nvSpPr>
          <p:cNvPr id="3109" name="Line 26"/>
          <p:cNvSpPr>
            <a:spLocks noChangeShapeType="1"/>
          </p:cNvSpPr>
          <p:nvPr/>
        </p:nvSpPr>
        <p:spPr bwMode="auto">
          <a:xfrm>
            <a:off x="68580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3485874F-9751-47CD-90CD-DF1BC7207C29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686800" cy="4876800"/>
          </a:xfrm>
        </p:spPr>
        <p:txBody>
          <a:bodyPr lIns="90488" tIns="44450" rIns="90488" bIns="44450"/>
          <a:lstStyle/>
          <a:p>
            <a:pPr marL="0" indent="0" defTabSz="914400" eaLnBrk="1" hangingPunct="1">
              <a:buSzPct val="90000"/>
              <a:tabLst>
                <a:tab pos="0" algn="l"/>
              </a:tabLst>
            </a:pPr>
            <a:r>
              <a:rPr lang="en-US" sz="2400" smtClean="0"/>
              <a:t> Has the training made a difference in the number of complaints (at the </a:t>
            </a:r>
            <a:r>
              <a:rPr lang="en-US" sz="2400" b="1" smtClean="0">
                <a:sym typeface="Symbol" pitchFamily="18" charset="2"/>
              </a:rPr>
              <a:t></a:t>
            </a:r>
            <a:r>
              <a:rPr lang="en-US" sz="2400" smtClean="0">
                <a:sym typeface="Symbol" pitchFamily="18" charset="2"/>
              </a:rPr>
              <a:t> = </a:t>
            </a:r>
            <a:r>
              <a:rPr lang="en-US" sz="2400" smtClean="0"/>
              <a:t>0.05 level)?</a:t>
            </a:r>
            <a:r>
              <a:rPr lang="en-US" sz="2400" b="1" smtClean="0"/>
              <a:t>  </a:t>
            </a:r>
          </a:p>
        </p:txBody>
      </p:sp>
      <p:sp>
        <p:nvSpPr>
          <p:cNvPr id="410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10" name="Rectangle 2"/>
          <p:cNvSpPr>
            <a:spLocks noChangeArrowheads="1"/>
          </p:cNvSpPr>
          <p:nvPr/>
        </p:nvSpPr>
        <p:spPr bwMode="auto">
          <a:xfrm>
            <a:off x="1096963" y="2590800"/>
            <a:ext cx="2255837" cy="914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111" name="Line 3"/>
          <p:cNvSpPr>
            <a:spLocks noChangeShapeType="1"/>
          </p:cNvSpPr>
          <p:nvPr/>
        </p:nvSpPr>
        <p:spPr bwMode="auto">
          <a:xfrm>
            <a:off x="7010400" y="23622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Freeform 4"/>
          <p:cNvSpPr>
            <a:spLocks/>
          </p:cNvSpPr>
          <p:nvPr/>
        </p:nvSpPr>
        <p:spPr bwMode="auto">
          <a:xfrm>
            <a:off x="5638800" y="3419475"/>
            <a:ext cx="612775" cy="309563"/>
          </a:xfrm>
          <a:custGeom>
            <a:avLst/>
            <a:gdLst>
              <a:gd name="T0" fmla="*/ 2147483647 w 386"/>
              <a:gd name="T1" fmla="*/ 0 h 195"/>
              <a:gd name="T2" fmla="*/ 2147483647 w 386"/>
              <a:gd name="T3" fmla="*/ 2147483647 h 195"/>
              <a:gd name="T4" fmla="*/ 0 w 386"/>
              <a:gd name="T5" fmla="*/ 2147483647 h 195"/>
              <a:gd name="T6" fmla="*/ 2147483647 w 386"/>
              <a:gd name="T7" fmla="*/ 2147483647 h 195"/>
              <a:gd name="T8" fmla="*/ 2147483647 w 386"/>
              <a:gd name="T9" fmla="*/ 2147483647 h 195"/>
              <a:gd name="T10" fmla="*/ 2147483647 w 386"/>
              <a:gd name="T11" fmla="*/ 2147483647 h 195"/>
              <a:gd name="T12" fmla="*/ 2147483647 w 386"/>
              <a:gd name="T13" fmla="*/ 2147483647 h 195"/>
              <a:gd name="T14" fmla="*/ 2147483647 w 386"/>
              <a:gd name="T15" fmla="*/ 2147483647 h 195"/>
              <a:gd name="T16" fmla="*/ 2147483647 w 386"/>
              <a:gd name="T17" fmla="*/ 2147483647 h 195"/>
              <a:gd name="T18" fmla="*/ 2147483647 w 386"/>
              <a:gd name="T19" fmla="*/ 2147483647 h 1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6"/>
              <a:gd name="T31" fmla="*/ 0 h 195"/>
              <a:gd name="T32" fmla="*/ 386 w 386"/>
              <a:gd name="T33" fmla="*/ 195 h 1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6" h="195">
                <a:moveTo>
                  <a:pt x="386" y="0"/>
                </a:moveTo>
                <a:lnTo>
                  <a:pt x="386" y="195"/>
                </a:lnTo>
                <a:lnTo>
                  <a:pt x="0" y="195"/>
                </a:lnTo>
                <a:lnTo>
                  <a:pt x="174" y="153"/>
                </a:lnTo>
                <a:lnTo>
                  <a:pt x="220" y="128"/>
                </a:lnTo>
                <a:lnTo>
                  <a:pt x="262" y="99"/>
                </a:lnTo>
                <a:lnTo>
                  <a:pt x="285" y="89"/>
                </a:lnTo>
                <a:lnTo>
                  <a:pt x="311" y="69"/>
                </a:lnTo>
                <a:lnTo>
                  <a:pt x="353" y="32"/>
                </a:lnTo>
                <a:lnTo>
                  <a:pt x="336" y="54"/>
                </a:lnTo>
              </a:path>
            </a:pathLst>
          </a:custGeom>
          <a:solidFill>
            <a:srgbClr val="EAEC5E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Freeform 5"/>
          <p:cNvSpPr>
            <a:spLocks/>
          </p:cNvSpPr>
          <p:nvPr/>
        </p:nvSpPr>
        <p:spPr bwMode="auto">
          <a:xfrm>
            <a:off x="7546975" y="3054350"/>
            <a:ext cx="839788" cy="682625"/>
          </a:xfrm>
          <a:custGeom>
            <a:avLst/>
            <a:gdLst>
              <a:gd name="T0" fmla="*/ 2147483647 w 529"/>
              <a:gd name="T1" fmla="*/ 2147483647 h 430"/>
              <a:gd name="T2" fmla="*/ 2147483647 w 529"/>
              <a:gd name="T3" fmla="*/ 2147483647 h 430"/>
              <a:gd name="T4" fmla="*/ 2147483647 w 529"/>
              <a:gd name="T5" fmla="*/ 2147483647 h 430"/>
              <a:gd name="T6" fmla="*/ 2147483647 w 529"/>
              <a:gd name="T7" fmla="*/ 2147483647 h 430"/>
              <a:gd name="T8" fmla="*/ 2147483647 w 529"/>
              <a:gd name="T9" fmla="*/ 2147483647 h 430"/>
              <a:gd name="T10" fmla="*/ 2147483647 w 529"/>
              <a:gd name="T11" fmla="*/ 2147483647 h 430"/>
              <a:gd name="T12" fmla="*/ 2147483647 w 529"/>
              <a:gd name="T13" fmla="*/ 2147483647 h 430"/>
              <a:gd name="T14" fmla="*/ 0 w 529"/>
              <a:gd name="T15" fmla="*/ 0 h 4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9"/>
              <a:gd name="T25" fmla="*/ 0 h 430"/>
              <a:gd name="T26" fmla="*/ 529 w 529"/>
              <a:gd name="T27" fmla="*/ 430 h 4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9" h="430">
                <a:moveTo>
                  <a:pt x="140" y="216"/>
                </a:moveTo>
                <a:lnTo>
                  <a:pt x="142" y="418"/>
                </a:lnTo>
                <a:lnTo>
                  <a:pt x="529" y="430"/>
                </a:lnTo>
                <a:lnTo>
                  <a:pt x="355" y="387"/>
                </a:lnTo>
                <a:lnTo>
                  <a:pt x="307" y="362"/>
                </a:lnTo>
                <a:lnTo>
                  <a:pt x="263" y="333"/>
                </a:lnTo>
                <a:lnTo>
                  <a:pt x="219" y="301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Rectangle 7"/>
          <p:cNvSpPr>
            <a:spLocks noChangeArrowheads="1"/>
          </p:cNvSpPr>
          <p:nvPr/>
        </p:nvSpPr>
        <p:spPr bwMode="auto">
          <a:xfrm>
            <a:off x="2819400" y="3657600"/>
            <a:ext cx="122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/>
              <a:t>- </a:t>
            </a:r>
            <a:r>
              <a:rPr lang="en-US"/>
              <a:t>4.2</a:t>
            </a:r>
          </a:p>
        </p:txBody>
      </p:sp>
      <p:sp>
        <p:nvSpPr>
          <p:cNvPr id="4115" name="Rectangle 8"/>
          <p:cNvSpPr>
            <a:spLocks noChangeArrowheads="1"/>
          </p:cNvSpPr>
          <p:nvPr/>
        </p:nvSpPr>
        <p:spPr bwMode="auto">
          <a:xfrm>
            <a:off x="2286000" y="36576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 =</a:t>
            </a:r>
          </a:p>
        </p:txBody>
      </p:sp>
      <p:graphicFrame>
        <p:nvGraphicFramePr>
          <p:cNvPr id="41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3088" y="5484813"/>
          <a:ext cx="3883025" cy="1044575"/>
        </p:xfrm>
        <a:graphic>
          <a:graphicData uri="http://schemas.openxmlformats.org/presentationml/2006/ole">
            <p:oleObj spid="_x0000_s4107" name="Equation" r:id="rId4" imgW="1904760" imgH="469800" progId="Equation.3">
              <p:embed/>
            </p:oleObj>
          </a:graphicData>
        </a:graphic>
      </p:graphicFrame>
      <p:sp>
        <p:nvSpPr>
          <p:cNvPr id="4116" name="Rectangle 10"/>
          <p:cNvSpPr>
            <a:spLocks noChangeArrowheads="1"/>
          </p:cNvSpPr>
          <p:nvPr/>
        </p:nvSpPr>
        <p:spPr bwMode="auto">
          <a:xfrm>
            <a:off x="1206500" y="2590800"/>
            <a:ext cx="21463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 b="1">
                <a:solidFill>
                  <a:schemeClr val="bg2"/>
                </a:solidFill>
              </a:rPr>
              <a:t>μ</a:t>
            </a:r>
            <a:r>
              <a:rPr lang="en-US" b="1" baseline="-25000">
                <a:solidFill>
                  <a:schemeClr val="bg2"/>
                </a:solidFill>
              </a:rPr>
              <a:t>x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/>
              <a:t>–</a:t>
            </a:r>
            <a:r>
              <a:rPr lang="en-US" b="1" baseline="-25000">
                <a:solidFill>
                  <a:schemeClr val="bg2"/>
                </a:solidFill>
              </a:rPr>
              <a:t> </a:t>
            </a:r>
            <a:r>
              <a:rPr lang="el-GR" b="1">
                <a:solidFill>
                  <a:schemeClr val="bg2"/>
                </a:solidFill>
              </a:rPr>
              <a:t>μ</a:t>
            </a:r>
            <a:r>
              <a:rPr lang="en-US" b="1" baseline="-25000">
                <a:solidFill>
                  <a:schemeClr val="bg2"/>
                </a:solidFill>
              </a:rPr>
              <a:t>y </a:t>
            </a:r>
            <a:r>
              <a:rPr lang="en-US" b="1">
                <a:solidFill>
                  <a:schemeClr val="bg2"/>
                </a:solidFill>
              </a:rPr>
              <a:t>= 0</a:t>
            </a:r>
            <a:endParaRPr lang="en-US">
              <a:solidFill>
                <a:schemeClr val="bg2"/>
              </a:solidFill>
            </a:endParaRPr>
          </a:p>
          <a:p>
            <a:pPr eaLnBrk="0" hangingPunct="0"/>
            <a:r>
              <a:rPr lang="en-US" b="1">
                <a:solidFill>
                  <a:schemeClr val="bg2"/>
                </a:solidFill>
              </a:rPr>
              <a:t>H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 b="1">
                <a:solidFill>
                  <a:schemeClr val="bg2"/>
                </a:solidFill>
              </a:rPr>
              <a:t>μ</a:t>
            </a:r>
            <a:r>
              <a:rPr lang="en-US" b="1" baseline="-25000">
                <a:solidFill>
                  <a:schemeClr val="bg2"/>
                </a:solidFill>
              </a:rPr>
              <a:t>x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/>
              <a:t>–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l-GR" b="1">
                <a:solidFill>
                  <a:schemeClr val="bg2"/>
                </a:solidFill>
              </a:rPr>
              <a:t>μ</a:t>
            </a:r>
            <a:r>
              <a:rPr lang="en-US" b="1" baseline="-25000">
                <a:solidFill>
                  <a:schemeClr val="bg2"/>
                </a:solidFill>
              </a:rPr>
              <a:t>y</a:t>
            </a:r>
            <a:r>
              <a:rPr lang="en-US"/>
              <a:t> </a:t>
            </a:r>
            <a:r>
              <a:rPr lang="en-US" b="1">
                <a:solidFill>
                  <a:schemeClr val="bg2"/>
                </a:solidFill>
                <a:sym typeface="Symbol" pitchFamily="18" charset="2"/>
              </a:rPr>
              <a:t></a:t>
            </a:r>
            <a:r>
              <a:rPr lang="en-US" b="1">
                <a:solidFill>
                  <a:schemeClr val="bg2"/>
                </a:solidFill>
              </a:rPr>
              <a:t> 0</a:t>
            </a:r>
          </a:p>
        </p:txBody>
      </p:sp>
      <p:sp>
        <p:nvSpPr>
          <p:cNvPr id="4117" name="Rectangle 11"/>
          <p:cNvSpPr>
            <a:spLocks noChangeArrowheads="1"/>
          </p:cNvSpPr>
          <p:nvPr/>
        </p:nvSpPr>
        <p:spPr bwMode="auto">
          <a:xfrm>
            <a:off x="1138238" y="5024438"/>
            <a:ext cx="26765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Test Statistic:</a:t>
            </a:r>
          </a:p>
        </p:txBody>
      </p:sp>
      <p:sp>
        <p:nvSpPr>
          <p:cNvPr id="4118" name="Rectangle 12"/>
          <p:cNvSpPr>
            <a:spLocks noChangeArrowheads="1"/>
          </p:cNvSpPr>
          <p:nvPr/>
        </p:nvSpPr>
        <p:spPr bwMode="auto">
          <a:xfrm>
            <a:off x="533400" y="4114800"/>
            <a:ext cx="3657600" cy="820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Critical Value = ± 2.776</a:t>
            </a:r>
            <a:r>
              <a:rPr lang="en-US" sz="2800" b="1">
                <a:solidFill>
                  <a:srgbClr val="E7B5C7"/>
                </a:solidFill>
              </a:rPr>
              <a:t> </a:t>
            </a:r>
            <a:r>
              <a:rPr lang="en-US" sz="2000" b="1">
                <a:solidFill>
                  <a:srgbClr val="E7B5C7"/>
                </a:solidFill>
              </a:rPr>
              <a:t>     </a:t>
            </a:r>
            <a:r>
              <a:rPr lang="en-US" sz="2000" b="1">
                <a:solidFill>
                  <a:schemeClr val="bg2"/>
                </a:solidFill>
              </a:rPr>
              <a:t>d.f. = n − 1 = 4</a:t>
            </a:r>
          </a:p>
        </p:txBody>
      </p:sp>
      <p:sp>
        <p:nvSpPr>
          <p:cNvPr id="4119" name="Freeform 13"/>
          <p:cNvSpPr>
            <a:spLocks/>
          </p:cNvSpPr>
          <p:nvPr/>
        </p:nvSpPr>
        <p:spPr bwMode="auto">
          <a:xfrm>
            <a:off x="7013575" y="2368550"/>
            <a:ext cx="1390650" cy="1339850"/>
          </a:xfrm>
          <a:custGeom>
            <a:avLst/>
            <a:gdLst>
              <a:gd name="T0" fmla="*/ 2147483647 w 876"/>
              <a:gd name="T1" fmla="*/ 2147483647 h 844"/>
              <a:gd name="T2" fmla="*/ 2147483647 w 876"/>
              <a:gd name="T3" fmla="*/ 2147483647 h 844"/>
              <a:gd name="T4" fmla="*/ 2147483647 w 876"/>
              <a:gd name="T5" fmla="*/ 2147483647 h 844"/>
              <a:gd name="T6" fmla="*/ 2147483647 w 876"/>
              <a:gd name="T7" fmla="*/ 2147483647 h 844"/>
              <a:gd name="T8" fmla="*/ 2147483647 w 876"/>
              <a:gd name="T9" fmla="*/ 2147483647 h 844"/>
              <a:gd name="T10" fmla="*/ 2147483647 w 876"/>
              <a:gd name="T11" fmla="*/ 2147483647 h 844"/>
              <a:gd name="T12" fmla="*/ 2147483647 w 876"/>
              <a:gd name="T13" fmla="*/ 2147483647 h 844"/>
              <a:gd name="T14" fmla="*/ 2147483647 w 876"/>
              <a:gd name="T15" fmla="*/ 2147483647 h 844"/>
              <a:gd name="T16" fmla="*/ 2147483647 w 876"/>
              <a:gd name="T17" fmla="*/ 2147483647 h 844"/>
              <a:gd name="T18" fmla="*/ 2147483647 w 876"/>
              <a:gd name="T19" fmla="*/ 2147483647 h 844"/>
              <a:gd name="T20" fmla="*/ 2147483647 w 876"/>
              <a:gd name="T21" fmla="*/ 2147483647 h 844"/>
              <a:gd name="T22" fmla="*/ 2147483647 w 876"/>
              <a:gd name="T23" fmla="*/ 2147483647 h 844"/>
              <a:gd name="T24" fmla="*/ 2147483647 w 876"/>
              <a:gd name="T25" fmla="*/ 2147483647 h 844"/>
              <a:gd name="T26" fmla="*/ 2147483647 w 876"/>
              <a:gd name="T27" fmla="*/ 2147483647 h 844"/>
              <a:gd name="T28" fmla="*/ 2147483647 w 876"/>
              <a:gd name="T29" fmla="*/ 2147483647 h 844"/>
              <a:gd name="T30" fmla="*/ 0 w 876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6"/>
              <a:gd name="T49" fmla="*/ 0 h 844"/>
              <a:gd name="T50" fmla="*/ 876 w 876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6" h="844">
                <a:moveTo>
                  <a:pt x="875" y="843"/>
                </a:moveTo>
                <a:lnTo>
                  <a:pt x="783" y="832"/>
                </a:lnTo>
                <a:lnTo>
                  <a:pt x="737" y="823"/>
                </a:lnTo>
                <a:lnTo>
                  <a:pt x="690" y="809"/>
                </a:lnTo>
                <a:lnTo>
                  <a:pt x="645" y="789"/>
                </a:lnTo>
                <a:lnTo>
                  <a:pt x="598" y="763"/>
                </a:lnTo>
                <a:lnTo>
                  <a:pt x="553" y="728"/>
                </a:lnTo>
                <a:lnTo>
                  <a:pt x="461" y="630"/>
                </a:lnTo>
                <a:lnTo>
                  <a:pt x="369" y="494"/>
                </a:lnTo>
                <a:lnTo>
                  <a:pt x="277" y="328"/>
                </a:lnTo>
                <a:lnTo>
                  <a:pt x="231" y="244"/>
                </a:lnTo>
                <a:lnTo>
                  <a:pt x="185" y="166"/>
                </a:lnTo>
                <a:lnTo>
                  <a:pt x="139" y="98"/>
                </a:lnTo>
                <a:lnTo>
                  <a:pt x="93" y="45"/>
                </a:lnTo>
                <a:lnTo>
                  <a:pt x="47" y="1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Rectangle 14"/>
          <p:cNvSpPr>
            <a:spLocks noChangeArrowheads="1"/>
          </p:cNvSpPr>
          <p:nvPr/>
        </p:nvSpPr>
        <p:spPr bwMode="auto">
          <a:xfrm>
            <a:off x="7696200" y="2438400"/>
            <a:ext cx="12287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4121" name="Rectangle 15"/>
          <p:cNvSpPr>
            <a:spLocks noChangeArrowheads="1"/>
          </p:cNvSpPr>
          <p:nvPr/>
        </p:nvSpPr>
        <p:spPr bwMode="auto">
          <a:xfrm>
            <a:off x="7924800" y="3200400"/>
            <a:ext cx="1076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4122" name="Rectangle 16"/>
          <p:cNvSpPr>
            <a:spLocks noChangeArrowheads="1"/>
          </p:cNvSpPr>
          <p:nvPr/>
        </p:nvSpPr>
        <p:spPr bwMode="auto">
          <a:xfrm>
            <a:off x="5715000" y="3657600"/>
            <a:ext cx="2590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rgbClr val="339933"/>
                </a:solidFill>
              </a:rPr>
              <a:t>- 2.776                 2.776</a:t>
            </a:r>
          </a:p>
        </p:txBody>
      </p:sp>
      <p:sp>
        <p:nvSpPr>
          <p:cNvPr id="4123" name="Rectangle 17"/>
          <p:cNvSpPr>
            <a:spLocks noChangeArrowheads="1"/>
          </p:cNvSpPr>
          <p:nvPr/>
        </p:nvSpPr>
        <p:spPr bwMode="auto">
          <a:xfrm>
            <a:off x="4800600" y="4495800"/>
            <a:ext cx="412115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Decision:</a:t>
            </a: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Do not reject </a:t>
            </a:r>
            <a:r>
              <a:rPr lang="en-US" b="1" i="1">
                <a:solidFill>
                  <a:srgbClr val="CC0000"/>
                </a:solidFill>
              </a:rPr>
              <a:t>H</a:t>
            </a:r>
            <a:r>
              <a:rPr lang="en-US" b="1" baseline="-25000">
                <a:solidFill>
                  <a:srgbClr val="CC0000"/>
                </a:solidFill>
              </a:rPr>
              <a:t>0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(t stat is not in the reject region)</a:t>
            </a:r>
          </a:p>
        </p:txBody>
      </p:sp>
      <p:sp>
        <p:nvSpPr>
          <p:cNvPr id="4124" name="Rectangle 18"/>
          <p:cNvSpPr>
            <a:spLocks noChangeArrowheads="1"/>
          </p:cNvSpPr>
          <p:nvPr/>
        </p:nvSpPr>
        <p:spPr bwMode="auto">
          <a:xfrm>
            <a:off x="4800600" y="5334000"/>
            <a:ext cx="419100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Conclusion: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CC0000"/>
                </a:solidFill>
              </a:rPr>
              <a:t>There is not a  significant change in the number of complaints.</a:t>
            </a:r>
          </a:p>
        </p:txBody>
      </p:sp>
      <p:sp>
        <p:nvSpPr>
          <p:cNvPr id="4125" name="Freeform 19"/>
          <p:cNvSpPr>
            <a:spLocks/>
          </p:cNvSpPr>
          <p:nvPr/>
        </p:nvSpPr>
        <p:spPr bwMode="auto">
          <a:xfrm>
            <a:off x="5641975" y="2368550"/>
            <a:ext cx="1389063" cy="1339850"/>
          </a:xfrm>
          <a:custGeom>
            <a:avLst/>
            <a:gdLst>
              <a:gd name="T0" fmla="*/ 0 w 875"/>
              <a:gd name="T1" fmla="*/ 2147483647 h 844"/>
              <a:gd name="T2" fmla="*/ 2147483647 w 875"/>
              <a:gd name="T3" fmla="*/ 2147483647 h 844"/>
              <a:gd name="T4" fmla="*/ 2147483647 w 875"/>
              <a:gd name="T5" fmla="*/ 2147483647 h 844"/>
              <a:gd name="T6" fmla="*/ 2147483647 w 875"/>
              <a:gd name="T7" fmla="*/ 2147483647 h 844"/>
              <a:gd name="T8" fmla="*/ 2147483647 w 875"/>
              <a:gd name="T9" fmla="*/ 2147483647 h 844"/>
              <a:gd name="T10" fmla="*/ 2147483647 w 875"/>
              <a:gd name="T11" fmla="*/ 2147483647 h 844"/>
              <a:gd name="T12" fmla="*/ 2147483647 w 875"/>
              <a:gd name="T13" fmla="*/ 2147483647 h 844"/>
              <a:gd name="T14" fmla="*/ 2147483647 w 875"/>
              <a:gd name="T15" fmla="*/ 2147483647 h 844"/>
              <a:gd name="T16" fmla="*/ 2147483647 w 875"/>
              <a:gd name="T17" fmla="*/ 2147483647 h 844"/>
              <a:gd name="T18" fmla="*/ 2147483647 w 875"/>
              <a:gd name="T19" fmla="*/ 2147483647 h 844"/>
              <a:gd name="T20" fmla="*/ 2147483647 w 875"/>
              <a:gd name="T21" fmla="*/ 2147483647 h 844"/>
              <a:gd name="T22" fmla="*/ 2147483647 w 875"/>
              <a:gd name="T23" fmla="*/ 2147483647 h 844"/>
              <a:gd name="T24" fmla="*/ 2147483647 w 875"/>
              <a:gd name="T25" fmla="*/ 2147483647 h 844"/>
              <a:gd name="T26" fmla="*/ 2147483647 w 875"/>
              <a:gd name="T27" fmla="*/ 2147483647 h 844"/>
              <a:gd name="T28" fmla="*/ 2147483647 w 875"/>
              <a:gd name="T29" fmla="*/ 2147483647 h 844"/>
              <a:gd name="T30" fmla="*/ 2147483647 w 875"/>
              <a:gd name="T31" fmla="*/ 0 h 8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4"/>
              <a:gd name="T50" fmla="*/ 875 w 875"/>
              <a:gd name="T51" fmla="*/ 844 h 8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4">
                <a:moveTo>
                  <a:pt x="0" y="843"/>
                </a:moveTo>
                <a:lnTo>
                  <a:pt x="92" y="832"/>
                </a:lnTo>
                <a:lnTo>
                  <a:pt x="139" y="823"/>
                </a:lnTo>
                <a:lnTo>
                  <a:pt x="184" y="809"/>
                </a:lnTo>
                <a:lnTo>
                  <a:pt x="230" y="789"/>
                </a:lnTo>
                <a:lnTo>
                  <a:pt x="277" y="763"/>
                </a:lnTo>
                <a:lnTo>
                  <a:pt x="322" y="728"/>
                </a:lnTo>
                <a:lnTo>
                  <a:pt x="415" y="630"/>
                </a:lnTo>
                <a:lnTo>
                  <a:pt x="506" y="494"/>
                </a:lnTo>
                <a:lnTo>
                  <a:pt x="598" y="328"/>
                </a:lnTo>
                <a:lnTo>
                  <a:pt x="645" y="244"/>
                </a:lnTo>
                <a:lnTo>
                  <a:pt x="690" y="166"/>
                </a:lnTo>
                <a:lnTo>
                  <a:pt x="737" y="98"/>
                </a:lnTo>
                <a:lnTo>
                  <a:pt x="782" y="45"/>
                </a:lnTo>
                <a:lnTo>
                  <a:pt x="829" y="11"/>
                </a:lnTo>
                <a:lnTo>
                  <a:pt x="874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" name="Line 20"/>
          <p:cNvSpPr>
            <a:spLocks noChangeShapeType="1"/>
          </p:cNvSpPr>
          <p:nvPr/>
        </p:nvSpPr>
        <p:spPr bwMode="auto">
          <a:xfrm>
            <a:off x="7772400" y="2438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21"/>
          <p:cNvSpPr>
            <a:spLocks noChangeShapeType="1"/>
          </p:cNvSpPr>
          <p:nvPr/>
        </p:nvSpPr>
        <p:spPr bwMode="auto">
          <a:xfrm flipH="1">
            <a:off x="5638800" y="24384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22"/>
          <p:cNvSpPr>
            <a:spLocks noChangeShapeType="1"/>
          </p:cNvSpPr>
          <p:nvPr/>
        </p:nvSpPr>
        <p:spPr bwMode="auto">
          <a:xfrm>
            <a:off x="2362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Line 23"/>
          <p:cNvSpPr>
            <a:spLocks noChangeShapeType="1"/>
          </p:cNvSpPr>
          <p:nvPr/>
        </p:nvSpPr>
        <p:spPr bwMode="auto">
          <a:xfrm>
            <a:off x="5562600" y="37338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24"/>
          <p:cNvSpPr>
            <a:spLocks noChangeShapeType="1"/>
          </p:cNvSpPr>
          <p:nvPr/>
        </p:nvSpPr>
        <p:spPr bwMode="auto">
          <a:xfrm>
            <a:off x="7772400" y="2286000"/>
            <a:ext cx="0" cy="1447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Rectangle 25"/>
          <p:cNvSpPr>
            <a:spLocks noChangeArrowheads="1"/>
          </p:cNvSpPr>
          <p:nvPr/>
        </p:nvSpPr>
        <p:spPr bwMode="auto">
          <a:xfrm>
            <a:off x="1219200" y="503238"/>
            <a:ext cx="7553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Matched Pairs: Solution</a:t>
            </a:r>
            <a:r>
              <a:rPr lang="en-US" sz="4000"/>
              <a:t> </a:t>
            </a:r>
          </a:p>
        </p:txBody>
      </p:sp>
      <p:sp>
        <p:nvSpPr>
          <p:cNvPr id="4132" name="Rectangle 26"/>
          <p:cNvSpPr>
            <a:spLocks noChangeArrowheads="1"/>
          </p:cNvSpPr>
          <p:nvPr/>
        </p:nvSpPr>
        <p:spPr bwMode="auto">
          <a:xfrm>
            <a:off x="5334000" y="2438400"/>
            <a:ext cx="990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</a:rPr>
              <a:t>Reject</a:t>
            </a:r>
          </a:p>
        </p:txBody>
      </p:sp>
      <p:sp>
        <p:nvSpPr>
          <p:cNvPr id="4133" name="Freeform 27"/>
          <p:cNvSpPr>
            <a:spLocks/>
          </p:cNvSpPr>
          <p:nvPr/>
        </p:nvSpPr>
        <p:spPr bwMode="auto">
          <a:xfrm>
            <a:off x="6248400" y="2286000"/>
            <a:ext cx="1588" cy="1447800"/>
          </a:xfrm>
          <a:custGeom>
            <a:avLst/>
            <a:gdLst>
              <a:gd name="T0" fmla="*/ 0 w 1"/>
              <a:gd name="T1" fmla="*/ 0 h 912"/>
              <a:gd name="T2" fmla="*/ 0 w 1"/>
              <a:gd name="T3" fmla="*/ 2147483647 h 912"/>
              <a:gd name="T4" fmla="*/ 2147483647 w 1"/>
              <a:gd name="T5" fmla="*/ 2147483647 h 912"/>
              <a:gd name="T6" fmla="*/ 0 60000 65536"/>
              <a:gd name="T7" fmla="*/ 0 60000 65536"/>
              <a:gd name="T8" fmla="*/ 0 60000 65536"/>
              <a:gd name="T9" fmla="*/ 0 w 1"/>
              <a:gd name="T10" fmla="*/ 0 h 912"/>
              <a:gd name="T11" fmla="*/ 1 w 1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912">
                <a:moveTo>
                  <a:pt x="0" y="0"/>
                </a:moveTo>
                <a:lnTo>
                  <a:pt x="0" y="738"/>
                </a:lnTo>
                <a:lnTo>
                  <a:pt x="1" y="912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Rectangle 28"/>
          <p:cNvSpPr>
            <a:spLocks noChangeArrowheads="1"/>
          </p:cNvSpPr>
          <p:nvPr/>
        </p:nvSpPr>
        <p:spPr bwMode="auto">
          <a:xfrm>
            <a:off x="5486400" y="3276600"/>
            <a:ext cx="1076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CC0000"/>
                </a:solidFill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</a:rPr>
              <a:t>/2</a:t>
            </a:r>
          </a:p>
        </p:txBody>
      </p:sp>
      <p:sp>
        <p:nvSpPr>
          <p:cNvPr id="4135" name="Rectangle 29"/>
          <p:cNvSpPr>
            <a:spLocks noChangeArrowheads="1"/>
          </p:cNvSpPr>
          <p:nvPr/>
        </p:nvSpPr>
        <p:spPr bwMode="auto">
          <a:xfrm>
            <a:off x="6172200" y="3962400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 </a:t>
            </a:r>
            <a:r>
              <a:rPr lang="en-US" sz="1600" b="1">
                <a:solidFill>
                  <a:schemeClr val="folHlink"/>
                </a:solidFill>
              </a:rPr>
              <a:t>- 1.66</a:t>
            </a:r>
          </a:p>
        </p:txBody>
      </p:sp>
      <p:sp>
        <p:nvSpPr>
          <p:cNvPr id="4136" name="Line 30"/>
          <p:cNvSpPr>
            <a:spLocks noChangeShapeType="1"/>
          </p:cNvSpPr>
          <p:nvPr/>
        </p:nvSpPr>
        <p:spPr bwMode="auto">
          <a:xfrm flipV="1">
            <a:off x="6629400" y="37338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31"/>
          <p:cNvSpPr>
            <a:spLocks noChangeArrowheads="1"/>
          </p:cNvSpPr>
          <p:nvPr/>
        </p:nvSpPr>
        <p:spPr bwMode="auto">
          <a:xfrm>
            <a:off x="3657600" y="5715000"/>
            <a:ext cx="914400" cy="457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138" name="Freeform 32"/>
          <p:cNvSpPr>
            <a:spLocks/>
          </p:cNvSpPr>
          <p:nvPr/>
        </p:nvSpPr>
        <p:spPr bwMode="auto">
          <a:xfrm>
            <a:off x="4419600" y="4114800"/>
            <a:ext cx="1828800" cy="1600200"/>
          </a:xfrm>
          <a:custGeom>
            <a:avLst/>
            <a:gdLst>
              <a:gd name="T0" fmla="*/ 0 w 1152"/>
              <a:gd name="T1" fmla="*/ 2147483647 h 1008"/>
              <a:gd name="T2" fmla="*/ 0 w 1152"/>
              <a:gd name="T3" fmla="*/ 0 h 1008"/>
              <a:gd name="T4" fmla="*/ 2147483647 w 1152"/>
              <a:gd name="T5" fmla="*/ 0 h 1008"/>
              <a:gd name="T6" fmla="*/ 0 60000 65536"/>
              <a:gd name="T7" fmla="*/ 0 60000 65536"/>
              <a:gd name="T8" fmla="*/ 0 60000 65536"/>
              <a:gd name="T9" fmla="*/ 0 w 1152"/>
              <a:gd name="T10" fmla="*/ 0 h 1008"/>
              <a:gd name="T11" fmla="*/ 1152 w 115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008">
                <a:moveTo>
                  <a:pt x="0" y="1008"/>
                </a:moveTo>
                <a:lnTo>
                  <a:pt x="0" y="0"/>
                </a:lnTo>
                <a:lnTo>
                  <a:pt x="1152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Rectangle 33"/>
          <p:cNvSpPr>
            <a:spLocks noChangeArrowheads="1"/>
          </p:cNvSpPr>
          <p:nvPr/>
        </p:nvSpPr>
        <p:spPr bwMode="auto">
          <a:xfrm>
            <a:off x="6248400" y="3962400"/>
            <a:ext cx="685800" cy="304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4140" name="Rectangle 34"/>
          <p:cNvSpPr>
            <a:spLocks noChangeArrowheads="1"/>
          </p:cNvSpPr>
          <p:nvPr/>
        </p:nvSpPr>
        <p:spPr bwMode="auto">
          <a:xfrm>
            <a:off x="838200" y="3657600"/>
            <a:ext cx="1230313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.05</a:t>
            </a:r>
          </a:p>
        </p:txBody>
      </p:sp>
      <p:sp>
        <p:nvSpPr>
          <p:cNvPr id="4141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F6DB4B62-C367-46F0-989C-7BE126709C72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3656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Independent Samples</a:t>
            </a:r>
          </a:p>
        </p:txBody>
      </p:sp>
      <p:sp>
        <p:nvSpPr>
          <p:cNvPr id="24578" name="Rectangle 11"/>
          <p:cNvSpPr>
            <a:spLocks noGrp="1" noChangeArrowheads="1"/>
          </p:cNvSpPr>
          <p:nvPr>
            <p:ph idx="1"/>
          </p:nvPr>
        </p:nvSpPr>
        <p:spPr>
          <a:xfrm>
            <a:off x="304800" y="3978275"/>
            <a:ext cx="8305800" cy="2449513"/>
          </a:xfrm>
        </p:spPr>
        <p:txBody>
          <a:bodyPr/>
          <a:lstStyle/>
          <a:p>
            <a:pPr eaLnBrk="1" hangingPunct="1"/>
            <a:r>
              <a:rPr lang="en-US" sz="2400" smtClean="0"/>
              <a:t>Different populations</a:t>
            </a:r>
          </a:p>
          <a:p>
            <a:pPr lvl="1" eaLnBrk="1" hangingPunct="1"/>
            <a:r>
              <a:rPr lang="en-US" smtClean="0"/>
              <a:t>Unrelated</a:t>
            </a:r>
          </a:p>
          <a:p>
            <a:pPr lvl="1" eaLnBrk="1" hangingPunct="1"/>
            <a:r>
              <a:rPr lang="en-US" smtClean="0"/>
              <a:t>Independent</a:t>
            </a:r>
          </a:p>
          <a:p>
            <a:pPr lvl="2" eaLnBrk="1" hangingPunct="1"/>
            <a:r>
              <a:rPr lang="en-US" smtClean="0"/>
              <a:t>Sample selected from one population has no effect on the sample selected from the other population</a:t>
            </a:r>
          </a:p>
          <a:p>
            <a:pPr lvl="1" eaLnBrk="1" hangingPunct="1"/>
            <a:r>
              <a:rPr lang="en-US" smtClean="0"/>
              <a:t>Normally distributed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6327775" y="3371850"/>
            <a:ext cx="12192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8600" y="1905000"/>
            <a:ext cx="2112963" cy="167005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5588" y="1905000"/>
            <a:ext cx="2036762" cy="1570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19450" y="2490788"/>
            <a:ext cx="5486400" cy="1373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 </a:t>
            </a:r>
            <a:r>
              <a:rPr lang="en-US" sz="2800"/>
              <a:t>Form a confidence interval for the difference between two population means,  </a:t>
            </a:r>
            <a:r>
              <a:rPr lang="el-GR" sz="2800"/>
              <a:t>μ</a:t>
            </a:r>
            <a:r>
              <a:rPr lang="en-US" sz="2800" baseline="-25000"/>
              <a:t>x</a:t>
            </a:r>
            <a:r>
              <a:rPr lang="en-US" sz="2800"/>
              <a:t> – </a:t>
            </a:r>
            <a:r>
              <a:rPr lang="el-GR" sz="2800"/>
              <a:t>μ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  <p:sp>
        <p:nvSpPr>
          <p:cNvPr id="2458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10-</a:t>
            </a:r>
            <a:fld id="{EEECB9D3-B79F-43AF-9C11-D5BBD6D41B90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85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10.2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14588" y="1490663"/>
            <a:ext cx="6364287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Tests of the Difference Between Two Normal Population Means: 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Pages>20</Pages>
  <Words>2811</Words>
  <Application>Microsoft Office PowerPoint</Application>
  <PresentationFormat>On-screen Show (4:3)</PresentationFormat>
  <Paragraphs>662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Wingdings</vt:lpstr>
      <vt:lpstr>Symbol</vt:lpstr>
      <vt:lpstr>Times New Roman</vt:lpstr>
      <vt:lpstr>System</vt:lpstr>
      <vt:lpstr>newbold-7e</vt:lpstr>
      <vt:lpstr>newbold-7e</vt:lpstr>
      <vt:lpstr>Equation</vt:lpstr>
      <vt:lpstr>Slide 1</vt:lpstr>
      <vt:lpstr>Chapter Goals</vt:lpstr>
      <vt:lpstr>Two Sample Tests</vt:lpstr>
      <vt:lpstr>Dependent Samples</vt:lpstr>
      <vt:lpstr>Test Statistic:  Dependent Samples</vt:lpstr>
      <vt:lpstr>Decision Rules: Matched Pairs</vt:lpstr>
      <vt:lpstr>Slide 7</vt:lpstr>
      <vt:lpstr>Slide 8</vt:lpstr>
      <vt:lpstr>Independent Samples</vt:lpstr>
      <vt:lpstr>Difference Between Two Means</vt:lpstr>
      <vt:lpstr>σx2 and σy2 Known</vt:lpstr>
      <vt:lpstr>σx2 and σy2 Known</vt:lpstr>
      <vt:lpstr>Test Statistic,  σx2 and σy2 Known</vt:lpstr>
      <vt:lpstr>Hypothesis Tests for Two Population Means</vt:lpstr>
      <vt:lpstr>Decision Rules </vt:lpstr>
      <vt:lpstr>σx2 and σy2 Unknown, Assumed Equal</vt:lpstr>
      <vt:lpstr>σx2 and σy2 Unknown, Assumed Equal</vt:lpstr>
      <vt:lpstr>Test Statistic,  σx2 and σy2 Unknown, Equal</vt:lpstr>
      <vt:lpstr>Decision Rules</vt:lpstr>
      <vt:lpstr>Pooled Variance t Test: Example</vt:lpstr>
      <vt:lpstr>Calculating the Test Statistic</vt:lpstr>
      <vt:lpstr>Solution</vt:lpstr>
      <vt:lpstr>σx2 and σy2 Unknown, Assumed Unequal</vt:lpstr>
      <vt:lpstr>σx2 and σy2 Unknown, Assumed Unequal</vt:lpstr>
      <vt:lpstr>Test Statistic,  σx2 and σy2 Unknown, Unequal</vt:lpstr>
      <vt:lpstr>Two Population Proportions</vt:lpstr>
      <vt:lpstr>Two Population Proportions</vt:lpstr>
      <vt:lpstr>Test Statistic for Two Population Proportions</vt:lpstr>
      <vt:lpstr>Decision Rules: Proportions</vt:lpstr>
      <vt:lpstr>Example:  Two Population Proportions</vt:lpstr>
      <vt:lpstr>Slide 31</vt:lpstr>
      <vt:lpstr>Example:  Two Population Proportions</vt:lpstr>
      <vt:lpstr>Tests of Equality of  Two Variances</vt:lpstr>
      <vt:lpstr>Hypothesis Tests for  Two Variances</vt:lpstr>
      <vt:lpstr>Test Statistic</vt:lpstr>
      <vt:lpstr>Decision Rules: Two Variances</vt:lpstr>
      <vt:lpstr>Example: F Test</vt:lpstr>
      <vt:lpstr>F Test: Example Solution</vt:lpstr>
      <vt:lpstr>F Test: Example Solution</vt:lpstr>
      <vt:lpstr>Some Comments on Hypothesis Testing</vt:lpstr>
      <vt:lpstr>Two-Sample Tests in EXCEL</vt:lpstr>
      <vt:lpstr>Chapter Summary</vt:lpstr>
      <vt:lpstr>Chapter Summary</vt:lpstr>
      <vt:lpstr>Slide 44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10</dc:subject>
  <dc:creator>Dirk Yandell</dc:creator>
  <cp:lastModifiedBy>UMURRM2</cp:lastModifiedBy>
  <cp:revision>87</cp:revision>
  <cp:lastPrinted>1998-11-22T23:37:53Z</cp:lastPrinted>
  <dcterms:created xsi:type="dcterms:W3CDTF">2001-01-29T19:31:26Z</dcterms:created>
  <dcterms:modified xsi:type="dcterms:W3CDTF">2012-03-21T18:22:26Z</dcterms:modified>
</cp:coreProperties>
</file>