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9" r:id="rId1"/>
  </p:sldMasterIdLst>
  <p:notesMasterIdLst>
    <p:notesMasterId r:id="rId70"/>
  </p:notesMasterIdLst>
  <p:handoutMasterIdLst>
    <p:handoutMasterId r:id="rId71"/>
  </p:handoutMasterIdLst>
  <p:sldIdLst>
    <p:sldId id="508" r:id="rId2"/>
    <p:sldId id="332" r:id="rId3"/>
    <p:sldId id="333" r:id="rId4"/>
    <p:sldId id="513" r:id="rId5"/>
    <p:sldId id="514" r:id="rId6"/>
    <p:sldId id="342" r:id="rId7"/>
    <p:sldId id="343" r:id="rId8"/>
    <p:sldId id="345" r:id="rId9"/>
    <p:sldId id="469" r:id="rId10"/>
    <p:sldId id="347" r:id="rId11"/>
    <p:sldId id="348" r:id="rId12"/>
    <p:sldId id="349" r:id="rId13"/>
    <p:sldId id="468" r:id="rId14"/>
    <p:sldId id="352" r:id="rId15"/>
    <p:sldId id="351" r:id="rId16"/>
    <p:sldId id="353" r:id="rId17"/>
    <p:sldId id="354" r:id="rId18"/>
    <p:sldId id="355" r:id="rId19"/>
    <p:sldId id="516" r:id="rId20"/>
    <p:sldId id="356" r:id="rId21"/>
    <p:sldId id="515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65" r:id="rId30"/>
    <p:sldId id="367" r:id="rId31"/>
    <p:sldId id="368" r:id="rId32"/>
    <p:sldId id="369" r:id="rId33"/>
    <p:sldId id="370" r:id="rId34"/>
    <p:sldId id="479" r:id="rId35"/>
    <p:sldId id="477" r:id="rId36"/>
    <p:sldId id="405" r:id="rId37"/>
    <p:sldId id="425" r:id="rId38"/>
    <p:sldId id="372" r:id="rId39"/>
    <p:sldId id="373" r:id="rId40"/>
    <p:sldId id="374" r:id="rId41"/>
    <p:sldId id="375" r:id="rId42"/>
    <p:sldId id="376" r:id="rId43"/>
    <p:sldId id="427" r:id="rId44"/>
    <p:sldId id="377" r:id="rId45"/>
    <p:sldId id="450" r:id="rId46"/>
    <p:sldId id="437" r:id="rId47"/>
    <p:sldId id="438" r:id="rId48"/>
    <p:sldId id="499" r:id="rId49"/>
    <p:sldId id="519" r:id="rId50"/>
    <p:sldId id="500" r:id="rId51"/>
    <p:sldId id="501" r:id="rId52"/>
    <p:sldId id="502" r:id="rId53"/>
    <p:sldId id="506" r:id="rId54"/>
    <p:sldId id="507" r:id="rId55"/>
    <p:sldId id="441" r:id="rId56"/>
    <p:sldId id="380" r:id="rId57"/>
    <p:sldId id="442" r:id="rId58"/>
    <p:sldId id="385" r:id="rId59"/>
    <p:sldId id="386" r:id="rId60"/>
    <p:sldId id="509" r:id="rId61"/>
    <p:sldId id="510" r:id="rId62"/>
    <p:sldId id="511" r:id="rId63"/>
    <p:sldId id="512" r:id="rId64"/>
    <p:sldId id="520" r:id="rId65"/>
    <p:sldId id="521" r:id="rId66"/>
    <p:sldId id="445" r:id="rId67"/>
    <p:sldId id="448" r:id="rId68"/>
    <p:sldId id="517" r:id="rId69"/>
  </p:sldIdLst>
  <p:sldSz cx="9144000" cy="6858000" type="screen4x3"/>
  <p:notesSz cx="6858000" cy="9144000"/>
  <p:embeddedFontLst>
    <p:embeddedFont>
      <p:font typeface="MT Extra" pitchFamily="18" charset="2"/>
      <p:regular r:id="rId7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ADCD2"/>
    <a:srgbClr val="FFCCCC"/>
    <a:srgbClr val="F983C1"/>
    <a:srgbClr val="C8DCFA"/>
    <a:srgbClr val="FDE0BD"/>
    <a:srgbClr val="3333FF"/>
    <a:srgbClr val="CC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7" autoAdjust="0"/>
    <p:restoredTop sz="96429" autoAdjust="0"/>
  </p:normalViewPr>
  <p:slideViewPr>
    <p:cSldViewPr>
      <p:cViewPr varScale="1">
        <p:scale>
          <a:sx n="87" d="100"/>
          <a:sy n="87" d="100"/>
        </p:scale>
        <p:origin x="-12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11		 11-</a:t>
            </a:r>
            <a:fld id="{A0C24AD1-6B79-4797-BF17-548DD73DDDED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457200"/>
            <a:ext cx="41148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11		11-</a:t>
            </a:r>
            <a:fld id="{6D21F34A-CB15-4CD4-BEBF-D46F1B15C28C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11-</a:t>
            </a:r>
            <a:fld id="{0BB395D3-084C-4F57-B20C-9339AB221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11-</a:t>
            </a:r>
            <a:fld id="{A20AFB1B-434F-40CF-B665-603B8579A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11-</a:t>
            </a:r>
            <a:fld id="{04673AFD-ED92-4762-B22D-8C7BF3CC0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11-</a:t>
            </a:r>
            <a:fld id="{E0DE733F-ED60-409D-A627-C14405326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11-</a:t>
            </a:r>
            <a:fld id="{1E407154-C462-4506-8E18-46357DD85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425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11-</a:t>
            </a:r>
            <a:fld id="{48CF8863-115D-4E55-B1C3-BE5C3EEA0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8134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5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5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5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6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6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8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657600"/>
            <a:ext cx="6400800" cy="1981200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11</a:t>
            </a:r>
          </a:p>
          <a:p>
            <a:pPr eaLnBrk="1" hangingPunct="1"/>
            <a:endParaRPr lang="en-US" sz="3500" smtClean="0"/>
          </a:p>
          <a:p>
            <a:pPr eaLnBrk="1" hangingPunct="1"/>
            <a:r>
              <a:rPr lang="en-US" sz="3500" smtClean="0"/>
              <a:t>Simple Regression</a:t>
            </a:r>
          </a:p>
        </p:txBody>
      </p:sp>
      <p:sp>
        <p:nvSpPr>
          <p:cNvPr id="92163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0327E521-CF3B-40E1-AAB6-B49B021E7799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4111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2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3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114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8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4119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4120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4121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2147483647 h 287"/>
              <a:gd name="T2" fmla="*/ 2147483647 w 287"/>
              <a:gd name="T3" fmla="*/ 2147483647 h 287"/>
              <a:gd name="T4" fmla="*/ 2147483647 w 287"/>
              <a:gd name="T5" fmla="*/ 2147483647 h 287"/>
              <a:gd name="T6" fmla="*/ 2147483647 w 287"/>
              <a:gd name="T7" fmla="*/ 2147483647 h 287"/>
              <a:gd name="T8" fmla="*/ 2147483647 w 287"/>
              <a:gd name="T9" fmla="*/ 2147483647 h 287"/>
              <a:gd name="T10" fmla="*/ 2147483647 w 287"/>
              <a:gd name="T11" fmla="*/ 0 h 287"/>
              <a:gd name="T12" fmla="*/ 2147483647 w 287"/>
              <a:gd name="T13" fmla="*/ 2147483647 h 287"/>
              <a:gd name="T14" fmla="*/ 2147483647 w 287"/>
              <a:gd name="T15" fmla="*/ 2147483647 h 287"/>
              <a:gd name="T16" fmla="*/ 2147483647 w 287"/>
              <a:gd name="T17" fmla="*/ 2147483647 h 287"/>
              <a:gd name="T18" fmla="*/ 2147483647 w 287"/>
              <a:gd name="T19" fmla="*/ 2147483647 h 287"/>
              <a:gd name="T20" fmla="*/ 2147483647 w 287"/>
              <a:gd name="T21" fmla="*/ 2147483647 h 287"/>
              <a:gd name="T22" fmla="*/ 2147483647 w 287"/>
              <a:gd name="T23" fmla="*/ 2147483647 h 287"/>
              <a:gd name="T24" fmla="*/ 2147483647 w 287"/>
              <a:gd name="T25" fmla="*/ 2147483647 h 287"/>
              <a:gd name="T26" fmla="*/ 2147483647 w 287"/>
              <a:gd name="T27" fmla="*/ 2147483647 h 287"/>
              <a:gd name="T28" fmla="*/ 2147483647 w 287"/>
              <a:gd name="T29" fmla="*/ 2147483647 h 287"/>
              <a:gd name="T30" fmla="*/ 2147483647 w 287"/>
              <a:gd name="T31" fmla="*/ 2147483647 h 287"/>
              <a:gd name="T32" fmla="*/ 2147483647 w 287"/>
              <a:gd name="T33" fmla="*/ 2147483647 h 287"/>
              <a:gd name="T34" fmla="*/ 2147483647 w 287"/>
              <a:gd name="T35" fmla="*/ 2147483647 h 287"/>
              <a:gd name="T36" fmla="*/ 2147483647 w 287"/>
              <a:gd name="T37" fmla="*/ 2147483647 h 287"/>
              <a:gd name="T38" fmla="*/ 2147483647 w 287"/>
              <a:gd name="T39" fmla="*/ 2147483647 h 287"/>
              <a:gd name="T40" fmla="*/ 0 w 287"/>
              <a:gd name="T41" fmla="*/ 2147483647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3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24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5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27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28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29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30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2147483647 w 3983"/>
              <a:gd name="T1" fmla="*/ 0 h 2175"/>
              <a:gd name="T2" fmla="*/ 0 w 3983"/>
              <a:gd name="T3" fmla="*/ 2147483647 h 2175"/>
              <a:gd name="T4" fmla="*/ 2147483647 w 3983"/>
              <a:gd name="T5" fmla="*/ 2147483647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1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42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43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4144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45" name="Line 37"/>
          <p:cNvSpPr>
            <a:spLocks noChangeShapeType="1"/>
          </p:cNvSpPr>
          <p:nvPr/>
        </p:nvSpPr>
        <p:spPr bwMode="auto">
          <a:xfrm>
            <a:off x="6838950" y="3505200"/>
            <a:ext cx="154305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6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48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9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4109" name="Equation" r:id="rId3" imgW="1143000" imgH="228600" progId="Equation.3">
              <p:embed/>
            </p:oleObj>
          </a:graphicData>
        </a:graphic>
      </p:graphicFrame>
      <p:sp>
        <p:nvSpPr>
          <p:cNvPr id="4150" name="Text Box 43"/>
          <p:cNvSpPr txBox="1">
            <a:spLocks noChangeArrowheads="1"/>
          </p:cNvSpPr>
          <p:nvPr/>
        </p:nvSpPr>
        <p:spPr bwMode="auto">
          <a:xfrm>
            <a:off x="3859213" y="5867400"/>
            <a:ext cx="384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4151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2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3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4" name="Rectangle 47"/>
          <p:cNvSpPr>
            <a:spLocks noChangeArrowheads="1"/>
          </p:cNvSpPr>
          <p:nvPr/>
        </p:nvSpPr>
        <p:spPr bwMode="auto">
          <a:xfrm>
            <a:off x="6934200" y="34544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/>
              <a:t>β</a:t>
            </a:r>
            <a:r>
              <a:rPr lang="en-US" baseline="-25000"/>
              <a:t>1</a:t>
            </a:r>
            <a:endParaRPr lang="el-GR" baseline="-25000"/>
          </a:p>
        </p:txBody>
      </p:sp>
      <p:sp>
        <p:nvSpPr>
          <p:cNvPr id="4155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/>
              <a:t>β</a:t>
            </a:r>
            <a:r>
              <a:rPr lang="en-US" sz="2000" baseline="-25000"/>
              <a:t>0</a:t>
            </a:r>
            <a:r>
              <a:rPr lang="en-US" sz="2000"/>
              <a:t>  </a:t>
            </a:r>
          </a:p>
        </p:txBody>
      </p:sp>
      <p:sp>
        <p:nvSpPr>
          <p:cNvPr id="4156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/>
              <a:t>ε</a:t>
            </a:r>
            <a:r>
              <a:rPr lang="en-US" sz="3200" baseline="-25000"/>
              <a:t>i</a:t>
            </a:r>
            <a:endParaRPr lang="el-GR" sz="3200" baseline="-25000"/>
          </a:p>
        </p:txBody>
      </p:sp>
      <p:sp>
        <p:nvSpPr>
          <p:cNvPr id="4157" name="Footer Placeholder 5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58" name="Slide Number Placeholder 5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4ACE0673-AB5F-49C3-8353-5CDD663BD609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</a:t>
            </a:r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2595563" y="4044950"/>
          <a:ext cx="3629025" cy="992188"/>
        </p:xfrm>
        <a:graphic>
          <a:graphicData uri="http://schemas.openxmlformats.org/presentationml/2006/ole">
            <p:oleObj spid="_x0000_s5144" name="Equation" r:id="rId3" imgW="838200" imgH="228600" progId="Equation.3">
              <p:embed/>
            </p:oleObj>
          </a:graphicData>
        </a:graphic>
      </p:graphicFrame>
      <p:sp>
        <p:nvSpPr>
          <p:cNvPr id="5147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rgbClr val="0000FF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5148" name="Rectangle 5"/>
          <p:cNvSpPr>
            <a:spLocks noChangeArrowheads="1"/>
          </p:cNvSpPr>
          <p:nvPr/>
        </p:nvSpPr>
        <p:spPr bwMode="auto">
          <a:xfrm>
            <a:off x="3459163" y="267335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5149" name="Rectangle 6"/>
          <p:cNvSpPr>
            <a:spLocks noChangeArrowheads="1"/>
          </p:cNvSpPr>
          <p:nvPr/>
        </p:nvSpPr>
        <p:spPr bwMode="auto">
          <a:xfrm>
            <a:off x="5440363" y="274955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5150" name="Line 7"/>
          <p:cNvSpPr>
            <a:spLocks noChangeShapeType="1"/>
          </p:cNvSpPr>
          <p:nvPr/>
        </p:nvSpPr>
        <p:spPr bwMode="auto">
          <a:xfrm>
            <a:off x="3840163" y="366395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8"/>
          <p:cNvSpPr>
            <a:spLocks noChangeShapeType="1"/>
          </p:cNvSpPr>
          <p:nvPr/>
        </p:nvSpPr>
        <p:spPr bwMode="auto">
          <a:xfrm flipH="1">
            <a:off x="5440363" y="343535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Rectangle 9"/>
          <p:cNvSpPr>
            <a:spLocks noChangeArrowheads="1"/>
          </p:cNvSpPr>
          <p:nvPr/>
        </p:nvSpPr>
        <p:spPr bwMode="auto">
          <a:xfrm>
            <a:off x="1096963" y="2587625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5153" name="Line 10"/>
          <p:cNvSpPr>
            <a:spLocks noChangeShapeType="1"/>
          </p:cNvSpPr>
          <p:nvPr/>
        </p:nvSpPr>
        <p:spPr bwMode="auto">
          <a:xfrm>
            <a:off x="2390775" y="3871913"/>
            <a:ext cx="27940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Rectangle 11"/>
          <p:cNvSpPr>
            <a:spLocks noChangeArrowheads="1"/>
          </p:cNvSpPr>
          <p:nvPr/>
        </p:nvSpPr>
        <p:spPr bwMode="auto">
          <a:xfrm>
            <a:off x="6659563" y="381635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5155" name="Line 12"/>
          <p:cNvSpPr>
            <a:spLocks noChangeShapeType="1"/>
          </p:cNvSpPr>
          <p:nvPr/>
        </p:nvSpPr>
        <p:spPr bwMode="auto">
          <a:xfrm flipH="1">
            <a:off x="6126163" y="419735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Rectangle 13"/>
          <p:cNvSpPr>
            <a:spLocks noChangeArrowheads="1"/>
          </p:cNvSpPr>
          <p:nvPr/>
        </p:nvSpPr>
        <p:spPr bwMode="auto">
          <a:xfrm>
            <a:off x="1316038" y="5294313"/>
            <a:ext cx="6781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individual random error terms e</a:t>
            </a:r>
            <a:r>
              <a:rPr lang="en-US" sz="2000" baseline="-25000">
                <a:solidFill>
                  <a:srgbClr val="0000FF"/>
                </a:solidFill>
              </a:rPr>
              <a:t>i</a:t>
            </a:r>
            <a:r>
              <a:rPr lang="en-US" sz="2000">
                <a:solidFill>
                  <a:srgbClr val="0000FF"/>
                </a:solidFill>
              </a:rPr>
              <a:t> have a mean of zero</a:t>
            </a:r>
          </a:p>
        </p:txBody>
      </p:sp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2774950" y="5807075"/>
          <a:ext cx="3524250" cy="457200"/>
        </p:xfrm>
        <a:graphic>
          <a:graphicData uri="http://schemas.openxmlformats.org/presentationml/2006/ole">
            <p:oleObj spid="_x0000_s5145" name="Equation" r:id="rId4" imgW="1765300" imgH="228600" progId="Equation.3">
              <p:embed/>
            </p:oleObj>
          </a:graphicData>
        </a:graphic>
      </p:graphicFrame>
      <p:sp>
        <p:nvSpPr>
          <p:cNvPr id="5157" name="Footer Placeholder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58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75AD2227-6BF0-4E29-8CBF-B0EF38332342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Least Squares </a:t>
            </a:r>
            <a:br>
              <a:rPr lang="en-US" smtClean="0"/>
            </a:br>
            <a:r>
              <a:rPr lang="en-US" smtClean="0"/>
              <a:t>Coefficient Estimators</a:t>
            </a:r>
          </a:p>
        </p:txBody>
      </p:sp>
      <p:sp>
        <p:nvSpPr>
          <p:cNvPr id="616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543800" cy="16779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700" smtClean="0"/>
              <a:t>b</a:t>
            </a:r>
            <a:r>
              <a:rPr lang="en-US" sz="2700" baseline="-25000" smtClean="0"/>
              <a:t>0</a:t>
            </a:r>
            <a:r>
              <a:rPr lang="en-US" sz="2700" smtClean="0"/>
              <a:t>  and  b</a:t>
            </a:r>
            <a:r>
              <a:rPr lang="en-US" sz="2700" baseline="-25000" smtClean="0"/>
              <a:t>1</a:t>
            </a:r>
            <a:r>
              <a:rPr lang="en-US" sz="2700" smtClean="0"/>
              <a:t>  are obtained by finding the values of  b</a:t>
            </a:r>
            <a:r>
              <a:rPr lang="en-US" sz="2700" baseline="-25000" smtClean="0"/>
              <a:t>0</a:t>
            </a:r>
            <a:r>
              <a:rPr lang="en-US" sz="2700" smtClean="0"/>
              <a:t>  and  b</a:t>
            </a:r>
            <a:r>
              <a:rPr lang="en-US" sz="2700" baseline="-25000" smtClean="0"/>
              <a:t>1</a:t>
            </a:r>
            <a:r>
              <a:rPr lang="en-US" sz="2700" smtClean="0"/>
              <a:t>  that </a:t>
            </a:r>
            <a:r>
              <a:rPr lang="en-US" sz="2700" smtClean="0">
                <a:solidFill>
                  <a:srgbClr val="0000FF"/>
                </a:solidFill>
              </a:rPr>
              <a:t>minimize the sum of the squared residuals (errors), SSE:</a:t>
            </a:r>
            <a:endParaRPr 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2266950" y="3227388"/>
          <a:ext cx="5014913" cy="2468562"/>
        </p:xfrm>
        <a:graphic>
          <a:graphicData uri="http://schemas.openxmlformats.org/presentationml/2006/ole">
            <p:oleObj spid="_x0000_s6164" name="Equation" r:id="rId3" imgW="2260440" imgH="1117440" progId="Equation.3">
              <p:embed/>
            </p:oleObj>
          </a:graphicData>
        </a:graphic>
      </p:graphicFrame>
      <p:sp>
        <p:nvSpPr>
          <p:cNvPr id="6167" name="Text Box 9"/>
          <p:cNvSpPr txBox="1">
            <a:spLocks noChangeArrowheads="1"/>
          </p:cNvSpPr>
          <p:nvPr/>
        </p:nvSpPr>
        <p:spPr bwMode="auto">
          <a:xfrm>
            <a:off x="2193925" y="5843588"/>
            <a:ext cx="5816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000">
                <a:sym typeface="Symbol" pitchFamily="18" charset="2"/>
              </a:rPr>
              <a:t>Differential calculus is used to obtain the coefficient estimators b</a:t>
            </a:r>
            <a:r>
              <a:rPr kumimoji="1" lang="en-US" sz="2000" baseline="-25000">
                <a:sym typeface="Symbol" pitchFamily="18" charset="2"/>
              </a:rPr>
              <a:t>0</a:t>
            </a:r>
            <a:r>
              <a:rPr kumimoji="1" lang="en-US" sz="2000">
                <a:sym typeface="Symbol" pitchFamily="18" charset="2"/>
              </a:rPr>
              <a:t> and b</a:t>
            </a:r>
            <a:r>
              <a:rPr kumimoji="1" lang="en-US" sz="2000" baseline="-25000">
                <a:sym typeface="Symbol" pitchFamily="18" charset="2"/>
              </a:rPr>
              <a:t>1</a:t>
            </a:r>
            <a:r>
              <a:rPr kumimoji="1" lang="en-US" sz="2000">
                <a:sym typeface="Symbol" pitchFamily="18" charset="2"/>
              </a:rPr>
              <a:t> that minimize SSE</a:t>
            </a:r>
          </a:p>
        </p:txBody>
      </p:sp>
      <p:sp>
        <p:nvSpPr>
          <p:cNvPr id="6168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6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91A36C0-4301-4F03-8B09-64AFED496DAE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70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Least Squares </a:t>
            </a:r>
            <a:br>
              <a:rPr lang="en-US" smtClean="0"/>
            </a:br>
            <a:r>
              <a:rPr lang="en-US" smtClean="0"/>
              <a:t>Coefficient Estimators</a:t>
            </a:r>
          </a:p>
        </p:txBody>
      </p:sp>
      <p:sp>
        <p:nvSpPr>
          <p:cNvPr id="7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slope coefficient estimator is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And the constant or y-intercept is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regression line always goes through the mean x, y</a:t>
            </a:r>
            <a:endParaRPr lang="en-US" sz="2400" smtClean="0"/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1898650" y="2405063"/>
          <a:ext cx="4686300" cy="1547812"/>
        </p:xfrm>
        <a:graphic>
          <a:graphicData uri="http://schemas.openxmlformats.org/presentationml/2006/ole">
            <p:oleObj spid="_x0000_s7192" name="Equation" r:id="rId3" imgW="2527200" imgH="838080" progId="Equation.3">
              <p:embed/>
            </p:oleObj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3548063" y="4929188"/>
          <a:ext cx="1670050" cy="492125"/>
        </p:xfrm>
        <a:graphic>
          <a:graphicData uri="http://schemas.openxmlformats.org/presentationml/2006/ole">
            <p:oleObj spid="_x0000_s7193" name="Equation" r:id="rId4" imgW="774364" imgH="228501" progId="Equation.3">
              <p:embed/>
            </p:oleObj>
          </a:graphicData>
        </a:graphic>
      </p:graphicFrame>
      <p:sp>
        <p:nvSpPr>
          <p:cNvPr id="7196" name="Line 6"/>
          <p:cNvSpPr>
            <a:spLocks noChangeShapeType="1"/>
          </p:cNvSpPr>
          <p:nvPr/>
        </p:nvSpPr>
        <p:spPr bwMode="auto">
          <a:xfrm>
            <a:off x="7894638" y="59531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9"/>
          <p:cNvSpPr>
            <a:spLocks noChangeShapeType="1"/>
          </p:cNvSpPr>
          <p:nvPr/>
        </p:nvSpPr>
        <p:spPr bwMode="auto">
          <a:xfrm>
            <a:off x="8223250" y="59531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Text Box 13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7199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00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1A079E8A-A046-4EAE-8683-8EBFAD9825BB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Computer Computation of Regression Coefficients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8077200" cy="38957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3100" smtClean="0"/>
              <a:t>The coefficients  b</a:t>
            </a:r>
            <a:r>
              <a:rPr lang="en-US" sz="3100" baseline="-25000" smtClean="0"/>
              <a:t>0</a:t>
            </a:r>
            <a:r>
              <a:rPr lang="en-US" sz="3100" smtClean="0"/>
              <a:t>  and  b</a:t>
            </a:r>
            <a:r>
              <a:rPr lang="en-US" sz="3100" baseline="-25000" smtClean="0"/>
              <a:t>1</a:t>
            </a:r>
            <a:r>
              <a:rPr lang="en-US" sz="3100" smtClean="0"/>
              <a:t> , and other regression results in this chapter, will be found using a computer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700" smtClean="0"/>
              <a:t>Hand calculations are tedious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700" smtClean="0"/>
              <a:t>Statistical routines are built into Excel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700" smtClean="0"/>
              <a:t>Other statistical analysis software can be used</a:t>
            </a:r>
          </a:p>
        </p:txBody>
      </p:sp>
      <p:sp>
        <p:nvSpPr>
          <p:cNvPr id="8192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1B5742A-A81D-4980-B701-7FD5098F9607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793038" cy="1019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Interpretation of the </a:t>
            </a:r>
            <a:br>
              <a:rPr lang="en-US" smtClean="0"/>
            </a:br>
            <a:r>
              <a:rPr lang="en-US" smtClean="0"/>
              <a:t>Slope and the Intercept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2120900"/>
            <a:ext cx="7315200" cy="40274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3000" smtClean="0"/>
              <a:t>b</a:t>
            </a:r>
            <a:r>
              <a:rPr lang="en-US" sz="3000" baseline="-25000" smtClean="0"/>
              <a:t>0</a:t>
            </a:r>
            <a:r>
              <a:rPr lang="en-US" sz="3000" smtClean="0"/>
              <a:t>  is the estimated average value of  y  when the value of  x  is zero (if  x = 0  is in the range of observed  x  values)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endParaRPr lang="en-US" sz="1600" smtClean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3000" smtClean="0"/>
              <a:t>b</a:t>
            </a:r>
            <a:r>
              <a:rPr lang="en-US" sz="3000" baseline="-25000" smtClean="0"/>
              <a:t>1</a:t>
            </a:r>
            <a:r>
              <a:rPr lang="en-US" sz="3000" smtClean="0"/>
              <a:t>  is the estimated change in the average value of  y  as a result of a one-unit change in  x</a:t>
            </a:r>
          </a:p>
        </p:txBody>
      </p:sp>
      <p:sp>
        <p:nvSpPr>
          <p:cNvPr id="8397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A9CE52F-41B3-4494-A634-C36266AA58D1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ChangeArrowheads="1"/>
          </p:cNvSpPr>
          <p:nvPr/>
        </p:nvSpPr>
        <p:spPr bwMode="auto">
          <a:xfrm>
            <a:off x="685800" y="1828800"/>
            <a:ext cx="8153400" cy="1371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rgbClr val="0000FF"/>
                </a:solidFill>
              </a:rPr>
              <a:t>Dependent variable (Y) = house price </a:t>
            </a:r>
            <a:r>
              <a:rPr lang="en-US" sz="2300" smtClean="0">
                <a:solidFill>
                  <a:srgbClr val="0000FF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rgbClr val="0000FF"/>
                </a:solidFill>
              </a:rPr>
              <a:t>Independent variable (X) = square feet</a:t>
            </a:r>
          </a:p>
        </p:txBody>
      </p:sp>
      <p:pic>
        <p:nvPicPr>
          <p:cNvPr id="86020" name="Picture 5" descr="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602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71293E2-4A05-419F-BD0E-D6C892718BF0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 Data for </a:t>
            </a:r>
            <a:br>
              <a:rPr lang="en-US" smtClean="0"/>
            </a:br>
            <a:r>
              <a:rPr lang="en-US" smtClean="0"/>
              <a:t>House Price Model</a:t>
            </a:r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47992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88104" name="Picture 45" descr="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105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810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7E770B35-9B7D-4B6C-86B0-161F2288D03E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Graphical Presentation</a:t>
            </a:r>
          </a:p>
        </p:txBody>
      </p:sp>
      <p:sp>
        <p:nvSpPr>
          <p:cNvPr id="9230" name="Rectangle 4"/>
          <p:cNvSpPr>
            <a:spLocks noGrp="1" noChangeArrowheads="1"/>
          </p:cNvSpPr>
          <p:nvPr>
            <p:ph idx="1"/>
          </p:nvPr>
        </p:nvSpPr>
        <p:spPr>
          <a:xfrm>
            <a:off x="1752600" y="1952625"/>
            <a:ext cx="5791200" cy="1174750"/>
          </a:xfrm>
        </p:spPr>
        <p:txBody>
          <a:bodyPr/>
          <a:lstStyle/>
          <a:p>
            <a:pPr eaLnBrk="1" hangingPunct="1"/>
            <a:r>
              <a:rPr lang="en-US" smtClean="0"/>
              <a:t>House price model:  scatter plot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447800" y="2286000"/>
          <a:ext cx="5715000" cy="3883025"/>
        </p:xfrm>
        <a:graphic>
          <a:graphicData uri="http://schemas.openxmlformats.org/presentationml/2006/ole">
            <p:oleObj spid="_x0000_s9228" name="Chart" r:id="rId3" imgW="5562600" imgH="3781552" progId="Excel.Sheet.8">
              <p:embed/>
            </p:oleObj>
          </a:graphicData>
        </a:graphic>
      </p:graphicFrame>
      <p:pic>
        <p:nvPicPr>
          <p:cNvPr id="9231" name="Picture 5" descr="hou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3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63DEC09-387B-4049-AADB-80D229CF044E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Regression Using Excel</a:t>
            </a:r>
          </a:p>
        </p:txBody>
      </p:sp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E83CF76D-4A2B-4FE2-90AC-46F1A4123984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4212" name="Picture 5" descr="ch12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3" y="3246438"/>
            <a:ext cx="8101012" cy="336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603375"/>
            <a:ext cx="8616950" cy="1789113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Excel will be used to generate the coefficients and measures of goodness of fit for regression</a:t>
            </a:r>
          </a:p>
          <a:p>
            <a:pPr marL="342900" indent="-342900" defTabSz="914400" eaLnBrk="1" hangingPunct="1"/>
            <a:endParaRPr lang="en-US" sz="1200" smtClean="0"/>
          </a:p>
          <a:p>
            <a:pPr marL="742950" lvl="1" indent="-285750" defTabSz="914400" eaLnBrk="1" hangingPunct="1"/>
            <a:r>
              <a:rPr lang="en-US" smtClean="0">
                <a:solidFill>
                  <a:srgbClr val="0000FF"/>
                </a:solidFill>
              </a:rPr>
              <a:t>Data / Data Analysis / Regression</a:t>
            </a:r>
          </a:p>
        </p:txBody>
      </p:sp>
      <p:sp>
        <p:nvSpPr>
          <p:cNvPr id="94214" name="Oval 12"/>
          <p:cNvSpPr>
            <a:spLocks noChangeArrowheads="1"/>
          </p:cNvSpPr>
          <p:nvPr/>
        </p:nvSpPr>
        <p:spPr bwMode="auto">
          <a:xfrm>
            <a:off x="628650" y="3392488"/>
            <a:ext cx="766763" cy="36512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5" name="Oval 12"/>
          <p:cNvSpPr>
            <a:spLocks noChangeArrowheads="1"/>
          </p:cNvSpPr>
          <p:nvPr/>
        </p:nvSpPr>
        <p:spPr bwMode="auto">
          <a:xfrm>
            <a:off x="7273925" y="3611563"/>
            <a:ext cx="1095375" cy="36512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6" name="Oval 12"/>
          <p:cNvSpPr>
            <a:spLocks noChangeArrowheads="1"/>
          </p:cNvSpPr>
          <p:nvPr/>
        </p:nvSpPr>
        <p:spPr bwMode="auto">
          <a:xfrm>
            <a:off x="1066800" y="5583238"/>
            <a:ext cx="1095375" cy="36512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811213" y="1603375"/>
            <a:ext cx="7924800" cy="4733925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2400" smtClean="0"/>
              <a:t> 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Explain the simple linear regression model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Obtain and interpret the simple linear regression equation for a set of data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Describe R</a:t>
            </a:r>
            <a:r>
              <a:rPr lang="en-US" sz="2400" baseline="30000" smtClean="0"/>
              <a:t>2</a:t>
            </a:r>
            <a:r>
              <a:rPr lang="en-US" sz="2400" smtClean="0"/>
              <a:t> as a measure of explanatory power of the regression model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Understand the assumptions behind regression analysis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Explain measures of variation and determine whether the independent variable is significant</a:t>
            </a:r>
          </a:p>
        </p:txBody>
      </p:sp>
      <p:sp>
        <p:nvSpPr>
          <p:cNvPr id="10240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05E6DD3-9F3E-4E20-B13B-B323B8F1E5B7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Regression Using Excel</a:t>
            </a:r>
          </a:p>
        </p:txBody>
      </p:sp>
      <p:sp>
        <p:nvSpPr>
          <p:cNvPr id="96258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1384300"/>
            <a:ext cx="6096000" cy="685800"/>
          </a:xfrm>
        </p:spPr>
        <p:txBody>
          <a:bodyPr/>
          <a:lstStyle/>
          <a:p>
            <a:pPr eaLnBrk="1" hangingPunct="1"/>
            <a:r>
              <a:rPr lang="en-US" sz="2700" smtClean="0"/>
              <a:t>Data / Data Analysis / Regression</a:t>
            </a:r>
          </a:p>
        </p:txBody>
      </p:sp>
      <p:pic>
        <p:nvPicPr>
          <p:cNvPr id="96259" name="Picture 2" descr="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96261" name="Picture 8" descr="ch11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1988"/>
            <a:ext cx="5221287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9" descr="ch11-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888" y="2608263"/>
            <a:ext cx="33559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3" name="Right Arrow 10"/>
          <p:cNvSpPr>
            <a:spLocks noChangeArrowheads="1"/>
          </p:cNvSpPr>
          <p:nvPr/>
        </p:nvSpPr>
        <p:spPr bwMode="auto">
          <a:xfrm>
            <a:off x="5338763" y="4122738"/>
            <a:ext cx="365125" cy="2555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4" name="Oval 12"/>
          <p:cNvSpPr>
            <a:spLocks noChangeArrowheads="1"/>
          </p:cNvSpPr>
          <p:nvPr/>
        </p:nvSpPr>
        <p:spPr bwMode="auto">
          <a:xfrm>
            <a:off x="2600325" y="2041525"/>
            <a:ext cx="766763" cy="36512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5" name="Oval 13"/>
          <p:cNvSpPr>
            <a:spLocks noChangeArrowheads="1"/>
          </p:cNvSpPr>
          <p:nvPr/>
        </p:nvSpPr>
        <p:spPr bwMode="auto">
          <a:xfrm>
            <a:off x="2016125" y="4597400"/>
            <a:ext cx="766763" cy="36512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6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94453353-29D5-44C9-B7C3-6D2D92498968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67" name="Text Box 13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96268" name="TextBox 13"/>
          <p:cNvSpPr txBox="1">
            <a:spLocks noChangeArrowheads="1"/>
          </p:cNvSpPr>
          <p:nvPr/>
        </p:nvSpPr>
        <p:spPr bwMode="auto">
          <a:xfrm>
            <a:off x="5594350" y="2187575"/>
            <a:ext cx="3163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Provide desired input:</a:t>
            </a:r>
          </a:p>
        </p:txBody>
      </p:sp>
      <p:sp>
        <p:nvSpPr>
          <p:cNvPr id="96269" name="Oval 12"/>
          <p:cNvSpPr>
            <a:spLocks noChangeArrowheads="1"/>
          </p:cNvSpPr>
          <p:nvPr/>
        </p:nvSpPr>
        <p:spPr bwMode="auto">
          <a:xfrm>
            <a:off x="5594350" y="2808288"/>
            <a:ext cx="2592388" cy="1058862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pic>
        <p:nvPicPr>
          <p:cNvPr id="98306" name="Picture 2" descr="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6056313"/>
            <a:ext cx="12192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98308" name="Picture 12" descr="ch11-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43050"/>
            <a:ext cx="7931150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5D61AEF-0FFD-42BF-9AAD-705F9A282C1A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10" name="Oval 121"/>
          <p:cNvSpPr>
            <a:spLocks noChangeArrowheads="1"/>
          </p:cNvSpPr>
          <p:nvPr/>
        </p:nvSpPr>
        <p:spPr bwMode="auto">
          <a:xfrm>
            <a:off x="381000" y="4953000"/>
            <a:ext cx="31242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pic>
        <p:nvPicPr>
          <p:cNvPr id="10255" name="Picture 2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6056313"/>
            <a:ext cx="12192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6" name="Rectangle 3"/>
          <p:cNvSpPr>
            <a:spLocks noChangeArrowheads="1"/>
          </p:cNvSpPr>
          <p:nvPr/>
        </p:nvSpPr>
        <p:spPr bwMode="auto">
          <a:xfrm>
            <a:off x="3276600" y="2286000"/>
            <a:ext cx="5715000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65893" name="Group 5"/>
          <p:cNvGraphicFramePr>
            <a:graphicFrameLocks noGrp="1"/>
          </p:cNvGraphicFramePr>
          <p:nvPr/>
        </p:nvGraphicFramePr>
        <p:xfrm>
          <a:off x="533400" y="1676400"/>
          <a:ext cx="8229600" cy="4327525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70" name="Oval 121"/>
          <p:cNvSpPr>
            <a:spLocks noChangeArrowheads="1"/>
          </p:cNvSpPr>
          <p:nvPr/>
        </p:nvSpPr>
        <p:spPr bwMode="auto">
          <a:xfrm>
            <a:off x="381000" y="4953000"/>
            <a:ext cx="31242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71" name="Line 122"/>
          <p:cNvSpPr>
            <a:spLocks noChangeShapeType="1"/>
          </p:cNvSpPr>
          <p:nvPr/>
        </p:nvSpPr>
        <p:spPr bwMode="auto">
          <a:xfrm flipV="1">
            <a:off x="2667000" y="2819400"/>
            <a:ext cx="1447800" cy="2209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72" name="Text Box 123"/>
          <p:cNvSpPr txBox="1">
            <a:spLocks noChangeArrowheads="1"/>
          </p:cNvSpPr>
          <p:nvPr/>
        </p:nvSpPr>
        <p:spPr bwMode="auto">
          <a:xfrm>
            <a:off x="3200400" y="1828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The regression equation is: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276600" y="2438400"/>
          <a:ext cx="5735638" cy="365125"/>
        </p:xfrm>
        <a:graphic>
          <a:graphicData uri="http://schemas.openxmlformats.org/presentationml/2006/ole">
            <p:oleObj spid="_x0000_s10253" name="Equation" r:id="rId4" imgW="3200400" imgH="203200" progId="Equation.3">
              <p:embed/>
            </p:oleObj>
          </a:graphicData>
        </a:graphic>
      </p:graphicFrame>
      <p:sp>
        <p:nvSpPr>
          <p:cNvPr id="10373" name="Freeform 125"/>
          <p:cNvSpPr>
            <a:spLocks/>
          </p:cNvSpPr>
          <p:nvPr/>
        </p:nvSpPr>
        <p:spPr bwMode="auto">
          <a:xfrm>
            <a:off x="3657600" y="2362200"/>
            <a:ext cx="628650" cy="85725"/>
          </a:xfrm>
          <a:custGeom>
            <a:avLst/>
            <a:gdLst>
              <a:gd name="T0" fmla="*/ 0 w 396"/>
              <a:gd name="T1" fmla="*/ 2147483647 h 54"/>
              <a:gd name="T2" fmla="*/ 2147483647 w 396"/>
              <a:gd name="T3" fmla="*/ 0 h 54"/>
              <a:gd name="T4" fmla="*/ 2147483647 w 396"/>
              <a:gd name="T5" fmla="*/ 2147483647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74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375" name="Text Box 6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376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096588FE-A38D-4196-9580-324A9DC6945C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p:oleObj spid="_x0000_s11286" name="Chart" r:id="rId3" imgW="5562600" imgH="3781552" progId="Excel.Sheet.8">
              <p:embed/>
            </p:oleObj>
          </a:graphicData>
        </a:graphic>
      </p:graphicFrame>
      <p:sp>
        <p:nvSpPr>
          <p:cNvPr id="112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Graphical Presentation</a:t>
            </a:r>
          </a:p>
        </p:txBody>
      </p:sp>
      <p:sp>
        <p:nvSpPr>
          <p:cNvPr id="1128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3375"/>
            <a:ext cx="7315200" cy="1174750"/>
          </a:xfrm>
        </p:spPr>
        <p:txBody>
          <a:bodyPr/>
          <a:lstStyle/>
          <a:p>
            <a:pPr eaLnBrk="1" hangingPunct="1"/>
            <a:r>
              <a:rPr lang="en-US" smtClean="0"/>
              <a:t>House price model:  scatter plot and regression line</a:t>
            </a:r>
          </a:p>
        </p:txBody>
      </p:sp>
      <p:sp>
        <p:nvSpPr>
          <p:cNvPr id="11290" name="Rectangle 3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DE0B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p:oleObj spid="_x0000_s11287" name="Equation" r:id="rId4" imgW="3200400" imgH="203200" progId="Equation.3">
              <p:embed/>
            </p:oleObj>
          </a:graphicData>
        </a:graphic>
      </p:graphicFrame>
      <p:sp>
        <p:nvSpPr>
          <p:cNvPr id="11291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2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2147483647 h 54"/>
              <a:gd name="T2" fmla="*/ 2147483647 w 396"/>
              <a:gd name="T3" fmla="*/ 0 h 54"/>
              <a:gd name="T4" fmla="*/ 2147483647 w 396"/>
              <a:gd name="T5" fmla="*/ 2147483647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Slope </a:t>
            </a:r>
          </a:p>
          <a:p>
            <a:pPr eaLnBrk="0" hangingPunct="0"/>
            <a:r>
              <a:rPr lang="en-US" sz="2000"/>
              <a:t>= 0.10977</a:t>
            </a:r>
            <a:endParaRPr lang="en-US" sz="2000" baseline="-25000"/>
          </a:p>
        </p:txBody>
      </p:sp>
      <p:sp>
        <p:nvSpPr>
          <p:cNvPr id="11294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= 98.248  </a:t>
            </a:r>
          </a:p>
        </p:txBody>
      </p:sp>
      <p:sp>
        <p:nvSpPr>
          <p:cNvPr id="11295" name="Line 11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6" name="Freeform 12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2147483647 w 384"/>
              <a:gd name="T1" fmla="*/ 2147483647 h 288"/>
              <a:gd name="T2" fmla="*/ 2147483647 w 384"/>
              <a:gd name="T3" fmla="*/ 2147483647 h 288"/>
              <a:gd name="T4" fmla="*/ 0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97" name="Freeform 13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0 h 400"/>
              <a:gd name="T6" fmla="*/ 0 60000 65536"/>
              <a:gd name="T7" fmla="*/ 0 60000 65536"/>
              <a:gd name="T8" fmla="*/ 0 60000 65536"/>
              <a:gd name="T9" fmla="*/ 0 w 480"/>
              <a:gd name="T10" fmla="*/ 0 h 400"/>
              <a:gd name="T11" fmla="*/ 480 w 480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1298" name="Picture 14" descr="hous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6388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9" name="Footer Placeholder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00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6D206CF-415D-414F-803C-0D858075C3F0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2"/>
          <p:cNvSpPr>
            <a:spLocks noChangeArrowheads="1"/>
          </p:cNvSpPr>
          <p:nvPr/>
        </p:nvSpPr>
        <p:spPr bwMode="auto">
          <a:xfrm>
            <a:off x="6629400" y="4267200"/>
            <a:ext cx="20574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303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Interpretation of the </a:t>
            </a:r>
            <a:br>
              <a:rPr lang="en-US" smtClean="0"/>
            </a:br>
            <a:r>
              <a:rPr lang="en-US" smtClean="0"/>
              <a:t>Intercept,  b</a:t>
            </a:r>
            <a:r>
              <a:rPr lang="en-US" baseline="-25000" smtClean="0"/>
              <a:t>0</a:t>
            </a:r>
          </a:p>
        </p:txBody>
      </p:sp>
      <p:sp>
        <p:nvSpPr>
          <p:cNvPr id="12304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667000"/>
            <a:ext cx="8077200" cy="324802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b</a:t>
            </a:r>
            <a:r>
              <a:rPr lang="en-US" baseline="-25000" smtClean="0"/>
              <a:t>0</a:t>
            </a:r>
            <a:r>
              <a:rPr lang="en-US" smtClean="0"/>
              <a:t> is the estimated average value of Y when the value of X is zero (if X = 0 is in the range of observed X values)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Here, no houses had 0 square feet, so b</a:t>
            </a:r>
            <a:r>
              <a:rPr lang="en-US" baseline="-25000" smtClean="0">
                <a:solidFill>
                  <a:srgbClr val="0000FF"/>
                </a:solidFill>
              </a:rPr>
              <a:t>0</a:t>
            </a:r>
            <a:r>
              <a:rPr lang="en-US" smtClean="0">
                <a:solidFill>
                  <a:srgbClr val="0000FF"/>
                </a:solidFill>
              </a:rPr>
              <a:t> = 98.24833 just indicates that, for houses within the range of sizes observed, $98,248.33 is the portion of the house price not explained by square feet</a:t>
            </a:r>
          </a:p>
        </p:txBody>
      </p:sp>
      <p:sp>
        <p:nvSpPr>
          <p:cNvPr id="12305" name="Rectangle 3"/>
          <p:cNvSpPr>
            <a:spLocks noChangeArrowheads="1"/>
          </p:cNvSpPr>
          <p:nvPr/>
        </p:nvSpPr>
        <p:spPr bwMode="auto">
          <a:xfrm>
            <a:off x="2819400" y="1905000"/>
            <a:ext cx="17526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533400" y="1905000"/>
          <a:ext cx="8001000" cy="509588"/>
        </p:xfrm>
        <a:graphic>
          <a:graphicData uri="http://schemas.openxmlformats.org/presentationml/2006/ole">
            <p:oleObj spid="_x0000_s12301" name="Equation" r:id="rId3" imgW="3200400" imgH="203200" progId="Equation.3">
              <p:embed/>
            </p:oleObj>
          </a:graphicData>
        </a:graphic>
      </p:graphicFrame>
      <p:sp>
        <p:nvSpPr>
          <p:cNvPr id="12306" name="Freeform 7"/>
          <p:cNvSpPr>
            <a:spLocks/>
          </p:cNvSpPr>
          <p:nvPr/>
        </p:nvSpPr>
        <p:spPr bwMode="auto">
          <a:xfrm>
            <a:off x="1219200" y="1828800"/>
            <a:ext cx="628650" cy="85725"/>
          </a:xfrm>
          <a:custGeom>
            <a:avLst/>
            <a:gdLst>
              <a:gd name="T0" fmla="*/ 0 w 396"/>
              <a:gd name="T1" fmla="*/ 2147483647 h 54"/>
              <a:gd name="T2" fmla="*/ 2147483647 w 396"/>
              <a:gd name="T3" fmla="*/ 0 h 54"/>
              <a:gd name="T4" fmla="*/ 2147483647 w 396"/>
              <a:gd name="T5" fmla="*/ 2147483647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7" name="Rectangle 8"/>
          <p:cNvSpPr>
            <a:spLocks noChangeArrowheads="1"/>
          </p:cNvSpPr>
          <p:nvPr/>
        </p:nvSpPr>
        <p:spPr bwMode="auto">
          <a:xfrm>
            <a:off x="457200" y="16764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2308" name="Picture 9" descr="hou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9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10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775C70B-22BE-42FD-AD79-5AE69C29BC3E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"/>
          <p:cNvSpPr>
            <a:spLocks noChangeArrowheads="1"/>
          </p:cNvSpPr>
          <p:nvPr/>
        </p:nvSpPr>
        <p:spPr bwMode="auto">
          <a:xfrm>
            <a:off x="2133600" y="4525963"/>
            <a:ext cx="16764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327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Interpretation of the </a:t>
            </a:r>
            <a:br>
              <a:rPr lang="en-US" smtClean="0"/>
            </a:br>
            <a:r>
              <a:rPr lang="en-US" smtClean="0"/>
              <a:t>Slope Coefficient,  b</a:t>
            </a:r>
            <a:r>
              <a:rPr lang="en-US" baseline="-25000" smtClean="0"/>
              <a:t>1</a:t>
            </a:r>
          </a:p>
        </p:txBody>
      </p:sp>
      <p:sp>
        <p:nvSpPr>
          <p:cNvPr id="13328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743200"/>
            <a:ext cx="8077200" cy="3046413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3200" smtClean="0"/>
              <a:t>b</a:t>
            </a:r>
            <a:r>
              <a:rPr lang="en-US" sz="3200" baseline="-25000" smtClean="0"/>
              <a:t>1</a:t>
            </a:r>
            <a:r>
              <a:rPr lang="en-US" sz="3200" smtClean="0"/>
              <a:t> measures the estimated change in the average value of Y as a result of a one-unit change in X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Here, b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= .10977 tells us that the average value of a house increases by .10977($1000) = $109.77, on average, for each additional one square foot of size</a:t>
            </a:r>
          </a:p>
        </p:txBody>
      </p:sp>
      <p:sp>
        <p:nvSpPr>
          <p:cNvPr id="13329" name="Rectangle 2"/>
          <p:cNvSpPr>
            <a:spLocks noChangeArrowheads="1"/>
          </p:cNvSpPr>
          <p:nvPr/>
        </p:nvSpPr>
        <p:spPr bwMode="auto">
          <a:xfrm>
            <a:off x="4800600" y="1905000"/>
            <a:ext cx="15240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33400" y="1905000"/>
          <a:ext cx="8001000" cy="509588"/>
        </p:xfrm>
        <a:graphic>
          <a:graphicData uri="http://schemas.openxmlformats.org/presentationml/2006/ole">
            <p:oleObj spid="_x0000_s13325" name="Equation" r:id="rId3" imgW="3200400" imgH="203200" progId="Equation.3">
              <p:embed/>
            </p:oleObj>
          </a:graphicData>
        </a:graphic>
      </p:graphicFrame>
      <p:sp>
        <p:nvSpPr>
          <p:cNvPr id="13330" name="Freeform 7"/>
          <p:cNvSpPr>
            <a:spLocks/>
          </p:cNvSpPr>
          <p:nvPr/>
        </p:nvSpPr>
        <p:spPr bwMode="auto">
          <a:xfrm>
            <a:off x="1219200" y="1828800"/>
            <a:ext cx="628650" cy="85725"/>
          </a:xfrm>
          <a:custGeom>
            <a:avLst/>
            <a:gdLst>
              <a:gd name="T0" fmla="*/ 0 w 396"/>
              <a:gd name="T1" fmla="*/ 2147483647 h 54"/>
              <a:gd name="T2" fmla="*/ 2147483647 w 396"/>
              <a:gd name="T3" fmla="*/ 0 h 54"/>
              <a:gd name="T4" fmla="*/ 2147483647 w 396"/>
              <a:gd name="T5" fmla="*/ 2147483647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1" name="Rectangle 8"/>
          <p:cNvSpPr>
            <a:spLocks noChangeArrowheads="1"/>
          </p:cNvSpPr>
          <p:nvPr/>
        </p:nvSpPr>
        <p:spPr bwMode="auto">
          <a:xfrm>
            <a:off x="457200" y="16764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3332" name="Picture 9" descr="hou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58674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3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34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E29EDAD8-971B-4603-8FD1-69D888AC93FF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66725"/>
            <a:ext cx="72390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Explanatory Power of a </a:t>
            </a:r>
            <a:br>
              <a:rPr lang="en-US" smtClean="0"/>
            </a:br>
            <a:r>
              <a:rPr lang="en-US" smtClean="0"/>
              <a:t>Linear Regression Equation</a:t>
            </a:r>
          </a:p>
        </p:txBody>
      </p:sp>
      <p:sp>
        <p:nvSpPr>
          <p:cNvPr id="14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010400" cy="671512"/>
          </a:xfrm>
        </p:spPr>
        <p:txBody>
          <a:bodyPr/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graphicFrame>
        <p:nvGraphicFramePr>
          <p:cNvPr id="14404" name="Object 68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4404" name="Equation" r:id="rId3" imgW="1688367" imgH="177723" progId="Equation.3">
              <p:embed/>
            </p:oleObj>
          </a:graphicData>
        </a:graphic>
      </p:graphicFrame>
      <p:sp>
        <p:nvSpPr>
          <p:cNvPr id="14412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>
                <a:solidFill>
                  <a:srgbClr val="0000FF"/>
                </a:solidFill>
              </a:rPr>
              <a:t>Total</a:t>
            </a:r>
            <a:r>
              <a:rPr lang="en-US" sz="1900"/>
              <a:t> Sum of Squares</a:t>
            </a:r>
          </a:p>
        </p:txBody>
      </p:sp>
      <p:sp>
        <p:nvSpPr>
          <p:cNvPr id="14413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>
                <a:solidFill>
                  <a:srgbClr val="0000FF"/>
                </a:solidFill>
              </a:rPr>
              <a:t>Regression </a:t>
            </a:r>
            <a:r>
              <a:rPr lang="en-US" sz="1900"/>
              <a:t>Sum of Squares</a:t>
            </a:r>
          </a:p>
        </p:txBody>
      </p:sp>
      <p:sp>
        <p:nvSpPr>
          <p:cNvPr id="14414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>
                <a:solidFill>
                  <a:srgbClr val="0000FF"/>
                </a:solidFill>
              </a:rPr>
              <a:t>Error </a:t>
            </a:r>
            <a:r>
              <a:rPr lang="en-US" sz="1900"/>
              <a:t>(residual) Sum of Squares</a:t>
            </a:r>
          </a:p>
        </p:txBody>
      </p:sp>
      <p:graphicFrame>
        <p:nvGraphicFramePr>
          <p:cNvPr id="14405" name="Object 69"/>
          <p:cNvGraphicFramePr>
            <a:graphicFrameLocks noChangeAspect="1"/>
          </p:cNvGraphicFramePr>
          <p:nvPr/>
        </p:nvGraphicFramePr>
        <p:xfrm>
          <a:off x="152400" y="4419600"/>
          <a:ext cx="2660650" cy="574675"/>
        </p:xfrm>
        <a:graphic>
          <a:graphicData uri="http://schemas.openxmlformats.org/presentationml/2006/ole">
            <p:oleObj spid="_x0000_s14405" name="Equation" r:id="rId4" imgW="1167893" imgH="253890" progId="Equation.3">
              <p:embed/>
            </p:oleObj>
          </a:graphicData>
        </a:graphic>
      </p:graphicFrame>
      <p:graphicFrame>
        <p:nvGraphicFramePr>
          <p:cNvPr id="14406" name="Object 70"/>
          <p:cNvGraphicFramePr>
            <a:graphicFrameLocks noChangeAspect="1"/>
          </p:cNvGraphicFramePr>
          <p:nvPr/>
        </p:nvGraphicFramePr>
        <p:xfrm>
          <a:off x="6215063" y="4433888"/>
          <a:ext cx="2774950" cy="576262"/>
        </p:xfrm>
        <a:graphic>
          <a:graphicData uri="http://schemas.openxmlformats.org/presentationml/2006/ole">
            <p:oleObj spid="_x0000_s14406" name="Equation" r:id="rId5" imgW="1218671" imgH="253890" progId="Equation.3">
              <p:embed/>
            </p:oleObj>
          </a:graphicData>
        </a:graphic>
      </p:graphicFrame>
      <p:graphicFrame>
        <p:nvGraphicFramePr>
          <p:cNvPr id="14407" name="Object 71"/>
          <p:cNvGraphicFramePr>
            <a:graphicFrameLocks noChangeAspect="1"/>
          </p:cNvGraphicFramePr>
          <p:nvPr/>
        </p:nvGraphicFramePr>
        <p:xfrm>
          <a:off x="3284538" y="4432300"/>
          <a:ext cx="2593975" cy="555625"/>
        </p:xfrm>
        <a:graphic>
          <a:graphicData uri="http://schemas.openxmlformats.org/presentationml/2006/ole">
            <p:oleObj spid="_x0000_s14407" name="Equation" r:id="rId6" imgW="1180588" imgH="253890" progId="Equation.3">
              <p:embed/>
            </p:oleObj>
          </a:graphicData>
        </a:graphic>
      </p:graphicFrame>
      <p:sp>
        <p:nvSpPr>
          <p:cNvPr id="14415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Average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values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</a:t>
            </a:r>
            <a:r>
              <a:rPr lang="en-US" sz="1800" baseline="-25000"/>
              <a:t>i</a:t>
            </a:r>
            <a:r>
              <a:rPr lang="en-US" sz="1800"/>
              <a:t>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4408" name="Object 72"/>
          <p:cNvGraphicFramePr>
            <a:graphicFrameLocks noChangeAspect="1"/>
          </p:cNvGraphicFramePr>
          <p:nvPr/>
        </p:nvGraphicFramePr>
        <p:xfrm>
          <a:off x="2882900" y="6199188"/>
          <a:ext cx="201613" cy="338137"/>
        </p:xfrm>
        <a:graphic>
          <a:graphicData uri="http://schemas.openxmlformats.org/presentationml/2006/ole">
            <p:oleObj spid="_x0000_s14408" name="Equation" r:id="rId7" imgW="126780" imgH="215526" progId="Equation.3">
              <p:embed/>
            </p:oleObj>
          </a:graphicData>
        </a:graphic>
      </p:graphicFrame>
      <p:graphicFrame>
        <p:nvGraphicFramePr>
          <p:cNvPr id="14409" name="Object 73"/>
          <p:cNvGraphicFramePr>
            <a:graphicFrameLocks noChangeAspect="1"/>
          </p:cNvGraphicFramePr>
          <p:nvPr/>
        </p:nvGraphicFramePr>
        <p:xfrm>
          <a:off x="2862263" y="5486400"/>
          <a:ext cx="241300" cy="385763"/>
        </p:xfrm>
        <a:graphic>
          <a:graphicData uri="http://schemas.openxmlformats.org/presentationml/2006/ole">
            <p:oleObj spid="_x0000_s14409" name="Equation" r:id="rId8" imgW="126835" imgH="202936" progId="Equation.3">
              <p:embed/>
            </p:oleObj>
          </a:graphicData>
        </a:graphic>
      </p:graphicFrame>
      <p:sp>
        <p:nvSpPr>
          <p:cNvPr id="14416" name="Footer Placeholder 1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41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3FF9D09E-77C8-4BC6-90B1-E898992F058C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418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1143000" y="4572000"/>
            <a:ext cx="3962400" cy="457200"/>
          </a:xfrm>
          <a:prstGeom prst="rect">
            <a:avLst/>
          </a:prstGeom>
          <a:solidFill>
            <a:srgbClr val="FFE9FF"/>
          </a:solidFill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1143000" y="3276600"/>
            <a:ext cx="4724400" cy="457200"/>
          </a:xfrm>
          <a:prstGeom prst="rect">
            <a:avLst/>
          </a:prstGeom>
          <a:solidFill>
            <a:srgbClr val="C4E6C9"/>
          </a:solidFill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143000" y="1828800"/>
            <a:ext cx="3886200" cy="457200"/>
          </a:xfrm>
          <a:prstGeom prst="rect">
            <a:avLst/>
          </a:prstGeom>
          <a:solidFill>
            <a:srgbClr val="FDE0BD"/>
          </a:solidFill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9156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239000" cy="762000"/>
          </a:xfrm>
        </p:spPr>
        <p:txBody>
          <a:bodyPr/>
          <a:lstStyle/>
          <a:p>
            <a:pPr eaLnBrk="1" hangingPunct="1"/>
            <a:r>
              <a:rPr lang="en-US" smtClean="0"/>
              <a:t>Analysis of Variance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/>
              <a:t>SST = total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Measures the variation of the y</a:t>
            </a:r>
            <a:r>
              <a:rPr lang="en-US" baseline="-25000" smtClean="0"/>
              <a:t>i</a:t>
            </a:r>
            <a:r>
              <a:rPr lang="en-US" smtClean="0"/>
              <a:t> values around their mean,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SSR = regression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Explained variation attributable to the linear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SSE = error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Variation attributable to factors other than the linear relationship between x and y</a:t>
            </a:r>
          </a:p>
        </p:txBody>
      </p:sp>
      <p:sp>
        <p:nvSpPr>
          <p:cNvPr id="49158" name="Line 10"/>
          <p:cNvSpPr>
            <a:spLocks noChangeShapeType="1"/>
          </p:cNvSpPr>
          <p:nvPr/>
        </p:nvSpPr>
        <p:spPr bwMode="auto">
          <a:xfrm>
            <a:off x="2451100" y="2806700"/>
            <a:ext cx="182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60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605AC15-BDD6-4D16-A1C8-4F9356EA4095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239000" cy="762000"/>
          </a:xfrm>
        </p:spPr>
        <p:txBody>
          <a:bodyPr/>
          <a:lstStyle/>
          <a:p>
            <a:pPr eaLnBrk="1" hangingPunct="1"/>
            <a:r>
              <a:rPr lang="en-US" smtClean="0"/>
              <a:t>Analysis of Variance</a:t>
            </a: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y</a:t>
            </a:r>
            <a:r>
              <a:rPr lang="en-US" sz="2800" b="1" baseline="-25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2147483647 w 337"/>
              <a:gd name="T1" fmla="*/ 0 h 1587"/>
              <a:gd name="T2" fmla="*/ 2147483647 w 337"/>
              <a:gd name="T3" fmla="*/ 2147483647 h 1587"/>
              <a:gd name="T4" fmla="*/ 2147483647 w 337"/>
              <a:gd name="T5" fmla="*/ 2147483647 h 1587"/>
              <a:gd name="T6" fmla="*/ 2147483647 w 337"/>
              <a:gd name="T7" fmla="*/ 2147483647 h 1587"/>
              <a:gd name="T8" fmla="*/ 2147483647 w 337"/>
              <a:gd name="T9" fmla="*/ 2147483647 h 1587"/>
              <a:gd name="T10" fmla="*/ 2147483647 w 337"/>
              <a:gd name="T11" fmla="*/ 2147483647 h 1587"/>
              <a:gd name="T12" fmla="*/ 2147483647 w 337"/>
              <a:gd name="T13" fmla="*/ 2147483647 h 1587"/>
              <a:gd name="T14" fmla="*/ 2147483647 w 337"/>
              <a:gd name="T15" fmla="*/ 2147483647 h 1587"/>
              <a:gd name="T16" fmla="*/ 2147483647 w 337"/>
              <a:gd name="T17" fmla="*/ 2147483647 h 1587"/>
              <a:gd name="T18" fmla="*/ 2147483647 w 337"/>
              <a:gd name="T19" fmla="*/ 2147483647 h 1587"/>
              <a:gd name="T20" fmla="*/ 2147483647 w 337"/>
              <a:gd name="T21" fmla="*/ 2147483647 h 1587"/>
              <a:gd name="T22" fmla="*/ 2147483647 w 337"/>
              <a:gd name="T23" fmla="*/ 2147483647 h 1587"/>
              <a:gd name="T24" fmla="*/ 2147483647 w 337"/>
              <a:gd name="T25" fmla="*/ 2147483647 h 1587"/>
              <a:gd name="T26" fmla="*/ 2147483647 w 337"/>
              <a:gd name="T27" fmla="*/ 2147483647 h 1587"/>
              <a:gd name="T28" fmla="*/ 2147483647 w 337"/>
              <a:gd name="T29" fmla="*/ 2147483647 h 1587"/>
              <a:gd name="T30" fmla="*/ 2147483647 w 337"/>
              <a:gd name="T31" fmla="*/ 2147483647 h 1587"/>
              <a:gd name="T32" fmla="*/ 2147483647 w 337"/>
              <a:gd name="T33" fmla="*/ 2147483647 h 1587"/>
              <a:gd name="T34" fmla="*/ 0 w 337"/>
              <a:gd name="T35" fmla="*/ 2147483647 h 1587"/>
              <a:gd name="T36" fmla="*/ 2147483647 w 337"/>
              <a:gd name="T37" fmla="*/ 2147483647 h 1587"/>
              <a:gd name="T38" fmla="*/ 2147483647 w 337"/>
              <a:gd name="T39" fmla="*/ 2147483647 h 1587"/>
              <a:gd name="T40" fmla="*/ 2147483647 w 337"/>
              <a:gd name="T41" fmla="*/ 2147483647 h 1587"/>
              <a:gd name="T42" fmla="*/ 2147483647 w 337"/>
              <a:gd name="T43" fmla="*/ 2147483647 h 1587"/>
              <a:gd name="T44" fmla="*/ 2147483647 w 337"/>
              <a:gd name="T45" fmla="*/ 2147483647 h 1587"/>
              <a:gd name="T46" fmla="*/ 2147483647 w 337"/>
              <a:gd name="T47" fmla="*/ 2147483647 h 1587"/>
              <a:gd name="T48" fmla="*/ 2147483647 w 337"/>
              <a:gd name="T49" fmla="*/ 2147483647 h 1587"/>
              <a:gd name="T50" fmla="*/ 2147483647 w 337"/>
              <a:gd name="T51" fmla="*/ 2147483647 h 1587"/>
              <a:gd name="T52" fmla="*/ 2147483647 w 337"/>
              <a:gd name="T53" fmla="*/ 2147483647 h 1587"/>
              <a:gd name="T54" fmla="*/ 2147483647 w 337"/>
              <a:gd name="T55" fmla="*/ 2147483647 h 1587"/>
              <a:gd name="T56" fmla="*/ 2147483647 w 337"/>
              <a:gd name="T57" fmla="*/ 2147483647 h 1587"/>
              <a:gd name="T58" fmla="*/ 2147483647 w 337"/>
              <a:gd name="T59" fmla="*/ 2147483647 h 1587"/>
              <a:gd name="T60" fmla="*/ 2147483647 w 337"/>
              <a:gd name="T61" fmla="*/ 2147483647 h 1587"/>
              <a:gd name="T62" fmla="*/ 2147483647 w 337"/>
              <a:gd name="T63" fmla="*/ 2147483647 h 1587"/>
              <a:gd name="T64" fmla="*/ 2147483647 w 337"/>
              <a:gd name="T65" fmla="*/ 2147483647 h 1587"/>
              <a:gd name="T66" fmla="*/ 2147483647 w 337"/>
              <a:gd name="T67" fmla="*/ 2147483647 h 1587"/>
              <a:gd name="T68" fmla="*/ 2147483647 w 337"/>
              <a:gd name="T69" fmla="*/ 2147483647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=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</a:t>
            </a:r>
            <a:r>
              <a:rPr lang="en-US" b="1">
                <a:solidFill>
                  <a:schemeClr val="folHlink"/>
                </a:solidFill>
              </a:rPr>
              <a:t>y</a:t>
            </a:r>
            <a:r>
              <a:rPr lang="en-US" b="1" baseline="-25000">
                <a:solidFill>
                  <a:schemeClr val="folHlink"/>
                </a:solidFill>
              </a:rPr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2147483647 w 196"/>
              <a:gd name="T3" fmla="*/ 2147483647 h 1012"/>
              <a:gd name="T4" fmla="*/ 2147483647 w 196"/>
              <a:gd name="T5" fmla="*/ 2147483647 h 1012"/>
              <a:gd name="T6" fmla="*/ 2147483647 w 196"/>
              <a:gd name="T7" fmla="*/ 2147483647 h 1012"/>
              <a:gd name="T8" fmla="*/ 2147483647 w 196"/>
              <a:gd name="T9" fmla="*/ 2147483647 h 1012"/>
              <a:gd name="T10" fmla="*/ 2147483647 w 196"/>
              <a:gd name="T11" fmla="*/ 2147483647 h 1012"/>
              <a:gd name="T12" fmla="*/ 2147483647 w 196"/>
              <a:gd name="T13" fmla="*/ 2147483647 h 1012"/>
              <a:gd name="T14" fmla="*/ 2147483647 w 196"/>
              <a:gd name="T15" fmla="*/ 2147483647 h 1012"/>
              <a:gd name="T16" fmla="*/ 2147483647 w 196"/>
              <a:gd name="T17" fmla="*/ 2147483647 h 1012"/>
              <a:gd name="T18" fmla="*/ 2147483647 w 196"/>
              <a:gd name="T19" fmla="*/ 2147483647 h 1012"/>
              <a:gd name="T20" fmla="*/ 2147483647 w 196"/>
              <a:gd name="T21" fmla="*/ 2147483647 h 1012"/>
              <a:gd name="T22" fmla="*/ 2147483647 w 196"/>
              <a:gd name="T23" fmla="*/ 2147483647 h 1012"/>
              <a:gd name="T24" fmla="*/ 2147483647 w 196"/>
              <a:gd name="T25" fmla="*/ 2147483647 h 1012"/>
              <a:gd name="T26" fmla="*/ 2147483647 w 196"/>
              <a:gd name="T27" fmla="*/ 2147483647 h 1012"/>
              <a:gd name="T28" fmla="*/ 2147483647 w 196"/>
              <a:gd name="T29" fmla="*/ 2147483647 h 1012"/>
              <a:gd name="T30" fmla="*/ 2147483647 w 196"/>
              <a:gd name="T31" fmla="*/ 2147483647 h 1012"/>
              <a:gd name="T32" fmla="*/ 2147483647 w 196"/>
              <a:gd name="T33" fmla="*/ 2147483647 h 1012"/>
              <a:gd name="T34" fmla="*/ 2147483647 w 196"/>
              <a:gd name="T35" fmla="*/ 2147483647 h 1012"/>
              <a:gd name="T36" fmla="*/ 2147483647 w 196"/>
              <a:gd name="T37" fmla="*/ 2147483647 h 1012"/>
              <a:gd name="T38" fmla="*/ 2147483647 w 196"/>
              <a:gd name="T39" fmla="*/ 2147483647 h 1012"/>
              <a:gd name="T40" fmla="*/ 0 w 196"/>
              <a:gd name="T41" fmla="*/ 2147483647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SSE</a:t>
            </a:r>
            <a:r>
              <a:rPr lang="en-US" b="1">
                <a:solidFill>
                  <a:srgbClr val="FF9900"/>
                </a:solidFill>
              </a:rPr>
              <a:t> </a:t>
            </a:r>
            <a:r>
              <a:rPr lang="en-US" b="1"/>
              <a:t>=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</a:t>
            </a:r>
            <a:r>
              <a:rPr lang="en-US" b="1">
                <a:solidFill>
                  <a:schemeClr val="folHlink"/>
                </a:solidFill>
              </a:rPr>
              <a:t>y</a:t>
            </a:r>
            <a:r>
              <a:rPr lang="en-US" b="1" baseline="-25000">
                <a:solidFill>
                  <a:schemeClr val="folHlink"/>
                </a:solidFill>
              </a:rPr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 baseline="-25000">
                <a:solidFill>
                  <a:schemeClr val="hlink"/>
                </a:solidFill>
              </a:rPr>
              <a:t>i </a:t>
            </a:r>
            <a:r>
              <a:rPr lang="en-US" b="1"/>
              <a:t>)</a:t>
            </a:r>
            <a:r>
              <a:rPr lang="en-US" b="1" baseline="30000"/>
              <a:t>2</a:t>
            </a:r>
            <a:r>
              <a:rPr lang="en-US" b="1"/>
              <a:t> 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248400" y="21336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50199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147483647 w 144"/>
              <a:gd name="T3" fmla="*/ 2147483647 h 577"/>
              <a:gd name="T4" fmla="*/ 2147483647 w 144"/>
              <a:gd name="T5" fmla="*/ 2147483647 h 577"/>
              <a:gd name="T6" fmla="*/ 2147483647 w 144"/>
              <a:gd name="T7" fmla="*/ 2147483647 h 577"/>
              <a:gd name="T8" fmla="*/ 2147483647 w 144"/>
              <a:gd name="T9" fmla="*/ 2147483647 h 577"/>
              <a:gd name="T10" fmla="*/ 2147483647 w 144"/>
              <a:gd name="T11" fmla="*/ 2147483647 h 577"/>
              <a:gd name="T12" fmla="*/ 2147483647 w 144"/>
              <a:gd name="T13" fmla="*/ 2147483647 h 577"/>
              <a:gd name="T14" fmla="*/ 2147483647 w 144"/>
              <a:gd name="T15" fmla="*/ 2147483647 h 577"/>
              <a:gd name="T16" fmla="*/ 2147483647 w 144"/>
              <a:gd name="T17" fmla="*/ 2147483647 h 577"/>
              <a:gd name="T18" fmla="*/ 2147483647 w 144"/>
              <a:gd name="T19" fmla="*/ 2147483647 h 577"/>
              <a:gd name="T20" fmla="*/ 2147483647 w 144"/>
              <a:gd name="T21" fmla="*/ 2147483647 h 577"/>
              <a:gd name="T22" fmla="*/ 2147483647 w 144"/>
              <a:gd name="T23" fmla="*/ 2147483647 h 577"/>
              <a:gd name="T24" fmla="*/ 2147483647 w 144"/>
              <a:gd name="T25" fmla="*/ 2147483647 h 577"/>
              <a:gd name="T26" fmla="*/ 2147483647 w 144"/>
              <a:gd name="T27" fmla="*/ 2147483647 h 577"/>
              <a:gd name="T28" fmla="*/ 2147483647 w 144"/>
              <a:gd name="T29" fmla="*/ 2147483647 h 577"/>
              <a:gd name="T30" fmla="*/ 2147483647 w 144"/>
              <a:gd name="T31" fmla="*/ 2147483647 h 577"/>
              <a:gd name="T32" fmla="*/ 2147483647 w 144"/>
              <a:gd name="T33" fmla="*/ 2147483647 h 577"/>
              <a:gd name="T34" fmla="*/ 2147483647 w 144"/>
              <a:gd name="T35" fmla="*/ 2147483647 h 577"/>
              <a:gd name="T36" fmla="*/ 0 w 144"/>
              <a:gd name="T37" fmla="*/ 2147483647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SSR =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 baseline="-25000">
                <a:solidFill>
                  <a:schemeClr val="hlink"/>
                </a:solidFill>
              </a:rPr>
              <a:t>i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  <a:r>
              <a:rPr lang="en-US" b="1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 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5791200" y="381635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2487613" y="2767013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0206" name="Rectangle 31"/>
          <p:cNvSpPr>
            <a:spLocks noChangeArrowheads="1"/>
          </p:cNvSpPr>
          <p:nvPr/>
        </p:nvSpPr>
        <p:spPr bwMode="auto">
          <a:xfrm>
            <a:off x="7543800" y="2222500"/>
            <a:ext cx="35401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50208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50209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Rectangle 35"/>
          <p:cNvSpPr>
            <a:spLocks noChangeArrowheads="1"/>
          </p:cNvSpPr>
          <p:nvPr/>
        </p:nvSpPr>
        <p:spPr bwMode="auto">
          <a:xfrm>
            <a:off x="228600" y="4452938"/>
            <a:ext cx="4572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0211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0212" name="Rectangle 37"/>
          <p:cNvSpPr>
            <a:spLocks noChangeArrowheads="1"/>
          </p:cNvSpPr>
          <p:nvPr/>
        </p:nvSpPr>
        <p:spPr bwMode="auto">
          <a:xfrm>
            <a:off x="304800" y="3733800"/>
            <a:ext cx="35401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50213" name="Rectangle 38"/>
          <p:cNvSpPr>
            <a:spLocks noChangeArrowheads="1"/>
          </p:cNvSpPr>
          <p:nvPr/>
        </p:nvSpPr>
        <p:spPr bwMode="auto">
          <a:xfrm>
            <a:off x="304800" y="3502025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50214" name="Footer Placeholder 4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215" name="Slide Number Placeholder 4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EBD6C4E8-15B1-459B-B234-6589D4A6CAF5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216" name="TextBox 1"/>
          <p:cNvSpPr txBox="1">
            <a:spLocks noChangeArrowheads="1"/>
          </p:cNvSpPr>
          <p:nvPr/>
        </p:nvSpPr>
        <p:spPr bwMode="auto">
          <a:xfrm>
            <a:off x="6559550" y="3408363"/>
            <a:ext cx="1530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Explained variation</a:t>
            </a:r>
          </a:p>
        </p:txBody>
      </p:sp>
      <p:sp>
        <p:nvSpPr>
          <p:cNvPr id="50217" name="TextBox 41"/>
          <p:cNvSpPr txBox="1">
            <a:spLocks noChangeArrowheads="1"/>
          </p:cNvSpPr>
          <p:nvPr/>
        </p:nvSpPr>
        <p:spPr bwMode="auto">
          <a:xfrm>
            <a:off x="5753100" y="1608138"/>
            <a:ext cx="16557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Unexplained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30213"/>
            <a:ext cx="7696200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5385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smtClean="0"/>
              <a:t>The </a:t>
            </a:r>
            <a:r>
              <a:rPr lang="en-US" sz="2700" smtClean="0">
                <a:solidFill>
                  <a:srgbClr val="0000FF"/>
                </a:solidFill>
              </a:rPr>
              <a:t>coefficient of determination </a:t>
            </a:r>
            <a:r>
              <a:rPr lang="en-US" sz="2700" smtClean="0"/>
              <a:t>is the portion of the total variation in the dependent variable that is explained by variation in the independent variable</a:t>
            </a:r>
            <a:endParaRPr lang="en-US" sz="1400" smtClean="0"/>
          </a:p>
          <a:p>
            <a:pPr eaLnBrk="1" hangingPunct="1"/>
            <a:r>
              <a:rPr lang="en-US" sz="2700" smtClean="0"/>
              <a:t>The coefficient of determination is also called </a:t>
            </a:r>
            <a:r>
              <a:rPr lang="en-US" sz="2700" smtClean="0">
                <a:solidFill>
                  <a:srgbClr val="0000FF"/>
                </a:solidFill>
              </a:rPr>
              <a:t>R-squared</a:t>
            </a:r>
            <a:r>
              <a:rPr lang="en-US" sz="2700" smtClean="0"/>
              <a:t> and is denoted as </a:t>
            </a:r>
            <a:r>
              <a:rPr lang="en-US" sz="2700" smtClean="0">
                <a:solidFill>
                  <a:srgbClr val="0000FF"/>
                </a:solidFill>
              </a:rPr>
              <a:t>R</a:t>
            </a:r>
            <a:r>
              <a:rPr lang="en-US" sz="2700" baseline="30000" smtClean="0">
                <a:solidFill>
                  <a:srgbClr val="0000FF"/>
                </a:solidFill>
              </a:rPr>
              <a:t>2</a:t>
            </a:r>
            <a:endParaRPr lang="en-US" sz="2700" smtClean="0">
              <a:solidFill>
                <a:srgbClr val="0000FF"/>
              </a:solidFill>
            </a:endParaRP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3770313" y="5805488"/>
          <a:ext cx="1906587" cy="595312"/>
        </p:xfrm>
        <a:graphic>
          <a:graphicData uri="http://schemas.openxmlformats.org/presentationml/2006/ole">
            <p:oleObj spid="_x0000_s15382" name="Equation" r:id="rId3" imgW="647419" imgH="203112" progId="Equation.3">
              <p:embed/>
            </p:oleObj>
          </a:graphicData>
        </a:graphic>
      </p:graphicFrame>
      <p:sp>
        <p:nvSpPr>
          <p:cNvPr id="15386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1860550" y="4489450"/>
          <a:ext cx="5875338" cy="906463"/>
        </p:xfrm>
        <a:graphic>
          <a:graphicData uri="http://schemas.openxmlformats.org/presentationml/2006/ole">
            <p:oleObj spid="_x0000_s15383" name="Equation" r:id="rId4" imgW="2705100" imgH="419100" progId="Equation.3">
              <p:embed/>
            </p:oleObj>
          </a:graphicData>
        </a:graphic>
      </p:graphicFrame>
      <p:sp>
        <p:nvSpPr>
          <p:cNvPr id="15387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8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73EC36D2-23A8-4059-9135-70236F7F5A70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811213" y="1639888"/>
            <a:ext cx="7924800" cy="4783137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Calculate and interpret confidence intervals for the regression coefficients</a:t>
            </a:r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Use a regression equation for prediction</a:t>
            </a:r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Form forecast intervals around an estimated Y value for a given X</a:t>
            </a:r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Use graphical analysis to recognize potential problems in regression analysis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Explain the correlation coefficient and perform a hypothesis test for zero population correlation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3012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66B5086-7F81-4F55-A3B6-77542FC145D0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53266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68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53270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71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72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73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74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75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76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  <p:sp>
        <p:nvSpPr>
          <p:cNvPr id="53278" name="Footer Placeholder 3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79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68827DF2-B7F4-4C4A-8851-DF3CFC5BFE55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4274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3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5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6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54288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54293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6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7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8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9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0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1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3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4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5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6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54307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8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09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0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54311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3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54314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5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6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7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8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19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0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54321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54322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3" name="Footer Placeholder 5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4324" name="Slide Number Placeholder 5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AD82243E-27F1-45FC-B42F-B33FA5C38F98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7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8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9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55310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55313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15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55316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55318" name="Footer Placeholder 2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19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CB02057-68BA-4C64-94AF-15B6164347C5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pic>
        <p:nvPicPr>
          <p:cNvPr id="16398" name="Picture 2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6019800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Rectangle 3"/>
          <p:cNvSpPr>
            <a:spLocks noChangeArrowheads="1"/>
          </p:cNvSpPr>
          <p:nvPr/>
        </p:nvSpPr>
        <p:spPr bwMode="auto">
          <a:xfrm>
            <a:off x="5334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0" name="Rectangle 4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1" name="Oval 5"/>
          <p:cNvSpPr>
            <a:spLocks noChangeArrowheads="1"/>
          </p:cNvSpPr>
          <p:nvPr/>
        </p:nvSpPr>
        <p:spPr bwMode="auto">
          <a:xfrm>
            <a:off x="381000" y="2133600"/>
            <a:ext cx="3124200" cy="457200"/>
          </a:xfrm>
          <a:prstGeom prst="ellipse">
            <a:avLst/>
          </a:prstGeom>
          <a:solidFill>
            <a:srgbClr val="C7DAF7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2" name="Rectangle 6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3" name="Rectangle 7"/>
          <p:cNvSpPr>
            <a:spLocks noChangeArrowheads="1"/>
          </p:cNvSpPr>
          <p:nvPr/>
        </p:nvSpPr>
        <p:spPr bwMode="auto">
          <a:xfrm>
            <a:off x="36576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4" name="Rectangle 8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79210" name="Group 10"/>
          <p:cNvGraphicFramePr>
            <a:graphicFrameLocks noGrp="1"/>
          </p:cNvGraphicFramePr>
          <p:nvPr/>
        </p:nvGraphicFramePr>
        <p:xfrm>
          <a:off x="533400" y="1676400"/>
          <a:ext cx="8229600" cy="4354513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18" name="Line 126"/>
          <p:cNvSpPr>
            <a:spLocks noChangeShapeType="1"/>
          </p:cNvSpPr>
          <p:nvPr/>
        </p:nvSpPr>
        <p:spPr bwMode="auto">
          <a:xfrm flipV="1">
            <a:off x="3429000" y="1981200"/>
            <a:ext cx="5334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19" name="Text Box 127"/>
          <p:cNvSpPr txBox="1">
            <a:spLocks noChangeArrowheads="1"/>
          </p:cNvSpPr>
          <p:nvPr/>
        </p:nvSpPr>
        <p:spPr bwMode="auto">
          <a:xfrm>
            <a:off x="5105400" y="2438400"/>
            <a:ext cx="3692525" cy="1025525"/>
          </a:xfrm>
          <a:prstGeom prst="rect">
            <a:avLst/>
          </a:prstGeom>
          <a:solidFill>
            <a:srgbClr val="FDE0B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58.08% of the variation in house prices is explained by variation in square feet</a:t>
            </a:r>
          </a:p>
        </p:txBody>
      </p:sp>
      <p:sp>
        <p:nvSpPr>
          <p:cNvPr id="16520" name="Line 128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21" name="Line 129"/>
          <p:cNvSpPr>
            <a:spLocks noChangeShapeType="1"/>
          </p:cNvSpPr>
          <p:nvPr/>
        </p:nvSpPr>
        <p:spPr bwMode="auto">
          <a:xfrm>
            <a:off x="1524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3987800" y="1524000"/>
          <a:ext cx="4629150" cy="757238"/>
        </p:xfrm>
        <a:graphic>
          <a:graphicData uri="http://schemas.openxmlformats.org/presentationml/2006/ole">
            <p:oleObj spid="_x0000_s16396" name="Equation" r:id="rId4" imgW="2400300" imgH="393700" progId="Equation.3">
              <p:embed/>
            </p:oleObj>
          </a:graphicData>
        </a:graphic>
      </p:graphicFrame>
      <p:sp>
        <p:nvSpPr>
          <p:cNvPr id="16522" name="Line 131"/>
          <p:cNvSpPr>
            <a:spLocks noChangeShapeType="1"/>
          </p:cNvSpPr>
          <p:nvPr/>
        </p:nvSpPr>
        <p:spPr bwMode="auto">
          <a:xfrm flipV="1">
            <a:off x="4114800" y="2286000"/>
            <a:ext cx="609600" cy="1295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23" name="Rectangle 132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24" name="Footer Placeholder 2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525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E9E4254-D4B5-4303-AF8F-9501A886C347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Correlation and R</a:t>
            </a:r>
            <a:r>
              <a:rPr lang="en-US" baseline="-25000" smtClean="0"/>
              <a:t>2</a:t>
            </a:r>
          </a:p>
        </p:txBody>
      </p:sp>
      <p:sp>
        <p:nvSpPr>
          <p:cNvPr id="174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646988" cy="4532312"/>
          </a:xfrm>
        </p:spPr>
        <p:txBody>
          <a:bodyPr/>
          <a:lstStyle/>
          <a:p>
            <a:pPr eaLnBrk="1" hangingPunct="1"/>
            <a:r>
              <a:rPr lang="en-US" smtClean="0"/>
              <a:t>The coefficient of determination, R</a:t>
            </a:r>
            <a:r>
              <a:rPr lang="en-US" baseline="30000" smtClean="0"/>
              <a:t>2</a:t>
            </a:r>
            <a:r>
              <a:rPr lang="en-US" smtClean="0"/>
              <a:t>, for a simple regression is equal to the simple correlation squared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3448050" y="3648075"/>
          <a:ext cx="1773238" cy="931863"/>
        </p:xfrm>
        <a:graphic>
          <a:graphicData uri="http://schemas.openxmlformats.org/presentationml/2006/ole">
            <p:oleObj spid="_x0000_s17421" name="Equation" r:id="rId3" imgW="482400" imgH="253800" progId="Equation.3">
              <p:embed/>
            </p:oleObj>
          </a:graphicData>
        </a:graphic>
      </p:graphicFrame>
      <p:sp>
        <p:nvSpPr>
          <p:cNvPr id="17424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2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C5B2C28C-6B9A-4849-A104-70BED1F95A42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Model </a:t>
            </a:r>
            <a:br>
              <a:rPr lang="en-US" smtClean="0"/>
            </a:br>
            <a:r>
              <a:rPr lang="en-US" smtClean="0"/>
              <a:t>Error Variance</a:t>
            </a:r>
          </a:p>
        </p:txBody>
      </p:sp>
      <p:sp>
        <p:nvSpPr>
          <p:cNvPr id="18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An estimator for the variance of the population model error is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000" smtClean="0"/>
              <a:t>Division by n – 2 instead of n – 1 is because the simple regression model uses two estimated parameters, b</a:t>
            </a:r>
            <a:r>
              <a:rPr lang="en-US" sz="2000" baseline="-25000" smtClean="0"/>
              <a:t>0</a:t>
            </a:r>
            <a:r>
              <a:rPr lang="en-US" sz="2000" smtClean="0"/>
              <a:t> and b</a:t>
            </a:r>
            <a:r>
              <a:rPr lang="en-US" sz="2000" baseline="-25000" smtClean="0"/>
              <a:t>1</a:t>
            </a:r>
            <a:r>
              <a:rPr lang="en-US" sz="2000" smtClean="0"/>
              <a:t>, instead of one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is called the </a:t>
            </a:r>
            <a:r>
              <a:rPr lang="en-US" sz="2400" smtClean="0">
                <a:solidFill>
                  <a:srgbClr val="0000FF"/>
                </a:solidFill>
              </a:rPr>
              <a:t>standard error of the estimate</a:t>
            </a: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2816225" y="2697163"/>
          <a:ext cx="3548063" cy="1441450"/>
        </p:xfrm>
        <a:graphic>
          <a:graphicData uri="http://schemas.openxmlformats.org/presentationml/2006/ole">
            <p:oleObj spid="_x0000_s18456" name="Equation" r:id="rId3" imgW="1498600" imgH="609600" progId="Equation.3">
              <p:embed/>
            </p:oleObj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957263" y="5440363"/>
          <a:ext cx="1339850" cy="639762"/>
        </p:xfrm>
        <a:graphic>
          <a:graphicData uri="http://schemas.openxmlformats.org/presentationml/2006/ole">
            <p:oleObj spid="_x0000_s18457" name="Equation" r:id="rId4" imgW="609336" imgH="291973" progId="Equation.3">
              <p:embed/>
            </p:oleObj>
          </a:graphicData>
        </a:graphic>
      </p:graphicFrame>
      <p:sp>
        <p:nvSpPr>
          <p:cNvPr id="18460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6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D9EADAB-A63C-48CF-A265-B81EA3F70E14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pic>
        <p:nvPicPr>
          <p:cNvPr id="19470" name="Picture 2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0198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1" name="Oval 3"/>
          <p:cNvSpPr>
            <a:spLocks noChangeArrowheads="1"/>
          </p:cNvSpPr>
          <p:nvPr/>
        </p:nvSpPr>
        <p:spPr bwMode="auto">
          <a:xfrm>
            <a:off x="304800" y="2667000"/>
            <a:ext cx="3124200" cy="457200"/>
          </a:xfrm>
          <a:prstGeom prst="ellipse">
            <a:avLst/>
          </a:prstGeom>
          <a:solidFill>
            <a:srgbClr val="FDE0BD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216070" name="Group 6"/>
          <p:cNvGraphicFramePr>
            <a:graphicFrameLocks noGrp="1"/>
          </p:cNvGraphicFramePr>
          <p:nvPr/>
        </p:nvGraphicFramePr>
        <p:xfrm>
          <a:off x="533400" y="1676400"/>
          <a:ext cx="8229600" cy="4354513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85" name="Line 122"/>
          <p:cNvSpPr>
            <a:spLocks noChangeShapeType="1"/>
          </p:cNvSpPr>
          <p:nvPr/>
        </p:nvSpPr>
        <p:spPr bwMode="auto">
          <a:xfrm flipV="1">
            <a:off x="3276600" y="2133600"/>
            <a:ext cx="60960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010025" y="1814513"/>
          <a:ext cx="2438400" cy="558800"/>
        </p:xfrm>
        <a:graphic>
          <a:graphicData uri="http://schemas.openxmlformats.org/presentationml/2006/ole">
            <p:oleObj spid="_x0000_s19468" name="Equation" r:id="rId4" imgW="990600" imgH="228600" progId="Equation.3">
              <p:embed/>
            </p:oleObj>
          </a:graphicData>
        </a:graphic>
      </p:graphicFrame>
      <p:sp>
        <p:nvSpPr>
          <p:cNvPr id="19586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58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359B6EA3-A477-420A-BF06-978A6E2BFC48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Comparing Standard Errors</a:t>
            </a:r>
          </a:p>
        </p:txBody>
      </p:sp>
      <p:sp>
        <p:nvSpPr>
          <p:cNvPr id="20505" name="Line 3"/>
          <p:cNvSpPr>
            <a:spLocks noChangeShapeType="1"/>
          </p:cNvSpPr>
          <p:nvPr/>
        </p:nvSpPr>
        <p:spPr bwMode="auto">
          <a:xfrm flipH="1">
            <a:off x="539750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4"/>
          <p:cNvSpPr>
            <a:spLocks noChangeShapeType="1"/>
          </p:cNvSpPr>
          <p:nvPr/>
        </p:nvSpPr>
        <p:spPr bwMode="auto">
          <a:xfrm flipV="1">
            <a:off x="541337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5"/>
          <p:cNvSpPr>
            <a:spLocks noChangeArrowheads="1"/>
          </p:cNvSpPr>
          <p:nvPr/>
        </p:nvSpPr>
        <p:spPr bwMode="auto">
          <a:xfrm rot="-7282380">
            <a:off x="5626100" y="38877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8" name="Oval 6"/>
          <p:cNvSpPr>
            <a:spLocks noChangeArrowheads="1"/>
          </p:cNvSpPr>
          <p:nvPr/>
        </p:nvSpPr>
        <p:spPr bwMode="auto">
          <a:xfrm rot="-7282380">
            <a:off x="5626100" y="3582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9" name="Oval 7"/>
          <p:cNvSpPr>
            <a:spLocks noChangeArrowheads="1"/>
          </p:cNvSpPr>
          <p:nvPr/>
        </p:nvSpPr>
        <p:spPr bwMode="auto">
          <a:xfrm rot="-7282380">
            <a:off x="7378700" y="2592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0" name="Oval 8"/>
          <p:cNvSpPr>
            <a:spLocks noChangeArrowheads="1"/>
          </p:cNvSpPr>
          <p:nvPr/>
        </p:nvSpPr>
        <p:spPr bwMode="auto">
          <a:xfrm rot="-7282380">
            <a:off x="7531100" y="2973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1" name="Oval 9"/>
          <p:cNvSpPr>
            <a:spLocks noChangeArrowheads="1"/>
          </p:cNvSpPr>
          <p:nvPr/>
        </p:nvSpPr>
        <p:spPr bwMode="auto">
          <a:xfrm rot="-7282380">
            <a:off x="6083300" y="3811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2" name="Oval 10"/>
          <p:cNvSpPr>
            <a:spLocks noChangeArrowheads="1"/>
          </p:cNvSpPr>
          <p:nvPr/>
        </p:nvSpPr>
        <p:spPr bwMode="auto">
          <a:xfrm rot="-7282380">
            <a:off x="7378700" y="3201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3" name="Oval 11"/>
          <p:cNvSpPr>
            <a:spLocks noChangeArrowheads="1"/>
          </p:cNvSpPr>
          <p:nvPr/>
        </p:nvSpPr>
        <p:spPr bwMode="auto">
          <a:xfrm rot="-7282380">
            <a:off x="6921500" y="3811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4" name="Oval 12"/>
          <p:cNvSpPr>
            <a:spLocks noChangeArrowheads="1"/>
          </p:cNvSpPr>
          <p:nvPr/>
        </p:nvSpPr>
        <p:spPr bwMode="auto">
          <a:xfrm rot="-7282380">
            <a:off x="6997700" y="2592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5" name="Oval 13"/>
          <p:cNvSpPr>
            <a:spLocks noChangeArrowheads="1"/>
          </p:cNvSpPr>
          <p:nvPr/>
        </p:nvSpPr>
        <p:spPr bwMode="auto">
          <a:xfrm rot="-7282380">
            <a:off x="6464300" y="27447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6" name="Oval 14"/>
          <p:cNvSpPr>
            <a:spLocks noChangeArrowheads="1"/>
          </p:cNvSpPr>
          <p:nvPr/>
        </p:nvSpPr>
        <p:spPr bwMode="auto">
          <a:xfrm rot="-7282380">
            <a:off x="5549900" y="3201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7" name="Oval 15"/>
          <p:cNvSpPr>
            <a:spLocks noChangeArrowheads="1"/>
          </p:cNvSpPr>
          <p:nvPr/>
        </p:nvSpPr>
        <p:spPr bwMode="auto">
          <a:xfrm rot="-7282380">
            <a:off x="5778500" y="2820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8" name="Oval 16"/>
          <p:cNvSpPr>
            <a:spLocks noChangeArrowheads="1"/>
          </p:cNvSpPr>
          <p:nvPr/>
        </p:nvSpPr>
        <p:spPr bwMode="auto">
          <a:xfrm rot="-7282380">
            <a:off x="6159500" y="338931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0519" name="Oval 17"/>
          <p:cNvSpPr>
            <a:spLocks noChangeArrowheads="1"/>
          </p:cNvSpPr>
          <p:nvPr/>
        </p:nvSpPr>
        <p:spPr bwMode="auto">
          <a:xfrm rot="-7282380">
            <a:off x="6997700" y="3354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0" name="Oval 18"/>
          <p:cNvSpPr>
            <a:spLocks noChangeArrowheads="1"/>
          </p:cNvSpPr>
          <p:nvPr/>
        </p:nvSpPr>
        <p:spPr bwMode="auto">
          <a:xfrm rot="-7282380">
            <a:off x="6616700" y="35067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1" name="Oval 19"/>
          <p:cNvSpPr>
            <a:spLocks noChangeArrowheads="1"/>
          </p:cNvSpPr>
          <p:nvPr/>
        </p:nvSpPr>
        <p:spPr bwMode="auto">
          <a:xfrm rot="-7282380">
            <a:off x="6464300" y="3963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2" name="Text Box 20"/>
          <p:cNvSpPr txBox="1">
            <a:spLocks noChangeArrowheads="1"/>
          </p:cNvSpPr>
          <p:nvPr/>
        </p:nvSpPr>
        <p:spPr bwMode="auto">
          <a:xfrm>
            <a:off x="506888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0523" name="Line 21"/>
          <p:cNvSpPr>
            <a:spLocks noChangeShapeType="1"/>
          </p:cNvSpPr>
          <p:nvPr/>
        </p:nvSpPr>
        <p:spPr bwMode="auto">
          <a:xfrm>
            <a:off x="539750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22"/>
          <p:cNvSpPr>
            <a:spLocks noChangeArrowheads="1"/>
          </p:cNvSpPr>
          <p:nvPr/>
        </p:nvSpPr>
        <p:spPr bwMode="auto">
          <a:xfrm rot="-7282380">
            <a:off x="7759700" y="3430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5" name="Oval 23"/>
          <p:cNvSpPr>
            <a:spLocks noChangeArrowheads="1"/>
          </p:cNvSpPr>
          <p:nvPr/>
        </p:nvSpPr>
        <p:spPr bwMode="auto">
          <a:xfrm rot="-7282380">
            <a:off x="6921500" y="3049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6" name="Oval 24"/>
          <p:cNvSpPr>
            <a:spLocks noChangeArrowheads="1"/>
          </p:cNvSpPr>
          <p:nvPr/>
        </p:nvSpPr>
        <p:spPr bwMode="auto">
          <a:xfrm rot="-7282380">
            <a:off x="6769100" y="27447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7" name="Oval 25"/>
          <p:cNvSpPr>
            <a:spLocks noChangeArrowheads="1"/>
          </p:cNvSpPr>
          <p:nvPr/>
        </p:nvSpPr>
        <p:spPr bwMode="auto">
          <a:xfrm rot="-7282380">
            <a:off x="6235700" y="3049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8" name="Oval 26"/>
          <p:cNvSpPr>
            <a:spLocks noChangeArrowheads="1"/>
          </p:cNvSpPr>
          <p:nvPr/>
        </p:nvSpPr>
        <p:spPr bwMode="auto">
          <a:xfrm rot="-7282380">
            <a:off x="7461250" y="3590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29" name="Line 27"/>
          <p:cNvSpPr>
            <a:spLocks noChangeShapeType="1"/>
          </p:cNvSpPr>
          <p:nvPr/>
        </p:nvSpPr>
        <p:spPr bwMode="auto">
          <a:xfrm flipH="1">
            <a:off x="136525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Line 28"/>
          <p:cNvSpPr>
            <a:spLocks noChangeShapeType="1"/>
          </p:cNvSpPr>
          <p:nvPr/>
        </p:nvSpPr>
        <p:spPr bwMode="auto">
          <a:xfrm flipV="1">
            <a:off x="138112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Oval 29"/>
          <p:cNvSpPr>
            <a:spLocks noChangeArrowheads="1"/>
          </p:cNvSpPr>
          <p:nvPr/>
        </p:nvSpPr>
        <p:spPr bwMode="auto">
          <a:xfrm rot="-7282380">
            <a:off x="1517650" y="3811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2" name="Oval 30"/>
          <p:cNvSpPr>
            <a:spLocks noChangeArrowheads="1"/>
          </p:cNvSpPr>
          <p:nvPr/>
        </p:nvSpPr>
        <p:spPr bwMode="auto">
          <a:xfrm rot="-7282380">
            <a:off x="1593850" y="3582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3" name="Oval 31"/>
          <p:cNvSpPr>
            <a:spLocks noChangeArrowheads="1"/>
          </p:cNvSpPr>
          <p:nvPr/>
        </p:nvSpPr>
        <p:spPr bwMode="auto">
          <a:xfrm rot="-7282380">
            <a:off x="3727450" y="2820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4" name="Oval 32"/>
          <p:cNvSpPr>
            <a:spLocks noChangeArrowheads="1"/>
          </p:cNvSpPr>
          <p:nvPr/>
        </p:nvSpPr>
        <p:spPr bwMode="auto">
          <a:xfrm rot="-7282380">
            <a:off x="3498850" y="2973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5" name="Oval 33"/>
          <p:cNvSpPr>
            <a:spLocks noChangeArrowheads="1"/>
          </p:cNvSpPr>
          <p:nvPr/>
        </p:nvSpPr>
        <p:spPr bwMode="auto">
          <a:xfrm rot="-7282380">
            <a:off x="1974850" y="3582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6" name="Oval 34"/>
          <p:cNvSpPr>
            <a:spLocks noChangeArrowheads="1"/>
          </p:cNvSpPr>
          <p:nvPr/>
        </p:nvSpPr>
        <p:spPr bwMode="auto">
          <a:xfrm rot="-7282380">
            <a:off x="3346450" y="3201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7" name="Oval 35"/>
          <p:cNvSpPr>
            <a:spLocks noChangeArrowheads="1"/>
          </p:cNvSpPr>
          <p:nvPr/>
        </p:nvSpPr>
        <p:spPr bwMode="auto">
          <a:xfrm rot="-7282380">
            <a:off x="3117850" y="2973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8" name="Oval 36"/>
          <p:cNvSpPr>
            <a:spLocks noChangeArrowheads="1"/>
          </p:cNvSpPr>
          <p:nvPr/>
        </p:nvSpPr>
        <p:spPr bwMode="auto">
          <a:xfrm rot="-7282380">
            <a:off x="1822450" y="3430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9" name="Oval 37"/>
          <p:cNvSpPr>
            <a:spLocks noChangeArrowheads="1"/>
          </p:cNvSpPr>
          <p:nvPr/>
        </p:nvSpPr>
        <p:spPr bwMode="auto">
          <a:xfrm rot="-7282380">
            <a:off x="2203450" y="3201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0540" name="Oval 38"/>
          <p:cNvSpPr>
            <a:spLocks noChangeArrowheads="1"/>
          </p:cNvSpPr>
          <p:nvPr/>
        </p:nvSpPr>
        <p:spPr bwMode="auto">
          <a:xfrm rot="-7282380">
            <a:off x="2965450" y="33543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1" name="Oval 39"/>
          <p:cNvSpPr>
            <a:spLocks noChangeArrowheads="1"/>
          </p:cNvSpPr>
          <p:nvPr/>
        </p:nvSpPr>
        <p:spPr bwMode="auto">
          <a:xfrm rot="-7282380">
            <a:off x="2584450" y="35067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2" name="Oval 40"/>
          <p:cNvSpPr>
            <a:spLocks noChangeArrowheads="1"/>
          </p:cNvSpPr>
          <p:nvPr/>
        </p:nvSpPr>
        <p:spPr bwMode="auto">
          <a:xfrm rot="-7282380">
            <a:off x="2279650" y="3582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3" name="Text Box 41"/>
          <p:cNvSpPr txBox="1">
            <a:spLocks noChangeArrowheads="1"/>
          </p:cNvSpPr>
          <p:nvPr/>
        </p:nvSpPr>
        <p:spPr bwMode="auto">
          <a:xfrm>
            <a:off x="103663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0544" name="Line 42"/>
          <p:cNvSpPr>
            <a:spLocks noChangeShapeType="1"/>
          </p:cNvSpPr>
          <p:nvPr/>
        </p:nvSpPr>
        <p:spPr bwMode="auto">
          <a:xfrm>
            <a:off x="136525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Oval 43"/>
          <p:cNvSpPr>
            <a:spLocks noChangeArrowheads="1"/>
          </p:cNvSpPr>
          <p:nvPr/>
        </p:nvSpPr>
        <p:spPr bwMode="auto">
          <a:xfrm rot="-7282380">
            <a:off x="2660650" y="32781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6" name="Oval 44"/>
          <p:cNvSpPr>
            <a:spLocks noChangeArrowheads="1"/>
          </p:cNvSpPr>
          <p:nvPr/>
        </p:nvSpPr>
        <p:spPr bwMode="auto">
          <a:xfrm rot="-7282380">
            <a:off x="2889250" y="3049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7" name="Oval 45"/>
          <p:cNvSpPr>
            <a:spLocks noChangeArrowheads="1"/>
          </p:cNvSpPr>
          <p:nvPr/>
        </p:nvSpPr>
        <p:spPr bwMode="auto">
          <a:xfrm rot="-7282380">
            <a:off x="2432050" y="32019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8" name="Oval 46"/>
          <p:cNvSpPr>
            <a:spLocks noChangeArrowheads="1"/>
          </p:cNvSpPr>
          <p:nvPr/>
        </p:nvSpPr>
        <p:spPr bwMode="auto">
          <a:xfrm rot="-7282380">
            <a:off x="3727450" y="3049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9" name="Text Box 51"/>
          <p:cNvSpPr txBox="1">
            <a:spLocks noChangeArrowheads="1"/>
          </p:cNvSpPr>
          <p:nvPr/>
        </p:nvSpPr>
        <p:spPr bwMode="auto">
          <a:xfrm>
            <a:off x="3575050" y="4191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0550" name="Text Box 52"/>
          <p:cNvSpPr txBox="1">
            <a:spLocks noChangeArrowheads="1"/>
          </p:cNvSpPr>
          <p:nvPr/>
        </p:nvSpPr>
        <p:spPr bwMode="auto">
          <a:xfrm>
            <a:off x="7613650" y="41989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1927225" y="4357688"/>
          <a:ext cx="1044575" cy="420687"/>
        </p:xfrm>
        <a:graphic>
          <a:graphicData uri="http://schemas.openxmlformats.org/presentationml/2006/ole">
            <p:oleObj spid="_x0000_s20502" name="Equation" r:id="rId3" imgW="571252" imgH="228501" progId="Equation.3">
              <p:embed/>
            </p:oleObj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6051550" y="4359275"/>
          <a:ext cx="996950" cy="419100"/>
        </p:xfrm>
        <a:graphic>
          <a:graphicData uri="http://schemas.openxmlformats.org/presentationml/2006/ole">
            <p:oleObj spid="_x0000_s20503" name="Equation" r:id="rId4" imgW="545863" imgH="228501" progId="Equation.3">
              <p:embed/>
            </p:oleObj>
          </a:graphicData>
        </a:graphic>
      </p:graphicFrame>
      <p:sp>
        <p:nvSpPr>
          <p:cNvPr id="20551" name="Text Box 67"/>
          <p:cNvSpPr txBox="1">
            <a:spLocks noChangeArrowheads="1"/>
          </p:cNvSpPr>
          <p:nvPr/>
        </p:nvSpPr>
        <p:spPr bwMode="auto">
          <a:xfrm>
            <a:off x="1371600" y="1524000"/>
            <a:ext cx="64008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e</a:t>
            </a:r>
            <a:r>
              <a:rPr lang="en-US"/>
              <a:t> is a measure of the variation of observed y values from the regression line</a:t>
            </a:r>
          </a:p>
        </p:txBody>
      </p:sp>
      <p:sp>
        <p:nvSpPr>
          <p:cNvPr id="20552" name="Text Box 70"/>
          <p:cNvSpPr txBox="1">
            <a:spLocks noChangeArrowheads="1"/>
          </p:cNvSpPr>
          <p:nvPr/>
        </p:nvSpPr>
        <p:spPr bwMode="auto">
          <a:xfrm>
            <a:off x="1066800" y="4965700"/>
            <a:ext cx="7467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The magnitude of s</a:t>
            </a:r>
            <a:r>
              <a:rPr lang="en-US" sz="2000" baseline="-25000"/>
              <a:t>e</a:t>
            </a:r>
            <a:r>
              <a:rPr lang="en-US" sz="2000"/>
              <a:t> should always be judged relative to the size of the y values in the sample data</a:t>
            </a:r>
          </a:p>
        </p:txBody>
      </p:sp>
      <p:sp>
        <p:nvSpPr>
          <p:cNvPr id="20553" name="Text Box 71"/>
          <p:cNvSpPr txBox="1">
            <a:spLocks noChangeArrowheads="1"/>
          </p:cNvSpPr>
          <p:nvPr/>
        </p:nvSpPr>
        <p:spPr bwMode="auto">
          <a:xfrm>
            <a:off x="1066800" y="5791200"/>
            <a:ext cx="7467600" cy="7810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000"/>
              <a:t>i.e., s</a:t>
            </a:r>
            <a:r>
              <a:rPr lang="en-US" sz="2000" baseline="-25000"/>
              <a:t>e</a:t>
            </a:r>
            <a:r>
              <a:rPr lang="en-US" sz="2000"/>
              <a:t> = $41.33K is</a:t>
            </a:r>
            <a:r>
              <a:rPr lang="en-US" sz="2000" baseline="-25000"/>
              <a:t> </a:t>
            </a:r>
            <a:r>
              <a:rPr lang="en-US" sz="2000"/>
              <a:t>moderately small relative to house prices in the $200 - $300K range</a:t>
            </a:r>
          </a:p>
        </p:txBody>
      </p:sp>
      <p:sp>
        <p:nvSpPr>
          <p:cNvPr id="20554" name="Footer Placeholder 5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555" name="Slide Number Placeholder 5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9D764DF-7EAD-4433-BF20-63ADA2D711E9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8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Statistical Inference: Hypothesis Tests and Confidence Intervals</a:t>
            </a:r>
          </a:p>
        </p:txBody>
      </p:sp>
      <p:sp>
        <p:nvSpPr>
          <p:cNvPr id="215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variance of the regression slope coefficient (b</a:t>
            </a:r>
            <a:r>
              <a:rPr lang="en-US" baseline="-25000" smtClean="0"/>
              <a:t>1</a:t>
            </a:r>
            <a:r>
              <a:rPr lang="en-US" smtClean="0"/>
              <a:t>) is estimated by</a:t>
            </a:r>
          </a:p>
        </p:txBody>
      </p:sp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2501900" y="3170238"/>
          <a:ext cx="4386263" cy="1158875"/>
        </p:xfrm>
        <a:graphic>
          <a:graphicData uri="http://schemas.openxmlformats.org/presentationml/2006/ole">
            <p:oleObj spid="_x0000_s21539" name="Equation" r:id="rId3" imgW="1778000" imgH="469900" progId="Equation.3">
              <p:embed/>
            </p:oleObj>
          </a:graphicData>
        </a:graphic>
      </p:graphicFrame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685800" y="4648200"/>
            <a:ext cx="8153400" cy="16144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cs typeface="+mn-cs"/>
              </a:rPr>
              <a:t>where:</a:t>
            </a:r>
          </a:p>
          <a:p>
            <a:pPr eaLnBrk="0" hangingPunct="0">
              <a:lnSpc>
                <a:spcPct val="160000"/>
              </a:lnSpc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+mn-cs"/>
              </a:rPr>
              <a:t>= Estimate of the standard error of the least squares slope</a:t>
            </a:r>
          </a:p>
          <a:p>
            <a:pPr eaLnBrk="0" hangingPunct="0">
              <a:lnSpc>
                <a:spcPct val="120000"/>
              </a:lnSpc>
              <a:defRPr/>
            </a:pPr>
            <a:endParaRPr lang="en-US" sz="200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cs typeface="+mn-cs"/>
              </a:rPr>
              <a:t>		     = Standard error of the estimate</a:t>
            </a:r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1101725" y="5035550"/>
          <a:ext cx="476250" cy="528638"/>
        </p:xfrm>
        <a:graphic>
          <a:graphicData uri="http://schemas.openxmlformats.org/presentationml/2006/ole">
            <p:oleObj spid="_x0000_s21540" name="Equation" r:id="rId4" imgW="215713" imgH="241091" progId="Equation.3">
              <p:embed/>
            </p:oleObj>
          </a:graphicData>
        </a:graphic>
      </p:graphicFrame>
      <p:graphicFrame>
        <p:nvGraphicFramePr>
          <p:cNvPr id="21541" name="Object 37"/>
          <p:cNvGraphicFramePr>
            <a:graphicFrameLocks noChangeAspect="1"/>
          </p:cNvGraphicFramePr>
          <p:nvPr/>
        </p:nvGraphicFramePr>
        <p:xfrm>
          <a:off x="1230313" y="5638800"/>
          <a:ext cx="1492250" cy="842963"/>
        </p:xfrm>
        <a:graphic>
          <a:graphicData uri="http://schemas.openxmlformats.org/presentationml/2006/ole">
            <p:oleObj spid="_x0000_s21541" name="Equation" r:id="rId5" imgW="787058" imgH="444307" progId="Equation.3">
              <p:embed/>
            </p:oleObj>
          </a:graphicData>
        </a:graphic>
      </p:graphicFrame>
      <p:sp>
        <p:nvSpPr>
          <p:cNvPr id="21545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4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2A1BFE0E-8042-479E-81DB-67F1E7C5874B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47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pic>
        <p:nvPicPr>
          <p:cNvPr id="22542" name="Picture 2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0198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Rectangle 4"/>
          <p:cNvSpPr>
            <a:spLocks noChangeArrowheads="1"/>
          </p:cNvSpPr>
          <p:nvPr/>
        </p:nvSpPr>
        <p:spPr bwMode="auto">
          <a:xfrm>
            <a:off x="3733800" y="5715000"/>
            <a:ext cx="990600" cy="304800"/>
          </a:xfrm>
          <a:prstGeom prst="rect">
            <a:avLst/>
          </a:prstGeom>
          <a:solidFill>
            <a:srgbClr val="C7DAF7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82278" name="Group 6"/>
          <p:cNvGraphicFramePr>
            <a:graphicFrameLocks noGrp="1"/>
          </p:cNvGraphicFramePr>
          <p:nvPr/>
        </p:nvGraphicFramePr>
        <p:xfrm>
          <a:off x="533400" y="1676400"/>
          <a:ext cx="8229600" cy="4354513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57" name="Line 124"/>
          <p:cNvSpPr>
            <a:spLocks noChangeShapeType="1"/>
          </p:cNvSpPr>
          <p:nvPr/>
        </p:nvSpPr>
        <p:spPr bwMode="auto">
          <a:xfrm flipV="1">
            <a:off x="4648200" y="3276600"/>
            <a:ext cx="0" cy="2438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360863" y="2667000"/>
          <a:ext cx="2405062" cy="625475"/>
        </p:xfrm>
        <a:graphic>
          <a:graphicData uri="http://schemas.openxmlformats.org/presentationml/2006/ole">
            <p:oleObj spid="_x0000_s22540" name="Equation" r:id="rId4" imgW="927100" imgH="241300" progId="Equation.3">
              <p:embed/>
            </p:oleObj>
          </a:graphicData>
        </a:graphic>
      </p:graphicFrame>
      <p:sp>
        <p:nvSpPr>
          <p:cNvPr id="22658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65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C0AA0B9C-01FF-49E1-925C-D6569EC1BA79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ChangeArrowheads="1"/>
          </p:cNvSpPr>
          <p:nvPr/>
        </p:nvSpPr>
        <p:spPr bwMode="auto">
          <a:xfrm>
            <a:off x="3001963" y="3209925"/>
            <a:ext cx="2482850" cy="693738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Overview of Linear Models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equation can be fit to show the best linear relationship between two variables: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		Y =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+</a:t>
            </a:r>
            <a:r>
              <a:rPr lang="el-GR" smtClean="0">
                <a:cs typeface="Arial" charset="0"/>
              </a:rPr>
              <a:t> β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X</a:t>
            </a:r>
          </a:p>
          <a:p>
            <a:pPr>
              <a:buFont typeface="Wingdings" pitchFamily="2" charset="2"/>
              <a:buNone/>
            </a:pPr>
            <a:endParaRPr lang="en-US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   Where 	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Y</a:t>
            </a:r>
            <a:r>
              <a:rPr lang="en-US" smtClean="0">
                <a:cs typeface="Arial" charset="0"/>
              </a:rPr>
              <a:t> is the 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dependent variable </a:t>
            </a:r>
            <a:r>
              <a:rPr lang="en-US" smtClean="0">
                <a:cs typeface="Arial" charset="0"/>
              </a:rPr>
              <a:t>and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  <a:cs typeface="Arial" charset="0"/>
              </a:rPr>
              <a:t>			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 is the 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independent variable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		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is the Y-intercept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		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 is the slope</a:t>
            </a:r>
            <a:endParaRPr lang="el-GR" smtClean="0">
              <a:solidFill>
                <a:schemeClr val="folHlink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l-GR" smtClean="0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11.1</a:t>
            </a:r>
          </a:p>
        </p:txBody>
      </p:sp>
      <p:sp>
        <p:nvSpPr>
          <p:cNvPr id="450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9ED04AC4-B362-4887-8493-9FD568F2DAE3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Comparing Standard Errors of the Slope</a:t>
            </a:r>
          </a:p>
        </p:txBody>
      </p:sp>
      <p:sp>
        <p:nvSpPr>
          <p:cNvPr id="23588" name="Line 47"/>
          <p:cNvSpPr>
            <a:spLocks noChangeShapeType="1"/>
          </p:cNvSpPr>
          <p:nvPr/>
        </p:nvSpPr>
        <p:spPr bwMode="auto">
          <a:xfrm flipH="1">
            <a:off x="1524000" y="31257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Line 48"/>
          <p:cNvSpPr>
            <a:spLocks noChangeShapeType="1"/>
          </p:cNvSpPr>
          <p:nvPr/>
        </p:nvSpPr>
        <p:spPr bwMode="auto">
          <a:xfrm flipV="1">
            <a:off x="1539875" y="32781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49"/>
          <p:cNvSpPr txBox="1">
            <a:spLocks noChangeArrowheads="1"/>
          </p:cNvSpPr>
          <p:nvPr/>
        </p:nvSpPr>
        <p:spPr bwMode="auto">
          <a:xfrm>
            <a:off x="1195388" y="2819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3591" name="Line 50"/>
          <p:cNvSpPr>
            <a:spLocks noChangeShapeType="1"/>
          </p:cNvSpPr>
          <p:nvPr/>
        </p:nvSpPr>
        <p:spPr bwMode="auto">
          <a:xfrm>
            <a:off x="1524000" y="45735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Text Box 53"/>
          <p:cNvSpPr txBox="1">
            <a:spLocks noChangeArrowheads="1"/>
          </p:cNvSpPr>
          <p:nvPr/>
        </p:nvSpPr>
        <p:spPr bwMode="auto">
          <a:xfrm>
            <a:off x="3733800" y="4495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3593" name="Line 54"/>
          <p:cNvSpPr>
            <a:spLocks noChangeShapeType="1"/>
          </p:cNvSpPr>
          <p:nvPr/>
        </p:nvSpPr>
        <p:spPr bwMode="auto">
          <a:xfrm flipV="1">
            <a:off x="1600200" y="3354388"/>
            <a:ext cx="2590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Line 55"/>
          <p:cNvSpPr>
            <a:spLocks noChangeShapeType="1"/>
          </p:cNvSpPr>
          <p:nvPr/>
        </p:nvSpPr>
        <p:spPr bwMode="auto">
          <a:xfrm flipV="1">
            <a:off x="1600200" y="3125788"/>
            <a:ext cx="2362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56"/>
          <p:cNvSpPr>
            <a:spLocks noChangeShapeType="1"/>
          </p:cNvSpPr>
          <p:nvPr/>
        </p:nvSpPr>
        <p:spPr bwMode="auto">
          <a:xfrm flipH="1">
            <a:off x="5480050" y="314007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57"/>
          <p:cNvSpPr>
            <a:spLocks noChangeShapeType="1"/>
          </p:cNvSpPr>
          <p:nvPr/>
        </p:nvSpPr>
        <p:spPr bwMode="auto">
          <a:xfrm flipV="1">
            <a:off x="5784850" y="3063875"/>
            <a:ext cx="2057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Text Box 58"/>
          <p:cNvSpPr txBox="1">
            <a:spLocks noChangeArrowheads="1"/>
          </p:cNvSpPr>
          <p:nvPr/>
        </p:nvSpPr>
        <p:spPr bwMode="auto">
          <a:xfrm>
            <a:off x="5151438" y="28336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3598" name="Line 59"/>
          <p:cNvSpPr>
            <a:spLocks noChangeShapeType="1"/>
          </p:cNvSpPr>
          <p:nvPr/>
        </p:nvSpPr>
        <p:spPr bwMode="auto">
          <a:xfrm>
            <a:off x="5480050" y="45878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Text Box 60"/>
          <p:cNvSpPr txBox="1">
            <a:spLocks noChangeArrowheads="1"/>
          </p:cNvSpPr>
          <p:nvPr/>
        </p:nvSpPr>
        <p:spPr bwMode="auto">
          <a:xfrm>
            <a:off x="7689850" y="45100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3600" name="Line 61"/>
          <p:cNvSpPr>
            <a:spLocks noChangeShapeType="1"/>
          </p:cNvSpPr>
          <p:nvPr/>
        </p:nvSpPr>
        <p:spPr bwMode="auto">
          <a:xfrm>
            <a:off x="5708650" y="3673475"/>
            <a:ext cx="2362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62"/>
          <p:cNvSpPr>
            <a:spLocks noChangeShapeType="1"/>
          </p:cNvSpPr>
          <p:nvPr/>
        </p:nvSpPr>
        <p:spPr bwMode="auto">
          <a:xfrm flipV="1">
            <a:off x="5556250" y="3368675"/>
            <a:ext cx="2438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2035175" y="4649788"/>
          <a:ext cx="1136650" cy="441325"/>
        </p:xfrm>
        <a:graphic>
          <a:graphicData uri="http://schemas.openxmlformats.org/presentationml/2006/ole">
            <p:oleObj spid="_x0000_s23584" name="Equation" r:id="rId3" imgW="622030" imgH="241195" progId="Equation.3">
              <p:embed/>
            </p:oleObj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6078538" y="4664075"/>
          <a:ext cx="1090612" cy="441325"/>
        </p:xfrm>
        <a:graphic>
          <a:graphicData uri="http://schemas.openxmlformats.org/presentationml/2006/ole">
            <p:oleObj spid="_x0000_s23585" name="Equation" r:id="rId4" imgW="596900" imgH="241300" progId="Equation.3">
              <p:embed/>
            </p:oleObj>
          </a:graphicData>
        </a:graphic>
      </p:graphicFrame>
      <p:sp>
        <p:nvSpPr>
          <p:cNvPr id="23602" name="Text Box 68"/>
          <p:cNvSpPr txBox="1">
            <a:spLocks noChangeArrowheads="1"/>
          </p:cNvSpPr>
          <p:nvPr/>
        </p:nvSpPr>
        <p:spPr bwMode="auto">
          <a:xfrm>
            <a:off x="990600" y="1828800"/>
            <a:ext cx="8153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    is a measure of the variation in the slope of regression lines from different possible samples</a:t>
            </a:r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1108075" y="1797050"/>
          <a:ext cx="568325" cy="565150"/>
        </p:xfrm>
        <a:graphic>
          <a:graphicData uri="http://schemas.openxmlformats.org/presentationml/2006/ole">
            <p:oleObj spid="_x0000_s23586" name="Equation" r:id="rId5" imgW="241195" imgH="241195" progId="Equation.3">
              <p:embed/>
            </p:oleObj>
          </a:graphicData>
        </a:graphic>
      </p:graphicFrame>
      <p:sp>
        <p:nvSpPr>
          <p:cNvPr id="23603" name="Footer Placeholder 2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604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EF05CA2B-D177-4503-AF05-D2BA3EC875B6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0" name="Rectangle 2"/>
          <p:cNvSpPr>
            <a:spLocks noChangeArrowheads="1"/>
          </p:cNvSpPr>
          <p:nvPr/>
        </p:nvSpPr>
        <p:spPr bwMode="auto">
          <a:xfrm>
            <a:off x="1676400" y="2895600"/>
            <a:ext cx="6324600" cy="838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60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 about the Slope: </a:t>
            </a:r>
            <a:br>
              <a:rPr lang="en-US" smtClean="0"/>
            </a:br>
            <a:r>
              <a:rPr lang="en-US" smtClean="0"/>
              <a:t>t Test</a:t>
            </a:r>
          </a:p>
        </p:txBody>
      </p:sp>
      <p:sp>
        <p:nvSpPr>
          <p:cNvPr id="24602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563688"/>
            <a:ext cx="7848600" cy="4913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 test for a population slope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there a linear relationship between X and Y?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Null and alternative hypotheses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/>
              <a:t>1</a:t>
            </a:r>
            <a:r>
              <a:rPr lang="en-US" smtClean="0"/>
              <a:t> = 0	(no linear relationship)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H</a:t>
            </a:r>
            <a:r>
              <a:rPr lang="en-US" baseline="-25000" smtClean="0"/>
              <a:t>1</a:t>
            </a:r>
            <a:r>
              <a:rPr lang="en-US" smtClean="0"/>
              <a:t>: 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 </a:t>
            </a:r>
            <a:r>
              <a:rPr lang="en-US" smtClean="0"/>
              <a:t>0	(linear relationship does exist)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Test statistic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</a:t>
            </a:r>
          </a:p>
        </p:txBody>
      </p:sp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065463" y="4419600"/>
          <a:ext cx="1912937" cy="1296988"/>
        </p:xfrm>
        <a:graphic>
          <a:graphicData uri="http://schemas.openxmlformats.org/presentationml/2006/ole">
            <p:oleObj spid="_x0000_s24598" name="Equation" r:id="rId3" imgW="672808" imgH="457002" progId="Equation.3">
              <p:embed/>
            </p:oleObj>
          </a:graphicData>
        </a:graphic>
      </p:graphicFrame>
      <p:graphicFrame>
        <p:nvGraphicFramePr>
          <p:cNvPr id="24599" name="AutoShape 23"/>
          <p:cNvGraphicFramePr>
            <a:graphicFrameLocks noChangeAspect="1"/>
          </p:cNvGraphicFramePr>
          <p:nvPr/>
        </p:nvGraphicFramePr>
        <p:xfrm>
          <a:off x="3200400" y="6019800"/>
          <a:ext cx="1676400" cy="419100"/>
        </p:xfrm>
        <a:graphic>
          <a:graphicData uri="http://schemas.openxmlformats.org/presentationml/2006/ole">
            <p:oleObj spid="_x0000_s24599" name="Equation" r:id="rId4" imgW="0" imgH="0" progId="Equation.3">
              <p:embed/>
            </p:oleObj>
          </a:graphicData>
        </a:graphic>
      </p:graphicFrame>
      <p:sp>
        <p:nvSpPr>
          <p:cNvPr id="24603" name="Rectangle 7"/>
          <p:cNvSpPr>
            <a:spLocks noChangeArrowheads="1"/>
          </p:cNvSpPr>
          <p:nvPr/>
        </p:nvSpPr>
        <p:spPr bwMode="auto">
          <a:xfrm>
            <a:off x="5486400" y="4343400"/>
            <a:ext cx="3505200" cy="2046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where: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b</a:t>
            </a:r>
            <a:r>
              <a:rPr lang="en-US" sz="1800" baseline="-25000">
                <a:solidFill>
                  <a:srgbClr val="000000"/>
                </a:solidFill>
              </a:rPr>
              <a:t>1</a:t>
            </a:r>
            <a:r>
              <a:rPr lang="en-US" sz="1800">
                <a:solidFill>
                  <a:srgbClr val="000000"/>
                </a:solidFill>
              </a:rPr>
              <a:t> = regression slope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        coefficient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l-GR" sz="1800">
                <a:solidFill>
                  <a:srgbClr val="000000"/>
                </a:solidFill>
                <a:sym typeface="Symbol" pitchFamily="18" charset="2"/>
              </a:rPr>
              <a:t>β</a:t>
            </a:r>
            <a:r>
              <a:rPr lang="en-US" sz="1800" baseline="-2500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sz="1800">
                <a:solidFill>
                  <a:srgbClr val="000000"/>
                </a:solidFill>
              </a:rPr>
              <a:t> = hypothesized slope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s</a:t>
            </a:r>
            <a:r>
              <a:rPr lang="en-US" sz="1800" baseline="-25000">
                <a:solidFill>
                  <a:srgbClr val="000000"/>
                </a:solidFill>
              </a:rPr>
              <a:t>b1</a:t>
            </a:r>
            <a:r>
              <a:rPr lang="en-US" sz="1800">
                <a:solidFill>
                  <a:srgbClr val="000000"/>
                </a:solidFill>
              </a:rPr>
              <a:t> = standard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         error of the slope</a:t>
            </a:r>
          </a:p>
        </p:txBody>
      </p:sp>
      <p:sp>
        <p:nvSpPr>
          <p:cNvPr id="24604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605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4AA0EFD-91D2-429C-B84B-35B9DCFF66CA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48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 about the Slope: </a:t>
            </a:r>
            <a:br>
              <a:rPr lang="en-US" smtClean="0"/>
            </a:br>
            <a:r>
              <a:rPr lang="en-US" smtClean="0"/>
              <a:t>t Test</a:t>
            </a:r>
          </a:p>
        </p:txBody>
      </p:sp>
      <p:graphicFrame>
        <p:nvGraphicFramePr>
          <p:cNvPr id="185396" name="Group 52"/>
          <p:cNvGraphicFramePr>
            <a:graphicFrameLocks noGrp="1"/>
          </p:cNvGraphicFramePr>
          <p:nvPr/>
        </p:nvGraphicFramePr>
        <p:xfrm>
          <a:off x="228600" y="1905000"/>
          <a:ext cx="2819400" cy="3978275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3970338" y="2438400"/>
          <a:ext cx="4348162" cy="365125"/>
        </p:xfrm>
        <a:graphic>
          <a:graphicData uri="http://schemas.openxmlformats.org/presentationml/2006/ole">
            <p:oleObj spid="_x0000_s25613" name="Equation" r:id="rId3" imgW="2425700" imgH="203200" progId="Equation.3">
              <p:embed/>
            </p:oleObj>
          </a:graphicData>
        </a:graphic>
      </p:graphicFrame>
      <p:sp>
        <p:nvSpPr>
          <p:cNvPr id="25653" name="Freeform 45"/>
          <p:cNvSpPr>
            <a:spLocks/>
          </p:cNvSpPr>
          <p:nvPr/>
        </p:nvSpPr>
        <p:spPr bwMode="auto">
          <a:xfrm>
            <a:off x="4419600" y="2362200"/>
            <a:ext cx="628650" cy="85725"/>
          </a:xfrm>
          <a:custGeom>
            <a:avLst/>
            <a:gdLst>
              <a:gd name="T0" fmla="*/ 0 w 396"/>
              <a:gd name="T1" fmla="*/ 2147483647 h 54"/>
              <a:gd name="T2" fmla="*/ 2147483647 w 396"/>
              <a:gd name="T3" fmla="*/ 0 h 54"/>
              <a:gd name="T4" fmla="*/ 2147483647 w 396"/>
              <a:gd name="T5" fmla="*/ 2147483647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54" name="Rectangle 46"/>
          <p:cNvSpPr>
            <a:spLocks noChangeArrowheads="1"/>
          </p:cNvSpPr>
          <p:nvPr/>
        </p:nvSpPr>
        <p:spPr bwMode="auto">
          <a:xfrm>
            <a:off x="3505200" y="1747838"/>
            <a:ext cx="502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Estimated Regression Equation:</a:t>
            </a:r>
          </a:p>
        </p:txBody>
      </p:sp>
      <p:sp>
        <p:nvSpPr>
          <p:cNvPr id="25655" name="Rectangle 47"/>
          <p:cNvSpPr>
            <a:spLocks noChangeArrowheads="1"/>
          </p:cNvSpPr>
          <p:nvPr/>
        </p:nvSpPr>
        <p:spPr bwMode="auto">
          <a:xfrm>
            <a:off x="3810000" y="3505200"/>
            <a:ext cx="4800600" cy="13795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slope of this model is 0.1098 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Does square footage of the house significantly affect its sales price?</a:t>
            </a:r>
          </a:p>
        </p:txBody>
      </p:sp>
      <p:sp>
        <p:nvSpPr>
          <p:cNvPr id="25656" name="Text Box 49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25657" name="Picture 50" descr="hou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58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59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43EA736-4B93-4D75-B00B-3520CD2666E4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Inferences about the Slope: </a:t>
            </a:r>
            <a:br>
              <a:rPr lang="en-US" smtClean="0"/>
            </a:br>
            <a:r>
              <a:rPr lang="en-US" smtClean="0"/>
              <a:t>t</a:t>
            </a:r>
            <a:r>
              <a:rPr lang="en-US" i="1" smtClean="0"/>
              <a:t> </a:t>
            </a:r>
            <a:r>
              <a:rPr lang="en-US" smtClean="0"/>
              <a:t>Test Example</a:t>
            </a:r>
          </a:p>
        </p:txBody>
      </p:sp>
      <p:sp>
        <p:nvSpPr>
          <p:cNvPr id="26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1600200" cy="990600"/>
          </a:xfrm>
          <a:solidFill>
            <a:srgbClr val="FDE0BD"/>
          </a:solidFill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1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</a:t>
            </a:r>
            <a:r>
              <a:rPr lang="en-US" sz="2400" smtClean="0"/>
              <a:t> 0</a:t>
            </a:r>
          </a:p>
        </p:txBody>
      </p:sp>
      <p:sp>
        <p:nvSpPr>
          <p:cNvPr id="26652" name="Rectangle 6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From Excel output: </a:t>
            </a:r>
          </a:p>
        </p:txBody>
      </p:sp>
      <p:graphicFrame>
        <p:nvGraphicFramePr>
          <p:cNvPr id="241672" name="Group 8"/>
          <p:cNvGraphicFramePr>
            <a:graphicFrameLocks noGrp="1"/>
          </p:cNvGraphicFramePr>
          <p:nvPr/>
        </p:nvGraphicFramePr>
        <p:xfrm>
          <a:off x="2743200" y="2743200"/>
          <a:ext cx="6324600" cy="9604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26679" name="Oval 34"/>
          <p:cNvSpPr>
            <a:spLocks noChangeArrowheads="1"/>
          </p:cNvSpPr>
          <p:nvPr/>
        </p:nvSpPr>
        <p:spPr bwMode="auto">
          <a:xfrm>
            <a:off x="4495800" y="3429000"/>
            <a:ext cx="11049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80" name="Oval 35"/>
          <p:cNvSpPr>
            <a:spLocks noChangeArrowheads="1"/>
          </p:cNvSpPr>
          <p:nvPr/>
        </p:nvSpPr>
        <p:spPr bwMode="auto">
          <a:xfrm>
            <a:off x="6119813" y="3400425"/>
            <a:ext cx="1042987" cy="3333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81" name="Oval 36"/>
          <p:cNvSpPr>
            <a:spLocks noChangeArrowheads="1"/>
          </p:cNvSpPr>
          <p:nvPr/>
        </p:nvSpPr>
        <p:spPr bwMode="auto">
          <a:xfrm>
            <a:off x="7153275" y="3381375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82" name="Line 37"/>
          <p:cNvSpPr>
            <a:spLocks noChangeShapeType="1"/>
          </p:cNvSpPr>
          <p:nvPr/>
        </p:nvSpPr>
        <p:spPr bwMode="auto">
          <a:xfrm flipH="1">
            <a:off x="5448300" y="2514600"/>
            <a:ext cx="1028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83" name="Line 38"/>
          <p:cNvSpPr>
            <a:spLocks noChangeShapeType="1"/>
          </p:cNvSpPr>
          <p:nvPr/>
        </p:nvSpPr>
        <p:spPr bwMode="auto">
          <a:xfrm flipH="1">
            <a:off x="6972300" y="2514600"/>
            <a:ext cx="3048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Line 39"/>
          <p:cNvSpPr>
            <a:spLocks noChangeShapeType="1"/>
          </p:cNvSpPr>
          <p:nvPr/>
        </p:nvSpPr>
        <p:spPr bwMode="auto">
          <a:xfrm flipV="1">
            <a:off x="6934200" y="3733800"/>
            <a:ext cx="5334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7239000" y="1981200"/>
          <a:ext cx="476250" cy="533400"/>
        </p:xfrm>
        <a:graphic>
          <a:graphicData uri="http://schemas.openxmlformats.org/presentationml/2006/ole">
            <p:oleObj spid="_x0000_s26648" name="Equation" r:id="rId3" imgW="215713" imgH="241091" progId="Equation.3">
              <p:embed/>
            </p:oleObj>
          </a:graphicData>
        </a:graphic>
      </p:graphicFrame>
      <p:sp>
        <p:nvSpPr>
          <p:cNvPr id="26685" name="Text Box 41"/>
          <p:cNvSpPr txBox="1">
            <a:spLocks noChangeArrowheads="1"/>
          </p:cNvSpPr>
          <p:nvPr/>
        </p:nvSpPr>
        <p:spPr bwMode="auto">
          <a:xfrm>
            <a:off x="5105400" y="46482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t</a:t>
            </a:r>
          </a:p>
        </p:txBody>
      </p:sp>
      <p:sp>
        <p:nvSpPr>
          <p:cNvPr id="26686" name="Text Box 42"/>
          <p:cNvSpPr txBox="1">
            <a:spLocks noChangeArrowheads="1"/>
          </p:cNvSpPr>
          <p:nvPr/>
        </p:nvSpPr>
        <p:spPr bwMode="auto">
          <a:xfrm>
            <a:off x="6324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  <a:r>
              <a:rPr lang="en-US" baseline="-25000"/>
              <a:t>1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2082800" y="4419600"/>
          <a:ext cx="5416550" cy="1063625"/>
        </p:xfrm>
        <a:graphic>
          <a:graphicData uri="http://schemas.openxmlformats.org/presentationml/2006/ole">
            <p:oleObj spid="_x0000_s26649" name="Equation" r:id="rId4" imgW="2324100" imgH="457200" progId="Equation.3">
              <p:embed/>
            </p:oleObj>
          </a:graphicData>
        </a:graphic>
      </p:graphicFrame>
      <p:sp>
        <p:nvSpPr>
          <p:cNvPr id="26687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88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E70DF90-EB44-41E5-A804-999A2F49851F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Inferences about the Slope: </a:t>
            </a:r>
            <a:br>
              <a:rPr lang="en-US" smtClean="0"/>
            </a:br>
            <a:r>
              <a:rPr lang="en-US" smtClean="0"/>
              <a:t>t</a:t>
            </a:r>
            <a:r>
              <a:rPr lang="en-US" i="1" smtClean="0"/>
              <a:t> </a:t>
            </a:r>
            <a:r>
              <a:rPr lang="en-US" smtClean="0"/>
              <a:t>Test Example</a:t>
            </a:r>
          </a:p>
        </p:txBody>
      </p:sp>
      <p:sp>
        <p:nvSpPr>
          <p:cNvPr id="276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1600200" cy="990600"/>
          </a:xfrm>
          <a:solidFill>
            <a:srgbClr val="FDE0BD"/>
          </a:solidFill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1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</a:t>
            </a:r>
            <a:r>
              <a:rPr lang="en-US" sz="2400" smtClean="0"/>
              <a:t> 0</a:t>
            </a:r>
          </a:p>
        </p:txBody>
      </p:sp>
      <p:sp>
        <p:nvSpPr>
          <p:cNvPr id="27664" name="Rectangle 4"/>
          <p:cNvSpPr>
            <a:spLocks noChangeArrowheads="1"/>
          </p:cNvSpPr>
          <p:nvPr/>
        </p:nvSpPr>
        <p:spPr bwMode="auto">
          <a:xfrm>
            <a:off x="1981200" y="1524000"/>
            <a:ext cx="4038600" cy="5334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2800"/>
              <a:t>Test Statistic:  </a:t>
            </a:r>
            <a:r>
              <a:rPr lang="en-US" sz="2800" b="1">
                <a:solidFill>
                  <a:schemeClr val="hlink"/>
                </a:solidFill>
              </a:rPr>
              <a:t>t = 3.329</a:t>
            </a:r>
          </a:p>
        </p:txBody>
      </p:sp>
      <p:sp>
        <p:nvSpPr>
          <p:cNvPr id="27665" name="Rectangle 5"/>
          <p:cNvSpPr>
            <a:spLocks noChangeArrowheads="1"/>
          </p:cNvSpPr>
          <p:nvPr/>
        </p:nvSpPr>
        <p:spPr bwMode="auto">
          <a:xfrm>
            <a:off x="4495800" y="5262563"/>
            <a:ext cx="4538663" cy="138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There is sufficient evidence that square footage affects house price</a:t>
            </a:r>
          </a:p>
        </p:txBody>
      </p:sp>
      <p:sp>
        <p:nvSpPr>
          <p:cNvPr id="27666" name="Rectangle 6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From Excel output: </a:t>
            </a:r>
          </a:p>
        </p:txBody>
      </p:sp>
      <p:sp>
        <p:nvSpPr>
          <p:cNvPr id="27667" name="Rectangle 7"/>
          <p:cNvSpPr>
            <a:spLocks noChangeArrowheads="1"/>
          </p:cNvSpPr>
          <p:nvPr/>
        </p:nvSpPr>
        <p:spPr bwMode="auto">
          <a:xfrm>
            <a:off x="4800600" y="4343400"/>
            <a:ext cx="26670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Reject H</a:t>
            </a:r>
            <a:r>
              <a:rPr lang="en-US" sz="2800" baseline="-25000"/>
              <a:t>0</a:t>
            </a:r>
          </a:p>
        </p:txBody>
      </p:sp>
      <p:graphicFrame>
        <p:nvGraphicFramePr>
          <p:cNvPr id="186440" name="Group 72"/>
          <p:cNvGraphicFramePr>
            <a:graphicFrameLocks noGrp="1"/>
          </p:cNvGraphicFramePr>
          <p:nvPr/>
        </p:nvGraphicFramePr>
        <p:xfrm>
          <a:off x="2743200" y="2743200"/>
          <a:ext cx="6324600" cy="9604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27694" name="Oval 34"/>
          <p:cNvSpPr>
            <a:spLocks noChangeArrowheads="1"/>
          </p:cNvSpPr>
          <p:nvPr/>
        </p:nvSpPr>
        <p:spPr bwMode="auto">
          <a:xfrm>
            <a:off x="4495800" y="3429000"/>
            <a:ext cx="11049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95" name="Oval 35"/>
          <p:cNvSpPr>
            <a:spLocks noChangeArrowheads="1"/>
          </p:cNvSpPr>
          <p:nvPr/>
        </p:nvSpPr>
        <p:spPr bwMode="auto">
          <a:xfrm>
            <a:off x="6119813" y="3400425"/>
            <a:ext cx="1042987" cy="3333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96" name="Oval 36"/>
          <p:cNvSpPr>
            <a:spLocks noChangeArrowheads="1"/>
          </p:cNvSpPr>
          <p:nvPr/>
        </p:nvSpPr>
        <p:spPr bwMode="auto">
          <a:xfrm>
            <a:off x="7153275" y="3381375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97" name="Line 37"/>
          <p:cNvSpPr>
            <a:spLocks noChangeShapeType="1"/>
          </p:cNvSpPr>
          <p:nvPr/>
        </p:nvSpPr>
        <p:spPr bwMode="auto">
          <a:xfrm flipH="1">
            <a:off x="5448300" y="2514600"/>
            <a:ext cx="1028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8" name="Line 38"/>
          <p:cNvSpPr>
            <a:spLocks noChangeShapeType="1"/>
          </p:cNvSpPr>
          <p:nvPr/>
        </p:nvSpPr>
        <p:spPr bwMode="auto">
          <a:xfrm flipH="1">
            <a:off x="6972300" y="2514600"/>
            <a:ext cx="3048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Line 39"/>
          <p:cNvSpPr>
            <a:spLocks noChangeShapeType="1"/>
          </p:cNvSpPr>
          <p:nvPr/>
        </p:nvSpPr>
        <p:spPr bwMode="auto">
          <a:xfrm flipH="1">
            <a:off x="7962900" y="2514600"/>
            <a:ext cx="266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7239000" y="1981200"/>
          <a:ext cx="476250" cy="533400"/>
        </p:xfrm>
        <a:graphic>
          <a:graphicData uri="http://schemas.openxmlformats.org/presentationml/2006/ole">
            <p:oleObj spid="_x0000_s27661" name="Equation" r:id="rId3" imgW="215713" imgH="241091" progId="Equation.3">
              <p:embed/>
            </p:oleObj>
          </a:graphicData>
        </a:graphic>
      </p:graphicFrame>
      <p:sp>
        <p:nvSpPr>
          <p:cNvPr id="27700" name="Text Box 41"/>
          <p:cNvSpPr txBox="1">
            <a:spLocks noChangeArrowheads="1"/>
          </p:cNvSpPr>
          <p:nvPr/>
        </p:nvSpPr>
        <p:spPr bwMode="auto">
          <a:xfrm>
            <a:off x="8001000" y="20574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t</a:t>
            </a:r>
          </a:p>
        </p:txBody>
      </p:sp>
      <p:sp>
        <p:nvSpPr>
          <p:cNvPr id="27701" name="Text Box 42"/>
          <p:cNvSpPr txBox="1">
            <a:spLocks noChangeArrowheads="1"/>
          </p:cNvSpPr>
          <p:nvPr/>
        </p:nvSpPr>
        <p:spPr bwMode="auto">
          <a:xfrm>
            <a:off x="6324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  <a:r>
              <a:rPr lang="en-US" baseline="-25000"/>
              <a:t>1</a:t>
            </a:r>
          </a:p>
        </p:txBody>
      </p:sp>
      <p:sp>
        <p:nvSpPr>
          <p:cNvPr id="27702" name="Rectangle 43"/>
          <p:cNvSpPr>
            <a:spLocks noChangeArrowheads="1"/>
          </p:cNvSpPr>
          <p:nvPr/>
        </p:nvSpPr>
        <p:spPr bwMode="auto">
          <a:xfrm>
            <a:off x="4114800" y="3962400"/>
            <a:ext cx="4572000" cy="14160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Decision: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sz="2800" b="1"/>
              <a:t>Conclusion:</a:t>
            </a:r>
          </a:p>
        </p:txBody>
      </p:sp>
      <p:sp>
        <p:nvSpPr>
          <p:cNvPr id="27703" name="Rectangle 44"/>
          <p:cNvSpPr>
            <a:spLocks noChangeArrowheads="1"/>
          </p:cNvSpPr>
          <p:nvPr/>
        </p:nvSpPr>
        <p:spPr bwMode="auto">
          <a:xfrm>
            <a:off x="2362200" y="6273800"/>
            <a:ext cx="9144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04" name="Rectangle 45"/>
          <p:cNvSpPr>
            <a:spLocks noChangeArrowheads="1"/>
          </p:cNvSpPr>
          <p:nvPr/>
        </p:nvSpPr>
        <p:spPr bwMode="auto">
          <a:xfrm>
            <a:off x="762000" y="6273800"/>
            <a:ext cx="10668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05" name="Text Box 46"/>
          <p:cNvSpPr txBox="1">
            <a:spLocks noChangeArrowheads="1"/>
          </p:cNvSpPr>
          <p:nvPr/>
        </p:nvSpPr>
        <p:spPr bwMode="auto">
          <a:xfrm>
            <a:off x="3048000" y="5562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27706" name="Text Box 47"/>
          <p:cNvSpPr txBox="1">
            <a:spLocks noChangeArrowheads="1"/>
          </p:cNvSpPr>
          <p:nvPr/>
        </p:nvSpPr>
        <p:spPr bwMode="auto">
          <a:xfrm>
            <a:off x="304800" y="5562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27707" name="Freeform 48"/>
          <p:cNvSpPr>
            <a:spLocks/>
          </p:cNvSpPr>
          <p:nvPr/>
        </p:nvSpPr>
        <p:spPr bwMode="auto">
          <a:xfrm>
            <a:off x="2814638" y="4775200"/>
            <a:ext cx="850900" cy="561975"/>
          </a:xfrm>
          <a:custGeom>
            <a:avLst/>
            <a:gdLst>
              <a:gd name="T0" fmla="*/ 2147483647 w 536"/>
              <a:gd name="T1" fmla="*/ 2147483647 h 354"/>
              <a:gd name="T2" fmla="*/ 2147483647 w 536"/>
              <a:gd name="T3" fmla="*/ 2147483647 h 354"/>
              <a:gd name="T4" fmla="*/ 2147483647 w 536"/>
              <a:gd name="T5" fmla="*/ 2147483647 h 354"/>
              <a:gd name="T6" fmla="*/ 2147483647 w 536"/>
              <a:gd name="T7" fmla="*/ 2147483647 h 354"/>
              <a:gd name="T8" fmla="*/ 2147483647 w 536"/>
              <a:gd name="T9" fmla="*/ 2147483647 h 354"/>
              <a:gd name="T10" fmla="*/ 2147483647 w 536"/>
              <a:gd name="T11" fmla="*/ 0 h 354"/>
              <a:gd name="T12" fmla="*/ 0 w 536"/>
              <a:gd name="T13" fmla="*/ 2147483647 h 354"/>
              <a:gd name="T14" fmla="*/ 2147483647 w 536"/>
              <a:gd name="T15" fmla="*/ 2147483647 h 354"/>
              <a:gd name="T16" fmla="*/ 2147483647 w 536"/>
              <a:gd name="T17" fmla="*/ 2147483647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8" name="Freeform 49"/>
          <p:cNvSpPr>
            <a:spLocks/>
          </p:cNvSpPr>
          <p:nvPr/>
        </p:nvSpPr>
        <p:spPr bwMode="auto">
          <a:xfrm>
            <a:off x="517525" y="4841875"/>
            <a:ext cx="854075" cy="495300"/>
          </a:xfrm>
          <a:custGeom>
            <a:avLst/>
            <a:gdLst>
              <a:gd name="T0" fmla="*/ 0 w 538"/>
              <a:gd name="T1" fmla="*/ 2147483647 h 312"/>
              <a:gd name="T2" fmla="*/ 0 w 538"/>
              <a:gd name="T3" fmla="*/ 2147483647 h 312"/>
              <a:gd name="T4" fmla="*/ 2147483647 w 538"/>
              <a:gd name="T5" fmla="*/ 2147483647 h 312"/>
              <a:gd name="T6" fmla="*/ 2147483647 w 538"/>
              <a:gd name="T7" fmla="*/ 2147483647 h 312"/>
              <a:gd name="T8" fmla="*/ 2147483647 w 538"/>
              <a:gd name="T9" fmla="*/ 2147483647 h 312"/>
              <a:gd name="T10" fmla="*/ 2147483647 w 538"/>
              <a:gd name="T11" fmla="*/ 0 h 312"/>
              <a:gd name="T12" fmla="*/ 2147483647 w 538"/>
              <a:gd name="T13" fmla="*/ 2147483647 h 312"/>
              <a:gd name="T14" fmla="*/ 2147483647 w 538"/>
              <a:gd name="T15" fmla="*/ 2147483647 h 312"/>
              <a:gd name="T16" fmla="*/ 2147483647 w 538"/>
              <a:gd name="T17" fmla="*/ 2147483647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9" name="Freeform 50"/>
          <p:cNvSpPr>
            <a:spLocks/>
          </p:cNvSpPr>
          <p:nvPr/>
        </p:nvSpPr>
        <p:spPr bwMode="auto">
          <a:xfrm>
            <a:off x="533400" y="3962400"/>
            <a:ext cx="1600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0" name="Freeform 51"/>
          <p:cNvSpPr>
            <a:spLocks/>
          </p:cNvSpPr>
          <p:nvPr/>
        </p:nvSpPr>
        <p:spPr bwMode="auto">
          <a:xfrm>
            <a:off x="2133600" y="3962400"/>
            <a:ext cx="15240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1" name="Line 52"/>
          <p:cNvSpPr>
            <a:spLocks noChangeShapeType="1"/>
          </p:cNvSpPr>
          <p:nvPr/>
        </p:nvSpPr>
        <p:spPr bwMode="auto">
          <a:xfrm>
            <a:off x="457200" y="53340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Line 53"/>
          <p:cNvSpPr>
            <a:spLocks noChangeShapeType="1"/>
          </p:cNvSpPr>
          <p:nvPr/>
        </p:nvSpPr>
        <p:spPr bwMode="auto">
          <a:xfrm>
            <a:off x="990600" y="4800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Rectangle 54"/>
          <p:cNvSpPr>
            <a:spLocks noChangeArrowheads="1"/>
          </p:cNvSpPr>
          <p:nvPr/>
        </p:nvSpPr>
        <p:spPr bwMode="auto">
          <a:xfrm flipH="1">
            <a:off x="381000" y="4495800"/>
            <a:ext cx="1066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a</a:t>
            </a:r>
            <a:r>
              <a:rPr lang="en-US" sz="1600"/>
              <a:t>/2=.025</a:t>
            </a:r>
          </a:p>
        </p:txBody>
      </p:sp>
      <p:sp>
        <p:nvSpPr>
          <p:cNvPr id="27714" name="Line 55"/>
          <p:cNvSpPr>
            <a:spLocks noChangeShapeType="1"/>
          </p:cNvSpPr>
          <p:nvPr/>
        </p:nvSpPr>
        <p:spPr bwMode="auto">
          <a:xfrm>
            <a:off x="2133600" y="3962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15" name="Line 56"/>
          <p:cNvSpPr>
            <a:spLocks noChangeShapeType="1"/>
          </p:cNvSpPr>
          <p:nvPr/>
        </p:nvSpPr>
        <p:spPr bwMode="auto">
          <a:xfrm>
            <a:off x="13716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Text Box 57"/>
          <p:cNvSpPr txBox="1">
            <a:spLocks noChangeArrowheads="1"/>
          </p:cNvSpPr>
          <p:nvPr/>
        </p:nvSpPr>
        <p:spPr bwMode="auto">
          <a:xfrm>
            <a:off x="971550" y="5738813"/>
            <a:ext cx="9667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-t</a:t>
            </a:r>
            <a:r>
              <a:rPr lang="en-US" sz="2000" baseline="-25000"/>
              <a:t>n-2,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27717" name="Line 58"/>
          <p:cNvSpPr>
            <a:spLocks noChangeShapeType="1"/>
          </p:cNvSpPr>
          <p:nvPr/>
        </p:nvSpPr>
        <p:spPr bwMode="auto">
          <a:xfrm>
            <a:off x="1371600" y="5562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8" name="Text Box 59"/>
          <p:cNvSpPr txBox="1">
            <a:spLocks noChangeArrowheads="1"/>
          </p:cNvSpPr>
          <p:nvPr/>
        </p:nvSpPr>
        <p:spPr bwMode="auto">
          <a:xfrm>
            <a:off x="1295400" y="55626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27719" name="Line 60"/>
          <p:cNvSpPr>
            <a:spLocks noChangeShapeType="1"/>
          </p:cNvSpPr>
          <p:nvPr/>
        </p:nvSpPr>
        <p:spPr bwMode="auto">
          <a:xfrm>
            <a:off x="228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Text Box 61"/>
          <p:cNvSpPr txBox="1">
            <a:spLocks noChangeArrowheads="1"/>
          </p:cNvSpPr>
          <p:nvPr/>
        </p:nvSpPr>
        <p:spPr bwMode="auto">
          <a:xfrm>
            <a:off x="1905000" y="57912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27721" name="Line 63"/>
          <p:cNvSpPr>
            <a:spLocks noChangeShapeType="1"/>
          </p:cNvSpPr>
          <p:nvPr/>
        </p:nvSpPr>
        <p:spPr bwMode="auto">
          <a:xfrm>
            <a:off x="28194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Freeform 64"/>
          <p:cNvSpPr>
            <a:spLocks/>
          </p:cNvSpPr>
          <p:nvPr/>
        </p:nvSpPr>
        <p:spPr bwMode="auto">
          <a:xfrm>
            <a:off x="2971800" y="4770438"/>
            <a:ext cx="204788" cy="411162"/>
          </a:xfrm>
          <a:custGeom>
            <a:avLst/>
            <a:gdLst>
              <a:gd name="T0" fmla="*/ 2147483647 w 48"/>
              <a:gd name="T1" fmla="*/ 0 h 249"/>
              <a:gd name="T2" fmla="*/ 0 w 48"/>
              <a:gd name="T3" fmla="*/ 2147483647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65"/>
          <p:cNvSpPr>
            <a:spLocks noChangeArrowheads="1"/>
          </p:cNvSpPr>
          <p:nvPr/>
        </p:nvSpPr>
        <p:spPr bwMode="auto">
          <a:xfrm flipH="1">
            <a:off x="2895600" y="44958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a</a:t>
            </a:r>
            <a:r>
              <a:rPr lang="en-US" sz="1600"/>
              <a:t>/2=.025</a:t>
            </a:r>
          </a:p>
        </p:txBody>
      </p:sp>
      <p:sp>
        <p:nvSpPr>
          <p:cNvPr id="27724" name="Rectangle 66"/>
          <p:cNvSpPr>
            <a:spLocks noChangeArrowheads="1"/>
          </p:cNvSpPr>
          <p:nvPr/>
        </p:nvSpPr>
        <p:spPr bwMode="auto">
          <a:xfrm flipH="1">
            <a:off x="762000" y="6099175"/>
            <a:ext cx="1219200" cy="3937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-2.3060</a:t>
            </a:r>
          </a:p>
        </p:txBody>
      </p:sp>
      <p:sp>
        <p:nvSpPr>
          <p:cNvPr id="27725" name="Rectangle 67"/>
          <p:cNvSpPr>
            <a:spLocks noChangeArrowheads="1"/>
          </p:cNvSpPr>
          <p:nvPr/>
        </p:nvSpPr>
        <p:spPr bwMode="auto">
          <a:xfrm flipH="1">
            <a:off x="2362200" y="6099175"/>
            <a:ext cx="990600" cy="3937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2.3060</a:t>
            </a:r>
          </a:p>
        </p:txBody>
      </p:sp>
      <p:sp>
        <p:nvSpPr>
          <p:cNvPr id="27726" name="Rectangle 68"/>
          <p:cNvSpPr>
            <a:spLocks noChangeArrowheads="1"/>
          </p:cNvSpPr>
          <p:nvPr/>
        </p:nvSpPr>
        <p:spPr bwMode="auto">
          <a:xfrm flipH="1">
            <a:off x="3352800" y="6197600"/>
            <a:ext cx="838200" cy="412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3.329</a:t>
            </a:r>
          </a:p>
        </p:txBody>
      </p:sp>
      <p:sp>
        <p:nvSpPr>
          <p:cNvPr id="27727" name="Rectangle 69"/>
          <p:cNvSpPr>
            <a:spLocks noChangeArrowheads="1"/>
          </p:cNvSpPr>
          <p:nvPr/>
        </p:nvSpPr>
        <p:spPr bwMode="auto">
          <a:xfrm flipH="1">
            <a:off x="219075" y="3392488"/>
            <a:ext cx="1524000" cy="70008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d.f. = 10-2 = 8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/>
              <a:t>t</a:t>
            </a:r>
            <a:r>
              <a:rPr lang="en-US" sz="1600" b="1" baseline="-25000"/>
              <a:t>8,.025</a:t>
            </a:r>
            <a:r>
              <a:rPr lang="en-US" sz="1600" b="1"/>
              <a:t> = 2.3060</a:t>
            </a:r>
          </a:p>
        </p:txBody>
      </p:sp>
      <p:sp>
        <p:nvSpPr>
          <p:cNvPr id="27728" name="Line 70"/>
          <p:cNvSpPr>
            <a:spLocks noChangeShapeType="1"/>
          </p:cNvSpPr>
          <p:nvPr/>
        </p:nvSpPr>
        <p:spPr bwMode="auto">
          <a:xfrm>
            <a:off x="2819400" y="5562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29" name="Line 71"/>
          <p:cNvSpPr>
            <a:spLocks noChangeShapeType="1"/>
          </p:cNvSpPr>
          <p:nvPr/>
        </p:nvSpPr>
        <p:spPr bwMode="auto">
          <a:xfrm flipH="1" flipV="1">
            <a:off x="3505200" y="5334000"/>
            <a:ext cx="6350" cy="8747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Text Box 73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7731" name="Rectangle 74"/>
          <p:cNvSpPr>
            <a:spLocks noChangeArrowheads="1"/>
          </p:cNvSpPr>
          <p:nvPr/>
        </p:nvSpPr>
        <p:spPr bwMode="auto">
          <a:xfrm>
            <a:off x="4114800" y="39624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32" name="Text Box 75"/>
          <p:cNvSpPr txBox="1">
            <a:spLocks noChangeArrowheads="1"/>
          </p:cNvSpPr>
          <p:nvPr/>
        </p:nvSpPr>
        <p:spPr bwMode="auto">
          <a:xfrm>
            <a:off x="2471738" y="5734050"/>
            <a:ext cx="9667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</a:t>
            </a:r>
            <a:r>
              <a:rPr lang="en-US" sz="2000" baseline="-25000"/>
              <a:t>n-2,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27733" name="Footer Placeholder 5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734" name="Slide Number Placeholder 5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E62CC11-B033-405A-8865-5C8962C7D76F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Inferences about the Slope: </a:t>
            </a:r>
            <a:br>
              <a:rPr lang="en-US" smtClean="0"/>
            </a:br>
            <a:r>
              <a:rPr lang="en-US" smtClean="0"/>
              <a:t>t</a:t>
            </a:r>
            <a:r>
              <a:rPr lang="en-US" i="1" smtClean="0"/>
              <a:t> </a:t>
            </a:r>
            <a:r>
              <a:rPr lang="en-US" smtClean="0"/>
              <a:t>Test Example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1600200" cy="990600"/>
          </a:xfrm>
          <a:solidFill>
            <a:srgbClr val="FDE0BD"/>
          </a:solidFill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1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</a:t>
            </a:r>
            <a:r>
              <a:rPr lang="en-US" sz="2400" smtClean="0"/>
              <a:t> 0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819400" y="1524000"/>
            <a:ext cx="3429000" cy="5334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2800"/>
              <a:t> P-value =</a:t>
            </a:r>
            <a:r>
              <a:rPr lang="en-US" sz="2800" b="1">
                <a:solidFill>
                  <a:schemeClr val="hlink"/>
                </a:solidFill>
              </a:rPr>
              <a:t> 0.01039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498975" y="5262563"/>
            <a:ext cx="4572000" cy="1370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There is sufficient evidence that square footage affects house price</a:t>
            </a: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From Excel output: </a:t>
            </a: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4800600" y="4343400"/>
            <a:ext cx="3971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Reject H</a:t>
            </a:r>
            <a:r>
              <a:rPr lang="en-US" sz="2800" baseline="-25000"/>
              <a:t>0</a:t>
            </a:r>
          </a:p>
        </p:txBody>
      </p:sp>
      <p:graphicFrame>
        <p:nvGraphicFramePr>
          <p:cNvPr id="268296" name="Group 8"/>
          <p:cNvGraphicFramePr>
            <a:graphicFrameLocks noGrp="1"/>
          </p:cNvGraphicFramePr>
          <p:nvPr/>
        </p:nvGraphicFramePr>
        <p:xfrm>
          <a:off x="2743200" y="2743200"/>
          <a:ext cx="6324600" cy="9604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74785" name="Oval 36"/>
          <p:cNvSpPr>
            <a:spLocks noChangeArrowheads="1"/>
          </p:cNvSpPr>
          <p:nvPr/>
        </p:nvSpPr>
        <p:spPr bwMode="auto">
          <a:xfrm>
            <a:off x="8120063" y="3381375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86" name="Line 39"/>
          <p:cNvSpPr>
            <a:spLocks noChangeShapeType="1"/>
          </p:cNvSpPr>
          <p:nvPr/>
        </p:nvSpPr>
        <p:spPr bwMode="auto">
          <a:xfrm>
            <a:off x="8153400" y="2514600"/>
            <a:ext cx="762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787" name="Text Box 41"/>
          <p:cNvSpPr txBox="1">
            <a:spLocks noChangeArrowheads="1"/>
          </p:cNvSpPr>
          <p:nvPr/>
        </p:nvSpPr>
        <p:spPr bwMode="auto">
          <a:xfrm>
            <a:off x="7772400" y="2057400"/>
            <a:ext cx="1066800" cy="415925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P-value</a:t>
            </a:r>
          </a:p>
        </p:txBody>
      </p:sp>
      <p:sp>
        <p:nvSpPr>
          <p:cNvPr id="74788" name="Rectangle 43"/>
          <p:cNvSpPr>
            <a:spLocks noChangeArrowheads="1"/>
          </p:cNvSpPr>
          <p:nvPr/>
        </p:nvSpPr>
        <p:spPr bwMode="auto">
          <a:xfrm>
            <a:off x="4114800" y="3962400"/>
            <a:ext cx="4572000" cy="14160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Decision: </a:t>
            </a:r>
            <a:r>
              <a:rPr lang="en-US"/>
              <a:t>P-value &lt; </a:t>
            </a:r>
            <a:r>
              <a:rPr lang="el-GR"/>
              <a:t>α</a:t>
            </a:r>
            <a:r>
              <a:rPr lang="en-US"/>
              <a:t>  so</a:t>
            </a:r>
            <a:endParaRPr lang="en-US" sz="2800" b="1"/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sz="2800" b="1"/>
              <a:t>Conclusion:</a:t>
            </a:r>
          </a:p>
        </p:txBody>
      </p:sp>
      <p:sp>
        <p:nvSpPr>
          <p:cNvPr id="74789" name="Text Box 72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74790" name="Rectangle 73"/>
          <p:cNvSpPr>
            <a:spLocks noChangeArrowheads="1"/>
          </p:cNvSpPr>
          <p:nvPr/>
        </p:nvSpPr>
        <p:spPr bwMode="auto">
          <a:xfrm>
            <a:off x="4114800" y="3962400"/>
            <a:ext cx="4038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91" name="Text Box 74"/>
          <p:cNvSpPr txBox="1">
            <a:spLocks noChangeArrowheads="1"/>
          </p:cNvSpPr>
          <p:nvPr/>
        </p:nvSpPr>
        <p:spPr bwMode="auto">
          <a:xfrm>
            <a:off x="152400" y="3962400"/>
            <a:ext cx="3810000" cy="2282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is a two-tail test, so the p-value is</a:t>
            </a:r>
          </a:p>
          <a:p>
            <a:pPr>
              <a:spcBef>
                <a:spcPct val="50000"/>
              </a:spcBef>
            </a:pPr>
            <a:r>
              <a:rPr lang="en-US"/>
              <a:t>P(t &gt; 3.329)+P(t &lt; -3.329) = 0.01039</a:t>
            </a:r>
          </a:p>
          <a:p>
            <a:pPr>
              <a:spcBef>
                <a:spcPct val="50000"/>
              </a:spcBef>
            </a:pPr>
            <a:r>
              <a:rPr lang="en-US"/>
              <a:t>(for 8 d.f.)</a:t>
            </a:r>
            <a:endParaRPr lang="el-GR"/>
          </a:p>
        </p:txBody>
      </p:sp>
      <p:sp>
        <p:nvSpPr>
          <p:cNvPr id="74792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93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1B658B03-4192-4A84-BEA5-147BF29B740A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Estimate </a:t>
            </a:r>
            <a:br>
              <a:rPr lang="en-US" smtClean="0"/>
            </a:br>
            <a:r>
              <a:rPr lang="en-US" smtClean="0"/>
              <a:t>for the Slope</a:t>
            </a:r>
          </a:p>
        </p:txBody>
      </p:sp>
      <p:sp>
        <p:nvSpPr>
          <p:cNvPr id="28686" name="Rectangle 3"/>
          <p:cNvSpPr>
            <a:spLocks noChangeArrowheads="1"/>
          </p:cNvSpPr>
          <p:nvPr/>
        </p:nvSpPr>
        <p:spPr bwMode="auto">
          <a:xfrm>
            <a:off x="1066800" y="1600200"/>
            <a:ext cx="770572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Confidence Interval Estimate of the Slope:</a:t>
            </a:r>
          </a:p>
        </p:txBody>
      </p:sp>
      <p:sp>
        <p:nvSpPr>
          <p:cNvPr id="28687" name="Rectangle 4"/>
          <p:cNvSpPr>
            <a:spLocks noChangeArrowheads="1"/>
          </p:cNvSpPr>
          <p:nvPr/>
        </p:nvSpPr>
        <p:spPr bwMode="auto">
          <a:xfrm>
            <a:off x="304800" y="3352800"/>
            <a:ext cx="4505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Excel Printout for House Prices:</a:t>
            </a:r>
          </a:p>
        </p:txBody>
      </p:sp>
      <p:sp>
        <p:nvSpPr>
          <p:cNvPr id="28688" name="Rectangle 5"/>
          <p:cNvSpPr>
            <a:spLocks noChangeArrowheads="1"/>
          </p:cNvSpPr>
          <p:nvPr/>
        </p:nvSpPr>
        <p:spPr bwMode="auto">
          <a:xfrm>
            <a:off x="685800" y="5376863"/>
            <a:ext cx="7858125" cy="8318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At 95% level of confidence, the confidence interval for the slope is (0.0337, 0.1858)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646238" y="2259013"/>
          <a:ext cx="5815012" cy="622300"/>
        </p:xfrm>
        <a:graphic>
          <a:graphicData uri="http://schemas.openxmlformats.org/presentationml/2006/ole">
            <p:oleObj spid="_x0000_s28684" name="Equation" r:id="rId3" imgW="2247900" imgH="241300" progId="Equation.3">
              <p:embed/>
            </p:oleObj>
          </a:graphicData>
        </a:graphic>
      </p:graphicFrame>
      <p:graphicFrame>
        <p:nvGraphicFramePr>
          <p:cNvPr id="251911" name="Group 7"/>
          <p:cNvGraphicFramePr>
            <a:graphicFrameLocks noGrp="1"/>
          </p:cNvGraphicFramePr>
          <p:nvPr/>
        </p:nvGraphicFramePr>
        <p:xfrm>
          <a:off x="304800" y="3929063"/>
          <a:ext cx="8382000" cy="868362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28723" name="Oval 41"/>
          <p:cNvSpPr>
            <a:spLocks noChangeArrowheads="1"/>
          </p:cNvSpPr>
          <p:nvPr/>
        </p:nvSpPr>
        <p:spPr bwMode="auto">
          <a:xfrm>
            <a:off x="6619875" y="4462463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24" name="Oval 42"/>
          <p:cNvSpPr>
            <a:spLocks noChangeArrowheads="1"/>
          </p:cNvSpPr>
          <p:nvPr/>
        </p:nvSpPr>
        <p:spPr bwMode="auto">
          <a:xfrm>
            <a:off x="7762875" y="4462463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25" name="Oval 43"/>
          <p:cNvSpPr>
            <a:spLocks noChangeArrowheads="1"/>
          </p:cNvSpPr>
          <p:nvPr/>
        </p:nvSpPr>
        <p:spPr bwMode="auto">
          <a:xfrm>
            <a:off x="6248400" y="3852863"/>
            <a:ext cx="2590800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26" name="Oval 44"/>
          <p:cNvSpPr>
            <a:spLocks noChangeArrowheads="1"/>
          </p:cNvSpPr>
          <p:nvPr/>
        </p:nvSpPr>
        <p:spPr bwMode="auto">
          <a:xfrm>
            <a:off x="2057400" y="4462463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27" name="Rectangle 45"/>
          <p:cNvSpPr>
            <a:spLocks noChangeArrowheads="1"/>
          </p:cNvSpPr>
          <p:nvPr/>
        </p:nvSpPr>
        <p:spPr bwMode="auto">
          <a:xfrm flipH="1">
            <a:off x="7242175" y="2952750"/>
            <a:ext cx="1143000" cy="3333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d.f. = n - 2</a:t>
            </a:r>
          </a:p>
        </p:txBody>
      </p:sp>
      <p:sp>
        <p:nvSpPr>
          <p:cNvPr id="28728" name="Footer Placeholder 1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729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3A5626C2-E2DF-4C25-B184-0151EA9F3F8E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Confidence Interval Estimate </a:t>
            </a:r>
            <a:br>
              <a:rPr lang="en-US" smtClean="0"/>
            </a:br>
            <a:r>
              <a:rPr lang="en-US" smtClean="0"/>
              <a:t>for the Slope</a:t>
            </a: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143000" y="3200400"/>
            <a:ext cx="6934200" cy="15621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Since the units of the house price variable is $1000s, we are 95% confident that the average impact on sales price is between $33.70 and $185.80 per square foot of house size</a:t>
            </a:r>
          </a:p>
        </p:txBody>
      </p:sp>
      <p:graphicFrame>
        <p:nvGraphicFramePr>
          <p:cNvPr id="252931" name="Group 3"/>
          <p:cNvGraphicFramePr>
            <a:graphicFrameLocks noGrp="1"/>
          </p:cNvGraphicFramePr>
          <p:nvPr/>
        </p:nvGraphicFramePr>
        <p:xfrm>
          <a:off x="304800" y="1905000"/>
          <a:ext cx="8382000" cy="868363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6619875" y="24384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7762875" y="24384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>
            <a:off x="6248400" y="1828800"/>
            <a:ext cx="2590800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>
            <a:off x="2057400" y="24384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41" name="Rectangle 41"/>
          <p:cNvSpPr>
            <a:spLocks noChangeArrowheads="1"/>
          </p:cNvSpPr>
          <p:nvPr/>
        </p:nvSpPr>
        <p:spPr bwMode="auto">
          <a:xfrm>
            <a:off x="1219200" y="5029200"/>
            <a:ext cx="6867525" cy="1168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This 95% confidence interval </a:t>
            </a:r>
            <a:r>
              <a:rPr lang="en-US" sz="2000">
                <a:solidFill>
                  <a:srgbClr val="0000FF"/>
                </a:solidFill>
              </a:rPr>
              <a:t>does not include 0.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Conclusion:</a:t>
            </a:r>
            <a:r>
              <a:rPr lang="en-US" sz="2000"/>
              <a:t> There is a significant relationship between house price and square feet at the .05 level of significance </a:t>
            </a:r>
          </a:p>
        </p:txBody>
      </p:sp>
      <p:sp>
        <p:nvSpPr>
          <p:cNvPr id="76842" name="Text Box 43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76843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44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19EDC687-D0CF-4C0E-AEA3-D0C2DC8428FA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Hypothesis Test for Population Slope Using the F Distribution</a:t>
            </a:r>
          </a:p>
        </p:txBody>
      </p:sp>
      <p:sp>
        <p:nvSpPr>
          <p:cNvPr id="297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F Test statistic:</a:t>
            </a:r>
          </a:p>
          <a:p>
            <a:pPr eaLnBrk="1" hangingPunct="1"/>
            <a:endParaRPr lang="en-US" sz="3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			</a:t>
            </a:r>
            <a:r>
              <a:rPr lang="en-US" sz="2400" smtClean="0"/>
              <a:t>where</a:t>
            </a:r>
          </a:p>
          <a:p>
            <a:pPr eaLnBrk="1" hangingPunct="1"/>
            <a:endParaRPr lang="en-US" sz="3200" smtClean="0"/>
          </a:p>
          <a:p>
            <a:pPr eaLnBrk="1" hangingPunct="1"/>
            <a:endParaRPr lang="en-US" sz="3200" smtClean="0"/>
          </a:p>
          <a:p>
            <a:pPr eaLnBrk="1" hangingPunct="1"/>
            <a:endParaRPr lang="en-US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   </a:t>
            </a:r>
            <a:endParaRPr lang="en-US" sz="2400" smtClean="0"/>
          </a:p>
        </p:txBody>
      </p:sp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4267200" y="1676400"/>
          <a:ext cx="1755775" cy="1066800"/>
        </p:xfrm>
        <a:graphic>
          <a:graphicData uri="http://schemas.openxmlformats.org/presentationml/2006/ole">
            <p:oleObj spid="_x0000_s29721" name="Equation" r:id="rId3" imgW="647419" imgH="393529" progId="Equation.3">
              <p:embed/>
            </p:oleObj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3657600" y="3200400"/>
          <a:ext cx="1905000" cy="1625600"/>
        </p:xfrm>
        <a:graphic>
          <a:graphicData uri="http://schemas.openxmlformats.org/presentationml/2006/ole">
            <p:oleObj spid="_x0000_s29722" name="Equation" r:id="rId4" imgW="1040948" imgH="888614" progId="Equation.3">
              <p:embed/>
            </p:oleObj>
          </a:graphicData>
        </a:graphic>
      </p:graphicFrame>
      <p:sp>
        <p:nvSpPr>
          <p:cNvPr id="29725" name="Text Box 6"/>
          <p:cNvSpPr txBox="1">
            <a:spLocks noChangeArrowheads="1"/>
          </p:cNvSpPr>
          <p:nvPr/>
        </p:nvSpPr>
        <p:spPr bwMode="auto">
          <a:xfrm>
            <a:off x="838200" y="4953000"/>
            <a:ext cx="7848600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where F follows an F distribution with  </a:t>
            </a:r>
            <a:r>
              <a:rPr lang="en-US" sz="2000">
                <a:solidFill>
                  <a:srgbClr val="0000FF"/>
                </a:solidFill>
              </a:rPr>
              <a:t>k</a:t>
            </a:r>
            <a:r>
              <a:rPr lang="en-US" sz="2000"/>
              <a:t>  numerator</a:t>
            </a:r>
            <a:r>
              <a:rPr lang="en-US" sz="2000">
                <a:solidFill>
                  <a:schemeClr val="folHlink"/>
                </a:solidFill>
              </a:rPr>
              <a:t> 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(n – k - 1)</a:t>
            </a:r>
            <a:r>
              <a:rPr lang="en-US" sz="2000"/>
              <a:t>  denominator </a:t>
            </a:r>
            <a:r>
              <a:rPr lang="en-US" sz="2000">
                <a:solidFill>
                  <a:srgbClr val="0000FF"/>
                </a:solidFill>
              </a:rPr>
              <a:t>degrees of freedom </a:t>
            </a:r>
          </a:p>
          <a:p>
            <a:endParaRPr lang="en-US" sz="2000"/>
          </a:p>
          <a:p>
            <a:r>
              <a:rPr lang="en-US" sz="2000"/>
              <a:t>(k = the number of independent variables in the regression model)</a:t>
            </a:r>
          </a:p>
        </p:txBody>
      </p:sp>
      <p:sp>
        <p:nvSpPr>
          <p:cNvPr id="29726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2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F55AA861-F130-4972-A767-F3705297348D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8"/>
          <p:cNvSpPr>
            <a:spLocks noChangeArrowheads="1"/>
          </p:cNvSpPr>
          <p:nvPr/>
        </p:nvSpPr>
        <p:spPr bwMode="auto">
          <a:xfrm>
            <a:off x="2305050" y="5695950"/>
            <a:ext cx="3840163" cy="549275"/>
          </a:xfrm>
          <a:prstGeom prst="rect">
            <a:avLst/>
          </a:prstGeom>
          <a:solidFill>
            <a:srgbClr val="C8DC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Hypothesis Test for Population Slope Using the F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 alternate test for the hypothesis that the slope is zero: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dirty="0" smtClean="0"/>
              <a:t>Use the F statistic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decision rule is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reject  H</a:t>
            </a:r>
            <a:r>
              <a:rPr lang="en-US" baseline="-25000" dirty="0" smtClean="0"/>
              <a:t>0 </a:t>
            </a:r>
            <a:r>
              <a:rPr lang="en-US" dirty="0" smtClean="0"/>
              <a:t> if   F ≥ F</a:t>
            </a:r>
            <a:r>
              <a:rPr lang="en-US" baseline="-25000" dirty="0" smtClean="0"/>
              <a:t>1,n-2,</a:t>
            </a:r>
            <a:r>
              <a:rPr lang="el-GR" baseline="-25000" dirty="0" smtClean="0"/>
              <a:t>α</a:t>
            </a:r>
            <a:endParaRPr lang="en-US" baseline="-25000" dirty="0"/>
          </a:p>
        </p:txBody>
      </p:sp>
      <p:sp>
        <p:nvSpPr>
          <p:cNvPr id="460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9F829A2D-9E41-4CEE-905A-1A99D4C49E1A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96" name="Text Box 43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6097" name="Rectangle 3"/>
          <p:cNvSpPr txBox="1">
            <a:spLocks noChangeArrowheads="1"/>
          </p:cNvSpPr>
          <p:nvPr/>
        </p:nvSpPr>
        <p:spPr bwMode="auto">
          <a:xfrm>
            <a:off x="3132138" y="2697163"/>
            <a:ext cx="1571625" cy="8413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β</a:t>
            </a:r>
            <a:r>
              <a:rPr lang="en-US" baseline="-25000"/>
              <a:t>1</a:t>
            </a:r>
            <a:r>
              <a:rPr lang="en-US"/>
              <a:t> = 0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β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</a:t>
            </a:r>
            <a:r>
              <a:rPr lang="en-US"/>
              <a:t> 0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779713" y="4124325"/>
          <a:ext cx="2706687" cy="1033463"/>
        </p:xfrm>
        <a:graphic>
          <a:graphicData uri="http://schemas.openxmlformats.org/presentationml/2006/ole">
            <p:oleObj spid="_x0000_s46090" name="Equation" r:id="rId3" imgW="113004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Least Squares Regression</a:t>
            </a:r>
          </a:p>
        </p:txBody>
      </p:sp>
      <p:sp>
        <p:nvSpPr>
          <p:cNvPr id="10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77200" cy="4800600"/>
          </a:xfrm>
        </p:spPr>
        <p:txBody>
          <a:bodyPr/>
          <a:lstStyle/>
          <a:p>
            <a:r>
              <a:rPr lang="en-US" smtClean="0"/>
              <a:t>Estimates for coefficients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and</a:t>
            </a:r>
            <a:r>
              <a:rPr lang="el-GR" smtClean="0">
                <a:cs typeface="Arial" charset="0"/>
              </a:rPr>
              <a:t> β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 are found using a 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Least Squares Regression </a:t>
            </a:r>
            <a:r>
              <a:rPr lang="en-US" smtClean="0">
                <a:cs typeface="Arial" charset="0"/>
              </a:rPr>
              <a:t>technique</a:t>
            </a:r>
          </a:p>
          <a:p>
            <a:endParaRPr lang="en-US" sz="1000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The least-squares regression line, based on sample data, is</a:t>
            </a:r>
          </a:p>
          <a:p>
            <a:endParaRPr lang="en-US" sz="2400" smtClean="0">
              <a:cs typeface="Arial" charset="0"/>
            </a:endParaRPr>
          </a:p>
          <a:p>
            <a:endParaRPr lang="en-US" sz="2400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Where b</a:t>
            </a:r>
            <a:r>
              <a:rPr lang="en-US" sz="2400" baseline="-25000" smtClean="0">
                <a:cs typeface="Arial" charset="0"/>
              </a:rPr>
              <a:t>1</a:t>
            </a:r>
            <a:r>
              <a:rPr lang="en-US" sz="2400" smtClean="0">
                <a:cs typeface="Arial" charset="0"/>
              </a:rPr>
              <a:t> is the slope of the line and b</a:t>
            </a:r>
            <a:r>
              <a:rPr lang="en-US" sz="2400" baseline="-25000" smtClean="0">
                <a:cs typeface="Arial" charset="0"/>
              </a:rPr>
              <a:t>0</a:t>
            </a:r>
            <a:r>
              <a:rPr lang="en-US" sz="2400" smtClean="0">
                <a:cs typeface="Arial" charset="0"/>
              </a:rPr>
              <a:t> is the y-intercept:</a:t>
            </a: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3255963" y="3429000"/>
          <a:ext cx="2262187" cy="668338"/>
        </p:xfrm>
        <a:graphic>
          <a:graphicData uri="http://schemas.openxmlformats.org/presentationml/2006/ole">
            <p:oleObj spid="_x0000_s1060" name="Equation" r:id="rId3" imgW="774364" imgH="228501" progId="Equation.3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1608138" y="5305425"/>
          <a:ext cx="3295650" cy="1100138"/>
        </p:xfrm>
        <a:graphic>
          <a:graphicData uri="http://schemas.openxmlformats.org/presentationml/2006/ole">
            <p:oleObj spid="_x0000_s1061" name="Equation" r:id="rId4" imgW="1447560" imgH="482400" progId="Equation.3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5867400" y="5562600"/>
          <a:ext cx="1762125" cy="520700"/>
        </p:xfrm>
        <a:graphic>
          <a:graphicData uri="http://schemas.openxmlformats.org/presentationml/2006/ole">
            <p:oleObj spid="_x0000_s1062" name="Equation" r:id="rId5" imgW="774364" imgH="228501" progId="Equation.3">
              <p:embed/>
            </p:oleObj>
          </a:graphicData>
        </a:graphic>
      </p:graphicFrame>
      <p:sp>
        <p:nvSpPr>
          <p:cNvPr id="106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FA4F008-5231-46E5-B0B4-C5D43D3BE2EE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pic>
        <p:nvPicPr>
          <p:cNvPr id="30734" name="Picture 2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0198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540" name="Group 4"/>
          <p:cNvGraphicFramePr>
            <a:graphicFrameLocks noGrp="1"/>
          </p:cNvGraphicFramePr>
          <p:nvPr/>
        </p:nvGraphicFramePr>
        <p:xfrm>
          <a:off x="533400" y="1676400"/>
          <a:ext cx="8229600" cy="4354513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3505200" y="1981200"/>
          <a:ext cx="4702175" cy="787400"/>
        </p:xfrm>
        <a:graphic>
          <a:graphicData uri="http://schemas.openxmlformats.org/presentationml/2006/ole">
            <p:oleObj spid="_x0000_s30732" name="Equation" r:id="rId4" imgW="2336800" imgH="393700" progId="Equation.3">
              <p:embed/>
            </p:oleObj>
          </a:graphicData>
        </a:graphic>
      </p:graphicFrame>
      <p:sp>
        <p:nvSpPr>
          <p:cNvPr id="30848" name="Line 121"/>
          <p:cNvSpPr>
            <a:spLocks noChangeShapeType="1"/>
          </p:cNvSpPr>
          <p:nvPr/>
        </p:nvSpPr>
        <p:spPr bwMode="auto">
          <a:xfrm flipV="1">
            <a:off x="31242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49" name="Line 122"/>
          <p:cNvSpPr>
            <a:spLocks noChangeShapeType="1"/>
          </p:cNvSpPr>
          <p:nvPr/>
        </p:nvSpPr>
        <p:spPr bwMode="auto">
          <a:xfrm flipV="1">
            <a:off x="6248400" y="25908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50" name="Line 123"/>
          <p:cNvSpPr>
            <a:spLocks noChangeShapeType="1"/>
          </p:cNvSpPr>
          <p:nvPr/>
        </p:nvSpPr>
        <p:spPr bwMode="auto">
          <a:xfrm flipV="1">
            <a:off x="76962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51" name="Rectangle 124"/>
          <p:cNvSpPr>
            <a:spLocks noChangeArrowheads="1"/>
          </p:cNvSpPr>
          <p:nvPr/>
        </p:nvSpPr>
        <p:spPr bwMode="auto">
          <a:xfrm>
            <a:off x="7543800" y="3048000"/>
            <a:ext cx="1295400" cy="609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852" name="Rectangle 125"/>
          <p:cNvSpPr>
            <a:spLocks noChangeArrowheads="1"/>
          </p:cNvSpPr>
          <p:nvPr/>
        </p:nvSpPr>
        <p:spPr bwMode="auto">
          <a:xfrm>
            <a:off x="3505200" y="2971800"/>
            <a:ext cx="23622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853" name="Text Box 126"/>
          <p:cNvSpPr txBox="1">
            <a:spLocks noChangeArrowheads="1"/>
          </p:cNvSpPr>
          <p:nvPr/>
        </p:nvSpPr>
        <p:spPr bwMode="auto">
          <a:xfrm>
            <a:off x="3505200" y="2971800"/>
            <a:ext cx="2362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With 1 and 8 degrees of freedom</a:t>
            </a:r>
          </a:p>
        </p:txBody>
      </p:sp>
      <p:sp>
        <p:nvSpPr>
          <p:cNvPr id="30854" name="Text Box 127"/>
          <p:cNvSpPr txBox="1">
            <a:spLocks noChangeArrowheads="1"/>
          </p:cNvSpPr>
          <p:nvPr/>
        </p:nvSpPr>
        <p:spPr bwMode="auto">
          <a:xfrm>
            <a:off x="7543800" y="3048000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P-value for the F-Test</a:t>
            </a:r>
          </a:p>
        </p:txBody>
      </p:sp>
      <p:sp>
        <p:nvSpPr>
          <p:cNvPr id="30855" name="Footer Placeholder 1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856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B3752CD1-C667-4875-82FB-AB6E7A58B91D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Rectangle 2"/>
          <p:cNvSpPr>
            <a:spLocks noChangeArrowheads="1"/>
          </p:cNvSpPr>
          <p:nvPr/>
        </p:nvSpPr>
        <p:spPr bwMode="auto">
          <a:xfrm>
            <a:off x="381000" y="1752600"/>
            <a:ext cx="1752600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60" name="Rectangle 2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F-Test for Significance</a:t>
            </a:r>
          </a:p>
        </p:txBody>
      </p:sp>
      <p:sp>
        <p:nvSpPr>
          <p:cNvPr id="3176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3848100" cy="1828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= </a:t>
            </a:r>
            <a:r>
              <a:rPr lang="en-US" sz="2400" smtClean="0">
                <a:cs typeface="Arial" charset="0"/>
              </a:rPr>
              <a:t>0</a:t>
            </a: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1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>
                <a:cs typeface="Arial" charset="0"/>
              </a:rPr>
              <a:t>1</a:t>
            </a:r>
            <a:r>
              <a:rPr lang="en-US" sz="2400" smtClean="0">
                <a:cs typeface="Arial" charset="0"/>
              </a:rPr>
              <a:t> ≠ 0</a:t>
            </a: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= .05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df</a:t>
            </a:r>
            <a:r>
              <a:rPr lang="en-US" sz="2400" baseline="-25000" smtClean="0"/>
              <a:t>1</a:t>
            </a:r>
            <a:r>
              <a:rPr lang="en-US" sz="2400" smtClean="0"/>
              <a:t>= 1      df</a:t>
            </a:r>
            <a:r>
              <a:rPr lang="en-US" sz="2400" baseline="-25000" smtClean="0"/>
              <a:t>2</a:t>
            </a:r>
            <a:r>
              <a:rPr lang="en-US" sz="2400" smtClean="0"/>
              <a:t> = 8 </a:t>
            </a:r>
            <a:endParaRPr lang="en-US" sz="2400" b="1" smtClean="0"/>
          </a:p>
        </p:txBody>
      </p:sp>
      <p:sp>
        <p:nvSpPr>
          <p:cNvPr id="31762" name="Rectangle 4"/>
          <p:cNvSpPr>
            <a:spLocks noChangeArrowheads="1"/>
          </p:cNvSpPr>
          <p:nvPr/>
        </p:nvSpPr>
        <p:spPr bwMode="auto">
          <a:xfrm>
            <a:off x="44196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2800" b="1"/>
              <a:t>Test Statistic: </a:t>
            </a: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</a:rPr>
              <a:t>Decision:</a:t>
            </a:r>
            <a:endParaRPr lang="en-US" sz="2800">
              <a:solidFill>
                <a:srgbClr val="0000FF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 b="1">
              <a:solidFill>
                <a:schemeClr val="folHlink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</a:rPr>
              <a:t>Conclusion:</a:t>
            </a:r>
            <a:endParaRPr lang="en-US" sz="2800">
              <a:solidFill>
                <a:srgbClr val="0000FF"/>
              </a:solidFill>
            </a:endParaRPr>
          </a:p>
          <a:p>
            <a:pPr eaLnBrk="0" latinLnBrk="1" hangingPunct="0">
              <a:spcBef>
                <a:spcPct val="20000"/>
              </a:spcBef>
            </a:pPr>
            <a:endParaRPr lang="en-US" sz="2800"/>
          </a:p>
        </p:txBody>
      </p:sp>
      <p:sp>
        <p:nvSpPr>
          <p:cNvPr id="31763" name="Rectangle 5"/>
          <p:cNvSpPr>
            <a:spLocks noChangeArrowheads="1"/>
          </p:cNvSpPr>
          <p:nvPr/>
        </p:nvSpPr>
        <p:spPr bwMode="auto">
          <a:xfrm>
            <a:off x="4648200" y="3733800"/>
            <a:ext cx="3733800" cy="525463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Reject H</a:t>
            </a:r>
            <a:r>
              <a:rPr lang="en-US" sz="2800" baseline="-25000"/>
              <a:t>0</a:t>
            </a:r>
            <a:r>
              <a:rPr lang="en-US" sz="2800"/>
              <a:t> at  </a:t>
            </a:r>
            <a:r>
              <a:rPr lang="en-US" sz="2800" b="1">
                <a:latin typeface="Symbol" pitchFamily="18" charset="2"/>
              </a:rPr>
              <a:t></a:t>
            </a:r>
            <a:r>
              <a:rPr lang="en-US" sz="2800"/>
              <a:t> = 0.05</a:t>
            </a:r>
          </a:p>
        </p:txBody>
      </p:sp>
      <p:sp>
        <p:nvSpPr>
          <p:cNvPr id="31764" name="Rectangle 6"/>
          <p:cNvSpPr>
            <a:spLocks noChangeArrowheads="1"/>
          </p:cNvSpPr>
          <p:nvPr/>
        </p:nvSpPr>
        <p:spPr bwMode="auto">
          <a:xfrm>
            <a:off x="4495800" y="5168900"/>
            <a:ext cx="44958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There is sufficient evidence that house size affects selling price</a:t>
            </a:r>
          </a:p>
        </p:txBody>
      </p:sp>
      <p:sp>
        <p:nvSpPr>
          <p:cNvPr id="31765" name="Freeform 7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>
              <a:gd name="T0" fmla="*/ 2147483647 w 980"/>
              <a:gd name="T1" fmla="*/ 2147483647 h 154"/>
              <a:gd name="T2" fmla="*/ 0 w 980"/>
              <a:gd name="T3" fmla="*/ 0 h 154"/>
              <a:gd name="T4" fmla="*/ 2147483647 w 980"/>
              <a:gd name="T5" fmla="*/ 2147483647 h 154"/>
              <a:gd name="T6" fmla="*/ 2147483647 w 980"/>
              <a:gd name="T7" fmla="*/ 2147483647 h 154"/>
              <a:gd name="T8" fmla="*/ 2147483647 w 980"/>
              <a:gd name="T9" fmla="*/ 2147483647 h 154"/>
              <a:gd name="T10" fmla="*/ 2147483647 w 980"/>
              <a:gd name="T11" fmla="*/ 2147483647 h 154"/>
              <a:gd name="T12" fmla="*/ 2147483647 w 980"/>
              <a:gd name="T13" fmla="*/ 2147483647 h 154"/>
              <a:gd name="T14" fmla="*/ 2147483647 w 980"/>
              <a:gd name="T15" fmla="*/ 2147483647 h 154"/>
              <a:gd name="T16" fmla="*/ 2147483647 w 980"/>
              <a:gd name="T17" fmla="*/ 2147483647 h 154"/>
              <a:gd name="T18" fmla="*/ 2147483647 w 980"/>
              <a:gd name="T19" fmla="*/ 2147483647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6" name="Freeform 8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9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/>
              <a:t> </a:t>
            </a:r>
          </a:p>
        </p:txBody>
      </p:sp>
      <p:sp>
        <p:nvSpPr>
          <p:cNvPr id="31768" name="Line 10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Freeform 11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Line 12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2" name="Text Box 14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= .05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31773" name="Rectangle 15"/>
          <p:cNvSpPr>
            <a:spLocks noChangeArrowheads="1"/>
          </p:cNvSpPr>
          <p:nvPr/>
        </p:nvSpPr>
        <p:spPr bwMode="auto">
          <a:xfrm>
            <a:off x="1600200" y="6096000"/>
            <a:ext cx="152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F</a:t>
            </a:r>
            <a:r>
              <a:rPr lang="en-US" sz="2000" b="1" baseline="-25000">
                <a:solidFill>
                  <a:schemeClr val="hlink"/>
                </a:solidFill>
                <a:sym typeface="Symbol" pitchFamily="18" charset="2"/>
              </a:rPr>
              <a:t>.05 </a:t>
            </a:r>
            <a:r>
              <a:rPr lang="en-US" sz="2000" b="1">
                <a:solidFill>
                  <a:schemeClr val="hlink"/>
                </a:solidFill>
              </a:rPr>
              <a:t>= 5.32</a:t>
            </a:r>
          </a:p>
        </p:txBody>
      </p:sp>
      <p:sp>
        <p:nvSpPr>
          <p:cNvPr id="31774" name="Line 16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5" name="Line 17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6" name="Line 18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7" name="Rectangle 19"/>
          <p:cNvSpPr>
            <a:spLocks noChangeArrowheads="1"/>
          </p:cNvSpPr>
          <p:nvPr/>
        </p:nvSpPr>
        <p:spPr bwMode="auto">
          <a:xfrm>
            <a:off x="2362200" y="58674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31778" name="Rectangle 20"/>
          <p:cNvSpPr>
            <a:spLocks noChangeArrowheads="1"/>
          </p:cNvSpPr>
          <p:nvPr/>
        </p:nvSpPr>
        <p:spPr bwMode="auto">
          <a:xfrm>
            <a:off x="762000" y="58674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4759325" y="2209800"/>
          <a:ext cx="2613025" cy="855663"/>
        </p:xfrm>
        <a:graphic>
          <a:graphicData uri="http://schemas.openxmlformats.org/presentationml/2006/ole">
            <p:oleObj spid="_x0000_s31758" name="Equation" r:id="rId3" imgW="1180588" imgH="393529" progId="Equation.3">
              <p:embed/>
            </p:oleObj>
          </a:graphicData>
        </a:graphic>
      </p:graphicFrame>
      <p:sp>
        <p:nvSpPr>
          <p:cNvPr id="31779" name="Line 22"/>
          <p:cNvSpPr>
            <a:spLocks noChangeShapeType="1"/>
          </p:cNvSpPr>
          <p:nvPr/>
        </p:nvSpPr>
        <p:spPr bwMode="auto">
          <a:xfrm>
            <a:off x="34290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23"/>
          <p:cNvSpPr>
            <a:spLocks noChangeShapeType="1"/>
          </p:cNvSpPr>
          <p:nvPr/>
        </p:nvSpPr>
        <p:spPr bwMode="auto">
          <a:xfrm flipV="1">
            <a:off x="3429000" y="2743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Rectangle 24"/>
          <p:cNvSpPr>
            <a:spLocks noChangeArrowheads="1"/>
          </p:cNvSpPr>
          <p:nvPr/>
        </p:nvSpPr>
        <p:spPr bwMode="auto">
          <a:xfrm>
            <a:off x="1447800" y="3733800"/>
            <a:ext cx="1808163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Critical Value: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F</a:t>
            </a:r>
            <a:r>
              <a:rPr lang="en-US" sz="2000" b="1" baseline="-25000">
                <a:solidFill>
                  <a:schemeClr val="hlink"/>
                </a:solidFill>
              </a:rPr>
              <a:t>1,8,0</a:t>
            </a:r>
            <a:r>
              <a:rPr lang="en-US" sz="2000" b="1" baseline="-25000">
                <a:solidFill>
                  <a:schemeClr val="hlink"/>
                </a:solidFill>
                <a:sym typeface="Symbol" pitchFamily="18" charset="2"/>
              </a:rPr>
              <a:t>.05 </a:t>
            </a:r>
            <a:r>
              <a:rPr lang="en-US" sz="2000" b="1">
                <a:solidFill>
                  <a:schemeClr val="hlink"/>
                </a:solidFill>
              </a:rPr>
              <a:t>= 5.32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</a:p>
        </p:txBody>
      </p:sp>
      <p:sp>
        <p:nvSpPr>
          <p:cNvPr id="31784" name="AutoShape 28"/>
          <p:cNvSpPr>
            <a:spLocks/>
          </p:cNvSpPr>
          <p:nvPr/>
        </p:nvSpPr>
        <p:spPr bwMode="auto">
          <a:xfrm rot="-5400000">
            <a:off x="1562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85" name="Footer Placeholder 3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86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74B5477-3240-4A1D-9780-E927158A2E5B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Prediction</a:t>
            </a:r>
          </a:p>
        </p:txBody>
      </p:sp>
      <p:sp>
        <p:nvSpPr>
          <p:cNvPr id="327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55788"/>
            <a:ext cx="7720013" cy="4532312"/>
          </a:xfrm>
        </p:spPr>
        <p:txBody>
          <a:bodyPr/>
          <a:lstStyle/>
          <a:p>
            <a:pPr eaLnBrk="1" hangingPunct="1"/>
            <a:r>
              <a:rPr lang="en-US" smtClean="0"/>
              <a:t>The regression equation can be used to predict a value for y, given a particular x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a specified value, x</a:t>
            </a:r>
            <a:r>
              <a:rPr lang="en-US" baseline="-25000" smtClean="0"/>
              <a:t>n+1</a:t>
            </a:r>
            <a:r>
              <a:rPr lang="en-US" smtClean="0"/>
              <a:t> , the predicted value is</a:t>
            </a: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852738" y="4306888"/>
          <a:ext cx="3348037" cy="719137"/>
        </p:xfrm>
        <a:graphic>
          <a:graphicData uri="http://schemas.openxmlformats.org/presentationml/2006/ole">
            <p:oleObj spid="_x0000_s32780" name="Equation" r:id="rId3" imgW="1066800" imgH="228600" progId="Equation.3">
              <p:embed/>
            </p:oleObj>
          </a:graphicData>
        </a:graphic>
      </p:graphicFrame>
      <p:sp>
        <p:nvSpPr>
          <p:cNvPr id="32783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8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F2EE78C-C360-4A1B-AEF9-B4159ED30251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85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5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173038"/>
            <a:ext cx="6629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Predictions Using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pic>
        <p:nvPicPr>
          <p:cNvPr id="33806" name="Picture 2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57150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1143000" y="2895600"/>
          <a:ext cx="6324600" cy="2305050"/>
        </p:xfrm>
        <a:graphic>
          <a:graphicData uri="http://schemas.openxmlformats.org/presentationml/2006/ole">
            <p:oleObj spid="_x0000_s33804" name="Equation" r:id="rId4" imgW="2438400" imgH="876300" progId="Equation.3">
              <p:embed/>
            </p:oleObj>
          </a:graphicData>
        </a:graphic>
      </p:graphicFrame>
      <p:sp>
        <p:nvSpPr>
          <p:cNvPr id="33807" name="Freeform 4"/>
          <p:cNvSpPr>
            <a:spLocks/>
          </p:cNvSpPr>
          <p:nvPr/>
        </p:nvSpPr>
        <p:spPr bwMode="auto">
          <a:xfrm>
            <a:off x="1905000" y="2895600"/>
            <a:ext cx="628650" cy="85725"/>
          </a:xfrm>
          <a:custGeom>
            <a:avLst/>
            <a:gdLst>
              <a:gd name="T0" fmla="*/ 0 w 396"/>
              <a:gd name="T1" fmla="*/ 2147483647 h 54"/>
              <a:gd name="T2" fmla="*/ 2147483647 w 396"/>
              <a:gd name="T3" fmla="*/ 0 h 54"/>
              <a:gd name="T4" fmla="*/ 2147483647 w 396"/>
              <a:gd name="T5" fmla="*/ 2147483647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Rectangle 5"/>
          <p:cNvSpPr>
            <a:spLocks noChangeArrowheads="1"/>
          </p:cNvSpPr>
          <p:nvPr/>
        </p:nvSpPr>
        <p:spPr bwMode="auto">
          <a:xfrm>
            <a:off x="2209800" y="1600200"/>
            <a:ext cx="4876800" cy="9842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Predict the price for a house with 2000 square feet:</a:t>
            </a:r>
          </a:p>
        </p:txBody>
      </p:sp>
      <p:sp>
        <p:nvSpPr>
          <p:cNvPr id="33809" name="Rectangle 6"/>
          <p:cNvSpPr>
            <a:spLocks noChangeArrowheads="1"/>
          </p:cNvSpPr>
          <p:nvPr/>
        </p:nvSpPr>
        <p:spPr bwMode="auto">
          <a:xfrm>
            <a:off x="533400" y="5257800"/>
            <a:ext cx="7315200" cy="9842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The predicted price for a house with 2000 square feet is 317.85($1,000s) = $317,850</a:t>
            </a:r>
          </a:p>
        </p:txBody>
      </p:sp>
      <p:sp>
        <p:nvSpPr>
          <p:cNvPr id="33810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81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13AE031E-B69F-4634-BC5B-1F396796DEA3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57188"/>
            <a:ext cx="69342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Relevant Data Range</a:t>
            </a:r>
          </a:p>
        </p:txBody>
      </p:sp>
      <p:sp>
        <p:nvSpPr>
          <p:cNvPr id="34830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1027113"/>
          </a:xfrm>
        </p:spPr>
        <p:txBody>
          <a:bodyPr/>
          <a:lstStyle/>
          <a:p>
            <a:pPr eaLnBrk="1" hangingPunct="1"/>
            <a:r>
              <a:rPr lang="en-US" smtClean="0"/>
              <a:t>When using a regression model for prediction, only predict within the relevant range of data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52400" y="3543300"/>
          <a:ext cx="4876800" cy="3314700"/>
        </p:xfrm>
        <a:graphic>
          <a:graphicData uri="http://schemas.openxmlformats.org/presentationml/2006/ole">
            <p:oleObj spid="_x0000_s34828" name="Chart" r:id="rId3" imgW="5562600" imgH="3781552" progId="Excel.Sheet.8">
              <p:embed/>
            </p:oleObj>
          </a:graphicData>
        </a:graphic>
      </p:graphicFrame>
      <p:sp>
        <p:nvSpPr>
          <p:cNvPr id="34831" name="Line 5"/>
          <p:cNvSpPr>
            <a:spLocks noChangeShapeType="1"/>
          </p:cNvSpPr>
          <p:nvPr/>
        </p:nvSpPr>
        <p:spPr bwMode="auto">
          <a:xfrm flipH="1">
            <a:off x="762000" y="492125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2" name="Line 6"/>
          <p:cNvSpPr>
            <a:spLocks noChangeShapeType="1"/>
          </p:cNvSpPr>
          <p:nvPr/>
        </p:nvSpPr>
        <p:spPr bwMode="auto">
          <a:xfrm flipH="1">
            <a:off x="3962400" y="347345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3" name="Line 7"/>
          <p:cNvSpPr>
            <a:spLocks noChangeShapeType="1"/>
          </p:cNvSpPr>
          <p:nvPr/>
        </p:nvSpPr>
        <p:spPr bwMode="auto">
          <a:xfrm>
            <a:off x="2286000" y="358775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4" name="Line 8"/>
          <p:cNvSpPr>
            <a:spLocks noChangeShapeType="1"/>
          </p:cNvSpPr>
          <p:nvPr/>
        </p:nvSpPr>
        <p:spPr bwMode="auto">
          <a:xfrm>
            <a:off x="4114800" y="358775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5" name="AutoShape 9"/>
          <p:cNvSpPr>
            <a:spLocks/>
          </p:cNvSpPr>
          <p:nvPr/>
        </p:nvSpPr>
        <p:spPr bwMode="auto">
          <a:xfrm rot="5400000">
            <a:off x="3048000" y="274955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36" name="Text Box 10"/>
          <p:cNvSpPr txBox="1">
            <a:spLocks noChangeArrowheads="1"/>
          </p:cNvSpPr>
          <p:nvPr/>
        </p:nvSpPr>
        <p:spPr bwMode="auto">
          <a:xfrm>
            <a:off x="1974850" y="2997200"/>
            <a:ext cx="2560638" cy="396875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Relevant data range</a:t>
            </a:r>
          </a:p>
        </p:txBody>
      </p:sp>
      <p:sp>
        <p:nvSpPr>
          <p:cNvPr id="34837" name="Text Box 11"/>
          <p:cNvSpPr txBox="1">
            <a:spLocks noChangeArrowheads="1"/>
          </p:cNvSpPr>
          <p:nvPr/>
        </p:nvSpPr>
        <p:spPr bwMode="auto">
          <a:xfrm>
            <a:off x="5105400" y="5111750"/>
            <a:ext cx="2286000" cy="1631950"/>
          </a:xfrm>
          <a:prstGeom prst="rect">
            <a:avLst/>
          </a:prstGeom>
          <a:solidFill>
            <a:srgbClr val="FDE0BD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Risky to try to extrapolate far beyond the range of observed x values</a:t>
            </a:r>
          </a:p>
        </p:txBody>
      </p:sp>
      <p:sp>
        <p:nvSpPr>
          <p:cNvPr id="34838" name="Line 12"/>
          <p:cNvSpPr>
            <a:spLocks noChangeShapeType="1"/>
          </p:cNvSpPr>
          <p:nvPr/>
        </p:nvSpPr>
        <p:spPr bwMode="auto">
          <a:xfrm flipH="1" flipV="1">
            <a:off x="4572000" y="3968750"/>
            <a:ext cx="609600" cy="1143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9" name="Line 13"/>
          <p:cNvSpPr>
            <a:spLocks noChangeShapeType="1"/>
          </p:cNvSpPr>
          <p:nvPr/>
        </p:nvSpPr>
        <p:spPr bwMode="auto">
          <a:xfrm flipH="1" flipV="1">
            <a:off x="1600200" y="5340350"/>
            <a:ext cx="35052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0" name="Footer Placeholder 1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41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E5C6573-0EE5-459B-A1F2-2E1839F28187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Estimating Mean Values and Predicting Individual Values</a:t>
            </a:r>
          </a:p>
        </p:txBody>
      </p:sp>
      <p:sp>
        <p:nvSpPr>
          <p:cNvPr id="90114" name="Line 3"/>
          <p:cNvSpPr>
            <a:spLocks noChangeShapeType="1"/>
          </p:cNvSpPr>
          <p:nvPr/>
        </p:nvSpPr>
        <p:spPr bwMode="auto">
          <a:xfrm>
            <a:off x="2971800" y="2938463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4"/>
          <p:cNvSpPr>
            <a:spLocks noChangeShapeType="1"/>
          </p:cNvSpPr>
          <p:nvPr/>
        </p:nvSpPr>
        <p:spPr bwMode="auto">
          <a:xfrm>
            <a:off x="2971800" y="6215063"/>
            <a:ext cx="52149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Line 5"/>
          <p:cNvSpPr>
            <a:spLocks noChangeShapeType="1"/>
          </p:cNvSpPr>
          <p:nvPr/>
        </p:nvSpPr>
        <p:spPr bwMode="auto">
          <a:xfrm flipV="1">
            <a:off x="3200400" y="3395663"/>
            <a:ext cx="5334000" cy="2057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2590800" y="2633663"/>
            <a:ext cx="639763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Y</a:t>
            </a:r>
          </a:p>
        </p:txBody>
      </p:sp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8077200" y="6215063"/>
            <a:ext cx="9239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X</a:t>
            </a:r>
          </a:p>
        </p:txBody>
      </p:sp>
      <p:sp>
        <p:nvSpPr>
          <p:cNvPr id="90119" name="Line 8"/>
          <p:cNvSpPr>
            <a:spLocks noChangeShapeType="1"/>
          </p:cNvSpPr>
          <p:nvPr/>
        </p:nvSpPr>
        <p:spPr bwMode="auto">
          <a:xfrm>
            <a:off x="6172200" y="255746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Rectangle 9"/>
          <p:cNvSpPr>
            <a:spLocks noChangeArrowheads="1"/>
          </p:cNvSpPr>
          <p:nvPr/>
        </p:nvSpPr>
        <p:spPr bwMode="auto">
          <a:xfrm>
            <a:off x="5705475" y="6197600"/>
            <a:ext cx="847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</a:t>
            </a:r>
            <a:r>
              <a:rPr lang="en-US" sz="2800"/>
              <a:t>x</a:t>
            </a:r>
            <a:r>
              <a:rPr lang="en-US" sz="2800" baseline="-25000"/>
              <a:t>i</a:t>
            </a:r>
          </a:p>
        </p:txBody>
      </p:sp>
      <p:sp>
        <p:nvSpPr>
          <p:cNvPr id="90121" name="Freeform 10"/>
          <p:cNvSpPr>
            <a:spLocks/>
          </p:cNvSpPr>
          <p:nvPr/>
        </p:nvSpPr>
        <p:spPr bwMode="auto">
          <a:xfrm>
            <a:off x="2438400" y="3319463"/>
            <a:ext cx="212725" cy="1752600"/>
          </a:xfrm>
          <a:custGeom>
            <a:avLst/>
            <a:gdLst>
              <a:gd name="T0" fmla="*/ 2147483647 w 194"/>
              <a:gd name="T1" fmla="*/ 0 h 1057"/>
              <a:gd name="T2" fmla="*/ 2147483647 w 194"/>
              <a:gd name="T3" fmla="*/ 2147483647 h 1057"/>
              <a:gd name="T4" fmla="*/ 2147483647 w 194"/>
              <a:gd name="T5" fmla="*/ 2147483647 h 1057"/>
              <a:gd name="T6" fmla="*/ 2147483647 w 194"/>
              <a:gd name="T7" fmla="*/ 2147483647 h 1057"/>
              <a:gd name="T8" fmla="*/ 2147483647 w 194"/>
              <a:gd name="T9" fmla="*/ 2147483647 h 1057"/>
              <a:gd name="T10" fmla="*/ 2147483647 w 194"/>
              <a:gd name="T11" fmla="*/ 2147483647 h 1057"/>
              <a:gd name="T12" fmla="*/ 2147483647 w 194"/>
              <a:gd name="T13" fmla="*/ 2147483647 h 1057"/>
              <a:gd name="T14" fmla="*/ 2147483647 w 194"/>
              <a:gd name="T15" fmla="*/ 2147483647 h 1057"/>
              <a:gd name="T16" fmla="*/ 2147483647 w 194"/>
              <a:gd name="T17" fmla="*/ 2147483647 h 1057"/>
              <a:gd name="T18" fmla="*/ 0 w 194"/>
              <a:gd name="T19" fmla="*/ 2147483647 h 1057"/>
              <a:gd name="T20" fmla="*/ 2147483647 w 194"/>
              <a:gd name="T21" fmla="*/ 2147483647 h 1057"/>
              <a:gd name="T22" fmla="*/ 2147483647 w 194"/>
              <a:gd name="T23" fmla="*/ 2147483647 h 1057"/>
              <a:gd name="T24" fmla="*/ 2147483647 w 194"/>
              <a:gd name="T25" fmla="*/ 2147483647 h 1057"/>
              <a:gd name="T26" fmla="*/ 2147483647 w 194"/>
              <a:gd name="T27" fmla="*/ 2147483647 h 1057"/>
              <a:gd name="T28" fmla="*/ 2147483647 w 194"/>
              <a:gd name="T29" fmla="*/ 2147483647 h 1057"/>
              <a:gd name="T30" fmla="*/ 2147483647 w 194"/>
              <a:gd name="T31" fmla="*/ 2147483647 h 1057"/>
              <a:gd name="T32" fmla="*/ 2147483647 w 194"/>
              <a:gd name="T33" fmla="*/ 2147483647 h 1057"/>
              <a:gd name="T34" fmla="*/ 2147483647 w 194"/>
              <a:gd name="T35" fmla="*/ 2147483647 h 1057"/>
              <a:gd name="T36" fmla="*/ 2147483647 w 194"/>
              <a:gd name="T37" fmla="*/ 2147483647 h 10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4"/>
              <a:gd name="T58" fmla="*/ 0 h 1057"/>
              <a:gd name="T59" fmla="*/ 194 w 194"/>
              <a:gd name="T60" fmla="*/ 1057 h 10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4" h="1057">
                <a:moveTo>
                  <a:pt x="193" y="0"/>
                </a:moveTo>
                <a:lnTo>
                  <a:pt x="158" y="4"/>
                </a:lnTo>
                <a:lnTo>
                  <a:pt x="123" y="23"/>
                </a:lnTo>
                <a:lnTo>
                  <a:pt x="106" y="50"/>
                </a:lnTo>
                <a:lnTo>
                  <a:pt x="96" y="86"/>
                </a:lnTo>
                <a:lnTo>
                  <a:pt x="96" y="440"/>
                </a:lnTo>
                <a:lnTo>
                  <a:pt x="88" y="476"/>
                </a:lnTo>
                <a:lnTo>
                  <a:pt x="71" y="503"/>
                </a:lnTo>
                <a:lnTo>
                  <a:pt x="35" y="521"/>
                </a:lnTo>
                <a:lnTo>
                  <a:pt x="0" y="526"/>
                </a:lnTo>
                <a:lnTo>
                  <a:pt x="35" y="535"/>
                </a:lnTo>
                <a:lnTo>
                  <a:pt x="71" y="553"/>
                </a:lnTo>
                <a:lnTo>
                  <a:pt x="88" y="580"/>
                </a:lnTo>
                <a:lnTo>
                  <a:pt x="96" y="616"/>
                </a:lnTo>
                <a:lnTo>
                  <a:pt x="96" y="965"/>
                </a:lnTo>
                <a:lnTo>
                  <a:pt x="106" y="1002"/>
                </a:lnTo>
                <a:lnTo>
                  <a:pt x="123" y="1029"/>
                </a:lnTo>
                <a:lnTo>
                  <a:pt x="158" y="1047"/>
                </a:lnTo>
                <a:lnTo>
                  <a:pt x="193" y="1056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2" name="Line 11"/>
          <p:cNvSpPr>
            <a:spLocks noChangeShapeType="1"/>
          </p:cNvSpPr>
          <p:nvPr/>
        </p:nvSpPr>
        <p:spPr bwMode="auto">
          <a:xfrm flipV="1">
            <a:off x="1984375" y="4856163"/>
            <a:ext cx="560388" cy="414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Freeform 12"/>
          <p:cNvSpPr>
            <a:spLocks/>
          </p:cNvSpPr>
          <p:nvPr/>
        </p:nvSpPr>
        <p:spPr bwMode="auto">
          <a:xfrm flipH="1">
            <a:off x="2667000" y="3852863"/>
            <a:ext cx="228600" cy="762000"/>
          </a:xfrm>
          <a:custGeom>
            <a:avLst/>
            <a:gdLst>
              <a:gd name="T0" fmla="*/ 0 w 194"/>
              <a:gd name="T1" fmla="*/ 0 h 724"/>
              <a:gd name="T2" fmla="*/ 2147483647 w 194"/>
              <a:gd name="T3" fmla="*/ 2147483647 h 724"/>
              <a:gd name="T4" fmla="*/ 2147483647 w 194"/>
              <a:gd name="T5" fmla="*/ 2147483647 h 724"/>
              <a:gd name="T6" fmla="*/ 2147483647 w 194"/>
              <a:gd name="T7" fmla="*/ 2147483647 h 724"/>
              <a:gd name="T8" fmla="*/ 2147483647 w 194"/>
              <a:gd name="T9" fmla="*/ 2147483647 h 724"/>
              <a:gd name="T10" fmla="*/ 2147483647 w 194"/>
              <a:gd name="T11" fmla="*/ 2147483647 h 724"/>
              <a:gd name="T12" fmla="*/ 2147483647 w 194"/>
              <a:gd name="T13" fmla="*/ 2147483647 h 724"/>
              <a:gd name="T14" fmla="*/ 2147483647 w 194"/>
              <a:gd name="T15" fmla="*/ 2147483647 h 724"/>
              <a:gd name="T16" fmla="*/ 2147483647 w 194"/>
              <a:gd name="T17" fmla="*/ 2147483647 h 724"/>
              <a:gd name="T18" fmla="*/ 2147483647 w 194"/>
              <a:gd name="T19" fmla="*/ 2147483647 h 724"/>
              <a:gd name="T20" fmla="*/ 2147483647 w 194"/>
              <a:gd name="T21" fmla="*/ 2147483647 h 724"/>
              <a:gd name="T22" fmla="*/ 2147483647 w 194"/>
              <a:gd name="T23" fmla="*/ 2147483647 h 724"/>
              <a:gd name="T24" fmla="*/ 2147483647 w 194"/>
              <a:gd name="T25" fmla="*/ 2147483647 h 724"/>
              <a:gd name="T26" fmla="*/ 2147483647 w 194"/>
              <a:gd name="T27" fmla="*/ 2147483647 h 724"/>
              <a:gd name="T28" fmla="*/ 2147483647 w 194"/>
              <a:gd name="T29" fmla="*/ 2147483647 h 724"/>
              <a:gd name="T30" fmla="*/ 2147483647 w 194"/>
              <a:gd name="T31" fmla="*/ 2147483647 h 724"/>
              <a:gd name="T32" fmla="*/ 2147483647 w 194"/>
              <a:gd name="T33" fmla="*/ 2147483647 h 724"/>
              <a:gd name="T34" fmla="*/ 2147483647 w 194"/>
              <a:gd name="T35" fmla="*/ 2147483647 h 724"/>
              <a:gd name="T36" fmla="*/ 0 w 194"/>
              <a:gd name="T37" fmla="*/ 2147483647 h 7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4"/>
              <a:gd name="T58" fmla="*/ 0 h 724"/>
              <a:gd name="T59" fmla="*/ 194 w 194"/>
              <a:gd name="T60" fmla="*/ 724 h 72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4" h="724">
                <a:moveTo>
                  <a:pt x="0" y="0"/>
                </a:moveTo>
                <a:lnTo>
                  <a:pt x="41" y="5"/>
                </a:lnTo>
                <a:lnTo>
                  <a:pt x="70" y="22"/>
                </a:lnTo>
                <a:lnTo>
                  <a:pt x="97" y="38"/>
                </a:lnTo>
                <a:lnTo>
                  <a:pt x="97" y="64"/>
                </a:lnTo>
                <a:lnTo>
                  <a:pt x="97" y="313"/>
                </a:lnTo>
                <a:lnTo>
                  <a:pt x="110" y="338"/>
                </a:lnTo>
                <a:lnTo>
                  <a:pt x="124" y="355"/>
                </a:lnTo>
                <a:lnTo>
                  <a:pt x="153" y="368"/>
                </a:lnTo>
                <a:lnTo>
                  <a:pt x="193" y="372"/>
                </a:lnTo>
                <a:lnTo>
                  <a:pt x="153" y="377"/>
                </a:lnTo>
                <a:lnTo>
                  <a:pt x="124" y="389"/>
                </a:lnTo>
                <a:lnTo>
                  <a:pt x="110" y="410"/>
                </a:lnTo>
                <a:lnTo>
                  <a:pt x="97" y="431"/>
                </a:lnTo>
                <a:lnTo>
                  <a:pt x="97" y="664"/>
                </a:lnTo>
                <a:lnTo>
                  <a:pt x="97" y="685"/>
                </a:lnTo>
                <a:lnTo>
                  <a:pt x="70" y="706"/>
                </a:lnTo>
                <a:lnTo>
                  <a:pt x="41" y="719"/>
                </a:lnTo>
                <a:lnTo>
                  <a:pt x="0" y="723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4" name="Line 13"/>
          <p:cNvSpPr>
            <a:spLocks noChangeShapeType="1"/>
          </p:cNvSpPr>
          <p:nvPr/>
        </p:nvSpPr>
        <p:spPr bwMode="auto">
          <a:xfrm>
            <a:off x="1984375" y="3484563"/>
            <a:ext cx="796925" cy="5461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Rectangle 14"/>
          <p:cNvSpPr>
            <a:spLocks noChangeArrowheads="1"/>
          </p:cNvSpPr>
          <p:nvPr/>
        </p:nvSpPr>
        <p:spPr bwMode="auto">
          <a:xfrm>
            <a:off x="219075" y="4205288"/>
            <a:ext cx="1603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y = b</a:t>
            </a:r>
            <a:r>
              <a:rPr lang="en-US" sz="2000" baseline="-25000"/>
              <a:t>0</a:t>
            </a:r>
            <a:r>
              <a:rPr lang="en-US" sz="2000"/>
              <a:t>+b</a:t>
            </a:r>
            <a:r>
              <a:rPr lang="en-US" sz="2000" baseline="-25000"/>
              <a:t>1</a:t>
            </a:r>
            <a:r>
              <a:rPr lang="en-US" sz="2000"/>
              <a:t>x</a:t>
            </a:r>
            <a:r>
              <a:rPr lang="en-US" sz="2000" baseline="-25000"/>
              <a:t>i</a:t>
            </a:r>
          </a:p>
        </p:txBody>
      </p:sp>
      <p:sp>
        <p:nvSpPr>
          <p:cNvPr id="90126" name="Rectangle 15"/>
          <p:cNvSpPr>
            <a:spLocks noChangeArrowheads="1"/>
          </p:cNvSpPr>
          <p:nvPr/>
        </p:nvSpPr>
        <p:spPr bwMode="auto">
          <a:xfrm>
            <a:off x="215900" y="4030663"/>
            <a:ext cx="1063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Symbol" pitchFamily="18" charset="2"/>
              </a:rPr>
              <a:t></a:t>
            </a:r>
          </a:p>
        </p:txBody>
      </p:sp>
      <p:sp>
        <p:nvSpPr>
          <p:cNvPr id="90127" name="Freeform 16"/>
          <p:cNvSpPr>
            <a:spLocks/>
          </p:cNvSpPr>
          <p:nvPr/>
        </p:nvSpPr>
        <p:spPr bwMode="auto">
          <a:xfrm>
            <a:off x="4065588" y="4462463"/>
            <a:ext cx="4011612" cy="1617662"/>
          </a:xfrm>
          <a:custGeom>
            <a:avLst/>
            <a:gdLst>
              <a:gd name="T0" fmla="*/ 0 w 3654"/>
              <a:gd name="T1" fmla="*/ 2147483647 h 1019"/>
              <a:gd name="T2" fmla="*/ 2147483647 w 3654"/>
              <a:gd name="T3" fmla="*/ 2147483647 h 1019"/>
              <a:gd name="T4" fmla="*/ 2147483647 w 3654"/>
              <a:gd name="T5" fmla="*/ 2147483647 h 1019"/>
              <a:gd name="T6" fmla="*/ 2147483647 w 3654"/>
              <a:gd name="T7" fmla="*/ 2147483647 h 1019"/>
              <a:gd name="T8" fmla="*/ 0 60000 65536"/>
              <a:gd name="T9" fmla="*/ 0 60000 65536"/>
              <a:gd name="T10" fmla="*/ 0 60000 65536"/>
              <a:gd name="T11" fmla="*/ 0 60000 65536"/>
              <a:gd name="T12" fmla="*/ 0 w 3654"/>
              <a:gd name="T13" fmla="*/ 0 h 1019"/>
              <a:gd name="T14" fmla="*/ 3654 w 3654"/>
              <a:gd name="T15" fmla="*/ 1019 h 10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54" h="1019">
                <a:moveTo>
                  <a:pt x="0" y="1019"/>
                </a:moveTo>
                <a:cubicBezTo>
                  <a:pt x="162" y="926"/>
                  <a:pt x="578" y="619"/>
                  <a:pt x="972" y="460"/>
                </a:cubicBezTo>
                <a:cubicBezTo>
                  <a:pt x="1366" y="301"/>
                  <a:pt x="1917" y="130"/>
                  <a:pt x="2364" y="65"/>
                </a:cubicBezTo>
                <a:cubicBezTo>
                  <a:pt x="2811" y="0"/>
                  <a:pt x="3385" y="70"/>
                  <a:pt x="3654" y="71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8" name="Freeform 17"/>
          <p:cNvSpPr>
            <a:spLocks/>
          </p:cNvSpPr>
          <p:nvPr/>
        </p:nvSpPr>
        <p:spPr bwMode="auto">
          <a:xfrm>
            <a:off x="4695825" y="5092700"/>
            <a:ext cx="3143250" cy="989013"/>
          </a:xfrm>
          <a:custGeom>
            <a:avLst/>
            <a:gdLst>
              <a:gd name="T0" fmla="*/ 0 w 1980"/>
              <a:gd name="T1" fmla="*/ 2147483647 h 623"/>
              <a:gd name="T2" fmla="*/ 2147483647 w 1980"/>
              <a:gd name="T3" fmla="*/ 2147483647 h 623"/>
              <a:gd name="T4" fmla="*/ 2147483647 w 1980"/>
              <a:gd name="T5" fmla="*/ 2147483647 h 623"/>
              <a:gd name="T6" fmla="*/ 2147483647 w 1980"/>
              <a:gd name="T7" fmla="*/ 2147483647 h 623"/>
              <a:gd name="T8" fmla="*/ 2147483647 w 1980"/>
              <a:gd name="T9" fmla="*/ 2147483647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0"/>
              <a:gd name="T16" fmla="*/ 0 h 623"/>
              <a:gd name="T17" fmla="*/ 1980 w 1980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0" h="623">
                <a:moveTo>
                  <a:pt x="0" y="623"/>
                </a:moveTo>
                <a:cubicBezTo>
                  <a:pt x="53" y="572"/>
                  <a:pt x="191" y="408"/>
                  <a:pt x="315" y="317"/>
                </a:cubicBezTo>
                <a:cubicBezTo>
                  <a:pt x="439" y="226"/>
                  <a:pt x="582" y="129"/>
                  <a:pt x="742" y="77"/>
                </a:cubicBezTo>
                <a:cubicBezTo>
                  <a:pt x="902" y="25"/>
                  <a:pt x="1067" y="10"/>
                  <a:pt x="1273" y="5"/>
                </a:cubicBezTo>
                <a:cubicBezTo>
                  <a:pt x="1479" y="0"/>
                  <a:pt x="1833" y="38"/>
                  <a:pt x="1980" y="47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9" name="Freeform 18"/>
          <p:cNvSpPr>
            <a:spLocks/>
          </p:cNvSpPr>
          <p:nvPr/>
        </p:nvSpPr>
        <p:spPr bwMode="auto">
          <a:xfrm>
            <a:off x="3838575" y="2457450"/>
            <a:ext cx="3248025" cy="1547813"/>
          </a:xfrm>
          <a:custGeom>
            <a:avLst/>
            <a:gdLst>
              <a:gd name="T0" fmla="*/ 0 w 2958"/>
              <a:gd name="T1" fmla="*/ 2147483647 h 975"/>
              <a:gd name="T2" fmla="*/ 2147483647 w 2958"/>
              <a:gd name="T3" fmla="*/ 2147483647 h 975"/>
              <a:gd name="T4" fmla="*/ 2147483647 w 2958"/>
              <a:gd name="T5" fmla="*/ 2147483647 h 975"/>
              <a:gd name="T6" fmla="*/ 2147483647 w 2958"/>
              <a:gd name="T7" fmla="*/ 2147483647 h 975"/>
              <a:gd name="T8" fmla="*/ 2147483647 w 2958"/>
              <a:gd name="T9" fmla="*/ 0 h 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8"/>
              <a:gd name="T16" fmla="*/ 0 h 975"/>
              <a:gd name="T17" fmla="*/ 2958 w 2958"/>
              <a:gd name="T18" fmla="*/ 975 h 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8" h="975">
                <a:moveTo>
                  <a:pt x="0" y="912"/>
                </a:moveTo>
                <a:cubicBezTo>
                  <a:pt x="145" y="919"/>
                  <a:pt x="591" y="975"/>
                  <a:pt x="869" y="953"/>
                </a:cubicBezTo>
                <a:cubicBezTo>
                  <a:pt x="1147" y="931"/>
                  <a:pt x="1426" y="861"/>
                  <a:pt x="1667" y="779"/>
                </a:cubicBezTo>
                <a:cubicBezTo>
                  <a:pt x="1908" y="697"/>
                  <a:pt x="2100" y="591"/>
                  <a:pt x="2315" y="461"/>
                </a:cubicBezTo>
                <a:cubicBezTo>
                  <a:pt x="2530" y="331"/>
                  <a:pt x="2824" y="96"/>
                  <a:pt x="2958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0" name="Freeform 19"/>
          <p:cNvSpPr>
            <a:spLocks/>
          </p:cNvSpPr>
          <p:nvPr/>
        </p:nvSpPr>
        <p:spPr bwMode="auto">
          <a:xfrm>
            <a:off x="3429000" y="2695575"/>
            <a:ext cx="3930650" cy="1938338"/>
          </a:xfrm>
          <a:custGeom>
            <a:avLst/>
            <a:gdLst>
              <a:gd name="T0" fmla="*/ 0 w 3580"/>
              <a:gd name="T1" fmla="*/ 2147483647 h 1221"/>
              <a:gd name="T2" fmla="*/ 2147483647 w 3580"/>
              <a:gd name="T3" fmla="*/ 2147483647 h 1221"/>
              <a:gd name="T4" fmla="*/ 2147483647 w 3580"/>
              <a:gd name="T5" fmla="*/ 2147483647 h 1221"/>
              <a:gd name="T6" fmla="*/ 2147483647 w 3580"/>
              <a:gd name="T7" fmla="*/ 0 h 1221"/>
              <a:gd name="T8" fmla="*/ 0 60000 65536"/>
              <a:gd name="T9" fmla="*/ 0 60000 65536"/>
              <a:gd name="T10" fmla="*/ 0 60000 65536"/>
              <a:gd name="T11" fmla="*/ 0 60000 65536"/>
              <a:gd name="T12" fmla="*/ 0 w 3580"/>
              <a:gd name="T13" fmla="*/ 0 h 1221"/>
              <a:gd name="T14" fmla="*/ 3580 w 3580"/>
              <a:gd name="T15" fmla="*/ 1221 h 12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80" h="1221">
                <a:moveTo>
                  <a:pt x="0" y="1221"/>
                </a:moveTo>
                <a:cubicBezTo>
                  <a:pt x="194" y="1207"/>
                  <a:pt x="744" y="1217"/>
                  <a:pt x="1166" y="1133"/>
                </a:cubicBezTo>
                <a:cubicBezTo>
                  <a:pt x="1588" y="1049"/>
                  <a:pt x="2132" y="903"/>
                  <a:pt x="2534" y="714"/>
                </a:cubicBezTo>
                <a:cubicBezTo>
                  <a:pt x="2936" y="526"/>
                  <a:pt x="3362" y="149"/>
                  <a:pt x="3580" y="0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1" name="Rectangle 20"/>
          <p:cNvSpPr>
            <a:spLocks noChangeArrowheads="1"/>
          </p:cNvSpPr>
          <p:nvPr/>
        </p:nvSpPr>
        <p:spPr bwMode="auto">
          <a:xfrm>
            <a:off x="219075" y="2336800"/>
            <a:ext cx="1765300" cy="16256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Confidence Interval for the </a:t>
            </a:r>
            <a:r>
              <a:rPr lang="en-US" sz="2000">
                <a:solidFill>
                  <a:srgbClr val="0000FF"/>
                </a:solidFill>
              </a:rPr>
              <a:t>expected value </a:t>
            </a:r>
            <a:r>
              <a:rPr lang="en-US" sz="2000"/>
              <a:t>of y, given x</a:t>
            </a:r>
            <a:r>
              <a:rPr lang="en-US" baseline="-25000"/>
              <a:t>i</a:t>
            </a:r>
          </a:p>
        </p:txBody>
      </p:sp>
      <p:sp>
        <p:nvSpPr>
          <p:cNvPr id="90132" name="Line 21"/>
          <p:cNvSpPr>
            <a:spLocks noChangeShapeType="1"/>
          </p:cNvSpPr>
          <p:nvPr/>
        </p:nvSpPr>
        <p:spPr bwMode="auto">
          <a:xfrm flipH="1" flipV="1">
            <a:off x="3009900" y="4310063"/>
            <a:ext cx="3162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Oval 22"/>
          <p:cNvSpPr>
            <a:spLocks noChangeArrowheads="1"/>
          </p:cNvSpPr>
          <p:nvPr/>
        </p:nvSpPr>
        <p:spPr bwMode="auto">
          <a:xfrm>
            <a:off x="6096000" y="4233863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34" name="Rectangle 23"/>
          <p:cNvSpPr>
            <a:spLocks noChangeArrowheads="1"/>
          </p:cNvSpPr>
          <p:nvPr/>
        </p:nvSpPr>
        <p:spPr bwMode="auto">
          <a:xfrm>
            <a:off x="144463" y="5270500"/>
            <a:ext cx="2441575" cy="1076325"/>
          </a:xfrm>
          <a:prstGeom prst="rect">
            <a:avLst/>
          </a:prstGeom>
          <a:solidFill>
            <a:srgbClr val="FADC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Prediction Interval for an </a:t>
            </a:r>
            <a:r>
              <a:rPr lang="en-US" sz="2000">
                <a:solidFill>
                  <a:schemeClr val="hlink"/>
                </a:solidFill>
              </a:rPr>
              <a:t>single observed</a:t>
            </a:r>
            <a:r>
              <a:rPr lang="en-US" sz="2000"/>
              <a:t> y</a:t>
            </a:r>
            <a:r>
              <a:rPr lang="en-US"/>
              <a:t>,</a:t>
            </a:r>
            <a:r>
              <a:rPr lang="en-US" sz="2000"/>
              <a:t> given x</a:t>
            </a:r>
            <a:r>
              <a:rPr lang="en-US" baseline="-25000"/>
              <a:t>i</a:t>
            </a:r>
          </a:p>
        </p:txBody>
      </p:sp>
      <p:sp>
        <p:nvSpPr>
          <p:cNvPr id="90135" name="Line 24"/>
          <p:cNvSpPr>
            <a:spLocks noChangeShapeType="1"/>
          </p:cNvSpPr>
          <p:nvPr/>
        </p:nvSpPr>
        <p:spPr bwMode="auto">
          <a:xfrm flipH="1">
            <a:off x="3009900" y="3317875"/>
            <a:ext cx="3162300" cy="1588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Line 25"/>
          <p:cNvSpPr>
            <a:spLocks noChangeShapeType="1"/>
          </p:cNvSpPr>
          <p:nvPr/>
        </p:nvSpPr>
        <p:spPr bwMode="auto">
          <a:xfrm flipH="1">
            <a:off x="3009900" y="5097463"/>
            <a:ext cx="3162300" cy="1587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Line 26"/>
          <p:cNvSpPr>
            <a:spLocks noChangeShapeType="1"/>
          </p:cNvSpPr>
          <p:nvPr/>
        </p:nvSpPr>
        <p:spPr bwMode="auto">
          <a:xfrm flipH="1">
            <a:off x="3009900" y="4689475"/>
            <a:ext cx="3162300" cy="1588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Line 27"/>
          <p:cNvSpPr>
            <a:spLocks noChangeShapeType="1"/>
          </p:cNvSpPr>
          <p:nvPr/>
        </p:nvSpPr>
        <p:spPr bwMode="auto">
          <a:xfrm flipH="1">
            <a:off x="3009900" y="3851275"/>
            <a:ext cx="3162300" cy="1588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Line 28"/>
          <p:cNvSpPr>
            <a:spLocks noChangeShapeType="1"/>
          </p:cNvSpPr>
          <p:nvPr/>
        </p:nvSpPr>
        <p:spPr bwMode="auto">
          <a:xfrm>
            <a:off x="1676400" y="43100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40" name="Rectangle 29"/>
          <p:cNvSpPr>
            <a:spLocks noChangeArrowheads="1"/>
          </p:cNvSpPr>
          <p:nvPr/>
        </p:nvSpPr>
        <p:spPr bwMode="auto">
          <a:xfrm>
            <a:off x="219075" y="4095750"/>
            <a:ext cx="14478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41" name="Text Box 31"/>
          <p:cNvSpPr txBox="1">
            <a:spLocks noChangeArrowheads="1"/>
          </p:cNvSpPr>
          <p:nvPr/>
        </p:nvSpPr>
        <p:spPr bwMode="auto">
          <a:xfrm>
            <a:off x="1828800" y="1524000"/>
            <a:ext cx="64770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Goal:  Form intervals around y to express uncertainty about the value of y for a given x</a:t>
            </a:r>
            <a:r>
              <a:rPr lang="en-US" baseline="-25000"/>
              <a:t>i</a:t>
            </a:r>
          </a:p>
        </p:txBody>
      </p:sp>
      <p:sp>
        <p:nvSpPr>
          <p:cNvPr id="90142" name="Rectangle 32"/>
          <p:cNvSpPr>
            <a:spLocks noChangeArrowheads="1"/>
          </p:cNvSpPr>
          <p:nvPr/>
        </p:nvSpPr>
        <p:spPr bwMode="auto">
          <a:xfrm>
            <a:off x="8455025" y="2984500"/>
            <a:ext cx="2698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y</a:t>
            </a:r>
            <a:endParaRPr lang="en-US" sz="2000" baseline="-25000"/>
          </a:p>
        </p:txBody>
      </p:sp>
      <p:sp>
        <p:nvSpPr>
          <p:cNvPr id="90143" name="Rectangle 33"/>
          <p:cNvSpPr>
            <a:spLocks noChangeArrowheads="1"/>
          </p:cNvSpPr>
          <p:nvPr/>
        </p:nvSpPr>
        <p:spPr bwMode="auto">
          <a:xfrm>
            <a:off x="8458200" y="2743200"/>
            <a:ext cx="381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Symbol" pitchFamily="18" charset="2"/>
              </a:rPr>
              <a:t></a:t>
            </a:r>
          </a:p>
        </p:txBody>
      </p:sp>
      <p:sp>
        <p:nvSpPr>
          <p:cNvPr id="90144" name="Footer Placeholder 3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45" name="Slide Number Placeholder 3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59BF82C-E005-4E04-BC16-C2B52419B059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6962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for </a:t>
            </a:r>
            <a:br>
              <a:rPr lang="en-US" smtClean="0"/>
            </a:br>
            <a:r>
              <a:rPr lang="en-US" smtClean="0"/>
              <a:t>the Average Y, Given X</a:t>
            </a:r>
          </a:p>
        </p:txBody>
      </p:sp>
      <p:sp>
        <p:nvSpPr>
          <p:cNvPr id="35867" name="Rectangle 3"/>
          <p:cNvSpPr>
            <a:spLocks noChangeArrowheads="1"/>
          </p:cNvSpPr>
          <p:nvPr/>
        </p:nvSpPr>
        <p:spPr bwMode="auto">
          <a:xfrm>
            <a:off x="538163" y="16002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8" name="Rectangle 4"/>
          <p:cNvSpPr>
            <a:spLocks noChangeArrowheads="1"/>
          </p:cNvSpPr>
          <p:nvPr/>
        </p:nvSpPr>
        <p:spPr bwMode="auto">
          <a:xfrm>
            <a:off x="914400" y="1676400"/>
            <a:ext cx="7391400" cy="865188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Confidence interval estimate for the 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</a:rPr>
              <a:t>expected value of y</a:t>
            </a:r>
            <a:r>
              <a:rPr lang="en-US" sz="2800">
                <a:solidFill>
                  <a:srgbClr val="0000FF"/>
                </a:solidFill>
              </a:rPr>
              <a:t>  </a:t>
            </a:r>
            <a:r>
              <a:rPr lang="en-US" sz="2800"/>
              <a:t>given a particular x</a:t>
            </a:r>
            <a:r>
              <a:rPr lang="en-US" sz="2800" baseline="-25000"/>
              <a:t>i</a:t>
            </a:r>
          </a:p>
        </p:txBody>
      </p:sp>
      <p:sp>
        <p:nvSpPr>
          <p:cNvPr id="35869" name="Rectangle 5"/>
          <p:cNvSpPr>
            <a:spLocks noChangeArrowheads="1"/>
          </p:cNvSpPr>
          <p:nvPr/>
        </p:nvSpPr>
        <p:spPr bwMode="auto">
          <a:xfrm>
            <a:off x="1719263" y="5148263"/>
            <a:ext cx="577850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Notice that the formula involves the term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sz="1800"/>
              <a:t>so the size of interval varies according to the distance x</a:t>
            </a:r>
            <a:r>
              <a:rPr lang="en-US" sz="1800" baseline="-25000"/>
              <a:t>n+1</a:t>
            </a:r>
            <a:r>
              <a:rPr lang="en-US" sz="1800"/>
              <a:t> is from the mean,</a:t>
            </a:r>
            <a:r>
              <a:rPr lang="en-US" sz="1400"/>
              <a:t> </a:t>
            </a:r>
            <a:r>
              <a:rPr lang="en-US" sz="1800"/>
              <a:t>x    </a:t>
            </a:r>
            <a:endParaRPr lang="en-US" sz="1800" b="1"/>
          </a:p>
        </p:txBody>
      </p:sp>
      <p:graphicFrame>
        <p:nvGraphicFramePr>
          <p:cNvPr id="35864" name="Object 24"/>
          <p:cNvGraphicFramePr>
            <a:graphicFrameLocks noChangeAspect="1"/>
          </p:cNvGraphicFramePr>
          <p:nvPr/>
        </p:nvGraphicFramePr>
        <p:xfrm>
          <a:off x="1409700" y="2770188"/>
          <a:ext cx="6405563" cy="2078037"/>
        </p:xfrm>
        <a:graphic>
          <a:graphicData uri="http://schemas.openxmlformats.org/presentationml/2006/ole">
            <p:oleObj spid="_x0000_s35864" name="Equation" r:id="rId3" imgW="2882900" imgH="939800" progId="Equation.3">
              <p:embed/>
            </p:oleObj>
          </a:graphicData>
        </a:graphic>
      </p:graphicFrame>
      <p:sp>
        <p:nvSpPr>
          <p:cNvPr id="35870" name="Line 7"/>
          <p:cNvSpPr>
            <a:spLocks noChangeShapeType="1"/>
          </p:cNvSpPr>
          <p:nvPr/>
        </p:nvSpPr>
        <p:spPr bwMode="auto">
          <a:xfrm>
            <a:off x="4054475" y="6062663"/>
            <a:ext cx="115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5865" name="Object 25"/>
          <p:cNvGraphicFramePr>
            <a:graphicFrameLocks noChangeAspect="1"/>
          </p:cNvGraphicFramePr>
          <p:nvPr/>
        </p:nvGraphicFramePr>
        <p:xfrm>
          <a:off x="5997575" y="5111750"/>
          <a:ext cx="1135063" cy="406400"/>
        </p:xfrm>
        <a:graphic>
          <a:graphicData uri="http://schemas.openxmlformats.org/presentationml/2006/ole">
            <p:oleObj spid="_x0000_s35865" name="Equation" r:id="rId4" imgW="634725" imgH="228501" progId="Equation.3">
              <p:embed/>
            </p:oleObj>
          </a:graphicData>
        </a:graphic>
      </p:graphicFrame>
      <p:sp>
        <p:nvSpPr>
          <p:cNvPr id="35871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7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4EE835C1-2791-4CCD-B89F-7B82E884CFD9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6962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Prediction Interval for </a:t>
            </a:r>
            <a:br>
              <a:rPr lang="en-US" smtClean="0"/>
            </a:br>
            <a:r>
              <a:rPr lang="en-US" smtClean="0"/>
              <a:t>an Individual Y, Given X</a:t>
            </a:r>
          </a:p>
        </p:txBody>
      </p:sp>
      <p:sp>
        <p:nvSpPr>
          <p:cNvPr id="36880" name="Rectangle 3"/>
          <p:cNvSpPr>
            <a:spLocks noChangeArrowheads="1"/>
          </p:cNvSpPr>
          <p:nvPr/>
        </p:nvSpPr>
        <p:spPr bwMode="auto">
          <a:xfrm>
            <a:off x="538163" y="16002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1" name="Rectangle 10"/>
          <p:cNvSpPr>
            <a:spLocks noChangeArrowheads="1"/>
          </p:cNvSpPr>
          <p:nvPr/>
        </p:nvSpPr>
        <p:spPr bwMode="auto">
          <a:xfrm>
            <a:off x="914400" y="1676400"/>
            <a:ext cx="7391400" cy="869950"/>
          </a:xfrm>
          <a:prstGeom prst="rect">
            <a:avLst/>
          </a:prstGeom>
          <a:solidFill>
            <a:srgbClr val="FADC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Confidence interval estimate for an </a:t>
            </a:r>
            <a:r>
              <a:rPr lang="en-US" sz="2800" b="1">
                <a:solidFill>
                  <a:srgbClr val="0000FF"/>
                </a:solidFill>
              </a:rPr>
              <a:t>actual observed value of y</a:t>
            </a:r>
            <a:r>
              <a:rPr lang="en-US" sz="2800"/>
              <a:t>  given a particular x</a:t>
            </a:r>
            <a:r>
              <a:rPr lang="en-US" sz="2800" baseline="-25000"/>
              <a:t>i</a:t>
            </a:r>
          </a:p>
        </p:txBody>
      </p:sp>
      <p:sp>
        <p:nvSpPr>
          <p:cNvPr id="36882" name="Text Box 13"/>
          <p:cNvSpPr txBox="1">
            <a:spLocks noChangeArrowheads="1"/>
          </p:cNvSpPr>
          <p:nvPr/>
        </p:nvSpPr>
        <p:spPr bwMode="auto">
          <a:xfrm>
            <a:off x="2743200" y="5548313"/>
            <a:ext cx="5257800" cy="660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This extra term adds to the interval width to reflect the added uncertainty for an individual case</a:t>
            </a:r>
          </a:p>
        </p:txBody>
      </p:sp>
      <p:sp>
        <p:nvSpPr>
          <p:cNvPr id="36883" name="Oval 11"/>
          <p:cNvSpPr>
            <a:spLocks noChangeArrowheads="1"/>
          </p:cNvSpPr>
          <p:nvPr/>
        </p:nvSpPr>
        <p:spPr bwMode="auto">
          <a:xfrm>
            <a:off x="5410200" y="3657600"/>
            <a:ext cx="381000" cy="685800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1206500" y="2952750"/>
          <a:ext cx="6827838" cy="2078038"/>
        </p:xfrm>
        <a:graphic>
          <a:graphicData uri="http://schemas.openxmlformats.org/presentationml/2006/ole">
            <p:oleObj spid="_x0000_s36878" name="Equation" r:id="rId3" imgW="3073400" imgH="939800" progId="Equation.3">
              <p:embed/>
            </p:oleObj>
          </a:graphicData>
        </a:graphic>
      </p:graphicFrame>
      <p:sp>
        <p:nvSpPr>
          <p:cNvPr id="36884" name="Line 12"/>
          <p:cNvSpPr>
            <a:spLocks noChangeShapeType="1"/>
          </p:cNvSpPr>
          <p:nvPr/>
        </p:nvSpPr>
        <p:spPr bwMode="auto">
          <a:xfrm flipV="1">
            <a:off x="4718050" y="4672013"/>
            <a:ext cx="0" cy="8699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5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86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22D6B222-8524-4045-8337-772BD0A74310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Confidence Interval for </a:t>
            </a:r>
            <a:br>
              <a:rPr lang="en-US" smtClean="0"/>
            </a:br>
            <a:r>
              <a:rPr lang="en-US" smtClean="0"/>
              <a:t>the Average Y, Given X</a:t>
            </a:r>
          </a:p>
        </p:txBody>
      </p:sp>
      <p:sp>
        <p:nvSpPr>
          <p:cNvPr id="37927" name="Rectangle 3"/>
          <p:cNvSpPr>
            <a:spLocks noChangeArrowheads="1"/>
          </p:cNvSpPr>
          <p:nvPr/>
        </p:nvSpPr>
        <p:spPr bwMode="auto">
          <a:xfrm>
            <a:off x="609600" y="2362200"/>
            <a:ext cx="8001000" cy="8953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00"/>
              <a:t>Find the 95% confidence interval for the mean price of 2,000 square-foot houses</a:t>
            </a:r>
          </a:p>
        </p:txBody>
      </p:sp>
      <p:sp>
        <p:nvSpPr>
          <p:cNvPr id="37928" name="Rectangle 4"/>
          <p:cNvSpPr>
            <a:spLocks noChangeArrowheads="1"/>
          </p:cNvSpPr>
          <p:nvPr/>
        </p:nvSpPr>
        <p:spPr bwMode="auto">
          <a:xfrm>
            <a:off x="457200" y="3505200"/>
            <a:ext cx="807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Predicted Price y</a:t>
            </a:r>
            <a:r>
              <a:rPr lang="en-US" baseline="-25000"/>
              <a:t>i</a:t>
            </a:r>
            <a:r>
              <a:rPr lang="en-US"/>
              <a:t> = 317.85 ($1,000s)</a:t>
            </a:r>
          </a:p>
        </p:txBody>
      </p:sp>
      <p:sp>
        <p:nvSpPr>
          <p:cNvPr id="37929" name="Rectangle 5"/>
          <p:cNvSpPr>
            <a:spLocks noChangeArrowheads="1"/>
          </p:cNvSpPr>
          <p:nvPr/>
        </p:nvSpPr>
        <p:spPr bwMode="auto">
          <a:xfrm>
            <a:off x="2597150" y="3303588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</a:t>
            </a:r>
          </a:p>
        </p:txBody>
      </p:sp>
      <p:graphicFrame>
        <p:nvGraphicFramePr>
          <p:cNvPr id="37923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7923" name="Equation" r:id="rId3" imgW="162105" imgH="275422" progId="Equation.3">
              <p:embed/>
            </p:oleObj>
          </a:graphicData>
        </a:graphic>
      </p:graphicFrame>
      <p:graphicFrame>
        <p:nvGraphicFramePr>
          <p:cNvPr id="37924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7924" name="Equation" r:id="rId4" imgW="162105" imgH="275422" progId="Equation.3">
              <p:embed/>
            </p:oleObj>
          </a:graphicData>
        </a:graphic>
      </p:graphicFrame>
      <p:sp>
        <p:nvSpPr>
          <p:cNvPr id="37930" name="Rectangle 8"/>
          <p:cNvSpPr>
            <a:spLocks noChangeArrowheads="1"/>
          </p:cNvSpPr>
          <p:nvPr/>
        </p:nvSpPr>
        <p:spPr bwMode="auto">
          <a:xfrm>
            <a:off x="950913" y="1563688"/>
            <a:ext cx="7388225" cy="6096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Confidence Interval Estimate for E(Y</a:t>
            </a:r>
            <a:r>
              <a:rPr lang="en-US" sz="2800" baseline="-25000"/>
              <a:t>n+1</a:t>
            </a:r>
            <a:r>
              <a:rPr lang="en-US" sz="2800"/>
              <a:t>|X</a:t>
            </a:r>
            <a:r>
              <a:rPr lang="en-US" sz="2800" baseline="-25000"/>
              <a:t>n+1</a:t>
            </a:r>
            <a:r>
              <a:rPr lang="en-US" sz="2800"/>
              <a:t>)</a:t>
            </a:r>
            <a:endParaRPr lang="en-US" i="1"/>
          </a:p>
        </p:txBody>
      </p:sp>
      <p:graphicFrame>
        <p:nvGraphicFramePr>
          <p:cNvPr id="37925" name="Object 37"/>
          <p:cNvGraphicFramePr>
            <a:graphicFrameLocks noChangeAspect="1"/>
          </p:cNvGraphicFramePr>
          <p:nvPr/>
        </p:nvGraphicFramePr>
        <p:xfrm>
          <a:off x="1385888" y="4124325"/>
          <a:ext cx="6113462" cy="1003300"/>
        </p:xfrm>
        <a:graphic>
          <a:graphicData uri="http://schemas.openxmlformats.org/presentationml/2006/ole">
            <p:oleObj spid="_x0000_s37925" name="Equation" r:id="rId5" imgW="3086100" imgH="508000" progId="Equation.3">
              <p:embed/>
            </p:oleObj>
          </a:graphicData>
        </a:graphic>
      </p:graphicFrame>
      <p:sp>
        <p:nvSpPr>
          <p:cNvPr id="37931" name="Rectangle 10"/>
          <p:cNvSpPr>
            <a:spLocks noChangeArrowheads="1"/>
          </p:cNvSpPr>
          <p:nvPr/>
        </p:nvSpPr>
        <p:spPr bwMode="auto">
          <a:xfrm>
            <a:off x="593725" y="5486400"/>
            <a:ext cx="8001000" cy="8318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confidence interval endpoints are 280.73 and 354.97, or from $280,730 to $354,970</a:t>
            </a:r>
          </a:p>
        </p:txBody>
      </p:sp>
      <p:sp>
        <p:nvSpPr>
          <p:cNvPr id="37932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933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04A95E2-71EF-4C18-9655-A0F1E0290F57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Prediction Interval for </a:t>
            </a:r>
            <a:br>
              <a:rPr lang="en-US" smtClean="0"/>
            </a:br>
            <a:r>
              <a:rPr lang="en-US" smtClean="0"/>
              <a:t>an Individual Y, Given X</a:t>
            </a:r>
          </a:p>
        </p:txBody>
      </p:sp>
      <p:sp>
        <p:nvSpPr>
          <p:cNvPr id="38951" name="Rectangle 3"/>
          <p:cNvSpPr>
            <a:spLocks noChangeArrowheads="1"/>
          </p:cNvSpPr>
          <p:nvPr/>
        </p:nvSpPr>
        <p:spPr bwMode="auto">
          <a:xfrm>
            <a:off x="609600" y="2362200"/>
            <a:ext cx="8001000" cy="8953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00"/>
              <a:t>Find the 95% confidence interval for an individual house with 2,000 square feet</a:t>
            </a:r>
          </a:p>
        </p:txBody>
      </p:sp>
      <p:sp>
        <p:nvSpPr>
          <p:cNvPr id="38952" name="Rectangle 4"/>
          <p:cNvSpPr>
            <a:spLocks noChangeArrowheads="1"/>
          </p:cNvSpPr>
          <p:nvPr/>
        </p:nvSpPr>
        <p:spPr bwMode="auto">
          <a:xfrm>
            <a:off x="457200" y="3505200"/>
            <a:ext cx="807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Predicted Price y</a:t>
            </a:r>
            <a:r>
              <a:rPr lang="en-US" baseline="-25000"/>
              <a:t>i</a:t>
            </a:r>
            <a:r>
              <a:rPr lang="en-US"/>
              <a:t> = 317.85 ($1,000s)</a:t>
            </a:r>
          </a:p>
        </p:txBody>
      </p:sp>
      <p:sp>
        <p:nvSpPr>
          <p:cNvPr id="38953" name="Rectangle 5"/>
          <p:cNvSpPr>
            <a:spLocks noChangeArrowheads="1"/>
          </p:cNvSpPr>
          <p:nvPr/>
        </p:nvSpPr>
        <p:spPr bwMode="auto">
          <a:xfrm>
            <a:off x="2590800" y="3303588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</a:t>
            </a:r>
          </a:p>
        </p:txBody>
      </p:sp>
      <p:graphicFrame>
        <p:nvGraphicFramePr>
          <p:cNvPr id="38947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8947" name="Equation" r:id="rId3" imgW="162105" imgH="275422" progId="Equation.3">
              <p:embed/>
            </p:oleObj>
          </a:graphicData>
        </a:graphic>
      </p:graphicFrame>
      <p:graphicFrame>
        <p:nvGraphicFramePr>
          <p:cNvPr id="38948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8948" name="Equation" r:id="rId4" imgW="162105" imgH="275422" progId="Equation.3">
              <p:embed/>
            </p:oleObj>
          </a:graphicData>
        </a:graphic>
      </p:graphicFrame>
      <p:sp>
        <p:nvSpPr>
          <p:cNvPr id="38954" name="Rectangle 8"/>
          <p:cNvSpPr>
            <a:spLocks noChangeArrowheads="1"/>
          </p:cNvSpPr>
          <p:nvPr/>
        </p:nvSpPr>
        <p:spPr bwMode="auto">
          <a:xfrm>
            <a:off x="1600200" y="1600200"/>
            <a:ext cx="6176963" cy="639763"/>
          </a:xfrm>
          <a:prstGeom prst="rect">
            <a:avLst/>
          </a:prstGeom>
          <a:solidFill>
            <a:srgbClr val="FADC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Confidence Interval Estimate for y</a:t>
            </a:r>
            <a:r>
              <a:rPr lang="en-US" sz="2800" baseline="-25000"/>
              <a:t>n+1</a:t>
            </a:r>
            <a:endParaRPr lang="en-US" i="1" baseline="-25000"/>
          </a:p>
        </p:txBody>
      </p:sp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846138" y="4114800"/>
          <a:ext cx="7426325" cy="1160463"/>
        </p:xfrm>
        <a:graphic>
          <a:graphicData uri="http://schemas.openxmlformats.org/presentationml/2006/ole">
            <p:oleObj spid="_x0000_s38949" name="Equation" r:id="rId5" imgW="3403600" imgH="533400" progId="Equation.3">
              <p:embed/>
            </p:oleObj>
          </a:graphicData>
        </a:graphic>
      </p:graphicFrame>
      <p:sp>
        <p:nvSpPr>
          <p:cNvPr id="38955" name="Rectangle 10"/>
          <p:cNvSpPr>
            <a:spLocks noChangeArrowheads="1"/>
          </p:cNvSpPr>
          <p:nvPr/>
        </p:nvSpPr>
        <p:spPr bwMode="auto">
          <a:xfrm>
            <a:off x="685800" y="5486400"/>
            <a:ext cx="7924800" cy="831850"/>
          </a:xfrm>
          <a:prstGeom prst="rect">
            <a:avLst/>
          </a:prstGeom>
          <a:solidFill>
            <a:srgbClr val="FADC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confidence interval endpoints are 215.57 and 420.13, or from $215,570 to $420,130</a:t>
            </a:r>
          </a:p>
        </p:txBody>
      </p:sp>
      <p:sp>
        <p:nvSpPr>
          <p:cNvPr id="38956" name="Rectangle 12"/>
          <p:cNvSpPr>
            <a:spLocks noChangeArrowheads="1"/>
          </p:cNvSpPr>
          <p:nvPr/>
        </p:nvSpPr>
        <p:spPr bwMode="auto">
          <a:xfrm>
            <a:off x="6765925" y="1417638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</a:t>
            </a:r>
          </a:p>
        </p:txBody>
      </p:sp>
      <p:sp>
        <p:nvSpPr>
          <p:cNvPr id="38957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58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ED8253EF-B7F4-4A26-A516-37A6E83AFC2C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73038"/>
            <a:ext cx="7078662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Regression analysis </a:t>
            </a:r>
            <a:r>
              <a:rPr lang="en-US" smtClean="0"/>
              <a:t>is used to: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Predict the value of a dependent variable based on the value of at least one independent variable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Explain the impact of changes in an independent variable on the dependent variable</a:t>
            </a:r>
          </a:p>
          <a:p>
            <a:pPr lvl="1" eaLnBrk="1" hangingPunct="1">
              <a:spcBef>
                <a:spcPct val="40000"/>
              </a:spcBef>
            </a:pPr>
            <a:endParaRPr lang="en-US" sz="800" smtClean="0"/>
          </a:p>
          <a:p>
            <a:pPr eaLnBrk="1" hangingPunct="1"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Dependent variable:  </a:t>
            </a:r>
            <a:r>
              <a:rPr lang="en-US" sz="2400" smtClean="0"/>
              <a:t>the variable we wish to explain</a:t>
            </a:r>
          </a:p>
          <a:p>
            <a:pPr eaLnBrk="1" hangingPunct="1"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smtClean="0"/>
              <a:t>				    </a:t>
            </a:r>
            <a:r>
              <a:rPr lang="en-US" sz="2000" smtClean="0"/>
              <a:t>(also called the </a:t>
            </a:r>
            <a:r>
              <a:rPr lang="en-US" sz="2000" smtClean="0">
                <a:solidFill>
                  <a:srgbClr val="0000FF"/>
                </a:solidFill>
              </a:rPr>
              <a:t>endogenous variable</a:t>
            </a:r>
            <a:r>
              <a:rPr lang="en-US" sz="2000" smtClean="0"/>
              <a:t>)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Independent variable:  </a:t>
            </a:r>
            <a:r>
              <a:rPr lang="en-US" sz="2400" smtClean="0"/>
              <a:t>the variable used to explain 				      </a:t>
            </a:r>
            <a:r>
              <a:rPr lang="en-US" sz="1400" smtClean="0"/>
              <a:t> </a:t>
            </a:r>
            <a:r>
              <a:rPr lang="en-US" sz="2400" smtClean="0"/>
              <a:t>the dependent variable</a:t>
            </a: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smtClean="0"/>
              <a:t>				        (also called the </a:t>
            </a:r>
            <a:r>
              <a:rPr lang="en-US" sz="2000" smtClean="0">
                <a:solidFill>
                  <a:srgbClr val="0000FF"/>
                </a:solidFill>
              </a:rPr>
              <a:t>exogenous variable</a:t>
            </a:r>
            <a:r>
              <a:rPr lang="en-US" sz="2000" smtClean="0"/>
              <a:t>)</a:t>
            </a:r>
          </a:p>
        </p:txBody>
      </p:sp>
      <p:sp>
        <p:nvSpPr>
          <p:cNvPr id="52227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1B73DBBD-207E-4125-BF39-9F59CBAB29FF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Correlation Analysis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Correlation</a:t>
            </a:r>
            <a:r>
              <a:rPr lang="en-US" smtClean="0"/>
              <a:t> analysis is used to measure strength of the association (linear relationship) between two variables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Correlation is only concerned with strength of the relationship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No causal effect is implied with correlation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Correlation was first presented in Chapter 4</a:t>
            </a:r>
          </a:p>
          <a:p>
            <a:pPr eaLnBrk="1" hangingPunct="1"/>
            <a:endParaRPr lang="en-US" sz="3200" smtClean="0"/>
          </a:p>
        </p:txBody>
      </p:sp>
      <p:sp>
        <p:nvSpPr>
          <p:cNvPr id="9933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11D582C9-C9C9-4616-B656-E751A2FC1516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3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Correlation Analysis</a:t>
            </a:r>
          </a:p>
        </p:txBody>
      </p:sp>
      <p:sp>
        <p:nvSpPr>
          <p:cNvPr id="39961" name="Rectangle 3"/>
          <p:cNvSpPr>
            <a:spLocks noGrp="1" noChangeArrowheads="1"/>
          </p:cNvSpPr>
          <p:nvPr>
            <p:ph idx="1"/>
          </p:nvPr>
        </p:nvSpPr>
        <p:spPr>
          <a:xfrm>
            <a:off x="1206500" y="1636713"/>
            <a:ext cx="7285038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population correlation coefficient </a:t>
            </a:r>
            <a:r>
              <a:rPr lang="en-US" smtClean="0"/>
              <a:t>is denoted  </a:t>
            </a:r>
            <a:r>
              <a:rPr lang="el-GR" smtClean="0">
                <a:solidFill>
                  <a:srgbClr val="0000FF"/>
                </a:solidFill>
                <a:cs typeface="Arial" charset="0"/>
              </a:rPr>
              <a:t>ρ</a:t>
            </a:r>
            <a:r>
              <a:rPr lang="en-US" smtClean="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(the Greek letter rho)</a:t>
            </a:r>
            <a:endParaRPr lang="el-GR" sz="2000" smtClean="0"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sample correlation coefficient </a:t>
            </a:r>
            <a:r>
              <a:rPr lang="en-US" smtClean="0"/>
              <a:t>is</a:t>
            </a:r>
            <a:endParaRPr lang="en-US" sz="3200" smtClean="0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730625" y="3267075"/>
          <a:ext cx="1793875" cy="1509713"/>
        </p:xfrm>
        <a:graphic>
          <a:graphicData uri="http://schemas.openxmlformats.org/presentationml/2006/ole">
            <p:oleObj spid="_x0000_s39958" name="Equation" r:id="rId3" imgW="558800" imgH="46990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2633663" y="5111750"/>
          <a:ext cx="4070350" cy="1223963"/>
        </p:xfrm>
        <a:graphic>
          <a:graphicData uri="http://schemas.openxmlformats.org/presentationml/2006/ole">
            <p:oleObj spid="_x0000_s39959" name="Equation" r:id="rId4" imgW="1435100" imgH="431800" progId="Equation.3">
              <p:embed/>
            </p:oleObj>
          </a:graphicData>
        </a:graphic>
      </p:graphicFrame>
      <p:sp>
        <p:nvSpPr>
          <p:cNvPr id="39962" name="Text Box 6"/>
          <p:cNvSpPr txBox="1">
            <a:spLocks noChangeArrowheads="1"/>
          </p:cNvSpPr>
          <p:nvPr/>
        </p:nvSpPr>
        <p:spPr bwMode="auto">
          <a:xfrm>
            <a:off x="1901825" y="46355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where</a:t>
            </a:r>
          </a:p>
        </p:txBody>
      </p:sp>
      <p:sp>
        <p:nvSpPr>
          <p:cNvPr id="39963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6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E232EA21-C2A1-4363-9070-2E1219737255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72612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 for Zero </a:t>
            </a:r>
            <a:br>
              <a:rPr lang="en-US" smtClean="0"/>
            </a:br>
            <a:r>
              <a:rPr lang="en-US" smtClean="0"/>
              <a:t>Population Correlation</a:t>
            </a:r>
          </a:p>
        </p:txBody>
      </p:sp>
      <p:sp>
        <p:nvSpPr>
          <p:cNvPr id="4098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To test the null hypothesis of no linear association,</a:t>
            </a:r>
          </a:p>
          <a:p>
            <a:pPr eaLnBrk="1" hangingPunct="1">
              <a:spcBef>
                <a:spcPct val="50000"/>
              </a:spcBef>
            </a:pPr>
            <a:endParaRPr lang="en-US" sz="180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en-US" sz="1800" smtClean="0"/>
              <a:t> </a:t>
            </a:r>
            <a:r>
              <a:rPr lang="en-US" smtClean="0"/>
              <a:t>the test statistic follows the Student’s  t distribution with (n – 2 ) degrees of freedom:</a:t>
            </a:r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3511550" y="2697163"/>
          <a:ext cx="1539875" cy="577850"/>
        </p:xfrm>
        <a:graphic>
          <a:graphicData uri="http://schemas.openxmlformats.org/presentationml/2006/ole">
            <p:oleObj spid="_x0000_s40982" name="Equation" r:id="rId3" imgW="609600" imgH="228600" progId="Equation.3">
              <p:embed/>
            </p:oleObj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3054350" y="4489450"/>
          <a:ext cx="2660650" cy="1612900"/>
        </p:xfrm>
        <a:graphic>
          <a:graphicData uri="http://schemas.openxmlformats.org/presentationml/2006/ole">
            <p:oleObj spid="_x0000_s40983" name="Equation" r:id="rId4" imgW="838200" imgH="508000" progId="Equation.3">
              <p:embed/>
            </p:oleObj>
          </a:graphicData>
        </a:graphic>
      </p:graphicFrame>
      <p:sp>
        <p:nvSpPr>
          <p:cNvPr id="40986" name="Text Box 7"/>
          <p:cNvSpPr txBox="1">
            <a:spLocks noChangeArrowheads="1"/>
          </p:cNvSpPr>
          <p:nvPr/>
        </p:nvSpPr>
        <p:spPr bwMode="auto">
          <a:xfrm>
            <a:off x="381000" y="35052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0987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098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636EBD11-1385-4844-B4B3-AEEB8BB482F9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588963"/>
            <a:ext cx="7348538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Decision Rules</a:t>
            </a:r>
            <a:endParaRPr lang="el-GR" baseline="-25000" smtClean="0">
              <a:cs typeface="Arial" charset="0"/>
            </a:endParaRPr>
          </a:p>
        </p:txBody>
      </p:sp>
      <p:sp>
        <p:nvSpPr>
          <p:cNvPr id="41998" name="Rectangle 2"/>
          <p:cNvSpPr>
            <a:spLocks noChangeArrowheads="1"/>
          </p:cNvSpPr>
          <p:nvPr/>
        </p:nvSpPr>
        <p:spPr bwMode="auto">
          <a:xfrm>
            <a:off x="1938338" y="5695950"/>
            <a:ext cx="4243387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1999" name="Line 3"/>
          <p:cNvSpPr>
            <a:spLocks noChangeShapeType="1"/>
          </p:cNvSpPr>
          <p:nvPr/>
        </p:nvSpPr>
        <p:spPr bwMode="auto">
          <a:xfrm>
            <a:off x="1600200" y="364807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00" name="Line 4"/>
          <p:cNvSpPr>
            <a:spLocks noChangeShapeType="1"/>
          </p:cNvSpPr>
          <p:nvPr/>
        </p:nvSpPr>
        <p:spPr bwMode="auto">
          <a:xfrm>
            <a:off x="4648200" y="364807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01" name="Line 5"/>
          <p:cNvSpPr>
            <a:spLocks noChangeShapeType="1"/>
          </p:cNvSpPr>
          <p:nvPr/>
        </p:nvSpPr>
        <p:spPr bwMode="auto">
          <a:xfrm>
            <a:off x="7543800" y="364807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02" name="Rectangle 6"/>
          <p:cNvSpPr>
            <a:spLocks noChangeArrowheads="1"/>
          </p:cNvSpPr>
          <p:nvPr/>
        </p:nvSpPr>
        <p:spPr bwMode="auto">
          <a:xfrm>
            <a:off x="3276600" y="2100263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003" name="Rectangle 7"/>
          <p:cNvSpPr>
            <a:spLocks noChangeArrowheads="1"/>
          </p:cNvSpPr>
          <p:nvPr/>
        </p:nvSpPr>
        <p:spPr bwMode="auto">
          <a:xfrm>
            <a:off x="381000" y="2100263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004" name="Text Box 8"/>
          <p:cNvSpPr txBox="1">
            <a:spLocks noChangeArrowheads="1"/>
          </p:cNvSpPr>
          <p:nvPr/>
        </p:nvSpPr>
        <p:spPr bwMode="auto">
          <a:xfrm>
            <a:off x="304800" y="207645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ρ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/>
              <a:t> 0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ρ</a:t>
            </a:r>
            <a:r>
              <a:rPr lang="en-US"/>
              <a:t> &lt; 0</a:t>
            </a:r>
          </a:p>
        </p:txBody>
      </p:sp>
      <p:sp>
        <p:nvSpPr>
          <p:cNvPr id="42005" name="Text Box 9"/>
          <p:cNvSpPr txBox="1">
            <a:spLocks noChangeArrowheads="1"/>
          </p:cNvSpPr>
          <p:nvPr/>
        </p:nvSpPr>
        <p:spPr bwMode="auto">
          <a:xfrm>
            <a:off x="3200400" y="207645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ρ</a:t>
            </a:r>
            <a:r>
              <a:rPr lang="en-US"/>
              <a:t> ≤ 0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ρ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</a:t>
            </a:r>
            <a:r>
              <a:rPr lang="en-US"/>
              <a:t> 0</a:t>
            </a:r>
          </a:p>
        </p:txBody>
      </p:sp>
      <p:sp>
        <p:nvSpPr>
          <p:cNvPr id="42006" name="Rectangle 10"/>
          <p:cNvSpPr>
            <a:spLocks noChangeArrowheads="1"/>
          </p:cNvSpPr>
          <p:nvPr/>
        </p:nvSpPr>
        <p:spPr bwMode="auto">
          <a:xfrm>
            <a:off x="6172200" y="2100263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007" name="Text Box 11"/>
          <p:cNvSpPr txBox="1">
            <a:spLocks noChangeArrowheads="1"/>
          </p:cNvSpPr>
          <p:nvPr/>
        </p:nvSpPr>
        <p:spPr bwMode="auto">
          <a:xfrm>
            <a:off x="6096000" y="207645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ρ</a:t>
            </a:r>
            <a:r>
              <a:rPr lang="en-US"/>
              <a:t> = 0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ρ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</a:t>
            </a:r>
            <a:r>
              <a:rPr lang="en-US"/>
              <a:t> 0</a:t>
            </a:r>
          </a:p>
        </p:txBody>
      </p:sp>
      <p:sp>
        <p:nvSpPr>
          <p:cNvPr id="42008" name="Text Box 13"/>
          <p:cNvSpPr txBox="1">
            <a:spLocks noChangeArrowheads="1"/>
          </p:cNvSpPr>
          <p:nvPr/>
        </p:nvSpPr>
        <p:spPr bwMode="auto">
          <a:xfrm>
            <a:off x="2157413" y="1454150"/>
            <a:ext cx="4645025" cy="476250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Hypothesis Test for Correlation</a:t>
            </a:r>
          </a:p>
        </p:txBody>
      </p:sp>
      <p:sp>
        <p:nvSpPr>
          <p:cNvPr id="42009" name="Freeform 15"/>
          <p:cNvSpPr>
            <a:spLocks/>
          </p:cNvSpPr>
          <p:nvPr/>
        </p:nvSpPr>
        <p:spPr bwMode="auto">
          <a:xfrm flipH="1">
            <a:off x="8153400" y="4257675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Freeform 16"/>
          <p:cNvSpPr>
            <a:spLocks/>
          </p:cNvSpPr>
          <p:nvPr/>
        </p:nvSpPr>
        <p:spPr bwMode="auto">
          <a:xfrm>
            <a:off x="304800" y="4257675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Freeform 17"/>
          <p:cNvSpPr>
            <a:spLocks/>
          </p:cNvSpPr>
          <p:nvPr/>
        </p:nvSpPr>
        <p:spPr bwMode="auto">
          <a:xfrm>
            <a:off x="381000" y="364807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Freeform 18"/>
          <p:cNvSpPr>
            <a:spLocks/>
          </p:cNvSpPr>
          <p:nvPr/>
        </p:nvSpPr>
        <p:spPr bwMode="auto">
          <a:xfrm>
            <a:off x="1600200" y="364807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Line 19"/>
          <p:cNvSpPr>
            <a:spLocks noChangeShapeType="1"/>
          </p:cNvSpPr>
          <p:nvPr/>
        </p:nvSpPr>
        <p:spPr bwMode="auto">
          <a:xfrm>
            <a:off x="304800" y="463867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Line 20"/>
          <p:cNvSpPr>
            <a:spLocks noChangeShapeType="1"/>
          </p:cNvSpPr>
          <p:nvPr/>
        </p:nvSpPr>
        <p:spPr bwMode="auto">
          <a:xfrm>
            <a:off x="6096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Freeform 21"/>
          <p:cNvSpPr>
            <a:spLocks/>
          </p:cNvSpPr>
          <p:nvPr/>
        </p:nvSpPr>
        <p:spPr bwMode="auto">
          <a:xfrm flipH="1">
            <a:off x="5257800" y="4257675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Freeform 22"/>
          <p:cNvSpPr>
            <a:spLocks/>
          </p:cNvSpPr>
          <p:nvPr/>
        </p:nvSpPr>
        <p:spPr bwMode="auto">
          <a:xfrm>
            <a:off x="3429000" y="364807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Freeform 23"/>
          <p:cNvSpPr>
            <a:spLocks/>
          </p:cNvSpPr>
          <p:nvPr/>
        </p:nvSpPr>
        <p:spPr bwMode="auto">
          <a:xfrm>
            <a:off x="4648200" y="364807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Line 24"/>
          <p:cNvSpPr>
            <a:spLocks noChangeShapeType="1"/>
          </p:cNvSpPr>
          <p:nvPr/>
        </p:nvSpPr>
        <p:spPr bwMode="auto">
          <a:xfrm>
            <a:off x="3352800" y="463867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25"/>
          <p:cNvSpPr>
            <a:spLocks noChangeArrowheads="1"/>
          </p:cNvSpPr>
          <p:nvPr/>
        </p:nvSpPr>
        <p:spPr bwMode="auto">
          <a:xfrm>
            <a:off x="5410200" y="37242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42020" name="Freeform 26"/>
          <p:cNvSpPr>
            <a:spLocks/>
          </p:cNvSpPr>
          <p:nvPr/>
        </p:nvSpPr>
        <p:spPr bwMode="auto">
          <a:xfrm>
            <a:off x="6248400" y="4257675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21" name="Freeform 27"/>
          <p:cNvSpPr>
            <a:spLocks/>
          </p:cNvSpPr>
          <p:nvPr/>
        </p:nvSpPr>
        <p:spPr bwMode="auto">
          <a:xfrm>
            <a:off x="6324600" y="364807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22" name="Freeform 28"/>
          <p:cNvSpPr>
            <a:spLocks/>
          </p:cNvSpPr>
          <p:nvPr/>
        </p:nvSpPr>
        <p:spPr bwMode="auto">
          <a:xfrm>
            <a:off x="7543800" y="364807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23" name="Line 29"/>
          <p:cNvSpPr>
            <a:spLocks noChangeShapeType="1"/>
          </p:cNvSpPr>
          <p:nvPr/>
        </p:nvSpPr>
        <p:spPr bwMode="auto">
          <a:xfrm>
            <a:off x="6248400" y="463867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Rectangle 30"/>
          <p:cNvSpPr>
            <a:spLocks noChangeArrowheads="1"/>
          </p:cNvSpPr>
          <p:nvPr/>
        </p:nvSpPr>
        <p:spPr bwMode="auto">
          <a:xfrm>
            <a:off x="6248400" y="3724275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42025" name="Line 31"/>
          <p:cNvSpPr>
            <a:spLocks noChangeShapeType="1"/>
          </p:cNvSpPr>
          <p:nvPr/>
        </p:nvSpPr>
        <p:spPr bwMode="auto">
          <a:xfrm>
            <a:off x="65532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Rectangle 32"/>
          <p:cNvSpPr>
            <a:spLocks noChangeArrowheads="1"/>
          </p:cNvSpPr>
          <p:nvPr/>
        </p:nvSpPr>
        <p:spPr bwMode="auto">
          <a:xfrm>
            <a:off x="8153400" y="3724275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42027" name="Line 33"/>
          <p:cNvSpPr>
            <a:spLocks noChangeShapeType="1"/>
          </p:cNvSpPr>
          <p:nvPr/>
        </p:nvSpPr>
        <p:spPr bwMode="auto">
          <a:xfrm flipH="1">
            <a:off x="83058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Line 34"/>
          <p:cNvSpPr>
            <a:spLocks noChangeShapeType="1"/>
          </p:cNvSpPr>
          <p:nvPr/>
        </p:nvSpPr>
        <p:spPr bwMode="auto">
          <a:xfrm flipH="1">
            <a:off x="54102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Rectangle 35"/>
          <p:cNvSpPr>
            <a:spLocks noChangeArrowheads="1"/>
          </p:cNvSpPr>
          <p:nvPr/>
        </p:nvSpPr>
        <p:spPr bwMode="auto">
          <a:xfrm>
            <a:off x="304800" y="37242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42030" name="Rectangle 36"/>
          <p:cNvSpPr>
            <a:spLocks noChangeArrowheads="1"/>
          </p:cNvSpPr>
          <p:nvPr/>
        </p:nvSpPr>
        <p:spPr bwMode="auto">
          <a:xfrm>
            <a:off x="685800" y="4635500"/>
            <a:ext cx="6302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42031" name="Rectangle 37"/>
          <p:cNvSpPr>
            <a:spLocks noChangeArrowheads="1"/>
          </p:cNvSpPr>
          <p:nvPr/>
        </p:nvSpPr>
        <p:spPr bwMode="auto">
          <a:xfrm>
            <a:off x="6553200" y="46355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42032" name="Rectangle 38"/>
          <p:cNvSpPr>
            <a:spLocks noChangeArrowheads="1"/>
          </p:cNvSpPr>
          <p:nvPr/>
        </p:nvSpPr>
        <p:spPr bwMode="auto">
          <a:xfrm>
            <a:off x="5029200" y="46355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42033" name="Rectangle 39"/>
          <p:cNvSpPr>
            <a:spLocks noChangeArrowheads="1"/>
          </p:cNvSpPr>
          <p:nvPr/>
        </p:nvSpPr>
        <p:spPr bwMode="auto">
          <a:xfrm>
            <a:off x="7924800" y="46355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42034" name="Line 40"/>
          <p:cNvSpPr>
            <a:spLocks noChangeShapeType="1"/>
          </p:cNvSpPr>
          <p:nvPr/>
        </p:nvSpPr>
        <p:spPr bwMode="auto">
          <a:xfrm flipH="1">
            <a:off x="987425" y="4333875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41"/>
          <p:cNvSpPr>
            <a:spLocks noChangeShapeType="1"/>
          </p:cNvSpPr>
          <p:nvPr/>
        </p:nvSpPr>
        <p:spPr bwMode="auto">
          <a:xfrm flipH="1">
            <a:off x="5267325" y="4306888"/>
            <a:ext cx="0" cy="36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42"/>
          <p:cNvSpPr>
            <a:spLocks noChangeShapeType="1"/>
          </p:cNvSpPr>
          <p:nvPr/>
        </p:nvSpPr>
        <p:spPr bwMode="auto">
          <a:xfrm>
            <a:off x="6913563" y="4343400"/>
            <a:ext cx="0" cy="328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Line 43"/>
          <p:cNvSpPr>
            <a:spLocks noChangeShapeType="1"/>
          </p:cNvSpPr>
          <p:nvPr/>
        </p:nvSpPr>
        <p:spPr bwMode="auto">
          <a:xfrm>
            <a:off x="8153400" y="4333875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Rectangle 44"/>
          <p:cNvSpPr>
            <a:spLocks noChangeArrowheads="1"/>
          </p:cNvSpPr>
          <p:nvPr/>
        </p:nvSpPr>
        <p:spPr bwMode="auto">
          <a:xfrm>
            <a:off x="292100" y="5148263"/>
            <a:ext cx="259715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&lt; -t</a:t>
            </a:r>
            <a:r>
              <a:rPr lang="en-US" sz="2000" baseline="-25000"/>
              <a:t>n-2,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42039" name="Rectangle 45"/>
          <p:cNvSpPr>
            <a:spLocks noChangeArrowheads="1"/>
          </p:cNvSpPr>
          <p:nvPr/>
        </p:nvSpPr>
        <p:spPr bwMode="auto">
          <a:xfrm>
            <a:off x="3429000" y="5148263"/>
            <a:ext cx="253365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&gt; t</a:t>
            </a:r>
            <a:r>
              <a:rPr lang="en-US" sz="2000" baseline="-25000"/>
              <a:t>n-2,</a:t>
            </a:r>
            <a:r>
              <a:rPr lang="en-US" baseline="-25000"/>
              <a:t>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42040" name="Rectangle 46"/>
          <p:cNvSpPr>
            <a:spLocks noChangeArrowheads="1"/>
          </p:cNvSpPr>
          <p:nvPr/>
        </p:nvSpPr>
        <p:spPr bwMode="auto">
          <a:xfrm>
            <a:off x="6229350" y="5148263"/>
            <a:ext cx="2695575" cy="617537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&lt; -t</a:t>
            </a:r>
            <a:r>
              <a:rPr lang="en-US" sz="2000" baseline="-25000"/>
              <a:t>n-2, </a:t>
            </a:r>
            <a:r>
              <a:rPr lang="en-US" sz="2000" baseline="-25000">
                <a:latin typeface="Symbol" pitchFamily="18" charset="2"/>
              </a:rPr>
              <a:t>a/2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</a:t>
            </a:r>
            <a:r>
              <a:rPr lang="en-US" sz="2800" baseline="-25000">
                <a:latin typeface="Symbol" pitchFamily="18" charset="2"/>
              </a:rPr>
              <a:t> </a:t>
            </a:r>
            <a:r>
              <a:rPr lang="en-US" sz="3200" baseline="-25000"/>
              <a:t> </a:t>
            </a:r>
            <a:r>
              <a:rPr lang="en-US" sz="2000"/>
              <a:t>or t &gt; t</a:t>
            </a:r>
            <a:r>
              <a:rPr lang="en-US" sz="2000" baseline="-25000"/>
              <a:t>n-2, 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800" baseline="-25000">
                <a:latin typeface="Symbol" pitchFamily="18" charset="2"/>
              </a:rPr>
              <a:t> </a:t>
            </a:r>
            <a:r>
              <a:rPr lang="en-US" sz="2000"/>
              <a:t> </a:t>
            </a:r>
          </a:p>
        </p:txBody>
      </p:sp>
      <p:sp>
        <p:nvSpPr>
          <p:cNvPr id="42041" name="Rectangle 47"/>
          <p:cNvSpPr>
            <a:spLocks noChangeArrowheads="1"/>
          </p:cNvSpPr>
          <p:nvPr/>
        </p:nvSpPr>
        <p:spPr bwMode="auto">
          <a:xfrm>
            <a:off x="1755775" y="5953125"/>
            <a:ext cx="14255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Where</a:t>
            </a:r>
            <a:endParaRPr lang="en-US">
              <a:sym typeface="Symbol" pitchFamily="18" charset="2"/>
            </a:endParaRPr>
          </a:p>
        </p:txBody>
      </p:sp>
      <p:sp>
        <p:nvSpPr>
          <p:cNvPr id="42042" name="Rectangle 49"/>
          <p:cNvSpPr>
            <a:spLocks noChangeArrowheads="1"/>
          </p:cNvSpPr>
          <p:nvPr/>
        </p:nvSpPr>
        <p:spPr bwMode="auto">
          <a:xfrm>
            <a:off x="4295775" y="5897563"/>
            <a:ext cx="199548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ym typeface="Symbol" pitchFamily="18" charset="2"/>
              </a:rPr>
              <a:t>  has  n - 2  d.f</a:t>
            </a:r>
            <a:r>
              <a:rPr lang="en-US">
                <a:sym typeface="Symbol" pitchFamily="18" charset="2"/>
              </a:rPr>
              <a:t>.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962275" y="5734050"/>
          <a:ext cx="1444625" cy="876300"/>
        </p:xfrm>
        <a:graphic>
          <a:graphicData uri="http://schemas.openxmlformats.org/presentationml/2006/ole">
            <p:oleObj spid="_x0000_s41996" name="Equation" r:id="rId3" imgW="838200" imgH="508000" progId="Equation.3">
              <p:embed/>
            </p:oleObj>
          </a:graphicData>
        </a:graphic>
      </p:graphicFrame>
      <p:sp>
        <p:nvSpPr>
          <p:cNvPr id="42043" name="Footer Placeholder 5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2044" name="Slide Number Placeholder 5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DF3880DA-E172-4561-B263-3EBF151CA5B7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Beta Measure of Financial Risk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Beta Coefficient </a:t>
            </a:r>
            <a:r>
              <a:rPr lang="en-US" smtClean="0"/>
              <a:t>is a measure of how the returns of a particular firm respond to the returns of a broad stock index (such as the S&amp;P 500)</a:t>
            </a:r>
          </a:p>
          <a:p>
            <a:r>
              <a:rPr lang="en-US" smtClean="0"/>
              <a:t>For a specific firm, the Beta Coefficient is the slope coefficient from a regression of the firm’s returns compared to the overall market returns over some specified time period</a:t>
            </a:r>
          </a:p>
          <a:p>
            <a:endParaRPr lang="en-US" smtClean="0"/>
          </a:p>
        </p:txBody>
      </p:sp>
      <p:sp>
        <p:nvSpPr>
          <p:cNvPr id="1044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625E3666-5F1A-46DC-B8A8-6714BA1C0048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3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Beta Coefficient Example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644525" y="1454150"/>
            <a:ext cx="8077200" cy="4532313"/>
          </a:xfrm>
        </p:spPr>
        <p:txBody>
          <a:bodyPr/>
          <a:lstStyle/>
          <a:p>
            <a:r>
              <a:rPr lang="en-US" smtClean="0"/>
              <a:t>Slope coefficient is the Beta Coefficient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54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42976E48-9795-437E-939A-21BC8457E19C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913" y="2185988"/>
            <a:ext cx="74644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8" name="Oval 5"/>
          <p:cNvSpPr>
            <a:spLocks noChangeArrowheads="1"/>
          </p:cNvSpPr>
          <p:nvPr/>
        </p:nvSpPr>
        <p:spPr bwMode="auto">
          <a:xfrm>
            <a:off x="5230813" y="2405063"/>
            <a:ext cx="547687" cy="328612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05479" name="Straight Arrow Connector 7"/>
          <p:cNvCxnSpPr>
            <a:cxnSpLocks noChangeShapeType="1"/>
            <a:endCxn id="105478" idx="1"/>
          </p:cNvCxnSpPr>
          <p:nvPr/>
        </p:nvCxnSpPr>
        <p:spPr bwMode="auto">
          <a:xfrm>
            <a:off x="3035300" y="1928813"/>
            <a:ext cx="2274888" cy="52387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05480" name="TextBox 8"/>
          <p:cNvSpPr txBox="1">
            <a:spLocks noChangeArrowheads="1"/>
          </p:cNvSpPr>
          <p:nvPr/>
        </p:nvSpPr>
        <p:spPr bwMode="auto">
          <a:xfrm>
            <a:off x="6986588" y="3941763"/>
            <a:ext cx="20478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Information about the quality of the regression</a:t>
            </a:r>
          </a:p>
          <a:p>
            <a:r>
              <a:rPr lang="en-US" sz="1800"/>
              <a:t>model that provides the estimate of beta</a:t>
            </a:r>
          </a:p>
        </p:txBody>
      </p:sp>
      <p:cxnSp>
        <p:nvCxnSpPr>
          <p:cNvPr id="105481" name="Straight Arrow Connector 10"/>
          <p:cNvCxnSpPr>
            <a:cxnSpLocks noChangeShapeType="1"/>
          </p:cNvCxnSpPr>
          <p:nvPr/>
        </p:nvCxnSpPr>
        <p:spPr bwMode="auto">
          <a:xfrm flipH="1" flipV="1">
            <a:off x="7680325" y="3502025"/>
            <a:ext cx="184150" cy="439738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Graphical Analysis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460216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The linear regression model is based on minimizing the sum of squared errors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If outliers exist, their potentially large squared errors may have a strong influence on the fitted regression line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Be sure to examine your data graphically for outliers and extreme points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Decide, based on your model and logic, whether the extreme points should remain or be removed</a:t>
            </a:r>
          </a:p>
        </p:txBody>
      </p:sp>
      <p:sp>
        <p:nvSpPr>
          <p:cNvPr id="106499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1AD1CCB-AFB6-43A2-93BD-41167C34EA20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6501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6713"/>
            <a:ext cx="8077200" cy="476408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mtClean="0"/>
              <a:t>Introduced the linear regression model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Reviewed correlation and the assumptions of linear regression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Discussed estimating the simple linear regression coefficients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Described measures of variation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Described inference about the slope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Addressed estimation of mean values and prediction of individual values</a:t>
            </a:r>
          </a:p>
        </p:txBody>
      </p:sp>
      <p:sp>
        <p:nvSpPr>
          <p:cNvPr id="10752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57AFEBAE-7FD1-459C-97AA-EA6BAB116886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85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DCA6A928-02C2-4979-B816-A1A1425FC3CF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8547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Linear Regression Model</a:t>
            </a:r>
          </a:p>
        </p:txBody>
      </p:sp>
      <p:sp>
        <p:nvSpPr>
          <p:cNvPr id="2063" name="Rectangle 3"/>
          <p:cNvSpPr>
            <a:spLocks noGrp="1" noChangeArrowheads="1"/>
          </p:cNvSpPr>
          <p:nvPr>
            <p:ph idx="1"/>
          </p:nvPr>
        </p:nvSpPr>
        <p:spPr>
          <a:xfrm>
            <a:off x="1390650" y="1782763"/>
            <a:ext cx="6954838" cy="4608512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400" smtClean="0"/>
              <a:t>The 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400" smtClean="0"/>
              <a:t>Changes in  Y  are assumed to be influenced by changes in  X</a:t>
            </a:r>
          </a:p>
          <a:p>
            <a:pPr eaLnBrk="1" hangingPunct="1">
              <a:spcBef>
                <a:spcPct val="45000"/>
              </a:spcBef>
            </a:pPr>
            <a:r>
              <a:rPr lang="en-US" sz="2400" smtClean="0"/>
              <a:t>Linear regression population equation model</a:t>
            </a:r>
          </a:p>
          <a:p>
            <a:pPr eaLnBrk="1" hangingPunct="1">
              <a:spcBef>
                <a:spcPct val="45000"/>
              </a:spcBef>
            </a:pP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Where 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  and  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 are the population model coefficients and    is a random error term.</a:t>
            </a:r>
            <a:endParaRPr lang="en-US" sz="2400" smtClean="0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2979738" y="4306888"/>
          <a:ext cx="3043237" cy="644525"/>
        </p:xfrm>
        <a:graphic>
          <a:graphicData uri="http://schemas.openxmlformats.org/presentationml/2006/ole">
            <p:oleObj spid="_x0000_s2061" name="Equation" r:id="rId3" imgW="1079280" imgH="228600" progId="Equation.3">
              <p:embed/>
            </p:oleObj>
          </a:graphicData>
        </a:graphic>
      </p:graphicFrame>
      <p:sp>
        <p:nvSpPr>
          <p:cNvPr id="2064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6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851172DE-688D-4D44-B1FA-3C275B4AF81D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66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1812925" y="3581400"/>
          <a:ext cx="5748338" cy="1217613"/>
        </p:xfrm>
        <a:graphic>
          <a:graphicData uri="http://schemas.openxmlformats.org/presentationml/2006/ole">
            <p:oleObj spid="_x0000_s3085" name="Equation" r:id="rId3" imgW="1079280" imgH="228600" progId="Equation.3">
              <p:embed/>
            </p:oleObj>
          </a:graphicData>
        </a:graphic>
      </p:graphicFrame>
      <p:sp>
        <p:nvSpPr>
          <p:cNvPr id="3087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3088" name="Rectangle 5"/>
          <p:cNvSpPr>
            <a:spLocks noChangeArrowheads="1"/>
          </p:cNvSpPr>
          <p:nvPr/>
        </p:nvSpPr>
        <p:spPr bwMode="auto">
          <a:xfrm>
            <a:off x="533400" y="1711325"/>
            <a:ext cx="47244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population regression model:</a:t>
            </a:r>
          </a:p>
        </p:txBody>
      </p:sp>
      <p:sp>
        <p:nvSpPr>
          <p:cNvPr id="3089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3090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3091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3092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3093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3098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99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AutoShape 17"/>
          <p:cNvSpPr>
            <a:spLocks/>
          </p:cNvSpPr>
          <p:nvPr/>
        </p:nvSpPr>
        <p:spPr bwMode="auto">
          <a:xfrm rot="16200000" flipV="1">
            <a:off x="7052469" y="4590256"/>
            <a:ext cx="228600" cy="769938"/>
          </a:xfrm>
          <a:prstGeom prst="leftBrace">
            <a:avLst>
              <a:gd name="adj1" fmla="val 33338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01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  <p:sp>
        <p:nvSpPr>
          <p:cNvPr id="3102" name="Footer Placeholder 2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03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4BE2E01B-9582-4AA0-9BBA-FB8780A883FD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40727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Linear Regression Assumptions</a:t>
            </a:r>
          </a:p>
        </p:txBody>
      </p:sp>
      <p:sp>
        <p:nvSpPr>
          <p:cNvPr id="8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true relationship form is linear (Y is a linear function of X, plus random error)</a:t>
            </a:r>
          </a:p>
          <a:p>
            <a:pPr eaLnBrk="1" hangingPunct="1"/>
            <a:r>
              <a:rPr lang="en-US" sz="2400" smtClean="0"/>
              <a:t>The error terms,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baseline="-25000" smtClean="0">
                <a:cs typeface="Arial" charset="0"/>
              </a:rPr>
              <a:t>i</a:t>
            </a:r>
            <a:r>
              <a:rPr lang="en-US" sz="2400" smtClean="0"/>
              <a:t> are independent of the x values</a:t>
            </a:r>
          </a:p>
          <a:p>
            <a:pPr eaLnBrk="1" hangingPunct="1"/>
            <a:r>
              <a:rPr lang="en-US" sz="2400" smtClean="0"/>
              <a:t>The error terms are random variables with mean 0 and constant variance,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000" smtClean="0">
                <a:sym typeface="Symbol" pitchFamily="18" charset="2"/>
              </a:rPr>
              <a:t>(the uniform variance property is called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homoscedasticity</a:t>
            </a:r>
            <a:r>
              <a:rPr lang="en-US" sz="2000" smtClean="0"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random error terms,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baseline="-25000" smtClean="0">
                <a:cs typeface="Arial" charset="0"/>
              </a:rPr>
              <a:t>i</a:t>
            </a:r>
            <a:r>
              <a:rPr lang="en-US" sz="2400" smtClean="0">
                <a:sym typeface="Symbol" pitchFamily="18" charset="2"/>
              </a:rPr>
              <a:t>, are not correlated with one another, so that</a:t>
            </a: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1836738" y="4502150"/>
          <a:ext cx="5332412" cy="450850"/>
        </p:xfrm>
        <a:graphic>
          <a:graphicData uri="http://schemas.openxmlformats.org/presentationml/2006/ole">
            <p:oleObj spid="_x0000_s8216" name="Equation" r:id="rId3" imgW="2857500" imgH="241300" progId="Equation.3">
              <p:embed/>
            </p:oleObj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3035300" y="5880100"/>
          <a:ext cx="2963863" cy="458788"/>
        </p:xfrm>
        <a:graphic>
          <a:graphicData uri="http://schemas.openxmlformats.org/presentationml/2006/ole">
            <p:oleObj spid="_x0000_s8217" name="Equation" r:id="rId4" imgW="1562100" imgH="241300" progId="Equation.3">
              <p:embed/>
            </p:oleObj>
          </a:graphicData>
        </a:graphic>
      </p:graphicFrame>
      <p:sp>
        <p:nvSpPr>
          <p:cNvPr id="8220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2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11-</a:t>
            </a:r>
            <a:fld id="{664A62F7-1D8C-4959-9FC9-84ED124DD653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newbold-7e</Template>
  <TotalTime>1847</TotalTime>
  <Pages>20</Pages>
  <Words>3782</Words>
  <Application>Microsoft Office PowerPoint</Application>
  <PresentationFormat>On-screen Show (4:3)</PresentationFormat>
  <Paragraphs>1043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Wingdings</vt:lpstr>
      <vt:lpstr>Symbol</vt:lpstr>
      <vt:lpstr>Times New Roman</vt:lpstr>
      <vt:lpstr>System</vt:lpstr>
      <vt:lpstr>MT Extra</vt:lpstr>
      <vt:lpstr>newbold-7e</vt:lpstr>
      <vt:lpstr>newbold-7e</vt:lpstr>
      <vt:lpstr>Equation</vt:lpstr>
      <vt:lpstr>Chart</vt:lpstr>
      <vt:lpstr>Slide 1</vt:lpstr>
      <vt:lpstr>Chapter Goals</vt:lpstr>
      <vt:lpstr>Chapter Goals</vt:lpstr>
      <vt:lpstr>Overview of Linear Models</vt:lpstr>
      <vt:lpstr>Least Squares Regression</vt:lpstr>
      <vt:lpstr>Introduction to  Regression Analysis</vt:lpstr>
      <vt:lpstr>Linear Regression Model</vt:lpstr>
      <vt:lpstr>Simple Linear Regression Model</vt:lpstr>
      <vt:lpstr>Linear Regression Assumptions</vt:lpstr>
      <vt:lpstr>Simple Linear Regression Model</vt:lpstr>
      <vt:lpstr>Simple Linear Regression Equation</vt:lpstr>
      <vt:lpstr>Least Squares  Coefficient Estimators</vt:lpstr>
      <vt:lpstr>Least Squares  Coefficient Estimators</vt:lpstr>
      <vt:lpstr>Computer Computation of Regression Coefficients</vt:lpstr>
      <vt:lpstr>Interpretation of the  Slope and the Intercept</vt:lpstr>
      <vt:lpstr>Simple Linear Regression Example</vt:lpstr>
      <vt:lpstr>Sample Data for  House Price Model</vt:lpstr>
      <vt:lpstr>Graphical Presentation</vt:lpstr>
      <vt:lpstr>Regression Using Excel</vt:lpstr>
      <vt:lpstr>Regression Using Excel</vt:lpstr>
      <vt:lpstr>Excel Output</vt:lpstr>
      <vt:lpstr>Excel Output</vt:lpstr>
      <vt:lpstr>Graphical Presentation</vt:lpstr>
      <vt:lpstr>Interpretation of the  Intercept,  b0</vt:lpstr>
      <vt:lpstr>Interpretation of the  Slope Coefficient,  b1</vt:lpstr>
      <vt:lpstr>Explanatory Power of a  Linear Regression Equation</vt:lpstr>
      <vt:lpstr>Analysis of Variance</vt:lpstr>
      <vt:lpstr>Analysis of Variance</vt:lpstr>
      <vt:lpstr>Coefficient of Determination, R2</vt:lpstr>
      <vt:lpstr>Examples of Approximate  r2  Values</vt:lpstr>
      <vt:lpstr>Examples of Approximate  r2  Values</vt:lpstr>
      <vt:lpstr>Examples of Approximate  r2  Values</vt:lpstr>
      <vt:lpstr>Excel Output</vt:lpstr>
      <vt:lpstr>Correlation and R2</vt:lpstr>
      <vt:lpstr>Estimation of Model  Error Variance</vt:lpstr>
      <vt:lpstr>Excel Output</vt:lpstr>
      <vt:lpstr>Comparing Standard Errors</vt:lpstr>
      <vt:lpstr>Statistical Inference: Hypothesis Tests and Confidence Intervals</vt:lpstr>
      <vt:lpstr>Excel Output</vt:lpstr>
      <vt:lpstr>Comparing Standard Errors of the Slope</vt:lpstr>
      <vt:lpstr>Inference about the Slope:  t Test</vt:lpstr>
      <vt:lpstr>Inference about the Slope:  t Test</vt:lpstr>
      <vt:lpstr>Inferences about the Slope:  t Test Example</vt:lpstr>
      <vt:lpstr>Inferences about the Slope:  t Test Example</vt:lpstr>
      <vt:lpstr>Inferences about the Slope:  t Test Example</vt:lpstr>
      <vt:lpstr>Confidence Interval Estimate  for the Slope</vt:lpstr>
      <vt:lpstr>Confidence Interval Estimate  for the Slope</vt:lpstr>
      <vt:lpstr>Hypothesis Test for Population Slope Using the F Distribution</vt:lpstr>
      <vt:lpstr>Hypothesis Test for Population Slope Using the F Distribution</vt:lpstr>
      <vt:lpstr>Excel Output</vt:lpstr>
      <vt:lpstr>F-Test for Significance</vt:lpstr>
      <vt:lpstr>Prediction</vt:lpstr>
      <vt:lpstr>Predictions Using  Regression Analysis</vt:lpstr>
      <vt:lpstr>Relevant Data Range</vt:lpstr>
      <vt:lpstr>Estimating Mean Values and Predicting Individual Values</vt:lpstr>
      <vt:lpstr>Confidence Interval for  the Average Y, Given X</vt:lpstr>
      <vt:lpstr>Prediction Interval for  an Individual Y, Given X</vt:lpstr>
      <vt:lpstr>Example: Confidence Interval for  the Average Y, Given X</vt:lpstr>
      <vt:lpstr>Example: Prediction Interval for  an Individual Y, Given X</vt:lpstr>
      <vt:lpstr>Correlation Analysis</vt:lpstr>
      <vt:lpstr>Correlation Analysis</vt:lpstr>
      <vt:lpstr>Test for Zero  Population Correlation</vt:lpstr>
      <vt:lpstr>Decision Rules</vt:lpstr>
      <vt:lpstr>Beta Measure of Financial Risk</vt:lpstr>
      <vt:lpstr>Beta Coefficient Example</vt:lpstr>
      <vt:lpstr>Graphical Analysis</vt:lpstr>
      <vt:lpstr>Chapter Summary</vt:lpstr>
      <vt:lpstr>Slide 68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11</dc:subject>
  <dc:creator>Dirk Yandell</dc:creator>
  <cp:lastModifiedBy>UMURRM2</cp:lastModifiedBy>
  <cp:revision>109</cp:revision>
  <cp:lastPrinted>1998-11-22T23:37:53Z</cp:lastPrinted>
  <dcterms:created xsi:type="dcterms:W3CDTF">2001-02-24T21:09:31Z</dcterms:created>
  <dcterms:modified xsi:type="dcterms:W3CDTF">2012-03-21T18:22:09Z</dcterms:modified>
  <cp:contentStatus/>
</cp:coreProperties>
</file>