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3" r:id="rId1"/>
  </p:sldMasterIdLst>
  <p:notesMasterIdLst>
    <p:notesMasterId r:id="rId62"/>
  </p:notesMasterIdLst>
  <p:handoutMasterIdLst>
    <p:handoutMasterId r:id="rId63"/>
  </p:handoutMasterIdLst>
  <p:sldIdLst>
    <p:sldId id="587" r:id="rId2"/>
    <p:sldId id="363" r:id="rId3"/>
    <p:sldId id="365" r:id="rId4"/>
    <p:sldId id="426" r:id="rId5"/>
    <p:sldId id="461" r:id="rId6"/>
    <p:sldId id="588" r:id="rId7"/>
    <p:sldId id="479" r:id="rId8"/>
    <p:sldId id="481" r:id="rId9"/>
    <p:sldId id="445" r:id="rId10"/>
    <p:sldId id="433" r:id="rId11"/>
    <p:sldId id="434" r:id="rId12"/>
    <p:sldId id="435" r:id="rId13"/>
    <p:sldId id="436" r:id="rId14"/>
    <p:sldId id="440" r:id="rId15"/>
    <p:sldId id="441" r:id="rId16"/>
    <p:sldId id="489" r:id="rId17"/>
    <p:sldId id="490" r:id="rId18"/>
    <p:sldId id="442" r:id="rId19"/>
    <p:sldId id="493" r:id="rId20"/>
    <p:sldId id="444" r:id="rId21"/>
    <p:sldId id="494" r:id="rId22"/>
    <p:sldId id="496" r:id="rId23"/>
    <p:sldId id="590" r:id="rId24"/>
    <p:sldId id="591" r:id="rId25"/>
    <p:sldId id="592" r:id="rId26"/>
    <p:sldId id="497" r:id="rId27"/>
    <p:sldId id="498" r:id="rId28"/>
    <p:sldId id="499" r:id="rId29"/>
    <p:sldId id="387" r:id="rId30"/>
    <p:sldId id="388" r:id="rId31"/>
    <p:sldId id="389" r:id="rId32"/>
    <p:sldId id="390" r:id="rId33"/>
    <p:sldId id="517" r:id="rId34"/>
    <p:sldId id="519" r:id="rId35"/>
    <p:sldId id="525" r:id="rId36"/>
    <p:sldId id="521" r:id="rId37"/>
    <p:sldId id="558" r:id="rId38"/>
    <p:sldId id="559" r:id="rId39"/>
    <p:sldId id="560" r:id="rId40"/>
    <p:sldId id="561" r:id="rId41"/>
    <p:sldId id="563" r:id="rId42"/>
    <p:sldId id="565" r:id="rId43"/>
    <p:sldId id="566" r:id="rId44"/>
    <p:sldId id="567" r:id="rId45"/>
    <p:sldId id="568" r:id="rId46"/>
    <p:sldId id="569" r:id="rId47"/>
    <p:sldId id="584" r:id="rId48"/>
    <p:sldId id="574" r:id="rId49"/>
    <p:sldId id="404" r:id="rId50"/>
    <p:sldId id="405" r:id="rId51"/>
    <p:sldId id="406" r:id="rId52"/>
    <p:sldId id="407" r:id="rId53"/>
    <p:sldId id="473" r:id="rId54"/>
    <p:sldId id="474" r:id="rId55"/>
    <p:sldId id="475" r:id="rId56"/>
    <p:sldId id="460" r:id="rId57"/>
    <p:sldId id="585" r:id="rId58"/>
    <p:sldId id="586" r:id="rId59"/>
    <p:sldId id="424" r:id="rId60"/>
    <p:sldId id="589" r:id="rId61"/>
  </p:sldIdLst>
  <p:sldSz cx="9144000" cy="6858000" type="screen4x3"/>
  <p:notesSz cx="6858000" cy="9144000"/>
  <p:embeddedFontLst>
    <p:embeddedFont>
      <p:font typeface="MT Extra" pitchFamily="18" charset="2"/>
      <p:regular r:id="rId64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FF"/>
    <a:srgbClr val="3333FF"/>
    <a:srgbClr val="FDE0BD"/>
    <a:srgbClr val="BAD9F8"/>
    <a:srgbClr val="A8CFF6"/>
    <a:srgbClr val="C7DAF7"/>
    <a:srgbClr val="B7E4FB"/>
    <a:srgbClr val="9DDA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 autoAdjust="0"/>
    <p:restoredTop sz="94647" autoAdjust="0"/>
  </p:normalViewPr>
  <p:slideViewPr>
    <p:cSldViewPr>
      <p:cViewPr varScale="1">
        <p:scale>
          <a:sx n="85" d="100"/>
          <a:sy n="85" d="100"/>
        </p:scale>
        <p:origin x="-13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60"/>
    </p:cViewPr>
  </p:sorterViewPr>
  <p:notesViewPr>
    <p:cSldViewPr>
      <p:cViewPr>
        <p:scale>
          <a:sx n="75" d="100"/>
          <a:sy n="75" d="100"/>
        </p:scale>
        <p:origin x="-2220" y="-348"/>
      </p:cViewPr>
      <p:guideLst>
        <p:guide orient="horz" pos="2880"/>
        <p:guide pos="2160"/>
      </p:guideLst>
    </p:cSldViewPr>
  </p:notesViewPr>
  <p:gridSpacing cx="37453888" cy="374538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12	</a:t>
            </a:r>
            <a:r>
              <a:rPr lang="en-US" sz="1200" b="1" dirty="0">
                <a:latin typeface="Arial" pitchFamily="34" charset="0"/>
                <a:cs typeface="+mn-cs"/>
              </a:rPr>
              <a:t>	</a:t>
            </a:r>
            <a:r>
              <a:rPr lang="en-US" sz="1200" dirty="0">
                <a:latin typeface="Arial" pitchFamily="34" charset="0"/>
                <a:cs typeface="+mn-cs"/>
              </a:rPr>
              <a:t>12-</a:t>
            </a:r>
            <a:fld id="{FD6A4E1B-36FC-4825-8D73-F4CFD4B8ABAF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4000" y="533400"/>
            <a:ext cx="3810000" cy="2660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12		12-</a:t>
            </a:r>
            <a:fld id="{15758C07-9614-43B9-AD92-A37E968AC9C8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wbold-7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190500" y="2952750"/>
            <a:ext cx="8763000" cy="766763"/>
            <a:chOff x="152400" y="1352550"/>
            <a:chExt cx="8763000" cy="766762"/>
          </a:xfrm>
        </p:grpSpPr>
        <p:sp>
          <p:nvSpPr>
            <p:cNvPr id="5" name="Rounded Rectangle 8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6" name="Rounded Rectangle 9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8" name="Rounded Rectangle 10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11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12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7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12-</a:t>
            </a:r>
            <a:fld id="{D9335138-9FB6-4A41-B1E0-4BB3BC3C0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12-</a:t>
            </a:r>
            <a:fld id="{92DFC082-A8B2-47E2-B706-0BEE2AA2C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12-</a:t>
            </a:r>
            <a:fld id="{B01D2E36-4ADB-48CB-BF8A-EFAEDF82C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12-</a:t>
            </a:r>
            <a:fld id="{35CD0967-FD7F-47C1-9D78-E1CA2A800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12-</a:t>
            </a:r>
            <a:fld id="{0B0A35EE-3E9E-45BB-9C74-4BD1DED24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3834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89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77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7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38" y="6534150"/>
            <a:ext cx="45354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921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12-</a:t>
            </a:r>
            <a:fld id="{38E21CAF-61FC-4F50-A8ED-FB9843831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0902" name="Group 6"/>
          <p:cNvGrpSpPr>
            <a:grpSpLocks/>
          </p:cNvGrpSpPr>
          <p:nvPr userDrawn="1"/>
        </p:nvGrpSpPr>
        <p:grpSpPr bwMode="auto">
          <a:xfrm>
            <a:off x="190500" y="868363"/>
            <a:ext cx="8763000" cy="766762"/>
            <a:chOff x="152400" y="1352550"/>
            <a:chExt cx="8763000" cy="766762"/>
          </a:xfrm>
        </p:grpSpPr>
        <p:sp>
          <p:nvSpPr>
            <p:cNvPr id="8" name="Rounded Rectangle 7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77" r:id="rId3"/>
    <p:sldLayoutId id="2147483676" r:id="rId4"/>
    <p:sldLayoutId id="214748367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3764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336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908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480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3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3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4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42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4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4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7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7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6"/>
          <p:cNvSpPr>
            <a:spLocks noChangeArrowheads="1"/>
          </p:cNvSpPr>
          <p:nvPr/>
        </p:nvSpPr>
        <p:spPr bwMode="auto">
          <a:xfrm>
            <a:off x="1447800" y="838200"/>
            <a:ext cx="701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Statistics for </a:t>
            </a:r>
          </a:p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Business and Economics</a:t>
            </a:r>
            <a:r>
              <a:rPr lang="en-US" sz="4100">
                <a:solidFill>
                  <a:schemeClr val="folHlink"/>
                </a:solidFill>
              </a:rPr>
              <a:t> </a:t>
            </a:r>
            <a:br>
              <a:rPr lang="en-US" sz="4100">
                <a:solidFill>
                  <a:schemeClr val="folHlink"/>
                </a:solidFill>
              </a:rPr>
            </a:br>
            <a:r>
              <a:rPr lang="en-US" sz="2800">
                <a:solidFill>
                  <a:schemeClr val="folHlink"/>
                </a:solidFill>
              </a:rPr>
              <a:t>8</a:t>
            </a:r>
            <a:r>
              <a:rPr lang="en-US" sz="2800" baseline="30000">
                <a:solidFill>
                  <a:schemeClr val="folHlink"/>
                </a:solidFill>
              </a:rPr>
              <a:t>th</a:t>
            </a:r>
            <a:r>
              <a:rPr lang="en-US" sz="2800">
                <a:solidFill>
                  <a:schemeClr val="folHlink"/>
                </a:solidFill>
              </a:rPr>
              <a:t> Edition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57600"/>
            <a:ext cx="7543800" cy="2062163"/>
          </a:xfrm>
        </p:spPr>
        <p:txBody>
          <a:bodyPr/>
          <a:lstStyle/>
          <a:p>
            <a:pPr eaLnBrk="1" hangingPunct="1"/>
            <a:r>
              <a:rPr lang="en-US" sz="3500" b="1" smtClean="0"/>
              <a:t>Chapter 12</a:t>
            </a:r>
          </a:p>
          <a:p>
            <a:pPr eaLnBrk="1" hangingPunct="1"/>
            <a:endParaRPr lang="en-US" sz="3500" smtClean="0"/>
          </a:p>
          <a:p>
            <a:pPr eaLnBrk="1" hangingPunct="1"/>
            <a:r>
              <a:rPr lang="en-US" sz="3500" smtClean="0"/>
              <a:t>Multiple Regression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9C75D42A-BC8F-4974-B49E-5FBF322C645D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270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ChangeArrowheads="1"/>
          </p:cNvSpPr>
          <p:nvPr/>
        </p:nvSpPr>
        <p:spPr bwMode="auto">
          <a:xfrm>
            <a:off x="4267200" y="2209800"/>
            <a:ext cx="4267200" cy="1295400"/>
          </a:xfrm>
          <a:prstGeom prst="rect">
            <a:avLst/>
          </a:prstGeom>
          <a:solidFill>
            <a:srgbClr val="BEF8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Pie Sales Example</a:t>
            </a:r>
          </a:p>
        </p:txBody>
      </p:sp>
      <p:sp>
        <p:nvSpPr>
          <p:cNvPr id="61443" name="Rectangle 4"/>
          <p:cNvSpPr>
            <a:spLocks noGrp="1" noChangeArrowheads="1"/>
          </p:cNvSpPr>
          <p:nvPr>
            <p:ph idx="1"/>
          </p:nvPr>
        </p:nvSpPr>
        <p:spPr>
          <a:xfrm>
            <a:off x="4419600" y="2362200"/>
            <a:ext cx="4343400" cy="1174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Sales = b</a:t>
            </a:r>
            <a:r>
              <a:rPr lang="en-US" baseline="-25000" smtClean="0"/>
              <a:t>0</a:t>
            </a:r>
            <a:r>
              <a:rPr lang="en-US" smtClean="0"/>
              <a:t> + b</a:t>
            </a:r>
            <a:r>
              <a:rPr lang="en-US" baseline="-25000" smtClean="0"/>
              <a:t>1</a:t>
            </a:r>
            <a:r>
              <a:rPr lang="en-US" smtClean="0"/>
              <a:t> (Price)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    + b</a:t>
            </a:r>
            <a:r>
              <a:rPr lang="en-US" baseline="-25000" smtClean="0"/>
              <a:t>2</a:t>
            </a:r>
            <a:r>
              <a:rPr lang="en-US" smtClean="0"/>
              <a:t> (Advertising)</a:t>
            </a:r>
          </a:p>
        </p:txBody>
      </p:sp>
      <p:graphicFrame>
        <p:nvGraphicFramePr>
          <p:cNvPr id="310355" name="Group 83"/>
          <p:cNvGraphicFramePr>
            <a:graphicFrameLocks noGrp="1"/>
          </p:cNvGraphicFramePr>
          <p:nvPr/>
        </p:nvGraphicFramePr>
        <p:xfrm>
          <a:off x="381000" y="1579563"/>
          <a:ext cx="3505200" cy="5089525"/>
        </p:xfrm>
        <a:graphic>
          <a:graphicData uri="http://schemas.openxmlformats.org/drawingml/2006/table">
            <a:tbl>
              <a:tblPr/>
              <a:tblGrid>
                <a:gridCol w="685800"/>
                <a:gridCol w="839788"/>
                <a:gridCol w="760412"/>
                <a:gridCol w="12192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Week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Pie Sales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($)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Advertising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($100s)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350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5.50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460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7.50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350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430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350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6.80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380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7.50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430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4.50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470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6.40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450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490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7.20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7.90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5.90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450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sp>
        <p:nvSpPr>
          <p:cNvPr id="61517" name="Freeform 80"/>
          <p:cNvSpPr>
            <a:spLocks/>
          </p:cNvSpPr>
          <p:nvPr/>
        </p:nvSpPr>
        <p:spPr bwMode="auto">
          <a:xfrm>
            <a:off x="4572000" y="2282825"/>
            <a:ext cx="604838" cy="155575"/>
          </a:xfrm>
          <a:custGeom>
            <a:avLst/>
            <a:gdLst>
              <a:gd name="T0" fmla="*/ 0 w 381"/>
              <a:gd name="T1" fmla="*/ 2147483647 h 98"/>
              <a:gd name="T2" fmla="*/ 2147483647 w 381"/>
              <a:gd name="T3" fmla="*/ 0 h 98"/>
              <a:gd name="T4" fmla="*/ 2147483647 w 381"/>
              <a:gd name="T5" fmla="*/ 2147483647 h 98"/>
              <a:gd name="T6" fmla="*/ 0 60000 65536"/>
              <a:gd name="T7" fmla="*/ 0 60000 65536"/>
              <a:gd name="T8" fmla="*/ 0 60000 65536"/>
              <a:gd name="T9" fmla="*/ 0 w 381"/>
              <a:gd name="T10" fmla="*/ 0 h 98"/>
              <a:gd name="T11" fmla="*/ 381 w 381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98">
                <a:moveTo>
                  <a:pt x="0" y="96"/>
                </a:moveTo>
                <a:lnTo>
                  <a:pt x="192" y="0"/>
                </a:lnTo>
                <a:lnTo>
                  <a:pt x="381" y="98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518" name="Rectangle 81"/>
          <p:cNvSpPr>
            <a:spLocks noChangeArrowheads="1"/>
          </p:cNvSpPr>
          <p:nvPr/>
        </p:nvSpPr>
        <p:spPr bwMode="auto">
          <a:xfrm>
            <a:off x="4267200" y="16002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Multiple regression equation:</a:t>
            </a:r>
          </a:p>
        </p:txBody>
      </p:sp>
      <p:pic>
        <p:nvPicPr>
          <p:cNvPr id="61519" name="Picture 82" descr="j02289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5715000"/>
            <a:ext cx="13811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0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7CF6BC7A-CAC2-477A-8105-D2FBE3C50DAC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1521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5" descr="ch12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163" y="3246438"/>
            <a:ext cx="8101012" cy="3360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Estimating a Multiple Linear </a:t>
            </a:r>
            <a:br>
              <a:rPr lang="en-US" smtClean="0"/>
            </a:br>
            <a:r>
              <a:rPr lang="en-US" smtClean="0"/>
              <a:t>Regression Equation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603375"/>
            <a:ext cx="8616950" cy="1789113"/>
          </a:xfrm>
        </p:spPr>
        <p:txBody>
          <a:bodyPr/>
          <a:lstStyle/>
          <a:p>
            <a:pPr marL="342900" indent="-342900" defTabSz="914400" eaLnBrk="1" hangingPunct="1"/>
            <a:r>
              <a:rPr lang="en-US" smtClean="0"/>
              <a:t>Excel can be used to generate the coefficients and measures of goodness of fit for multiple regression</a:t>
            </a:r>
          </a:p>
          <a:p>
            <a:pPr marL="342900" indent="-342900" defTabSz="914400" eaLnBrk="1" hangingPunct="1"/>
            <a:endParaRPr lang="en-US" sz="1200" smtClean="0"/>
          </a:p>
          <a:p>
            <a:pPr marL="742950" lvl="1" indent="-285750" defTabSz="914400" eaLnBrk="1" hangingPunct="1"/>
            <a:r>
              <a:rPr lang="en-US" smtClean="0">
                <a:solidFill>
                  <a:srgbClr val="0000FF"/>
                </a:solidFill>
              </a:rPr>
              <a:t>Data / Data Analysis / Regression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DDB7FC81-1668-4D0E-9429-BE78B6A91F05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3493" name="Oval 6"/>
          <p:cNvSpPr>
            <a:spLocks noChangeArrowheads="1"/>
          </p:cNvSpPr>
          <p:nvPr/>
        </p:nvSpPr>
        <p:spPr bwMode="auto">
          <a:xfrm>
            <a:off x="665163" y="3355975"/>
            <a:ext cx="657225" cy="438150"/>
          </a:xfrm>
          <a:prstGeom prst="ellips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494" name="Oval 7"/>
          <p:cNvSpPr>
            <a:spLocks noChangeArrowheads="1"/>
          </p:cNvSpPr>
          <p:nvPr/>
        </p:nvSpPr>
        <p:spPr bwMode="auto">
          <a:xfrm>
            <a:off x="7346950" y="3575050"/>
            <a:ext cx="985838" cy="438150"/>
          </a:xfrm>
          <a:prstGeom prst="ellips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495" name="Oval 8"/>
          <p:cNvSpPr>
            <a:spLocks noChangeArrowheads="1"/>
          </p:cNvSpPr>
          <p:nvPr/>
        </p:nvSpPr>
        <p:spPr bwMode="auto">
          <a:xfrm>
            <a:off x="1133475" y="5619750"/>
            <a:ext cx="1165225" cy="296863"/>
          </a:xfrm>
          <a:prstGeom prst="ellips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496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Multiple Regression Output</a:t>
            </a:r>
          </a:p>
        </p:txBody>
      </p:sp>
      <p:graphicFrame>
        <p:nvGraphicFramePr>
          <p:cNvPr id="312453" name="Group 133"/>
          <p:cNvGraphicFramePr>
            <a:graphicFrameLocks noGrp="1"/>
          </p:cNvGraphicFramePr>
          <p:nvPr/>
        </p:nvGraphicFramePr>
        <p:xfrm>
          <a:off x="228600" y="1676400"/>
          <a:ext cx="8763000" cy="4648200"/>
        </p:xfrm>
        <a:graphic>
          <a:graphicData uri="http://schemas.openxmlformats.org/drawingml/2006/table">
            <a:tbl>
              <a:tblPr/>
              <a:tblGrid>
                <a:gridCol w="1706563"/>
                <a:gridCol w="1162050"/>
                <a:gridCol w="1397000"/>
                <a:gridCol w="1068387"/>
                <a:gridCol w="914400"/>
                <a:gridCol w="1371600"/>
                <a:gridCol w="1143000"/>
              </a:tblGrid>
              <a:tr h="16192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 Statistics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Multiple 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0.72213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 Square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0.52148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Adjusted R Square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0.44172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47.46341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Observations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ANOVA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Significance F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29460.027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14730.013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6.53861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0.01201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Residual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27033.306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2252.776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56493.333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 95%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Upper 95%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306.52619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114.25389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2.68285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0.01993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57.58835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555.46404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-24.97509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10.83213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-2.30565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0.03979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-48.57626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-1.37392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Advertising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74.13096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25.96732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2.85478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0.01449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17.55303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130.70888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304" name="Picture 126" descr="j02289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28800"/>
            <a:ext cx="13811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3352800" y="2819400"/>
          <a:ext cx="5257800" cy="376238"/>
        </p:xfrm>
        <a:graphic>
          <a:graphicData uri="http://schemas.openxmlformats.org/presentationml/2006/ole">
            <p:oleObj spid="_x0000_s7179" name="Equation" r:id="rId4" imgW="3644900" imgH="254000" progId="Equation.3">
              <p:embed/>
            </p:oleObj>
          </a:graphicData>
        </a:graphic>
      </p:graphicFrame>
      <p:sp>
        <p:nvSpPr>
          <p:cNvPr id="7305" name="Line 128"/>
          <p:cNvSpPr>
            <a:spLocks noChangeShapeType="1"/>
          </p:cNvSpPr>
          <p:nvPr/>
        </p:nvSpPr>
        <p:spPr bwMode="auto">
          <a:xfrm flipV="1">
            <a:off x="3048000" y="3200400"/>
            <a:ext cx="533400" cy="24384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06" name="Freeform 132"/>
          <p:cNvSpPr>
            <a:spLocks/>
          </p:cNvSpPr>
          <p:nvPr/>
        </p:nvSpPr>
        <p:spPr bwMode="auto">
          <a:xfrm>
            <a:off x="3429000" y="2819400"/>
            <a:ext cx="457200" cy="76200"/>
          </a:xfrm>
          <a:custGeom>
            <a:avLst/>
            <a:gdLst>
              <a:gd name="T0" fmla="*/ 0 w 381"/>
              <a:gd name="T1" fmla="*/ 2147483647 h 98"/>
              <a:gd name="T2" fmla="*/ 2147483647 w 381"/>
              <a:gd name="T3" fmla="*/ 0 h 98"/>
              <a:gd name="T4" fmla="*/ 2147483647 w 381"/>
              <a:gd name="T5" fmla="*/ 2147483647 h 98"/>
              <a:gd name="T6" fmla="*/ 0 60000 65536"/>
              <a:gd name="T7" fmla="*/ 0 60000 65536"/>
              <a:gd name="T8" fmla="*/ 0 60000 65536"/>
              <a:gd name="T9" fmla="*/ 0 w 381"/>
              <a:gd name="T10" fmla="*/ 0 h 98"/>
              <a:gd name="T11" fmla="*/ 381 w 381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98">
                <a:moveTo>
                  <a:pt x="0" y="96"/>
                </a:moveTo>
                <a:lnTo>
                  <a:pt x="192" y="0"/>
                </a:lnTo>
                <a:lnTo>
                  <a:pt x="381" y="98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07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E40D3354-4B55-4C3F-840D-FDC6674E8334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308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0955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The Multiple Regression Equation</a:t>
            </a:r>
          </a:p>
        </p:txBody>
      </p:sp>
      <p:sp>
        <p:nvSpPr>
          <p:cNvPr id="8205" name="Rectangle 2"/>
          <p:cNvSpPr>
            <a:spLocks noChangeArrowheads="1"/>
          </p:cNvSpPr>
          <p:nvPr/>
        </p:nvSpPr>
        <p:spPr bwMode="auto">
          <a:xfrm>
            <a:off x="5867400" y="3657600"/>
            <a:ext cx="2667000" cy="25908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Rectangle 3"/>
          <p:cNvSpPr>
            <a:spLocks noChangeArrowheads="1"/>
          </p:cNvSpPr>
          <p:nvPr/>
        </p:nvSpPr>
        <p:spPr bwMode="auto">
          <a:xfrm>
            <a:off x="2819400" y="3657600"/>
            <a:ext cx="2667000" cy="25908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304800" y="1922463"/>
          <a:ext cx="8521700" cy="593725"/>
        </p:xfrm>
        <a:graphic>
          <a:graphicData uri="http://schemas.openxmlformats.org/presentationml/2006/ole">
            <p:oleObj spid="_x0000_s8203" name="Equation" r:id="rId3" imgW="3644900" imgH="254000" progId="Equation.3">
              <p:embed/>
            </p:oleObj>
          </a:graphicData>
        </a:graphic>
      </p:graphicFrame>
      <p:sp>
        <p:nvSpPr>
          <p:cNvPr id="8207" name="Rectangle 6"/>
          <p:cNvSpPr>
            <a:spLocks noChangeArrowheads="1"/>
          </p:cNvSpPr>
          <p:nvPr/>
        </p:nvSpPr>
        <p:spPr bwMode="auto">
          <a:xfrm>
            <a:off x="2819400" y="3657600"/>
            <a:ext cx="26670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b</a:t>
            </a:r>
            <a:r>
              <a:rPr lang="en-US" sz="2000" b="1" baseline="-25000">
                <a:solidFill>
                  <a:srgbClr val="0000FF"/>
                </a:solidFill>
              </a:rPr>
              <a:t>1</a:t>
            </a:r>
            <a:r>
              <a:rPr lang="en-US" sz="2000" b="1">
                <a:solidFill>
                  <a:srgbClr val="0000FF"/>
                </a:solidFill>
              </a:rPr>
              <a:t> = -24.975</a:t>
            </a:r>
            <a:r>
              <a:rPr lang="en-US" sz="2000">
                <a:solidFill>
                  <a:schemeClr val="folHlink"/>
                </a:solidFill>
              </a:rPr>
              <a:t>:</a:t>
            </a:r>
            <a:r>
              <a:rPr lang="en-US" sz="2000"/>
              <a:t> sales will decrease, on average, by 24.975 pies per week for each $1 increase in selling price, net of the effects of changes due to advertising</a:t>
            </a:r>
          </a:p>
        </p:txBody>
      </p:sp>
      <p:sp>
        <p:nvSpPr>
          <p:cNvPr id="8208" name="Rectangle 7"/>
          <p:cNvSpPr>
            <a:spLocks noChangeArrowheads="1"/>
          </p:cNvSpPr>
          <p:nvPr/>
        </p:nvSpPr>
        <p:spPr bwMode="auto">
          <a:xfrm>
            <a:off x="5867400" y="3657600"/>
            <a:ext cx="26670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b</a:t>
            </a:r>
            <a:r>
              <a:rPr lang="en-US" sz="2000" b="1" baseline="-25000">
                <a:solidFill>
                  <a:srgbClr val="0000FF"/>
                </a:solidFill>
              </a:rPr>
              <a:t>2</a:t>
            </a:r>
            <a:r>
              <a:rPr lang="en-US" sz="2000" b="1">
                <a:solidFill>
                  <a:srgbClr val="0000FF"/>
                </a:solidFill>
              </a:rPr>
              <a:t> = 74.131</a:t>
            </a:r>
            <a:r>
              <a:rPr lang="en-US" sz="2000">
                <a:solidFill>
                  <a:schemeClr val="folHlink"/>
                </a:solidFill>
              </a:rPr>
              <a:t>:</a:t>
            </a:r>
            <a:r>
              <a:rPr lang="en-US" sz="2000"/>
              <a:t> sales will increase, on average, by 74.131 pies per week for each $100 increase in advertising, net of the effects of changes due to price</a:t>
            </a:r>
          </a:p>
        </p:txBody>
      </p:sp>
      <p:sp>
        <p:nvSpPr>
          <p:cNvPr id="8209" name="Rectangle 8"/>
          <p:cNvSpPr>
            <a:spLocks noChangeArrowheads="1"/>
          </p:cNvSpPr>
          <p:nvPr/>
        </p:nvSpPr>
        <p:spPr bwMode="auto">
          <a:xfrm>
            <a:off x="381000" y="2590800"/>
            <a:ext cx="6858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where	</a:t>
            </a:r>
          </a:p>
          <a:p>
            <a:r>
              <a:rPr lang="en-US" sz="1600">
                <a:solidFill>
                  <a:srgbClr val="0000FF"/>
                </a:solidFill>
              </a:rPr>
              <a:t>   Sales is in number of pies per week</a:t>
            </a:r>
          </a:p>
          <a:p>
            <a:r>
              <a:rPr lang="en-US" sz="1600">
                <a:solidFill>
                  <a:srgbClr val="0000FF"/>
                </a:solidFill>
              </a:rPr>
              <a:t>   Price is in $</a:t>
            </a:r>
          </a:p>
          <a:p>
            <a:r>
              <a:rPr lang="en-US" sz="1600">
                <a:solidFill>
                  <a:srgbClr val="0000FF"/>
                </a:solidFill>
              </a:rPr>
              <a:t>   Advertising is in $100’s.</a:t>
            </a:r>
          </a:p>
        </p:txBody>
      </p:sp>
      <p:sp>
        <p:nvSpPr>
          <p:cNvPr id="8210" name="Line 9"/>
          <p:cNvSpPr>
            <a:spLocks noChangeShapeType="1"/>
          </p:cNvSpPr>
          <p:nvPr/>
        </p:nvSpPr>
        <p:spPr bwMode="auto">
          <a:xfrm>
            <a:off x="41910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1" name="Line 10"/>
          <p:cNvSpPr>
            <a:spLocks noChangeShapeType="1"/>
          </p:cNvSpPr>
          <p:nvPr/>
        </p:nvSpPr>
        <p:spPr bwMode="auto">
          <a:xfrm>
            <a:off x="66294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8212" name="Picture 11" descr="j02289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5715000"/>
            <a:ext cx="13811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13" name="Freeform 12"/>
          <p:cNvSpPr>
            <a:spLocks/>
          </p:cNvSpPr>
          <p:nvPr/>
        </p:nvSpPr>
        <p:spPr bwMode="auto">
          <a:xfrm>
            <a:off x="533400" y="1981200"/>
            <a:ext cx="609600" cy="76200"/>
          </a:xfrm>
          <a:custGeom>
            <a:avLst/>
            <a:gdLst>
              <a:gd name="T0" fmla="*/ 0 w 384"/>
              <a:gd name="T1" fmla="*/ 2147483647 h 48"/>
              <a:gd name="T2" fmla="*/ 2147483647 w 384"/>
              <a:gd name="T3" fmla="*/ 0 h 48"/>
              <a:gd name="T4" fmla="*/ 2147483647 w 384"/>
              <a:gd name="T5" fmla="*/ 2147483647 h 48"/>
              <a:gd name="T6" fmla="*/ 0 60000 65536"/>
              <a:gd name="T7" fmla="*/ 0 60000 65536"/>
              <a:gd name="T8" fmla="*/ 0 60000 65536"/>
              <a:gd name="T9" fmla="*/ 0 w 384"/>
              <a:gd name="T10" fmla="*/ 0 h 48"/>
              <a:gd name="T11" fmla="*/ 384 w 38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8">
                <a:moveTo>
                  <a:pt x="0" y="48"/>
                </a:moveTo>
                <a:lnTo>
                  <a:pt x="192" y="0"/>
                </a:lnTo>
                <a:lnTo>
                  <a:pt x="384" y="48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4" name="Slide Number Placeholder 1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5CA1419D-FCB7-4264-BFBF-0FBA96608DB7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215" name="Footer Placeholder 1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9750"/>
            <a:ext cx="7793038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Explanatory Power of a </a:t>
            </a:r>
            <a:br>
              <a:rPr lang="en-US" smtClean="0"/>
            </a:br>
            <a:r>
              <a:rPr lang="en-US" smtClean="0"/>
              <a:t>Multiple Regression Equation</a:t>
            </a:r>
            <a:endParaRPr lang="en-US" baseline="3000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36713"/>
            <a:ext cx="8077200" cy="4724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b="1" dirty="0" smtClean="0"/>
              <a:t>Coefficient of Determination, R</a:t>
            </a:r>
            <a:r>
              <a:rPr lang="en-US" b="1" baseline="30000" dirty="0" smtClean="0"/>
              <a:t>2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b="1" baseline="30000" dirty="0" smtClean="0"/>
          </a:p>
          <a:p>
            <a:pPr eaLnBrk="1" hangingPunct="1">
              <a:defRPr/>
            </a:pPr>
            <a:r>
              <a:rPr lang="en-US" sz="2400" dirty="0" smtClean="0"/>
              <a:t>Reports the proportion of total variation in  y explained by all  x  variables taken together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This is the ratio of the explained variability to total sample variability</a:t>
            </a:r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1279525" y="3648075"/>
          <a:ext cx="6548438" cy="1031875"/>
        </p:xfrm>
        <a:graphic>
          <a:graphicData uri="http://schemas.openxmlformats.org/presentationml/2006/ole">
            <p:oleObj spid="_x0000_s9228" name="Equation" r:id="rId3" imgW="2654300" imgH="419100" progId="Equation.3">
              <p:embed/>
            </p:oleObj>
          </a:graphicData>
        </a:graphic>
      </p:graphicFrame>
      <p:sp>
        <p:nvSpPr>
          <p:cNvPr id="923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A08EF65F-1DFD-4A8A-8838-AD63BAC91914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232" name="TextBox 6"/>
          <p:cNvSpPr txBox="1">
            <a:spLocks noChangeArrowheads="1"/>
          </p:cNvSpPr>
          <p:nvPr/>
        </p:nvSpPr>
        <p:spPr bwMode="auto">
          <a:xfrm>
            <a:off x="373063" y="51593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12.3</a:t>
            </a:r>
          </a:p>
        </p:txBody>
      </p:sp>
      <p:sp>
        <p:nvSpPr>
          <p:cNvPr id="9233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29"/>
          <p:cNvSpPr>
            <a:spLocks noGrp="1" noChangeArrowheads="1"/>
          </p:cNvSpPr>
          <p:nvPr>
            <p:ph type="title"/>
          </p:nvPr>
        </p:nvSpPr>
        <p:spPr>
          <a:xfrm>
            <a:off x="990600" y="136525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Coefficient of Determination, R</a:t>
            </a:r>
            <a:r>
              <a:rPr lang="en-US" baseline="30000" smtClean="0"/>
              <a:t>2</a:t>
            </a:r>
          </a:p>
        </p:txBody>
      </p:sp>
      <p:graphicFrame>
        <p:nvGraphicFramePr>
          <p:cNvPr id="318466" name="Group 2"/>
          <p:cNvGraphicFramePr>
            <a:graphicFrameLocks noGrp="1"/>
          </p:cNvGraphicFramePr>
          <p:nvPr/>
        </p:nvGraphicFramePr>
        <p:xfrm>
          <a:off x="228600" y="1676400"/>
          <a:ext cx="8763000" cy="4632325"/>
        </p:xfrm>
        <a:graphic>
          <a:graphicData uri="http://schemas.openxmlformats.org/drawingml/2006/table">
            <a:tbl>
              <a:tblPr/>
              <a:tblGrid>
                <a:gridCol w="1706563"/>
                <a:gridCol w="1162050"/>
                <a:gridCol w="1397000"/>
                <a:gridCol w="1068387"/>
                <a:gridCol w="914400"/>
                <a:gridCol w="1371600"/>
                <a:gridCol w="1143000"/>
              </a:tblGrid>
              <a:tr h="16192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 Statistics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Multiple 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0.72213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 Square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0.52148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Adjusted R Square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0.44172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47.46341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Observations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ANOVA</a:t>
                      </a:r>
                      <a:r>
                        <a:rPr kumimoji="0" lang="en-US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Significance F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29460.027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14730.013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6.53861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0.01201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Residual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27033.306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2252.776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56493.333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 95%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Upper 95%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306.52619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114.25389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2.68285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0.01993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57.58835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555.46404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-24.97509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10.83213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-2.30565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0.03979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-48.57626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-1.37392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Advertising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74.13096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25.96732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2.85478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0.01449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17.55303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130.70888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377" name="Picture 125" descr="j02289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0475" y="1828800"/>
            <a:ext cx="13811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3594100" y="1828800"/>
          <a:ext cx="3940175" cy="752475"/>
        </p:xfrm>
        <a:graphic>
          <a:graphicData uri="http://schemas.openxmlformats.org/presentationml/2006/ole">
            <p:oleObj spid="_x0000_s10252" name="Equation" r:id="rId4" imgW="2057400" imgH="393700" progId="Equation.3">
              <p:embed/>
            </p:oleObj>
          </a:graphicData>
        </a:graphic>
      </p:graphicFrame>
      <p:sp>
        <p:nvSpPr>
          <p:cNvPr id="10378" name="Line 127"/>
          <p:cNvSpPr>
            <a:spLocks noChangeShapeType="1"/>
          </p:cNvSpPr>
          <p:nvPr/>
        </p:nvSpPr>
        <p:spPr bwMode="auto">
          <a:xfrm flipV="1">
            <a:off x="3124200" y="2209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79" name="Text Box 128"/>
          <p:cNvSpPr txBox="1">
            <a:spLocks noChangeArrowheads="1"/>
          </p:cNvSpPr>
          <p:nvPr/>
        </p:nvSpPr>
        <p:spPr bwMode="auto">
          <a:xfrm>
            <a:off x="4267200" y="2667000"/>
            <a:ext cx="4267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52.1% of the variation in pie sales is explained by the variation in price and advertising</a:t>
            </a:r>
          </a:p>
        </p:txBody>
      </p:sp>
      <p:sp>
        <p:nvSpPr>
          <p:cNvPr id="10380" name="Line 131"/>
          <p:cNvSpPr>
            <a:spLocks noChangeShapeType="1"/>
          </p:cNvSpPr>
          <p:nvPr/>
        </p:nvSpPr>
        <p:spPr bwMode="auto">
          <a:xfrm flipV="1">
            <a:off x="3962400" y="2590800"/>
            <a:ext cx="38100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81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31ACD3C4-E07F-4CB6-AE47-3C46BEADB1EE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382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36700" y="209550"/>
            <a:ext cx="7078663" cy="990600"/>
          </a:xfrm>
        </p:spPr>
        <p:txBody>
          <a:bodyPr/>
          <a:lstStyle/>
          <a:p>
            <a:pPr eaLnBrk="1" hangingPunct="1"/>
            <a:r>
              <a:rPr lang="en-US" smtClean="0"/>
              <a:t>Estimation of Error Variance</a:t>
            </a:r>
          </a:p>
        </p:txBody>
      </p:sp>
      <p:sp>
        <p:nvSpPr>
          <p:cNvPr id="11312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746250"/>
            <a:ext cx="8077200" cy="4864100"/>
          </a:xfrm>
        </p:spPr>
        <p:txBody>
          <a:bodyPr/>
          <a:lstStyle/>
          <a:p>
            <a:pPr eaLnBrk="1" hangingPunct="1"/>
            <a:r>
              <a:rPr lang="en-US" sz="2400" smtClean="0"/>
              <a:t>Consider the population regression model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The unbiased estimate of the variance of the errors is</a:t>
            </a:r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1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	where </a:t>
            </a:r>
          </a:p>
          <a:p>
            <a:pPr eaLnBrk="1" hangingPunct="1"/>
            <a:endParaRPr lang="en-US" sz="1000" smtClean="0"/>
          </a:p>
          <a:p>
            <a:pPr eaLnBrk="1" hangingPunct="1"/>
            <a:r>
              <a:rPr lang="en-US" sz="2400" smtClean="0"/>
              <a:t>The square root of the variance, s</a:t>
            </a:r>
            <a:r>
              <a:rPr lang="en-US" sz="2400" baseline="-25000" smtClean="0"/>
              <a:t>e</a:t>
            </a:r>
            <a:r>
              <a:rPr lang="en-US" sz="2400" smtClean="0"/>
              <a:t> , is called the </a:t>
            </a:r>
            <a:r>
              <a:rPr lang="en-US" sz="2400" smtClean="0">
                <a:solidFill>
                  <a:srgbClr val="0000FF"/>
                </a:solidFill>
              </a:rPr>
              <a:t>standard error of the estimate</a:t>
            </a:r>
          </a:p>
        </p:txBody>
      </p:sp>
      <p:graphicFrame>
        <p:nvGraphicFramePr>
          <p:cNvPr id="11308" name="Object 44"/>
          <p:cNvGraphicFramePr>
            <a:graphicFrameLocks noChangeAspect="1"/>
          </p:cNvGraphicFramePr>
          <p:nvPr/>
        </p:nvGraphicFramePr>
        <p:xfrm>
          <a:off x="3255963" y="3611563"/>
          <a:ext cx="3013075" cy="1193800"/>
        </p:xfrm>
        <a:graphic>
          <a:graphicData uri="http://schemas.openxmlformats.org/presentationml/2006/ole">
            <p:oleObj spid="_x0000_s11308" name="Equation" r:id="rId3" imgW="1536700" imgH="609600" progId="Equation.3">
              <p:embed/>
            </p:oleObj>
          </a:graphicData>
        </a:graphic>
      </p:graphicFrame>
      <p:graphicFrame>
        <p:nvGraphicFramePr>
          <p:cNvPr id="11309" name="Object 45"/>
          <p:cNvGraphicFramePr>
            <a:graphicFrameLocks noChangeAspect="1"/>
          </p:cNvGraphicFramePr>
          <p:nvPr/>
        </p:nvGraphicFramePr>
        <p:xfrm>
          <a:off x="2414588" y="2368550"/>
          <a:ext cx="4619625" cy="458788"/>
        </p:xfrm>
        <a:graphic>
          <a:graphicData uri="http://schemas.openxmlformats.org/presentationml/2006/ole">
            <p:oleObj spid="_x0000_s11309" name="Equation" r:id="rId4" imgW="2311200" imgH="228600" progId="Equation.3">
              <p:embed/>
            </p:oleObj>
          </a:graphicData>
        </a:graphic>
      </p:graphicFrame>
      <p:graphicFrame>
        <p:nvGraphicFramePr>
          <p:cNvPr id="11310" name="Object 46"/>
          <p:cNvGraphicFramePr>
            <a:graphicFrameLocks noChangeAspect="1"/>
          </p:cNvGraphicFramePr>
          <p:nvPr/>
        </p:nvGraphicFramePr>
        <p:xfrm>
          <a:off x="2706688" y="5002213"/>
          <a:ext cx="1479550" cy="474662"/>
        </p:xfrm>
        <a:graphic>
          <a:graphicData uri="http://schemas.openxmlformats.org/presentationml/2006/ole">
            <p:oleObj spid="_x0000_s11310" name="Equation" r:id="rId5" imgW="711200" imgH="228600" progId="Equation.3">
              <p:embed/>
            </p:oleObj>
          </a:graphicData>
        </a:graphic>
      </p:graphicFrame>
      <p:sp>
        <p:nvSpPr>
          <p:cNvPr id="11313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A6664DD1-7DA2-4B97-8D63-C735E57F4530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314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129"/>
          <p:cNvSpPr>
            <a:spLocks noGrp="1" noChangeArrowheads="1"/>
          </p:cNvSpPr>
          <p:nvPr>
            <p:ph type="title"/>
          </p:nvPr>
        </p:nvSpPr>
        <p:spPr>
          <a:xfrm>
            <a:off x="990600" y="136525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Standard Error, s</a:t>
            </a:r>
            <a:r>
              <a:rPr lang="en-US" baseline="-25000" smtClean="0"/>
              <a:t>e</a:t>
            </a:r>
          </a:p>
        </p:txBody>
      </p:sp>
      <p:graphicFrame>
        <p:nvGraphicFramePr>
          <p:cNvPr id="380038" name="Group 134"/>
          <p:cNvGraphicFramePr>
            <a:graphicFrameLocks noGrp="1"/>
          </p:cNvGraphicFramePr>
          <p:nvPr/>
        </p:nvGraphicFramePr>
        <p:xfrm>
          <a:off x="228600" y="1676400"/>
          <a:ext cx="8763000" cy="4632325"/>
        </p:xfrm>
        <a:graphic>
          <a:graphicData uri="http://schemas.openxmlformats.org/drawingml/2006/table">
            <a:tbl>
              <a:tblPr/>
              <a:tblGrid>
                <a:gridCol w="1706563"/>
                <a:gridCol w="1162050"/>
                <a:gridCol w="1397000"/>
                <a:gridCol w="1068387"/>
                <a:gridCol w="914400"/>
                <a:gridCol w="1371600"/>
                <a:gridCol w="1143000"/>
              </a:tblGrid>
              <a:tr h="16192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 Statistics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Multiple 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0.72213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 Square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0.52148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Adjusted R Square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0.44172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47.46341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Observations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ANOVA</a:t>
                      </a:r>
                      <a:r>
                        <a:rPr kumimoji="0" lang="en-US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Significance F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29460.027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14730.013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6.53861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0.01201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Residual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27033.306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2252.776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56493.333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 95%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Upper 95%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306.52619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114.25389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2.68285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0.01993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57.58835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555.46404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-24.97509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10.83213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-2.30565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0.03979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-48.57626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-1.37392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Advertising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74.13096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25.96732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2.85478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0.01449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17.55303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130.70888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424" name="Picture 125" descr="j02289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0475" y="1828800"/>
            <a:ext cx="13811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3584575" y="2038350"/>
          <a:ext cx="1557338" cy="461963"/>
        </p:xfrm>
        <a:graphic>
          <a:graphicData uri="http://schemas.openxmlformats.org/presentationml/2006/ole">
            <p:oleObj spid="_x0000_s12299" name="Equation" r:id="rId4" imgW="812447" imgH="241195" progId="Equation.3">
              <p:embed/>
            </p:oleObj>
          </a:graphicData>
        </a:graphic>
      </p:graphicFrame>
      <p:sp>
        <p:nvSpPr>
          <p:cNvPr id="12425" name="Line 127"/>
          <p:cNvSpPr>
            <a:spLocks noChangeShapeType="1"/>
          </p:cNvSpPr>
          <p:nvPr/>
        </p:nvSpPr>
        <p:spPr bwMode="auto">
          <a:xfrm flipV="1">
            <a:off x="3071813" y="2368550"/>
            <a:ext cx="512762" cy="554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426" name="Text Box 128"/>
          <p:cNvSpPr txBox="1">
            <a:spLocks noChangeArrowheads="1"/>
          </p:cNvSpPr>
          <p:nvPr/>
        </p:nvSpPr>
        <p:spPr bwMode="auto">
          <a:xfrm>
            <a:off x="4059238" y="2551113"/>
            <a:ext cx="33655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The magnitude of this value can be compared to the average y value</a:t>
            </a:r>
          </a:p>
        </p:txBody>
      </p:sp>
      <p:sp>
        <p:nvSpPr>
          <p:cNvPr id="12427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FD5DB633-42F0-4640-8059-C26CB3CADD6F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2428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Adjusted Coefficient of Determination,</a:t>
            </a:r>
            <a:r>
              <a:rPr lang="en-US" sz="3600" smtClean="0"/>
              <a:t> </a:t>
            </a:r>
            <a:endParaRPr lang="en-US" sz="3600" baseline="30000" smtClean="0"/>
          </a:p>
        </p:txBody>
      </p:sp>
      <p:sp>
        <p:nvSpPr>
          <p:cNvPr id="1332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never decreases when a new  X  variable is added to the model, even if the new variable is not an important predictor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This can be a disadvantage when comparing models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FF"/>
                </a:solidFill>
              </a:rPr>
              <a:t>What is the </a:t>
            </a:r>
            <a:r>
              <a:rPr lang="en-US" b="1" smtClean="0">
                <a:solidFill>
                  <a:srgbClr val="0000FF"/>
                </a:solidFill>
              </a:rPr>
              <a:t>net effect </a:t>
            </a:r>
            <a:r>
              <a:rPr lang="en-US" smtClean="0">
                <a:solidFill>
                  <a:srgbClr val="0000FF"/>
                </a:solidFill>
              </a:rPr>
              <a:t>of adding a new variable?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We lose a degree of freedom when a new  X variable is added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Did the new  X  variable add enough explanatory power to offset the loss of one degree of freedom?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6327775" y="612775"/>
          <a:ext cx="666750" cy="555625"/>
        </p:xfrm>
        <a:graphic>
          <a:graphicData uri="http://schemas.openxmlformats.org/presentationml/2006/ole">
            <p:oleObj spid="_x0000_s13324" name="Equation" r:id="rId3" imgW="7309800" imgH="6079320" progId="Equation.3">
              <p:embed/>
            </p:oleObj>
          </a:graphicData>
        </a:graphic>
      </p:graphicFrame>
      <p:sp>
        <p:nvSpPr>
          <p:cNvPr id="1332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A127D850-E2F7-437D-922C-247679BC4CF1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328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Adjusted Coefficient of Determination,</a:t>
            </a:r>
            <a:r>
              <a:rPr lang="en-US" sz="3600" smtClean="0"/>
              <a:t> </a:t>
            </a:r>
          </a:p>
        </p:txBody>
      </p:sp>
      <p:sp>
        <p:nvSpPr>
          <p:cNvPr id="14361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382000" cy="5084763"/>
          </a:xfrm>
        </p:spPr>
        <p:txBody>
          <a:bodyPr/>
          <a:lstStyle/>
          <a:p>
            <a:pPr eaLnBrk="1" hangingPunct="1"/>
            <a:r>
              <a:rPr lang="en-US" sz="2400" smtClean="0">
                <a:sym typeface="Symbol" pitchFamily="18" charset="2"/>
              </a:rPr>
              <a:t>Used to correct for the fact that adding non-relevant independent variables will still reduce the error sum of squares </a:t>
            </a:r>
          </a:p>
          <a:p>
            <a:pPr eaLnBrk="1" hangingPunct="1"/>
            <a:endParaRPr lang="en-US" smtClean="0">
              <a:solidFill>
                <a:schemeClr val="fol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9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1900" smtClean="0"/>
              <a:t>  </a:t>
            </a:r>
            <a:r>
              <a:rPr lang="en-US" sz="2000" smtClean="0"/>
              <a:t>(where n = sample size, K = number of independent variables)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200" smtClean="0"/>
          </a:p>
          <a:p>
            <a:pPr lvl="1" eaLnBrk="1" hangingPunct="1"/>
            <a:r>
              <a:rPr lang="en-US" smtClean="0">
                <a:sym typeface="Symbol" pitchFamily="18" charset="2"/>
              </a:rPr>
              <a:t>Adjusted R</a:t>
            </a:r>
            <a:r>
              <a:rPr lang="en-US" baseline="30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 provides a better comparison between multiple regression models with different numbers of independent variables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Penalize excessive use of unimportant independent variables</a:t>
            </a:r>
          </a:p>
          <a:p>
            <a:pPr lvl="1" eaLnBrk="1" hangingPunct="1"/>
            <a:r>
              <a:rPr lang="en-US" smtClean="0"/>
              <a:t>Value is less than R</a:t>
            </a:r>
            <a:r>
              <a:rPr lang="en-US" baseline="30000" smtClean="0"/>
              <a:t>2</a:t>
            </a:r>
          </a:p>
        </p:txBody>
      </p:sp>
      <p:sp>
        <p:nvSpPr>
          <p:cNvPr id="14362" name="Text Box 3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6327775" y="612775"/>
          <a:ext cx="627063" cy="522288"/>
        </p:xfrm>
        <a:graphic>
          <a:graphicData uri="http://schemas.openxmlformats.org/presentationml/2006/ole">
            <p:oleObj spid="_x0000_s14358" name="Equation" r:id="rId3" imgW="292320" imgH="241200" progId="Equation.3">
              <p:embed/>
            </p:oleObj>
          </a:graphicData>
        </a:graphic>
      </p:graphicFrame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2852738" y="2587625"/>
          <a:ext cx="3290887" cy="889000"/>
        </p:xfrm>
        <a:graphic>
          <a:graphicData uri="http://schemas.openxmlformats.org/presentationml/2006/ole">
            <p:oleObj spid="_x0000_s14359" name="Equation" r:id="rId4" imgW="1600200" imgH="431800" progId="Equation.3">
              <p:embed/>
            </p:oleObj>
          </a:graphicData>
        </a:graphic>
      </p:graphicFrame>
      <p:sp>
        <p:nvSpPr>
          <p:cNvPr id="14363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BBF27F04-7277-415E-8B02-6873FD51A35B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364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Goals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153400" cy="4800600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en-US" sz="2400" b="1" smtClean="0"/>
              <a:t>After completing this chapter, you should be able to:</a:t>
            </a:r>
            <a:r>
              <a:rPr lang="en-US" sz="2400" smtClean="0"/>
              <a:t> </a:t>
            </a:r>
          </a:p>
          <a:p>
            <a:pPr eaLnBrk="1" hangingPunct="1">
              <a:spcBef>
                <a:spcPct val="25000"/>
              </a:spcBef>
            </a:pPr>
            <a:r>
              <a:rPr lang="en-US" sz="2400" smtClean="0"/>
              <a:t>Apply multiple regression analysis to business decision-making situations</a:t>
            </a:r>
          </a:p>
          <a:p>
            <a:pPr eaLnBrk="1" hangingPunct="1">
              <a:spcBef>
                <a:spcPct val="25000"/>
              </a:spcBef>
            </a:pPr>
            <a:r>
              <a:rPr lang="en-US" sz="2400" smtClean="0"/>
              <a:t>Analyze and interpret the computer output for a multiple regression model</a:t>
            </a:r>
          </a:p>
          <a:p>
            <a:pPr eaLnBrk="1" hangingPunct="1">
              <a:spcBef>
                <a:spcPct val="25000"/>
              </a:spcBef>
            </a:pPr>
            <a:r>
              <a:rPr lang="en-US" sz="2400" smtClean="0"/>
              <a:t>Perform a hypothesis test for all regression coefficients or for a subset of coefficients</a:t>
            </a:r>
          </a:p>
          <a:p>
            <a:pPr eaLnBrk="1" hangingPunct="1">
              <a:spcBef>
                <a:spcPct val="25000"/>
              </a:spcBef>
            </a:pPr>
            <a:r>
              <a:rPr lang="en-US" sz="2400" smtClean="0"/>
              <a:t>Fit and interpret nonlinear regression models</a:t>
            </a:r>
          </a:p>
          <a:p>
            <a:pPr eaLnBrk="1" hangingPunct="1">
              <a:spcBef>
                <a:spcPct val="25000"/>
              </a:spcBef>
            </a:pPr>
            <a:r>
              <a:rPr lang="en-US" sz="2400" smtClean="0"/>
              <a:t>Incorporate qualitative variables into the regression model by using dummy variables</a:t>
            </a:r>
          </a:p>
          <a:p>
            <a:pPr eaLnBrk="1" hangingPunct="1">
              <a:spcBef>
                <a:spcPct val="25000"/>
              </a:spcBef>
            </a:pPr>
            <a:r>
              <a:rPr lang="en-US" sz="2400" smtClean="0"/>
              <a:t>Discuss model specification and analyze residuals</a:t>
            </a:r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1FA558B4-14D4-4A20-BA52-7AC128A655A4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6804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1538" name="Group 2"/>
          <p:cNvGraphicFramePr>
            <a:graphicFrameLocks noGrp="1"/>
          </p:cNvGraphicFramePr>
          <p:nvPr/>
        </p:nvGraphicFramePr>
        <p:xfrm>
          <a:off x="228600" y="1676400"/>
          <a:ext cx="8763000" cy="4632325"/>
        </p:xfrm>
        <a:graphic>
          <a:graphicData uri="http://schemas.openxmlformats.org/drawingml/2006/table">
            <a:tbl>
              <a:tblPr/>
              <a:tblGrid>
                <a:gridCol w="1706563"/>
                <a:gridCol w="1162050"/>
                <a:gridCol w="1397000"/>
                <a:gridCol w="1068387"/>
                <a:gridCol w="914400"/>
                <a:gridCol w="1371600"/>
                <a:gridCol w="1143000"/>
              </a:tblGrid>
              <a:tr h="16192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 Statistics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Multiple 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0.72213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 Square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0.52148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Adjusted R Square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0.44172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47.46341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Observations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ANOVA</a:t>
                      </a:r>
                      <a:r>
                        <a:rPr kumimoji="0" lang="en-US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Significance F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29460.027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14730.013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6.53861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0.01201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Residual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27033.306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2252.776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56493.333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 95%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Upper 95%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306.52619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114.25389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2.68285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0.01993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57.58835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555.46404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-24.97509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10.83213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-2.30565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0.03979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-48.57626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-1.37392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Advertising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74.13096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25.96732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2.85478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0.01449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17.55303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130.70888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505" name="Picture 125" descr="j02289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1752600"/>
            <a:ext cx="1228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3497263" y="1787525"/>
          <a:ext cx="2120900" cy="473075"/>
        </p:xfrm>
        <a:graphic>
          <a:graphicData uri="http://schemas.openxmlformats.org/presentationml/2006/ole">
            <p:oleObj spid="_x0000_s15380" name="Equation" r:id="rId4" imgW="850531" imgH="190417" progId="Equation.3">
              <p:embed/>
            </p:oleObj>
          </a:graphicData>
        </a:graphic>
      </p:graphicFrame>
      <p:sp>
        <p:nvSpPr>
          <p:cNvPr id="15506" name="Line 127"/>
          <p:cNvSpPr>
            <a:spLocks noChangeShapeType="1"/>
          </p:cNvSpPr>
          <p:nvPr/>
        </p:nvSpPr>
        <p:spPr bwMode="auto">
          <a:xfrm flipV="1">
            <a:off x="3048000" y="2209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07" name="Text Box 128"/>
          <p:cNvSpPr txBox="1">
            <a:spLocks noChangeArrowheads="1"/>
          </p:cNvSpPr>
          <p:nvPr/>
        </p:nvSpPr>
        <p:spPr bwMode="auto">
          <a:xfrm>
            <a:off x="3276600" y="2362200"/>
            <a:ext cx="5486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44.2% of the variation in pie sales is explained by the variation in price and advertising, taking into account the sample size and number of independent variables</a:t>
            </a:r>
          </a:p>
        </p:txBody>
      </p:sp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4206875" y="520700"/>
          <a:ext cx="663575" cy="554038"/>
        </p:xfrm>
        <a:graphic>
          <a:graphicData uri="http://schemas.openxmlformats.org/presentationml/2006/ole">
            <p:oleObj spid="_x0000_s15381" name="Equation" r:id="rId5" imgW="292320" imgH="241200" progId="Equation.3">
              <p:embed/>
            </p:oleObj>
          </a:graphicData>
        </a:graphic>
      </p:graphicFrame>
      <p:sp>
        <p:nvSpPr>
          <p:cNvPr id="15508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D5B0A133-B612-4997-83AC-3FDA64462C3A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509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Coefficient of Multiple Correlation</a:t>
            </a:r>
          </a:p>
        </p:txBody>
      </p:sp>
      <p:sp>
        <p:nvSpPr>
          <p:cNvPr id="1639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3225"/>
            <a:ext cx="8077200" cy="4900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coefficient of multiple correlation </a:t>
            </a:r>
            <a:r>
              <a:rPr lang="en-US" sz="2400" smtClean="0">
                <a:sym typeface="Symbol" pitchFamily="18" charset="2"/>
              </a:rPr>
              <a:t>is the correlation between the predicted value and the observed value of the dependent variable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Is the square root of the multiple coefficient of determination 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Used as another measure of the strength of the linear relationship between the dependent variable and the independent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Comparable to the correlation between Y and X in simple regression</a:t>
            </a:r>
            <a:endParaRPr lang="en-US" sz="2400" smtClean="0">
              <a:solidFill>
                <a:schemeClr val="hlink"/>
              </a:solidFill>
              <a:sym typeface="Symbol" pitchFamily="18" charset="2"/>
            </a:endParaRPr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2925763" y="2952750"/>
          <a:ext cx="2921000" cy="712788"/>
        </p:xfrm>
        <a:graphic>
          <a:graphicData uri="http://schemas.openxmlformats.org/presentationml/2006/ole">
            <p:oleObj spid="_x0000_s16396" name="Equation" r:id="rId3" imgW="1091726" imgH="266584" progId="Equation.3">
              <p:embed/>
            </p:oleObj>
          </a:graphicData>
        </a:graphic>
      </p:graphicFrame>
      <p:sp>
        <p:nvSpPr>
          <p:cNvPr id="1639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481DF168-E0BA-4AC4-9B57-FDC22E539124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400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Conf. Intervals and Hypothesis Tests for Regression Coefficients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8305800" cy="4532312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The variance of a coefficient estimate is </a:t>
            </a: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/>
              <a:t>affected by:</a:t>
            </a:r>
          </a:p>
          <a:p>
            <a:pPr>
              <a:defRPr/>
            </a:pPr>
            <a:r>
              <a:rPr lang="en-US" sz="2400" dirty="0" smtClean="0"/>
              <a:t>the </a:t>
            </a:r>
            <a:r>
              <a:rPr lang="en-US" sz="2400" dirty="0"/>
              <a:t>sample </a:t>
            </a:r>
            <a:r>
              <a:rPr lang="en-US" sz="2400" dirty="0" smtClean="0"/>
              <a:t>size</a:t>
            </a:r>
          </a:p>
          <a:p>
            <a:pPr>
              <a:defRPr/>
            </a:pPr>
            <a:r>
              <a:rPr lang="en-US" sz="2400" dirty="0" smtClean="0"/>
              <a:t>the </a:t>
            </a:r>
            <a:r>
              <a:rPr lang="en-US" sz="2400" dirty="0"/>
              <a:t>spread </a:t>
            </a:r>
            <a:r>
              <a:rPr lang="en-US" sz="2400" dirty="0" smtClean="0"/>
              <a:t>of the </a:t>
            </a:r>
            <a:r>
              <a:rPr lang="en-US" sz="2400" dirty="0"/>
              <a:t>X</a:t>
            </a:r>
            <a:r>
              <a:rPr lang="en-US" sz="2400" i="1" dirty="0"/>
              <a:t> </a:t>
            </a:r>
            <a:r>
              <a:rPr lang="en-US" sz="2400" dirty="0" smtClean="0"/>
              <a:t>variables </a:t>
            </a:r>
          </a:p>
          <a:p>
            <a:pPr>
              <a:defRPr/>
            </a:pPr>
            <a:r>
              <a:rPr lang="en-US" sz="2400" dirty="0" smtClean="0"/>
              <a:t>the </a:t>
            </a:r>
            <a:r>
              <a:rPr lang="en-US" sz="2400" dirty="0"/>
              <a:t>correlations between the independent </a:t>
            </a:r>
            <a:r>
              <a:rPr lang="en-US" sz="2400" dirty="0" smtClean="0"/>
              <a:t>variables, and </a:t>
            </a:r>
          </a:p>
          <a:p>
            <a:pPr>
              <a:defRPr/>
            </a:pPr>
            <a:r>
              <a:rPr lang="en-US" sz="2400" dirty="0" smtClean="0"/>
              <a:t>the </a:t>
            </a:r>
            <a:r>
              <a:rPr lang="en-US" sz="2400" dirty="0"/>
              <a:t>model </a:t>
            </a:r>
            <a:r>
              <a:rPr lang="en-US" sz="2400" dirty="0" smtClean="0"/>
              <a:t>error term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1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/>
              <a:t>We </a:t>
            </a:r>
            <a:r>
              <a:rPr lang="en-US" dirty="0"/>
              <a:t>are typically more interested in the regression coefficients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 than in the constant </a:t>
            </a:r>
            <a:r>
              <a:rPr lang="en-US" dirty="0" smtClean="0"/>
              <a:t>or intercept b</a:t>
            </a:r>
            <a:r>
              <a:rPr lang="en-US" baseline="-25000" dirty="0" smtClean="0"/>
              <a:t>0</a:t>
            </a:r>
            <a:endParaRPr lang="en-US" dirty="0" smtClean="0"/>
          </a:p>
        </p:txBody>
      </p:sp>
      <p:sp>
        <p:nvSpPr>
          <p:cNvPr id="9216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3A677849-F5BF-48B5-A717-76F22D7C1810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2164" name="TextBox 6"/>
          <p:cNvSpPr txBox="1">
            <a:spLocks noChangeArrowheads="1"/>
          </p:cNvSpPr>
          <p:nvPr/>
        </p:nvSpPr>
        <p:spPr bwMode="auto">
          <a:xfrm>
            <a:off x="373063" y="51593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12.4</a:t>
            </a:r>
          </a:p>
        </p:txBody>
      </p:sp>
      <p:sp>
        <p:nvSpPr>
          <p:cNvPr id="92165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36525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Intervals</a:t>
            </a:r>
          </a:p>
        </p:txBody>
      </p:sp>
      <p:sp>
        <p:nvSpPr>
          <p:cNvPr id="45065" name="Rectangle 3"/>
          <p:cNvSpPr>
            <a:spLocks noChangeArrowheads="1"/>
          </p:cNvSpPr>
          <p:nvPr/>
        </p:nvSpPr>
        <p:spPr bwMode="auto">
          <a:xfrm>
            <a:off x="1219200" y="1524000"/>
            <a:ext cx="73136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Confidence interval limits for the population slope </a:t>
            </a:r>
            <a:r>
              <a:rPr lang="el-GR"/>
              <a:t>β</a:t>
            </a:r>
            <a:r>
              <a:rPr lang="en-US" baseline="-25000"/>
              <a:t>j </a:t>
            </a:r>
            <a:endParaRPr lang="en-US"/>
          </a:p>
        </p:txBody>
      </p:sp>
      <p:sp>
        <p:nvSpPr>
          <p:cNvPr id="45066" name="Rectangle 4"/>
          <p:cNvSpPr>
            <a:spLocks noChangeArrowheads="1"/>
          </p:cNvSpPr>
          <p:nvPr/>
        </p:nvSpPr>
        <p:spPr bwMode="auto">
          <a:xfrm>
            <a:off x="838200" y="4800600"/>
            <a:ext cx="7696200" cy="162560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Example:</a:t>
            </a:r>
            <a:r>
              <a:rPr lang="en-US" sz="2000">
                <a:solidFill>
                  <a:srgbClr val="0000FF"/>
                </a:solidFill>
              </a:rPr>
              <a:t> </a:t>
            </a:r>
            <a:r>
              <a:rPr lang="en-US" sz="2000"/>
              <a:t>Form a 95% confidence interval for the effect of changes in price (x</a:t>
            </a:r>
            <a:r>
              <a:rPr lang="en-US" sz="2000" baseline="-25000"/>
              <a:t>1</a:t>
            </a:r>
            <a:r>
              <a:rPr lang="en-US" sz="2000"/>
              <a:t>) on pie sales: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/>
              <a:t>-24.975 ± (2.1788)(10.832)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/>
              <a:t>So the interval is    -48.576 &lt; </a:t>
            </a:r>
            <a:r>
              <a:rPr lang="el-GR" sz="2000"/>
              <a:t>β</a:t>
            </a:r>
            <a:r>
              <a:rPr lang="en-US" sz="2000" baseline="-25000"/>
              <a:t>1</a:t>
            </a:r>
            <a:r>
              <a:rPr lang="en-US" sz="2000"/>
              <a:t> &lt; -1.374</a:t>
            </a:r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2244725" y="2112963"/>
          <a:ext cx="3544888" cy="928687"/>
        </p:xfrm>
        <a:graphic>
          <a:graphicData uri="http://schemas.openxmlformats.org/presentationml/2006/ole">
            <p:oleObj spid="_x0000_s45063" name="Equation" r:id="rId3" imgW="965200" imgH="254000" progId="Equation.3">
              <p:embed/>
            </p:oleObj>
          </a:graphicData>
        </a:graphic>
      </p:graphicFrame>
      <p:graphicFrame>
        <p:nvGraphicFramePr>
          <p:cNvPr id="390150" name="Group 6"/>
          <p:cNvGraphicFramePr>
            <a:graphicFrameLocks noGrp="1"/>
          </p:cNvGraphicFramePr>
          <p:nvPr/>
        </p:nvGraphicFramePr>
        <p:xfrm>
          <a:off x="1371600" y="3276600"/>
          <a:ext cx="4265613" cy="1212850"/>
        </p:xfrm>
        <a:graphic>
          <a:graphicData uri="http://schemas.openxmlformats.org/drawingml/2006/table">
            <a:tbl>
              <a:tblPr/>
              <a:tblGrid>
                <a:gridCol w="1706563"/>
                <a:gridCol w="1162050"/>
                <a:gridCol w="13970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306.52619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114.25389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-24.97509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10.83213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Advertising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74.13096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25.96732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sp>
        <p:nvSpPr>
          <p:cNvPr id="45089" name="Text Box 32"/>
          <p:cNvSpPr txBox="1">
            <a:spLocks noChangeArrowheads="1"/>
          </p:cNvSpPr>
          <p:nvPr/>
        </p:nvSpPr>
        <p:spPr bwMode="auto">
          <a:xfrm>
            <a:off x="6105525" y="220980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where t has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2000"/>
              <a:t>   (n – K – 1) d.f.</a:t>
            </a:r>
          </a:p>
        </p:txBody>
      </p:sp>
      <p:sp>
        <p:nvSpPr>
          <p:cNvPr id="45090" name="Oval 33"/>
          <p:cNvSpPr>
            <a:spLocks noChangeArrowheads="1"/>
          </p:cNvSpPr>
          <p:nvPr/>
        </p:nvSpPr>
        <p:spPr bwMode="auto">
          <a:xfrm>
            <a:off x="3124200" y="3810000"/>
            <a:ext cx="26670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1" name="AutoShape 34"/>
          <p:cNvSpPr>
            <a:spLocks noChangeArrowheads="1"/>
          </p:cNvSpPr>
          <p:nvPr/>
        </p:nvSpPr>
        <p:spPr bwMode="auto">
          <a:xfrm rot="7173994">
            <a:off x="5657850" y="4248150"/>
            <a:ext cx="511175" cy="3968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2" name="Text Box 35"/>
          <p:cNvSpPr txBox="1">
            <a:spLocks noChangeArrowheads="1"/>
          </p:cNvSpPr>
          <p:nvPr/>
        </p:nvSpPr>
        <p:spPr bwMode="auto">
          <a:xfrm>
            <a:off x="6248400" y="3581400"/>
            <a:ext cx="2667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sz="2000"/>
              <a:t>Here,  t has    </a:t>
            </a:r>
          </a:p>
          <a:p>
            <a:pPr>
              <a:spcBef>
                <a:spcPct val="30000"/>
              </a:spcBef>
            </a:pPr>
            <a:r>
              <a:rPr lang="en-US" sz="2000"/>
              <a:t>(15 – 2 – 1) = 12  d.f.</a:t>
            </a:r>
          </a:p>
        </p:txBody>
      </p:sp>
      <p:sp>
        <p:nvSpPr>
          <p:cNvPr id="45093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BF7FC269-5199-40CB-BEE3-4518226058FE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094" name="Footer Placeholder 1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36525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Intervals</a:t>
            </a:r>
          </a:p>
        </p:txBody>
      </p:sp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1030288" y="1806575"/>
            <a:ext cx="73136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Confidence interval for the population slope </a:t>
            </a:r>
            <a:r>
              <a:rPr lang="el-GR"/>
              <a:t>β</a:t>
            </a:r>
            <a:r>
              <a:rPr lang="en-US" baseline="-25000"/>
              <a:t>i </a:t>
            </a:r>
            <a:endParaRPr lang="en-US"/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838200" y="4032250"/>
            <a:ext cx="7696200" cy="116840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Example:</a:t>
            </a:r>
            <a:r>
              <a:rPr lang="en-US" sz="2000">
                <a:solidFill>
                  <a:srgbClr val="0000FF"/>
                </a:solidFill>
              </a:rPr>
              <a:t> </a:t>
            </a:r>
            <a:r>
              <a:rPr lang="en-US" sz="2000"/>
              <a:t>Excel output also reports these interval endpoints: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/>
              <a:t>Weekly sales are estimated to be reduced by between 1.37 to 48.58 pies for each increase of $1 in the selling price</a:t>
            </a:r>
          </a:p>
        </p:txBody>
      </p:sp>
      <p:graphicFrame>
        <p:nvGraphicFramePr>
          <p:cNvPr id="391173" name="Group 5"/>
          <p:cNvGraphicFramePr>
            <a:graphicFrameLocks noGrp="1"/>
          </p:cNvGraphicFramePr>
          <p:nvPr/>
        </p:nvGraphicFramePr>
        <p:xfrm>
          <a:off x="1066800" y="2590800"/>
          <a:ext cx="7239000" cy="1212850"/>
        </p:xfrm>
        <a:graphic>
          <a:graphicData uri="http://schemas.openxmlformats.org/drawingml/2006/table">
            <a:tbl>
              <a:tblPr/>
              <a:tblGrid>
                <a:gridCol w="1706563"/>
                <a:gridCol w="1162050"/>
                <a:gridCol w="1397000"/>
                <a:gridCol w="534987"/>
                <a:gridCol w="1219200"/>
                <a:gridCol w="12192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 95%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Upper 95%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306.52619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114.25389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57.58835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555.46404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-24.97509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10.83213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-48.57626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-1.37392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Advertising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74.13096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25.96732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17.55303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130.70888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sp>
        <p:nvSpPr>
          <p:cNvPr id="46121" name="Oval 48"/>
          <p:cNvSpPr>
            <a:spLocks noChangeArrowheads="1"/>
          </p:cNvSpPr>
          <p:nvPr/>
        </p:nvSpPr>
        <p:spPr bwMode="auto">
          <a:xfrm>
            <a:off x="5867400" y="3124200"/>
            <a:ext cx="26670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2" name="AutoShape 49"/>
          <p:cNvSpPr>
            <a:spLocks noChangeArrowheads="1"/>
          </p:cNvSpPr>
          <p:nvPr/>
        </p:nvSpPr>
        <p:spPr bwMode="auto">
          <a:xfrm rot="7173994">
            <a:off x="8324850" y="3556000"/>
            <a:ext cx="511175" cy="3968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3" name="Text Box 50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46124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BBADBA0B-D030-43B0-9D78-132939DAB36A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6125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6126" name="Oval 48"/>
          <p:cNvSpPr>
            <a:spLocks noChangeArrowheads="1"/>
          </p:cNvSpPr>
          <p:nvPr/>
        </p:nvSpPr>
        <p:spPr bwMode="auto">
          <a:xfrm>
            <a:off x="2816225" y="3136900"/>
            <a:ext cx="26670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127" name="Straight Arrow Connector 2"/>
          <p:cNvCxnSpPr>
            <a:cxnSpLocks noChangeShapeType="1"/>
            <a:endCxn id="46121" idx="2"/>
          </p:cNvCxnSpPr>
          <p:nvPr/>
        </p:nvCxnSpPr>
        <p:spPr bwMode="auto">
          <a:xfrm>
            <a:off x="5483225" y="3352800"/>
            <a:ext cx="384175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prstDash val="sysDot"/>
            <a:miter lim="800000"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ChangeArrowheads="1"/>
          </p:cNvSpPr>
          <p:nvPr/>
        </p:nvSpPr>
        <p:spPr bwMode="auto">
          <a:xfrm>
            <a:off x="1219200" y="4114800"/>
            <a:ext cx="6858000" cy="14478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36525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Hypothesis Tests</a:t>
            </a:r>
          </a:p>
        </p:txBody>
      </p:sp>
      <p:sp>
        <p:nvSpPr>
          <p:cNvPr id="47107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8305800" cy="4532312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solidFill>
                  <a:srgbClr val="0000FF"/>
                </a:solidFill>
              </a:rPr>
              <a:t>Use t-tests for individual coefficients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Shows if a specific independent variable is conditionally important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Hypotheses: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800" smtClean="0"/>
              <a:t>H</a:t>
            </a:r>
            <a:r>
              <a:rPr lang="en-US" sz="2800" baseline="-25000" smtClean="0"/>
              <a:t>0</a:t>
            </a:r>
            <a:r>
              <a:rPr lang="en-US" sz="2800" smtClean="0"/>
              <a:t>: </a:t>
            </a:r>
            <a:r>
              <a:rPr lang="el-GR" sz="2800" smtClean="0">
                <a:cs typeface="Arial" charset="0"/>
              </a:rPr>
              <a:t>β</a:t>
            </a:r>
            <a:r>
              <a:rPr lang="en-US" sz="2800" baseline="-25000" smtClean="0"/>
              <a:t>j</a:t>
            </a:r>
            <a:r>
              <a:rPr lang="en-US" sz="2800" smtClean="0"/>
              <a:t> = 0 (no linear relationship)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800" smtClean="0"/>
              <a:t>H</a:t>
            </a:r>
            <a:r>
              <a:rPr lang="en-US" sz="2800" baseline="-25000" smtClean="0"/>
              <a:t>1</a:t>
            </a:r>
            <a:r>
              <a:rPr lang="en-US" sz="2800" smtClean="0"/>
              <a:t>: </a:t>
            </a:r>
            <a:r>
              <a:rPr lang="el-GR" sz="2800" smtClean="0">
                <a:cs typeface="Arial" charset="0"/>
              </a:rPr>
              <a:t>β</a:t>
            </a:r>
            <a:r>
              <a:rPr lang="en-US" sz="2800" baseline="-25000" smtClean="0"/>
              <a:t>j</a:t>
            </a:r>
            <a:r>
              <a:rPr lang="en-US" sz="2800" smtClean="0"/>
              <a:t> </a:t>
            </a:r>
            <a:r>
              <a:rPr lang="en-US" sz="2800" smtClean="0">
                <a:cs typeface="Arial" charset="0"/>
              </a:rPr>
              <a:t>≠</a:t>
            </a:r>
            <a:r>
              <a:rPr lang="en-US" sz="2800" smtClean="0"/>
              <a:t> 0  (linear relationship does exist</a:t>
            </a:r>
          </a:p>
          <a:p>
            <a:pPr lvl="1"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sz="2800" smtClean="0"/>
              <a:t>				 between x</a:t>
            </a:r>
            <a:r>
              <a:rPr lang="en-US" sz="2800" baseline="-25000" smtClean="0"/>
              <a:t>j</a:t>
            </a:r>
            <a:r>
              <a:rPr lang="en-US" sz="2800" smtClean="0"/>
              <a:t> and y)</a:t>
            </a:r>
          </a:p>
        </p:txBody>
      </p:sp>
      <p:sp>
        <p:nvSpPr>
          <p:cNvPr id="4710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D0A45964-4CC7-4145-8D3A-D349F7D95C16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7109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" name="Rectangle 2"/>
          <p:cNvSpPr>
            <a:spLocks noChangeArrowheads="1"/>
          </p:cNvSpPr>
          <p:nvPr/>
        </p:nvSpPr>
        <p:spPr bwMode="auto">
          <a:xfrm>
            <a:off x="5943600" y="4953000"/>
            <a:ext cx="2209800" cy="4572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8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Evaluating Individual </a:t>
            </a:r>
            <a:br>
              <a:rPr lang="en-US" smtClean="0"/>
            </a:br>
            <a:r>
              <a:rPr lang="en-US" smtClean="0"/>
              <a:t>Regression Coefficients</a:t>
            </a:r>
          </a:p>
        </p:txBody>
      </p:sp>
      <p:sp>
        <p:nvSpPr>
          <p:cNvPr id="17423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8305800" cy="4532312"/>
          </a:xfrm>
        </p:spPr>
        <p:txBody>
          <a:bodyPr/>
          <a:lstStyle/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sz="2800" smtClean="0"/>
              <a:t>H</a:t>
            </a:r>
            <a:r>
              <a:rPr lang="en-US" sz="2800" baseline="-25000" smtClean="0"/>
              <a:t>0</a:t>
            </a:r>
            <a:r>
              <a:rPr lang="en-US" sz="2800" smtClean="0"/>
              <a:t>: </a:t>
            </a:r>
            <a:r>
              <a:rPr lang="el-GR" sz="2800" smtClean="0">
                <a:cs typeface="Arial" charset="0"/>
              </a:rPr>
              <a:t>β</a:t>
            </a:r>
            <a:r>
              <a:rPr lang="en-US" sz="2800" baseline="-25000" smtClean="0"/>
              <a:t>j</a:t>
            </a:r>
            <a:r>
              <a:rPr lang="en-US" sz="2800" smtClean="0"/>
              <a:t>  = 0 (no linear relationship)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sz="2800" smtClean="0"/>
              <a:t>H</a:t>
            </a:r>
            <a:r>
              <a:rPr lang="en-US" sz="2800" baseline="-25000" smtClean="0"/>
              <a:t>1</a:t>
            </a:r>
            <a:r>
              <a:rPr lang="en-US" sz="2800" smtClean="0"/>
              <a:t>: </a:t>
            </a:r>
            <a:r>
              <a:rPr lang="el-GR" sz="2800" smtClean="0">
                <a:cs typeface="Arial" charset="0"/>
              </a:rPr>
              <a:t>β</a:t>
            </a:r>
            <a:r>
              <a:rPr lang="en-US" sz="2800" baseline="-25000" smtClean="0"/>
              <a:t>j</a:t>
            </a:r>
            <a:r>
              <a:rPr lang="en-US" sz="2800" smtClean="0"/>
              <a:t> </a:t>
            </a:r>
            <a:r>
              <a:rPr lang="en-US" sz="2800" smtClean="0">
                <a:cs typeface="Arial" charset="0"/>
              </a:rPr>
              <a:t>≠</a:t>
            </a:r>
            <a:r>
              <a:rPr lang="en-US" sz="2800" smtClean="0"/>
              <a:t> 0  (linear relationship does exist</a:t>
            </a:r>
          </a:p>
          <a:p>
            <a:pPr lvl="1"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sz="2800" smtClean="0"/>
              <a:t>			     between x</a:t>
            </a:r>
            <a:r>
              <a:rPr lang="en-US" sz="2800" baseline="-25000" smtClean="0"/>
              <a:t>i</a:t>
            </a:r>
            <a:r>
              <a:rPr lang="en-US" sz="2800" smtClean="0"/>
              <a:t> and y)</a:t>
            </a:r>
          </a:p>
          <a:p>
            <a:pPr lvl="1"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sz="2800" smtClean="0"/>
          </a:p>
          <a:p>
            <a:pPr lvl="1"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sz="2800" smtClean="0"/>
          </a:p>
          <a:p>
            <a:pPr lvl="1"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sz="2800" smtClean="0"/>
              <a:t>Test Statistic:</a:t>
            </a:r>
          </a:p>
          <a:p>
            <a:pPr lvl="1"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sz="2800" smtClean="0"/>
          </a:p>
          <a:p>
            <a:pPr lvl="1"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sz="2800" smtClean="0"/>
          </a:p>
          <a:p>
            <a:pPr lvl="1"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sz="2800" smtClean="0"/>
          </a:p>
          <a:p>
            <a:pPr lvl="1"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sz="2800" smtClean="0"/>
              <a:t>							(</a:t>
            </a:r>
            <a:r>
              <a:rPr lang="en-US" sz="2500" smtClean="0"/>
              <a:t>df = n – k – 1)</a:t>
            </a:r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2925763" y="4349750"/>
          <a:ext cx="2225675" cy="1814513"/>
        </p:xfrm>
        <a:graphic>
          <a:graphicData uri="http://schemas.openxmlformats.org/presentationml/2006/ole">
            <p:oleObj spid="_x0000_s17420" name="Equation" r:id="rId3" imgW="609336" imgH="495085" progId="Equation.3">
              <p:embed/>
            </p:oleObj>
          </a:graphicData>
        </a:graphic>
      </p:graphicFrame>
      <p:sp>
        <p:nvSpPr>
          <p:cNvPr id="17424" name="Text Box 6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7425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0F59B896-2AAF-49C0-80BB-B4B474822361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7426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32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Evaluating Individual </a:t>
            </a:r>
            <a:br>
              <a:rPr lang="en-US" smtClean="0"/>
            </a:br>
            <a:r>
              <a:rPr lang="en-US" smtClean="0"/>
              <a:t>Regression Coefficients</a:t>
            </a:r>
          </a:p>
        </p:txBody>
      </p:sp>
      <p:sp>
        <p:nvSpPr>
          <p:cNvPr id="49154" name="Line 2"/>
          <p:cNvSpPr>
            <a:spLocks noChangeShapeType="1"/>
          </p:cNvSpPr>
          <p:nvPr/>
        </p:nvSpPr>
        <p:spPr bwMode="auto">
          <a:xfrm flipV="1">
            <a:off x="5638800" y="3429000"/>
            <a:ext cx="0" cy="25146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88099" name="Group 3"/>
          <p:cNvGraphicFramePr>
            <a:graphicFrameLocks noGrp="1"/>
          </p:cNvGraphicFramePr>
          <p:nvPr/>
        </p:nvGraphicFramePr>
        <p:xfrm>
          <a:off x="228600" y="1676400"/>
          <a:ext cx="8763000" cy="4632325"/>
        </p:xfrm>
        <a:graphic>
          <a:graphicData uri="http://schemas.openxmlformats.org/drawingml/2006/table">
            <a:tbl>
              <a:tblPr/>
              <a:tblGrid>
                <a:gridCol w="1706563"/>
                <a:gridCol w="1162050"/>
                <a:gridCol w="1397000"/>
                <a:gridCol w="1068387"/>
                <a:gridCol w="914400"/>
                <a:gridCol w="1371600"/>
                <a:gridCol w="1143000"/>
              </a:tblGrid>
              <a:tr h="16192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 Statistics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Multiple 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0.72213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 Square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0.52148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Adjusted R Square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0.44172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47.46341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Observations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ANOVA</a:t>
                      </a:r>
                      <a:r>
                        <a:rPr kumimoji="0" lang="en-US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Significance F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29460.027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14730.013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6.53861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0.01201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Residual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27033.306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2252.776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56493.333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 95%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Upper 95%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306.52619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114.25389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2.68285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0.01993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57.58835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555.46404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-24.97509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10.83213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-2.30565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0.03979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-48.57626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-1.37392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Advertising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74.13096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25.96732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2.85478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0.01449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17.55303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130.70888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9278" name="Picture 126" descr="j02289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1752600"/>
            <a:ext cx="1228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279" name="Text Box 127"/>
          <p:cNvSpPr txBox="1">
            <a:spLocks noChangeArrowheads="1"/>
          </p:cNvSpPr>
          <p:nvPr/>
        </p:nvSpPr>
        <p:spPr bwMode="auto">
          <a:xfrm>
            <a:off x="3276600" y="1752600"/>
            <a:ext cx="4419600" cy="167322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sz="2000" b="1">
                <a:solidFill>
                  <a:srgbClr val="0000FF"/>
                </a:solidFill>
              </a:rPr>
              <a:t>t-value for Price is  t = -2.306, with p-value .0398</a:t>
            </a:r>
          </a:p>
          <a:p>
            <a:pPr>
              <a:spcBef>
                <a:spcPct val="25000"/>
              </a:spcBef>
            </a:pPr>
            <a:endParaRPr lang="en-US" sz="1400" b="1">
              <a:solidFill>
                <a:srgbClr val="0000FF"/>
              </a:solidFill>
            </a:endParaRPr>
          </a:p>
          <a:p>
            <a:pPr>
              <a:spcBef>
                <a:spcPct val="25000"/>
              </a:spcBef>
            </a:pPr>
            <a:r>
              <a:rPr lang="en-US" sz="2000" b="1">
                <a:solidFill>
                  <a:srgbClr val="0000FF"/>
                </a:solidFill>
              </a:rPr>
              <a:t>t-value for Advertising is t = 2.855, with p-value .0145</a:t>
            </a:r>
          </a:p>
        </p:txBody>
      </p:sp>
      <p:sp>
        <p:nvSpPr>
          <p:cNvPr id="49280" name="Text Box 128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49281" name="Rectangle 130"/>
          <p:cNvSpPr>
            <a:spLocks noChangeArrowheads="1"/>
          </p:cNvSpPr>
          <p:nvPr/>
        </p:nvSpPr>
        <p:spPr bwMode="auto">
          <a:xfrm>
            <a:off x="4724400" y="5715000"/>
            <a:ext cx="1752600" cy="6096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282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1779E9C8-7AFF-494A-BCAD-A878C8CCA8C9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9283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1752600" cy="1066800"/>
          </a:xfrm>
          <a:solidFill>
            <a:srgbClr val="FDE0BD"/>
          </a:solidFill>
          <a:ln w="28575">
            <a:solidFill>
              <a:schemeClr val="tx1"/>
            </a:solidFill>
          </a:ln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H</a:t>
            </a:r>
            <a:r>
              <a:rPr lang="en-US" sz="2400" baseline="-25000" smtClean="0"/>
              <a:t>0</a:t>
            </a:r>
            <a:r>
              <a:rPr lang="en-US" sz="2400" smtClean="0"/>
              <a:t>: </a:t>
            </a:r>
            <a:r>
              <a:rPr lang="el-GR" sz="2400" smtClean="0">
                <a:cs typeface="Arial" charset="0"/>
              </a:rPr>
              <a:t>β</a:t>
            </a:r>
            <a:r>
              <a:rPr lang="en-US" sz="2400" baseline="-25000" smtClean="0"/>
              <a:t>j</a:t>
            </a:r>
            <a:r>
              <a:rPr lang="en-US" sz="2400" smtClean="0"/>
              <a:t> =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H</a:t>
            </a:r>
            <a:r>
              <a:rPr lang="en-US" sz="2400" baseline="-25000" smtClean="0"/>
              <a:t>1</a:t>
            </a:r>
            <a:r>
              <a:rPr lang="en-US" sz="2400" smtClean="0"/>
              <a:t>: </a:t>
            </a:r>
            <a:r>
              <a:rPr lang="el-GR" sz="2400" smtClean="0">
                <a:cs typeface="Arial" charset="0"/>
              </a:rPr>
              <a:t>β</a:t>
            </a:r>
            <a:r>
              <a:rPr lang="en-US" sz="2400" baseline="-25000" smtClean="0"/>
              <a:t>j</a:t>
            </a:r>
            <a:r>
              <a:rPr lang="en-US" sz="2400" smtClean="0"/>
              <a:t> </a:t>
            </a:r>
            <a:r>
              <a:rPr lang="en-US" sz="2400" smtClean="0">
                <a:latin typeface="Symbol" pitchFamily="18" charset="2"/>
              </a:rPr>
              <a:t></a:t>
            </a:r>
            <a:r>
              <a:rPr lang="en-US" sz="2400" smtClean="0"/>
              <a:t> 0</a:t>
            </a: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 flipH="1">
            <a:off x="304800" y="2971800"/>
            <a:ext cx="1828800" cy="107632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/>
              <a:t>d.f. = 15-2-1 = 12</a:t>
            </a:r>
          </a:p>
          <a:p>
            <a:pPr eaLnBrk="0" hangingPunct="0">
              <a:spcBef>
                <a:spcPct val="50000"/>
              </a:spcBef>
              <a:buFont typeface="Symbol" pitchFamily="18" charset="2"/>
              <a:buChar char="a"/>
            </a:pPr>
            <a:r>
              <a:rPr lang="en-US" sz="1600" b="1">
                <a:sym typeface="Symbol" pitchFamily="18" charset="2"/>
              </a:rPr>
              <a:t> = .05</a:t>
            </a:r>
          </a:p>
          <a:p>
            <a:pPr eaLnBrk="0" hangingPunct="0">
              <a:spcBef>
                <a:spcPct val="50000"/>
              </a:spcBef>
              <a:buFont typeface="Symbol" pitchFamily="18" charset="2"/>
              <a:buNone/>
            </a:pPr>
            <a:r>
              <a:rPr lang="en-US" sz="1600" b="1">
                <a:sym typeface="Symbol" pitchFamily="18" charset="2"/>
              </a:rPr>
              <a:t>t</a:t>
            </a:r>
            <a:r>
              <a:rPr lang="en-US" sz="1600" b="1" baseline="-25000">
                <a:sym typeface="Symbol" pitchFamily="18" charset="2"/>
              </a:rPr>
              <a:t>12, .025 </a:t>
            </a:r>
            <a:r>
              <a:rPr lang="en-US" sz="1600" b="1">
                <a:sym typeface="Symbol" pitchFamily="18" charset="2"/>
              </a:rPr>
              <a:t>= 2.1788</a:t>
            </a:r>
          </a:p>
        </p:txBody>
      </p:sp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3200400" y="3276600"/>
            <a:ext cx="5562600" cy="838200"/>
          </a:xfrm>
          <a:prstGeom prst="rect">
            <a:avLst/>
          </a:prstGeom>
          <a:solidFill>
            <a:srgbClr val="C7DAF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spcBef>
                <a:spcPct val="20000"/>
              </a:spcBef>
            </a:pPr>
            <a:r>
              <a:rPr lang="en-US"/>
              <a:t>The test statistic for each variable falls in the rejection region (p-values &lt; .05)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4800600" y="5334000"/>
            <a:ext cx="397192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There is evidence that both Price and Advertising affect pie sales at </a:t>
            </a:r>
            <a:r>
              <a:rPr lang="en-US" b="1">
                <a:sym typeface="Symbol" pitchFamily="18" charset="2"/>
              </a:rPr>
              <a:t></a:t>
            </a:r>
            <a:r>
              <a:rPr lang="en-US">
                <a:sym typeface="Symbol" pitchFamily="18" charset="2"/>
              </a:rPr>
              <a:t> = .05</a:t>
            </a:r>
          </a:p>
        </p:txBody>
      </p:sp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2438400" y="1600200"/>
            <a:ext cx="3667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From Excel output: </a:t>
            </a:r>
          </a:p>
        </p:txBody>
      </p:sp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4800600" y="4572000"/>
            <a:ext cx="39719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Reject H</a:t>
            </a:r>
            <a:r>
              <a:rPr lang="en-US" baseline="-25000"/>
              <a:t>0 </a:t>
            </a:r>
            <a:r>
              <a:rPr lang="en-US"/>
              <a:t>for each variable</a:t>
            </a:r>
          </a:p>
        </p:txBody>
      </p:sp>
      <p:graphicFrame>
        <p:nvGraphicFramePr>
          <p:cNvPr id="389129" name="Group 9"/>
          <p:cNvGraphicFramePr>
            <a:graphicFrameLocks noGrp="1"/>
          </p:cNvGraphicFramePr>
          <p:nvPr/>
        </p:nvGraphicFramePr>
        <p:xfrm>
          <a:off x="2590800" y="2133600"/>
          <a:ext cx="6400800" cy="1006475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676400"/>
                <a:gridCol w="1031875"/>
                <a:gridCol w="949325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-24.97509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10.83213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-2.30565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0.03979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Advertising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74.13096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25.96732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2.85478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0.01449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sp>
        <p:nvSpPr>
          <p:cNvPr id="50209" name="Rectangle 35"/>
          <p:cNvSpPr>
            <a:spLocks noChangeArrowheads="1"/>
          </p:cNvSpPr>
          <p:nvPr/>
        </p:nvSpPr>
        <p:spPr bwMode="auto">
          <a:xfrm>
            <a:off x="4114800" y="4114800"/>
            <a:ext cx="4572000" cy="13747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Decision: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sz="2800" b="1"/>
              <a:t>Conclusion:</a:t>
            </a:r>
          </a:p>
        </p:txBody>
      </p:sp>
      <p:sp>
        <p:nvSpPr>
          <p:cNvPr id="50210" name="Rectangle 36"/>
          <p:cNvSpPr>
            <a:spLocks noChangeArrowheads="1"/>
          </p:cNvSpPr>
          <p:nvPr/>
        </p:nvSpPr>
        <p:spPr bwMode="auto">
          <a:xfrm>
            <a:off x="2362200" y="6248400"/>
            <a:ext cx="914400" cy="2286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1" name="Rectangle 37"/>
          <p:cNvSpPr>
            <a:spLocks noChangeArrowheads="1"/>
          </p:cNvSpPr>
          <p:nvPr/>
        </p:nvSpPr>
        <p:spPr bwMode="auto">
          <a:xfrm>
            <a:off x="762000" y="6248400"/>
            <a:ext cx="1066800" cy="2286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2" name="Text Box 38"/>
          <p:cNvSpPr txBox="1">
            <a:spLocks noChangeArrowheads="1"/>
          </p:cNvSpPr>
          <p:nvPr/>
        </p:nvSpPr>
        <p:spPr bwMode="auto">
          <a:xfrm>
            <a:off x="3048000" y="5715000"/>
            <a:ext cx="990600" cy="304800"/>
          </a:xfrm>
          <a:prstGeom prst="rect">
            <a:avLst/>
          </a:prstGeom>
          <a:solidFill>
            <a:srgbClr val="FAFEB4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50213" name="Text Box 39"/>
          <p:cNvSpPr txBox="1">
            <a:spLocks noChangeArrowheads="1"/>
          </p:cNvSpPr>
          <p:nvPr/>
        </p:nvSpPr>
        <p:spPr bwMode="auto">
          <a:xfrm>
            <a:off x="304800" y="5715000"/>
            <a:ext cx="990600" cy="304800"/>
          </a:xfrm>
          <a:prstGeom prst="rect">
            <a:avLst/>
          </a:prstGeom>
          <a:solidFill>
            <a:srgbClr val="FAFEB4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50214" name="Freeform 40"/>
          <p:cNvSpPr>
            <a:spLocks/>
          </p:cNvSpPr>
          <p:nvPr/>
        </p:nvSpPr>
        <p:spPr bwMode="auto">
          <a:xfrm>
            <a:off x="2814638" y="4927600"/>
            <a:ext cx="850900" cy="561975"/>
          </a:xfrm>
          <a:custGeom>
            <a:avLst/>
            <a:gdLst>
              <a:gd name="T0" fmla="*/ 2147483647 w 536"/>
              <a:gd name="T1" fmla="*/ 2147483647 h 354"/>
              <a:gd name="T2" fmla="*/ 2147483647 w 536"/>
              <a:gd name="T3" fmla="*/ 2147483647 h 354"/>
              <a:gd name="T4" fmla="*/ 2147483647 w 536"/>
              <a:gd name="T5" fmla="*/ 2147483647 h 354"/>
              <a:gd name="T6" fmla="*/ 2147483647 w 536"/>
              <a:gd name="T7" fmla="*/ 2147483647 h 354"/>
              <a:gd name="T8" fmla="*/ 2147483647 w 536"/>
              <a:gd name="T9" fmla="*/ 2147483647 h 354"/>
              <a:gd name="T10" fmla="*/ 2147483647 w 536"/>
              <a:gd name="T11" fmla="*/ 0 h 354"/>
              <a:gd name="T12" fmla="*/ 0 w 536"/>
              <a:gd name="T13" fmla="*/ 2147483647 h 354"/>
              <a:gd name="T14" fmla="*/ 2147483647 w 536"/>
              <a:gd name="T15" fmla="*/ 2147483647 h 354"/>
              <a:gd name="T16" fmla="*/ 2147483647 w 536"/>
              <a:gd name="T17" fmla="*/ 2147483647 h 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6"/>
              <a:gd name="T28" fmla="*/ 0 h 354"/>
              <a:gd name="T29" fmla="*/ 536 w 536"/>
              <a:gd name="T30" fmla="*/ 354 h 35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6" h="354">
                <a:moveTo>
                  <a:pt x="536" y="351"/>
                </a:moveTo>
                <a:lnTo>
                  <a:pt x="535" y="312"/>
                </a:lnTo>
                <a:lnTo>
                  <a:pt x="315" y="273"/>
                </a:lnTo>
                <a:lnTo>
                  <a:pt x="188" y="208"/>
                </a:lnTo>
                <a:lnTo>
                  <a:pt x="117" y="153"/>
                </a:lnTo>
                <a:lnTo>
                  <a:pt x="3" y="0"/>
                </a:lnTo>
                <a:lnTo>
                  <a:pt x="0" y="354"/>
                </a:lnTo>
                <a:lnTo>
                  <a:pt x="527" y="351"/>
                </a:lnTo>
                <a:lnTo>
                  <a:pt x="527" y="347"/>
                </a:lnTo>
              </a:path>
            </a:pathLst>
          </a:custGeom>
          <a:solidFill>
            <a:srgbClr val="FFCCCC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215" name="Freeform 41"/>
          <p:cNvSpPr>
            <a:spLocks/>
          </p:cNvSpPr>
          <p:nvPr/>
        </p:nvSpPr>
        <p:spPr bwMode="auto">
          <a:xfrm>
            <a:off x="517525" y="4994275"/>
            <a:ext cx="854075" cy="495300"/>
          </a:xfrm>
          <a:custGeom>
            <a:avLst/>
            <a:gdLst>
              <a:gd name="T0" fmla="*/ 0 w 538"/>
              <a:gd name="T1" fmla="*/ 2147483647 h 312"/>
              <a:gd name="T2" fmla="*/ 0 w 538"/>
              <a:gd name="T3" fmla="*/ 2147483647 h 312"/>
              <a:gd name="T4" fmla="*/ 2147483647 w 538"/>
              <a:gd name="T5" fmla="*/ 2147483647 h 312"/>
              <a:gd name="T6" fmla="*/ 2147483647 w 538"/>
              <a:gd name="T7" fmla="*/ 2147483647 h 312"/>
              <a:gd name="T8" fmla="*/ 2147483647 w 538"/>
              <a:gd name="T9" fmla="*/ 2147483647 h 312"/>
              <a:gd name="T10" fmla="*/ 2147483647 w 538"/>
              <a:gd name="T11" fmla="*/ 0 h 312"/>
              <a:gd name="T12" fmla="*/ 2147483647 w 538"/>
              <a:gd name="T13" fmla="*/ 2147483647 h 312"/>
              <a:gd name="T14" fmla="*/ 2147483647 w 538"/>
              <a:gd name="T15" fmla="*/ 2147483647 h 312"/>
              <a:gd name="T16" fmla="*/ 2147483647 w 538"/>
              <a:gd name="T17" fmla="*/ 2147483647 h 3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8"/>
              <a:gd name="T28" fmla="*/ 0 h 312"/>
              <a:gd name="T29" fmla="*/ 538 w 538"/>
              <a:gd name="T30" fmla="*/ 312 h 3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8" h="312">
                <a:moveTo>
                  <a:pt x="0" y="312"/>
                </a:moveTo>
                <a:lnTo>
                  <a:pt x="0" y="267"/>
                </a:lnTo>
                <a:lnTo>
                  <a:pt x="219" y="235"/>
                </a:lnTo>
                <a:lnTo>
                  <a:pt x="330" y="190"/>
                </a:lnTo>
                <a:lnTo>
                  <a:pt x="403" y="141"/>
                </a:lnTo>
                <a:lnTo>
                  <a:pt x="537" y="0"/>
                </a:lnTo>
                <a:lnTo>
                  <a:pt x="538" y="309"/>
                </a:lnTo>
                <a:lnTo>
                  <a:pt x="18" y="309"/>
                </a:lnTo>
                <a:lnTo>
                  <a:pt x="18" y="305"/>
                </a:lnTo>
              </a:path>
            </a:pathLst>
          </a:custGeom>
          <a:solidFill>
            <a:srgbClr val="FFCCCC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216" name="Freeform 42"/>
          <p:cNvSpPr>
            <a:spLocks/>
          </p:cNvSpPr>
          <p:nvPr/>
        </p:nvSpPr>
        <p:spPr bwMode="auto">
          <a:xfrm>
            <a:off x="533400" y="4114800"/>
            <a:ext cx="1600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217" name="Freeform 43"/>
          <p:cNvSpPr>
            <a:spLocks/>
          </p:cNvSpPr>
          <p:nvPr/>
        </p:nvSpPr>
        <p:spPr bwMode="auto">
          <a:xfrm>
            <a:off x="2133600" y="4114800"/>
            <a:ext cx="15240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218" name="Line 44"/>
          <p:cNvSpPr>
            <a:spLocks noChangeShapeType="1"/>
          </p:cNvSpPr>
          <p:nvPr/>
        </p:nvSpPr>
        <p:spPr bwMode="auto">
          <a:xfrm>
            <a:off x="457200" y="5486400"/>
            <a:ext cx="320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9" name="Line 45"/>
          <p:cNvSpPr>
            <a:spLocks noChangeShapeType="1"/>
          </p:cNvSpPr>
          <p:nvPr/>
        </p:nvSpPr>
        <p:spPr bwMode="auto">
          <a:xfrm>
            <a:off x="990600" y="49530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20" name="Rectangle 46"/>
          <p:cNvSpPr>
            <a:spLocks noChangeArrowheads="1"/>
          </p:cNvSpPr>
          <p:nvPr/>
        </p:nvSpPr>
        <p:spPr bwMode="auto">
          <a:xfrm flipH="1">
            <a:off x="381000" y="4648200"/>
            <a:ext cx="1066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latin typeface="Symbol" pitchFamily="18" charset="2"/>
              </a:rPr>
              <a:t>a</a:t>
            </a:r>
            <a:r>
              <a:rPr lang="en-US" sz="1600"/>
              <a:t>/2=.025</a:t>
            </a:r>
          </a:p>
        </p:txBody>
      </p:sp>
      <p:sp>
        <p:nvSpPr>
          <p:cNvPr id="50221" name="Line 47"/>
          <p:cNvSpPr>
            <a:spLocks noChangeShapeType="1"/>
          </p:cNvSpPr>
          <p:nvPr/>
        </p:nvSpPr>
        <p:spPr bwMode="auto">
          <a:xfrm>
            <a:off x="2133600" y="41148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222" name="Line 48"/>
          <p:cNvSpPr>
            <a:spLocks noChangeShapeType="1"/>
          </p:cNvSpPr>
          <p:nvPr/>
        </p:nvSpPr>
        <p:spPr bwMode="auto">
          <a:xfrm>
            <a:off x="1371600" y="5562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23" name="Text Box 49"/>
          <p:cNvSpPr txBox="1">
            <a:spLocks noChangeArrowheads="1"/>
          </p:cNvSpPr>
          <p:nvPr/>
        </p:nvSpPr>
        <p:spPr bwMode="auto">
          <a:xfrm>
            <a:off x="990600" y="5791200"/>
            <a:ext cx="685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-t</a:t>
            </a:r>
            <a:r>
              <a:rPr lang="el-GR" sz="2000" baseline="-25000"/>
              <a:t>α</a:t>
            </a:r>
            <a:r>
              <a:rPr lang="en-US" sz="2000" baseline="-25000"/>
              <a:t>/2</a:t>
            </a:r>
            <a:endParaRPr lang="el-GR" sz="2000" baseline="-25000"/>
          </a:p>
        </p:txBody>
      </p:sp>
      <p:sp>
        <p:nvSpPr>
          <p:cNvPr id="50224" name="Line 50"/>
          <p:cNvSpPr>
            <a:spLocks noChangeShapeType="1"/>
          </p:cNvSpPr>
          <p:nvPr/>
        </p:nvSpPr>
        <p:spPr bwMode="auto">
          <a:xfrm>
            <a:off x="1371600" y="57150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25" name="Text Box 51"/>
          <p:cNvSpPr txBox="1">
            <a:spLocks noChangeArrowheads="1"/>
          </p:cNvSpPr>
          <p:nvPr/>
        </p:nvSpPr>
        <p:spPr bwMode="auto">
          <a:xfrm>
            <a:off x="1295400" y="5715000"/>
            <a:ext cx="15240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Do not reject H</a:t>
            </a:r>
            <a:r>
              <a:rPr lang="en-US" sz="1400" baseline="-25000"/>
              <a:t>0</a:t>
            </a:r>
          </a:p>
        </p:txBody>
      </p:sp>
      <p:sp>
        <p:nvSpPr>
          <p:cNvPr id="50226" name="Line 52"/>
          <p:cNvSpPr>
            <a:spLocks noChangeShapeType="1"/>
          </p:cNvSpPr>
          <p:nvPr/>
        </p:nvSpPr>
        <p:spPr bwMode="auto">
          <a:xfrm>
            <a:off x="228600" y="57150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27" name="Text Box 53"/>
          <p:cNvSpPr txBox="1">
            <a:spLocks noChangeArrowheads="1"/>
          </p:cNvSpPr>
          <p:nvPr/>
        </p:nvSpPr>
        <p:spPr bwMode="auto">
          <a:xfrm>
            <a:off x="1905000" y="5943600"/>
            <a:ext cx="4572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0</a:t>
            </a:r>
            <a:endParaRPr lang="el-GR" sz="1800" baseline="-25000"/>
          </a:p>
        </p:txBody>
      </p:sp>
      <p:sp>
        <p:nvSpPr>
          <p:cNvPr id="50228" name="Text Box 54"/>
          <p:cNvSpPr txBox="1">
            <a:spLocks noChangeArrowheads="1"/>
          </p:cNvSpPr>
          <p:nvPr/>
        </p:nvSpPr>
        <p:spPr bwMode="auto">
          <a:xfrm>
            <a:off x="2590800" y="5791200"/>
            <a:ext cx="6096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t</a:t>
            </a:r>
            <a:r>
              <a:rPr lang="el-GR" sz="2000" baseline="-25000"/>
              <a:t>α</a:t>
            </a:r>
            <a:r>
              <a:rPr lang="en-US" sz="2000" baseline="-25000"/>
              <a:t>/2</a:t>
            </a:r>
            <a:endParaRPr lang="el-GR" sz="2000" baseline="-25000"/>
          </a:p>
        </p:txBody>
      </p:sp>
      <p:sp>
        <p:nvSpPr>
          <p:cNvPr id="50229" name="Line 55"/>
          <p:cNvSpPr>
            <a:spLocks noChangeShapeType="1"/>
          </p:cNvSpPr>
          <p:nvPr/>
        </p:nvSpPr>
        <p:spPr bwMode="auto">
          <a:xfrm>
            <a:off x="2819400" y="5562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30" name="Freeform 56"/>
          <p:cNvSpPr>
            <a:spLocks/>
          </p:cNvSpPr>
          <p:nvPr/>
        </p:nvSpPr>
        <p:spPr bwMode="auto">
          <a:xfrm>
            <a:off x="2971800" y="4922838"/>
            <a:ext cx="204788" cy="411162"/>
          </a:xfrm>
          <a:custGeom>
            <a:avLst/>
            <a:gdLst>
              <a:gd name="T0" fmla="*/ 2147483647 w 48"/>
              <a:gd name="T1" fmla="*/ 0 h 249"/>
              <a:gd name="T2" fmla="*/ 0 w 48"/>
              <a:gd name="T3" fmla="*/ 2147483647 h 249"/>
              <a:gd name="T4" fmla="*/ 0 60000 65536"/>
              <a:gd name="T5" fmla="*/ 0 60000 65536"/>
              <a:gd name="T6" fmla="*/ 0 w 48"/>
              <a:gd name="T7" fmla="*/ 0 h 249"/>
              <a:gd name="T8" fmla="*/ 48 w 48"/>
              <a:gd name="T9" fmla="*/ 249 h 2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" h="249">
                <a:moveTo>
                  <a:pt x="48" y="0"/>
                </a:moveTo>
                <a:lnTo>
                  <a:pt x="0" y="24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Rectangle 57"/>
          <p:cNvSpPr>
            <a:spLocks noChangeArrowheads="1"/>
          </p:cNvSpPr>
          <p:nvPr/>
        </p:nvSpPr>
        <p:spPr bwMode="auto">
          <a:xfrm flipH="1">
            <a:off x="2895600" y="4648200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latin typeface="Symbol" pitchFamily="18" charset="2"/>
              </a:rPr>
              <a:t>a</a:t>
            </a:r>
            <a:r>
              <a:rPr lang="en-US" sz="1600"/>
              <a:t>/2=.025</a:t>
            </a:r>
          </a:p>
        </p:txBody>
      </p:sp>
      <p:sp>
        <p:nvSpPr>
          <p:cNvPr id="50232" name="Rectangle 58"/>
          <p:cNvSpPr>
            <a:spLocks noChangeArrowheads="1"/>
          </p:cNvSpPr>
          <p:nvPr/>
        </p:nvSpPr>
        <p:spPr bwMode="auto">
          <a:xfrm flipH="1">
            <a:off x="762000" y="6172200"/>
            <a:ext cx="1219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-2.1788</a:t>
            </a:r>
          </a:p>
        </p:txBody>
      </p:sp>
      <p:sp>
        <p:nvSpPr>
          <p:cNvPr id="50233" name="Rectangle 59"/>
          <p:cNvSpPr>
            <a:spLocks noChangeArrowheads="1"/>
          </p:cNvSpPr>
          <p:nvPr/>
        </p:nvSpPr>
        <p:spPr bwMode="auto">
          <a:xfrm flipH="1">
            <a:off x="2362200" y="6172200"/>
            <a:ext cx="1219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2.1788</a:t>
            </a:r>
          </a:p>
        </p:txBody>
      </p:sp>
      <p:sp>
        <p:nvSpPr>
          <p:cNvPr id="50234" name="Line 60"/>
          <p:cNvSpPr>
            <a:spLocks noChangeShapeType="1"/>
          </p:cNvSpPr>
          <p:nvPr/>
        </p:nvSpPr>
        <p:spPr bwMode="auto">
          <a:xfrm>
            <a:off x="2819400" y="57150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235" name="Oval 61"/>
          <p:cNvSpPr>
            <a:spLocks noChangeArrowheads="1"/>
          </p:cNvSpPr>
          <p:nvPr/>
        </p:nvSpPr>
        <p:spPr bwMode="auto">
          <a:xfrm>
            <a:off x="7010400" y="1981200"/>
            <a:ext cx="1066800" cy="13716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36" name="Oval 62"/>
          <p:cNvSpPr>
            <a:spLocks noChangeArrowheads="1"/>
          </p:cNvSpPr>
          <p:nvPr/>
        </p:nvSpPr>
        <p:spPr bwMode="auto">
          <a:xfrm>
            <a:off x="8001000" y="1981200"/>
            <a:ext cx="1066800" cy="13716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37" name="Rectangle 63"/>
          <p:cNvSpPr>
            <a:spLocks noChangeArrowheads="1"/>
          </p:cNvSpPr>
          <p:nvPr/>
        </p:nvSpPr>
        <p:spPr bwMode="auto">
          <a:xfrm>
            <a:off x="990600" y="168275"/>
            <a:ext cx="77930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>
              <a:lnSpc>
                <a:spcPct val="80000"/>
              </a:lnSpc>
            </a:pPr>
            <a:r>
              <a:rPr lang="en-US" sz="4000">
                <a:solidFill>
                  <a:schemeClr val="tx2"/>
                </a:solidFill>
              </a:rPr>
              <a:t>Example: Evaluating Individual </a:t>
            </a:r>
            <a:br>
              <a:rPr lang="en-US" sz="4000">
                <a:solidFill>
                  <a:schemeClr val="tx2"/>
                </a:solidFill>
              </a:rPr>
            </a:br>
            <a:r>
              <a:rPr lang="en-US" sz="4000">
                <a:solidFill>
                  <a:schemeClr val="tx2"/>
                </a:solidFill>
              </a:rPr>
              <a:t>Regression Coefficients</a:t>
            </a:r>
          </a:p>
        </p:txBody>
      </p:sp>
      <p:sp>
        <p:nvSpPr>
          <p:cNvPr id="50238" name="Slide Number Placeholder 3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DBF74BE8-797B-428B-A33B-0F54A6CDEE98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0239" name="Footer Placeholder 3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ChangeArrowheads="1"/>
          </p:cNvSpPr>
          <p:nvPr/>
        </p:nvSpPr>
        <p:spPr bwMode="auto">
          <a:xfrm>
            <a:off x="1447800" y="4979988"/>
            <a:ext cx="7391400" cy="14478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627937" cy="990600"/>
          </a:xfrm>
        </p:spPr>
        <p:txBody>
          <a:bodyPr/>
          <a:lstStyle/>
          <a:p>
            <a:pPr eaLnBrk="1" hangingPunct="1"/>
            <a:r>
              <a:rPr lang="en-US" smtClean="0"/>
              <a:t>Tests on Regression Coefficients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1563688"/>
            <a:ext cx="8229600" cy="46450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3333FF"/>
                </a:solidFill>
              </a:rPr>
              <a:t>		</a:t>
            </a:r>
            <a:r>
              <a:rPr lang="en-US" b="1" dirty="0" smtClean="0"/>
              <a:t>Tests on All Coefficients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dirty="0" smtClean="0">
                <a:solidFill>
                  <a:srgbClr val="0000FF"/>
                </a:solidFill>
              </a:rPr>
              <a:t>F-Test for Overall Significance of the Model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dirty="0" smtClean="0"/>
              <a:t>Shows if there is a linear relationship between </a:t>
            </a:r>
            <a:r>
              <a:rPr lang="en-US" dirty="0" smtClean="0">
                <a:solidFill>
                  <a:srgbClr val="0000FF"/>
                </a:solidFill>
              </a:rPr>
              <a:t>all</a:t>
            </a:r>
            <a:r>
              <a:rPr lang="en-US" dirty="0" smtClean="0"/>
              <a:t> of the  X  variables considered together and  Y</a:t>
            </a:r>
            <a:endParaRPr lang="en-US" i="1" dirty="0" smtClean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dirty="0" smtClean="0"/>
              <a:t>Use F test statistic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dirty="0" smtClean="0"/>
              <a:t>Hypotheses: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sz="2500" dirty="0" smtClean="0"/>
              <a:t>    H</a:t>
            </a:r>
            <a:r>
              <a:rPr lang="en-US" sz="2500" baseline="-25000" dirty="0" smtClean="0"/>
              <a:t>0</a:t>
            </a:r>
            <a:r>
              <a:rPr lang="en-US" sz="2500" dirty="0" smtClean="0"/>
              <a:t>: </a:t>
            </a:r>
            <a:r>
              <a:rPr lang="el-GR" sz="2500" dirty="0" smtClean="0">
                <a:cs typeface="Arial" charset="0"/>
              </a:rPr>
              <a:t>β</a:t>
            </a:r>
            <a:r>
              <a:rPr lang="en-US" sz="2500" baseline="-25000" dirty="0" smtClean="0"/>
              <a:t>1</a:t>
            </a:r>
            <a:r>
              <a:rPr lang="en-US" sz="2500" dirty="0" smtClean="0"/>
              <a:t> = </a:t>
            </a:r>
            <a:r>
              <a:rPr lang="el-GR" sz="2500" dirty="0" smtClean="0">
                <a:cs typeface="Arial" charset="0"/>
              </a:rPr>
              <a:t>β</a:t>
            </a:r>
            <a:r>
              <a:rPr lang="en-US" sz="2500" baseline="-25000" dirty="0" smtClean="0"/>
              <a:t>2</a:t>
            </a:r>
            <a:r>
              <a:rPr lang="en-US" sz="2500" dirty="0" smtClean="0"/>
              <a:t> = … = </a:t>
            </a:r>
            <a:r>
              <a:rPr lang="el-GR" sz="2500" dirty="0" smtClean="0">
                <a:cs typeface="Arial" charset="0"/>
              </a:rPr>
              <a:t>β</a:t>
            </a:r>
            <a:r>
              <a:rPr lang="en-US" sz="2500" baseline="-25000" dirty="0" smtClean="0">
                <a:cs typeface="Arial" charset="0"/>
              </a:rPr>
              <a:t>K</a:t>
            </a:r>
            <a:r>
              <a:rPr lang="en-US" sz="2500" dirty="0" smtClean="0"/>
              <a:t> = 0  (no linear relationship)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sz="2500" dirty="0" smtClean="0"/>
              <a:t>    H</a:t>
            </a:r>
            <a:r>
              <a:rPr lang="en-US" sz="2500" baseline="-25000" dirty="0" smtClean="0"/>
              <a:t>1</a:t>
            </a:r>
            <a:r>
              <a:rPr lang="en-US" sz="2500" dirty="0" smtClean="0"/>
              <a:t>: at least one  </a:t>
            </a:r>
            <a:r>
              <a:rPr lang="el-GR" sz="2500" dirty="0" smtClean="0">
                <a:cs typeface="Arial" charset="0"/>
              </a:rPr>
              <a:t>β</a:t>
            </a:r>
            <a:r>
              <a:rPr lang="en-US" sz="2500" baseline="-25000" dirty="0" err="1" smtClean="0"/>
              <a:t>i</a:t>
            </a:r>
            <a:r>
              <a:rPr lang="en-US" sz="2500" dirty="0" smtClean="0"/>
              <a:t>  </a:t>
            </a:r>
            <a:r>
              <a:rPr lang="en-US" sz="2500" dirty="0" smtClean="0">
                <a:cs typeface="Arial" charset="0"/>
              </a:rPr>
              <a:t>≠</a:t>
            </a:r>
            <a:r>
              <a:rPr lang="en-US" sz="2500" dirty="0" smtClean="0"/>
              <a:t> 0   (at least one independent</a:t>
            </a:r>
          </a:p>
          <a:p>
            <a:pPr lvl="1" eaLnBrk="1" hangingPunct="1">
              <a:lnSpc>
                <a:spcPct val="4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sz="2500" dirty="0" smtClean="0"/>
              <a:t>					          variable affects Y)</a:t>
            </a:r>
            <a:r>
              <a:rPr lang="en-US" sz="2800" dirty="0" smtClean="0"/>
              <a:t> </a:t>
            </a: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05A91338-5433-4536-A9CB-5BD46B7D4886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373063" y="51593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12.5</a:t>
            </a:r>
          </a:p>
        </p:txBody>
      </p:sp>
      <p:sp>
        <p:nvSpPr>
          <p:cNvPr id="51206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963" y="361950"/>
            <a:ext cx="7546975" cy="8239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The Multiple Regression Model</a:t>
            </a:r>
          </a:p>
        </p:txBody>
      </p:sp>
      <p:sp>
        <p:nvSpPr>
          <p:cNvPr id="1037" name="Rectangle 3"/>
          <p:cNvSpPr>
            <a:spLocks noChangeArrowheads="1"/>
          </p:cNvSpPr>
          <p:nvPr/>
        </p:nvSpPr>
        <p:spPr bwMode="auto">
          <a:xfrm>
            <a:off x="457200" y="1905000"/>
            <a:ext cx="8077200" cy="7588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Idea: Examine the linear relationship between </a:t>
            </a:r>
          </a:p>
          <a:p>
            <a:pPr algn="ctr"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/>
              <a:t>1 dependent (Y) &amp; 2 or more independent variables (X</a:t>
            </a:r>
            <a:r>
              <a:rPr lang="en-US" baseline="-25000"/>
              <a:t>i</a:t>
            </a:r>
            <a:r>
              <a:rPr lang="en-US"/>
              <a:t>)</a:t>
            </a:r>
          </a:p>
        </p:txBody>
      </p:sp>
      <p:sp>
        <p:nvSpPr>
          <p:cNvPr id="1038" name="Line 4"/>
          <p:cNvSpPr>
            <a:spLocks noChangeShapeType="1"/>
          </p:cNvSpPr>
          <p:nvPr/>
        </p:nvSpPr>
        <p:spPr bwMode="auto">
          <a:xfrm flipH="1">
            <a:off x="1981200" y="3886200"/>
            <a:ext cx="76200" cy="4572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5"/>
          <p:cNvSpPr>
            <a:spLocks noChangeShapeType="1"/>
          </p:cNvSpPr>
          <p:nvPr/>
        </p:nvSpPr>
        <p:spPr bwMode="auto">
          <a:xfrm flipH="1">
            <a:off x="3048000" y="3886200"/>
            <a:ext cx="990600" cy="4572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Line 6"/>
          <p:cNvSpPr>
            <a:spLocks noChangeShapeType="1"/>
          </p:cNvSpPr>
          <p:nvPr/>
        </p:nvSpPr>
        <p:spPr bwMode="auto">
          <a:xfrm>
            <a:off x="4419600" y="3886200"/>
            <a:ext cx="0" cy="3810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7"/>
          <p:cNvSpPr>
            <a:spLocks noChangeShapeType="1"/>
          </p:cNvSpPr>
          <p:nvPr/>
        </p:nvSpPr>
        <p:spPr bwMode="auto">
          <a:xfrm>
            <a:off x="5257800" y="3886200"/>
            <a:ext cx="1524000" cy="4572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Line 12"/>
          <p:cNvSpPr>
            <a:spLocks noChangeShapeType="1"/>
          </p:cNvSpPr>
          <p:nvPr/>
        </p:nvSpPr>
        <p:spPr bwMode="auto">
          <a:xfrm>
            <a:off x="8305800" y="3886200"/>
            <a:ext cx="76200" cy="5032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795338" y="4191000"/>
          <a:ext cx="7918450" cy="792163"/>
        </p:xfrm>
        <a:graphic>
          <a:graphicData uri="http://schemas.openxmlformats.org/presentationml/2006/ole">
            <p:oleObj spid="_x0000_s1035" name="Equation" r:id="rId3" imgW="2286000" imgH="228600" progId="Equation.3">
              <p:embed/>
            </p:oleObj>
          </a:graphicData>
        </a:graphic>
      </p:graphicFrame>
      <p:sp>
        <p:nvSpPr>
          <p:cNvPr id="1043" name="Rectangle 15"/>
          <p:cNvSpPr>
            <a:spLocks noChangeArrowheads="1"/>
          </p:cNvSpPr>
          <p:nvPr/>
        </p:nvSpPr>
        <p:spPr bwMode="auto">
          <a:xfrm>
            <a:off x="152400" y="2971800"/>
            <a:ext cx="7162800" cy="393700"/>
          </a:xfrm>
          <a:prstGeom prst="rect">
            <a:avLst/>
          </a:prstGeom>
          <a:solidFill>
            <a:srgbClr val="FFD5FF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Multiple Regression Model with K Independent Variables:</a:t>
            </a:r>
          </a:p>
        </p:txBody>
      </p:sp>
      <p:sp>
        <p:nvSpPr>
          <p:cNvPr id="1044" name="Rectangle 16"/>
          <p:cNvSpPr>
            <a:spLocks noChangeArrowheads="1"/>
          </p:cNvSpPr>
          <p:nvPr/>
        </p:nvSpPr>
        <p:spPr bwMode="auto">
          <a:xfrm>
            <a:off x="1371600" y="3581400"/>
            <a:ext cx="1219200" cy="333375"/>
          </a:xfrm>
          <a:prstGeom prst="rect">
            <a:avLst/>
          </a:prstGeom>
          <a:solidFill>
            <a:srgbClr val="FFD5FF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Y-intercept</a:t>
            </a:r>
          </a:p>
        </p:txBody>
      </p:sp>
      <p:sp>
        <p:nvSpPr>
          <p:cNvPr id="1045" name="Rectangle 17"/>
          <p:cNvSpPr>
            <a:spLocks noChangeArrowheads="1"/>
          </p:cNvSpPr>
          <p:nvPr/>
        </p:nvSpPr>
        <p:spPr bwMode="auto">
          <a:xfrm>
            <a:off x="3951288" y="3551238"/>
            <a:ext cx="1817687" cy="333375"/>
          </a:xfrm>
          <a:prstGeom prst="rect">
            <a:avLst/>
          </a:prstGeom>
          <a:solidFill>
            <a:srgbClr val="FFD5FF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Population slopes</a:t>
            </a:r>
          </a:p>
        </p:txBody>
      </p:sp>
      <p:sp>
        <p:nvSpPr>
          <p:cNvPr id="1046" name="Rectangle 18"/>
          <p:cNvSpPr>
            <a:spLocks noChangeArrowheads="1"/>
          </p:cNvSpPr>
          <p:nvPr/>
        </p:nvSpPr>
        <p:spPr bwMode="auto">
          <a:xfrm>
            <a:off x="7380288" y="3551238"/>
            <a:ext cx="1535112" cy="333375"/>
          </a:xfrm>
          <a:prstGeom prst="rect">
            <a:avLst/>
          </a:prstGeom>
          <a:solidFill>
            <a:srgbClr val="FFD5FF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Random Error</a:t>
            </a:r>
          </a:p>
        </p:txBody>
      </p:sp>
      <p:sp>
        <p:nvSpPr>
          <p:cNvPr id="1047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9DE92F9B-B8A3-4824-AE90-24A0B22B0EE6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48" name="TextBox 6"/>
          <p:cNvSpPr txBox="1">
            <a:spLocks noChangeArrowheads="1"/>
          </p:cNvSpPr>
          <p:nvPr/>
        </p:nvSpPr>
        <p:spPr bwMode="auto">
          <a:xfrm>
            <a:off x="373063" y="51593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12.1</a:t>
            </a:r>
          </a:p>
        </p:txBody>
      </p:sp>
      <p:sp>
        <p:nvSpPr>
          <p:cNvPr id="1049" name="Footer Placeholder 1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6525" y="209550"/>
            <a:ext cx="7078663" cy="990600"/>
          </a:xfrm>
        </p:spPr>
        <p:txBody>
          <a:bodyPr/>
          <a:lstStyle/>
          <a:p>
            <a:pPr eaLnBrk="1" hangingPunct="1"/>
            <a:r>
              <a:rPr lang="en-US" smtClean="0"/>
              <a:t>F-Test for Overall Significance</a:t>
            </a:r>
          </a:p>
        </p:txBody>
      </p:sp>
      <p:sp>
        <p:nvSpPr>
          <p:cNvPr id="1948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077200" cy="4648200"/>
          </a:xfrm>
        </p:spPr>
        <p:txBody>
          <a:bodyPr/>
          <a:lstStyle/>
          <a:p>
            <a:pPr eaLnBrk="1" hangingPunct="1"/>
            <a:r>
              <a:rPr lang="en-US" smtClean="0"/>
              <a:t>Test statistic: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/>
              <a:t>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z="1600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</a:t>
            </a:r>
            <a:r>
              <a:rPr lang="en-US" sz="2400" smtClean="0"/>
              <a:t>where F has   </a:t>
            </a:r>
            <a:r>
              <a:rPr lang="en-US" sz="2400" smtClean="0">
                <a:solidFill>
                  <a:srgbClr val="0000FF"/>
                </a:solidFill>
              </a:rPr>
              <a:t>K</a:t>
            </a:r>
            <a:r>
              <a:rPr lang="en-US" sz="2400" smtClean="0">
                <a:solidFill>
                  <a:schemeClr val="folHlink"/>
                </a:solidFill>
              </a:rPr>
              <a:t>  </a:t>
            </a:r>
            <a:r>
              <a:rPr lang="en-US" sz="2400" smtClean="0"/>
              <a:t>(numerator) and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		      </a:t>
            </a:r>
            <a:r>
              <a:rPr lang="en-US" sz="2400" smtClean="0">
                <a:solidFill>
                  <a:srgbClr val="0000FF"/>
                </a:solidFill>
              </a:rPr>
              <a:t>(n – K – 1)  </a:t>
            </a:r>
            <a:r>
              <a:rPr lang="en-US" sz="2400" smtClean="0"/>
              <a:t>(denominator)</a:t>
            </a:r>
            <a:endParaRPr lang="en-US" sz="2400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                          </a:t>
            </a:r>
            <a:r>
              <a:rPr lang="en-US" sz="2400" smtClean="0">
                <a:solidFill>
                  <a:srgbClr val="0000FF"/>
                </a:solidFill>
              </a:rPr>
              <a:t>degrees of freedom</a:t>
            </a:r>
            <a:r>
              <a:rPr lang="en-US" smtClean="0">
                <a:solidFill>
                  <a:srgbClr val="0000FF"/>
                </a:solidFill>
              </a:rPr>
              <a:t> </a:t>
            </a:r>
          </a:p>
          <a:p>
            <a:pPr eaLnBrk="1" hangingPunct="1"/>
            <a:r>
              <a:rPr lang="en-US" smtClean="0"/>
              <a:t>The decision rule is</a:t>
            </a:r>
          </a:p>
        </p:txBody>
      </p:sp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1938338" y="2149475"/>
          <a:ext cx="4821237" cy="1168400"/>
        </p:xfrm>
        <a:graphic>
          <a:graphicData uri="http://schemas.openxmlformats.org/presentationml/2006/ole">
            <p:oleObj spid="_x0000_s19478" name="Equation" r:id="rId3" imgW="1777229" imgH="431613" progId="Equation.3">
              <p:embed/>
            </p:oleObj>
          </a:graphicData>
        </a:graphic>
      </p:graphicFrame>
      <p:graphicFrame>
        <p:nvGraphicFramePr>
          <p:cNvPr id="19479" name="Object 23"/>
          <p:cNvGraphicFramePr>
            <a:graphicFrameLocks noChangeAspect="1"/>
          </p:cNvGraphicFramePr>
          <p:nvPr/>
        </p:nvGraphicFramePr>
        <p:xfrm>
          <a:off x="2416175" y="5657850"/>
          <a:ext cx="4643438" cy="931863"/>
        </p:xfrm>
        <a:graphic>
          <a:graphicData uri="http://schemas.openxmlformats.org/presentationml/2006/ole">
            <p:oleObj spid="_x0000_s19479" name="Equation" r:id="rId4" imgW="2145960" imgH="431640" progId="Equation.3">
              <p:embed/>
            </p:oleObj>
          </a:graphicData>
        </a:graphic>
      </p:graphicFrame>
      <p:sp>
        <p:nvSpPr>
          <p:cNvPr id="19482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717229EB-66DE-4FF2-B886-9150F9E4BDE2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9483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Rectangle 133"/>
          <p:cNvSpPr>
            <a:spLocks noGrp="1" noChangeArrowheads="1"/>
          </p:cNvSpPr>
          <p:nvPr>
            <p:ph type="title"/>
          </p:nvPr>
        </p:nvSpPr>
        <p:spPr>
          <a:xfrm>
            <a:off x="1406525" y="209550"/>
            <a:ext cx="7078663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F-Test for Overall Significance</a:t>
            </a:r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3657600" y="2133600"/>
          <a:ext cx="4038600" cy="787400"/>
        </p:xfrm>
        <a:graphic>
          <a:graphicData uri="http://schemas.openxmlformats.org/presentationml/2006/ole">
            <p:oleObj spid="_x0000_s20491" name="Equation" r:id="rId3" imgW="2005729" imgH="393529" progId="Equation.3">
              <p:embed/>
            </p:oleObj>
          </a:graphicData>
        </a:graphic>
      </p:graphicFrame>
      <p:sp>
        <p:nvSpPr>
          <p:cNvPr id="20493" name="Line 3"/>
          <p:cNvSpPr>
            <a:spLocks noChangeShapeType="1"/>
          </p:cNvSpPr>
          <p:nvPr/>
        </p:nvSpPr>
        <p:spPr bwMode="auto">
          <a:xfrm flipV="1">
            <a:off x="2971800" y="3505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4" name="Line 4"/>
          <p:cNvSpPr>
            <a:spLocks noChangeShapeType="1"/>
          </p:cNvSpPr>
          <p:nvPr/>
        </p:nvSpPr>
        <p:spPr bwMode="auto">
          <a:xfrm flipV="1">
            <a:off x="6172200" y="2895600"/>
            <a:ext cx="53340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5" name="Line 5"/>
          <p:cNvSpPr>
            <a:spLocks noChangeShapeType="1"/>
          </p:cNvSpPr>
          <p:nvPr/>
        </p:nvSpPr>
        <p:spPr bwMode="auto">
          <a:xfrm flipV="1">
            <a:off x="7696200" y="3657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64331" name="Group 139"/>
          <p:cNvGraphicFramePr>
            <a:graphicFrameLocks noGrp="1"/>
          </p:cNvGraphicFramePr>
          <p:nvPr/>
        </p:nvGraphicFramePr>
        <p:xfrm>
          <a:off x="228600" y="1676400"/>
          <a:ext cx="8763000" cy="4632325"/>
        </p:xfrm>
        <a:graphic>
          <a:graphicData uri="http://schemas.openxmlformats.org/drawingml/2006/table">
            <a:tbl>
              <a:tblPr/>
              <a:tblGrid>
                <a:gridCol w="1706563"/>
                <a:gridCol w="1162050"/>
                <a:gridCol w="1397000"/>
                <a:gridCol w="1068387"/>
                <a:gridCol w="914400"/>
                <a:gridCol w="1371600"/>
                <a:gridCol w="1143000"/>
              </a:tblGrid>
              <a:tr h="16192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 Statistics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Multiple 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0.72213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 Square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0.52148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Adjusted R Square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0.44172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47.46341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Observations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ANOVA</a:t>
                      </a:r>
                      <a:r>
                        <a:rPr kumimoji="0" lang="en-US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Significance F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29460.027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14730.013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6.53861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0.01201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Residual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27033.306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2252.776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56493.333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 95%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Upper 95%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306.52619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114.25389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2.68285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0.01993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57.58835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555.46404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-24.97509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10.83213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-2.30565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0.03979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-48.57626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-1.37392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Advertising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74.13096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25.96732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2.85478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0.01449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17.55303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130.70888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619" name="Picture 131" descr="j02289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1752600"/>
            <a:ext cx="1228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20" name="Text Box 132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0621" name="Text Box 134"/>
          <p:cNvSpPr txBox="1">
            <a:spLocks noChangeArrowheads="1"/>
          </p:cNvSpPr>
          <p:nvPr/>
        </p:nvSpPr>
        <p:spPr bwMode="auto">
          <a:xfrm>
            <a:off x="3505200" y="2971800"/>
            <a:ext cx="2362200" cy="59055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With 2 and 12 degrees of freedom</a:t>
            </a:r>
          </a:p>
        </p:txBody>
      </p:sp>
      <p:sp>
        <p:nvSpPr>
          <p:cNvPr id="20622" name="Text Box 135"/>
          <p:cNvSpPr txBox="1">
            <a:spLocks noChangeArrowheads="1"/>
          </p:cNvSpPr>
          <p:nvPr/>
        </p:nvSpPr>
        <p:spPr bwMode="auto">
          <a:xfrm>
            <a:off x="7543800" y="3048000"/>
            <a:ext cx="1295400" cy="5905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P-value for the F-Test</a:t>
            </a:r>
          </a:p>
        </p:txBody>
      </p:sp>
      <p:sp>
        <p:nvSpPr>
          <p:cNvPr id="20623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8FDCB87E-8316-4D21-A9B5-AADA91DC3394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0624" name="Footer Placeholder 1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6" name="Rectangle 2"/>
          <p:cNvSpPr>
            <a:spLocks noChangeArrowheads="1"/>
          </p:cNvSpPr>
          <p:nvPr/>
        </p:nvSpPr>
        <p:spPr bwMode="auto">
          <a:xfrm>
            <a:off x="381000" y="1752600"/>
            <a:ext cx="3810000" cy="9144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25"/>
          <p:cNvSpPr>
            <a:spLocks noGrp="1" noChangeArrowheads="1"/>
          </p:cNvSpPr>
          <p:nvPr>
            <p:ph type="title"/>
          </p:nvPr>
        </p:nvSpPr>
        <p:spPr>
          <a:xfrm>
            <a:off x="1406525" y="209550"/>
            <a:ext cx="7078663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F-Test for Overall Significance</a:t>
            </a:r>
          </a:p>
        </p:txBody>
      </p:sp>
      <p:sp>
        <p:nvSpPr>
          <p:cNvPr id="2151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3848100" cy="18288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sz="2300" smtClean="0"/>
              <a:t>H</a:t>
            </a:r>
            <a:r>
              <a:rPr lang="en-US" sz="2300" baseline="-25000" smtClean="0"/>
              <a:t>0</a:t>
            </a:r>
            <a:r>
              <a:rPr lang="en-US" sz="2300" smtClean="0"/>
              <a:t>: </a:t>
            </a:r>
            <a:r>
              <a:rPr lang="el-GR" sz="2300" smtClean="0">
                <a:cs typeface="Arial" charset="0"/>
              </a:rPr>
              <a:t>β</a:t>
            </a:r>
            <a:r>
              <a:rPr lang="en-US" sz="2300" baseline="-25000" smtClean="0"/>
              <a:t>1</a:t>
            </a:r>
            <a:r>
              <a:rPr lang="en-US" sz="2300" smtClean="0"/>
              <a:t> = </a:t>
            </a:r>
            <a:r>
              <a:rPr lang="el-GR" sz="2300" smtClean="0">
                <a:cs typeface="Arial" charset="0"/>
              </a:rPr>
              <a:t>β</a:t>
            </a:r>
            <a:r>
              <a:rPr lang="en-US" sz="2300" baseline="-25000" smtClean="0"/>
              <a:t>2</a:t>
            </a:r>
            <a:r>
              <a:rPr lang="en-US" sz="2300" smtClean="0"/>
              <a:t> = </a:t>
            </a:r>
            <a:r>
              <a:rPr lang="en-US" sz="2300" smtClean="0">
                <a:cs typeface="Arial" charset="0"/>
              </a:rPr>
              <a:t>0</a:t>
            </a:r>
            <a:endParaRPr lang="en-US" sz="23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300" smtClean="0"/>
              <a:t>H</a:t>
            </a:r>
            <a:r>
              <a:rPr lang="en-US" sz="2300" baseline="-25000" smtClean="0"/>
              <a:t>1</a:t>
            </a:r>
            <a:r>
              <a:rPr lang="en-US" sz="2300" smtClean="0"/>
              <a:t>: </a:t>
            </a:r>
            <a:r>
              <a:rPr lang="el-GR" sz="2300" smtClean="0">
                <a:cs typeface="Arial" charset="0"/>
              </a:rPr>
              <a:t>β</a:t>
            </a:r>
            <a:r>
              <a:rPr lang="en-US" sz="2300" baseline="-25000" smtClean="0">
                <a:cs typeface="Arial" charset="0"/>
              </a:rPr>
              <a:t>1</a:t>
            </a:r>
            <a:r>
              <a:rPr lang="en-US" sz="2300" smtClean="0">
                <a:cs typeface="Arial" charset="0"/>
              </a:rPr>
              <a:t> and </a:t>
            </a:r>
            <a:r>
              <a:rPr lang="el-GR" sz="2300" smtClean="0">
                <a:cs typeface="Arial" charset="0"/>
              </a:rPr>
              <a:t>β</a:t>
            </a:r>
            <a:r>
              <a:rPr lang="en-US" sz="2300" baseline="-25000" smtClean="0"/>
              <a:t>2</a:t>
            </a:r>
            <a:r>
              <a:rPr lang="en-US" sz="2300" smtClean="0"/>
              <a:t> not both zero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300" b="1" smtClean="0">
                <a:sym typeface="Symbol" pitchFamily="18" charset="2"/>
              </a:rPr>
              <a:t></a:t>
            </a:r>
            <a:r>
              <a:rPr lang="en-US" sz="2300" smtClean="0"/>
              <a:t> = .05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300" smtClean="0"/>
              <a:t>df</a:t>
            </a:r>
            <a:r>
              <a:rPr lang="en-US" sz="2300" baseline="-25000" smtClean="0"/>
              <a:t>1</a:t>
            </a:r>
            <a:r>
              <a:rPr lang="en-US" sz="2300" smtClean="0"/>
              <a:t>= 2      df</a:t>
            </a:r>
            <a:r>
              <a:rPr lang="en-US" sz="2300" baseline="-25000" smtClean="0"/>
              <a:t>2</a:t>
            </a:r>
            <a:r>
              <a:rPr lang="en-US" sz="2300" smtClean="0"/>
              <a:t> = 12 </a:t>
            </a:r>
            <a:endParaRPr lang="en-US" sz="2300" b="1" smtClean="0"/>
          </a:p>
        </p:txBody>
      </p:sp>
      <p:sp>
        <p:nvSpPr>
          <p:cNvPr id="21519" name="Rectangle 4"/>
          <p:cNvSpPr>
            <a:spLocks noChangeArrowheads="1"/>
          </p:cNvSpPr>
          <p:nvPr/>
        </p:nvSpPr>
        <p:spPr bwMode="auto">
          <a:xfrm>
            <a:off x="44196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spcBef>
                <a:spcPct val="20000"/>
              </a:spcBef>
            </a:pPr>
            <a:r>
              <a:rPr lang="en-US" sz="2800" b="1"/>
              <a:t>Test Statistic: </a:t>
            </a:r>
            <a:endParaRPr lang="en-US" sz="2800"/>
          </a:p>
          <a:p>
            <a:pPr eaLnBrk="0" hangingPunct="0">
              <a:spcBef>
                <a:spcPct val="20000"/>
              </a:spcBef>
            </a:pPr>
            <a:endParaRPr lang="en-US" sz="2800"/>
          </a:p>
          <a:p>
            <a:pPr eaLnBrk="0" hangingPunct="0">
              <a:spcBef>
                <a:spcPct val="20000"/>
              </a:spcBef>
            </a:pPr>
            <a:endParaRPr lang="en-US" sz="2800"/>
          </a:p>
          <a:p>
            <a:pPr eaLnBrk="0" hangingPunct="0">
              <a:spcBef>
                <a:spcPct val="20000"/>
              </a:spcBef>
            </a:pPr>
            <a:r>
              <a:rPr lang="en-US" sz="2800" b="1">
                <a:solidFill>
                  <a:srgbClr val="0000FF"/>
                </a:solidFill>
              </a:rPr>
              <a:t>Decision:</a:t>
            </a:r>
            <a:endParaRPr lang="en-US" sz="2800">
              <a:solidFill>
                <a:srgbClr val="0000FF"/>
              </a:solidFill>
            </a:endParaRPr>
          </a:p>
          <a:p>
            <a:pPr eaLnBrk="0" hangingPunct="0">
              <a:spcBef>
                <a:spcPct val="20000"/>
              </a:spcBef>
            </a:pPr>
            <a:endParaRPr lang="en-US" sz="2800"/>
          </a:p>
          <a:p>
            <a:pPr eaLnBrk="0" hangingPunct="0">
              <a:spcBef>
                <a:spcPct val="20000"/>
              </a:spcBef>
            </a:pPr>
            <a:endParaRPr lang="en-US" sz="2800" b="1">
              <a:solidFill>
                <a:schemeClr val="folHlink"/>
              </a:solidFill>
            </a:endParaRPr>
          </a:p>
          <a:p>
            <a:pPr eaLnBrk="0" hangingPunct="0">
              <a:spcBef>
                <a:spcPct val="20000"/>
              </a:spcBef>
            </a:pPr>
            <a:endParaRPr lang="en-US" sz="2000" b="1">
              <a:solidFill>
                <a:schemeClr val="folHlink"/>
              </a:solidFill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800" b="1">
                <a:solidFill>
                  <a:srgbClr val="0000FF"/>
                </a:solidFill>
              </a:rPr>
              <a:t>Conclusion:</a:t>
            </a:r>
            <a:endParaRPr lang="en-US" sz="2800">
              <a:solidFill>
                <a:srgbClr val="0000FF"/>
              </a:solidFill>
            </a:endParaRPr>
          </a:p>
          <a:p>
            <a:pPr eaLnBrk="0" latinLnBrk="1" hangingPunct="0">
              <a:spcBef>
                <a:spcPct val="20000"/>
              </a:spcBef>
            </a:pPr>
            <a:endParaRPr lang="en-US" sz="2800"/>
          </a:p>
        </p:txBody>
      </p:sp>
      <p:sp>
        <p:nvSpPr>
          <p:cNvPr id="21520" name="Rectangle 5"/>
          <p:cNvSpPr>
            <a:spLocks noChangeArrowheads="1"/>
          </p:cNvSpPr>
          <p:nvPr/>
        </p:nvSpPr>
        <p:spPr bwMode="auto">
          <a:xfrm>
            <a:off x="4648200" y="3733800"/>
            <a:ext cx="3733800" cy="11938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Since F test statistic is in the rejection region (p-value &lt; .05), reject H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21521" name="Rectangle 6"/>
          <p:cNvSpPr>
            <a:spLocks noChangeArrowheads="1"/>
          </p:cNvSpPr>
          <p:nvPr/>
        </p:nvSpPr>
        <p:spPr bwMode="auto">
          <a:xfrm>
            <a:off x="4495800" y="5638800"/>
            <a:ext cx="44958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There is evidence that at least one independent variable affects Y</a:t>
            </a:r>
          </a:p>
        </p:txBody>
      </p:sp>
      <p:sp>
        <p:nvSpPr>
          <p:cNvPr id="21522" name="Freeform 7"/>
          <p:cNvSpPr>
            <a:spLocks/>
          </p:cNvSpPr>
          <p:nvPr/>
        </p:nvSpPr>
        <p:spPr bwMode="auto">
          <a:xfrm>
            <a:off x="2051050" y="5486400"/>
            <a:ext cx="1555750" cy="223838"/>
          </a:xfrm>
          <a:custGeom>
            <a:avLst/>
            <a:gdLst>
              <a:gd name="T0" fmla="*/ 2147483647 w 980"/>
              <a:gd name="T1" fmla="*/ 2147483647 h 154"/>
              <a:gd name="T2" fmla="*/ 0 w 980"/>
              <a:gd name="T3" fmla="*/ 0 h 154"/>
              <a:gd name="T4" fmla="*/ 2147483647 w 980"/>
              <a:gd name="T5" fmla="*/ 2147483647 h 154"/>
              <a:gd name="T6" fmla="*/ 2147483647 w 980"/>
              <a:gd name="T7" fmla="*/ 2147483647 h 154"/>
              <a:gd name="T8" fmla="*/ 2147483647 w 980"/>
              <a:gd name="T9" fmla="*/ 2147483647 h 154"/>
              <a:gd name="T10" fmla="*/ 2147483647 w 980"/>
              <a:gd name="T11" fmla="*/ 2147483647 h 154"/>
              <a:gd name="T12" fmla="*/ 2147483647 w 980"/>
              <a:gd name="T13" fmla="*/ 2147483647 h 154"/>
              <a:gd name="T14" fmla="*/ 2147483647 w 980"/>
              <a:gd name="T15" fmla="*/ 2147483647 h 154"/>
              <a:gd name="T16" fmla="*/ 2147483647 w 980"/>
              <a:gd name="T17" fmla="*/ 2147483647 h 154"/>
              <a:gd name="T18" fmla="*/ 2147483647 w 980"/>
              <a:gd name="T19" fmla="*/ 2147483647 h 1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80"/>
              <a:gd name="T31" fmla="*/ 0 h 154"/>
              <a:gd name="T32" fmla="*/ 980 w 980"/>
              <a:gd name="T33" fmla="*/ 154 h 1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80" h="154">
                <a:moveTo>
                  <a:pt x="4" y="154"/>
                </a:moveTo>
                <a:lnTo>
                  <a:pt x="0" y="0"/>
                </a:lnTo>
                <a:lnTo>
                  <a:pt x="83" y="39"/>
                </a:lnTo>
                <a:lnTo>
                  <a:pt x="154" y="61"/>
                </a:lnTo>
                <a:lnTo>
                  <a:pt x="209" y="76"/>
                </a:lnTo>
                <a:lnTo>
                  <a:pt x="283" y="91"/>
                </a:lnTo>
                <a:lnTo>
                  <a:pt x="428" y="111"/>
                </a:lnTo>
                <a:lnTo>
                  <a:pt x="592" y="126"/>
                </a:lnTo>
                <a:lnTo>
                  <a:pt x="979" y="141"/>
                </a:lnTo>
                <a:lnTo>
                  <a:pt x="980" y="154"/>
                </a:lnTo>
              </a:path>
            </a:pathLst>
          </a:cu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23" name="Freeform 8"/>
          <p:cNvSpPr>
            <a:spLocks/>
          </p:cNvSpPr>
          <p:nvPr/>
        </p:nvSpPr>
        <p:spPr bwMode="auto">
          <a:xfrm>
            <a:off x="373063" y="4100513"/>
            <a:ext cx="3513137" cy="1614487"/>
          </a:xfrm>
          <a:custGeom>
            <a:avLst/>
            <a:gdLst>
              <a:gd name="T0" fmla="*/ 0 w 3388"/>
              <a:gd name="T1" fmla="*/ 0 h 1023"/>
              <a:gd name="T2" fmla="*/ 0 w 3388"/>
              <a:gd name="T3" fmla="*/ 2147483647 h 1023"/>
              <a:gd name="T4" fmla="*/ 2147483647 w 3388"/>
              <a:gd name="T5" fmla="*/ 2147483647 h 1023"/>
              <a:gd name="T6" fmla="*/ 0 60000 65536"/>
              <a:gd name="T7" fmla="*/ 0 60000 65536"/>
              <a:gd name="T8" fmla="*/ 0 60000 65536"/>
              <a:gd name="T9" fmla="*/ 0 w 3388"/>
              <a:gd name="T10" fmla="*/ 0 h 1023"/>
              <a:gd name="T11" fmla="*/ 3388 w 3388"/>
              <a:gd name="T12" fmla="*/ 1023 h 10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24" name="Rectangle 9"/>
          <p:cNvSpPr>
            <a:spLocks noChangeArrowheads="1"/>
          </p:cNvSpPr>
          <p:nvPr/>
        </p:nvSpPr>
        <p:spPr bwMode="auto">
          <a:xfrm>
            <a:off x="152400" y="5486400"/>
            <a:ext cx="4572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0</a:t>
            </a:r>
            <a:r>
              <a:rPr lang="en-US" sz="3600" b="1"/>
              <a:t> </a:t>
            </a:r>
          </a:p>
        </p:txBody>
      </p:sp>
      <p:sp>
        <p:nvSpPr>
          <p:cNvPr id="21525" name="Line 10"/>
          <p:cNvSpPr>
            <a:spLocks noChangeShapeType="1"/>
          </p:cNvSpPr>
          <p:nvPr/>
        </p:nvSpPr>
        <p:spPr bwMode="auto">
          <a:xfrm>
            <a:off x="515938" y="4419600"/>
            <a:ext cx="31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Freeform 11"/>
          <p:cNvSpPr>
            <a:spLocks/>
          </p:cNvSpPr>
          <p:nvPr/>
        </p:nvSpPr>
        <p:spPr bwMode="auto">
          <a:xfrm>
            <a:off x="381000" y="4343400"/>
            <a:ext cx="3429000" cy="1392238"/>
          </a:xfrm>
          <a:custGeom>
            <a:avLst/>
            <a:gdLst>
              <a:gd name="T0" fmla="*/ 0 w 3492"/>
              <a:gd name="T1" fmla="*/ 2147483647 h 1021"/>
              <a:gd name="T2" fmla="*/ 2147483647 w 3492"/>
              <a:gd name="T3" fmla="*/ 2147483647 h 1021"/>
              <a:gd name="T4" fmla="*/ 2147483647 w 3492"/>
              <a:gd name="T5" fmla="*/ 2147483647 h 1021"/>
              <a:gd name="T6" fmla="*/ 2147483647 w 3492"/>
              <a:gd name="T7" fmla="*/ 2147483647 h 1021"/>
              <a:gd name="T8" fmla="*/ 2147483647 w 3492"/>
              <a:gd name="T9" fmla="*/ 2147483647 h 10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92"/>
              <a:gd name="T16" fmla="*/ 0 h 1021"/>
              <a:gd name="T17" fmla="*/ 3492 w 3492"/>
              <a:gd name="T18" fmla="*/ 1021 h 10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27" name="Line 12"/>
          <p:cNvSpPr>
            <a:spLocks noChangeShapeType="1"/>
          </p:cNvSpPr>
          <p:nvPr/>
        </p:nvSpPr>
        <p:spPr bwMode="auto">
          <a:xfrm>
            <a:off x="2057400" y="5486400"/>
            <a:ext cx="1588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28" name="Line 13"/>
          <p:cNvSpPr>
            <a:spLocks noChangeShapeType="1"/>
          </p:cNvSpPr>
          <p:nvPr/>
        </p:nvSpPr>
        <p:spPr bwMode="auto">
          <a:xfrm flipH="1">
            <a:off x="2362200" y="5257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29" name="Text Box 14"/>
          <p:cNvSpPr txBox="1">
            <a:spLocks noChangeArrowheads="1"/>
          </p:cNvSpPr>
          <p:nvPr/>
        </p:nvSpPr>
        <p:spPr bwMode="auto">
          <a:xfrm>
            <a:off x="1905000" y="49530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ym typeface="Symbol" pitchFamily="18" charset="2"/>
              </a:rPr>
              <a:t></a:t>
            </a:r>
            <a:r>
              <a:rPr lang="en-US" sz="2000">
                <a:sym typeface="Symbol" pitchFamily="18" charset="2"/>
              </a:rPr>
              <a:t> = .05</a:t>
            </a:r>
            <a:endParaRPr lang="en-US" sz="2000" baseline="-25000">
              <a:sym typeface="Symbol" pitchFamily="18" charset="2"/>
            </a:endParaRPr>
          </a:p>
        </p:txBody>
      </p:sp>
      <p:sp>
        <p:nvSpPr>
          <p:cNvPr id="21530" name="Rectangle 15"/>
          <p:cNvSpPr>
            <a:spLocks noChangeArrowheads="1"/>
          </p:cNvSpPr>
          <p:nvPr/>
        </p:nvSpPr>
        <p:spPr bwMode="auto">
          <a:xfrm>
            <a:off x="1600200" y="6096000"/>
            <a:ext cx="1524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</a:rPr>
              <a:t>F</a:t>
            </a:r>
            <a:r>
              <a:rPr lang="en-US" sz="2000" b="1" baseline="-25000">
                <a:solidFill>
                  <a:schemeClr val="hlink"/>
                </a:solidFill>
                <a:sym typeface="Symbol" pitchFamily="18" charset="2"/>
              </a:rPr>
              <a:t>.05 </a:t>
            </a:r>
            <a:r>
              <a:rPr lang="en-US" sz="2000" b="1">
                <a:solidFill>
                  <a:schemeClr val="hlink"/>
                </a:solidFill>
              </a:rPr>
              <a:t>= 3.885</a:t>
            </a:r>
          </a:p>
        </p:txBody>
      </p:sp>
      <p:sp>
        <p:nvSpPr>
          <p:cNvPr id="21531" name="Line 16"/>
          <p:cNvSpPr>
            <a:spLocks noChangeShapeType="1"/>
          </p:cNvSpPr>
          <p:nvPr/>
        </p:nvSpPr>
        <p:spPr bwMode="auto">
          <a:xfrm flipV="1">
            <a:off x="2057400" y="57150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32" name="Line 17"/>
          <p:cNvSpPr>
            <a:spLocks noChangeShapeType="1"/>
          </p:cNvSpPr>
          <p:nvPr/>
        </p:nvSpPr>
        <p:spPr bwMode="auto">
          <a:xfrm flipH="1">
            <a:off x="457200" y="5943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33" name="Line 18"/>
          <p:cNvSpPr>
            <a:spLocks noChangeShapeType="1"/>
          </p:cNvSpPr>
          <p:nvPr/>
        </p:nvSpPr>
        <p:spPr bwMode="auto">
          <a:xfrm flipH="1">
            <a:off x="2057400" y="5943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34" name="Rectangle 19"/>
          <p:cNvSpPr>
            <a:spLocks noChangeArrowheads="1"/>
          </p:cNvSpPr>
          <p:nvPr/>
        </p:nvSpPr>
        <p:spPr bwMode="auto">
          <a:xfrm>
            <a:off x="2362200" y="5867400"/>
            <a:ext cx="990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21535" name="Rectangle 20"/>
          <p:cNvSpPr>
            <a:spLocks noChangeArrowheads="1"/>
          </p:cNvSpPr>
          <p:nvPr/>
        </p:nvSpPr>
        <p:spPr bwMode="auto">
          <a:xfrm>
            <a:off x="762000" y="5867400"/>
            <a:ext cx="9144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Do not 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4648200" y="2209800"/>
          <a:ext cx="2836863" cy="855663"/>
        </p:xfrm>
        <a:graphic>
          <a:graphicData uri="http://schemas.openxmlformats.org/presentationml/2006/ole">
            <p:oleObj spid="_x0000_s21515" name="Equation" r:id="rId3" imgW="1282700" imgH="393700" progId="Equation.3">
              <p:embed/>
            </p:oleObj>
          </a:graphicData>
        </a:graphic>
      </p:graphicFrame>
      <p:sp>
        <p:nvSpPr>
          <p:cNvPr id="21536" name="Line 22"/>
          <p:cNvSpPr>
            <a:spLocks noChangeShapeType="1"/>
          </p:cNvSpPr>
          <p:nvPr/>
        </p:nvSpPr>
        <p:spPr bwMode="auto">
          <a:xfrm>
            <a:off x="2895600" y="38862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Line 23"/>
          <p:cNvSpPr>
            <a:spLocks noChangeShapeType="1"/>
          </p:cNvSpPr>
          <p:nvPr/>
        </p:nvSpPr>
        <p:spPr bwMode="auto">
          <a:xfrm flipV="1">
            <a:off x="2895600" y="2743200"/>
            <a:ext cx="17526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Rectangle 24"/>
          <p:cNvSpPr>
            <a:spLocks noChangeArrowheads="1"/>
          </p:cNvSpPr>
          <p:nvPr/>
        </p:nvSpPr>
        <p:spPr bwMode="auto">
          <a:xfrm>
            <a:off x="1447800" y="3733800"/>
            <a:ext cx="13716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</a:rPr>
              <a:t>Critical Value:  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</a:rPr>
              <a:t>F</a:t>
            </a:r>
            <a:r>
              <a:rPr lang="en-US" sz="2000" b="1" baseline="-25000">
                <a:solidFill>
                  <a:schemeClr val="hlink"/>
                </a:solidFill>
                <a:sym typeface="Symbol" pitchFamily="18" charset="2"/>
              </a:rPr>
              <a:t> </a:t>
            </a:r>
            <a:r>
              <a:rPr lang="en-US" sz="2000" b="1">
                <a:solidFill>
                  <a:schemeClr val="hlink"/>
                </a:solidFill>
              </a:rPr>
              <a:t>= 3.885</a:t>
            </a:r>
          </a:p>
        </p:txBody>
      </p:sp>
      <p:sp>
        <p:nvSpPr>
          <p:cNvPr id="21539" name="Text Box 26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1540" name="Text Box 27"/>
          <p:cNvSpPr txBox="1">
            <a:spLocks noChangeArrowheads="1"/>
          </p:cNvSpPr>
          <p:nvPr/>
        </p:nvSpPr>
        <p:spPr bwMode="auto">
          <a:xfrm>
            <a:off x="3810000" y="5638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</a:t>
            </a:r>
          </a:p>
        </p:txBody>
      </p:sp>
      <p:sp>
        <p:nvSpPr>
          <p:cNvPr id="21541" name="AutoShape 28"/>
          <p:cNvSpPr>
            <a:spLocks/>
          </p:cNvSpPr>
          <p:nvPr/>
        </p:nvSpPr>
        <p:spPr bwMode="auto">
          <a:xfrm rot="-5400000">
            <a:off x="1562100" y="2400300"/>
            <a:ext cx="228600" cy="2438400"/>
          </a:xfrm>
          <a:prstGeom prst="leftBrace">
            <a:avLst>
              <a:gd name="adj1" fmla="val 8888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Slide Number Placeholder 3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3E19EBEB-C2D8-45BC-B68C-CEC58A7E3E4F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1543" name="Footer Placeholder 3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6" name="Rectangle 7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078662" cy="10271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Test on a Subset of Regression Coefficients</a:t>
            </a:r>
          </a:p>
        </p:txBody>
      </p:sp>
      <p:sp>
        <p:nvSpPr>
          <p:cNvPr id="22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ym typeface="Symbol" pitchFamily="18" charset="2"/>
              </a:rPr>
              <a:t>Consider a multiple regression model involving variables  X</a:t>
            </a:r>
            <a:r>
              <a:rPr lang="en-US" sz="2400" baseline="-25000" smtClean="0">
                <a:sym typeface="Symbol" pitchFamily="18" charset="2"/>
              </a:rPr>
              <a:t>j</a:t>
            </a:r>
            <a:r>
              <a:rPr lang="en-US" sz="2400" smtClean="0">
                <a:sym typeface="Symbol" pitchFamily="18" charset="2"/>
              </a:rPr>
              <a:t>  and  Z</a:t>
            </a:r>
            <a:r>
              <a:rPr lang="en-US" sz="2400" baseline="-25000" smtClean="0">
                <a:sym typeface="Symbol" pitchFamily="18" charset="2"/>
              </a:rPr>
              <a:t>j</a:t>
            </a:r>
            <a:r>
              <a:rPr lang="en-US" sz="2400" smtClean="0">
                <a:sym typeface="Symbol" pitchFamily="18" charset="2"/>
              </a:rPr>
              <a:t> , and the null hypothesis that the Z variable coefficients are all zero: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/>
          </a:p>
        </p:txBody>
      </p:sp>
      <p:graphicFrame>
        <p:nvGraphicFramePr>
          <p:cNvPr id="22554" name="Object 26"/>
          <p:cNvGraphicFramePr>
            <a:graphicFrameLocks noChangeAspect="1"/>
          </p:cNvGraphicFramePr>
          <p:nvPr/>
        </p:nvGraphicFramePr>
        <p:xfrm>
          <a:off x="2239963" y="4657725"/>
          <a:ext cx="5111750" cy="1103313"/>
        </p:xfrm>
        <a:graphic>
          <a:graphicData uri="http://schemas.openxmlformats.org/presentationml/2006/ole">
            <p:oleObj spid="_x0000_s22554" name="Equation" r:id="rId3" imgW="2463480" imgH="533160" progId="Equation.3">
              <p:embed/>
            </p:oleObj>
          </a:graphicData>
        </a:graphic>
      </p:graphicFrame>
      <p:graphicFrame>
        <p:nvGraphicFramePr>
          <p:cNvPr id="22555" name="Object 27"/>
          <p:cNvGraphicFramePr>
            <a:graphicFrameLocks noChangeAspect="1"/>
          </p:cNvGraphicFramePr>
          <p:nvPr/>
        </p:nvGraphicFramePr>
        <p:xfrm>
          <a:off x="1789113" y="3403600"/>
          <a:ext cx="6188075" cy="514350"/>
        </p:xfrm>
        <a:graphic>
          <a:graphicData uri="http://schemas.openxmlformats.org/presentationml/2006/ole">
            <p:oleObj spid="_x0000_s22555" name="Equation" r:id="rId4" imgW="2755800" imgH="228600" progId="Equation.3">
              <p:embed/>
            </p:oleObj>
          </a:graphicData>
        </a:graphic>
      </p:graphicFrame>
      <p:sp>
        <p:nvSpPr>
          <p:cNvPr id="22558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9265C717-B058-4AC7-9C1B-CFDF71EF81BF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2559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078662" cy="10271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Tests on a Subset of Regression Coefficients</a:t>
            </a:r>
          </a:p>
        </p:txBody>
      </p:sp>
      <p:sp>
        <p:nvSpPr>
          <p:cNvPr id="23567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709738"/>
            <a:ext cx="8077200" cy="4532312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400" smtClean="0">
                <a:sym typeface="Symbol" pitchFamily="18" charset="2"/>
              </a:rPr>
              <a:t>Goal: compare the error sum of squares for the complete model with the error sum of squares for the restricted model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000" smtClean="0">
                <a:sym typeface="Symbol" pitchFamily="18" charset="2"/>
              </a:rPr>
              <a:t>First run a regression for the complete model and obtain SSE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000" smtClean="0">
                <a:sym typeface="Symbol" pitchFamily="18" charset="2"/>
              </a:rPr>
              <a:t>Next run a restricted regression that excludes the  Z  variables (the number of variables excluded is  R)  and obtain the restricted error sum of squares  SSE(R)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000" smtClean="0">
                <a:sym typeface="Symbol" pitchFamily="18" charset="2"/>
              </a:rPr>
              <a:t>Compute the  F  statistic and apply the decision rule for a significance level  </a:t>
            </a:r>
            <a:endParaRPr lang="en-US" sz="2000" smtClean="0"/>
          </a:p>
        </p:txBody>
      </p:sp>
      <p:sp>
        <p:nvSpPr>
          <p:cNvPr id="23568" name="Text Box 6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1374775" y="5294313"/>
          <a:ext cx="7200900" cy="963612"/>
        </p:xfrm>
        <a:graphic>
          <a:graphicData uri="http://schemas.openxmlformats.org/presentationml/2006/ole">
            <p:oleObj spid="_x0000_s23565" name="Equation" r:id="rId3" imgW="3213000" imgH="431640" progId="Equation.3">
              <p:embed/>
            </p:oleObj>
          </a:graphicData>
        </a:graphic>
      </p:graphicFrame>
      <p:sp>
        <p:nvSpPr>
          <p:cNvPr id="23569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D0695A49-5052-47E6-A66F-A427D86C49A8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3570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Prediction</a:t>
            </a:r>
          </a:p>
        </p:txBody>
      </p:sp>
      <p:sp>
        <p:nvSpPr>
          <p:cNvPr id="24599" name="Rectangle 3"/>
          <p:cNvSpPr>
            <a:spLocks noGrp="1" noChangeArrowheads="1"/>
          </p:cNvSpPr>
          <p:nvPr>
            <p:ph idx="1"/>
          </p:nvPr>
        </p:nvSpPr>
        <p:spPr>
          <a:xfrm>
            <a:off x="731838" y="1636713"/>
            <a:ext cx="7974012" cy="4827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Given a population regression model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0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then given a new observation of a data point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	(x</a:t>
            </a:r>
            <a:r>
              <a:rPr lang="en-US" sz="2400" baseline="-25000" smtClean="0">
                <a:sym typeface="Symbol" pitchFamily="18" charset="2"/>
              </a:rPr>
              <a:t>1,n+1</a:t>
            </a:r>
            <a:r>
              <a:rPr lang="en-US" sz="2400" smtClean="0">
                <a:sym typeface="Symbol" pitchFamily="18" charset="2"/>
              </a:rPr>
              <a:t>, x </a:t>
            </a:r>
            <a:r>
              <a:rPr lang="en-US" sz="2400" baseline="-25000" smtClean="0">
                <a:sym typeface="Symbol" pitchFamily="18" charset="2"/>
              </a:rPr>
              <a:t>2,n+1</a:t>
            </a:r>
            <a:r>
              <a:rPr lang="en-US" sz="2400" smtClean="0">
                <a:sym typeface="Symbol" pitchFamily="18" charset="2"/>
              </a:rPr>
              <a:t>, . . . , x </a:t>
            </a:r>
            <a:r>
              <a:rPr lang="en-US" sz="2400" baseline="-25000" smtClean="0">
                <a:sym typeface="Symbol" pitchFamily="18" charset="2"/>
              </a:rPr>
              <a:t>K,n+1</a:t>
            </a:r>
            <a:r>
              <a:rPr lang="en-US" sz="2400" smtClean="0"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the best linear unbiased forecast of  y</a:t>
            </a:r>
            <a:r>
              <a:rPr lang="en-US" sz="2400" baseline="-25000" smtClean="0">
                <a:sym typeface="Symbol" pitchFamily="18" charset="2"/>
              </a:rPr>
              <a:t>n+1</a:t>
            </a:r>
            <a:r>
              <a:rPr lang="en-US" sz="2400" smtClean="0">
                <a:sym typeface="Symbol" pitchFamily="18" charset="2"/>
              </a:rPr>
              <a:t> is</a:t>
            </a:r>
          </a:p>
          <a:p>
            <a:pPr eaLnBrk="1" hangingPunct="1">
              <a:buFont typeface="Wingdings" pitchFamily="2" charset="2"/>
              <a:buNone/>
            </a:pPr>
            <a:endParaRPr lang="en-US" sz="21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1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1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smtClean="0">
                <a:sym typeface="Symbol" pitchFamily="18" charset="2"/>
              </a:rPr>
              <a:t>It is risky to forecast for new X values outside the range of the data used to estimate the model coefficients, because we do not have data to support that the linear model extends beyond the observed range.</a:t>
            </a:r>
            <a:endParaRPr lang="en-US" sz="21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1352550" y="2222500"/>
          <a:ext cx="6859588" cy="481013"/>
        </p:xfrm>
        <a:graphic>
          <a:graphicData uri="http://schemas.openxmlformats.org/presentationml/2006/ole">
            <p:oleObj spid="_x0000_s24596" name="Equation" r:id="rId3" imgW="104535000" imgH="7297560" progId="Equation.3">
              <p:embed/>
            </p:oleObj>
          </a:graphicData>
        </a:graphic>
      </p:graphicFrame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1614488" y="4503738"/>
          <a:ext cx="6107112" cy="539750"/>
        </p:xfrm>
        <a:graphic>
          <a:graphicData uri="http://schemas.openxmlformats.org/presentationml/2006/ole">
            <p:oleObj spid="_x0000_s24597" name="Equation" r:id="rId4" imgW="82974600" imgH="7297560" progId="Equation.3">
              <p:embed/>
            </p:oleObj>
          </a:graphicData>
        </a:graphic>
      </p:graphicFrame>
      <p:sp>
        <p:nvSpPr>
          <p:cNvPr id="24600" name="Text Box 7"/>
          <p:cNvSpPr txBox="1">
            <a:spLocks noChangeArrowheads="1"/>
          </p:cNvSpPr>
          <p:nvPr/>
        </p:nvSpPr>
        <p:spPr bwMode="auto">
          <a:xfrm>
            <a:off x="5962650" y="374015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^</a:t>
            </a:r>
          </a:p>
        </p:txBody>
      </p:sp>
      <p:sp>
        <p:nvSpPr>
          <p:cNvPr id="24601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7103BE4E-2548-4991-A488-FC743EDF235D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4602" name="TextBox 6"/>
          <p:cNvSpPr txBox="1">
            <a:spLocks noChangeArrowheads="1"/>
          </p:cNvSpPr>
          <p:nvPr/>
        </p:nvSpPr>
        <p:spPr bwMode="auto">
          <a:xfrm>
            <a:off x="373063" y="51593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12.6</a:t>
            </a:r>
          </a:p>
        </p:txBody>
      </p:sp>
      <p:sp>
        <p:nvSpPr>
          <p:cNvPr id="24603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Predictions from a </a:t>
            </a:r>
            <a:br>
              <a:rPr lang="en-US" smtClean="0"/>
            </a:br>
            <a:r>
              <a:rPr lang="en-US" smtClean="0"/>
              <a:t>Multiple Regression Model</a:t>
            </a:r>
          </a:p>
        </p:txBody>
      </p:sp>
      <p:sp>
        <p:nvSpPr>
          <p:cNvPr id="25615" name="Rectangle 2"/>
          <p:cNvSpPr>
            <a:spLocks noChangeArrowheads="1"/>
          </p:cNvSpPr>
          <p:nvPr/>
        </p:nvSpPr>
        <p:spPr bwMode="auto">
          <a:xfrm>
            <a:off x="990600" y="2895600"/>
            <a:ext cx="7543800" cy="18288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Rectangle 4"/>
          <p:cNvSpPr>
            <a:spLocks noChangeArrowheads="1"/>
          </p:cNvSpPr>
          <p:nvPr/>
        </p:nvSpPr>
        <p:spPr bwMode="auto">
          <a:xfrm>
            <a:off x="833438" y="1747838"/>
            <a:ext cx="7858125" cy="9556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Predict sales for a week in which the selling price is $5.50 and advertising is $350:</a:t>
            </a:r>
          </a:p>
        </p:txBody>
      </p:sp>
      <p:sp>
        <p:nvSpPr>
          <p:cNvPr id="25617" name="Rectangle 5"/>
          <p:cNvSpPr>
            <a:spLocks noChangeArrowheads="1"/>
          </p:cNvSpPr>
          <p:nvPr/>
        </p:nvSpPr>
        <p:spPr bwMode="auto">
          <a:xfrm>
            <a:off x="1219200" y="5257800"/>
            <a:ext cx="2743200" cy="9556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Predicted sales is 428.62 pies</a:t>
            </a:r>
          </a:p>
        </p:txBody>
      </p:sp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990600" y="3089275"/>
          <a:ext cx="7391400" cy="1573213"/>
        </p:xfrm>
        <a:graphic>
          <a:graphicData uri="http://schemas.openxmlformats.org/presentationml/2006/ole">
            <p:oleObj spid="_x0000_s25613" name="Equation" r:id="rId3" imgW="3657600" imgH="762000" progId="Equation.3">
              <p:embed/>
            </p:oleObj>
          </a:graphicData>
        </a:graphic>
      </p:graphicFrame>
      <p:sp>
        <p:nvSpPr>
          <p:cNvPr id="25618" name="Line 7"/>
          <p:cNvSpPr>
            <a:spLocks noChangeShapeType="1"/>
          </p:cNvSpPr>
          <p:nvPr/>
        </p:nvSpPr>
        <p:spPr bwMode="auto">
          <a:xfrm flipH="1" flipV="1">
            <a:off x="2514600" y="4572000"/>
            <a:ext cx="0" cy="685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9" name="Rectangle 8"/>
          <p:cNvSpPr>
            <a:spLocks noChangeArrowheads="1"/>
          </p:cNvSpPr>
          <p:nvPr/>
        </p:nvSpPr>
        <p:spPr bwMode="auto">
          <a:xfrm>
            <a:off x="5943600" y="5029200"/>
            <a:ext cx="2743200" cy="925513"/>
          </a:xfrm>
          <a:prstGeom prst="rect">
            <a:avLst/>
          </a:prstGeom>
          <a:solidFill>
            <a:srgbClr val="BEF8C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Note that Advertising is in $100’s, so $350 means that X</a:t>
            </a:r>
            <a:r>
              <a:rPr lang="en-US" sz="1800" baseline="-25000"/>
              <a:t>2</a:t>
            </a:r>
            <a:r>
              <a:rPr lang="en-US" sz="1800"/>
              <a:t> = 3.5</a:t>
            </a:r>
          </a:p>
        </p:txBody>
      </p:sp>
      <p:sp>
        <p:nvSpPr>
          <p:cNvPr id="25620" name="Line 9"/>
          <p:cNvSpPr>
            <a:spLocks noChangeShapeType="1"/>
          </p:cNvSpPr>
          <p:nvPr/>
        </p:nvSpPr>
        <p:spPr bwMode="auto">
          <a:xfrm flipH="1" flipV="1">
            <a:off x="6934200" y="4114800"/>
            <a:ext cx="0" cy="9144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21" name="Freeform 10"/>
          <p:cNvSpPr>
            <a:spLocks/>
          </p:cNvSpPr>
          <p:nvPr/>
        </p:nvSpPr>
        <p:spPr bwMode="auto">
          <a:xfrm>
            <a:off x="1143000" y="3048000"/>
            <a:ext cx="609600" cy="76200"/>
          </a:xfrm>
          <a:custGeom>
            <a:avLst/>
            <a:gdLst>
              <a:gd name="T0" fmla="*/ 0 w 384"/>
              <a:gd name="T1" fmla="*/ 2147483647 h 48"/>
              <a:gd name="T2" fmla="*/ 2147483647 w 384"/>
              <a:gd name="T3" fmla="*/ 0 h 48"/>
              <a:gd name="T4" fmla="*/ 2147483647 w 384"/>
              <a:gd name="T5" fmla="*/ 2147483647 h 48"/>
              <a:gd name="T6" fmla="*/ 0 60000 65536"/>
              <a:gd name="T7" fmla="*/ 0 60000 65536"/>
              <a:gd name="T8" fmla="*/ 0 60000 65536"/>
              <a:gd name="T9" fmla="*/ 0 w 384"/>
              <a:gd name="T10" fmla="*/ 0 h 48"/>
              <a:gd name="T11" fmla="*/ 384 w 38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8">
                <a:moveTo>
                  <a:pt x="0" y="48"/>
                </a:moveTo>
                <a:lnTo>
                  <a:pt x="192" y="0"/>
                </a:lnTo>
                <a:lnTo>
                  <a:pt x="384" y="48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22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54523000-D174-44C1-9FE4-6A0863BAD406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5623" name="Footer Placeholder 1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8" name="Rectangle 3"/>
          <p:cNvSpPr>
            <a:spLocks noGrp="1" noChangeArrowheads="1"/>
          </p:cNvSpPr>
          <p:nvPr>
            <p:ph type="title"/>
          </p:nvPr>
        </p:nvSpPr>
        <p:spPr>
          <a:xfrm>
            <a:off x="1463675" y="244475"/>
            <a:ext cx="7078663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Transformations for </a:t>
            </a:r>
            <a:br>
              <a:rPr lang="en-US" smtClean="0"/>
            </a:br>
            <a:r>
              <a:rPr lang="en-US" smtClean="0"/>
              <a:t>Nonlinear Regression Models</a:t>
            </a:r>
          </a:p>
        </p:txBody>
      </p:sp>
      <p:sp>
        <p:nvSpPr>
          <p:cNvPr id="26639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696200" cy="4532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mtClean="0"/>
              <a:t>The relationship between the dependent variable and an independent variable may not be linear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mtClean="0"/>
              <a:t>Can review the scatter diagram to check for  non-linear relationships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mtClean="0">
                <a:solidFill>
                  <a:srgbClr val="0000FF"/>
                </a:solidFill>
              </a:rPr>
              <a:t>Example: Quadratic model 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endParaRPr lang="en-US" sz="2800" smtClean="0"/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endParaRPr lang="en-US" sz="2800" smtClean="0"/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500" smtClean="0"/>
              <a:t>The second independent variable is the square of the first variable</a:t>
            </a:r>
            <a:endParaRPr lang="en-US" sz="2500" baseline="30000" smtClean="0"/>
          </a:p>
        </p:txBody>
      </p:sp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2341563" y="4495800"/>
          <a:ext cx="3981450" cy="619125"/>
        </p:xfrm>
        <a:graphic>
          <a:graphicData uri="http://schemas.openxmlformats.org/presentationml/2006/ole">
            <p:oleObj spid="_x0000_s26637" name="Equation" r:id="rId3" imgW="1536700" imgH="241300" progId="Equation.3">
              <p:embed/>
            </p:oleObj>
          </a:graphicData>
        </a:graphic>
      </p:graphicFrame>
      <p:sp>
        <p:nvSpPr>
          <p:cNvPr id="2664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7EDC1FC0-AFF4-4AFA-985D-CF76116A5EE7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6641" name="TextBox 6"/>
          <p:cNvSpPr txBox="1">
            <a:spLocks noChangeArrowheads="1"/>
          </p:cNvSpPr>
          <p:nvPr/>
        </p:nvSpPr>
        <p:spPr bwMode="auto">
          <a:xfrm>
            <a:off x="373063" y="51593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12.7</a:t>
            </a:r>
          </a:p>
        </p:txBody>
      </p:sp>
      <p:sp>
        <p:nvSpPr>
          <p:cNvPr id="26642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3475" y="209550"/>
            <a:ext cx="7827963" cy="990600"/>
          </a:xfrm>
        </p:spPr>
        <p:txBody>
          <a:bodyPr/>
          <a:lstStyle/>
          <a:p>
            <a:pPr eaLnBrk="1" hangingPunct="1"/>
            <a:r>
              <a:rPr lang="en-US" smtClean="0"/>
              <a:t>Quadratic Model Transformations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62163"/>
            <a:ext cx="8077200" cy="32432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Let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And specify the model as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where: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</a:t>
            </a:r>
            <a:r>
              <a:rPr lang="el-GR" sz="2400" dirty="0" smtClean="0">
                <a:cs typeface="Arial" charset="0"/>
                <a:sym typeface="Symbol" pitchFamily="18" charset="2"/>
              </a:rPr>
              <a:t>β</a:t>
            </a:r>
            <a:r>
              <a:rPr lang="en-US" sz="2400" baseline="-25000" dirty="0" smtClean="0">
                <a:sym typeface="Symbol" pitchFamily="18" charset="2"/>
              </a:rPr>
              <a:t>0</a:t>
            </a:r>
            <a:r>
              <a:rPr lang="en-US" sz="2400" dirty="0" smtClean="0">
                <a:sym typeface="Symbol" pitchFamily="18" charset="2"/>
              </a:rPr>
              <a:t> = Y intercept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ym typeface="Symbol" pitchFamily="18" charset="2"/>
              </a:rPr>
              <a:t>	</a:t>
            </a:r>
            <a:r>
              <a:rPr lang="el-GR" sz="2400" dirty="0" smtClean="0">
                <a:cs typeface="Arial" charset="0"/>
                <a:sym typeface="Symbol" pitchFamily="18" charset="2"/>
              </a:rPr>
              <a:t>β</a:t>
            </a:r>
            <a:r>
              <a:rPr lang="en-US" sz="2400" baseline="-25000" dirty="0" smtClean="0">
                <a:cs typeface="Arial" charset="0"/>
                <a:sym typeface="Symbol" pitchFamily="18" charset="2"/>
              </a:rPr>
              <a:t>1</a:t>
            </a:r>
            <a:r>
              <a:rPr lang="en-US" sz="2400" baseline="-25000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= regression coefficient for linear effect of X on 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ym typeface="Symbol" pitchFamily="18" charset="2"/>
              </a:rPr>
              <a:t>	</a:t>
            </a:r>
            <a:r>
              <a:rPr lang="el-GR" sz="2400" dirty="0" smtClean="0">
                <a:cs typeface="Arial" charset="0"/>
                <a:sym typeface="Symbol" pitchFamily="18" charset="2"/>
              </a:rPr>
              <a:t>β</a:t>
            </a:r>
            <a:r>
              <a:rPr lang="en-US" sz="2400" baseline="-25000" dirty="0" smtClean="0">
                <a:cs typeface="Arial" charset="0"/>
                <a:sym typeface="Symbol" pitchFamily="18" charset="2"/>
              </a:rPr>
              <a:t>2</a:t>
            </a:r>
            <a:r>
              <a:rPr lang="en-US" sz="2400" baseline="-25000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= regression coefficient for quadratic effect on 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ym typeface="Symbol" pitchFamily="18" charset="2"/>
              </a:rPr>
              <a:t>	</a:t>
            </a:r>
            <a:r>
              <a:rPr lang="el-GR" sz="2400" dirty="0" smtClean="0">
                <a:cs typeface="Arial" charset="0"/>
                <a:sym typeface="Symbol" pitchFamily="18" charset="2"/>
              </a:rPr>
              <a:t>ε</a:t>
            </a:r>
            <a:r>
              <a:rPr lang="en-US" sz="2400" baseline="-25000" dirty="0" err="1" smtClean="0">
                <a:sym typeface="Symbol" pitchFamily="18" charset="2"/>
              </a:rPr>
              <a:t>i</a:t>
            </a:r>
            <a:r>
              <a:rPr lang="en-US" sz="2400" dirty="0" smtClean="0">
                <a:sym typeface="Symbol" pitchFamily="18" charset="2"/>
              </a:rPr>
              <a:t> = random error in Y for observation </a:t>
            </a:r>
            <a:r>
              <a:rPr lang="en-US" sz="2400" dirty="0" err="1" smtClean="0">
                <a:sym typeface="Symbol" pitchFamily="18" charset="2"/>
              </a:rPr>
              <a:t>i</a:t>
            </a:r>
            <a:endParaRPr lang="en-US" sz="2400" dirty="0" smtClean="0">
              <a:sym typeface="Symbol" pitchFamily="18" charset="2"/>
            </a:endParaRPr>
          </a:p>
        </p:txBody>
      </p:sp>
      <p:graphicFrame>
        <p:nvGraphicFramePr>
          <p:cNvPr id="27670" name="Object 22"/>
          <p:cNvGraphicFramePr>
            <a:graphicFrameLocks noChangeAspect="1"/>
          </p:cNvGraphicFramePr>
          <p:nvPr/>
        </p:nvGraphicFramePr>
        <p:xfrm>
          <a:off x="2157413" y="2149475"/>
          <a:ext cx="3624262" cy="587375"/>
        </p:xfrm>
        <a:graphic>
          <a:graphicData uri="http://schemas.openxmlformats.org/presentationml/2006/ole">
            <p:oleObj spid="_x0000_s27670" name="Equation" r:id="rId3" imgW="1396800" imgH="228600" progId="Equation.3">
              <p:embed/>
            </p:oleObj>
          </a:graphicData>
        </a:graphic>
      </p:graphicFrame>
      <p:sp>
        <p:nvSpPr>
          <p:cNvPr id="27674" name="Text Box 5"/>
          <p:cNvSpPr txBox="1">
            <a:spLocks noChangeArrowheads="1"/>
          </p:cNvSpPr>
          <p:nvPr/>
        </p:nvSpPr>
        <p:spPr bwMode="auto">
          <a:xfrm>
            <a:off x="2341563" y="1490663"/>
            <a:ext cx="32289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Quadratic model form:</a:t>
            </a:r>
          </a:p>
        </p:txBody>
      </p:sp>
      <p:sp>
        <p:nvSpPr>
          <p:cNvPr id="2767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E80D0D9D-8B2A-44CE-887D-D9F68CA27994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7676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27671" name="Object 23"/>
          <p:cNvGraphicFramePr>
            <a:graphicFrameLocks noChangeAspect="1"/>
          </p:cNvGraphicFramePr>
          <p:nvPr/>
        </p:nvGraphicFramePr>
        <p:xfrm>
          <a:off x="2230438" y="3465513"/>
          <a:ext cx="4867275" cy="746125"/>
        </p:xfrm>
        <a:graphic>
          <a:graphicData uri="http://schemas.openxmlformats.org/presentationml/2006/ole">
            <p:oleObj spid="_x0000_s27671" name="Equation" r:id="rId4" imgW="15621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4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Linear vs. Nonlinear Fit</a:t>
            </a:r>
          </a:p>
        </p:txBody>
      </p:sp>
      <p:sp>
        <p:nvSpPr>
          <p:cNvPr id="28685" name="Rectangle 2"/>
          <p:cNvSpPr>
            <a:spLocks noChangeArrowheads="1"/>
          </p:cNvSpPr>
          <p:nvPr/>
        </p:nvSpPr>
        <p:spPr bwMode="auto">
          <a:xfrm>
            <a:off x="1295400" y="5715000"/>
            <a:ext cx="3276600" cy="7112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Linear fit does not give random residuals</a:t>
            </a:r>
          </a:p>
        </p:txBody>
      </p:sp>
      <p:sp>
        <p:nvSpPr>
          <p:cNvPr id="28686" name="Rectangle 4"/>
          <p:cNvSpPr>
            <a:spLocks noChangeArrowheads="1"/>
          </p:cNvSpPr>
          <p:nvPr/>
        </p:nvSpPr>
        <p:spPr bwMode="auto">
          <a:xfrm>
            <a:off x="5867400" y="5715000"/>
            <a:ext cx="2833688" cy="7112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Nonlinear fit gives random residuals</a:t>
            </a:r>
          </a:p>
        </p:txBody>
      </p:sp>
      <p:sp>
        <p:nvSpPr>
          <p:cNvPr id="28687" name="Rectangle 5"/>
          <p:cNvSpPr>
            <a:spLocks noChangeArrowheads="1"/>
          </p:cNvSpPr>
          <p:nvPr/>
        </p:nvSpPr>
        <p:spPr bwMode="auto">
          <a:xfrm>
            <a:off x="5167313" y="5867400"/>
            <a:ext cx="1304925" cy="911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400">
                <a:solidFill>
                  <a:srgbClr val="FF0000"/>
                </a:solidFill>
                <a:latin typeface="Wingdings" pitchFamily="2" charset="2"/>
              </a:rPr>
              <a:t></a:t>
            </a:r>
          </a:p>
        </p:txBody>
      </p:sp>
      <p:sp>
        <p:nvSpPr>
          <p:cNvPr id="28688" name="Line 6"/>
          <p:cNvSpPr>
            <a:spLocks noChangeShapeType="1"/>
          </p:cNvSpPr>
          <p:nvPr/>
        </p:nvSpPr>
        <p:spPr bwMode="auto">
          <a:xfrm>
            <a:off x="752475" y="4576763"/>
            <a:ext cx="0" cy="1138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7"/>
          <p:cNvSpPr>
            <a:spLocks noChangeShapeType="1"/>
          </p:cNvSpPr>
          <p:nvPr/>
        </p:nvSpPr>
        <p:spPr bwMode="auto">
          <a:xfrm>
            <a:off x="752475" y="5029200"/>
            <a:ext cx="351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Arc 8"/>
          <p:cNvSpPr>
            <a:spLocks/>
          </p:cNvSpPr>
          <p:nvPr/>
        </p:nvSpPr>
        <p:spPr bwMode="auto">
          <a:xfrm rot="-9540000">
            <a:off x="1117600" y="4222750"/>
            <a:ext cx="3024188" cy="1798638"/>
          </a:xfrm>
          <a:custGeom>
            <a:avLst/>
            <a:gdLst>
              <a:gd name="T0" fmla="*/ 2147483647 w 25178"/>
              <a:gd name="T1" fmla="*/ 2147483647 h 21600"/>
              <a:gd name="T2" fmla="*/ 0 w 25178"/>
              <a:gd name="T3" fmla="*/ 2147483647 h 21600"/>
              <a:gd name="T4" fmla="*/ 2147483647 w 25178"/>
              <a:gd name="T5" fmla="*/ 0 h 21600"/>
              <a:gd name="T6" fmla="*/ 0 60000 65536"/>
              <a:gd name="T7" fmla="*/ 0 60000 65536"/>
              <a:gd name="T8" fmla="*/ 0 60000 65536"/>
              <a:gd name="T9" fmla="*/ 0 w 25178"/>
              <a:gd name="T10" fmla="*/ 0 h 21600"/>
              <a:gd name="T11" fmla="*/ 25178 w 2517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178" h="21600" fill="none" extrusionOk="0">
                <a:moveTo>
                  <a:pt x="25177" y="18"/>
                </a:moveTo>
                <a:cubicBezTo>
                  <a:pt x="25167" y="11940"/>
                  <a:pt x="15499" y="21599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</a:path>
              <a:path w="25178" h="21600" stroke="0" extrusionOk="0">
                <a:moveTo>
                  <a:pt x="25177" y="18"/>
                </a:moveTo>
                <a:cubicBezTo>
                  <a:pt x="25167" y="11940"/>
                  <a:pt x="15499" y="21599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  <a:lnTo>
                  <a:pt x="3578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Arc 9"/>
          <p:cNvSpPr>
            <a:spLocks/>
          </p:cNvSpPr>
          <p:nvPr/>
        </p:nvSpPr>
        <p:spPr bwMode="auto">
          <a:xfrm rot="-9540000">
            <a:off x="1295400" y="5059363"/>
            <a:ext cx="2835275" cy="1798637"/>
          </a:xfrm>
          <a:custGeom>
            <a:avLst/>
            <a:gdLst>
              <a:gd name="T0" fmla="*/ 2147483647 w 23609"/>
              <a:gd name="T1" fmla="*/ 2147483647 h 21600"/>
              <a:gd name="T2" fmla="*/ 0 w 23609"/>
              <a:gd name="T3" fmla="*/ 2147483647 h 21600"/>
              <a:gd name="T4" fmla="*/ 2147483647 w 23609"/>
              <a:gd name="T5" fmla="*/ 0 h 21600"/>
              <a:gd name="T6" fmla="*/ 0 60000 65536"/>
              <a:gd name="T7" fmla="*/ 0 60000 65536"/>
              <a:gd name="T8" fmla="*/ 0 60000 65536"/>
              <a:gd name="T9" fmla="*/ 0 w 23609"/>
              <a:gd name="T10" fmla="*/ 0 h 21600"/>
              <a:gd name="T11" fmla="*/ 23609 w 2360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609" h="21600" fill="none" extrusionOk="0">
                <a:moveTo>
                  <a:pt x="23608" y="18"/>
                </a:moveTo>
                <a:cubicBezTo>
                  <a:pt x="23598" y="11940"/>
                  <a:pt x="13930" y="21599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</a:path>
              <a:path w="23609" h="21600" stroke="0" extrusionOk="0">
                <a:moveTo>
                  <a:pt x="23608" y="18"/>
                </a:moveTo>
                <a:cubicBezTo>
                  <a:pt x="23598" y="11940"/>
                  <a:pt x="13930" y="21599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  <a:lnTo>
                  <a:pt x="2009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Oval 10"/>
          <p:cNvSpPr>
            <a:spLocks noChangeArrowheads="1"/>
          </p:cNvSpPr>
          <p:nvPr/>
        </p:nvSpPr>
        <p:spPr bwMode="auto">
          <a:xfrm>
            <a:off x="981075" y="5334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Oval 11"/>
          <p:cNvSpPr>
            <a:spLocks noChangeArrowheads="1"/>
          </p:cNvSpPr>
          <p:nvPr/>
        </p:nvSpPr>
        <p:spPr bwMode="auto">
          <a:xfrm>
            <a:off x="1285875" y="5334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Oval 12"/>
          <p:cNvSpPr>
            <a:spLocks noChangeArrowheads="1"/>
          </p:cNvSpPr>
          <p:nvPr/>
        </p:nvSpPr>
        <p:spPr bwMode="auto">
          <a:xfrm>
            <a:off x="2733675" y="4648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Oval 13"/>
          <p:cNvSpPr>
            <a:spLocks noChangeArrowheads="1"/>
          </p:cNvSpPr>
          <p:nvPr/>
        </p:nvSpPr>
        <p:spPr bwMode="auto">
          <a:xfrm>
            <a:off x="2962275" y="4495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Oval 14"/>
          <p:cNvSpPr>
            <a:spLocks noChangeArrowheads="1"/>
          </p:cNvSpPr>
          <p:nvPr/>
        </p:nvSpPr>
        <p:spPr bwMode="auto">
          <a:xfrm>
            <a:off x="3267075" y="4953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Oval 15"/>
          <p:cNvSpPr>
            <a:spLocks noChangeArrowheads="1"/>
          </p:cNvSpPr>
          <p:nvPr/>
        </p:nvSpPr>
        <p:spPr bwMode="auto">
          <a:xfrm>
            <a:off x="1666875" y="5181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Oval 16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Oval 17"/>
          <p:cNvSpPr>
            <a:spLocks noChangeArrowheads="1"/>
          </p:cNvSpPr>
          <p:nvPr/>
        </p:nvSpPr>
        <p:spPr bwMode="auto">
          <a:xfrm>
            <a:off x="3581400" y="5181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Oval 18"/>
          <p:cNvSpPr>
            <a:spLocks noChangeArrowheads="1"/>
          </p:cNvSpPr>
          <p:nvPr/>
        </p:nvSpPr>
        <p:spPr bwMode="auto">
          <a:xfrm>
            <a:off x="3581400" y="4876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Oval 19"/>
          <p:cNvSpPr>
            <a:spLocks noChangeArrowheads="1"/>
          </p:cNvSpPr>
          <p:nvPr/>
        </p:nvSpPr>
        <p:spPr bwMode="auto">
          <a:xfrm>
            <a:off x="3886200" y="5029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Oval 20"/>
          <p:cNvSpPr>
            <a:spLocks noChangeArrowheads="1"/>
          </p:cNvSpPr>
          <p:nvPr/>
        </p:nvSpPr>
        <p:spPr bwMode="auto">
          <a:xfrm>
            <a:off x="2962275" y="4876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Oval 21"/>
          <p:cNvSpPr>
            <a:spLocks noChangeArrowheads="1"/>
          </p:cNvSpPr>
          <p:nvPr/>
        </p:nvSpPr>
        <p:spPr bwMode="auto">
          <a:xfrm>
            <a:off x="2276475" y="4876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Oval 22"/>
          <p:cNvSpPr>
            <a:spLocks noChangeArrowheads="1"/>
          </p:cNvSpPr>
          <p:nvPr/>
        </p:nvSpPr>
        <p:spPr bwMode="auto">
          <a:xfrm>
            <a:off x="2505075" y="4572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Oval 23"/>
          <p:cNvSpPr>
            <a:spLocks noChangeArrowheads="1"/>
          </p:cNvSpPr>
          <p:nvPr/>
        </p:nvSpPr>
        <p:spPr bwMode="auto">
          <a:xfrm>
            <a:off x="2124075" y="4572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Oval 24"/>
          <p:cNvSpPr>
            <a:spLocks noChangeArrowheads="1"/>
          </p:cNvSpPr>
          <p:nvPr/>
        </p:nvSpPr>
        <p:spPr bwMode="auto">
          <a:xfrm>
            <a:off x="1209675" y="5029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Oval 25"/>
          <p:cNvSpPr>
            <a:spLocks noChangeArrowheads="1"/>
          </p:cNvSpPr>
          <p:nvPr/>
        </p:nvSpPr>
        <p:spPr bwMode="auto">
          <a:xfrm>
            <a:off x="1438275" y="4876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Oval 26"/>
          <p:cNvSpPr>
            <a:spLocks noChangeArrowheads="1"/>
          </p:cNvSpPr>
          <p:nvPr/>
        </p:nvSpPr>
        <p:spPr bwMode="auto">
          <a:xfrm>
            <a:off x="1743075" y="4953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Oval 27"/>
          <p:cNvSpPr>
            <a:spLocks noChangeArrowheads="1"/>
          </p:cNvSpPr>
          <p:nvPr/>
        </p:nvSpPr>
        <p:spPr bwMode="auto">
          <a:xfrm>
            <a:off x="2581275" y="4876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Oval 28"/>
          <p:cNvSpPr>
            <a:spLocks noChangeArrowheads="1"/>
          </p:cNvSpPr>
          <p:nvPr/>
        </p:nvSpPr>
        <p:spPr bwMode="auto">
          <a:xfrm>
            <a:off x="1819275" y="4648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Oval 29"/>
          <p:cNvSpPr>
            <a:spLocks noChangeArrowheads="1"/>
          </p:cNvSpPr>
          <p:nvPr/>
        </p:nvSpPr>
        <p:spPr bwMode="auto">
          <a:xfrm>
            <a:off x="4038600" y="5334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Oval 30"/>
          <p:cNvSpPr>
            <a:spLocks noChangeArrowheads="1"/>
          </p:cNvSpPr>
          <p:nvPr/>
        </p:nvSpPr>
        <p:spPr bwMode="auto">
          <a:xfrm>
            <a:off x="2047875" y="5029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Rectangle 31"/>
          <p:cNvSpPr>
            <a:spLocks noChangeArrowheads="1"/>
          </p:cNvSpPr>
          <p:nvPr/>
        </p:nvSpPr>
        <p:spPr bwMode="auto">
          <a:xfrm>
            <a:off x="4267200" y="4800600"/>
            <a:ext cx="381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X</a:t>
            </a:r>
          </a:p>
        </p:txBody>
      </p:sp>
      <p:sp>
        <p:nvSpPr>
          <p:cNvPr id="28714" name="Rectangle 32"/>
          <p:cNvSpPr>
            <a:spLocks noChangeArrowheads="1"/>
          </p:cNvSpPr>
          <p:nvPr/>
        </p:nvSpPr>
        <p:spPr bwMode="auto">
          <a:xfrm rot="-5400000">
            <a:off x="-150813" y="48752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residuals</a:t>
            </a:r>
          </a:p>
        </p:txBody>
      </p:sp>
      <p:sp>
        <p:nvSpPr>
          <p:cNvPr id="28715" name="Line 33"/>
          <p:cNvSpPr>
            <a:spLocks noChangeShapeType="1"/>
          </p:cNvSpPr>
          <p:nvPr/>
        </p:nvSpPr>
        <p:spPr bwMode="auto">
          <a:xfrm>
            <a:off x="5172075" y="5033963"/>
            <a:ext cx="350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Line 34"/>
          <p:cNvSpPr>
            <a:spLocks noChangeShapeType="1"/>
          </p:cNvSpPr>
          <p:nvPr/>
        </p:nvSpPr>
        <p:spPr bwMode="auto">
          <a:xfrm>
            <a:off x="5172075" y="44196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Rectangle 35"/>
          <p:cNvSpPr>
            <a:spLocks noChangeArrowheads="1"/>
          </p:cNvSpPr>
          <p:nvPr/>
        </p:nvSpPr>
        <p:spPr bwMode="auto">
          <a:xfrm>
            <a:off x="8610600" y="4800600"/>
            <a:ext cx="4000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X</a:t>
            </a:r>
          </a:p>
        </p:txBody>
      </p:sp>
      <p:sp>
        <p:nvSpPr>
          <p:cNvPr id="28718" name="Line 36"/>
          <p:cNvSpPr>
            <a:spLocks noChangeShapeType="1"/>
          </p:cNvSpPr>
          <p:nvPr/>
        </p:nvSpPr>
        <p:spPr bwMode="auto">
          <a:xfrm>
            <a:off x="5214938" y="4576763"/>
            <a:ext cx="31956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9" name="Line 37"/>
          <p:cNvSpPr>
            <a:spLocks noChangeShapeType="1"/>
          </p:cNvSpPr>
          <p:nvPr/>
        </p:nvSpPr>
        <p:spPr bwMode="auto">
          <a:xfrm>
            <a:off x="5291138" y="5491163"/>
            <a:ext cx="31194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0" name="Oval 38"/>
          <p:cNvSpPr>
            <a:spLocks noChangeArrowheads="1"/>
          </p:cNvSpPr>
          <p:nvPr/>
        </p:nvSpPr>
        <p:spPr bwMode="auto">
          <a:xfrm>
            <a:off x="5857875" y="48053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1" name="Oval 39"/>
          <p:cNvSpPr>
            <a:spLocks noChangeArrowheads="1"/>
          </p:cNvSpPr>
          <p:nvPr/>
        </p:nvSpPr>
        <p:spPr bwMode="auto">
          <a:xfrm>
            <a:off x="5553075" y="46529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2" name="Oval 40"/>
          <p:cNvSpPr>
            <a:spLocks noChangeArrowheads="1"/>
          </p:cNvSpPr>
          <p:nvPr/>
        </p:nvSpPr>
        <p:spPr bwMode="auto">
          <a:xfrm>
            <a:off x="5172075" y="51863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Oval 41"/>
          <p:cNvSpPr>
            <a:spLocks noChangeArrowheads="1"/>
          </p:cNvSpPr>
          <p:nvPr/>
        </p:nvSpPr>
        <p:spPr bwMode="auto">
          <a:xfrm>
            <a:off x="5324475" y="49577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Oval 42"/>
          <p:cNvSpPr>
            <a:spLocks noChangeArrowheads="1"/>
          </p:cNvSpPr>
          <p:nvPr/>
        </p:nvSpPr>
        <p:spPr bwMode="auto">
          <a:xfrm>
            <a:off x="5248275" y="46529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5" name="Oval 43"/>
          <p:cNvSpPr>
            <a:spLocks noChangeArrowheads="1"/>
          </p:cNvSpPr>
          <p:nvPr/>
        </p:nvSpPr>
        <p:spPr bwMode="auto">
          <a:xfrm>
            <a:off x="6238875" y="49577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6" name="Oval 44"/>
          <p:cNvSpPr>
            <a:spLocks noChangeArrowheads="1"/>
          </p:cNvSpPr>
          <p:nvPr/>
        </p:nvSpPr>
        <p:spPr bwMode="auto">
          <a:xfrm>
            <a:off x="6238875" y="45767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7" name="Oval 45"/>
          <p:cNvSpPr>
            <a:spLocks noChangeArrowheads="1"/>
          </p:cNvSpPr>
          <p:nvPr/>
        </p:nvSpPr>
        <p:spPr bwMode="auto">
          <a:xfrm>
            <a:off x="5553075" y="51863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8" name="Oval 46"/>
          <p:cNvSpPr>
            <a:spLocks noChangeArrowheads="1"/>
          </p:cNvSpPr>
          <p:nvPr/>
        </p:nvSpPr>
        <p:spPr bwMode="auto">
          <a:xfrm>
            <a:off x="7000875" y="45767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9" name="Oval 47"/>
          <p:cNvSpPr>
            <a:spLocks noChangeArrowheads="1"/>
          </p:cNvSpPr>
          <p:nvPr/>
        </p:nvSpPr>
        <p:spPr bwMode="auto">
          <a:xfrm>
            <a:off x="6543675" y="47291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0" name="Oval 48"/>
          <p:cNvSpPr>
            <a:spLocks noChangeArrowheads="1"/>
          </p:cNvSpPr>
          <p:nvPr/>
        </p:nvSpPr>
        <p:spPr bwMode="auto">
          <a:xfrm>
            <a:off x="6391275" y="52625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1" name="Oval 49"/>
          <p:cNvSpPr>
            <a:spLocks noChangeArrowheads="1"/>
          </p:cNvSpPr>
          <p:nvPr/>
        </p:nvSpPr>
        <p:spPr bwMode="auto">
          <a:xfrm>
            <a:off x="5934075" y="51863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2" name="Oval 50"/>
          <p:cNvSpPr>
            <a:spLocks noChangeArrowheads="1"/>
          </p:cNvSpPr>
          <p:nvPr/>
        </p:nvSpPr>
        <p:spPr bwMode="auto">
          <a:xfrm>
            <a:off x="7686675" y="48053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3" name="Oval 51"/>
          <p:cNvSpPr>
            <a:spLocks noChangeArrowheads="1"/>
          </p:cNvSpPr>
          <p:nvPr/>
        </p:nvSpPr>
        <p:spPr bwMode="auto">
          <a:xfrm>
            <a:off x="7000875" y="51863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4" name="Oval 52"/>
          <p:cNvSpPr>
            <a:spLocks noChangeArrowheads="1"/>
          </p:cNvSpPr>
          <p:nvPr/>
        </p:nvSpPr>
        <p:spPr bwMode="auto">
          <a:xfrm>
            <a:off x="6696075" y="50339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5" name="Oval 53"/>
          <p:cNvSpPr>
            <a:spLocks noChangeArrowheads="1"/>
          </p:cNvSpPr>
          <p:nvPr/>
        </p:nvSpPr>
        <p:spPr bwMode="auto">
          <a:xfrm>
            <a:off x="7686675" y="51101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6" name="Oval 54"/>
          <p:cNvSpPr>
            <a:spLocks noChangeArrowheads="1"/>
          </p:cNvSpPr>
          <p:nvPr/>
        </p:nvSpPr>
        <p:spPr bwMode="auto">
          <a:xfrm>
            <a:off x="7153275" y="49577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7" name="Oval 55"/>
          <p:cNvSpPr>
            <a:spLocks noChangeArrowheads="1"/>
          </p:cNvSpPr>
          <p:nvPr/>
        </p:nvSpPr>
        <p:spPr bwMode="auto">
          <a:xfrm>
            <a:off x="7305675" y="52625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8" name="Oval 56"/>
          <p:cNvSpPr>
            <a:spLocks noChangeArrowheads="1"/>
          </p:cNvSpPr>
          <p:nvPr/>
        </p:nvSpPr>
        <p:spPr bwMode="auto">
          <a:xfrm>
            <a:off x="7381875" y="47291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9" name="Oval 57"/>
          <p:cNvSpPr>
            <a:spLocks noChangeArrowheads="1"/>
          </p:cNvSpPr>
          <p:nvPr/>
        </p:nvSpPr>
        <p:spPr bwMode="auto">
          <a:xfrm>
            <a:off x="8067675" y="52625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40" name="Oval 58"/>
          <p:cNvSpPr>
            <a:spLocks noChangeArrowheads="1"/>
          </p:cNvSpPr>
          <p:nvPr/>
        </p:nvSpPr>
        <p:spPr bwMode="auto">
          <a:xfrm>
            <a:off x="7915275" y="46529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41" name="Oval 59"/>
          <p:cNvSpPr>
            <a:spLocks noChangeArrowheads="1"/>
          </p:cNvSpPr>
          <p:nvPr/>
        </p:nvSpPr>
        <p:spPr bwMode="auto">
          <a:xfrm>
            <a:off x="8296275" y="48815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42" name="Oval 60"/>
          <p:cNvSpPr>
            <a:spLocks noChangeArrowheads="1"/>
          </p:cNvSpPr>
          <p:nvPr/>
        </p:nvSpPr>
        <p:spPr bwMode="auto">
          <a:xfrm>
            <a:off x="7915275" y="49577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43" name="Line 61"/>
          <p:cNvSpPr>
            <a:spLocks noChangeShapeType="1"/>
          </p:cNvSpPr>
          <p:nvPr/>
        </p:nvSpPr>
        <p:spPr bwMode="auto">
          <a:xfrm>
            <a:off x="752475" y="2366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44" name="Line 62"/>
          <p:cNvSpPr>
            <a:spLocks noChangeShapeType="1"/>
          </p:cNvSpPr>
          <p:nvPr/>
        </p:nvSpPr>
        <p:spPr bwMode="auto">
          <a:xfrm>
            <a:off x="7524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45" name="Line 63"/>
          <p:cNvSpPr>
            <a:spLocks noChangeShapeType="1"/>
          </p:cNvSpPr>
          <p:nvPr/>
        </p:nvSpPr>
        <p:spPr bwMode="auto">
          <a:xfrm flipV="1">
            <a:off x="752475" y="2209800"/>
            <a:ext cx="3590925" cy="1219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46" name="Oval 64"/>
          <p:cNvSpPr>
            <a:spLocks noChangeArrowheads="1"/>
          </p:cNvSpPr>
          <p:nvPr/>
        </p:nvSpPr>
        <p:spPr bwMode="auto">
          <a:xfrm rot="-7282380">
            <a:off x="1133475" y="3581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47" name="Oval 65"/>
          <p:cNvSpPr>
            <a:spLocks noChangeArrowheads="1"/>
          </p:cNvSpPr>
          <p:nvPr/>
        </p:nvSpPr>
        <p:spPr bwMode="auto">
          <a:xfrm rot="-7282380">
            <a:off x="1514475" y="3429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48" name="Oval 66"/>
          <p:cNvSpPr>
            <a:spLocks noChangeArrowheads="1"/>
          </p:cNvSpPr>
          <p:nvPr/>
        </p:nvSpPr>
        <p:spPr bwMode="auto">
          <a:xfrm rot="-7282380">
            <a:off x="2886075" y="2286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49" name="Oval 67"/>
          <p:cNvSpPr>
            <a:spLocks noChangeArrowheads="1"/>
          </p:cNvSpPr>
          <p:nvPr/>
        </p:nvSpPr>
        <p:spPr bwMode="auto">
          <a:xfrm rot="-7282380">
            <a:off x="3114675" y="2514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0" name="Oval 68"/>
          <p:cNvSpPr>
            <a:spLocks noChangeArrowheads="1"/>
          </p:cNvSpPr>
          <p:nvPr/>
        </p:nvSpPr>
        <p:spPr bwMode="auto">
          <a:xfrm rot="-7282380">
            <a:off x="3581400" y="2133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1" name="Oval 69"/>
          <p:cNvSpPr>
            <a:spLocks noChangeArrowheads="1"/>
          </p:cNvSpPr>
          <p:nvPr/>
        </p:nvSpPr>
        <p:spPr bwMode="auto">
          <a:xfrm rot="-7282380">
            <a:off x="1819275" y="3200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2" name="Oval 70"/>
          <p:cNvSpPr>
            <a:spLocks noChangeArrowheads="1"/>
          </p:cNvSpPr>
          <p:nvPr/>
        </p:nvSpPr>
        <p:spPr bwMode="auto">
          <a:xfrm rot="-7282380">
            <a:off x="3419475" y="2438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3" name="Oval 71"/>
          <p:cNvSpPr>
            <a:spLocks noChangeArrowheads="1"/>
          </p:cNvSpPr>
          <p:nvPr/>
        </p:nvSpPr>
        <p:spPr bwMode="auto">
          <a:xfrm rot="-7282380">
            <a:off x="3810000" y="2514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4" name="Oval 72"/>
          <p:cNvSpPr>
            <a:spLocks noChangeArrowheads="1"/>
          </p:cNvSpPr>
          <p:nvPr/>
        </p:nvSpPr>
        <p:spPr bwMode="auto">
          <a:xfrm rot="-7282380">
            <a:off x="3810000" y="2209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5" name="Oval 73"/>
          <p:cNvSpPr>
            <a:spLocks noChangeArrowheads="1"/>
          </p:cNvSpPr>
          <p:nvPr/>
        </p:nvSpPr>
        <p:spPr bwMode="auto">
          <a:xfrm rot="-7282380">
            <a:off x="4114800" y="2286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6" name="Oval 74"/>
          <p:cNvSpPr>
            <a:spLocks noChangeArrowheads="1"/>
          </p:cNvSpPr>
          <p:nvPr/>
        </p:nvSpPr>
        <p:spPr bwMode="auto">
          <a:xfrm rot="-7282380">
            <a:off x="3276600" y="2057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7" name="Oval 75"/>
          <p:cNvSpPr>
            <a:spLocks noChangeArrowheads="1"/>
          </p:cNvSpPr>
          <p:nvPr/>
        </p:nvSpPr>
        <p:spPr bwMode="auto">
          <a:xfrm rot="-7282380">
            <a:off x="2428875" y="2667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8" name="Oval 76"/>
          <p:cNvSpPr>
            <a:spLocks noChangeArrowheads="1"/>
          </p:cNvSpPr>
          <p:nvPr/>
        </p:nvSpPr>
        <p:spPr bwMode="auto">
          <a:xfrm rot="-7282380">
            <a:off x="2581275" y="2286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9" name="Oval 77"/>
          <p:cNvSpPr>
            <a:spLocks noChangeArrowheads="1"/>
          </p:cNvSpPr>
          <p:nvPr/>
        </p:nvSpPr>
        <p:spPr bwMode="auto">
          <a:xfrm rot="-7282380">
            <a:off x="2286000" y="2362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0" name="Oval 78"/>
          <p:cNvSpPr>
            <a:spLocks noChangeArrowheads="1"/>
          </p:cNvSpPr>
          <p:nvPr/>
        </p:nvSpPr>
        <p:spPr bwMode="auto">
          <a:xfrm rot="-7282380">
            <a:off x="1362075" y="3200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1" name="Oval 79"/>
          <p:cNvSpPr>
            <a:spLocks noChangeArrowheads="1"/>
          </p:cNvSpPr>
          <p:nvPr/>
        </p:nvSpPr>
        <p:spPr bwMode="auto">
          <a:xfrm rot="-7282380">
            <a:off x="1590675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2" name="Oval 80"/>
          <p:cNvSpPr>
            <a:spLocks noChangeArrowheads="1"/>
          </p:cNvSpPr>
          <p:nvPr/>
        </p:nvSpPr>
        <p:spPr bwMode="auto">
          <a:xfrm rot="-7282380">
            <a:off x="1895475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3" name="Oval 81"/>
          <p:cNvSpPr>
            <a:spLocks noChangeArrowheads="1"/>
          </p:cNvSpPr>
          <p:nvPr/>
        </p:nvSpPr>
        <p:spPr bwMode="auto">
          <a:xfrm rot="-7282380">
            <a:off x="2733675" y="2590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4" name="Oval 82"/>
          <p:cNvSpPr>
            <a:spLocks noChangeArrowheads="1"/>
          </p:cNvSpPr>
          <p:nvPr/>
        </p:nvSpPr>
        <p:spPr bwMode="auto">
          <a:xfrm rot="-7282380">
            <a:off x="1971675" y="2514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5" name="Oval 83"/>
          <p:cNvSpPr>
            <a:spLocks noChangeArrowheads="1"/>
          </p:cNvSpPr>
          <p:nvPr/>
        </p:nvSpPr>
        <p:spPr bwMode="auto">
          <a:xfrm rot="-7282380">
            <a:off x="4191000" y="2590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6" name="Oval 84"/>
          <p:cNvSpPr>
            <a:spLocks noChangeArrowheads="1"/>
          </p:cNvSpPr>
          <p:nvPr/>
        </p:nvSpPr>
        <p:spPr bwMode="auto">
          <a:xfrm rot="-7282380">
            <a:off x="2200275" y="2895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7" name="Text Box 85"/>
          <p:cNvSpPr txBox="1">
            <a:spLocks noChangeArrowheads="1"/>
          </p:cNvSpPr>
          <p:nvPr/>
        </p:nvSpPr>
        <p:spPr bwMode="auto">
          <a:xfrm>
            <a:off x="533400" y="19050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8768" name="Rectangle 86"/>
          <p:cNvSpPr>
            <a:spLocks noChangeArrowheads="1"/>
          </p:cNvSpPr>
          <p:nvPr/>
        </p:nvSpPr>
        <p:spPr bwMode="auto">
          <a:xfrm>
            <a:off x="4038600" y="36576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X</a:t>
            </a:r>
          </a:p>
        </p:txBody>
      </p:sp>
      <p:sp>
        <p:nvSpPr>
          <p:cNvPr id="28769" name="Rectangle 87"/>
          <p:cNvSpPr>
            <a:spLocks noChangeArrowheads="1"/>
          </p:cNvSpPr>
          <p:nvPr/>
        </p:nvSpPr>
        <p:spPr bwMode="auto">
          <a:xfrm rot="-5400000">
            <a:off x="4268787" y="48752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residuals</a:t>
            </a:r>
          </a:p>
        </p:txBody>
      </p:sp>
      <p:sp>
        <p:nvSpPr>
          <p:cNvPr id="28770" name="Line 88"/>
          <p:cNvSpPr>
            <a:spLocks noChangeShapeType="1"/>
          </p:cNvSpPr>
          <p:nvPr/>
        </p:nvSpPr>
        <p:spPr bwMode="auto">
          <a:xfrm>
            <a:off x="47244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71" name="Line 89"/>
          <p:cNvSpPr>
            <a:spLocks noChangeShapeType="1"/>
          </p:cNvSpPr>
          <p:nvPr/>
        </p:nvSpPr>
        <p:spPr bwMode="auto">
          <a:xfrm>
            <a:off x="5095875" y="22907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2" name="Line 90"/>
          <p:cNvSpPr>
            <a:spLocks noChangeShapeType="1"/>
          </p:cNvSpPr>
          <p:nvPr/>
        </p:nvSpPr>
        <p:spPr bwMode="auto">
          <a:xfrm>
            <a:off x="5095875" y="38100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3" name="Oval 91"/>
          <p:cNvSpPr>
            <a:spLocks noChangeArrowheads="1"/>
          </p:cNvSpPr>
          <p:nvPr/>
        </p:nvSpPr>
        <p:spPr bwMode="auto">
          <a:xfrm rot="-7282380">
            <a:off x="5476875" y="3505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4" name="Oval 92"/>
          <p:cNvSpPr>
            <a:spLocks noChangeArrowheads="1"/>
          </p:cNvSpPr>
          <p:nvPr/>
        </p:nvSpPr>
        <p:spPr bwMode="auto">
          <a:xfrm rot="-7282380">
            <a:off x="5857875" y="3352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5" name="Oval 93"/>
          <p:cNvSpPr>
            <a:spLocks noChangeArrowheads="1"/>
          </p:cNvSpPr>
          <p:nvPr/>
        </p:nvSpPr>
        <p:spPr bwMode="auto">
          <a:xfrm rot="-7282380">
            <a:off x="7229475" y="2209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6" name="Oval 94"/>
          <p:cNvSpPr>
            <a:spLocks noChangeArrowheads="1"/>
          </p:cNvSpPr>
          <p:nvPr/>
        </p:nvSpPr>
        <p:spPr bwMode="auto">
          <a:xfrm rot="-7282380">
            <a:off x="7458075" y="2438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7" name="Oval 95"/>
          <p:cNvSpPr>
            <a:spLocks noChangeArrowheads="1"/>
          </p:cNvSpPr>
          <p:nvPr/>
        </p:nvSpPr>
        <p:spPr bwMode="auto">
          <a:xfrm rot="-7282380">
            <a:off x="7924800" y="2057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8" name="Oval 96"/>
          <p:cNvSpPr>
            <a:spLocks noChangeArrowheads="1"/>
          </p:cNvSpPr>
          <p:nvPr/>
        </p:nvSpPr>
        <p:spPr bwMode="auto">
          <a:xfrm rot="-7282380">
            <a:off x="6162675" y="3124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9" name="Oval 97"/>
          <p:cNvSpPr>
            <a:spLocks noChangeArrowheads="1"/>
          </p:cNvSpPr>
          <p:nvPr/>
        </p:nvSpPr>
        <p:spPr bwMode="auto">
          <a:xfrm rot="-7282380">
            <a:off x="7762875" y="2362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0" name="Oval 98"/>
          <p:cNvSpPr>
            <a:spLocks noChangeArrowheads="1"/>
          </p:cNvSpPr>
          <p:nvPr/>
        </p:nvSpPr>
        <p:spPr bwMode="auto">
          <a:xfrm rot="-7282380">
            <a:off x="8153400" y="2438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1" name="Oval 99"/>
          <p:cNvSpPr>
            <a:spLocks noChangeArrowheads="1"/>
          </p:cNvSpPr>
          <p:nvPr/>
        </p:nvSpPr>
        <p:spPr bwMode="auto">
          <a:xfrm rot="-7282380">
            <a:off x="8153400" y="2133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2" name="Oval 100"/>
          <p:cNvSpPr>
            <a:spLocks noChangeArrowheads="1"/>
          </p:cNvSpPr>
          <p:nvPr/>
        </p:nvSpPr>
        <p:spPr bwMode="auto">
          <a:xfrm rot="-7282380">
            <a:off x="8458200" y="2209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3" name="Oval 101"/>
          <p:cNvSpPr>
            <a:spLocks noChangeArrowheads="1"/>
          </p:cNvSpPr>
          <p:nvPr/>
        </p:nvSpPr>
        <p:spPr bwMode="auto">
          <a:xfrm rot="-7282380">
            <a:off x="7620000" y="1981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4" name="Oval 102"/>
          <p:cNvSpPr>
            <a:spLocks noChangeArrowheads="1"/>
          </p:cNvSpPr>
          <p:nvPr/>
        </p:nvSpPr>
        <p:spPr bwMode="auto">
          <a:xfrm rot="-7282380">
            <a:off x="6772275" y="2590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5" name="Oval 103"/>
          <p:cNvSpPr>
            <a:spLocks noChangeArrowheads="1"/>
          </p:cNvSpPr>
          <p:nvPr/>
        </p:nvSpPr>
        <p:spPr bwMode="auto">
          <a:xfrm rot="-7282380">
            <a:off x="6924675" y="2209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6" name="Oval 104"/>
          <p:cNvSpPr>
            <a:spLocks noChangeArrowheads="1"/>
          </p:cNvSpPr>
          <p:nvPr/>
        </p:nvSpPr>
        <p:spPr bwMode="auto">
          <a:xfrm rot="-7282380">
            <a:off x="6629400" y="2286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7" name="Oval 105"/>
          <p:cNvSpPr>
            <a:spLocks noChangeArrowheads="1"/>
          </p:cNvSpPr>
          <p:nvPr/>
        </p:nvSpPr>
        <p:spPr bwMode="auto">
          <a:xfrm rot="-7282380">
            <a:off x="5705475" y="3124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8" name="Oval 106"/>
          <p:cNvSpPr>
            <a:spLocks noChangeArrowheads="1"/>
          </p:cNvSpPr>
          <p:nvPr/>
        </p:nvSpPr>
        <p:spPr bwMode="auto">
          <a:xfrm rot="-7282380">
            <a:off x="5934075" y="2895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9" name="Oval 107"/>
          <p:cNvSpPr>
            <a:spLocks noChangeArrowheads="1"/>
          </p:cNvSpPr>
          <p:nvPr/>
        </p:nvSpPr>
        <p:spPr bwMode="auto">
          <a:xfrm rot="-7282380">
            <a:off x="6238875" y="2895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90" name="Oval 108"/>
          <p:cNvSpPr>
            <a:spLocks noChangeArrowheads="1"/>
          </p:cNvSpPr>
          <p:nvPr/>
        </p:nvSpPr>
        <p:spPr bwMode="auto">
          <a:xfrm rot="-7282380">
            <a:off x="7077075" y="2514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91" name="Oval 109"/>
          <p:cNvSpPr>
            <a:spLocks noChangeArrowheads="1"/>
          </p:cNvSpPr>
          <p:nvPr/>
        </p:nvSpPr>
        <p:spPr bwMode="auto">
          <a:xfrm rot="-7282380">
            <a:off x="6248400" y="2514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92" name="Oval 110"/>
          <p:cNvSpPr>
            <a:spLocks noChangeArrowheads="1"/>
          </p:cNvSpPr>
          <p:nvPr/>
        </p:nvSpPr>
        <p:spPr bwMode="auto">
          <a:xfrm rot="-7282380">
            <a:off x="8534400" y="2514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93" name="Oval 111"/>
          <p:cNvSpPr>
            <a:spLocks noChangeArrowheads="1"/>
          </p:cNvSpPr>
          <p:nvPr/>
        </p:nvSpPr>
        <p:spPr bwMode="auto">
          <a:xfrm rot="-7282380">
            <a:off x="6543675" y="2819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94" name="Text Box 112"/>
          <p:cNvSpPr txBox="1">
            <a:spLocks noChangeArrowheads="1"/>
          </p:cNvSpPr>
          <p:nvPr/>
        </p:nvSpPr>
        <p:spPr bwMode="auto">
          <a:xfrm>
            <a:off x="4876800" y="18288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8795" name="Rectangle 113"/>
          <p:cNvSpPr>
            <a:spLocks noChangeArrowheads="1"/>
          </p:cNvSpPr>
          <p:nvPr/>
        </p:nvSpPr>
        <p:spPr bwMode="auto">
          <a:xfrm>
            <a:off x="8382000" y="35814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X</a:t>
            </a:r>
          </a:p>
        </p:txBody>
      </p:sp>
      <p:sp>
        <p:nvSpPr>
          <p:cNvPr id="28796" name="Freeform 114"/>
          <p:cNvSpPr>
            <a:spLocks/>
          </p:cNvSpPr>
          <p:nvPr/>
        </p:nvSpPr>
        <p:spPr bwMode="auto">
          <a:xfrm>
            <a:off x="5562600" y="2286000"/>
            <a:ext cx="3200400" cy="1447800"/>
          </a:xfrm>
          <a:custGeom>
            <a:avLst/>
            <a:gdLst>
              <a:gd name="T0" fmla="*/ 0 w 2016"/>
              <a:gd name="T1" fmla="*/ 2147483647 h 912"/>
              <a:gd name="T2" fmla="*/ 2147483647 w 2016"/>
              <a:gd name="T3" fmla="*/ 2147483647 h 912"/>
              <a:gd name="T4" fmla="*/ 2147483647 w 2016"/>
              <a:gd name="T5" fmla="*/ 2147483647 h 912"/>
              <a:gd name="T6" fmla="*/ 0 60000 65536"/>
              <a:gd name="T7" fmla="*/ 0 60000 65536"/>
              <a:gd name="T8" fmla="*/ 0 60000 65536"/>
              <a:gd name="T9" fmla="*/ 0 w 2016"/>
              <a:gd name="T10" fmla="*/ 0 h 912"/>
              <a:gd name="T11" fmla="*/ 2016 w 2016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" h="912">
                <a:moveTo>
                  <a:pt x="0" y="912"/>
                </a:moveTo>
                <a:cubicBezTo>
                  <a:pt x="264" y="600"/>
                  <a:pt x="528" y="288"/>
                  <a:pt x="864" y="144"/>
                </a:cubicBezTo>
                <a:cubicBezTo>
                  <a:pt x="1200" y="0"/>
                  <a:pt x="1824" y="64"/>
                  <a:pt x="2016" y="48"/>
                </a:cubicBezTo>
              </a:path>
            </a:pathLst>
          </a:cu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8683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3875" y="5943600"/>
          <a:ext cx="533400" cy="533400"/>
        </p:xfrm>
        <a:graphic>
          <a:graphicData uri="http://schemas.openxmlformats.org/presentationml/2006/ole">
            <p:oleObj spid="_x0000_s28683" name="Clip" r:id="rId3" imgW="1044349" imgH="1001561" progId="">
              <p:embed/>
            </p:oleObj>
          </a:graphicData>
        </a:graphic>
      </p:graphicFrame>
      <p:sp>
        <p:nvSpPr>
          <p:cNvPr id="28797" name="Slide Number Placeholder 11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8AC7BDD9-B5C6-4F95-B018-AEFBDDF052D0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798" name="Footer Placeholder 11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36563"/>
            <a:ext cx="7078663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Multiple Regression Equation</a:t>
            </a:r>
          </a:p>
        </p:txBody>
      </p:sp>
      <p:sp>
        <p:nvSpPr>
          <p:cNvPr id="2061" name="Rectangle 3"/>
          <p:cNvSpPr>
            <a:spLocks noChangeArrowheads="1"/>
          </p:cNvSpPr>
          <p:nvPr/>
        </p:nvSpPr>
        <p:spPr bwMode="auto">
          <a:xfrm>
            <a:off x="457200" y="1835150"/>
            <a:ext cx="8077200" cy="83185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The coefficients of the multiple regression model are estimated using sample data</a:t>
            </a:r>
          </a:p>
        </p:txBody>
      </p:sp>
      <p:sp>
        <p:nvSpPr>
          <p:cNvPr id="2062" name="Line 8"/>
          <p:cNvSpPr>
            <a:spLocks noChangeShapeType="1"/>
          </p:cNvSpPr>
          <p:nvPr/>
        </p:nvSpPr>
        <p:spPr bwMode="auto">
          <a:xfrm flipH="1">
            <a:off x="1447800" y="4065588"/>
            <a:ext cx="76200" cy="3540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Line 9"/>
          <p:cNvSpPr>
            <a:spLocks noChangeShapeType="1"/>
          </p:cNvSpPr>
          <p:nvPr/>
        </p:nvSpPr>
        <p:spPr bwMode="auto">
          <a:xfrm flipH="1">
            <a:off x="3505200" y="3836988"/>
            <a:ext cx="1371600" cy="6588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Line 10"/>
          <p:cNvSpPr>
            <a:spLocks noChangeShapeType="1"/>
          </p:cNvSpPr>
          <p:nvPr/>
        </p:nvSpPr>
        <p:spPr bwMode="auto">
          <a:xfrm>
            <a:off x="6324600" y="3836988"/>
            <a:ext cx="1066800" cy="6588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Line 11"/>
          <p:cNvSpPr>
            <a:spLocks noChangeShapeType="1"/>
          </p:cNvSpPr>
          <p:nvPr/>
        </p:nvSpPr>
        <p:spPr bwMode="auto">
          <a:xfrm flipH="1">
            <a:off x="5029200" y="3836988"/>
            <a:ext cx="304800" cy="6588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1096963" y="4343400"/>
          <a:ext cx="7550150" cy="841375"/>
        </p:xfrm>
        <a:graphic>
          <a:graphicData uri="http://schemas.openxmlformats.org/presentationml/2006/ole">
            <p:oleObj spid="_x0000_s2059" name="Equation" r:id="rId3" imgW="2057400" imgH="228600" progId="Equation.3">
              <p:embed/>
            </p:oleObj>
          </a:graphicData>
        </a:graphic>
      </p:graphicFrame>
      <p:sp>
        <p:nvSpPr>
          <p:cNvPr id="2066" name="Line 19"/>
          <p:cNvSpPr>
            <a:spLocks noChangeShapeType="1"/>
          </p:cNvSpPr>
          <p:nvPr/>
        </p:nvSpPr>
        <p:spPr bwMode="auto">
          <a:xfrm flipH="1">
            <a:off x="2362200" y="3913188"/>
            <a:ext cx="533400" cy="582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Rectangle 20"/>
          <p:cNvSpPr>
            <a:spLocks noChangeArrowheads="1"/>
          </p:cNvSpPr>
          <p:nvPr/>
        </p:nvSpPr>
        <p:spPr bwMode="auto">
          <a:xfrm>
            <a:off x="914400" y="3379788"/>
            <a:ext cx="1447800" cy="700087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Estimated 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600"/>
              <a:t>(or predicted) 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1600"/>
              <a:t>value of y</a:t>
            </a:r>
          </a:p>
        </p:txBody>
      </p:sp>
      <p:sp>
        <p:nvSpPr>
          <p:cNvPr id="2068" name="Rectangle 21"/>
          <p:cNvSpPr>
            <a:spLocks noChangeArrowheads="1"/>
          </p:cNvSpPr>
          <p:nvPr/>
        </p:nvSpPr>
        <p:spPr bwMode="auto">
          <a:xfrm>
            <a:off x="4572000" y="3532188"/>
            <a:ext cx="2743200" cy="333375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Estimated slope coefficients</a:t>
            </a:r>
          </a:p>
        </p:txBody>
      </p:sp>
      <p:sp>
        <p:nvSpPr>
          <p:cNvPr id="2069" name="Rectangle 22"/>
          <p:cNvSpPr>
            <a:spLocks noChangeArrowheads="1"/>
          </p:cNvSpPr>
          <p:nvPr/>
        </p:nvSpPr>
        <p:spPr bwMode="auto">
          <a:xfrm>
            <a:off x="152400" y="2922588"/>
            <a:ext cx="8153400" cy="3937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Multiple regression equation with K independent variables:</a:t>
            </a:r>
          </a:p>
        </p:txBody>
      </p:sp>
      <p:sp>
        <p:nvSpPr>
          <p:cNvPr id="2070" name="Rectangle 23"/>
          <p:cNvSpPr>
            <a:spLocks noChangeArrowheads="1"/>
          </p:cNvSpPr>
          <p:nvPr/>
        </p:nvSpPr>
        <p:spPr bwMode="auto">
          <a:xfrm>
            <a:off x="2743200" y="3455988"/>
            <a:ext cx="1143000" cy="504825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Estimated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600"/>
              <a:t>intercept</a:t>
            </a:r>
          </a:p>
        </p:txBody>
      </p:sp>
      <p:sp>
        <p:nvSpPr>
          <p:cNvPr id="2071" name="Rectangle 28"/>
          <p:cNvSpPr>
            <a:spLocks noChangeArrowheads="1"/>
          </p:cNvSpPr>
          <p:nvPr/>
        </p:nvSpPr>
        <p:spPr bwMode="auto">
          <a:xfrm>
            <a:off x="457200" y="5410200"/>
            <a:ext cx="80772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In this chapter we will always use a computer to obtain the regression slope coefficients and other regression summary measures.</a:t>
            </a:r>
          </a:p>
        </p:txBody>
      </p:sp>
      <p:sp>
        <p:nvSpPr>
          <p:cNvPr id="2072" name="Slide Number Placeholder 1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9D5A2A0E-26CE-472F-BA49-11AEC029274D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073" name="Footer Placeholder 1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209550"/>
            <a:ext cx="7078663" cy="990600"/>
          </a:xfrm>
        </p:spPr>
        <p:txBody>
          <a:bodyPr/>
          <a:lstStyle/>
          <a:p>
            <a:pPr eaLnBrk="1" hangingPunct="1"/>
            <a:r>
              <a:rPr lang="en-US" smtClean="0"/>
              <a:t>Quadratic Regression Model</a:t>
            </a:r>
          </a:p>
        </p:txBody>
      </p:sp>
      <p:sp>
        <p:nvSpPr>
          <p:cNvPr id="29709" name="Rectangle 3"/>
          <p:cNvSpPr>
            <a:spLocks noChangeArrowheads="1"/>
          </p:cNvSpPr>
          <p:nvPr/>
        </p:nvSpPr>
        <p:spPr bwMode="auto">
          <a:xfrm>
            <a:off x="1066800" y="2057400"/>
            <a:ext cx="733425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4"/>
          <p:cNvSpPr>
            <a:spLocks noChangeArrowheads="1"/>
          </p:cNvSpPr>
          <p:nvPr/>
        </p:nvSpPr>
        <p:spPr bwMode="auto">
          <a:xfrm>
            <a:off x="762000" y="2209800"/>
            <a:ext cx="78486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Quadratic models may be considered when the scatter diagram takes on one of the following shapes:</a:t>
            </a:r>
          </a:p>
        </p:txBody>
      </p:sp>
      <p:sp>
        <p:nvSpPr>
          <p:cNvPr id="29711" name="Line 5"/>
          <p:cNvSpPr>
            <a:spLocks noChangeShapeType="1"/>
          </p:cNvSpPr>
          <p:nvPr/>
        </p:nvSpPr>
        <p:spPr bwMode="auto">
          <a:xfrm>
            <a:off x="303213" y="3257550"/>
            <a:ext cx="0" cy="1389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6"/>
          <p:cNvSpPr>
            <a:spLocks noChangeShapeType="1"/>
          </p:cNvSpPr>
          <p:nvPr/>
        </p:nvSpPr>
        <p:spPr bwMode="auto">
          <a:xfrm>
            <a:off x="303213" y="4646613"/>
            <a:ext cx="154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Arc 7"/>
          <p:cNvSpPr>
            <a:spLocks/>
          </p:cNvSpPr>
          <p:nvPr/>
        </p:nvSpPr>
        <p:spPr bwMode="auto">
          <a:xfrm rot="10740000">
            <a:off x="531813" y="3219450"/>
            <a:ext cx="825500" cy="1282700"/>
          </a:xfrm>
          <a:custGeom>
            <a:avLst/>
            <a:gdLst>
              <a:gd name="T0" fmla="*/ 0 w 21526"/>
              <a:gd name="T1" fmla="*/ 0 h 21600"/>
              <a:gd name="T2" fmla="*/ 2147483647 w 21526"/>
              <a:gd name="T3" fmla="*/ 2147483647 h 21600"/>
              <a:gd name="T4" fmla="*/ 0 w 21526"/>
              <a:gd name="T5" fmla="*/ 2147483647 h 21600"/>
              <a:gd name="T6" fmla="*/ 0 60000 65536"/>
              <a:gd name="T7" fmla="*/ 0 60000 65536"/>
              <a:gd name="T8" fmla="*/ 0 60000 65536"/>
              <a:gd name="T9" fmla="*/ 0 w 21526"/>
              <a:gd name="T10" fmla="*/ 0 h 21600"/>
              <a:gd name="T11" fmla="*/ 21526 w 215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26" h="21600" fill="none" extrusionOk="0">
                <a:moveTo>
                  <a:pt x="-1" y="0"/>
                </a:moveTo>
                <a:cubicBezTo>
                  <a:pt x="11234" y="0"/>
                  <a:pt x="20593" y="8612"/>
                  <a:pt x="21525" y="19808"/>
                </a:cubicBezTo>
              </a:path>
              <a:path w="21526" h="21600" stroke="0" extrusionOk="0">
                <a:moveTo>
                  <a:pt x="-1" y="0"/>
                </a:moveTo>
                <a:cubicBezTo>
                  <a:pt x="11234" y="0"/>
                  <a:pt x="20593" y="8612"/>
                  <a:pt x="21525" y="19808"/>
                </a:cubicBezTo>
                <a:lnTo>
                  <a:pt x="0" y="21600"/>
                </a:lnTo>
                <a:close/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8"/>
          <p:cNvSpPr>
            <a:spLocks noChangeArrowheads="1"/>
          </p:cNvSpPr>
          <p:nvPr/>
        </p:nvSpPr>
        <p:spPr bwMode="auto">
          <a:xfrm>
            <a:off x="1828800" y="4572000"/>
            <a:ext cx="457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X</a:t>
            </a:r>
            <a:r>
              <a:rPr lang="en-US" sz="2000" b="1" baseline="-25000"/>
              <a:t>1</a:t>
            </a:r>
          </a:p>
        </p:txBody>
      </p:sp>
      <p:sp>
        <p:nvSpPr>
          <p:cNvPr id="29715" name="Rectangle 9"/>
          <p:cNvSpPr>
            <a:spLocks noChangeArrowheads="1"/>
          </p:cNvSpPr>
          <p:nvPr/>
        </p:nvSpPr>
        <p:spPr bwMode="auto">
          <a:xfrm>
            <a:off x="0" y="3124200"/>
            <a:ext cx="3778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Y</a:t>
            </a:r>
          </a:p>
        </p:txBody>
      </p:sp>
      <p:sp>
        <p:nvSpPr>
          <p:cNvPr id="29716" name="Line 10"/>
          <p:cNvSpPr>
            <a:spLocks noChangeShapeType="1"/>
          </p:cNvSpPr>
          <p:nvPr/>
        </p:nvSpPr>
        <p:spPr bwMode="auto">
          <a:xfrm>
            <a:off x="4951413" y="4646613"/>
            <a:ext cx="154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11"/>
          <p:cNvSpPr>
            <a:spLocks noChangeShapeType="1"/>
          </p:cNvSpPr>
          <p:nvPr/>
        </p:nvSpPr>
        <p:spPr bwMode="auto">
          <a:xfrm>
            <a:off x="4951413" y="3257550"/>
            <a:ext cx="0" cy="1389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12"/>
          <p:cNvSpPr>
            <a:spLocks noChangeShapeType="1"/>
          </p:cNvSpPr>
          <p:nvPr/>
        </p:nvSpPr>
        <p:spPr bwMode="auto">
          <a:xfrm>
            <a:off x="2589213" y="3257550"/>
            <a:ext cx="0" cy="1389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Line 13"/>
          <p:cNvSpPr>
            <a:spLocks noChangeShapeType="1"/>
          </p:cNvSpPr>
          <p:nvPr/>
        </p:nvSpPr>
        <p:spPr bwMode="auto">
          <a:xfrm>
            <a:off x="7161213" y="3257550"/>
            <a:ext cx="0" cy="1389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Line 14"/>
          <p:cNvSpPr>
            <a:spLocks noChangeShapeType="1"/>
          </p:cNvSpPr>
          <p:nvPr/>
        </p:nvSpPr>
        <p:spPr bwMode="auto">
          <a:xfrm>
            <a:off x="2589213" y="4646613"/>
            <a:ext cx="154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Line 15"/>
          <p:cNvSpPr>
            <a:spLocks noChangeShapeType="1"/>
          </p:cNvSpPr>
          <p:nvPr/>
        </p:nvSpPr>
        <p:spPr bwMode="auto">
          <a:xfrm>
            <a:off x="7161213" y="4646613"/>
            <a:ext cx="154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Arc 16"/>
          <p:cNvSpPr>
            <a:spLocks/>
          </p:cNvSpPr>
          <p:nvPr/>
        </p:nvSpPr>
        <p:spPr bwMode="auto">
          <a:xfrm rot="60000">
            <a:off x="5160963" y="3352800"/>
            <a:ext cx="825500" cy="1282700"/>
          </a:xfrm>
          <a:custGeom>
            <a:avLst/>
            <a:gdLst>
              <a:gd name="T0" fmla="*/ 0 w 21526"/>
              <a:gd name="T1" fmla="*/ 0 h 21600"/>
              <a:gd name="T2" fmla="*/ 2147483647 w 21526"/>
              <a:gd name="T3" fmla="*/ 2147483647 h 21600"/>
              <a:gd name="T4" fmla="*/ 0 w 21526"/>
              <a:gd name="T5" fmla="*/ 2147483647 h 21600"/>
              <a:gd name="T6" fmla="*/ 0 60000 65536"/>
              <a:gd name="T7" fmla="*/ 0 60000 65536"/>
              <a:gd name="T8" fmla="*/ 0 60000 65536"/>
              <a:gd name="T9" fmla="*/ 0 w 21526"/>
              <a:gd name="T10" fmla="*/ 0 h 21600"/>
              <a:gd name="T11" fmla="*/ 21526 w 215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26" h="21600" fill="none" extrusionOk="0">
                <a:moveTo>
                  <a:pt x="-1" y="0"/>
                </a:moveTo>
                <a:cubicBezTo>
                  <a:pt x="11234" y="0"/>
                  <a:pt x="20593" y="8612"/>
                  <a:pt x="21525" y="19808"/>
                </a:cubicBezTo>
              </a:path>
              <a:path w="21526" h="21600" stroke="0" extrusionOk="0">
                <a:moveTo>
                  <a:pt x="-1" y="0"/>
                </a:moveTo>
                <a:cubicBezTo>
                  <a:pt x="11234" y="0"/>
                  <a:pt x="20593" y="8612"/>
                  <a:pt x="21525" y="19808"/>
                </a:cubicBezTo>
                <a:lnTo>
                  <a:pt x="0" y="21600"/>
                </a:lnTo>
                <a:close/>
              </a:path>
            </a:pathLst>
          </a:custGeom>
          <a:noFill/>
          <a:ln w="50800" cap="rnd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Arc 17"/>
          <p:cNvSpPr>
            <a:spLocks/>
          </p:cNvSpPr>
          <p:nvPr/>
        </p:nvSpPr>
        <p:spPr bwMode="auto">
          <a:xfrm>
            <a:off x="2817813" y="3198813"/>
            <a:ext cx="977900" cy="12827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Arc 18"/>
          <p:cNvSpPr>
            <a:spLocks/>
          </p:cNvSpPr>
          <p:nvPr/>
        </p:nvSpPr>
        <p:spPr bwMode="auto">
          <a:xfrm rot="460171">
            <a:off x="7620000" y="3276600"/>
            <a:ext cx="749300" cy="1282700"/>
          </a:xfrm>
          <a:custGeom>
            <a:avLst/>
            <a:gdLst>
              <a:gd name="T0" fmla="*/ 0 w 21599"/>
              <a:gd name="T1" fmla="*/ 2147483647 h 21600"/>
              <a:gd name="T2" fmla="*/ 2147483647 w 21599"/>
              <a:gd name="T3" fmla="*/ 0 h 21600"/>
              <a:gd name="T4" fmla="*/ 2147483647 w 21599"/>
              <a:gd name="T5" fmla="*/ 2147483647 h 21600"/>
              <a:gd name="T6" fmla="*/ 0 60000 65536"/>
              <a:gd name="T7" fmla="*/ 0 60000 65536"/>
              <a:gd name="T8" fmla="*/ 0 60000 65536"/>
              <a:gd name="T9" fmla="*/ 0 w 21599"/>
              <a:gd name="T10" fmla="*/ 0 h 21600"/>
              <a:gd name="T11" fmla="*/ 21599 w 215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600" fill="none" extrusionOk="0">
                <a:moveTo>
                  <a:pt x="-1" y="21439"/>
                </a:moveTo>
                <a:cubicBezTo>
                  <a:pt x="87" y="9591"/>
                  <a:pt x="9704" y="25"/>
                  <a:pt x="21553" y="0"/>
                </a:cubicBezTo>
              </a:path>
              <a:path w="21599" h="21600" stroke="0" extrusionOk="0">
                <a:moveTo>
                  <a:pt x="-1" y="21439"/>
                </a:moveTo>
                <a:cubicBezTo>
                  <a:pt x="87" y="9591"/>
                  <a:pt x="9704" y="25"/>
                  <a:pt x="21553" y="0"/>
                </a:cubicBezTo>
                <a:lnTo>
                  <a:pt x="21599" y="21600"/>
                </a:lnTo>
                <a:close/>
              </a:path>
            </a:pathLst>
          </a:custGeom>
          <a:noFill/>
          <a:ln w="50800" cap="rnd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19"/>
          <p:cNvSpPr>
            <a:spLocks noChangeArrowheads="1"/>
          </p:cNvSpPr>
          <p:nvPr/>
        </p:nvSpPr>
        <p:spPr bwMode="auto">
          <a:xfrm>
            <a:off x="6477000" y="4572000"/>
            <a:ext cx="533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X</a:t>
            </a:r>
            <a:r>
              <a:rPr lang="en-US" sz="2000" b="1" baseline="-25000"/>
              <a:t>1</a:t>
            </a:r>
          </a:p>
        </p:txBody>
      </p:sp>
      <p:sp>
        <p:nvSpPr>
          <p:cNvPr id="29726" name="Rectangle 20"/>
          <p:cNvSpPr>
            <a:spLocks noChangeArrowheads="1"/>
          </p:cNvSpPr>
          <p:nvPr/>
        </p:nvSpPr>
        <p:spPr bwMode="auto">
          <a:xfrm>
            <a:off x="4114800" y="4572000"/>
            <a:ext cx="457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X</a:t>
            </a:r>
            <a:r>
              <a:rPr lang="en-US" sz="2000" b="1" baseline="-25000"/>
              <a:t>1</a:t>
            </a:r>
          </a:p>
        </p:txBody>
      </p:sp>
      <p:sp>
        <p:nvSpPr>
          <p:cNvPr id="29727" name="Rectangle 21"/>
          <p:cNvSpPr>
            <a:spLocks noChangeArrowheads="1"/>
          </p:cNvSpPr>
          <p:nvPr/>
        </p:nvSpPr>
        <p:spPr bwMode="auto">
          <a:xfrm>
            <a:off x="6858000" y="3124200"/>
            <a:ext cx="3778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Y</a:t>
            </a:r>
          </a:p>
        </p:txBody>
      </p:sp>
      <p:sp>
        <p:nvSpPr>
          <p:cNvPr id="29728" name="Rectangle 22"/>
          <p:cNvSpPr>
            <a:spLocks noChangeArrowheads="1"/>
          </p:cNvSpPr>
          <p:nvPr/>
        </p:nvSpPr>
        <p:spPr bwMode="auto">
          <a:xfrm>
            <a:off x="4648200" y="3124200"/>
            <a:ext cx="3778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Y</a:t>
            </a:r>
          </a:p>
        </p:txBody>
      </p:sp>
      <p:sp>
        <p:nvSpPr>
          <p:cNvPr id="29729" name="Rectangle 23"/>
          <p:cNvSpPr>
            <a:spLocks noChangeArrowheads="1"/>
          </p:cNvSpPr>
          <p:nvPr/>
        </p:nvSpPr>
        <p:spPr bwMode="auto">
          <a:xfrm>
            <a:off x="2209800" y="3124200"/>
            <a:ext cx="3778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Y</a:t>
            </a:r>
          </a:p>
        </p:txBody>
      </p:sp>
      <p:sp>
        <p:nvSpPr>
          <p:cNvPr id="29730" name="Rectangle 24"/>
          <p:cNvSpPr>
            <a:spLocks noChangeArrowheads="1"/>
          </p:cNvSpPr>
          <p:nvPr/>
        </p:nvSpPr>
        <p:spPr bwMode="auto">
          <a:xfrm>
            <a:off x="533400" y="4724400"/>
            <a:ext cx="10668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l-GR" b="1"/>
              <a:t>β</a:t>
            </a:r>
            <a:r>
              <a:rPr lang="en-US" b="1" baseline="-25000"/>
              <a:t>1</a:t>
            </a:r>
            <a:r>
              <a:rPr lang="en-US" b="1"/>
              <a:t> &lt; 0</a:t>
            </a:r>
          </a:p>
        </p:txBody>
      </p:sp>
      <p:sp>
        <p:nvSpPr>
          <p:cNvPr id="29731" name="Rectangle 25"/>
          <p:cNvSpPr>
            <a:spLocks noChangeArrowheads="1"/>
          </p:cNvSpPr>
          <p:nvPr/>
        </p:nvSpPr>
        <p:spPr bwMode="auto">
          <a:xfrm>
            <a:off x="2895600" y="4724400"/>
            <a:ext cx="1368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l-GR" b="1"/>
              <a:t>β</a:t>
            </a:r>
            <a:r>
              <a:rPr lang="en-US" b="1" baseline="-25000"/>
              <a:t>1</a:t>
            </a:r>
            <a:r>
              <a:rPr lang="en-US" b="1"/>
              <a:t> &gt; 0</a:t>
            </a:r>
          </a:p>
        </p:txBody>
      </p:sp>
      <p:sp>
        <p:nvSpPr>
          <p:cNvPr id="29732" name="Rectangle 26"/>
          <p:cNvSpPr>
            <a:spLocks noChangeArrowheads="1"/>
          </p:cNvSpPr>
          <p:nvPr/>
        </p:nvSpPr>
        <p:spPr bwMode="auto">
          <a:xfrm>
            <a:off x="5257800" y="4724400"/>
            <a:ext cx="1368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l-GR" b="1"/>
              <a:t>β</a:t>
            </a:r>
            <a:r>
              <a:rPr lang="en-US" b="1" baseline="-25000"/>
              <a:t>1</a:t>
            </a:r>
            <a:r>
              <a:rPr lang="en-US" b="1"/>
              <a:t> &lt; 0</a:t>
            </a:r>
          </a:p>
        </p:txBody>
      </p:sp>
      <p:sp>
        <p:nvSpPr>
          <p:cNvPr id="29733" name="Rectangle 27"/>
          <p:cNvSpPr>
            <a:spLocks noChangeArrowheads="1"/>
          </p:cNvSpPr>
          <p:nvPr/>
        </p:nvSpPr>
        <p:spPr bwMode="auto">
          <a:xfrm>
            <a:off x="7467600" y="4724400"/>
            <a:ext cx="1368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l-GR" b="1"/>
              <a:t>β</a:t>
            </a:r>
            <a:r>
              <a:rPr lang="en-US" b="1" baseline="-25000"/>
              <a:t>1</a:t>
            </a:r>
            <a:r>
              <a:rPr lang="en-US" b="1"/>
              <a:t> &gt; 0</a:t>
            </a:r>
          </a:p>
        </p:txBody>
      </p:sp>
      <p:sp>
        <p:nvSpPr>
          <p:cNvPr id="29734" name="Rectangle 28"/>
          <p:cNvSpPr>
            <a:spLocks noChangeArrowheads="1"/>
          </p:cNvSpPr>
          <p:nvPr/>
        </p:nvSpPr>
        <p:spPr bwMode="auto">
          <a:xfrm>
            <a:off x="2362200" y="5715000"/>
            <a:ext cx="4419600" cy="652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l-GR" sz="1800"/>
              <a:t>β</a:t>
            </a:r>
            <a:r>
              <a:rPr lang="en-US" sz="1800" baseline="-25000"/>
              <a:t>1</a:t>
            </a:r>
            <a:r>
              <a:rPr lang="en-US" sz="1800"/>
              <a:t>  = the coefficient of the linear term 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l-GR" sz="1800"/>
              <a:t>β</a:t>
            </a:r>
            <a:r>
              <a:rPr lang="en-US" sz="1800" baseline="-25000"/>
              <a:t>2</a:t>
            </a:r>
            <a:r>
              <a:rPr lang="en-US" sz="1800"/>
              <a:t>  = the coefficient of the squared term</a:t>
            </a:r>
          </a:p>
        </p:txBody>
      </p:sp>
      <p:sp>
        <p:nvSpPr>
          <p:cNvPr id="29735" name="Rectangle 29"/>
          <p:cNvSpPr>
            <a:spLocks noChangeArrowheads="1"/>
          </p:cNvSpPr>
          <p:nvPr/>
        </p:nvSpPr>
        <p:spPr bwMode="auto">
          <a:xfrm>
            <a:off x="8534400" y="4572000"/>
            <a:ext cx="457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X</a:t>
            </a:r>
            <a:r>
              <a:rPr lang="en-US" sz="2000" b="1" baseline="-25000"/>
              <a:t>1</a:t>
            </a:r>
          </a:p>
        </p:txBody>
      </p:sp>
      <p:sp>
        <p:nvSpPr>
          <p:cNvPr id="29736" name="Rectangle 31"/>
          <p:cNvSpPr>
            <a:spLocks noChangeArrowheads="1"/>
          </p:cNvSpPr>
          <p:nvPr/>
        </p:nvSpPr>
        <p:spPr bwMode="auto">
          <a:xfrm>
            <a:off x="533400" y="5181600"/>
            <a:ext cx="10668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l-GR" b="1"/>
              <a:t>β</a:t>
            </a:r>
            <a:r>
              <a:rPr lang="en-US" b="1" baseline="-25000"/>
              <a:t>2</a:t>
            </a:r>
            <a:r>
              <a:rPr lang="en-US" b="1"/>
              <a:t> &gt; 0</a:t>
            </a:r>
          </a:p>
        </p:txBody>
      </p:sp>
      <p:sp>
        <p:nvSpPr>
          <p:cNvPr id="29737" name="Rectangle 32"/>
          <p:cNvSpPr>
            <a:spLocks noChangeArrowheads="1"/>
          </p:cNvSpPr>
          <p:nvPr/>
        </p:nvSpPr>
        <p:spPr bwMode="auto">
          <a:xfrm>
            <a:off x="2895600" y="5181600"/>
            <a:ext cx="1368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l-GR" b="1"/>
              <a:t>β</a:t>
            </a:r>
            <a:r>
              <a:rPr lang="en-US" b="1" baseline="-25000"/>
              <a:t>2</a:t>
            </a:r>
            <a:r>
              <a:rPr lang="en-US" b="1"/>
              <a:t> &gt; 0</a:t>
            </a:r>
          </a:p>
        </p:txBody>
      </p:sp>
      <p:sp>
        <p:nvSpPr>
          <p:cNvPr id="29738" name="Rectangle 33"/>
          <p:cNvSpPr>
            <a:spLocks noChangeArrowheads="1"/>
          </p:cNvSpPr>
          <p:nvPr/>
        </p:nvSpPr>
        <p:spPr bwMode="auto">
          <a:xfrm>
            <a:off x="5257800" y="5181600"/>
            <a:ext cx="1368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l-GR" b="1"/>
              <a:t>β</a:t>
            </a:r>
            <a:r>
              <a:rPr lang="en-US" b="1" baseline="-25000"/>
              <a:t>2</a:t>
            </a:r>
            <a:r>
              <a:rPr lang="en-US" b="1"/>
              <a:t> &lt; 0</a:t>
            </a:r>
          </a:p>
        </p:txBody>
      </p:sp>
      <p:sp>
        <p:nvSpPr>
          <p:cNvPr id="29739" name="Rectangle 34"/>
          <p:cNvSpPr>
            <a:spLocks noChangeArrowheads="1"/>
          </p:cNvSpPr>
          <p:nvPr/>
        </p:nvSpPr>
        <p:spPr bwMode="auto">
          <a:xfrm>
            <a:off x="7467600" y="5181600"/>
            <a:ext cx="1368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l-GR" b="1"/>
              <a:t>β</a:t>
            </a:r>
            <a:r>
              <a:rPr lang="en-US" b="1" baseline="-25000"/>
              <a:t>2</a:t>
            </a:r>
            <a:r>
              <a:rPr lang="en-US" b="1"/>
              <a:t> &lt; 0</a:t>
            </a:r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2305050" y="1527175"/>
          <a:ext cx="4367213" cy="628650"/>
        </p:xfrm>
        <a:graphic>
          <a:graphicData uri="http://schemas.openxmlformats.org/presentationml/2006/ole">
            <p:oleObj spid="_x0000_s29707" name="Equation" r:id="rId3" imgW="1663700" imgH="241300" progId="Equation.3">
              <p:embed/>
            </p:oleObj>
          </a:graphicData>
        </a:graphic>
      </p:graphicFrame>
      <p:sp>
        <p:nvSpPr>
          <p:cNvPr id="29740" name="Slide Number Placeholder 3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66BCDEE1-D08F-4B3F-8FD9-858AB1451FBE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741" name="Footer Placeholder 3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4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73038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Testing for Significance: Quadratic Effect</a:t>
            </a:r>
          </a:p>
        </p:txBody>
      </p:sp>
      <p:sp>
        <p:nvSpPr>
          <p:cNvPr id="3074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752600"/>
            <a:ext cx="7543800" cy="42418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Testing the Quadratic Effect</a:t>
            </a:r>
          </a:p>
          <a:p>
            <a:pPr lvl="1" eaLnBrk="1" hangingPunct="1"/>
            <a:r>
              <a:rPr lang="en-US" smtClean="0"/>
              <a:t>Compare the linear regression estimate 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/>
              <a:t>with quadratic regression estimate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Hypotheses</a:t>
            </a:r>
            <a:endParaRPr lang="en-US" sz="1800" smtClean="0"/>
          </a:p>
          <a:p>
            <a:pPr lvl="2" eaLnBrk="1" hangingPunct="1">
              <a:lnSpc>
                <a:spcPct val="140000"/>
              </a:lnSpc>
            </a:pPr>
            <a:r>
              <a:rPr lang="en-US" sz="1800" smtClean="0"/>
              <a:t>                     (The quadratic term does not improve the model)</a:t>
            </a:r>
          </a:p>
          <a:p>
            <a:pPr lvl="2" eaLnBrk="1" hangingPunct="1">
              <a:lnSpc>
                <a:spcPct val="140000"/>
              </a:lnSpc>
            </a:pPr>
            <a:r>
              <a:rPr lang="en-US" sz="1800" smtClean="0"/>
              <a:t>                     (The quadratic term improves the model)</a:t>
            </a:r>
          </a:p>
        </p:txBody>
      </p:sp>
      <p:graphicFrame>
        <p:nvGraphicFramePr>
          <p:cNvPr id="30742" name="Object 22"/>
          <p:cNvGraphicFramePr>
            <a:graphicFrameLocks noChangeAspect="1"/>
          </p:cNvGraphicFramePr>
          <p:nvPr/>
        </p:nvGraphicFramePr>
        <p:xfrm>
          <a:off x="3268663" y="3941763"/>
          <a:ext cx="2943225" cy="552450"/>
        </p:xfrm>
        <a:graphic>
          <a:graphicData uri="http://schemas.openxmlformats.org/presentationml/2006/ole">
            <p:oleObj spid="_x0000_s30742" name="Equation" r:id="rId3" imgW="1269449" imgH="241195" progId="Equation.3">
              <p:embed/>
            </p:oleObj>
          </a:graphicData>
        </a:graphic>
      </p:graphicFrame>
      <p:graphicFrame>
        <p:nvGraphicFramePr>
          <p:cNvPr id="30743" name="Object 23"/>
          <p:cNvGraphicFramePr>
            <a:graphicFrameLocks noChangeAspect="1"/>
          </p:cNvGraphicFramePr>
          <p:nvPr/>
        </p:nvGraphicFramePr>
        <p:xfrm>
          <a:off x="3643313" y="2733675"/>
          <a:ext cx="1884362" cy="527050"/>
        </p:xfrm>
        <a:graphic>
          <a:graphicData uri="http://schemas.openxmlformats.org/presentationml/2006/ole">
            <p:oleObj spid="_x0000_s30743" name="Equation" r:id="rId4" imgW="812447" imgH="228501" progId="Equation.3">
              <p:embed/>
            </p:oleObj>
          </a:graphicData>
        </a:graphic>
      </p:graphicFrame>
      <p:sp>
        <p:nvSpPr>
          <p:cNvPr id="30746" name="Rectangle 6"/>
          <p:cNvSpPr>
            <a:spLocks noChangeArrowheads="1"/>
          </p:cNvSpPr>
          <p:nvPr/>
        </p:nvSpPr>
        <p:spPr bwMode="auto">
          <a:xfrm>
            <a:off x="2451100" y="5148263"/>
            <a:ext cx="1447800" cy="990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900"/>
              <a:t>H</a:t>
            </a:r>
            <a:r>
              <a:rPr lang="en-US" sz="1900" baseline="-25000"/>
              <a:t>0</a:t>
            </a:r>
            <a:r>
              <a:rPr lang="en-US" sz="1900"/>
              <a:t>: </a:t>
            </a:r>
            <a:r>
              <a:rPr lang="el-GR" sz="1900"/>
              <a:t>β</a:t>
            </a:r>
            <a:r>
              <a:rPr lang="en-US" sz="1900" baseline="-25000"/>
              <a:t>2</a:t>
            </a:r>
            <a:r>
              <a:rPr lang="en-US" sz="1900"/>
              <a:t> = 0</a:t>
            </a:r>
          </a:p>
          <a:p>
            <a:pPr marL="320675" indent="-320675" defTabSz="852488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900"/>
              <a:t>H</a:t>
            </a:r>
            <a:r>
              <a:rPr lang="en-US" sz="1900" baseline="-25000"/>
              <a:t>1</a:t>
            </a:r>
            <a:r>
              <a:rPr lang="en-US" sz="1900"/>
              <a:t>: </a:t>
            </a:r>
            <a:r>
              <a:rPr lang="el-GR" sz="1900"/>
              <a:t>β</a:t>
            </a:r>
            <a:r>
              <a:rPr lang="en-US" sz="1900" baseline="-25000"/>
              <a:t>2</a:t>
            </a:r>
            <a:r>
              <a:rPr lang="en-US" sz="1900"/>
              <a:t> </a:t>
            </a:r>
            <a:r>
              <a:rPr lang="en-US" sz="1900">
                <a:latin typeface="Symbol" pitchFamily="18" charset="2"/>
              </a:rPr>
              <a:t></a:t>
            </a:r>
            <a:r>
              <a:rPr lang="en-US" sz="1900"/>
              <a:t> 0</a:t>
            </a:r>
          </a:p>
        </p:txBody>
      </p:sp>
      <p:sp>
        <p:nvSpPr>
          <p:cNvPr id="30747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A240CC96-0E1B-4695-921C-D1A5B8546A7A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748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Testing for Significance: Quadratic Effect</a:t>
            </a:r>
          </a:p>
        </p:txBody>
      </p:sp>
      <p:sp>
        <p:nvSpPr>
          <p:cNvPr id="3176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752600"/>
            <a:ext cx="7543800" cy="257968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Testing the Quadratic Effect</a:t>
            </a:r>
            <a:endParaRPr lang="en-US" sz="1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3200" smtClean="0"/>
              <a:t>		</a:t>
            </a:r>
            <a:r>
              <a:rPr lang="en-US" smtClean="0"/>
              <a:t>Hypotheses</a:t>
            </a:r>
          </a:p>
          <a:p>
            <a:pPr lvl="2" eaLnBrk="1" hangingPunct="1"/>
            <a:r>
              <a:rPr lang="en-US" sz="1800" smtClean="0"/>
              <a:t>                     (The quadratic term does not improve the model)</a:t>
            </a:r>
          </a:p>
          <a:p>
            <a:pPr lvl="2" eaLnBrk="1" hangingPunct="1">
              <a:lnSpc>
                <a:spcPct val="160000"/>
              </a:lnSpc>
            </a:pPr>
            <a:r>
              <a:rPr lang="en-US" sz="1800" smtClean="0"/>
              <a:t>                     (The quadratic term improves the model)</a:t>
            </a:r>
          </a:p>
          <a:p>
            <a:pPr eaLnBrk="1" hangingPunct="1">
              <a:lnSpc>
                <a:spcPct val="160000"/>
              </a:lnSpc>
            </a:pPr>
            <a:r>
              <a:rPr lang="en-US" sz="2400" smtClean="0"/>
              <a:t>The test statistic is</a:t>
            </a:r>
          </a:p>
        </p:txBody>
      </p:sp>
      <p:sp>
        <p:nvSpPr>
          <p:cNvPr id="31770" name="Rectangle 4"/>
          <p:cNvSpPr>
            <a:spLocks noChangeArrowheads="1"/>
          </p:cNvSpPr>
          <p:nvPr/>
        </p:nvSpPr>
        <p:spPr bwMode="auto">
          <a:xfrm>
            <a:off x="2362200" y="2819400"/>
            <a:ext cx="1447800" cy="990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900"/>
              <a:t>H</a:t>
            </a:r>
            <a:r>
              <a:rPr lang="en-US" sz="1900" baseline="-25000"/>
              <a:t>0</a:t>
            </a:r>
            <a:r>
              <a:rPr lang="en-US" sz="1900"/>
              <a:t>: </a:t>
            </a:r>
            <a:r>
              <a:rPr lang="el-GR" sz="1900"/>
              <a:t>β</a:t>
            </a:r>
            <a:r>
              <a:rPr lang="en-US" sz="1900" baseline="-25000"/>
              <a:t>2</a:t>
            </a:r>
            <a:r>
              <a:rPr lang="en-US" sz="1900"/>
              <a:t> = 0</a:t>
            </a:r>
          </a:p>
          <a:p>
            <a:pPr marL="320675" indent="-320675" defTabSz="852488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900"/>
              <a:t>H</a:t>
            </a:r>
            <a:r>
              <a:rPr lang="en-US" sz="1900" baseline="-25000"/>
              <a:t>1</a:t>
            </a:r>
            <a:r>
              <a:rPr lang="en-US" sz="1900"/>
              <a:t>: </a:t>
            </a:r>
            <a:r>
              <a:rPr lang="el-GR" sz="1900"/>
              <a:t>β</a:t>
            </a:r>
            <a:r>
              <a:rPr lang="en-US" sz="1900" baseline="-25000"/>
              <a:t>2</a:t>
            </a:r>
            <a:r>
              <a:rPr lang="en-US" sz="1900"/>
              <a:t> </a:t>
            </a:r>
            <a:r>
              <a:rPr lang="en-US" sz="1900">
                <a:latin typeface="Symbol" pitchFamily="18" charset="2"/>
              </a:rPr>
              <a:t></a:t>
            </a:r>
            <a:r>
              <a:rPr lang="en-US" sz="1900"/>
              <a:t> 0</a:t>
            </a:r>
          </a:p>
        </p:txBody>
      </p:sp>
      <p:sp>
        <p:nvSpPr>
          <p:cNvPr id="31771" name="Text Box 5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31766" name="Object 22"/>
          <p:cNvGraphicFramePr>
            <a:graphicFrameLocks noChangeAspect="1"/>
          </p:cNvGraphicFramePr>
          <p:nvPr/>
        </p:nvGraphicFramePr>
        <p:xfrm>
          <a:off x="2760663" y="4419600"/>
          <a:ext cx="2019300" cy="1296988"/>
        </p:xfrm>
        <a:graphic>
          <a:graphicData uri="http://schemas.openxmlformats.org/presentationml/2006/ole">
            <p:oleObj spid="_x0000_s31766" name="Equation" r:id="rId3" imgW="711200" imgH="457200" progId="Equation.3">
              <p:embed/>
            </p:oleObj>
          </a:graphicData>
        </a:graphic>
      </p:graphicFrame>
      <p:graphicFrame>
        <p:nvGraphicFramePr>
          <p:cNvPr id="31767" name="Object 23"/>
          <p:cNvGraphicFramePr>
            <a:graphicFrameLocks noChangeAspect="1"/>
          </p:cNvGraphicFramePr>
          <p:nvPr/>
        </p:nvGraphicFramePr>
        <p:xfrm>
          <a:off x="2949575" y="6019800"/>
          <a:ext cx="1676400" cy="419100"/>
        </p:xfrm>
        <a:graphic>
          <a:graphicData uri="http://schemas.openxmlformats.org/presentationml/2006/ole">
            <p:oleObj spid="_x0000_s31767" name="Equation" r:id="rId4" imgW="710891" imgH="177723" progId="Equation.3">
              <p:embed/>
            </p:oleObj>
          </a:graphicData>
        </a:graphic>
      </p:graphicFrame>
      <p:sp>
        <p:nvSpPr>
          <p:cNvPr id="31772" name="Rectangle 8"/>
          <p:cNvSpPr>
            <a:spLocks noChangeArrowheads="1"/>
          </p:cNvSpPr>
          <p:nvPr/>
        </p:nvSpPr>
        <p:spPr bwMode="auto">
          <a:xfrm>
            <a:off x="5334000" y="4343400"/>
            <a:ext cx="3657600" cy="18256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</a:rPr>
              <a:t>where: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</a:rPr>
              <a:t> b</a:t>
            </a:r>
            <a:r>
              <a:rPr lang="en-US" sz="1800" baseline="-25000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= squared term slope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</a:rPr>
              <a:t>         coefficient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l-GR" sz="1800">
                <a:solidFill>
                  <a:srgbClr val="000000"/>
                </a:solidFill>
                <a:sym typeface="Symbol" pitchFamily="18" charset="2"/>
              </a:rPr>
              <a:t>β</a:t>
            </a:r>
            <a:r>
              <a:rPr lang="en-US" sz="1800" baseline="-2500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= hypothesized slope (zero)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</a:rPr>
              <a:t> S</a:t>
            </a:r>
            <a:r>
              <a:rPr lang="en-US" sz="1800" baseline="-25000">
                <a:solidFill>
                  <a:srgbClr val="000000"/>
                </a:solidFill>
              </a:rPr>
              <a:t>b</a:t>
            </a:r>
            <a:r>
              <a:rPr lang="en-US" sz="1800">
                <a:solidFill>
                  <a:srgbClr val="000000"/>
                </a:solidFill>
              </a:rPr>
              <a:t> = standard error of the slope</a:t>
            </a:r>
          </a:p>
        </p:txBody>
      </p:sp>
      <p:sp>
        <p:nvSpPr>
          <p:cNvPr id="31773" name="Rectangle 9"/>
          <p:cNvSpPr>
            <a:spLocks noChangeArrowheads="1"/>
          </p:cNvSpPr>
          <p:nvPr/>
        </p:nvSpPr>
        <p:spPr bwMode="auto">
          <a:xfrm>
            <a:off x="2133600" y="2819400"/>
            <a:ext cx="6781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Text Box 10"/>
          <p:cNvSpPr txBox="1">
            <a:spLocks noChangeArrowheads="1"/>
          </p:cNvSpPr>
          <p:nvPr/>
        </p:nvSpPr>
        <p:spPr bwMode="auto">
          <a:xfrm>
            <a:off x="5638800" y="60198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2</a:t>
            </a:r>
          </a:p>
        </p:txBody>
      </p:sp>
      <p:sp>
        <p:nvSpPr>
          <p:cNvPr id="31775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A41669BF-A538-4AA2-95B3-F8C196C27BBD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776" name="Footer Placeholder 1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ChangeArrowheads="1"/>
          </p:cNvSpPr>
          <p:nvPr/>
        </p:nvSpPr>
        <p:spPr bwMode="auto">
          <a:xfrm>
            <a:off x="1600200" y="2971800"/>
            <a:ext cx="6934200" cy="9906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Testing for Significance: Quadratic Effect</a:t>
            </a:r>
          </a:p>
        </p:txBody>
      </p:sp>
      <p:sp>
        <p:nvSpPr>
          <p:cNvPr id="73731" name="Rectangle 4"/>
          <p:cNvSpPr>
            <a:spLocks noGrp="1" noChangeArrowheads="1"/>
          </p:cNvSpPr>
          <p:nvPr>
            <p:ph idx="1"/>
          </p:nvPr>
        </p:nvSpPr>
        <p:spPr>
          <a:xfrm>
            <a:off x="1295400" y="1752600"/>
            <a:ext cx="7543800" cy="4403725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Testing the Quadratic Effect</a:t>
            </a:r>
          </a:p>
          <a:p>
            <a:pPr eaLnBrk="1" hangingPunct="1">
              <a:buFont typeface="Wingdings" pitchFamily="2" charset="2"/>
              <a:buNone/>
            </a:pPr>
            <a:endParaRPr lang="en-US" sz="3200" smtClean="0"/>
          </a:p>
          <a:p>
            <a:pPr eaLnBrk="1" hangingPunct="1">
              <a:buFont typeface="Wingdings" pitchFamily="2" charset="2"/>
              <a:buNone/>
            </a:pPr>
            <a:r>
              <a:rPr lang="en-US" sz="3200" smtClean="0"/>
              <a:t>	</a:t>
            </a:r>
            <a:r>
              <a:rPr lang="en-US" smtClean="0"/>
              <a:t>Compare  R</a:t>
            </a:r>
            <a:r>
              <a:rPr lang="en-US" baseline="30000" smtClean="0"/>
              <a:t>2</a:t>
            </a:r>
            <a:r>
              <a:rPr lang="en-US" smtClean="0"/>
              <a:t>  from simple regression to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R</a:t>
            </a:r>
            <a:r>
              <a:rPr lang="en-US" baseline="30000" smtClean="0"/>
              <a:t>2</a:t>
            </a:r>
            <a:r>
              <a:rPr lang="en-US" smtClean="0"/>
              <a:t>  from the quadratic model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If R</a:t>
            </a:r>
            <a:r>
              <a:rPr lang="en-US" baseline="30000" smtClean="0"/>
              <a:t>2</a:t>
            </a:r>
            <a:r>
              <a:rPr lang="en-US" smtClean="0"/>
              <a:t>  from the quadratic model is larger than R</a:t>
            </a:r>
            <a:r>
              <a:rPr lang="en-US" baseline="30000" smtClean="0"/>
              <a:t>2</a:t>
            </a:r>
            <a:r>
              <a:rPr lang="en-US" smtClean="0"/>
              <a:t>  from the simple model, then the quadratic model is a better model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73733" name="Line 6"/>
          <p:cNvSpPr>
            <a:spLocks noChangeShapeType="1"/>
          </p:cNvSpPr>
          <p:nvPr/>
        </p:nvSpPr>
        <p:spPr bwMode="auto">
          <a:xfrm>
            <a:off x="2230438" y="3502025"/>
            <a:ext cx="257175" cy="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34" name="Line 7"/>
          <p:cNvSpPr>
            <a:spLocks noChangeShapeType="1"/>
          </p:cNvSpPr>
          <p:nvPr/>
        </p:nvSpPr>
        <p:spPr bwMode="auto">
          <a:xfrm>
            <a:off x="2011363" y="4525963"/>
            <a:ext cx="257175" cy="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35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9954B516-48EE-4EDF-A4F0-5526D78F92D1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3736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Example: Quadratic Model</a:t>
            </a:r>
          </a:p>
        </p:txBody>
      </p:sp>
      <p:sp>
        <p:nvSpPr>
          <p:cNvPr id="32781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76400"/>
            <a:ext cx="6705600" cy="1103313"/>
          </a:xfrm>
        </p:spPr>
        <p:txBody>
          <a:bodyPr/>
          <a:lstStyle/>
          <a:p>
            <a:pPr eaLnBrk="1" hangingPunct="1"/>
            <a:r>
              <a:rPr lang="en-US" smtClean="0"/>
              <a:t>Purity increases as filter time increases:</a:t>
            </a:r>
          </a:p>
        </p:txBody>
      </p:sp>
      <p:graphicFrame>
        <p:nvGraphicFramePr>
          <p:cNvPr id="462852" name="Group 4"/>
          <p:cNvGraphicFramePr>
            <a:graphicFrameLocks noGrp="1"/>
          </p:cNvGraphicFramePr>
          <p:nvPr/>
        </p:nvGraphicFramePr>
        <p:xfrm>
          <a:off x="457200" y="1752600"/>
          <a:ext cx="1447800" cy="4784725"/>
        </p:xfrm>
        <a:graphic>
          <a:graphicData uri="http://schemas.openxmlformats.org/drawingml/2006/table">
            <a:tbl>
              <a:tblPr/>
              <a:tblGrid>
                <a:gridCol w="762000"/>
                <a:gridCol w="685800"/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Purity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Filter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3276600" y="2514600"/>
          <a:ext cx="5105400" cy="4105275"/>
        </p:xfrm>
        <a:graphic>
          <a:graphicData uri="http://schemas.openxmlformats.org/presentationml/2006/ole">
            <p:oleObj spid="_x0000_s32779" name="Chart" r:id="rId3" imgW="4752975" imgH="4486250" progId="Excel.Sheet.8">
              <p:embed/>
            </p:oleObj>
          </a:graphicData>
        </a:graphic>
      </p:graphicFrame>
      <p:sp>
        <p:nvSpPr>
          <p:cNvPr id="32832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611E6FBD-FF56-4CD6-A88D-8ABF271A8F65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2833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Example: Quadratic Model</a:t>
            </a:r>
          </a:p>
        </p:txBody>
      </p:sp>
      <p:sp>
        <p:nvSpPr>
          <p:cNvPr id="33805" name="Rectangle 26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077200" cy="4532313"/>
          </a:xfrm>
        </p:spPr>
        <p:txBody>
          <a:bodyPr/>
          <a:lstStyle/>
          <a:p>
            <a:pPr marL="342900" indent="-342900" defTabSz="914400" eaLnBrk="1" hangingPunct="1">
              <a:lnSpc>
                <a:spcPct val="150000"/>
              </a:lnSpc>
            </a:pPr>
            <a:r>
              <a:rPr lang="en-US" smtClean="0">
                <a:solidFill>
                  <a:srgbClr val="0000FF"/>
                </a:solidFill>
              </a:rPr>
              <a:t>Simple regression results:</a:t>
            </a:r>
          </a:p>
          <a:p>
            <a:pPr marL="342900" indent="-342900" defTabSz="9144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400" smtClean="0"/>
              <a:t>	y = -11.283 + 5.985 Time</a:t>
            </a:r>
          </a:p>
        </p:txBody>
      </p:sp>
      <p:sp>
        <p:nvSpPr>
          <p:cNvPr id="33806" name="Text Box 3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463876" name="Group 4"/>
          <p:cNvGraphicFramePr>
            <a:graphicFrameLocks noGrp="1"/>
          </p:cNvGraphicFramePr>
          <p:nvPr/>
        </p:nvGraphicFramePr>
        <p:xfrm>
          <a:off x="228600" y="4241800"/>
          <a:ext cx="2590800" cy="1096963"/>
        </p:xfrm>
        <a:graphic>
          <a:graphicData uri="http://schemas.openxmlformats.org/drawingml/2006/table">
            <a:tbl>
              <a:tblPr/>
              <a:tblGrid>
                <a:gridCol w="1600200"/>
                <a:gridCol w="990600"/>
              </a:tblGrid>
              <a:tr h="16192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 Statistics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 Square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0.96888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Adjusted R Square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0.96628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Standard Error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6.15997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3899" name="Group 27"/>
          <p:cNvGraphicFramePr>
            <a:graphicFrameLocks noGrp="1"/>
          </p:cNvGraphicFramePr>
          <p:nvPr/>
        </p:nvGraphicFramePr>
        <p:xfrm>
          <a:off x="228600" y="3048000"/>
          <a:ext cx="5029200" cy="1006475"/>
        </p:xfrm>
        <a:graphic>
          <a:graphicData uri="http://schemas.openxmlformats.org/drawingml/2006/table">
            <a:tbl>
              <a:tblPr/>
              <a:tblGrid>
                <a:gridCol w="1219200"/>
                <a:gridCol w="1066800"/>
                <a:gridCol w="914400"/>
                <a:gridCol w="914400"/>
                <a:gridCol w="9144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-11.28267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3.46805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-3.25332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0.00691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5.98520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0.30966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19.32819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2.078E-10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3925" name="Group 53"/>
          <p:cNvGraphicFramePr>
            <a:graphicFrameLocks noGrp="1"/>
          </p:cNvGraphicFramePr>
          <p:nvPr/>
        </p:nvGraphicFramePr>
        <p:xfrm>
          <a:off x="3048000" y="4394200"/>
          <a:ext cx="2133600" cy="609600"/>
        </p:xfrm>
        <a:graphic>
          <a:graphicData uri="http://schemas.openxmlformats.org/drawingml/2006/table">
            <a:tbl>
              <a:tblPr/>
              <a:tblGrid>
                <a:gridCol w="914400"/>
                <a:gridCol w="1219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Significance 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373.57904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2.0778E-10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60" name="Text Box 67"/>
          <p:cNvSpPr txBox="1">
            <a:spLocks noChangeArrowheads="1"/>
          </p:cNvSpPr>
          <p:nvPr/>
        </p:nvSpPr>
        <p:spPr bwMode="auto">
          <a:xfrm>
            <a:off x="1023938" y="220345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^</a:t>
            </a:r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5257800" y="4114800"/>
          <a:ext cx="3733800" cy="2505075"/>
        </p:xfrm>
        <a:graphic>
          <a:graphicData uri="http://schemas.openxmlformats.org/presentationml/2006/ole">
            <p:oleObj spid="_x0000_s33803" name="Chart" r:id="rId3" imgW="3657600" imgH="1504899" progId="Excel.Sheet.8">
              <p:embed/>
            </p:oleObj>
          </a:graphicData>
        </a:graphic>
      </p:graphicFrame>
      <p:sp>
        <p:nvSpPr>
          <p:cNvPr id="33861" name="Text Box 69"/>
          <p:cNvSpPr txBox="1">
            <a:spLocks noChangeArrowheads="1"/>
          </p:cNvSpPr>
          <p:nvPr/>
        </p:nvSpPr>
        <p:spPr bwMode="auto">
          <a:xfrm>
            <a:off x="6019800" y="2057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62" name="Text Box 70"/>
          <p:cNvSpPr txBox="1">
            <a:spLocks noChangeArrowheads="1"/>
          </p:cNvSpPr>
          <p:nvPr/>
        </p:nvSpPr>
        <p:spPr bwMode="auto">
          <a:xfrm>
            <a:off x="1577975" y="5473700"/>
            <a:ext cx="3276600" cy="10160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 statistic, F statistic, and R</a:t>
            </a:r>
            <a:r>
              <a:rPr lang="en-US" sz="2000" baseline="30000"/>
              <a:t>2</a:t>
            </a:r>
            <a:r>
              <a:rPr lang="en-US" sz="2000"/>
              <a:t> are all high, but the residuals are not random:</a:t>
            </a:r>
            <a:endParaRPr lang="en-US" sz="2000" baseline="30000"/>
          </a:p>
        </p:txBody>
      </p:sp>
      <p:sp>
        <p:nvSpPr>
          <p:cNvPr id="33863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04B209B6-D57E-49CE-9A15-114AC3F7825B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3864" name="Footer Placeholder 1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cxnSp>
        <p:nvCxnSpPr>
          <p:cNvPr id="33865" name="Straight Arrow Connector 14"/>
          <p:cNvCxnSpPr>
            <a:cxnSpLocks noChangeShapeType="1"/>
          </p:cNvCxnSpPr>
          <p:nvPr/>
        </p:nvCxnSpPr>
        <p:spPr bwMode="auto">
          <a:xfrm>
            <a:off x="4864100" y="5692775"/>
            <a:ext cx="438150" cy="158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8" name="Rectangle 69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Example: Quadratic Model</a:t>
            </a:r>
          </a:p>
        </p:txBody>
      </p:sp>
      <p:graphicFrame>
        <p:nvGraphicFramePr>
          <p:cNvPr id="464898" name="Group 2"/>
          <p:cNvGraphicFramePr>
            <a:graphicFrameLocks noGrp="1"/>
          </p:cNvGraphicFramePr>
          <p:nvPr/>
        </p:nvGraphicFramePr>
        <p:xfrm>
          <a:off x="228600" y="2840038"/>
          <a:ext cx="5029200" cy="1279525"/>
        </p:xfrm>
        <a:graphic>
          <a:graphicData uri="http://schemas.openxmlformats.org/drawingml/2006/table">
            <a:tbl>
              <a:tblPr/>
              <a:tblGrid>
                <a:gridCol w="1219200"/>
                <a:gridCol w="1066800"/>
                <a:gridCol w="914400"/>
                <a:gridCol w="914400"/>
                <a:gridCol w="9144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1.53870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2.24465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0.68550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0.50722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1.56496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0.60179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2.60052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0.02467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Time-squared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0.24516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0.03258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7.52406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1.165E-05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4930" name="Group 34"/>
          <p:cNvGraphicFramePr>
            <a:graphicFrameLocks noGrp="1"/>
          </p:cNvGraphicFramePr>
          <p:nvPr/>
        </p:nvGraphicFramePr>
        <p:xfrm>
          <a:off x="228600" y="4267200"/>
          <a:ext cx="2667000" cy="1096963"/>
        </p:xfrm>
        <a:graphic>
          <a:graphicData uri="http://schemas.openxmlformats.org/drawingml/2006/table">
            <a:tbl>
              <a:tblPr/>
              <a:tblGrid>
                <a:gridCol w="1524000"/>
                <a:gridCol w="1143000"/>
              </a:tblGrid>
              <a:tr h="16192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 Statistics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 Square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0.99494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Adjusted R Square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0.99402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Standard Error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2.59513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4952" name="Group 56"/>
          <p:cNvGraphicFramePr>
            <a:graphicFrameLocks noGrp="1"/>
          </p:cNvGraphicFramePr>
          <p:nvPr/>
        </p:nvGraphicFramePr>
        <p:xfrm>
          <a:off x="3048000" y="4322763"/>
          <a:ext cx="2133600" cy="609600"/>
        </p:xfrm>
        <a:graphic>
          <a:graphicData uri="http://schemas.openxmlformats.org/drawingml/2006/table">
            <a:tbl>
              <a:tblPr/>
              <a:tblGrid>
                <a:gridCol w="914400"/>
                <a:gridCol w="1219200"/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Significance 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1080.7330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2.368E-13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98" name="Rectangle 67"/>
          <p:cNvSpPr>
            <a:spLocks noChangeArrowheads="1"/>
          </p:cNvSpPr>
          <p:nvPr/>
        </p:nvSpPr>
        <p:spPr bwMode="auto">
          <a:xfrm>
            <a:off x="685800" y="1371600"/>
            <a:ext cx="8077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800">
                <a:solidFill>
                  <a:srgbClr val="0000FF"/>
                </a:solidFill>
              </a:rPr>
              <a:t>Quadratic regression results: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	y = 1.539 + 1.565 Time + 0.245 (Time)</a:t>
            </a:r>
            <a:r>
              <a:rPr lang="en-US" baseline="30000"/>
              <a:t>2</a:t>
            </a:r>
          </a:p>
        </p:txBody>
      </p:sp>
      <p:sp>
        <p:nvSpPr>
          <p:cNvPr id="34899" name="Text Box 68"/>
          <p:cNvSpPr txBox="1">
            <a:spLocks noChangeArrowheads="1"/>
          </p:cNvSpPr>
          <p:nvPr/>
        </p:nvSpPr>
        <p:spPr bwMode="auto">
          <a:xfrm>
            <a:off x="1023938" y="2130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^</a:t>
            </a:r>
          </a:p>
        </p:txBody>
      </p:sp>
      <p:sp>
        <p:nvSpPr>
          <p:cNvPr id="34900" name="Text Box 70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34836" name="Object 20"/>
          <p:cNvGraphicFramePr>
            <a:graphicFrameLocks noChangeAspect="1"/>
          </p:cNvGraphicFramePr>
          <p:nvPr/>
        </p:nvGraphicFramePr>
        <p:xfrm>
          <a:off x="5334000" y="2819400"/>
          <a:ext cx="3657600" cy="1800225"/>
        </p:xfrm>
        <a:graphic>
          <a:graphicData uri="http://schemas.openxmlformats.org/presentationml/2006/ole">
            <p:oleObj spid="_x0000_s34836" name="Chart" r:id="rId3" imgW="3657600" imgH="1504899" progId="Excel.Sheet.8">
              <p:embed/>
            </p:oleObj>
          </a:graphicData>
        </a:graphic>
      </p:graphicFrame>
      <p:graphicFrame>
        <p:nvGraphicFramePr>
          <p:cNvPr id="34837" name="Object 21"/>
          <p:cNvGraphicFramePr>
            <a:graphicFrameLocks noChangeAspect="1"/>
          </p:cNvGraphicFramePr>
          <p:nvPr/>
        </p:nvGraphicFramePr>
        <p:xfrm>
          <a:off x="5334000" y="4648200"/>
          <a:ext cx="3657600" cy="1752600"/>
        </p:xfrm>
        <a:graphic>
          <a:graphicData uri="http://schemas.openxmlformats.org/presentationml/2006/ole">
            <p:oleObj spid="_x0000_s34837" name="Chart" r:id="rId4" imgW="3657600" imgH="1495552" progId="Excel.Sheet.8">
              <p:embed/>
            </p:oleObj>
          </a:graphicData>
        </a:graphic>
      </p:graphicFrame>
      <p:sp>
        <p:nvSpPr>
          <p:cNvPr id="34901" name="Text Box 73"/>
          <p:cNvSpPr txBox="1">
            <a:spLocks noChangeArrowheads="1"/>
          </p:cNvSpPr>
          <p:nvPr/>
        </p:nvSpPr>
        <p:spPr bwMode="auto">
          <a:xfrm>
            <a:off x="228600" y="5486400"/>
            <a:ext cx="4953000" cy="10160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The quadratic term is significant and improves the model: R</a:t>
            </a:r>
            <a:r>
              <a:rPr lang="en-US" sz="2000" baseline="30000"/>
              <a:t>2</a:t>
            </a:r>
            <a:r>
              <a:rPr lang="en-US" sz="2000"/>
              <a:t> is higher and s</a:t>
            </a:r>
            <a:r>
              <a:rPr lang="en-US" sz="2000" baseline="-25000"/>
              <a:t>e</a:t>
            </a:r>
            <a:r>
              <a:rPr lang="en-US" sz="2000"/>
              <a:t> is lower, residuals are now random</a:t>
            </a:r>
            <a:endParaRPr lang="en-US" sz="2000" baseline="-25000"/>
          </a:p>
        </p:txBody>
      </p:sp>
      <p:sp>
        <p:nvSpPr>
          <p:cNvPr id="34902" name="Line 74"/>
          <p:cNvSpPr>
            <a:spLocks noChangeShapeType="1"/>
          </p:cNvSpPr>
          <p:nvPr/>
        </p:nvSpPr>
        <p:spPr bwMode="auto">
          <a:xfrm>
            <a:off x="2670175" y="5843588"/>
            <a:ext cx="182563" cy="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903" name="Slide Number Placeholder 1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1CF582B1-2436-4D4C-B86E-F3AC2130AA41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4904" name="Footer Placeholder 1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4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209550"/>
            <a:ext cx="76200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Logarithmic Transformations</a:t>
            </a:r>
          </a:p>
        </p:txBody>
      </p:sp>
      <p:sp>
        <p:nvSpPr>
          <p:cNvPr id="3586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8027988" cy="3289300"/>
          </a:xfrm>
        </p:spPr>
        <p:txBody>
          <a:bodyPr/>
          <a:lstStyle/>
          <a:p>
            <a:pPr eaLnBrk="1" hangingPunct="1"/>
            <a:r>
              <a:rPr lang="en-US" sz="2400" smtClean="0"/>
              <a:t>Original exponential model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Transformed logarithmic model</a:t>
            </a:r>
          </a:p>
        </p:txBody>
      </p:sp>
      <p:sp>
        <p:nvSpPr>
          <p:cNvPr id="35866" name="Text Box 7"/>
          <p:cNvSpPr txBox="1">
            <a:spLocks noChangeArrowheads="1"/>
          </p:cNvSpPr>
          <p:nvPr/>
        </p:nvSpPr>
        <p:spPr bwMode="auto">
          <a:xfrm>
            <a:off x="609600" y="1905000"/>
            <a:ext cx="548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</a:rPr>
              <a:t>The Exponential Model:</a:t>
            </a:r>
          </a:p>
        </p:txBody>
      </p:sp>
      <p:graphicFrame>
        <p:nvGraphicFramePr>
          <p:cNvPr id="35862" name="Object 22"/>
          <p:cNvGraphicFramePr>
            <a:graphicFrameLocks noChangeAspect="1"/>
          </p:cNvGraphicFramePr>
          <p:nvPr/>
        </p:nvGraphicFramePr>
        <p:xfrm>
          <a:off x="3035300" y="3246438"/>
          <a:ext cx="2500313" cy="642937"/>
        </p:xfrm>
        <a:graphic>
          <a:graphicData uri="http://schemas.openxmlformats.org/presentationml/2006/ole">
            <p:oleObj spid="_x0000_s35862" name="Equation" r:id="rId3" imgW="30090600" imgH="7703640" progId="Equation.3">
              <p:embed/>
            </p:oleObj>
          </a:graphicData>
        </a:graphic>
      </p:graphicFrame>
      <p:graphicFrame>
        <p:nvGraphicFramePr>
          <p:cNvPr id="35863" name="Object 23"/>
          <p:cNvGraphicFramePr>
            <a:graphicFrameLocks noChangeAspect="1"/>
          </p:cNvGraphicFramePr>
          <p:nvPr/>
        </p:nvGraphicFramePr>
        <p:xfrm>
          <a:off x="950913" y="5038725"/>
          <a:ext cx="6977062" cy="530225"/>
        </p:xfrm>
        <a:graphic>
          <a:graphicData uri="http://schemas.openxmlformats.org/presentationml/2006/ole">
            <p:oleObj spid="_x0000_s35863" name="Equation" r:id="rId4" imgW="96399000" imgH="7297560" progId="Equation.3">
              <p:embed/>
            </p:oleObj>
          </a:graphicData>
        </a:graphic>
      </p:graphicFrame>
      <p:sp>
        <p:nvSpPr>
          <p:cNvPr id="35867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D51FDE42-C38F-438C-9CD1-B585F64D6E0D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5868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7" name="Rectangle 5"/>
          <p:cNvSpPr>
            <a:spLocks noChangeArrowheads="1"/>
          </p:cNvSpPr>
          <p:nvPr/>
        </p:nvSpPr>
        <p:spPr bwMode="auto">
          <a:xfrm>
            <a:off x="1500188" y="4856163"/>
            <a:ext cx="7131050" cy="730250"/>
          </a:xfrm>
          <a:prstGeom prst="rect">
            <a:avLst/>
          </a:prstGeom>
          <a:solidFill>
            <a:srgbClr val="BAD9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6525" y="209550"/>
            <a:ext cx="7078663" cy="990600"/>
          </a:xfrm>
        </p:spPr>
        <p:txBody>
          <a:bodyPr/>
          <a:lstStyle/>
          <a:p>
            <a:pPr eaLnBrk="1" hangingPunct="1"/>
            <a:r>
              <a:rPr lang="en-US" smtClean="0"/>
              <a:t>Interpretation of coefficients</a:t>
            </a:r>
          </a:p>
        </p:txBody>
      </p:sp>
      <p:sp>
        <p:nvSpPr>
          <p:cNvPr id="368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3225"/>
            <a:ext cx="8077200" cy="50482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</a:rPr>
              <a:t>For the logarithmic model: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1000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smtClean="0"/>
              <a:t>When both dependent and independent variables are logged:</a:t>
            </a:r>
          </a:p>
          <a:p>
            <a:pPr lvl="1" eaLnBrk="1" hangingPunct="1"/>
            <a:r>
              <a:rPr lang="en-US" smtClean="0"/>
              <a:t>The estimated coefficient  b</a:t>
            </a:r>
            <a:r>
              <a:rPr lang="en-US" baseline="-25000" smtClean="0"/>
              <a:t>k</a:t>
            </a:r>
            <a:r>
              <a:rPr lang="en-US" smtClean="0"/>
              <a:t> of the independent variable  X</a:t>
            </a:r>
            <a:r>
              <a:rPr lang="en-US" baseline="-25000" smtClean="0"/>
              <a:t>k</a:t>
            </a:r>
            <a:r>
              <a:rPr lang="en-US" smtClean="0"/>
              <a:t>  can be interpreted as </a:t>
            </a:r>
          </a:p>
          <a:p>
            <a:pPr lvl="1" eaLnBrk="1" hangingPunct="1"/>
            <a:endParaRPr lang="en-US" sz="9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	a 1 percent change in  X</a:t>
            </a:r>
            <a:r>
              <a:rPr lang="en-US" baseline="-25000" smtClean="0"/>
              <a:t>k </a:t>
            </a:r>
            <a:r>
              <a:rPr lang="en-US" smtClean="0"/>
              <a:t> leads to an estimated  b</a:t>
            </a:r>
            <a:r>
              <a:rPr lang="en-US" baseline="-25000" smtClean="0"/>
              <a:t>k</a:t>
            </a:r>
            <a:r>
              <a:rPr lang="en-US" smtClean="0"/>
              <a:t>  percentage change in the average value of  Y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800" smtClean="0"/>
          </a:p>
          <a:p>
            <a:pPr lvl="1" eaLnBrk="1" hangingPunct="1"/>
            <a:r>
              <a:rPr lang="en-US" smtClean="0"/>
              <a:t>b</a:t>
            </a:r>
            <a:r>
              <a:rPr lang="en-US" baseline="-25000" smtClean="0"/>
              <a:t>k</a:t>
            </a:r>
            <a:r>
              <a:rPr lang="en-US" smtClean="0"/>
              <a:t>  is the </a:t>
            </a:r>
            <a:r>
              <a:rPr lang="en-US" smtClean="0">
                <a:solidFill>
                  <a:srgbClr val="0000FF"/>
                </a:solidFill>
              </a:rPr>
              <a:t>elasticity</a:t>
            </a:r>
            <a:r>
              <a:rPr lang="en-US" smtClean="0"/>
              <a:t> of Y with respect to a change in X</a:t>
            </a:r>
            <a:r>
              <a:rPr lang="en-US" baseline="-25000" smtClean="0"/>
              <a:t>k</a:t>
            </a:r>
            <a:endParaRPr lang="en-US" smtClean="0"/>
          </a:p>
        </p:txBody>
      </p:sp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2305050" y="2259013"/>
          <a:ext cx="4419600" cy="469900"/>
        </p:xfrm>
        <a:graphic>
          <a:graphicData uri="http://schemas.openxmlformats.org/presentationml/2006/ole">
            <p:oleObj spid="_x0000_s36876" name="Equation" r:id="rId3" imgW="2133600" imgH="228600" progId="Equation.3">
              <p:embed/>
            </p:oleObj>
          </a:graphicData>
        </a:graphic>
      </p:graphicFrame>
      <p:sp>
        <p:nvSpPr>
          <p:cNvPr id="3688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13C1D6D2-40B9-4168-9933-8B789C005C6F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6881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Dummy Variables for Regression Models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153400" cy="4343400"/>
          </a:xfrm>
        </p:spPr>
        <p:txBody>
          <a:bodyPr/>
          <a:lstStyle/>
          <a:p>
            <a:pPr eaLnBrk="1" hangingPunct="1"/>
            <a:r>
              <a:rPr lang="en-US" smtClean="0"/>
              <a:t>A dummy variable is a categorical independent variable with two levels:</a:t>
            </a:r>
          </a:p>
          <a:p>
            <a:pPr lvl="1" eaLnBrk="1" hangingPunct="1"/>
            <a:r>
              <a:rPr lang="en-US" sz="2500" smtClean="0"/>
              <a:t>yes or no, on or off, male or female</a:t>
            </a:r>
          </a:p>
          <a:p>
            <a:pPr lvl="1" eaLnBrk="1" hangingPunct="1"/>
            <a:r>
              <a:rPr lang="en-US" sz="2500" smtClean="0">
                <a:solidFill>
                  <a:srgbClr val="0000FF"/>
                </a:solidFill>
              </a:rPr>
              <a:t>recorded as 0 or 1</a:t>
            </a:r>
          </a:p>
          <a:p>
            <a:pPr eaLnBrk="1" hangingPunct="1"/>
            <a:r>
              <a:rPr lang="en-US" smtClean="0"/>
              <a:t>Regression intercepts are different if the variable is significant</a:t>
            </a:r>
          </a:p>
          <a:p>
            <a:pPr eaLnBrk="1" hangingPunct="1"/>
            <a:r>
              <a:rPr lang="en-US" smtClean="0"/>
              <a:t>Assumes equal slopes for other variables</a:t>
            </a:r>
          </a:p>
          <a:p>
            <a:pPr eaLnBrk="1" hangingPunct="1"/>
            <a:r>
              <a:rPr lang="en-US" smtClean="0"/>
              <a:t>If more than two levels, the number of dummy variables needed is (number of levels - 1)</a:t>
            </a:r>
            <a:endParaRPr lang="en-US" sz="2500" smtClean="0"/>
          </a:p>
        </p:txBody>
      </p:sp>
      <p:sp>
        <p:nvSpPr>
          <p:cNvPr id="819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1A4BBB92-6BAC-4343-9AD1-D0275E90FE22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1924" name="TextBox 6"/>
          <p:cNvSpPr txBox="1">
            <a:spLocks noChangeArrowheads="1"/>
          </p:cNvSpPr>
          <p:nvPr/>
        </p:nvSpPr>
        <p:spPr bwMode="auto">
          <a:xfrm>
            <a:off x="373063" y="51593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12.8</a:t>
            </a:r>
          </a:p>
        </p:txBody>
      </p:sp>
      <p:sp>
        <p:nvSpPr>
          <p:cNvPr id="81925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21"/>
          <p:cNvSpPr>
            <a:spLocks noGrp="1" noChangeArrowheads="1"/>
          </p:cNvSpPr>
          <p:nvPr>
            <p:ph type="title"/>
          </p:nvPr>
        </p:nvSpPr>
        <p:spPr>
          <a:xfrm>
            <a:off x="1370013" y="209550"/>
            <a:ext cx="7078662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Three Dimensional Graphing</a:t>
            </a:r>
          </a:p>
        </p:txBody>
      </p:sp>
      <p:sp>
        <p:nvSpPr>
          <p:cNvPr id="3085" name="Line 2"/>
          <p:cNvSpPr>
            <a:spLocks noChangeShapeType="1"/>
          </p:cNvSpPr>
          <p:nvPr/>
        </p:nvSpPr>
        <p:spPr bwMode="auto">
          <a:xfrm flipV="1">
            <a:off x="609600" y="5181600"/>
            <a:ext cx="190500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6" name="Line 3"/>
          <p:cNvSpPr>
            <a:spLocks noChangeShapeType="1"/>
          </p:cNvSpPr>
          <p:nvPr/>
        </p:nvSpPr>
        <p:spPr bwMode="auto">
          <a:xfrm>
            <a:off x="5029200" y="4953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7" name="Line 4"/>
          <p:cNvSpPr>
            <a:spLocks noChangeShapeType="1"/>
          </p:cNvSpPr>
          <p:nvPr/>
        </p:nvSpPr>
        <p:spPr bwMode="auto">
          <a:xfrm>
            <a:off x="5029200" y="48006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8" name="Freeform 5"/>
          <p:cNvSpPr>
            <a:spLocks/>
          </p:cNvSpPr>
          <p:nvPr/>
        </p:nvSpPr>
        <p:spPr bwMode="auto">
          <a:xfrm>
            <a:off x="1314450" y="3143250"/>
            <a:ext cx="5562600" cy="2428875"/>
          </a:xfrm>
          <a:custGeom>
            <a:avLst/>
            <a:gdLst>
              <a:gd name="T0" fmla="*/ 0 w 3504"/>
              <a:gd name="T1" fmla="*/ 2147483647 h 1530"/>
              <a:gd name="T2" fmla="*/ 2147483647 w 3504"/>
              <a:gd name="T3" fmla="*/ 2147483647 h 1530"/>
              <a:gd name="T4" fmla="*/ 2147483647 w 3504"/>
              <a:gd name="T5" fmla="*/ 0 h 1530"/>
              <a:gd name="T6" fmla="*/ 2147483647 w 3504"/>
              <a:gd name="T7" fmla="*/ 2147483647 h 1530"/>
              <a:gd name="T8" fmla="*/ 0 w 3504"/>
              <a:gd name="T9" fmla="*/ 2147483647 h 15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04"/>
              <a:gd name="T16" fmla="*/ 0 h 1530"/>
              <a:gd name="T17" fmla="*/ 3504 w 3504"/>
              <a:gd name="T18" fmla="*/ 1530 h 15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04" h="1530">
                <a:moveTo>
                  <a:pt x="0" y="1530"/>
                </a:moveTo>
                <a:lnTo>
                  <a:pt x="1140" y="522"/>
                </a:lnTo>
                <a:lnTo>
                  <a:pt x="3504" y="0"/>
                </a:lnTo>
                <a:lnTo>
                  <a:pt x="2346" y="1128"/>
                </a:lnTo>
                <a:lnTo>
                  <a:pt x="0" y="153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990600" y="1524000"/>
            <a:ext cx="3124200" cy="454025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>
                <a:latin typeface="Arial" pitchFamily="34" charset="0"/>
                <a:cs typeface="+mn-cs"/>
              </a:rPr>
              <a:t>Two variable model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3090" name="Line 8"/>
          <p:cNvSpPr>
            <a:spLocks noChangeShapeType="1"/>
          </p:cNvSpPr>
          <p:nvPr/>
        </p:nvSpPr>
        <p:spPr bwMode="auto">
          <a:xfrm flipV="1">
            <a:off x="3124200" y="2362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1" name="Line 9"/>
          <p:cNvSpPr>
            <a:spLocks noChangeShapeType="1"/>
          </p:cNvSpPr>
          <p:nvPr/>
        </p:nvSpPr>
        <p:spPr bwMode="auto">
          <a:xfrm>
            <a:off x="1295400" y="58674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2" name="Line 10"/>
          <p:cNvSpPr>
            <a:spLocks noChangeShapeType="1"/>
          </p:cNvSpPr>
          <p:nvPr/>
        </p:nvSpPr>
        <p:spPr bwMode="auto">
          <a:xfrm flipV="1">
            <a:off x="5029200" y="4800600"/>
            <a:ext cx="18288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3" name="Line 11"/>
          <p:cNvSpPr>
            <a:spLocks noChangeShapeType="1"/>
          </p:cNvSpPr>
          <p:nvPr/>
        </p:nvSpPr>
        <p:spPr bwMode="auto">
          <a:xfrm>
            <a:off x="6858000" y="3124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4" name="Line 12"/>
          <p:cNvSpPr>
            <a:spLocks noChangeShapeType="1"/>
          </p:cNvSpPr>
          <p:nvPr/>
        </p:nvSpPr>
        <p:spPr bwMode="auto">
          <a:xfrm>
            <a:off x="12954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5" name="Text Box 13"/>
          <p:cNvSpPr txBox="1">
            <a:spLocks noChangeArrowheads="1"/>
          </p:cNvSpPr>
          <p:nvPr/>
        </p:nvSpPr>
        <p:spPr bwMode="auto">
          <a:xfrm>
            <a:off x="2895600" y="1981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3096" name="Text Box 14"/>
          <p:cNvSpPr txBox="1">
            <a:spLocks noChangeArrowheads="1"/>
          </p:cNvSpPr>
          <p:nvPr/>
        </p:nvSpPr>
        <p:spPr bwMode="auto">
          <a:xfrm>
            <a:off x="304800" y="6019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3097" name="Text Box 15"/>
          <p:cNvSpPr txBox="1">
            <a:spLocks noChangeArrowheads="1"/>
          </p:cNvSpPr>
          <p:nvPr/>
        </p:nvSpPr>
        <p:spPr bwMode="auto">
          <a:xfrm>
            <a:off x="7391400" y="4648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5805488" y="2286000"/>
          <a:ext cx="3060700" cy="561975"/>
        </p:xfrm>
        <a:graphic>
          <a:graphicData uri="http://schemas.openxmlformats.org/presentationml/2006/ole">
            <p:oleObj spid="_x0000_s3083" name="Equation" r:id="rId3" imgW="1244600" imgH="228600" progId="Equation.3">
              <p:embed/>
            </p:oleObj>
          </a:graphicData>
        </a:graphic>
      </p:graphicFrame>
      <p:sp>
        <p:nvSpPr>
          <p:cNvPr id="3098" name="Freeform 17"/>
          <p:cNvSpPr>
            <a:spLocks/>
          </p:cNvSpPr>
          <p:nvPr/>
        </p:nvSpPr>
        <p:spPr bwMode="auto">
          <a:xfrm>
            <a:off x="5638800" y="2667000"/>
            <a:ext cx="557213" cy="704850"/>
          </a:xfrm>
          <a:custGeom>
            <a:avLst/>
            <a:gdLst>
              <a:gd name="T0" fmla="*/ 2147483647 w 351"/>
              <a:gd name="T1" fmla="*/ 0 h 444"/>
              <a:gd name="T2" fmla="*/ 2147483647 w 351"/>
              <a:gd name="T3" fmla="*/ 2147483647 h 444"/>
              <a:gd name="T4" fmla="*/ 2147483647 w 351"/>
              <a:gd name="T5" fmla="*/ 2147483647 h 444"/>
              <a:gd name="T6" fmla="*/ 0 60000 65536"/>
              <a:gd name="T7" fmla="*/ 0 60000 65536"/>
              <a:gd name="T8" fmla="*/ 0 60000 65536"/>
              <a:gd name="T9" fmla="*/ 0 w 351"/>
              <a:gd name="T10" fmla="*/ 0 h 444"/>
              <a:gd name="T11" fmla="*/ 351 w 351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1" h="444">
                <a:moveTo>
                  <a:pt x="116" y="0"/>
                </a:moveTo>
                <a:cubicBezTo>
                  <a:pt x="105" y="45"/>
                  <a:pt x="0" y="196"/>
                  <a:pt x="39" y="270"/>
                </a:cubicBezTo>
                <a:cubicBezTo>
                  <a:pt x="78" y="344"/>
                  <a:pt x="286" y="408"/>
                  <a:pt x="351" y="44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9" name="Text Box 18"/>
          <p:cNvSpPr txBox="1">
            <a:spLocks noChangeArrowheads="1"/>
          </p:cNvSpPr>
          <p:nvPr/>
        </p:nvSpPr>
        <p:spPr bwMode="auto">
          <a:xfrm rot="-2468002">
            <a:off x="1143000" y="4191000"/>
            <a:ext cx="2514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Slope for variable x</a:t>
            </a:r>
            <a:r>
              <a:rPr lang="en-US" sz="1600" baseline="-25000"/>
              <a:t>1</a:t>
            </a:r>
          </a:p>
        </p:txBody>
      </p:sp>
      <p:sp>
        <p:nvSpPr>
          <p:cNvPr id="3100" name="Text Box 19"/>
          <p:cNvSpPr txBox="1">
            <a:spLocks noChangeArrowheads="1"/>
          </p:cNvSpPr>
          <p:nvPr/>
        </p:nvSpPr>
        <p:spPr bwMode="auto">
          <a:xfrm rot="-621772">
            <a:off x="2057400" y="5181600"/>
            <a:ext cx="2514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Slope for variable x</a:t>
            </a:r>
            <a:r>
              <a:rPr lang="en-US" sz="1600" baseline="-25000"/>
              <a:t>2</a:t>
            </a:r>
          </a:p>
        </p:txBody>
      </p:sp>
      <p:sp>
        <p:nvSpPr>
          <p:cNvPr id="3101" name="Slide Number Placeholder 2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C9C16C1F-4F56-4BBF-9EF3-76492E012E66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02" name="Footer Placeholder 2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23863"/>
            <a:ext cx="7924800" cy="774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Dummy Variable Example  </a:t>
            </a:r>
          </a:p>
        </p:txBody>
      </p:sp>
      <p:sp>
        <p:nvSpPr>
          <p:cNvPr id="37901" name="Rectangle 3"/>
          <p:cNvSpPr>
            <a:spLocks noChangeArrowheads="1"/>
          </p:cNvSpPr>
          <p:nvPr/>
        </p:nvSpPr>
        <p:spPr bwMode="auto">
          <a:xfrm>
            <a:off x="533400" y="2895600"/>
            <a:ext cx="8458200" cy="280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Let: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/>
              <a:t>y  = Pie Sales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/>
              <a:t>x</a:t>
            </a:r>
            <a:r>
              <a:rPr lang="en-US" sz="2800" baseline="-25000"/>
              <a:t>1 </a:t>
            </a:r>
            <a:r>
              <a:rPr lang="en-US" sz="2800"/>
              <a:t>= Price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/>
              <a:t>x</a:t>
            </a:r>
            <a:r>
              <a:rPr lang="en-US" sz="2800" baseline="-25000"/>
              <a:t>2</a:t>
            </a:r>
            <a:r>
              <a:rPr lang="en-US" sz="2800"/>
              <a:t> = Holiday</a:t>
            </a:r>
            <a:r>
              <a:rPr lang="en-US"/>
              <a:t>  (X</a:t>
            </a:r>
            <a:r>
              <a:rPr lang="en-US" baseline="-25000"/>
              <a:t>2</a:t>
            </a:r>
            <a:r>
              <a:rPr lang="en-US"/>
              <a:t> = 1 if a holiday occurred during the week) 		   (X</a:t>
            </a:r>
            <a:r>
              <a:rPr lang="en-US" baseline="-25000"/>
              <a:t>2</a:t>
            </a:r>
            <a:r>
              <a:rPr lang="en-US"/>
              <a:t> = 0 if there was no holiday that week)</a:t>
            </a:r>
            <a:endParaRPr lang="en-US" sz="2900"/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3108325" y="2014538"/>
          <a:ext cx="3281363" cy="611187"/>
        </p:xfrm>
        <a:graphic>
          <a:graphicData uri="http://schemas.openxmlformats.org/presentationml/2006/ole">
            <p:oleObj spid="_x0000_s37899" name="Equation" r:id="rId3" imgW="1219200" imgH="228600" progId="Equation.3">
              <p:embed/>
            </p:oleObj>
          </a:graphicData>
        </a:graphic>
      </p:graphicFrame>
      <p:pic>
        <p:nvPicPr>
          <p:cNvPr id="37902" name="Picture 5" descr="j02289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53350" y="5843588"/>
            <a:ext cx="1228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03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DA92C661-2DB6-4278-B635-05254E621FC8}" type="slidenum">
              <a:rPr lang="en-US" smtClean="0">
                <a:latin typeface="Arial" charset="0"/>
                <a:cs typeface="Arial" charset="0"/>
              </a:rPr>
              <a:pPr/>
              <a:t>50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7904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136525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Dummy Variable Example </a:t>
            </a:r>
          </a:p>
        </p:txBody>
      </p:sp>
      <p:sp>
        <p:nvSpPr>
          <p:cNvPr id="38925" name="Rectangle 2"/>
          <p:cNvSpPr>
            <a:spLocks noChangeArrowheads="1"/>
          </p:cNvSpPr>
          <p:nvPr/>
        </p:nvSpPr>
        <p:spPr bwMode="auto">
          <a:xfrm>
            <a:off x="381000" y="2362200"/>
            <a:ext cx="8229600" cy="609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Rectangle 3"/>
          <p:cNvSpPr>
            <a:spLocks noChangeArrowheads="1"/>
          </p:cNvSpPr>
          <p:nvPr/>
        </p:nvSpPr>
        <p:spPr bwMode="auto">
          <a:xfrm>
            <a:off x="381000" y="1752600"/>
            <a:ext cx="8229600" cy="6096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Rectangle 4"/>
          <p:cNvSpPr>
            <a:spLocks noChangeArrowheads="1"/>
          </p:cNvSpPr>
          <p:nvPr/>
        </p:nvSpPr>
        <p:spPr bwMode="auto">
          <a:xfrm>
            <a:off x="5946775" y="3048000"/>
            <a:ext cx="10668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</a:rPr>
              <a:t>Same slope</a:t>
            </a:r>
          </a:p>
        </p:txBody>
      </p:sp>
      <p:sp>
        <p:nvSpPr>
          <p:cNvPr id="38928" name="Text Box 6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8929" name="Line 7"/>
          <p:cNvSpPr>
            <a:spLocks noChangeShapeType="1"/>
          </p:cNvSpPr>
          <p:nvPr/>
        </p:nvSpPr>
        <p:spPr bwMode="auto">
          <a:xfrm>
            <a:off x="1676400" y="3886200"/>
            <a:ext cx="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Line 8"/>
          <p:cNvSpPr>
            <a:spLocks noChangeShapeType="1"/>
          </p:cNvSpPr>
          <p:nvPr/>
        </p:nvSpPr>
        <p:spPr bwMode="auto">
          <a:xfrm>
            <a:off x="1671638" y="6400800"/>
            <a:ext cx="45132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Line 9"/>
          <p:cNvSpPr>
            <a:spLocks noChangeShapeType="1"/>
          </p:cNvSpPr>
          <p:nvPr/>
        </p:nvSpPr>
        <p:spPr bwMode="auto">
          <a:xfrm>
            <a:off x="1676400" y="4495800"/>
            <a:ext cx="3581400" cy="1143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Rectangle 10"/>
          <p:cNvSpPr>
            <a:spLocks noChangeArrowheads="1"/>
          </p:cNvSpPr>
          <p:nvPr/>
        </p:nvSpPr>
        <p:spPr bwMode="auto">
          <a:xfrm>
            <a:off x="5410200" y="6388100"/>
            <a:ext cx="14446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x</a:t>
            </a:r>
            <a:r>
              <a:rPr lang="en-US" sz="2000" baseline="-25000"/>
              <a:t>1</a:t>
            </a:r>
            <a:r>
              <a:rPr lang="en-US" sz="2000"/>
              <a:t> (Price)</a:t>
            </a:r>
          </a:p>
        </p:txBody>
      </p:sp>
      <p:sp>
        <p:nvSpPr>
          <p:cNvPr id="38933" name="Rectangle 11"/>
          <p:cNvSpPr>
            <a:spLocks noChangeArrowheads="1"/>
          </p:cNvSpPr>
          <p:nvPr/>
        </p:nvSpPr>
        <p:spPr bwMode="auto">
          <a:xfrm>
            <a:off x="838200" y="3505200"/>
            <a:ext cx="1447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y (sales)</a:t>
            </a:r>
          </a:p>
        </p:txBody>
      </p:sp>
      <p:sp>
        <p:nvSpPr>
          <p:cNvPr id="38934" name="Rectangle 12"/>
          <p:cNvSpPr>
            <a:spLocks noChangeArrowheads="1"/>
          </p:cNvSpPr>
          <p:nvPr/>
        </p:nvSpPr>
        <p:spPr bwMode="auto">
          <a:xfrm>
            <a:off x="533400" y="4191000"/>
            <a:ext cx="1216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b</a:t>
            </a:r>
            <a:r>
              <a:rPr lang="en-US" b="1" baseline="-25000"/>
              <a:t>0</a:t>
            </a:r>
            <a:r>
              <a:rPr lang="en-US" b="1"/>
              <a:t> + b</a:t>
            </a:r>
            <a:r>
              <a:rPr lang="en-US" b="1" baseline="-25000"/>
              <a:t>2</a:t>
            </a:r>
          </a:p>
        </p:txBody>
      </p:sp>
      <p:sp>
        <p:nvSpPr>
          <p:cNvPr id="38935" name="Rectangle 13"/>
          <p:cNvSpPr>
            <a:spLocks noChangeArrowheads="1"/>
          </p:cNvSpPr>
          <p:nvPr/>
        </p:nvSpPr>
        <p:spPr bwMode="auto">
          <a:xfrm>
            <a:off x="1066800" y="4803775"/>
            <a:ext cx="606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b</a:t>
            </a:r>
            <a:r>
              <a:rPr lang="en-US" b="1" baseline="-25000"/>
              <a:t>0</a:t>
            </a:r>
            <a:r>
              <a:rPr lang="en-US" b="1"/>
              <a:t> </a:t>
            </a:r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658813" y="1719263"/>
          <a:ext cx="6283325" cy="1358900"/>
        </p:xfrm>
        <a:graphic>
          <a:graphicData uri="http://schemas.openxmlformats.org/presentationml/2006/ole">
            <p:oleObj spid="_x0000_s38923" name="Equation" r:id="rId3" imgW="2336800" imgH="508000" progId="Equation.3">
              <p:embed/>
            </p:oleObj>
          </a:graphicData>
        </a:graphic>
      </p:graphicFrame>
      <p:sp>
        <p:nvSpPr>
          <p:cNvPr id="38936" name="Rectangle 15"/>
          <p:cNvSpPr>
            <a:spLocks noChangeArrowheads="1"/>
          </p:cNvSpPr>
          <p:nvPr/>
        </p:nvSpPr>
        <p:spPr bwMode="auto">
          <a:xfrm>
            <a:off x="7096125" y="1819275"/>
            <a:ext cx="1520825" cy="1095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en-US" sz="2000" b="1"/>
              <a:t>Holiday</a:t>
            </a:r>
          </a:p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en-US" sz="2000" b="1"/>
              <a:t>No Holiday</a:t>
            </a:r>
          </a:p>
        </p:txBody>
      </p:sp>
      <p:sp>
        <p:nvSpPr>
          <p:cNvPr id="38937" name="Rectangle 16"/>
          <p:cNvSpPr>
            <a:spLocks noChangeArrowheads="1"/>
          </p:cNvSpPr>
          <p:nvPr/>
        </p:nvSpPr>
        <p:spPr bwMode="auto">
          <a:xfrm>
            <a:off x="4422775" y="3048000"/>
            <a:ext cx="13716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</a:rPr>
              <a:t>Different intercept</a:t>
            </a:r>
          </a:p>
        </p:txBody>
      </p:sp>
      <p:sp>
        <p:nvSpPr>
          <p:cNvPr id="38938" name="Rectangle 17"/>
          <p:cNvSpPr>
            <a:spLocks noChangeArrowheads="1"/>
          </p:cNvSpPr>
          <p:nvPr/>
        </p:nvSpPr>
        <p:spPr bwMode="auto">
          <a:xfrm>
            <a:off x="4346575" y="1676400"/>
            <a:ext cx="1524000" cy="1371600"/>
          </a:xfrm>
          <a:prstGeom prst="rect">
            <a:avLst/>
          </a:prstGeom>
          <a:noFill/>
          <a:ln w="158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Rectangle 18"/>
          <p:cNvSpPr>
            <a:spLocks noChangeArrowheads="1"/>
          </p:cNvSpPr>
          <p:nvPr/>
        </p:nvSpPr>
        <p:spPr bwMode="auto">
          <a:xfrm>
            <a:off x="6175375" y="1600200"/>
            <a:ext cx="381000" cy="1524000"/>
          </a:xfrm>
          <a:prstGeom prst="rect">
            <a:avLst/>
          </a:prstGeom>
          <a:noFill/>
          <a:ln w="158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0" name="Line 19"/>
          <p:cNvSpPr>
            <a:spLocks noChangeShapeType="1"/>
          </p:cNvSpPr>
          <p:nvPr/>
        </p:nvSpPr>
        <p:spPr bwMode="auto">
          <a:xfrm>
            <a:off x="1676400" y="5181600"/>
            <a:ext cx="3581400" cy="11430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Rectangle 20"/>
          <p:cNvSpPr>
            <a:spLocks noChangeArrowheads="1"/>
          </p:cNvSpPr>
          <p:nvPr/>
        </p:nvSpPr>
        <p:spPr bwMode="auto">
          <a:xfrm rot="970924">
            <a:off x="2571750" y="4689475"/>
            <a:ext cx="24653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Holiday (x</a:t>
            </a:r>
            <a:r>
              <a:rPr lang="en-US" b="1" baseline="-25000"/>
              <a:t>2</a:t>
            </a:r>
            <a:r>
              <a:rPr lang="en-US" b="1"/>
              <a:t> = 1)</a:t>
            </a:r>
          </a:p>
        </p:txBody>
      </p:sp>
      <p:sp>
        <p:nvSpPr>
          <p:cNvPr id="38942" name="Rectangle 21"/>
          <p:cNvSpPr>
            <a:spLocks noChangeArrowheads="1"/>
          </p:cNvSpPr>
          <p:nvPr/>
        </p:nvSpPr>
        <p:spPr bwMode="auto">
          <a:xfrm rot="970924">
            <a:off x="2406650" y="5391150"/>
            <a:ext cx="31226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No Holiday (x</a:t>
            </a:r>
            <a:r>
              <a:rPr lang="en-US" b="1" baseline="-25000"/>
              <a:t>2</a:t>
            </a:r>
            <a:r>
              <a:rPr lang="en-US" b="1"/>
              <a:t> = 0)</a:t>
            </a:r>
          </a:p>
        </p:txBody>
      </p:sp>
      <p:sp>
        <p:nvSpPr>
          <p:cNvPr id="38943" name="Rectangle 22"/>
          <p:cNvSpPr>
            <a:spLocks noChangeArrowheads="1"/>
          </p:cNvSpPr>
          <p:nvPr/>
        </p:nvSpPr>
        <p:spPr bwMode="auto">
          <a:xfrm>
            <a:off x="6324600" y="3962400"/>
            <a:ext cx="2514600" cy="19891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15000"/>
              </a:spcBef>
            </a:pPr>
            <a:r>
              <a:rPr lang="en-US"/>
              <a:t>If  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β</a:t>
            </a:r>
            <a:r>
              <a:rPr lang="en-US" baseline="-25000"/>
              <a:t>2</a:t>
            </a:r>
            <a:r>
              <a:rPr lang="en-US"/>
              <a:t> = 0  is rejected, then</a:t>
            </a:r>
          </a:p>
          <a:p>
            <a:pPr eaLnBrk="0" hangingPunct="0">
              <a:spcBef>
                <a:spcPct val="15000"/>
              </a:spcBef>
            </a:pPr>
            <a:r>
              <a:rPr lang="en-US"/>
              <a:t>“Holiday” has a significant effect on pie sales</a:t>
            </a:r>
            <a:endParaRPr lang="el-GR"/>
          </a:p>
        </p:txBody>
      </p:sp>
      <p:pic>
        <p:nvPicPr>
          <p:cNvPr id="38944" name="Picture 23" descr="j02289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715000"/>
            <a:ext cx="1228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45" name="Slide Number Placeholder 2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AE11C788-27E9-42DF-9C66-BFB7F3C22659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946" name="Footer Placeholder 2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0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247650"/>
            <a:ext cx="779303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Interpreting the </a:t>
            </a:r>
            <a:br>
              <a:rPr lang="en-US" smtClean="0"/>
            </a:br>
            <a:r>
              <a:rPr lang="en-US" smtClean="0"/>
              <a:t>Dummy Variable Coefficient</a:t>
            </a:r>
          </a:p>
        </p:txBody>
      </p:sp>
      <p:sp>
        <p:nvSpPr>
          <p:cNvPr id="39951" name="Text Box 2"/>
          <p:cNvSpPr txBox="1">
            <a:spLocks noChangeArrowheads="1"/>
          </p:cNvSpPr>
          <p:nvPr/>
        </p:nvSpPr>
        <p:spPr bwMode="auto">
          <a:xfrm>
            <a:off x="838200" y="2438400"/>
            <a:ext cx="5926138" cy="180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Sales: number of pies sold per week</a:t>
            </a:r>
          </a:p>
          <a:p>
            <a:pPr eaLnBrk="0" hangingPunct="0"/>
            <a:r>
              <a:rPr lang="en-US" sz="2800"/>
              <a:t>Price:  pie price in $</a:t>
            </a:r>
          </a:p>
          <a:p>
            <a:pPr eaLnBrk="0" hangingPunct="0"/>
            <a:endParaRPr lang="en-US" sz="2800"/>
          </a:p>
          <a:p>
            <a:pPr eaLnBrk="0" hangingPunct="0"/>
            <a:r>
              <a:rPr lang="en-US" sz="2800"/>
              <a:t>Holiday:</a:t>
            </a:r>
          </a:p>
        </p:txBody>
      </p:sp>
      <p:sp>
        <p:nvSpPr>
          <p:cNvPr id="39952" name="Text Box 4"/>
          <p:cNvSpPr txBox="1">
            <a:spLocks noChangeArrowheads="1"/>
          </p:cNvSpPr>
          <p:nvPr/>
        </p:nvSpPr>
        <p:spPr bwMode="auto">
          <a:xfrm>
            <a:off x="1203325" y="17526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39953" name="Text Box 5"/>
          <p:cNvSpPr txBox="1">
            <a:spLocks noChangeArrowheads="1"/>
          </p:cNvSpPr>
          <p:nvPr/>
        </p:nvSpPr>
        <p:spPr bwMode="auto">
          <a:xfrm>
            <a:off x="152400" y="1676400"/>
            <a:ext cx="1668463" cy="519113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Example:</a:t>
            </a:r>
          </a:p>
        </p:txBody>
      </p:sp>
      <p:sp>
        <p:nvSpPr>
          <p:cNvPr id="39954" name="Text Box 6"/>
          <p:cNvSpPr txBox="1">
            <a:spLocks noChangeArrowheads="1"/>
          </p:cNvSpPr>
          <p:nvPr/>
        </p:nvSpPr>
        <p:spPr bwMode="auto">
          <a:xfrm>
            <a:off x="2354263" y="3454400"/>
            <a:ext cx="64023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1  If a holiday occurred during the week</a:t>
            </a:r>
          </a:p>
        </p:txBody>
      </p:sp>
      <p:sp>
        <p:nvSpPr>
          <p:cNvPr id="39955" name="Text Box 7"/>
          <p:cNvSpPr txBox="1">
            <a:spLocks noChangeArrowheads="1"/>
          </p:cNvSpPr>
          <p:nvPr/>
        </p:nvSpPr>
        <p:spPr bwMode="auto">
          <a:xfrm>
            <a:off x="2354263" y="3911600"/>
            <a:ext cx="398621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0  If no holiday occurred</a:t>
            </a:r>
          </a:p>
        </p:txBody>
      </p:sp>
      <p:sp>
        <p:nvSpPr>
          <p:cNvPr id="39956" name="Text Box 8"/>
          <p:cNvSpPr txBox="1">
            <a:spLocks noChangeArrowheads="1"/>
          </p:cNvSpPr>
          <p:nvPr/>
        </p:nvSpPr>
        <p:spPr bwMode="auto">
          <a:xfrm>
            <a:off x="381000" y="4648200"/>
            <a:ext cx="8321675" cy="1385888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/>
              <a:t>b</a:t>
            </a:r>
            <a:r>
              <a:rPr lang="en-US" sz="2800" baseline="-25000"/>
              <a:t>2</a:t>
            </a:r>
            <a:r>
              <a:rPr lang="en-US" sz="2800"/>
              <a:t> = 15: on average, sales were 15 pies greater in weeks with a holiday than in weeks without a holiday, given the same price</a:t>
            </a:r>
          </a:p>
        </p:txBody>
      </p:sp>
      <p:sp>
        <p:nvSpPr>
          <p:cNvPr id="39957" name="AutoShape 9"/>
          <p:cNvSpPr>
            <a:spLocks/>
          </p:cNvSpPr>
          <p:nvPr/>
        </p:nvSpPr>
        <p:spPr bwMode="auto">
          <a:xfrm>
            <a:off x="2278063" y="3582988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2133600" y="1701800"/>
          <a:ext cx="6400800" cy="527050"/>
        </p:xfrm>
        <a:graphic>
          <a:graphicData uri="http://schemas.openxmlformats.org/presentationml/2006/ole">
            <p:oleObj spid="_x0000_s39949" name="Equation" r:id="rId3" imgW="2476500" imgH="203200" progId="Equation.3">
              <p:embed/>
            </p:oleObj>
          </a:graphicData>
        </a:graphic>
      </p:graphicFrame>
      <p:pic>
        <p:nvPicPr>
          <p:cNvPr id="39958" name="Picture 11" descr="j02289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6062663"/>
            <a:ext cx="11525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59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2294BC26-D5DA-4140-9E16-738E5491AA72}" type="slidenum">
              <a:rPr lang="en-US" smtClean="0">
                <a:latin typeface="Arial" charset="0"/>
                <a:cs typeface="Arial" charset="0"/>
              </a:rPr>
              <a:pPr/>
              <a:t>52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9960" name="Footer Placeholder 1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Differences in Slope</a:t>
            </a:r>
          </a:p>
        </p:txBody>
      </p:sp>
      <p:sp>
        <p:nvSpPr>
          <p:cNvPr id="409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Hypothesizes </a:t>
            </a:r>
            <a:r>
              <a:rPr lang="en-US" smtClean="0">
                <a:solidFill>
                  <a:srgbClr val="0000FF"/>
                </a:solidFill>
              </a:rPr>
              <a:t>interaction</a:t>
            </a:r>
            <a:r>
              <a:rPr lang="en-US" smtClean="0"/>
              <a:t> between pairs of  x variables</a:t>
            </a:r>
          </a:p>
          <a:p>
            <a:pPr lvl="1" eaLnBrk="1" hangingPunct="1"/>
            <a:r>
              <a:rPr lang="en-US" smtClean="0"/>
              <a:t>Response to one  x  variable may vary at different levels of another  x  variable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Contains two-way cross product terms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 </a:t>
            </a:r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1982788" y="4965700"/>
          <a:ext cx="4783137" cy="1270000"/>
        </p:xfrm>
        <a:graphic>
          <a:graphicData uri="http://schemas.openxmlformats.org/presentationml/2006/ole">
            <p:oleObj spid="_x0000_s40973" name="Equation" r:id="rId3" imgW="1917700" imgH="508000" progId="Equation.3">
              <p:embed/>
            </p:oleObj>
          </a:graphicData>
        </a:graphic>
      </p:graphicFrame>
      <p:sp>
        <p:nvSpPr>
          <p:cNvPr id="40976" name="Oval 5"/>
          <p:cNvSpPr>
            <a:spLocks noChangeArrowheads="1"/>
          </p:cNvSpPr>
          <p:nvPr/>
        </p:nvSpPr>
        <p:spPr bwMode="auto">
          <a:xfrm>
            <a:off x="5705475" y="5038725"/>
            <a:ext cx="476250" cy="500063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Oval 6"/>
          <p:cNvSpPr>
            <a:spLocks noChangeArrowheads="1"/>
          </p:cNvSpPr>
          <p:nvPr/>
        </p:nvSpPr>
        <p:spPr bwMode="auto">
          <a:xfrm>
            <a:off x="5730875" y="5632450"/>
            <a:ext cx="1071563" cy="6858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AutoShape 7"/>
          <p:cNvSpPr>
            <a:spLocks noChangeArrowheads="1"/>
          </p:cNvSpPr>
          <p:nvPr/>
        </p:nvSpPr>
        <p:spPr bwMode="auto">
          <a:xfrm rot="7144126">
            <a:off x="6130925" y="5305426"/>
            <a:ext cx="352425" cy="2603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83EB5072-8C90-417B-95FD-D0E28EB74122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980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Effect of Interaction</a:t>
            </a:r>
          </a:p>
        </p:txBody>
      </p:sp>
      <p:sp>
        <p:nvSpPr>
          <p:cNvPr id="419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Given: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Without interaction term, effect of X</a:t>
            </a:r>
            <a:r>
              <a:rPr lang="en-US" baseline="-25000" smtClean="0"/>
              <a:t>1</a:t>
            </a:r>
            <a:r>
              <a:rPr lang="en-US" smtClean="0"/>
              <a:t> on Y  is measured by </a:t>
            </a:r>
            <a:r>
              <a:rPr lang="el-GR" smtClean="0">
                <a:cs typeface="Arial" charset="0"/>
              </a:rPr>
              <a:t>β</a:t>
            </a:r>
            <a:r>
              <a:rPr lang="en-US" baseline="-25000" smtClean="0"/>
              <a:t>1</a:t>
            </a:r>
          </a:p>
          <a:p>
            <a:pPr eaLnBrk="1" hangingPunct="1"/>
            <a:r>
              <a:rPr lang="en-US" smtClean="0"/>
              <a:t>With interaction term, effect of X</a:t>
            </a:r>
            <a:r>
              <a:rPr lang="en-US" baseline="-25000" smtClean="0"/>
              <a:t>1</a:t>
            </a:r>
            <a:r>
              <a:rPr lang="en-US" smtClean="0"/>
              <a:t> on Y  is measured by </a:t>
            </a:r>
            <a:r>
              <a:rPr lang="el-GR" smtClean="0">
                <a:solidFill>
                  <a:srgbClr val="0000FF"/>
                </a:solidFill>
                <a:cs typeface="Arial" charset="0"/>
              </a:rPr>
              <a:t>β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  <a:r>
              <a:rPr lang="en-US" smtClean="0">
                <a:solidFill>
                  <a:srgbClr val="0000FF"/>
                </a:solidFill>
              </a:rPr>
              <a:t> + </a:t>
            </a:r>
            <a:r>
              <a:rPr lang="el-GR" smtClean="0">
                <a:solidFill>
                  <a:srgbClr val="0000FF"/>
                </a:solidFill>
                <a:cs typeface="Arial" charset="0"/>
              </a:rPr>
              <a:t>β</a:t>
            </a:r>
            <a:r>
              <a:rPr lang="en-US" baseline="-25000" smtClean="0">
                <a:solidFill>
                  <a:srgbClr val="0000FF"/>
                </a:solidFill>
              </a:rPr>
              <a:t>3 </a:t>
            </a:r>
            <a:r>
              <a:rPr lang="en-US" smtClean="0">
                <a:solidFill>
                  <a:srgbClr val="0000FF"/>
                </a:solidFill>
              </a:rPr>
              <a:t>X</a:t>
            </a:r>
            <a:r>
              <a:rPr lang="en-US" baseline="-25000" smtClean="0">
                <a:solidFill>
                  <a:srgbClr val="0000FF"/>
                </a:solidFill>
              </a:rPr>
              <a:t>2</a:t>
            </a:r>
          </a:p>
          <a:p>
            <a:pPr eaLnBrk="1" hangingPunct="1"/>
            <a:r>
              <a:rPr lang="en-US" smtClean="0"/>
              <a:t>Effect changes as X</a:t>
            </a:r>
            <a:r>
              <a:rPr lang="en-US" baseline="-25000" smtClean="0"/>
              <a:t>2</a:t>
            </a:r>
            <a:r>
              <a:rPr lang="en-US" smtClean="0"/>
              <a:t> changes </a:t>
            </a:r>
          </a:p>
        </p:txBody>
      </p:sp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2487613" y="2076450"/>
          <a:ext cx="4422775" cy="1157288"/>
        </p:xfrm>
        <a:graphic>
          <a:graphicData uri="http://schemas.openxmlformats.org/presentationml/2006/ole">
            <p:oleObj spid="_x0000_s41995" name="Equation" r:id="rId3" imgW="1943100" imgH="508000" progId="Equation.3">
              <p:embed/>
            </p:oleObj>
          </a:graphicData>
        </a:graphic>
      </p:graphicFrame>
      <p:sp>
        <p:nvSpPr>
          <p:cNvPr id="4199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C6E8A7DF-4151-4D77-A135-772BAB6C3753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1999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0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Interaction Example</a:t>
            </a:r>
          </a:p>
        </p:txBody>
      </p:sp>
      <p:sp>
        <p:nvSpPr>
          <p:cNvPr id="43021" name="Rectangle 2"/>
          <p:cNvSpPr>
            <a:spLocks noChangeArrowheads="1"/>
          </p:cNvSpPr>
          <p:nvPr/>
        </p:nvSpPr>
        <p:spPr bwMode="auto">
          <a:xfrm>
            <a:off x="4384675" y="3352800"/>
            <a:ext cx="3836988" cy="638175"/>
          </a:xfrm>
          <a:prstGeom prst="rect">
            <a:avLst/>
          </a:prstGeom>
          <a:solidFill>
            <a:srgbClr val="BEF8C2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>
              <a:tabLst>
                <a:tab pos="685800" algn="l"/>
              </a:tabLst>
            </a:pPr>
            <a:r>
              <a:rPr lang="en-US" sz="1800"/>
              <a:t>x</a:t>
            </a:r>
            <a:r>
              <a:rPr lang="en-US" sz="1800" baseline="-25000"/>
              <a:t>2</a:t>
            </a:r>
            <a:r>
              <a:rPr lang="en-US" sz="1800"/>
              <a:t> = 1:</a:t>
            </a:r>
          </a:p>
          <a:p>
            <a:pPr algn="ctr" eaLnBrk="0" hangingPunct="0">
              <a:tabLst>
                <a:tab pos="685800" algn="l"/>
              </a:tabLst>
            </a:pPr>
            <a:r>
              <a:rPr lang="en-US" sz="1800"/>
              <a:t>y = 1 + 2x</a:t>
            </a:r>
            <a:r>
              <a:rPr lang="en-US" sz="1800" baseline="-25000"/>
              <a:t>1</a:t>
            </a:r>
            <a:r>
              <a:rPr lang="en-US" sz="1800"/>
              <a:t> + 3(1) + 4x</a:t>
            </a:r>
            <a:r>
              <a:rPr lang="en-US" sz="1800" baseline="-25000"/>
              <a:t>1</a:t>
            </a:r>
            <a:r>
              <a:rPr lang="en-US" sz="1800"/>
              <a:t>(1) = 4 + 6x</a:t>
            </a:r>
            <a:r>
              <a:rPr lang="en-US" sz="1800" baseline="-25000"/>
              <a:t>1</a:t>
            </a:r>
            <a:r>
              <a:rPr lang="en-US" sz="1800"/>
              <a:t> </a:t>
            </a:r>
          </a:p>
        </p:txBody>
      </p:sp>
      <p:sp>
        <p:nvSpPr>
          <p:cNvPr id="43022" name="Rectangle 3"/>
          <p:cNvSpPr>
            <a:spLocks noChangeArrowheads="1"/>
          </p:cNvSpPr>
          <p:nvPr/>
        </p:nvSpPr>
        <p:spPr bwMode="auto">
          <a:xfrm>
            <a:off x="4697413" y="4648200"/>
            <a:ext cx="3836987" cy="638175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>
              <a:tabLst>
                <a:tab pos="685800" algn="l"/>
              </a:tabLst>
            </a:pPr>
            <a:r>
              <a:rPr lang="en-US" sz="1800"/>
              <a:t>x</a:t>
            </a:r>
            <a:r>
              <a:rPr lang="en-US" sz="1800" baseline="-25000"/>
              <a:t>2</a:t>
            </a:r>
            <a:r>
              <a:rPr lang="en-US" sz="1800"/>
              <a:t> = 0: </a:t>
            </a:r>
          </a:p>
          <a:p>
            <a:pPr algn="ctr" eaLnBrk="0" hangingPunct="0">
              <a:tabLst>
                <a:tab pos="685800" algn="l"/>
              </a:tabLst>
            </a:pPr>
            <a:r>
              <a:rPr lang="en-US" sz="1800"/>
              <a:t>y = 1 + 2x</a:t>
            </a:r>
            <a:r>
              <a:rPr lang="en-US" sz="1800" baseline="-25000"/>
              <a:t>1</a:t>
            </a:r>
            <a:r>
              <a:rPr lang="en-US" sz="1800"/>
              <a:t> + 3(0) + 4x</a:t>
            </a:r>
            <a:r>
              <a:rPr lang="en-US" sz="1800" baseline="-25000"/>
              <a:t>1</a:t>
            </a:r>
            <a:r>
              <a:rPr lang="en-US" sz="1800"/>
              <a:t>(0) = 1 + 2x</a:t>
            </a:r>
            <a:r>
              <a:rPr lang="en-US" sz="1800" baseline="-25000"/>
              <a:t>1</a:t>
            </a:r>
            <a:r>
              <a:rPr lang="en-US" sz="1800"/>
              <a:t> </a:t>
            </a:r>
          </a:p>
        </p:txBody>
      </p:sp>
      <p:sp>
        <p:nvSpPr>
          <p:cNvPr id="43023" name="Rectangle 5"/>
          <p:cNvSpPr>
            <a:spLocks noChangeArrowheads="1"/>
          </p:cNvSpPr>
          <p:nvPr/>
        </p:nvSpPr>
        <p:spPr bwMode="auto">
          <a:xfrm>
            <a:off x="609600" y="6019800"/>
            <a:ext cx="7924800" cy="40322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Slopes are different if the effect of  x</a:t>
            </a:r>
            <a:r>
              <a:rPr lang="en-US" sz="2000" baseline="-25000"/>
              <a:t>1</a:t>
            </a:r>
            <a:r>
              <a:rPr lang="en-US" sz="2000"/>
              <a:t>  on  y  depends on  x</a:t>
            </a:r>
            <a:r>
              <a:rPr lang="en-US" sz="2000" baseline="-25000"/>
              <a:t>2</a:t>
            </a:r>
            <a:r>
              <a:rPr lang="en-US" sz="2000"/>
              <a:t>  value</a:t>
            </a:r>
          </a:p>
        </p:txBody>
      </p:sp>
      <p:sp>
        <p:nvSpPr>
          <p:cNvPr id="43024" name="Line 6"/>
          <p:cNvSpPr>
            <a:spLocks noChangeShapeType="1"/>
          </p:cNvSpPr>
          <p:nvPr/>
        </p:nvSpPr>
        <p:spPr bwMode="auto">
          <a:xfrm>
            <a:off x="2509838" y="5322888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7"/>
          <p:cNvSpPr>
            <a:spLocks noChangeShapeType="1"/>
          </p:cNvSpPr>
          <p:nvPr/>
        </p:nvSpPr>
        <p:spPr bwMode="auto">
          <a:xfrm>
            <a:off x="3903663" y="5319713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8"/>
          <p:cNvSpPr>
            <a:spLocks noChangeShapeType="1"/>
          </p:cNvSpPr>
          <p:nvPr/>
        </p:nvSpPr>
        <p:spPr bwMode="auto">
          <a:xfrm>
            <a:off x="5232400" y="5319713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9"/>
          <p:cNvSpPr>
            <a:spLocks noChangeShapeType="1"/>
          </p:cNvSpPr>
          <p:nvPr/>
        </p:nvSpPr>
        <p:spPr bwMode="auto">
          <a:xfrm>
            <a:off x="1109663" y="5041900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Line 10"/>
          <p:cNvSpPr>
            <a:spLocks noChangeShapeType="1"/>
          </p:cNvSpPr>
          <p:nvPr/>
        </p:nvSpPr>
        <p:spPr bwMode="auto">
          <a:xfrm>
            <a:off x="1109663" y="4264025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Line 11"/>
          <p:cNvSpPr>
            <a:spLocks noChangeShapeType="1"/>
          </p:cNvSpPr>
          <p:nvPr/>
        </p:nvSpPr>
        <p:spPr bwMode="auto">
          <a:xfrm>
            <a:off x="1109663" y="3860800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Line 12"/>
          <p:cNvSpPr>
            <a:spLocks noChangeShapeType="1"/>
          </p:cNvSpPr>
          <p:nvPr/>
        </p:nvSpPr>
        <p:spPr bwMode="auto">
          <a:xfrm>
            <a:off x="1109663" y="3127375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Line 13"/>
          <p:cNvSpPr>
            <a:spLocks noChangeShapeType="1"/>
          </p:cNvSpPr>
          <p:nvPr/>
        </p:nvSpPr>
        <p:spPr bwMode="auto">
          <a:xfrm>
            <a:off x="1106488" y="5372100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Line 14"/>
          <p:cNvSpPr>
            <a:spLocks noChangeShapeType="1"/>
          </p:cNvSpPr>
          <p:nvPr/>
        </p:nvSpPr>
        <p:spPr bwMode="auto">
          <a:xfrm>
            <a:off x="1200150" y="5341938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3" name="Line 15"/>
          <p:cNvSpPr>
            <a:spLocks noChangeShapeType="1"/>
          </p:cNvSpPr>
          <p:nvPr/>
        </p:nvSpPr>
        <p:spPr bwMode="auto">
          <a:xfrm flipV="1">
            <a:off x="1238250" y="2882900"/>
            <a:ext cx="4205288" cy="1819275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4" name="Line 16"/>
          <p:cNvSpPr>
            <a:spLocks noChangeShapeType="1"/>
          </p:cNvSpPr>
          <p:nvPr/>
        </p:nvSpPr>
        <p:spPr bwMode="auto">
          <a:xfrm flipV="1">
            <a:off x="1262063" y="4500563"/>
            <a:ext cx="4243387" cy="7397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Rectangle 17"/>
          <p:cNvSpPr>
            <a:spLocks noChangeArrowheads="1"/>
          </p:cNvSpPr>
          <p:nvPr/>
        </p:nvSpPr>
        <p:spPr bwMode="auto">
          <a:xfrm>
            <a:off x="5638800" y="5334000"/>
            <a:ext cx="6397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43036" name="Line 18"/>
          <p:cNvSpPr>
            <a:spLocks noChangeShapeType="1"/>
          </p:cNvSpPr>
          <p:nvPr/>
        </p:nvSpPr>
        <p:spPr bwMode="auto">
          <a:xfrm>
            <a:off x="1225550" y="2678113"/>
            <a:ext cx="0" cy="26955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7" name="Line 19"/>
          <p:cNvSpPr>
            <a:spLocks noChangeShapeType="1"/>
          </p:cNvSpPr>
          <p:nvPr/>
        </p:nvSpPr>
        <p:spPr bwMode="auto">
          <a:xfrm>
            <a:off x="1250950" y="5399088"/>
            <a:ext cx="437991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8" name="Line 20"/>
          <p:cNvSpPr>
            <a:spLocks noChangeShapeType="1"/>
          </p:cNvSpPr>
          <p:nvPr/>
        </p:nvSpPr>
        <p:spPr bwMode="auto">
          <a:xfrm>
            <a:off x="1109663" y="4667250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9" name="Line 21"/>
          <p:cNvSpPr>
            <a:spLocks noChangeShapeType="1"/>
          </p:cNvSpPr>
          <p:nvPr/>
        </p:nvSpPr>
        <p:spPr bwMode="auto">
          <a:xfrm>
            <a:off x="1109663" y="3486150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2518" name="Rectangle 22"/>
          <p:cNvSpPr>
            <a:spLocks noChangeArrowheads="1"/>
          </p:cNvSpPr>
          <p:nvPr/>
        </p:nvSpPr>
        <p:spPr bwMode="auto">
          <a:xfrm>
            <a:off x="381000" y="4424363"/>
            <a:ext cx="6429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+mn-cs"/>
              </a:rPr>
              <a:t>4</a:t>
            </a:r>
          </a:p>
        </p:txBody>
      </p:sp>
      <p:sp>
        <p:nvSpPr>
          <p:cNvPr id="362519" name="Rectangle 23"/>
          <p:cNvSpPr>
            <a:spLocks noChangeArrowheads="1"/>
          </p:cNvSpPr>
          <p:nvPr/>
        </p:nvSpPr>
        <p:spPr bwMode="auto">
          <a:xfrm>
            <a:off x="381000" y="3624263"/>
            <a:ext cx="6429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+mn-cs"/>
              </a:rPr>
              <a:t>8</a:t>
            </a:r>
          </a:p>
        </p:txBody>
      </p:sp>
      <p:sp>
        <p:nvSpPr>
          <p:cNvPr id="362520" name="Rectangle 24"/>
          <p:cNvSpPr>
            <a:spLocks noChangeArrowheads="1"/>
          </p:cNvSpPr>
          <p:nvPr/>
        </p:nvSpPr>
        <p:spPr bwMode="auto">
          <a:xfrm>
            <a:off x="381000" y="2892425"/>
            <a:ext cx="6429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+mn-cs"/>
              </a:rPr>
              <a:t>12</a:t>
            </a:r>
          </a:p>
        </p:txBody>
      </p:sp>
      <p:sp>
        <p:nvSpPr>
          <p:cNvPr id="362521" name="Rectangle 25"/>
          <p:cNvSpPr>
            <a:spLocks noChangeArrowheads="1"/>
          </p:cNvSpPr>
          <p:nvPr/>
        </p:nvSpPr>
        <p:spPr bwMode="auto">
          <a:xfrm>
            <a:off x="381000" y="5108575"/>
            <a:ext cx="6429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+mn-cs"/>
              </a:rPr>
              <a:t>0</a:t>
            </a:r>
          </a:p>
        </p:txBody>
      </p:sp>
      <p:sp>
        <p:nvSpPr>
          <p:cNvPr id="362522" name="Rectangle 26"/>
          <p:cNvSpPr>
            <a:spLocks noChangeArrowheads="1"/>
          </p:cNvSpPr>
          <p:nvPr/>
        </p:nvSpPr>
        <p:spPr bwMode="auto">
          <a:xfrm>
            <a:off x="866775" y="5580063"/>
            <a:ext cx="6429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+mn-cs"/>
              </a:rPr>
              <a:t>0</a:t>
            </a:r>
          </a:p>
        </p:txBody>
      </p:sp>
      <p:sp>
        <p:nvSpPr>
          <p:cNvPr id="362523" name="Rectangle 27"/>
          <p:cNvSpPr>
            <a:spLocks noChangeArrowheads="1"/>
          </p:cNvSpPr>
          <p:nvPr/>
        </p:nvSpPr>
        <p:spPr bwMode="auto">
          <a:xfrm>
            <a:off x="3565525" y="5580063"/>
            <a:ext cx="6429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+mn-cs"/>
              </a:rPr>
              <a:t>1</a:t>
            </a:r>
          </a:p>
        </p:txBody>
      </p:sp>
      <p:sp>
        <p:nvSpPr>
          <p:cNvPr id="362524" name="Rectangle 28"/>
          <p:cNvSpPr>
            <a:spLocks noChangeArrowheads="1"/>
          </p:cNvSpPr>
          <p:nvPr/>
        </p:nvSpPr>
        <p:spPr bwMode="auto">
          <a:xfrm>
            <a:off x="2036763" y="5580063"/>
            <a:ext cx="8937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+mn-cs"/>
              </a:rPr>
              <a:t>0.5</a:t>
            </a:r>
          </a:p>
        </p:txBody>
      </p:sp>
      <p:sp>
        <p:nvSpPr>
          <p:cNvPr id="362525" name="Rectangle 29"/>
          <p:cNvSpPr>
            <a:spLocks noChangeArrowheads="1"/>
          </p:cNvSpPr>
          <p:nvPr/>
        </p:nvSpPr>
        <p:spPr bwMode="auto">
          <a:xfrm>
            <a:off x="4781550" y="5580063"/>
            <a:ext cx="8937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+mn-cs"/>
              </a:rPr>
              <a:t>1.5</a:t>
            </a:r>
          </a:p>
        </p:txBody>
      </p:sp>
      <p:sp>
        <p:nvSpPr>
          <p:cNvPr id="43048" name="Rectangle 30"/>
          <p:cNvSpPr>
            <a:spLocks noChangeArrowheads="1"/>
          </p:cNvSpPr>
          <p:nvPr/>
        </p:nvSpPr>
        <p:spPr bwMode="auto">
          <a:xfrm>
            <a:off x="533400" y="2286000"/>
            <a:ext cx="1016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43049" name="Text Box 32"/>
          <p:cNvSpPr txBox="1">
            <a:spLocks noChangeArrowheads="1"/>
          </p:cNvSpPr>
          <p:nvPr/>
        </p:nvSpPr>
        <p:spPr bwMode="auto">
          <a:xfrm>
            <a:off x="533400" y="1600200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Suppose x</a:t>
            </a:r>
            <a:r>
              <a:rPr lang="en-US" baseline="-25000"/>
              <a:t>2</a:t>
            </a:r>
            <a:r>
              <a:rPr lang="en-US"/>
              <a:t> is a dummy variable and the estimated regression equation is </a:t>
            </a:r>
          </a:p>
        </p:txBody>
      </p:sp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3694113" y="2038350"/>
          <a:ext cx="3265487" cy="458788"/>
        </p:xfrm>
        <a:graphic>
          <a:graphicData uri="http://schemas.openxmlformats.org/presentationml/2006/ole">
            <p:oleObj spid="_x0000_s43019" name="Equation" r:id="rId3" imgW="1536033" imgH="215806" progId="Equation.3">
              <p:embed/>
            </p:oleObj>
          </a:graphicData>
        </a:graphic>
      </p:graphicFrame>
      <p:sp>
        <p:nvSpPr>
          <p:cNvPr id="43050" name="Text Box 35"/>
          <p:cNvSpPr txBox="1">
            <a:spLocks noChangeArrowheads="1"/>
          </p:cNvSpPr>
          <p:nvPr/>
        </p:nvSpPr>
        <p:spPr bwMode="auto">
          <a:xfrm>
            <a:off x="4387850" y="353853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^</a:t>
            </a:r>
          </a:p>
        </p:txBody>
      </p:sp>
      <p:sp>
        <p:nvSpPr>
          <p:cNvPr id="43051" name="Text Box 36"/>
          <p:cNvSpPr txBox="1">
            <a:spLocks noChangeArrowheads="1"/>
          </p:cNvSpPr>
          <p:nvPr/>
        </p:nvSpPr>
        <p:spPr bwMode="auto">
          <a:xfrm>
            <a:off x="4681538" y="4818063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^</a:t>
            </a:r>
          </a:p>
        </p:txBody>
      </p:sp>
      <p:sp>
        <p:nvSpPr>
          <p:cNvPr id="43052" name="Slide Number Placeholder 3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9023C4EB-93C6-4541-8C9B-14497A0834DE}" type="slidenum">
              <a:rPr lang="en-US" smtClean="0">
                <a:latin typeface="Arial" charset="0"/>
                <a:cs typeface="Arial" charset="0"/>
              </a:rPr>
              <a:pPr/>
              <a:t>55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3053" name="Footer Placeholder 3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612062" cy="990600"/>
          </a:xfrm>
        </p:spPr>
        <p:txBody>
          <a:bodyPr/>
          <a:lstStyle/>
          <a:p>
            <a:pPr eaLnBrk="1" hangingPunct="1"/>
            <a:r>
              <a:rPr lang="en-US" smtClean="0"/>
              <a:t>Significance of Interaction Term</a:t>
            </a:r>
          </a:p>
        </p:txBody>
      </p:sp>
      <p:sp>
        <p:nvSpPr>
          <p:cNvPr id="4404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09738"/>
            <a:ext cx="8077200" cy="46910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600" smtClean="0">
                <a:sym typeface="Symbol" pitchFamily="18" charset="2"/>
              </a:rPr>
              <a:t>The coefficient  b</a:t>
            </a:r>
            <a:r>
              <a:rPr lang="en-US" sz="2600" baseline="-25000" smtClean="0">
                <a:sym typeface="Symbol" pitchFamily="18" charset="2"/>
              </a:rPr>
              <a:t>3  </a:t>
            </a:r>
            <a:r>
              <a:rPr lang="en-US" sz="2600" smtClean="0">
                <a:sym typeface="Symbol" pitchFamily="18" charset="2"/>
              </a:rPr>
              <a:t>is an estimate of the difference in the coefficient of  x</a:t>
            </a:r>
            <a:r>
              <a:rPr lang="en-US" sz="2600" baseline="-25000" smtClean="0">
                <a:sym typeface="Symbol" pitchFamily="18" charset="2"/>
              </a:rPr>
              <a:t>1</a:t>
            </a:r>
            <a:r>
              <a:rPr lang="en-US" sz="2600" smtClean="0">
                <a:sym typeface="Symbol" pitchFamily="18" charset="2"/>
              </a:rPr>
              <a:t>  when  x</a:t>
            </a:r>
            <a:r>
              <a:rPr lang="en-US" sz="2600" baseline="-25000" smtClean="0">
                <a:sym typeface="Symbol" pitchFamily="18" charset="2"/>
              </a:rPr>
              <a:t>2</a:t>
            </a:r>
            <a:r>
              <a:rPr lang="en-US" sz="2600" smtClean="0">
                <a:sym typeface="Symbol" pitchFamily="18" charset="2"/>
              </a:rPr>
              <a:t> = 1  compared to when  x</a:t>
            </a:r>
            <a:r>
              <a:rPr lang="en-US" sz="2600" baseline="-25000" smtClean="0">
                <a:sym typeface="Symbol" pitchFamily="18" charset="2"/>
              </a:rPr>
              <a:t>2</a:t>
            </a:r>
            <a:r>
              <a:rPr lang="en-US" sz="2600" smtClean="0">
                <a:sym typeface="Symbol" pitchFamily="18" charset="2"/>
              </a:rPr>
              <a:t> = 0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600" smtClean="0">
                <a:sym typeface="Symbol" pitchFamily="18" charset="2"/>
              </a:rPr>
              <a:t>The t statistic for  b</a:t>
            </a:r>
            <a:r>
              <a:rPr lang="en-US" sz="2600" baseline="-25000" smtClean="0">
                <a:sym typeface="Symbol" pitchFamily="18" charset="2"/>
              </a:rPr>
              <a:t>3</a:t>
            </a:r>
            <a:r>
              <a:rPr lang="en-US" sz="2600" smtClean="0">
                <a:sym typeface="Symbol" pitchFamily="18" charset="2"/>
              </a:rPr>
              <a:t>  can be used to test the hypothesis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6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6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6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smtClean="0">
                <a:sym typeface="Symbol" pitchFamily="18" charset="2"/>
              </a:rPr>
              <a:t>If we reject the null hypothesis we conclude that there is a difference in the slope coefficient for the two subgroups</a:t>
            </a:r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2852738" y="3757613"/>
          <a:ext cx="3686175" cy="1176337"/>
        </p:xfrm>
        <a:graphic>
          <a:graphicData uri="http://schemas.openxmlformats.org/presentationml/2006/ole">
            <p:oleObj spid="_x0000_s44043" name="Equation" r:id="rId3" imgW="50837400" imgH="16232400" progId="Equation.3">
              <p:embed/>
            </p:oleObj>
          </a:graphicData>
        </a:graphic>
      </p:graphicFrame>
      <p:sp>
        <p:nvSpPr>
          <p:cNvPr id="4404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86AF18CD-CA4F-4C94-B4C6-2548422CDD72}" type="slidenum">
              <a:rPr lang="en-US" smtClean="0">
                <a:latin typeface="Arial" charset="0"/>
                <a:cs typeface="Arial" charset="0"/>
              </a:rPr>
              <a:pPr/>
              <a:t>56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4047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3"/>
          <p:cNvSpPr>
            <a:spLocks noGrp="1" noChangeArrowheads="1"/>
          </p:cNvSpPr>
          <p:nvPr>
            <p:ph type="title"/>
          </p:nvPr>
        </p:nvSpPr>
        <p:spPr>
          <a:xfrm>
            <a:off x="1096963" y="473075"/>
            <a:ext cx="7793037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Multiple Regression Analysis Application Procedure</a:t>
            </a:r>
          </a:p>
        </p:txBody>
      </p:sp>
      <p:sp>
        <p:nvSpPr>
          <p:cNvPr id="93186" name="Rectangle 4"/>
          <p:cNvSpPr>
            <a:spLocks noGrp="1" noChangeArrowheads="1"/>
          </p:cNvSpPr>
          <p:nvPr>
            <p:ph idx="1"/>
          </p:nvPr>
        </p:nvSpPr>
        <p:spPr>
          <a:xfrm>
            <a:off x="1295400" y="3505200"/>
            <a:ext cx="6705600" cy="2517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rgbClr val="0000FF"/>
                </a:solidFill>
              </a:rPr>
              <a:t>Assumptions</a:t>
            </a:r>
            <a:r>
              <a:rPr lang="en-US" smtClean="0">
                <a:solidFill>
                  <a:srgbClr val="0000FF"/>
                </a:solidFill>
              </a:rPr>
              <a:t>:</a:t>
            </a:r>
          </a:p>
          <a:p>
            <a:pPr eaLnBrk="1" hangingPunct="1"/>
            <a:r>
              <a:rPr lang="en-US" smtClean="0"/>
              <a:t>The errors are normally distributed</a:t>
            </a:r>
          </a:p>
          <a:p>
            <a:pPr eaLnBrk="1" hangingPunct="1"/>
            <a:r>
              <a:rPr lang="en-US" smtClean="0"/>
              <a:t>Errors have a constant variance</a:t>
            </a:r>
          </a:p>
          <a:p>
            <a:pPr eaLnBrk="1" hangingPunct="1"/>
            <a:r>
              <a:rPr lang="en-US" smtClean="0"/>
              <a:t>The model errors are independent</a:t>
            </a:r>
          </a:p>
        </p:txBody>
      </p:sp>
      <p:sp>
        <p:nvSpPr>
          <p:cNvPr id="93187" name="Rectangle 2"/>
          <p:cNvSpPr>
            <a:spLocks noChangeArrowheads="1"/>
          </p:cNvSpPr>
          <p:nvPr/>
        </p:nvSpPr>
        <p:spPr bwMode="auto">
          <a:xfrm>
            <a:off x="3124200" y="2590800"/>
            <a:ext cx="2133600" cy="609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Text Box 5"/>
          <p:cNvSpPr txBox="1">
            <a:spLocks noChangeArrowheads="1"/>
          </p:cNvSpPr>
          <p:nvPr/>
        </p:nvSpPr>
        <p:spPr bwMode="auto">
          <a:xfrm>
            <a:off x="3200400" y="26670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e</a:t>
            </a:r>
            <a:r>
              <a:rPr lang="en-US" sz="2800" baseline="-25000"/>
              <a:t>i</a:t>
            </a:r>
            <a:r>
              <a:rPr lang="en-US" sz="2800"/>
              <a:t> = (y</a:t>
            </a:r>
            <a:r>
              <a:rPr lang="en-US" sz="2800" baseline="-25000"/>
              <a:t>i</a:t>
            </a:r>
            <a:r>
              <a:rPr lang="en-US" sz="2800"/>
              <a:t> – y</a:t>
            </a:r>
            <a:r>
              <a:rPr lang="en-US" sz="2800" baseline="-25000"/>
              <a:t>i</a:t>
            </a:r>
            <a:r>
              <a:rPr lang="en-US" sz="2800"/>
              <a:t>)</a:t>
            </a:r>
          </a:p>
        </p:txBody>
      </p:sp>
      <p:sp>
        <p:nvSpPr>
          <p:cNvPr id="93189" name="Text Box 6"/>
          <p:cNvSpPr txBox="1">
            <a:spLocks noChangeArrowheads="1"/>
          </p:cNvSpPr>
          <p:nvPr/>
        </p:nvSpPr>
        <p:spPr bwMode="auto">
          <a:xfrm rot="5400000">
            <a:off x="4432301" y="2741612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&lt;</a:t>
            </a:r>
          </a:p>
        </p:txBody>
      </p:sp>
      <p:sp>
        <p:nvSpPr>
          <p:cNvPr id="93190" name="Rectangle 7"/>
          <p:cNvSpPr>
            <a:spLocks noChangeArrowheads="1"/>
          </p:cNvSpPr>
          <p:nvPr/>
        </p:nvSpPr>
        <p:spPr bwMode="auto">
          <a:xfrm>
            <a:off x="838200" y="17526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700" b="1"/>
              <a:t>Errors (</a:t>
            </a:r>
            <a:r>
              <a:rPr lang="en-US" sz="2800" b="1"/>
              <a:t>residuals</a:t>
            </a:r>
            <a:r>
              <a:rPr lang="en-US" sz="2700" b="1"/>
              <a:t>) from the regression model:</a:t>
            </a:r>
          </a:p>
        </p:txBody>
      </p:sp>
      <p:sp>
        <p:nvSpPr>
          <p:cNvPr id="93191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43F5B994-B024-47BF-9A3E-A8177E6DCF29}" type="slidenum">
              <a:rPr lang="en-US" smtClean="0">
                <a:latin typeface="Arial" charset="0"/>
                <a:cs typeface="Arial" charset="0"/>
              </a:rPr>
              <a:pPr/>
              <a:t>57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3192" name="TextBox 6"/>
          <p:cNvSpPr txBox="1">
            <a:spLocks noChangeArrowheads="1"/>
          </p:cNvSpPr>
          <p:nvPr/>
        </p:nvSpPr>
        <p:spPr bwMode="auto">
          <a:xfrm>
            <a:off x="373063" y="51593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12.9</a:t>
            </a:r>
          </a:p>
        </p:txBody>
      </p:sp>
      <p:sp>
        <p:nvSpPr>
          <p:cNvPr id="93193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7963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Analysis of Residuals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/>
              <a:t>These residual plots are used in multiple regression: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800" smtClean="0"/>
              <a:t>Residuals vs. y</a:t>
            </a:r>
            <a:r>
              <a:rPr lang="en-US" sz="2800" baseline="-25000" smtClean="0"/>
              <a:t>i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800" smtClean="0"/>
              <a:t>Residuals vs. x</a:t>
            </a:r>
            <a:r>
              <a:rPr lang="en-US" sz="2800" baseline="-25000" smtClean="0"/>
              <a:t>1i</a:t>
            </a:r>
            <a:endParaRPr lang="en-US" sz="2800" smtClean="0"/>
          </a:p>
          <a:p>
            <a:pPr lvl="1" eaLnBrk="1" hangingPunct="1">
              <a:spcBef>
                <a:spcPct val="40000"/>
              </a:spcBef>
            </a:pPr>
            <a:r>
              <a:rPr lang="en-US" sz="2800" smtClean="0"/>
              <a:t>Residuals vs. x</a:t>
            </a:r>
            <a:r>
              <a:rPr lang="en-US" sz="2800" baseline="-25000" smtClean="0"/>
              <a:t>2i</a:t>
            </a:r>
            <a:endParaRPr lang="en-US" sz="2800" smtClean="0"/>
          </a:p>
          <a:p>
            <a:pPr lvl="1" eaLnBrk="1" hangingPunct="1">
              <a:spcBef>
                <a:spcPct val="40000"/>
              </a:spcBef>
            </a:pPr>
            <a:r>
              <a:rPr lang="en-US" sz="2800" smtClean="0"/>
              <a:t>Residuals vs. time</a:t>
            </a:r>
            <a:r>
              <a:rPr lang="en-US" smtClean="0"/>
              <a:t> (if time series data)</a:t>
            </a:r>
            <a:endParaRPr lang="en-US" baseline="-25000" smtClean="0"/>
          </a:p>
        </p:txBody>
      </p:sp>
      <p:sp>
        <p:nvSpPr>
          <p:cNvPr id="94211" name="Text Box 4"/>
          <p:cNvSpPr txBox="1">
            <a:spLocks noChangeArrowheads="1"/>
          </p:cNvSpPr>
          <p:nvPr/>
        </p:nvSpPr>
        <p:spPr bwMode="auto">
          <a:xfrm rot="5400000">
            <a:off x="3446463" y="28194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&lt;</a:t>
            </a:r>
          </a:p>
        </p:txBody>
      </p:sp>
      <p:sp>
        <p:nvSpPr>
          <p:cNvPr id="94212" name="Text Box 5"/>
          <p:cNvSpPr txBox="1">
            <a:spLocks noChangeArrowheads="1"/>
          </p:cNvSpPr>
          <p:nvPr/>
        </p:nvSpPr>
        <p:spPr bwMode="auto">
          <a:xfrm>
            <a:off x="1752600" y="5410200"/>
            <a:ext cx="5486400" cy="83185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Use the residual plots to check for violations of regression assumptions</a:t>
            </a:r>
          </a:p>
        </p:txBody>
      </p:sp>
      <p:sp>
        <p:nvSpPr>
          <p:cNvPr id="94213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32CA7D60-0B6A-4EF7-884C-20015E9D675A}" type="slidenum">
              <a:rPr lang="en-US" smtClean="0">
                <a:latin typeface="Arial" charset="0"/>
                <a:cs typeface="Arial" charset="0"/>
              </a:rPr>
              <a:pPr/>
              <a:t>58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4214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077200" cy="5008563"/>
          </a:xfrm>
        </p:spPr>
        <p:txBody>
          <a:bodyPr/>
          <a:lstStyle/>
          <a:p>
            <a:pPr eaLnBrk="1" hangingPunct="1"/>
            <a:r>
              <a:rPr lang="en-US" sz="2400" smtClean="0"/>
              <a:t>Developed the multiple regression model</a:t>
            </a:r>
          </a:p>
          <a:p>
            <a:pPr eaLnBrk="1" hangingPunct="1"/>
            <a:r>
              <a:rPr lang="en-US" sz="2400" smtClean="0"/>
              <a:t>Tested the significance of the multiple regression model</a:t>
            </a:r>
          </a:p>
          <a:p>
            <a:pPr eaLnBrk="1" hangingPunct="1"/>
            <a:r>
              <a:rPr lang="en-US" sz="2400" smtClean="0"/>
              <a:t>Discussed adjusted R</a:t>
            </a:r>
            <a:r>
              <a:rPr lang="en-US" sz="2400" baseline="30000" smtClean="0"/>
              <a:t>2  </a:t>
            </a:r>
            <a:r>
              <a:rPr lang="en-US" sz="2400" smtClean="0"/>
              <a:t>( R</a:t>
            </a:r>
            <a:r>
              <a:rPr lang="en-US" sz="2400" baseline="30000" smtClean="0"/>
              <a:t>2 </a:t>
            </a:r>
            <a:r>
              <a:rPr lang="en-US" sz="2400" smtClean="0"/>
              <a:t>)</a:t>
            </a:r>
          </a:p>
          <a:p>
            <a:pPr eaLnBrk="1" hangingPunct="1"/>
            <a:r>
              <a:rPr lang="en-US" sz="2400" smtClean="0"/>
              <a:t>Tested individual regression coefficients</a:t>
            </a:r>
          </a:p>
          <a:p>
            <a:pPr eaLnBrk="1" hangingPunct="1"/>
            <a:r>
              <a:rPr lang="en-US" sz="2400" smtClean="0"/>
              <a:t>Tested portions of the regression model</a:t>
            </a:r>
          </a:p>
          <a:p>
            <a:pPr eaLnBrk="1" hangingPunct="1"/>
            <a:r>
              <a:rPr lang="en-US" sz="2400" smtClean="0"/>
              <a:t>Used quadratic terms and log transformations in regression models</a:t>
            </a:r>
          </a:p>
          <a:p>
            <a:pPr eaLnBrk="1" hangingPunct="1"/>
            <a:r>
              <a:rPr lang="en-US" sz="2400" smtClean="0"/>
              <a:t>Explained dummy variables</a:t>
            </a:r>
          </a:p>
          <a:p>
            <a:pPr eaLnBrk="1" hangingPunct="1"/>
            <a:r>
              <a:rPr lang="en-US" sz="2400" smtClean="0"/>
              <a:t>Evaluated interaction effects</a:t>
            </a:r>
          </a:p>
          <a:p>
            <a:pPr eaLnBrk="1" hangingPunct="1"/>
            <a:r>
              <a:rPr lang="en-US" sz="2400" smtClean="0"/>
              <a:t>Discussed using residual plots to check model assumptions</a:t>
            </a:r>
          </a:p>
        </p:txBody>
      </p:sp>
      <p:sp>
        <p:nvSpPr>
          <p:cNvPr id="95235" name="Line 4"/>
          <p:cNvSpPr>
            <a:spLocks noChangeShapeType="1"/>
          </p:cNvSpPr>
          <p:nvPr/>
        </p:nvSpPr>
        <p:spPr bwMode="auto">
          <a:xfrm>
            <a:off x="4498975" y="2624138"/>
            <a:ext cx="219075" cy="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523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456C5D4C-3957-4F3C-9DAF-C47A7C3188C4}" type="slidenum">
              <a:rPr lang="en-US" smtClean="0">
                <a:latin typeface="Arial" charset="0"/>
                <a:cs typeface="Arial" charset="0"/>
              </a:rPr>
              <a:pPr/>
              <a:t>59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5237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Line 10"/>
          <p:cNvSpPr>
            <a:spLocks noChangeShapeType="1"/>
          </p:cNvSpPr>
          <p:nvPr/>
        </p:nvSpPr>
        <p:spPr bwMode="auto">
          <a:xfrm flipV="1">
            <a:off x="3124200" y="23622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09" name="Line 8"/>
          <p:cNvSpPr>
            <a:spLocks noChangeShapeType="1"/>
          </p:cNvSpPr>
          <p:nvPr/>
        </p:nvSpPr>
        <p:spPr bwMode="auto">
          <a:xfrm flipV="1">
            <a:off x="609600" y="5181600"/>
            <a:ext cx="190500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0" name="Line 44"/>
          <p:cNvSpPr>
            <a:spLocks noChangeShapeType="1"/>
          </p:cNvSpPr>
          <p:nvPr/>
        </p:nvSpPr>
        <p:spPr bwMode="auto">
          <a:xfrm>
            <a:off x="5029200" y="4953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1" name="Line 9"/>
          <p:cNvSpPr>
            <a:spLocks noChangeShapeType="1"/>
          </p:cNvSpPr>
          <p:nvPr/>
        </p:nvSpPr>
        <p:spPr bwMode="auto">
          <a:xfrm>
            <a:off x="5029200" y="48006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2" name="Freeform 5"/>
          <p:cNvSpPr>
            <a:spLocks/>
          </p:cNvSpPr>
          <p:nvPr/>
        </p:nvSpPr>
        <p:spPr bwMode="auto">
          <a:xfrm>
            <a:off x="1314450" y="3143250"/>
            <a:ext cx="5562600" cy="2247900"/>
          </a:xfrm>
          <a:custGeom>
            <a:avLst/>
            <a:gdLst>
              <a:gd name="T0" fmla="*/ 0 w 3504"/>
              <a:gd name="T1" fmla="*/ 2147483647 h 1416"/>
              <a:gd name="T2" fmla="*/ 2147483647 w 3504"/>
              <a:gd name="T3" fmla="*/ 2147483647 h 1416"/>
              <a:gd name="T4" fmla="*/ 2147483647 w 3504"/>
              <a:gd name="T5" fmla="*/ 0 h 1416"/>
              <a:gd name="T6" fmla="*/ 2147483647 w 3504"/>
              <a:gd name="T7" fmla="*/ 2147483647 h 1416"/>
              <a:gd name="T8" fmla="*/ 0 w 3504"/>
              <a:gd name="T9" fmla="*/ 2147483647 h 14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04"/>
              <a:gd name="T16" fmla="*/ 0 h 1416"/>
              <a:gd name="T17" fmla="*/ 3504 w 3504"/>
              <a:gd name="T18" fmla="*/ 1416 h 14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04" h="1416">
                <a:moveTo>
                  <a:pt x="0" y="1416"/>
                </a:moveTo>
                <a:lnTo>
                  <a:pt x="1134" y="450"/>
                </a:lnTo>
                <a:lnTo>
                  <a:pt x="3504" y="0"/>
                </a:lnTo>
                <a:lnTo>
                  <a:pt x="2340" y="1140"/>
                </a:lnTo>
                <a:lnTo>
                  <a:pt x="0" y="1416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3" name="Freeform 31"/>
          <p:cNvSpPr>
            <a:spLocks/>
          </p:cNvSpPr>
          <p:nvPr/>
        </p:nvSpPr>
        <p:spPr bwMode="auto">
          <a:xfrm>
            <a:off x="3105150" y="2609850"/>
            <a:ext cx="1009650" cy="514350"/>
          </a:xfrm>
          <a:custGeom>
            <a:avLst/>
            <a:gdLst>
              <a:gd name="T0" fmla="*/ 0 w 636"/>
              <a:gd name="T1" fmla="*/ 0 h 324"/>
              <a:gd name="T2" fmla="*/ 2147483647 w 636"/>
              <a:gd name="T3" fmla="*/ 2147483647 h 324"/>
              <a:gd name="T4" fmla="*/ 0 60000 65536"/>
              <a:gd name="T5" fmla="*/ 0 60000 65536"/>
              <a:gd name="T6" fmla="*/ 0 w 636"/>
              <a:gd name="T7" fmla="*/ 0 h 324"/>
              <a:gd name="T8" fmla="*/ 636 w 636"/>
              <a:gd name="T9" fmla="*/ 324 h 32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6" h="324">
                <a:moveTo>
                  <a:pt x="0" y="0"/>
                </a:moveTo>
                <a:lnTo>
                  <a:pt x="636" y="324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1263" y="209550"/>
            <a:ext cx="7383462" cy="990600"/>
          </a:xfrm>
        </p:spPr>
        <p:txBody>
          <a:bodyPr/>
          <a:lstStyle/>
          <a:p>
            <a:r>
              <a:rPr lang="en-US" smtClean="0"/>
              <a:t>Three Dimensional Graphing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990600" y="1524000"/>
            <a:ext cx="3124200" cy="454025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cs typeface="+mn-cs"/>
              </a:rPr>
              <a:t>Two variable model</a:t>
            </a: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cs typeface="+mn-cs"/>
            </a:endParaRPr>
          </a:p>
        </p:txBody>
      </p:sp>
      <p:sp>
        <p:nvSpPr>
          <p:cNvPr id="4116" name="Oval 11"/>
          <p:cNvSpPr>
            <a:spLocks noChangeArrowheads="1"/>
          </p:cNvSpPr>
          <p:nvPr/>
        </p:nvSpPr>
        <p:spPr bwMode="auto">
          <a:xfrm>
            <a:off x="3962400" y="2971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5"/>
          <p:cNvSpPr>
            <a:spLocks noChangeShapeType="1"/>
          </p:cNvSpPr>
          <p:nvPr/>
        </p:nvSpPr>
        <p:spPr bwMode="auto">
          <a:xfrm>
            <a:off x="1295400" y="58674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8" name="Line 16"/>
          <p:cNvSpPr>
            <a:spLocks noChangeShapeType="1"/>
          </p:cNvSpPr>
          <p:nvPr/>
        </p:nvSpPr>
        <p:spPr bwMode="auto">
          <a:xfrm flipV="1">
            <a:off x="5029200" y="4800600"/>
            <a:ext cx="18288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9" name="Line 17"/>
          <p:cNvSpPr>
            <a:spLocks noChangeShapeType="1"/>
          </p:cNvSpPr>
          <p:nvPr/>
        </p:nvSpPr>
        <p:spPr bwMode="auto">
          <a:xfrm>
            <a:off x="6858000" y="3124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0" name="Line 18"/>
          <p:cNvSpPr>
            <a:spLocks noChangeShapeType="1"/>
          </p:cNvSpPr>
          <p:nvPr/>
        </p:nvSpPr>
        <p:spPr bwMode="auto">
          <a:xfrm>
            <a:off x="1295400" y="541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1" name="Oval 14"/>
          <p:cNvSpPr>
            <a:spLocks noChangeArrowheads="1"/>
          </p:cNvSpPr>
          <p:nvPr/>
        </p:nvSpPr>
        <p:spPr bwMode="auto">
          <a:xfrm rot="-1124818">
            <a:off x="3886200" y="4267200"/>
            <a:ext cx="457200" cy="228600"/>
          </a:xfrm>
          <a:prstGeom prst="ellipse">
            <a:avLst/>
          </a:prstGeom>
          <a:solidFill>
            <a:srgbClr val="31FF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Line 13"/>
          <p:cNvSpPr>
            <a:spLocks noChangeShapeType="1"/>
          </p:cNvSpPr>
          <p:nvPr/>
        </p:nvSpPr>
        <p:spPr bwMode="auto">
          <a:xfrm>
            <a:off x="4114800" y="3352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3" name="Text Box 22"/>
          <p:cNvSpPr txBox="1">
            <a:spLocks noChangeArrowheads="1"/>
          </p:cNvSpPr>
          <p:nvPr/>
        </p:nvSpPr>
        <p:spPr bwMode="auto">
          <a:xfrm>
            <a:off x="2895600" y="1981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4124" name="Text Box 23"/>
          <p:cNvSpPr txBox="1">
            <a:spLocks noChangeArrowheads="1"/>
          </p:cNvSpPr>
          <p:nvPr/>
        </p:nvSpPr>
        <p:spPr bwMode="auto">
          <a:xfrm>
            <a:off x="228600" y="60198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4125" name="Text Box 24"/>
          <p:cNvSpPr txBox="1">
            <a:spLocks noChangeArrowheads="1"/>
          </p:cNvSpPr>
          <p:nvPr/>
        </p:nvSpPr>
        <p:spPr bwMode="auto">
          <a:xfrm>
            <a:off x="7391400" y="46482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4126" name="Freeform 26"/>
          <p:cNvSpPr>
            <a:spLocks/>
          </p:cNvSpPr>
          <p:nvPr/>
        </p:nvSpPr>
        <p:spPr bwMode="auto">
          <a:xfrm>
            <a:off x="5638800" y="2667000"/>
            <a:ext cx="557213" cy="704850"/>
          </a:xfrm>
          <a:custGeom>
            <a:avLst/>
            <a:gdLst>
              <a:gd name="T0" fmla="*/ 2147483647 w 351"/>
              <a:gd name="T1" fmla="*/ 0 h 444"/>
              <a:gd name="T2" fmla="*/ 2147483647 w 351"/>
              <a:gd name="T3" fmla="*/ 2147483647 h 444"/>
              <a:gd name="T4" fmla="*/ 2147483647 w 351"/>
              <a:gd name="T5" fmla="*/ 2147483647 h 444"/>
              <a:gd name="T6" fmla="*/ 0 60000 65536"/>
              <a:gd name="T7" fmla="*/ 0 60000 65536"/>
              <a:gd name="T8" fmla="*/ 0 60000 65536"/>
              <a:gd name="T9" fmla="*/ 0 w 351"/>
              <a:gd name="T10" fmla="*/ 0 h 444"/>
              <a:gd name="T11" fmla="*/ 351 w 351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1" h="444">
                <a:moveTo>
                  <a:pt x="116" y="0"/>
                </a:moveTo>
                <a:cubicBezTo>
                  <a:pt x="105" y="45"/>
                  <a:pt x="0" y="196"/>
                  <a:pt x="39" y="270"/>
                </a:cubicBezTo>
                <a:cubicBezTo>
                  <a:pt x="78" y="344"/>
                  <a:pt x="286" y="408"/>
                  <a:pt x="351" y="444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7" name="Freeform 32"/>
          <p:cNvSpPr>
            <a:spLocks/>
          </p:cNvSpPr>
          <p:nvPr/>
        </p:nvSpPr>
        <p:spPr bwMode="auto">
          <a:xfrm>
            <a:off x="3114675" y="3724275"/>
            <a:ext cx="1000125" cy="619125"/>
          </a:xfrm>
          <a:custGeom>
            <a:avLst/>
            <a:gdLst>
              <a:gd name="T0" fmla="*/ 0 w 630"/>
              <a:gd name="T1" fmla="*/ 0 h 390"/>
              <a:gd name="T2" fmla="*/ 2147483647 w 630"/>
              <a:gd name="T3" fmla="*/ 2147483647 h 390"/>
              <a:gd name="T4" fmla="*/ 0 60000 65536"/>
              <a:gd name="T5" fmla="*/ 0 60000 65536"/>
              <a:gd name="T6" fmla="*/ 0 w 630"/>
              <a:gd name="T7" fmla="*/ 0 h 390"/>
              <a:gd name="T8" fmla="*/ 630 w 630"/>
              <a:gd name="T9" fmla="*/ 390 h 3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0" h="390">
                <a:moveTo>
                  <a:pt x="0" y="0"/>
                </a:moveTo>
                <a:lnTo>
                  <a:pt x="630" y="390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8" name="Text Box 33"/>
          <p:cNvSpPr txBox="1">
            <a:spLocks noChangeArrowheads="1"/>
          </p:cNvSpPr>
          <p:nvPr/>
        </p:nvSpPr>
        <p:spPr bwMode="auto">
          <a:xfrm>
            <a:off x="2667000" y="243840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  <a:r>
              <a:rPr lang="en-US" baseline="-25000"/>
              <a:t>i</a:t>
            </a:r>
          </a:p>
        </p:txBody>
      </p:sp>
      <p:sp>
        <p:nvSpPr>
          <p:cNvPr id="4129" name="Text Box 34"/>
          <p:cNvSpPr txBox="1">
            <a:spLocks noChangeArrowheads="1"/>
          </p:cNvSpPr>
          <p:nvPr/>
        </p:nvSpPr>
        <p:spPr bwMode="auto">
          <a:xfrm>
            <a:off x="2667000" y="3352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y</a:t>
            </a:r>
            <a:r>
              <a:rPr lang="en-US" baseline="-25000"/>
              <a:t>i</a:t>
            </a:r>
          </a:p>
        </p:txBody>
      </p:sp>
      <p:sp>
        <p:nvSpPr>
          <p:cNvPr id="4130" name="Text Box 35"/>
          <p:cNvSpPr txBox="1">
            <a:spLocks noChangeArrowheads="1"/>
          </p:cNvSpPr>
          <p:nvPr/>
        </p:nvSpPr>
        <p:spPr bwMode="auto">
          <a:xfrm rot="5400000">
            <a:off x="2679701" y="3294062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&lt;</a:t>
            </a:r>
          </a:p>
        </p:txBody>
      </p:sp>
      <p:sp>
        <p:nvSpPr>
          <p:cNvPr id="4131" name="Text Box 38"/>
          <p:cNvSpPr txBox="1">
            <a:spLocks noChangeArrowheads="1"/>
          </p:cNvSpPr>
          <p:nvPr/>
        </p:nvSpPr>
        <p:spPr bwMode="auto">
          <a:xfrm>
            <a:off x="4495800" y="3581400"/>
            <a:ext cx="1755775" cy="461963"/>
          </a:xfrm>
          <a:prstGeom prst="rect">
            <a:avLst/>
          </a:prstGeom>
          <a:solidFill>
            <a:srgbClr val="C8FCF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</a:t>
            </a:r>
            <a:r>
              <a:rPr lang="en-US" baseline="-25000"/>
              <a:t>i</a:t>
            </a:r>
            <a:r>
              <a:rPr lang="en-US"/>
              <a:t> = (y</a:t>
            </a:r>
            <a:r>
              <a:rPr lang="en-US" baseline="-25000"/>
              <a:t>i</a:t>
            </a:r>
            <a:r>
              <a:rPr lang="en-US"/>
              <a:t> – y</a:t>
            </a:r>
            <a:r>
              <a:rPr lang="en-US" baseline="-25000"/>
              <a:t>i</a:t>
            </a:r>
            <a:r>
              <a:rPr lang="en-US"/>
              <a:t>)</a:t>
            </a:r>
          </a:p>
        </p:txBody>
      </p:sp>
      <p:sp>
        <p:nvSpPr>
          <p:cNvPr id="4132" name="Text Box 39"/>
          <p:cNvSpPr txBox="1">
            <a:spLocks noChangeArrowheads="1"/>
          </p:cNvSpPr>
          <p:nvPr/>
        </p:nvSpPr>
        <p:spPr bwMode="auto">
          <a:xfrm rot="5400000">
            <a:off x="5600701" y="35496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&lt;</a:t>
            </a:r>
          </a:p>
        </p:txBody>
      </p:sp>
      <p:sp>
        <p:nvSpPr>
          <p:cNvPr id="4133" name="Line 41"/>
          <p:cNvSpPr>
            <a:spLocks noChangeShapeType="1"/>
          </p:cNvSpPr>
          <p:nvPr/>
        </p:nvSpPr>
        <p:spPr bwMode="auto">
          <a:xfrm>
            <a:off x="1828800" y="5562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34" name="Line 42"/>
          <p:cNvSpPr>
            <a:spLocks noChangeShapeType="1"/>
          </p:cNvSpPr>
          <p:nvPr/>
        </p:nvSpPr>
        <p:spPr bwMode="auto">
          <a:xfrm flipV="1">
            <a:off x="4114800" y="4800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35" name="AutoShape 20"/>
          <p:cNvSpPr>
            <a:spLocks/>
          </p:cNvSpPr>
          <p:nvPr/>
        </p:nvSpPr>
        <p:spPr bwMode="auto">
          <a:xfrm>
            <a:off x="4267200" y="32004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6" name="Text Box 46"/>
          <p:cNvSpPr txBox="1">
            <a:spLocks noChangeArrowheads="1"/>
          </p:cNvSpPr>
          <p:nvPr/>
        </p:nvSpPr>
        <p:spPr bwMode="auto">
          <a:xfrm>
            <a:off x="5410200" y="4343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2i</a:t>
            </a:r>
          </a:p>
        </p:txBody>
      </p:sp>
      <p:sp>
        <p:nvSpPr>
          <p:cNvPr id="4137" name="Text Box 45"/>
          <p:cNvSpPr txBox="1">
            <a:spLocks noChangeArrowheads="1"/>
          </p:cNvSpPr>
          <p:nvPr/>
        </p:nvSpPr>
        <p:spPr bwMode="auto">
          <a:xfrm>
            <a:off x="1300163" y="52181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1i</a:t>
            </a:r>
          </a:p>
        </p:txBody>
      </p:sp>
      <p:sp>
        <p:nvSpPr>
          <p:cNvPr id="4138" name="Oval 12"/>
          <p:cNvSpPr>
            <a:spLocks noChangeArrowheads="1"/>
          </p:cNvSpPr>
          <p:nvPr/>
        </p:nvSpPr>
        <p:spPr bwMode="auto">
          <a:xfrm>
            <a:off x="3886200" y="5486400"/>
            <a:ext cx="457200" cy="228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9" name="Line 21"/>
          <p:cNvSpPr>
            <a:spLocks noChangeShapeType="1"/>
          </p:cNvSpPr>
          <p:nvPr/>
        </p:nvSpPr>
        <p:spPr bwMode="auto">
          <a:xfrm>
            <a:off x="4114800" y="502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40" name="Text Box 48"/>
          <p:cNvSpPr txBox="1">
            <a:spLocks noChangeArrowheads="1"/>
          </p:cNvSpPr>
          <p:nvPr/>
        </p:nvSpPr>
        <p:spPr bwMode="auto">
          <a:xfrm>
            <a:off x="5410200" y="5257800"/>
            <a:ext cx="3581400" cy="1168400"/>
          </a:xfrm>
          <a:prstGeom prst="rect">
            <a:avLst/>
          </a:prstGeom>
          <a:solidFill>
            <a:srgbClr val="C8FC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/>
              <a:t> </a:t>
            </a:r>
            <a:r>
              <a:rPr lang="en-US" sz="2000"/>
              <a:t>The best fit equation, y ,</a:t>
            </a:r>
          </a:p>
          <a:p>
            <a:pPr>
              <a:spcBef>
                <a:spcPct val="15000"/>
              </a:spcBef>
            </a:pPr>
            <a:r>
              <a:rPr lang="en-US" sz="2000"/>
              <a:t>  is found by minimizing the</a:t>
            </a:r>
          </a:p>
          <a:p>
            <a:pPr>
              <a:spcBef>
                <a:spcPct val="15000"/>
              </a:spcBef>
            </a:pPr>
            <a:r>
              <a:rPr lang="en-US" sz="2000"/>
              <a:t>  sum of squared errors, </a:t>
            </a:r>
            <a:r>
              <a:rPr lang="en-US" sz="2000">
                <a:sym typeface="Symbol" pitchFamily="18" charset="2"/>
              </a:rPr>
              <a:t>e</a:t>
            </a:r>
            <a:r>
              <a:rPr lang="en-US" sz="2000" baseline="30000">
                <a:sym typeface="Symbol" pitchFamily="18" charset="2"/>
              </a:rPr>
              <a:t>2</a:t>
            </a:r>
          </a:p>
        </p:txBody>
      </p:sp>
      <p:sp>
        <p:nvSpPr>
          <p:cNvPr id="4141" name="Text Box 49"/>
          <p:cNvSpPr txBox="1">
            <a:spLocks noChangeArrowheads="1"/>
          </p:cNvSpPr>
          <p:nvPr/>
        </p:nvSpPr>
        <p:spPr bwMode="auto">
          <a:xfrm rot="5400000">
            <a:off x="7869238" y="52292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&lt; </a:t>
            </a:r>
          </a:p>
        </p:txBody>
      </p:sp>
      <p:sp>
        <p:nvSpPr>
          <p:cNvPr id="4142" name="Text Box 50"/>
          <p:cNvSpPr txBox="1">
            <a:spLocks noChangeArrowheads="1"/>
          </p:cNvSpPr>
          <p:nvPr/>
        </p:nvSpPr>
        <p:spPr bwMode="auto">
          <a:xfrm>
            <a:off x="3581400" y="205740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Sample observation</a:t>
            </a:r>
          </a:p>
        </p:txBody>
      </p:sp>
      <p:sp>
        <p:nvSpPr>
          <p:cNvPr id="4143" name="Line 51"/>
          <p:cNvSpPr>
            <a:spLocks noChangeShapeType="1"/>
          </p:cNvSpPr>
          <p:nvPr/>
        </p:nvSpPr>
        <p:spPr bwMode="auto">
          <a:xfrm>
            <a:off x="3962400" y="2667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5805488" y="2286000"/>
          <a:ext cx="3060700" cy="561975"/>
        </p:xfrm>
        <a:graphic>
          <a:graphicData uri="http://schemas.openxmlformats.org/presentationml/2006/ole">
            <p:oleObj spid="_x0000_s4107" name="Equation" r:id="rId3" imgW="1244600" imgH="228600" progId="Equation.3">
              <p:embed/>
            </p:oleObj>
          </a:graphicData>
        </a:graphic>
      </p:graphicFrame>
      <p:sp>
        <p:nvSpPr>
          <p:cNvPr id="4144" name="Slide Number Placeholder 4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74E5178C-1BF2-4D50-88AA-B41EE9B87B99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145" name="Footer Placeholder 4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146" name="Text Box 3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62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C6A037E3-86F1-4C80-9AE5-808F632ADDE2}" type="slidenum">
              <a:rPr lang="en-US" smtClean="0">
                <a:latin typeface="Arial" charset="0"/>
                <a:cs typeface="Arial" charset="0"/>
              </a:rPr>
              <a:pPr/>
              <a:t>60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96259" name="Picture 5" descr="copyr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4313"/>
            <a:ext cx="9144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0" name="Rectangle 6"/>
          <p:cNvSpPr>
            <a:spLocks noChangeArrowheads="1"/>
          </p:cNvSpPr>
          <p:nvPr/>
        </p:nvSpPr>
        <p:spPr bwMode="auto">
          <a:xfrm>
            <a:off x="762000" y="4303713"/>
            <a:ext cx="8382000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All rights reserved. No part of this publication may be reproduced, stored in a retrieval system, or transmitted, in any form or by any means, electronic, mechanical, photocopying, recording, or otherwise, without the prior written permission of the publisher. </a:t>
            </a:r>
          </a:p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Printed in the United States of America.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19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078662" cy="990600"/>
          </a:xfrm>
        </p:spPr>
        <p:txBody>
          <a:bodyPr/>
          <a:lstStyle/>
          <a:p>
            <a:pPr eaLnBrk="1" hangingPunct="1">
              <a:lnSpc>
                <a:spcPts val="3600"/>
              </a:lnSpc>
            </a:pPr>
            <a:r>
              <a:rPr lang="en-US" smtClean="0"/>
              <a:t>Estimation of Coefficients</a:t>
            </a:r>
          </a:p>
        </p:txBody>
      </p:sp>
      <p:sp>
        <p:nvSpPr>
          <p:cNvPr id="5124" name="Rectangle 21"/>
          <p:cNvSpPr>
            <a:spLocks noGrp="1" noChangeArrowheads="1"/>
          </p:cNvSpPr>
          <p:nvPr>
            <p:ph idx="1"/>
          </p:nvPr>
        </p:nvSpPr>
        <p:spPr>
          <a:xfrm>
            <a:off x="476250" y="2335213"/>
            <a:ext cx="8375650" cy="4056062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1. The </a:t>
            </a:r>
            <a:r>
              <a:rPr lang="en-US" sz="2400" dirty="0" err="1"/>
              <a:t>x</a:t>
            </a:r>
            <a:r>
              <a:rPr lang="en-US" sz="2400" baseline="-25000" dirty="0" err="1"/>
              <a:t>ji</a:t>
            </a:r>
            <a:r>
              <a:rPr lang="en-US" sz="2400" dirty="0"/>
              <a:t> terms are fixed numbers, or they are realizations of </a:t>
            </a:r>
            <a:r>
              <a:rPr lang="en-US" sz="2400" dirty="0" smtClean="0"/>
              <a:t>random variables</a:t>
            </a:r>
            <a:r>
              <a:rPr lang="en-US" sz="2400" dirty="0"/>
              <a:t>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/>
              <a:t>that are independent of the error terms, </a:t>
            </a:r>
            <a:r>
              <a:rPr lang="el-GR" sz="2400" dirty="0" smtClean="0">
                <a:cs typeface="Arial" charset="0"/>
                <a:sym typeface="Symbol" pitchFamily="18" charset="2"/>
              </a:rPr>
              <a:t>ε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</a:p>
          <a:p>
            <a:pPr>
              <a:defRPr/>
            </a:pPr>
            <a:r>
              <a:rPr lang="en-US" sz="2400" dirty="0" smtClean="0"/>
              <a:t>2. </a:t>
            </a:r>
            <a:r>
              <a:rPr lang="en-US" sz="2400" dirty="0"/>
              <a:t>The expected value of the random variable Y is a linear function of </a:t>
            </a:r>
            <a:r>
              <a:rPr lang="en-US" sz="2400" dirty="0" smtClean="0"/>
              <a:t>the independent </a:t>
            </a:r>
            <a:r>
              <a:rPr lang="en-US" sz="2400" dirty="0" err="1"/>
              <a:t>X</a:t>
            </a:r>
            <a:r>
              <a:rPr lang="en-US" sz="2400" baseline="-25000" dirty="0" err="1"/>
              <a:t>j</a:t>
            </a:r>
            <a:r>
              <a:rPr lang="en-US" sz="2400" dirty="0"/>
              <a:t> variables</a:t>
            </a:r>
            <a:r>
              <a:rPr lang="en-US" sz="2400" dirty="0" smtClean="0"/>
              <a:t>.</a:t>
            </a:r>
          </a:p>
          <a:p>
            <a:pPr>
              <a:defRPr/>
            </a:pPr>
            <a:r>
              <a:rPr lang="en-US" sz="2400" dirty="0" smtClean="0"/>
              <a:t>3. The error terms are normally distributed random variables with mean 0 and a constant variance, </a:t>
            </a:r>
            <a:r>
              <a:rPr lang="en-US" sz="2400" dirty="0" smtClean="0">
                <a:sym typeface="Symbol" pitchFamily="18" charset="2"/>
              </a:rPr>
              <a:t></a:t>
            </a:r>
            <a:r>
              <a:rPr lang="en-US" sz="2400" baseline="30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.  </a:t>
            </a:r>
          </a:p>
          <a:p>
            <a:pPr marL="533400" indent="-533400" eaLnBrk="1" hangingPunct="1">
              <a:defRPr/>
            </a:pPr>
            <a:endParaRPr lang="en-US" sz="2400" dirty="0" smtClean="0">
              <a:sym typeface="Symbol" pitchFamily="18" charset="2"/>
            </a:endParaRPr>
          </a:p>
          <a:p>
            <a:pPr marL="533400" indent="-533400" eaLnBrk="1" hangingPunct="1">
              <a:defRPr/>
            </a:pPr>
            <a:endParaRPr lang="en-US" sz="2400" dirty="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ym typeface="Symbol" pitchFamily="18" charset="2"/>
              </a:rPr>
              <a:t>(The constant variance property is called 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homoscedasticity</a:t>
            </a:r>
            <a:r>
              <a:rPr lang="en-US" sz="2400" dirty="0" smtClean="0">
                <a:sym typeface="Symbol" pitchFamily="18" charset="2"/>
              </a:rPr>
              <a:t>)</a:t>
            </a:r>
          </a:p>
        </p:txBody>
      </p: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1755775" y="5308600"/>
          <a:ext cx="5716588" cy="461963"/>
        </p:xfrm>
        <a:graphic>
          <a:graphicData uri="http://schemas.openxmlformats.org/presentationml/2006/ole">
            <p:oleObj spid="_x0000_s5132" name="Equation" r:id="rId3" imgW="2832100" imgH="228600" progId="Equation.3">
              <p:embed/>
            </p:oleObj>
          </a:graphicData>
        </a:graphic>
      </p:graphicFrame>
      <p:sp>
        <p:nvSpPr>
          <p:cNvPr id="513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A019C050-523F-4D5B-BEC0-A44626AD0970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36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137" name="TextBox 6"/>
          <p:cNvSpPr txBox="1">
            <a:spLocks noChangeArrowheads="1"/>
          </p:cNvSpPr>
          <p:nvPr/>
        </p:nvSpPr>
        <p:spPr bwMode="auto">
          <a:xfrm>
            <a:off x="373063" y="51593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12.2</a:t>
            </a:r>
          </a:p>
        </p:txBody>
      </p:sp>
      <p:sp>
        <p:nvSpPr>
          <p:cNvPr id="5138" name="Rectangle 1"/>
          <p:cNvSpPr>
            <a:spLocks noChangeArrowheads="1"/>
          </p:cNvSpPr>
          <p:nvPr/>
        </p:nvSpPr>
        <p:spPr bwMode="auto">
          <a:xfrm>
            <a:off x="914400" y="1644650"/>
            <a:ext cx="77533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Standard Multiple Regression Assumptions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sz="2400" dirty="0" smtClean="0">
                <a:sym typeface="Symbol" pitchFamily="18" charset="2"/>
              </a:rPr>
              <a:t>4. The random error terms, </a:t>
            </a:r>
            <a:r>
              <a:rPr lang="el-GR" sz="2400" dirty="0" smtClean="0">
                <a:cs typeface="Arial" charset="0"/>
                <a:sym typeface="Symbol" pitchFamily="18" charset="2"/>
              </a:rPr>
              <a:t>ε</a:t>
            </a:r>
            <a:r>
              <a:rPr lang="en-US" sz="2400" baseline="-25000" dirty="0" err="1" smtClean="0">
                <a:cs typeface="Arial" charset="0"/>
                <a:sym typeface="Symbol" pitchFamily="18" charset="2"/>
              </a:rPr>
              <a:t>i</a:t>
            </a:r>
            <a:r>
              <a:rPr lang="en-US" sz="2400" dirty="0" smtClean="0">
                <a:sym typeface="Symbol" pitchFamily="18" charset="2"/>
              </a:rPr>
              <a:t> , are not correlated with one another, so that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sz="2400" dirty="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sz="2400" dirty="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sz="2400" dirty="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sz="2400" dirty="0" smtClean="0">
                <a:sym typeface="Symbol" pitchFamily="18" charset="2"/>
              </a:rPr>
              <a:t>5. It is not possible to find a set of numbers,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sym typeface="Symbol" pitchFamily="18" charset="2"/>
              </a:rPr>
              <a:t>	</a:t>
            </a:r>
            <a:r>
              <a:rPr lang="en-US" sz="2400" dirty="0" smtClean="0">
                <a:sym typeface="Symbol" pitchFamily="18" charset="2"/>
              </a:rPr>
              <a:t>c</a:t>
            </a:r>
            <a:r>
              <a:rPr lang="en-US" sz="2400" baseline="-25000" dirty="0" smtClean="0">
                <a:sym typeface="Symbol" pitchFamily="18" charset="2"/>
              </a:rPr>
              <a:t>0</a:t>
            </a:r>
            <a:r>
              <a:rPr lang="en-US" sz="2400" dirty="0" smtClean="0">
                <a:sym typeface="Symbol" pitchFamily="18" charset="2"/>
              </a:rPr>
              <a:t>, c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, . . . , </a:t>
            </a:r>
            <a:r>
              <a:rPr lang="en-US" sz="2400" dirty="0" err="1" smtClean="0">
                <a:sym typeface="Symbol" pitchFamily="18" charset="2"/>
              </a:rPr>
              <a:t>c</a:t>
            </a:r>
            <a:r>
              <a:rPr lang="en-US" sz="2400" baseline="-25000" dirty="0" err="1" smtClean="0">
                <a:sym typeface="Symbol" pitchFamily="18" charset="2"/>
              </a:rPr>
              <a:t>k</a:t>
            </a:r>
            <a:r>
              <a:rPr lang="en-US" sz="2400" dirty="0" smtClean="0">
                <a:sym typeface="Symbol" pitchFamily="18" charset="2"/>
              </a:rPr>
              <a:t>, such that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sz="2400" dirty="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sz="2400" dirty="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sz="2400" dirty="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ym typeface="Symbol" pitchFamily="18" charset="2"/>
              </a:rPr>
              <a:t>	(This is the property of no linear relation for the </a:t>
            </a:r>
            <a:r>
              <a:rPr lang="en-US" sz="2400" dirty="0" err="1" smtClean="0">
                <a:sym typeface="Symbol" pitchFamily="18" charset="2"/>
              </a:rPr>
              <a:t>X</a:t>
            </a:r>
            <a:r>
              <a:rPr lang="en-US" sz="2400" baseline="-25000" dirty="0" err="1" smtClean="0">
                <a:sym typeface="Symbol" pitchFamily="18" charset="2"/>
              </a:rPr>
              <a:t>j</a:t>
            </a:r>
            <a:r>
              <a:rPr lang="en-US" sz="2400" dirty="0" err="1" smtClean="0">
                <a:sym typeface="Symbol" pitchFamily="18" charset="2"/>
              </a:rPr>
              <a:t>s</a:t>
            </a:r>
            <a:r>
              <a:rPr lang="en-US" sz="2400" dirty="0" smtClean="0">
                <a:sym typeface="Symbol" pitchFamily="18" charset="2"/>
              </a:rPr>
              <a:t>)</a:t>
            </a:r>
          </a:p>
        </p:txBody>
      </p:sp>
      <p:sp>
        <p:nvSpPr>
          <p:cNvPr id="6169" name="Text Box 3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3071813" y="2879725"/>
          <a:ext cx="3468687" cy="534988"/>
        </p:xfrm>
        <a:graphic>
          <a:graphicData uri="http://schemas.openxmlformats.org/presentationml/2006/ole">
            <p:oleObj spid="_x0000_s6166" name="Equation" r:id="rId3" imgW="1562100" imgH="241300" progId="Equation.3">
              <p:embed/>
            </p:oleObj>
          </a:graphicData>
        </a:graphic>
      </p:graphicFrame>
      <p:graphicFrame>
        <p:nvGraphicFramePr>
          <p:cNvPr id="6167" name="Object 23"/>
          <p:cNvGraphicFramePr>
            <a:graphicFrameLocks noChangeAspect="1"/>
          </p:cNvGraphicFramePr>
          <p:nvPr/>
        </p:nvGraphicFramePr>
        <p:xfrm>
          <a:off x="2451100" y="4856163"/>
          <a:ext cx="4813300" cy="541337"/>
        </p:xfrm>
        <a:graphic>
          <a:graphicData uri="http://schemas.openxmlformats.org/presentationml/2006/ole">
            <p:oleObj spid="_x0000_s6167" name="Equation" r:id="rId4" imgW="2032000" imgH="228600" progId="Equation.3">
              <p:embed/>
            </p:oleObj>
          </a:graphicData>
        </a:graphic>
      </p:graphicFrame>
      <p:sp>
        <p:nvSpPr>
          <p:cNvPr id="6170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AD87BC70-2EA0-40D1-B67F-3BE324C9ED38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171" name="Rectangle 19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ts val="3600"/>
              </a:lnSpc>
            </a:pPr>
            <a:r>
              <a:rPr lang="en-US" smtClean="0"/>
              <a:t>Standard Multiple Regression Assumptions</a:t>
            </a:r>
          </a:p>
        </p:txBody>
      </p:sp>
      <p:sp>
        <p:nvSpPr>
          <p:cNvPr id="6172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Example: </a:t>
            </a:r>
            <a:br>
              <a:rPr lang="en-US" smtClean="0"/>
            </a:br>
            <a:r>
              <a:rPr lang="en-US" smtClean="0"/>
              <a:t>2 Independent Variables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8001000" cy="4114800"/>
          </a:xfrm>
        </p:spPr>
        <p:txBody>
          <a:bodyPr/>
          <a:lstStyle/>
          <a:p>
            <a:pPr eaLnBrk="1" hangingPunct="1"/>
            <a:r>
              <a:rPr lang="en-US" smtClean="0"/>
              <a:t>A distributor of frozen desert pies wants to evaluate factors thought to influence demand</a:t>
            </a:r>
          </a:p>
          <a:p>
            <a:pPr eaLnBrk="1" hangingPunct="1">
              <a:buFont typeface="Wingdings" pitchFamily="2" charset="2"/>
              <a:buNone/>
            </a:pPr>
            <a:endParaRPr lang="en-US" sz="1400" smtClean="0"/>
          </a:p>
          <a:p>
            <a:pPr lvl="1" eaLnBrk="1" hangingPunct="1"/>
            <a:r>
              <a:rPr lang="en-US" sz="2500" smtClean="0">
                <a:solidFill>
                  <a:srgbClr val="0000FF"/>
                </a:solidFill>
              </a:rPr>
              <a:t>Dependent variable:       Pie sales (units per week)</a:t>
            </a:r>
          </a:p>
          <a:p>
            <a:pPr lvl="1" eaLnBrk="1" hangingPunct="1"/>
            <a:r>
              <a:rPr lang="en-US" sz="2500" smtClean="0">
                <a:solidFill>
                  <a:srgbClr val="008000"/>
                </a:solidFill>
              </a:rPr>
              <a:t>Independent variables:   </a:t>
            </a:r>
            <a:r>
              <a:rPr lang="en-US" smtClean="0">
                <a:solidFill>
                  <a:srgbClr val="008000"/>
                </a:solidFill>
              </a:rPr>
              <a:t>Price (in $)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8000"/>
                </a:solidFill>
              </a:rPr>
              <a:t>				           </a:t>
            </a:r>
            <a:r>
              <a:rPr lang="en-US" sz="2400" smtClean="0">
                <a:solidFill>
                  <a:srgbClr val="008000"/>
                </a:solidFill>
              </a:rPr>
              <a:t>Advertising ($100’s)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Data are collected for 15 weeks</a:t>
            </a:r>
          </a:p>
        </p:txBody>
      </p:sp>
      <p:pic>
        <p:nvPicPr>
          <p:cNvPr id="59395" name="Picture 4" descr="j02289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4859338"/>
            <a:ext cx="2143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AutoShape 5"/>
          <p:cNvSpPr>
            <a:spLocks/>
          </p:cNvSpPr>
          <p:nvPr/>
        </p:nvSpPr>
        <p:spPr bwMode="auto">
          <a:xfrm>
            <a:off x="5029200" y="33528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12-</a:t>
            </a:r>
            <a:fld id="{A463EE88-B270-44BF-8417-BE69E85ECD19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9398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bold-7e">
  <a:themeElements>
    <a:clrScheme name="PrenHall-newbold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-newbol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-newbold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</TotalTime>
  <Pages>20</Pages>
  <Words>3809</Words>
  <Application>Microsoft Office PowerPoint</Application>
  <PresentationFormat>On-screen Show (4:3)</PresentationFormat>
  <Paragraphs>1211</Paragraphs>
  <Slides>60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Wingdings</vt:lpstr>
      <vt:lpstr>Symbol</vt:lpstr>
      <vt:lpstr>Times New Roman</vt:lpstr>
      <vt:lpstr>MT Extra</vt:lpstr>
      <vt:lpstr>System</vt:lpstr>
      <vt:lpstr>newbold-7e</vt:lpstr>
      <vt:lpstr>newbold-7e</vt:lpstr>
      <vt:lpstr>Equation</vt:lpstr>
      <vt:lpstr>Clip</vt:lpstr>
      <vt:lpstr>Chart</vt:lpstr>
      <vt:lpstr>Slide 1</vt:lpstr>
      <vt:lpstr>Chapter Goals</vt:lpstr>
      <vt:lpstr>The Multiple Regression Model</vt:lpstr>
      <vt:lpstr>Multiple Regression Equation</vt:lpstr>
      <vt:lpstr>Three Dimensional Graphing</vt:lpstr>
      <vt:lpstr>Three Dimensional Graphing</vt:lpstr>
      <vt:lpstr>Estimation of Coefficients</vt:lpstr>
      <vt:lpstr>Standard Multiple Regression Assumptions</vt:lpstr>
      <vt:lpstr>Example:  2 Independent Variables</vt:lpstr>
      <vt:lpstr>Pie Sales Example</vt:lpstr>
      <vt:lpstr>Estimating a Multiple Linear  Regression Equation</vt:lpstr>
      <vt:lpstr>Multiple Regression Output</vt:lpstr>
      <vt:lpstr>The Multiple Regression Equation</vt:lpstr>
      <vt:lpstr>Explanatory Power of a  Multiple Regression Equation</vt:lpstr>
      <vt:lpstr>Coefficient of Determination, R2</vt:lpstr>
      <vt:lpstr>Estimation of Error Variance</vt:lpstr>
      <vt:lpstr>Standard Error, se</vt:lpstr>
      <vt:lpstr>Adjusted Coefficient of Determination, </vt:lpstr>
      <vt:lpstr>Adjusted Coefficient of Determination, </vt:lpstr>
      <vt:lpstr>Slide 20</vt:lpstr>
      <vt:lpstr>Coefficient of Multiple Correlation</vt:lpstr>
      <vt:lpstr>Conf. Intervals and Hypothesis Tests for Regression Coefficients</vt:lpstr>
      <vt:lpstr>Confidence Intervals</vt:lpstr>
      <vt:lpstr>Confidence Intervals</vt:lpstr>
      <vt:lpstr>Hypothesis Tests</vt:lpstr>
      <vt:lpstr>Evaluating Individual  Regression Coefficients</vt:lpstr>
      <vt:lpstr>Evaluating Individual  Regression Coefficients</vt:lpstr>
      <vt:lpstr>Slide 28</vt:lpstr>
      <vt:lpstr>Tests on Regression Coefficients</vt:lpstr>
      <vt:lpstr>F-Test for Overall Significance</vt:lpstr>
      <vt:lpstr>F-Test for Overall Significance</vt:lpstr>
      <vt:lpstr>F-Test for Overall Significance</vt:lpstr>
      <vt:lpstr>Test on a Subset of Regression Coefficients</vt:lpstr>
      <vt:lpstr>Tests on a Subset of Regression Coefficients</vt:lpstr>
      <vt:lpstr>Prediction</vt:lpstr>
      <vt:lpstr>Predictions from a  Multiple Regression Model</vt:lpstr>
      <vt:lpstr>Transformations for  Nonlinear Regression Models</vt:lpstr>
      <vt:lpstr>Quadratic Model Transformations</vt:lpstr>
      <vt:lpstr>Linear vs. Nonlinear Fit</vt:lpstr>
      <vt:lpstr>Quadratic Regression Model</vt:lpstr>
      <vt:lpstr>Testing for Significance: Quadratic Effect</vt:lpstr>
      <vt:lpstr>Testing for Significance: Quadratic Effect</vt:lpstr>
      <vt:lpstr>Testing for Significance: Quadratic Effect</vt:lpstr>
      <vt:lpstr>Example: Quadratic Model</vt:lpstr>
      <vt:lpstr>Example: Quadratic Model</vt:lpstr>
      <vt:lpstr>Example: Quadratic Model</vt:lpstr>
      <vt:lpstr>Logarithmic Transformations</vt:lpstr>
      <vt:lpstr>Interpretation of coefficients</vt:lpstr>
      <vt:lpstr>Dummy Variables for Regression Models</vt:lpstr>
      <vt:lpstr>Dummy Variable Example  </vt:lpstr>
      <vt:lpstr>Dummy Variable Example </vt:lpstr>
      <vt:lpstr>Interpreting the  Dummy Variable Coefficient</vt:lpstr>
      <vt:lpstr>Differences in Slope</vt:lpstr>
      <vt:lpstr>Effect of Interaction</vt:lpstr>
      <vt:lpstr>Interaction Example</vt:lpstr>
      <vt:lpstr>Significance of Interaction Term</vt:lpstr>
      <vt:lpstr>Multiple Regression Analysis Application Procedure</vt:lpstr>
      <vt:lpstr>Analysis of Residuals</vt:lpstr>
      <vt:lpstr>Chapter Summary</vt:lpstr>
      <vt:lpstr>Slide 60</vt:lpstr>
    </vt:vector>
  </TitlesOfParts>
  <Company>Dirk Yandell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 and Economics, 7/e</dc:title>
  <dc:subject>Chapter 12</dc:subject>
  <dc:creator>Drik Yandell</dc:creator>
  <cp:lastModifiedBy>UMURRM2</cp:lastModifiedBy>
  <cp:revision>93</cp:revision>
  <cp:lastPrinted>1998-11-22T23:37:53Z</cp:lastPrinted>
  <dcterms:created xsi:type="dcterms:W3CDTF">2001-02-27T22:54:40Z</dcterms:created>
  <dcterms:modified xsi:type="dcterms:W3CDTF">2012-03-21T18:21:46Z</dcterms:modified>
</cp:coreProperties>
</file>