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489" r:id="rId2"/>
    <p:sldId id="431" r:id="rId3"/>
    <p:sldId id="454" r:id="rId4"/>
    <p:sldId id="461" r:id="rId5"/>
    <p:sldId id="462" r:id="rId6"/>
    <p:sldId id="463" r:id="rId7"/>
    <p:sldId id="464" r:id="rId8"/>
    <p:sldId id="458" r:id="rId9"/>
    <p:sldId id="459" r:id="rId10"/>
    <p:sldId id="460" r:id="rId11"/>
    <p:sldId id="456" r:id="rId12"/>
    <p:sldId id="457" r:id="rId13"/>
    <p:sldId id="465" r:id="rId14"/>
    <p:sldId id="469" r:id="rId15"/>
    <p:sldId id="467" r:id="rId16"/>
    <p:sldId id="468" r:id="rId17"/>
    <p:sldId id="471" r:id="rId18"/>
    <p:sldId id="490" r:id="rId19"/>
    <p:sldId id="475" r:id="rId20"/>
    <p:sldId id="472" r:id="rId21"/>
    <p:sldId id="421" r:id="rId22"/>
    <p:sldId id="422" r:id="rId23"/>
    <p:sldId id="423" r:id="rId24"/>
    <p:sldId id="424" r:id="rId25"/>
    <p:sldId id="495" r:id="rId26"/>
    <p:sldId id="433" r:id="rId27"/>
    <p:sldId id="491" r:id="rId28"/>
    <p:sldId id="502" r:id="rId29"/>
    <p:sldId id="437" r:id="rId30"/>
    <p:sldId id="485" r:id="rId31"/>
    <p:sldId id="492" r:id="rId32"/>
    <p:sldId id="446" r:id="rId33"/>
    <p:sldId id="503" r:id="rId34"/>
    <p:sldId id="447" r:id="rId35"/>
    <p:sldId id="493" r:id="rId36"/>
    <p:sldId id="448" r:id="rId37"/>
    <p:sldId id="487" r:id="rId38"/>
    <p:sldId id="449" r:id="rId39"/>
    <p:sldId id="450" r:id="rId40"/>
    <p:sldId id="477" r:id="rId41"/>
    <p:sldId id="488" r:id="rId42"/>
    <p:sldId id="476" r:id="rId43"/>
    <p:sldId id="494" r:id="rId44"/>
  </p:sldIdLst>
  <p:sldSz cx="9144000" cy="6858000" type="screen4x3"/>
  <p:notesSz cx="6858000" cy="9144000"/>
  <p:embeddedFontLst>
    <p:embeddedFont>
      <p:font typeface="MT Extra" pitchFamily="18" charset="2"/>
      <p:regular r:id="rId4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3333FF"/>
    <a:srgbClr val="3333CC"/>
    <a:srgbClr val="FDE0BD"/>
    <a:srgbClr val="F983C1"/>
    <a:srgbClr val="99FF33"/>
    <a:srgbClr val="CCCC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97175" autoAdjust="0"/>
  </p:normalViewPr>
  <p:slideViewPr>
    <p:cSldViewPr>
      <p:cViewPr varScale="1">
        <p:scale>
          <a:sx n="88" d="100"/>
          <a:sy n="88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0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13	</a:t>
            </a:r>
            <a:r>
              <a:rPr lang="en-US" sz="1200" b="1" dirty="0">
                <a:latin typeface="Arial" pitchFamily="34" charset="0"/>
                <a:cs typeface="+mn-cs"/>
              </a:rPr>
              <a:t>	</a:t>
            </a:r>
            <a:r>
              <a:rPr lang="en-US" sz="1200" dirty="0">
                <a:latin typeface="Arial" pitchFamily="34" charset="0"/>
                <a:cs typeface="+mn-cs"/>
              </a:rPr>
              <a:t>13-</a:t>
            </a:r>
            <a:fld id="{7ED0E72C-A066-4E33-BD7D-7AEB84CDB232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533400"/>
            <a:ext cx="3810000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13		13-</a:t>
            </a:r>
            <a:fld id="{8D99A31D-24D8-4EF8-B378-86CADD670B3B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038600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13-</a:t>
            </a:r>
            <a:fld id="{DF0527F3-8991-4F19-913D-B12B5B492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13-</a:t>
            </a:r>
            <a:fld id="{1BB91E4D-32C1-4864-B65E-736A6C1D4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13-</a:t>
            </a:r>
            <a:fld id="{4467118E-8A5D-43B8-9F5C-9E40C1E92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13-</a:t>
            </a:r>
            <a:fld id="{EF9F0074-01A6-4154-8215-2CB0FCA51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13-</a:t>
            </a:r>
            <a:fld id="{8C845207-61B6-410B-B6BB-39A0465CD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389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13-</a:t>
            </a:r>
            <a:fld id="{F3BC2804-39B8-4E57-9646-BF5D389F5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8438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78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57600"/>
            <a:ext cx="7543800" cy="2286000"/>
          </a:xfrm>
        </p:spPr>
        <p:txBody>
          <a:bodyPr/>
          <a:lstStyle/>
          <a:p>
            <a:pPr eaLnBrk="1" hangingPunct="1"/>
            <a:r>
              <a:rPr lang="en-US" sz="3100" b="1" smtClean="0"/>
              <a:t>Chapter 13</a:t>
            </a:r>
          </a:p>
          <a:p>
            <a:pPr eaLnBrk="1" hangingPunct="1"/>
            <a:endParaRPr lang="en-US" sz="3100" smtClean="0"/>
          </a:p>
          <a:p>
            <a:pPr eaLnBrk="1" hangingPunct="1"/>
            <a:r>
              <a:rPr lang="en-US" sz="3100" smtClean="0"/>
              <a:t>Additional Topics in </a:t>
            </a:r>
          </a:p>
          <a:p>
            <a:pPr eaLnBrk="1" hangingPunct="1"/>
            <a:r>
              <a:rPr lang="en-US" sz="3100" smtClean="0"/>
              <a:t>Regression Analysis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7B2AD742-E764-4831-84C3-B9C80823DA40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Interpreting the Dummy Variable Coefficients (with 3 Levels)</a:t>
            </a:r>
          </a:p>
        </p:txBody>
      </p:sp>
      <p:sp>
        <p:nvSpPr>
          <p:cNvPr id="20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082" name="Object 34"/>
          <p:cNvGraphicFramePr>
            <a:graphicFrameLocks noChangeAspect="1"/>
          </p:cNvGraphicFramePr>
          <p:nvPr/>
        </p:nvGraphicFramePr>
        <p:xfrm>
          <a:off x="258763" y="5715000"/>
          <a:ext cx="4386262" cy="514350"/>
        </p:xfrm>
        <a:graphic>
          <a:graphicData uri="http://schemas.openxmlformats.org/presentationml/2006/ole">
            <p:oleObj spid="_x0000_s2082" name="Equation" r:id="rId3" imgW="1828800" imgH="215900" progId="Equation.3">
              <p:embed/>
            </p:oleObj>
          </a:graphicData>
        </a:graphic>
      </p:graphicFrame>
      <p:graphicFrame>
        <p:nvGraphicFramePr>
          <p:cNvPr id="2083" name="Object 35"/>
          <p:cNvGraphicFramePr>
            <a:graphicFrameLocks noChangeAspect="1"/>
          </p:cNvGraphicFramePr>
          <p:nvPr/>
        </p:nvGraphicFramePr>
        <p:xfrm>
          <a:off x="258763" y="4419600"/>
          <a:ext cx="4418012" cy="514350"/>
        </p:xfrm>
        <a:graphic>
          <a:graphicData uri="http://schemas.openxmlformats.org/presentationml/2006/ole">
            <p:oleObj spid="_x0000_s2083" name="Equation" r:id="rId4" imgW="1841500" imgH="215900" progId="Equation.3">
              <p:embed/>
            </p:oleObj>
          </a:graphicData>
        </a:graphic>
      </p:graphicFrame>
      <p:sp>
        <p:nvSpPr>
          <p:cNvPr id="2088" name="Text Box 5"/>
          <p:cNvSpPr txBox="1">
            <a:spLocks noChangeArrowheads="1"/>
          </p:cNvSpPr>
          <p:nvPr/>
        </p:nvSpPr>
        <p:spPr bwMode="auto">
          <a:xfrm>
            <a:off x="5334000" y="2971800"/>
            <a:ext cx="3657600" cy="162877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With the same square feet, a ranch will have an estimated average price of 23.53 thousand dollars more than a condo</a:t>
            </a:r>
          </a:p>
        </p:txBody>
      </p:sp>
      <p:sp>
        <p:nvSpPr>
          <p:cNvPr id="2089" name="Text Box 6"/>
          <p:cNvSpPr txBox="1">
            <a:spLocks noChangeArrowheads="1"/>
          </p:cNvSpPr>
          <p:nvPr/>
        </p:nvSpPr>
        <p:spPr bwMode="auto">
          <a:xfrm>
            <a:off x="5334000" y="4876800"/>
            <a:ext cx="3657600" cy="1628775"/>
          </a:xfrm>
          <a:prstGeom prst="rect">
            <a:avLst/>
          </a:prstGeom>
          <a:solidFill>
            <a:srgbClr val="BEF8C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With the same square feet, a split-level will have an estimated average price of 18.84 thousand dollars more than a condo.</a:t>
            </a:r>
          </a:p>
        </p:txBody>
      </p:sp>
      <p:sp>
        <p:nvSpPr>
          <p:cNvPr id="2090" name="Line 7"/>
          <p:cNvSpPr>
            <a:spLocks noChangeShapeType="1"/>
          </p:cNvSpPr>
          <p:nvPr/>
        </p:nvSpPr>
        <p:spPr bwMode="auto">
          <a:xfrm flipH="1">
            <a:off x="4724400" y="3886200"/>
            <a:ext cx="6096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Line 8"/>
          <p:cNvSpPr>
            <a:spLocks noChangeShapeType="1"/>
          </p:cNvSpPr>
          <p:nvPr/>
        </p:nvSpPr>
        <p:spPr bwMode="auto">
          <a:xfrm flipH="1">
            <a:off x="4724400" y="5791200"/>
            <a:ext cx="60960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2" name="Text Box 9"/>
          <p:cNvSpPr txBox="1">
            <a:spLocks noChangeArrowheads="1"/>
          </p:cNvSpPr>
          <p:nvPr/>
        </p:nvSpPr>
        <p:spPr bwMode="auto">
          <a:xfrm>
            <a:off x="1066800" y="1524000"/>
            <a:ext cx="476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Consider the regression equation:</a:t>
            </a:r>
          </a:p>
        </p:txBody>
      </p:sp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1339850" y="1981200"/>
          <a:ext cx="6307138" cy="544513"/>
        </p:xfrm>
        <a:graphic>
          <a:graphicData uri="http://schemas.openxmlformats.org/presentationml/2006/ole">
            <p:oleObj spid="_x0000_s2084" name="Equation" r:id="rId5" imgW="2628900" imgH="228600" progId="Equation.3">
              <p:embed/>
            </p:oleObj>
          </a:graphicData>
        </a:graphic>
      </p:graphicFrame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244475" y="3200400"/>
          <a:ext cx="3135313" cy="514350"/>
        </p:xfrm>
        <a:graphic>
          <a:graphicData uri="http://schemas.openxmlformats.org/presentationml/2006/ole">
            <p:oleObj spid="_x0000_s2085" name="Equation" r:id="rId6" imgW="1307532" imgH="215806" progId="Equation.3">
              <p:embed/>
            </p:oleObj>
          </a:graphicData>
        </a:graphic>
      </p:graphicFrame>
      <p:sp>
        <p:nvSpPr>
          <p:cNvPr id="2093" name="Text Box 12"/>
          <p:cNvSpPr txBox="1">
            <a:spLocks noChangeArrowheads="1"/>
          </p:cNvSpPr>
          <p:nvPr/>
        </p:nvSpPr>
        <p:spPr bwMode="auto">
          <a:xfrm>
            <a:off x="152400" y="2743200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a condo: x</a:t>
            </a:r>
            <a:r>
              <a:rPr lang="en-US" baseline="-25000"/>
              <a:t>2</a:t>
            </a:r>
            <a:r>
              <a:rPr lang="en-US"/>
              <a:t> = x</a:t>
            </a:r>
            <a:r>
              <a:rPr lang="en-US" baseline="-25000"/>
              <a:t>3</a:t>
            </a:r>
            <a:r>
              <a:rPr lang="en-US"/>
              <a:t> = 0</a:t>
            </a:r>
          </a:p>
        </p:txBody>
      </p:sp>
      <p:sp>
        <p:nvSpPr>
          <p:cNvPr id="2094" name="Text Box 13"/>
          <p:cNvSpPr txBox="1">
            <a:spLocks noChangeArrowheads="1"/>
          </p:cNvSpPr>
          <p:nvPr/>
        </p:nvSpPr>
        <p:spPr bwMode="auto">
          <a:xfrm>
            <a:off x="152400" y="3962400"/>
            <a:ext cx="364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a ranch: x</a:t>
            </a:r>
            <a:r>
              <a:rPr lang="en-US" baseline="-25000"/>
              <a:t>2</a:t>
            </a:r>
            <a:r>
              <a:rPr lang="en-US"/>
              <a:t> = 1; x</a:t>
            </a:r>
            <a:r>
              <a:rPr lang="en-US" baseline="-25000"/>
              <a:t>3</a:t>
            </a:r>
            <a:r>
              <a:rPr lang="en-US"/>
              <a:t> = 0</a:t>
            </a:r>
          </a:p>
        </p:txBody>
      </p:sp>
      <p:sp>
        <p:nvSpPr>
          <p:cNvPr id="2095" name="Text Box 14"/>
          <p:cNvSpPr txBox="1">
            <a:spLocks noChangeArrowheads="1"/>
          </p:cNvSpPr>
          <p:nvPr/>
        </p:nvSpPr>
        <p:spPr bwMode="auto">
          <a:xfrm>
            <a:off x="152400" y="5257800"/>
            <a:ext cx="413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a split level: x</a:t>
            </a:r>
            <a:r>
              <a:rPr lang="en-US" baseline="-25000"/>
              <a:t>2</a:t>
            </a:r>
            <a:r>
              <a:rPr lang="en-US"/>
              <a:t> = 0; x</a:t>
            </a:r>
            <a:r>
              <a:rPr lang="en-US" baseline="-25000"/>
              <a:t>3</a:t>
            </a:r>
            <a:r>
              <a:rPr lang="en-US"/>
              <a:t> = 1</a:t>
            </a:r>
          </a:p>
        </p:txBody>
      </p:sp>
      <p:sp>
        <p:nvSpPr>
          <p:cNvPr id="2096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D7AAA927-37F0-4E7F-A77C-803CD67BEA85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ChangeArrowheads="1"/>
          </p:cNvSpPr>
          <p:nvPr/>
        </p:nvSpPr>
        <p:spPr bwMode="auto">
          <a:xfrm>
            <a:off x="841375" y="4525963"/>
            <a:ext cx="7864475" cy="1792287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Experimental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6713"/>
            <a:ext cx="8077200" cy="4764087"/>
          </a:xfrm>
        </p:spPr>
        <p:txBody>
          <a:bodyPr/>
          <a:lstStyle/>
          <a:p>
            <a:pPr eaLnBrk="1" hangingPunct="1"/>
            <a:r>
              <a:rPr lang="en-US" sz="2400" smtClean="0"/>
              <a:t>Consider an experiment in which </a:t>
            </a:r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four treatments </a:t>
            </a:r>
            <a:r>
              <a:rPr lang="en-US" sz="2000" smtClean="0"/>
              <a:t>will be used, and </a:t>
            </a:r>
          </a:p>
          <a:p>
            <a:pPr lvl="1" eaLnBrk="1" hangingPunct="1"/>
            <a:r>
              <a:rPr lang="en-US" sz="2000" smtClean="0"/>
              <a:t>the outcome also depends on </a:t>
            </a:r>
            <a:r>
              <a:rPr lang="en-US" sz="2000" smtClean="0">
                <a:solidFill>
                  <a:schemeClr val="hlink"/>
                </a:solidFill>
              </a:rPr>
              <a:t>three environmental factors</a:t>
            </a:r>
            <a:r>
              <a:rPr lang="en-US" sz="2000" smtClean="0"/>
              <a:t> that cannot be controlled by the experimenter</a:t>
            </a:r>
          </a:p>
          <a:p>
            <a:pPr eaLnBrk="1" hangingPunct="1"/>
            <a:r>
              <a:rPr lang="en-US" sz="2400" smtClean="0"/>
              <a:t>Let variable </a:t>
            </a:r>
            <a:r>
              <a:rPr lang="en-US" sz="2400" smtClean="0">
                <a:solidFill>
                  <a:srgbClr val="0000FF"/>
                </a:solidFill>
              </a:rPr>
              <a:t>z</a:t>
            </a:r>
            <a:r>
              <a:rPr lang="en-US" sz="2400" baseline="-25000" smtClean="0">
                <a:solidFill>
                  <a:srgbClr val="0000FF"/>
                </a:solidFill>
              </a:rPr>
              <a:t>1</a:t>
            </a:r>
            <a:r>
              <a:rPr lang="en-US" sz="2400" baseline="-25000" smtClean="0"/>
              <a:t> </a:t>
            </a:r>
            <a:r>
              <a:rPr lang="en-US" sz="2400" smtClean="0"/>
              <a:t>denote the treatment, where </a:t>
            </a:r>
            <a:r>
              <a:rPr lang="en-US" sz="2400" smtClean="0">
                <a:solidFill>
                  <a:srgbClr val="0000FF"/>
                </a:solidFill>
              </a:rPr>
              <a:t>z</a:t>
            </a:r>
            <a:r>
              <a:rPr lang="en-US" sz="2400" baseline="-25000" smtClean="0">
                <a:solidFill>
                  <a:srgbClr val="0000FF"/>
                </a:solidFill>
              </a:rPr>
              <a:t>1</a:t>
            </a:r>
            <a:r>
              <a:rPr lang="en-US" sz="2400" smtClean="0">
                <a:solidFill>
                  <a:srgbClr val="0000FF"/>
                </a:solidFill>
              </a:rPr>
              <a:t> = 1, 2, 3, or 4</a:t>
            </a:r>
            <a:r>
              <a:rPr lang="en-US" sz="2400" smtClean="0"/>
              <a:t>.  Let </a:t>
            </a:r>
            <a:r>
              <a:rPr lang="en-US" sz="2400" smtClean="0">
                <a:solidFill>
                  <a:schemeClr val="hlink"/>
                </a:solidFill>
              </a:rPr>
              <a:t>z</a:t>
            </a:r>
            <a:r>
              <a:rPr lang="en-US" sz="2400" baseline="-25000" smtClean="0">
                <a:solidFill>
                  <a:schemeClr val="hlink"/>
                </a:solidFill>
              </a:rPr>
              <a:t>2</a:t>
            </a:r>
            <a:r>
              <a:rPr lang="en-US" sz="2400" smtClean="0"/>
              <a:t> denote the environment factor (the “blocking variable”), where </a:t>
            </a:r>
            <a:r>
              <a:rPr lang="en-US" sz="2400" smtClean="0">
                <a:solidFill>
                  <a:schemeClr val="hlink"/>
                </a:solidFill>
              </a:rPr>
              <a:t>z</a:t>
            </a:r>
            <a:r>
              <a:rPr lang="en-US" sz="2400" baseline="-25000" smtClean="0">
                <a:solidFill>
                  <a:schemeClr val="hlink"/>
                </a:solidFill>
              </a:rPr>
              <a:t>2</a:t>
            </a:r>
            <a:r>
              <a:rPr lang="en-US" sz="2400" smtClean="0">
                <a:solidFill>
                  <a:schemeClr val="hlink"/>
                </a:solidFill>
              </a:rPr>
              <a:t> = 1, 2, or 3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400" smtClean="0"/>
              <a:t>To model the four treatments, </a:t>
            </a:r>
            <a:r>
              <a:rPr lang="en-US" sz="2400" smtClean="0">
                <a:solidFill>
                  <a:srgbClr val="0000FF"/>
                </a:solidFill>
              </a:rPr>
              <a:t>three</a:t>
            </a:r>
            <a:r>
              <a:rPr lang="en-US" sz="2400" smtClean="0"/>
              <a:t> dummy variables are needed</a:t>
            </a:r>
          </a:p>
          <a:p>
            <a:pPr eaLnBrk="1" hangingPunct="1"/>
            <a:r>
              <a:rPr lang="en-US" sz="2400" smtClean="0"/>
              <a:t>To model the three environmental factors, </a:t>
            </a:r>
            <a:r>
              <a:rPr lang="en-US" sz="2400" smtClean="0">
                <a:solidFill>
                  <a:schemeClr val="hlink"/>
                </a:solidFill>
              </a:rPr>
              <a:t>two</a:t>
            </a:r>
            <a:r>
              <a:rPr lang="en-US" sz="2400" smtClean="0"/>
              <a:t> dummy variables are needed</a:t>
            </a:r>
            <a:endParaRPr lang="en-US" sz="2400" baseline="-2500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0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45B04EFE-0AD3-4DBB-A874-459A4FB92F44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Experimental Design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868488"/>
            <a:ext cx="8256587" cy="4532312"/>
          </a:xfrm>
        </p:spPr>
        <p:txBody>
          <a:bodyPr/>
          <a:lstStyle/>
          <a:p>
            <a:pPr eaLnBrk="1" hangingPunct="1"/>
            <a:r>
              <a:rPr lang="en-US" smtClean="0"/>
              <a:t>Define five dummy variables, 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x</a:t>
            </a:r>
            <a:r>
              <a:rPr lang="en-US" baseline="-25000" smtClean="0"/>
              <a:t>3</a:t>
            </a:r>
            <a:r>
              <a:rPr lang="en-US" smtClean="0"/>
              <a:t>, x</a:t>
            </a:r>
            <a:r>
              <a:rPr lang="en-US" baseline="-25000" smtClean="0"/>
              <a:t>4</a:t>
            </a:r>
            <a:r>
              <a:rPr lang="en-US" smtClean="0"/>
              <a:t>, and x</a:t>
            </a:r>
            <a:r>
              <a:rPr lang="en-US" baseline="-25000" smtClean="0"/>
              <a:t>5</a:t>
            </a:r>
          </a:p>
          <a:p>
            <a:pPr eaLnBrk="1" hangingPunct="1"/>
            <a:endParaRPr lang="en-US" baseline="-25000" smtClean="0"/>
          </a:p>
          <a:p>
            <a:pPr eaLnBrk="1" hangingPunct="1"/>
            <a:r>
              <a:rPr lang="en-US" smtClean="0"/>
              <a:t>Let treatment level 1 be the default (z</a:t>
            </a:r>
            <a:r>
              <a:rPr lang="en-US" baseline="-25000" smtClean="0"/>
              <a:t>1</a:t>
            </a:r>
            <a:r>
              <a:rPr lang="en-US" smtClean="0"/>
              <a:t> = 1)</a:t>
            </a:r>
          </a:p>
          <a:p>
            <a:pPr lvl="1" eaLnBrk="1" hangingPunct="1"/>
            <a:r>
              <a:rPr lang="en-US" smtClean="0"/>
              <a:t>Define x</a:t>
            </a:r>
            <a:r>
              <a:rPr lang="en-US" baseline="-25000" smtClean="0"/>
              <a:t>1</a:t>
            </a:r>
            <a:r>
              <a:rPr lang="en-US" smtClean="0"/>
              <a:t> = 1 if z</a:t>
            </a:r>
            <a:r>
              <a:rPr lang="en-US" baseline="-25000" smtClean="0"/>
              <a:t>1</a:t>
            </a:r>
            <a:r>
              <a:rPr lang="en-US" smtClean="0"/>
              <a:t> = </a:t>
            </a:r>
            <a:r>
              <a:rPr lang="en-US" smtClean="0">
                <a:solidFill>
                  <a:srgbClr val="0000FF"/>
                </a:solidFill>
              </a:rPr>
              <a:t>2</a:t>
            </a:r>
            <a:r>
              <a:rPr lang="en-US" smtClean="0"/>
              <a:t>, x</a:t>
            </a:r>
            <a:r>
              <a:rPr lang="en-US" baseline="-25000" smtClean="0"/>
              <a:t>1</a:t>
            </a:r>
            <a:r>
              <a:rPr lang="en-US" smtClean="0"/>
              <a:t> = 0 otherwise</a:t>
            </a:r>
          </a:p>
          <a:p>
            <a:pPr lvl="1" eaLnBrk="1" hangingPunct="1"/>
            <a:r>
              <a:rPr lang="en-US" smtClean="0"/>
              <a:t>Define x</a:t>
            </a:r>
            <a:r>
              <a:rPr lang="en-US" baseline="-25000" smtClean="0"/>
              <a:t>2</a:t>
            </a:r>
            <a:r>
              <a:rPr lang="en-US" smtClean="0"/>
              <a:t> = 1 if z</a:t>
            </a:r>
            <a:r>
              <a:rPr lang="en-US" baseline="-25000" smtClean="0"/>
              <a:t>1</a:t>
            </a:r>
            <a:r>
              <a:rPr lang="en-US" smtClean="0"/>
              <a:t> = </a:t>
            </a:r>
            <a:r>
              <a:rPr lang="en-US" smtClean="0">
                <a:solidFill>
                  <a:srgbClr val="0000FF"/>
                </a:solidFill>
              </a:rPr>
              <a:t>3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 = 0 otherwise</a:t>
            </a:r>
          </a:p>
          <a:p>
            <a:pPr lvl="1" eaLnBrk="1" hangingPunct="1"/>
            <a:r>
              <a:rPr lang="en-US" smtClean="0"/>
              <a:t>Define x</a:t>
            </a:r>
            <a:r>
              <a:rPr lang="en-US" baseline="-25000" smtClean="0"/>
              <a:t>3</a:t>
            </a:r>
            <a:r>
              <a:rPr lang="en-US" smtClean="0"/>
              <a:t> = 1 if z</a:t>
            </a:r>
            <a:r>
              <a:rPr lang="en-US" baseline="-25000" smtClean="0"/>
              <a:t>1</a:t>
            </a:r>
            <a:r>
              <a:rPr lang="en-US" smtClean="0"/>
              <a:t> = </a:t>
            </a:r>
            <a:r>
              <a:rPr lang="en-US" smtClean="0">
                <a:solidFill>
                  <a:srgbClr val="0000FF"/>
                </a:solidFill>
              </a:rPr>
              <a:t>4</a:t>
            </a:r>
            <a:r>
              <a:rPr lang="en-US" smtClean="0"/>
              <a:t>, x</a:t>
            </a:r>
            <a:r>
              <a:rPr lang="en-US" baseline="-25000" smtClean="0"/>
              <a:t>3</a:t>
            </a:r>
            <a:r>
              <a:rPr lang="en-US" smtClean="0"/>
              <a:t> = 0 otherwise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Let environment level 1 be the default (z</a:t>
            </a:r>
            <a:r>
              <a:rPr lang="en-US" baseline="-25000" smtClean="0"/>
              <a:t>2</a:t>
            </a:r>
            <a:r>
              <a:rPr lang="en-US" smtClean="0"/>
              <a:t> = 1)</a:t>
            </a:r>
          </a:p>
          <a:p>
            <a:pPr lvl="1" eaLnBrk="1" hangingPunct="1"/>
            <a:r>
              <a:rPr lang="en-US" smtClean="0"/>
              <a:t>Define x</a:t>
            </a:r>
            <a:r>
              <a:rPr lang="en-US" baseline="-25000" smtClean="0"/>
              <a:t>4</a:t>
            </a:r>
            <a:r>
              <a:rPr lang="en-US" smtClean="0"/>
              <a:t> = 1 if z</a:t>
            </a:r>
            <a:r>
              <a:rPr lang="en-US" baseline="-25000" smtClean="0"/>
              <a:t>2</a:t>
            </a:r>
            <a:r>
              <a:rPr lang="en-US" smtClean="0"/>
              <a:t> = </a:t>
            </a:r>
            <a:r>
              <a:rPr lang="en-US" smtClean="0">
                <a:solidFill>
                  <a:schemeClr val="hlink"/>
                </a:solidFill>
              </a:rPr>
              <a:t>2</a:t>
            </a:r>
            <a:r>
              <a:rPr lang="en-US" smtClean="0"/>
              <a:t>, x</a:t>
            </a:r>
            <a:r>
              <a:rPr lang="en-US" baseline="-25000" smtClean="0"/>
              <a:t>4</a:t>
            </a:r>
            <a:r>
              <a:rPr lang="en-US" smtClean="0"/>
              <a:t> = 0 otherwise</a:t>
            </a:r>
          </a:p>
          <a:p>
            <a:pPr lvl="1" eaLnBrk="1" hangingPunct="1"/>
            <a:r>
              <a:rPr lang="en-US" smtClean="0"/>
              <a:t>Define x</a:t>
            </a:r>
            <a:r>
              <a:rPr lang="en-US" baseline="-25000" smtClean="0"/>
              <a:t>5</a:t>
            </a:r>
            <a:r>
              <a:rPr lang="en-US" smtClean="0"/>
              <a:t> = 1 if z</a:t>
            </a:r>
            <a:r>
              <a:rPr lang="en-US" baseline="-25000" smtClean="0"/>
              <a:t>2</a:t>
            </a:r>
            <a:r>
              <a:rPr lang="en-US" smtClean="0"/>
              <a:t> = </a:t>
            </a:r>
            <a:r>
              <a:rPr lang="en-US" smtClean="0">
                <a:solidFill>
                  <a:schemeClr val="hlink"/>
                </a:solidFill>
              </a:rPr>
              <a:t>3</a:t>
            </a:r>
            <a:r>
              <a:rPr lang="en-US" smtClean="0"/>
              <a:t>, x</a:t>
            </a:r>
            <a:r>
              <a:rPr lang="en-US" baseline="-25000" smtClean="0"/>
              <a:t>5</a:t>
            </a:r>
            <a:r>
              <a:rPr lang="en-US" smtClean="0"/>
              <a:t> = 0 otherwise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0180" name="Text Box 73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018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008D7202-D60C-4F05-BF46-C49CCBCBEFC6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8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Experimental Design:</a:t>
            </a:r>
            <a:br>
              <a:rPr lang="en-US" smtClean="0"/>
            </a:br>
            <a:r>
              <a:rPr lang="en-US" smtClean="0"/>
              <a:t>Dummy Variable Tables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829550" cy="4532312"/>
          </a:xfrm>
        </p:spPr>
        <p:txBody>
          <a:bodyPr/>
          <a:lstStyle/>
          <a:p>
            <a:pPr eaLnBrk="1" hangingPunct="1"/>
            <a:r>
              <a:rPr lang="en-US" smtClean="0"/>
              <a:t>The dummy variable values can be summarized in a table: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63524" name="Group 4"/>
          <p:cNvGraphicFramePr>
            <a:graphicFrameLocks noGrp="1"/>
          </p:cNvGraphicFramePr>
          <p:nvPr/>
        </p:nvGraphicFramePr>
        <p:xfrm>
          <a:off x="2230438" y="3135313"/>
          <a:ext cx="2376487" cy="2414587"/>
        </p:xfrm>
        <a:graphic>
          <a:graphicData uri="http://schemas.openxmlformats.org/drawingml/2006/table">
            <a:tbl>
              <a:tblPr/>
              <a:tblGrid>
                <a:gridCol w="639762"/>
                <a:gridCol w="585788"/>
                <a:gridCol w="547687"/>
                <a:gridCol w="6032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Z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556" name="Group 36"/>
          <p:cNvGraphicFramePr>
            <a:graphicFrameLocks noGrp="1"/>
          </p:cNvGraphicFramePr>
          <p:nvPr/>
        </p:nvGraphicFramePr>
        <p:xfrm>
          <a:off x="4818063" y="3135313"/>
          <a:ext cx="1801812" cy="2057400"/>
        </p:xfrm>
        <a:graphic>
          <a:graphicData uri="http://schemas.openxmlformats.org/drawingml/2006/table">
            <a:tbl>
              <a:tblPr/>
              <a:tblGrid>
                <a:gridCol w="630237"/>
                <a:gridCol w="585788"/>
                <a:gridCol w="585787"/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Z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61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FF26DDF3-B961-43D7-AF39-D72144A94E54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57"/>
          <p:cNvSpPr>
            <a:spLocks noGrp="1" noChangeArrowheads="1"/>
          </p:cNvSpPr>
          <p:nvPr>
            <p:ph type="title"/>
          </p:nvPr>
        </p:nvSpPr>
        <p:spPr>
          <a:xfrm>
            <a:off x="1296988" y="209550"/>
            <a:ext cx="70786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Experimental Design Model</a:t>
            </a:r>
          </a:p>
        </p:txBody>
      </p:sp>
      <p:sp>
        <p:nvSpPr>
          <p:cNvPr id="308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829550" cy="4532312"/>
          </a:xfrm>
        </p:spPr>
        <p:txBody>
          <a:bodyPr/>
          <a:lstStyle/>
          <a:p>
            <a:pPr eaLnBrk="1" hangingPunct="1"/>
            <a:r>
              <a:rPr lang="en-US" smtClean="0"/>
              <a:t>The experimental design model can be estimated using the equation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estimated value for  </a:t>
            </a:r>
            <a:r>
              <a:rPr lang="el-GR" smtClean="0">
                <a:cs typeface="Arial" charset="0"/>
              </a:rPr>
              <a:t>β</a:t>
            </a:r>
            <a:r>
              <a:rPr lang="en-US" baseline="-25000" smtClean="0">
                <a:cs typeface="Arial" charset="0"/>
              </a:rPr>
              <a:t>2 </a:t>
            </a:r>
            <a:r>
              <a:rPr lang="en-US" smtClean="0">
                <a:cs typeface="Arial" charset="0"/>
              </a:rPr>
              <a:t>, for example, shows the amount by which the  y  value for treatment 3 exceeds the value for treatment 1</a:t>
            </a:r>
            <a:endParaRPr lang="el-GR" smtClean="0">
              <a:cs typeface="Arial" charset="0"/>
            </a:endParaRPr>
          </a:p>
        </p:txBody>
      </p:sp>
      <p:sp>
        <p:nvSpPr>
          <p:cNvPr id="30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169988" y="3027363"/>
          <a:ext cx="6719887" cy="530225"/>
        </p:xfrm>
        <a:graphic>
          <a:graphicData uri="http://schemas.openxmlformats.org/presentationml/2006/ole">
            <p:oleObj spid="_x0000_s3082" name="Equation" r:id="rId3" imgW="2908300" imgH="228600" progId="Equation.3">
              <p:embed/>
            </p:oleObj>
          </a:graphicData>
        </a:graphic>
      </p:graphicFrame>
      <p:sp>
        <p:nvSpPr>
          <p:cNvPr id="308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49A44E2A-AB02-435B-84A6-0234E94EB9E6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Lagged Values of the </a:t>
            </a:r>
            <a:br>
              <a:rPr lang="en-US" smtClean="0"/>
            </a:br>
            <a:r>
              <a:rPr lang="en-US" smtClean="0"/>
              <a:t>Dependent Variable</a:t>
            </a:r>
          </a:p>
        </p:txBody>
      </p:sp>
      <p:sp>
        <p:nvSpPr>
          <p:cNvPr id="4108" name="Rectangle 3"/>
          <p:cNvSpPr>
            <a:spLocks noGrp="1" noChangeArrowheads="1"/>
          </p:cNvSpPr>
          <p:nvPr>
            <p:ph idx="1"/>
          </p:nvPr>
        </p:nvSpPr>
        <p:spPr>
          <a:xfrm>
            <a:off x="731838" y="1868488"/>
            <a:ext cx="8183562" cy="4532312"/>
          </a:xfrm>
        </p:spPr>
        <p:txBody>
          <a:bodyPr/>
          <a:lstStyle/>
          <a:p>
            <a:pPr eaLnBrk="1" hangingPunct="1"/>
            <a:r>
              <a:rPr lang="en-US" smtClean="0"/>
              <a:t>In </a:t>
            </a:r>
            <a:r>
              <a:rPr lang="en-US" smtClean="0">
                <a:solidFill>
                  <a:srgbClr val="0000FF"/>
                </a:solidFill>
              </a:rPr>
              <a:t>time series </a:t>
            </a:r>
            <a:r>
              <a:rPr lang="en-US" smtClean="0"/>
              <a:t>models, data is collected over time (weekly, quarterly, etc…)</a:t>
            </a:r>
          </a:p>
          <a:p>
            <a:pPr eaLnBrk="1" hangingPunct="1"/>
            <a:r>
              <a:rPr lang="en-US" smtClean="0"/>
              <a:t>The value of  y  in time period  t  is denoted  y</a:t>
            </a:r>
            <a:r>
              <a:rPr lang="en-US" baseline="-25000" smtClean="0"/>
              <a:t>t</a:t>
            </a:r>
            <a:endParaRPr lang="en-US" smtClean="0"/>
          </a:p>
          <a:p>
            <a:pPr eaLnBrk="1" hangingPunct="1"/>
            <a:r>
              <a:rPr lang="en-US" smtClean="0"/>
              <a:t>The value of  y</a:t>
            </a:r>
            <a:r>
              <a:rPr lang="en-US" baseline="-25000" smtClean="0"/>
              <a:t>t</a:t>
            </a:r>
            <a:r>
              <a:rPr lang="en-US" smtClean="0"/>
              <a:t>  often depends on the value  y</a:t>
            </a:r>
            <a:r>
              <a:rPr lang="en-US" baseline="-25000" smtClean="0"/>
              <a:t>t-1</a:t>
            </a:r>
            <a:r>
              <a:rPr lang="en-US" smtClean="0"/>
              <a:t>, as well as other independent variables x</a:t>
            </a:r>
            <a:r>
              <a:rPr lang="en-US" baseline="-25000" smtClean="0"/>
              <a:t>j</a:t>
            </a:r>
            <a:r>
              <a:rPr lang="en-US" smtClean="0"/>
              <a:t> :</a:t>
            </a:r>
          </a:p>
        </p:txBody>
      </p:sp>
      <p:sp>
        <p:nvSpPr>
          <p:cNvPr id="41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265238" y="4452938"/>
          <a:ext cx="6861175" cy="568325"/>
        </p:xfrm>
        <a:graphic>
          <a:graphicData uri="http://schemas.openxmlformats.org/presentationml/2006/ole">
            <p:oleObj spid="_x0000_s4106" name="Equation" r:id="rId3" imgW="2768400" imgH="228600" progId="Equation.3">
              <p:embed/>
            </p:oleObj>
          </a:graphicData>
        </a:graphic>
      </p:graphicFrame>
      <p:sp>
        <p:nvSpPr>
          <p:cNvPr id="4110" name="Text Box 5"/>
          <p:cNvSpPr txBox="1">
            <a:spLocks noChangeArrowheads="1"/>
          </p:cNvSpPr>
          <p:nvPr/>
        </p:nvSpPr>
        <p:spPr bwMode="auto">
          <a:xfrm>
            <a:off x="4535488" y="5476875"/>
            <a:ext cx="384016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 </a:t>
            </a:r>
            <a:r>
              <a:rPr lang="en-US" sz="2000">
                <a:solidFill>
                  <a:srgbClr val="0000FF"/>
                </a:solidFill>
              </a:rPr>
              <a:t>lagged</a:t>
            </a:r>
            <a:r>
              <a:rPr lang="en-US" sz="2000"/>
              <a:t> value of the dependent variable is included as an explanatory variable</a:t>
            </a:r>
          </a:p>
        </p:txBody>
      </p:sp>
      <p:sp>
        <p:nvSpPr>
          <p:cNvPr id="4111" name="Line 6"/>
          <p:cNvSpPr>
            <a:spLocks noChangeShapeType="1"/>
          </p:cNvSpPr>
          <p:nvPr/>
        </p:nvSpPr>
        <p:spPr bwMode="auto">
          <a:xfrm flipV="1">
            <a:off x="6765925" y="5038725"/>
            <a:ext cx="73025" cy="365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5D88236C-45E7-4A47-8190-7C8DFAFF0FC5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13" name="TextBox 6"/>
          <p:cNvSpPr txBox="1">
            <a:spLocks noChangeArrowheads="1"/>
          </p:cNvSpPr>
          <p:nvPr/>
        </p:nvSpPr>
        <p:spPr bwMode="auto">
          <a:xfrm>
            <a:off x="414338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247650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Interpreting Results </a:t>
            </a:r>
            <a:br>
              <a:rPr lang="en-US" smtClean="0"/>
            </a:br>
            <a:r>
              <a:rPr lang="en-US" smtClean="0"/>
              <a:t>in Lagged Models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904163" cy="453231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An increase of 1 unit in the independent variable x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 in time period t (all other variables held fixed), will lead to an expected increase in the dependent variable of</a:t>
            </a:r>
          </a:p>
          <a:p>
            <a:pPr marL="882650" lvl="1" indent="-457200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>
                <a:sym typeface="Symbol" pitchFamily="18" charset="2"/>
              </a:rPr>
              <a:t> in period t</a:t>
            </a:r>
          </a:p>
          <a:p>
            <a:pPr marL="882650" lvl="1" indent="-457200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>
                <a:sym typeface="Symbol" pitchFamily="18" charset="2"/>
              </a:rPr>
              <a:t>  in period (t+1)</a:t>
            </a:r>
          </a:p>
          <a:p>
            <a:pPr marL="882650" lvl="1" indent="-457200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>
                <a:sym typeface="Symbol" pitchFamily="18" charset="2"/>
              </a:rPr>
              <a:t></a:t>
            </a:r>
            <a:r>
              <a:rPr lang="en-US" sz="2000" baseline="30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in period (t+2)</a:t>
            </a:r>
          </a:p>
          <a:p>
            <a:pPr marL="882650" lvl="1" indent="-457200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>
                <a:sym typeface="Symbol" pitchFamily="18" charset="2"/>
              </a:rPr>
              <a:t></a:t>
            </a:r>
            <a:r>
              <a:rPr lang="en-US" sz="2000" baseline="30000" smtClean="0">
                <a:sym typeface="Symbol" pitchFamily="18" charset="2"/>
              </a:rPr>
              <a:t>3</a:t>
            </a:r>
            <a:r>
              <a:rPr lang="en-US" sz="2000" smtClean="0">
                <a:sym typeface="Symbol" pitchFamily="18" charset="2"/>
              </a:rPr>
              <a:t> in period (t+3)    and so on</a:t>
            </a:r>
          </a:p>
          <a:p>
            <a:pPr marL="882650" lvl="1" indent="-457200" eaLnBrk="1" hangingPunct="1"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total expected increase over all current and future time periods is 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/(1-)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coefficients 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, 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. . . ,</a:t>
            </a:r>
            <a:r>
              <a:rPr lang="en-US" sz="2400" baseline="-25000" smtClean="0">
                <a:sym typeface="Symbol" pitchFamily="18" charset="2"/>
              </a:rPr>
              <a:t>K</a:t>
            </a:r>
            <a:r>
              <a:rPr lang="en-US" sz="2400" smtClean="0">
                <a:sym typeface="Symbol" pitchFamily="18" charset="2"/>
              </a:rPr>
              <a:t>,  are estimated by least squares in the usual manner</a:t>
            </a:r>
            <a:endParaRPr lang="en-US" sz="2400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0BF42D09-4748-4120-999E-5B51991562B7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46250"/>
            <a:ext cx="7129463" cy="4202113"/>
          </a:xfrm>
        </p:spPr>
        <p:txBody>
          <a:bodyPr/>
          <a:lstStyle/>
          <a:p>
            <a:pPr marL="533400" indent="-533400" eaLnBrk="1" hangingPunct="1"/>
            <a:r>
              <a:rPr lang="en-US" smtClean="0">
                <a:sym typeface="Symbol" pitchFamily="18" charset="2"/>
              </a:rPr>
              <a:t>Confidence intervals and hypothesis tests for the regression coefficients are computed the same as in ordinary multiple regression</a:t>
            </a:r>
          </a:p>
          <a:p>
            <a:pPr marL="533400" indent="-533400" eaLnBrk="1" hangingPunct="1"/>
            <a:endParaRPr lang="en-US" sz="2400" smtClean="0">
              <a:sym typeface="Symbol" pitchFamily="18" charset="2"/>
            </a:endParaRPr>
          </a:p>
          <a:p>
            <a:pPr marL="882650" lvl="1" indent="-457200" eaLnBrk="1" hangingPunct="1"/>
            <a:r>
              <a:rPr lang="en-US" smtClean="0">
                <a:sym typeface="Symbol" pitchFamily="18" charset="2"/>
              </a:rPr>
              <a:t>(When the regression equation contains lagged variables, these procedures are only approximately valid.  The approximation quality improves as the number of sample observations increases.)</a:t>
            </a:r>
          </a:p>
          <a:p>
            <a:pPr marL="88265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133475" y="247650"/>
            <a:ext cx="70786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Interpreting Results 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in Lagged Models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970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C49E9E80-BA20-4600-AC49-C43E2246D922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46250"/>
            <a:ext cx="7275513" cy="4311650"/>
          </a:xfrm>
        </p:spPr>
        <p:txBody>
          <a:bodyPr/>
          <a:lstStyle/>
          <a:p>
            <a:pPr marL="533400" indent="-533400" eaLnBrk="1" hangingPunct="1"/>
            <a:r>
              <a:rPr lang="en-US" smtClean="0">
                <a:sym typeface="Symbol" pitchFamily="18" charset="2"/>
              </a:rPr>
              <a:t>Caution should be used when using confidence intervals and hypothesis tests with time-series data</a:t>
            </a:r>
          </a:p>
          <a:p>
            <a:pPr marL="533400" indent="-533400" eaLnBrk="1" hangingPunct="1"/>
            <a:endParaRPr lang="en-US" sz="2000" smtClean="0">
              <a:sym typeface="Symbol" pitchFamily="18" charset="2"/>
            </a:endParaRPr>
          </a:p>
          <a:p>
            <a:pPr marL="882650" lvl="1" indent="-457200" eaLnBrk="1" hangingPunct="1"/>
            <a:r>
              <a:rPr lang="en-US" smtClean="0">
                <a:sym typeface="Symbol" pitchFamily="18" charset="2"/>
              </a:rPr>
              <a:t>There is a possibility that the equation errors 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 are no longer independent from one another.  </a:t>
            </a:r>
          </a:p>
          <a:p>
            <a:pPr marL="882650" lvl="1" indent="-457200" eaLnBrk="1" hangingPunct="1"/>
            <a:r>
              <a:rPr lang="en-US" smtClean="0">
                <a:sym typeface="Symbol" pitchFamily="18" charset="2"/>
              </a:rPr>
              <a:t>When errors are correlated the coefficient estimates are unbiased, but not efficient.  Thus confidence intervals and hypothesis tests are no longer valid.</a:t>
            </a:r>
            <a:endParaRPr lang="en-US" smtClean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133475" y="247650"/>
            <a:ext cx="70786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Interpreting Results 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in Lagged Models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1D24150E-2310-4628-BE78-1C6C9C076B43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Specification Bias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636713"/>
            <a:ext cx="7643812" cy="45323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Suppose an important independent variable  z  is </a:t>
            </a:r>
            <a:r>
              <a:rPr lang="en-US" smtClean="0">
                <a:solidFill>
                  <a:srgbClr val="0000FF"/>
                </a:solidFill>
              </a:rPr>
              <a:t>omitted</a:t>
            </a:r>
            <a:r>
              <a:rPr lang="en-US" smtClean="0"/>
              <a:t> from a regression model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If  z  is uncorrelated with all other included independent variables, the influence of  z  is left unexplained and is absorbed by the error term,  </a:t>
            </a:r>
            <a:r>
              <a:rPr lang="el-GR" smtClean="0">
                <a:cs typeface="Arial" charset="0"/>
              </a:rPr>
              <a:t>ε</a:t>
            </a:r>
            <a:endParaRPr lang="en-US" smtClean="0"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cs typeface="Arial" charset="0"/>
              </a:rPr>
              <a:t>But if there is any correlation between  z  and any of the included independent variables, 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some of the influence of  z  is captured in the coefficients of the included variables</a:t>
            </a:r>
            <a:endParaRPr lang="el-GR" smtClean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04C33757-3150-494A-9E51-AF82D2306B46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414338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Explain regression model-building methodology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Apply dummy variables for categorical variables with more than two categories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Explain how dummy variables can be used in experimental design models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Incorporate lagged values of the dependent variable is regressors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Describe specification bias and multicollinearity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Examine residuals for heteroscedasticity and autocorrelation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8D531B7E-6C62-43FF-B26D-99FF2D1A7F82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Specification Bias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746250"/>
            <a:ext cx="7904163" cy="4532313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If some of the influence of omitted variable  z  is captured in the coefficients of the included independent variables, then those coefficients are </a:t>
            </a:r>
            <a:r>
              <a:rPr lang="en-US" smtClean="0">
                <a:solidFill>
                  <a:srgbClr val="0000FF"/>
                </a:solidFill>
              </a:rPr>
              <a:t>biased</a:t>
            </a:r>
            <a:r>
              <a:rPr lang="en-US" smtClean="0"/>
              <a:t>…</a:t>
            </a:r>
          </a:p>
          <a:p>
            <a:pPr eaLnBrk="1" hangingPunct="1"/>
            <a:r>
              <a:rPr lang="en-US" smtClean="0"/>
              <a:t>…and the usual inferential statements from hypothesis test or confidence intervals can be seriously misleading</a:t>
            </a:r>
          </a:p>
          <a:p>
            <a:pPr eaLnBrk="1" hangingPunct="1"/>
            <a:r>
              <a:rPr lang="en-US" smtClean="0"/>
              <a:t>In addition the estimated model error will include the effect of the missing variable(s) and will be larger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80F684E7-813E-4EE7-A01A-326D1ABCF4E5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Multicollinearity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20900"/>
            <a:ext cx="8077200" cy="260667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Collinearity:  High correlation exists among two or more independent variables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This means the correlated variables contribute redundant information to the multiple regression model  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C4B2826A-40B8-4FCC-820E-58205A0518AE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414338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Multicollinearity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35927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Including two highly correlated explanatory variables can adversely affect the regression results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800" smtClean="0"/>
              <a:t>No new information provided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800" smtClean="0"/>
              <a:t>Can lead to unstable coefficients (large standard error and low t-values)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800" smtClean="0"/>
              <a:t>Coefficient signs may not match prior expectations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FA3B552B-FD43-4312-BCD6-84E41A5087F9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5563"/>
            <a:ext cx="7772400" cy="11430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Indicators of Multicollinearity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740275"/>
          </a:xfrm>
          <a:solidFill>
            <a:srgbClr val="FFFFFF"/>
          </a:solidFill>
        </p:spPr>
        <p:txBody>
          <a:bodyPr>
            <a:spAutoFit/>
          </a:bodyPr>
          <a:lstStyle/>
          <a:p>
            <a:pPr marL="342900" indent="-342900" defTabSz="914400" eaLnBrk="1" hangingPunct="1">
              <a:defRPr/>
            </a:pPr>
            <a:r>
              <a:rPr lang="en-US" sz="2400" dirty="0" smtClean="0"/>
              <a:t>Coefficients differ from the values expected by theory or experience, or have incorrect signs</a:t>
            </a:r>
          </a:p>
          <a:p>
            <a:pPr>
              <a:defRPr/>
            </a:pPr>
            <a:r>
              <a:rPr lang="en-US" sz="2400" dirty="0" smtClean="0"/>
              <a:t>Coefficients of variables believed </a:t>
            </a:r>
            <a:r>
              <a:rPr lang="en-US" sz="2400" dirty="0"/>
              <a:t>to be a strong influence have </a:t>
            </a:r>
            <a:r>
              <a:rPr lang="en-US" sz="2400" dirty="0" smtClean="0"/>
              <a:t>small </a:t>
            </a:r>
            <a:r>
              <a:rPr lang="en-US" sz="2400" i="1" dirty="0" smtClean="0"/>
              <a:t>t </a:t>
            </a:r>
            <a:r>
              <a:rPr lang="en-US" sz="2400" dirty="0"/>
              <a:t>statistics indicating that their values do not differ from </a:t>
            </a:r>
            <a:r>
              <a:rPr lang="en-US" sz="2400" dirty="0" smtClean="0"/>
              <a:t>0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All </a:t>
            </a:r>
            <a:r>
              <a:rPr lang="en-US" sz="2400" dirty="0"/>
              <a:t>the coefficient student </a:t>
            </a:r>
            <a:r>
              <a:rPr lang="en-US" sz="2400" i="1" dirty="0"/>
              <a:t>t </a:t>
            </a:r>
            <a:r>
              <a:rPr lang="en-US" sz="2400" dirty="0"/>
              <a:t>statistics are small, indicating no </a:t>
            </a:r>
            <a:r>
              <a:rPr lang="en-US" sz="2400" dirty="0" smtClean="0"/>
              <a:t>individual effect</a:t>
            </a:r>
            <a:r>
              <a:rPr lang="en-US" sz="2400" dirty="0"/>
              <a:t>, </a:t>
            </a:r>
            <a:r>
              <a:rPr lang="en-US" sz="2400" dirty="0" smtClean="0"/>
              <a:t>but the overall </a:t>
            </a:r>
            <a:r>
              <a:rPr lang="en-US" sz="2400" i="1" dirty="0"/>
              <a:t>F </a:t>
            </a:r>
            <a:r>
              <a:rPr lang="en-US" sz="2400" dirty="0"/>
              <a:t>statistic indicates a strong effect for the </a:t>
            </a:r>
            <a:r>
              <a:rPr lang="en-US" sz="2400" dirty="0" smtClean="0"/>
              <a:t>total regression model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High </a:t>
            </a:r>
            <a:r>
              <a:rPr lang="en-US" sz="2400" dirty="0"/>
              <a:t>correlations </a:t>
            </a:r>
            <a:r>
              <a:rPr lang="en-US" sz="2400" dirty="0" smtClean="0"/>
              <a:t>exist between </a:t>
            </a:r>
            <a:r>
              <a:rPr lang="en-US" sz="2400" dirty="0"/>
              <a:t>individual independent </a:t>
            </a:r>
            <a:r>
              <a:rPr lang="en-US" sz="2400" dirty="0" smtClean="0"/>
              <a:t>variables or one or more of the independent variables have a strong linear regression relationship to the other independent variables or a combination of both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37D2CF01-6592-425B-9726-3BDBA8277C45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9425"/>
            <a:ext cx="7793038" cy="719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Detecting Multicollinearity</a:t>
            </a:r>
          </a:p>
        </p:txBody>
      </p:sp>
      <p:sp>
        <p:nvSpPr>
          <p:cNvPr id="36866" name="Rectangle 7"/>
          <p:cNvSpPr>
            <a:spLocks noGrp="1" noChangeArrowheads="1"/>
          </p:cNvSpPr>
          <p:nvPr>
            <p:ph idx="1"/>
          </p:nvPr>
        </p:nvSpPr>
        <p:spPr>
          <a:xfrm>
            <a:off x="768350" y="1746250"/>
            <a:ext cx="8077200" cy="4641850"/>
          </a:xfrm>
        </p:spPr>
        <p:txBody>
          <a:bodyPr/>
          <a:lstStyle/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z="2400" smtClean="0"/>
              <a:t>Examine the simple correlation matrix to determine if strong correlation exists between any of the model independent variables</a:t>
            </a:r>
          </a:p>
          <a:p>
            <a:pPr marL="342900" indent="-342900" defTabSz="914400" eaLnBrk="1" hangingPunct="1"/>
            <a:r>
              <a:rPr lang="en-US" sz="2400" smtClean="0"/>
              <a:t>Look for a large change in the value of a previous coefficient when a new variable is added to the model</a:t>
            </a:r>
          </a:p>
          <a:p>
            <a:pPr marL="342900" indent="-342900" defTabSz="914400" eaLnBrk="1" hangingPunct="1"/>
            <a:r>
              <a:rPr lang="en-US" sz="2400" smtClean="0"/>
              <a:t>Does a previously significant variable become insignificant when a new independent variable is added?</a:t>
            </a:r>
          </a:p>
          <a:p>
            <a:pPr marL="342900" indent="-342900" defTabSz="914400" eaLnBrk="1" hangingPunct="1"/>
            <a:r>
              <a:rPr lang="en-US" sz="2400" smtClean="0"/>
              <a:t>Does the estimate of the standard deviation of the model increase when a variable is added to the model?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0DC0B87B-22C5-4DF1-8211-89BE2E9EED84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9425"/>
            <a:ext cx="7793038" cy="719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Corrections for Multicollinearity</a:t>
            </a:r>
          </a:p>
        </p:txBody>
      </p:sp>
      <p:sp>
        <p:nvSpPr>
          <p:cNvPr id="37890" name="Rectangle 7"/>
          <p:cNvSpPr>
            <a:spLocks noGrp="1" noChangeArrowheads="1"/>
          </p:cNvSpPr>
          <p:nvPr>
            <p:ph idx="1"/>
          </p:nvPr>
        </p:nvSpPr>
        <p:spPr>
          <a:xfrm>
            <a:off x="768350" y="1746250"/>
            <a:ext cx="8077200" cy="4641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smtClean="0"/>
              <a:t>Remove one or more of the highly correlated independent variables. But, as shown in Section 13.4, this might lead to a bias in coefficient estimation.</a:t>
            </a:r>
            <a:endParaRPr lang="en-US" sz="2400" b="1" smtClean="0"/>
          </a:p>
          <a:p>
            <a:pPr>
              <a:spcBef>
                <a:spcPts val="1200"/>
              </a:spcBef>
            </a:pPr>
            <a:r>
              <a:rPr lang="en-US" sz="2400" smtClean="0"/>
              <a:t>Change the model specification, including possibly a new independent variable that is a function of several correlated independent variables.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Obtain additional data that do not have the same strong correlations between the independent variables.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99A68943-10E0-400D-B806-CC4D46ABE69F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Heteroscedasticity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822450"/>
            <a:ext cx="8077200" cy="478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Homoscedasticity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mtClean="0"/>
              <a:t>The probability distribution of the errors has constant variance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</a:rPr>
              <a:t>Heteroscedasticity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error terms do not all have the same variance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size of the error variances may depend on the size of the dependent variable value, for example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C2FC5B67-4DA9-49D8-89F3-17EBBB50859C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414338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13.6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Heteroscedasticity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931988"/>
            <a:ext cx="8077200" cy="4678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>
                <a:solidFill>
                  <a:srgbClr val="0000FF"/>
                </a:solidFill>
              </a:rPr>
              <a:t>When heteroscedasticity is present: </a:t>
            </a:r>
          </a:p>
          <a:p>
            <a:pPr lvl="1" eaLnBrk="1" hangingPunct="1"/>
            <a:r>
              <a:rPr lang="en-US" sz="2800" smtClean="0"/>
              <a:t>least squares is not the most efficient procedure to estimate regression coefficients</a:t>
            </a:r>
          </a:p>
          <a:p>
            <a:pPr lvl="1" eaLnBrk="1" hangingPunct="1"/>
            <a:endParaRPr lang="en-US" sz="1000" smtClean="0"/>
          </a:p>
          <a:p>
            <a:pPr lvl="1" eaLnBrk="1" hangingPunct="1"/>
            <a:r>
              <a:rPr lang="en-US" sz="2800" smtClean="0"/>
              <a:t>The usual procedures for deriving confidence intervals and tests of hypotheses is not valid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28F9FBB3-8641-4553-9788-E4477D83A80F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Residual Analysis for </a:t>
            </a:r>
            <a:br>
              <a:rPr lang="en-US" smtClean="0"/>
            </a:br>
            <a:r>
              <a:rPr lang="en-US" smtClean="0"/>
              <a:t>Homoscedasticity </a:t>
            </a:r>
          </a:p>
        </p:txBody>
      </p:sp>
      <p:sp>
        <p:nvSpPr>
          <p:cNvPr id="163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63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p:oleObj spid="_x0000_s16390" name="Clip" r:id="rId3" imgW="1031671" imgH="988883" progId="">
              <p:embed/>
            </p:oleObj>
          </a:graphicData>
        </a:graphic>
      </p:graphicFrame>
      <p:sp>
        <p:nvSpPr>
          <p:cNvPr id="16393" name="Rectangle 4"/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Non-constant variance</a:t>
            </a:r>
          </a:p>
        </p:txBody>
      </p:sp>
      <p:sp>
        <p:nvSpPr>
          <p:cNvPr id="16394" name="Rectangle 5"/>
          <p:cNvSpPr>
            <a:spLocks noChangeArrowheads="1"/>
          </p:cNvSpPr>
          <p:nvPr/>
        </p:nvSpPr>
        <p:spPr bwMode="auto">
          <a:xfrm>
            <a:off x="5181600" y="5565775"/>
            <a:ext cx="9144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40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16395" name="Rectangle 6"/>
          <p:cNvSpPr>
            <a:spLocks noChangeArrowheads="1"/>
          </p:cNvSpPr>
          <p:nvPr/>
        </p:nvSpPr>
        <p:spPr bwMode="auto">
          <a:xfrm>
            <a:off x="5864225" y="5732463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Constant variance</a:t>
            </a:r>
          </a:p>
        </p:txBody>
      </p:sp>
      <p:sp>
        <p:nvSpPr>
          <p:cNvPr id="16396" name="Line 7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8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9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0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1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1" name="Oval 12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2" name="Oval 13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3" name="Oval 14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4" name="Oval 15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5" name="Oval 16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6" name="Oval 17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7" name="Oval 18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8" name="Oval 19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9" name="Oval 20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0" name="Oval 21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1" name="Oval 22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2" name="Oval 23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3" name="Oval 24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4" name="Oval 25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5" name="Oval 26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6" name="Oval 27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7" name="Oval 28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8" name="Oval 29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9" name="Oval 30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0" name="Rectangle 31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16421" name="Line 32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Line 33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Rectangle 34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16424" name="Line 35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36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Oval 37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7" name="Oval 38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8" name="Oval 39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9" name="Oval 40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0" name="Oval 41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1" name="Oval 42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2" name="Oval 43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3" name="Oval 44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4" name="Oval 45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5" name="Oval 46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6" name="Oval 47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7" name="Oval 48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8" name="Oval 49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9" name="Oval 50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40" name="Oval 51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41" name="Oval 52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42" name="Oval 53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43" name="Oval 54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44" name="Oval 55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45" name="Oval 56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46" name="Line 57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58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Line 59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Oval 60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0" name="Oval 61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1" name="Oval 62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2" name="Oval 63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3" name="Oval 64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4" name="Oval 65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5" name="Oval 66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6" name="Oval 67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7" name="Oval 68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8" name="Oval 69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59" name="Oval 70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0" name="Oval 71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1" name="Oval 72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2" name="Oval 73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3" name="Oval 74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4" name="Oval 75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5" name="Oval 76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6" name="Oval 77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7" name="Oval 78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8" name="Oval 79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69" name="Text Box 80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16470" name="Line 81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1" name="Line 82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2" name="Rectangle 83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16473" name="Rectangle 84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16474" name="Line 85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5" name="Line 86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6" name="Line 87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7" name="Oval 88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78" name="Oval 89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79" name="Oval 90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0" name="Oval 91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1" name="Oval 92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2" name="Oval 93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3" name="Oval 94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16484" name="Oval 95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5" name="Oval 96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6" name="Oval 97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7" name="Oval 98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8" name="Oval 99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89" name="Oval 100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90" name="Oval 101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91" name="Oval 102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92" name="Oval 103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93" name="Oval 104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94" name="Oval 105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95" name="Text Box 106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16496" name="Oval 107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97" name="Line 108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98" name="Line 109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99" name="Rectangle 110"/>
          <p:cNvSpPr>
            <a:spLocks noChangeArrowheads="1"/>
          </p:cNvSpPr>
          <p:nvPr/>
        </p:nvSpPr>
        <p:spPr bwMode="auto">
          <a:xfrm rot="-5400000">
            <a:off x="-746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16500" name="Rectangle 111"/>
          <p:cNvSpPr>
            <a:spLocks noChangeArrowheads="1"/>
          </p:cNvSpPr>
          <p:nvPr/>
        </p:nvSpPr>
        <p:spPr bwMode="auto">
          <a:xfrm rot="-5400000">
            <a:off x="43449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16501" name="Line 112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02" name="Slide Number Placeholder 1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338EAEC7-614A-462B-8359-84F460D12188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841375" y="4856163"/>
            <a:ext cx="7937500" cy="547687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Tests for Heteroscedasticity</a:t>
            </a:r>
          </a:p>
        </p:txBody>
      </p:sp>
      <p:sp>
        <p:nvSpPr>
          <p:cNvPr id="10262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746250"/>
            <a:ext cx="8439150" cy="4654550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To test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null hypothesis that the error terms, </a:t>
            </a:r>
            <a:r>
              <a:rPr lang="el-GR" sz="240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ε</a:t>
            </a:r>
            <a:r>
              <a:rPr lang="en-US" sz="2400" baseline="-2500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i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, all have the same variance </a:t>
            </a:r>
            <a:r>
              <a:rPr lang="en-US" sz="2400" smtClean="0">
                <a:sym typeface="Symbol" pitchFamily="18" charset="2"/>
              </a:rPr>
              <a:t>against the alternative that their variances depend on the expected values</a:t>
            </a:r>
          </a:p>
          <a:p>
            <a:pPr lvl="3" eaLnBrk="1" hangingPunct="1">
              <a:buFont typeface="Wingdings" pitchFamily="2" charset="2"/>
              <a:buNone/>
            </a:pPr>
            <a:endParaRPr lang="en-US" sz="16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Estimate the simple regression</a:t>
            </a:r>
          </a:p>
          <a:p>
            <a:pPr lvl="3" eaLnBrk="1" hangingPunct="1">
              <a:buFont typeface="Wingdings" pitchFamily="2" charset="2"/>
              <a:buNone/>
            </a:pPr>
            <a:endParaRPr lang="en-US" sz="16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Let R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be the coefficient of determination of this new regression</a:t>
            </a:r>
          </a:p>
          <a:p>
            <a:pPr eaLnBrk="1" hangingPunct="1"/>
            <a:endParaRPr lang="en-US" sz="8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folHlink"/>
                </a:solidFill>
                <a:sym typeface="Symbol" pitchFamily="18" charset="2"/>
              </a:rPr>
              <a:t>	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The null hypothesis is rejected if  nR</a:t>
            </a:r>
            <a:r>
              <a:rPr lang="en-US" sz="2400" baseline="30000" smtClean="0">
                <a:solidFill>
                  <a:srgbClr val="0000FF"/>
                </a:solidFill>
                <a:sym typeface="Symbol" pitchFamily="18" charset="2"/>
              </a:rPr>
              <a:t>2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 is greater than  </a:t>
            </a:r>
            <a:r>
              <a:rPr lang="en-US" sz="2400" baseline="3000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sz="2400" baseline="-25000" smtClean="0">
                <a:solidFill>
                  <a:srgbClr val="0000FF"/>
                </a:solidFill>
                <a:sym typeface="Symbol" pitchFamily="18" charset="2"/>
              </a:rPr>
              <a:t>1,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>
              <a:solidFill>
                <a:schemeClr val="folHlink"/>
              </a:solidFill>
              <a:sym typeface="Symbol" pitchFamily="18" charset="2"/>
            </a:endParaRP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where  </a:t>
            </a:r>
            <a:r>
              <a:rPr lang="en-US" sz="2000" baseline="30000" smtClean="0">
                <a:sym typeface="Symbol" pitchFamily="18" charset="2"/>
              </a:rPr>
              <a:t>2</a:t>
            </a:r>
            <a:r>
              <a:rPr lang="en-US" sz="2000" baseline="-25000" smtClean="0">
                <a:sym typeface="Symbol" pitchFamily="18" charset="2"/>
              </a:rPr>
              <a:t>1,</a:t>
            </a:r>
            <a:r>
              <a:rPr lang="en-US" sz="2000" smtClean="0">
                <a:sym typeface="Symbol" pitchFamily="18" charset="2"/>
              </a:rPr>
              <a:t>  is the critical value of the chi-square random variable with 1 degree of freedom and probability of error </a:t>
            </a:r>
            <a:endParaRPr lang="en-US" smtClean="0"/>
          </a:p>
        </p:txBody>
      </p:sp>
      <p:sp>
        <p:nvSpPr>
          <p:cNvPr id="102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6729413" y="2514600"/>
          <a:ext cx="309562" cy="436563"/>
        </p:xfrm>
        <a:graphic>
          <a:graphicData uri="http://schemas.openxmlformats.org/presentationml/2006/ole">
            <p:oleObj spid="_x0000_s10258" name="Equation" r:id="rId3" imgW="152268" imgH="215713" progId="Equation.3">
              <p:embed/>
            </p:oleObj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413375" y="3136900"/>
          <a:ext cx="2236788" cy="617538"/>
        </p:xfrm>
        <a:graphic>
          <a:graphicData uri="http://schemas.openxmlformats.org/presentationml/2006/ole">
            <p:oleObj spid="_x0000_s10259" name="Equation" r:id="rId4" imgW="876300" imgH="241300" progId="Equation.3">
              <p:embed/>
            </p:oleObj>
          </a:graphicData>
        </a:graphic>
      </p:graphicFrame>
      <p:sp>
        <p:nvSpPr>
          <p:cNvPr id="1026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FC41D152-0579-4D2E-875F-41D1CFB458CF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Model-Building Methodology</a:t>
            </a:r>
          </a:p>
        </p:txBody>
      </p:sp>
      <p:sp>
        <p:nvSpPr>
          <p:cNvPr id="48130" name="Rectangle 21"/>
          <p:cNvSpPr>
            <a:spLocks noGrp="1" noChangeArrowheads="1"/>
          </p:cNvSpPr>
          <p:nvPr>
            <p:ph idx="1"/>
          </p:nvPr>
        </p:nvSpPr>
        <p:spPr>
          <a:xfrm>
            <a:off x="5888038" y="1960563"/>
            <a:ext cx="3146425" cy="2852737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 defTabSz="914400" eaLnBrk="1" hangingPunct="1"/>
            <a:r>
              <a:rPr lang="en-US" sz="2000" smtClean="0"/>
              <a:t>Understand the problem to be studied</a:t>
            </a:r>
          </a:p>
          <a:p>
            <a:pPr marL="342900" indent="-342900" defTabSz="914400" eaLnBrk="1" hangingPunct="1"/>
            <a:r>
              <a:rPr lang="en-US" sz="2000" smtClean="0"/>
              <a:t>Select dependent and independent variables</a:t>
            </a:r>
          </a:p>
          <a:p>
            <a:pPr marL="342900" indent="-342900" defTabSz="914400" eaLnBrk="1" hangingPunct="1"/>
            <a:r>
              <a:rPr lang="en-US" sz="2000" smtClean="0"/>
              <a:t>Identify model form (linear, quadratic…)</a:t>
            </a:r>
          </a:p>
          <a:p>
            <a:pPr marL="342900" indent="-342900" defTabSz="914400" eaLnBrk="1" hangingPunct="1"/>
            <a:r>
              <a:rPr lang="en-US" sz="2000" smtClean="0"/>
              <a:t>Determine required data for the study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8132" name="AutoShape 8"/>
          <p:cNvSpPr>
            <a:spLocks noChangeArrowheads="1"/>
          </p:cNvSpPr>
          <p:nvPr/>
        </p:nvSpPr>
        <p:spPr bwMode="auto">
          <a:xfrm>
            <a:off x="2886075" y="276225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33" name="AutoShape 18"/>
          <p:cNvSpPr>
            <a:spLocks noChangeArrowheads="1"/>
          </p:cNvSpPr>
          <p:nvPr/>
        </p:nvSpPr>
        <p:spPr bwMode="auto">
          <a:xfrm>
            <a:off x="2886075" y="405765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34" name="AutoShape 19"/>
          <p:cNvSpPr>
            <a:spLocks noChangeArrowheads="1"/>
          </p:cNvSpPr>
          <p:nvPr/>
        </p:nvSpPr>
        <p:spPr bwMode="auto">
          <a:xfrm>
            <a:off x="2886075" y="535305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981075" y="2000250"/>
            <a:ext cx="4614863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Specification</a:t>
            </a: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981075" y="329565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Coefficient Estimation</a:t>
            </a: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981075" y="459105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Verification</a:t>
            </a: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981075" y="588645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Interpretation and Inference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219075" y="49720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219075" y="238125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219075" y="2381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22"/>
          <p:cNvSpPr>
            <a:spLocks noChangeShapeType="1"/>
          </p:cNvSpPr>
          <p:nvPr/>
        </p:nvSpPr>
        <p:spPr bwMode="auto">
          <a:xfrm>
            <a:off x="5595938" y="23622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3" name="Text Box 24"/>
          <p:cNvSpPr txBox="1">
            <a:spLocks noChangeArrowheads="1"/>
          </p:cNvSpPr>
          <p:nvPr/>
        </p:nvSpPr>
        <p:spPr bwMode="auto">
          <a:xfrm>
            <a:off x="5524500" y="1960563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*</a:t>
            </a:r>
          </a:p>
        </p:txBody>
      </p:sp>
      <p:sp>
        <p:nvSpPr>
          <p:cNvPr id="48144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A25E0704-5B86-412B-B992-872EA0BDE4B9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45" name="TextBox 6"/>
          <p:cNvSpPr txBox="1">
            <a:spLocks noChangeArrowheads="1"/>
          </p:cNvSpPr>
          <p:nvPr/>
        </p:nvSpPr>
        <p:spPr bwMode="auto">
          <a:xfrm>
            <a:off x="414338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13.1</a:t>
            </a:r>
          </a:p>
        </p:txBody>
      </p:sp>
      <p:sp>
        <p:nvSpPr>
          <p:cNvPr id="48146" name="Rectangle 1"/>
          <p:cNvSpPr>
            <a:spLocks noChangeArrowheads="1"/>
          </p:cNvSpPr>
          <p:nvPr/>
        </p:nvSpPr>
        <p:spPr bwMode="auto">
          <a:xfrm>
            <a:off x="981075" y="1308100"/>
            <a:ext cx="7388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 Stages of Statistical Model Building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Autocorrelated Errors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868488"/>
            <a:ext cx="7893050" cy="4532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Independence of Errors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Error values are statistically independent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smtClean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solidFill>
                  <a:srgbClr val="0000FF"/>
                </a:solidFill>
              </a:rPr>
              <a:t>Autocorrelated Errors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Residuals in one time period are related to residuals in another period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0337C3B9-3B26-4B11-9708-64F8E89228AF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414338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13.7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Autocorrelated Errors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868488"/>
            <a:ext cx="8256587" cy="45323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Autocorrelation violates a least squares regression assumption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Leads to  s</a:t>
            </a:r>
            <a:r>
              <a:rPr lang="en-US" baseline="-25000" smtClean="0"/>
              <a:t>b</a:t>
            </a:r>
            <a:r>
              <a:rPr lang="en-US" smtClean="0"/>
              <a:t>  estimates that are too small (i.e., biased)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Thus t-values are too large and some variables may appear significant when they are not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76ED4821-4B68-44B7-B3A5-C888AC1D272B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Autocorrelation</a:t>
            </a:r>
          </a:p>
        </p:txBody>
      </p:sp>
      <p:sp>
        <p:nvSpPr>
          <p:cNvPr id="1127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11747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Autocorrelation is correlation of the errors (residuals) over time</a:t>
            </a:r>
          </a:p>
          <a:p>
            <a:pPr eaLnBrk="1" hangingPunct="1"/>
            <a:endParaRPr lang="en-US" smtClean="0"/>
          </a:p>
        </p:txBody>
      </p:sp>
      <p:sp>
        <p:nvSpPr>
          <p:cNvPr id="112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78" name="Freeform 2"/>
          <p:cNvSpPr>
            <a:spLocks/>
          </p:cNvSpPr>
          <p:nvPr/>
        </p:nvSpPr>
        <p:spPr bwMode="auto">
          <a:xfrm>
            <a:off x="4800600" y="3352800"/>
            <a:ext cx="2166938" cy="1122363"/>
          </a:xfrm>
          <a:custGeom>
            <a:avLst/>
            <a:gdLst>
              <a:gd name="T0" fmla="*/ 0 w 1566"/>
              <a:gd name="T1" fmla="*/ 2147483647 h 852"/>
              <a:gd name="T2" fmla="*/ 2147483647 w 1566"/>
              <a:gd name="T3" fmla="*/ 2147483647 h 852"/>
              <a:gd name="T4" fmla="*/ 2147483647 w 1566"/>
              <a:gd name="T5" fmla="*/ 2147483647 h 852"/>
              <a:gd name="T6" fmla="*/ 2147483647 w 1566"/>
              <a:gd name="T7" fmla="*/ 2147483647 h 852"/>
              <a:gd name="T8" fmla="*/ 2147483647 w 1566"/>
              <a:gd name="T9" fmla="*/ 0 h 852"/>
              <a:gd name="T10" fmla="*/ 2147483647 w 1566"/>
              <a:gd name="T11" fmla="*/ 2147483647 h 8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66"/>
              <a:gd name="T19" fmla="*/ 0 h 852"/>
              <a:gd name="T20" fmla="*/ 1566 w 1566"/>
              <a:gd name="T21" fmla="*/ 852 h 8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66" h="852">
                <a:moveTo>
                  <a:pt x="0" y="486"/>
                </a:moveTo>
                <a:lnTo>
                  <a:pt x="318" y="64"/>
                </a:lnTo>
                <a:lnTo>
                  <a:pt x="626" y="852"/>
                </a:lnTo>
                <a:lnTo>
                  <a:pt x="952" y="424"/>
                </a:lnTo>
                <a:lnTo>
                  <a:pt x="1264" y="0"/>
                </a:lnTo>
                <a:lnTo>
                  <a:pt x="1566" y="592"/>
                </a:lnTo>
              </a:path>
            </a:pathLst>
          </a:cu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5"/>
          <p:cNvSpPr>
            <a:spLocks noChangeArrowheads="1"/>
          </p:cNvSpPr>
          <p:nvPr/>
        </p:nvSpPr>
        <p:spPr bwMode="auto">
          <a:xfrm>
            <a:off x="762000" y="54102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Violates the regression assumption that residuals are random and independent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429000" y="2362200"/>
          <a:ext cx="4648200" cy="2974975"/>
        </p:xfrm>
        <a:graphic>
          <a:graphicData uri="http://schemas.openxmlformats.org/presentationml/2006/ole">
            <p:oleObj spid="_x0000_s11274" name="Chart" r:id="rId3" imgW="4105275" imgH="2790749" progId="Excel.Sheet.8">
              <p:embed/>
            </p:oleObj>
          </a:graphicData>
        </a:graphic>
      </p:graphicFrame>
      <p:sp>
        <p:nvSpPr>
          <p:cNvPr id="11280" name="Rectangle 7"/>
          <p:cNvSpPr>
            <a:spLocks noChangeArrowheads="1"/>
          </p:cNvSpPr>
          <p:nvPr/>
        </p:nvSpPr>
        <p:spPr bwMode="auto">
          <a:xfrm>
            <a:off x="381000" y="3429000"/>
            <a:ext cx="304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Here, residuals show a cyclic pattern, not random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2800"/>
          </a:p>
        </p:txBody>
      </p:sp>
      <p:sp>
        <p:nvSpPr>
          <p:cNvPr id="11281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FE16EA39-D991-4CB3-BAC0-E1923F553DD4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1295400" y="2124075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2537" name="Rectangle 3"/>
          <p:cNvSpPr>
            <a:spLocks noChangeArrowheads="1"/>
          </p:cNvSpPr>
          <p:nvPr/>
        </p:nvSpPr>
        <p:spPr bwMode="auto">
          <a:xfrm>
            <a:off x="5715000" y="2514600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2253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1752600"/>
          <a:ext cx="1041400" cy="1003300"/>
        </p:xfrm>
        <a:graphic>
          <a:graphicData uri="http://schemas.openxmlformats.org/presentationml/2006/ole">
            <p:oleObj spid="_x0000_s22534" name="Clip" r:id="rId4" imgW="781050" imgH="752475" progId="">
              <p:embed/>
            </p:oleObj>
          </a:graphicData>
        </a:graphic>
      </p:graphicFrame>
      <p:sp>
        <p:nvSpPr>
          <p:cNvPr id="22538" name="Rectangle 5"/>
          <p:cNvSpPr>
            <a:spLocks noChangeArrowheads="1"/>
          </p:cNvSpPr>
          <p:nvPr/>
        </p:nvSpPr>
        <p:spPr bwMode="auto">
          <a:xfrm>
            <a:off x="1143000" y="173038"/>
            <a:ext cx="6969125" cy="1063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Residual Analysis for Independence</a:t>
            </a:r>
          </a:p>
        </p:txBody>
      </p:sp>
      <p:sp>
        <p:nvSpPr>
          <p:cNvPr id="22539" name="Rectangle 6"/>
          <p:cNvSpPr>
            <a:spLocks noChangeArrowheads="1"/>
          </p:cNvSpPr>
          <p:nvPr/>
        </p:nvSpPr>
        <p:spPr bwMode="auto">
          <a:xfrm>
            <a:off x="1277938" y="2116138"/>
            <a:ext cx="3311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Not Independent</a:t>
            </a:r>
          </a:p>
        </p:txBody>
      </p:sp>
      <p:sp>
        <p:nvSpPr>
          <p:cNvPr id="22540" name="Rectangle 7"/>
          <p:cNvSpPr>
            <a:spLocks noChangeArrowheads="1"/>
          </p:cNvSpPr>
          <p:nvPr/>
        </p:nvSpPr>
        <p:spPr bwMode="auto">
          <a:xfrm>
            <a:off x="5867400" y="2497138"/>
            <a:ext cx="28368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Independent</a:t>
            </a:r>
          </a:p>
        </p:txBody>
      </p:sp>
      <p:sp>
        <p:nvSpPr>
          <p:cNvPr id="22541" name="Line 8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9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0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22544" name="Line 11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2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3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7" name="Oval 14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8" name="Oval 15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9" name="Oval 16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0" name="Oval 17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1" name="Oval 18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2" name="Oval 19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3" name="Oval 20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4" name="Oval 21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5" name="Oval 22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6" name="Oval 23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7" name="Oval 24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8" name="Oval 25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9" name="Oval 26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Rectangle 29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22563" name="Line 30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31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Oval 32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6" name="Oval 33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7" name="Oval 34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8" name="Oval 3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9" name="Oval 36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0" name="Oval 37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Oval 3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2" name="Oval 39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3" name="Oval 40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4" name="Oval 41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5" name="Oval 42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6" name="Oval 43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7" name="Oval 44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8" name="Oval 45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9" name="Oval 46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0" name="Oval 47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1" name="Oval 48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2" name="Oval 49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3" name="Rectangle 50"/>
          <p:cNvSpPr>
            <a:spLocks noChangeArrowheads="1"/>
          </p:cNvSpPr>
          <p:nvPr/>
        </p:nvSpPr>
        <p:spPr bwMode="auto">
          <a:xfrm rot="-5400000">
            <a:off x="77787" y="342106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22584" name="Rectangle 51"/>
          <p:cNvSpPr>
            <a:spLocks noChangeArrowheads="1"/>
          </p:cNvSpPr>
          <p:nvPr/>
        </p:nvSpPr>
        <p:spPr bwMode="auto">
          <a:xfrm rot="-5400000">
            <a:off x="4344987" y="40370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22585" name="Line 52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Line 53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Rectangle 54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22588" name="Oval 55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9" name="Oval 56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0" name="Oval 57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1" name="Oval 58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2" name="Oval 59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3" name="Oval 60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4" name="Oval 61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5" name="Oval 62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6" name="Oval 63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7" name="Oval 64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8" name="Oval 65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9" name="Oval 66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0" name="Oval 67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1" name="Rectangle 68"/>
          <p:cNvSpPr>
            <a:spLocks noChangeArrowheads="1"/>
          </p:cNvSpPr>
          <p:nvPr/>
        </p:nvSpPr>
        <p:spPr bwMode="auto">
          <a:xfrm rot="-5400000">
            <a:off x="77787" y="53324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22602" name="Freeform 69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2147483647 w 2081"/>
              <a:gd name="T1" fmla="*/ 2147483647 h 414"/>
              <a:gd name="T2" fmla="*/ 2147483647 w 2081"/>
              <a:gd name="T3" fmla="*/ 2147483647 h 414"/>
              <a:gd name="T4" fmla="*/ 2147483647 w 2081"/>
              <a:gd name="T5" fmla="*/ 2147483647 h 414"/>
              <a:gd name="T6" fmla="*/ 2147483647 w 2081"/>
              <a:gd name="T7" fmla="*/ 2147483647 h 414"/>
              <a:gd name="T8" fmla="*/ 2147483647 w 2081"/>
              <a:gd name="T9" fmla="*/ 2147483647 h 414"/>
              <a:gd name="T10" fmla="*/ 2147483647 w 2081"/>
              <a:gd name="T11" fmla="*/ 2147483647 h 414"/>
              <a:gd name="T12" fmla="*/ 2147483647 w 2081"/>
              <a:gd name="T13" fmla="*/ 2147483647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81"/>
              <a:gd name="T22" fmla="*/ 0 h 414"/>
              <a:gd name="T23" fmla="*/ 2081 w 2081"/>
              <a:gd name="T24" fmla="*/ 414 h 4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03" name="Freeform 70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2147483647 w 2141"/>
              <a:gd name="T1" fmla="*/ 2147483647 h 421"/>
              <a:gd name="T2" fmla="*/ 2147483647 w 2141"/>
              <a:gd name="T3" fmla="*/ 2147483647 h 421"/>
              <a:gd name="T4" fmla="*/ 2147483647 w 2141"/>
              <a:gd name="T5" fmla="*/ 2147483647 h 421"/>
              <a:gd name="T6" fmla="*/ 2147483647 w 2141"/>
              <a:gd name="T7" fmla="*/ 2147483647 h 421"/>
              <a:gd name="T8" fmla="*/ 2147483647 w 2141"/>
              <a:gd name="T9" fmla="*/ 2147483647 h 421"/>
              <a:gd name="T10" fmla="*/ 2147483647 w 2141"/>
              <a:gd name="T11" fmla="*/ 2147483647 h 421"/>
              <a:gd name="T12" fmla="*/ 2147483647 w 2141"/>
              <a:gd name="T13" fmla="*/ 2147483647 h 4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41"/>
              <a:gd name="T22" fmla="*/ 0 h 421"/>
              <a:gd name="T23" fmla="*/ 2141 w 2141"/>
              <a:gd name="T24" fmla="*/ 421 h 4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04" name="Line 71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5" name="Rectangle 72"/>
          <p:cNvSpPr>
            <a:spLocks noChangeArrowheads="1"/>
          </p:cNvSpPr>
          <p:nvPr/>
        </p:nvSpPr>
        <p:spPr bwMode="auto">
          <a:xfrm>
            <a:off x="5105400" y="2286000"/>
            <a:ext cx="9144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40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22606" name="Slide Number Placeholder 7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B7761699-15D4-4654-91EE-9ED1EBC35DEA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66725"/>
            <a:ext cx="7078662" cy="722313"/>
          </a:xfrm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mtClean="0"/>
              <a:t>The Durbin-Watson Statistic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idx="1"/>
          </p:nvPr>
        </p:nvSpPr>
        <p:spPr>
          <a:xfrm>
            <a:off x="847725" y="1822450"/>
            <a:ext cx="8077200" cy="950913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Durbin-Watson statistic </a:t>
            </a:r>
            <a:r>
              <a:rPr lang="en-US" sz="2400" smtClean="0"/>
              <a:t>is used to test for autocorrelation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1322388" y="2990850"/>
            <a:ext cx="6767512" cy="1455738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en-US" sz="800"/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successive </a:t>
            </a:r>
            <a:r>
              <a:rPr lang="en-US">
                <a:sym typeface="Symbol" pitchFamily="18" charset="2"/>
              </a:rPr>
              <a:t>residuals are not correlated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(i.e., Corr(</a:t>
            </a:r>
            <a:r>
              <a:rPr lang="el-GR">
                <a:sym typeface="Symbol" pitchFamily="18" charset="2"/>
              </a:rPr>
              <a:t>ε</a:t>
            </a:r>
            <a:r>
              <a:rPr lang="en-US" baseline="-25000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,</a:t>
            </a:r>
            <a:r>
              <a:rPr lang="el-GR">
                <a:sym typeface="Symbol" pitchFamily="18" charset="2"/>
              </a:rPr>
              <a:t>ε</a:t>
            </a:r>
            <a:r>
              <a:rPr lang="en-US" baseline="-25000">
                <a:sym typeface="Symbol" pitchFamily="18" charset="2"/>
              </a:rPr>
              <a:t>t-1</a:t>
            </a:r>
            <a:r>
              <a:rPr lang="en-US">
                <a:sym typeface="Symbol" pitchFamily="18" charset="2"/>
              </a:rPr>
              <a:t>) = 0)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l-GR" sz="800"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 autocorrelation is present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800">
              <a:sym typeface="Symbol" pitchFamily="18" charset="2"/>
            </a:endParaRPr>
          </a:p>
        </p:txBody>
      </p:sp>
      <p:sp>
        <p:nvSpPr>
          <p:cNvPr id="5222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4586F7FB-DE82-4B50-B875-48703061886E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66725"/>
            <a:ext cx="7078662" cy="722313"/>
          </a:xfrm>
        </p:spPr>
        <p:txBody>
          <a:bodyPr lIns="90488" tIns="44450" rIns="90488" bIns="44450" anchor="ctr" anchorCtr="1"/>
          <a:lstStyle/>
          <a:p>
            <a:pPr defTabSz="914400" eaLnBrk="1" hangingPunct="1"/>
            <a:r>
              <a:rPr lang="en-US" smtClean="0"/>
              <a:t>The Durbin-Watson Statistic</a:t>
            </a:r>
          </a:p>
        </p:txBody>
      </p:sp>
      <p:sp>
        <p:nvSpPr>
          <p:cNvPr id="12300" name="Rectangle 5"/>
          <p:cNvSpPr>
            <a:spLocks noGrp="1" noChangeArrowheads="1"/>
          </p:cNvSpPr>
          <p:nvPr>
            <p:ph idx="1"/>
          </p:nvPr>
        </p:nvSpPr>
        <p:spPr>
          <a:xfrm>
            <a:off x="555625" y="3027363"/>
            <a:ext cx="5476875" cy="657225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Durbin-Watson test statistic (d):</a:t>
            </a:r>
          </a:p>
        </p:txBody>
      </p:sp>
      <p:sp>
        <p:nvSpPr>
          <p:cNvPr id="123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229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847725" y="3867150"/>
          <a:ext cx="2459038" cy="2008188"/>
        </p:xfrm>
        <a:graphic>
          <a:graphicData uri="http://schemas.openxmlformats.org/presentationml/2006/ole">
            <p:oleObj spid="_x0000_s12298" name="Equation" r:id="rId3" imgW="36599400" imgH="26791560" progId="Equation.3">
              <p:embed/>
            </p:oleObj>
          </a:graphicData>
        </a:graphic>
      </p:graphicFrame>
      <p:sp>
        <p:nvSpPr>
          <p:cNvPr id="12302" name="Rectangle 4"/>
          <p:cNvSpPr>
            <a:spLocks noChangeArrowheads="1"/>
          </p:cNvSpPr>
          <p:nvPr/>
        </p:nvSpPr>
        <p:spPr bwMode="auto">
          <a:xfrm>
            <a:off x="3695700" y="3721100"/>
            <a:ext cx="5037138" cy="285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16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The possible range is  0 ≤ d ≤ 4</a:t>
            </a:r>
          </a:p>
          <a:p>
            <a:pPr eaLnBrk="0" hangingPunct="0">
              <a:lnSpc>
                <a:spcPts val="2800"/>
              </a:lnSpc>
              <a:spcBef>
                <a:spcPts val="16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2"/>
                </a:solidFill>
              </a:rPr>
              <a:t> d  should be close to 2 if H</a:t>
            </a:r>
            <a:r>
              <a:rPr lang="en-US" baseline="-25000">
                <a:solidFill>
                  <a:schemeClr val="bg2"/>
                </a:solidFill>
              </a:rPr>
              <a:t>0</a:t>
            </a:r>
            <a:r>
              <a:rPr lang="en-US">
                <a:solidFill>
                  <a:schemeClr val="bg2"/>
                </a:solidFill>
              </a:rPr>
              <a:t> is true</a:t>
            </a:r>
          </a:p>
          <a:p>
            <a:pPr eaLnBrk="0" hangingPunct="0">
              <a:lnSpc>
                <a:spcPts val="2800"/>
              </a:lnSpc>
              <a:spcBef>
                <a:spcPts val="16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d  less than 2 </a:t>
            </a:r>
            <a:r>
              <a:rPr lang="en-US">
                <a:solidFill>
                  <a:schemeClr val="bg2"/>
                </a:solidFill>
              </a:rPr>
              <a:t>may signal </a:t>
            </a:r>
            <a:r>
              <a:rPr lang="en-US">
                <a:solidFill>
                  <a:srgbClr val="0000FF"/>
                </a:solidFill>
              </a:rPr>
              <a:t>positive autocorrelation,</a:t>
            </a:r>
            <a:r>
              <a:rPr lang="en-US">
                <a:solidFill>
                  <a:schemeClr val="bg2"/>
                </a:solidFill>
              </a:rPr>
              <a:t>  </a:t>
            </a:r>
          </a:p>
          <a:p>
            <a:pPr eaLnBrk="0" hangingPunct="0">
              <a:lnSpc>
                <a:spcPts val="2800"/>
              </a:lnSpc>
              <a:spcBef>
                <a:spcPts val="16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d  greater than 2 </a:t>
            </a:r>
            <a:r>
              <a:rPr lang="en-US"/>
              <a:t>may signal </a:t>
            </a:r>
            <a:r>
              <a:rPr lang="en-US">
                <a:solidFill>
                  <a:srgbClr val="0000FF"/>
                </a:solidFill>
              </a:rPr>
              <a:t>negative autocorrelation</a:t>
            </a:r>
          </a:p>
        </p:txBody>
      </p:sp>
      <p:sp>
        <p:nvSpPr>
          <p:cNvPr id="12303" name="Text Box 6"/>
          <p:cNvSpPr txBox="1">
            <a:spLocks noChangeArrowheads="1"/>
          </p:cNvSpPr>
          <p:nvPr/>
        </p:nvSpPr>
        <p:spPr bwMode="auto">
          <a:xfrm>
            <a:off x="2125663" y="1530350"/>
            <a:ext cx="4491037" cy="1131888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en-US" sz="800"/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 </a:t>
            </a:r>
            <a:r>
              <a:rPr lang="el-GR"/>
              <a:t>ρ</a:t>
            </a:r>
            <a:r>
              <a:rPr lang="en-US">
                <a:sym typeface="Symbol" pitchFamily="18" charset="2"/>
              </a:rPr>
              <a:t> = 0  (no autocorrelation)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l-GR" sz="800"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  autocorrelation is present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800">
              <a:sym typeface="Symbol" pitchFamily="18" charset="2"/>
            </a:endParaRPr>
          </a:p>
        </p:txBody>
      </p:sp>
      <p:sp>
        <p:nvSpPr>
          <p:cNvPr id="1230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12758BE2-9EA0-44B6-ABD5-65C997C25329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1"/>
          <p:cNvSpPr>
            <a:spLocks noChangeArrowheads="1"/>
          </p:cNvSpPr>
          <p:nvPr/>
        </p:nvSpPr>
        <p:spPr bwMode="auto">
          <a:xfrm>
            <a:off x="4316413" y="3027363"/>
            <a:ext cx="1352550" cy="328612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Testing for Positive Autocorrelation</a:t>
            </a:r>
          </a:p>
        </p:txBody>
      </p:sp>
      <p:sp>
        <p:nvSpPr>
          <p:cNvPr id="55299" name="Rectangle 20"/>
          <p:cNvSpPr>
            <a:spLocks noGrp="1" noChangeArrowheads="1"/>
          </p:cNvSpPr>
          <p:nvPr>
            <p:ph idx="1"/>
          </p:nvPr>
        </p:nvSpPr>
        <p:spPr>
          <a:xfrm>
            <a:off x="476250" y="2551113"/>
            <a:ext cx="8256588" cy="2011362"/>
          </a:xfrm>
        </p:spPr>
        <p:txBody>
          <a:bodyPr/>
          <a:lstStyle/>
          <a:p>
            <a:pPr marL="342900" indent="-342900" defTabSz="914400" eaLnBrk="1" hangingPunct="1"/>
            <a:r>
              <a:rPr lang="en-US" sz="2400" smtClean="0"/>
              <a:t>Calculate the Durbin-Watson test statistic = d</a:t>
            </a:r>
          </a:p>
          <a:p>
            <a:pPr marL="742950" lvl="1" indent="-285750" defTabSz="914400" eaLnBrk="1" hangingPunct="1"/>
            <a:r>
              <a:rPr lang="en-US" sz="2000" smtClean="0"/>
              <a:t>d can be approximated by  d = 2(1 – r) , where r is the sample correlation of successive errors</a:t>
            </a:r>
          </a:p>
          <a:p>
            <a:pPr marL="342900" indent="-342900" defTabSz="914400" eaLnBrk="1" hangingPunct="1"/>
            <a:r>
              <a:rPr lang="en-US" sz="2400" smtClean="0"/>
              <a:t>Find the values d</a:t>
            </a:r>
            <a:r>
              <a:rPr lang="en-US" sz="2400" baseline="-25000" smtClean="0"/>
              <a:t>L</a:t>
            </a:r>
            <a:r>
              <a:rPr lang="en-US" sz="2400" smtClean="0"/>
              <a:t> and d</a:t>
            </a:r>
            <a:r>
              <a:rPr lang="en-US" sz="2400" baseline="-25000" smtClean="0"/>
              <a:t>U</a:t>
            </a:r>
            <a:r>
              <a:rPr lang="en-US" sz="2400" smtClean="0"/>
              <a:t> from the Durbin-Watson table</a:t>
            </a:r>
          </a:p>
          <a:p>
            <a:pPr marL="742950" lvl="1" indent="-285750" defTabSz="914400" eaLnBrk="1" hangingPunct="1"/>
            <a:r>
              <a:rPr lang="en-US" sz="2000" smtClean="0"/>
              <a:t>(for sample size </a:t>
            </a:r>
            <a:r>
              <a:rPr lang="en-US" sz="2000" smtClean="0">
                <a:solidFill>
                  <a:srgbClr val="0000FF"/>
                </a:solidFill>
              </a:rPr>
              <a:t>n</a:t>
            </a:r>
            <a:r>
              <a:rPr lang="en-US" sz="2000" smtClean="0"/>
              <a:t> and number of independent variables </a:t>
            </a:r>
            <a:r>
              <a:rPr lang="en-US" sz="2000" smtClean="0">
                <a:solidFill>
                  <a:srgbClr val="0000FF"/>
                </a:solidFill>
              </a:rPr>
              <a:t>K</a:t>
            </a:r>
            <a:r>
              <a:rPr lang="en-US" sz="2000" smtClean="0"/>
              <a:t>)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381000" y="4705350"/>
            <a:ext cx="4648200" cy="4667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/>
              <a:t>Decision rule:  reject H</a:t>
            </a:r>
            <a:r>
              <a:rPr lang="en-US" baseline="-25000"/>
              <a:t>0</a:t>
            </a:r>
            <a:r>
              <a:rPr lang="en-US"/>
              <a:t> if d &lt; d</a:t>
            </a:r>
            <a:r>
              <a:rPr lang="en-US" baseline="-25000"/>
              <a:t>L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1682750" y="1417638"/>
            <a:ext cx="5943600" cy="1014412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positive autocorrelation does not exist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 positive autocorrelation is present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600200" y="592455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1600200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170363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5867400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8077200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8" name="Text Box 11"/>
          <p:cNvSpPr txBox="1">
            <a:spLocks noChangeArrowheads="1"/>
          </p:cNvSpPr>
          <p:nvPr/>
        </p:nvSpPr>
        <p:spPr bwMode="auto">
          <a:xfrm>
            <a:off x="1447800" y="61531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5309" name="Text Box 12"/>
          <p:cNvSpPr txBox="1">
            <a:spLocks noChangeArrowheads="1"/>
          </p:cNvSpPr>
          <p:nvPr/>
        </p:nvSpPr>
        <p:spPr bwMode="auto">
          <a:xfrm>
            <a:off x="5715000" y="61531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U</a:t>
            </a:r>
          </a:p>
        </p:txBody>
      </p:sp>
      <p:sp>
        <p:nvSpPr>
          <p:cNvPr id="55310" name="Text Box 13"/>
          <p:cNvSpPr txBox="1">
            <a:spLocks noChangeArrowheads="1"/>
          </p:cNvSpPr>
          <p:nvPr/>
        </p:nvSpPr>
        <p:spPr bwMode="auto">
          <a:xfrm>
            <a:off x="7924800" y="61531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3965575" y="61531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L</a:t>
            </a:r>
          </a:p>
        </p:txBody>
      </p: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2335213" y="5543550"/>
            <a:ext cx="1066800" cy="3460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Reject H</a:t>
            </a:r>
            <a:r>
              <a:rPr lang="en-US" sz="1600" baseline="-25000"/>
              <a:t>0</a:t>
            </a:r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6172200" y="5543550"/>
            <a:ext cx="1752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Do not reject H</a:t>
            </a:r>
            <a:r>
              <a:rPr lang="en-US" sz="1600" baseline="-25000"/>
              <a:t>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352925" y="5543550"/>
            <a:ext cx="1371600" cy="3460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Inconclusive</a:t>
            </a:r>
            <a:endParaRPr lang="en-US" sz="1600" baseline="-25000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889250" y="518477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16" name="Slide Number Placeholder 2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13A1A610-251A-49A8-9070-0D5C35878487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Negative Autocorrelation</a:t>
            </a:r>
          </a:p>
        </p:txBody>
      </p:sp>
      <p:sp>
        <p:nvSpPr>
          <p:cNvPr id="13333" name="Rectangle 19"/>
          <p:cNvSpPr>
            <a:spLocks noGrp="1" noChangeArrowheads="1"/>
          </p:cNvSpPr>
          <p:nvPr>
            <p:ph idx="1"/>
          </p:nvPr>
        </p:nvSpPr>
        <p:spPr>
          <a:xfrm>
            <a:off x="512763" y="1782763"/>
            <a:ext cx="8256587" cy="3036887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Negative autocorrelation exists if successive errors are negatively correlated</a:t>
            </a:r>
          </a:p>
          <a:p>
            <a:pPr marL="742950" lvl="1" indent="-285750" defTabSz="914400" eaLnBrk="1" hangingPunct="1"/>
            <a:r>
              <a:rPr lang="en-US" smtClean="0"/>
              <a:t>This can occur if successive errors alternate in sign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33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35" name="Text Box 4"/>
          <p:cNvSpPr txBox="1">
            <a:spLocks noChangeArrowheads="1"/>
          </p:cNvSpPr>
          <p:nvPr/>
        </p:nvSpPr>
        <p:spPr bwMode="auto">
          <a:xfrm>
            <a:off x="1463675" y="3319463"/>
            <a:ext cx="6035675" cy="1014412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/>
              <a:t>Decision rule for negative autocorrelation:  </a:t>
            </a:r>
          </a:p>
          <a:p>
            <a:pPr marL="457200" indent="-457200"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/>
              <a:t>		reject H</a:t>
            </a:r>
            <a:r>
              <a:rPr lang="en-US" baseline="-25000"/>
              <a:t>0</a:t>
            </a:r>
            <a:r>
              <a:rPr lang="en-US"/>
              <a:t> if d &gt; 4 – d</a:t>
            </a:r>
            <a:r>
              <a:rPr lang="en-US" baseline="-25000"/>
              <a:t>L</a:t>
            </a:r>
          </a:p>
        </p:txBody>
      </p:sp>
      <p:sp>
        <p:nvSpPr>
          <p:cNvPr id="13336" name="Line 6"/>
          <p:cNvSpPr>
            <a:spLocks noChangeShapeType="1"/>
          </p:cNvSpPr>
          <p:nvPr/>
        </p:nvSpPr>
        <p:spPr bwMode="auto">
          <a:xfrm flipV="1">
            <a:off x="328613" y="5916613"/>
            <a:ext cx="8521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7" name="Line 7"/>
          <p:cNvSpPr>
            <a:spLocks noChangeShapeType="1"/>
          </p:cNvSpPr>
          <p:nvPr/>
        </p:nvSpPr>
        <p:spPr bwMode="auto">
          <a:xfrm>
            <a:off x="328613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8" name="Line 8"/>
          <p:cNvSpPr>
            <a:spLocks noChangeShapeType="1"/>
          </p:cNvSpPr>
          <p:nvPr/>
        </p:nvSpPr>
        <p:spPr bwMode="auto">
          <a:xfrm>
            <a:off x="1608138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9" name="Line 9"/>
          <p:cNvSpPr>
            <a:spLocks noChangeShapeType="1"/>
          </p:cNvSpPr>
          <p:nvPr/>
        </p:nvSpPr>
        <p:spPr bwMode="auto">
          <a:xfrm>
            <a:off x="3181350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0" name="Line 10"/>
          <p:cNvSpPr>
            <a:spLocks noChangeShapeType="1"/>
          </p:cNvSpPr>
          <p:nvPr/>
        </p:nvSpPr>
        <p:spPr bwMode="auto">
          <a:xfrm>
            <a:off x="6034088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1" name="Text Box 11"/>
          <p:cNvSpPr txBox="1">
            <a:spLocks noChangeArrowheads="1"/>
          </p:cNvSpPr>
          <p:nvPr/>
        </p:nvSpPr>
        <p:spPr bwMode="auto">
          <a:xfrm>
            <a:off x="146050" y="61531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3342" name="Text Box 12"/>
          <p:cNvSpPr txBox="1">
            <a:spLocks noChangeArrowheads="1"/>
          </p:cNvSpPr>
          <p:nvPr/>
        </p:nvSpPr>
        <p:spPr bwMode="auto">
          <a:xfrm>
            <a:off x="2998788" y="61531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U</a:t>
            </a:r>
          </a:p>
        </p:txBody>
      </p:sp>
      <p:sp>
        <p:nvSpPr>
          <p:cNvPr id="13343" name="Text Box 13"/>
          <p:cNvSpPr txBox="1">
            <a:spLocks noChangeArrowheads="1"/>
          </p:cNvSpPr>
          <p:nvPr/>
        </p:nvSpPr>
        <p:spPr bwMode="auto">
          <a:xfrm>
            <a:off x="4373563" y="61531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3344" name="Text Box 14"/>
          <p:cNvSpPr txBox="1">
            <a:spLocks noChangeArrowheads="1"/>
          </p:cNvSpPr>
          <p:nvPr/>
        </p:nvSpPr>
        <p:spPr bwMode="auto">
          <a:xfrm>
            <a:off x="1411288" y="61531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</a:t>
            </a:r>
            <a:r>
              <a:rPr lang="en-US" baseline="-25000"/>
              <a:t>L</a:t>
            </a:r>
          </a:p>
        </p:txBody>
      </p:sp>
      <p:sp>
        <p:nvSpPr>
          <p:cNvPr id="13345" name="Text Box 15"/>
          <p:cNvSpPr txBox="1">
            <a:spLocks noChangeArrowheads="1"/>
          </p:cNvSpPr>
          <p:nvPr/>
        </p:nvSpPr>
        <p:spPr bwMode="auto">
          <a:xfrm>
            <a:off x="438150" y="5513388"/>
            <a:ext cx="1066800" cy="3460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Reject H</a:t>
            </a:r>
            <a:r>
              <a:rPr lang="en-US" sz="1600" baseline="-25000"/>
              <a:t>0</a:t>
            </a:r>
          </a:p>
        </p:txBody>
      </p:sp>
      <p:sp>
        <p:nvSpPr>
          <p:cNvPr id="13346" name="Text Box 16"/>
          <p:cNvSpPr txBox="1">
            <a:spLocks noChangeArrowheads="1"/>
          </p:cNvSpPr>
          <p:nvPr/>
        </p:nvSpPr>
        <p:spPr bwMode="auto">
          <a:xfrm>
            <a:off x="3619500" y="5330825"/>
            <a:ext cx="1752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Do not reject H</a:t>
            </a:r>
            <a:r>
              <a:rPr lang="en-US" sz="1600" baseline="-25000"/>
              <a:t>0</a:t>
            </a:r>
          </a:p>
        </p:txBody>
      </p:sp>
      <p:sp>
        <p:nvSpPr>
          <p:cNvPr id="13347" name="Text Box 17"/>
          <p:cNvSpPr txBox="1">
            <a:spLocks noChangeArrowheads="1"/>
          </p:cNvSpPr>
          <p:nvPr/>
        </p:nvSpPr>
        <p:spPr bwMode="auto">
          <a:xfrm>
            <a:off x="1717675" y="5513388"/>
            <a:ext cx="1371600" cy="3460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Inconclusive</a:t>
            </a:r>
            <a:endParaRPr lang="en-US" sz="1600" baseline="-25000"/>
          </a:p>
        </p:txBody>
      </p:sp>
      <p:sp>
        <p:nvSpPr>
          <p:cNvPr id="13348" name="Line 20"/>
          <p:cNvSpPr>
            <a:spLocks noChangeShapeType="1"/>
          </p:cNvSpPr>
          <p:nvPr/>
        </p:nvSpPr>
        <p:spPr bwMode="auto">
          <a:xfrm>
            <a:off x="8850313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9" name="Line 21"/>
          <p:cNvSpPr>
            <a:spLocks noChangeShapeType="1"/>
          </p:cNvSpPr>
          <p:nvPr/>
        </p:nvSpPr>
        <p:spPr bwMode="auto">
          <a:xfrm>
            <a:off x="7569200" y="56959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50" name="Line 22"/>
          <p:cNvSpPr>
            <a:spLocks noChangeShapeType="1"/>
          </p:cNvSpPr>
          <p:nvPr/>
        </p:nvSpPr>
        <p:spPr bwMode="auto">
          <a:xfrm>
            <a:off x="4535488" y="5789613"/>
            <a:ext cx="0" cy="2730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51" name="Text Box 23"/>
          <p:cNvSpPr txBox="1">
            <a:spLocks noChangeArrowheads="1"/>
          </p:cNvSpPr>
          <p:nvPr/>
        </p:nvSpPr>
        <p:spPr bwMode="auto">
          <a:xfrm>
            <a:off x="7680325" y="5513388"/>
            <a:ext cx="1066800" cy="3460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Reject H</a:t>
            </a:r>
            <a:r>
              <a:rPr lang="en-US" sz="1600" baseline="-25000"/>
              <a:t>0</a:t>
            </a:r>
          </a:p>
        </p:txBody>
      </p:sp>
      <p:sp>
        <p:nvSpPr>
          <p:cNvPr id="13352" name="Text Box 24"/>
          <p:cNvSpPr txBox="1">
            <a:spLocks noChangeArrowheads="1"/>
          </p:cNvSpPr>
          <p:nvPr/>
        </p:nvSpPr>
        <p:spPr bwMode="auto">
          <a:xfrm>
            <a:off x="6124575" y="5513388"/>
            <a:ext cx="1371600" cy="3460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Inconclusive</a:t>
            </a:r>
            <a:endParaRPr lang="en-US" sz="1600" baseline="-25000"/>
          </a:p>
        </p:txBody>
      </p:sp>
      <p:sp>
        <p:nvSpPr>
          <p:cNvPr id="13353" name="Text Box 25"/>
          <p:cNvSpPr txBox="1">
            <a:spLocks noChangeArrowheads="1"/>
          </p:cNvSpPr>
          <p:nvPr/>
        </p:nvSpPr>
        <p:spPr bwMode="auto">
          <a:xfrm>
            <a:off x="5632450" y="61356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 – d</a:t>
            </a:r>
            <a:r>
              <a:rPr lang="en-US" baseline="-25000"/>
              <a:t>U</a:t>
            </a:r>
          </a:p>
        </p:txBody>
      </p:sp>
      <p:sp>
        <p:nvSpPr>
          <p:cNvPr id="13354" name="Text Box 26"/>
          <p:cNvSpPr txBox="1">
            <a:spLocks noChangeArrowheads="1"/>
          </p:cNvSpPr>
          <p:nvPr/>
        </p:nvSpPr>
        <p:spPr bwMode="auto">
          <a:xfrm>
            <a:off x="7169150" y="615315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 – d</a:t>
            </a:r>
            <a:r>
              <a:rPr lang="en-US" baseline="-25000"/>
              <a:t>L</a:t>
            </a:r>
          </a:p>
        </p:txBody>
      </p:sp>
      <p:sp>
        <p:nvSpPr>
          <p:cNvPr id="13355" name="Text Box 27"/>
          <p:cNvSpPr txBox="1">
            <a:spLocks noChangeArrowheads="1"/>
          </p:cNvSpPr>
          <p:nvPr/>
        </p:nvSpPr>
        <p:spPr bwMode="auto">
          <a:xfrm>
            <a:off x="8669338" y="61531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  <a:endParaRPr lang="en-US" baseline="-25000"/>
          </a:p>
        </p:txBody>
      </p:sp>
      <p:sp>
        <p:nvSpPr>
          <p:cNvPr id="13356" name="Line 28"/>
          <p:cNvSpPr>
            <a:spLocks noChangeShapeType="1"/>
          </p:cNvSpPr>
          <p:nvPr/>
        </p:nvSpPr>
        <p:spPr bwMode="auto">
          <a:xfrm>
            <a:off x="8193088" y="3905250"/>
            <a:ext cx="0" cy="1023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Line 29"/>
          <p:cNvSpPr>
            <a:spLocks noChangeShapeType="1"/>
          </p:cNvSpPr>
          <p:nvPr/>
        </p:nvSpPr>
        <p:spPr bwMode="auto">
          <a:xfrm flipH="1">
            <a:off x="7497763" y="3905250"/>
            <a:ext cx="695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622300" y="5002213"/>
          <a:ext cx="654050" cy="373062"/>
        </p:xfrm>
        <a:graphic>
          <a:graphicData uri="http://schemas.openxmlformats.org/presentationml/2006/ole">
            <p:oleObj spid="_x0000_s13330" name="Equation" r:id="rId3" imgW="355292" imgH="203024" progId="Equation.3">
              <p:embed/>
            </p:oleObj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7827963" y="5002213"/>
          <a:ext cx="654050" cy="373062"/>
        </p:xfrm>
        <a:graphic>
          <a:graphicData uri="http://schemas.openxmlformats.org/presentationml/2006/ole">
            <p:oleObj spid="_x0000_s13331" name="Equation" r:id="rId4" imgW="355292" imgH="203024" progId="Equation.3">
              <p:embed/>
            </p:oleObj>
          </a:graphicData>
        </a:graphic>
      </p:graphicFrame>
      <p:sp>
        <p:nvSpPr>
          <p:cNvPr id="13358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A1582B21-F37D-447F-820D-B2E9195E9961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1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Testing for Positive Autocorrelation</a:t>
            </a:r>
          </a:p>
        </p:txBody>
      </p:sp>
      <p:sp>
        <p:nvSpPr>
          <p:cNvPr id="14357" name="Rectangle 3"/>
          <p:cNvSpPr>
            <a:spLocks noGrp="1" noChangeArrowheads="1"/>
          </p:cNvSpPr>
          <p:nvPr>
            <p:ph idx="1"/>
          </p:nvPr>
        </p:nvSpPr>
        <p:spPr>
          <a:xfrm>
            <a:off x="555625" y="1822450"/>
            <a:ext cx="3505200" cy="5873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400" smtClean="0"/>
              <a:t>Example with  n = 25:</a:t>
            </a:r>
          </a:p>
        </p:txBody>
      </p:sp>
      <p:sp>
        <p:nvSpPr>
          <p:cNvPr id="143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59" name="Line 2"/>
          <p:cNvSpPr>
            <a:spLocks noChangeShapeType="1"/>
          </p:cNvSpPr>
          <p:nvPr/>
        </p:nvSpPr>
        <p:spPr bwMode="auto">
          <a:xfrm>
            <a:off x="3659188" y="4451350"/>
            <a:ext cx="0" cy="3810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47140" name="Group 4"/>
          <p:cNvGraphicFramePr>
            <a:graphicFrameLocks noGrp="1"/>
          </p:cNvGraphicFramePr>
          <p:nvPr/>
        </p:nvGraphicFramePr>
        <p:xfrm>
          <a:off x="446088" y="2735263"/>
          <a:ext cx="3733800" cy="1584325"/>
        </p:xfrm>
        <a:graphic>
          <a:graphicData uri="http://schemas.openxmlformats.org/drawingml/2006/table">
            <a:tbl>
              <a:tblPr/>
              <a:tblGrid>
                <a:gridCol w="2701962"/>
                <a:gridCol w="1031838"/>
              </a:tblGrid>
              <a:tr h="16192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Durbin-Watson Calculations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 of Squared Difference of Residuals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3296.18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 of Squared Residuals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3279.98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Durbin-Watson Statistic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1.00494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4038600" y="1447800"/>
          <a:ext cx="4876800" cy="3314700"/>
        </p:xfrm>
        <a:graphic>
          <a:graphicData uri="http://schemas.openxmlformats.org/presentationml/2006/ole">
            <p:oleObj spid="_x0000_s14354" name="Chart" r:id="rId3" imgW="4105275" imgH="2790749" progId="Excel.Sheet.8">
              <p:embed/>
            </p:oleObj>
          </a:graphicData>
        </a:graphic>
      </p:graphicFrame>
      <p:sp>
        <p:nvSpPr>
          <p:cNvPr id="14376" name="Text Box 22"/>
          <p:cNvSpPr txBox="1">
            <a:spLocks noChangeArrowheads="1"/>
          </p:cNvSpPr>
          <p:nvPr/>
        </p:nvSpPr>
        <p:spPr bwMode="auto">
          <a:xfrm>
            <a:off x="76200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308225" y="4962525"/>
          <a:ext cx="4367213" cy="1428750"/>
        </p:xfrm>
        <a:graphic>
          <a:graphicData uri="http://schemas.openxmlformats.org/presentationml/2006/ole">
            <p:oleObj spid="_x0000_s14355" name="Equation" r:id="rId4" imgW="2565400" imgH="838200" progId="Equation.3">
              <p:embed/>
            </p:oleObj>
          </a:graphicData>
        </a:graphic>
      </p:graphicFrame>
      <p:sp>
        <p:nvSpPr>
          <p:cNvPr id="14377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9DF9C42B-57B9-4844-81D8-D26429C0CB57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Testing for Positive Autocorrelation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3048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400" smtClean="0"/>
              <a:t>Here, n = 25 and there is K = 1 independent variable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Using the Durbin-Watson table, </a:t>
            </a:r>
            <a:r>
              <a:rPr lang="en-US" sz="2400" smtClean="0">
                <a:solidFill>
                  <a:srgbClr val="0000FF"/>
                </a:solidFill>
              </a:rPr>
              <a:t>d</a:t>
            </a:r>
            <a:r>
              <a:rPr lang="en-US" sz="2400" baseline="-25000" smtClean="0">
                <a:solidFill>
                  <a:srgbClr val="0000FF"/>
                </a:solidFill>
              </a:rPr>
              <a:t>L</a:t>
            </a:r>
            <a:r>
              <a:rPr lang="en-US" sz="2400" smtClean="0">
                <a:solidFill>
                  <a:srgbClr val="0000FF"/>
                </a:solidFill>
              </a:rPr>
              <a:t> = 1.29  and  d</a:t>
            </a:r>
            <a:r>
              <a:rPr lang="en-US" sz="2400" baseline="-25000" smtClean="0">
                <a:solidFill>
                  <a:srgbClr val="0000FF"/>
                </a:solidFill>
              </a:rPr>
              <a:t>U</a:t>
            </a:r>
            <a:r>
              <a:rPr lang="en-US" sz="2400" smtClean="0">
                <a:solidFill>
                  <a:srgbClr val="0000FF"/>
                </a:solidFill>
              </a:rPr>
              <a:t> = 1.45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>
                <a:solidFill>
                  <a:srgbClr val="0000FF"/>
                </a:solidFill>
              </a:rPr>
              <a:t>D = 1.00494 &lt; d</a:t>
            </a:r>
            <a:r>
              <a:rPr lang="en-US" sz="2400" baseline="-25000" smtClean="0">
                <a:solidFill>
                  <a:srgbClr val="0000FF"/>
                </a:solidFill>
              </a:rPr>
              <a:t>L</a:t>
            </a:r>
            <a:r>
              <a:rPr lang="en-US" sz="2400" smtClean="0">
                <a:solidFill>
                  <a:srgbClr val="0000FF"/>
                </a:solidFill>
              </a:rPr>
              <a:t> = 1.29, so reject H</a:t>
            </a:r>
            <a:r>
              <a:rPr lang="en-US" sz="2400" baseline="-25000" smtClean="0">
                <a:solidFill>
                  <a:srgbClr val="0000FF"/>
                </a:solidFill>
              </a:rPr>
              <a:t>0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/>
              <a:t>and conclude that significant positive autocorrelation exists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Therefore the linear model is not the appropriate model to forecast sales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0420" name="Line 2"/>
          <p:cNvSpPr>
            <a:spLocks noChangeShapeType="1"/>
          </p:cNvSpPr>
          <p:nvPr/>
        </p:nvSpPr>
        <p:spPr bwMode="auto">
          <a:xfrm>
            <a:off x="3697288" y="5105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868488" y="4267200"/>
            <a:ext cx="3581400" cy="863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000">
                <a:solidFill>
                  <a:schemeClr val="hlink"/>
                </a:solidFill>
              </a:rPr>
              <a:t>Decision:</a:t>
            </a:r>
            <a:r>
              <a:rPr lang="en-US" sz="2000"/>
              <a:t>  </a:t>
            </a:r>
            <a:r>
              <a:rPr lang="en-US" sz="2000" b="1">
                <a:solidFill>
                  <a:srgbClr val="0000FF"/>
                </a:solidFill>
              </a:rPr>
              <a:t>reject H</a:t>
            </a:r>
            <a:r>
              <a:rPr lang="en-US" sz="2000" b="1" baseline="-25000">
                <a:solidFill>
                  <a:srgbClr val="0000FF"/>
                </a:solidFill>
              </a:rPr>
              <a:t>0</a:t>
            </a:r>
            <a:r>
              <a:rPr lang="en-US" sz="2000"/>
              <a:t> since </a:t>
            </a:r>
          </a:p>
          <a:p>
            <a:pPr marL="457200" indent="-457200"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000"/>
              <a:t>                 D = 1.00494 &lt; d</a:t>
            </a:r>
            <a:r>
              <a:rPr lang="en-US" sz="2000" baseline="-25000"/>
              <a:t>L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600200" y="5562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600200" y="5334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279900" y="5334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867400" y="5334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8077200" y="5334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447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5429250" y="59213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d</a:t>
            </a:r>
            <a:r>
              <a:rPr lang="en-US" sz="2000" baseline="-25000">
                <a:solidFill>
                  <a:srgbClr val="0000FF"/>
                </a:solidFill>
              </a:rPr>
              <a:t>U</a:t>
            </a:r>
            <a:r>
              <a:rPr lang="en-US" sz="2000">
                <a:solidFill>
                  <a:srgbClr val="0000FF"/>
                </a:solidFill>
              </a:rPr>
              <a:t>=1.45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7924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905250" y="592137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d</a:t>
            </a:r>
            <a:r>
              <a:rPr lang="en-US" sz="2000" baseline="-25000">
                <a:solidFill>
                  <a:srgbClr val="0000FF"/>
                </a:solidFill>
              </a:rPr>
              <a:t>L</a:t>
            </a:r>
            <a:r>
              <a:rPr lang="en-US" sz="2000">
                <a:solidFill>
                  <a:srgbClr val="0000FF"/>
                </a:solidFill>
              </a:rPr>
              <a:t>=1.29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371725" y="5597525"/>
            <a:ext cx="1066800" cy="3460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Reject H</a:t>
            </a:r>
            <a:r>
              <a:rPr lang="en-US" sz="1600" baseline="-25000"/>
              <a:t>0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6172200" y="5597525"/>
            <a:ext cx="1752600" cy="3460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Do not reject H</a:t>
            </a:r>
            <a:r>
              <a:rPr lang="en-US" sz="1600" baseline="-25000"/>
              <a:t>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406900" y="5597525"/>
            <a:ext cx="1371600" cy="3460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Inconclusive</a:t>
            </a:r>
            <a:endParaRPr lang="en-US" sz="1600" baseline="-25000"/>
          </a:p>
        </p:txBody>
      </p:sp>
      <p:sp>
        <p:nvSpPr>
          <p:cNvPr id="60435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49ADB200-5599-4038-88CC-EAA9E409DA88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The Stages of Model Building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4275" name="AutoShape 2"/>
          <p:cNvSpPr>
            <a:spLocks noChangeArrowheads="1"/>
          </p:cNvSpPr>
          <p:nvPr/>
        </p:nvSpPr>
        <p:spPr bwMode="auto">
          <a:xfrm>
            <a:off x="2886075" y="24384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2886075" y="37338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2886075" y="5029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981075" y="16764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Specification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981075" y="2971800"/>
            <a:ext cx="4614863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Coefficient Estimation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981075" y="42672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Verification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981075" y="55626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Interpretation and Inference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>
            <a:off x="219075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219075" y="20574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219075" y="2057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Rectangle 15"/>
          <p:cNvSpPr>
            <a:spLocks noChangeArrowheads="1"/>
          </p:cNvSpPr>
          <p:nvPr/>
        </p:nvSpPr>
        <p:spPr bwMode="auto">
          <a:xfrm>
            <a:off x="5888038" y="1636713"/>
            <a:ext cx="3146425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Estimate the regression coefficients using the available data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Form confidence intervals for the regression coefficients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For prediction, goal is the smallest s</a:t>
            </a:r>
            <a:r>
              <a:rPr lang="en-US" sz="2000" baseline="-25000"/>
              <a:t>e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If estimating individual slope coefficients, examine model for multicollinearity and specification bias</a:t>
            </a:r>
          </a:p>
        </p:txBody>
      </p:sp>
      <p:sp>
        <p:nvSpPr>
          <p:cNvPr id="54286" name="Line 16"/>
          <p:cNvSpPr>
            <a:spLocks noChangeShapeType="1"/>
          </p:cNvSpPr>
          <p:nvPr/>
        </p:nvSpPr>
        <p:spPr bwMode="auto">
          <a:xfrm>
            <a:off x="5595938" y="3392488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7" name="Text Box 18"/>
          <p:cNvSpPr txBox="1">
            <a:spLocks noChangeArrowheads="1"/>
          </p:cNvSpPr>
          <p:nvPr/>
        </p:nvSpPr>
        <p:spPr bwMode="auto">
          <a:xfrm>
            <a:off x="5524500" y="2982913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*</a:t>
            </a:r>
          </a:p>
        </p:txBody>
      </p:sp>
      <p:sp>
        <p:nvSpPr>
          <p:cNvPr id="54288" name="Text Box 19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4289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12F5875A-F08D-4159-9F26-74CB1F27A45F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66445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 of Regression Models with Autocorrelated Errors</a:t>
            </a:r>
          </a:p>
        </p:txBody>
      </p:sp>
      <p:sp>
        <p:nvSpPr>
          <p:cNvPr id="153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3225"/>
            <a:ext cx="8077200" cy="4727575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Suppose that we want to estimate the coefficients of the regression model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where the error term  </a:t>
            </a:r>
            <a:r>
              <a:rPr lang="el-GR" sz="2400" smtClean="0">
                <a:cs typeface="Arial" charset="0"/>
                <a:sym typeface="Symbol" pitchFamily="18" charset="2"/>
              </a:rPr>
              <a:t>ε</a:t>
            </a:r>
            <a:r>
              <a:rPr lang="en-US" sz="2400" baseline="-25000" smtClean="0">
                <a:cs typeface="Arial" charset="0"/>
                <a:sym typeface="Symbol" pitchFamily="18" charset="2"/>
              </a:rPr>
              <a:t>t</a:t>
            </a:r>
            <a:r>
              <a:rPr lang="en-US" sz="2400" smtClean="0">
                <a:sym typeface="Symbol" pitchFamily="18" charset="2"/>
              </a:rPr>
              <a:t>  is autocorrelated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Two steps: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(i) Estimate the model by least squares, obtaining the Durbin-Watson statistic, d, and then estimate the autocorrelation parameter using</a:t>
            </a:r>
            <a:endParaRPr lang="en-US" sz="2400" b="1" smtClean="0">
              <a:sym typeface="Symbol" pitchFamily="18" charset="2"/>
            </a:endParaRPr>
          </a:p>
        </p:txBody>
      </p:sp>
      <p:sp>
        <p:nvSpPr>
          <p:cNvPr id="153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2249488" y="2624138"/>
          <a:ext cx="5145087" cy="485775"/>
        </p:xfrm>
        <a:graphic>
          <a:graphicData uri="http://schemas.openxmlformats.org/presentationml/2006/ole">
            <p:oleObj spid="_x0000_s15380" name="Equation" r:id="rId3" imgW="2425680" imgH="228600" progId="Equation.3">
              <p:embed/>
            </p:oleObj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4022725" y="5770563"/>
          <a:ext cx="1165225" cy="838200"/>
        </p:xfrm>
        <a:graphic>
          <a:graphicData uri="http://schemas.openxmlformats.org/presentationml/2006/ole">
            <p:oleObj spid="_x0000_s15381" name="Equation" r:id="rId4" imgW="545863" imgH="393529" progId="Equation.3">
              <p:embed/>
            </p:oleObj>
          </a:graphicData>
        </a:graphic>
      </p:graphicFrame>
      <p:sp>
        <p:nvSpPr>
          <p:cNvPr id="1538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5CEA3930-BF0D-4101-A7FE-6614E1CA57DD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868488"/>
            <a:ext cx="8256587" cy="45323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(ii) Estimate by least squares a second regression with</a:t>
            </a: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dependent variable  (y</a:t>
            </a:r>
            <a:r>
              <a:rPr lang="en-US" sz="2000" baseline="-25000" smtClean="0">
                <a:sym typeface="Symbol" pitchFamily="18" charset="2"/>
              </a:rPr>
              <a:t>t</a:t>
            </a:r>
            <a:r>
              <a:rPr lang="en-US" sz="2000" smtClean="0">
                <a:sym typeface="Symbol" pitchFamily="18" charset="2"/>
              </a:rPr>
              <a:t> – ry</a:t>
            </a:r>
            <a:r>
              <a:rPr lang="en-US" sz="2000" baseline="-25000" smtClean="0">
                <a:sym typeface="Symbol" pitchFamily="18" charset="2"/>
              </a:rPr>
              <a:t>t-1</a:t>
            </a:r>
            <a:r>
              <a:rPr lang="en-US" sz="2000" smtClean="0">
                <a:sym typeface="Symbol" pitchFamily="18" charset="2"/>
              </a:rPr>
              <a:t>) </a:t>
            </a: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independent variables (x</a:t>
            </a:r>
            <a:r>
              <a:rPr lang="en-US" sz="2000" baseline="-25000" smtClean="0">
                <a:sym typeface="Symbol" pitchFamily="18" charset="2"/>
              </a:rPr>
              <a:t>1t</a:t>
            </a:r>
            <a:r>
              <a:rPr lang="en-US" sz="2000" smtClean="0">
                <a:sym typeface="Symbol" pitchFamily="18" charset="2"/>
              </a:rPr>
              <a:t> – rx</a:t>
            </a:r>
            <a:r>
              <a:rPr lang="en-US" sz="2000" baseline="-25000" smtClean="0">
                <a:sym typeface="Symbol" pitchFamily="18" charset="2"/>
              </a:rPr>
              <a:t>1,t-1</a:t>
            </a:r>
            <a:r>
              <a:rPr lang="en-US" sz="2000" smtClean="0">
                <a:sym typeface="Symbol" pitchFamily="18" charset="2"/>
              </a:rPr>
              <a:t>), (x</a:t>
            </a:r>
            <a:r>
              <a:rPr lang="en-US" sz="2000" baseline="-25000" smtClean="0">
                <a:sym typeface="Symbol" pitchFamily="18" charset="2"/>
              </a:rPr>
              <a:t>2t</a:t>
            </a:r>
            <a:r>
              <a:rPr lang="en-US" sz="2000" smtClean="0">
                <a:sym typeface="Symbol" pitchFamily="18" charset="2"/>
              </a:rPr>
              <a:t> – rx</a:t>
            </a:r>
            <a:r>
              <a:rPr lang="en-US" sz="2000" baseline="-25000" smtClean="0">
                <a:sym typeface="Symbol" pitchFamily="18" charset="2"/>
              </a:rPr>
              <a:t>2,t-1</a:t>
            </a:r>
            <a:r>
              <a:rPr lang="en-US" sz="2000" smtClean="0">
                <a:sym typeface="Symbol" pitchFamily="18" charset="2"/>
              </a:rPr>
              <a:t>), . . ., (x</a:t>
            </a:r>
            <a:r>
              <a:rPr lang="en-US" sz="2000" baseline="-25000" smtClean="0">
                <a:sym typeface="Symbol" pitchFamily="18" charset="2"/>
              </a:rPr>
              <a:t>Kt</a:t>
            </a:r>
            <a:r>
              <a:rPr lang="en-US" sz="2000" smtClean="0">
                <a:sym typeface="Symbol" pitchFamily="18" charset="2"/>
              </a:rPr>
              <a:t> – rx</a:t>
            </a:r>
            <a:r>
              <a:rPr lang="en-US" sz="2000" baseline="-25000" smtClean="0">
                <a:sym typeface="Symbol" pitchFamily="18" charset="2"/>
              </a:rPr>
              <a:t>K,t-1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parameters 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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. . ., </a:t>
            </a:r>
            <a:r>
              <a:rPr lang="en-US" sz="2400" baseline="-25000" smtClean="0">
                <a:sym typeface="Symbol" pitchFamily="18" charset="2"/>
              </a:rPr>
              <a:t>k</a:t>
            </a:r>
            <a:r>
              <a:rPr lang="en-US" sz="2400" smtClean="0">
                <a:sym typeface="Symbol" pitchFamily="18" charset="2"/>
              </a:rPr>
              <a:t> are estimated regression coefficients from the second model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An estimate of  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  is obtained by dividing the estimated intercept for the second model by (1-r)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Hypothesis tests and confidence intervals for the regression coefficients can be carried out using the output from the second model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8FE0C826-6D2E-4306-AB6A-9A3DA950A115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66445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 of Regression Models with Autocorrelated Errors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6200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1782763"/>
            <a:ext cx="7281862" cy="4618037"/>
          </a:xfrm>
        </p:spPr>
        <p:txBody>
          <a:bodyPr/>
          <a:lstStyle/>
          <a:p>
            <a:pPr eaLnBrk="1" hangingPunct="1"/>
            <a:r>
              <a:rPr lang="en-US" sz="2400" smtClean="0"/>
              <a:t>Discussed regression model building</a:t>
            </a:r>
          </a:p>
          <a:p>
            <a:pPr eaLnBrk="1" hangingPunct="1"/>
            <a:r>
              <a:rPr lang="en-US" sz="2400" smtClean="0"/>
              <a:t>Introduced dummy variables for more than two categories and for experimental design</a:t>
            </a:r>
          </a:p>
          <a:p>
            <a:pPr eaLnBrk="1" hangingPunct="1"/>
            <a:r>
              <a:rPr lang="en-US" sz="2400" smtClean="0"/>
              <a:t>Used lagged values of the dependent variable as regressors</a:t>
            </a:r>
          </a:p>
          <a:p>
            <a:pPr eaLnBrk="1" hangingPunct="1"/>
            <a:r>
              <a:rPr lang="en-US" sz="2400" smtClean="0"/>
              <a:t>Discussed specification bias and multicollinearity</a:t>
            </a:r>
          </a:p>
          <a:p>
            <a:pPr eaLnBrk="1" hangingPunct="1"/>
            <a:r>
              <a:rPr lang="en-US" sz="2400" smtClean="0"/>
              <a:t>Described heteroscedasticity </a:t>
            </a:r>
          </a:p>
          <a:p>
            <a:pPr eaLnBrk="1" hangingPunct="1"/>
            <a:r>
              <a:rPr lang="en-US" sz="2400" smtClean="0"/>
              <a:t>Defined autocorrelation and used the Durbin-Watson test to detect positive and negative autocorrelation</a:t>
            </a:r>
          </a:p>
          <a:p>
            <a:pPr eaLnBrk="1" hangingPunct="1"/>
            <a:endParaRPr lang="en-US" sz="2400" smtClean="0"/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DCE6AA01-C3AC-4625-AF74-E528DA6D2985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186CEF46-9CDF-4793-B780-76C62B5FB414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5539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The Stages of Model Building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7347" name="AutoShape 2"/>
          <p:cNvSpPr>
            <a:spLocks noChangeArrowheads="1"/>
          </p:cNvSpPr>
          <p:nvPr/>
        </p:nvSpPr>
        <p:spPr bwMode="auto">
          <a:xfrm>
            <a:off x="2886075" y="24384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2886075" y="37338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>
            <a:off x="2886075" y="5029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981075" y="16764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Specification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81075" y="29718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Coefficient Estimation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981075" y="4267200"/>
            <a:ext cx="4614863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Verification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981075" y="55626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Interpretation and Inference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219075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219075" y="20574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219075" y="2057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Rectangle 15"/>
          <p:cNvSpPr>
            <a:spLocks noChangeArrowheads="1"/>
          </p:cNvSpPr>
          <p:nvPr/>
        </p:nvSpPr>
        <p:spPr bwMode="auto">
          <a:xfrm>
            <a:off x="5888038" y="1636713"/>
            <a:ext cx="3146425" cy="490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Logically evaluate regression results in light of the model (i.e., are coefficient signs correct?)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Are any coefficients biased or illogical?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Evaluate regression assumptions (i.e., are residuals random and independent?)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If any problems are suspected, return to model specification and adjust the model</a:t>
            </a:r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>
            <a:off x="5595938" y="46355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59" name="Text Box 18"/>
          <p:cNvSpPr txBox="1">
            <a:spLocks noChangeArrowheads="1"/>
          </p:cNvSpPr>
          <p:nvPr/>
        </p:nvSpPr>
        <p:spPr bwMode="auto">
          <a:xfrm>
            <a:off x="5524500" y="4233863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*</a:t>
            </a:r>
          </a:p>
        </p:txBody>
      </p:sp>
      <p:sp>
        <p:nvSpPr>
          <p:cNvPr id="57360" name="Text Box 19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7361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2A9FB985-3EDB-4ED2-B798-D62537E39960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The Stages of Model Building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5" name="AutoShape 2"/>
          <p:cNvSpPr>
            <a:spLocks noChangeArrowheads="1"/>
          </p:cNvSpPr>
          <p:nvPr/>
        </p:nvSpPr>
        <p:spPr bwMode="auto">
          <a:xfrm>
            <a:off x="2886075" y="24384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2886075" y="37338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2886075" y="5029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81075" y="16764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Specification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981075" y="29718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Coefficient Estimation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981075" y="4267200"/>
            <a:ext cx="461486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Model Verification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981075" y="5562600"/>
            <a:ext cx="4614863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/>
              <a:t>Interpretation and Inference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219075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075" y="20574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19075" y="2057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Rectangle 15"/>
          <p:cNvSpPr>
            <a:spLocks noChangeArrowheads="1"/>
          </p:cNvSpPr>
          <p:nvPr/>
        </p:nvSpPr>
        <p:spPr bwMode="auto">
          <a:xfrm>
            <a:off x="5888038" y="2952750"/>
            <a:ext cx="3146425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Interpret the regression results in the setting and units of your study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Form confidence intervals or test hypotheses about regression coefficients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/>
              <a:t>Use the model for forecasting or prediction</a:t>
            </a:r>
          </a:p>
        </p:txBody>
      </p:sp>
      <p:sp>
        <p:nvSpPr>
          <p:cNvPr id="59406" name="Line 16"/>
          <p:cNvSpPr>
            <a:spLocks noChangeShapeType="1"/>
          </p:cNvSpPr>
          <p:nvPr/>
        </p:nvSpPr>
        <p:spPr bwMode="auto">
          <a:xfrm>
            <a:off x="5595938" y="5953125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7" name="Text Box 18"/>
          <p:cNvSpPr txBox="1">
            <a:spLocks noChangeArrowheads="1"/>
          </p:cNvSpPr>
          <p:nvPr/>
        </p:nvSpPr>
        <p:spPr bwMode="auto">
          <a:xfrm>
            <a:off x="5524500" y="5507038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*</a:t>
            </a:r>
          </a:p>
        </p:txBody>
      </p:sp>
      <p:sp>
        <p:nvSpPr>
          <p:cNvPr id="59408" name="Text Box 19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9409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6B72D8A7-973B-45BA-82A2-FDC9BBDCEA27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92075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Dummy Variables and Experimental Design</a:t>
            </a:r>
          </a:p>
        </p:txBody>
      </p:sp>
      <p:sp>
        <p:nvSpPr>
          <p:cNvPr id="6246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9323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>
                <a:solidFill>
                  <a:srgbClr val="0000FF"/>
                </a:solidFill>
              </a:rPr>
              <a:t>Dummy variables </a:t>
            </a:r>
            <a:r>
              <a:rPr lang="en-US" sz="2400" smtClean="0"/>
              <a:t>can be used in situations in which the categorical variable of interest has </a:t>
            </a:r>
            <a:r>
              <a:rPr lang="en-US" sz="2400" smtClean="0">
                <a:solidFill>
                  <a:srgbClr val="0000FF"/>
                </a:solidFill>
              </a:rPr>
              <a:t>more than two categories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Dummy variables can also be useful in </a:t>
            </a:r>
            <a:r>
              <a:rPr lang="en-US" sz="2400" smtClean="0">
                <a:solidFill>
                  <a:srgbClr val="0000FF"/>
                </a:solidFill>
              </a:rPr>
              <a:t>experimental design</a:t>
            </a:r>
          </a:p>
          <a:p>
            <a:pPr lvl="1" eaLnBrk="1" hangingPunct="1"/>
            <a:r>
              <a:rPr lang="en-US" smtClean="0"/>
              <a:t>Experimental design is used to identify possible causes of variation in the value of the dependent variable</a:t>
            </a:r>
          </a:p>
          <a:p>
            <a:pPr lvl="1" eaLnBrk="1" hangingPunct="1"/>
            <a:r>
              <a:rPr lang="en-US" smtClean="0"/>
              <a:t>Y outcomes are measured at specific combinations of levels for treatment and blocking variables</a:t>
            </a:r>
          </a:p>
          <a:p>
            <a:pPr lvl="1" eaLnBrk="1" hangingPunct="1"/>
            <a:r>
              <a:rPr lang="en-US" smtClean="0"/>
              <a:t>The goal is to determine how the different treatments influence the Y outcome</a:t>
            </a:r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F43B230F-680E-4077-A8EE-18C859989C39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414338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762000" y="2149475"/>
            <a:ext cx="8077200" cy="914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92075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Dummy Variable Models </a:t>
            </a:r>
            <a:br>
              <a:rPr lang="en-US" smtClean="0"/>
            </a:br>
            <a:r>
              <a:rPr lang="en-US" smtClean="0"/>
              <a:t>(More than 2 Levels)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 smtClean="0"/>
              <a:t>Consider a categorical variable with K levels</a:t>
            </a:r>
          </a:p>
          <a:p>
            <a:pPr eaLnBrk="1" hangingPunct="1"/>
            <a:r>
              <a:rPr lang="en-US" smtClean="0"/>
              <a:t>The number of dummy variables needed is </a:t>
            </a:r>
            <a:r>
              <a:rPr lang="en-US" b="1" smtClean="0">
                <a:solidFill>
                  <a:srgbClr val="0000FF"/>
                </a:solidFill>
              </a:rPr>
              <a:t>one less than the number of levels, K – 1</a:t>
            </a:r>
          </a:p>
          <a:p>
            <a:pPr eaLnBrk="1" hangingPunct="1"/>
            <a:endParaRPr lang="en-US" sz="1000" b="1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y = house price ;  x</a:t>
            </a:r>
            <a:r>
              <a:rPr lang="en-US" baseline="-25000" smtClean="0"/>
              <a:t>1 </a:t>
            </a:r>
            <a:r>
              <a:rPr lang="en-US" smtClean="0"/>
              <a:t>= square feet</a:t>
            </a:r>
          </a:p>
          <a:p>
            <a:pPr eaLnBrk="1" hangingPunct="1">
              <a:buFont typeface="Wingdings" pitchFamily="2" charset="2"/>
              <a:buNone/>
            </a:pPr>
            <a:endParaRPr lang="en-US" sz="1000" smtClean="0"/>
          </a:p>
          <a:p>
            <a:pPr eaLnBrk="1" hangingPunct="1"/>
            <a:r>
              <a:rPr lang="en-US" smtClean="0"/>
              <a:t>If style of the house is also thought to matter: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Style = </a:t>
            </a:r>
            <a:r>
              <a:rPr lang="en-US" smtClean="0">
                <a:solidFill>
                  <a:srgbClr val="0000FF"/>
                </a:solidFill>
              </a:rPr>
              <a:t>ranch,  split level,  condo</a:t>
            </a:r>
            <a:endParaRPr lang="en-US" baseline="-25000" smtClean="0">
              <a:solidFill>
                <a:srgbClr val="0000FF"/>
              </a:solidFill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 rot="-5400000">
            <a:off x="4824413" y="3678238"/>
            <a:ext cx="228600" cy="3733800"/>
          </a:xfrm>
          <a:prstGeom prst="leftBrace">
            <a:avLst>
              <a:gd name="adj1" fmla="val 136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962275" y="5705475"/>
            <a:ext cx="4038600" cy="83185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Three levels, so two dummy variables are needed</a:t>
            </a:r>
          </a:p>
        </p:txBody>
      </p:sp>
      <p:pic>
        <p:nvPicPr>
          <p:cNvPr id="41991" name="Picture 7" descr="h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DECA17A6-661E-4331-8006-055A88F5CC05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2075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Dummy Variable Models </a:t>
            </a:r>
            <a:br>
              <a:rPr lang="en-US" smtClean="0"/>
            </a:br>
            <a:r>
              <a:rPr lang="en-US" smtClean="0"/>
              <a:t>(More than 2 Levels)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924800" cy="4038600"/>
          </a:xfrm>
        </p:spPr>
        <p:txBody>
          <a:bodyPr/>
          <a:lstStyle/>
          <a:p>
            <a:pPr eaLnBrk="1" hangingPunct="1"/>
            <a:r>
              <a:rPr lang="en-US" sz="2400" smtClean="0"/>
              <a:t>Example: </a:t>
            </a:r>
            <a:r>
              <a:rPr lang="en-US" sz="2400" smtClean="0">
                <a:solidFill>
                  <a:srgbClr val="0000FF"/>
                </a:solidFill>
              </a:rPr>
              <a:t>Let “condo” be the default category</a:t>
            </a:r>
            <a:r>
              <a:rPr lang="en-US" sz="2400" smtClean="0"/>
              <a:t>, and let x</a:t>
            </a:r>
            <a:r>
              <a:rPr lang="en-US" sz="2400" baseline="-25000" smtClean="0"/>
              <a:t>2</a:t>
            </a:r>
            <a:r>
              <a:rPr lang="en-US" sz="2400" smtClean="0"/>
              <a:t> and x</a:t>
            </a:r>
            <a:r>
              <a:rPr lang="en-US" sz="2400" baseline="-25000" smtClean="0"/>
              <a:t>3</a:t>
            </a:r>
            <a:r>
              <a:rPr lang="en-US" sz="2400" smtClean="0"/>
              <a:t> be used for the other two categories: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y = house price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x</a:t>
            </a:r>
            <a:r>
              <a:rPr lang="en-US" sz="2400" baseline="-25000" smtClean="0"/>
              <a:t>1 </a:t>
            </a:r>
            <a:r>
              <a:rPr lang="en-US" sz="2400" smtClean="0"/>
              <a:t>= square feet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x</a:t>
            </a:r>
            <a:r>
              <a:rPr lang="en-US" sz="2400" baseline="-25000" smtClean="0"/>
              <a:t>2 </a:t>
            </a:r>
            <a:r>
              <a:rPr lang="en-US" sz="2400" smtClean="0"/>
              <a:t>= 1 if ranch, 0 otherwise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x</a:t>
            </a:r>
            <a:r>
              <a:rPr lang="en-US" sz="2400" baseline="-25000" smtClean="0"/>
              <a:t>3 </a:t>
            </a:r>
            <a:r>
              <a:rPr lang="en-US" sz="2400" smtClean="0"/>
              <a:t>= 1 if split level, 0 otherwise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The multiple regression equation is:</a:t>
            </a:r>
          </a:p>
        </p:txBody>
      </p:sp>
      <p:sp>
        <p:nvSpPr>
          <p:cNvPr id="10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1038" name="Picture 4" descr="h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244725" y="5521325"/>
          <a:ext cx="4470400" cy="615950"/>
        </p:xfrm>
        <a:graphic>
          <a:graphicData uri="http://schemas.openxmlformats.org/presentationml/2006/ole">
            <p:oleObj spid="_x0000_s1034" name="Equation" r:id="rId4" imgW="1663700" imgH="228600" progId="Equation.3">
              <p:embed/>
            </p:oleObj>
          </a:graphicData>
        </a:graphic>
      </p:graphicFrame>
      <p:sp>
        <p:nvSpPr>
          <p:cNvPr id="1039" name="Text Box 6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4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13-</a:t>
            </a:r>
            <a:fld id="{62E7830F-F0DD-4732-B144-573CB660D386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Pages>20</Pages>
  <Words>2693</Words>
  <Application>Microsoft Office PowerPoint</Application>
  <PresentationFormat>On-screen Show (4:3)</PresentationFormat>
  <Paragraphs>461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Wingdings</vt:lpstr>
      <vt:lpstr>Symbol</vt:lpstr>
      <vt:lpstr>Times New Roman</vt:lpstr>
      <vt:lpstr>System</vt:lpstr>
      <vt:lpstr>MT Extra</vt:lpstr>
      <vt:lpstr>newbold-7e</vt:lpstr>
      <vt:lpstr>newbold-7e</vt:lpstr>
      <vt:lpstr>Equation</vt:lpstr>
      <vt:lpstr>Clip</vt:lpstr>
      <vt:lpstr>Chart</vt:lpstr>
      <vt:lpstr>Slide 1</vt:lpstr>
      <vt:lpstr>Chapter Goals</vt:lpstr>
      <vt:lpstr>Model-Building Methodology</vt:lpstr>
      <vt:lpstr>The Stages of Model Building</vt:lpstr>
      <vt:lpstr>The Stages of Model Building</vt:lpstr>
      <vt:lpstr>The Stages of Model Building</vt:lpstr>
      <vt:lpstr>Dummy Variables and Experimental Design</vt:lpstr>
      <vt:lpstr>Dummy Variable Models  (More than 2 Levels)</vt:lpstr>
      <vt:lpstr>Dummy Variable Models  (More than 2 Levels)</vt:lpstr>
      <vt:lpstr>Interpreting the Dummy Variable Coefficients (with 3 Levels)</vt:lpstr>
      <vt:lpstr>Experimental Design</vt:lpstr>
      <vt:lpstr>Experimental Design</vt:lpstr>
      <vt:lpstr>Experimental Design: Dummy Variable Tables</vt:lpstr>
      <vt:lpstr>Experimental Design Model</vt:lpstr>
      <vt:lpstr>Lagged Values of the  Dependent Variable</vt:lpstr>
      <vt:lpstr>Interpreting Results  in Lagged Models</vt:lpstr>
      <vt:lpstr>Slide 17</vt:lpstr>
      <vt:lpstr>Slide 18</vt:lpstr>
      <vt:lpstr>Specification Bias</vt:lpstr>
      <vt:lpstr>Specification Bias</vt:lpstr>
      <vt:lpstr>Multicollinearity</vt:lpstr>
      <vt:lpstr>Multicollinearity</vt:lpstr>
      <vt:lpstr>Indicators of Multicollinearity</vt:lpstr>
      <vt:lpstr>Detecting Multicollinearity</vt:lpstr>
      <vt:lpstr>Corrections for Multicollinearity</vt:lpstr>
      <vt:lpstr>Heteroscedasticity</vt:lpstr>
      <vt:lpstr>Heteroscedasticity</vt:lpstr>
      <vt:lpstr>Residual Analysis for  Homoscedasticity </vt:lpstr>
      <vt:lpstr>Tests for Heteroscedasticity</vt:lpstr>
      <vt:lpstr>Autocorrelated Errors</vt:lpstr>
      <vt:lpstr>Autocorrelated Errors</vt:lpstr>
      <vt:lpstr>Autocorrelation</vt:lpstr>
      <vt:lpstr>Slide 33</vt:lpstr>
      <vt:lpstr>The Durbin-Watson Statistic</vt:lpstr>
      <vt:lpstr>The Durbin-Watson Statistic</vt:lpstr>
      <vt:lpstr>Testing for Positive Autocorrelation</vt:lpstr>
      <vt:lpstr>Negative Autocorrelation</vt:lpstr>
      <vt:lpstr>Testing for Positive Autocorrelation</vt:lpstr>
      <vt:lpstr>Testing for Positive Autocorrelation</vt:lpstr>
      <vt:lpstr>Estimation of Regression Models with Autocorrelated Errors</vt:lpstr>
      <vt:lpstr>Estimation of Regression Models with Autocorrelated Errors</vt:lpstr>
      <vt:lpstr>Chapter Summary</vt:lpstr>
      <vt:lpstr>Slide 43</vt:lpstr>
    </vt:vector>
  </TitlesOfParts>
  <Company>Dirk Yandell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13</dc:subject>
  <dc:creator>Drik Yandell</dc:creator>
  <cp:lastModifiedBy>UMURRM2</cp:lastModifiedBy>
  <cp:revision>86</cp:revision>
  <cp:lastPrinted>1998-11-22T23:37:53Z</cp:lastPrinted>
  <dcterms:created xsi:type="dcterms:W3CDTF">2001-02-27T22:54:40Z</dcterms:created>
  <dcterms:modified xsi:type="dcterms:W3CDTF">2012-03-21T18:21:03Z</dcterms:modified>
</cp:coreProperties>
</file>