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3" r:id="rId1"/>
  </p:sldMasterIdLst>
  <p:notesMasterIdLst>
    <p:notesMasterId r:id="rId81"/>
  </p:notesMasterIdLst>
  <p:handoutMasterIdLst>
    <p:handoutMasterId r:id="rId82"/>
  </p:handoutMasterIdLst>
  <p:sldIdLst>
    <p:sldId id="465" r:id="rId2"/>
    <p:sldId id="466" r:id="rId3"/>
    <p:sldId id="506" r:id="rId4"/>
    <p:sldId id="467" r:id="rId5"/>
    <p:sldId id="507" r:id="rId6"/>
    <p:sldId id="508" r:id="rId7"/>
    <p:sldId id="509" r:id="rId8"/>
    <p:sldId id="510" r:id="rId9"/>
    <p:sldId id="511" r:id="rId10"/>
    <p:sldId id="512" r:id="rId11"/>
    <p:sldId id="550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468" r:id="rId34"/>
    <p:sldId id="469" r:id="rId35"/>
    <p:sldId id="470" r:id="rId36"/>
    <p:sldId id="471" r:id="rId37"/>
    <p:sldId id="472" r:id="rId38"/>
    <p:sldId id="473" r:id="rId39"/>
    <p:sldId id="534" r:id="rId40"/>
    <p:sldId id="535" r:id="rId41"/>
    <p:sldId id="536" r:id="rId42"/>
    <p:sldId id="537" r:id="rId43"/>
    <p:sldId id="474" r:id="rId44"/>
    <p:sldId id="480" r:id="rId45"/>
    <p:sldId id="482" r:id="rId46"/>
    <p:sldId id="483" r:id="rId47"/>
    <p:sldId id="538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01" r:id="rId66"/>
    <p:sldId id="502" r:id="rId67"/>
    <p:sldId id="540" r:id="rId68"/>
    <p:sldId id="541" r:id="rId69"/>
    <p:sldId id="542" r:id="rId70"/>
    <p:sldId id="543" r:id="rId71"/>
    <p:sldId id="544" r:id="rId72"/>
    <p:sldId id="545" r:id="rId73"/>
    <p:sldId id="546" r:id="rId74"/>
    <p:sldId id="547" r:id="rId75"/>
    <p:sldId id="548" r:id="rId76"/>
    <p:sldId id="549" r:id="rId77"/>
    <p:sldId id="440" r:id="rId78"/>
    <p:sldId id="503" r:id="rId79"/>
    <p:sldId id="539" r:id="rId8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FF"/>
    <a:srgbClr val="0033CC"/>
    <a:srgbClr val="FDE3F1"/>
    <a:srgbClr val="C7DAF7"/>
    <a:srgbClr val="FBFEC0"/>
    <a:srgbClr val="FDE0BD"/>
    <a:srgbClr val="FAFEA4"/>
    <a:srgbClr val="F3F7A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6" autoAdjust="0"/>
    <p:restoredTop sz="97288" autoAdjust="0"/>
  </p:normalViewPr>
  <p:slideViewPr>
    <p:cSldViewPr>
      <p:cViewPr varScale="1">
        <p:scale>
          <a:sx n="88" d="100"/>
          <a:sy n="88" d="100"/>
        </p:scale>
        <p:origin x="-12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2220" y="-348"/>
      </p:cViewPr>
      <p:guideLst>
        <p:guide orient="horz" pos="2880"/>
        <p:guide pos="2160"/>
      </p:guideLst>
    </p:cSldViewPr>
  </p:notes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3325"/>
            <a:ext cx="67056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14		 14-</a:t>
            </a:r>
            <a:fld id="{BFEA46A9-70A2-4117-85C1-86D94113941F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76600"/>
            <a:ext cx="50292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notes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7800" y="533400"/>
            <a:ext cx="40386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 dirty="0">
                <a:latin typeface="Arial" pitchFamily="34" charset="0"/>
                <a:cs typeface="+mn-cs"/>
              </a:rPr>
              <a:t>	Chapter 14		14-</a:t>
            </a:r>
            <a:fld id="{DBB621EC-B3A2-4C03-9EBB-492BE993E586}" type="slidenum">
              <a:rPr lang="en-US" sz="1200">
                <a:latin typeface="Arial" pitchFamily="34" charset="0"/>
                <a:cs typeface="+mn-cs"/>
              </a:rPr>
              <a:pPr eaLnBrk="0" hangingPunct="0">
                <a:tabLst>
                  <a:tab pos="285750" algn="l"/>
                  <a:tab pos="3257550" algn="ctr"/>
                  <a:tab pos="6457950" algn="r"/>
                </a:tabLst>
                <a:defRPr/>
              </a:pPr>
              <a:t>‹#›</a:t>
            </a:fld>
            <a:endParaRPr lang="en-US" sz="1200" dirty="0">
              <a:latin typeface="Arial" pitchFamily="34" charset="0"/>
              <a:cs typeface="+mn-cs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itchFamily="34" charset="0"/>
                <a:cs typeface="+mn-cs"/>
              </a:rPr>
              <a:t>Statistics for Business and Economics, </a:t>
            </a:r>
            <a:r>
              <a:rPr lang="en-US" sz="1000" dirty="0">
                <a:latin typeface="Arial" pitchFamily="34" charset="0"/>
                <a:cs typeface="+mn-cs"/>
              </a:rPr>
              <a:t>8/e</a:t>
            </a:r>
            <a:r>
              <a:rPr lang="en-US" sz="1000" dirty="0">
                <a:latin typeface="Arial" pitchFamily="34" charset="0"/>
                <a:cs typeface="+mn-cs"/>
              </a:rPr>
              <a:t>	Copyright © </a:t>
            </a:r>
            <a:r>
              <a:rPr lang="en-US" sz="1000" dirty="0">
                <a:latin typeface="Arial" pitchFamily="34" charset="0"/>
                <a:cs typeface="+mn-cs"/>
              </a:rPr>
              <a:t>2013 </a:t>
            </a:r>
            <a:r>
              <a:rPr lang="en-US" sz="1000" dirty="0">
                <a:latin typeface="Arial" pitchFamily="34" charset="0"/>
                <a:cs typeface="+mn-cs"/>
              </a:rPr>
              <a:t>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ewbold-7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190500" y="2952750"/>
            <a:ext cx="8763000" cy="766763"/>
            <a:chOff x="152400" y="1352550"/>
            <a:chExt cx="8763000" cy="766762"/>
          </a:xfrm>
        </p:grpSpPr>
        <p:sp>
          <p:nvSpPr>
            <p:cNvPr id="5" name="Rounded Rectangle 8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6" name="Rounded Rectangle 9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8" name="Rounded Rectangle 10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11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12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7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12" name="Rectangle 107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14-</a:t>
            </a:r>
            <a:fld id="{0D83B477-9C0C-4154-ADFF-7CACC7C2D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14-</a:t>
            </a:r>
            <a:fld id="{5658F03D-203B-4F37-AA62-FA58A441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14-</a:t>
            </a:r>
            <a:fld id="{FE45685C-A322-4FD8-B775-314E2F1E8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14-</a:t>
            </a:r>
            <a:fld id="{EDEC64D8-06AF-483A-9614-71D62C870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14-</a:t>
            </a:r>
            <a:fld id="{C9F5CB5E-0EBC-4868-98CF-47FFACD13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4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7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34150"/>
            <a:ext cx="487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Ch. 14-</a:t>
            </a:r>
            <a:fld id="{4E8CCB21-D4BF-4E9D-A346-9DE9277CA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61446" name="Group 6"/>
          <p:cNvGrpSpPr>
            <a:grpSpLocks/>
          </p:cNvGrpSpPr>
          <p:nvPr userDrawn="1"/>
        </p:nvGrpSpPr>
        <p:grpSpPr bwMode="auto">
          <a:xfrm>
            <a:off x="190500" y="868363"/>
            <a:ext cx="8763000" cy="766762"/>
            <a:chOff x="152400" y="1352550"/>
            <a:chExt cx="8763000" cy="766762"/>
          </a:xfrm>
        </p:grpSpPr>
        <p:sp>
          <p:nvSpPr>
            <p:cNvPr id="8" name="Rounded Rectangle 7"/>
            <p:cNvSpPr/>
            <p:nvPr userDrawn="1"/>
          </p:nvSpPr>
          <p:spPr bwMode="auto">
            <a:xfrm>
              <a:off x="228600" y="1676400"/>
              <a:ext cx="8686800" cy="76200"/>
            </a:xfrm>
            <a:prstGeom prst="roundRect">
              <a:avLst/>
            </a:prstGeom>
            <a:gradFill flip="none" rotWithShape="1">
              <a:gsLst>
                <a:gs pos="100000">
                  <a:srgbClr val="E4C9C6"/>
                </a:gs>
                <a:gs pos="37000">
                  <a:srgbClr val="D88A5E"/>
                </a:gs>
                <a:gs pos="0">
                  <a:srgbClr val="AE511E"/>
                </a:gs>
              </a:gsLst>
              <a:lin ang="0" scaled="0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 bwMode="auto">
            <a:xfrm>
              <a:off x="409575" y="1352550"/>
              <a:ext cx="457200" cy="419100"/>
            </a:xfrm>
            <a:prstGeom prst="roundRect">
              <a:avLst/>
            </a:prstGeom>
            <a:gradFill flip="none" rotWithShape="1">
              <a:gsLst>
                <a:gs pos="100000">
                  <a:srgbClr val="F7E2D9">
                    <a:alpha val="49804"/>
                  </a:srgbClr>
                </a:gs>
                <a:gs pos="0">
                  <a:srgbClr val="2895D8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auto">
            <a:xfrm>
              <a:off x="533400" y="1766887"/>
              <a:ext cx="457200" cy="352425"/>
            </a:xfrm>
            <a:prstGeom prst="roundRect">
              <a:avLst/>
            </a:prstGeom>
            <a:gradFill flip="none" rotWithShape="1">
              <a:gsLst>
                <a:gs pos="100000">
                  <a:srgbClr val="CCE2D9">
                    <a:alpha val="50000"/>
                  </a:srgbClr>
                </a:gs>
                <a:gs pos="0">
                  <a:srgbClr val="25C580"/>
                </a:gs>
              </a:gsLst>
              <a:lin ang="81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 bwMode="auto">
            <a:xfrm>
              <a:off x="152400" y="1562100"/>
              <a:ext cx="457200" cy="381000"/>
            </a:xfrm>
            <a:prstGeom prst="roundRect">
              <a:avLst/>
            </a:prstGeom>
            <a:gradFill flip="none" rotWithShape="1">
              <a:gsLst>
                <a:gs pos="63000">
                  <a:srgbClr val="FCFCBC">
                    <a:alpha val="50000"/>
                  </a:srgbClr>
                </a:gs>
                <a:gs pos="0">
                  <a:schemeClr val="accent2"/>
                </a:gs>
              </a:gsLst>
              <a:lin ang="189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 bwMode="auto">
            <a:xfrm>
              <a:off x="762000" y="1400175"/>
              <a:ext cx="45719" cy="671512"/>
            </a:xfrm>
            <a:prstGeom prst="roundRect">
              <a:avLst/>
            </a:prstGeom>
            <a:gradFill flip="none" rotWithShape="1">
              <a:gsLst>
                <a:gs pos="100000">
                  <a:srgbClr val="EAA782">
                    <a:alpha val="50000"/>
                  </a:srgbClr>
                </a:gs>
                <a:gs pos="0">
                  <a:srgbClr val="AE511E"/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>
                <a:defRPr/>
              </a:pPr>
              <a:endParaRPr lang="en-US" smtClean="0"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3764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eaLnBrk="1" fontAlgn="base" hangingPunct="1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9938" name="Rectangle 6"/>
          <p:cNvSpPr>
            <a:spLocks noChangeArrowheads="1"/>
          </p:cNvSpPr>
          <p:nvPr/>
        </p:nvSpPr>
        <p:spPr bwMode="auto">
          <a:xfrm>
            <a:off x="1447800" y="838200"/>
            <a:ext cx="70104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Statistics for </a:t>
            </a:r>
          </a:p>
          <a:p>
            <a:pPr algn="ctr" defTabSz="852488"/>
            <a:r>
              <a:rPr lang="en-US" sz="4000">
                <a:solidFill>
                  <a:schemeClr val="folHlink"/>
                </a:solidFill>
              </a:rPr>
              <a:t>Business and Economics</a:t>
            </a:r>
            <a:r>
              <a:rPr lang="en-US" sz="4100">
                <a:solidFill>
                  <a:schemeClr val="folHlink"/>
                </a:solidFill>
              </a:rPr>
              <a:t> </a:t>
            </a:r>
            <a:br>
              <a:rPr lang="en-US" sz="4100">
                <a:solidFill>
                  <a:schemeClr val="folHlink"/>
                </a:solidFill>
              </a:rPr>
            </a:br>
            <a:r>
              <a:rPr lang="en-US" sz="2800">
                <a:solidFill>
                  <a:schemeClr val="folHlink"/>
                </a:solidFill>
              </a:rPr>
              <a:t>8</a:t>
            </a:r>
            <a:r>
              <a:rPr lang="en-US" sz="2800" baseline="30000">
                <a:solidFill>
                  <a:schemeClr val="folHlink"/>
                </a:solidFill>
              </a:rPr>
              <a:t>th</a:t>
            </a:r>
            <a:r>
              <a:rPr lang="en-US" sz="2800">
                <a:solidFill>
                  <a:schemeClr val="folHlink"/>
                </a:solidFill>
              </a:rPr>
              <a:t> Edition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657600"/>
            <a:ext cx="6400800" cy="2438400"/>
          </a:xfrm>
        </p:spPr>
        <p:txBody>
          <a:bodyPr/>
          <a:lstStyle/>
          <a:p>
            <a:pPr eaLnBrk="1" hangingPunct="1"/>
            <a:r>
              <a:rPr lang="en-US" sz="3500" b="1" smtClean="0"/>
              <a:t>Chapter 14</a:t>
            </a:r>
          </a:p>
          <a:p>
            <a:pPr eaLnBrk="1" hangingPunct="1"/>
            <a:endParaRPr lang="en-US" sz="3500" b="1" smtClean="0"/>
          </a:p>
          <a:p>
            <a:pPr eaLnBrk="1" hangingPunct="1"/>
            <a:r>
              <a:rPr lang="en-US" sz="3500" smtClean="0"/>
              <a:t>Analysis of Categorical Data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6CCE3263-DCDD-42E1-B872-8C1DFBD67CE4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"/>
          <p:cNvSpPr>
            <a:spLocks noChangeArrowheads="1"/>
          </p:cNvSpPr>
          <p:nvPr/>
        </p:nvSpPr>
        <p:spPr bwMode="auto">
          <a:xfrm>
            <a:off x="152400" y="4191000"/>
            <a:ext cx="4038600" cy="7620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The Rejection Region</a:t>
            </a:r>
          </a:p>
        </p:txBody>
      </p:sp>
      <p:sp>
        <p:nvSpPr>
          <p:cNvPr id="309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4343400"/>
            <a:ext cx="2438400" cy="533400"/>
          </a:xfrm>
        </p:spPr>
        <p:txBody>
          <a:bodyPr/>
          <a:lstStyle/>
          <a:p>
            <a:pPr eaLnBrk="1" hangingPunct="1"/>
            <a:r>
              <a:rPr lang="en-US" sz="2700" smtClean="0"/>
              <a:t>Reject H</a:t>
            </a:r>
            <a:r>
              <a:rPr lang="en-US" sz="2700" baseline="-25000" smtClean="0"/>
              <a:t>0</a:t>
            </a:r>
            <a:r>
              <a:rPr lang="en-US" sz="2700" smtClean="0"/>
              <a:t> if</a:t>
            </a:r>
            <a:endParaRPr lang="en-US" sz="2700" baseline="30000" smtClean="0">
              <a:sym typeface="Symbol" pitchFamily="18" charset="2"/>
            </a:endParaRPr>
          </a:p>
        </p:txBody>
      </p:sp>
      <p:sp>
        <p:nvSpPr>
          <p:cNvPr id="3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2762250" y="2971800"/>
          <a:ext cx="2632075" cy="1030288"/>
        </p:xfrm>
        <a:graphic>
          <a:graphicData uri="http://schemas.openxmlformats.org/presentationml/2006/ole">
            <p:oleObj spid="_x0000_s3094" name="Equation" r:id="rId3" imgW="1168400" imgH="457200" progId="Equation.3">
              <p:embed/>
            </p:oleObj>
          </a:graphicData>
        </a:graphic>
      </p:graphicFrame>
      <p:sp>
        <p:nvSpPr>
          <p:cNvPr id="3100" name="Rectangle 6"/>
          <p:cNvSpPr>
            <a:spLocks noChangeArrowheads="1"/>
          </p:cNvSpPr>
          <p:nvPr/>
        </p:nvSpPr>
        <p:spPr bwMode="auto">
          <a:xfrm>
            <a:off x="1828800" y="1524000"/>
            <a:ext cx="5943600" cy="1295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/>
              <a:t> </a:t>
            </a:r>
            <a:r>
              <a:rPr lang="en-US" sz="2300"/>
              <a:t>H</a:t>
            </a:r>
            <a:r>
              <a:rPr lang="en-US" sz="2300" baseline="-25000"/>
              <a:t>0</a:t>
            </a:r>
            <a:r>
              <a:rPr lang="en-US" sz="2300"/>
              <a:t>:  The distribution of calls is uniform</a:t>
            </a:r>
          </a:p>
          <a:p>
            <a:pPr marL="320675" indent="-320675" defTabSz="852488">
              <a:lnSpc>
                <a:spcPct val="3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	     over days of the week</a:t>
            </a:r>
          </a:p>
          <a:p>
            <a:pPr marL="320675" indent="-320675" defTabSz="852488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 H</a:t>
            </a:r>
            <a:r>
              <a:rPr lang="en-US" sz="2300" baseline="-25000"/>
              <a:t>1</a:t>
            </a:r>
            <a:r>
              <a:rPr lang="en-US" sz="2300"/>
              <a:t>:  The distribution of calls is not uniform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2590800" y="4191000"/>
          <a:ext cx="1447800" cy="690563"/>
        </p:xfrm>
        <a:graphic>
          <a:graphicData uri="http://schemas.openxmlformats.org/presentationml/2006/ole">
            <p:oleObj spid="_x0000_s3095" name="Equation" r:id="rId4" imgW="16259400" imgH="7703640" progId="Equation.3">
              <p:embed/>
            </p:oleObj>
          </a:graphicData>
        </a:graphic>
      </p:graphicFrame>
      <p:sp>
        <p:nvSpPr>
          <p:cNvPr id="3101" name="Freeform 8"/>
          <p:cNvSpPr>
            <a:spLocks/>
          </p:cNvSpPr>
          <p:nvPr/>
        </p:nvSpPr>
        <p:spPr bwMode="auto">
          <a:xfrm>
            <a:off x="6394450" y="5529263"/>
            <a:ext cx="1555750" cy="244475"/>
          </a:xfrm>
          <a:custGeom>
            <a:avLst/>
            <a:gdLst>
              <a:gd name="T0" fmla="*/ 2147483647 w 980"/>
              <a:gd name="T1" fmla="*/ 2147483647 h 154"/>
              <a:gd name="T2" fmla="*/ 0 w 980"/>
              <a:gd name="T3" fmla="*/ 0 h 154"/>
              <a:gd name="T4" fmla="*/ 2147483647 w 980"/>
              <a:gd name="T5" fmla="*/ 2147483647 h 154"/>
              <a:gd name="T6" fmla="*/ 2147483647 w 980"/>
              <a:gd name="T7" fmla="*/ 2147483647 h 154"/>
              <a:gd name="T8" fmla="*/ 2147483647 w 980"/>
              <a:gd name="T9" fmla="*/ 2147483647 h 154"/>
              <a:gd name="T10" fmla="*/ 2147483647 w 980"/>
              <a:gd name="T11" fmla="*/ 2147483647 h 154"/>
              <a:gd name="T12" fmla="*/ 2147483647 w 980"/>
              <a:gd name="T13" fmla="*/ 2147483647 h 154"/>
              <a:gd name="T14" fmla="*/ 2147483647 w 980"/>
              <a:gd name="T15" fmla="*/ 2147483647 h 154"/>
              <a:gd name="T16" fmla="*/ 2147483647 w 980"/>
              <a:gd name="T17" fmla="*/ 2147483647 h 154"/>
              <a:gd name="T18" fmla="*/ 2147483647 w 980"/>
              <a:gd name="T19" fmla="*/ 2147483647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2" name="Freeform 9"/>
          <p:cNvSpPr>
            <a:spLocks/>
          </p:cNvSpPr>
          <p:nvPr/>
        </p:nvSpPr>
        <p:spPr bwMode="auto">
          <a:xfrm>
            <a:off x="4716463" y="41640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03" name="Rectangle 10"/>
          <p:cNvSpPr>
            <a:spLocks noChangeArrowheads="1"/>
          </p:cNvSpPr>
          <p:nvPr/>
        </p:nvSpPr>
        <p:spPr bwMode="auto">
          <a:xfrm>
            <a:off x="4495800" y="55499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>
                <a:latin typeface="Times New Roman" pitchFamily="18" charset="0"/>
              </a:rPr>
              <a:t> </a:t>
            </a:r>
          </a:p>
        </p:txBody>
      </p:sp>
      <p:sp>
        <p:nvSpPr>
          <p:cNvPr id="3104" name="Line 11"/>
          <p:cNvSpPr>
            <a:spLocks noChangeShapeType="1"/>
          </p:cNvSpPr>
          <p:nvPr/>
        </p:nvSpPr>
        <p:spPr bwMode="auto">
          <a:xfrm>
            <a:off x="4859338" y="44831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Freeform 12"/>
          <p:cNvSpPr>
            <a:spLocks/>
          </p:cNvSpPr>
          <p:nvPr/>
        </p:nvSpPr>
        <p:spPr bwMode="auto">
          <a:xfrm>
            <a:off x="4724400" y="4178300"/>
            <a:ext cx="3429000" cy="16208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6" name="Line 13"/>
          <p:cNvSpPr>
            <a:spLocks noChangeShapeType="1"/>
          </p:cNvSpPr>
          <p:nvPr/>
        </p:nvSpPr>
        <p:spPr bwMode="auto">
          <a:xfrm>
            <a:off x="6400800" y="55499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7" name="Line 14"/>
          <p:cNvSpPr>
            <a:spLocks noChangeShapeType="1"/>
          </p:cNvSpPr>
          <p:nvPr/>
        </p:nvSpPr>
        <p:spPr bwMode="auto">
          <a:xfrm flipH="1">
            <a:off x="67818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08" name="Text Box 15"/>
          <p:cNvSpPr txBox="1">
            <a:spLocks noChangeArrowheads="1"/>
          </p:cNvSpPr>
          <p:nvPr/>
        </p:nvSpPr>
        <p:spPr bwMode="auto">
          <a:xfrm>
            <a:off x="6781800" y="5029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3109" name="Rectangle 16"/>
          <p:cNvSpPr>
            <a:spLocks noChangeArrowheads="1"/>
          </p:cNvSpPr>
          <p:nvPr/>
        </p:nvSpPr>
        <p:spPr bwMode="auto">
          <a:xfrm>
            <a:off x="6172200" y="6096000"/>
            <a:ext cx="609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sym typeface="Symbol" pitchFamily="18" charset="2"/>
              </a:rPr>
              <a:t></a:t>
            </a:r>
            <a:r>
              <a:rPr lang="en-US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baseline="-25000">
                <a:solidFill>
                  <a:schemeClr val="hlink"/>
                </a:solidFill>
                <a:sym typeface="Symbol" pitchFamily="18" charset="2"/>
              </a:rPr>
              <a:t>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110" name="Line 17"/>
          <p:cNvSpPr>
            <a:spLocks noChangeShapeType="1"/>
          </p:cNvSpPr>
          <p:nvPr/>
        </p:nvSpPr>
        <p:spPr bwMode="auto">
          <a:xfrm flipV="1">
            <a:off x="6400800" y="57785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1" name="Line 18"/>
          <p:cNvSpPr>
            <a:spLocks noChangeShapeType="1"/>
          </p:cNvSpPr>
          <p:nvPr/>
        </p:nvSpPr>
        <p:spPr bwMode="auto">
          <a:xfrm flipH="1">
            <a:off x="4800600" y="60071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2" name="Line 19"/>
          <p:cNvSpPr>
            <a:spLocks noChangeShapeType="1"/>
          </p:cNvSpPr>
          <p:nvPr/>
        </p:nvSpPr>
        <p:spPr bwMode="auto">
          <a:xfrm flipH="1">
            <a:off x="6400800" y="60071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13" name="Rectangle 20"/>
          <p:cNvSpPr>
            <a:spLocks noChangeArrowheads="1"/>
          </p:cNvSpPr>
          <p:nvPr/>
        </p:nvSpPr>
        <p:spPr bwMode="auto">
          <a:xfrm>
            <a:off x="6629400" y="60071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3114" name="Rectangle 21"/>
          <p:cNvSpPr>
            <a:spLocks noChangeArrowheads="1"/>
          </p:cNvSpPr>
          <p:nvPr/>
        </p:nvSpPr>
        <p:spPr bwMode="auto">
          <a:xfrm>
            <a:off x="5105400" y="60071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3115" name="Rectangle 22"/>
          <p:cNvSpPr>
            <a:spLocks noChangeArrowheads="1"/>
          </p:cNvSpPr>
          <p:nvPr/>
        </p:nvSpPr>
        <p:spPr bwMode="auto">
          <a:xfrm>
            <a:off x="381000" y="52578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>
                <a:solidFill>
                  <a:schemeClr val="folHlink"/>
                </a:solidFill>
              </a:rPr>
              <a:t>   </a:t>
            </a:r>
            <a:r>
              <a:rPr lang="en-US" sz="2300">
                <a:solidFill>
                  <a:srgbClr val="0000FF"/>
                </a:solidFill>
              </a:rPr>
              <a:t>(with  k – 1 degrees of freedom)</a:t>
            </a:r>
            <a:endParaRPr lang="en-US" sz="2300" baseline="3000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3116" name="Rectangle 23"/>
          <p:cNvSpPr>
            <a:spLocks noChangeArrowheads="1"/>
          </p:cNvSpPr>
          <p:nvPr/>
        </p:nvSpPr>
        <p:spPr bwMode="auto">
          <a:xfrm>
            <a:off x="8153400" y="5638800"/>
            <a:ext cx="609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endParaRPr lang="en-US" baseline="30000"/>
          </a:p>
        </p:txBody>
      </p:sp>
      <p:sp>
        <p:nvSpPr>
          <p:cNvPr id="3117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CFABDFB-16D0-4580-A415-8316FFC321D8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Observed vs. Expected Frequencies</a:t>
            </a:r>
          </a:p>
        </p:txBody>
      </p:sp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29403" name="Group 27"/>
          <p:cNvGraphicFramePr>
            <a:graphicFrameLocks noGrp="1"/>
          </p:cNvGraphicFramePr>
          <p:nvPr/>
        </p:nvGraphicFramePr>
        <p:xfrm>
          <a:off x="549275" y="1600200"/>
          <a:ext cx="8266113" cy="3892550"/>
        </p:xfrm>
        <a:graphic>
          <a:graphicData uri="http://schemas.openxmlformats.org/drawingml/2006/table">
            <a:tbl>
              <a:tblPr/>
              <a:tblGrid>
                <a:gridCol w="1536192"/>
                <a:gridCol w="1097280"/>
                <a:gridCol w="1060704"/>
                <a:gridCol w="1249772"/>
                <a:gridCol w="1661114"/>
                <a:gridCol w="1661114"/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Expected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</a:tr>
              <a:tr h="25082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Monday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Tuesday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Wednesday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Thursday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Friday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Saturday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Sunday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44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-8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1936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64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121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361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256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7.870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0.065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0.260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0.492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1.467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1.041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11.854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1000" dirty="0" smtClean="0">
                        <a:sym typeface="Symbol" pitchFamily="18" charset="2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000" dirty="0" smtClean="0">
                          <a:sym typeface="Symbol" pitchFamily="18" charset="2"/>
                        </a:rPr>
                        <a:t></a:t>
                      </a:r>
                      <a:r>
                        <a:rPr lang="en-US" sz="2000" baseline="30000" dirty="0" smtClean="0">
                          <a:sym typeface="Symbol" pitchFamily="18" charset="2"/>
                        </a:rPr>
                        <a:t>2</a:t>
                      </a:r>
                      <a:r>
                        <a:rPr lang="en-US" sz="2000" dirty="0" smtClean="0">
                          <a:sym typeface="Symbol" pitchFamily="18" charset="2"/>
                        </a:rPr>
                        <a:t> = 23.049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3F1"/>
                    </a:solidFill>
                  </a:tcPr>
                </a:tc>
              </a:tr>
            </a:tbl>
          </a:graphicData>
        </a:graphic>
      </p:graphicFrame>
      <p:sp>
        <p:nvSpPr>
          <p:cNvPr id="809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E1AB164-F412-49A8-BB94-5F82D937825D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Chi-Square Test Statistic</a:t>
            </a:r>
          </a:p>
        </p:txBody>
      </p:sp>
      <p:sp>
        <p:nvSpPr>
          <p:cNvPr id="41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814388" y="2895600"/>
          <a:ext cx="7439025" cy="777875"/>
        </p:xfrm>
        <a:graphic>
          <a:graphicData uri="http://schemas.openxmlformats.org/presentationml/2006/ole">
            <p:oleObj spid="_x0000_s4111" name="Equation" r:id="rId3" imgW="4000320" imgH="419040" progId="Equation.3">
              <p:embed/>
            </p:oleObj>
          </a:graphicData>
        </a:graphic>
      </p:graphicFrame>
      <p:sp>
        <p:nvSpPr>
          <p:cNvPr id="4114" name="Rectangle 3"/>
          <p:cNvSpPr>
            <a:spLocks noChangeArrowheads="1"/>
          </p:cNvSpPr>
          <p:nvPr/>
        </p:nvSpPr>
        <p:spPr bwMode="auto">
          <a:xfrm>
            <a:off x="7315200" y="3048000"/>
            <a:ext cx="9144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5"/>
          <p:cNvSpPr>
            <a:spLocks noChangeArrowheads="1"/>
          </p:cNvSpPr>
          <p:nvPr/>
        </p:nvSpPr>
        <p:spPr bwMode="auto">
          <a:xfrm>
            <a:off x="1981200" y="1600200"/>
            <a:ext cx="5029200" cy="1143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/>
              <a:t> </a:t>
            </a:r>
            <a:r>
              <a:rPr lang="en-US" sz="1900"/>
              <a:t>H</a:t>
            </a:r>
            <a:r>
              <a:rPr lang="en-US" sz="1900" baseline="-25000"/>
              <a:t>0</a:t>
            </a:r>
            <a:r>
              <a:rPr lang="en-US" sz="1900"/>
              <a:t>:  The distribution of calls is uniform</a:t>
            </a:r>
          </a:p>
          <a:p>
            <a:pPr marL="320675" indent="-320675" defTabSz="852488">
              <a:lnSpc>
                <a:spcPct val="3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	     over days of the week</a:t>
            </a:r>
          </a:p>
          <a:p>
            <a:pPr marL="320675" indent="-320675" defTabSz="852488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 H</a:t>
            </a:r>
            <a:r>
              <a:rPr lang="en-US" sz="1900" baseline="-25000"/>
              <a:t>1</a:t>
            </a:r>
            <a:r>
              <a:rPr lang="en-US" sz="1900"/>
              <a:t>:  The distribution of calls is not uniform</a:t>
            </a:r>
          </a:p>
        </p:txBody>
      </p:sp>
      <p:sp>
        <p:nvSpPr>
          <p:cNvPr id="4116" name="Freeform 6"/>
          <p:cNvSpPr>
            <a:spLocks/>
          </p:cNvSpPr>
          <p:nvPr/>
        </p:nvSpPr>
        <p:spPr bwMode="auto">
          <a:xfrm>
            <a:off x="6394450" y="5389563"/>
            <a:ext cx="1555750" cy="244475"/>
          </a:xfrm>
          <a:custGeom>
            <a:avLst/>
            <a:gdLst>
              <a:gd name="T0" fmla="*/ 2147483647 w 980"/>
              <a:gd name="T1" fmla="*/ 2147483647 h 154"/>
              <a:gd name="T2" fmla="*/ 0 w 980"/>
              <a:gd name="T3" fmla="*/ 0 h 154"/>
              <a:gd name="T4" fmla="*/ 2147483647 w 980"/>
              <a:gd name="T5" fmla="*/ 2147483647 h 154"/>
              <a:gd name="T6" fmla="*/ 2147483647 w 980"/>
              <a:gd name="T7" fmla="*/ 2147483647 h 154"/>
              <a:gd name="T8" fmla="*/ 2147483647 w 980"/>
              <a:gd name="T9" fmla="*/ 2147483647 h 154"/>
              <a:gd name="T10" fmla="*/ 2147483647 w 980"/>
              <a:gd name="T11" fmla="*/ 2147483647 h 154"/>
              <a:gd name="T12" fmla="*/ 2147483647 w 980"/>
              <a:gd name="T13" fmla="*/ 2147483647 h 154"/>
              <a:gd name="T14" fmla="*/ 2147483647 w 980"/>
              <a:gd name="T15" fmla="*/ 2147483647 h 154"/>
              <a:gd name="T16" fmla="*/ 2147483647 w 980"/>
              <a:gd name="T17" fmla="*/ 2147483647 h 154"/>
              <a:gd name="T18" fmla="*/ 2147483647 w 980"/>
              <a:gd name="T19" fmla="*/ 2147483647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80"/>
              <a:gd name="T31" fmla="*/ 0 h 154"/>
              <a:gd name="T32" fmla="*/ 980 w 980"/>
              <a:gd name="T33" fmla="*/ 154 h 1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17" name="Freeform 7"/>
          <p:cNvSpPr>
            <a:spLocks/>
          </p:cNvSpPr>
          <p:nvPr/>
        </p:nvSpPr>
        <p:spPr bwMode="auto">
          <a:xfrm>
            <a:off x="4716463" y="4024313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2147483647 h 1023"/>
              <a:gd name="T4" fmla="*/ 2147483647 w 3388"/>
              <a:gd name="T5" fmla="*/ 2147483647 h 1023"/>
              <a:gd name="T6" fmla="*/ 0 60000 65536"/>
              <a:gd name="T7" fmla="*/ 0 60000 65536"/>
              <a:gd name="T8" fmla="*/ 0 60000 65536"/>
              <a:gd name="T9" fmla="*/ 0 w 3388"/>
              <a:gd name="T10" fmla="*/ 0 h 1023"/>
              <a:gd name="T11" fmla="*/ 3388 w 3388"/>
              <a:gd name="T12" fmla="*/ 1023 h 10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Rectangle 8"/>
          <p:cNvSpPr>
            <a:spLocks noChangeArrowheads="1"/>
          </p:cNvSpPr>
          <p:nvPr/>
        </p:nvSpPr>
        <p:spPr bwMode="auto">
          <a:xfrm>
            <a:off x="4495800" y="5410200"/>
            <a:ext cx="457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  <a:r>
              <a:rPr lang="en-US" sz="3600" b="1">
                <a:latin typeface="Times New Roman" pitchFamily="18" charset="0"/>
              </a:rPr>
              <a:t> </a:t>
            </a:r>
          </a:p>
        </p:txBody>
      </p:sp>
      <p:sp>
        <p:nvSpPr>
          <p:cNvPr id="4119" name="Line 9"/>
          <p:cNvSpPr>
            <a:spLocks noChangeShapeType="1"/>
          </p:cNvSpPr>
          <p:nvPr/>
        </p:nvSpPr>
        <p:spPr bwMode="auto">
          <a:xfrm>
            <a:off x="4859338" y="43434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10"/>
          <p:cNvSpPr>
            <a:spLocks/>
          </p:cNvSpPr>
          <p:nvPr/>
        </p:nvSpPr>
        <p:spPr bwMode="auto">
          <a:xfrm>
            <a:off x="4724400" y="4038600"/>
            <a:ext cx="3429000" cy="1620838"/>
          </a:xfrm>
          <a:custGeom>
            <a:avLst/>
            <a:gdLst>
              <a:gd name="T0" fmla="*/ 0 w 3492"/>
              <a:gd name="T1" fmla="*/ 2147483647 h 1021"/>
              <a:gd name="T2" fmla="*/ 2147483647 w 3492"/>
              <a:gd name="T3" fmla="*/ 2147483647 h 1021"/>
              <a:gd name="T4" fmla="*/ 2147483647 w 3492"/>
              <a:gd name="T5" fmla="*/ 2147483647 h 1021"/>
              <a:gd name="T6" fmla="*/ 2147483647 w 3492"/>
              <a:gd name="T7" fmla="*/ 2147483647 h 1021"/>
              <a:gd name="T8" fmla="*/ 2147483647 w 3492"/>
              <a:gd name="T9" fmla="*/ 2147483647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92"/>
              <a:gd name="T16" fmla="*/ 0 h 1021"/>
              <a:gd name="T17" fmla="*/ 3492 w 3492"/>
              <a:gd name="T18" fmla="*/ 1021 h 10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1" name="Line 11"/>
          <p:cNvSpPr>
            <a:spLocks noChangeShapeType="1"/>
          </p:cNvSpPr>
          <p:nvPr/>
        </p:nvSpPr>
        <p:spPr bwMode="auto">
          <a:xfrm>
            <a:off x="6400800" y="54102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12"/>
          <p:cNvSpPr>
            <a:spLocks noChangeShapeType="1"/>
          </p:cNvSpPr>
          <p:nvPr/>
        </p:nvSpPr>
        <p:spPr bwMode="auto">
          <a:xfrm flipH="1">
            <a:off x="67056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3" name="Text Box 13"/>
          <p:cNvSpPr txBox="1">
            <a:spLocks noChangeArrowheads="1"/>
          </p:cNvSpPr>
          <p:nvPr/>
        </p:nvSpPr>
        <p:spPr bwMode="auto">
          <a:xfrm>
            <a:off x="6629400" y="48768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= .05</a:t>
            </a:r>
            <a:endParaRPr lang="en-US" sz="2000" baseline="-25000">
              <a:sym typeface="Symbol" pitchFamily="18" charset="2"/>
            </a:endParaRPr>
          </a:p>
        </p:txBody>
      </p:sp>
      <p:sp>
        <p:nvSpPr>
          <p:cNvPr id="4124" name="Line 14"/>
          <p:cNvSpPr>
            <a:spLocks noChangeShapeType="1"/>
          </p:cNvSpPr>
          <p:nvPr/>
        </p:nvSpPr>
        <p:spPr bwMode="auto">
          <a:xfrm flipV="1">
            <a:off x="6400800" y="5638800"/>
            <a:ext cx="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5" name="Line 15"/>
          <p:cNvSpPr>
            <a:spLocks noChangeShapeType="1"/>
          </p:cNvSpPr>
          <p:nvPr/>
        </p:nvSpPr>
        <p:spPr bwMode="auto">
          <a:xfrm flipH="1">
            <a:off x="4800600" y="586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6" name="Line 16"/>
          <p:cNvSpPr>
            <a:spLocks noChangeShapeType="1"/>
          </p:cNvSpPr>
          <p:nvPr/>
        </p:nvSpPr>
        <p:spPr bwMode="auto">
          <a:xfrm flipH="1">
            <a:off x="64008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7" name="Rectangle 17"/>
          <p:cNvSpPr>
            <a:spLocks noChangeArrowheads="1"/>
          </p:cNvSpPr>
          <p:nvPr/>
        </p:nvSpPr>
        <p:spPr bwMode="auto">
          <a:xfrm>
            <a:off x="6629400" y="5791200"/>
            <a:ext cx="990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128" name="Rectangle 18"/>
          <p:cNvSpPr>
            <a:spLocks noChangeArrowheads="1"/>
          </p:cNvSpPr>
          <p:nvPr/>
        </p:nvSpPr>
        <p:spPr bwMode="auto">
          <a:xfrm>
            <a:off x="5105400" y="5791200"/>
            <a:ext cx="9144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Do not </a:t>
            </a:r>
          </a:p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r>
              <a:rPr lang="en-US" sz="1400"/>
              <a:t>reject H</a:t>
            </a:r>
            <a:r>
              <a:rPr lang="en-US" sz="1400" baseline="-25000"/>
              <a:t>0</a:t>
            </a:r>
          </a:p>
        </p:txBody>
      </p:sp>
      <p:sp>
        <p:nvSpPr>
          <p:cNvPr id="4129" name="Line 19"/>
          <p:cNvSpPr>
            <a:spLocks noChangeShapeType="1"/>
          </p:cNvSpPr>
          <p:nvPr/>
        </p:nvSpPr>
        <p:spPr bwMode="auto">
          <a:xfrm flipH="1">
            <a:off x="7848600" y="3505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0" name="Rectangle 20"/>
          <p:cNvSpPr>
            <a:spLocks noChangeArrowheads="1"/>
          </p:cNvSpPr>
          <p:nvPr/>
        </p:nvSpPr>
        <p:spPr bwMode="auto">
          <a:xfrm>
            <a:off x="8153400" y="5486400"/>
            <a:ext cx="609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endParaRPr lang="en-US" baseline="30000"/>
          </a:p>
        </p:txBody>
      </p:sp>
      <p:sp>
        <p:nvSpPr>
          <p:cNvPr id="4131" name="Rectangle 21"/>
          <p:cNvSpPr>
            <a:spLocks noChangeArrowheads="1"/>
          </p:cNvSpPr>
          <p:nvPr/>
        </p:nvSpPr>
        <p:spPr bwMode="auto">
          <a:xfrm>
            <a:off x="1524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   </a:t>
            </a:r>
            <a:r>
              <a:rPr lang="en-US" sz="1700"/>
              <a:t>K – 1 = 6  (7 days of the week) so use 6 degrees of freedom:</a:t>
            </a:r>
            <a:endParaRPr lang="en-US" sz="1700" baseline="30000">
              <a:sym typeface="Symbol" pitchFamily="18" charset="2"/>
            </a:endParaRPr>
          </a:p>
        </p:txBody>
      </p:sp>
      <p:sp>
        <p:nvSpPr>
          <p:cNvPr id="4132" name="Rectangle 22"/>
          <p:cNvSpPr>
            <a:spLocks noChangeArrowheads="1"/>
          </p:cNvSpPr>
          <p:nvPr/>
        </p:nvSpPr>
        <p:spPr bwMode="auto">
          <a:xfrm>
            <a:off x="990600" y="4419600"/>
            <a:ext cx="22860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sym typeface="Symbol" pitchFamily="18" charset="2"/>
              </a:rPr>
              <a:t></a:t>
            </a:r>
            <a:r>
              <a:rPr lang="en-US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baseline="-25000">
                <a:solidFill>
                  <a:schemeClr val="hlink"/>
                </a:solidFill>
                <a:sym typeface="Symbol" pitchFamily="18" charset="2"/>
              </a:rPr>
              <a:t>.05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 = 12.5916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4133" name="Rectangle 23"/>
          <p:cNvSpPr>
            <a:spLocks noChangeArrowheads="1"/>
          </p:cNvSpPr>
          <p:nvPr/>
        </p:nvSpPr>
        <p:spPr bwMode="auto">
          <a:xfrm>
            <a:off x="5715000" y="6324600"/>
            <a:ext cx="1905000" cy="412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</a:t>
            </a:r>
            <a:r>
              <a:rPr lang="en-US" sz="2000" baseline="30000">
                <a:solidFill>
                  <a:schemeClr val="hlink"/>
                </a:solidFill>
                <a:sym typeface="Symbol" pitchFamily="18" charset="2"/>
              </a:rPr>
              <a:t>2</a:t>
            </a:r>
            <a:r>
              <a:rPr lang="en-US" sz="2000" baseline="-25000">
                <a:solidFill>
                  <a:schemeClr val="hlink"/>
                </a:solidFill>
                <a:sym typeface="Symbol" pitchFamily="18" charset="2"/>
              </a:rPr>
              <a:t>.05</a:t>
            </a:r>
            <a:r>
              <a:rPr lang="en-US" sz="2000">
                <a:solidFill>
                  <a:schemeClr val="hlink"/>
                </a:solidFill>
                <a:sym typeface="Symbol" pitchFamily="18" charset="2"/>
              </a:rPr>
              <a:t> = 12.5916</a:t>
            </a: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4134" name="Rectangle 24"/>
          <p:cNvSpPr>
            <a:spLocks noChangeArrowheads="1"/>
          </p:cNvSpPr>
          <p:nvPr/>
        </p:nvSpPr>
        <p:spPr bwMode="auto">
          <a:xfrm>
            <a:off x="304800" y="5029200"/>
            <a:ext cx="3962400" cy="1371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/>
              <a:t>   </a:t>
            </a:r>
            <a:r>
              <a:rPr lang="en-US" sz="1900" b="1"/>
              <a:t>Conclusion:  </a:t>
            </a:r>
          </a:p>
          <a:p>
            <a:pPr marL="320675" indent="-320675" defTabSz="852488">
              <a:spcBef>
                <a:spcPct val="1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1900" b="1"/>
              <a:t>     </a:t>
            </a:r>
            <a:r>
              <a:rPr lang="en-US" sz="1900">
                <a:sym typeface="Symbol" pitchFamily="18" charset="2"/>
              </a:rPr>
              <a:t></a:t>
            </a:r>
            <a:r>
              <a:rPr lang="en-US" sz="1900" baseline="30000">
                <a:sym typeface="Symbol" pitchFamily="18" charset="2"/>
              </a:rPr>
              <a:t>2</a:t>
            </a:r>
            <a:r>
              <a:rPr lang="en-US" sz="1900">
                <a:sym typeface="Symbol" pitchFamily="18" charset="2"/>
              </a:rPr>
              <a:t> = 23.05 &gt; </a:t>
            </a:r>
            <a:r>
              <a:rPr lang="en-US" sz="1900" baseline="30000">
                <a:sym typeface="Symbol" pitchFamily="18" charset="2"/>
              </a:rPr>
              <a:t>2</a:t>
            </a:r>
            <a:r>
              <a:rPr lang="en-US" sz="1900" baseline="-25000">
                <a:sym typeface="Symbol" pitchFamily="18" charset="2"/>
              </a:rPr>
              <a:t></a:t>
            </a:r>
            <a:r>
              <a:rPr lang="en-US" sz="1900">
                <a:sym typeface="Symbol" pitchFamily="18" charset="2"/>
              </a:rPr>
              <a:t> = 12.5916 so </a:t>
            </a:r>
            <a:r>
              <a:rPr lang="en-US" sz="1900" b="1">
                <a:sym typeface="Symbol" pitchFamily="18" charset="2"/>
              </a:rPr>
              <a:t>reject H</a:t>
            </a:r>
            <a:r>
              <a:rPr lang="en-US" sz="1900" b="1" baseline="-25000">
                <a:sym typeface="Symbol" pitchFamily="18" charset="2"/>
              </a:rPr>
              <a:t>0</a:t>
            </a:r>
            <a:r>
              <a:rPr lang="en-US" sz="1900">
                <a:sym typeface="Symbol" pitchFamily="18" charset="2"/>
              </a:rPr>
              <a:t> and conclude that the distribution is not uniform</a:t>
            </a:r>
            <a:endParaRPr lang="en-US" sz="1900" baseline="-25000">
              <a:sym typeface="Symbol" pitchFamily="18" charset="2"/>
            </a:endParaRPr>
          </a:p>
        </p:txBody>
      </p:sp>
      <p:sp>
        <p:nvSpPr>
          <p:cNvPr id="4135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1DFFEF0-7FEC-4FF0-B153-A01A8AF2A804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247650"/>
            <a:ext cx="771207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Goodness-of-Fit Tests: Population Parameters Unknown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Idea:  </a:t>
            </a:r>
          </a:p>
          <a:p>
            <a:pPr eaLnBrk="1" hangingPunct="1"/>
            <a:r>
              <a:rPr lang="en-US" smtClean="0"/>
              <a:t>Test whether data follow a specified distribution (such as binomial, Poisson, or normal) . . .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. . . without assuming the parameters of the distribution are known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sample data to estimate the unknown population parameters</a:t>
            </a:r>
          </a:p>
        </p:txBody>
      </p:sp>
      <p:sp>
        <p:nvSpPr>
          <p:cNvPr id="9216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216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AF08B04B-0E10-49CC-AD4B-C12B0CA4E5AE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5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Rectangle 6"/>
          <p:cNvSpPr>
            <a:spLocks noGrp="1" noChangeArrowheads="1"/>
          </p:cNvSpPr>
          <p:nvPr>
            <p:ph type="title"/>
          </p:nvPr>
        </p:nvSpPr>
        <p:spPr>
          <a:xfrm>
            <a:off x="1096963" y="247650"/>
            <a:ext cx="779145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Goodness-of-Fit Tests: Population Parameters Unknown</a:t>
            </a:r>
          </a:p>
        </p:txBody>
      </p:sp>
      <p:sp>
        <p:nvSpPr>
          <p:cNvPr id="5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5048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Suppose that a null hypothesis specifies category probabilities that depend on the estimation (from the data) of 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m  unknown population parameters</a:t>
            </a:r>
          </a:p>
          <a:p>
            <a:pPr eaLnBrk="1" hangingPunct="1">
              <a:lnSpc>
                <a:spcPct val="80000"/>
              </a:lnSpc>
            </a:pPr>
            <a:endParaRPr lang="en-US" sz="12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The appropriate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goodness-of-fit test </a:t>
            </a:r>
            <a:r>
              <a:rPr lang="en-US" sz="2400" smtClean="0">
                <a:sym typeface="Symbol" pitchFamily="18" charset="2"/>
              </a:rPr>
              <a:t>is the same as in the previously section . . 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. . . except that the number of degrees of freedom for the chi-square random variable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Where K is the number of categories</a:t>
            </a:r>
          </a:p>
        </p:txBody>
      </p:sp>
      <p:sp>
        <p:nvSpPr>
          <p:cNvPr id="5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3365500" y="3465513"/>
          <a:ext cx="2192338" cy="858837"/>
        </p:xfrm>
        <a:graphic>
          <a:graphicData uri="http://schemas.openxmlformats.org/presentationml/2006/ole">
            <p:oleObj spid="_x0000_s5144" name="Equation" r:id="rId3" imgW="1168400" imgH="457200" progId="Equation.3">
              <p:embed/>
            </p:oleObj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2378075" y="5294313"/>
          <a:ext cx="4670425" cy="423862"/>
        </p:xfrm>
        <a:graphic>
          <a:graphicData uri="http://schemas.openxmlformats.org/presentationml/2006/ole">
            <p:oleObj spid="_x0000_s5145" name="Equation" r:id="rId4" imgW="71584200" imgH="6485400" progId="Equation.3">
              <p:embed/>
            </p:oleObj>
          </a:graphicData>
        </a:graphic>
      </p:graphicFrame>
      <p:sp>
        <p:nvSpPr>
          <p:cNvPr id="5149" name="Text Box 8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15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636C28B-D2B3-4055-AA70-2C13B4DC896C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Test of Normality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811213" y="1822450"/>
            <a:ext cx="7905750" cy="453231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The assumption that data follow a normal distribution is common in statistics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Evidence of normality was assessed in prior chapters </a:t>
            </a:r>
          </a:p>
          <a:p>
            <a:pPr marL="373063" lvl="1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(for example, with normal probability plots in </a:t>
            </a:r>
          </a:p>
          <a:p>
            <a:pPr marL="373063" lvl="1" indent="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mtClean="0"/>
              <a:t>Chapter 5)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mtClean="0"/>
              <a:t>Here, a chi-square test is developed</a:t>
            </a:r>
          </a:p>
        </p:txBody>
      </p:sp>
      <p:sp>
        <p:nvSpPr>
          <p:cNvPr id="983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63C0224-1B75-435A-9144-F5977114E5BA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7"/>
          <p:cNvSpPr>
            <a:spLocks noChangeArrowheads="1"/>
          </p:cNvSpPr>
          <p:nvPr/>
        </p:nvSpPr>
        <p:spPr bwMode="auto">
          <a:xfrm>
            <a:off x="3694113" y="5695950"/>
            <a:ext cx="2230437" cy="877888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Test of Normality</a:t>
            </a:r>
          </a:p>
        </p:txBody>
      </p:sp>
      <p:sp>
        <p:nvSpPr>
          <p:cNvPr id="6170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782763"/>
            <a:ext cx="8077200" cy="4764087"/>
          </a:xfrm>
        </p:spPr>
        <p:txBody>
          <a:bodyPr/>
          <a:lstStyle/>
          <a:p>
            <a:pPr eaLnBrk="1" hangingPunct="1"/>
            <a:r>
              <a:rPr lang="en-US" sz="2400" smtClean="0"/>
              <a:t>Two population parameters can be estimated using sample data: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For a normal distribution,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	    Skewness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		    Kurtosis = 3</a:t>
            </a:r>
          </a:p>
        </p:txBody>
      </p:sp>
      <p:sp>
        <p:nvSpPr>
          <p:cNvPr id="617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172" name="Text Box 4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3230563" y="2528888"/>
          <a:ext cx="2914650" cy="1119187"/>
        </p:xfrm>
        <a:graphic>
          <a:graphicData uri="http://schemas.openxmlformats.org/presentationml/2006/ole">
            <p:oleObj spid="_x0000_s6166" name="Equation" r:id="rId3" imgW="1587500" imgH="609600" progId="Equation.3">
              <p:embed/>
            </p:oleObj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3406775" y="3956050"/>
          <a:ext cx="2633663" cy="1119188"/>
        </p:xfrm>
        <a:graphic>
          <a:graphicData uri="http://schemas.openxmlformats.org/presentationml/2006/ole">
            <p:oleObj spid="_x0000_s6167" name="Equation" r:id="rId4" imgW="1435100" imgH="609600" progId="Equation.3">
              <p:embed/>
            </p:oleObj>
          </a:graphicData>
        </a:graphic>
      </p:graphicFrame>
      <p:sp>
        <p:nvSpPr>
          <p:cNvPr id="617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86DA2527-69F2-4D39-B338-A83A08991801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Jarque-Bera </a:t>
            </a:r>
            <a:br>
              <a:rPr lang="en-US" smtClean="0"/>
            </a:br>
            <a:r>
              <a:rPr lang="en-US" smtClean="0"/>
              <a:t>Test for Normality</a:t>
            </a:r>
          </a:p>
        </p:txBody>
      </p:sp>
      <p:sp>
        <p:nvSpPr>
          <p:cNvPr id="718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9738"/>
            <a:ext cx="8077200" cy="49006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Consider the null hypothesis that the population distribution is normal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The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Jarque-Bera Test for Normality </a:t>
            </a:r>
            <a:r>
              <a:rPr lang="en-US" sz="2000" smtClean="0">
                <a:sym typeface="Symbol" pitchFamily="18" charset="2"/>
              </a:rPr>
              <a:t>is based on the closeness the sample skewness to 0 and the sample kurtosis to 3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The test statistic is</a:t>
            </a:r>
          </a:p>
          <a:p>
            <a:pPr eaLnBrk="1" hangingPunct="1">
              <a:spcBef>
                <a:spcPct val="40000"/>
              </a:spcBef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as the number of sample observations becomes very large, this statistic has a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chi-square distribution with 2 degrees of freedom</a:t>
            </a:r>
          </a:p>
          <a:p>
            <a:pPr eaLnBrk="1" hangingPunct="1">
              <a:spcBef>
                <a:spcPct val="40000"/>
              </a:spcBef>
            </a:pPr>
            <a:r>
              <a:rPr lang="en-US" sz="2000" smtClean="0">
                <a:sym typeface="Symbol" pitchFamily="18" charset="2"/>
              </a:rPr>
              <a:t>The null hypothesis is rejected for large values of the test statistic</a:t>
            </a:r>
          </a:p>
        </p:txBody>
      </p:sp>
      <p:sp>
        <p:nvSpPr>
          <p:cNvPr id="71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103438" y="3794125"/>
          <a:ext cx="5249862" cy="984250"/>
        </p:xfrm>
        <a:graphic>
          <a:graphicData uri="http://schemas.openxmlformats.org/presentationml/2006/ole">
            <p:oleObj spid="_x0000_s7180" name="Equation" r:id="rId3" imgW="82161000" imgH="15419880" progId="Equation.3">
              <p:embed/>
            </p:oleObj>
          </a:graphicData>
        </a:graphic>
      </p:graphicFrame>
      <p:sp>
        <p:nvSpPr>
          <p:cNvPr id="718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5D58F0E2-6CF2-4FA0-8E9D-655635DEA067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Jarque-Bera </a:t>
            </a:r>
            <a:br>
              <a:rPr lang="en-US" smtClean="0"/>
            </a:br>
            <a:r>
              <a:rPr lang="en-US" smtClean="0"/>
              <a:t>Test for Normality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3688"/>
            <a:ext cx="8077200" cy="504666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The chi-square approximation is close only for very large sample sizes</a:t>
            </a:r>
            <a:endParaRPr lang="en-US" smtClean="0"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The test statistic is compared to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significance points from text Table 14.9</a:t>
            </a:r>
          </a:p>
        </p:txBody>
      </p:sp>
      <p:sp>
        <p:nvSpPr>
          <p:cNvPr id="11264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68341" name="Group 53"/>
          <p:cNvGraphicFramePr>
            <a:graphicFrameLocks noGrp="1"/>
          </p:cNvGraphicFramePr>
          <p:nvPr/>
        </p:nvGraphicFramePr>
        <p:xfrm>
          <a:off x="1646238" y="3355975"/>
          <a:ext cx="6096000" cy="2968625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 size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10%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5%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Sample size 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10%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5%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2.49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2.70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2.90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3.09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3.31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3.71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3.99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4.26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4.27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4.29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800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∞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3.48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3.68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3.76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3.91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4.32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4.43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4.60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4.74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4.82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5.46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</a:tbl>
          </a:graphicData>
        </a:graphic>
      </p:graphicFrame>
      <p:sp>
        <p:nvSpPr>
          <p:cNvPr id="11266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22E6711-DEE9-4059-93D7-2D1A0C9C045B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smtClean="0"/>
              <a:t/>
            </a:r>
            <a:br>
              <a:rPr lang="en-US" sz="3600" smtClean="0"/>
            </a:br>
            <a:r>
              <a:rPr lang="en-US" smtClean="0"/>
              <a:t>Example: Jarque-Bera </a:t>
            </a:r>
            <a:br>
              <a:rPr lang="en-US" smtClean="0"/>
            </a:br>
            <a:r>
              <a:rPr lang="en-US" smtClean="0"/>
              <a:t>Test for Normality</a:t>
            </a:r>
          </a:p>
        </p:txBody>
      </p:sp>
      <p:sp>
        <p:nvSpPr>
          <p:cNvPr id="820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46250"/>
            <a:ext cx="8077200" cy="4827588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sz="2400" smtClean="0"/>
              <a:t>The average daily temperature has been recorded for 200 randomly selected days, with sample skewness 0.232 and kurtosis 3.319</a:t>
            </a:r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Test the null hypothesis that the true distribution is normal</a:t>
            </a:r>
          </a:p>
          <a:p>
            <a:pPr eaLnBrk="1" hangingPunct="1">
              <a:spcBef>
                <a:spcPct val="35000"/>
              </a:spcBef>
            </a:pPr>
            <a:endParaRPr lang="en-US" sz="2400" smtClean="0"/>
          </a:p>
          <a:p>
            <a:pPr eaLnBrk="1" hangingPunct="1">
              <a:spcBef>
                <a:spcPct val="35000"/>
              </a:spcBef>
            </a:pPr>
            <a:endParaRPr lang="en-US" sz="2400" smtClean="0"/>
          </a:p>
          <a:p>
            <a:pPr eaLnBrk="1" hangingPunct="1">
              <a:spcBef>
                <a:spcPct val="35000"/>
              </a:spcBef>
            </a:pPr>
            <a:endParaRPr lang="en-US" sz="1000" smtClean="0"/>
          </a:p>
          <a:p>
            <a:pPr eaLnBrk="1" hangingPunct="1">
              <a:spcBef>
                <a:spcPct val="35000"/>
              </a:spcBef>
            </a:pPr>
            <a:r>
              <a:rPr lang="en-US" sz="2400" smtClean="0"/>
              <a:t>From Table 14.9 the 10% critical value for n = 200 is 3.48, so there is not sufficient evidence to reject that the population is normal</a:t>
            </a:r>
          </a:p>
        </p:txBody>
      </p:sp>
      <p:sp>
        <p:nvSpPr>
          <p:cNvPr id="820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992188" y="3978275"/>
          <a:ext cx="7867650" cy="736600"/>
        </p:xfrm>
        <a:graphic>
          <a:graphicData uri="http://schemas.openxmlformats.org/presentationml/2006/ole">
            <p:oleObj spid="_x0000_s8204" name="Equation" r:id="rId3" imgW="164334600" imgH="15419880" progId="Equation.3">
              <p:embed/>
            </p:oleObj>
          </a:graphicData>
        </a:graphic>
      </p:graphicFrame>
      <p:sp>
        <p:nvSpPr>
          <p:cNvPr id="820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29256AF-7149-4796-9D77-CEC50DDCD9AD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73225"/>
            <a:ext cx="8077200" cy="4800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Use the chi-square goodness-of-fit test to determine whether data fits specified probabilities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Perform tests for the Poisson and Normal distributions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400" smtClean="0"/>
              <a:t>Set up a contingency analysis table and perform a chi-square test of association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Use the sign test for paired or matched samples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Recognize when and how to use the Wilcoxon signed rank test for paired or matched samples</a:t>
            </a:r>
          </a:p>
        </p:txBody>
      </p:sp>
      <p:sp>
        <p:nvSpPr>
          <p:cNvPr id="4198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F59CF4F-E2D5-4891-B79D-E94D6DFD5ADD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Contingency Tables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8077200" cy="4573588"/>
          </a:xfr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solidFill>
                  <a:srgbClr val="0000FF"/>
                </a:solidFill>
              </a:rPr>
              <a:t>Contingency Tables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Used to classify sample observations according to a pair of attributes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Also called a </a:t>
            </a:r>
            <a:r>
              <a:rPr lang="en-US" smtClean="0">
                <a:solidFill>
                  <a:srgbClr val="0000FF"/>
                </a:solidFill>
              </a:rPr>
              <a:t>cross-classification</a:t>
            </a:r>
            <a:r>
              <a:rPr lang="en-US" smtClean="0"/>
              <a:t> or </a:t>
            </a:r>
            <a:r>
              <a:rPr lang="en-US" smtClean="0">
                <a:solidFill>
                  <a:srgbClr val="0000FF"/>
                </a:solidFill>
              </a:rPr>
              <a:t>cross-tabulation</a:t>
            </a:r>
            <a:r>
              <a:rPr lang="en-US" smtClean="0"/>
              <a:t> table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Assume  r  categories for attribute  A  and  c  categories for attribute  B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300" smtClean="0"/>
              <a:t>Then there are (r </a:t>
            </a:r>
            <a:r>
              <a:rPr lang="en-US" sz="1900" smtClean="0"/>
              <a:t>x</a:t>
            </a:r>
            <a:r>
              <a:rPr lang="en-US" sz="2300" smtClean="0"/>
              <a:t> c) possible cross-classifications</a:t>
            </a:r>
          </a:p>
          <a:p>
            <a:pPr eaLnBrk="1" hangingPunct="1"/>
            <a:endParaRPr lang="en-US" sz="2700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61F0DD2D-57FD-4643-BE3F-C784CD7463C8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r </a:t>
            </a:r>
            <a:r>
              <a:rPr lang="en-US" sz="3200" smtClean="0"/>
              <a:t>x</a:t>
            </a:r>
            <a:r>
              <a:rPr lang="en-US" smtClean="0"/>
              <a:t> c  Contingency Table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71410" name="Group 50"/>
          <p:cNvGraphicFramePr>
            <a:graphicFrameLocks noGrp="1"/>
          </p:cNvGraphicFramePr>
          <p:nvPr/>
        </p:nvGraphicFramePr>
        <p:xfrm>
          <a:off x="838200" y="1828800"/>
          <a:ext cx="7467600" cy="3889375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914400"/>
                <a:gridCol w="990600"/>
                <a:gridCol w="1041400"/>
                <a:gridCol w="1244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en-US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91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91F784B2-0EE5-4BEF-A1DA-E1F9AD34A743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Test for Association</a:t>
            </a:r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713"/>
            <a:ext cx="8077200" cy="47640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Consider n observations tabulated in an  r x c contingency table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Denote by  O</a:t>
            </a:r>
            <a:r>
              <a:rPr lang="en-US" baseline="-25000" smtClean="0">
                <a:sym typeface="Symbol" pitchFamily="18" charset="2"/>
              </a:rPr>
              <a:t>ij</a:t>
            </a:r>
            <a:r>
              <a:rPr lang="en-US" smtClean="0">
                <a:sym typeface="Symbol" pitchFamily="18" charset="2"/>
              </a:rPr>
              <a:t>  the number of observations in the cell that is in the  i</a:t>
            </a:r>
            <a:r>
              <a:rPr lang="en-US" baseline="30000" smtClean="0">
                <a:sym typeface="Symbol" pitchFamily="18" charset="2"/>
              </a:rPr>
              <a:t>th</a:t>
            </a:r>
            <a:r>
              <a:rPr lang="en-US" smtClean="0">
                <a:sym typeface="Symbol" pitchFamily="18" charset="2"/>
              </a:rPr>
              <a:t>  row and the  j</a:t>
            </a:r>
            <a:r>
              <a:rPr lang="en-US" baseline="30000" smtClean="0">
                <a:sym typeface="Symbol" pitchFamily="18" charset="2"/>
              </a:rPr>
              <a:t>th</a:t>
            </a:r>
            <a:r>
              <a:rPr lang="en-US" smtClean="0">
                <a:sym typeface="Symbol" pitchFamily="18" charset="2"/>
              </a:rPr>
              <a:t>  column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null hypothesis is</a:t>
            </a:r>
          </a:p>
          <a:p>
            <a:pPr eaLnBrk="1" hangingPunct="1">
              <a:spcBef>
                <a:spcPct val="40000"/>
              </a:spcBef>
            </a:pPr>
            <a:endParaRPr lang="en-US" smtClean="0"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60000"/>
              </a:lnSpc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appropriate test is a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chi-square test </a:t>
            </a:r>
            <a:r>
              <a:rPr lang="en-US" smtClean="0">
                <a:sym typeface="Symbol" pitchFamily="18" charset="2"/>
              </a:rPr>
              <a:t>with </a:t>
            </a:r>
          </a:p>
          <a:p>
            <a:pPr eaLnBrk="1" hangingPunct="1">
              <a:lnSpc>
                <a:spcPct val="6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		(r-1)(c-1) degrees of freedom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</p:txBody>
      </p:sp>
      <p:sp>
        <p:nvSpPr>
          <p:cNvPr id="923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804863" y="4379913"/>
          <a:ext cx="7908925" cy="928687"/>
        </p:xfrm>
        <a:graphic>
          <a:graphicData uri="http://schemas.openxmlformats.org/presentationml/2006/ole">
            <p:oleObj spid="_x0000_s9228" name="Equation" r:id="rId3" imgW="103721400" imgH="12170880" progId="Equation.3">
              <p:embed/>
            </p:oleObj>
          </a:graphicData>
        </a:graphic>
      </p:graphicFrame>
      <p:sp>
        <p:nvSpPr>
          <p:cNvPr id="923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5C7C9EE6-D709-45BD-98F2-A70372773F78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Test for Association</a:t>
            </a:r>
          </a:p>
        </p:txBody>
      </p:sp>
      <p:sp>
        <p:nvSpPr>
          <p:cNvPr id="102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36713"/>
            <a:ext cx="8077200" cy="4618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Let  R</a:t>
            </a:r>
            <a:r>
              <a:rPr lang="en-US" sz="2400" baseline="-25000" smtClean="0"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 and C</a:t>
            </a:r>
            <a:r>
              <a:rPr lang="en-US" sz="2400" baseline="-25000" smtClean="0">
                <a:sym typeface="Symbol" pitchFamily="18" charset="2"/>
              </a:rPr>
              <a:t>j</a:t>
            </a:r>
            <a:r>
              <a:rPr lang="en-US" sz="2400" smtClean="0">
                <a:sym typeface="Symbol" pitchFamily="18" charset="2"/>
              </a:rPr>
              <a:t> be the row and column totals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expected number of observations in cell row i and column j, given that H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 is true, is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12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test of association </a:t>
            </a:r>
            <a:r>
              <a:rPr lang="en-US" sz="2400" smtClean="0">
                <a:sym typeface="Symbol" pitchFamily="18" charset="2"/>
              </a:rPr>
              <a:t>at a significance level  is based on the chi-square distribution and the following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decision rule</a:t>
            </a:r>
          </a:p>
        </p:txBody>
      </p:sp>
      <p:sp>
        <p:nvSpPr>
          <p:cNvPr id="10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1414463" y="5330825"/>
          <a:ext cx="6919912" cy="1098550"/>
        </p:xfrm>
        <a:graphic>
          <a:graphicData uri="http://schemas.openxmlformats.org/presentationml/2006/ole">
            <p:oleObj spid="_x0000_s10264" name="Equation" r:id="rId3" imgW="3047760" imgH="482400" progId="Equation.3">
              <p:embed/>
            </p:oleObj>
          </a:graphicData>
        </a:graphic>
      </p:graphicFrame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730625" y="2916238"/>
          <a:ext cx="1681163" cy="1066800"/>
        </p:xfrm>
        <a:graphic>
          <a:graphicData uri="http://schemas.openxmlformats.org/presentationml/2006/ole">
            <p:oleObj spid="_x0000_s10265" name="Equation" r:id="rId4" imgW="21141000" imgH="13389480" progId="Equation.3">
              <p:embed/>
            </p:oleObj>
          </a:graphicData>
        </a:graphic>
      </p:graphicFrame>
      <p:sp>
        <p:nvSpPr>
          <p:cNvPr id="10269" name="Text Box 7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27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60EA00D-848F-4B49-ABFC-9B99D89718CD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Contingency Table Example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830638"/>
            <a:ext cx="8077200" cy="1646237"/>
          </a:xfrm>
          <a:solidFill>
            <a:srgbClr val="FDE0B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H</a:t>
            </a:r>
            <a:r>
              <a:rPr lang="en-US" baseline="-25000" smtClean="0"/>
              <a:t>0</a:t>
            </a:r>
            <a:r>
              <a:rPr lang="en-US" smtClean="0"/>
              <a:t>: There is no association between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		hand preference and gender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H</a:t>
            </a:r>
            <a:r>
              <a:rPr lang="en-US" baseline="-25000" smtClean="0"/>
              <a:t>1</a:t>
            </a:r>
            <a:r>
              <a:rPr lang="en-US" smtClean="0"/>
              <a:t>: Hand preference is </a:t>
            </a:r>
            <a:r>
              <a:rPr lang="en-US" smtClean="0">
                <a:solidFill>
                  <a:srgbClr val="0000FF"/>
                </a:solidFill>
              </a:rPr>
              <a:t>not</a:t>
            </a:r>
            <a:r>
              <a:rPr lang="en-US" smtClean="0"/>
              <a:t> independent of gender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219200" y="1752600"/>
            <a:ext cx="6477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</a:pPr>
            <a:r>
              <a:rPr lang="en-US" sz="2800">
                <a:solidFill>
                  <a:srgbClr val="0000FF"/>
                </a:solidFill>
              </a:rPr>
              <a:t>Left-Handed  vs.  Gender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  Dominant Hand:  Left vs. Right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  Gender:  Male vs. Female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A634B312-B1E1-453E-901F-E8C6EBE45E06}" type="slidenum">
              <a:rPr lang="en-US" smtClean="0">
                <a:latin typeface="Arial" charset="0"/>
                <a:cs typeface="Arial" charset="0"/>
              </a:rPr>
              <a:pPr/>
              <a:t>24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Contingency Table Example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700" smtClean="0"/>
              <a:t>Sample results organized in a contingency table:</a:t>
            </a:r>
          </a:p>
          <a:p>
            <a:pPr eaLnBrk="1" hangingPunct="1">
              <a:buFont typeface="Wingdings" pitchFamily="2" charset="2"/>
              <a:buNone/>
            </a:pPr>
            <a:endParaRPr lang="en-US" sz="2700" smtClean="0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41713" name="Group 49"/>
          <p:cNvGraphicFramePr>
            <a:graphicFrameLocks noGrp="1"/>
          </p:cNvGraphicFramePr>
          <p:nvPr/>
        </p:nvGraphicFramePr>
        <p:xfrm>
          <a:off x="3505200" y="2667000"/>
          <a:ext cx="5105400" cy="3094038"/>
        </p:xfrm>
        <a:graphic>
          <a:graphicData uri="http://schemas.openxmlformats.org/drawingml/2006/table">
            <a:tbl>
              <a:tblPr/>
              <a:tblGrid>
                <a:gridCol w="1371600"/>
                <a:gridCol w="1349375"/>
                <a:gridCol w="1317625"/>
                <a:gridCol w="1066800"/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E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5" name="Rectangle 44"/>
          <p:cNvSpPr>
            <a:spLocks noChangeArrowheads="1"/>
          </p:cNvSpPr>
          <p:nvPr/>
        </p:nvSpPr>
        <p:spPr bwMode="auto">
          <a:xfrm>
            <a:off x="152400" y="3505200"/>
            <a:ext cx="2895600" cy="1828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120 Females, 12 were left handed</a:t>
            </a:r>
          </a:p>
          <a:p>
            <a:pPr marL="320675" indent="-320675" defTabSz="852488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180 Males, 24 were left handed</a:t>
            </a:r>
          </a:p>
        </p:txBody>
      </p:sp>
      <p:sp>
        <p:nvSpPr>
          <p:cNvPr id="44066" name="AutoShape 45"/>
          <p:cNvSpPr>
            <a:spLocks noChangeArrowheads="1"/>
          </p:cNvSpPr>
          <p:nvPr/>
        </p:nvSpPr>
        <p:spPr bwMode="auto">
          <a:xfrm>
            <a:off x="3048000" y="4343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Rectangle 46"/>
          <p:cNvSpPr>
            <a:spLocks noChangeArrowheads="1"/>
          </p:cNvSpPr>
          <p:nvPr/>
        </p:nvSpPr>
        <p:spPr bwMode="auto">
          <a:xfrm>
            <a:off x="117475" y="2971800"/>
            <a:ext cx="3159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sample size = n = 300:</a:t>
            </a:r>
            <a:endParaRPr lang="en-US" sz="1900"/>
          </a:p>
        </p:txBody>
      </p:sp>
      <p:sp>
        <p:nvSpPr>
          <p:cNvPr id="44068" name="Text Box 47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44069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0D20C6F-E2BA-48D8-8C32-C6A9208E2D08}" type="slidenum">
              <a:rPr lang="en-US" smtClean="0">
                <a:latin typeface="Arial" charset="0"/>
                <a:cs typeface="Arial" charset="0"/>
              </a:rPr>
              <a:pPr/>
              <a:t>25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Logic of the Test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3246438"/>
            <a:ext cx="8077200" cy="3273425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sz="2400" smtClean="0"/>
              <a:t>If H</a:t>
            </a:r>
            <a:r>
              <a:rPr lang="en-US" sz="2400" baseline="-25000" smtClean="0"/>
              <a:t>0</a:t>
            </a:r>
            <a:r>
              <a:rPr lang="en-US" sz="2400" smtClean="0"/>
              <a:t> is true, then the proportion of left-handed females should be the same as the proportion of left-handed males</a:t>
            </a:r>
          </a:p>
          <a:p>
            <a:pPr eaLnBrk="1" hangingPunct="1">
              <a:spcBef>
                <a:spcPct val="60000"/>
              </a:spcBef>
            </a:pPr>
            <a:r>
              <a:rPr lang="en-US" sz="2400" smtClean="0"/>
              <a:t>The two proportions above should be the same as the proportion of left-handed people overall</a:t>
            </a:r>
            <a:endParaRPr lang="en-US" sz="2300" smtClean="0"/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69988" y="1563688"/>
            <a:ext cx="6934200" cy="1389062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There is no association between </a:t>
            </a:r>
          </a:p>
          <a:p>
            <a:pPr marL="342900" indent="-342900">
              <a:lnSpc>
                <a:spcPct val="80000"/>
              </a:lnSpc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		hand preference and gender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Hand preference is </a:t>
            </a:r>
            <a:r>
              <a:rPr lang="en-US">
                <a:solidFill>
                  <a:srgbClr val="0000FF"/>
                </a:solidFill>
              </a:rPr>
              <a:t>not</a:t>
            </a:r>
            <a:r>
              <a:rPr lang="en-US"/>
              <a:t> independent of gender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EF53FD1E-6425-439D-A3C0-0901784F41CC}" type="slidenum">
              <a:rPr lang="en-US" smtClean="0">
                <a:latin typeface="Arial" charset="0"/>
                <a:cs typeface="Arial" charset="0"/>
              </a:rPr>
              <a:pPr/>
              <a:t>26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Finding Expected Frequencies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900613" y="1636713"/>
            <a:ext cx="2971800" cy="1930400"/>
          </a:xfrm>
          <a:solidFill>
            <a:srgbClr val="FDE0BD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700" b="1" smtClean="0">
                <a:solidFill>
                  <a:srgbClr val="0000FF"/>
                </a:solidFill>
              </a:rPr>
              <a:t>Overall:</a:t>
            </a:r>
            <a:r>
              <a:rPr lang="en-US" sz="27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1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700" smtClean="0"/>
              <a:t>P(Left Handed)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700" smtClean="0"/>
              <a:t> = 36/300 = .12</a:t>
            </a:r>
            <a:endParaRPr lang="en-US" sz="2300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71600" y="1600200"/>
            <a:ext cx="2895600" cy="18288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120 Females, 12 were left handed</a:t>
            </a:r>
          </a:p>
          <a:p>
            <a:pPr marL="342900" indent="-342900">
              <a:spcBef>
                <a:spcPct val="4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180 Males, 24 were left handed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09600" y="3479800"/>
            <a:ext cx="81534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</a:rPr>
              <a:t>If no association, then</a:t>
            </a:r>
          </a:p>
          <a:p>
            <a:endParaRPr lang="en-US" sz="1200"/>
          </a:p>
          <a:p>
            <a:r>
              <a:rPr lang="en-US" sz="2000"/>
              <a:t>      P(Left Handed | Female) = P(Left Handed | Male) = .12</a:t>
            </a:r>
          </a:p>
          <a:p>
            <a:endParaRPr lang="en-US" sz="2000"/>
          </a:p>
          <a:p>
            <a:r>
              <a:rPr lang="en-US" sz="2000"/>
              <a:t>So we would expect 12% of the 120 females and 12% of the 180 males to be left handed…</a:t>
            </a:r>
          </a:p>
          <a:p>
            <a:endParaRPr lang="en-US" sz="2000"/>
          </a:p>
          <a:p>
            <a:r>
              <a:rPr lang="en-US" sz="2000" b="1">
                <a:solidFill>
                  <a:srgbClr val="0000FF"/>
                </a:solidFill>
              </a:rPr>
              <a:t>i.e., we would expect 	(120)(.12) = 14.4 females to be left handed</a:t>
            </a:r>
          </a:p>
          <a:p>
            <a:r>
              <a:rPr lang="en-US" sz="2000" b="1">
                <a:solidFill>
                  <a:srgbClr val="0000FF"/>
                </a:solidFill>
              </a:rPr>
              <a:t>			(180)(.12) = 21.6 males to be left handed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4370388" y="2362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6705600" y="2819400"/>
            <a:ext cx="9144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7162800" y="3505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6858000" y="3886200"/>
            <a:ext cx="609600" cy="609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062E772-115C-4E21-B78F-11735BC3970F}" type="slidenum">
              <a:rPr lang="en-US" smtClean="0">
                <a:latin typeface="Arial" charset="0"/>
                <a:cs typeface="Arial" charset="0"/>
              </a:rPr>
              <a:pPr/>
              <a:t>27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Expected Cell Frequencies</a:t>
            </a:r>
          </a:p>
        </p:txBody>
      </p:sp>
      <p:sp>
        <p:nvSpPr>
          <p:cNvPr id="1128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746250"/>
            <a:ext cx="4800600" cy="671513"/>
          </a:xfrm>
        </p:spPr>
        <p:txBody>
          <a:bodyPr/>
          <a:lstStyle/>
          <a:p>
            <a:pPr eaLnBrk="1" hangingPunct="1"/>
            <a:r>
              <a:rPr lang="en-US" sz="2700" smtClean="0"/>
              <a:t>Expected cell frequencies:</a:t>
            </a:r>
          </a:p>
        </p:txBody>
      </p:sp>
      <p:sp>
        <p:nvSpPr>
          <p:cNvPr id="11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525463" y="2438400"/>
          <a:ext cx="7832725" cy="1230313"/>
        </p:xfrm>
        <a:graphic>
          <a:graphicData uri="http://schemas.openxmlformats.org/presentationml/2006/ole">
            <p:oleObj spid="_x0000_s11286" name="Equation" r:id="rId3" imgW="2819400" imgH="444500" progId="Equation.3">
              <p:embed/>
            </p:oleObj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471738" y="4565650"/>
          <a:ext cx="4092575" cy="1090613"/>
        </p:xfrm>
        <a:graphic>
          <a:graphicData uri="http://schemas.openxmlformats.org/presentationml/2006/ole">
            <p:oleObj spid="_x0000_s11287" name="Equation" r:id="rId4" imgW="1473200" imgH="393700" progId="Equation.3">
              <p:embed/>
            </p:oleObj>
          </a:graphicData>
        </a:graphic>
      </p:graphicFrame>
      <p:sp>
        <p:nvSpPr>
          <p:cNvPr id="11291" name="Rectangle 7"/>
          <p:cNvSpPr>
            <a:spLocks noChangeArrowheads="1"/>
          </p:cNvSpPr>
          <p:nvPr/>
        </p:nvSpPr>
        <p:spPr bwMode="auto">
          <a:xfrm>
            <a:off x="1219200" y="40386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>
                <a:solidFill>
                  <a:schemeClr val="hlink"/>
                </a:solidFill>
              </a:rPr>
              <a:t>Example:</a:t>
            </a:r>
          </a:p>
        </p:txBody>
      </p:sp>
      <p:sp>
        <p:nvSpPr>
          <p:cNvPr id="11292" name="Text Box 8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129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EAFE54E-F499-49FC-8E6E-85F6C826DCBD}" type="slidenum">
              <a:rPr lang="en-US" smtClean="0">
                <a:latin typeface="Arial" charset="0"/>
                <a:cs typeface="Arial" charset="0"/>
              </a:rPr>
              <a:pPr/>
              <a:t>28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ChangeArrowheads="1"/>
          </p:cNvSpPr>
          <p:nvPr/>
        </p:nvSpPr>
        <p:spPr bwMode="auto">
          <a:xfrm>
            <a:off x="2362200" y="3429000"/>
            <a:ext cx="5181600" cy="4572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Observed vs. Expected Frequencies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48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700" smtClean="0"/>
              <a:t>Observed frequencies vs. expected frequencies:</a:t>
            </a:r>
          </a:p>
          <a:p>
            <a:pPr eaLnBrk="1" hangingPunct="1">
              <a:buFont typeface="Wingdings" pitchFamily="2" charset="2"/>
              <a:buNone/>
            </a:pPr>
            <a:endParaRPr lang="en-US" sz="270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9157" name="Rectangle 2"/>
          <p:cNvSpPr>
            <a:spLocks noChangeArrowheads="1"/>
          </p:cNvSpPr>
          <p:nvPr/>
        </p:nvSpPr>
        <p:spPr bwMode="auto">
          <a:xfrm>
            <a:off x="2362200" y="4743450"/>
            <a:ext cx="5181600" cy="474663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3"/>
          <p:cNvSpPr>
            <a:spLocks noChangeArrowheads="1"/>
          </p:cNvSpPr>
          <p:nvPr/>
        </p:nvSpPr>
        <p:spPr bwMode="auto">
          <a:xfrm>
            <a:off x="2362200" y="3830638"/>
            <a:ext cx="5181600" cy="43815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2362200" y="4268788"/>
            <a:ext cx="5181600" cy="474662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68" name="Group 8"/>
          <p:cNvGraphicFramePr>
            <a:graphicFrameLocks noGrp="1"/>
          </p:cNvGraphicFramePr>
          <p:nvPr/>
        </p:nvGraphicFramePr>
        <p:xfrm>
          <a:off x="685800" y="2514600"/>
          <a:ext cx="7924800" cy="3419475"/>
        </p:xfrm>
        <a:graphic>
          <a:graphicData uri="http://schemas.openxmlformats.org/drawingml/2006/table">
            <a:tbl>
              <a:tblPr/>
              <a:tblGrid>
                <a:gridCol w="1676400"/>
                <a:gridCol w="2547938"/>
                <a:gridCol w="2633662"/>
                <a:gridCol w="10668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14.4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105.6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21.6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</a:rPr>
                        <a:t>Expected = 158.4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9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7B937F2-585C-4D1D-A416-5140825AE5DE}" type="slidenum">
              <a:rPr lang="en-US" smtClean="0">
                <a:latin typeface="Arial" charset="0"/>
                <a:cs typeface="Arial" charset="0"/>
              </a:rPr>
              <a:pPr/>
              <a:t>29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7963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Goals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673225"/>
            <a:ext cx="8077200" cy="4800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400" b="1" smtClean="0"/>
              <a:t>After completing this chapter, you should be able to:</a:t>
            </a:r>
            <a:endParaRPr lang="en-US" sz="2400" smtClean="0"/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Use a sign test for a single population median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Apply a normal approximation for the Wilcoxon signed rank test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Know when and how to perform a Mann-Whitney U-test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Explain Spearman rank correlation and perform a test for association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SzPct val="110000"/>
              <a:buFont typeface="Wingdings" pitchFamily="2" charset="2"/>
              <a:buChar char="§"/>
            </a:pPr>
            <a:r>
              <a:rPr lang="en-US" sz="2400" smtClean="0"/>
              <a:t>Use the Runs Test to test for randomness in a time series</a:t>
            </a:r>
          </a:p>
        </p:txBody>
      </p:sp>
      <p:sp>
        <p:nvSpPr>
          <p:cNvPr id="4813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3D8774F-027F-4DAC-89C2-DD0EF5FC625E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The Chi-Square Test Statistic</a:t>
            </a:r>
          </a:p>
        </p:txBody>
      </p:sp>
      <p:sp>
        <p:nvSpPr>
          <p:cNvPr id="1231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4191000"/>
            <a:ext cx="5105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where: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O</a:t>
            </a:r>
            <a:r>
              <a:rPr lang="en-US" sz="2100" i="1" baseline="-25000" smtClean="0"/>
              <a:t>ij</a:t>
            </a:r>
            <a:r>
              <a:rPr lang="en-US" sz="2100" smtClean="0"/>
              <a:t> = observed frequency in cell (</a:t>
            </a:r>
            <a:r>
              <a:rPr lang="en-US" sz="2100" i="1" smtClean="0"/>
              <a:t>i, j</a:t>
            </a:r>
            <a:r>
              <a:rPr lang="en-US" sz="21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E</a:t>
            </a:r>
            <a:r>
              <a:rPr lang="en-US" sz="2100" i="1" baseline="-25000" smtClean="0"/>
              <a:t>ij</a:t>
            </a:r>
            <a:r>
              <a:rPr lang="en-US" sz="2100" smtClean="0"/>
              <a:t> = expected frequency in cell (</a:t>
            </a:r>
            <a:r>
              <a:rPr lang="en-US" sz="2100" i="1" smtClean="0"/>
              <a:t>i, j</a:t>
            </a:r>
            <a:r>
              <a:rPr lang="en-US" sz="21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 r = number of rows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100" smtClean="0"/>
              <a:t>	 c = number of columns</a:t>
            </a:r>
          </a:p>
        </p:txBody>
      </p:sp>
      <p:sp>
        <p:nvSpPr>
          <p:cNvPr id="12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1704975" y="2667000"/>
          <a:ext cx="3440113" cy="1195388"/>
        </p:xfrm>
        <a:graphic>
          <a:graphicData uri="http://schemas.openxmlformats.org/presentationml/2006/ole">
            <p:oleObj spid="_x0000_s12310" name="Equation" r:id="rId3" imgW="1384300" imgH="482600" progId="Equation.3">
              <p:embed/>
            </p:oleObj>
          </a:graphicData>
        </a:graphic>
      </p:graphicFrame>
      <p:sp>
        <p:nvSpPr>
          <p:cNvPr id="12315" name="Rectangle 5"/>
          <p:cNvSpPr>
            <a:spLocks noChangeArrowheads="1"/>
          </p:cNvSpPr>
          <p:nvPr/>
        </p:nvSpPr>
        <p:spPr bwMode="auto">
          <a:xfrm>
            <a:off x="914400" y="1854200"/>
            <a:ext cx="5051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Chi-square test statistic is: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5562600" y="3124200"/>
          <a:ext cx="2590800" cy="338138"/>
        </p:xfrm>
        <a:graphic>
          <a:graphicData uri="http://schemas.openxmlformats.org/presentationml/2006/ole">
            <p:oleObj spid="_x0000_s12311" name="Equation" r:id="rId4" imgW="1562100" imgH="203200" progId="Equation.3">
              <p:embed/>
            </p:oleObj>
          </a:graphicData>
        </a:graphic>
      </p:graphicFrame>
      <p:sp>
        <p:nvSpPr>
          <p:cNvPr id="1231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9F82BD4-BEFA-4E07-9086-278DF7B371E5}" type="slidenum">
              <a:rPr lang="en-US" smtClean="0">
                <a:latin typeface="Arial" charset="0"/>
                <a:cs typeface="Arial" charset="0"/>
              </a:rPr>
              <a:pPr/>
              <a:t>30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6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Observed vs. Expected Frequencies</a:t>
            </a:r>
          </a:p>
        </p:txBody>
      </p:sp>
      <p:sp>
        <p:nvSpPr>
          <p:cNvPr id="133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3327" name="Rectangle 2"/>
          <p:cNvSpPr>
            <a:spLocks noChangeArrowheads="1"/>
          </p:cNvSpPr>
          <p:nvPr/>
        </p:nvSpPr>
        <p:spPr bwMode="auto">
          <a:xfrm>
            <a:off x="2362200" y="3757613"/>
            <a:ext cx="5181600" cy="474662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Rectangle 3"/>
          <p:cNvSpPr>
            <a:spLocks noChangeArrowheads="1"/>
          </p:cNvSpPr>
          <p:nvPr/>
        </p:nvSpPr>
        <p:spPr bwMode="auto">
          <a:xfrm>
            <a:off x="2362200" y="2895600"/>
            <a:ext cx="5181600" cy="38735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4"/>
          <p:cNvSpPr>
            <a:spLocks noChangeArrowheads="1"/>
          </p:cNvSpPr>
          <p:nvPr/>
        </p:nvSpPr>
        <p:spPr bwMode="auto">
          <a:xfrm>
            <a:off x="2362200" y="3282950"/>
            <a:ext cx="5181600" cy="474663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5"/>
          <p:cNvSpPr>
            <a:spLocks noChangeArrowheads="1"/>
          </p:cNvSpPr>
          <p:nvPr/>
        </p:nvSpPr>
        <p:spPr bwMode="auto">
          <a:xfrm>
            <a:off x="2362200" y="2438400"/>
            <a:ext cx="5181600" cy="457200"/>
          </a:xfrm>
          <a:prstGeom prst="rect">
            <a:avLst/>
          </a:prstGeom>
          <a:solidFill>
            <a:srgbClr val="C7DAF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7815" name="Group 7"/>
          <p:cNvGraphicFramePr>
            <a:graphicFrameLocks noGrp="1"/>
          </p:cNvGraphicFramePr>
          <p:nvPr/>
        </p:nvGraphicFramePr>
        <p:xfrm>
          <a:off x="685800" y="1524000"/>
          <a:ext cx="7924800" cy="3419475"/>
        </p:xfrm>
        <a:graphic>
          <a:graphicData uri="http://schemas.openxmlformats.org/drawingml/2006/table">
            <a:tbl>
              <a:tblPr/>
              <a:tblGrid>
                <a:gridCol w="1676400"/>
                <a:gridCol w="2547938"/>
                <a:gridCol w="2633662"/>
                <a:gridCol w="1066800"/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Gender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Hand Preference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Left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Right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Female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Expected = 14.4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108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Expected = 105.6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Male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24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Expected = 21.6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 = 156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Expected = 158.4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82575" y="5638800"/>
          <a:ext cx="8731250" cy="738188"/>
        </p:xfrm>
        <a:graphic>
          <a:graphicData uri="http://schemas.openxmlformats.org/presentationml/2006/ole">
            <p:oleObj spid="_x0000_s13324" name="Equation" r:id="rId3" imgW="4940280" imgH="419040" progId="Equation.3">
              <p:embed/>
            </p:oleObj>
          </a:graphicData>
        </a:graphic>
      </p:graphicFrame>
      <p:sp>
        <p:nvSpPr>
          <p:cNvPr id="13360" name="AutoShape 50"/>
          <p:cNvSpPr>
            <a:spLocks noChangeArrowheads="1"/>
          </p:cNvSpPr>
          <p:nvPr/>
        </p:nvSpPr>
        <p:spPr bwMode="auto">
          <a:xfrm>
            <a:off x="4724400" y="5181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CDBFC136-DB86-4AA0-AE25-F9A995668077}" type="slidenum">
              <a:rPr lang="en-US" smtClean="0">
                <a:latin typeface="Arial" charset="0"/>
                <a:cs typeface="Arial" charset="0"/>
              </a:rPr>
              <a:pPr/>
              <a:t>31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362" name="Oval 11"/>
          <p:cNvSpPr>
            <a:spLocks noChangeArrowheads="1"/>
          </p:cNvSpPr>
          <p:nvPr/>
        </p:nvSpPr>
        <p:spPr bwMode="auto">
          <a:xfrm>
            <a:off x="7894638" y="5692775"/>
            <a:ext cx="1131887" cy="657225"/>
          </a:xfrm>
          <a:prstGeom prst="ellipse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Contingency Analysis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435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4351" name="Freeform 2"/>
          <p:cNvSpPr>
            <a:spLocks/>
          </p:cNvSpPr>
          <p:nvPr/>
        </p:nvSpPr>
        <p:spPr bwMode="auto">
          <a:xfrm>
            <a:off x="3581400" y="4813300"/>
            <a:ext cx="2209800" cy="292100"/>
          </a:xfrm>
          <a:custGeom>
            <a:avLst/>
            <a:gdLst>
              <a:gd name="T0" fmla="*/ 0 w 1392"/>
              <a:gd name="T1" fmla="*/ 2147483647 h 184"/>
              <a:gd name="T2" fmla="*/ 0 w 1392"/>
              <a:gd name="T3" fmla="*/ 0 h 184"/>
              <a:gd name="T4" fmla="*/ 2147483647 w 1392"/>
              <a:gd name="T5" fmla="*/ 2147483647 h 184"/>
              <a:gd name="T6" fmla="*/ 2147483647 w 1392"/>
              <a:gd name="T7" fmla="*/ 2147483647 h 184"/>
              <a:gd name="T8" fmla="*/ 2147483647 w 1392"/>
              <a:gd name="T9" fmla="*/ 2147483647 h 184"/>
              <a:gd name="T10" fmla="*/ 2147483647 w 1392"/>
              <a:gd name="T11" fmla="*/ 2147483647 h 184"/>
              <a:gd name="T12" fmla="*/ 2147483647 w 1392"/>
              <a:gd name="T13" fmla="*/ 2147483647 h 184"/>
              <a:gd name="T14" fmla="*/ 2147483647 w 1392"/>
              <a:gd name="T15" fmla="*/ 2147483647 h 184"/>
              <a:gd name="T16" fmla="*/ 2147483647 w 1392"/>
              <a:gd name="T17" fmla="*/ 2147483647 h 184"/>
              <a:gd name="T18" fmla="*/ 2147483647 w 1392"/>
              <a:gd name="T19" fmla="*/ 2147483647 h 184"/>
              <a:gd name="T20" fmla="*/ 2147483647 w 1392"/>
              <a:gd name="T21" fmla="*/ 2147483647 h 184"/>
              <a:gd name="T22" fmla="*/ 2147483647 w 1392"/>
              <a:gd name="T23" fmla="*/ 2147483647 h 184"/>
              <a:gd name="T24" fmla="*/ 0 w 1392"/>
              <a:gd name="T25" fmla="*/ 2147483647 h 1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92"/>
              <a:gd name="T40" fmla="*/ 0 h 184"/>
              <a:gd name="T41" fmla="*/ 1392 w 1392"/>
              <a:gd name="T42" fmla="*/ 184 h 1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92" h="184">
                <a:moveTo>
                  <a:pt x="0" y="184"/>
                </a:moveTo>
                <a:lnTo>
                  <a:pt x="0" y="0"/>
                </a:lnTo>
                <a:lnTo>
                  <a:pt x="240" y="40"/>
                </a:lnTo>
                <a:lnTo>
                  <a:pt x="460" y="62"/>
                </a:lnTo>
                <a:lnTo>
                  <a:pt x="728" y="78"/>
                </a:lnTo>
                <a:lnTo>
                  <a:pt x="868" y="86"/>
                </a:lnTo>
                <a:lnTo>
                  <a:pt x="1104" y="88"/>
                </a:lnTo>
                <a:cubicBezTo>
                  <a:pt x="1173" y="91"/>
                  <a:pt x="1161" y="89"/>
                  <a:pt x="1230" y="92"/>
                </a:cubicBezTo>
                <a:cubicBezTo>
                  <a:pt x="1251" y="93"/>
                  <a:pt x="1312" y="96"/>
                  <a:pt x="1312" y="96"/>
                </a:cubicBezTo>
                <a:cubicBezTo>
                  <a:pt x="1330" y="100"/>
                  <a:pt x="1349" y="99"/>
                  <a:pt x="1370" y="98"/>
                </a:cubicBezTo>
                <a:lnTo>
                  <a:pt x="1392" y="98"/>
                </a:lnTo>
                <a:lnTo>
                  <a:pt x="1392" y="184"/>
                </a:lnTo>
                <a:lnTo>
                  <a:pt x="0" y="184"/>
                </a:lnTo>
                <a:close/>
              </a:path>
            </a:pathLst>
          </a:custGeom>
          <a:solidFill>
            <a:srgbClr val="FFDD4D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2" name="Line 4"/>
          <p:cNvSpPr>
            <a:spLocks noChangeShapeType="1"/>
          </p:cNvSpPr>
          <p:nvPr/>
        </p:nvSpPr>
        <p:spPr bwMode="auto">
          <a:xfrm>
            <a:off x="3522663" y="2838450"/>
            <a:ext cx="1587" cy="0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5"/>
          <p:cNvSpPr>
            <a:spLocks noChangeShapeType="1"/>
          </p:cNvSpPr>
          <p:nvPr/>
        </p:nvSpPr>
        <p:spPr bwMode="auto">
          <a:xfrm>
            <a:off x="680720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6"/>
          <p:cNvSpPr>
            <a:spLocks noChangeShapeType="1"/>
          </p:cNvSpPr>
          <p:nvPr/>
        </p:nvSpPr>
        <p:spPr bwMode="auto">
          <a:xfrm>
            <a:off x="6481763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7"/>
          <p:cNvSpPr>
            <a:spLocks noChangeShapeType="1"/>
          </p:cNvSpPr>
          <p:nvPr/>
        </p:nvSpPr>
        <p:spPr bwMode="auto">
          <a:xfrm>
            <a:off x="6153150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8"/>
          <p:cNvSpPr>
            <a:spLocks noChangeShapeType="1"/>
          </p:cNvSpPr>
          <p:nvPr/>
        </p:nvSpPr>
        <p:spPr bwMode="auto">
          <a:xfrm>
            <a:off x="5827713" y="4535488"/>
            <a:ext cx="0" cy="9525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9"/>
          <p:cNvSpPr>
            <a:spLocks noChangeArrowheads="1"/>
          </p:cNvSpPr>
          <p:nvPr/>
        </p:nvSpPr>
        <p:spPr bwMode="auto">
          <a:xfrm>
            <a:off x="5562600" y="4953000"/>
            <a:ext cx="609600" cy="530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900" b="1">
                <a:latin typeface="Symbol" pitchFamily="18" charset="2"/>
                <a:sym typeface="Symbol" pitchFamily="18" charset="2"/>
              </a:rPr>
              <a:t></a:t>
            </a:r>
            <a:r>
              <a:rPr lang="en-US" sz="2900" b="1" baseline="30000">
                <a:latin typeface="Symbol" pitchFamily="18" charset="2"/>
                <a:sym typeface="Symbol" pitchFamily="18" charset="2"/>
              </a:rPr>
              <a:t>2</a:t>
            </a:r>
            <a:endParaRPr lang="en-US" sz="2900" b="1">
              <a:latin typeface="Symbol" pitchFamily="18" charset="2"/>
            </a:endParaRPr>
          </a:p>
        </p:txBody>
      </p:sp>
      <p:sp>
        <p:nvSpPr>
          <p:cNvPr id="14358" name="Rectangle 10"/>
          <p:cNvSpPr>
            <a:spLocks noChangeArrowheads="1"/>
          </p:cNvSpPr>
          <p:nvPr/>
        </p:nvSpPr>
        <p:spPr bwMode="auto">
          <a:xfrm>
            <a:off x="2895600" y="5105400"/>
            <a:ext cx="1828800" cy="423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200">
                <a:solidFill>
                  <a:srgbClr val="000000"/>
                </a:solidFill>
                <a:sym typeface="Symbol" pitchFamily="18" charset="2"/>
              </a:rPr>
              <a:t></a:t>
            </a:r>
            <a:r>
              <a:rPr lang="en-US" sz="2200" baseline="3000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sz="2200" baseline="-25000">
                <a:solidFill>
                  <a:srgbClr val="000000"/>
                </a:solidFill>
                <a:sym typeface="Symbol" pitchFamily="18" charset="2"/>
              </a:rPr>
              <a:t>.05</a:t>
            </a:r>
            <a:r>
              <a:rPr lang="en-US" sz="2200">
                <a:solidFill>
                  <a:srgbClr val="000000"/>
                </a:solidFill>
                <a:sym typeface="Symbol" pitchFamily="18" charset="2"/>
              </a:rPr>
              <a:t> = 3.841</a:t>
            </a:r>
            <a:endParaRPr lang="en-US" sz="2200">
              <a:solidFill>
                <a:srgbClr val="000000"/>
              </a:solidFill>
            </a:endParaRPr>
          </a:p>
        </p:txBody>
      </p:sp>
      <p:sp>
        <p:nvSpPr>
          <p:cNvPr id="14359" name="Line 11"/>
          <p:cNvSpPr>
            <a:spLocks noChangeShapeType="1"/>
          </p:cNvSpPr>
          <p:nvPr/>
        </p:nvSpPr>
        <p:spPr bwMode="auto">
          <a:xfrm>
            <a:off x="838200" y="5105400"/>
            <a:ext cx="495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12"/>
          <p:cNvSpPr>
            <a:spLocks noChangeShapeType="1"/>
          </p:cNvSpPr>
          <p:nvPr/>
        </p:nvSpPr>
        <p:spPr bwMode="auto">
          <a:xfrm flipV="1">
            <a:off x="838200" y="2514600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Text Box 13"/>
          <p:cNvSpPr txBox="1">
            <a:spLocks noChangeArrowheads="1"/>
          </p:cNvSpPr>
          <p:nvPr/>
        </p:nvSpPr>
        <p:spPr bwMode="auto">
          <a:xfrm>
            <a:off x="3886200" y="5638800"/>
            <a:ext cx="1250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Reject H</a:t>
            </a:r>
            <a:r>
              <a:rPr lang="en-US" sz="2000" baseline="-25000"/>
              <a:t>0</a:t>
            </a:r>
          </a:p>
        </p:txBody>
      </p:sp>
      <p:sp>
        <p:nvSpPr>
          <p:cNvPr id="14362" name="Line 14"/>
          <p:cNvSpPr>
            <a:spLocks noChangeShapeType="1"/>
          </p:cNvSpPr>
          <p:nvPr/>
        </p:nvSpPr>
        <p:spPr bwMode="auto">
          <a:xfrm flipH="1">
            <a:off x="4419600" y="4495800"/>
            <a:ext cx="3810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15"/>
          <p:cNvSpPr txBox="1">
            <a:spLocks noChangeArrowheads="1"/>
          </p:cNvSpPr>
          <p:nvPr/>
        </p:nvSpPr>
        <p:spPr bwMode="auto">
          <a:xfrm>
            <a:off x="4419600" y="4191000"/>
            <a:ext cx="11255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= 0.05</a:t>
            </a:r>
            <a:endParaRPr lang="en-US" sz="2000"/>
          </a:p>
        </p:txBody>
      </p:sp>
      <p:sp>
        <p:nvSpPr>
          <p:cNvPr id="14364" name="Text Box 16"/>
          <p:cNvSpPr txBox="1">
            <a:spLocks noChangeArrowheads="1"/>
          </p:cNvSpPr>
          <p:nvPr/>
        </p:nvSpPr>
        <p:spPr bwMode="auto">
          <a:xfrm>
            <a:off x="4267200" y="2584450"/>
            <a:ext cx="4572000" cy="12001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solidFill>
                  <a:srgbClr val="0000FF"/>
                </a:solidFill>
              </a:rPr>
              <a:t>Decision Rule:</a:t>
            </a:r>
          </a:p>
          <a:p>
            <a:pPr eaLnBrk="0" hangingPunct="0"/>
            <a:r>
              <a:rPr lang="en-US"/>
              <a:t>If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&gt; 3.841, reject H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, otherwise, do not reject H</a:t>
            </a:r>
            <a:r>
              <a:rPr lang="en-US" baseline="-25000">
                <a:sym typeface="Symbol" pitchFamily="18" charset="2"/>
              </a:rPr>
              <a:t>0</a:t>
            </a:r>
            <a:endParaRPr lang="en-US"/>
          </a:p>
        </p:txBody>
      </p:sp>
      <p:sp>
        <p:nvSpPr>
          <p:cNvPr id="14365" name="Freeform 17"/>
          <p:cNvSpPr>
            <a:spLocks/>
          </p:cNvSpPr>
          <p:nvPr/>
        </p:nvSpPr>
        <p:spPr bwMode="auto">
          <a:xfrm>
            <a:off x="990600" y="2438400"/>
            <a:ext cx="4800600" cy="2541588"/>
          </a:xfrm>
          <a:custGeom>
            <a:avLst/>
            <a:gdLst>
              <a:gd name="T0" fmla="*/ 0 w 3935"/>
              <a:gd name="T1" fmla="*/ 0 h 1601"/>
              <a:gd name="T2" fmla="*/ 2147483647 w 3935"/>
              <a:gd name="T3" fmla="*/ 2147483647 h 1601"/>
              <a:gd name="T4" fmla="*/ 2147483647 w 3935"/>
              <a:gd name="T5" fmla="*/ 2147483647 h 1601"/>
              <a:gd name="T6" fmla="*/ 2147483647 w 3935"/>
              <a:gd name="T7" fmla="*/ 2147483647 h 1601"/>
              <a:gd name="T8" fmla="*/ 2147483647 w 3935"/>
              <a:gd name="T9" fmla="*/ 2147483647 h 1601"/>
              <a:gd name="T10" fmla="*/ 2147483647 w 3935"/>
              <a:gd name="T11" fmla="*/ 2147483647 h 16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35"/>
              <a:gd name="T19" fmla="*/ 0 h 1601"/>
              <a:gd name="T20" fmla="*/ 3935 w 3935"/>
              <a:gd name="T21" fmla="*/ 1601 h 16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35" h="1601">
                <a:moveTo>
                  <a:pt x="0" y="0"/>
                </a:moveTo>
                <a:cubicBezTo>
                  <a:pt x="12" y="224"/>
                  <a:pt x="24" y="448"/>
                  <a:pt x="96" y="624"/>
                </a:cubicBezTo>
                <a:cubicBezTo>
                  <a:pt x="168" y="800"/>
                  <a:pt x="248" y="936"/>
                  <a:pt x="432" y="1056"/>
                </a:cubicBezTo>
                <a:cubicBezTo>
                  <a:pt x="616" y="1176"/>
                  <a:pt x="864" y="1264"/>
                  <a:pt x="1200" y="1344"/>
                </a:cubicBezTo>
                <a:cubicBezTo>
                  <a:pt x="1536" y="1424"/>
                  <a:pt x="1992" y="1493"/>
                  <a:pt x="2448" y="1536"/>
                </a:cubicBezTo>
                <a:cubicBezTo>
                  <a:pt x="2904" y="1579"/>
                  <a:pt x="3625" y="1587"/>
                  <a:pt x="3935" y="1601"/>
                </a:cubicBez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18"/>
          <p:cNvSpPr>
            <a:spLocks noChangeShapeType="1"/>
          </p:cNvSpPr>
          <p:nvPr/>
        </p:nvSpPr>
        <p:spPr bwMode="auto">
          <a:xfrm>
            <a:off x="3581400" y="48006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733425" y="1828800"/>
          <a:ext cx="7372350" cy="519113"/>
        </p:xfrm>
        <a:graphic>
          <a:graphicData uri="http://schemas.openxmlformats.org/presentationml/2006/ole">
            <p:oleObj spid="_x0000_s14348" name="Equation" r:id="rId3" imgW="3238200" imgH="228600" progId="Equation.3">
              <p:embed/>
            </p:oleObj>
          </a:graphicData>
        </a:graphic>
      </p:graphicFrame>
      <p:sp>
        <p:nvSpPr>
          <p:cNvPr id="14367" name="Line 20"/>
          <p:cNvSpPr>
            <a:spLocks noChangeShapeType="1"/>
          </p:cNvSpPr>
          <p:nvPr/>
        </p:nvSpPr>
        <p:spPr bwMode="auto">
          <a:xfrm>
            <a:off x="3581400" y="5486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8" name="Line 21"/>
          <p:cNvSpPr>
            <a:spLocks noChangeShapeType="1"/>
          </p:cNvSpPr>
          <p:nvPr/>
        </p:nvSpPr>
        <p:spPr bwMode="auto">
          <a:xfrm>
            <a:off x="3581400" y="5715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9" name="Line 22"/>
          <p:cNvSpPr>
            <a:spLocks noChangeShapeType="1"/>
          </p:cNvSpPr>
          <p:nvPr/>
        </p:nvSpPr>
        <p:spPr bwMode="auto">
          <a:xfrm flipH="1">
            <a:off x="914400" y="5715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0" name="Text Box 23"/>
          <p:cNvSpPr txBox="1">
            <a:spLocks noChangeArrowheads="1"/>
          </p:cNvSpPr>
          <p:nvPr/>
        </p:nvSpPr>
        <p:spPr bwMode="auto">
          <a:xfrm>
            <a:off x="1295400" y="5638800"/>
            <a:ext cx="19685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/>
              <a:t>Do not reject H</a:t>
            </a:r>
            <a:r>
              <a:rPr lang="en-US" sz="2000" baseline="-25000"/>
              <a:t>0</a:t>
            </a:r>
          </a:p>
        </p:txBody>
      </p:sp>
      <p:sp>
        <p:nvSpPr>
          <p:cNvPr id="14371" name="Text Box 24"/>
          <p:cNvSpPr txBox="1">
            <a:spLocks noChangeArrowheads="1"/>
          </p:cNvSpPr>
          <p:nvPr/>
        </p:nvSpPr>
        <p:spPr bwMode="auto">
          <a:xfrm>
            <a:off x="6248400" y="3879850"/>
            <a:ext cx="2743200" cy="26606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/>
              <a:t>Here, </a:t>
            </a:r>
            <a:r>
              <a:rPr lang="en-US">
                <a:sym typeface="Symbol" pitchFamily="18" charset="2"/>
              </a:rPr>
              <a:t>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= 0.7576 &lt; 3.841, so we </a:t>
            </a:r>
          </a:p>
          <a:p>
            <a:pPr eaLnBrk="0" hangingPunct="0"/>
            <a:r>
              <a:rPr lang="en-US">
                <a:solidFill>
                  <a:srgbClr val="0000FF"/>
                </a:solidFill>
                <a:sym typeface="Symbol" pitchFamily="18" charset="2"/>
              </a:rPr>
              <a:t>do not reject H</a:t>
            </a:r>
            <a:r>
              <a:rPr lang="en-US" baseline="-2500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en-US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and conclude that gender and hand preference are not associated</a:t>
            </a:r>
            <a:endParaRPr lang="en-US"/>
          </a:p>
        </p:txBody>
      </p:sp>
      <p:sp>
        <p:nvSpPr>
          <p:cNvPr id="14372" name="Line 25"/>
          <p:cNvSpPr>
            <a:spLocks noChangeShapeType="1"/>
          </p:cNvSpPr>
          <p:nvPr/>
        </p:nvSpPr>
        <p:spPr bwMode="auto">
          <a:xfrm>
            <a:off x="1600200" y="2286000"/>
            <a:ext cx="0" cy="2819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3" name="Rectangle 26"/>
          <p:cNvSpPr>
            <a:spLocks noChangeArrowheads="1"/>
          </p:cNvSpPr>
          <p:nvPr/>
        </p:nvSpPr>
        <p:spPr bwMode="auto">
          <a:xfrm>
            <a:off x="1447800" y="1905000"/>
            <a:ext cx="1219200" cy="381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Slide Number Placeholder 2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9F759CC4-DA26-45F6-AA60-9BDBA8B73DA8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Nonparametric Tests for Paired or Matched Samples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45593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sign test </a:t>
            </a:r>
            <a:r>
              <a:rPr lang="en-US" smtClean="0"/>
              <a:t>for paired or matched samples</a:t>
            </a:r>
            <a:r>
              <a:rPr lang="en-US" sz="2400" smtClean="0"/>
              <a:t>:</a:t>
            </a:r>
          </a:p>
          <a:p>
            <a:pPr lvl="1"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smtClean="0"/>
              <a:t>Calculate the differences of the paired observations</a:t>
            </a:r>
          </a:p>
          <a:p>
            <a:pPr lvl="1"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smtClean="0"/>
              <a:t>Discard the differences equal to 0, leaving  </a:t>
            </a:r>
            <a:r>
              <a:rPr lang="en-US" i="1" smtClean="0"/>
              <a:t>n</a:t>
            </a:r>
            <a:r>
              <a:rPr lang="en-US" smtClean="0"/>
              <a:t>  observations</a:t>
            </a:r>
          </a:p>
          <a:p>
            <a:pPr lvl="1"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smtClean="0"/>
              <a:t>Record the sign of the difference as  +  or   – </a:t>
            </a:r>
          </a:p>
          <a:p>
            <a:pPr eaLnBrk="1" hangingPunct="1">
              <a:spcBef>
                <a:spcPct val="40000"/>
              </a:spcBef>
              <a:spcAft>
                <a:spcPct val="20000"/>
              </a:spcAft>
            </a:pPr>
            <a:r>
              <a:rPr lang="en-US" smtClean="0"/>
              <a:t>For a symmetric distribution, the signs are random and +  and  –  are equally likely</a:t>
            </a:r>
          </a:p>
        </p:txBody>
      </p:sp>
      <p:sp>
        <p:nvSpPr>
          <p:cNvPr id="56323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70B0969-8290-41D5-A8AE-E44C36B650C8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6325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6"/>
          <p:cNvSpPr>
            <a:spLocks noChangeArrowheads="1"/>
          </p:cNvSpPr>
          <p:nvPr/>
        </p:nvSpPr>
        <p:spPr bwMode="auto">
          <a:xfrm>
            <a:off x="1682750" y="4673600"/>
            <a:ext cx="6802438" cy="584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Sign Test</a:t>
            </a:r>
          </a:p>
        </p:txBody>
      </p:sp>
      <p:sp>
        <p:nvSpPr>
          <p:cNvPr id="15375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4779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Define  +  to be a “success” and let  </a:t>
            </a:r>
            <a:r>
              <a:rPr lang="en-US" sz="2400" smtClean="0">
                <a:solidFill>
                  <a:srgbClr val="0000FF"/>
                </a:solidFill>
              </a:rPr>
              <a:t>P = the true proportion of  +’s  </a:t>
            </a:r>
            <a:r>
              <a:rPr lang="en-US" sz="2400" smtClean="0"/>
              <a:t>in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sign test is used for the hypothesis test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test-statistic  S</a:t>
            </a:r>
            <a:r>
              <a:rPr lang="en-US" sz="2400" smtClean="0">
                <a:sym typeface="Symbol" pitchFamily="18" charset="2"/>
              </a:rPr>
              <a:t>  for the sign test is</a:t>
            </a:r>
            <a:br>
              <a:rPr lang="en-US" sz="2400" smtClean="0">
                <a:sym typeface="Symbol" pitchFamily="18" charset="2"/>
              </a:rPr>
            </a:b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S = the number of pairs with a positive difference</a:t>
            </a:r>
          </a:p>
          <a:p>
            <a:pPr eaLnBrk="1" hangingPunct="1">
              <a:lnSpc>
                <a:spcPct val="90000"/>
              </a:lnSpc>
            </a:pPr>
            <a:endParaRPr lang="en-US" sz="1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  has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binomial distribution </a:t>
            </a:r>
            <a:r>
              <a:rPr lang="en-US" sz="2400" smtClean="0">
                <a:sym typeface="Symbol" pitchFamily="18" charset="2"/>
              </a:rPr>
              <a:t>with  P = 0.5  and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n = the number of nonzero differences</a:t>
            </a:r>
            <a:endParaRPr lang="en-US" sz="2400" smtClean="0"/>
          </a:p>
        </p:txBody>
      </p:sp>
      <p:sp>
        <p:nvSpPr>
          <p:cNvPr id="15376" name="Text Box 4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475038" y="3136900"/>
          <a:ext cx="2027237" cy="608013"/>
        </p:xfrm>
        <a:graphic>
          <a:graphicData uri="http://schemas.openxmlformats.org/presentationml/2006/ole">
            <p:oleObj spid="_x0000_s15372" name="Equation" r:id="rId3" imgW="761669" imgH="228501" progId="Equation.3">
              <p:embed/>
            </p:oleObj>
          </a:graphicData>
        </a:graphic>
      </p:graphicFrame>
      <p:sp>
        <p:nvSpPr>
          <p:cNvPr id="15377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5378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009A00AF-5FDC-4753-AB3D-1A259E97E1AC}" type="slidenum">
              <a:rPr lang="en-US" smtClean="0">
                <a:latin typeface="Arial" charset="0"/>
                <a:cs typeface="Arial" charset="0"/>
              </a:rPr>
              <a:pPr/>
              <a:t>34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/>
          <p:cNvSpPr>
            <a:spLocks noChangeArrowheads="1"/>
          </p:cNvSpPr>
          <p:nvPr/>
        </p:nvSpPr>
        <p:spPr bwMode="auto">
          <a:xfrm>
            <a:off x="5962650" y="4379913"/>
            <a:ext cx="2595563" cy="47625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5962650" y="5219700"/>
            <a:ext cx="1571625" cy="47625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5962650" y="3465513"/>
            <a:ext cx="2595563" cy="47625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Determining the p-value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7977188" cy="4532312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p-value</a:t>
            </a:r>
            <a:r>
              <a:rPr lang="en-US" sz="2400" smtClean="0">
                <a:sym typeface="Symbol" pitchFamily="18" charset="2"/>
              </a:rPr>
              <a:t> for a Sign Test is found using the binomial distribution with n = number of nonzero differences, S = number of positive differences, and P = 0.5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For an 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upper-tail</a:t>
            </a:r>
            <a:r>
              <a:rPr lang="en-US" sz="2400" smtClean="0">
                <a:sym typeface="Symbol" pitchFamily="18" charset="2"/>
              </a:rPr>
              <a:t> test, H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: P &gt; 0.5,	p-value = P(x  S)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For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lower-tail</a:t>
            </a:r>
            <a:r>
              <a:rPr lang="en-US" sz="2400" smtClean="0">
                <a:sym typeface="Symbol" pitchFamily="18" charset="2"/>
              </a:rPr>
              <a:t> test, H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: P &lt; 0.5,	p-value = P(x  S)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For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two-tail</a:t>
            </a:r>
            <a:r>
              <a:rPr lang="en-US" sz="2400" smtClean="0">
                <a:sym typeface="Symbol" pitchFamily="18" charset="2"/>
              </a:rPr>
              <a:t> test, H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: P </a:t>
            </a:r>
            <a:r>
              <a:rPr lang="en-US" sz="2400" b="1" smtClean="0">
                <a:sym typeface="Symbol" pitchFamily="18" charset="2"/>
              </a:rPr>
              <a:t></a:t>
            </a:r>
            <a:r>
              <a:rPr lang="en-US" sz="2400" smtClean="0">
                <a:sym typeface="Symbol" pitchFamily="18" charset="2"/>
              </a:rPr>
              <a:t> 0.5,	2P(x  S)</a:t>
            </a:r>
          </a:p>
        </p:txBody>
      </p:sp>
      <p:sp>
        <p:nvSpPr>
          <p:cNvPr id="58374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8375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62FA43E-4167-438A-874A-C61FAD7FB5D4}" type="slidenum">
              <a:rPr lang="en-US" smtClean="0">
                <a:latin typeface="Arial" charset="0"/>
                <a:cs typeface="Arial" charset="0"/>
              </a:rPr>
              <a:pPr/>
              <a:t>35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Sign Test Example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658813" y="1490663"/>
            <a:ext cx="8339137" cy="1597025"/>
          </a:xfrm>
        </p:spPr>
        <p:txBody>
          <a:bodyPr/>
          <a:lstStyle/>
          <a:p>
            <a:pPr eaLnBrk="1" hangingPunct="1"/>
            <a:r>
              <a:rPr lang="en-US" sz="2400" smtClean="0"/>
              <a:t>Ten consumers in a focus group have rated the attractiveness of two package designs for a new product</a:t>
            </a:r>
          </a:p>
        </p:txBody>
      </p:sp>
      <p:graphicFrame>
        <p:nvGraphicFramePr>
          <p:cNvPr id="284721" name="Group 49"/>
          <p:cNvGraphicFramePr>
            <a:graphicFrameLocks noGrp="1"/>
          </p:cNvGraphicFramePr>
          <p:nvPr/>
        </p:nvGraphicFramePr>
        <p:xfrm>
          <a:off x="877888" y="2368550"/>
          <a:ext cx="7754937" cy="4248150"/>
        </p:xfrm>
        <a:graphic>
          <a:graphicData uri="http://schemas.openxmlformats.org/drawingml/2006/table">
            <a:tbl>
              <a:tblPr/>
              <a:tblGrid>
                <a:gridCol w="1393825"/>
                <a:gridCol w="1314450"/>
                <a:gridCol w="1316037"/>
                <a:gridCol w="1500188"/>
                <a:gridCol w="2230437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Consumer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Sign of 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Package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Package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Rating 1 –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3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9420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942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1902E945-2817-41C3-8DE7-1327BFCC1E59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10"/>
          <p:cNvSpPr>
            <a:spLocks noChangeArrowheads="1"/>
          </p:cNvSpPr>
          <p:nvPr/>
        </p:nvSpPr>
        <p:spPr bwMode="auto">
          <a:xfrm>
            <a:off x="1682750" y="4708525"/>
            <a:ext cx="5741988" cy="73183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Sign Test Example</a:t>
            </a:r>
          </a:p>
        </p:txBody>
      </p:sp>
      <p:sp>
        <p:nvSpPr>
          <p:cNvPr id="16410" name="Rectangle 6"/>
          <p:cNvSpPr>
            <a:spLocks noGrp="1" noChangeArrowheads="1"/>
          </p:cNvSpPr>
          <p:nvPr>
            <p:ph idx="1"/>
          </p:nvPr>
        </p:nvSpPr>
        <p:spPr>
          <a:xfrm>
            <a:off x="841375" y="1673225"/>
            <a:ext cx="8077200" cy="477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Test the hypothesis that there is no overall package preference using </a:t>
            </a:r>
            <a:r>
              <a:rPr lang="en-US" sz="2000" smtClean="0">
                <a:sym typeface="Symbol" pitchFamily="18" charset="2"/>
              </a:rPr>
              <a:t> = 0.10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    The proportion of consumers who prefer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     package 1 is the same as the proportion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     preferring package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     A majority prefer package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The test-statistic  S  for the sign test is</a:t>
            </a:r>
            <a:br>
              <a:rPr lang="en-US" sz="2000" smtClean="0">
                <a:sym typeface="Symbol" pitchFamily="18" charset="2"/>
              </a:rPr>
            </a:b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S = the number of pairs with a positive difference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   </a:t>
            </a:r>
            <a:r>
              <a:rPr lang="en-US" sz="800" smtClean="0">
                <a:sym typeface="Symbol" pitchFamily="18" charset="2"/>
              </a:rPr>
              <a:t> </a:t>
            </a:r>
            <a:r>
              <a:rPr lang="en-US" sz="2000" smtClean="0">
                <a:sym typeface="Symbol" pitchFamily="18" charset="2"/>
              </a:rPr>
              <a:t>= 2</a:t>
            </a:r>
          </a:p>
          <a:p>
            <a:pPr eaLnBrk="1" hangingPunct="1">
              <a:lnSpc>
                <a:spcPct val="80000"/>
              </a:lnSpc>
            </a:pPr>
            <a:endParaRPr lang="en-US" sz="20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S  has a binomial distribution with  P = 0.5  and  n = 9 (there was one zero difference)</a:t>
            </a:r>
          </a:p>
        </p:txBody>
      </p:sp>
      <p:sp>
        <p:nvSpPr>
          <p:cNvPr id="16411" name="Line 13"/>
          <p:cNvSpPr>
            <a:spLocks noChangeShapeType="1"/>
          </p:cNvSpPr>
          <p:nvPr/>
        </p:nvSpPr>
        <p:spPr bwMode="auto">
          <a:xfrm>
            <a:off x="3328988" y="2733675"/>
            <a:ext cx="36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5"/>
          <p:cNvSpPr txBox="1">
            <a:spLocks noChangeArrowheads="1"/>
          </p:cNvSpPr>
          <p:nvPr/>
        </p:nvSpPr>
        <p:spPr bwMode="auto">
          <a:xfrm>
            <a:off x="75438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316038" y="2419350"/>
          <a:ext cx="2027237" cy="608013"/>
        </p:xfrm>
        <a:graphic>
          <a:graphicData uri="http://schemas.openxmlformats.org/presentationml/2006/ole">
            <p:oleObj spid="_x0000_s16406" name="Equation" r:id="rId3" imgW="761669" imgH="228501" progId="Equation.3">
              <p:embed/>
            </p:oleObj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1349375" y="3408363"/>
          <a:ext cx="1960563" cy="574675"/>
        </p:xfrm>
        <a:graphic>
          <a:graphicData uri="http://schemas.openxmlformats.org/presentationml/2006/ole">
            <p:oleObj spid="_x0000_s16407" name="Equation" r:id="rId4" imgW="736280" imgH="215806" progId="Equation.3">
              <p:embed/>
            </p:oleObj>
          </a:graphicData>
        </a:graphic>
      </p:graphicFrame>
      <p:sp>
        <p:nvSpPr>
          <p:cNvPr id="16413" name="Rectangle 11"/>
          <p:cNvSpPr>
            <a:spLocks noChangeArrowheads="1"/>
          </p:cNvSpPr>
          <p:nvPr/>
        </p:nvSpPr>
        <p:spPr bwMode="auto">
          <a:xfrm>
            <a:off x="3694113" y="2332038"/>
            <a:ext cx="4754562" cy="10239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Rectangle 12"/>
          <p:cNvSpPr>
            <a:spLocks noChangeArrowheads="1"/>
          </p:cNvSpPr>
          <p:nvPr/>
        </p:nvSpPr>
        <p:spPr bwMode="auto">
          <a:xfrm>
            <a:off x="3694113" y="3465513"/>
            <a:ext cx="3365500" cy="476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14"/>
          <p:cNvSpPr>
            <a:spLocks noChangeShapeType="1"/>
          </p:cNvSpPr>
          <p:nvPr/>
        </p:nvSpPr>
        <p:spPr bwMode="auto">
          <a:xfrm>
            <a:off x="3328988" y="3721100"/>
            <a:ext cx="36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Footer Placeholder 1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6417" name="Slide Number Placeholder 1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4F93497-DDEC-4F64-9D91-F3A1A1620613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920750" y="5330825"/>
            <a:ext cx="7205663" cy="804863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433513" y="3978275"/>
            <a:ext cx="4205287" cy="877888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Sign Test Example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p-value</a:t>
            </a:r>
            <a:r>
              <a:rPr lang="en-US" sz="2400" smtClean="0">
                <a:sym typeface="Symbol" pitchFamily="18" charset="2"/>
              </a:rPr>
              <a:t> for this sign test is found using the binomial distribution with n = 9, S = 2, and P = 0.5: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For 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lower-tail</a:t>
            </a:r>
            <a:r>
              <a:rPr lang="en-US" sz="2400" smtClean="0">
                <a:sym typeface="Symbol" pitchFamily="18" charset="2"/>
              </a:rPr>
              <a:t> test,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p-value = P(x  2|n=9, P=0.5)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		   = 0.090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Since 0.090 &lt;  = 0.10 we reject the null hypothesis and conclude that consumers prefer package 2</a:t>
            </a:r>
          </a:p>
        </p:txBody>
      </p:sp>
      <p:sp>
        <p:nvSpPr>
          <p:cNvPr id="62469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247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247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0F945403-6EE1-4573-AF2F-70F00DF1B5B8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44475"/>
            <a:ext cx="779145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Signed Rank Test for Paired or Matched Samples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92300"/>
            <a:ext cx="7924800" cy="42037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Uses matched pairs of random observations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Still based on ranks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Incorporates information about the </a:t>
            </a:r>
            <a:r>
              <a:rPr lang="en-US" smtClean="0">
                <a:solidFill>
                  <a:srgbClr val="0000FF"/>
                </a:solidFill>
              </a:rPr>
              <a:t>magnitude</a:t>
            </a:r>
            <a:r>
              <a:rPr lang="en-US" smtClean="0"/>
              <a:t> of the differences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Tests the hypothesis that the distribution of differences is centered at zero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The population of paired differences is assumed to be symmetric</a:t>
            </a:r>
          </a:p>
        </p:txBody>
      </p:sp>
      <p:sp>
        <p:nvSpPr>
          <p:cNvPr id="634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8A70CBE3-073F-423A-841D-800ABE7C7706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69988" y="207963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Introduction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572000"/>
          </a:xfrm>
        </p:spPr>
        <p:txBody>
          <a:bodyPr/>
          <a:lstStyle/>
          <a:p>
            <a:pPr eaLnBrk="1" hangingPunct="1"/>
            <a:r>
              <a:rPr lang="en-US" sz="3200" smtClean="0"/>
              <a:t>Nonparametric Statistics</a:t>
            </a:r>
          </a:p>
          <a:p>
            <a:pPr lvl="1" eaLnBrk="1" hangingPunct="1"/>
            <a:r>
              <a:rPr lang="en-US" sz="2800" smtClean="0"/>
              <a:t>Fewer restrictive assumptions about data levels and underlying probability distributions</a:t>
            </a:r>
          </a:p>
          <a:p>
            <a:pPr lvl="2" eaLnBrk="1" hangingPunct="1"/>
            <a:r>
              <a:rPr lang="en-US" sz="2400" smtClean="0"/>
              <a:t>Population distributions may be skewed</a:t>
            </a:r>
          </a:p>
          <a:p>
            <a:pPr lvl="2" eaLnBrk="1" hangingPunct="1"/>
            <a:r>
              <a:rPr lang="en-US" sz="2400" smtClean="0"/>
              <a:t>The level of data measurement may only be ordinal or nominal</a:t>
            </a:r>
          </a:p>
        </p:txBody>
      </p:sp>
      <p:sp>
        <p:nvSpPr>
          <p:cNvPr id="51203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078F50E9-A810-43AB-A06D-4CCEE21CF2E5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ChangeArrowheads="1"/>
          </p:cNvSpPr>
          <p:nvPr/>
        </p:nvSpPr>
        <p:spPr bwMode="auto">
          <a:xfrm>
            <a:off x="3365500" y="4087813"/>
            <a:ext cx="2011363" cy="474662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4"/>
          <p:cNvSpPr>
            <a:spLocks noGrp="1" noChangeArrowheads="1"/>
          </p:cNvSpPr>
          <p:nvPr>
            <p:ph type="title"/>
          </p:nvPr>
        </p:nvSpPr>
        <p:spPr>
          <a:xfrm>
            <a:off x="987425" y="247650"/>
            <a:ext cx="79375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Signed Rank Test for Paired or Matched Samples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5048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rgbClr val="0000FF"/>
                </a:solidFill>
                <a:sym typeface="Symbol" pitchFamily="18" charset="2"/>
              </a:rPr>
              <a:t>Conducting the test: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  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Discard pairs for which the difference is 0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Rank the remaining  n  absolute differences in ascending order (ties are assigned the average of their ranks)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Find the sums of the positive ranks and the negative ranks</a:t>
            </a:r>
          </a:p>
          <a:p>
            <a:pPr eaLnBrk="1" hangingPunct="1"/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2000" smtClean="0">
                <a:sym typeface="Symbol" pitchFamily="18" charset="2"/>
              </a:rPr>
              <a:t>The smaller of these sums is the </a:t>
            </a: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Wilcoxon Signed Rank Statistic T:</a:t>
            </a:r>
          </a:p>
          <a:p>
            <a:pPr eaLnBrk="1" hangingPunct="1"/>
            <a:endParaRPr lang="en-US" sz="10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		</a:t>
            </a:r>
            <a:r>
              <a:rPr lang="en-US" sz="2000" b="1" smtClean="0">
                <a:sym typeface="Symbol" pitchFamily="18" charset="2"/>
              </a:rPr>
              <a:t>T = min(T</a:t>
            </a:r>
            <a:r>
              <a:rPr lang="en-US" sz="2000" b="1" baseline="-25000" smtClean="0">
                <a:sym typeface="Symbol" pitchFamily="18" charset="2"/>
              </a:rPr>
              <a:t>+ </a:t>
            </a:r>
            <a:r>
              <a:rPr lang="en-US" sz="2000" b="1" smtClean="0">
                <a:sym typeface="Symbol" pitchFamily="18" charset="2"/>
              </a:rPr>
              <a:t>, T</a:t>
            </a:r>
            <a:r>
              <a:rPr lang="en-US" sz="2000" b="1" baseline="-25000" smtClean="0">
                <a:sym typeface="Symbol" pitchFamily="18" charset="2"/>
              </a:rPr>
              <a:t>- </a:t>
            </a:r>
            <a:r>
              <a:rPr lang="en-US" sz="2000" b="1" smtClean="0">
                <a:sym typeface="Symbol" pitchFamily="18" charset="2"/>
              </a:rPr>
              <a:t>)</a:t>
            </a:r>
          </a:p>
          <a:p>
            <a:pPr eaLnBrk="1" hangingPunct="1"/>
            <a:endParaRPr lang="en-US" sz="10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ym typeface="Symbol" pitchFamily="18" charset="2"/>
              </a:rPr>
              <a:t>		Where 	  T</a:t>
            </a:r>
            <a:r>
              <a:rPr lang="en-US" sz="1800" baseline="-25000" smtClean="0">
                <a:sym typeface="Symbol" pitchFamily="18" charset="2"/>
              </a:rPr>
              <a:t>+</a:t>
            </a:r>
            <a:r>
              <a:rPr lang="en-US" sz="1800" smtClean="0">
                <a:sym typeface="Symbol" pitchFamily="18" charset="2"/>
              </a:rPr>
              <a:t> = the sum of the positive ranks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ym typeface="Symbol" pitchFamily="18" charset="2"/>
              </a:rPr>
              <a:t>			  T</a:t>
            </a:r>
            <a:r>
              <a:rPr lang="en-US" sz="1800" baseline="-25000" smtClean="0">
                <a:sym typeface="Symbol" pitchFamily="18" charset="2"/>
              </a:rPr>
              <a:t>-</a:t>
            </a:r>
            <a:r>
              <a:rPr lang="en-US" sz="1800" smtClean="0">
                <a:sym typeface="Symbol" pitchFamily="18" charset="2"/>
              </a:rPr>
              <a:t>  = the sum of the negative ranks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ym typeface="Symbol" pitchFamily="18" charset="2"/>
              </a:rPr>
              <a:t>			  n   = the number of nonzero differences</a:t>
            </a:r>
          </a:p>
          <a:p>
            <a:pPr eaLnBrk="1" hangingPunct="1">
              <a:buFont typeface="Wingdings" pitchFamily="2" charset="2"/>
              <a:buNone/>
            </a:pPr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1800" smtClean="0">
                <a:sym typeface="Symbol" pitchFamily="18" charset="2"/>
              </a:rPr>
              <a:t>The null hypothesis is rejected if  T  is less than or equal to the value in Appendix Table 10</a:t>
            </a:r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4517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4518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663B2A59-1748-485B-B57E-8BF57C4B1224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49"/>
          <p:cNvSpPr>
            <a:spLocks noChangeArrowheads="1"/>
          </p:cNvSpPr>
          <p:nvPr/>
        </p:nvSpPr>
        <p:spPr bwMode="auto">
          <a:xfrm>
            <a:off x="6218238" y="6026150"/>
            <a:ext cx="2266950" cy="511175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Signed Rank Test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145213" y="6062663"/>
            <a:ext cx="2560637" cy="438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</a:t>
            </a:r>
            <a:r>
              <a:rPr lang="en-US" sz="2000" smtClean="0">
                <a:solidFill>
                  <a:schemeClr val="hlink"/>
                </a:solidFill>
              </a:rPr>
              <a:t>T</a:t>
            </a:r>
            <a:r>
              <a:rPr lang="en-US" sz="2000" baseline="-25000" smtClean="0">
                <a:solidFill>
                  <a:schemeClr val="hlink"/>
                </a:solidFill>
              </a:rPr>
              <a:t>+</a:t>
            </a:r>
            <a:r>
              <a:rPr lang="en-US" sz="2000" smtClean="0">
                <a:solidFill>
                  <a:schemeClr val="hlink"/>
                </a:solidFill>
              </a:rPr>
              <a:t> = 6</a:t>
            </a:r>
            <a:r>
              <a:rPr lang="en-US" sz="2000" smtClean="0"/>
              <a:t>        T</a:t>
            </a:r>
            <a:r>
              <a:rPr lang="en-US" sz="2000" baseline="-25000" smtClean="0"/>
              <a:t>–</a:t>
            </a:r>
            <a:r>
              <a:rPr lang="en-US" sz="2000" smtClean="0"/>
              <a:t> = 39</a:t>
            </a:r>
          </a:p>
        </p:txBody>
      </p:sp>
      <p:graphicFrame>
        <p:nvGraphicFramePr>
          <p:cNvPr id="303150" name="Group 46"/>
          <p:cNvGraphicFramePr>
            <a:graphicFrameLocks noGrp="1"/>
          </p:cNvGraphicFramePr>
          <p:nvPr/>
        </p:nvGraphicFramePr>
        <p:xfrm>
          <a:off x="549275" y="1527175"/>
          <a:ext cx="8047038" cy="4248150"/>
        </p:xfrm>
        <a:graphic>
          <a:graphicData uri="http://schemas.openxmlformats.org/drawingml/2006/table">
            <a:tbl>
              <a:tblPr/>
              <a:tblGrid>
                <a:gridCol w="1393825"/>
                <a:gridCol w="1314450"/>
                <a:gridCol w="1316038"/>
                <a:gridCol w="1500187"/>
                <a:gridCol w="1206500"/>
                <a:gridCol w="1316038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Consumer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Package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Package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Diff  (rank)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 (+)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 (–)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93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-3  (4.5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-4  (7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479"/>
                          </a:solidFill>
                          <a:effectLst/>
                          <a:latin typeface="Arial" pitchFamily="34" charset="0"/>
                        </a:rPr>
                        <a:t>0  (-)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+1  (1.5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-6  (9)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-4  (7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-1  (1.5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-4  (7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+3  (4.5 tie)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-2  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4.5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4.5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65569" name="Line 47"/>
          <p:cNvSpPr>
            <a:spLocks noChangeShapeType="1"/>
          </p:cNvSpPr>
          <p:nvPr/>
        </p:nvSpPr>
        <p:spPr bwMode="auto">
          <a:xfrm>
            <a:off x="6692900" y="577056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48"/>
          <p:cNvSpPr>
            <a:spLocks noChangeShapeType="1"/>
          </p:cNvSpPr>
          <p:nvPr/>
        </p:nvSpPr>
        <p:spPr bwMode="auto">
          <a:xfrm>
            <a:off x="7937500" y="5770563"/>
            <a:ext cx="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Rectangle 50"/>
          <p:cNvSpPr>
            <a:spLocks noChangeArrowheads="1"/>
          </p:cNvSpPr>
          <p:nvPr/>
        </p:nvSpPr>
        <p:spPr bwMode="auto">
          <a:xfrm>
            <a:off x="146050" y="5880100"/>
            <a:ext cx="3694113" cy="731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/>
              <a:t>Ten consumers in a focus group have rated the attractiveness of two package designs for a new product</a:t>
            </a:r>
          </a:p>
        </p:txBody>
      </p:sp>
      <p:sp>
        <p:nvSpPr>
          <p:cNvPr id="65572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5573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DACCE8F-4349-47C0-9708-0F0E1F13031C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ChangeArrowheads="1"/>
          </p:cNvSpPr>
          <p:nvPr/>
        </p:nvSpPr>
        <p:spPr bwMode="auto">
          <a:xfrm>
            <a:off x="2524125" y="5075238"/>
            <a:ext cx="4278313" cy="474662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328988" y="3905250"/>
            <a:ext cx="2779712" cy="474663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8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Signed Rank Test Example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5048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10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Test the hypothesis that the distribution of paired differences is centered at zero, using  = 0.10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Conducting the test:</a:t>
            </a:r>
          </a:p>
          <a:p>
            <a:pPr eaLnBrk="1" hangingPunct="1"/>
            <a:r>
              <a:rPr lang="en-US" sz="2000" smtClean="0">
                <a:sym typeface="Symbol" pitchFamily="18" charset="2"/>
              </a:rPr>
              <a:t>The smaller of  T</a:t>
            </a:r>
            <a:r>
              <a:rPr lang="en-US" sz="2000" baseline="-25000" smtClean="0">
                <a:sym typeface="Symbol" pitchFamily="18" charset="2"/>
              </a:rPr>
              <a:t>+  </a:t>
            </a:r>
            <a:r>
              <a:rPr lang="en-US" sz="2000" smtClean="0">
                <a:sym typeface="Symbol" pitchFamily="18" charset="2"/>
              </a:rPr>
              <a:t>and  T</a:t>
            </a:r>
            <a:r>
              <a:rPr lang="en-US" sz="2000" baseline="-25000" smtClean="0">
                <a:sym typeface="Symbol" pitchFamily="18" charset="2"/>
              </a:rPr>
              <a:t>-  </a:t>
            </a:r>
            <a:r>
              <a:rPr lang="en-US" sz="2000" smtClean="0">
                <a:sym typeface="Symbol" pitchFamily="18" charset="2"/>
              </a:rPr>
              <a:t>is the Wilcoxon Signed Rank Statistic T:</a:t>
            </a:r>
          </a:p>
          <a:p>
            <a:pPr eaLnBrk="1" hangingPunct="1"/>
            <a:endParaRPr lang="en-US" sz="10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			</a:t>
            </a:r>
            <a:r>
              <a:rPr lang="en-US" sz="2000" b="1" smtClean="0">
                <a:sym typeface="Symbol" pitchFamily="18" charset="2"/>
              </a:rPr>
              <a:t>T  =  min(T</a:t>
            </a:r>
            <a:r>
              <a:rPr lang="en-US" sz="2000" b="1" baseline="-25000" smtClean="0">
                <a:sym typeface="Symbol" pitchFamily="18" charset="2"/>
              </a:rPr>
              <a:t>+ </a:t>
            </a:r>
            <a:r>
              <a:rPr lang="en-US" sz="2000" b="1" smtClean="0">
                <a:sym typeface="Symbol" pitchFamily="18" charset="2"/>
              </a:rPr>
              <a:t>, T</a:t>
            </a:r>
            <a:r>
              <a:rPr lang="en-US" sz="2000" b="1" baseline="-25000" smtClean="0">
                <a:sym typeface="Symbol" pitchFamily="18" charset="2"/>
              </a:rPr>
              <a:t>- </a:t>
            </a:r>
            <a:r>
              <a:rPr lang="en-US" sz="2000" b="1" smtClean="0">
                <a:sym typeface="Symbol" pitchFamily="18" charset="2"/>
              </a:rPr>
              <a:t>)  =  6</a:t>
            </a:r>
          </a:p>
          <a:p>
            <a:pPr eaLnBrk="1" hangingPunct="1"/>
            <a:endParaRPr lang="en-US" sz="1000" smtClean="0">
              <a:sym typeface="Symbol" pitchFamily="18" charset="2"/>
            </a:endParaRPr>
          </a:p>
          <a:p>
            <a:pPr eaLnBrk="1" hangingPunct="1"/>
            <a:r>
              <a:rPr lang="en-US" sz="1800" smtClean="0">
                <a:sym typeface="Symbol" pitchFamily="18" charset="2"/>
              </a:rPr>
              <a:t>Use 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Appendix Table 10 </a:t>
            </a:r>
            <a:r>
              <a:rPr lang="en-US" sz="1800" smtClean="0">
                <a:sym typeface="Symbol" pitchFamily="18" charset="2"/>
              </a:rPr>
              <a:t>with  n = 9  to find the critical value:</a:t>
            </a:r>
          </a:p>
          <a:p>
            <a:pPr eaLnBrk="1" hangingPunct="1">
              <a:buFont typeface="Wingdings" pitchFamily="2" charset="2"/>
              <a:buNone/>
            </a:pPr>
            <a:endParaRPr lang="en-US" sz="18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ym typeface="Symbol" pitchFamily="18" charset="2"/>
              </a:rPr>
              <a:t>			The null hypothesis is rejected if  T  </a:t>
            </a:r>
            <a:r>
              <a:rPr lang="en-US" sz="1800" smtClean="0">
                <a:cs typeface="Arial" charset="0"/>
                <a:sym typeface="Symbol" pitchFamily="18" charset="2"/>
              </a:rPr>
              <a:t>≤  4</a:t>
            </a:r>
          </a:p>
          <a:p>
            <a:pPr eaLnBrk="1" hangingPunct="1"/>
            <a:endParaRPr lang="en-US" sz="1800" smtClean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1800" smtClean="0">
                <a:cs typeface="Arial" charset="0"/>
                <a:sym typeface="Symbol" pitchFamily="18" charset="2"/>
              </a:rPr>
              <a:t>Since T = 6 &gt; 4, we </a:t>
            </a:r>
            <a:r>
              <a:rPr lang="en-US" sz="1800" smtClean="0">
                <a:solidFill>
                  <a:srgbClr val="0000FF"/>
                </a:solidFill>
                <a:cs typeface="Arial" charset="0"/>
                <a:sym typeface="Symbol" pitchFamily="18" charset="2"/>
              </a:rPr>
              <a:t>do not reject the null hypothesis; </a:t>
            </a:r>
            <a:r>
              <a:rPr lang="en-US" sz="1800" smtClean="0">
                <a:cs typeface="Arial" charset="0"/>
                <a:sym typeface="Symbol" pitchFamily="18" charset="2"/>
              </a:rPr>
              <a:t>we do not have sufficient evidence that rankings are higher for package 2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6566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656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F631ABB-6DEC-4382-B84C-AE86537C6B64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247650"/>
            <a:ext cx="7188200" cy="990600"/>
          </a:xfrm>
        </p:spPr>
        <p:txBody>
          <a:bodyPr/>
          <a:lstStyle/>
          <a:p>
            <a:pPr eaLnBrk="1" hangingPunct="1">
              <a:lnSpc>
                <a:spcPts val="3800"/>
              </a:lnSpc>
            </a:pPr>
            <a:r>
              <a:rPr lang="en-US" smtClean="0"/>
              <a:t>Normal Approximation </a:t>
            </a:r>
            <a:br>
              <a:rPr lang="en-US" smtClean="0"/>
            </a:br>
            <a:r>
              <a:rPr lang="en-US" smtClean="0"/>
              <a:t>to the Sign Test</a:t>
            </a:r>
          </a:p>
        </p:txBody>
      </p:sp>
      <p:sp>
        <p:nvSpPr>
          <p:cNvPr id="17435" name="Rectangle 3"/>
          <p:cNvSpPr>
            <a:spLocks noGrp="1" noChangeArrowheads="1"/>
          </p:cNvSpPr>
          <p:nvPr>
            <p:ph idx="1"/>
          </p:nvPr>
        </p:nvSpPr>
        <p:spPr>
          <a:xfrm>
            <a:off x="585788" y="1673225"/>
            <a:ext cx="8329612" cy="4727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If the number </a:t>
            </a:r>
            <a:r>
              <a:rPr lang="en-US" sz="1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n</a:t>
            </a:r>
            <a:r>
              <a:rPr lang="en-US" sz="1000" smtClean="0">
                <a:sym typeface="Symbol" pitchFamily="18" charset="2"/>
              </a:rPr>
              <a:t> </a:t>
            </a:r>
            <a:r>
              <a:rPr lang="en-US" sz="2400" smtClean="0">
                <a:sym typeface="Symbol" pitchFamily="18" charset="2"/>
              </a:rPr>
              <a:t> of nonzero sample observations is large, then the sign test is based on 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normal approximation to the binomial</a:t>
            </a:r>
            <a:r>
              <a:rPr lang="en-US" sz="2400" smtClean="0">
                <a:sym typeface="Symbol" pitchFamily="18" charset="2"/>
              </a:rPr>
              <a:t> with mean and standard deviation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The test statistic is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ym typeface="Symbol" pitchFamily="18" charset="2"/>
              </a:rPr>
              <a:t>Where S* is the test-statistic corrected for continuity: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ym typeface="Symbol" pitchFamily="18" charset="2"/>
              </a:rPr>
              <a:t>For a two-tail test,  </a:t>
            </a:r>
            <a:r>
              <a:rPr lang="en-US" sz="1800" smtClean="0">
                <a:sym typeface="Symbol" pitchFamily="18" charset="2"/>
              </a:rPr>
              <a:t>S* = S + 0.5,  if S &lt; </a:t>
            </a:r>
            <a:r>
              <a:rPr lang="el-GR" sz="1800" smtClean="0">
                <a:cs typeface="Arial" charset="0"/>
                <a:sym typeface="Symbol" pitchFamily="18" charset="2"/>
              </a:rPr>
              <a:t>μ</a:t>
            </a:r>
            <a:r>
              <a:rPr lang="en-US" sz="1800" smtClean="0">
                <a:sym typeface="Symbol" pitchFamily="18" charset="2"/>
              </a:rPr>
              <a:t>   or   S* = S – 0.5,  if S &gt; </a:t>
            </a:r>
            <a:r>
              <a:rPr lang="el-GR" sz="1800" smtClean="0">
                <a:cs typeface="Arial" charset="0"/>
                <a:sym typeface="Symbol" pitchFamily="18" charset="2"/>
              </a:rPr>
              <a:t>μ</a:t>
            </a:r>
            <a:endParaRPr lang="en-US" sz="1800" smtClean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For upper-tail test,  S* = S – 0.5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Symbol" pitchFamily="18" charset="2"/>
              </a:rPr>
              <a:t>For lower-tail test,	 S* = S + 0.5</a:t>
            </a:r>
          </a:p>
        </p:txBody>
      </p:sp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2925763" y="2740025"/>
          <a:ext cx="3668712" cy="809625"/>
        </p:xfrm>
        <a:graphic>
          <a:graphicData uri="http://schemas.openxmlformats.org/presentationml/2006/ole">
            <p:oleObj spid="_x0000_s17432" name="Equation" r:id="rId3" imgW="2184120" imgH="482400" progId="Equation.3">
              <p:embed/>
            </p:oleObj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3438525" y="4264025"/>
          <a:ext cx="2524125" cy="730250"/>
        </p:xfrm>
        <a:graphic>
          <a:graphicData uri="http://schemas.openxmlformats.org/presentationml/2006/ole">
            <p:oleObj spid="_x0000_s17433" name="Equation" r:id="rId4" imgW="1447800" imgH="419100" progId="Equation.3">
              <p:embed/>
            </p:oleObj>
          </a:graphicData>
        </a:graphic>
      </p:graphicFrame>
      <p:sp>
        <p:nvSpPr>
          <p:cNvPr id="17436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7437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E2EF1FF-4140-4A32-8109-7C475CDCC46C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475" y="247650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Normal Approximation to the Wilcoxon Signed Rank Test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060450" y="1928813"/>
            <a:ext cx="7778750" cy="4167187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A </a:t>
            </a:r>
            <a:r>
              <a:rPr lang="en-US" smtClean="0">
                <a:solidFill>
                  <a:srgbClr val="0000FF"/>
                </a:solidFill>
              </a:rPr>
              <a:t>normal approximation </a:t>
            </a:r>
            <a:r>
              <a:rPr lang="en-US" smtClean="0"/>
              <a:t>can be used when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Paired samples are observed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The sample size is large (n &gt; 20)</a:t>
            </a:r>
          </a:p>
          <a:p>
            <a:pPr eaLnBrk="1" hangingPunct="1">
              <a:spcBef>
                <a:spcPct val="40000"/>
              </a:spcBef>
            </a:pPr>
            <a:r>
              <a:rPr lang="en-US" smtClean="0"/>
              <a:t>The hypothesis test is that the population distribution of differences is centered at zero</a:t>
            </a:r>
          </a:p>
        </p:txBody>
      </p:sp>
      <p:sp>
        <p:nvSpPr>
          <p:cNvPr id="6963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72131BC-EF70-4F20-8445-1F7EE7FC0E8E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Rectangle 7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Matched Pairs Test </a:t>
            </a:r>
            <a:br>
              <a:rPr lang="en-US" smtClean="0"/>
            </a:br>
            <a:r>
              <a:rPr lang="en-US" smtClean="0"/>
              <a:t>for Large Samples</a:t>
            </a:r>
          </a:p>
        </p:txBody>
      </p:sp>
      <p:sp>
        <p:nvSpPr>
          <p:cNvPr id="18457" name="Rectangle 2"/>
          <p:cNvSpPr>
            <a:spLocks noGrp="1" noChangeArrowheads="1"/>
          </p:cNvSpPr>
          <p:nvPr>
            <p:ph idx="1"/>
          </p:nvPr>
        </p:nvSpPr>
        <p:spPr>
          <a:xfrm>
            <a:off x="804863" y="1709738"/>
            <a:ext cx="6781800" cy="14271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mtClean="0"/>
              <a:t>The mean and standard deviation for Wilcoxon T :</a:t>
            </a:r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2597150" y="2806700"/>
          <a:ext cx="3206750" cy="981075"/>
        </p:xfrm>
        <a:graphic>
          <a:graphicData uri="http://schemas.openxmlformats.org/presentationml/2006/ole">
            <p:oleObj spid="_x0000_s18454" name="Equation" r:id="rId3" imgW="1282700" imgH="393700" progId="Equation.3">
              <p:embed/>
            </p:oleObj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1868488" y="4116388"/>
          <a:ext cx="5329237" cy="1030287"/>
        </p:xfrm>
        <a:graphic>
          <a:graphicData uri="http://schemas.openxmlformats.org/presentationml/2006/ole">
            <p:oleObj spid="_x0000_s18455" name="Equation" r:id="rId4" imgW="2032000" imgH="393700" progId="Equation.3">
              <p:embed/>
            </p:oleObj>
          </a:graphicData>
        </a:graphic>
      </p:graphicFrame>
      <p:sp>
        <p:nvSpPr>
          <p:cNvPr id="18458" name="Rectangle 6"/>
          <p:cNvSpPr>
            <a:spLocks noChangeArrowheads="1"/>
          </p:cNvSpPr>
          <p:nvPr/>
        </p:nvSpPr>
        <p:spPr bwMode="auto">
          <a:xfrm>
            <a:off x="2084388" y="5586413"/>
            <a:ext cx="502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where  n  is the number of paired values</a:t>
            </a:r>
          </a:p>
        </p:txBody>
      </p:sp>
      <p:sp>
        <p:nvSpPr>
          <p:cNvPr id="18459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8460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E1BD8520-374E-4187-AE5F-D01BAEA0A3DE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4" name="Rectangle 11"/>
          <p:cNvSpPr>
            <a:spLocks noGrp="1" noChangeArrowheads="1"/>
          </p:cNvSpPr>
          <p:nvPr>
            <p:ph type="title"/>
          </p:nvPr>
        </p:nvSpPr>
        <p:spPr>
          <a:xfrm>
            <a:off x="990600" y="247650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Matched Pairs Test </a:t>
            </a:r>
            <a:br>
              <a:rPr lang="en-US" smtClean="0"/>
            </a:br>
            <a:r>
              <a:rPr lang="en-US" smtClean="0"/>
              <a:t>for Large Samples</a:t>
            </a:r>
          </a:p>
        </p:txBody>
      </p:sp>
      <p:sp>
        <p:nvSpPr>
          <p:cNvPr id="19495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36713"/>
            <a:ext cx="7570788" cy="7318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sz="2400" smtClean="0"/>
              <a:t>Normal approximation for the Wilcoxon T Statistic:</a:t>
            </a:r>
          </a:p>
        </p:txBody>
      </p:sp>
      <p:sp>
        <p:nvSpPr>
          <p:cNvPr id="19496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19491" name="Object 35"/>
          <p:cNvGraphicFramePr>
            <a:graphicFrameLocks noChangeAspect="1"/>
          </p:cNvGraphicFramePr>
          <p:nvPr/>
        </p:nvGraphicFramePr>
        <p:xfrm>
          <a:off x="2830513" y="2222500"/>
          <a:ext cx="3702050" cy="1474788"/>
        </p:xfrm>
        <a:graphic>
          <a:graphicData uri="http://schemas.openxmlformats.org/presentationml/2006/ole">
            <p:oleObj spid="_x0000_s19491" name="Equation" r:id="rId3" imgW="2006280" imgH="799920" progId="Equation.3">
              <p:embed/>
            </p:oleObj>
          </a:graphicData>
        </a:graphic>
      </p:graphicFrame>
      <p:sp>
        <p:nvSpPr>
          <p:cNvPr id="19497" name="Rectangle 6"/>
          <p:cNvSpPr>
            <a:spLocks noChangeArrowheads="1"/>
          </p:cNvSpPr>
          <p:nvPr/>
        </p:nvSpPr>
        <p:spPr bwMode="auto">
          <a:xfrm>
            <a:off x="987425" y="3905250"/>
            <a:ext cx="7010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577850" indent="-577850" defTabSz="852488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>
                <a:sym typeface="Symbol" pitchFamily="18" charset="2"/>
              </a:rPr>
              <a:t>If the alternative hypothesis is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one-sided</a:t>
            </a:r>
            <a:r>
              <a:rPr lang="en-US" sz="2000">
                <a:sym typeface="Symbol" pitchFamily="18" charset="2"/>
              </a:rPr>
              <a:t>, reject the null hypothesis if</a:t>
            </a:r>
          </a:p>
          <a:p>
            <a:pPr marL="577850" indent="-577850" defTabSz="852488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endParaRPr lang="en-US" sz="2000">
              <a:sym typeface="Symbol" pitchFamily="18" charset="2"/>
            </a:endParaRPr>
          </a:p>
          <a:p>
            <a:pPr marL="577850" indent="-577850" defTabSz="852488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000">
                <a:sym typeface="Symbol" pitchFamily="18" charset="2"/>
              </a:rPr>
              <a:t>If the alternative hypothesis is </a:t>
            </a:r>
            <a:r>
              <a:rPr lang="en-US" sz="2000">
                <a:solidFill>
                  <a:srgbClr val="0000FF"/>
                </a:solidFill>
                <a:sym typeface="Symbol" pitchFamily="18" charset="2"/>
              </a:rPr>
              <a:t>two-sided</a:t>
            </a:r>
            <a:r>
              <a:rPr lang="en-US" sz="2000">
                <a:sym typeface="Symbol" pitchFamily="18" charset="2"/>
              </a:rPr>
              <a:t>, reject the null hypothesis if</a:t>
            </a:r>
            <a:endParaRPr lang="en-US" sz="2800"/>
          </a:p>
        </p:txBody>
      </p:sp>
      <p:graphicFrame>
        <p:nvGraphicFramePr>
          <p:cNvPr id="19492" name="Object 36"/>
          <p:cNvGraphicFramePr>
            <a:graphicFrameLocks noChangeAspect="1"/>
          </p:cNvGraphicFramePr>
          <p:nvPr/>
        </p:nvGraphicFramePr>
        <p:xfrm>
          <a:off x="3829050" y="4489450"/>
          <a:ext cx="1316038" cy="687388"/>
        </p:xfrm>
        <a:graphic>
          <a:graphicData uri="http://schemas.openxmlformats.org/presentationml/2006/ole">
            <p:oleObj spid="_x0000_s19492" name="Equation" r:id="rId4" imgW="26429400" imgH="13795560" progId="Equation.3">
              <p:embed/>
            </p:oleObj>
          </a:graphicData>
        </a:graphic>
      </p:graphicFrame>
      <p:graphicFrame>
        <p:nvGraphicFramePr>
          <p:cNvPr id="19493" name="Object 37"/>
          <p:cNvGraphicFramePr>
            <a:graphicFrameLocks noChangeAspect="1"/>
          </p:cNvGraphicFramePr>
          <p:nvPr/>
        </p:nvGraphicFramePr>
        <p:xfrm>
          <a:off x="3829050" y="5770563"/>
          <a:ext cx="1438275" cy="687387"/>
        </p:xfrm>
        <a:graphic>
          <a:graphicData uri="http://schemas.openxmlformats.org/presentationml/2006/ole">
            <p:oleObj spid="_x0000_s19493" name="Equation" r:id="rId5" imgW="28870200" imgH="13795560" progId="Equation.3">
              <p:embed/>
            </p:oleObj>
          </a:graphicData>
        </a:graphic>
      </p:graphicFrame>
      <p:sp>
        <p:nvSpPr>
          <p:cNvPr id="19498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9499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FF1C14E-F769-4722-B6D2-573C75D816D9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Sign Test for </a:t>
            </a:r>
            <a:br>
              <a:rPr lang="en-US" smtClean="0"/>
            </a:br>
            <a:r>
              <a:rPr lang="en-US" smtClean="0"/>
              <a:t>Single Population Median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smtClean="0"/>
              <a:t>The sign test can be used to test that a single </a:t>
            </a:r>
            <a:r>
              <a:rPr lang="en-US" smtClean="0">
                <a:solidFill>
                  <a:srgbClr val="0000FF"/>
                </a:solidFill>
              </a:rPr>
              <a:t>population median </a:t>
            </a:r>
            <a:r>
              <a:rPr lang="en-US" smtClean="0"/>
              <a:t>is equal to a specified value</a:t>
            </a:r>
          </a:p>
          <a:p>
            <a:pPr lvl="1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sz="2800" smtClean="0"/>
              <a:t>For small samples, use the binomial distribution</a:t>
            </a:r>
          </a:p>
          <a:p>
            <a:pPr lvl="1" eaLnBrk="1" hangingPunct="1">
              <a:spcBef>
                <a:spcPct val="50000"/>
              </a:spcBef>
              <a:spcAft>
                <a:spcPct val="20000"/>
              </a:spcAft>
            </a:pPr>
            <a:r>
              <a:rPr lang="en-US" sz="2800" smtClean="0"/>
              <a:t>For large samples, use the normal approximation</a:t>
            </a:r>
          </a:p>
        </p:txBody>
      </p:sp>
      <p:sp>
        <p:nvSpPr>
          <p:cNvPr id="7373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E512A5C-2215-4BB3-BB0A-D99EF4C8EBF2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0650" y="342900"/>
            <a:ext cx="72040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Nonparametric Tests for Independent Random Samples</a:t>
            </a:r>
          </a:p>
        </p:txBody>
      </p:sp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533400" y="1828800"/>
            <a:ext cx="8382000" cy="3886200"/>
          </a:xfrm>
          <a:prstGeom prst="rect">
            <a:avLst/>
          </a:prstGeom>
          <a:solidFill>
            <a:srgbClr val="FFFFFF"/>
          </a:solidFill>
          <a:ln w="38100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Used to compare two samples from two populations</a:t>
            </a:r>
            <a:r>
              <a:rPr lang="en-US"/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</a:rPr>
              <a:t>Assumptions: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two samples are </a:t>
            </a:r>
            <a:r>
              <a:rPr lang="en-US">
                <a:solidFill>
                  <a:srgbClr val="0000FF"/>
                </a:solidFill>
              </a:rPr>
              <a:t>independent </a:t>
            </a:r>
            <a:r>
              <a:rPr lang="en-US"/>
              <a:t>and random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value measured is a continuous variable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two distributions are identical except for a possible difference in the central location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The sample size from each population is at least 10</a:t>
            </a:r>
          </a:p>
        </p:txBody>
      </p:sp>
      <p:sp>
        <p:nvSpPr>
          <p:cNvPr id="7475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1369E13-D644-407D-BB0C-44DECAB90C24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4757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06388"/>
            <a:ext cx="7078662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01000" cy="4937125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FF"/>
                </a:solidFill>
              </a:rPr>
              <a:t>Consider two samples</a:t>
            </a:r>
          </a:p>
          <a:p>
            <a:pPr lvl="1" eaLnBrk="1" hangingPunct="1"/>
            <a:r>
              <a:rPr lang="en-US" smtClean="0"/>
              <a:t>Pool the two samples (combine into a singe list) but keep track of which sample each value came from</a:t>
            </a:r>
          </a:p>
          <a:p>
            <a:pPr lvl="1" eaLnBrk="1" hangingPunct="1"/>
            <a:r>
              <a:rPr lang="en-US" smtClean="0"/>
              <a:t>rank the values in the combined list in ascending order</a:t>
            </a:r>
          </a:p>
          <a:p>
            <a:pPr lvl="2" eaLnBrk="1" hangingPunct="1"/>
            <a:r>
              <a:rPr lang="en-US" sz="1800" smtClean="0"/>
              <a:t>For ties, assign each the average rank of the tied values</a:t>
            </a:r>
          </a:p>
          <a:p>
            <a:pPr lvl="1" eaLnBrk="1" hangingPunct="1"/>
            <a:r>
              <a:rPr lang="en-US" smtClean="0"/>
              <a:t>sum the resulting rankings separately for each sample</a:t>
            </a:r>
          </a:p>
          <a:p>
            <a:pPr eaLnBrk="1" hangingPunct="1"/>
            <a:r>
              <a:rPr lang="en-US" sz="2400" smtClean="0"/>
              <a:t>If the sum of rankings from one sample differs enough from the sum of rankings from the other sample, we conclude there is a difference in the population medians</a:t>
            </a:r>
          </a:p>
        </p:txBody>
      </p:sp>
      <p:sp>
        <p:nvSpPr>
          <p:cNvPr id="75779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7578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0C94710-ADF9-4093-9FEC-8B5BA5F2DA86}" type="slidenum">
              <a:rPr lang="en-US" smtClean="0">
                <a:latin typeface="Arial" charset="0"/>
                <a:cs typeface="Arial" charset="0"/>
              </a:rPr>
              <a:pPr/>
              <a:t>49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700" smtClean="0"/>
              <a:t>Does sample data conform to a hypothesized distribution?</a:t>
            </a:r>
          </a:p>
          <a:p>
            <a:pPr lvl="1" eaLnBrk="1" hangingPunct="1"/>
            <a:r>
              <a:rPr lang="en-US" sz="2700" smtClean="0">
                <a:solidFill>
                  <a:srgbClr val="0000FF"/>
                </a:solidFill>
              </a:rPr>
              <a:t>Examples:  </a:t>
            </a:r>
          </a:p>
          <a:p>
            <a:pPr lvl="2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400" smtClean="0"/>
              <a:t>Do sample results conform to specified expected probabilities?</a:t>
            </a:r>
          </a:p>
          <a:p>
            <a:pPr lvl="2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400" smtClean="0"/>
              <a:t>Are technical support calls equal across all days of the week? (i.e., do calls follow a uniform distribution?)</a:t>
            </a:r>
          </a:p>
          <a:p>
            <a:pPr lvl="2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sz="2400" smtClean="0"/>
              <a:t>Do measurements from a production process follow a normal distribution?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219200" y="136525"/>
            <a:ext cx="7772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Goodness-of-Fit Tests: </a:t>
            </a:r>
          </a:p>
          <a:p>
            <a:pPr algn="ctr">
              <a:lnSpc>
                <a:spcPct val="80000"/>
              </a:lnSpc>
            </a:pPr>
            <a:r>
              <a:rPr lang="en-US" sz="4000">
                <a:solidFill>
                  <a:schemeClr val="tx2"/>
                </a:solidFill>
              </a:rPr>
              <a:t>Specified Probabilities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DF8B023-AC74-4071-BAB6-674752E517FA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Mann-Whitney U Statistic</a:t>
            </a:r>
          </a:p>
        </p:txBody>
      </p:sp>
      <p:sp>
        <p:nvSpPr>
          <p:cNvPr id="204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/>
              <a:t>Consider  n</a:t>
            </a:r>
            <a:r>
              <a:rPr lang="en-US" sz="2400" baseline="-25000" smtClean="0"/>
              <a:t>1</a:t>
            </a:r>
            <a:r>
              <a:rPr lang="en-US" sz="2400" smtClean="0"/>
              <a:t>  observations from the first population and n</a:t>
            </a:r>
            <a:r>
              <a:rPr lang="en-US" sz="2400" baseline="-25000" smtClean="0"/>
              <a:t>2</a:t>
            </a:r>
            <a:r>
              <a:rPr lang="en-US" sz="2400" smtClean="0"/>
              <a:t>  observations from the second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Let  R</a:t>
            </a:r>
            <a:r>
              <a:rPr lang="en-US" sz="2400" baseline="-25000" smtClean="0"/>
              <a:t>1 </a:t>
            </a:r>
            <a:r>
              <a:rPr lang="en-US" sz="2400" smtClean="0"/>
              <a:t> denote the sum of the ranks of the observations from the first population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Mann-Whitney U statistic </a:t>
            </a:r>
            <a:r>
              <a:rPr lang="en-US" sz="2400" smtClean="0"/>
              <a:t>is 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816225" y="4379913"/>
          <a:ext cx="3702050" cy="933450"/>
        </p:xfrm>
        <a:graphic>
          <a:graphicData uri="http://schemas.openxmlformats.org/presentationml/2006/ole">
            <p:oleObj spid="_x0000_s20492" name="Equation" r:id="rId3" imgW="1562100" imgH="393700" progId="Equation.3">
              <p:embed/>
            </p:oleObj>
          </a:graphicData>
        </a:graphic>
      </p:graphicFrame>
      <p:sp>
        <p:nvSpPr>
          <p:cNvPr id="20495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049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B9F9822-3B22-405D-BF53-D088D2A63CFD}" type="slidenum">
              <a:rPr lang="en-US" smtClean="0">
                <a:latin typeface="Arial" charset="0"/>
                <a:cs typeface="Arial" charset="0"/>
              </a:rPr>
              <a:pPr/>
              <a:t>50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Mann-Whitney U Statistic</a:t>
            </a:r>
          </a:p>
        </p:txBody>
      </p:sp>
      <p:sp>
        <p:nvSpPr>
          <p:cNvPr id="215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3225"/>
            <a:ext cx="807720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null hypothesis is that the medians of the two population distributions are the same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Mann-Whitney U statistic </a:t>
            </a:r>
            <a:r>
              <a:rPr lang="en-US" sz="2400" smtClean="0"/>
              <a:t>has mean and variance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 for large sample sizes (both at least 10), the distribution of the random variable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is approximated by the normal distribution</a:t>
            </a:r>
          </a:p>
        </p:txBody>
      </p:sp>
      <p:sp>
        <p:nvSpPr>
          <p:cNvPr id="21544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3840163" y="2806700"/>
          <a:ext cx="1928812" cy="695325"/>
        </p:xfrm>
        <a:graphic>
          <a:graphicData uri="http://schemas.openxmlformats.org/presentationml/2006/ole">
            <p:oleObj spid="_x0000_s21539" name="Equation" r:id="rId3" imgW="34972200" imgH="12577320" progId="Equation.3">
              <p:embed/>
            </p:oleObj>
          </a:graphicData>
        </a:graphic>
      </p:graphicFrame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3181350" y="3598863"/>
          <a:ext cx="3486150" cy="693737"/>
        </p:xfrm>
        <a:graphic>
          <a:graphicData uri="http://schemas.openxmlformats.org/presentationml/2006/ole">
            <p:oleObj spid="_x0000_s21540" name="Equation" r:id="rId4" imgW="63448200" imgH="12577320" progId="Equation.3">
              <p:embed/>
            </p:oleObj>
          </a:graphicData>
        </a:graphic>
      </p:graphicFrame>
      <p:graphicFrame>
        <p:nvGraphicFramePr>
          <p:cNvPr id="21541" name="Object 37"/>
          <p:cNvGraphicFramePr>
            <a:graphicFrameLocks noChangeAspect="1"/>
          </p:cNvGraphicFramePr>
          <p:nvPr/>
        </p:nvGraphicFramePr>
        <p:xfrm>
          <a:off x="4159250" y="5148263"/>
          <a:ext cx="1314450" cy="812800"/>
        </p:xfrm>
        <a:graphic>
          <a:graphicData uri="http://schemas.openxmlformats.org/presentationml/2006/ole">
            <p:oleObj spid="_x0000_s21541" name="Equation" r:id="rId5" imgW="698400" imgH="431640" progId="Equation.3">
              <p:embed/>
            </p:oleObj>
          </a:graphicData>
        </a:graphic>
      </p:graphicFrame>
      <p:sp>
        <p:nvSpPr>
          <p:cNvPr id="21545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1546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04FEED9D-E1AE-43AA-85CD-7A7F3C626B15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Decision Rules for </a:t>
            </a:r>
            <a:br>
              <a:rPr lang="en-US" smtClean="0"/>
            </a:br>
            <a:r>
              <a:rPr lang="en-US" smtClean="0"/>
              <a:t>Mann-Whitney Test</a:t>
            </a:r>
          </a:p>
        </p:txBody>
      </p:sp>
      <p:sp>
        <p:nvSpPr>
          <p:cNvPr id="225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36713"/>
            <a:ext cx="8077200" cy="47640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000FF"/>
                </a:solidFill>
              </a:rPr>
              <a:t>decision rule </a:t>
            </a:r>
            <a:r>
              <a:rPr lang="en-US" sz="2400" smtClean="0"/>
              <a:t>for the null hypothesis that the two populations have the same medians:</a:t>
            </a:r>
          </a:p>
          <a:p>
            <a:pPr eaLnBrk="1" hangingPunct="1"/>
            <a:endParaRPr lang="en-US" sz="1200" smtClean="0"/>
          </a:p>
          <a:p>
            <a:pPr eaLnBrk="1" hangingPunct="1"/>
            <a:r>
              <a:rPr lang="en-US" sz="2400" smtClean="0"/>
              <a:t>For a one-sided upper-tailed alternative hypothesis: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For a one-sided lower-tailed hypothesis: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For a two-sided alternative hypothesis</a:t>
            </a:r>
            <a:r>
              <a:rPr lang="en-US" sz="2400" b="1" smtClean="0"/>
              <a:t>:</a:t>
            </a:r>
          </a:p>
          <a:p>
            <a:pPr eaLnBrk="1" hangingPunct="1"/>
            <a:endParaRPr lang="en-US" sz="2400" smtClean="0"/>
          </a:p>
        </p:txBody>
      </p:sp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2846388" y="3136900"/>
          <a:ext cx="3038475" cy="687388"/>
        </p:xfrm>
        <a:graphic>
          <a:graphicData uri="http://schemas.openxmlformats.org/presentationml/2006/ole">
            <p:oleObj spid="_x0000_s22563" name="Equation" r:id="rId3" imgW="1904760" imgH="431640" progId="Equation.3">
              <p:embed/>
            </p:oleObj>
          </a:graphicData>
        </a:graphic>
      </p:graphicFrame>
      <p:graphicFrame>
        <p:nvGraphicFramePr>
          <p:cNvPr id="22564" name="Object 36"/>
          <p:cNvGraphicFramePr>
            <a:graphicFrameLocks noChangeAspect="1"/>
          </p:cNvGraphicFramePr>
          <p:nvPr/>
        </p:nvGraphicFramePr>
        <p:xfrm>
          <a:off x="2919413" y="4489450"/>
          <a:ext cx="2895600" cy="687388"/>
        </p:xfrm>
        <a:graphic>
          <a:graphicData uri="http://schemas.openxmlformats.org/presentationml/2006/ole">
            <p:oleObj spid="_x0000_s22564" name="Equation" r:id="rId4" imgW="1815840" imgH="431640" progId="Equation.3">
              <p:embed/>
            </p:oleObj>
          </a:graphicData>
        </a:graphic>
      </p:graphicFrame>
      <p:graphicFrame>
        <p:nvGraphicFramePr>
          <p:cNvPr id="22565" name="Object 37"/>
          <p:cNvGraphicFramePr>
            <a:graphicFrameLocks noChangeAspect="1"/>
          </p:cNvGraphicFramePr>
          <p:nvPr/>
        </p:nvGraphicFramePr>
        <p:xfrm>
          <a:off x="1582738" y="5770563"/>
          <a:ext cx="6421437" cy="665162"/>
        </p:xfrm>
        <a:graphic>
          <a:graphicData uri="http://schemas.openxmlformats.org/presentationml/2006/ole">
            <p:oleObj spid="_x0000_s22565" name="Equation" r:id="rId5" imgW="4165560" imgH="431640" progId="Equation.3">
              <p:embed/>
            </p:oleObj>
          </a:graphicData>
        </a:graphic>
      </p:graphicFrame>
      <p:sp>
        <p:nvSpPr>
          <p:cNvPr id="2256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256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1844ADB-744E-4EC8-A5AA-1BAE098C47B8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title"/>
          </p:nvPr>
        </p:nvSpPr>
        <p:spPr>
          <a:xfrm>
            <a:off x="1279525" y="306388"/>
            <a:ext cx="74072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066800" y="1828800"/>
            <a:ext cx="7010400" cy="990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73152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2800">
                <a:solidFill>
                  <a:srgbClr val="0000FF"/>
                </a:solidFill>
              </a:rPr>
              <a:t>Claim:</a:t>
            </a:r>
            <a:r>
              <a:rPr lang="en-US" sz="2800"/>
              <a:t>  Median class size for Math is larger than the median class size for English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2800"/>
              <a:t>A random sample of 10 Math and 10 English classes is selected (samples do not have to be of equal size)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2800"/>
              <a:t>Rank the combined values and then determine rankings by original sample</a:t>
            </a:r>
          </a:p>
        </p:txBody>
      </p:sp>
      <p:pic>
        <p:nvPicPr>
          <p:cNvPr id="81924" name="Picture 6" descr="j015590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715000"/>
            <a:ext cx="1219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5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1926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E6DBD275-7272-4548-8A87-FE82AB4A95CF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9"/>
          <p:cNvSpPr>
            <a:spLocks noGrp="1" noChangeArrowheads="1"/>
          </p:cNvSpPr>
          <p:nvPr>
            <p:ph type="title"/>
          </p:nvPr>
        </p:nvSpPr>
        <p:spPr>
          <a:xfrm>
            <a:off x="1279525" y="306388"/>
            <a:ext cx="74072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841375" y="1563688"/>
            <a:ext cx="4419600" cy="587375"/>
          </a:xfrm>
        </p:spPr>
        <p:txBody>
          <a:bodyPr/>
          <a:lstStyle/>
          <a:p>
            <a:pPr eaLnBrk="1" hangingPunct="1"/>
            <a:r>
              <a:rPr lang="en-US" smtClean="0"/>
              <a:t>Suppose the results are:</a:t>
            </a:r>
          </a:p>
        </p:txBody>
      </p:sp>
      <p:graphicFrame>
        <p:nvGraphicFramePr>
          <p:cNvPr id="313362" name="Group 18"/>
          <p:cNvGraphicFramePr>
            <a:graphicFrameLocks noGrp="1"/>
          </p:cNvGraphicFramePr>
          <p:nvPr/>
        </p:nvGraphicFramePr>
        <p:xfrm>
          <a:off x="1938338" y="2076450"/>
          <a:ext cx="5257800" cy="4449763"/>
        </p:xfrm>
        <a:graphic>
          <a:graphicData uri="http://schemas.openxmlformats.org/drawingml/2006/table">
            <a:tbl>
              <a:tblPr/>
              <a:tblGrid>
                <a:gridCol w="2514600"/>
                <a:gridCol w="27432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size (Math, M)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size (English, 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78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95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82959" name="Picture 16" descr="j015590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715000"/>
            <a:ext cx="1219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6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296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CD313B8B-C12E-42A0-8A2B-5F0B65C1D806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657"/>
          <p:cNvSpPr>
            <a:spLocks noGrp="1" noChangeArrowheads="1"/>
          </p:cNvSpPr>
          <p:nvPr>
            <p:ph type="title"/>
          </p:nvPr>
        </p:nvSpPr>
        <p:spPr>
          <a:xfrm>
            <a:off x="1296988" y="207963"/>
            <a:ext cx="73707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graphicFrame>
        <p:nvGraphicFramePr>
          <p:cNvPr id="315026" name="Group 658"/>
          <p:cNvGraphicFramePr>
            <a:graphicFrameLocks noGrp="1"/>
          </p:cNvGraphicFramePr>
          <p:nvPr/>
        </p:nvGraphicFramePr>
        <p:xfrm>
          <a:off x="1828800" y="2057400"/>
          <a:ext cx="2209800" cy="4395788"/>
        </p:xfrm>
        <a:graphic>
          <a:graphicData uri="http://schemas.openxmlformats.org/drawingml/2006/table">
            <a:tbl>
              <a:tblPr/>
              <a:tblGrid>
                <a:gridCol w="1039813"/>
                <a:gridCol w="116998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027" name="Group 659"/>
          <p:cNvGraphicFramePr>
            <a:graphicFrameLocks noGrp="1"/>
          </p:cNvGraphicFramePr>
          <p:nvPr/>
        </p:nvGraphicFramePr>
        <p:xfrm>
          <a:off x="4724400" y="2057400"/>
          <a:ext cx="2225675" cy="4419600"/>
        </p:xfrm>
        <a:graphic>
          <a:graphicData uri="http://schemas.openxmlformats.org/drawingml/2006/table">
            <a:tbl>
              <a:tblPr/>
              <a:tblGrid>
                <a:gridCol w="1108075"/>
                <a:gridCol w="11176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Size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81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852488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0" fontAlgn="b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</a:tbl>
          </a:graphicData>
        </a:graphic>
      </p:graphicFrame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2047875" y="1527175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Ranking for combined samples</a:t>
            </a:r>
          </a:p>
        </p:txBody>
      </p:sp>
      <p:sp>
        <p:nvSpPr>
          <p:cNvPr id="84029" name="AutoShape 61"/>
          <p:cNvSpPr>
            <a:spLocks/>
          </p:cNvSpPr>
          <p:nvPr/>
        </p:nvSpPr>
        <p:spPr bwMode="auto">
          <a:xfrm flipH="1">
            <a:off x="1901825" y="4124325"/>
            <a:ext cx="155575" cy="987425"/>
          </a:xfrm>
          <a:prstGeom prst="rightBrace">
            <a:avLst>
              <a:gd name="adj1" fmla="val 5289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1069975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tied</a:t>
            </a: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84032" name="Picture 65" descr="j015590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715000"/>
            <a:ext cx="1219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033" name="Footer Placeholder 1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4034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A8786E79-6939-477B-9B09-8C2CD9191DE3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44"/>
          <p:cNvSpPr>
            <a:spLocks noGrp="1" noChangeArrowheads="1"/>
          </p:cNvSpPr>
          <p:nvPr>
            <p:ph type="title"/>
          </p:nvPr>
        </p:nvSpPr>
        <p:spPr>
          <a:xfrm>
            <a:off x="1279525" y="306388"/>
            <a:ext cx="74072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401638" y="1819275"/>
            <a:ext cx="1755775" cy="1536700"/>
          </a:xfrm>
        </p:spPr>
        <p:txBody>
          <a:bodyPr/>
          <a:lstStyle/>
          <a:p>
            <a:pPr eaLnBrk="1" hangingPunct="1"/>
            <a:r>
              <a:rPr lang="en-US" sz="2400" smtClean="0"/>
              <a:t>Rank by original sample:</a:t>
            </a:r>
          </a:p>
        </p:txBody>
      </p:sp>
      <p:graphicFrame>
        <p:nvGraphicFramePr>
          <p:cNvPr id="315446" name="Group 54"/>
          <p:cNvGraphicFramePr>
            <a:graphicFrameLocks noGrp="1"/>
          </p:cNvGraphicFramePr>
          <p:nvPr/>
        </p:nvGraphicFramePr>
        <p:xfrm>
          <a:off x="2341563" y="1636713"/>
          <a:ext cx="6480175" cy="4846637"/>
        </p:xfrm>
        <a:graphic>
          <a:graphicData uri="http://schemas.openxmlformats.org/drawingml/2006/table">
            <a:tbl>
              <a:tblPr/>
              <a:tblGrid>
                <a:gridCol w="208280"/>
                <a:gridCol w="1370013"/>
                <a:gridCol w="208280"/>
                <a:gridCol w="1493838"/>
                <a:gridCol w="1692275"/>
                <a:gridCol w="1508125"/>
              </a:tblGrid>
              <a:tr h="762000"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size (Math, M)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size (English, 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Rank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1085850">
                <a:tc gridSpan="3"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78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66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62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95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81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4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1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9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3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9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 = 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 = 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3" name="Text Box 3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85024" name="Picture 41" descr="j015590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715000"/>
            <a:ext cx="1219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25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5026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78D86CF-D5F6-419D-B330-8F5882BFFC31}" type="slidenum">
              <a:rPr lang="en-US" smtClean="0">
                <a:latin typeface="Arial" charset="0"/>
                <a:cs typeface="Arial" charset="0"/>
              </a:rPr>
              <a:pPr/>
              <a:t>56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15"/>
          <p:cNvSpPr>
            <a:spLocks noGrp="1" noChangeArrowheads="1"/>
          </p:cNvSpPr>
          <p:nvPr>
            <p:ph type="title"/>
          </p:nvPr>
        </p:nvSpPr>
        <p:spPr>
          <a:xfrm>
            <a:off x="1279525" y="306388"/>
            <a:ext cx="74072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sp>
        <p:nvSpPr>
          <p:cNvPr id="23566" name="Rectangle 3"/>
          <p:cNvSpPr>
            <a:spLocks noChangeArrowheads="1"/>
          </p:cNvSpPr>
          <p:nvPr/>
        </p:nvSpPr>
        <p:spPr bwMode="auto">
          <a:xfrm>
            <a:off x="4495800" y="1974850"/>
            <a:ext cx="4191000" cy="22590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Median</a:t>
            </a:r>
            <a:r>
              <a:rPr lang="en-US" sz="2800" baseline="-25000"/>
              <a:t>M</a:t>
            </a:r>
            <a:r>
              <a:rPr lang="en-US" sz="2800"/>
              <a:t> ≤ Median</a:t>
            </a:r>
            <a:r>
              <a:rPr lang="en-US" sz="2800" baseline="-25000"/>
              <a:t>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aseline="-25000"/>
              <a:t>		(Math median is not greater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aseline="-25000"/>
              <a:t>		 than English median)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800" baseline="-250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A</a:t>
            </a:r>
            <a:r>
              <a:rPr lang="en-US" sz="2800"/>
              <a:t>: Median</a:t>
            </a:r>
            <a:r>
              <a:rPr lang="en-US" sz="2800" baseline="-25000"/>
              <a:t>M</a:t>
            </a:r>
            <a:r>
              <a:rPr lang="en-US" sz="2800"/>
              <a:t> &gt; Median</a:t>
            </a:r>
            <a:r>
              <a:rPr lang="en-US" sz="2800" baseline="-25000"/>
              <a:t>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aseline="-25000"/>
              <a:t>		(Math median is larger)</a:t>
            </a:r>
          </a:p>
        </p:txBody>
      </p:sp>
      <p:sp>
        <p:nvSpPr>
          <p:cNvPr id="23567" name="Rectangle 4"/>
          <p:cNvSpPr>
            <a:spLocks noChangeArrowheads="1"/>
          </p:cNvSpPr>
          <p:nvPr/>
        </p:nvSpPr>
        <p:spPr bwMode="auto">
          <a:xfrm>
            <a:off x="533400" y="1974850"/>
            <a:ext cx="3505200" cy="101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Claim:  </a:t>
            </a:r>
            <a:r>
              <a:rPr lang="en-US" sz="2000"/>
              <a:t>Median class size for Math is larger than the median class size for English</a:t>
            </a:r>
          </a:p>
        </p:txBody>
      </p:sp>
      <p:sp>
        <p:nvSpPr>
          <p:cNvPr id="23568" name="Line 5"/>
          <p:cNvSpPr>
            <a:spLocks noChangeShapeType="1"/>
          </p:cNvSpPr>
          <p:nvPr/>
        </p:nvSpPr>
        <p:spPr bwMode="auto">
          <a:xfrm>
            <a:off x="4038600" y="24780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169988" y="4562475"/>
          <a:ext cx="7045325" cy="725488"/>
        </p:xfrm>
        <a:graphic>
          <a:graphicData uri="http://schemas.openxmlformats.org/presentationml/2006/ole">
            <p:oleObj spid="_x0000_s23564" name="Equation" r:id="rId3" imgW="3810000" imgH="393700" progId="Equation.3">
              <p:embed/>
            </p:oleObj>
          </a:graphicData>
        </a:graphic>
      </p:graphicFrame>
      <p:sp>
        <p:nvSpPr>
          <p:cNvPr id="23569" name="Text Box 9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pic>
        <p:nvPicPr>
          <p:cNvPr id="23570" name="Picture 13" descr="j0155901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715000"/>
            <a:ext cx="12192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1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3572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9C8C2A89-105A-47BB-8E9F-C68ACECEA59B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9"/>
          <p:cNvSpPr>
            <a:spLocks noGrp="1" noChangeArrowheads="1"/>
          </p:cNvSpPr>
          <p:nvPr>
            <p:ph type="title"/>
          </p:nvPr>
        </p:nvSpPr>
        <p:spPr>
          <a:xfrm>
            <a:off x="1279525" y="306388"/>
            <a:ext cx="7407275" cy="892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Mann-Whitney U-Test Example</a:t>
            </a:r>
          </a:p>
        </p:txBody>
      </p:sp>
      <p:sp>
        <p:nvSpPr>
          <p:cNvPr id="24603" name="Rectangle 12"/>
          <p:cNvSpPr>
            <a:spLocks noGrp="1" noChangeArrowheads="1"/>
          </p:cNvSpPr>
          <p:nvPr>
            <p:ph idx="1"/>
          </p:nvPr>
        </p:nvSpPr>
        <p:spPr>
          <a:xfrm>
            <a:off x="787400" y="4014788"/>
            <a:ext cx="8077200" cy="2595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The decision rule for this one-sided upper-tailed alternative hypothesis: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For </a:t>
            </a:r>
            <a:r>
              <a:rPr lang="en-US" sz="2000" smtClean="0">
                <a:sym typeface="Symbol" pitchFamily="18" charset="2"/>
              </a:rPr>
              <a:t> = 0.05, -z</a:t>
            </a:r>
            <a:r>
              <a:rPr lang="en-US" sz="2000" baseline="-25000" smtClean="0">
                <a:sym typeface="Symbol" pitchFamily="18" charset="2"/>
              </a:rPr>
              <a:t></a:t>
            </a:r>
            <a:r>
              <a:rPr lang="en-US" sz="2000" smtClean="0">
                <a:sym typeface="Symbol" pitchFamily="18" charset="2"/>
              </a:rPr>
              <a:t> = -1.645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FF"/>
                </a:solidFill>
                <a:sym typeface="Symbol" pitchFamily="18" charset="2"/>
              </a:rPr>
              <a:t>The calculated Z value is not in the rejection region</a:t>
            </a:r>
            <a:r>
              <a:rPr lang="en-US" sz="2000" smtClean="0">
                <a:sym typeface="Symbol" pitchFamily="18" charset="2"/>
              </a:rPr>
              <a:t>, so we conclude that there is not sufficient evidence of difference in class size medians</a:t>
            </a:r>
          </a:p>
        </p:txBody>
      </p:sp>
      <p:sp>
        <p:nvSpPr>
          <p:cNvPr id="24604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1098550" y="2482850"/>
          <a:ext cx="7277100" cy="1370013"/>
        </p:xfrm>
        <a:graphic>
          <a:graphicData uri="http://schemas.openxmlformats.org/presentationml/2006/ole">
            <p:oleObj spid="_x0000_s24600" name="Equation" r:id="rId3" imgW="4254480" imgH="799920" progId="Equation.3">
              <p:embed/>
            </p:oleObj>
          </a:graphicData>
        </a:graphic>
      </p:graphicFrame>
      <p:sp>
        <p:nvSpPr>
          <p:cNvPr id="24605" name="Rectangle 11"/>
          <p:cNvSpPr>
            <a:spLocks noChangeArrowheads="1"/>
          </p:cNvSpPr>
          <p:nvPr/>
        </p:nvSpPr>
        <p:spPr bwMode="auto">
          <a:xfrm>
            <a:off x="987425" y="1600200"/>
            <a:ext cx="2816225" cy="8048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H</a:t>
            </a:r>
            <a:r>
              <a:rPr lang="en-US" sz="2000" baseline="-25000"/>
              <a:t>0</a:t>
            </a:r>
            <a:r>
              <a:rPr lang="en-US" sz="2000"/>
              <a:t>: Median</a:t>
            </a:r>
            <a:r>
              <a:rPr lang="en-US" sz="2000" baseline="-25000"/>
              <a:t>M</a:t>
            </a:r>
            <a:r>
              <a:rPr lang="en-US" sz="2000"/>
              <a:t> ≤ Median</a:t>
            </a:r>
            <a:r>
              <a:rPr lang="en-US" sz="2000" baseline="-25000"/>
              <a:t>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H</a:t>
            </a:r>
            <a:r>
              <a:rPr lang="en-US" sz="2000" baseline="-25000"/>
              <a:t>A</a:t>
            </a:r>
            <a:r>
              <a:rPr lang="en-US" sz="2000"/>
              <a:t>: Median</a:t>
            </a:r>
            <a:r>
              <a:rPr lang="en-US" sz="2000" baseline="-25000"/>
              <a:t>M</a:t>
            </a:r>
            <a:r>
              <a:rPr lang="en-US" sz="2000"/>
              <a:t> &gt; Median</a:t>
            </a:r>
            <a:r>
              <a:rPr lang="en-US" sz="2000" baseline="-25000"/>
              <a:t>E</a:t>
            </a:r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2832100" y="4525963"/>
          <a:ext cx="3038475" cy="687387"/>
        </p:xfrm>
        <a:graphic>
          <a:graphicData uri="http://schemas.openxmlformats.org/presentationml/2006/ole">
            <p:oleObj spid="_x0000_s24601" name="Equation" r:id="rId4" imgW="1904760" imgH="431640" progId="Equation.3">
              <p:embed/>
            </p:oleObj>
          </a:graphicData>
        </a:graphic>
      </p:graphicFrame>
      <p:sp>
        <p:nvSpPr>
          <p:cNvPr id="2460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4607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27622F1-F6BD-4567-A20E-D5D07D35F154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Wilcoxon Rank Sum Test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>
          <a:xfrm>
            <a:off x="1249363" y="1828800"/>
            <a:ext cx="7437437" cy="453231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Similar to Mann-Whitney U test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Results will be the same for both tests</a:t>
            </a: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May be easier to apply</a:t>
            </a:r>
          </a:p>
        </p:txBody>
      </p:sp>
      <p:sp>
        <p:nvSpPr>
          <p:cNvPr id="890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B2746626-6E68-4278-B7B0-6DBF0CE21162}" type="slidenum">
              <a:rPr lang="en-US" smtClean="0">
                <a:latin typeface="Arial" charset="0"/>
                <a:cs typeface="Arial" charset="0"/>
              </a:rPr>
              <a:pPr/>
              <a:t>59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ChangeArrowheads="1"/>
          </p:cNvSpPr>
          <p:nvPr/>
        </p:nvSpPr>
        <p:spPr bwMode="auto">
          <a:xfrm>
            <a:off x="2057400" y="2971800"/>
            <a:ext cx="5330825" cy="3505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77200" cy="4078288"/>
          </a:xfrm>
        </p:spPr>
        <p:txBody>
          <a:bodyPr>
            <a:spAutoFit/>
          </a:bodyPr>
          <a:lstStyle/>
          <a:p>
            <a:pPr eaLnBrk="1" hangingPunct="1"/>
            <a:r>
              <a:rPr lang="en-US" sz="2400" smtClean="0"/>
              <a:t>Are technical support calls equal across all days of the week? (i.e., do calls follow a uniform distribution?)</a:t>
            </a:r>
            <a:endParaRPr lang="en-US" sz="3200" smtClean="0"/>
          </a:p>
          <a:p>
            <a:pPr lvl="1" eaLnBrk="1" hangingPunct="1"/>
            <a:r>
              <a:rPr lang="en-US" smtClean="0"/>
              <a:t>Sample data for 10 days per day of week: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800" smtClean="0"/>
              <a:t>			</a:t>
            </a:r>
            <a:r>
              <a:rPr lang="en-US" sz="2800" b="1" smtClean="0"/>
              <a:t>		</a:t>
            </a:r>
            <a:r>
              <a:rPr lang="en-US" sz="2000" b="1" u="sng" smtClean="0"/>
              <a:t>Sum of calls for this day</a:t>
            </a:r>
            <a:r>
              <a:rPr lang="en-US" sz="2000" b="1" smtClean="0"/>
              <a:t>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Monday		    290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Tuesday		    250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Wednesday		    238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Thursday		    257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Friday			    265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Saturday		    230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/>
              <a:t>		Sunday			    192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219200" y="493713"/>
            <a:ext cx="7632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Chi-Square Goodness-of-Fit Test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570788" y="12192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754563" y="59436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ym typeface="Symbol" pitchFamily="18" charset="2"/>
              </a:rPr>
              <a:t> = 1722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5257800" y="59436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304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8F5E3BE-D9E2-4B4E-84F9-288F30AC32A9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Wilcoxon Rank Sum Test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>
          <a:xfrm>
            <a:off x="1133475" y="1673225"/>
            <a:ext cx="7534275" cy="47275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n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observations from the first population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n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observations from the second population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Pool the samples and rank the observations in ascending order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>
                <a:sym typeface="Symbol" pitchFamily="18" charset="2"/>
              </a:rPr>
              <a:t>Let T denote the sum of the ranks of the observations from the first population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(T in the Wilcoxon Rank Sum Test is the same as 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in the Mann-Whitney U Test)  </a:t>
            </a:r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90116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011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FBEDE62-22AA-45BB-BED3-D43326CBCDEC}" type="slidenum">
              <a:rPr lang="en-US" smtClean="0">
                <a:latin typeface="Arial" charset="0"/>
                <a:cs typeface="Arial" charset="0"/>
              </a:rPr>
              <a:pPr/>
              <a:t>60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Wilcoxon Rank Sum Test</a:t>
            </a:r>
          </a:p>
        </p:txBody>
      </p:sp>
      <p:sp>
        <p:nvSpPr>
          <p:cNvPr id="2563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5048250"/>
          </a:xfrm>
        </p:spPr>
        <p:txBody>
          <a:bodyPr/>
          <a:lstStyle/>
          <a:p>
            <a:pPr eaLnBrk="1" hangingPunct="1"/>
            <a:r>
              <a:rPr lang="en-US" sz="2400" smtClean="0">
                <a:sym typeface="Symbol" pitchFamily="18" charset="2"/>
              </a:rPr>
              <a:t>The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Wilcoxon Rank Sum Statistic, T</a:t>
            </a:r>
            <a:r>
              <a:rPr lang="en-US" sz="2400" smtClean="0">
                <a:solidFill>
                  <a:schemeClr val="folHlink"/>
                </a:solidFill>
                <a:sym typeface="Symbol" pitchFamily="18" charset="2"/>
              </a:rPr>
              <a:t>,</a:t>
            </a:r>
            <a:r>
              <a:rPr lang="en-US" sz="2400" smtClean="0">
                <a:sym typeface="Symbol" pitchFamily="18" charset="2"/>
              </a:rPr>
              <a:t> has mean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And variance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1800" smtClean="0">
              <a:sym typeface="Symbol" pitchFamily="18" charset="2"/>
            </a:endParaRPr>
          </a:p>
          <a:p>
            <a:pPr eaLnBrk="1" hangingPunct="1"/>
            <a:r>
              <a:rPr lang="en-US" sz="2400" smtClean="0">
                <a:sym typeface="Symbol" pitchFamily="18" charset="2"/>
              </a:rPr>
              <a:t>Then, for large samples (n</a:t>
            </a:r>
            <a:r>
              <a:rPr lang="en-US" sz="2400" baseline="-25000" smtClean="0">
                <a:sym typeface="Symbol" pitchFamily="18" charset="2"/>
              </a:rPr>
              <a:t>1</a:t>
            </a:r>
            <a:r>
              <a:rPr lang="en-US" sz="2400" smtClean="0">
                <a:sym typeface="Symbol" pitchFamily="18" charset="2"/>
              </a:rPr>
              <a:t>  10 and n</a:t>
            </a:r>
            <a:r>
              <a:rPr lang="en-US" sz="2400" baseline="-25000" smtClean="0">
                <a:sym typeface="Symbol" pitchFamily="18" charset="2"/>
              </a:rPr>
              <a:t>2</a:t>
            </a:r>
            <a:r>
              <a:rPr lang="en-US" sz="2400" smtClean="0">
                <a:sym typeface="Symbol" pitchFamily="18" charset="2"/>
              </a:rPr>
              <a:t>  10) the distribution of the random variable</a:t>
            </a: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/>
            <a:endParaRPr lang="en-US" sz="24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	is approximated by the normal distribution</a:t>
            </a:r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3108325" y="2112963"/>
          <a:ext cx="2784475" cy="657225"/>
        </p:xfrm>
        <a:graphic>
          <a:graphicData uri="http://schemas.openxmlformats.org/presentationml/2006/ole">
            <p:oleObj spid="_x0000_s25632" name="Equation" r:id="rId3" imgW="53278200" imgH="12577320" progId="Equation.3">
              <p:embed/>
            </p:oleObj>
          </a:graphicData>
        </a:graphic>
      </p:graphicFrame>
      <p:graphicFrame>
        <p:nvGraphicFramePr>
          <p:cNvPr id="25633" name="Object 33"/>
          <p:cNvGraphicFramePr>
            <a:graphicFrameLocks noChangeAspect="1"/>
          </p:cNvGraphicFramePr>
          <p:nvPr/>
        </p:nvGraphicFramePr>
        <p:xfrm>
          <a:off x="2925763" y="3429000"/>
          <a:ext cx="3305175" cy="661988"/>
        </p:xfrm>
        <a:graphic>
          <a:graphicData uri="http://schemas.openxmlformats.org/presentationml/2006/ole">
            <p:oleObj spid="_x0000_s25633" name="Equation" r:id="rId4" imgW="63041400" imgH="12577320" progId="Equation.3">
              <p:embed/>
            </p:oleObj>
          </a:graphicData>
        </a:graphic>
      </p:graphicFrame>
      <p:graphicFrame>
        <p:nvGraphicFramePr>
          <p:cNvPr id="25634" name="Object 34"/>
          <p:cNvGraphicFramePr>
            <a:graphicFrameLocks noChangeAspect="1"/>
          </p:cNvGraphicFramePr>
          <p:nvPr/>
        </p:nvGraphicFramePr>
        <p:xfrm>
          <a:off x="3949700" y="5038725"/>
          <a:ext cx="1208088" cy="746125"/>
        </p:xfrm>
        <a:graphic>
          <a:graphicData uri="http://schemas.openxmlformats.org/presentationml/2006/ole">
            <p:oleObj spid="_x0000_s25634" name="Equation" r:id="rId5" imgW="22361400" imgH="13795560" progId="Equation.3">
              <p:embed/>
            </p:oleObj>
          </a:graphicData>
        </a:graphic>
      </p:graphicFrame>
      <p:sp>
        <p:nvSpPr>
          <p:cNvPr id="25638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5639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409EAEC-187E-4075-8600-014645DCADC1}" type="slidenum">
              <a:rPr lang="en-US" smtClean="0">
                <a:latin typeface="Arial" charset="0"/>
                <a:cs typeface="Arial" charset="0"/>
              </a:rPr>
              <a:pPr/>
              <a:t>61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ChangeArrowheads="1"/>
          </p:cNvSpPr>
          <p:nvPr/>
        </p:nvSpPr>
        <p:spPr bwMode="auto">
          <a:xfrm>
            <a:off x="3581400" y="5784850"/>
            <a:ext cx="19812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3"/>
          <p:cNvSpPr>
            <a:spLocks noChangeArrowheads="1"/>
          </p:cNvSpPr>
          <p:nvPr/>
        </p:nvSpPr>
        <p:spPr bwMode="auto">
          <a:xfrm>
            <a:off x="3581400" y="4870450"/>
            <a:ext cx="1981200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1143000" y="3956050"/>
            <a:ext cx="2667000" cy="4572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5"/>
          <p:cNvSpPr>
            <a:spLocks noGrp="1" noChangeArrowheads="1"/>
          </p:cNvSpPr>
          <p:nvPr>
            <p:ph type="title"/>
          </p:nvPr>
        </p:nvSpPr>
        <p:spPr>
          <a:xfrm>
            <a:off x="1406525" y="207963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Rank Sum Example</a:t>
            </a:r>
          </a:p>
        </p:txBody>
      </p:sp>
      <p:sp>
        <p:nvSpPr>
          <p:cNvPr id="93189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8077200" cy="4495800"/>
          </a:xfrm>
        </p:spPr>
        <p:txBody>
          <a:bodyPr/>
          <a:lstStyle/>
          <a:p>
            <a:pPr eaLnBrk="1" hangingPunct="1"/>
            <a:r>
              <a:rPr lang="en-US" smtClean="0"/>
              <a:t>We wish to test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</a:t>
            </a:r>
            <a:r>
              <a:rPr lang="en-US" smtClean="0">
                <a:sym typeface="Symbol" pitchFamily="18" charset="2"/>
              </a:rPr>
              <a:t> = 0.05</a:t>
            </a:r>
          </a:p>
          <a:p>
            <a:pPr eaLnBrk="1" hangingPunct="1"/>
            <a:r>
              <a:rPr lang="en-US" smtClean="0"/>
              <a:t>Suppose two samples are obtained:</a:t>
            </a:r>
          </a:p>
          <a:p>
            <a:pPr eaLnBrk="1" hangingPunct="1"/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 = 40 , n</a:t>
            </a:r>
            <a:r>
              <a:rPr lang="en-US" baseline="-25000" smtClean="0"/>
              <a:t>2</a:t>
            </a:r>
            <a:r>
              <a:rPr lang="en-US" smtClean="0"/>
              <a:t> = 50</a:t>
            </a:r>
          </a:p>
          <a:p>
            <a:pPr eaLnBrk="1" hangingPunct="1"/>
            <a:r>
              <a:rPr lang="en-US" smtClean="0"/>
              <a:t>When rankings are completed, the sum of ranks for sample 1 is  </a:t>
            </a:r>
            <a:r>
              <a:rPr lang="en-US" smtClean="0">
                <a:sym typeface="Symbol" pitchFamily="18" charset="2"/>
              </a:rPr>
              <a:t>R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 = 1475 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= T </a:t>
            </a:r>
          </a:p>
          <a:p>
            <a:pPr eaLnBrk="1" hangingPunct="1"/>
            <a:r>
              <a:rPr lang="en-US" smtClean="0"/>
              <a:t>When rankings are completed, the sum of ranks for sample 2 is  </a:t>
            </a:r>
            <a:r>
              <a:rPr lang="en-US" smtClean="0">
                <a:sym typeface="Symbol" pitchFamily="18" charset="2"/>
              </a:rPr>
              <a:t>R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 = 2620</a:t>
            </a:r>
          </a:p>
        </p:txBody>
      </p:sp>
      <p:sp>
        <p:nvSpPr>
          <p:cNvPr id="93190" name="Rectangle 7"/>
          <p:cNvSpPr>
            <a:spLocks noChangeArrowheads="1"/>
          </p:cNvSpPr>
          <p:nvPr/>
        </p:nvSpPr>
        <p:spPr bwMode="auto">
          <a:xfrm>
            <a:off x="3949700" y="1600200"/>
            <a:ext cx="41910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Median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</a:t>
            </a:r>
            <a:r>
              <a:rPr lang="en-US" sz="2800"/>
              <a:t> Median</a:t>
            </a:r>
            <a:r>
              <a:rPr lang="en-US" sz="2800" baseline="-25000"/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1</a:t>
            </a:r>
            <a:r>
              <a:rPr lang="en-US" sz="2800"/>
              <a:t>: Median</a:t>
            </a:r>
            <a:r>
              <a:rPr lang="en-US" sz="2800" baseline="-25000"/>
              <a:t>1</a:t>
            </a:r>
            <a:r>
              <a:rPr lang="en-US" sz="2800"/>
              <a:t> &lt; Median</a:t>
            </a:r>
            <a:r>
              <a:rPr lang="en-US" sz="2800" baseline="-25000"/>
              <a:t>2</a:t>
            </a:r>
          </a:p>
        </p:txBody>
      </p:sp>
      <p:sp>
        <p:nvSpPr>
          <p:cNvPr id="93191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93192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4A2960E-4A08-4A59-9481-8B6CC22D0D58}" type="slidenum">
              <a:rPr lang="en-US" smtClean="0">
                <a:latin typeface="Arial" charset="0"/>
                <a:cs typeface="Arial" charset="0"/>
              </a:rPr>
              <a:pPr/>
              <a:t>62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Rectangle 13"/>
          <p:cNvSpPr>
            <a:spLocks noGrp="1" noChangeArrowheads="1"/>
          </p:cNvSpPr>
          <p:nvPr>
            <p:ph type="title"/>
          </p:nvPr>
        </p:nvSpPr>
        <p:spPr>
          <a:xfrm>
            <a:off x="1406525" y="207963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Rank Sum Example</a:t>
            </a:r>
          </a:p>
        </p:txBody>
      </p:sp>
      <p:sp>
        <p:nvSpPr>
          <p:cNvPr id="26639" name="Rectangle 6"/>
          <p:cNvSpPr>
            <a:spLocks noChangeArrowheads="1"/>
          </p:cNvSpPr>
          <p:nvPr/>
        </p:nvSpPr>
        <p:spPr bwMode="auto">
          <a:xfrm>
            <a:off x="549275" y="1746250"/>
            <a:ext cx="6510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Using the normal approximation:</a:t>
            </a:r>
          </a:p>
        </p:txBody>
      </p:sp>
      <p:sp>
        <p:nvSpPr>
          <p:cNvPr id="26640" name="Text Box 8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415925" y="2478088"/>
          <a:ext cx="8312150" cy="1570037"/>
        </p:xfrm>
        <a:graphic>
          <a:graphicData uri="http://schemas.openxmlformats.org/presentationml/2006/ole">
            <p:oleObj spid="_x0000_s26637" name="Equation" r:id="rId3" imgW="4241520" imgH="799920" progId="Equation.3">
              <p:embed/>
            </p:oleObj>
          </a:graphicData>
        </a:graphic>
      </p:graphicFrame>
      <p:sp>
        <p:nvSpPr>
          <p:cNvPr id="26641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6642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F3E7349-6A28-4742-8C05-7456350D62DB}" type="slidenum">
              <a:rPr lang="en-US" smtClean="0">
                <a:latin typeface="Arial" charset="0"/>
                <a:cs typeface="Arial" charset="0"/>
              </a:rPr>
              <a:pPr/>
              <a:t>63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4" name="Rectangle 27"/>
          <p:cNvSpPr>
            <a:spLocks noGrp="1" noChangeArrowheads="1"/>
          </p:cNvSpPr>
          <p:nvPr>
            <p:ph type="title"/>
          </p:nvPr>
        </p:nvSpPr>
        <p:spPr>
          <a:xfrm>
            <a:off x="1406525" y="209550"/>
            <a:ext cx="70786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Wilcoxon Rank Sum Example</a:t>
            </a:r>
          </a:p>
        </p:txBody>
      </p:sp>
      <p:sp>
        <p:nvSpPr>
          <p:cNvPr id="27675" name="Rectangle 2"/>
          <p:cNvSpPr>
            <a:spLocks noChangeArrowheads="1"/>
          </p:cNvSpPr>
          <p:nvPr/>
        </p:nvSpPr>
        <p:spPr bwMode="auto">
          <a:xfrm>
            <a:off x="4827588" y="4525963"/>
            <a:ext cx="8382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Freeform 3"/>
          <p:cNvSpPr>
            <a:spLocks/>
          </p:cNvSpPr>
          <p:nvPr/>
        </p:nvSpPr>
        <p:spPr bwMode="auto">
          <a:xfrm flipH="1">
            <a:off x="5105400" y="2819400"/>
            <a:ext cx="762000" cy="377825"/>
          </a:xfrm>
          <a:custGeom>
            <a:avLst/>
            <a:gdLst>
              <a:gd name="T0" fmla="*/ 0 w 549"/>
              <a:gd name="T1" fmla="*/ 2147483647 h 238"/>
              <a:gd name="T2" fmla="*/ 2147483647 w 549"/>
              <a:gd name="T3" fmla="*/ 0 h 238"/>
              <a:gd name="T4" fmla="*/ 2147483647 w 549"/>
              <a:gd name="T5" fmla="*/ 2147483647 h 238"/>
              <a:gd name="T6" fmla="*/ 2147483647 w 549"/>
              <a:gd name="T7" fmla="*/ 2147483647 h 238"/>
              <a:gd name="T8" fmla="*/ 2147483647 w 549"/>
              <a:gd name="T9" fmla="*/ 2147483647 h 238"/>
              <a:gd name="T10" fmla="*/ 2147483647 w 549"/>
              <a:gd name="T11" fmla="*/ 2147483647 h 238"/>
              <a:gd name="T12" fmla="*/ 2147483647 w 549"/>
              <a:gd name="T13" fmla="*/ 2147483647 h 238"/>
              <a:gd name="T14" fmla="*/ 2147483647 w 549"/>
              <a:gd name="T15" fmla="*/ 2147483647 h 238"/>
              <a:gd name="T16" fmla="*/ 0 w 549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9"/>
              <a:gd name="T28" fmla="*/ 0 h 238"/>
              <a:gd name="T29" fmla="*/ 549 w 549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9" h="238">
                <a:moveTo>
                  <a:pt x="0" y="238"/>
                </a:moveTo>
                <a:lnTo>
                  <a:pt x="3" y="0"/>
                </a:lnTo>
                <a:lnTo>
                  <a:pt x="103" y="84"/>
                </a:lnTo>
                <a:lnTo>
                  <a:pt x="199" y="130"/>
                </a:lnTo>
                <a:lnTo>
                  <a:pt x="294" y="163"/>
                </a:lnTo>
                <a:lnTo>
                  <a:pt x="438" y="180"/>
                </a:lnTo>
                <a:lnTo>
                  <a:pt x="549" y="190"/>
                </a:lnTo>
                <a:lnTo>
                  <a:pt x="549" y="238"/>
                </a:lnTo>
                <a:lnTo>
                  <a:pt x="0" y="23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7" name="Line 4"/>
          <p:cNvSpPr>
            <a:spLocks noChangeShapeType="1"/>
          </p:cNvSpPr>
          <p:nvPr/>
        </p:nvSpPr>
        <p:spPr bwMode="auto">
          <a:xfrm>
            <a:off x="5867400" y="2819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8" name="Freeform 5"/>
          <p:cNvSpPr>
            <a:spLocks/>
          </p:cNvSpPr>
          <p:nvPr/>
        </p:nvSpPr>
        <p:spPr bwMode="auto">
          <a:xfrm>
            <a:off x="6889750" y="1752600"/>
            <a:ext cx="1873250" cy="1376363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Freeform 6"/>
          <p:cNvSpPr>
            <a:spLocks/>
          </p:cNvSpPr>
          <p:nvPr/>
        </p:nvSpPr>
        <p:spPr bwMode="auto">
          <a:xfrm>
            <a:off x="5105400" y="1752600"/>
            <a:ext cx="1785938" cy="1376363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Text Box 7"/>
          <p:cNvSpPr txBox="1">
            <a:spLocks noChangeArrowheads="1"/>
          </p:cNvSpPr>
          <p:nvPr/>
        </p:nvSpPr>
        <p:spPr bwMode="auto">
          <a:xfrm>
            <a:off x="1096963" y="5294313"/>
            <a:ext cx="7278687" cy="12001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Since Z = -2.80 &lt; -1.645, we reject H</a:t>
            </a:r>
            <a:r>
              <a:rPr lang="en-US" baseline="-25000"/>
              <a:t>0</a:t>
            </a:r>
            <a:r>
              <a:rPr lang="en-US"/>
              <a:t> and conclude that median 1 is less than median 2 at the 0.05 level of significance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5334000" y="3200400"/>
          <a:ext cx="1300163" cy="355600"/>
        </p:xfrm>
        <a:graphic>
          <a:graphicData uri="http://schemas.openxmlformats.org/presentationml/2006/ole">
            <p:oleObj spid="_x0000_s27672" name="Equation" r:id="rId3" imgW="838200" imgH="228600" progId="Equation.3">
              <p:embed/>
            </p:oleObj>
          </a:graphicData>
        </a:graphic>
      </p:graphicFrame>
      <p:sp>
        <p:nvSpPr>
          <p:cNvPr id="27681" name="Text Box 9"/>
          <p:cNvSpPr txBox="1">
            <a:spLocks noChangeArrowheads="1"/>
          </p:cNvSpPr>
          <p:nvPr/>
        </p:nvSpPr>
        <p:spPr bwMode="auto">
          <a:xfrm>
            <a:off x="4495800" y="3733800"/>
            <a:ext cx="1295400" cy="39687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Reject H</a:t>
            </a:r>
            <a:r>
              <a:rPr lang="en-US" sz="2000" baseline="-25000">
                <a:sym typeface="Symbol" pitchFamily="18" charset="2"/>
              </a:rPr>
              <a:t>0</a:t>
            </a:r>
          </a:p>
        </p:txBody>
      </p:sp>
      <p:sp>
        <p:nvSpPr>
          <p:cNvPr id="27682" name="Line 13"/>
          <p:cNvSpPr>
            <a:spLocks noChangeShapeType="1"/>
          </p:cNvSpPr>
          <p:nvPr/>
        </p:nvSpPr>
        <p:spPr bwMode="auto">
          <a:xfrm>
            <a:off x="4876800" y="3200400"/>
            <a:ext cx="39941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3" name="Text Box 14"/>
          <p:cNvSpPr txBox="1">
            <a:spLocks noChangeArrowheads="1"/>
          </p:cNvSpPr>
          <p:nvPr/>
        </p:nvSpPr>
        <p:spPr bwMode="auto">
          <a:xfrm>
            <a:off x="4800600" y="2362200"/>
            <a:ext cx="12192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 = .05</a:t>
            </a:r>
          </a:p>
        </p:txBody>
      </p:sp>
      <p:sp>
        <p:nvSpPr>
          <p:cNvPr id="27684" name="Text Box 15"/>
          <p:cNvSpPr txBox="1">
            <a:spLocks noChangeArrowheads="1"/>
          </p:cNvSpPr>
          <p:nvPr/>
        </p:nvSpPr>
        <p:spPr bwMode="auto">
          <a:xfrm>
            <a:off x="6172200" y="3733800"/>
            <a:ext cx="1981200" cy="39687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Do not reject H</a:t>
            </a:r>
            <a:r>
              <a:rPr lang="en-US" sz="2000" baseline="-25000">
                <a:sym typeface="Symbol" pitchFamily="18" charset="2"/>
              </a:rPr>
              <a:t>0</a:t>
            </a:r>
          </a:p>
        </p:txBody>
      </p:sp>
      <p:sp>
        <p:nvSpPr>
          <p:cNvPr id="27685" name="Line 16"/>
          <p:cNvSpPr>
            <a:spLocks noChangeShapeType="1"/>
          </p:cNvSpPr>
          <p:nvPr/>
        </p:nvSpPr>
        <p:spPr bwMode="auto">
          <a:xfrm>
            <a:off x="5867400" y="3505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6" name="Line 17"/>
          <p:cNvSpPr>
            <a:spLocks noChangeShapeType="1"/>
          </p:cNvSpPr>
          <p:nvPr/>
        </p:nvSpPr>
        <p:spPr bwMode="auto">
          <a:xfrm flipH="1">
            <a:off x="6889750" y="1752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7" name="Text Box 18"/>
          <p:cNvSpPr txBox="1">
            <a:spLocks noChangeArrowheads="1"/>
          </p:cNvSpPr>
          <p:nvPr/>
        </p:nvSpPr>
        <p:spPr bwMode="auto">
          <a:xfrm>
            <a:off x="6737350" y="3200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27688" name="Line 19"/>
          <p:cNvSpPr>
            <a:spLocks noChangeShapeType="1"/>
          </p:cNvSpPr>
          <p:nvPr/>
        </p:nvSpPr>
        <p:spPr bwMode="auto">
          <a:xfrm>
            <a:off x="5410200" y="2743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9" name="Line 20"/>
          <p:cNvSpPr>
            <a:spLocks noChangeShapeType="1"/>
          </p:cNvSpPr>
          <p:nvPr/>
        </p:nvSpPr>
        <p:spPr bwMode="auto">
          <a:xfrm>
            <a:off x="5867400" y="37338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0" name="Line 21"/>
          <p:cNvSpPr>
            <a:spLocks noChangeShapeType="1"/>
          </p:cNvSpPr>
          <p:nvPr/>
        </p:nvSpPr>
        <p:spPr bwMode="auto">
          <a:xfrm flipH="1">
            <a:off x="4648200" y="37338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1" name="Text Box 23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279775" y="4373563"/>
          <a:ext cx="2389188" cy="847725"/>
        </p:xfrm>
        <a:graphic>
          <a:graphicData uri="http://schemas.openxmlformats.org/presentationml/2006/ole">
            <p:oleObj spid="_x0000_s27673" name="Equation" r:id="rId4" imgW="39040200" imgH="13795560" progId="Equation.3">
              <p:embed/>
            </p:oleObj>
          </a:graphicData>
        </a:graphic>
      </p:graphicFrame>
      <p:sp>
        <p:nvSpPr>
          <p:cNvPr id="27692" name="Rectangle 29"/>
          <p:cNvSpPr>
            <a:spLocks noChangeArrowheads="1"/>
          </p:cNvSpPr>
          <p:nvPr/>
        </p:nvSpPr>
        <p:spPr bwMode="auto">
          <a:xfrm>
            <a:off x="401638" y="1855788"/>
            <a:ext cx="41910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0</a:t>
            </a:r>
            <a:r>
              <a:rPr lang="en-US" sz="2800"/>
              <a:t>: Median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</a:t>
            </a:r>
            <a:r>
              <a:rPr lang="en-US" sz="2800"/>
              <a:t> Median</a:t>
            </a:r>
            <a:r>
              <a:rPr lang="en-US" sz="2800" baseline="-25000"/>
              <a:t>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/>
              <a:t>H</a:t>
            </a:r>
            <a:r>
              <a:rPr lang="en-US" sz="2800" baseline="-25000"/>
              <a:t>1</a:t>
            </a:r>
            <a:r>
              <a:rPr lang="en-US" sz="2800"/>
              <a:t>: Median</a:t>
            </a:r>
            <a:r>
              <a:rPr lang="en-US" sz="2800" baseline="-25000"/>
              <a:t>1</a:t>
            </a:r>
            <a:r>
              <a:rPr lang="en-US" sz="2800"/>
              <a:t> &lt; Median</a:t>
            </a:r>
            <a:r>
              <a:rPr lang="en-US" sz="2800" baseline="-25000"/>
              <a:t>2</a:t>
            </a:r>
          </a:p>
        </p:txBody>
      </p:sp>
      <p:sp>
        <p:nvSpPr>
          <p:cNvPr id="27693" name="Line 30"/>
          <p:cNvSpPr>
            <a:spLocks noChangeShapeType="1"/>
          </p:cNvSpPr>
          <p:nvPr/>
        </p:nvSpPr>
        <p:spPr bwMode="auto">
          <a:xfrm flipV="1">
            <a:off x="5230813" y="3246438"/>
            <a:ext cx="0" cy="1279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Footer Placeholder 2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7695" name="Slide Number Placeholder 2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857A2E1C-3FCB-4061-AE7C-2FB1F9A292D3}" type="slidenum">
              <a:rPr lang="en-US" smtClean="0">
                <a:latin typeface="Arial" charset="0"/>
                <a:cs typeface="Arial" charset="0"/>
              </a:rPr>
              <a:pPr/>
              <a:t>64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Spearman Rank Correlation</a:t>
            </a:r>
          </a:p>
        </p:txBody>
      </p:sp>
      <p:sp>
        <p:nvSpPr>
          <p:cNvPr id="286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68488"/>
            <a:ext cx="8077200" cy="4705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Consider a random sample (x</a:t>
            </a:r>
            <a:r>
              <a:rPr lang="en-US" sz="2000" baseline="-25000" smtClean="0"/>
              <a:t>1</a:t>
            </a:r>
            <a:r>
              <a:rPr lang="en-US" sz="2000" smtClean="0"/>
              <a:t> , y</a:t>
            </a:r>
            <a:r>
              <a:rPr lang="en-US" sz="2000" baseline="-25000" smtClean="0"/>
              <a:t>1</a:t>
            </a:r>
            <a:r>
              <a:rPr lang="en-US" sz="2000" smtClean="0"/>
              <a:t>), . . .,(x</a:t>
            </a:r>
            <a:r>
              <a:rPr lang="en-US" sz="2000" baseline="-25000" smtClean="0"/>
              <a:t>n</a:t>
            </a:r>
            <a:r>
              <a:rPr lang="en-US" sz="2000" smtClean="0"/>
              <a:t>, y</a:t>
            </a:r>
            <a:r>
              <a:rPr lang="en-US" sz="2000" baseline="-25000" smtClean="0"/>
              <a:t>n</a:t>
            </a:r>
            <a:r>
              <a:rPr lang="en-US" sz="2000" smtClean="0"/>
              <a:t>) of n pairs of observations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Rank  x</a:t>
            </a:r>
            <a:r>
              <a:rPr lang="en-US" sz="2000" baseline="-25000" smtClean="0"/>
              <a:t>i</a:t>
            </a:r>
            <a:r>
              <a:rPr lang="en-US" sz="2000" smtClean="0"/>
              <a:t>  and  y</a:t>
            </a:r>
            <a:r>
              <a:rPr lang="en-US" sz="2000" baseline="-25000" smtClean="0"/>
              <a:t>i</a:t>
            </a:r>
            <a:r>
              <a:rPr lang="en-US" sz="2000" smtClean="0"/>
              <a:t>  each in ascending order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Calculate the sample correlation of these ranks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The resulting coefficient is called </a:t>
            </a:r>
            <a:r>
              <a:rPr lang="en-US" sz="2000" smtClean="0">
                <a:solidFill>
                  <a:srgbClr val="0000FF"/>
                </a:solidFill>
              </a:rPr>
              <a:t>Spearman’s Rank Correlation Coefficient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2000" smtClean="0"/>
              <a:t>If there are no tied ranks, an equivalent formula for computing this coefficient is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sz="200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smtClean="0"/>
              <a:t>	where the  d</a:t>
            </a:r>
            <a:r>
              <a:rPr lang="en-US" sz="2000" baseline="-25000" smtClean="0"/>
              <a:t>i</a:t>
            </a:r>
            <a:r>
              <a:rPr lang="en-US" sz="2000" smtClean="0"/>
              <a:t>  are the differences of the ranked pairs</a:t>
            </a:r>
          </a:p>
        </p:txBody>
      </p:sp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3219450" y="4489450"/>
          <a:ext cx="2212975" cy="1333500"/>
        </p:xfrm>
        <a:graphic>
          <a:graphicData uri="http://schemas.openxmlformats.org/presentationml/2006/ole">
            <p:oleObj spid="_x0000_s28685" name="Equation" r:id="rId3" imgW="1054100" imgH="635000" progId="Equation.3">
              <p:embed/>
            </p:oleObj>
          </a:graphicData>
        </a:graphic>
      </p:graphicFrame>
      <p:sp>
        <p:nvSpPr>
          <p:cNvPr id="28688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868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1D5A1B50-62D3-4633-8BB9-145A7ED7F586}" type="slidenum">
              <a:rPr lang="en-US" smtClean="0">
                <a:latin typeface="Arial" charset="0"/>
                <a:cs typeface="Arial" charset="0"/>
              </a:rPr>
              <a:pPr/>
              <a:t>65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90" name="TextBox 6"/>
          <p:cNvSpPr txBox="1">
            <a:spLocks noChangeArrowheads="1"/>
          </p:cNvSpPr>
          <p:nvPr/>
        </p:nvSpPr>
        <p:spPr bwMode="auto">
          <a:xfrm>
            <a:off x="377825" y="509588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14.6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1" name="Rectangle 9"/>
          <p:cNvSpPr>
            <a:spLocks noChangeArrowheads="1"/>
          </p:cNvSpPr>
          <p:nvPr/>
        </p:nvSpPr>
        <p:spPr bwMode="auto">
          <a:xfrm>
            <a:off x="1682750" y="2112963"/>
            <a:ext cx="5888038" cy="54768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defTabSz="914400" eaLnBrk="1" hangingPunct="1"/>
            <a:r>
              <a:rPr lang="en-US" smtClean="0"/>
              <a:t>Spearman Rank Correlation</a:t>
            </a:r>
          </a:p>
        </p:txBody>
      </p:sp>
      <p:sp>
        <p:nvSpPr>
          <p:cNvPr id="2973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63688"/>
            <a:ext cx="8077200" cy="4837112"/>
          </a:xfrm>
        </p:spPr>
        <p:txBody>
          <a:bodyPr/>
          <a:lstStyle/>
          <a:p>
            <a:pPr marL="577850" indent="-577850" eaLnBrk="1" hangingPunct="1"/>
            <a:r>
              <a:rPr lang="en-US" smtClean="0"/>
              <a:t>Consider the null hypothesis </a:t>
            </a:r>
          </a:p>
          <a:p>
            <a:pPr marL="577850" indent="-577850" eaLnBrk="1" hangingPunct="1">
              <a:buFont typeface="Wingdings" pitchFamily="2" charset="2"/>
              <a:buNone/>
            </a:pPr>
            <a:r>
              <a:rPr lang="en-US" smtClean="0"/>
              <a:t>		H</a:t>
            </a:r>
            <a:r>
              <a:rPr lang="en-US" baseline="-25000" smtClean="0"/>
              <a:t>0</a:t>
            </a:r>
            <a:r>
              <a:rPr lang="en-US" smtClean="0"/>
              <a:t>:  no association in the population</a:t>
            </a:r>
          </a:p>
          <a:p>
            <a:pPr marL="577850" indent="-577850" eaLnBrk="1" hangingPunct="1">
              <a:buFont typeface="Wingdings" pitchFamily="2" charset="2"/>
              <a:buNone/>
            </a:pPr>
            <a:endParaRPr lang="en-US" sz="9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 test against the alternative of positive association, the decision rule 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 test against the alternative of negative association, the decision rule is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To test against the two-sided alternative of some association, the decision rule is</a:t>
            </a:r>
          </a:p>
          <a:p>
            <a:pPr marL="577850" indent="-577850" eaLnBrk="1" hangingPunct="1"/>
            <a:endParaRPr lang="en-US" smtClean="0"/>
          </a:p>
        </p:txBody>
      </p:sp>
      <p:sp>
        <p:nvSpPr>
          <p:cNvPr id="29734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3560763" y="3478213"/>
          <a:ext cx="2573337" cy="449262"/>
        </p:xfrm>
        <a:graphic>
          <a:graphicData uri="http://schemas.openxmlformats.org/presentationml/2006/ole">
            <p:oleObj spid="_x0000_s29728" name="Equation" r:id="rId3" imgW="41887800" imgH="7297560" progId="Equation.3">
              <p:embed/>
            </p:oleObj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3560763" y="4684713"/>
          <a:ext cx="2747962" cy="449262"/>
        </p:xfrm>
        <a:graphic>
          <a:graphicData uri="http://schemas.openxmlformats.org/presentationml/2006/ole">
            <p:oleObj spid="_x0000_s29729" name="Equation" r:id="rId4" imgW="44735400" imgH="7297560" progId="Equation.3">
              <p:embed/>
            </p:oleObj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2741613" y="5932488"/>
          <a:ext cx="4749800" cy="449262"/>
        </p:xfrm>
        <a:graphic>
          <a:graphicData uri="http://schemas.openxmlformats.org/presentationml/2006/ole">
            <p:oleObj spid="_x0000_s29730" name="Equation" r:id="rId5" imgW="77279400" imgH="7297560" progId="Equation.3">
              <p:embed/>
            </p:oleObj>
          </a:graphicData>
        </a:graphic>
      </p:graphicFrame>
      <p:sp>
        <p:nvSpPr>
          <p:cNvPr id="29735" name="Footer Placeholder 1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29736" name="Slide Number Placeholder 10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E667873A-E367-44AA-8817-E6642853CB17}" type="slidenum">
              <a:rPr lang="en-US" smtClean="0">
                <a:latin typeface="Arial" charset="0"/>
                <a:cs typeface="Arial" charset="0"/>
              </a:rPr>
              <a:pPr/>
              <a:t>66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244475"/>
            <a:ext cx="74803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Nonparametric Test </a:t>
            </a:r>
            <a:br>
              <a:rPr lang="en-US" smtClean="0"/>
            </a:br>
            <a:r>
              <a:rPr lang="en-US" smtClean="0"/>
              <a:t>for Randomness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The Runs Test: Small Sample Size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 smtClean="0"/>
              <a:t>Consider a time series of n ≤ 20 observations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runs test </a:t>
            </a:r>
            <a:r>
              <a:rPr lang="en-US" dirty="0" smtClean="0"/>
              <a:t>is used to determine whether a pattern in time-series data is random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run</a:t>
            </a:r>
            <a:r>
              <a:rPr lang="en-US" dirty="0" smtClean="0"/>
              <a:t> is a sequence of one or more occurrences above or below the median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 smtClean="0">
                <a:sym typeface="Symbol" pitchFamily="18" charset="2"/>
              </a:rPr>
              <a:t>Denote observations above the median with “+” signs and observations below the median with “-” signs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100355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85AA616-3333-422D-81B9-61AF47BEED41}" type="slidenum">
              <a:rPr lang="en-US" smtClean="0">
                <a:latin typeface="Arial" charset="0"/>
                <a:cs typeface="Arial" charset="0"/>
              </a:rPr>
              <a:pPr/>
              <a:t>67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0357" name="TextBox 6"/>
          <p:cNvSpPr txBox="1">
            <a:spLocks noChangeArrowheads="1"/>
          </p:cNvSpPr>
          <p:nvPr/>
        </p:nvSpPr>
        <p:spPr bwMode="auto">
          <a:xfrm>
            <a:off x="373063" y="508000"/>
            <a:ext cx="803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14.7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209550"/>
            <a:ext cx="7443787" cy="990600"/>
          </a:xfrm>
        </p:spPr>
        <p:txBody>
          <a:bodyPr/>
          <a:lstStyle/>
          <a:p>
            <a:pPr eaLnBrk="1" hangingPunct="1"/>
            <a:r>
              <a:rPr lang="en-US" smtClean="0"/>
              <a:t>The Runs Test for Randomness</a:t>
            </a:r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68488"/>
            <a:ext cx="7937500" cy="4532312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Consider 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smtClean="0">
                <a:sym typeface="Symbol" pitchFamily="18" charset="2"/>
              </a:rPr>
              <a:t>  time series observations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Let 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 denote the number of runs in the sequence 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The null hypothesis is that the series is random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Appendix Table 14 </a:t>
            </a:r>
            <a:r>
              <a:rPr lang="en-US" smtClean="0">
                <a:sym typeface="Symbol" pitchFamily="18" charset="2"/>
              </a:rPr>
              <a:t>gives the smallest significance level for which the null hypothesis can be rejected (against the alternative of positive association between adjacent observations) as a function of  R  and  n</a:t>
            </a: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1380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138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305044B-31BB-4660-9F5F-91CDC2A8308B}" type="slidenum">
              <a:rPr lang="en-US" smtClean="0">
                <a:latin typeface="Arial" charset="0"/>
                <a:cs typeface="Arial" charset="0"/>
              </a:rPr>
              <a:pPr/>
              <a:t>68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063" y="209550"/>
            <a:ext cx="7443787" cy="990600"/>
          </a:xfrm>
        </p:spPr>
        <p:txBody>
          <a:bodyPr/>
          <a:lstStyle/>
          <a:p>
            <a:pPr eaLnBrk="1" hangingPunct="1"/>
            <a:r>
              <a:rPr lang="en-US" smtClean="0"/>
              <a:t>The Runs Test for Randomness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If the alternative is a two-sided hypothesis on nonrandomness,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>
                <a:sym typeface="Symbol" pitchFamily="18" charset="2"/>
              </a:rPr>
              <a:t>the significance level must be doubled if it is less than 0.5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800" smtClean="0">
                <a:sym typeface="Symbol" pitchFamily="18" charset="2"/>
              </a:rPr>
              <a:t>if the significance level, </a:t>
            </a:r>
            <a:r>
              <a:rPr lang="en-US" sz="2800" b="1" smtClean="0">
                <a:sym typeface="Symbol" pitchFamily="18" charset="2"/>
              </a:rPr>
              <a:t></a:t>
            </a:r>
            <a:r>
              <a:rPr lang="en-US" sz="2800" smtClean="0">
                <a:sym typeface="Symbol" pitchFamily="18" charset="2"/>
              </a:rPr>
              <a:t>, read from the table is greater than 0.5, the appropriate significance level for the test against the two-sided alternative is 2(1 - )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02404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240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D6B038B-F42E-4A45-BE64-0AA0759E1E46}" type="slidenum">
              <a:rPr lang="en-US" smtClean="0">
                <a:latin typeface="Arial" charset="0"/>
                <a:cs typeface="Arial" charset="0"/>
              </a:rPr>
              <a:pPr/>
              <a:t>69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77200" cy="4657725"/>
          </a:xfrm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If calls </a:t>
            </a:r>
            <a:r>
              <a:rPr lang="en-US" b="1" smtClean="0">
                <a:solidFill>
                  <a:srgbClr val="0000FF"/>
                </a:solidFill>
              </a:rPr>
              <a:t>are</a:t>
            </a:r>
            <a:r>
              <a:rPr lang="en-US" smtClean="0"/>
              <a:t> uniformly distributed, the 1722 calls would be expected to be equally divided across the 7 days:</a:t>
            </a:r>
          </a:p>
          <a:p>
            <a:pPr eaLnBrk="1" hangingPunct="1">
              <a:spcBef>
                <a:spcPct val="50000"/>
              </a:spcBef>
            </a:pPr>
            <a:endParaRPr lang="en-US" smtClean="0"/>
          </a:p>
          <a:p>
            <a:pPr eaLnBrk="1" hangingPunct="1">
              <a:spcBef>
                <a:spcPct val="50000"/>
              </a:spcBef>
            </a:pPr>
            <a:endParaRPr lang="en-US" smtClean="0"/>
          </a:p>
          <a:p>
            <a:pPr eaLnBrk="1" hangingPunct="1"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Chi-Square Goodness-of-Fit Test:  </a:t>
            </a:r>
            <a:r>
              <a:rPr lang="en-US" smtClean="0"/>
              <a:t>test to see if the sample results are consistent with the expected results</a:t>
            </a:r>
          </a:p>
          <a:p>
            <a:pPr eaLnBrk="1" hangingPunct="1"/>
            <a:endParaRPr lang="en-US" smtClean="0"/>
          </a:p>
        </p:txBody>
      </p:sp>
      <p:sp>
        <p:nvSpPr>
          <p:cNvPr id="10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39" name="Rectangle 2"/>
          <p:cNvSpPr>
            <a:spLocks noChangeArrowheads="1"/>
          </p:cNvSpPr>
          <p:nvPr/>
        </p:nvSpPr>
        <p:spPr bwMode="auto">
          <a:xfrm>
            <a:off x="1219200" y="493713"/>
            <a:ext cx="7772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 anchor="b"/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Logic of Goodness-of-Fit Test</a:t>
            </a:r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914400" y="3200400"/>
          <a:ext cx="7618413" cy="976313"/>
        </p:xfrm>
        <a:graphic>
          <a:graphicData uri="http://schemas.openxmlformats.org/presentationml/2006/ole">
            <p:oleObj spid="_x0000_s1036" name="Equation" r:id="rId3" imgW="3073400" imgH="393700" progId="Equation.3">
              <p:embed/>
            </p:oleObj>
          </a:graphicData>
        </a:graphic>
      </p:graphicFrame>
      <p:sp>
        <p:nvSpPr>
          <p:cNvPr id="104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F31BB0F1-93C6-4C35-A8BF-C3333F16EE59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Counting Runs</a:t>
            </a:r>
          </a:p>
        </p:txBody>
      </p:sp>
      <p:sp>
        <p:nvSpPr>
          <p:cNvPr id="103426" name="Line 4"/>
          <p:cNvSpPr>
            <a:spLocks noChangeShapeType="1"/>
          </p:cNvSpPr>
          <p:nvPr/>
        </p:nvSpPr>
        <p:spPr bwMode="auto">
          <a:xfrm flipH="1">
            <a:off x="2033588" y="2022475"/>
            <a:ext cx="4762" cy="1982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7" name="Line 5"/>
          <p:cNvSpPr>
            <a:spLocks noChangeShapeType="1"/>
          </p:cNvSpPr>
          <p:nvPr/>
        </p:nvSpPr>
        <p:spPr bwMode="auto">
          <a:xfrm>
            <a:off x="2038350" y="4003675"/>
            <a:ext cx="4764088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6"/>
          <p:cNvSpPr>
            <a:spLocks noChangeArrowheads="1"/>
          </p:cNvSpPr>
          <p:nvPr/>
        </p:nvSpPr>
        <p:spPr bwMode="auto">
          <a:xfrm>
            <a:off x="1352550" y="1565275"/>
            <a:ext cx="1069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Sales</a:t>
            </a:r>
          </a:p>
        </p:txBody>
      </p:sp>
      <p:sp>
        <p:nvSpPr>
          <p:cNvPr id="103429" name="Oval 7"/>
          <p:cNvSpPr>
            <a:spLocks noChangeArrowheads="1"/>
          </p:cNvSpPr>
          <p:nvPr/>
        </p:nvSpPr>
        <p:spPr bwMode="auto">
          <a:xfrm>
            <a:off x="2141538" y="339248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Oval 8"/>
          <p:cNvSpPr>
            <a:spLocks noChangeArrowheads="1"/>
          </p:cNvSpPr>
          <p:nvPr/>
        </p:nvSpPr>
        <p:spPr bwMode="auto">
          <a:xfrm>
            <a:off x="2879725" y="2940050"/>
            <a:ext cx="119063" cy="1222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Oval 9"/>
          <p:cNvSpPr>
            <a:spLocks noChangeArrowheads="1"/>
          </p:cNvSpPr>
          <p:nvPr/>
        </p:nvSpPr>
        <p:spPr bwMode="auto">
          <a:xfrm>
            <a:off x="5407025" y="3348038"/>
            <a:ext cx="119063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Oval 10"/>
          <p:cNvSpPr>
            <a:spLocks noChangeArrowheads="1"/>
          </p:cNvSpPr>
          <p:nvPr/>
        </p:nvSpPr>
        <p:spPr bwMode="auto">
          <a:xfrm>
            <a:off x="6573838" y="21288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Oval 12"/>
          <p:cNvSpPr>
            <a:spLocks noChangeArrowheads="1"/>
          </p:cNvSpPr>
          <p:nvPr/>
        </p:nvSpPr>
        <p:spPr bwMode="auto">
          <a:xfrm>
            <a:off x="3611563" y="25860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Oval 13"/>
          <p:cNvSpPr>
            <a:spLocks noChangeArrowheads="1"/>
          </p:cNvSpPr>
          <p:nvPr/>
        </p:nvSpPr>
        <p:spPr bwMode="auto">
          <a:xfrm>
            <a:off x="3940175" y="2684463"/>
            <a:ext cx="119063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Oval 14"/>
          <p:cNvSpPr>
            <a:spLocks noChangeArrowheads="1"/>
          </p:cNvSpPr>
          <p:nvPr/>
        </p:nvSpPr>
        <p:spPr bwMode="auto">
          <a:xfrm>
            <a:off x="4270375" y="2738438"/>
            <a:ext cx="119063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Oval 15"/>
          <p:cNvSpPr>
            <a:spLocks noChangeArrowheads="1"/>
          </p:cNvSpPr>
          <p:nvPr/>
        </p:nvSpPr>
        <p:spPr bwMode="auto">
          <a:xfrm>
            <a:off x="4551363" y="31956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Oval 16"/>
          <p:cNvSpPr>
            <a:spLocks noChangeArrowheads="1"/>
          </p:cNvSpPr>
          <p:nvPr/>
        </p:nvSpPr>
        <p:spPr bwMode="auto">
          <a:xfrm>
            <a:off x="4770438" y="30432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Oval 17"/>
          <p:cNvSpPr>
            <a:spLocks noChangeArrowheads="1"/>
          </p:cNvSpPr>
          <p:nvPr/>
        </p:nvSpPr>
        <p:spPr bwMode="auto">
          <a:xfrm>
            <a:off x="4965700" y="3271838"/>
            <a:ext cx="119063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Oval 18"/>
          <p:cNvSpPr>
            <a:spLocks noChangeArrowheads="1"/>
          </p:cNvSpPr>
          <p:nvPr/>
        </p:nvSpPr>
        <p:spPr bwMode="auto">
          <a:xfrm>
            <a:off x="5224463" y="35004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Oval 19"/>
          <p:cNvSpPr>
            <a:spLocks noChangeArrowheads="1"/>
          </p:cNvSpPr>
          <p:nvPr/>
        </p:nvSpPr>
        <p:spPr bwMode="auto">
          <a:xfrm>
            <a:off x="5662613" y="275748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Oval 20"/>
          <p:cNvSpPr>
            <a:spLocks noChangeArrowheads="1"/>
          </p:cNvSpPr>
          <p:nvPr/>
        </p:nvSpPr>
        <p:spPr bwMode="auto">
          <a:xfrm>
            <a:off x="5888038" y="23574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Oval 21"/>
          <p:cNvSpPr>
            <a:spLocks noChangeArrowheads="1"/>
          </p:cNvSpPr>
          <p:nvPr/>
        </p:nvSpPr>
        <p:spPr bwMode="auto">
          <a:xfrm>
            <a:off x="6269038" y="24336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Oval 22"/>
          <p:cNvSpPr>
            <a:spLocks noChangeArrowheads="1"/>
          </p:cNvSpPr>
          <p:nvPr/>
        </p:nvSpPr>
        <p:spPr bwMode="auto">
          <a:xfrm>
            <a:off x="2624138" y="2720975"/>
            <a:ext cx="119062" cy="1222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4" name="Oval 23"/>
          <p:cNvSpPr>
            <a:spLocks noChangeArrowheads="1"/>
          </p:cNvSpPr>
          <p:nvPr/>
        </p:nvSpPr>
        <p:spPr bwMode="auto">
          <a:xfrm>
            <a:off x="2341563" y="308768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Rectangle 26"/>
          <p:cNvSpPr>
            <a:spLocks noChangeArrowheads="1"/>
          </p:cNvSpPr>
          <p:nvPr/>
        </p:nvSpPr>
        <p:spPr bwMode="auto">
          <a:xfrm>
            <a:off x="6400800" y="3941763"/>
            <a:ext cx="10699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103446" name="Text Box 29"/>
          <p:cNvSpPr txBox="1">
            <a:spLocks noChangeArrowheads="1"/>
          </p:cNvSpPr>
          <p:nvPr/>
        </p:nvSpPr>
        <p:spPr bwMode="auto">
          <a:xfrm>
            <a:off x="1865313" y="4489450"/>
            <a:ext cx="64881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  - - + - - + + + + - - - - - + + + +</a:t>
            </a:r>
          </a:p>
        </p:txBody>
      </p:sp>
      <p:sp>
        <p:nvSpPr>
          <p:cNvPr id="103447" name="Text Box 30"/>
          <p:cNvSpPr txBox="1">
            <a:spLocks noChangeArrowheads="1"/>
          </p:cNvSpPr>
          <p:nvPr/>
        </p:nvSpPr>
        <p:spPr bwMode="auto">
          <a:xfrm>
            <a:off x="1069975" y="5251450"/>
            <a:ext cx="5324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Runs:   1  </a:t>
            </a:r>
            <a:r>
              <a:rPr lang="en-US" sz="1200"/>
              <a:t> </a:t>
            </a:r>
            <a:r>
              <a:rPr lang="en-US"/>
              <a:t>2  3        4            5            6</a:t>
            </a:r>
          </a:p>
        </p:txBody>
      </p:sp>
      <p:sp>
        <p:nvSpPr>
          <p:cNvPr id="103448" name="Text Box 31"/>
          <p:cNvSpPr txBox="1">
            <a:spLocks noChangeArrowheads="1"/>
          </p:cNvSpPr>
          <p:nvPr/>
        </p:nvSpPr>
        <p:spPr bwMode="auto">
          <a:xfrm>
            <a:off x="2206625" y="5983288"/>
            <a:ext cx="4786313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n = 18  and there are  R = 6  runs</a:t>
            </a:r>
          </a:p>
        </p:txBody>
      </p:sp>
      <p:sp>
        <p:nvSpPr>
          <p:cNvPr id="103449" name="Line 32"/>
          <p:cNvSpPr>
            <a:spLocks noChangeShapeType="1"/>
          </p:cNvSpPr>
          <p:nvPr/>
        </p:nvSpPr>
        <p:spPr bwMode="auto">
          <a:xfrm flipV="1">
            <a:off x="2011363" y="2917825"/>
            <a:ext cx="458787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0" name="Text Box 33"/>
          <p:cNvSpPr txBox="1">
            <a:spLocks noChangeArrowheads="1"/>
          </p:cNvSpPr>
          <p:nvPr/>
        </p:nvSpPr>
        <p:spPr bwMode="auto">
          <a:xfrm>
            <a:off x="7043738" y="2625725"/>
            <a:ext cx="11858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Median</a:t>
            </a:r>
          </a:p>
        </p:txBody>
      </p:sp>
      <p:sp>
        <p:nvSpPr>
          <p:cNvPr id="103451" name="Line 34"/>
          <p:cNvSpPr>
            <a:spLocks noChangeShapeType="1"/>
          </p:cNvSpPr>
          <p:nvPr/>
        </p:nvSpPr>
        <p:spPr bwMode="auto">
          <a:xfrm>
            <a:off x="2524125" y="2370138"/>
            <a:ext cx="0" cy="3400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2" name="Line 35"/>
          <p:cNvSpPr>
            <a:spLocks noChangeShapeType="1"/>
          </p:cNvSpPr>
          <p:nvPr/>
        </p:nvSpPr>
        <p:spPr bwMode="auto">
          <a:xfrm>
            <a:off x="2816225" y="2370138"/>
            <a:ext cx="0" cy="3400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3" name="Line 36"/>
          <p:cNvSpPr>
            <a:spLocks noChangeShapeType="1"/>
          </p:cNvSpPr>
          <p:nvPr/>
        </p:nvSpPr>
        <p:spPr bwMode="auto">
          <a:xfrm>
            <a:off x="3255963" y="2370138"/>
            <a:ext cx="0" cy="3400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4" name="Line 37"/>
          <p:cNvSpPr>
            <a:spLocks noChangeShapeType="1"/>
          </p:cNvSpPr>
          <p:nvPr/>
        </p:nvSpPr>
        <p:spPr bwMode="auto">
          <a:xfrm>
            <a:off x="4462463" y="2370138"/>
            <a:ext cx="0" cy="3400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5" name="Line 38"/>
          <p:cNvSpPr>
            <a:spLocks noChangeShapeType="1"/>
          </p:cNvSpPr>
          <p:nvPr/>
        </p:nvSpPr>
        <p:spPr bwMode="auto">
          <a:xfrm>
            <a:off x="5595938" y="2370138"/>
            <a:ext cx="0" cy="3400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456" name="Oval 40"/>
          <p:cNvSpPr>
            <a:spLocks noChangeArrowheads="1"/>
          </p:cNvSpPr>
          <p:nvPr/>
        </p:nvSpPr>
        <p:spPr bwMode="auto">
          <a:xfrm>
            <a:off x="3319463" y="2624138"/>
            <a:ext cx="119062" cy="122237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Oval 41"/>
          <p:cNvSpPr>
            <a:spLocks noChangeArrowheads="1"/>
          </p:cNvSpPr>
          <p:nvPr/>
        </p:nvSpPr>
        <p:spPr bwMode="auto">
          <a:xfrm>
            <a:off x="3090863" y="3063875"/>
            <a:ext cx="119062" cy="122238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58" name="Footer Placeholder 3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3459" name="Slide Number Placeholder 3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C8CD6C3-E36B-4043-9958-86230C210A6D}" type="slidenum">
              <a:rPr lang="en-US" smtClean="0">
                <a:latin typeface="Arial" charset="0"/>
                <a:cs typeface="Arial" charset="0"/>
              </a:rPr>
              <a:pPr/>
              <a:t>70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Runs Test Example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87625"/>
            <a:ext cx="8077200" cy="3813175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Use </a:t>
            </a:r>
            <a:r>
              <a:rPr lang="en-US" smtClean="0">
                <a:solidFill>
                  <a:srgbClr val="0000FF"/>
                </a:solidFill>
              </a:rPr>
              <a:t>Appendix Table 14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n = 18  and  R = 6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 null hypothesis can be rejected (against the alternative of positive association between adjacent observations) at the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0.044</a:t>
            </a:r>
            <a:r>
              <a:rPr lang="en-US" smtClean="0">
                <a:sym typeface="Symbol" pitchFamily="18" charset="2"/>
              </a:rPr>
              <a:t> level of significance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>
                <a:sym typeface="Symbol" pitchFamily="18" charset="2"/>
              </a:rPr>
              <a:t>Therefore we </a:t>
            </a:r>
            <a:r>
              <a:rPr lang="en-US" smtClean="0">
                <a:solidFill>
                  <a:srgbClr val="0000FF"/>
                </a:solidFill>
                <a:sym typeface="Symbol" pitchFamily="18" charset="2"/>
              </a:rPr>
              <a:t>reject that this time series is random </a:t>
            </a:r>
            <a:r>
              <a:rPr lang="en-US" smtClean="0">
                <a:sym typeface="Symbol" pitchFamily="18" charset="2"/>
              </a:rPr>
              <a:t>using </a:t>
            </a:r>
            <a:r>
              <a:rPr lang="en-US" b="1" smtClean="0">
                <a:sym typeface="Symbol" pitchFamily="18" charset="2"/>
              </a:rPr>
              <a:t></a:t>
            </a:r>
            <a:r>
              <a:rPr lang="en-US" smtClean="0">
                <a:sym typeface="Symbol" pitchFamily="18" charset="2"/>
              </a:rPr>
              <a:t> = 0.05</a:t>
            </a:r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2341563" y="1782763"/>
            <a:ext cx="4786312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 n = 18  and there are  R = 6  runs</a:t>
            </a:r>
          </a:p>
        </p:txBody>
      </p:sp>
      <p:sp>
        <p:nvSpPr>
          <p:cNvPr id="10445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445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43BDC291-6290-4ED2-9B4E-C698501C8EEC}" type="slidenum">
              <a:rPr lang="en-US" smtClean="0">
                <a:latin typeface="Arial" charset="0"/>
                <a:cs typeface="Arial" charset="0"/>
              </a:rPr>
              <a:pPr/>
              <a:t>71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0" name="Rectangle 6"/>
          <p:cNvSpPr>
            <a:spLocks noChangeArrowheads="1"/>
          </p:cNvSpPr>
          <p:nvPr/>
        </p:nvSpPr>
        <p:spPr bwMode="auto">
          <a:xfrm>
            <a:off x="4900613" y="3100388"/>
            <a:ext cx="3657600" cy="54768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0" y="209550"/>
            <a:ext cx="7499350" cy="990600"/>
          </a:xfrm>
        </p:spPr>
        <p:txBody>
          <a:bodyPr/>
          <a:lstStyle/>
          <a:p>
            <a:pPr eaLnBrk="1" hangingPunct="1"/>
            <a:r>
              <a:rPr lang="en-US" smtClean="0"/>
              <a:t>Runs Test: Large Sample Sizes</a:t>
            </a:r>
          </a:p>
        </p:txBody>
      </p:sp>
      <p:sp>
        <p:nvSpPr>
          <p:cNvPr id="3073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8077200" cy="4800600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Given n &gt; 20  observations</a:t>
            </a: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Let  R  be the number of sequences above or below the median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Consider the null hypothesis   H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: The series is random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alternative hypothesis is positive association between adjacent observations, the decision rule is:</a:t>
            </a:r>
            <a:endParaRPr lang="en-US" sz="2400" smtClean="0"/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427288" y="4781550"/>
          <a:ext cx="4297362" cy="1600200"/>
        </p:xfrm>
        <a:graphic>
          <a:graphicData uri="http://schemas.openxmlformats.org/presentationml/2006/ole">
            <p:oleObj spid="_x0000_s30729" name="Equation" r:id="rId3" imgW="2286000" imgH="850680" progId="Equation.3">
              <p:embed/>
            </p:oleObj>
          </a:graphicData>
        </a:graphic>
      </p:graphicFrame>
      <p:sp>
        <p:nvSpPr>
          <p:cNvPr id="3073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073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8A2AC04A-45BB-4112-9463-24C015048A93}" type="slidenum">
              <a:rPr lang="en-US" smtClean="0">
                <a:latin typeface="Arial" charset="0"/>
                <a:cs typeface="Arial" charset="0"/>
              </a:rPr>
              <a:pPr/>
              <a:t>72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Rectangle 2"/>
          <p:cNvSpPr>
            <a:spLocks noChangeArrowheads="1"/>
          </p:cNvSpPr>
          <p:nvPr/>
        </p:nvSpPr>
        <p:spPr bwMode="auto">
          <a:xfrm>
            <a:off x="4900613" y="1773238"/>
            <a:ext cx="3657600" cy="547687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0" y="209550"/>
            <a:ext cx="7078663" cy="990600"/>
          </a:xfrm>
        </p:spPr>
        <p:txBody>
          <a:bodyPr/>
          <a:lstStyle/>
          <a:p>
            <a:pPr eaLnBrk="1" hangingPunct="1"/>
            <a:r>
              <a:rPr lang="en-US" smtClean="0"/>
              <a:t>Runs Test: Large Samples</a:t>
            </a:r>
          </a:p>
        </p:txBody>
      </p:sp>
      <p:sp>
        <p:nvSpPr>
          <p:cNvPr id="31756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09750"/>
            <a:ext cx="8077200" cy="4800600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ym typeface="Symbol" pitchFamily="18" charset="2"/>
              </a:rPr>
              <a:t>Consider the null hypothesis   H</a:t>
            </a:r>
            <a:r>
              <a:rPr lang="en-US" sz="2400" baseline="-25000" smtClean="0">
                <a:sym typeface="Symbol" pitchFamily="18" charset="2"/>
              </a:rPr>
              <a:t>0</a:t>
            </a:r>
            <a:r>
              <a:rPr lang="en-US" sz="2400" smtClean="0">
                <a:sym typeface="Symbol" pitchFamily="18" charset="2"/>
              </a:rPr>
              <a:t>: The series is random</a:t>
            </a:r>
          </a:p>
          <a:p>
            <a:pPr marL="577850" indent="-57785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577850" indent="-57785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If the alternative is a two-sided hypothesis of nonrandomness, the decision rule is:</a:t>
            </a: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55650" y="3711575"/>
          <a:ext cx="7616825" cy="1600200"/>
        </p:xfrm>
        <a:graphic>
          <a:graphicData uri="http://schemas.openxmlformats.org/presentationml/2006/ole">
            <p:oleObj spid="_x0000_s31753" name="Equation" r:id="rId3" imgW="4051080" imgH="850680" progId="Equation.3">
              <p:embed/>
            </p:oleObj>
          </a:graphicData>
        </a:graphic>
      </p:graphicFrame>
      <p:sp>
        <p:nvSpPr>
          <p:cNvPr id="31757" name="Text Box 6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1758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1759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7568D99-ABB3-4CEE-85A5-9EED56040092}" type="slidenum">
              <a:rPr lang="en-US" smtClean="0">
                <a:latin typeface="Arial" charset="0"/>
                <a:cs typeface="Arial" charset="0"/>
              </a:rPr>
              <a:pPr/>
              <a:t>73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Large Sample </a:t>
            </a:r>
            <a:br>
              <a:rPr lang="en-US" smtClean="0"/>
            </a:br>
            <a:r>
              <a:rPr lang="en-US" smtClean="0"/>
              <a:t>Runs Test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filling process over- or under-fills packages, compared to the median</a:t>
            </a:r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628650" y="2735263"/>
            <a:ext cx="8027988" cy="18383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OOO U OO U O UU OO UU OOOO UU O UUUU OOO UUU OOOO UU OO UUU O U OO UUUUU OOO U O UU OOO U OOOO UUU O UU OOO U OO UU O U OO UUU O UU OOOO UUU OOO</a:t>
            </a:r>
          </a:p>
        </p:txBody>
      </p:sp>
      <p:sp>
        <p:nvSpPr>
          <p:cNvPr id="108548" name="Text Box 5"/>
          <p:cNvSpPr txBox="1">
            <a:spLocks noChangeArrowheads="1"/>
          </p:cNvSpPr>
          <p:nvPr/>
        </p:nvSpPr>
        <p:spPr bwMode="auto">
          <a:xfrm>
            <a:off x="1425575" y="4781550"/>
            <a:ext cx="72056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n = 100   (53 overfilled, 47 underfilled)</a:t>
            </a:r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1390650" y="5330825"/>
            <a:ext cx="2120900" cy="51911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/>
              <a:t>R = 45 runs</a:t>
            </a:r>
          </a:p>
        </p:txBody>
      </p:sp>
      <p:sp>
        <p:nvSpPr>
          <p:cNvPr id="108550" name="Footer Placeholder 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0855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E0E74BE9-ADF1-452E-9F89-E9CD405F2E70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4475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Large Sample </a:t>
            </a:r>
            <a:br>
              <a:rPr lang="en-US" smtClean="0"/>
            </a:br>
            <a:r>
              <a:rPr lang="en-US" smtClean="0"/>
              <a:t>Runs Test</a:t>
            </a:r>
          </a:p>
        </p:txBody>
      </p:sp>
      <p:graphicFrame>
        <p:nvGraphicFramePr>
          <p:cNvPr id="3277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504950" y="3757613"/>
          <a:ext cx="6629400" cy="1695450"/>
        </p:xfrm>
        <a:graphic>
          <a:graphicData uri="http://schemas.openxmlformats.org/presentationml/2006/ole">
            <p:oleObj spid="_x0000_s32776" name="Equation" r:id="rId3" imgW="106569000" imgH="27197640" progId="Equation.3">
              <p:embed/>
            </p:oleObj>
          </a:graphicData>
        </a:graphic>
      </p:graphicFrame>
      <p:sp>
        <p:nvSpPr>
          <p:cNvPr id="327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30300" y="1868488"/>
            <a:ext cx="8013700" cy="1304925"/>
          </a:xfrm>
        </p:spPr>
        <p:txBody>
          <a:bodyPr/>
          <a:lstStyle/>
          <a:p>
            <a:pPr eaLnBrk="1" hangingPunct="1"/>
            <a:r>
              <a:rPr lang="en-US" sz="2400" smtClean="0"/>
              <a:t>A filling process over- or under-fills packages, compared to the median</a:t>
            </a:r>
          </a:p>
          <a:p>
            <a:pPr eaLnBrk="1" hangingPunct="1"/>
            <a:r>
              <a:rPr lang="en-US" sz="2400" smtClean="0"/>
              <a:t>n = 100 ,  R = 45</a:t>
            </a:r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2780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2781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5FBDC021-528D-4D92-A516-073D256D840C}" type="slidenum">
              <a:rPr lang="en-US" smtClean="0">
                <a:latin typeface="Arial" charset="0"/>
                <a:cs typeface="Arial" charset="0"/>
              </a:rPr>
              <a:pPr/>
              <a:t>75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5" name="Rectangle 39"/>
          <p:cNvSpPr>
            <a:spLocks noGrp="1" noChangeArrowheads="1"/>
          </p:cNvSpPr>
          <p:nvPr>
            <p:ph type="title"/>
          </p:nvPr>
        </p:nvSpPr>
        <p:spPr>
          <a:xfrm>
            <a:off x="1290638" y="2444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Example: Large Sample </a:t>
            </a:r>
            <a:br>
              <a:rPr lang="en-US" smtClean="0"/>
            </a:br>
            <a:r>
              <a:rPr lang="en-US" smtClean="0"/>
              <a:t>Runs Test</a:t>
            </a:r>
          </a:p>
        </p:txBody>
      </p:sp>
      <p:sp>
        <p:nvSpPr>
          <p:cNvPr id="33816" name="Rectangle 37"/>
          <p:cNvSpPr>
            <a:spLocks noChangeArrowheads="1"/>
          </p:cNvSpPr>
          <p:nvPr/>
        </p:nvSpPr>
        <p:spPr bwMode="auto">
          <a:xfrm>
            <a:off x="2414588" y="5807075"/>
            <a:ext cx="1498600" cy="401638"/>
          </a:xfrm>
          <a:prstGeom prst="rect">
            <a:avLst/>
          </a:prstGeom>
          <a:solidFill>
            <a:srgbClr val="C7DA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Freeform 36"/>
          <p:cNvSpPr>
            <a:spLocks/>
          </p:cNvSpPr>
          <p:nvPr/>
        </p:nvSpPr>
        <p:spPr bwMode="auto">
          <a:xfrm>
            <a:off x="1390650" y="4757738"/>
            <a:ext cx="1214438" cy="373062"/>
          </a:xfrm>
          <a:custGeom>
            <a:avLst/>
            <a:gdLst>
              <a:gd name="T0" fmla="*/ 2147483647 w 765"/>
              <a:gd name="T1" fmla="*/ 2147483647 h 235"/>
              <a:gd name="T2" fmla="*/ 2147483647 w 765"/>
              <a:gd name="T3" fmla="*/ 0 h 235"/>
              <a:gd name="T4" fmla="*/ 2147483647 w 765"/>
              <a:gd name="T5" fmla="*/ 2147483647 h 235"/>
              <a:gd name="T6" fmla="*/ 2147483647 w 765"/>
              <a:gd name="T7" fmla="*/ 2147483647 h 235"/>
              <a:gd name="T8" fmla="*/ 2147483647 w 765"/>
              <a:gd name="T9" fmla="*/ 2147483647 h 235"/>
              <a:gd name="T10" fmla="*/ 2147483647 w 765"/>
              <a:gd name="T11" fmla="*/ 2147483647 h 235"/>
              <a:gd name="T12" fmla="*/ 2147483647 w 765"/>
              <a:gd name="T13" fmla="*/ 2147483647 h 235"/>
              <a:gd name="T14" fmla="*/ 0 w 765"/>
              <a:gd name="T15" fmla="*/ 2147483647 h 235"/>
              <a:gd name="T16" fmla="*/ 0 w 765"/>
              <a:gd name="T17" fmla="*/ 2147483647 h 235"/>
              <a:gd name="T18" fmla="*/ 2147483647 w 765"/>
              <a:gd name="T19" fmla="*/ 2147483647 h 2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5"/>
              <a:gd name="T31" fmla="*/ 0 h 235"/>
              <a:gd name="T32" fmla="*/ 765 w 765"/>
              <a:gd name="T33" fmla="*/ 235 h 2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5" h="235">
                <a:moveTo>
                  <a:pt x="760" y="235"/>
                </a:moveTo>
                <a:lnTo>
                  <a:pt x="765" y="0"/>
                </a:lnTo>
                <a:lnTo>
                  <a:pt x="633" y="74"/>
                </a:lnTo>
                <a:lnTo>
                  <a:pt x="507" y="120"/>
                </a:lnTo>
                <a:lnTo>
                  <a:pt x="380" y="166"/>
                </a:lnTo>
                <a:lnTo>
                  <a:pt x="232" y="189"/>
                </a:lnTo>
                <a:lnTo>
                  <a:pt x="127" y="189"/>
                </a:lnTo>
                <a:lnTo>
                  <a:pt x="0" y="212"/>
                </a:lnTo>
                <a:lnTo>
                  <a:pt x="0" y="235"/>
                </a:lnTo>
                <a:lnTo>
                  <a:pt x="760" y="235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Freeform 35"/>
          <p:cNvSpPr>
            <a:spLocks/>
          </p:cNvSpPr>
          <p:nvPr/>
        </p:nvSpPr>
        <p:spPr bwMode="auto">
          <a:xfrm>
            <a:off x="6145213" y="4729163"/>
            <a:ext cx="1316037" cy="401637"/>
          </a:xfrm>
          <a:custGeom>
            <a:avLst/>
            <a:gdLst>
              <a:gd name="T0" fmla="*/ 0 w 829"/>
              <a:gd name="T1" fmla="*/ 2147483647 h 253"/>
              <a:gd name="T2" fmla="*/ 0 w 829"/>
              <a:gd name="T3" fmla="*/ 0 h 253"/>
              <a:gd name="T4" fmla="*/ 2147483647 w 829"/>
              <a:gd name="T5" fmla="*/ 2147483647 h 253"/>
              <a:gd name="T6" fmla="*/ 2147483647 w 829"/>
              <a:gd name="T7" fmla="*/ 2147483647 h 253"/>
              <a:gd name="T8" fmla="*/ 2147483647 w 829"/>
              <a:gd name="T9" fmla="*/ 2147483647 h 253"/>
              <a:gd name="T10" fmla="*/ 2147483647 w 829"/>
              <a:gd name="T11" fmla="*/ 2147483647 h 253"/>
              <a:gd name="T12" fmla="*/ 2147483647 w 829"/>
              <a:gd name="T13" fmla="*/ 2147483647 h 253"/>
              <a:gd name="T14" fmla="*/ 2147483647 w 829"/>
              <a:gd name="T15" fmla="*/ 2147483647 h 253"/>
              <a:gd name="T16" fmla="*/ 2147483647 w 829"/>
              <a:gd name="T17" fmla="*/ 2147483647 h 253"/>
              <a:gd name="T18" fmla="*/ 0 w 829"/>
              <a:gd name="T19" fmla="*/ 2147483647 h 2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29"/>
              <a:gd name="T31" fmla="*/ 0 h 253"/>
              <a:gd name="T32" fmla="*/ 829 w 829"/>
              <a:gd name="T33" fmla="*/ 253 h 2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29" h="253">
                <a:moveTo>
                  <a:pt x="0" y="253"/>
                </a:moveTo>
                <a:lnTo>
                  <a:pt x="0" y="0"/>
                </a:lnTo>
                <a:lnTo>
                  <a:pt x="138" y="92"/>
                </a:lnTo>
                <a:lnTo>
                  <a:pt x="276" y="138"/>
                </a:lnTo>
                <a:lnTo>
                  <a:pt x="414" y="184"/>
                </a:lnTo>
                <a:lnTo>
                  <a:pt x="576" y="207"/>
                </a:lnTo>
                <a:lnTo>
                  <a:pt x="691" y="207"/>
                </a:lnTo>
                <a:lnTo>
                  <a:pt x="829" y="230"/>
                </a:lnTo>
                <a:lnTo>
                  <a:pt x="829" y="253"/>
                </a:lnTo>
                <a:lnTo>
                  <a:pt x="0" y="253"/>
                </a:lnTo>
                <a:close/>
              </a:path>
            </a:pathLst>
          </a:custGeom>
          <a:solidFill>
            <a:srgbClr val="FF66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33"/>
          <p:cNvSpPr>
            <a:spLocks noChangeArrowheads="1"/>
          </p:cNvSpPr>
          <p:nvPr/>
        </p:nvSpPr>
        <p:spPr bwMode="auto">
          <a:xfrm>
            <a:off x="2230438" y="1563688"/>
            <a:ext cx="4498975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Freeform 2"/>
          <p:cNvSpPr>
            <a:spLocks/>
          </p:cNvSpPr>
          <p:nvPr/>
        </p:nvSpPr>
        <p:spPr bwMode="auto">
          <a:xfrm>
            <a:off x="4344988" y="3246438"/>
            <a:ext cx="3092450" cy="1833562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1" name="Freeform 3"/>
          <p:cNvSpPr>
            <a:spLocks/>
          </p:cNvSpPr>
          <p:nvPr/>
        </p:nvSpPr>
        <p:spPr bwMode="auto">
          <a:xfrm>
            <a:off x="1417638" y="3246438"/>
            <a:ext cx="2928937" cy="1833562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2" name="Line 4"/>
          <p:cNvSpPr>
            <a:spLocks noChangeShapeType="1"/>
          </p:cNvSpPr>
          <p:nvPr/>
        </p:nvSpPr>
        <p:spPr bwMode="auto">
          <a:xfrm>
            <a:off x="4313238" y="3246438"/>
            <a:ext cx="0" cy="190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Freeform 5"/>
          <p:cNvSpPr>
            <a:spLocks/>
          </p:cNvSpPr>
          <p:nvPr/>
        </p:nvSpPr>
        <p:spPr bwMode="auto">
          <a:xfrm>
            <a:off x="1036638" y="5133975"/>
            <a:ext cx="6854825" cy="1588"/>
          </a:xfrm>
          <a:custGeom>
            <a:avLst/>
            <a:gdLst>
              <a:gd name="T0" fmla="*/ 0 w 4318"/>
              <a:gd name="T1" fmla="*/ 0 h 1"/>
              <a:gd name="T2" fmla="*/ 2147483647 w 4318"/>
              <a:gd name="T3" fmla="*/ 0 h 1"/>
              <a:gd name="T4" fmla="*/ 0 60000 65536"/>
              <a:gd name="T5" fmla="*/ 0 60000 65536"/>
              <a:gd name="T6" fmla="*/ 0 w 4318"/>
              <a:gd name="T7" fmla="*/ 0 h 1"/>
              <a:gd name="T8" fmla="*/ 4318 w 431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18" h="1">
                <a:moveTo>
                  <a:pt x="0" y="0"/>
                </a:moveTo>
                <a:lnTo>
                  <a:pt x="431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24" name="Line 6"/>
          <p:cNvSpPr>
            <a:spLocks noChangeShapeType="1"/>
          </p:cNvSpPr>
          <p:nvPr/>
        </p:nvSpPr>
        <p:spPr bwMode="auto">
          <a:xfrm>
            <a:off x="2844800" y="3865563"/>
            <a:ext cx="1588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Line 7"/>
          <p:cNvSpPr>
            <a:spLocks noChangeShapeType="1"/>
          </p:cNvSpPr>
          <p:nvPr/>
        </p:nvSpPr>
        <p:spPr bwMode="auto">
          <a:xfrm>
            <a:off x="5862638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8"/>
          <p:cNvSpPr>
            <a:spLocks noChangeShapeType="1"/>
          </p:cNvSpPr>
          <p:nvPr/>
        </p:nvSpPr>
        <p:spPr bwMode="auto">
          <a:xfrm>
            <a:off x="5562600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9"/>
          <p:cNvSpPr>
            <a:spLocks noChangeShapeType="1"/>
          </p:cNvSpPr>
          <p:nvPr/>
        </p:nvSpPr>
        <p:spPr bwMode="auto">
          <a:xfrm>
            <a:off x="5260975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10"/>
          <p:cNvSpPr>
            <a:spLocks noChangeShapeType="1"/>
          </p:cNvSpPr>
          <p:nvPr/>
        </p:nvSpPr>
        <p:spPr bwMode="auto">
          <a:xfrm>
            <a:off x="4960938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11"/>
          <p:cNvSpPr>
            <a:spLocks noChangeShapeType="1"/>
          </p:cNvSpPr>
          <p:nvPr/>
        </p:nvSpPr>
        <p:spPr bwMode="auto">
          <a:xfrm>
            <a:off x="4660900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Line 12"/>
          <p:cNvSpPr>
            <a:spLocks noChangeShapeType="1"/>
          </p:cNvSpPr>
          <p:nvPr/>
        </p:nvSpPr>
        <p:spPr bwMode="auto">
          <a:xfrm>
            <a:off x="4360863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Line 13"/>
          <p:cNvSpPr>
            <a:spLocks noChangeShapeType="1"/>
          </p:cNvSpPr>
          <p:nvPr/>
        </p:nvSpPr>
        <p:spPr bwMode="auto">
          <a:xfrm>
            <a:off x="4060825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14"/>
          <p:cNvSpPr>
            <a:spLocks noChangeShapeType="1"/>
          </p:cNvSpPr>
          <p:nvPr/>
        </p:nvSpPr>
        <p:spPr bwMode="auto">
          <a:xfrm>
            <a:off x="3760788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15"/>
          <p:cNvSpPr>
            <a:spLocks noChangeShapeType="1"/>
          </p:cNvSpPr>
          <p:nvPr/>
        </p:nvSpPr>
        <p:spPr bwMode="auto">
          <a:xfrm>
            <a:off x="3459163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Line 16"/>
          <p:cNvSpPr>
            <a:spLocks noChangeShapeType="1"/>
          </p:cNvSpPr>
          <p:nvPr/>
        </p:nvSpPr>
        <p:spPr bwMode="auto">
          <a:xfrm>
            <a:off x="3159125" y="5086350"/>
            <a:ext cx="0" cy="1588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Rectangle 17"/>
          <p:cNvSpPr>
            <a:spLocks noChangeArrowheads="1"/>
          </p:cNvSpPr>
          <p:nvPr/>
        </p:nvSpPr>
        <p:spPr bwMode="auto">
          <a:xfrm>
            <a:off x="4268788" y="5056188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Line 18"/>
          <p:cNvSpPr>
            <a:spLocks noChangeShapeType="1"/>
          </p:cNvSpPr>
          <p:nvPr/>
        </p:nvSpPr>
        <p:spPr bwMode="auto">
          <a:xfrm flipH="1">
            <a:off x="6145213" y="4729163"/>
            <a:ext cx="0" cy="401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5873750" y="5202238"/>
          <a:ext cx="655638" cy="354012"/>
        </p:xfrm>
        <a:graphic>
          <a:graphicData uri="http://schemas.openxmlformats.org/presentationml/2006/ole">
            <p:oleObj spid="_x0000_s33812" name="Equation" r:id="rId3" imgW="329914" imgH="177646" progId="Equation.3">
              <p:embed/>
            </p:oleObj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4160838" y="5151438"/>
          <a:ext cx="298450" cy="420687"/>
        </p:xfrm>
        <a:graphic>
          <a:graphicData uri="http://schemas.openxmlformats.org/presentationml/2006/ole">
            <p:oleObj spid="_x0000_s33813" name="Equation" r:id="rId4" imgW="126725" imgH="177415" progId="Equation.3">
              <p:embed/>
            </p:oleObj>
          </a:graphicData>
        </a:graphic>
      </p:graphicFrame>
      <p:sp>
        <p:nvSpPr>
          <p:cNvPr id="33837" name="Text Box 22"/>
          <p:cNvSpPr txBox="1">
            <a:spLocks noChangeArrowheads="1"/>
          </p:cNvSpPr>
          <p:nvPr/>
        </p:nvSpPr>
        <p:spPr bwMode="auto">
          <a:xfrm>
            <a:off x="6802438" y="3757613"/>
            <a:ext cx="2133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Rejection Region /2 = 0.025</a:t>
            </a:r>
          </a:p>
        </p:txBody>
      </p:sp>
      <p:sp>
        <p:nvSpPr>
          <p:cNvPr id="33838" name="Line 23"/>
          <p:cNvSpPr>
            <a:spLocks noChangeShapeType="1"/>
          </p:cNvSpPr>
          <p:nvPr/>
        </p:nvSpPr>
        <p:spPr bwMode="auto">
          <a:xfrm flipH="1">
            <a:off x="6473825" y="4313238"/>
            <a:ext cx="430213" cy="561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Text Box 24"/>
          <p:cNvSpPr txBox="1">
            <a:spLocks noChangeArrowheads="1"/>
          </p:cNvSpPr>
          <p:nvPr/>
        </p:nvSpPr>
        <p:spPr bwMode="auto">
          <a:xfrm>
            <a:off x="1463675" y="5770563"/>
            <a:ext cx="6619875" cy="83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Since  z = -1.206  is not less than  -z</a:t>
            </a:r>
            <a:r>
              <a:rPr lang="en-US" baseline="-25000"/>
              <a:t>.025 </a:t>
            </a:r>
            <a:r>
              <a:rPr lang="en-US"/>
              <a:t>= -1.96, we </a:t>
            </a:r>
            <a:r>
              <a:rPr lang="en-US">
                <a:solidFill>
                  <a:srgbClr val="0000FF"/>
                </a:solidFill>
              </a:rPr>
              <a:t>do not reject H</a:t>
            </a:r>
            <a:r>
              <a:rPr lang="en-US" baseline="-25000">
                <a:solidFill>
                  <a:srgbClr val="0000FF"/>
                </a:solidFill>
              </a:rPr>
              <a:t>0</a:t>
            </a:r>
            <a:endParaRPr lang="en-US">
              <a:solidFill>
                <a:srgbClr val="0000FF"/>
              </a:solidFill>
            </a:endParaRPr>
          </a:p>
        </p:txBody>
      </p:sp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2047875" y="5184775"/>
          <a:ext cx="884238" cy="355600"/>
        </p:xfrm>
        <a:graphic>
          <a:graphicData uri="http://schemas.openxmlformats.org/presentationml/2006/ole">
            <p:oleObj spid="_x0000_s33814" name="Equation" r:id="rId5" imgW="444114" imgH="177646" progId="Equation.3">
              <p:embed/>
            </p:oleObj>
          </a:graphicData>
        </a:graphic>
      </p:graphicFrame>
      <p:sp>
        <p:nvSpPr>
          <p:cNvPr id="33840" name="Line 26"/>
          <p:cNvSpPr>
            <a:spLocks noChangeShapeType="1"/>
          </p:cNvSpPr>
          <p:nvPr/>
        </p:nvSpPr>
        <p:spPr bwMode="auto">
          <a:xfrm>
            <a:off x="2597150" y="477043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Text Box 27"/>
          <p:cNvSpPr txBox="1">
            <a:spLocks noChangeArrowheads="1"/>
          </p:cNvSpPr>
          <p:nvPr/>
        </p:nvSpPr>
        <p:spPr bwMode="auto">
          <a:xfrm>
            <a:off x="365125" y="3830638"/>
            <a:ext cx="2133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Rejection Region /2 = 0.025</a:t>
            </a:r>
          </a:p>
        </p:txBody>
      </p:sp>
      <p:sp>
        <p:nvSpPr>
          <p:cNvPr id="33842" name="Line 28"/>
          <p:cNvSpPr>
            <a:spLocks noChangeShapeType="1"/>
          </p:cNvSpPr>
          <p:nvPr/>
        </p:nvSpPr>
        <p:spPr bwMode="auto">
          <a:xfrm>
            <a:off x="1646238" y="4389438"/>
            <a:ext cx="547687" cy="522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3" name="Text Box 31"/>
          <p:cNvSpPr txBox="1">
            <a:spLocks noChangeArrowheads="1"/>
          </p:cNvSpPr>
          <p:nvPr/>
        </p:nvSpPr>
        <p:spPr bwMode="auto">
          <a:xfrm>
            <a:off x="2230438" y="1636713"/>
            <a:ext cx="4827587" cy="785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: Fill amounts are random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1</a:t>
            </a:r>
            <a:r>
              <a:rPr lang="en-US"/>
              <a:t>: Fill amounts are not random</a:t>
            </a:r>
            <a:endParaRPr lang="en-US">
              <a:sym typeface="Symbol" pitchFamily="18" charset="2"/>
            </a:endParaRPr>
          </a:p>
        </p:txBody>
      </p:sp>
      <p:sp>
        <p:nvSpPr>
          <p:cNvPr id="33844" name="Rectangle 32"/>
          <p:cNvSpPr>
            <a:spLocks noChangeArrowheads="1"/>
          </p:cNvSpPr>
          <p:nvPr/>
        </p:nvSpPr>
        <p:spPr bwMode="auto">
          <a:xfrm>
            <a:off x="2889250" y="2551113"/>
            <a:ext cx="2890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Test using   = 0.05</a:t>
            </a:r>
          </a:p>
        </p:txBody>
      </p:sp>
      <p:sp>
        <p:nvSpPr>
          <p:cNvPr id="33845" name="Line 38"/>
          <p:cNvSpPr>
            <a:spLocks noChangeShapeType="1"/>
          </p:cNvSpPr>
          <p:nvPr/>
        </p:nvSpPr>
        <p:spPr bwMode="auto">
          <a:xfrm flipV="1">
            <a:off x="3071813" y="5148263"/>
            <a:ext cx="0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46" name="Text Box 40"/>
          <p:cNvSpPr txBox="1">
            <a:spLocks noChangeArrowheads="1"/>
          </p:cNvSpPr>
          <p:nvPr/>
        </p:nvSpPr>
        <p:spPr bwMode="auto">
          <a:xfrm>
            <a:off x="7620000" y="1223963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3847" name="Footer Placeholder 39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33848" name="Slide Number Placeholder 3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5BBCAE2D-4374-4782-A353-7A52EA7E72F7}" type="slidenum">
              <a:rPr lang="en-US" smtClean="0">
                <a:latin typeface="Arial" charset="0"/>
                <a:cs typeface="Arial" charset="0"/>
              </a:rPr>
              <a:pPr/>
              <a:t>76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85800" y="2001838"/>
            <a:ext cx="81534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Used the chi-square goodness-of-fit test to determine whether sample data match specified probabilities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Conducted goodness-of-fit tests when a population parameter was unknown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Tested for normality using the Jarque-Bera test</a:t>
            </a:r>
          </a:p>
          <a:p>
            <a:pPr marL="320675" indent="-320675" defTabSz="852488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/>
              <a:t>Used contingency tables to perform a chi-square test for association</a:t>
            </a:r>
          </a:p>
          <a:p>
            <a:pPr marL="693738" lvl="1" indent="-268288" defTabSz="852488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/>
              <a:t>Compared observed cell frequencies to expected cell frequencies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2D74231D-371E-4601-B825-7B1BEB33C32B}" type="slidenum">
              <a:rPr lang="en-US" smtClean="0">
                <a:latin typeface="Arial" charset="0"/>
                <a:cs typeface="Arial" charset="0"/>
              </a:rPr>
              <a:pPr/>
              <a:t>77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Chapter Summary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877888" y="1709738"/>
            <a:ext cx="7885112" cy="469106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z="2400" smtClean="0"/>
              <a:t>Used the sign test for paired or matched samples, and the normal approximation for the sign test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Developed and applied the Wilcoxon signed rank test, and the large sample normal approximation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Developed and applied the Mann-Whitney U-test for two population medians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Used the Wilcoxon rank-sum test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Examined Spearman rank correlation for tests of association</a:t>
            </a:r>
          </a:p>
          <a:p>
            <a:pPr eaLnBrk="1" hangingPunct="1">
              <a:spcBef>
                <a:spcPct val="40000"/>
              </a:spcBef>
            </a:pPr>
            <a:r>
              <a:rPr lang="en-US" sz="2400" smtClean="0"/>
              <a:t>Used the Runs Test to test for randomness</a:t>
            </a:r>
          </a:p>
        </p:txBody>
      </p:sp>
      <p:sp>
        <p:nvSpPr>
          <p:cNvPr id="1146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DFEC6049-427E-40F5-A487-A2DC3985EC83}" type="slidenum">
              <a:rPr lang="en-US" smtClean="0">
                <a:latin typeface="Arial" charset="0"/>
                <a:cs typeface="Arial" charset="0"/>
              </a:rPr>
              <a:pPr/>
              <a:t>78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7543800" y="1219200"/>
            <a:ext cx="1474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tx2"/>
                </a:solidFill>
              </a:rPr>
              <a:t>(continued)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sp>
        <p:nvSpPr>
          <p:cNvPr id="1157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3AFC462E-2ED9-415E-92EA-F7840EC5218F}" type="slidenum">
              <a:rPr lang="en-US" smtClean="0">
                <a:latin typeface="Arial" charset="0"/>
                <a:cs typeface="Arial" charset="0"/>
              </a:rPr>
              <a:pPr/>
              <a:t>79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15715" name="Picture 5" descr="copyr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313"/>
            <a:ext cx="9144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762000" y="4303713"/>
            <a:ext cx="8382000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All rights reserved. No part of this publication may be reproduced, stored in a retrieval system, or transmitted, in any form or by any means, electronic, mechanical, photocopying, recording, or otherwise, without the prior written permission of the publisher. </a:t>
            </a:r>
          </a:p>
          <a:p>
            <a:pPr algn="ctr"/>
            <a:r>
              <a:rPr lang="en-US" sz="1600">
                <a:solidFill>
                  <a:srgbClr val="000000"/>
                </a:solidFill>
                <a:cs typeface="Times New Roman" pitchFamily="18" charset="0"/>
              </a:rPr>
              <a:t>Printed in the United States of America.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47650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Observed vs. Expected Frequencies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29403" name="Group 27"/>
          <p:cNvGraphicFramePr>
            <a:graphicFrameLocks noGrp="1"/>
          </p:cNvGraphicFramePr>
          <p:nvPr/>
        </p:nvGraphicFramePr>
        <p:xfrm>
          <a:off x="1524000" y="1600200"/>
          <a:ext cx="6096000" cy="4376738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6826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Observed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</a:t>
                      </a:r>
                      <a:r>
                        <a:rPr kumimoji="0" lang="en-US" sz="23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Expected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  <a:r>
                        <a:rPr kumimoji="0" lang="en-US" sz="23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250825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Monday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Tuesday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Wednesday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Thursday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Friday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Saturday</a:t>
                      </a:r>
                    </a:p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Sunday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238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257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265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230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</a:tr>
            </a:tbl>
          </a:graphicData>
        </a:graphic>
      </p:graphicFrame>
      <p:sp>
        <p:nvSpPr>
          <p:cNvPr id="686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7347AB38-5A1A-4CCC-B0DA-E8D87C8025F7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9550"/>
            <a:ext cx="7383462" cy="990600"/>
          </a:xfrm>
        </p:spPr>
        <p:txBody>
          <a:bodyPr/>
          <a:lstStyle/>
          <a:p>
            <a:pPr eaLnBrk="1" hangingPunct="1"/>
            <a:r>
              <a:rPr lang="en-US" smtClean="0"/>
              <a:t>Chi-Square Test Statistic</a:t>
            </a:r>
          </a:p>
        </p:txBody>
      </p:sp>
      <p:sp>
        <p:nvSpPr>
          <p:cNvPr id="2063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3136900"/>
            <a:ext cx="3657600" cy="587375"/>
          </a:xfrm>
        </p:spPr>
        <p:txBody>
          <a:bodyPr/>
          <a:lstStyle/>
          <a:p>
            <a:pPr eaLnBrk="1" hangingPunct="1"/>
            <a:r>
              <a:rPr lang="en-US" sz="2700" smtClean="0"/>
              <a:t>The test statistic is</a:t>
            </a:r>
          </a:p>
        </p:txBody>
      </p:sp>
      <p:sp>
        <p:nvSpPr>
          <p:cNvPr id="20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defTabSz="852488"/>
            <a:r>
              <a:rPr lang="en-US">
                <a:latin typeface="Arial" charset="0"/>
                <a:cs typeface="Arial" charset="0"/>
              </a:rPr>
              <a:t>Copyright © 2013 Pearson Education, Inc. Publishing as Prentice Hall</a:t>
            </a: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500188" y="3721100"/>
          <a:ext cx="6738937" cy="1177925"/>
        </p:xfrm>
        <a:graphic>
          <a:graphicData uri="http://schemas.openxmlformats.org/presentationml/2006/ole">
            <p:oleObj spid="_x0000_s2061" name="Equation" r:id="rId3" imgW="2616200" imgH="457200" progId="Equation.3">
              <p:embed/>
            </p:oleObj>
          </a:graphicData>
        </a:graphic>
      </p:graphicFrame>
      <p:sp>
        <p:nvSpPr>
          <p:cNvPr id="2065" name="Rectangle 5"/>
          <p:cNvSpPr>
            <a:spLocks noChangeArrowheads="1"/>
          </p:cNvSpPr>
          <p:nvPr/>
        </p:nvSpPr>
        <p:spPr bwMode="auto">
          <a:xfrm>
            <a:off x="1295400" y="49530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where:</a:t>
            </a:r>
          </a:p>
          <a:p>
            <a:r>
              <a:rPr lang="en-US" sz="2000"/>
              <a:t>	K = number of categories</a:t>
            </a:r>
          </a:p>
          <a:p>
            <a:r>
              <a:rPr lang="en-US" sz="2000"/>
              <a:t>	O</a:t>
            </a:r>
            <a:r>
              <a:rPr lang="en-US" sz="2000" baseline="-25000"/>
              <a:t>i</a:t>
            </a:r>
            <a:r>
              <a:rPr lang="en-US" sz="2000"/>
              <a:t> = observed frequency for category i</a:t>
            </a:r>
          </a:p>
          <a:p>
            <a:r>
              <a:rPr lang="en-US" sz="2000"/>
              <a:t>	E</a:t>
            </a:r>
            <a:r>
              <a:rPr lang="en-US" sz="2000" baseline="-25000"/>
              <a:t>i</a:t>
            </a:r>
            <a:r>
              <a:rPr lang="en-US" sz="2000"/>
              <a:t> = expected frequency for category i</a:t>
            </a:r>
          </a:p>
        </p:txBody>
      </p:sp>
      <p:sp>
        <p:nvSpPr>
          <p:cNvPr id="2066" name="Rectangle 6"/>
          <p:cNvSpPr>
            <a:spLocks noChangeArrowheads="1"/>
          </p:cNvSpPr>
          <p:nvPr/>
        </p:nvSpPr>
        <p:spPr bwMode="auto">
          <a:xfrm>
            <a:off x="1828800" y="1524000"/>
            <a:ext cx="5943600" cy="1371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700"/>
              <a:t> </a:t>
            </a:r>
            <a:r>
              <a:rPr lang="en-US" sz="2300"/>
              <a:t>H</a:t>
            </a:r>
            <a:r>
              <a:rPr lang="en-US" sz="2300" baseline="-25000"/>
              <a:t>0</a:t>
            </a:r>
            <a:r>
              <a:rPr lang="en-US" sz="2300"/>
              <a:t>:  The distribution of calls is uniform</a:t>
            </a:r>
          </a:p>
          <a:p>
            <a:pPr marL="320675" indent="-320675" defTabSz="852488">
              <a:lnSpc>
                <a:spcPct val="3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	     over days of the week</a:t>
            </a:r>
          </a:p>
          <a:p>
            <a:pPr marL="320675" indent="-320675" defTabSz="852488">
              <a:lnSpc>
                <a:spcPct val="110000"/>
              </a:lnSpc>
              <a:spcBef>
                <a:spcPct val="35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2300"/>
              <a:t> H</a:t>
            </a:r>
            <a:r>
              <a:rPr lang="en-US" sz="2300" baseline="-25000"/>
              <a:t>1</a:t>
            </a:r>
            <a:r>
              <a:rPr lang="en-US" sz="2300"/>
              <a:t>:  The distribution of calls is not uniform</a:t>
            </a:r>
          </a:p>
        </p:txBody>
      </p:sp>
      <p:sp>
        <p:nvSpPr>
          <p:cNvPr id="2067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Ch. 14-</a:t>
            </a:r>
            <a:fld id="{5AE71DAB-C1A7-4D85-89C4-F42059D72DD9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bold-7e">
  <a:themeElements>
    <a:clrScheme name="PrenHall-newbold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-newbol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-newbold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-newbold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-newbold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</TotalTime>
  <Pages>20</Pages>
  <Words>4745</Words>
  <Application>Microsoft Office PowerPoint</Application>
  <PresentationFormat>On-screen Show (4:3)</PresentationFormat>
  <Paragraphs>1215</Paragraphs>
  <Slides>79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Wingdings</vt:lpstr>
      <vt:lpstr>Symbol</vt:lpstr>
      <vt:lpstr>Times New Roman</vt:lpstr>
      <vt:lpstr>System</vt:lpstr>
      <vt:lpstr>newbold-7e</vt:lpstr>
      <vt:lpstr>newbold-7e</vt:lpstr>
      <vt:lpstr>Equation</vt:lpstr>
      <vt:lpstr>Slide 1</vt:lpstr>
      <vt:lpstr>Chapter Goals</vt:lpstr>
      <vt:lpstr>Chapter Goals</vt:lpstr>
      <vt:lpstr>Introduction</vt:lpstr>
      <vt:lpstr>Slide 5</vt:lpstr>
      <vt:lpstr>Slide 6</vt:lpstr>
      <vt:lpstr>Slide 7</vt:lpstr>
      <vt:lpstr>Observed vs. Expected Frequencies</vt:lpstr>
      <vt:lpstr>Chi-Square Test Statistic</vt:lpstr>
      <vt:lpstr>The Rejection Region</vt:lpstr>
      <vt:lpstr>Observed vs. Expected Frequencies</vt:lpstr>
      <vt:lpstr>Chi-Square Test Statistic</vt:lpstr>
      <vt:lpstr>Goodness-of-Fit Tests: Population Parameters Unknown</vt:lpstr>
      <vt:lpstr>Goodness-of-Fit Tests: Population Parameters Unknown</vt:lpstr>
      <vt:lpstr>Test of Normality</vt:lpstr>
      <vt:lpstr>Test of Normality</vt:lpstr>
      <vt:lpstr>Jarque-Bera  Test for Normality</vt:lpstr>
      <vt:lpstr>Jarque-Bera  Test for Normality</vt:lpstr>
      <vt:lpstr> Example: Jarque-Bera  Test for Normality</vt:lpstr>
      <vt:lpstr>Contingency Tables</vt:lpstr>
      <vt:lpstr>r x c  Contingency Table</vt:lpstr>
      <vt:lpstr>Test for Association</vt:lpstr>
      <vt:lpstr>Test for Association</vt:lpstr>
      <vt:lpstr>Contingency Table Example</vt:lpstr>
      <vt:lpstr>Contingency Table Example</vt:lpstr>
      <vt:lpstr>Logic of the Test</vt:lpstr>
      <vt:lpstr>Finding Expected Frequencies</vt:lpstr>
      <vt:lpstr>Expected Cell Frequencies</vt:lpstr>
      <vt:lpstr>Observed vs. Expected Frequencies</vt:lpstr>
      <vt:lpstr>The Chi-Square Test Statistic</vt:lpstr>
      <vt:lpstr>Observed vs. Expected Frequencies</vt:lpstr>
      <vt:lpstr>Contingency Analysis</vt:lpstr>
      <vt:lpstr>Nonparametric Tests for Paired or Matched Samples</vt:lpstr>
      <vt:lpstr>Sign Test</vt:lpstr>
      <vt:lpstr>Determining the p-value</vt:lpstr>
      <vt:lpstr>Sign Test Example</vt:lpstr>
      <vt:lpstr>Sign Test Example</vt:lpstr>
      <vt:lpstr>Sign Test Example</vt:lpstr>
      <vt:lpstr>Wilcoxon Signed Rank Test for Paired or Matched Samples</vt:lpstr>
      <vt:lpstr>Wilcoxon Signed Rank Test for Paired or Matched Samples</vt:lpstr>
      <vt:lpstr>Signed Rank Test Example</vt:lpstr>
      <vt:lpstr>Signed Rank Test Example</vt:lpstr>
      <vt:lpstr>Normal Approximation  to the Sign Test</vt:lpstr>
      <vt:lpstr>Normal Approximation to the Wilcoxon Signed Rank Test</vt:lpstr>
      <vt:lpstr>Wilcoxon Matched Pairs Test  for Large Samples</vt:lpstr>
      <vt:lpstr>Wilcoxon Matched Pairs Test  for Large Samples</vt:lpstr>
      <vt:lpstr>Sign Test for  Single Population Median</vt:lpstr>
      <vt:lpstr>Nonparametric Tests for Independent Random Samples</vt:lpstr>
      <vt:lpstr>Mann-Whitney U-Test</vt:lpstr>
      <vt:lpstr>Mann-Whitney U Statistic</vt:lpstr>
      <vt:lpstr>Mann-Whitney U Statistic</vt:lpstr>
      <vt:lpstr>Decision Rules for  Mann-Whitney Test</vt:lpstr>
      <vt:lpstr>Mann-Whitney U-Test Example</vt:lpstr>
      <vt:lpstr>Mann-Whitney U-Test Example</vt:lpstr>
      <vt:lpstr>Mann-Whitney U-Test Example</vt:lpstr>
      <vt:lpstr>Mann-Whitney U-Test Example</vt:lpstr>
      <vt:lpstr>Mann-Whitney U-Test Example</vt:lpstr>
      <vt:lpstr>Mann-Whitney U-Test Example</vt:lpstr>
      <vt:lpstr>Wilcoxon Rank Sum Test</vt:lpstr>
      <vt:lpstr>Wilcoxon Rank Sum Test</vt:lpstr>
      <vt:lpstr>Wilcoxon Rank Sum Test</vt:lpstr>
      <vt:lpstr>Wilcoxon Rank Sum Example</vt:lpstr>
      <vt:lpstr>Wilcoxon Rank Sum Example</vt:lpstr>
      <vt:lpstr>Wilcoxon Rank Sum Example</vt:lpstr>
      <vt:lpstr>Spearman Rank Correlation</vt:lpstr>
      <vt:lpstr>Spearman Rank Correlation</vt:lpstr>
      <vt:lpstr>A Nonparametric Test  for Randomness</vt:lpstr>
      <vt:lpstr>The Runs Test for Randomness</vt:lpstr>
      <vt:lpstr>The Runs Test for Randomness</vt:lpstr>
      <vt:lpstr>Counting Runs</vt:lpstr>
      <vt:lpstr>Runs Test Example</vt:lpstr>
      <vt:lpstr>Runs Test: Large Sample Sizes</vt:lpstr>
      <vt:lpstr>Runs Test: Large Samples</vt:lpstr>
      <vt:lpstr>Example: Large Sample  Runs Test</vt:lpstr>
      <vt:lpstr>Example: Large Sample  Runs Test</vt:lpstr>
      <vt:lpstr>Example: Large Sample  Runs Test</vt:lpstr>
      <vt:lpstr>Chapter Summary</vt:lpstr>
      <vt:lpstr>Chapter Summary</vt:lpstr>
      <vt:lpstr>Slide 79</vt:lpstr>
    </vt:vector>
  </TitlesOfParts>
  <Company>University of San Diego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 and Economics, 7/e</dc:title>
  <dc:subject>Chapter 14</dc:subject>
  <dc:creator>Dirk Yandell</dc:creator>
  <cp:lastModifiedBy>UMURRM2</cp:lastModifiedBy>
  <cp:revision>70</cp:revision>
  <cp:lastPrinted>1998-11-22T23:37:53Z</cp:lastPrinted>
  <dcterms:created xsi:type="dcterms:W3CDTF">2001-03-06T20:25:25Z</dcterms:created>
  <dcterms:modified xsi:type="dcterms:W3CDTF">2012-03-21T18:20:49Z</dcterms:modified>
</cp:coreProperties>
</file>