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73" r:id="rId1"/>
  </p:sldMasterIdLst>
  <p:notesMasterIdLst>
    <p:notesMasterId r:id="rId62"/>
  </p:notesMasterIdLst>
  <p:handoutMasterIdLst>
    <p:handoutMasterId r:id="rId63"/>
  </p:handoutMasterIdLst>
  <p:sldIdLst>
    <p:sldId id="549" r:id="rId2"/>
    <p:sldId id="461" r:id="rId3"/>
    <p:sldId id="558" r:id="rId4"/>
    <p:sldId id="557" r:id="rId5"/>
    <p:sldId id="465" r:id="rId6"/>
    <p:sldId id="466" r:id="rId7"/>
    <p:sldId id="467" r:id="rId8"/>
    <p:sldId id="468" r:id="rId9"/>
    <p:sldId id="525" r:id="rId10"/>
    <p:sldId id="469" r:id="rId11"/>
    <p:sldId id="471" r:id="rId12"/>
    <p:sldId id="472" r:id="rId13"/>
    <p:sldId id="473" r:id="rId14"/>
    <p:sldId id="526" r:id="rId15"/>
    <p:sldId id="527" r:id="rId16"/>
    <p:sldId id="528" r:id="rId17"/>
    <p:sldId id="474" r:id="rId18"/>
    <p:sldId id="475" r:id="rId19"/>
    <p:sldId id="476" r:id="rId20"/>
    <p:sldId id="480" r:id="rId21"/>
    <p:sldId id="481" r:id="rId22"/>
    <p:sldId id="482" r:id="rId23"/>
    <p:sldId id="483" r:id="rId24"/>
    <p:sldId id="484" r:id="rId25"/>
    <p:sldId id="485" r:id="rId26"/>
    <p:sldId id="486" r:id="rId27"/>
    <p:sldId id="487" r:id="rId28"/>
    <p:sldId id="488" r:id="rId29"/>
    <p:sldId id="550" r:id="rId30"/>
    <p:sldId id="553" r:id="rId31"/>
    <p:sldId id="551" r:id="rId32"/>
    <p:sldId id="552" r:id="rId33"/>
    <p:sldId id="554" r:id="rId34"/>
    <p:sldId id="532" r:id="rId35"/>
    <p:sldId id="533" r:id="rId36"/>
    <p:sldId id="534" r:id="rId37"/>
    <p:sldId id="535" r:id="rId38"/>
    <p:sldId id="536" r:id="rId39"/>
    <p:sldId id="537" r:id="rId40"/>
    <p:sldId id="538" r:id="rId41"/>
    <p:sldId id="539" r:id="rId42"/>
    <p:sldId id="494" r:id="rId43"/>
    <p:sldId id="495" r:id="rId44"/>
    <p:sldId id="496" r:id="rId45"/>
    <p:sldId id="540" r:id="rId46"/>
    <p:sldId id="543" r:id="rId47"/>
    <p:sldId id="541" r:id="rId48"/>
    <p:sldId id="542" r:id="rId49"/>
    <p:sldId id="546" r:id="rId50"/>
    <p:sldId id="544" r:id="rId51"/>
    <p:sldId id="547" r:id="rId52"/>
    <p:sldId id="497" r:id="rId53"/>
    <p:sldId id="545" r:id="rId54"/>
    <p:sldId id="548" r:id="rId55"/>
    <p:sldId id="502" r:id="rId56"/>
    <p:sldId id="503" r:id="rId57"/>
    <p:sldId id="504" r:id="rId58"/>
    <p:sldId id="505" r:id="rId59"/>
    <p:sldId id="506" r:id="rId60"/>
    <p:sldId id="555" r:id="rId61"/>
  </p:sldIdLst>
  <p:sldSz cx="9144000" cy="6858000" type="screen4x3"/>
  <p:notesSz cx="6858000" cy="9144000"/>
  <p:embeddedFontLst>
    <p:embeddedFont>
      <p:font typeface="MT Extra" pitchFamily="18" charset="2"/>
      <p:regular r:id="rId64"/>
    </p:embeddedFont>
  </p:embeddedFontLst>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00FF"/>
    <a:srgbClr val="3333CC"/>
    <a:srgbClr val="FFFFCC"/>
    <a:srgbClr val="CCECFF"/>
    <a:srgbClr val="FDE0BD"/>
    <a:srgbClr val="F983C1"/>
    <a:srgbClr val="99FF33"/>
    <a:srgbClr val="00373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1" autoAdjust="0"/>
    <p:restoredTop sz="96045" autoAdjust="0"/>
  </p:normalViewPr>
  <p:slideViewPr>
    <p:cSldViewPr>
      <p:cViewPr varScale="1">
        <p:scale>
          <a:sx n="87" d="100"/>
          <a:sy n="87" d="100"/>
        </p:scale>
        <p:origin x="-124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06"/>
    </p:cViewPr>
  </p:sorterViewPr>
  <p:notesViewPr>
    <p:cSldViewPr>
      <p:cViewPr>
        <p:scale>
          <a:sx n="66" d="100"/>
          <a:sy n="66" d="100"/>
        </p:scale>
        <p:origin x="-2424" y="-618"/>
      </p:cViewPr>
      <p:guideLst>
        <p:guide orient="horz" pos="2880"/>
        <p:guide pos="2160"/>
      </p:guideLst>
    </p:cSldViewPr>
  </p:notesViewPr>
  <p:gridSpacing cx="37453888" cy="3745388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29.wmf"/><Relationship Id="rId1" Type="http://schemas.openxmlformats.org/officeDocument/2006/relationships/image" Target="../media/image28.emf"/><Relationship Id="rId6" Type="http://schemas.openxmlformats.org/officeDocument/2006/relationships/image" Target="../media/image30.wmf"/><Relationship Id="rId5" Type="http://schemas.openxmlformats.org/officeDocument/2006/relationships/image" Target="../media/image22.wmf"/><Relationship Id="rId4"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38.wmf"/><Relationship Id="rId5" Type="http://schemas.openxmlformats.org/officeDocument/2006/relationships/image" Target="../media/image39.wmf"/><Relationship Id="rId4"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5" Type="http://schemas.openxmlformats.org/officeDocument/2006/relationships/image" Target="../media/image71.wmf"/><Relationship Id="rId4"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66.wmf"/><Relationship Id="rId1" Type="http://schemas.openxmlformats.org/officeDocument/2006/relationships/image" Target="../media/image7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e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emf"/><Relationship Id="rId5" Type="http://schemas.openxmlformats.org/officeDocument/2006/relationships/image" Target="../media/image22.wmf"/><Relationship Id="rId4"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7" name="Rectangle 5"/>
          <p:cNvSpPr>
            <a:spLocks noChangeArrowheads="1"/>
          </p:cNvSpPr>
          <p:nvPr/>
        </p:nvSpPr>
        <p:spPr bwMode="auto">
          <a:xfrm>
            <a:off x="76200" y="8823325"/>
            <a:ext cx="6705600" cy="274638"/>
          </a:xfrm>
          <a:prstGeom prst="rect">
            <a:avLst/>
          </a:prstGeom>
          <a:noFill/>
          <a:ln w="12700">
            <a:noFill/>
            <a:miter lim="800000"/>
            <a:headEnd/>
            <a:tailEnd/>
          </a:ln>
          <a:effectLst/>
        </p:spPr>
        <p:txBody>
          <a:bodyPr wrap="none" anchor="ctr"/>
          <a:lstStyle/>
          <a:p>
            <a:pPr algn="ctr">
              <a:defRPr/>
            </a:pPr>
            <a:endParaRPr lang="en-US">
              <a:latin typeface="Arial" pitchFamily="34" charset="0"/>
              <a:cs typeface="+mn-cs"/>
            </a:endParaRPr>
          </a:p>
        </p:txBody>
      </p:sp>
      <p:sp>
        <p:nvSpPr>
          <p:cNvPr id="3079" name="Line 7"/>
          <p:cNvSpPr>
            <a:spLocks noChangeShapeType="1"/>
          </p:cNvSpPr>
          <p:nvPr/>
        </p:nvSpPr>
        <p:spPr bwMode="auto">
          <a:xfrm>
            <a:off x="828675" y="8763000"/>
            <a:ext cx="5622925" cy="0"/>
          </a:xfrm>
          <a:prstGeom prst="line">
            <a:avLst/>
          </a:prstGeom>
          <a:noFill/>
          <a:ln w="25400">
            <a:solidFill>
              <a:schemeClr val="tx1"/>
            </a:solidFill>
            <a:round/>
            <a:headEnd/>
            <a:tailEnd/>
          </a:ln>
          <a:effectLst/>
        </p:spPr>
        <p:txBody>
          <a:bodyPr wrap="none" anchor="ctr"/>
          <a:lstStyle/>
          <a:p>
            <a:pPr algn="ctr">
              <a:defRPr/>
            </a:pPr>
            <a:endParaRPr lang="en-US">
              <a:latin typeface="Arial" pitchFamily="34" charset="0"/>
              <a:cs typeface="+mn-cs"/>
            </a:endParaRPr>
          </a:p>
        </p:txBody>
      </p:sp>
      <p:sp>
        <p:nvSpPr>
          <p:cNvPr id="3081" name="Rectangle 9"/>
          <p:cNvSpPr>
            <a:spLocks noChangeArrowheads="1"/>
          </p:cNvSpPr>
          <p:nvPr/>
        </p:nvSpPr>
        <p:spPr bwMode="auto">
          <a:xfrm>
            <a:off x="71438" y="55563"/>
            <a:ext cx="6715125" cy="274637"/>
          </a:xfrm>
          <a:prstGeom prst="rect">
            <a:avLst/>
          </a:prstGeom>
          <a:noFill/>
          <a:ln w="12700">
            <a:noFill/>
            <a:miter lim="800000"/>
            <a:headEnd/>
            <a:tailEnd/>
          </a:ln>
          <a:effectLst/>
        </p:spPr>
        <p:txBody>
          <a:bodyPr lIns="90488" tIns="44450" rIns="90488" bIns="44450">
            <a:spAutoFit/>
          </a:bodyPr>
          <a:lstStyle/>
          <a:p>
            <a:pPr eaLnBrk="0" hangingPunct="0">
              <a:tabLst>
                <a:tab pos="285750" algn="l"/>
                <a:tab pos="3257550" algn="ctr"/>
                <a:tab pos="6457950" algn="r"/>
              </a:tabLst>
              <a:defRPr/>
            </a:pPr>
            <a:r>
              <a:rPr lang="en-US" sz="1200" dirty="0">
                <a:latin typeface="Arial" pitchFamily="34" charset="0"/>
                <a:cs typeface="+mn-cs"/>
              </a:rPr>
              <a:t>	Chapter 15		 15-</a:t>
            </a:r>
            <a:fld id="{1535C678-2F92-479B-94D0-0947B5826ED1}" type="slidenum">
              <a:rPr lang="en-US" sz="1200">
                <a:latin typeface="Arial" pitchFamily="34" charset="0"/>
                <a:cs typeface="+mn-cs"/>
              </a:rPr>
              <a:pPr eaLnBrk="0" hangingPunct="0">
                <a:tabLst>
                  <a:tab pos="285750" algn="l"/>
                  <a:tab pos="3257550" algn="ctr"/>
                  <a:tab pos="6457950" algn="r"/>
                </a:tabLst>
                <a:defRPr/>
              </a:pPr>
              <a:t>‹#›</a:t>
            </a:fld>
            <a:endParaRPr lang="en-US" sz="1200" dirty="0">
              <a:latin typeface="Arial" pitchFamily="34" charset="0"/>
              <a:cs typeface="+mn-cs"/>
            </a:endParaRPr>
          </a:p>
        </p:txBody>
      </p:sp>
      <p:sp>
        <p:nvSpPr>
          <p:cNvPr id="3083" name="Rectangle 11"/>
          <p:cNvSpPr>
            <a:spLocks noChangeArrowheads="1"/>
          </p:cNvSpPr>
          <p:nvPr/>
        </p:nvSpPr>
        <p:spPr bwMode="auto">
          <a:xfrm>
            <a:off x="71438" y="8818563"/>
            <a:ext cx="6715125" cy="241300"/>
          </a:xfrm>
          <a:prstGeom prst="rect">
            <a:avLst/>
          </a:prstGeom>
          <a:noFill/>
          <a:ln w="12700">
            <a:noFill/>
            <a:miter lim="800000"/>
            <a:headEnd/>
            <a:tailEnd/>
          </a:ln>
          <a:effectLst/>
        </p:spPr>
        <p:txBody>
          <a:bodyPr lIns="90488" tIns="44450" rIns="90488" bIns="44450">
            <a:spAutoFit/>
          </a:bodyPr>
          <a:lstStyle/>
          <a:p>
            <a:pPr algn="ctr" eaLnBrk="0" hangingPunct="0">
              <a:tabLst>
                <a:tab pos="285750" algn="l"/>
                <a:tab pos="6457950" algn="r"/>
              </a:tabLst>
              <a:defRPr/>
            </a:pPr>
            <a:r>
              <a:rPr lang="en-US" sz="1000" dirty="0">
                <a:latin typeface="Arial" pitchFamily="34" charset="0"/>
                <a:cs typeface="+mn-cs"/>
              </a:rPr>
              <a:t>Statistics for Business and Economics, </a:t>
            </a:r>
            <a:r>
              <a:rPr lang="en-US" sz="1000" dirty="0">
                <a:latin typeface="Arial" pitchFamily="34" charset="0"/>
                <a:cs typeface="+mn-cs"/>
              </a:rPr>
              <a:t>8/e</a:t>
            </a:r>
            <a:r>
              <a:rPr lang="en-US" sz="1000" dirty="0">
                <a:latin typeface="Arial" pitchFamily="34" charset="0"/>
                <a:cs typeface="+mn-cs"/>
              </a:rPr>
              <a:t>	Copyright © </a:t>
            </a:r>
            <a:r>
              <a:rPr lang="en-US" sz="1000" dirty="0">
                <a:latin typeface="Arial" pitchFamily="34" charset="0"/>
                <a:cs typeface="+mn-cs"/>
              </a:rPr>
              <a:t>2013 </a:t>
            </a:r>
            <a:r>
              <a:rPr lang="en-US" sz="1000" dirty="0">
                <a:latin typeface="Arial" pitchFamily="34" charset="0"/>
                <a:cs typeface="+mn-cs"/>
              </a:rPr>
              <a:t>Pearson Education, Inc. Publishing as Prentice Hall</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3276600"/>
            <a:ext cx="5029200" cy="5181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6019" name="Rectangle 3"/>
          <p:cNvSpPr>
            <a:spLocks noGrp="1" noRot="1" noChangeAspect="1" noChangeArrowheads="1" noTextEdit="1"/>
          </p:cNvSpPr>
          <p:nvPr>
            <p:ph type="sldImg" idx="2"/>
          </p:nvPr>
        </p:nvSpPr>
        <p:spPr bwMode="auto">
          <a:xfrm>
            <a:off x="1524000" y="609600"/>
            <a:ext cx="3886200" cy="2590800"/>
          </a:xfrm>
          <a:prstGeom prst="rect">
            <a:avLst/>
          </a:prstGeom>
          <a:noFill/>
          <a:ln w="12700">
            <a:solidFill>
              <a:schemeClr val="tx1"/>
            </a:solidFill>
            <a:miter lim="800000"/>
            <a:headEnd/>
            <a:tailEnd/>
          </a:ln>
        </p:spPr>
      </p:sp>
      <p:sp>
        <p:nvSpPr>
          <p:cNvPr id="2052" name="Line 4"/>
          <p:cNvSpPr>
            <a:spLocks noChangeShapeType="1"/>
          </p:cNvSpPr>
          <p:nvPr/>
        </p:nvSpPr>
        <p:spPr bwMode="auto">
          <a:xfrm>
            <a:off x="1120775" y="3581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3" name="Line 5"/>
          <p:cNvSpPr>
            <a:spLocks noChangeShapeType="1"/>
          </p:cNvSpPr>
          <p:nvPr/>
        </p:nvSpPr>
        <p:spPr bwMode="auto">
          <a:xfrm>
            <a:off x="1120775" y="3886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4" name="Line 6"/>
          <p:cNvSpPr>
            <a:spLocks noChangeShapeType="1"/>
          </p:cNvSpPr>
          <p:nvPr/>
        </p:nvSpPr>
        <p:spPr bwMode="auto">
          <a:xfrm>
            <a:off x="1120775" y="41910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5" name="Line 7"/>
          <p:cNvSpPr>
            <a:spLocks noChangeShapeType="1"/>
          </p:cNvSpPr>
          <p:nvPr/>
        </p:nvSpPr>
        <p:spPr bwMode="auto">
          <a:xfrm>
            <a:off x="1120775" y="44958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6" name="Line 8"/>
          <p:cNvSpPr>
            <a:spLocks noChangeShapeType="1"/>
          </p:cNvSpPr>
          <p:nvPr/>
        </p:nvSpPr>
        <p:spPr bwMode="auto">
          <a:xfrm>
            <a:off x="1120775" y="48006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7" name="Line 9"/>
          <p:cNvSpPr>
            <a:spLocks noChangeShapeType="1"/>
          </p:cNvSpPr>
          <p:nvPr/>
        </p:nvSpPr>
        <p:spPr bwMode="auto">
          <a:xfrm>
            <a:off x="1120775" y="5105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8" name="Line 10"/>
          <p:cNvSpPr>
            <a:spLocks noChangeShapeType="1"/>
          </p:cNvSpPr>
          <p:nvPr/>
        </p:nvSpPr>
        <p:spPr bwMode="auto">
          <a:xfrm>
            <a:off x="1120775" y="5105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9" name="Line 11"/>
          <p:cNvSpPr>
            <a:spLocks noChangeShapeType="1"/>
          </p:cNvSpPr>
          <p:nvPr/>
        </p:nvSpPr>
        <p:spPr bwMode="auto">
          <a:xfrm>
            <a:off x="1120775" y="5410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0" name="Line 12"/>
          <p:cNvSpPr>
            <a:spLocks noChangeShapeType="1"/>
          </p:cNvSpPr>
          <p:nvPr/>
        </p:nvSpPr>
        <p:spPr bwMode="auto">
          <a:xfrm>
            <a:off x="1120775" y="57150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1" name="Line 13"/>
          <p:cNvSpPr>
            <a:spLocks noChangeShapeType="1"/>
          </p:cNvSpPr>
          <p:nvPr/>
        </p:nvSpPr>
        <p:spPr bwMode="auto">
          <a:xfrm>
            <a:off x="1120775" y="60198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2" name="Line 14"/>
          <p:cNvSpPr>
            <a:spLocks noChangeShapeType="1"/>
          </p:cNvSpPr>
          <p:nvPr/>
        </p:nvSpPr>
        <p:spPr bwMode="auto">
          <a:xfrm>
            <a:off x="1120775" y="63246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3" name="Line 15"/>
          <p:cNvSpPr>
            <a:spLocks noChangeShapeType="1"/>
          </p:cNvSpPr>
          <p:nvPr/>
        </p:nvSpPr>
        <p:spPr bwMode="auto">
          <a:xfrm>
            <a:off x="1120775" y="6629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4" name="Line 16"/>
          <p:cNvSpPr>
            <a:spLocks noChangeShapeType="1"/>
          </p:cNvSpPr>
          <p:nvPr/>
        </p:nvSpPr>
        <p:spPr bwMode="auto">
          <a:xfrm>
            <a:off x="1120775" y="6934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5" name="Line 17"/>
          <p:cNvSpPr>
            <a:spLocks noChangeShapeType="1"/>
          </p:cNvSpPr>
          <p:nvPr/>
        </p:nvSpPr>
        <p:spPr bwMode="auto">
          <a:xfrm>
            <a:off x="1120775" y="72390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6" name="Line 18"/>
          <p:cNvSpPr>
            <a:spLocks noChangeShapeType="1"/>
          </p:cNvSpPr>
          <p:nvPr/>
        </p:nvSpPr>
        <p:spPr bwMode="auto">
          <a:xfrm>
            <a:off x="1120775" y="75438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7" name="Line 19"/>
          <p:cNvSpPr>
            <a:spLocks noChangeShapeType="1"/>
          </p:cNvSpPr>
          <p:nvPr/>
        </p:nvSpPr>
        <p:spPr bwMode="auto">
          <a:xfrm>
            <a:off x="1120775" y="78486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8" name="Line 20"/>
          <p:cNvSpPr>
            <a:spLocks noChangeShapeType="1"/>
          </p:cNvSpPr>
          <p:nvPr/>
        </p:nvSpPr>
        <p:spPr bwMode="auto">
          <a:xfrm>
            <a:off x="1120775" y="8153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9" name="Line 21"/>
          <p:cNvSpPr>
            <a:spLocks noChangeShapeType="1"/>
          </p:cNvSpPr>
          <p:nvPr/>
        </p:nvSpPr>
        <p:spPr bwMode="auto">
          <a:xfrm>
            <a:off x="1120775" y="8458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72" name="Line 24"/>
          <p:cNvSpPr>
            <a:spLocks noChangeShapeType="1"/>
          </p:cNvSpPr>
          <p:nvPr/>
        </p:nvSpPr>
        <p:spPr bwMode="auto">
          <a:xfrm>
            <a:off x="523875" y="8763000"/>
            <a:ext cx="5851525" cy="0"/>
          </a:xfrm>
          <a:prstGeom prst="line">
            <a:avLst/>
          </a:prstGeom>
          <a:noFill/>
          <a:ln w="25400">
            <a:solidFill>
              <a:schemeClr val="tx1"/>
            </a:solidFill>
            <a:round/>
            <a:headEnd/>
            <a:tailEnd/>
          </a:ln>
          <a:effectLst/>
        </p:spPr>
        <p:txBody>
          <a:bodyPr wrap="none" anchor="ctr"/>
          <a:lstStyle/>
          <a:p>
            <a:pPr algn="ctr">
              <a:defRPr/>
            </a:pPr>
            <a:endParaRPr lang="en-US">
              <a:latin typeface="Arial" pitchFamily="34" charset="0"/>
              <a:cs typeface="+mn-cs"/>
            </a:endParaRPr>
          </a:p>
        </p:txBody>
      </p:sp>
      <p:sp>
        <p:nvSpPr>
          <p:cNvPr id="2073" name="Rectangle 25"/>
          <p:cNvSpPr>
            <a:spLocks noChangeArrowheads="1"/>
          </p:cNvSpPr>
          <p:nvPr/>
        </p:nvSpPr>
        <p:spPr bwMode="auto">
          <a:xfrm>
            <a:off x="77788" y="61913"/>
            <a:ext cx="6702425" cy="274637"/>
          </a:xfrm>
          <a:prstGeom prst="rect">
            <a:avLst/>
          </a:prstGeom>
          <a:noFill/>
          <a:ln w="12700">
            <a:noFill/>
            <a:miter lim="800000"/>
            <a:headEnd/>
            <a:tailEnd/>
          </a:ln>
          <a:effectLst/>
        </p:spPr>
        <p:txBody>
          <a:bodyPr lIns="90488" tIns="44450" rIns="90488" bIns="44450">
            <a:spAutoFit/>
          </a:bodyPr>
          <a:lstStyle/>
          <a:p>
            <a:pPr eaLnBrk="0" hangingPunct="0">
              <a:tabLst>
                <a:tab pos="285750" algn="l"/>
                <a:tab pos="3257550" algn="ctr"/>
                <a:tab pos="6457950" algn="r"/>
              </a:tabLst>
              <a:defRPr/>
            </a:pPr>
            <a:r>
              <a:rPr lang="en-US" sz="1200" dirty="0">
                <a:latin typeface="Arial" pitchFamily="34" charset="0"/>
                <a:cs typeface="+mn-cs"/>
              </a:rPr>
              <a:t>	Chapter 15		15-</a:t>
            </a:r>
            <a:fld id="{E5A89C13-27B7-454C-B106-91844892B0E5}" type="slidenum">
              <a:rPr lang="en-US" sz="1200">
                <a:latin typeface="Arial" pitchFamily="34" charset="0"/>
                <a:cs typeface="+mn-cs"/>
              </a:rPr>
              <a:pPr eaLnBrk="0" hangingPunct="0">
                <a:tabLst>
                  <a:tab pos="285750" algn="l"/>
                  <a:tab pos="3257550" algn="ctr"/>
                  <a:tab pos="6457950" algn="r"/>
                </a:tabLst>
                <a:defRPr/>
              </a:pPr>
              <a:t>‹#›</a:t>
            </a:fld>
            <a:endParaRPr lang="en-US" sz="1200" dirty="0">
              <a:latin typeface="Arial" pitchFamily="34" charset="0"/>
              <a:cs typeface="+mn-cs"/>
            </a:endParaRPr>
          </a:p>
        </p:txBody>
      </p:sp>
      <p:sp>
        <p:nvSpPr>
          <p:cNvPr id="2075" name="Rectangle 27"/>
          <p:cNvSpPr>
            <a:spLocks noChangeArrowheads="1"/>
          </p:cNvSpPr>
          <p:nvPr/>
        </p:nvSpPr>
        <p:spPr bwMode="auto">
          <a:xfrm>
            <a:off x="71438" y="8818563"/>
            <a:ext cx="6715125" cy="242887"/>
          </a:xfrm>
          <a:prstGeom prst="rect">
            <a:avLst/>
          </a:prstGeom>
          <a:noFill/>
          <a:ln w="12700">
            <a:noFill/>
            <a:miter lim="800000"/>
            <a:headEnd/>
            <a:tailEnd/>
          </a:ln>
          <a:effectLst/>
        </p:spPr>
        <p:txBody>
          <a:bodyPr lIns="90488" tIns="44450" rIns="90488" bIns="44450">
            <a:spAutoFit/>
          </a:bodyPr>
          <a:lstStyle/>
          <a:p>
            <a:pPr eaLnBrk="0" hangingPunct="0">
              <a:tabLst>
                <a:tab pos="285750" algn="l"/>
                <a:tab pos="6457950" algn="r"/>
              </a:tabLst>
              <a:defRPr/>
            </a:pPr>
            <a:r>
              <a:rPr lang="en-US" sz="1000" dirty="0">
                <a:latin typeface="Arial" pitchFamily="34" charset="0"/>
                <a:cs typeface="+mn-cs"/>
              </a:rPr>
              <a:t>Statistics for Business and Economics, </a:t>
            </a:r>
            <a:r>
              <a:rPr lang="en-US" sz="1000" dirty="0">
                <a:latin typeface="Arial" pitchFamily="34" charset="0"/>
                <a:cs typeface="+mn-cs"/>
              </a:rPr>
              <a:t>8/e</a:t>
            </a:r>
            <a:r>
              <a:rPr lang="en-US" sz="1000" dirty="0">
                <a:latin typeface="Arial" pitchFamily="34" charset="0"/>
                <a:cs typeface="+mn-cs"/>
              </a:rPr>
              <a:t>	Copyright © </a:t>
            </a:r>
            <a:r>
              <a:rPr lang="en-US" sz="1000" dirty="0">
                <a:latin typeface="Arial" pitchFamily="34" charset="0"/>
                <a:cs typeface="+mn-cs"/>
              </a:rPr>
              <a:t>2013 </a:t>
            </a:r>
            <a:r>
              <a:rPr lang="en-US" sz="1000" dirty="0">
                <a:latin typeface="Arial" pitchFamily="34" charset="0"/>
                <a:cs typeface="+mn-cs"/>
              </a:rPr>
              <a:t>Pearson Education, Inc. Publishing as Prentice Hall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newbold-7e">
    <p:spTree>
      <p:nvGrpSpPr>
        <p:cNvPr id="1" name=""/>
        <p:cNvGrpSpPr/>
        <p:nvPr/>
      </p:nvGrpSpPr>
      <p:grpSpPr>
        <a:xfrm>
          <a:off x="0" y="0"/>
          <a:ext cx="0" cy="0"/>
          <a:chOff x="0" y="0"/>
          <a:chExt cx="0" cy="0"/>
        </a:xfrm>
      </p:grpSpPr>
      <p:grpSp>
        <p:nvGrpSpPr>
          <p:cNvPr id="4" name="Group 7"/>
          <p:cNvGrpSpPr>
            <a:grpSpLocks/>
          </p:cNvGrpSpPr>
          <p:nvPr userDrawn="1"/>
        </p:nvGrpSpPr>
        <p:grpSpPr bwMode="auto">
          <a:xfrm>
            <a:off x="190500" y="2952750"/>
            <a:ext cx="8763000" cy="766763"/>
            <a:chOff x="152400" y="1352550"/>
            <a:chExt cx="8763000" cy="766762"/>
          </a:xfrm>
        </p:grpSpPr>
        <p:sp>
          <p:nvSpPr>
            <p:cNvPr id="5" name="Rounded Rectangle 8"/>
            <p:cNvSpPr/>
            <p:nvPr userDrawn="1"/>
          </p:nvSpPr>
          <p:spPr bwMode="auto">
            <a:xfrm>
              <a:off x="228600" y="1676400"/>
              <a:ext cx="8686800" cy="76200"/>
            </a:xfrm>
            <a:prstGeom prst="roundRect">
              <a:avLst/>
            </a:prstGeom>
            <a:gradFill flip="none" rotWithShape="1">
              <a:gsLst>
                <a:gs pos="100000">
                  <a:srgbClr val="E4C9C6"/>
                </a:gs>
                <a:gs pos="37000">
                  <a:srgbClr val="D88A5E"/>
                </a:gs>
                <a:gs pos="0">
                  <a:srgbClr val="AE511E"/>
                </a:gs>
              </a:gsLst>
              <a:lin ang="0" scaled="0"/>
              <a:tileRect/>
            </a:gradFill>
            <a:ln w="9525" cap="flat" cmpd="sng" algn="ctr">
              <a:noFill/>
              <a:prstDash val="solid"/>
              <a:miter lim="800000"/>
              <a:headEnd type="none" w="med" len="med"/>
              <a:tailEnd type="none" w="med" len="med"/>
            </a:ln>
            <a:effectLst/>
          </p:spPr>
          <p:txBody>
            <a:bodyPr wrap="none"/>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defRPr/>
              </a:pPr>
              <a:endParaRPr lang="en-US" smtClean="0">
                <a:latin typeface="Arial" pitchFamily="34" charset="0"/>
              </a:endParaRPr>
            </a:p>
          </p:txBody>
        </p:sp>
        <p:sp>
          <p:nvSpPr>
            <p:cNvPr id="6" name="Rounded Rectangle 9"/>
            <p:cNvSpPr/>
            <p:nvPr userDrawn="1"/>
          </p:nvSpPr>
          <p:spPr bwMode="auto">
            <a:xfrm>
              <a:off x="409575" y="1352550"/>
              <a:ext cx="457200" cy="419100"/>
            </a:xfrm>
            <a:prstGeom prst="roundRect">
              <a:avLst/>
            </a:prstGeom>
            <a:gradFill flip="none" rotWithShape="1">
              <a:gsLst>
                <a:gs pos="100000">
                  <a:srgbClr val="F7E2D9">
                    <a:alpha val="49804"/>
                  </a:srgbClr>
                </a:gs>
                <a:gs pos="0">
                  <a:srgbClr val="2895D8"/>
                </a:gs>
              </a:gsLst>
              <a:lin ang="18900000" scaled="1"/>
              <a:tileRect/>
            </a:gradFill>
            <a:ln w="9525" cap="flat" cmpd="sng" algn="ctr">
              <a:noFill/>
              <a:prstDash val="solid"/>
              <a:miter lim="800000"/>
              <a:headEnd type="none" w="med" len="med"/>
              <a:tailEnd type="none" w="med" len="med"/>
            </a:ln>
            <a:effectLst/>
          </p:spPr>
          <p:txBody>
            <a:bodyPr wrap="none"/>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defRPr/>
              </a:pPr>
              <a:endParaRPr lang="en-US" smtClean="0">
                <a:latin typeface="Arial" pitchFamily="34" charset="0"/>
              </a:endParaRPr>
            </a:p>
          </p:txBody>
        </p:sp>
        <p:sp>
          <p:nvSpPr>
            <p:cNvPr id="8" name="Rounded Rectangle 10"/>
            <p:cNvSpPr/>
            <p:nvPr userDrawn="1"/>
          </p:nvSpPr>
          <p:spPr bwMode="auto">
            <a:xfrm>
              <a:off x="533400" y="1766887"/>
              <a:ext cx="457200" cy="352425"/>
            </a:xfrm>
            <a:prstGeom prst="roundRect">
              <a:avLst/>
            </a:prstGeom>
            <a:gradFill flip="none" rotWithShape="1">
              <a:gsLst>
                <a:gs pos="100000">
                  <a:srgbClr val="CCE2D9">
                    <a:alpha val="50000"/>
                  </a:srgbClr>
                </a:gs>
                <a:gs pos="0">
                  <a:srgbClr val="25C580"/>
                </a:gs>
              </a:gsLst>
              <a:lin ang="8100000" scaled="1"/>
              <a:tileRect/>
            </a:gradFill>
            <a:ln w="9525" cap="flat" cmpd="sng" algn="ctr">
              <a:noFill/>
              <a:prstDash val="solid"/>
              <a:miter lim="800000"/>
              <a:headEnd type="none" w="med" len="med"/>
              <a:tailEnd type="none" w="med" len="med"/>
            </a:ln>
            <a:effectLst/>
          </p:spPr>
          <p:txBody>
            <a:bodyPr wrap="none"/>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defRPr/>
              </a:pPr>
              <a:endParaRPr lang="en-US" smtClean="0">
                <a:latin typeface="Arial" pitchFamily="34" charset="0"/>
              </a:endParaRPr>
            </a:p>
          </p:txBody>
        </p:sp>
        <p:sp>
          <p:nvSpPr>
            <p:cNvPr id="9" name="Rounded Rectangle 11"/>
            <p:cNvSpPr/>
            <p:nvPr userDrawn="1"/>
          </p:nvSpPr>
          <p:spPr bwMode="auto">
            <a:xfrm>
              <a:off x="152400" y="1562100"/>
              <a:ext cx="457200" cy="381000"/>
            </a:xfrm>
            <a:prstGeom prst="roundRect">
              <a:avLst/>
            </a:prstGeom>
            <a:gradFill flip="none" rotWithShape="1">
              <a:gsLst>
                <a:gs pos="63000">
                  <a:srgbClr val="FCFCBC">
                    <a:alpha val="50000"/>
                  </a:srgbClr>
                </a:gs>
                <a:gs pos="0">
                  <a:schemeClr val="accent2"/>
                </a:gs>
              </a:gsLst>
              <a:lin ang="18900000" scaled="1"/>
              <a:tileRect/>
            </a:gradFill>
            <a:ln w="9525" cap="flat" cmpd="sng" algn="ctr">
              <a:noFill/>
              <a:prstDash val="solid"/>
              <a:miter lim="800000"/>
              <a:headEnd type="none" w="med" len="med"/>
              <a:tailEnd type="none" w="med" len="med"/>
            </a:ln>
            <a:effectLst/>
          </p:spPr>
          <p:txBody>
            <a:bodyPr wrap="none"/>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defRPr/>
              </a:pPr>
              <a:endParaRPr lang="en-US" smtClean="0">
                <a:latin typeface="Arial" pitchFamily="34" charset="0"/>
              </a:endParaRPr>
            </a:p>
          </p:txBody>
        </p:sp>
        <p:sp>
          <p:nvSpPr>
            <p:cNvPr id="10" name="Rounded Rectangle 12"/>
            <p:cNvSpPr/>
            <p:nvPr userDrawn="1"/>
          </p:nvSpPr>
          <p:spPr bwMode="auto">
            <a:xfrm>
              <a:off x="762000" y="1400175"/>
              <a:ext cx="45719" cy="671512"/>
            </a:xfrm>
            <a:prstGeom prst="roundRect">
              <a:avLst/>
            </a:prstGeom>
            <a:gradFill flip="none" rotWithShape="1">
              <a:gsLst>
                <a:gs pos="100000">
                  <a:srgbClr val="EAA782">
                    <a:alpha val="50000"/>
                  </a:srgbClr>
                </a:gs>
                <a:gs pos="0">
                  <a:srgbClr val="AE511E"/>
                </a:gs>
              </a:gsLst>
              <a:lin ang="16200000" scaled="1"/>
              <a:tileRect/>
            </a:gradFill>
            <a:ln w="9525" cap="flat" cmpd="sng" algn="ctr">
              <a:noFill/>
              <a:prstDash val="solid"/>
              <a:miter lim="800000"/>
              <a:headEnd type="none" w="med" len="med"/>
              <a:tailEnd type="none" w="med" len="med"/>
            </a:ln>
            <a:effectLst/>
          </p:spPr>
          <p:txBody>
            <a:bodyPr wrap="none"/>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defRPr/>
              </a:pPr>
              <a:endParaRPr lang="en-US" smtClean="0">
                <a:latin typeface="Arial" pitchFamily="34" charset="0"/>
              </a:endParaRPr>
            </a:p>
          </p:txBody>
        </p:sp>
      </p:grpSp>
      <p:sp>
        <p:nvSpPr>
          <p:cNvPr id="93197" name="Rectangle 1037"/>
          <p:cNvSpPr>
            <a:spLocks noGrp="1" noChangeArrowheads="1"/>
          </p:cNvSpPr>
          <p:nvPr>
            <p:ph type="subTitle" idx="1"/>
          </p:nvPr>
        </p:nvSpPr>
        <p:spPr>
          <a:xfrm>
            <a:off x="1371600" y="3881438"/>
            <a:ext cx="6400800" cy="1762125"/>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11" name="Rectangle 1074"/>
          <p:cNvSpPr>
            <a:spLocks noGrp="1" noChangeArrowheads="1"/>
          </p:cNvSpPr>
          <p:nvPr>
            <p:ph type="ftr" sz="quarter" idx="10"/>
          </p:nvPr>
        </p:nvSpPr>
        <p:spPr/>
        <p:txBody>
          <a:bodyPr/>
          <a:lstStyle>
            <a:lvl1pPr>
              <a:defRPr smtClean="0"/>
            </a:lvl1pPr>
          </a:lstStyle>
          <a:p>
            <a:pPr>
              <a:defRPr/>
            </a:pPr>
            <a:r>
              <a:rPr lang="en-US"/>
              <a:t>Copyright © 2013 Pearson Education, Inc. Publishing as Prentice Hall</a:t>
            </a:r>
          </a:p>
        </p:txBody>
      </p:sp>
      <p:sp>
        <p:nvSpPr>
          <p:cNvPr id="12" name="Rectangle 1075"/>
          <p:cNvSpPr>
            <a:spLocks noGrp="1" noChangeArrowheads="1"/>
          </p:cNvSpPr>
          <p:nvPr>
            <p:ph type="sldNum" sz="quarter" idx="11"/>
          </p:nvPr>
        </p:nvSpPr>
        <p:spPr/>
        <p:txBody>
          <a:bodyPr/>
          <a:lstStyle>
            <a:lvl1pPr>
              <a:defRPr/>
            </a:lvl1pPr>
          </a:lstStyle>
          <a:p>
            <a:pPr>
              <a:defRPr/>
            </a:pPr>
            <a:r>
              <a:rPr lang="en-US"/>
              <a:t>Ch. 15-</a:t>
            </a:r>
            <a:fld id="{DF0A5011-CD38-4F06-B8A4-DE5EBAEEDE8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ftr" sz="quarter" idx="10"/>
          </p:nvPr>
        </p:nvSpPr>
        <p:spPr>
          <a:ln/>
        </p:spPr>
        <p:txBody>
          <a:bodyPr/>
          <a:lstStyle>
            <a:lvl1pPr>
              <a:defRPr/>
            </a:lvl1pPr>
          </a:lstStyle>
          <a:p>
            <a:pPr>
              <a:defRPr/>
            </a:pPr>
            <a:r>
              <a:rPr lang="en-US"/>
              <a:t>Copyright © 2013 Pearson Education, Inc. Publishing as Prentice Hall</a:t>
            </a:r>
          </a:p>
        </p:txBody>
      </p:sp>
      <p:sp>
        <p:nvSpPr>
          <p:cNvPr id="5" name="Rectangle 14"/>
          <p:cNvSpPr>
            <a:spLocks noGrp="1" noChangeArrowheads="1"/>
          </p:cNvSpPr>
          <p:nvPr>
            <p:ph type="sldNum" sz="quarter" idx="11"/>
          </p:nvPr>
        </p:nvSpPr>
        <p:spPr>
          <a:ln/>
        </p:spPr>
        <p:txBody>
          <a:bodyPr/>
          <a:lstStyle>
            <a:lvl1pPr>
              <a:defRPr/>
            </a:lvl1pPr>
          </a:lstStyle>
          <a:p>
            <a:pPr>
              <a:defRPr/>
            </a:pPr>
            <a:r>
              <a:rPr lang="en-US"/>
              <a:t>Ch. 15-</a:t>
            </a:r>
            <a:fld id="{CA47A671-BDB1-4C52-A8F3-B3AA94D5677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ftr" sz="quarter" idx="10"/>
          </p:nvPr>
        </p:nvSpPr>
        <p:spPr>
          <a:ln/>
        </p:spPr>
        <p:txBody>
          <a:bodyPr/>
          <a:lstStyle>
            <a:lvl1pPr>
              <a:defRPr/>
            </a:lvl1pPr>
          </a:lstStyle>
          <a:p>
            <a:pPr>
              <a:defRPr/>
            </a:pPr>
            <a:r>
              <a:rPr lang="en-US"/>
              <a:t>Copyright © 2013 Pearson Education, Inc. Publishing as Prentice Hall</a:t>
            </a:r>
          </a:p>
        </p:txBody>
      </p:sp>
      <p:sp>
        <p:nvSpPr>
          <p:cNvPr id="6" name="Rectangle 14"/>
          <p:cNvSpPr>
            <a:spLocks noGrp="1" noChangeArrowheads="1"/>
          </p:cNvSpPr>
          <p:nvPr>
            <p:ph type="sldNum" sz="quarter" idx="11"/>
          </p:nvPr>
        </p:nvSpPr>
        <p:spPr>
          <a:ln/>
        </p:spPr>
        <p:txBody>
          <a:bodyPr/>
          <a:lstStyle>
            <a:lvl1pPr>
              <a:defRPr/>
            </a:lvl1pPr>
          </a:lstStyle>
          <a:p>
            <a:pPr>
              <a:defRPr/>
            </a:pPr>
            <a:r>
              <a:rPr lang="en-US"/>
              <a:t>Ch. 15-</a:t>
            </a:r>
            <a:fld id="{A27EC567-5ECA-4452-B16C-5D28FD7621F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ftr" sz="quarter" idx="10"/>
          </p:nvPr>
        </p:nvSpPr>
        <p:spPr>
          <a:ln/>
        </p:spPr>
        <p:txBody>
          <a:bodyPr/>
          <a:lstStyle>
            <a:lvl1pPr>
              <a:defRPr/>
            </a:lvl1pPr>
          </a:lstStyle>
          <a:p>
            <a:pPr>
              <a:defRPr/>
            </a:pPr>
            <a:r>
              <a:rPr lang="en-US"/>
              <a:t>Copyright © 2013 Pearson Education, Inc. Publishing as Prentice Hall</a:t>
            </a:r>
          </a:p>
        </p:txBody>
      </p:sp>
      <p:sp>
        <p:nvSpPr>
          <p:cNvPr id="4" name="Rectangle 14"/>
          <p:cNvSpPr>
            <a:spLocks noGrp="1" noChangeArrowheads="1"/>
          </p:cNvSpPr>
          <p:nvPr>
            <p:ph type="sldNum" sz="quarter" idx="11"/>
          </p:nvPr>
        </p:nvSpPr>
        <p:spPr>
          <a:ln/>
        </p:spPr>
        <p:txBody>
          <a:bodyPr/>
          <a:lstStyle>
            <a:lvl1pPr>
              <a:defRPr/>
            </a:lvl1pPr>
          </a:lstStyle>
          <a:p>
            <a:pPr>
              <a:defRPr/>
            </a:pPr>
            <a:r>
              <a:rPr lang="en-US"/>
              <a:t>Ch. 15-</a:t>
            </a:r>
            <a:fld id="{6001FD45-6E84-4A82-BDC2-A04E51398C0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ftr" sz="quarter" idx="10"/>
          </p:nvPr>
        </p:nvSpPr>
        <p:spPr>
          <a:ln/>
        </p:spPr>
        <p:txBody>
          <a:bodyPr/>
          <a:lstStyle>
            <a:lvl1pPr>
              <a:defRPr/>
            </a:lvl1pPr>
          </a:lstStyle>
          <a:p>
            <a:pPr>
              <a:defRPr/>
            </a:pPr>
            <a:r>
              <a:rPr lang="en-US"/>
              <a:t>Copyright © 2013 Pearson Education, Inc. Publishing as Prentice Hall</a:t>
            </a:r>
          </a:p>
        </p:txBody>
      </p:sp>
      <p:sp>
        <p:nvSpPr>
          <p:cNvPr id="3" name="Rectangle 14"/>
          <p:cNvSpPr>
            <a:spLocks noGrp="1" noChangeArrowheads="1"/>
          </p:cNvSpPr>
          <p:nvPr>
            <p:ph type="sldNum" sz="quarter" idx="11"/>
          </p:nvPr>
        </p:nvSpPr>
        <p:spPr>
          <a:ln/>
        </p:spPr>
        <p:txBody>
          <a:bodyPr/>
          <a:lstStyle>
            <a:lvl1pPr>
              <a:defRPr/>
            </a:lvl1pPr>
          </a:lstStyle>
          <a:p>
            <a:pPr>
              <a:defRPr/>
            </a:pPr>
            <a:r>
              <a:rPr lang="en-US"/>
              <a:t>Ch. 15-</a:t>
            </a:r>
            <a:fld id="{533BD0AE-036A-4FE5-9EBE-A800B386CF5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4" name="Rectangle 9"/>
          <p:cNvSpPr>
            <a:spLocks noGrp="1" noChangeArrowheads="1"/>
          </p:cNvSpPr>
          <p:nvPr>
            <p:ph type="title"/>
          </p:nvPr>
        </p:nvSpPr>
        <p:spPr bwMode="auto">
          <a:xfrm>
            <a:off x="1150938" y="228600"/>
            <a:ext cx="7383462" cy="9906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p>
            <a:pPr lvl="0"/>
            <a:r>
              <a:rPr lang="en-US" smtClean="0"/>
              <a:t>Click to edit Master title style</a:t>
            </a:r>
          </a:p>
        </p:txBody>
      </p:sp>
      <p:sp>
        <p:nvSpPr>
          <p:cNvPr id="49155" name="Rectangle 10"/>
          <p:cNvSpPr>
            <a:spLocks noGrp="1" noChangeArrowheads="1"/>
          </p:cNvSpPr>
          <p:nvPr>
            <p:ph type="body" idx="1"/>
          </p:nvPr>
        </p:nvSpPr>
        <p:spPr bwMode="auto">
          <a:xfrm>
            <a:off x="609600" y="1828800"/>
            <a:ext cx="8077200" cy="4532313"/>
          </a:xfrm>
          <a:prstGeom prst="rect">
            <a:avLst/>
          </a:prstGeom>
          <a:noFill/>
          <a:ln w="9525">
            <a:noFill/>
            <a:miter lim="800000"/>
            <a:headEnd/>
            <a:tailEnd/>
          </a:ln>
        </p:spPr>
        <p:txBody>
          <a:bodyPr vert="horz" wrap="square" lIns="85342" tIns="42672" rIns="85342" bIns="426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173" name="Rectangle 13"/>
          <p:cNvSpPr>
            <a:spLocks noGrp="1" noChangeArrowheads="1"/>
          </p:cNvSpPr>
          <p:nvPr>
            <p:ph type="ftr" sz="quarter" idx="3"/>
          </p:nvPr>
        </p:nvSpPr>
        <p:spPr bwMode="auto">
          <a:xfrm>
            <a:off x="0" y="6534150"/>
            <a:ext cx="4389438" cy="323850"/>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lvl1pPr algn="ctr">
              <a:defRPr sz="1000" smtClean="0">
                <a:latin typeface="Arial" pitchFamily="34" charset="0"/>
                <a:cs typeface="+mn-cs"/>
              </a:defRPr>
            </a:lvl1pPr>
          </a:lstStyle>
          <a:p>
            <a:pPr>
              <a:defRPr/>
            </a:pPr>
            <a:r>
              <a:rPr lang="en-US"/>
              <a:t>Copyright © 2013 Pearson Education, Inc. Publishing as Prentice Hall</a:t>
            </a:r>
          </a:p>
        </p:txBody>
      </p:sp>
      <p:sp>
        <p:nvSpPr>
          <p:cNvPr id="92174" name="Rectangle 14"/>
          <p:cNvSpPr>
            <a:spLocks noGrp="1" noChangeArrowheads="1"/>
          </p:cNvSpPr>
          <p:nvPr>
            <p:ph type="sldNum" sz="quarter" idx="4"/>
          </p:nvPr>
        </p:nvSpPr>
        <p:spPr bwMode="auto">
          <a:xfrm>
            <a:off x="6858000" y="6534150"/>
            <a:ext cx="2133600" cy="320675"/>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lvl1pPr algn="r">
              <a:defRPr sz="1000">
                <a:latin typeface="Arial" pitchFamily="34" charset="0"/>
                <a:cs typeface="+mn-cs"/>
              </a:defRPr>
            </a:lvl1pPr>
          </a:lstStyle>
          <a:p>
            <a:pPr>
              <a:defRPr/>
            </a:pPr>
            <a:r>
              <a:rPr lang="en-US"/>
              <a:t>Ch. 15-</a:t>
            </a:r>
            <a:fld id="{DF43CDCF-3E76-4B71-BEB3-BDAC8F129FF7}" type="slidenum">
              <a:rPr lang="en-US"/>
              <a:pPr>
                <a:defRPr/>
              </a:pPr>
              <a:t>‹#›</a:t>
            </a:fld>
            <a:endParaRPr lang="en-US"/>
          </a:p>
        </p:txBody>
      </p:sp>
      <p:grpSp>
        <p:nvGrpSpPr>
          <p:cNvPr id="49158" name="Group 6"/>
          <p:cNvGrpSpPr>
            <a:grpSpLocks/>
          </p:cNvGrpSpPr>
          <p:nvPr userDrawn="1"/>
        </p:nvGrpSpPr>
        <p:grpSpPr bwMode="auto">
          <a:xfrm>
            <a:off x="190500" y="868363"/>
            <a:ext cx="8763000" cy="766762"/>
            <a:chOff x="152400" y="1352550"/>
            <a:chExt cx="8763000" cy="766762"/>
          </a:xfrm>
        </p:grpSpPr>
        <p:sp>
          <p:nvSpPr>
            <p:cNvPr id="8" name="Rounded Rectangle 7"/>
            <p:cNvSpPr/>
            <p:nvPr userDrawn="1"/>
          </p:nvSpPr>
          <p:spPr bwMode="auto">
            <a:xfrm>
              <a:off x="228600" y="1676400"/>
              <a:ext cx="8686800" cy="76200"/>
            </a:xfrm>
            <a:prstGeom prst="roundRect">
              <a:avLst/>
            </a:prstGeom>
            <a:gradFill flip="none" rotWithShape="1">
              <a:gsLst>
                <a:gs pos="100000">
                  <a:srgbClr val="E4C9C6"/>
                </a:gs>
                <a:gs pos="37000">
                  <a:srgbClr val="D88A5E"/>
                </a:gs>
                <a:gs pos="0">
                  <a:srgbClr val="AE511E"/>
                </a:gs>
              </a:gsLst>
              <a:lin ang="0" scaled="0"/>
              <a:tileRect/>
            </a:gradFill>
            <a:ln w="9525" cap="flat" cmpd="sng" algn="ctr">
              <a:noFill/>
              <a:prstDash val="solid"/>
              <a:miter lim="800000"/>
              <a:headEnd type="none" w="med" len="med"/>
              <a:tailEnd type="none" w="med" len="med"/>
            </a:ln>
            <a:effectLst/>
          </p:spPr>
          <p:txBody>
            <a:bodyPr wrap="none"/>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defRPr/>
              </a:pPr>
              <a:endParaRPr lang="en-US" smtClean="0">
                <a:latin typeface="Arial" pitchFamily="34" charset="0"/>
              </a:endParaRPr>
            </a:p>
          </p:txBody>
        </p:sp>
        <p:sp>
          <p:nvSpPr>
            <p:cNvPr id="9" name="Rounded Rectangle 8"/>
            <p:cNvSpPr/>
            <p:nvPr userDrawn="1"/>
          </p:nvSpPr>
          <p:spPr bwMode="auto">
            <a:xfrm>
              <a:off x="409575" y="1352550"/>
              <a:ext cx="457200" cy="419100"/>
            </a:xfrm>
            <a:prstGeom prst="roundRect">
              <a:avLst/>
            </a:prstGeom>
            <a:gradFill flip="none" rotWithShape="1">
              <a:gsLst>
                <a:gs pos="100000">
                  <a:srgbClr val="F7E2D9">
                    <a:alpha val="49804"/>
                  </a:srgbClr>
                </a:gs>
                <a:gs pos="0">
                  <a:srgbClr val="2895D8"/>
                </a:gs>
              </a:gsLst>
              <a:lin ang="18900000" scaled="1"/>
              <a:tileRect/>
            </a:gradFill>
            <a:ln w="9525" cap="flat" cmpd="sng" algn="ctr">
              <a:noFill/>
              <a:prstDash val="solid"/>
              <a:miter lim="800000"/>
              <a:headEnd type="none" w="med" len="med"/>
              <a:tailEnd type="none" w="med" len="med"/>
            </a:ln>
            <a:effectLst/>
          </p:spPr>
          <p:txBody>
            <a:bodyPr wrap="none"/>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defRPr/>
              </a:pPr>
              <a:endParaRPr lang="en-US" smtClean="0">
                <a:latin typeface="Arial" pitchFamily="34" charset="0"/>
              </a:endParaRPr>
            </a:p>
          </p:txBody>
        </p:sp>
        <p:sp>
          <p:nvSpPr>
            <p:cNvPr id="10" name="Rounded Rectangle 9"/>
            <p:cNvSpPr/>
            <p:nvPr userDrawn="1"/>
          </p:nvSpPr>
          <p:spPr bwMode="auto">
            <a:xfrm>
              <a:off x="533400" y="1766887"/>
              <a:ext cx="457200" cy="352425"/>
            </a:xfrm>
            <a:prstGeom prst="roundRect">
              <a:avLst/>
            </a:prstGeom>
            <a:gradFill flip="none" rotWithShape="1">
              <a:gsLst>
                <a:gs pos="100000">
                  <a:srgbClr val="CCE2D9">
                    <a:alpha val="50000"/>
                  </a:srgbClr>
                </a:gs>
                <a:gs pos="0">
                  <a:srgbClr val="25C580"/>
                </a:gs>
              </a:gsLst>
              <a:lin ang="8100000" scaled="1"/>
              <a:tileRect/>
            </a:gradFill>
            <a:ln w="9525" cap="flat" cmpd="sng" algn="ctr">
              <a:noFill/>
              <a:prstDash val="solid"/>
              <a:miter lim="800000"/>
              <a:headEnd type="none" w="med" len="med"/>
              <a:tailEnd type="none" w="med" len="med"/>
            </a:ln>
            <a:effectLst/>
          </p:spPr>
          <p:txBody>
            <a:bodyPr wrap="none"/>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defRPr/>
              </a:pPr>
              <a:endParaRPr lang="en-US" smtClean="0">
                <a:latin typeface="Arial" pitchFamily="34" charset="0"/>
              </a:endParaRPr>
            </a:p>
          </p:txBody>
        </p:sp>
        <p:sp>
          <p:nvSpPr>
            <p:cNvPr id="11" name="Rounded Rectangle 10"/>
            <p:cNvSpPr/>
            <p:nvPr userDrawn="1"/>
          </p:nvSpPr>
          <p:spPr bwMode="auto">
            <a:xfrm>
              <a:off x="152400" y="1562100"/>
              <a:ext cx="457200" cy="381000"/>
            </a:xfrm>
            <a:prstGeom prst="roundRect">
              <a:avLst/>
            </a:prstGeom>
            <a:gradFill flip="none" rotWithShape="1">
              <a:gsLst>
                <a:gs pos="63000">
                  <a:srgbClr val="FCFCBC">
                    <a:alpha val="50000"/>
                  </a:srgbClr>
                </a:gs>
                <a:gs pos="0">
                  <a:schemeClr val="accent2"/>
                </a:gs>
              </a:gsLst>
              <a:lin ang="18900000" scaled="1"/>
              <a:tileRect/>
            </a:gradFill>
            <a:ln w="9525" cap="flat" cmpd="sng" algn="ctr">
              <a:noFill/>
              <a:prstDash val="solid"/>
              <a:miter lim="800000"/>
              <a:headEnd type="none" w="med" len="med"/>
              <a:tailEnd type="none" w="med" len="med"/>
            </a:ln>
            <a:effectLst/>
          </p:spPr>
          <p:txBody>
            <a:bodyPr wrap="none"/>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defRPr/>
              </a:pPr>
              <a:endParaRPr lang="en-US" smtClean="0">
                <a:latin typeface="Arial" pitchFamily="34" charset="0"/>
              </a:endParaRPr>
            </a:p>
          </p:txBody>
        </p:sp>
        <p:sp>
          <p:nvSpPr>
            <p:cNvPr id="12" name="Rounded Rectangle 11"/>
            <p:cNvSpPr/>
            <p:nvPr userDrawn="1"/>
          </p:nvSpPr>
          <p:spPr bwMode="auto">
            <a:xfrm>
              <a:off x="762000" y="1400175"/>
              <a:ext cx="45719" cy="671512"/>
            </a:xfrm>
            <a:prstGeom prst="roundRect">
              <a:avLst/>
            </a:prstGeom>
            <a:gradFill flip="none" rotWithShape="1">
              <a:gsLst>
                <a:gs pos="100000">
                  <a:srgbClr val="EAA782">
                    <a:alpha val="50000"/>
                  </a:srgbClr>
                </a:gs>
                <a:gs pos="0">
                  <a:srgbClr val="AE511E"/>
                </a:gs>
              </a:gsLst>
              <a:lin ang="16200000" scaled="1"/>
              <a:tileRect/>
            </a:gradFill>
            <a:ln w="9525" cap="flat" cmpd="sng" algn="ctr">
              <a:noFill/>
              <a:prstDash val="solid"/>
              <a:miter lim="800000"/>
              <a:headEnd type="none" w="med" len="med"/>
              <a:tailEnd type="none" w="med" len="med"/>
            </a:ln>
            <a:effectLst/>
          </p:spPr>
          <p:txBody>
            <a:bodyPr wrap="none"/>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defRPr/>
              </a:pPr>
              <a:endParaRPr lang="en-US" smtClean="0">
                <a:latin typeface="Arial" pitchFamily="34" charset="0"/>
              </a:endParaRPr>
            </a:p>
          </p:txBody>
        </p:sp>
      </p:grpSp>
    </p:spTree>
  </p:cSld>
  <p:clrMap bg1="lt1" tx1="dk1" bg2="lt2" tx2="dk2" accent1="accent1" accent2="accent2" accent3="accent3" accent4="accent4" accent5="accent5" accent6="accent6" hlink="hlink" folHlink="folHlink"/>
  <p:sldLayoutIdLst>
    <p:sldLayoutId id="2147483679" r:id="rId1"/>
    <p:sldLayoutId id="2147483678" r:id="rId2"/>
    <p:sldLayoutId id="2147483677" r:id="rId3"/>
    <p:sldLayoutId id="2147483676" r:id="rId4"/>
    <p:sldLayoutId id="2147483675" r:id="rId5"/>
  </p:sldLayoutIdLst>
  <p:timing>
    <p:tnLst>
      <p:par>
        <p:cTn id="1" dur="indefinite" restart="never" nodeType="tmRoot"/>
      </p:par>
    </p:tnLst>
  </p:timing>
  <p:hf hdr="0" dt="0"/>
  <p:txStyles>
    <p:title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pitchFamily="34" charset="0"/>
        </a:defRPr>
      </a:lvl2pPr>
      <a:lvl3pPr algn="ctr" defTabSz="852488" rtl="0" eaLnBrk="0" fontAlgn="base" hangingPunct="0">
        <a:spcBef>
          <a:spcPct val="0"/>
        </a:spcBef>
        <a:spcAft>
          <a:spcPct val="0"/>
        </a:spcAft>
        <a:defRPr sz="4000">
          <a:solidFill>
            <a:schemeClr val="tx2"/>
          </a:solidFill>
          <a:latin typeface="Arial" pitchFamily="34" charset="0"/>
        </a:defRPr>
      </a:lvl3pPr>
      <a:lvl4pPr algn="ctr" defTabSz="852488" rtl="0" eaLnBrk="0" fontAlgn="base" hangingPunct="0">
        <a:spcBef>
          <a:spcPct val="0"/>
        </a:spcBef>
        <a:spcAft>
          <a:spcPct val="0"/>
        </a:spcAft>
        <a:defRPr sz="4000">
          <a:solidFill>
            <a:schemeClr val="tx2"/>
          </a:solidFill>
          <a:latin typeface="Arial" pitchFamily="34" charset="0"/>
        </a:defRPr>
      </a:lvl4pPr>
      <a:lvl5pPr algn="ctr" defTabSz="852488" rtl="0" eaLnBrk="0" fontAlgn="base" hangingPunct="0">
        <a:spcBef>
          <a:spcPct val="0"/>
        </a:spcBef>
        <a:spcAft>
          <a:spcPct val="0"/>
        </a:spcAft>
        <a:defRPr sz="4000">
          <a:solidFill>
            <a:schemeClr val="tx2"/>
          </a:solidFill>
          <a:latin typeface="Arial" pitchFamily="34" charset="0"/>
        </a:defRPr>
      </a:lvl5pPr>
      <a:lvl6pPr marL="457200" algn="ctr" defTabSz="852488" rtl="0" eaLnBrk="1" fontAlgn="base" hangingPunct="1">
        <a:spcBef>
          <a:spcPct val="0"/>
        </a:spcBef>
        <a:spcAft>
          <a:spcPct val="0"/>
        </a:spcAft>
        <a:defRPr sz="4000">
          <a:solidFill>
            <a:schemeClr val="tx2"/>
          </a:solidFill>
          <a:latin typeface="Arial" pitchFamily="34" charset="0"/>
        </a:defRPr>
      </a:lvl6pPr>
      <a:lvl7pPr marL="914400" algn="ctr" defTabSz="852488" rtl="0" eaLnBrk="1" fontAlgn="base" hangingPunct="1">
        <a:spcBef>
          <a:spcPct val="0"/>
        </a:spcBef>
        <a:spcAft>
          <a:spcPct val="0"/>
        </a:spcAft>
        <a:defRPr sz="4000">
          <a:solidFill>
            <a:schemeClr val="tx2"/>
          </a:solidFill>
          <a:latin typeface="Arial" pitchFamily="34" charset="0"/>
        </a:defRPr>
      </a:lvl7pPr>
      <a:lvl8pPr marL="1371600" algn="ctr" defTabSz="852488" rtl="0" eaLnBrk="1" fontAlgn="base" hangingPunct="1">
        <a:spcBef>
          <a:spcPct val="0"/>
        </a:spcBef>
        <a:spcAft>
          <a:spcPct val="0"/>
        </a:spcAft>
        <a:defRPr sz="4000">
          <a:solidFill>
            <a:schemeClr val="tx2"/>
          </a:solidFill>
          <a:latin typeface="Arial" pitchFamily="34" charset="0"/>
        </a:defRPr>
      </a:lvl8pPr>
      <a:lvl9pPr marL="1828800" algn="ctr" defTabSz="852488" rtl="0" eaLnBrk="1" fontAlgn="base" hangingPunct="1">
        <a:spcBef>
          <a:spcPct val="0"/>
        </a:spcBef>
        <a:spcAft>
          <a:spcPct val="0"/>
        </a:spcAft>
        <a:defRPr sz="4000">
          <a:solidFill>
            <a:schemeClr val="tx2"/>
          </a:solidFill>
          <a:latin typeface="Arial" pitchFamily="34" charset="0"/>
        </a:defRPr>
      </a:lvl9pPr>
    </p:titleStyle>
    <p:bodyStyle>
      <a:lvl1pPr marL="320675" indent="-320675" algn="l" defTabSz="852488"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068388" indent="-215900" algn="l" defTabSz="852488" rtl="0" eaLnBrk="0" fontAlgn="base" hangingPunct="0">
        <a:spcBef>
          <a:spcPct val="20000"/>
        </a:spcBef>
        <a:spcAft>
          <a:spcPct val="0"/>
        </a:spcAft>
        <a:buClr>
          <a:schemeClr val="accent2"/>
        </a:buClr>
        <a:buSzPct val="50000"/>
        <a:buFont typeface="Wingdings" pitchFamily="2" charset="2"/>
        <a:buChar char="n"/>
        <a:defRPr sz="2000">
          <a:solidFill>
            <a:schemeClr val="tx1"/>
          </a:solidFill>
          <a:latin typeface="+mn-lt"/>
        </a:defRPr>
      </a:lvl3pPr>
      <a:lvl4pPr marL="1493838" indent="-212725" algn="l" defTabSz="852488" rtl="0" eaLnBrk="0" fontAlgn="base" hangingPunct="0">
        <a:spcBef>
          <a:spcPct val="20000"/>
        </a:spcBef>
        <a:spcAft>
          <a:spcPct val="0"/>
        </a:spcAft>
        <a:buClr>
          <a:schemeClr val="folHlink"/>
        </a:buClr>
        <a:buSzPct val="55000"/>
        <a:buFont typeface="Wingdings" pitchFamily="2" charset="2"/>
        <a:buChar char="n"/>
        <a:defRPr>
          <a:solidFill>
            <a:schemeClr val="tx1"/>
          </a:solidFill>
          <a:latin typeface="+mn-lt"/>
        </a:defRPr>
      </a:lvl4pPr>
      <a:lvl5pPr marL="1919288" indent="-212725" algn="l" defTabSz="852488" rtl="0" eaLnBrk="0" fontAlgn="base" hangingPunct="0">
        <a:spcBef>
          <a:spcPct val="20000"/>
        </a:spcBef>
        <a:spcAft>
          <a:spcPct val="0"/>
        </a:spcAft>
        <a:buClr>
          <a:srgbClr val="FD2B4E"/>
        </a:buClr>
        <a:buSzPct val="50000"/>
        <a:buFont typeface="Wingdings" pitchFamily="2" charset="2"/>
        <a:buChar char="n"/>
        <a:defRPr>
          <a:solidFill>
            <a:schemeClr val="tx1"/>
          </a:solidFill>
          <a:latin typeface="+mn-lt"/>
        </a:defRPr>
      </a:lvl5pPr>
      <a:lvl6pPr marL="2376488" indent="-212725" algn="l" defTabSz="852488" rtl="0" eaLnBrk="1" fontAlgn="base" hangingPunct="1">
        <a:spcBef>
          <a:spcPct val="20000"/>
        </a:spcBef>
        <a:spcAft>
          <a:spcPct val="0"/>
        </a:spcAft>
        <a:buClr>
          <a:srgbClr val="FD2B4E"/>
        </a:buClr>
        <a:buSzPct val="50000"/>
        <a:buFont typeface="Wingdings" pitchFamily="2" charset="2"/>
        <a:buChar char="n"/>
        <a:defRPr>
          <a:solidFill>
            <a:schemeClr val="tx1"/>
          </a:solidFill>
          <a:latin typeface="+mn-lt"/>
        </a:defRPr>
      </a:lvl6pPr>
      <a:lvl7pPr marL="2833688" indent="-212725" algn="l" defTabSz="852488" rtl="0" eaLnBrk="1" fontAlgn="base" hangingPunct="1">
        <a:spcBef>
          <a:spcPct val="20000"/>
        </a:spcBef>
        <a:spcAft>
          <a:spcPct val="0"/>
        </a:spcAft>
        <a:buClr>
          <a:srgbClr val="FD2B4E"/>
        </a:buClr>
        <a:buSzPct val="50000"/>
        <a:buFont typeface="Wingdings" pitchFamily="2" charset="2"/>
        <a:buChar char="n"/>
        <a:defRPr>
          <a:solidFill>
            <a:schemeClr val="tx1"/>
          </a:solidFill>
          <a:latin typeface="+mn-lt"/>
        </a:defRPr>
      </a:lvl7pPr>
      <a:lvl8pPr marL="3290888" indent="-212725" algn="l" defTabSz="852488" rtl="0" eaLnBrk="1" fontAlgn="base" hangingPunct="1">
        <a:spcBef>
          <a:spcPct val="20000"/>
        </a:spcBef>
        <a:spcAft>
          <a:spcPct val="0"/>
        </a:spcAft>
        <a:buClr>
          <a:srgbClr val="FD2B4E"/>
        </a:buClr>
        <a:buSzPct val="50000"/>
        <a:buFont typeface="Wingdings" pitchFamily="2" charset="2"/>
        <a:buChar char="n"/>
        <a:defRPr>
          <a:solidFill>
            <a:schemeClr val="tx1"/>
          </a:solidFill>
          <a:latin typeface="+mn-lt"/>
        </a:defRPr>
      </a:lvl8pPr>
      <a:lvl9pPr marL="3748088" indent="-212725" algn="l" defTabSz="852488" rtl="0" eaLnBrk="1" fontAlgn="base" hangingPunct="1">
        <a:spcBef>
          <a:spcPct val="20000"/>
        </a:spcBef>
        <a:spcAft>
          <a:spcPct val="0"/>
        </a:spcAft>
        <a:buClr>
          <a:srgbClr val="FD2B4E"/>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3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0.bin"/><Relationship Id="rId5" Type="http://schemas.openxmlformats.org/officeDocument/2006/relationships/image" Target="../media/image37.wmf"/><Relationship Id="rId4" Type="http://schemas.openxmlformats.org/officeDocument/2006/relationships/image" Target="../media/image36.wmf"/><Relationship Id="rId9" Type="http://schemas.openxmlformats.org/officeDocument/2006/relationships/oleObject" Target="../embeddings/oleObject43.bin"/></Relationships>
</file>

<file path=ppt/slides/_rels/slide2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44.bin"/><Relationship Id="rId4" Type="http://schemas.openxmlformats.org/officeDocument/2006/relationships/image" Target="../media/image3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7.wmf"/><Relationship Id="rId4" Type="http://schemas.openxmlformats.org/officeDocument/2006/relationships/image" Target="../media/image3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49.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6.wmf"/><Relationship Id="rId4" Type="http://schemas.openxmlformats.org/officeDocument/2006/relationships/oleObject" Target="../embeddings/oleObject54.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56.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3.wmf"/><Relationship Id="rId4" Type="http://schemas.openxmlformats.org/officeDocument/2006/relationships/oleObject" Target="../embeddings/oleObject58.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3.wmf"/><Relationship Id="rId4" Type="http://schemas.openxmlformats.org/officeDocument/2006/relationships/oleObject" Target="../embeddings/oleObject60.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6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oleObject" Target="../embeddings/oleObject6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0.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5.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oter Placeholder 3"/>
          <p:cNvSpPr>
            <a:spLocks noGrp="1"/>
          </p:cNvSpPr>
          <p:nvPr>
            <p:ph type="ftr" sz="quarter" idx="10"/>
          </p:nvPr>
        </p:nvSpPr>
        <p:spPr>
          <a:noFill/>
        </p:spPr>
        <p:txBody>
          <a:bodyPr/>
          <a:lstStyle/>
          <a:p>
            <a:r>
              <a:rPr lang="en-US">
                <a:latin typeface="Arial" charset="0"/>
                <a:cs typeface="Arial" charset="0"/>
              </a:rPr>
              <a:t>Copyright © 2013 Pearson Education, Inc. Publishing as Prentice Hall</a:t>
            </a:r>
          </a:p>
        </p:txBody>
      </p:sp>
      <p:sp>
        <p:nvSpPr>
          <p:cNvPr id="34818" name="Rectangle 6"/>
          <p:cNvSpPr>
            <a:spLocks noChangeArrowheads="1"/>
          </p:cNvSpPr>
          <p:nvPr/>
        </p:nvSpPr>
        <p:spPr bwMode="auto">
          <a:xfrm>
            <a:off x="1447800" y="838200"/>
            <a:ext cx="7010400" cy="2062163"/>
          </a:xfrm>
          <a:prstGeom prst="rect">
            <a:avLst/>
          </a:prstGeom>
          <a:noFill/>
          <a:ln w="9525">
            <a:noFill/>
            <a:miter lim="800000"/>
            <a:headEnd/>
            <a:tailEnd/>
          </a:ln>
        </p:spPr>
        <p:txBody>
          <a:bodyPr lIns="85342" tIns="42672" rIns="85342" bIns="42672" anchor="b"/>
          <a:lstStyle/>
          <a:p>
            <a:pPr algn="ctr" defTabSz="852488"/>
            <a:r>
              <a:rPr lang="en-US" sz="4000">
                <a:solidFill>
                  <a:schemeClr val="folHlink"/>
                </a:solidFill>
              </a:rPr>
              <a:t>Statistics for </a:t>
            </a:r>
          </a:p>
          <a:p>
            <a:pPr algn="ctr" defTabSz="852488"/>
            <a:r>
              <a:rPr lang="en-US" sz="4000">
                <a:solidFill>
                  <a:schemeClr val="folHlink"/>
                </a:solidFill>
              </a:rPr>
              <a:t>Business and Economics</a:t>
            </a:r>
            <a:r>
              <a:rPr lang="en-US" sz="4100">
                <a:solidFill>
                  <a:schemeClr val="folHlink"/>
                </a:solidFill>
              </a:rPr>
              <a:t> </a:t>
            </a:r>
            <a:br>
              <a:rPr lang="en-US" sz="4100">
                <a:solidFill>
                  <a:schemeClr val="folHlink"/>
                </a:solidFill>
              </a:rPr>
            </a:br>
            <a:r>
              <a:rPr lang="en-US" sz="2800">
                <a:solidFill>
                  <a:schemeClr val="folHlink"/>
                </a:solidFill>
              </a:rPr>
              <a:t>8</a:t>
            </a:r>
            <a:r>
              <a:rPr lang="en-US" sz="2800" baseline="30000">
                <a:solidFill>
                  <a:schemeClr val="folHlink"/>
                </a:solidFill>
              </a:rPr>
              <a:t>th</a:t>
            </a:r>
            <a:r>
              <a:rPr lang="en-US" sz="2800">
                <a:solidFill>
                  <a:schemeClr val="folHlink"/>
                </a:solidFill>
              </a:rPr>
              <a:t> Edition</a:t>
            </a:r>
          </a:p>
        </p:txBody>
      </p:sp>
      <p:sp>
        <p:nvSpPr>
          <p:cNvPr id="34819" name="Rectangle 3"/>
          <p:cNvSpPr>
            <a:spLocks noGrp="1" noChangeArrowheads="1"/>
          </p:cNvSpPr>
          <p:nvPr>
            <p:ph type="subTitle" idx="1"/>
          </p:nvPr>
        </p:nvSpPr>
        <p:spPr>
          <a:xfrm>
            <a:off x="1066800" y="3657600"/>
            <a:ext cx="7620000" cy="2514600"/>
          </a:xfrm>
        </p:spPr>
        <p:txBody>
          <a:bodyPr/>
          <a:lstStyle/>
          <a:p>
            <a:pPr eaLnBrk="1" hangingPunct="1"/>
            <a:r>
              <a:rPr lang="en-US" sz="3500" b="1" smtClean="0"/>
              <a:t>Chapter 15</a:t>
            </a:r>
          </a:p>
          <a:p>
            <a:pPr eaLnBrk="1" hangingPunct="1"/>
            <a:endParaRPr lang="en-US" sz="3500" smtClean="0"/>
          </a:p>
          <a:p>
            <a:pPr eaLnBrk="1" hangingPunct="1"/>
            <a:r>
              <a:rPr lang="en-US" sz="3500" smtClean="0"/>
              <a:t>Analysis of Variance</a:t>
            </a:r>
          </a:p>
        </p:txBody>
      </p:sp>
      <p:sp>
        <p:nvSpPr>
          <p:cNvPr id="34820" name="Slide Number Placeholder 5"/>
          <p:cNvSpPr>
            <a:spLocks noGrp="1"/>
          </p:cNvSpPr>
          <p:nvPr>
            <p:ph type="sldNum" sz="quarter" idx="11"/>
          </p:nvPr>
        </p:nvSpPr>
        <p:spPr>
          <a:noFill/>
        </p:spPr>
        <p:txBody>
          <a:bodyPr/>
          <a:lstStyle/>
          <a:p>
            <a:r>
              <a:rPr lang="en-US" smtClean="0">
                <a:latin typeface="Arial" charset="0"/>
                <a:cs typeface="Arial" charset="0"/>
              </a:rPr>
              <a:t>Ch. 15-</a:t>
            </a:r>
            <a:fld id="{31E0D2C5-4E09-45CB-9953-B6A426FEB5E7}" type="slidenum">
              <a:rPr lang="en-US" smtClean="0">
                <a:latin typeface="Arial" charset="0"/>
                <a:cs typeface="Arial" charset="0"/>
              </a:rPr>
              <a:pPr/>
              <a:t>1</a:t>
            </a:fld>
            <a:endParaRPr lang="en-US" smtClean="0">
              <a:latin typeface="Arial" charset="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150938" y="207963"/>
            <a:ext cx="7383462" cy="990600"/>
          </a:xfrm>
        </p:spPr>
        <p:txBody>
          <a:bodyPr/>
          <a:lstStyle/>
          <a:p>
            <a:pPr eaLnBrk="1" hangingPunct="1"/>
            <a:r>
              <a:rPr lang="en-US" smtClean="0"/>
              <a:t>Sum of Squares Decomposition</a:t>
            </a:r>
          </a:p>
        </p:txBody>
      </p:sp>
      <p:sp>
        <p:nvSpPr>
          <p:cNvPr id="60418" name="Rectangle 3"/>
          <p:cNvSpPr>
            <a:spLocks noGrp="1" noChangeArrowheads="1"/>
          </p:cNvSpPr>
          <p:nvPr>
            <p:ph idx="1"/>
          </p:nvPr>
        </p:nvSpPr>
        <p:spPr>
          <a:xfrm>
            <a:off x="838200" y="1636713"/>
            <a:ext cx="8077200" cy="587375"/>
          </a:xfrm>
        </p:spPr>
        <p:txBody>
          <a:bodyPr/>
          <a:lstStyle/>
          <a:p>
            <a:pPr eaLnBrk="1" hangingPunct="1"/>
            <a:r>
              <a:rPr lang="en-US" smtClean="0"/>
              <a:t>Total variation can be split into two parts:</a:t>
            </a:r>
          </a:p>
        </p:txBody>
      </p:sp>
      <p:sp>
        <p:nvSpPr>
          <p:cNvPr id="60419"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60420" name="Rectangle 4"/>
          <p:cNvSpPr>
            <a:spLocks noChangeArrowheads="1"/>
          </p:cNvSpPr>
          <p:nvPr/>
        </p:nvSpPr>
        <p:spPr bwMode="auto">
          <a:xfrm>
            <a:off x="658813" y="3160713"/>
            <a:ext cx="8229600" cy="3563937"/>
          </a:xfrm>
          <a:prstGeom prst="rect">
            <a:avLst/>
          </a:prstGeom>
          <a:noFill/>
          <a:ln w="9525">
            <a:noFill/>
            <a:miter lim="800000"/>
            <a:headEnd/>
            <a:tailEnd/>
          </a:ln>
        </p:spPr>
        <p:txBody>
          <a:bodyPr>
            <a:spAutoFit/>
          </a:bodyPr>
          <a:lstStyle/>
          <a:p>
            <a:pPr>
              <a:spcBef>
                <a:spcPct val="20000"/>
              </a:spcBef>
            </a:pPr>
            <a:r>
              <a:rPr lang="en-US"/>
              <a:t>SST = Total Sum of Squares</a:t>
            </a:r>
          </a:p>
          <a:p>
            <a:r>
              <a:rPr lang="en-US"/>
              <a:t>	 </a:t>
            </a:r>
            <a:r>
              <a:rPr lang="en-US" sz="2000">
                <a:solidFill>
                  <a:srgbClr val="0000FF"/>
                </a:solidFill>
              </a:rPr>
              <a:t>Total Variation </a:t>
            </a:r>
            <a:r>
              <a:rPr lang="en-US" sz="2000"/>
              <a:t>= the aggregate dispersion of the individual</a:t>
            </a:r>
          </a:p>
          <a:p>
            <a:r>
              <a:rPr lang="en-US" sz="2000"/>
              <a:t>			   data values across the various groups</a:t>
            </a:r>
            <a:r>
              <a:rPr lang="en-US"/>
              <a:t> </a:t>
            </a:r>
            <a:endParaRPr lang="en-US">
              <a:solidFill>
                <a:schemeClr val="folHlink"/>
              </a:solidFill>
            </a:endParaRPr>
          </a:p>
          <a:p>
            <a:pPr>
              <a:spcBef>
                <a:spcPct val="20000"/>
              </a:spcBef>
            </a:pPr>
            <a:r>
              <a:rPr lang="en-US"/>
              <a:t>SSW = Sum of Squares Within Groups</a:t>
            </a:r>
          </a:p>
          <a:p>
            <a:r>
              <a:rPr lang="en-US"/>
              <a:t>	 </a:t>
            </a:r>
            <a:r>
              <a:rPr lang="en-US" sz="2000">
                <a:solidFill>
                  <a:srgbClr val="0000FF"/>
                </a:solidFill>
              </a:rPr>
              <a:t>Within-Group Variation </a:t>
            </a:r>
            <a:r>
              <a:rPr lang="en-US" sz="2000"/>
              <a:t>= dispersion that exists among the</a:t>
            </a:r>
          </a:p>
          <a:p>
            <a:r>
              <a:rPr lang="en-US" sz="2000"/>
              <a:t>				   data values within a particular group</a:t>
            </a:r>
            <a:r>
              <a:rPr lang="en-US"/>
              <a:t> </a:t>
            </a:r>
            <a:endParaRPr lang="en-US">
              <a:solidFill>
                <a:schemeClr val="folHlink"/>
              </a:solidFill>
            </a:endParaRPr>
          </a:p>
          <a:p>
            <a:pPr>
              <a:spcBef>
                <a:spcPct val="20000"/>
              </a:spcBef>
            </a:pPr>
            <a:r>
              <a:rPr lang="en-US"/>
              <a:t>SSG = Sum of Squares Between Groups</a:t>
            </a:r>
          </a:p>
          <a:p>
            <a:r>
              <a:rPr lang="en-US"/>
              <a:t>	 </a:t>
            </a:r>
            <a:r>
              <a:rPr lang="en-US" sz="2000">
                <a:solidFill>
                  <a:srgbClr val="0000FF"/>
                </a:solidFill>
              </a:rPr>
              <a:t>Between-Group Variation </a:t>
            </a:r>
            <a:r>
              <a:rPr lang="en-US" sz="2000"/>
              <a:t>= dispersion between the group</a:t>
            </a:r>
          </a:p>
          <a:p>
            <a:r>
              <a:rPr lang="en-US" sz="2000"/>
              <a:t>				       sample means</a:t>
            </a:r>
            <a:r>
              <a:rPr lang="en-US"/>
              <a:t> </a:t>
            </a:r>
            <a:endParaRPr lang="en-US">
              <a:solidFill>
                <a:schemeClr val="folHlink"/>
              </a:solidFill>
            </a:endParaRPr>
          </a:p>
        </p:txBody>
      </p:sp>
      <p:sp>
        <p:nvSpPr>
          <p:cNvPr id="60421" name="Rectangle 5"/>
          <p:cNvSpPr>
            <a:spLocks noChangeArrowheads="1"/>
          </p:cNvSpPr>
          <p:nvPr/>
        </p:nvSpPr>
        <p:spPr bwMode="auto">
          <a:xfrm>
            <a:off x="2286000" y="2359025"/>
            <a:ext cx="3886200" cy="588963"/>
          </a:xfrm>
          <a:prstGeom prst="rect">
            <a:avLst/>
          </a:prstGeom>
          <a:solidFill>
            <a:srgbClr val="FDE0BD"/>
          </a:solidFill>
          <a:ln w="9525">
            <a:solidFill>
              <a:schemeClr val="tx1"/>
            </a:solidFill>
            <a:miter lim="800000"/>
            <a:headEnd/>
            <a:tailEnd/>
          </a:ln>
        </p:spPr>
        <p:txBody>
          <a:bodyPr>
            <a:spAutoFit/>
          </a:bodyPr>
          <a:lstStyle/>
          <a:p>
            <a:r>
              <a:rPr lang="en-US" sz="3200"/>
              <a:t>SST = SSW + SSG</a:t>
            </a:r>
          </a:p>
        </p:txBody>
      </p:sp>
      <p:sp>
        <p:nvSpPr>
          <p:cNvPr id="60422" name="Slide Number Placeholder 7"/>
          <p:cNvSpPr>
            <a:spLocks noGrp="1"/>
          </p:cNvSpPr>
          <p:nvPr>
            <p:ph type="sldNum" sz="quarter" idx="11"/>
          </p:nvPr>
        </p:nvSpPr>
        <p:spPr>
          <a:noFill/>
        </p:spPr>
        <p:txBody>
          <a:bodyPr/>
          <a:lstStyle/>
          <a:p>
            <a:r>
              <a:rPr lang="en-US" smtClean="0">
                <a:latin typeface="Arial" charset="0"/>
                <a:cs typeface="Arial" charset="0"/>
              </a:rPr>
              <a:t>Ch. 15-</a:t>
            </a:r>
            <a:fld id="{40AA89EC-81E5-440F-97AE-D64FF58B5F40}" type="slidenum">
              <a:rPr lang="en-US" smtClean="0">
                <a:latin typeface="Arial" charset="0"/>
                <a:cs typeface="Arial" charset="0"/>
              </a:rPr>
              <a:pPr/>
              <a:t>10</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64514" name="Line 2"/>
          <p:cNvSpPr>
            <a:spLocks noChangeShapeType="1"/>
          </p:cNvSpPr>
          <p:nvPr/>
        </p:nvSpPr>
        <p:spPr bwMode="auto">
          <a:xfrm flipH="1">
            <a:off x="2852738" y="2660650"/>
            <a:ext cx="1589087" cy="877888"/>
          </a:xfrm>
          <a:prstGeom prst="line">
            <a:avLst/>
          </a:prstGeom>
          <a:noFill/>
          <a:ln w="63500">
            <a:solidFill>
              <a:schemeClr val="hlink"/>
            </a:solidFill>
            <a:miter lim="800000"/>
            <a:headEnd/>
            <a:tailEnd type="triangle" w="med" len="med"/>
          </a:ln>
        </p:spPr>
        <p:txBody>
          <a:bodyPr wrap="none"/>
          <a:lstStyle/>
          <a:p>
            <a:endParaRPr lang="en-US"/>
          </a:p>
        </p:txBody>
      </p:sp>
      <p:sp>
        <p:nvSpPr>
          <p:cNvPr id="64515" name="Line 3"/>
          <p:cNvSpPr>
            <a:spLocks noChangeShapeType="1"/>
          </p:cNvSpPr>
          <p:nvPr/>
        </p:nvSpPr>
        <p:spPr bwMode="auto">
          <a:xfrm>
            <a:off x="4441825" y="2660650"/>
            <a:ext cx="1776413" cy="841375"/>
          </a:xfrm>
          <a:prstGeom prst="line">
            <a:avLst/>
          </a:prstGeom>
          <a:noFill/>
          <a:ln w="63500">
            <a:solidFill>
              <a:schemeClr val="hlink"/>
            </a:solidFill>
            <a:miter lim="800000"/>
            <a:headEnd/>
            <a:tailEnd type="triangle" w="med" len="med"/>
          </a:ln>
        </p:spPr>
        <p:txBody>
          <a:bodyPr wrap="none"/>
          <a:lstStyle/>
          <a:p>
            <a:endParaRPr lang="en-US"/>
          </a:p>
        </p:txBody>
      </p:sp>
      <p:sp>
        <p:nvSpPr>
          <p:cNvPr id="64516" name="Rectangle 5"/>
          <p:cNvSpPr>
            <a:spLocks noChangeArrowheads="1"/>
          </p:cNvSpPr>
          <p:nvPr/>
        </p:nvSpPr>
        <p:spPr bwMode="auto">
          <a:xfrm>
            <a:off x="4191000" y="838200"/>
            <a:ext cx="4800600" cy="915988"/>
          </a:xfrm>
          <a:prstGeom prst="rect">
            <a:avLst/>
          </a:prstGeom>
          <a:noFill/>
          <a:ln w="12700">
            <a:noFill/>
            <a:miter lim="800000"/>
            <a:headEnd/>
            <a:tailEnd/>
          </a:ln>
        </p:spPr>
        <p:txBody>
          <a:bodyPr wrap="none" anchor="ctr"/>
          <a:lstStyle/>
          <a:p>
            <a:pPr algn="ctr"/>
            <a:endParaRPr lang="en-US"/>
          </a:p>
        </p:txBody>
      </p:sp>
      <p:sp>
        <p:nvSpPr>
          <p:cNvPr id="64517" name="Rectangle 6"/>
          <p:cNvSpPr>
            <a:spLocks noChangeArrowheads="1"/>
          </p:cNvSpPr>
          <p:nvPr/>
        </p:nvSpPr>
        <p:spPr bwMode="auto">
          <a:xfrm>
            <a:off x="5518150" y="3514725"/>
            <a:ext cx="2930525" cy="1558925"/>
          </a:xfrm>
          <a:prstGeom prst="rect">
            <a:avLst/>
          </a:prstGeom>
          <a:solidFill>
            <a:srgbClr val="CCECFF"/>
          </a:solidFill>
          <a:ln w="9525">
            <a:solidFill>
              <a:schemeClr val="tx1"/>
            </a:solidFill>
            <a:miter lim="800000"/>
            <a:headEnd/>
            <a:tailEnd/>
          </a:ln>
        </p:spPr>
        <p:txBody>
          <a:bodyPr lIns="90488" tIns="44450" rIns="90488" bIns="44450">
            <a:spAutoFit/>
          </a:bodyPr>
          <a:lstStyle/>
          <a:p>
            <a:pPr algn="ctr" eaLnBrk="0" hangingPunct="0">
              <a:spcBef>
                <a:spcPct val="50000"/>
              </a:spcBef>
            </a:pPr>
            <a:r>
              <a:rPr lang="en-US" b="1"/>
              <a:t>Variation due to differences between groups (SSG)</a:t>
            </a:r>
          </a:p>
        </p:txBody>
      </p:sp>
      <p:sp>
        <p:nvSpPr>
          <p:cNvPr id="64518" name="Rectangle 7"/>
          <p:cNvSpPr>
            <a:spLocks noChangeArrowheads="1"/>
          </p:cNvSpPr>
          <p:nvPr/>
        </p:nvSpPr>
        <p:spPr bwMode="auto">
          <a:xfrm>
            <a:off x="1238250" y="3551238"/>
            <a:ext cx="3657600" cy="1193800"/>
          </a:xfrm>
          <a:prstGeom prst="rect">
            <a:avLst/>
          </a:prstGeom>
          <a:solidFill>
            <a:srgbClr val="FFFFCC"/>
          </a:solidFill>
          <a:ln w="9525">
            <a:solidFill>
              <a:schemeClr val="tx1"/>
            </a:solidFill>
            <a:miter lim="800000"/>
            <a:headEnd/>
            <a:tailEnd/>
          </a:ln>
        </p:spPr>
        <p:txBody>
          <a:bodyPr lIns="90488" tIns="44450" rIns="90488" bIns="44450">
            <a:spAutoFit/>
          </a:bodyPr>
          <a:lstStyle/>
          <a:p>
            <a:pPr algn="ctr" eaLnBrk="0" hangingPunct="0">
              <a:spcBef>
                <a:spcPct val="50000"/>
              </a:spcBef>
            </a:pPr>
            <a:r>
              <a:rPr lang="en-US" b="1"/>
              <a:t>Variation due to random sampling (SSW)</a:t>
            </a:r>
          </a:p>
        </p:txBody>
      </p:sp>
      <p:sp>
        <p:nvSpPr>
          <p:cNvPr id="64519" name="Rectangle 8"/>
          <p:cNvSpPr>
            <a:spLocks noChangeArrowheads="1"/>
          </p:cNvSpPr>
          <p:nvPr/>
        </p:nvSpPr>
        <p:spPr bwMode="auto">
          <a:xfrm>
            <a:off x="2660650" y="1693863"/>
            <a:ext cx="4032250" cy="955675"/>
          </a:xfrm>
          <a:prstGeom prst="rect">
            <a:avLst/>
          </a:prstGeom>
          <a:solidFill>
            <a:srgbClr val="FDE0BD"/>
          </a:solidFill>
          <a:ln w="12700">
            <a:solidFill>
              <a:schemeClr val="tx1"/>
            </a:solidFill>
            <a:miter lim="800000"/>
            <a:headEnd/>
            <a:tailEnd/>
          </a:ln>
        </p:spPr>
        <p:txBody>
          <a:bodyPr lIns="90488" tIns="44450" rIns="90488" bIns="44450">
            <a:spAutoFit/>
          </a:bodyPr>
          <a:lstStyle/>
          <a:p>
            <a:pPr algn="ctr" eaLnBrk="0" hangingPunct="0">
              <a:spcBef>
                <a:spcPct val="50000"/>
              </a:spcBef>
            </a:pPr>
            <a:r>
              <a:rPr lang="en-US" sz="2800" b="1"/>
              <a:t>Total Sum of Squares (SST)</a:t>
            </a:r>
          </a:p>
        </p:txBody>
      </p:sp>
      <p:sp>
        <p:nvSpPr>
          <p:cNvPr id="64520" name="Rectangle 11"/>
          <p:cNvSpPr>
            <a:spLocks noChangeArrowheads="1"/>
          </p:cNvSpPr>
          <p:nvPr/>
        </p:nvSpPr>
        <p:spPr bwMode="auto">
          <a:xfrm>
            <a:off x="579438" y="3624263"/>
            <a:ext cx="835025" cy="6985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4000"/>
              <a:t>=</a:t>
            </a:r>
          </a:p>
        </p:txBody>
      </p:sp>
      <p:sp>
        <p:nvSpPr>
          <p:cNvPr id="64521" name="Rectangle 12"/>
          <p:cNvSpPr>
            <a:spLocks noChangeArrowheads="1"/>
          </p:cNvSpPr>
          <p:nvPr/>
        </p:nvSpPr>
        <p:spPr bwMode="auto">
          <a:xfrm>
            <a:off x="4975225" y="3575050"/>
            <a:ext cx="835025" cy="6985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4000"/>
              <a:t>+</a:t>
            </a:r>
          </a:p>
        </p:txBody>
      </p:sp>
      <p:sp>
        <p:nvSpPr>
          <p:cNvPr id="64522" name="Slide Number Placeholder 12"/>
          <p:cNvSpPr>
            <a:spLocks noGrp="1"/>
          </p:cNvSpPr>
          <p:nvPr>
            <p:ph type="sldNum" sz="quarter" idx="11"/>
          </p:nvPr>
        </p:nvSpPr>
        <p:spPr>
          <a:noFill/>
        </p:spPr>
        <p:txBody>
          <a:bodyPr/>
          <a:lstStyle/>
          <a:p>
            <a:r>
              <a:rPr lang="en-US" smtClean="0">
                <a:latin typeface="Arial" charset="0"/>
                <a:cs typeface="Arial" charset="0"/>
              </a:rPr>
              <a:t>Ch. 15-</a:t>
            </a:r>
            <a:fld id="{F9910D59-674C-416A-B356-194399C96C44}" type="slidenum">
              <a:rPr lang="en-US" smtClean="0">
                <a:latin typeface="Arial" charset="0"/>
                <a:cs typeface="Arial" charset="0"/>
              </a:rPr>
              <a:pPr/>
              <a:t>11</a:t>
            </a:fld>
            <a:endParaRPr lang="en-US" smtClean="0">
              <a:latin typeface="Arial" charset="0"/>
              <a:cs typeface="Arial" charset="0"/>
            </a:endParaRPr>
          </a:p>
        </p:txBody>
      </p:sp>
      <p:sp>
        <p:nvSpPr>
          <p:cNvPr id="64523" name="Rectangle 2"/>
          <p:cNvSpPr>
            <a:spLocks noGrp="1" noChangeArrowheads="1"/>
          </p:cNvSpPr>
          <p:nvPr>
            <p:ph type="title"/>
          </p:nvPr>
        </p:nvSpPr>
        <p:spPr>
          <a:xfrm>
            <a:off x="1150938" y="209550"/>
            <a:ext cx="7383462" cy="990600"/>
          </a:xfrm>
        </p:spPr>
        <p:txBody>
          <a:bodyPr/>
          <a:lstStyle/>
          <a:p>
            <a:pPr eaLnBrk="1" hangingPunct="1"/>
            <a:r>
              <a:rPr lang="en-US" smtClean="0"/>
              <a:t>Sum of Squares Decomposition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0" name="Rectangle 3"/>
          <p:cNvSpPr>
            <a:spLocks noGrp="1" noChangeArrowheads="1"/>
          </p:cNvSpPr>
          <p:nvPr>
            <p:ph type="title"/>
          </p:nvPr>
        </p:nvSpPr>
        <p:spPr>
          <a:xfrm>
            <a:off x="1150938" y="209550"/>
            <a:ext cx="7383462" cy="990600"/>
          </a:xfrm>
        </p:spPr>
        <p:txBody>
          <a:bodyPr/>
          <a:lstStyle/>
          <a:p>
            <a:pPr eaLnBrk="1" hangingPunct="1">
              <a:spcBef>
                <a:spcPct val="10000"/>
              </a:spcBef>
              <a:buClr>
                <a:schemeClr val="tx2"/>
              </a:buClr>
              <a:buSzPct val="75000"/>
              <a:buFont typeface="Wingdings" pitchFamily="2" charset="2"/>
              <a:buNone/>
            </a:pPr>
            <a:r>
              <a:rPr lang="en-US" smtClean="0"/>
              <a:t>Total Sum of Squares</a:t>
            </a:r>
          </a:p>
        </p:txBody>
      </p:sp>
      <p:sp>
        <p:nvSpPr>
          <p:cNvPr id="4111"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4112" name="Rectangle 2"/>
          <p:cNvSpPr>
            <a:spLocks noChangeArrowheads="1"/>
          </p:cNvSpPr>
          <p:nvPr/>
        </p:nvSpPr>
        <p:spPr bwMode="auto">
          <a:xfrm>
            <a:off x="2743200" y="1600200"/>
            <a:ext cx="990600" cy="609600"/>
          </a:xfrm>
          <a:prstGeom prst="rect">
            <a:avLst/>
          </a:prstGeom>
          <a:solidFill>
            <a:srgbClr val="FDE0BD"/>
          </a:solidFill>
          <a:ln w="9525">
            <a:solidFill>
              <a:schemeClr val="tx1"/>
            </a:solidFill>
            <a:miter lim="800000"/>
            <a:headEnd/>
            <a:tailEnd/>
          </a:ln>
        </p:spPr>
        <p:txBody>
          <a:bodyPr wrap="none" anchor="ctr"/>
          <a:lstStyle/>
          <a:p>
            <a:pPr algn="ctr"/>
            <a:endParaRPr lang="en-US"/>
          </a:p>
        </p:txBody>
      </p:sp>
      <p:sp>
        <p:nvSpPr>
          <p:cNvPr id="4113" name="Text Box 5"/>
          <p:cNvSpPr txBox="1">
            <a:spLocks noChangeArrowheads="1"/>
          </p:cNvSpPr>
          <p:nvPr/>
        </p:nvSpPr>
        <p:spPr bwMode="auto">
          <a:xfrm>
            <a:off x="1219200" y="3352800"/>
            <a:ext cx="7620000" cy="2989263"/>
          </a:xfrm>
          <a:prstGeom prst="rect">
            <a:avLst/>
          </a:prstGeom>
          <a:noFill/>
          <a:ln w="9525">
            <a:noFill/>
            <a:miter lim="800000"/>
            <a:headEnd/>
            <a:tailEnd/>
          </a:ln>
        </p:spPr>
        <p:txBody>
          <a:bodyPr>
            <a:spAutoFit/>
          </a:bodyPr>
          <a:lstStyle/>
          <a:p>
            <a:pPr>
              <a:spcBef>
                <a:spcPct val="50000"/>
              </a:spcBef>
            </a:pPr>
            <a:r>
              <a:rPr lang="en-US" sz="2000"/>
              <a:t>Where:</a:t>
            </a:r>
          </a:p>
          <a:p>
            <a:pPr>
              <a:lnSpc>
                <a:spcPct val="90000"/>
              </a:lnSpc>
              <a:spcBef>
                <a:spcPct val="50000"/>
              </a:spcBef>
            </a:pPr>
            <a:r>
              <a:rPr lang="en-US" sz="2000"/>
              <a:t>	</a:t>
            </a:r>
            <a:r>
              <a:rPr lang="en-US"/>
              <a:t>SST = Total sum of squares</a:t>
            </a:r>
          </a:p>
          <a:p>
            <a:pPr>
              <a:lnSpc>
                <a:spcPct val="90000"/>
              </a:lnSpc>
              <a:spcBef>
                <a:spcPct val="50000"/>
              </a:spcBef>
            </a:pPr>
            <a:r>
              <a:rPr lang="en-US"/>
              <a:t>	K = number of groups (levels or treatments)</a:t>
            </a:r>
          </a:p>
          <a:p>
            <a:pPr>
              <a:lnSpc>
                <a:spcPct val="90000"/>
              </a:lnSpc>
              <a:spcBef>
                <a:spcPct val="50000"/>
              </a:spcBef>
            </a:pPr>
            <a:r>
              <a:rPr lang="en-US"/>
              <a:t>	n</a:t>
            </a:r>
            <a:r>
              <a:rPr lang="en-US" baseline="-25000"/>
              <a:t>i</a:t>
            </a:r>
            <a:r>
              <a:rPr lang="en-US"/>
              <a:t> = number of observations in group i</a:t>
            </a:r>
          </a:p>
          <a:p>
            <a:pPr>
              <a:lnSpc>
                <a:spcPct val="90000"/>
              </a:lnSpc>
              <a:spcBef>
                <a:spcPct val="50000"/>
              </a:spcBef>
            </a:pPr>
            <a:r>
              <a:rPr lang="en-US"/>
              <a:t>	x</a:t>
            </a:r>
            <a:r>
              <a:rPr lang="en-US" baseline="-25000"/>
              <a:t>ij</a:t>
            </a:r>
            <a:r>
              <a:rPr lang="en-US"/>
              <a:t> = j</a:t>
            </a:r>
            <a:r>
              <a:rPr lang="en-US" baseline="30000"/>
              <a:t>th</a:t>
            </a:r>
            <a:r>
              <a:rPr lang="en-US"/>
              <a:t> observation from group i</a:t>
            </a:r>
          </a:p>
          <a:p>
            <a:pPr>
              <a:spcBef>
                <a:spcPct val="50000"/>
              </a:spcBef>
            </a:pPr>
            <a:r>
              <a:rPr lang="en-US"/>
              <a:t>	</a:t>
            </a:r>
            <a:r>
              <a:rPr lang="en-US" sz="1000"/>
              <a:t> </a:t>
            </a:r>
            <a:r>
              <a:rPr lang="en-US"/>
              <a:t>x = overall sample mean</a:t>
            </a:r>
          </a:p>
        </p:txBody>
      </p:sp>
      <p:sp>
        <p:nvSpPr>
          <p:cNvPr id="4114" name="Rectangle 7"/>
          <p:cNvSpPr>
            <a:spLocks noChangeArrowheads="1"/>
          </p:cNvSpPr>
          <p:nvPr/>
        </p:nvSpPr>
        <p:spPr bwMode="auto">
          <a:xfrm>
            <a:off x="2743200" y="1600200"/>
            <a:ext cx="3873500" cy="584200"/>
          </a:xfrm>
          <a:prstGeom prst="rect">
            <a:avLst/>
          </a:prstGeom>
          <a:noFill/>
          <a:ln w="9525">
            <a:noFill/>
            <a:miter lim="800000"/>
            <a:headEnd/>
            <a:tailEnd/>
          </a:ln>
        </p:spPr>
        <p:txBody>
          <a:bodyPr>
            <a:spAutoFit/>
          </a:bodyPr>
          <a:lstStyle/>
          <a:p>
            <a:r>
              <a:rPr lang="en-US" sz="3200"/>
              <a:t>SST  = SSW + SSG</a:t>
            </a:r>
          </a:p>
        </p:txBody>
      </p:sp>
      <p:graphicFrame>
        <p:nvGraphicFramePr>
          <p:cNvPr id="4109" name="Object 13"/>
          <p:cNvGraphicFramePr>
            <a:graphicFrameLocks noChangeAspect="1"/>
          </p:cNvGraphicFramePr>
          <p:nvPr/>
        </p:nvGraphicFramePr>
        <p:xfrm>
          <a:off x="2779713" y="2376488"/>
          <a:ext cx="3779837" cy="1262062"/>
        </p:xfrm>
        <a:graphic>
          <a:graphicData uri="http://schemas.openxmlformats.org/presentationml/2006/ole">
            <p:oleObj spid="_x0000_s4109" name="Equation" r:id="rId3" imgW="1371600" imgH="457200" progId="Equation.3">
              <p:embed/>
            </p:oleObj>
          </a:graphicData>
        </a:graphic>
      </p:graphicFrame>
      <p:sp>
        <p:nvSpPr>
          <p:cNvPr id="4115" name="Line 9"/>
          <p:cNvSpPr>
            <a:spLocks noChangeShapeType="1"/>
          </p:cNvSpPr>
          <p:nvPr/>
        </p:nvSpPr>
        <p:spPr bwMode="auto">
          <a:xfrm>
            <a:off x="2235200" y="5989638"/>
            <a:ext cx="147638" cy="0"/>
          </a:xfrm>
          <a:prstGeom prst="line">
            <a:avLst/>
          </a:prstGeom>
          <a:noFill/>
          <a:ln w="19050">
            <a:solidFill>
              <a:schemeClr val="tx1"/>
            </a:solidFill>
            <a:miter lim="800000"/>
            <a:headEnd/>
            <a:tailEnd/>
          </a:ln>
        </p:spPr>
        <p:txBody>
          <a:bodyPr wrap="none"/>
          <a:lstStyle/>
          <a:p>
            <a:endParaRPr lang="en-US"/>
          </a:p>
        </p:txBody>
      </p:sp>
      <p:sp>
        <p:nvSpPr>
          <p:cNvPr id="4116" name="Slide Number Placeholder 9"/>
          <p:cNvSpPr>
            <a:spLocks noGrp="1"/>
          </p:cNvSpPr>
          <p:nvPr>
            <p:ph type="sldNum" sz="quarter" idx="11"/>
          </p:nvPr>
        </p:nvSpPr>
        <p:spPr>
          <a:noFill/>
        </p:spPr>
        <p:txBody>
          <a:bodyPr/>
          <a:lstStyle/>
          <a:p>
            <a:r>
              <a:rPr lang="en-US" smtClean="0">
                <a:latin typeface="Arial" charset="0"/>
                <a:cs typeface="Arial" charset="0"/>
              </a:rPr>
              <a:t>Ch. 15-</a:t>
            </a:r>
            <a:fld id="{513D8408-0E23-4A88-AD0B-0EAA19307089}" type="slidenum">
              <a:rPr lang="en-US" smtClean="0">
                <a:latin typeface="Arial" charset="0"/>
                <a:cs typeface="Arial" charset="0"/>
              </a:rPr>
              <a:pPr/>
              <a:t>12</a:t>
            </a:fld>
            <a:endParaRPr lang="en-US" smtClean="0">
              <a:latin typeface="Arial" charset="0"/>
              <a:cs typeface="Arial" charset="0"/>
            </a:endParaRPr>
          </a:p>
        </p:txBody>
      </p:sp>
      <p:sp>
        <p:nvSpPr>
          <p:cNvPr id="4117" name="Line 9"/>
          <p:cNvSpPr>
            <a:spLocks noChangeShapeType="1"/>
          </p:cNvSpPr>
          <p:nvPr/>
        </p:nvSpPr>
        <p:spPr bwMode="auto">
          <a:xfrm>
            <a:off x="2230438" y="6026150"/>
            <a:ext cx="147637" cy="0"/>
          </a:xfrm>
          <a:prstGeom prst="line">
            <a:avLst/>
          </a:prstGeom>
          <a:noFill/>
          <a:ln w="19050">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8" name="Rectangle 2"/>
          <p:cNvSpPr>
            <a:spLocks noGrp="1" noChangeArrowheads="1"/>
          </p:cNvSpPr>
          <p:nvPr>
            <p:ph type="title"/>
          </p:nvPr>
        </p:nvSpPr>
        <p:spPr>
          <a:xfrm>
            <a:off x="1150938" y="209550"/>
            <a:ext cx="7383462" cy="990600"/>
          </a:xfrm>
        </p:spPr>
        <p:txBody>
          <a:bodyPr/>
          <a:lstStyle/>
          <a:p>
            <a:pPr eaLnBrk="1" hangingPunct="1">
              <a:spcBef>
                <a:spcPct val="10000"/>
              </a:spcBef>
              <a:buClr>
                <a:schemeClr val="tx2"/>
              </a:buClr>
              <a:buSzPct val="75000"/>
              <a:buFont typeface="Wingdings" pitchFamily="2" charset="2"/>
              <a:buNone/>
            </a:pPr>
            <a:r>
              <a:rPr lang="en-US" smtClean="0"/>
              <a:t>Total Sum of Squares</a:t>
            </a:r>
          </a:p>
        </p:txBody>
      </p:sp>
      <p:sp>
        <p:nvSpPr>
          <p:cNvPr id="5159"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graphicFrame>
        <p:nvGraphicFramePr>
          <p:cNvPr id="5155" name="Object 35">
            <a:hlinkClick r:id="" action="ppaction://ole?verb=0"/>
          </p:cNvPr>
          <p:cNvGraphicFramePr>
            <a:graphicFrameLocks/>
          </p:cNvGraphicFramePr>
          <p:nvPr/>
        </p:nvGraphicFramePr>
        <p:xfrm>
          <a:off x="987425" y="3135313"/>
          <a:ext cx="6538913" cy="3059112"/>
        </p:xfrm>
        <a:graphic>
          <a:graphicData uri="http://schemas.openxmlformats.org/presentationml/2006/ole">
            <p:oleObj spid="_x0000_s5155" name="VISIO" r:id="rId3" imgW="15992280" imgH="8350920" progId="">
              <p:embed/>
            </p:oleObj>
          </a:graphicData>
        </a:graphic>
      </p:graphicFrame>
      <p:graphicFrame>
        <p:nvGraphicFramePr>
          <p:cNvPr id="5156" name="Object 36"/>
          <p:cNvGraphicFramePr>
            <a:graphicFrameLocks noChangeAspect="1"/>
          </p:cNvGraphicFramePr>
          <p:nvPr/>
        </p:nvGraphicFramePr>
        <p:xfrm>
          <a:off x="661988" y="2127250"/>
          <a:ext cx="7923212" cy="701675"/>
        </p:xfrm>
        <a:graphic>
          <a:graphicData uri="http://schemas.openxmlformats.org/presentationml/2006/ole">
            <p:oleObj spid="_x0000_s5156" name="Equation" r:id="rId4" imgW="2857320" imgH="253800" progId="Equation.3">
              <p:embed/>
            </p:oleObj>
          </a:graphicData>
        </a:graphic>
      </p:graphicFrame>
      <p:sp>
        <p:nvSpPr>
          <p:cNvPr id="5160" name="Text Box 6"/>
          <p:cNvSpPr txBox="1">
            <a:spLocks noChangeArrowheads="1"/>
          </p:cNvSpPr>
          <p:nvPr/>
        </p:nvSpPr>
        <p:spPr bwMode="auto">
          <a:xfrm>
            <a:off x="7620000" y="1219200"/>
            <a:ext cx="1524000" cy="396875"/>
          </a:xfrm>
          <a:prstGeom prst="rect">
            <a:avLst/>
          </a:prstGeom>
          <a:noFill/>
          <a:ln w="9525">
            <a:noFill/>
            <a:miter lim="800000"/>
            <a:headEnd/>
            <a:tailEnd/>
          </a:ln>
        </p:spPr>
        <p:txBody>
          <a:bodyPr>
            <a:spAutoFit/>
          </a:bodyPr>
          <a:lstStyle/>
          <a:p>
            <a:pPr>
              <a:spcBef>
                <a:spcPct val="50000"/>
              </a:spcBef>
            </a:pPr>
            <a:r>
              <a:rPr lang="en-US" sz="2000" i="1">
                <a:solidFill>
                  <a:schemeClr val="tx2"/>
                </a:solidFill>
              </a:rPr>
              <a:t>(continued)</a:t>
            </a:r>
          </a:p>
        </p:txBody>
      </p:sp>
      <p:graphicFrame>
        <p:nvGraphicFramePr>
          <p:cNvPr id="5157" name="Object 37"/>
          <p:cNvGraphicFramePr>
            <a:graphicFrameLocks noChangeAspect="1"/>
          </p:cNvGraphicFramePr>
          <p:nvPr/>
        </p:nvGraphicFramePr>
        <p:xfrm>
          <a:off x="7185025" y="4122738"/>
          <a:ext cx="352425" cy="525462"/>
        </p:xfrm>
        <a:graphic>
          <a:graphicData uri="http://schemas.openxmlformats.org/presentationml/2006/ole">
            <p:oleObj spid="_x0000_s5157" name="Equation" r:id="rId5" imgW="126720" imgH="190440" progId="Equation.3">
              <p:embed/>
            </p:oleObj>
          </a:graphicData>
        </a:graphic>
      </p:graphicFrame>
      <p:sp>
        <p:nvSpPr>
          <p:cNvPr id="5161" name="Slide Number Placeholder 8"/>
          <p:cNvSpPr>
            <a:spLocks noGrp="1"/>
          </p:cNvSpPr>
          <p:nvPr>
            <p:ph type="sldNum" sz="quarter" idx="11"/>
          </p:nvPr>
        </p:nvSpPr>
        <p:spPr>
          <a:noFill/>
        </p:spPr>
        <p:txBody>
          <a:bodyPr/>
          <a:lstStyle/>
          <a:p>
            <a:r>
              <a:rPr lang="en-US" smtClean="0">
                <a:latin typeface="Arial" charset="0"/>
                <a:cs typeface="Arial" charset="0"/>
              </a:rPr>
              <a:t>Ch. 15-</a:t>
            </a:r>
            <a:fld id="{B0587AD1-B824-47D6-BF3C-A26D0836FF60}" type="slidenum">
              <a:rPr lang="en-US" smtClean="0">
                <a:latin typeface="Arial" charset="0"/>
                <a:cs typeface="Arial" charset="0"/>
              </a:rPr>
              <a:pPr/>
              <a:t>13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7" name="Rectangle 2"/>
          <p:cNvSpPr>
            <a:spLocks noGrp="1" noChangeArrowheads="1"/>
          </p:cNvSpPr>
          <p:nvPr>
            <p:ph type="title"/>
          </p:nvPr>
        </p:nvSpPr>
        <p:spPr>
          <a:xfrm>
            <a:off x="1150938" y="209550"/>
            <a:ext cx="7383462" cy="990600"/>
          </a:xfrm>
        </p:spPr>
        <p:txBody>
          <a:bodyPr/>
          <a:lstStyle/>
          <a:p>
            <a:pPr eaLnBrk="1" hangingPunct="1">
              <a:spcBef>
                <a:spcPct val="10000"/>
              </a:spcBef>
              <a:buClr>
                <a:schemeClr val="tx2"/>
              </a:buClr>
              <a:buSzPct val="75000"/>
              <a:buFont typeface="Wingdings" pitchFamily="2" charset="2"/>
              <a:buNone/>
            </a:pPr>
            <a:r>
              <a:rPr lang="en-US" smtClean="0"/>
              <a:t>Within-Group Variation</a:t>
            </a:r>
          </a:p>
        </p:txBody>
      </p:sp>
      <p:sp>
        <p:nvSpPr>
          <p:cNvPr id="6158"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6159" name="Text Box 3"/>
          <p:cNvSpPr txBox="1">
            <a:spLocks noChangeArrowheads="1"/>
          </p:cNvSpPr>
          <p:nvPr/>
        </p:nvSpPr>
        <p:spPr bwMode="auto">
          <a:xfrm>
            <a:off x="1219200" y="3505200"/>
            <a:ext cx="7620000" cy="2986088"/>
          </a:xfrm>
          <a:prstGeom prst="rect">
            <a:avLst/>
          </a:prstGeom>
          <a:noFill/>
          <a:ln w="9525">
            <a:noFill/>
            <a:miter lim="800000"/>
            <a:headEnd/>
            <a:tailEnd/>
          </a:ln>
        </p:spPr>
        <p:txBody>
          <a:bodyPr>
            <a:spAutoFit/>
          </a:bodyPr>
          <a:lstStyle/>
          <a:p>
            <a:pPr>
              <a:spcBef>
                <a:spcPct val="50000"/>
              </a:spcBef>
            </a:pPr>
            <a:r>
              <a:rPr lang="en-US" sz="2000"/>
              <a:t>Where:</a:t>
            </a:r>
          </a:p>
          <a:p>
            <a:pPr>
              <a:lnSpc>
                <a:spcPct val="90000"/>
              </a:lnSpc>
              <a:spcBef>
                <a:spcPct val="50000"/>
              </a:spcBef>
            </a:pPr>
            <a:r>
              <a:rPr lang="en-US" sz="2000"/>
              <a:t>	</a:t>
            </a:r>
            <a:r>
              <a:rPr lang="en-US"/>
              <a:t>SSW = Sum of squares within groups</a:t>
            </a:r>
          </a:p>
          <a:p>
            <a:pPr>
              <a:lnSpc>
                <a:spcPct val="90000"/>
              </a:lnSpc>
              <a:spcBef>
                <a:spcPct val="50000"/>
              </a:spcBef>
            </a:pPr>
            <a:r>
              <a:rPr lang="en-US"/>
              <a:t>	K = number of groups</a:t>
            </a:r>
          </a:p>
          <a:p>
            <a:pPr>
              <a:lnSpc>
                <a:spcPct val="90000"/>
              </a:lnSpc>
              <a:spcBef>
                <a:spcPct val="50000"/>
              </a:spcBef>
            </a:pPr>
            <a:r>
              <a:rPr lang="en-US"/>
              <a:t>	n</a:t>
            </a:r>
            <a:r>
              <a:rPr lang="en-US" baseline="-25000"/>
              <a:t>i</a:t>
            </a:r>
            <a:r>
              <a:rPr lang="en-US"/>
              <a:t> = sample size from group i</a:t>
            </a:r>
          </a:p>
          <a:p>
            <a:pPr>
              <a:lnSpc>
                <a:spcPct val="90000"/>
              </a:lnSpc>
              <a:spcBef>
                <a:spcPct val="50000"/>
              </a:spcBef>
            </a:pPr>
            <a:r>
              <a:rPr lang="en-US"/>
              <a:t>	</a:t>
            </a:r>
            <a:r>
              <a:rPr lang="en-US" sz="1000"/>
              <a:t> </a:t>
            </a:r>
            <a:r>
              <a:rPr lang="en-US"/>
              <a:t>x</a:t>
            </a:r>
            <a:r>
              <a:rPr lang="en-US" baseline="-25000"/>
              <a:t>i</a:t>
            </a:r>
            <a:r>
              <a:rPr lang="en-US"/>
              <a:t> = sample mean from group i</a:t>
            </a:r>
          </a:p>
          <a:p>
            <a:pPr>
              <a:lnSpc>
                <a:spcPct val="90000"/>
              </a:lnSpc>
              <a:spcBef>
                <a:spcPct val="50000"/>
              </a:spcBef>
            </a:pPr>
            <a:r>
              <a:rPr lang="en-US"/>
              <a:t>	x</a:t>
            </a:r>
            <a:r>
              <a:rPr lang="en-US" baseline="-25000"/>
              <a:t>ij</a:t>
            </a:r>
            <a:r>
              <a:rPr lang="en-US"/>
              <a:t> = j</a:t>
            </a:r>
            <a:r>
              <a:rPr lang="en-US" baseline="30000"/>
              <a:t>th</a:t>
            </a:r>
            <a:r>
              <a:rPr lang="en-US"/>
              <a:t> observation in group i</a:t>
            </a:r>
          </a:p>
        </p:txBody>
      </p:sp>
      <p:sp>
        <p:nvSpPr>
          <p:cNvPr id="6160" name="Line 4"/>
          <p:cNvSpPr>
            <a:spLocks noChangeShapeType="1"/>
          </p:cNvSpPr>
          <p:nvPr/>
        </p:nvSpPr>
        <p:spPr bwMode="auto">
          <a:xfrm>
            <a:off x="2235200" y="5619750"/>
            <a:ext cx="152400" cy="0"/>
          </a:xfrm>
          <a:prstGeom prst="line">
            <a:avLst/>
          </a:prstGeom>
          <a:noFill/>
          <a:ln w="15875">
            <a:solidFill>
              <a:schemeClr val="tx1"/>
            </a:solidFill>
            <a:miter lim="800000"/>
            <a:headEnd/>
            <a:tailEnd/>
          </a:ln>
        </p:spPr>
        <p:txBody>
          <a:bodyPr wrap="none"/>
          <a:lstStyle/>
          <a:p>
            <a:endParaRPr lang="en-US"/>
          </a:p>
        </p:txBody>
      </p:sp>
      <p:sp>
        <p:nvSpPr>
          <p:cNvPr id="6161" name="Rectangle 6"/>
          <p:cNvSpPr>
            <a:spLocks noChangeArrowheads="1"/>
          </p:cNvSpPr>
          <p:nvPr/>
        </p:nvSpPr>
        <p:spPr bwMode="auto">
          <a:xfrm>
            <a:off x="4022725" y="1600200"/>
            <a:ext cx="1066800" cy="6096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162" name="Rectangle 7"/>
          <p:cNvSpPr>
            <a:spLocks noChangeArrowheads="1"/>
          </p:cNvSpPr>
          <p:nvPr/>
        </p:nvSpPr>
        <p:spPr bwMode="auto">
          <a:xfrm>
            <a:off x="2743200" y="1600200"/>
            <a:ext cx="3767138" cy="579438"/>
          </a:xfrm>
          <a:prstGeom prst="rect">
            <a:avLst/>
          </a:prstGeom>
          <a:noFill/>
          <a:ln w="9525">
            <a:noFill/>
            <a:miter lim="800000"/>
            <a:headEnd/>
            <a:tailEnd/>
          </a:ln>
        </p:spPr>
        <p:txBody>
          <a:bodyPr>
            <a:spAutoFit/>
          </a:bodyPr>
          <a:lstStyle/>
          <a:p>
            <a:r>
              <a:rPr lang="en-US" sz="3200"/>
              <a:t>SST = SSW + SSG</a:t>
            </a:r>
          </a:p>
        </p:txBody>
      </p:sp>
      <p:graphicFrame>
        <p:nvGraphicFramePr>
          <p:cNvPr id="6156" name="Object 12"/>
          <p:cNvGraphicFramePr>
            <a:graphicFrameLocks noChangeAspect="1"/>
          </p:cNvGraphicFramePr>
          <p:nvPr/>
        </p:nvGraphicFramePr>
        <p:xfrm>
          <a:off x="2743200" y="2300288"/>
          <a:ext cx="4071938" cy="1265237"/>
        </p:xfrm>
        <a:graphic>
          <a:graphicData uri="http://schemas.openxmlformats.org/presentationml/2006/ole">
            <p:oleObj spid="_x0000_s6156" name="Equation" r:id="rId3" imgW="47176200" imgH="14607720" progId="Equation.3">
              <p:embed/>
            </p:oleObj>
          </a:graphicData>
        </a:graphic>
      </p:graphicFrame>
      <p:sp>
        <p:nvSpPr>
          <p:cNvPr id="6163" name="Slide Number Placeholder 9"/>
          <p:cNvSpPr>
            <a:spLocks noGrp="1"/>
          </p:cNvSpPr>
          <p:nvPr>
            <p:ph type="sldNum" sz="quarter" idx="11"/>
          </p:nvPr>
        </p:nvSpPr>
        <p:spPr>
          <a:noFill/>
        </p:spPr>
        <p:txBody>
          <a:bodyPr/>
          <a:lstStyle/>
          <a:p>
            <a:r>
              <a:rPr lang="en-US" smtClean="0">
                <a:latin typeface="Arial" charset="0"/>
                <a:cs typeface="Arial" charset="0"/>
              </a:rPr>
              <a:t>Ch. 15-</a:t>
            </a:r>
            <a:fld id="{C1A9F871-FEBA-4BD3-AFB8-CED79782EBBF}" type="slidenum">
              <a:rPr lang="en-US" smtClean="0">
                <a:latin typeface="Arial" charset="0"/>
                <a:cs typeface="Arial" charset="0"/>
              </a:rPr>
              <a:pPr/>
              <a:t>14</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3" name="Rectangle 3"/>
          <p:cNvSpPr>
            <a:spLocks noGrp="1" noChangeArrowheads="1"/>
          </p:cNvSpPr>
          <p:nvPr>
            <p:ph type="title"/>
          </p:nvPr>
        </p:nvSpPr>
        <p:spPr>
          <a:xfrm>
            <a:off x="1150938" y="207963"/>
            <a:ext cx="7383462" cy="990600"/>
          </a:xfrm>
        </p:spPr>
        <p:txBody>
          <a:bodyPr/>
          <a:lstStyle/>
          <a:p>
            <a:pPr eaLnBrk="1" hangingPunct="1">
              <a:spcBef>
                <a:spcPct val="10000"/>
              </a:spcBef>
              <a:buClr>
                <a:schemeClr val="tx2"/>
              </a:buClr>
              <a:buSzPct val="75000"/>
              <a:buFont typeface="Wingdings" pitchFamily="2" charset="2"/>
              <a:buNone/>
            </a:pPr>
            <a:r>
              <a:rPr lang="en-US" smtClean="0"/>
              <a:t>Within-Group Variation</a:t>
            </a:r>
          </a:p>
        </p:txBody>
      </p:sp>
      <p:sp>
        <p:nvSpPr>
          <p:cNvPr id="7204"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7205" name="Rectangle 2"/>
          <p:cNvSpPr>
            <a:spLocks noChangeArrowheads="1"/>
          </p:cNvSpPr>
          <p:nvPr/>
        </p:nvSpPr>
        <p:spPr bwMode="auto">
          <a:xfrm>
            <a:off x="5334000" y="2895600"/>
            <a:ext cx="3657600" cy="25908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7206" name="Freeform 4"/>
          <p:cNvSpPr>
            <a:spLocks/>
          </p:cNvSpPr>
          <p:nvPr/>
        </p:nvSpPr>
        <p:spPr bwMode="auto">
          <a:xfrm>
            <a:off x="1066800" y="4316413"/>
            <a:ext cx="1751013" cy="1446212"/>
          </a:xfrm>
          <a:custGeom>
            <a:avLst/>
            <a:gdLst>
              <a:gd name="T0" fmla="*/ 0 w 1103"/>
              <a:gd name="T1" fmla="*/ 2147483647 h 911"/>
              <a:gd name="T2" fmla="*/ 2147483647 w 1103"/>
              <a:gd name="T3" fmla="*/ 2147483647 h 911"/>
              <a:gd name="T4" fmla="*/ 2147483647 w 1103"/>
              <a:gd name="T5" fmla="*/ 2147483647 h 911"/>
              <a:gd name="T6" fmla="*/ 2147483647 w 1103"/>
              <a:gd name="T7" fmla="*/ 2147483647 h 911"/>
              <a:gd name="T8" fmla="*/ 2147483647 w 1103"/>
              <a:gd name="T9" fmla="*/ 2147483647 h 911"/>
              <a:gd name="T10" fmla="*/ 2147483647 w 1103"/>
              <a:gd name="T11" fmla="*/ 2147483647 h 911"/>
              <a:gd name="T12" fmla="*/ 2147483647 w 1103"/>
              <a:gd name="T13" fmla="*/ 2147483647 h 911"/>
              <a:gd name="T14" fmla="*/ 2147483647 w 1103"/>
              <a:gd name="T15" fmla="*/ 2147483647 h 911"/>
              <a:gd name="T16" fmla="*/ 2147483647 w 1103"/>
              <a:gd name="T17" fmla="*/ 2147483647 h 911"/>
              <a:gd name="T18" fmla="*/ 2147483647 w 1103"/>
              <a:gd name="T19" fmla="*/ 2147483647 h 911"/>
              <a:gd name="T20" fmla="*/ 2147483647 w 1103"/>
              <a:gd name="T21" fmla="*/ 2147483647 h 911"/>
              <a:gd name="T22" fmla="*/ 2147483647 w 1103"/>
              <a:gd name="T23" fmla="*/ 2147483647 h 911"/>
              <a:gd name="T24" fmla="*/ 2147483647 w 1103"/>
              <a:gd name="T25" fmla="*/ 2147483647 h 911"/>
              <a:gd name="T26" fmla="*/ 2147483647 w 1103"/>
              <a:gd name="T27" fmla="*/ 2147483647 h 911"/>
              <a:gd name="T28" fmla="*/ 2147483647 w 1103"/>
              <a:gd name="T29" fmla="*/ 2147483647 h 911"/>
              <a:gd name="T30" fmla="*/ 2147483647 w 1103"/>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03"/>
              <a:gd name="T49" fmla="*/ 0 h 911"/>
              <a:gd name="T50" fmla="*/ 1103 w 1103"/>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03" h="911">
                <a:moveTo>
                  <a:pt x="0" y="910"/>
                </a:moveTo>
                <a:lnTo>
                  <a:pt x="116" y="899"/>
                </a:lnTo>
                <a:lnTo>
                  <a:pt x="174" y="889"/>
                </a:lnTo>
                <a:lnTo>
                  <a:pt x="234" y="872"/>
                </a:lnTo>
                <a:lnTo>
                  <a:pt x="290" y="852"/>
                </a:lnTo>
                <a:lnTo>
                  <a:pt x="349" y="825"/>
                </a:lnTo>
                <a:lnTo>
                  <a:pt x="405" y="787"/>
                </a:lnTo>
                <a:lnTo>
                  <a:pt x="521" y="683"/>
                </a:lnTo>
                <a:lnTo>
                  <a:pt x="637" y="533"/>
                </a:lnTo>
                <a:lnTo>
                  <a:pt x="755" y="356"/>
                </a:lnTo>
                <a:lnTo>
                  <a:pt x="811" y="265"/>
                </a:lnTo>
                <a:lnTo>
                  <a:pt x="870" y="181"/>
                </a:lnTo>
                <a:lnTo>
                  <a:pt x="927" y="107"/>
                </a:lnTo>
                <a:lnTo>
                  <a:pt x="986" y="49"/>
                </a:lnTo>
                <a:lnTo>
                  <a:pt x="1042" y="14"/>
                </a:lnTo>
                <a:lnTo>
                  <a:pt x="1102" y="0"/>
                </a:lnTo>
              </a:path>
            </a:pathLst>
          </a:custGeom>
          <a:noFill/>
          <a:ln w="25400" cap="rnd">
            <a:solidFill>
              <a:schemeClr val="hlink"/>
            </a:solidFill>
            <a:round/>
            <a:headEnd/>
            <a:tailEnd/>
          </a:ln>
        </p:spPr>
        <p:txBody>
          <a:bodyPr/>
          <a:lstStyle/>
          <a:p>
            <a:endParaRPr lang="en-US"/>
          </a:p>
        </p:txBody>
      </p:sp>
      <p:sp>
        <p:nvSpPr>
          <p:cNvPr id="7207" name="Freeform 5"/>
          <p:cNvSpPr>
            <a:spLocks/>
          </p:cNvSpPr>
          <p:nvPr/>
        </p:nvSpPr>
        <p:spPr bwMode="auto">
          <a:xfrm>
            <a:off x="2819400" y="4316413"/>
            <a:ext cx="1827213" cy="1446212"/>
          </a:xfrm>
          <a:custGeom>
            <a:avLst/>
            <a:gdLst>
              <a:gd name="T0" fmla="*/ 2147483647 w 1151"/>
              <a:gd name="T1" fmla="*/ 2147483647 h 911"/>
              <a:gd name="T2" fmla="*/ 2147483647 w 1151"/>
              <a:gd name="T3" fmla="*/ 2147483647 h 911"/>
              <a:gd name="T4" fmla="*/ 2147483647 w 1151"/>
              <a:gd name="T5" fmla="*/ 2147483647 h 911"/>
              <a:gd name="T6" fmla="*/ 2147483647 w 1151"/>
              <a:gd name="T7" fmla="*/ 2147483647 h 911"/>
              <a:gd name="T8" fmla="*/ 2147483647 w 1151"/>
              <a:gd name="T9" fmla="*/ 2147483647 h 911"/>
              <a:gd name="T10" fmla="*/ 2147483647 w 1151"/>
              <a:gd name="T11" fmla="*/ 2147483647 h 911"/>
              <a:gd name="T12" fmla="*/ 2147483647 w 1151"/>
              <a:gd name="T13" fmla="*/ 2147483647 h 911"/>
              <a:gd name="T14" fmla="*/ 2147483647 w 1151"/>
              <a:gd name="T15" fmla="*/ 2147483647 h 911"/>
              <a:gd name="T16" fmla="*/ 2147483647 w 1151"/>
              <a:gd name="T17" fmla="*/ 2147483647 h 911"/>
              <a:gd name="T18" fmla="*/ 2147483647 w 1151"/>
              <a:gd name="T19" fmla="*/ 2147483647 h 911"/>
              <a:gd name="T20" fmla="*/ 2147483647 w 1151"/>
              <a:gd name="T21" fmla="*/ 2147483647 h 911"/>
              <a:gd name="T22" fmla="*/ 2147483647 w 1151"/>
              <a:gd name="T23" fmla="*/ 2147483647 h 911"/>
              <a:gd name="T24" fmla="*/ 2147483647 w 1151"/>
              <a:gd name="T25" fmla="*/ 2147483647 h 911"/>
              <a:gd name="T26" fmla="*/ 2147483647 w 1151"/>
              <a:gd name="T27" fmla="*/ 2147483647 h 911"/>
              <a:gd name="T28" fmla="*/ 2147483647 w 1151"/>
              <a:gd name="T29" fmla="*/ 2147483647 h 911"/>
              <a:gd name="T30" fmla="*/ 0 w 1151"/>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1"/>
              <a:gd name="T49" fmla="*/ 0 h 911"/>
              <a:gd name="T50" fmla="*/ 1151 w 1151"/>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a:solidFill>
              <a:schemeClr val="hlink"/>
            </a:solidFill>
            <a:round/>
            <a:headEnd/>
            <a:tailEnd/>
          </a:ln>
        </p:spPr>
        <p:txBody>
          <a:bodyPr/>
          <a:lstStyle/>
          <a:p>
            <a:endParaRPr lang="en-US"/>
          </a:p>
        </p:txBody>
      </p:sp>
      <p:sp>
        <p:nvSpPr>
          <p:cNvPr id="7208" name="Line 6"/>
          <p:cNvSpPr>
            <a:spLocks noChangeShapeType="1"/>
          </p:cNvSpPr>
          <p:nvPr/>
        </p:nvSpPr>
        <p:spPr bwMode="auto">
          <a:xfrm>
            <a:off x="2819400" y="4343400"/>
            <a:ext cx="0" cy="1447800"/>
          </a:xfrm>
          <a:prstGeom prst="line">
            <a:avLst/>
          </a:prstGeom>
          <a:noFill/>
          <a:ln w="12700">
            <a:solidFill>
              <a:schemeClr val="tx1"/>
            </a:solidFill>
            <a:round/>
            <a:headEnd/>
            <a:tailEnd/>
          </a:ln>
        </p:spPr>
        <p:txBody>
          <a:bodyPr wrap="none" anchor="ctr"/>
          <a:lstStyle/>
          <a:p>
            <a:endParaRPr lang="en-US"/>
          </a:p>
        </p:txBody>
      </p:sp>
      <p:sp>
        <p:nvSpPr>
          <p:cNvPr id="7209" name="Rectangle 7"/>
          <p:cNvSpPr>
            <a:spLocks noChangeArrowheads="1"/>
          </p:cNvSpPr>
          <p:nvPr/>
        </p:nvSpPr>
        <p:spPr bwMode="auto">
          <a:xfrm>
            <a:off x="1219200" y="3200400"/>
            <a:ext cx="3276600" cy="1003300"/>
          </a:xfrm>
          <a:prstGeom prst="rect">
            <a:avLst/>
          </a:prstGeom>
          <a:noFill/>
          <a:ln w="12700">
            <a:noFill/>
            <a:miter lim="800000"/>
            <a:headEnd/>
            <a:tailEnd/>
          </a:ln>
        </p:spPr>
        <p:txBody>
          <a:bodyPr lIns="90488" tIns="44450" rIns="90488" bIns="44450">
            <a:spAutoFit/>
          </a:bodyPr>
          <a:lstStyle/>
          <a:p>
            <a:r>
              <a:rPr lang="en-US" sz="2000"/>
              <a:t>Summing the variation within each group and then adding over all groups</a:t>
            </a:r>
          </a:p>
        </p:txBody>
      </p:sp>
      <p:sp>
        <p:nvSpPr>
          <p:cNvPr id="7210" name="Freeform 8"/>
          <p:cNvSpPr>
            <a:spLocks/>
          </p:cNvSpPr>
          <p:nvPr/>
        </p:nvSpPr>
        <p:spPr bwMode="auto">
          <a:xfrm>
            <a:off x="2133600" y="5154613"/>
            <a:ext cx="1371600" cy="230187"/>
          </a:xfrm>
          <a:custGeom>
            <a:avLst/>
            <a:gdLst>
              <a:gd name="T0" fmla="*/ 0 w 337"/>
              <a:gd name="T1" fmla="*/ 2147483647 h 145"/>
              <a:gd name="T2" fmla="*/ 2147483647 w 337"/>
              <a:gd name="T3" fmla="*/ 2147483647 h 145"/>
              <a:gd name="T4" fmla="*/ 2147483647 w 337"/>
              <a:gd name="T5" fmla="*/ 2147483647 h 145"/>
              <a:gd name="T6" fmla="*/ 2147483647 w 337"/>
              <a:gd name="T7" fmla="*/ 2147483647 h 145"/>
              <a:gd name="T8" fmla="*/ 2147483647 w 337"/>
              <a:gd name="T9" fmla="*/ 2147483647 h 145"/>
              <a:gd name="T10" fmla="*/ 2147483647 w 337"/>
              <a:gd name="T11" fmla="*/ 2147483647 h 145"/>
              <a:gd name="T12" fmla="*/ 2147483647 w 337"/>
              <a:gd name="T13" fmla="*/ 0 h 145"/>
              <a:gd name="T14" fmla="*/ 2147483647 w 337"/>
              <a:gd name="T15" fmla="*/ 2147483647 h 145"/>
              <a:gd name="T16" fmla="*/ 2147483647 w 337"/>
              <a:gd name="T17" fmla="*/ 2147483647 h 145"/>
              <a:gd name="T18" fmla="*/ 2147483647 w 337"/>
              <a:gd name="T19" fmla="*/ 0 h 145"/>
              <a:gd name="T20" fmla="*/ 0 w 337"/>
              <a:gd name="T21" fmla="*/ 2147483647 h 1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7"/>
              <a:gd name="T34" fmla="*/ 0 h 145"/>
              <a:gd name="T35" fmla="*/ 337 w 337"/>
              <a:gd name="T36" fmla="*/ 145 h 1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7" h="145">
                <a:moveTo>
                  <a:pt x="0" y="72"/>
                </a:moveTo>
                <a:lnTo>
                  <a:pt x="67" y="144"/>
                </a:lnTo>
                <a:lnTo>
                  <a:pt x="67" y="108"/>
                </a:lnTo>
                <a:lnTo>
                  <a:pt x="269" y="108"/>
                </a:lnTo>
                <a:lnTo>
                  <a:pt x="269" y="144"/>
                </a:lnTo>
                <a:lnTo>
                  <a:pt x="336" y="72"/>
                </a:lnTo>
                <a:lnTo>
                  <a:pt x="269" y="0"/>
                </a:lnTo>
                <a:lnTo>
                  <a:pt x="269" y="36"/>
                </a:lnTo>
                <a:lnTo>
                  <a:pt x="67" y="36"/>
                </a:lnTo>
                <a:lnTo>
                  <a:pt x="67" y="0"/>
                </a:lnTo>
                <a:lnTo>
                  <a:pt x="0" y="72"/>
                </a:lnTo>
              </a:path>
            </a:pathLst>
          </a:custGeom>
          <a:solidFill>
            <a:schemeClr val="tx2"/>
          </a:solidFill>
          <a:ln w="12700" cap="rnd">
            <a:solidFill>
              <a:schemeClr val="tx1"/>
            </a:solidFill>
            <a:round/>
            <a:headEnd/>
            <a:tailEnd/>
          </a:ln>
        </p:spPr>
        <p:txBody>
          <a:bodyPr/>
          <a:lstStyle/>
          <a:p>
            <a:endParaRPr lang="en-US"/>
          </a:p>
        </p:txBody>
      </p:sp>
      <p:graphicFrame>
        <p:nvGraphicFramePr>
          <p:cNvPr id="7200" name="Object 32"/>
          <p:cNvGraphicFramePr>
            <a:graphicFrameLocks noChangeAspect="1"/>
          </p:cNvGraphicFramePr>
          <p:nvPr/>
        </p:nvGraphicFramePr>
        <p:xfrm>
          <a:off x="5589588" y="2971800"/>
          <a:ext cx="2687637" cy="1111250"/>
        </p:xfrm>
        <a:graphic>
          <a:graphicData uri="http://schemas.openxmlformats.org/presentationml/2006/ole">
            <p:oleObj spid="_x0000_s7200" name="Equation" r:id="rId3" imgW="952087" imgH="393529" progId="Equation.3">
              <p:embed/>
            </p:oleObj>
          </a:graphicData>
        </a:graphic>
      </p:graphicFrame>
      <p:sp>
        <p:nvSpPr>
          <p:cNvPr id="7211" name="Line 11"/>
          <p:cNvSpPr>
            <a:spLocks noChangeShapeType="1"/>
          </p:cNvSpPr>
          <p:nvPr/>
        </p:nvSpPr>
        <p:spPr bwMode="auto">
          <a:xfrm>
            <a:off x="1066800" y="5840413"/>
            <a:ext cx="3581400" cy="0"/>
          </a:xfrm>
          <a:prstGeom prst="line">
            <a:avLst/>
          </a:prstGeom>
          <a:noFill/>
          <a:ln w="19050">
            <a:solidFill>
              <a:schemeClr val="tx1"/>
            </a:solidFill>
            <a:miter lim="800000"/>
            <a:headEnd/>
            <a:tailEnd/>
          </a:ln>
        </p:spPr>
        <p:txBody>
          <a:bodyPr wrap="none"/>
          <a:lstStyle/>
          <a:p>
            <a:endParaRPr lang="en-US"/>
          </a:p>
        </p:txBody>
      </p:sp>
      <p:sp>
        <p:nvSpPr>
          <p:cNvPr id="7212" name="Rectangle 12"/>
          <p:cNvSpPr>
            <a:spLocks noChangeArrowheads="1"/>
          </p:cNvSpPr>
          <p:nvPr/>
        </p:nvSpPr>
        <p:spPr bwMode="auto">
          <a:xfrm>
            <a:off x="5486400" y="4343400"/>
            <a:ext cx="3276600" cy="882650"/>
          </a:xfrm>
          <a:prstGeom prst="rect">
            <a:avLst/>
          </a:prstGeom>
          <a:noFill/>
          <a:ln w="12700">
            <a:noFill/>
            <a:miter lim="800000"/>
            <a:headEnd/>
            <a:tailEnd/>
          </a:ln>
        </p:spPr>
        <p:txBody>
          <a:bodyPr lIns="90488" tIns="44450" rIns="90488" bIns="44450">
            <a:spAutoFit/>
          </a:bodyPr>
          <a:lstStyle/>
          <a:p>
            <a:pPr algn="ctr" eaLnBrk="0" hangingPunct="0">
              <a:lnSpc>
                <a:spcPct val="130000"/>
              </a:lnSpc>
              <a:spcBef>
                <a:spcPct val="50000"/>
              </a:spcBef>
            </a:pPr>
            <a:r>
              <a:rPr lang="en-US" sz="2000"/>
              <a:t>Mean Square Within = SSW/degrees of freedom</a:t>
            </a:r>
          </a:p>
        </p:txBody>
      </p:sp>
      <p:sp>
        <p:nvSpPr>
          <p:cNvPr id="7213" name="Text Box 14"/>
          <p:cNvSpPr txBox="1">
            <a:spLocks noChangeArrowheads="1"/>
          </p:cNvSpPr>
          <p:nvPr/>
        </p:nvSpPr>
        <p:spPr bwMode="auto">
          <a:xfrm>
            <a:off x="7620000" y="1219200"/>
            <a:ext cx="1524000" cy="396875"/>
          </a:xfrm>
          <a:prstGeom prst="rect">
            <a:avLst/>
          </a:prstGeom>
          <a:noFill/>
          <a:ln w="9525">
            <a:noFill/>
            <a:miter lim="800000"/>
            <a:headEnd/>
            <a:tailEnd/>
          </a:ln>
        </p:spPr>
        <p:txBody>
          <a:bodyPr>
            <a:spAutoFit/>
          </a:bodyPr>
          <a:lstStyle/>
          <a:p>
            <a:pPr>
              <a:spcBef>
                <a:spcPct val="50000"/>
              </a:spcBef>
            </a:pPr>
            <a:r>
              <a:rPr lang="en-US" sz="2000" i="1">
                <a:solidFill>
                  <a:schemeClr val="tx2"/>
                </a:solidFill>
              </a:rPr>
              <a:t>(continued)</a:t>
            </a:r>
          </a:p>
        </p:txBody>
      </p:sp>
      <p:graphicFrame>
        <p:nvGraphicFramePr>
          <p:cNvPr id="7201" name="Object 33"/>
          <p:cNvGraphicFramePr>
            <a:graphicFrameLocks noChangeAspect="1"/>
          </p:cNvGraphicFramePr>
          <p:nvPr/>
        </p:nvGraphicFramePr>
        <p:xfrm>
          <a:off x="768350" y="1782763"/>
          <a:ext cx="4071938" cy="1265237"/>
        </p:xfrm>
        <a:graphic>
          <a:graphicData uri="http://schemas.openxmlformats.org/presentationml/2006/ole">
            <p:oleObj spid="_x0000_s7201" name="Equation" r:id="rId4" imgW="1957680" imgH="596520" progId="Equation.3">
              <p:embed/>
            </p:oleObj>
          </a:graphicData>
        </a:graphic>
      </p:graphicFrame>
      <p:graphicFrame>
        <p:nvGraphicFramePr>
          <p:cNvPr id="7202" name="Object 34"/>
          <p:cNvGraphicFramePr>
            <a:graphicFrameLocks noChangeAspect="1"/>
          </p:cNvGraphicFramePr>
          <p:nvPr/>
        </p:nvGraphicFramePr>
        <p:xfrm>
          <a:off x="2670175" y="5770563"/>
          <a:ext cx="339725" cy="523875"/>
        </p:xfrm>
        <a:graphic>
          <a:graphicData uri="http://schemas.openxmlformats.org/presentationml/2006/ole">
            <p:oleObj spid="_x0000_s7202" name="Equation" r:id="rId5" imgW="139579" imgH="215713" progId="Equation.3">
              <p:embed/>
            </p:oleObj>
          </a:graphicData>
        </a:graphic>
      </p:graphicFrame>
      <p:sp>
        <p:nvSpPr>
          <p:cNvPr id="7214" name="Slide Number Placeholder 16"/>
          <p:cNvSpPr>
            <a:spLocks noGrp="1"/>
          </p:cNvSpPr>
          <p:nvPr>
            <p:ph type="sldNum" sz="quarter" idx="11"/>
          </p:nvPr>
        </p:nvSpPr>
        <p:spPr>
          <a:noFill/>
        </p:spPr>
        <p:txBody>
          <a:bodyPr/>
          <a:lstStyle/>
          <a:p>
            <a:r>
              <a:rPr lang="en-US" smtClean="0">
                <a:latin typeface="Arial" charset="0"/>
                <a:cs typeface="Arial" charset="0"/>
              </a:rPr>
              <a:t>Ch. 15-</a:t>
            </a:r>
            <a:fld id="{44951B3A-7A47-4B92-A4B2-00A0205C07DC}" type="slidenum">
              <a:rPr lang="en-US" smtClean="0">
                <a:latin typeface="Arial" charset="0"/>
                <a:cs typeface="Arial" charset="0"/>
              </a:rPr>
              <a:pPr/>
              <a:t>15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9" name="Rectangle 2"/>
          <p:cNvSpPr>
            <a:spLocks noGrp="1" noChangeArrowheads="1"/>
          </p:cNvSpPr>
          <p:nvPr>
            <p:ph type="title"/>
          </p:nvPr>
        </p:nvSpPr>
        <p:spPr>
          <a:xfrm>
            <a:off x="1150938" y="209550"/>
            <a:ext cx="7383462" cy="990600"/>
          </a:xfrm>
        </p:spPr>
        <p:txBody>
          <a:bodyPr/>
          <a:lstStyle/>
          <a:p>
            <a:pPr eaLnBrk="1" hangingPunct="1">
              <a:spcBef>
                <a:spcPct val="10000"/>
              </a:spcBef>
              <a:buClr>
                <a:schemeClr val="tx2"/>
              </a:buClr>
              <a:buSzPct val="75000"/>
              <a:buFont typeface="Wingdings" pitchFamily="2" charset="2"/>
              <a:buNone/>
            </a:pPr>
            <a:r>
              <a:rPr lang="en-US" smtClean="0"/>
              <a:t>Within-Group Variation</a:t>
            </a:r>
          </a:p>
        </p:txBody>
      </p:sp>
      <p:sp>
        <p:nvSpPr>
          <p:cNvPr id="8250"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graphicFrame>
        <p:nvGraphicFramePr>
          <p:cNvPr id="8244" name="Object 52">
            <a:hlinkClick r:id="" action="ppaction://ole?verb=0"/>
          </p:cNvPr>
          <p:cNvGraphicFramePr>
            <a:graphicFrameLocks/>
          </p:cNvGraphicFramePr>
          <p:nvPr/>
        </p:nvGraphicFramePr>
        <p:xfrm>
          <a:off x="990600" y="3200400"/>
          <a:ext cx="6577013" cy="3189288"/>
        </p:xfrm>
        <a:graphic>
          <a:graphicData uri="http://schemas.openxmlformats.org/presentationml/2006/ole">
            <p:oleObj spid="_x0000_s8244" name="VISIO" r:id="rId3" imgW="15992280" imgH="8350920" progId="">
              <p:embed/>
            </p:oleObj>
          </a:graphicData>
        </a:graphic>
      </p:graphicFrame>
      <p:graphicFrame>
        <p:nvGraphicFramePr>
          <p:cNvPr id="8245" name="Object 53"/>
          <p:cNvGraphicFramePr>
            <a:graphicFrameLocks noChangeAspect="1"/>
          </p:cNvGraphicFramePr>
          <p:nvPr/>
        </p:nvGraphicFramePr>
        <p:xfrm>
          <a:off x="450850" y="2133600"/>
          <a:ext cx="8385175" cy="701675"/>
        </p:xfrm>
        <a:graphic>
          <a:graphicData uri="http://schemas.openxmlformats.org/presentationml/2006/ole">
            <p:oleObj spid="_x0000_s8245" name="Equation" r:id="rId4" imgW="3022600" imgH="254000" progId="Equation.3">
              <p:embed/>
            </p:oleObj>
          </a:graphicData>
        </a:graphic>
      </p:graphicFrame>
      <p:sp>
        <p:nvSpPr>
          <p:cNvPr id="8251" name="Text Box 8"/>
          <p:cNvSpPr txBox="1">
            <a:spLocks noChangeArrowheads="1"/>
          </p:cNvSpPr>
          <p:nvPr/>
        </p:nvSpPr>
        <p:spPr bwMode="auto">
          <a:xfrm>
            <a:off x="7620000" y="1219200"/>
            <a:ext cx="1524000" cy="396875"/>
          </a:xfrm>
          <a:prstGeom prst="rect">
            <a:avLst/>
          </a:prstGeom>
          <a:noFill/>
          <a:ln w="9525">
            <a:noFill/>
            <a:miter lim="800000"/>
            <a:headEnd/>
            <a:tailEnd/>
          </a:ln>
        </p:spPr>
        <p:txBody>
          <a:bodyPr>
            <a:spAutoFit/>
          </a:bodyPr>
          <a:lstStyle/>
          <a:p>
            <a:pPr>
              <a:spcBef>
                <a:spcPct val="50000"/>
              </a:spcBef>
            </a:pPr>
            <a:r>
              <a:rPr lang="en-US" sz="2000" i="1">
                <a:solidFill>
                  <a:schemeClr val="tx2"/>
                </a:solidFill>
              </a:rPr>
              <a:t>(continued)</a:t>
            </a:r>
          </a:p>
        </p:txBody>
      </p:sp>
      <p:graphicFrame>
        <p:nvGraphicFramePr>
          <p:cNvPr id="8246" name="Object 54"/>
          <p:cNvGraphicFramePr>
            <a:graphicFrameLocks noChangeAspect="1"/>
          </p:cNvGraphicFramePr>
          <p:nvPr/>
        </p:nvGraphicFramePr>
        <p:xfrm>
          <a:off x="3548063" y="4672013"/>
          <a:ext cx="458787" cy="595312"/>
        </p:xfrm>
        <a:graphic>
          <a:graphicData uri="http://schemas.openxmlformats.org/presentationml/2006/ole">
            <p:oleObj spid="_x0000_s8246" name="Equation" r:id="rId5" imgW="164885" imgH="215619" progId="Equation.3">
              <p:embed/>
            </p:oleObj>
          </a:graphicData>
        </a:graphic>
      </p:graphicFrame>
      <p:graphicFrame>
        <p:nvGraphicFramePr>
          <p:cNvPr id="8247" name="Object 55"/>
          <p:cNvGraphicFramePr>
            <a:graphicFrameLocks noChangeAspect="1"/>
          </p:cNvGraphicFramePr>
          <p:nvPr/>
        </p:nvGraphicFramePr>
        <p:xfrm>
          <a:off x="5195888" y="4416425"/>
          <a:ext cx="528637" cy="595313"/>
        </p:xfrm>
        <a:graphic>
          <a:graphicData uri="http://schemas.openxmlformats.org/presentationml/2006/ole">
            <p:oleObj spid="_x0000_s8247" name="Equation" r:id="rId6" imgW="190335" imgH="215713" progId="Equation.3">
              <p:embed/>
            </p:oleObj>
          </a:graphicData>
        </a:graphic>
      </p:graphicFrame>
      <p:graphicFrame>
        <p:nvGraphicFramePr>
          <p:cNvPr id="8248" name="Object 56"/>
          <p:cNvGraphicFramePr>
            <a:graphicFrameLocks noChangeAspect="1"/>
          </p:cNvGraphicFramePr>
          <p:nvPr/>
        </p:nvGraphicFramePr>
        <p:xfrm>
          <a:off x="6729413" y="3941763"/>
          <a:ext cx="530225" cy="630237"/>
        </p:xfrm>
        <a:graphic>
          <a:graphicData uri="http://schemas.openxmlformats.org/presentationml/2006/ole">
            <p:oleObj spid="_x0000_s8248" name="Equation" r:id="rId7" imgW="190500" imgH="228600" progId="Equation.3">
              <p:embed/>
            </p:oleObj>
          </a:graphicData>
        </a:graphic>
      </p:graphicFrame>
      <p:sp>
        <p:nvSpPr>
          <p:cNvPr id="8252" name="Slide Number Placeholder 10"/>
          <p:cNvSpPr>
            <a:spLocks noGrp="1"/>
          </p:cNvSpPr>
          <p:nvPr>
            <p:ph type="sldNum" sz="quarter" idx="11"/>
          </p:nvPr>
        </p:nvSpPr>
        <p:spPr>
          <a:noFill/>
        </p:spPr>
        <p:txBody>
          <a:bodyPr/>
          <a:lstStyle/>
          <a:p>
            <a:r>
              <a:rPr lang="en-US" smtClean="0">
                <a:latin typeface="Arial" charset="0"/>
                <a:cs typeface="Arial" charset="0"/>
              </a:rPr>
              <a:t>Ch. 15-</a:t>
            </a:r>
            <a:fld id="{3439B8F3-BDF6-402B-822A-55A1EAF3BBA5}" type="slidenum">
              <a:rPr lang="en-US" smtClean="0">
                <a:latin typeface="Arial" charset="0"/>
                <a:cs typeface="Arial" charset="0"/>
              </a:rPr>
              <a:pPr/>
              <a:t>16</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0" name="Rectangle 2"/>
          <p:cNvSpPr>
            <a:spLocks noGrp="1" noChangeArrowheads="1"/>
          </p:cNvSpPr>
          <p:nvPr>
            <p:ph type="title"/>
          </p:nvPr>
        </p:nvSpPr>
        <p:spPr>
          <a:xfrm>
            <a:off x="1296988" y="209550"/>
            <a:ext cx="7078662" cy="990600"/>
          </a:xfrm>
        </p:spPr>
        <p:txBody>
          <a:bodyPr/>
          <a:lstStyle/>
          <a:p>
            <a:pPr eaLnBrk="1" hangingPunct="1">
              <a:spcBef>
                <a:spcPct val="10000"/>
              </a:spcBef>
              <a:buClr>
                <a:schemeClr val="tx2"/>
              </a:buClr>
              <a:buSzPct val="75000"/>
              <a:buFont typeface="Wingdings" pitchFamily="2" charset="2"/>
              <a:buNone/>
            </a:pPr>
            <a:r>
              <a:rPr lang="en-US" smtClean="0"/>
              <a:t>Between-Group Variation</a:t>
            </a:r>
          </a:p>
        </p:txBody>
      </p:sp>
      <p:sp>
        <p:nvSpPr>
          <p:cNvPr id="9231"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9232" name="Text Box 3"/>
          <p:cNvSpPr txBox="1">
            <a:spLocks noChangeArrowheads="1"/>
          </p:cNvSpPr>
          <p:nvPr/>
        </p:nvSpPr>
        <p:spPr bwMode="auto">
          <a:xfrm>
            <a:off x="1219200" y="3352800"/>
            <a:ext cx="7620000" cy="2952750"/>
          </a:xfrm>
          <a:prstGeom prst="rect">
            <a:avLst/>
          </a:prstGeom>
          <a:noFill/>
          <a:ln w="9525">
            <a:noFill/>
            <a:miter lim="800000"/>
            <a:headEnd/>
            <a:tailEnd/>
          </a:ln>
        </p:spPr>
        <p:txBody>
          <a:bodyPr>
            <a:spAutoFit/>
          </a:bodyPr>
          <a:lstStyle/>
          <a:p>
            <a:pPr>
              <a:spcBef>
                <a:spcPct val="50000"/>
              </a:spcBef>
            </a:pPr>
            <a:r>
              <a:rPr lang="en-US" sz="2000"/>
              <a:t>Where:</a:t>
            </a:r>
          </a:p>
          <a:p>
            <a:pPr>
              <a:lnSpc>
                <a:spcPct val="90000"/>
              </a:lnSpc>
              <a:spcBef>
                <a:spcPct val="50000"/>
              </a:spcBef>
            </a:pPr>
            <a:r>
              <a:rPr lang="en-US" sz="2000"/>
              <a:t>	</a:t>
            </a:r>
            <a:r>
              <a:rPr lang="en-US"/>
              <a:t>SSG = Sum of squares between groups</a:t>
            </a:r>
          </a:p>
          <a:p>
            <a:pPr>
              <a:lnSpc>
                <a:spcPct val="90000"/>
              </a:lnSpc>
              <a:spcBef>
                <a:spcPct val="50000"/>
              </a:spcBef>
            </a:pPr>
            <a:r>
              <a:rPr lang="en-US"/>
              <a:t>	K = number of groups</a:t>
            </a:r>
          </a:p>
          <a:p>
            <a:pPr>
              <a:lnSpc>
                <a:spcPct val="90000"/>
              </a:lnSpc>
              <a:spcBef>
                <a:spcPct val="50000"/>
              </a:spcBef>
            </a:pPr>
            <a:r>
              <a:rPr lang="en-US"/>
              <a:t>	n</a:t>
            </a:r>
            <a:r>
              <a:rPr lang="en-US" baseline="-25000"/>
              <a:t>i</a:t>
            </a:r>
            <a:r>
              <a:rPr lang="en-US"/>
              <a:t> = sample size from group i</a:t>
            </a:r>
          </a:p>
          <a:p>
            <a:pPr>
              <a:lnSpc>
                <a:spcPct val="90000"/>
              </a:lnSpc>
              <a:spcBef>
                <a:spcPct val="50000"/>
              </a:spcBef>
            </a:pPr>
            <a:r>
              <a:rPr lang="en-US"/>
              <a:t>	</a:t>
            </a:r>
            <a:r>
              <a:rPr lang="en-US" sz="1000"/>
              <a:t> </a:t>
            </a:r>
            <a:r>
              <a:rPr lang="en-US"/>
              <a:t>x</a:t>
            </a:r>
            <a:r>
              <a:rPr lang="en-US" baseline="-25000"/>
              <a:t>i</a:t>
            </a:r>
            <a:r>
              <a:rPr lang="en-US"/>
              <a:t> = sample mean from group i</a:t>
            </a:r>
          </a:p>
          <a:p>
            <a:pPr>
              <a:lnSpc>
                <a:spcPct val="90000"/>
              </a:lnSpc>
              <a:spcBef>
                <a:spcPct val="50000"/>
              </a:spcBef>
            </a:pPr>
            <a:r>
              <a:rPr lang="en-US"/>
              <a:t>	</a:t>
            </a:r>
            <a:r>
              <a:rPr lang="en-US" sz="1000"/>
              <a:t> </a:t>
            </a:r>
            <a:r>
              <a:rPr lang="en-US"/>
              <a:t>x = grand mean (mean of all data values)</a:t>
            </a:r>
          </a:p>
        </p:txBody>
      </p:sp>
      <p:graphicFrame>
        <p:nvGraphicFramePr>
          <p:cNvPr id="9229" name="Object 13"/>
          <p:cNvGraphicFramePr>
            <a:graphicFrameLocks noChangeAspect="1"/>
          </p:cNvGraphicFramePr>
          <p:nvPr/>
        </p:nvGraphicFramePr>
        <p:xfrm>
          <a:off x="2613025" y="2349500"/>
          <a:ext cx="3736975" cy="1192213"/>
        </p:xfrm>
        <a:graphic>
          <a:graphicData uri="http://schemas.openxmlformats.org/presentationml/2006/ole">
            <p:oleObj spid="_x0000_s9229" name="Equation" r:id="rId3" imgW="1346040" imgH="431640" progId="Equation.3">
              <p:embed/>
            </p:oleObj>
          </a:graphicData>
        </a:graphic>
      </p:graphicFrame>
      <p:sp>
        <p:nvSpPr>
          <p:cNvPr id="9233" name="Line 6"/>
          <p:cNvSpPr>
            <a:spLocks noChangeShapeType="1"/>
          </p:cNvSpPr>
          <p:nvPr/>
        </p:nvSpPr>
        <p:spPr bwMode="auto">
          <a:xfrm>
            <a:off x="2235200" y="5473700"/>
            <a:ext cx="152400" cy="0"/>
          </a:xfrm>
          <a:prstGeom prst="line">
            <a:avLst/>
          </a:prstGeom>
          <a:noFill/>
          <a:ln w="19050">
            <a:solidFill>
              <a:schemeClr val="tx1"/>
            </a:solidFill>
            <a:miter lim="800000"/>
            <a:headEnd/>
            <a:tailEnd/>
          </a:ln>
        </p:spPr>
        <p:txBody>
          <a:bodyPr wrap="none"/>
          <a:lstStyle/>
          <a:p>
            <a:endParaRPr lang="en-US"/>
          </a:p>
        </p:txBody>
      </p:sp>
      <p:sp>
        <p:nvSpPr>
          <p:cNvPr id="9234" name="Rectangle 7"/>
          <p:cNvSpPr>
            <a:spLocks noChangeArrowheads="1"/>
          </p:cNvSpPr>
          <p:nvPr/>
        </p:nvSpPr>
        <p:spPr bwMode="auto">
          <a:xfrm>
            <a:off x="5410200" y="1600200"/>
            <a:ext cx="990600" cy="609600"/>
          </a:xfrm>
          <a:prstGeom prst="rect">
            <a:avLst/>
          </a:prstGeom>
          <a:solidFill>
            <a:srgbClr val="C7DAF7"/>
          </a:solidFill>
          <a:ln w="9525">
            <a:solidFill>
              <a:schemeClr val="tx1"/>
            </a:solidFill>
            <a:miter lim="800000"/>
            <a:headEnd/>
            <a:tailEnd/>
          </a:ln>
        </p:spPr>
        <p:txBody>
          <a:bodyPr wrap="none" anchor="ctr"/>
          <a:lstStyle/>
          <a:p>
            <a:pPr algn="ctr"/>
            <a:endParaRPr lang="en-US"/>
          </a:p>
        </p:txBody>
      </p:sp>
      <p:sp>
        <p:nvSpPr>
          <p:cNvPr id="9235" name="Rectangle 8"/>
          <p:cNvSpPr>
            <a:spLocks noChangeArrowheads="1"/>
          </p:cNvSpPr>
          <p:nvPr/>
        </p:nvSpPr>
        <p:spPr bwMode="auto">
          <a:xfrm>
            <a:off x="2743200" y="1600200"/>
            <a:ext cx="3767138" cy="579438"/>
          </a:xfrm>
          <a:prstGeom prst="rect">
            <a:avLst/>
          </a:prstGeom>
          <a:noFill/>
          <a:ln w="9525">
            <a:noFill/>
            <a:miter lim="800000"/>
            <a:headEnd/>
            <a:tailEnd/>
          </a:ln>
        </p:spPr>
        <p:txBody>
          <a:bodyPr>
            <a:spAutoFit/>
          </a:bodyPr>
          <a:lstStyle/>
          <a:p>
            <a:r>
              <a:rPr lang="en-US" sz="3200"/>
              <a:t>SST = SSW + SSG</a:t>
            </a:r>
          </a:p>
        </p:txBody>
      </p:sp>
      <p:sp>
        <p:nvSpPr>
          <p:cNvPr id="9236" name="Line 9"/>
          <p:cNvSpPr>
            <a:spLocks noChangeShapeType="1"/>
          </p:cNvSpPr>
          <p:nvPr/>
        </p:nvSpPr>
        <p:spPr bwMode="auto">
          <a:xfrm>
            <a:off x="2235200" y="5984875"/>
            <a:ext cx="152400" cy="0"/>
          </a:xfrm>
          <a:prstGeom prst="line">
            <a:avLst/>
          </a:prstGeom>
          <a:noFill/>
          <a:ln w="19050">
            <a:solidFill>
              <a:schemeClr val="tx1"/>
            </a:solidFill>
            <a:miter lim="800000"/>
            <a:headEnd/>
            <a:tailEnd/>
          </a:ln>
        </p:spPr>
        <p:txBody>
          <a:bodyPr wrap="none"/>
          <a:lstStyle/>
          <a:p>
            <a:endParaRPr lang="en-US"/>
          </a:p>
        </p:txBody>
      </p:sp>
      <p:sp>
        <p:nvSpPr>
          <p:cNvPr id="9237" name="Slide Number Placeholder 10"/>
          <p:cNvSpPr>
            <a:spLocks noGrp="1"/>
          </p:cNvSpPr>
          <p:nvPr>
            <p:ph type="sldNum" sz="quarter" idx="11"/>
          </p:nvPr>
        </p:nvSpPr>
        <p:spPr>
          <a:noFill/>
        </p:spPr>
        <p:txBody>
          <a:bodyPr/>
          <a:lstStyle/>
          <a:p>
            <a:r>
              <a:rPr lang="en-US" smtClean="0">
                <a:latin typeface="Arial" charset="0"/>
                <a:cs typeface="Arial" charset="0"/>
              </a:rPr>
              <a:t>Ch. 15-</a:t>
            </a:r>
            <a:fld id="{F7BF064D-533F-4007-A9C5-BAEEF8DB3871}" type="slidenum">
              <a:rPr lang="en-US" smtClean="0">
                <a:latin typeface="Arial" charset="0"/>
                <a:cs typeface="Arial" charset="0"/>
              </a:rPr>
              <a:pPr/>
              <a:t>17</a:t>
            </a:fld>
            <a:endParaRPr lang="en-US" smtClean="0">
              <a:latin typeface="Arial" charset="0"/>
              <a:cs typeface="Arial" charset="0"/>
            </a:endParaRPr>
          </a:p>
        </p:txBody>
      </p:sp>
      <p:sp>
        <p:nvSpPr>
          <p:cNvPr id="9238" name="Line 9"/>
          <p:cNvSpPr>
            <a:spLocks noChangeShapeType="1"/>
          </p:cNvSpPr>
          <p:nvPr/>
        </p:nvSpPr>
        <p:spPr bwMode="auto">
          <a:xfrm>
            <a:off x="2230438" y="5953125"/>
            <a:ext cx="152400" cy="0"/>
          </a:xfrm>
          <a:prstGeom prst="line">
            <a:avLst/>
          </a:prstGeom>
          <a:noFill/>
          <a:ln w="19050">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6" name="Rectangle 3"/>
          <p:cNvSpPr>
            <a:spLocks noGrp="1" noChangeArrowheads="1"/>
          </p:cNvSpPr>
          <p:nvPr>
            <p:ph type="title"/>
          </p:nvPr>
        </p:nvSpPr>
        <p:spPr>
          <a:xfrm>
            <a:off x="1150938" y="209550"/>
            <a:ext cx="7383462" cy="990600"/>
          </a:xfrm>
        </p:spPr>
        <p:txBody>
          <a:bodyPr/>
          <a:lstStyle/>
          <a:p>
            <a:pPr eaLnBrk="1" hangingPunct="1">
              <a:spcBef>
                <a:spcPct val="10000"/>
              </a:spcBef>
              <a:buClr>
                <a:schemeClr val="tx2"/>
              </a:buClr>
              <a:buSzPct val="75000"/>
              <a:buFont typeface="Wingdings" pitchFamily="2" charset="2"/>
              <a:buNone/>
            </a:pPr>
            <a:r>
              <a:rPr lang="en-US" smtClean="0"/>
              <a:t>Between-Group Variation</a:t>
            </a:r>
          </a:p>
        </p:txBody>
      </p:sp>
      <p:sp>
        <p:nvSpPr>
          <p:cNvPr id="10287"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10288" name="Rectangle 2"/>
          <p:cNvSpPr>
            <a:spLocks noChangeArrowheads="1"/>
          </p:cNvSpPr>
          <p:nvPr/>
        </p:nvSpPr>
        <p:spPr bwMode="auto">
          <a:xfrm>
            <a:off x="5334000" y="2895600"/>
            <a:ext cx="3657600" cy="2590800"/>
          </a:xfrm>
          <a:prstGeom prst="rect">
            <a:avLst/>
          </a:prstGeom>
          <a:solidFill>
            <a:srgbClr val="C7DAF7"/>
          </a:solidFill>
          <a:ln w="9525">
            <a:solidFill>
              <a:schemeClr val="tx1"/>
            </a:solidFill>
            <a:miter lim="800000"/>
            <a:headEnd/>
            <a:tailEnd/>
          </a:ln>
        </p:spPr>
        <p:txBody>
          <a:bodyPr wrap="none" anchor="ctr"/>
          <a:lstStyle/>
          <a:p>
            <a:pPr algn="ctr"/>
            <a:endParaRPr lang="en-US"/>
          </a:p>
        </p:txBody>
      </p:sp>
      <p:sp>
        <p:nvSpPr>
          <p:cNvPr id="10289" name="Freeform 4"/>
          <p:cNvSpPr>
            <a:spLocks/>
          </p:cNvSpPr>
          <p:nvPr/>
        </p:nvSpPr>
        <p:spPr bwMode="auto">
          <a:xfrm>
            <a:off x="2262188" y="4038600"/>
            <a:ext cx="1827212" cy="1446213"/>
          </a:xfrm>
          <a:custGeom>
            <a:avLst/>
            <a:gdLst>
              <a:gd name="T0" fmla="*/ 2147483647 w 1151"/>
              <a:gd name="T1" fmla="*/ 2147483647 h 911"/>
              <a:gd name="T2" fmla="*/ 2147483647 w 1151"/>
              <a:gd name="T3" fmla="*/ 2147483647 h 911"/>
              <a:gd name="T4" fmla="*/ 2147483647 w 1151"/>
              <a:gd name="T5" fmla="*/ 2147483647 h 911"/>
              <a:gd name="T6" fmla="*/ 2147483647 w 1151"/>
              <a:gd name="T7" fmla="*/ 2147483647 h 911"/>
              <a:gd name="T8" fmla="*/ 2147483647 w 1151"/>
              <a:gd name="T9" fmla="*/ 2147483647 h 911"/>
              <a:gd name="T10" fmla="*/ 2147483647 w 1151"/>
              <a:gd name="T11" fmla="*/ 2147483647 h 911"/>
              <a:gd name="T12" fmla="*/ 2147483647 w 1151"/>
              <a:gd name="T13" fmla="*/ 2147483647 h 911"/>
              <a:gd name="T14" fmla="*/ 2147483647 w 1151"/>
              <a:gd name="T15" fmla="*/ 2147483647 h 911"/>
              <a:gd name="T16" fmla="*/ 2147483647 w 1151"/>
              <a:gd name="T17" fmla="*/ 2147483647 h 911"/>
              <a:gd name="T18" fmla="*/ 2147483647 w 1151"/>
              <a:gd name="T19" fmla="*/ 2147483647 h 911"/>
              <a:gd name="T20" fmla="*/ 2147483647 w 1151"/>
              <a:gd name="T21" fmla="*/ 2147483647 h 911"/>
              <a:gd name="T22" fmla="*/ 2147483647 w 1151"/>
              <a:gd name="T23" fmla="*/ 2147483647 h 911"/>
              <a:gd name="T24" fmla="*/ 2147483647 w 1151"/>
              <a:gd name="T25" fmla="*/ 2147483647 h 911"/>
              <a:gd name="T26" fmla="*/ 2147483647 w 1151"/>
              <a:gd name="T27" fmla="*/ 2147483647 h 911"/>
              <a:gd name="T28" fmla="*/ 2147483647 w 1151"/>
              <a:gd name="T29" fmla="*/ 2147483647 h 911"/>
              <a:gd name="T30" fmla="*/ 0 w 1151"/>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1"/>
              <a:gd name="T49" fmla="*/ 0 h 911"/>
              <a:gd name="T50" fmla="*/ 1151 w 1151"/>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a:solidFill>
              <a:srgbClr val="ABABFF"/>
            </a:solidFill>
            <a:round/>
            <a:headEnd/>
            <a:tailEnd/>
          </a:ln>
        </p:spPr>
        <p:txBody>
          <a:bodyPr/>
          <a:lstStyle/>
          <a:p>
            <a:endParaRPr lang="en-US"/>
          </a:p>
        </p:txBody>
      </p:sp>
      <p:sp>
        <p:nvSpPr>
          <p:cNvPr id="10290" name="Freeform 5"/>
          <p:cNvSpPr>
            <a:spLocks/>
          </p:cNvSpPr>
          <p:nvPr/>
        </p:nvSpPr>
        <p:spPr bwMode="auto">
          <a:xfrm>
            <a:off x="509588" y="4038600"/>
            <a:ext cx="1751012" cy="1446213"/>
          </a:xfrm>
          <a:custGeom>
            <a:avLst/>
            <a:gdLst>
              <a:gd name="T0" fmla="*/ 0 w 1103"/>
              <a:gd name="T1" fmla="*/ 2147483647 h 911"/>
              <a:gd name="T2" fmla="*/ 2147483647 w 1103"/>
              <a:gd name="T3" fmla="*/ 2147483647 h 911"/>
              <a:gd name="T4" fmla="*/ 2147483647 w 1103"/>
              <a:gd name="T5" fmla="*/ 2147483647 h 911"/>
              <a:gd name="T6" fmla="*/ 2147483647 w 1103"/>
              <a:gd name="T7" fmla="*/ 2147483647 h 911"/>
              <a:gd name="T8" fmla="*/ 2147483647 w 1103"/>
              <a:gd name="T9" fmla="*/ 2147483647 h 911"/>
              <a:gd name="T10" fmla="*/ 2147483647 w 1103"/>
              <a:gd name="T11" fmla="*/ 2147483647 h 911"/>
              <a:gd name="T12" fmla="*/ 2147483647 w 1103"/>
              <a:gd name="T13" fmla="*/ 2147483647 h 911"/>
              <a:gd name="T14" fmla="*/ 2147483647 w 1103"/>
              <a:gd name="T15" fmla="*/ 2147483647 h 911"/>
              <a:gd name="T16" fmla="*/ 2147483647 w 1103"/>
              <a:gd name="T17" fmla="*/ 2147483647 h 911"/>
              <a:gd name="T18" fmla="*/ 2147483647 w 1103"/>
              <a:gd name="T19" fmla="*/ 2147483647 h 911"/>
              <a:gd name="T20" fmla="*/ 2147483647 w 1103"/>
              <a:gd name="T21" fmla="*/ 2147483647 h 911"/>
              <a:gd name="T22" fmla="*/ 2147483647 w 1103"/>
              <a:gd name="T23" fmla="*/ 2147483647 h 911"/>
              <a:gd name="T24" fmla="*/ 2147483647 w 1103"/>
              <a:gd name="T25" fmla="*/ 2147483647 h 911"/>
              <a:gd name="T26" fmla="*/ 2147483647 w 1103"/>
              <a:gd name="T27" fmla="*/ 2147483647 h 911"/>
              <a:gd name="T28" fmla="*/ 2147483647 w 1103"/>
              <a:gd name="T29" fmla="*/ 2147483647 h 911"/>
              <a:gd name="T30" fmla="*/ 2147483647 w 1103"/>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03"/>
              <a:gd name="T49" fmla="*/ 0 h 911"/>
              <a:gd name="T50" fmla="*/ 1103 w 1103"/>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03" h="911">
                <a:moveTo>
                  <a:pt x="0" y="910"/>
                </a:moveTo>
                <a:lnTo>
                  <a:pt x="116" y="899"/>
                </a:lnTo>
                <a:lnTo>
                  <a:pt x="174" y="889"/>
                </a:lnTo>
                <a:lnTo>
                  <a:pt x="234" y="872"/>
                </a:lnTo>
                <a:lnTo>
                  <a:pt x="290" y="852"/>
                </a:lnTo>
                <a:lnTo>
                  <a:pt x="349" y="825"/>
                </a:lnTo>
                <a:lnTo>
                  <a:pt x="405" y="787"/>
                </a:lnTo>
                <a:lnTo>
                  <a:pt x="521" y="683"/>
                </a:lnTo>
                <a:lnTo>
                  <a:pt x="637" y="533"/>
                </a:lnTo>
                <a:lnTo>
                  <a:pt x="755" y="356"/>
                </a:lnTo>
                <a:lnTo>
                  <a:pt x="811" y="265"/>
                </a:lnTo>
                <a:lnTo>
                  <a:pt x="870" y="181"/>
                </a:lnTo>
                <a:lnTo>
                  <a:pt x="927" y="107"/>
                </a:lnTo>
                <a:lnTo>
                  <a:pt x="986" y="49"/>
                </a:lnTo>
                <a:lnTo>
                  <a:pt x="1042" y="14"/>
                </a:lnTo>
                <a:lnTo>
                  <a:pt x="1102" y="0"/>
                </a:lnTo>
              </a:path>
            </a:pathLst>
          </a:custGeom>
          <a:noFill/>
          <a:ln w="25400" cap="rnd">
            <a:solidFill>
              <a:srgbClr val="ABABFF"/>
            </a:solidFill>
            <a:round/>
            <a:headEnd/>
            <a:tailEnd/>
          </a:ln>
        </p:spPr>
        <p:txBody>
          <a:bodyPr/>
          <a:lstStyle/>
          <a:p>
            <a:endParaRPr lang="en-US"/>
          </a:p>
        </p:txBody>
      </p:sp>
      <p:sp>
        <p:nvSpPr>
          <p:cNvPr id="10291" name="Freeform 6"/>
          <p:cNvSpPr>
            <a:spLocks/>
          </p:cNvSpPr>
          <p:nvPr/>
        </p:nvSpPr>
        <p:spPr bwMode="auto">
          <a:xfrm>
            <a:off x="1600200" y="4038600"/>
            <a:ext cx="1751013" cy="1446213"/>
          </a:xfrm>
          <a:custGeom>
            <a:avLst/>
            <a:gdLst>
              <a:gd name="T0" fmla="*/ 0 w 1103"/>
              <a:gd name="T1" fmla="*/ 2147483647 h 911"/>
              <a:gd name="T2" fmla="*/ 2147483647 w 1103"/>
              <a:gd name="T3" fmla="*/ 2147483647 h 911"/>
              <a:gd name="T4" fmla="*/ 2147483647 w 1103"/>
              <a:gd name="T5" fmla="*/ 2147483647 h 911"/>
              <a:gd name="T6" fmla="*/ 2147483647 w 1103"/>
              <a:gd name="T7" fmla="*/ 2147483647 h 911"/>
              <a:gd name="T8" fmla="*/ 2147483647 w 1103"/>
              <a:gd name="T9" fmla="*/ 2147483647 h 911"/>
              <a:gd name="T10" fmla="*/ 2147483647 w 1103"/>
              <a:gd name="T11" fmla="*/ 2147483647 h 911"/>
              <a:gd name="T12" fmla="*/ 2147483647 w 1103"/>
              <a:gd name="T13" fmla="*/ 2147483647 h 911"/>
              <a:gd name="T14" fmla="*/ 2147483647 w 1103"/>
              <a:gd name="T15" fmla="*/ 2147483647 h 911"/>
              <a:gd name="T16" fmla="*/ 2147483647 w 1103"/>
              <a:gd name="T17" fmla="*/ 2147483647 h 911"/>
              <a:gd name="T18" fmla="*/ 2147483647 w 1103"/>
              <a:gd name="T19" fmla="*/ 2147483647 h 911"/>
              <a:gd name="T20" fmla="*/ 2147483647 w 1103"/>
              <a:gd name="T21" fmla="*/ 2147483647 h 911"/>
              <a:gd name="T22" fmla="*/ 2147483647 w 1103"/>
              <a:gd name="T23" fmla="*/ 2147483647 h 911"/>
              <a:gd name="T24" fmla="*/ 2147483647 w 1103"/>
              <a:gd name="T25" fmla="*/ 2147483647 h 911"/>
              <a:gd name="T26" fmla="*/ 2147483647 w 1103"/>
              <a:gd name="T27" fmla="*/ 2147483647 h 911"/>
              <a:gd name="T28" fmla="*/ 2147483647 w 1103"/>
              <a:gd name="T29" fmla="*/ 2147483647 h 911"/>
              <a:gd name="T30" fmla="*/ 2147483647 w 1103"/>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03"/>
              <a:gd name="T49" fmla="*/ 0 h 911"/>
              <a:gd name="T50" fmla="*/ 1103 w 1103"/>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03" h="911">
                <a:moveTo>
                  <a:pt x="0" y="910"/>
                </a:moveTo>
                <a:lnTo>
                  <a:pt x="116" y="899"/>
                </a:lnTo>
                <a:lnTo>
                  <a:pt x="174" y="889"/>
                </a:lnTo>
                <a:lnTo>
                  <a:pt x="234" y="872"/>
                </a:lnTo>
                <a:lnTo>
                  <a:pt x="290" y="852"/>
                </a:lnTo>
                <a:lnTo>
                  <a:pt x="349" y="825"/>
                </a:lnTo>
                <a:lnTo>
                  <a:pt x="405" y="787"/>
                </a:lnTo>
                <a:lnTo>
                  <a:pt x="521" y="683"/>
                </a:lnTo>
                <a:lnTo>
                  <a:pt x="637" y="533"/>
                </a:lnTo>
                <a:lnTo>
                  <a:pt x="755" y="356"/>
                </a:lnTo>
                <a:lnTo>
                  <a:pt x="811" y="265"/>
                </a:lnTo>
                <a:lnTo>
                  <a:pt x="870" y="181"/>
                </a:lnTo>
                <a:lnTo>
                  <a:pt x="927" y="107"/>
                </a:lnTo>
                <a:lnTo>
                  <a:pt x="986" y="49"/>
                </a:lnTo>
                <a:lnTo>
                  <a:pt x="1042" y="14"/>
                </a:lnTo>
                <a:lnTo>
                  <a:pt x="1102" y="0"/>
                </a:lnTo>
              </a:path>
            </a:pathLst>
          </a:custGeom>
          <a:noFill/>
          <a:ln w="25400" cap="rnd">
            <a:solidFill>
              <a:schemeClr val="hlink"/>
            </a:solidFill>
            <a:round/>
            <a:headEnd/>
            <a:tailEnd/>
          </a:ln>
        </p:spPr>
        <p:txBody>
          <a:bodyPr/>
          <a:lstStyle/>
          <a:p>
            <a:endParaRPr lang="en-US"/>
          </a:p>
        </p:txBody>
      </p:sp>
      <p:sp>
        <p:nvSpPr>
          <p:cNvPr id="10292" name="Freeform 7"/>
          <p:cNvSpPr>
            <a:spLocks/>
          </p:cNvSpPr>
          <p:nvPr/>
        </p:nvSpPr>
        <p:spPr bwMode="auto">
          <a:xfrm>
            <a:off x="3352800" y="4038600"/>
            <a:ext cx="1827213" cy="1446213"/>
          </a:xfrm>
          <a:custGeom>
            <a:avLst/>
            <a:gdLst>
              <a:gd name="T0" fmla="*/ 2147483647 w 1151"/>
              <a:gd name="T1" fmla="*/ 2147483647 h 911"/>
              <a:gd name="T2" fmla="*/ 2147483647 w 1151"/>
              <a:gd name="T3" fmla="*/ 2147483647 h 911"/>
              <a:gd name="T4" fmla="*/ 2147483647 w 1151"/>
              <a:gd name="T5" fmla="*/ 2147483647 h 911"/>
              <a:gd name="T6" fmla="*/ 2147483647 w 1151"/>
              <a:gd name="T7" fmla="*/ 2147483647 h 911"/>
              <a:gd name="T8" fmla="*/ 2147483647 w 1151"/>
              <a:gd name="T9" fmla="*/ 2147483647 h 911"/>
              <a:gd name="T10" fmla="*/ 2147483647 w 1151"/>
              <a:gd name="T11" fmla="*/ 2147483647 h 911"/>
              <a:gd name="T12" fmla="*/ 2147483647 w 1151"/>
              <a:gd name="T13" fmla="*/ 2147483647 h 911"/>
              <a:gd name="T14" fmla="*/ 2147483647 w 1151"/>
              <a:gd name="T15" fmla="*/ 2147483647 h 911"/>
              <a:gd name="T16" fmla="*/ 2147483647 w 1151"/>
              <a:gd name="T17" fmla="*/ 2147483647 h 911"/>
              <a:gd name="T18" fmla="*/ 2147483647 w 1151"/>
              <a:gd name="T19" fmla="*/ 2147483647 h 911"/>
              <a:gd name="T20" fmla="*/ 2147483647 w 1151"/>
              <a:gd name="T21" fmla="*/ 2147483647 h 911"/>
              <a:gd name="T22" fmla="*/ 2147483647 w 1151"/>
              <a:gd name="T23" fmla="*/ 2147483647 h 911"/>
              <a:gd name="T24" fmla="*/ 2147483647 w 1151"/>
              <a:gd name="T25" fmla="*/ 2147483647 h 911"/>
              <a:gd name="T26" fmla="*/ 2147483647 w 1151"/>
              <a:gd name="T27" fmla="*/ 2147483647 h 911"/>
              <a:gd name="T28" fmla="*/ 2147483647 w 1151"/>
              <a:gd name="T29" fmla="*/ 2147483647 h 911"/>
              <a:gd name="T30" fmla="*/ 0 w 1151"/>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1"/>
              <a:gd name="T49" fmla="*/ 0 h 911"/>
              <a:gd name="T50" fmla="*/ 1151 w 1151"/>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a:solidFill>
              <a:schemeClr val="hlink"/>
            </a:solidFill>
            <a:round/>
            <a:headEnd/>
            <a:tailEnd/>
          </a:ln>
        </p:spPr>
        <p:txBody>
          <a:bodyPr/>
          <a:lstStyle/>
          <a:p>
            <a:endParaRPr lang="en-US"/>
          </a:p>
        </p:txBody>
      </p:sp>
      <p:sp>
        <p:nvSpPr>
          <p:cNvPr id="10293" name="Line 8"/>
          <p:cNvSpPr>
            <a:spLocks noChangeShapeType="1"/>
          </p:cNvSpPr>
          <p:nvPr/>
        </p:nvSpPr>
        <p:spPr bwMode="auto">
          <a:xfrm flipH="1">
            <a:off x="2286000" y="4038600"/>
            <a:ext cx="0" cy="1524000"/>
          </a:xfrm>
          <a:prstGeom prst="line">
            <a:avLst/>
          </a:prstGeom>
          <a:noFill/>
          <a:ln w="12700">
            <a:solidFill>
              <a:srgbClr val="ABABFF"/>
            </a:solidFill>
            <a:prstDash val="sysDot"/>
            <a:round/>
            <a:headEnd/>
            <a:tailEnd/>
          </a:ln>
        </p:spPr>
        <p:txBody>
          <a:bodyPr wrap="none" anchor="ctr"/>
          <a:lstStyle/>
          <a:p>
            <a:endParaRPr lang="en-US"/>
          </a:p>
        </p:txBody>
      </p:sp>
      <p:sp>
        <p:nvSpPr>
          <p:cNvPr id="10294" name="Line 9"/>
          <p:cNvSpPr>
            <a:spLocks noChangeShapeType="1"/>
          </p:cNvSpPr>
          <p:nvPr/>
        </p:nvSpPr>
        <p:spPr bwMode="auto">
          <a:xfrm>
            <a:off x="3352800" y="4038600"/>
            <a:ext cx="0" cy="1524000"/>
          </a:xfrm>
          <a:prstGeom prst="line">
            <a:avLst/>
          </a:prstGeom>
          <a:noFill/>
          <a:ln w="12700">
            <a:solidFill>
              <a:schemeClr val="hlink"/>
            </a:solidFill>
            <a:prstDash val="sysDot"/>
            <a:round/>
            <a:headEnd/>
            <a:tailEnd/>
          </a:ln>
        </p:spPr>
        <p:txBody>
          <a:bodyPr wrap="none" anchor="ctr"/>
          <a:lstStyle/>
          <a:p>
            <a:endParaRPr lang="en-US"/>
          </a:p>
        </p:txBody>
      </p:sp>
      <p:sp>
        <p:nvSpPr>
          <p:cNvPr id="10295" name="Rectangle 10"/>
          <p:cNvSpPr>
            <a:spLocks noChangeArrowheads="1"/>
          </p:cNvSpPr>
          <p:nvPr/>
        </p:nvSpPr>
        <p:spPr bwMode="auto">
          <a:xfrm>
            <a:off x="1219200" y="3200400"/>
            <a:ext cx="3425825" cy="668338"/>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2000"/>
              <a:t>Variation Due to </a:t>
            </a:r>
          </a:p>
          <a:p>
            <a:pPr algn="ctr" eaLnBrk="0" hangingPunct="0">
              <a:lnSpc>
                <a:spcPct val="40000"/>
              </a:lnSpc>
              <a:spcBef>
                <a:spcPct val="50000"/>
              </a:spcBef>
            </a:pPr>
            <a:r>
              <a:rPr lang="en-US" sz="2000"/>
              <a:t>Differences Between Groups</a:t>
            </a:r>
          </a:p>
        </p:txBody>
      </p:sp>
      <p:sp>
        <p:nvSpPr>
          <p:cNvPr id="10296" name="Freeform 11"/>
          <p:cNvSpPr>
            <a:spLocks/>
          </p:cNvSpPr>
          <p:nvPr/>
        </p:nvSpPr>
        <p:spPr bwMode="auto">
          <a:xfrm>
            <a:off x="2266950" y="6099175"/>
            <a:ext cx="1185863" cy="230188"/>
          </a:xfrm>
          <a:custGeom>
            <a:avLst/>
            <a:gdLst>
              <a:gd name="T0" fmla="*/ 0 w 337"/>
              <a:gd name="T1" fmla="*/ 2147483647 h 145"/>
              <a:gd name="T2" fmla="*/ 2147483647 w 337"/>
              <a:gd name="T3" fmla="*/ 2147483647 h 145"/>
              <a:gd name="T4" fmla="*/ 2147483647 w 337"/>
              <a:gd name="T5" fmla="*/ 2147483647 h 145"/>
              <a:gd name="T6" fmla="*/ 2147483647 w 337"/>
              <a:gd name="T7" fmla="*/ 2147483647 h 145"/>
              <a:gd name="T8" fmla="*/ 2147483647 w 337"/>
              <a:gd name="T9" fmla="*/ 2147483647 h 145"/>
              <a:gd name="T10" fmla="*/ 2147483647 w 337"/>
              <a:gd name="T11" fmla="*/ 2147483647 h 145"/>
              <a:gd name="T12" fmla="*/ 2147483647 w 337"/>
              <a:gd name="T13" fmla="*/ 0 h 145"/>
              <a:gd name="T14" fmla="*/ 2147483647 w 337"/>
              <a:gd name="T15" fmla="*/ 2147483647 h 145"/>
              <a:gd name="T16" fmla="*/ 2147483647 w 337"/>
              <a:gd name="T17" fmla="*/ 2147483647 h 145"/>
              <a:gd name="T18" fmla="*/ 2147483647 w 337"/>
              <a:gd name="T19" fmla="*/ 0 h 145"/>
              <a:gd name="T20" fmla="*/ 0 w 337"/>
              <a:gd name="T21" fmla="*/ 2147483647 h 1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7"/>
              <a:gd name="T34" fmla="*/ 0 h 145"/>
              <a:gd name="T35" fmla="*/ 337 w 337"/>
              <a:gd name="T36" fmla="*/ 145 h 1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7" h="145">
                <a:moveTo>
                  <a:pt x="0" y="72"/>
                </a:moveTo>
                <a:lnTo>
                  <a:pt x="67" y="144"/>
                </a:lnTo>
                <a:lnTo>
                  <a:pt x="67" y="108"/>
                </a:lnTo>
                <a:lnTo>
                  <a:pt x="269" y="108"/>
                </a:lnTo>
                <a:lnTo>
                  <a:pt x="269" y="144"/>
                </a:lnTo>
                <a:lnTo>
                  <a:pt x="336" y="72"/>
                </a:lnTo>
                <a:lnTo>
                  <a:pt x="269" y="0"/>
                </a:lnTo>
                <a:lnTo>
                  <a:pt x="269" y="36"/>
                </a:lnTo>
                <a:lnTo>
                  <a:pt x="67" y="36"/>
                </a:lnTo>
                <a:lnTo>
                  <a:pt x="67" y="0"/>
                </a:lnTo>
                <a:lnTo>
                  <a:pt x="0" y="72"/>
                </a:lnTo>
              </a:path>
            </a:pathLst>
          </a:custGeom>
          <a:solidFill>
            <a:schemeClr val="tx2"/>
          </a:solidFill>
          <a:ln w="12700" cap="rnd">
            <a:solidFill>
              <a:schemeClr val="tx1"/>
            </a:solidFill>
            <a:round/>
            <a:headEnd/>
            <a:tailEnd/>
          </a:ln>
        </p:spPr>
        <p:txBody>
          <a:bodyPr/>
          <a:lstStyle/>
          <a:p>
            <a:endParaRPr lang="en-US"/>
          </a:p>
        </p:txBody>
      </p:sp>
      <p:graphicFrame>
        <p:nvGraphicFramePr>
          <p:cNvPr id="10282" name="Object 42"/>
          <p:cNvGraphicFramePr>
            <a:graphicFrameLocks noChangeAspect="1"/>
          </p:cNvGraphicFramePr>
          <p:nvPr/>
        </p:nvGraphicFramePr>
        <p:xfrm>
          <a:off x="5697538" y="2971800"/>
          <a:ext cx="2474912" cy="1111250"/>
        </p:xfrm>
        <a:graphic>
          <a:graphicData uri="http://schemas.openxmlformats.org/presentationml/2006/ole">
            <p:oleObj spid="_x0000_s10282" name="Equation" r:id="rId3" imgW="875920" imgH="393529" progId="Equation.3">
              <p:embed/>
            </p:oleObj>
          </a:graphicData>
        </a:graphic>
      </p:graphicFrame>
      <p:sp>
        <p:nvSpPr>
          <p:cNvPr id="10297" name="Line 16"/>
          <p:cNvSpPr>
            <a:spLocks noChangeShapeType="1"/>
          </p:cNvSpPr>
          <p:nvPr/>
        </p:nvSpPr>
        <p:spPr bwMode="auto">
          <a:xfrm>
            <a:off x="457200" y="5562600"/>
            <a:ext cx="4495800" cy="0"/>
          </a:xfrm>
          <a:prstGeom prst="line">
            <a:avLst/>
          </a:prstGeom>
          <a:noFill/>
          <a:ln w="19050">
            <a:solidFill>
              <a:schemeClr val="tx1"/>
            </a:solidFill>
            <a:miter lim="800000"/>
            <a:headEnd/>
            <a:tailEnd/>
          </a:ln>
        </p:spPr>
        <p:txBody>
          <a:bodyPr wrap="none"/>
          <a:lstStyle/>
          <a:p>
            <a:endParaRPr lang="en-US"/>
          </a:p>
        </p:txBody>
      </p:sp>
      <p:sp>
        <p:nvSpPr>
          <p:cNvPr id="10298" name="Rectangle 17"/>
          <p:cNvSpPr>
            <a:spLocks noChangeArrowheads="1"/>
          </p:cNvSpPr>
          <p:nvPr/>
        </p:nvSpPr>
        <p:spPr bwMode="auto">
          <a:xfrm>
            <a:off x="5303838" y="4343400"/>
            <a:ext cx="3730625" cy="882650"/>
          </a:xfrm>
          <a:prstGeom prst="rect">
            <a:avLst/>
          </a:prstGeom>
          <a:noFill/>
          <a:ln w="12700">
            <a:noFill/>
            <a:miter lim="800000"/>
            <a:headEnd/>
            <a:tailEnd/>
          </a:ln>
        </p:spPr>
        <p:txBody>
          <a:bodyPr lIns="90488" tIns="44450" rIns="90488" bIns="44450">
            <a:spAutoFit/>
          </a:bodyPr>
          <a:lstStyle/>
          <a:p>
            <a:pPr algn="ctr" eaLnBrk="0" hangingPunct="0">
              <a:lnSpc>
                <a:spcPct val="130000"/>
              </a:lnSpc>
              <a:spcBef>
                <a:spcPct val="50000"/>
              </a:spcBef>
            </a:pPr>
            <a:r>
              <a:rPr lang="en-US" sz="2000"/>
              <a:t>Mean Square Between Groups = SSG/degrees of freedom</a:t>
            </a:r>
          </a:p>
        </p:txBody>
      </p:sp>
      <p:sp>
        <p:nvSpPr>
          <p:cNvPr id="10299" name="Text Box 18"/>
          <p:cNvSpPr txBox="1">
            <a:spLocks noChangeArrowheads="1"/>
          </p:cNvSpPr>
          <p:nvPr/>
        </p:nvSpPr>
        <p:spPr bwMode="auto">
          <a:xfrm>
            <a:off x="7620000" y="1219200"/>
            <a:ext cx="1524000" cy="396875"/>
          </a:xfrm>
          <a:prstGeom prst="rect">
            <a:avLst/>
          </a:prstGeom>
          <a:noFill/>
          <a:ln w="9525">
            <a:noFill/>
            <a:miter lim="800000"/>
            <a:headEnd/>
            <a:tailEnd/>
          </a:ln>
        </p:spPr>
        <p:txBody>
          <a:bodyPr>
            <a:spAutoFit/>
          </a:bodyPr>
          <a:lstStyle/>
          <a:p>
            <a:pPr>
              <a:spcBef>
                <a:spcPct val="50000"/>
              </a:spcBef>
            </a:pPr>
            <a:r>
              <a:rPr lang="en-US" sz="2000" i="1">
                <a:solidFill>
                  <a:schemeClr val="tx2"/>
                </a:solidFill>
              </a:rPr>
              <a:t>(continued)</a:t>
            </a:r>
          </a:p>
        </p:txBody>
      </p:sp>
      <p:graphicFrame>
        <p:nvGraphicFramePr>
          <p:cNvPr id="10283" name="Object 43"/>
          <p:cNvGraphicFramePr>
            <a:graphicFrameLocks noChangeAspect="1"/>
          </p:cNvGraphicFramePr>
          <p:nvPr/>
        </p:nvGraphicFramePr>
        <p:xfrm>
          <a:off x="1133475" y="1709738"/>
          <a:ext cx="3736975" cy="1192212"/>
        </p:xfrm>
        <a:graphic>
          <a:graphicData uri="http://schemas.openxmlformats.org/presentationml/2006/ole">
            <p:oleObj spid="_x0000_s10283" name="Equation" r:id="rId4" imgW="1346040" imgH="431640" progId="Equation.3">
              <p:embed/>
            </p:oleObj>
          </a:graphicData>
        </a:graphic>
      </p:graphicFrame>
      <p:graphicFrame>
        <p:nvGraphicFramePr>
          <p:cNvPr id="10284" name="Object 44"/>
          <p:cNvGraphicFramePr>
            <a:graphicFrameLocks noChangeAspect="1"/>
          </p:cNvGraphicFramePr>
          <p:nvPr/>
        </p:nvGraphicFramePr>
        <p:xfrm>
          <a:off x="2181225" y="5513388"/>
          <a:ext cx="306388" cy="473075"/>
        </p:xfrm>
        <a:graphic>
          <a:graphicData uri="http://schemas.openxmlformats.org/presentationml/2006/ole">
            <p:oleObj spid="_x0000_s10284" name="Equation" r:id="rId5" imgW="139579" imgH="215713" progId="Equation.3">
              <p:embed/>
            </p:oleObj>
          </a:graphicData>
        </a:graphic>
      </p:graphicFrame>
      <p:graphicFrame>
        <p:nvGraphicFramePr>
          <p:cNvPr id="10285" name="Object 45"/>
          <p:cNvGraphicFramePr>
            <a:graphicFrameLocks noChangeAspect="1"/>
          </p:cNvGraphicFramePr>
          <p:nvPr/>
        </p:nvGraphicFramePr>
        <p:xfrm>
          <a:off x="3228975" y="5513388"/>
          <a:ext cx="333375" cy="528637"/>
        </p:xfrm>
        <a:graphic>
          <a:graphicData uri="http://schemas.openxmlformats.org/presentationml/2006/ole">
            <p:oleObj spid="_x0000_s10285" name="Equation" r:id="rId6" imgW="152334" imgH="241195" progId="Equation.3">
              <p:embed/>
            </p:oleObj>
          </a:graphicData>
        </a:graphic>
      </p:graphicFrame>
      <p:sp>
        <p:nvSpPr>
          <p:cNvPr id="10300" name="Slide Number Placeholder 20"/>
          <p:cNvSpPr>
            <a:spLocks noGrp="1"/>
          </p:cNvSpPr>
          <p:nvPr>
            <p:ph type="sldNum" sz="quarter" idx="11"/>
          </p:nvPr>
        </p:nvSpPr>
        <p:spPr>
          <a:noFill/>
        </p:spPr>
        <p:txBody>
          <a:bodyPr/>
          <a:lstStyle/>
          <a:p>
            <a:r>
              <a:rPr lang="en-US" smtClean="0">
                <a:latin typeface="Arial" charset="0"/>
                <a:cs typeface="Arial" charset="0"/>
              </a:rPr>
              <a:t>Ch. 15-</a:t>
            </a:r>
            <a:fld id="{4BBCC32E-DFF3-413A-B3A2-B993F320F601}" type="slidenum">
              <a:rPr lang="en-US" smtClean="0">
                <a:latin typeface="Arial" charset="0"/>
                <a:cs typeface="Arial" charset="0"/>
              </a:rPr>
              <a:pPr/>
              <a:t>18</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2" name="Rectangle 2"/>
          <p:cNvSpPr>
            <a:spLocks noGrp="1" noChangeArrowheads="1"/>
          </p:cNvSpPr>
          <p:nvPr>
            <p:ph type="title"/>
          </p:nvPr>
        </p:nvSpPr>
        <p:spPr>
          <a:xfrm>
            <a:off x="1150938" y="209550"/>
            <a:ext cx="7383462" cy="990600"/>
          </a:xfrm>
        </p:spPr>
        <p:txBody>
          <a:bodyPr/>
          <a:lstStyle/>
          <a:p>
            <a:pPr eaLnBrk="1" hangingPunct="1">
              <a:spcBef>
                <a:spcPct val="10000"/>
              </a:spcBef>
              <a:buClr>
                <a:schemeClr val="tx2"/>
              </a:buClr>
              <a:buSzPct val="75000"/>
              <a:buFont typeface="Wingdings" pitchFamily="2" charset="2"/>
              <a:buNone/>
            </a:pPr>
            <a:r>
              <a:rPr lang="en-US" smtClean="0"/>
              <a:t>Between-Group Variation</a:t>
            </a:r>
          </a:p>
        </p:txBody>
      </p:sp>
      <p:sp>
        <p:nvSpPr>
          <p:cNvPr id="11333"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graphicFrame>
        <p:nvGraphicFramePr>
          <p:cNvPr id="11326" name="Object 62">
            <a:hlinkClick r:id="" action="ppaction://ole?verb=0"/>
          </p:cNvPr>
          <p:cNvGraphicFramePr>
            <a:graphicFrameLocks/>
          </p:cNvGraphicFramePr>
          <p:nvPr/>
        </p:nvGraphicFramePr>
        <p:xfrm>
          <a:off x="960438" y="3135313"/>
          <a:ext cx="6577012" cy="3189287"/>
        </p:xfrm>
        <a:graphic>
          <a:graphicData uri="http://schemas.openxmlformats.org/presentationml/2006/ole">
            <p:oleObj spid="_x0000_s11326" name="VISIO" r:id="rId3" imgW="15992280" imgH="8350920" progId="">
              <p:embed/>
            </p:oleObj>
          </a:graphicData>
        </a:graphic>
      </p:graphicFrame>
      <p:graphicFrame>
        <p:nvGraphicFramePr>
          <p:cNvPr id="11327" name="Object 63"/>
          <p:cNvGraphicFramePr>
            <a:graphicFrameLocks noChangeAspect="1"/>
          </p:cNvGraphicFramePr>
          <p:nvPr/>
        </p:nvGraphicFramePr>
        <p:xfrm>
          <a:off x="430213" y="2162175"/>
          <a:ext cx="8383587" cy="633413"/>
        </p:xfrm>
        <a:graphic>
          <a:graphicData uri="http://schemas.openxmlformats.org/presentationml/2006/ole">
            <p:oleObj spid="_x0000_s11327" name="Equation" r:id="rId4" imgW="3022560" imgH="228600" progId="Equation.3">
              <p:embed/>
            </p:oleObj>
          </a:graphicData>
        </a:graphic>
      </p:graphicFrame>
      <p:sp>
        <p:nvSpPr>
          <p:cNvPr id="11334" name="Text Box 9"/>
          <p:cNvSpPr txBox="1">
            <a:spLocks noChangeArrowheads="1"/>
          </p:cNvSpPr>
          <p:nvPr/>
        </p:nvSpPr>
        <p:spPr bwMode="auto">
          <a:xfrm>
            <a:off x="7620000" y="1219200"/>
            <a:ext cx="1524000" cy="396875"/>
          </a:xfrm>
          <a:prstGeom prst="rect">
            <a:avLst/>
          </a:prstGeom>
          <a:noFill/>
          <a:ln w="9525">
            <a:noFill/>
            <a:miter lim="800000"/>
            <a:headEnd/>
            <a:tailEnd/>
          </a:ln>
        </p:spPr>
        <p:txBody>
          <a:bodyPr>
            <a:spAutoFit/>
          </a:bodyPr>
          <a:lstStyle/>
          <a:p>
            <a:pPr>
              <a:spcBef>
                <a:spcPct val="50000"/>
              </a:spcBef>
            </a:pPr>
            <a:r>
              <a:rPr lang="en-US" sz="2000" i="1">
                <a:solidFill>
                  <a:schemeClr val="tx2"/>
                </a:solidFill>
              </a:rPr>
              <a:t>(continued)</a:t>
            </a:r>
          </a:p>
        </p:txBody>
      </p:sp>
      <p:graphicFrame>
        <p:nvGraphicFramePr>
          <p:cNvPr id="11328" name="Object 64"/>
          <p:cNvGraphicFramePr>
            <a:graphicFrameLocks noChangeAspect="1"/>
          </p:cNvGraphicFramePr>
          <p:nvPr/>
        </p:nvGraphicFramePr>
        <p:xfrm>
          <a:off x="3530600" y="4625975"/>
          <a:ext cx="458788" cy="595313"/>
        </p:xfrm>
        <a:graphic>
          <a:graphicData uri="http://schemas.openxmlformats.org/presentationml/2006/ole">
            <p:oleObj spid="_x0000_s11328" name="Equation" r:id="rId5" imgW="164885" imgH="215619" progId="Equation.3">
              <p:embed/>
            </p:oleObj>
          </a:graphicData>
        </a:graphic>
      </p:graphicFrame>
      <p:graphicFrame>
        <p:nvGraphicFramePr>
          <p:cNvPr id="11329" name="Object 65"/>
          <p:cNvGraphicFramePr>
            <a:graphicFrameLocks noChangeAspect="1"/>
          </p:cNvGraphicFramePr>
          <p:nvPr/>
        </p:nvGraphicFramePr>
        <p:xfrm>
          <a:off x="5178425" y="4370388"/>
          <a:ext cx="528638" cy="595312"/>
        </p:xfrm>
        <a:graphic>
          <a:graphicData uri="http://schemas.openxmlformats.org/presentationml/2006/ole">
            <p:oleObj spid="_x0000_s11329" name="Equation" r:id="rId6" imgW="190335" imgH="215713" progId="Equation.3">
              <p:embed/>
            </p:oleObj>
          </a:graphicData>
        </a:graphic>
      </p:graphicFrame>
      <p:graphicFrame>
        <p:nvGraphicFramePr>
          <p:cNvPr id="11330" name="Object 66"/>
          <p:cNvGraphicFramePr>
            <a:graphicFrameLocks noChangeAspect="1"/>
          </p:cNvGraphicFramePr>
          <p:nvPr/>
        </p:nvGraphicFramePr>
        <p:xfrm>
          <a:off x="6711950" y="3895725"/>
          <a:ext cx="530225" cy="630238"/>
        </p:xfrm>
        <a:graphic>
          <a:graphicData uri="http://schemas.openxmlformats.org/presentationml/2006/ole">
            <p:oleObj spid="_x0000_s11330" name="Equation" r:id="rId7" imgW="190500" imgH="228600" progId="Equation.3">
              <p:embed/>
            </p:oleObj>
          </a:graphicData>
        </a:graphic>
      </p:graphicFrame>
      <p:graphicFrame>
        <p:nvGraphicFramePr>
          <p:cNvPr id="11331" name="Object 67"/>
          <p:cNvGraphicFramePr>
            <a:graphicFrameLocks noChangeAspect="1"/>
          </p:cNvGraphicFramePr>
          <p:nvPr/>
        </p:nvGraphicFramePr>
        <p:xfrm>
          <a:off x="7242175" y="4140200"/>
          <a:ext cx="354013" cy="523875"/>
        </p:xfrm>
        <a:graphic>
          <a:graphicData uri="http://schemas.openxmlformats.org/presentationml/2006/ole">
            <p:oleObj spid="_x0000_s11331" name="Equation" r:id="rId8" imgW="126720" imgH="190440" progId="Equation.3">
              <p:embed/>
            </p:oleObj>
          </a:graphicData>
        </a:graphic>
      </p:graphicFrame>
      <p:sp>
        <p:nvSpPr>
          <p:cNvPr id="11335" name="Slide Number Placeholder 11"/>
          <p:cNvSpPr>
            <a:spLocks noGrp="1"/>
          </p:cNvSpPr>
          <p:nvPr>
            <p:ph type="sldNum" sz="quarter" idx="11"/>
          </p:nvPr>
        </p:nvSpPr>
        <p:spPr>
          <a:noFill/>
        </p:spPr>
        <p:txBody>
          <a:bodyPr/>
          <a:lstStyle/>
          <a:p>
            <a:r>
              <a:rPr lang="en-US" smtClean="0">
                <a:latin typeface="Arial" charset="0"/>
                <a:cs typeface="Arial" charset="0"/>
              </a:rPr>
              <a:t>Ch. 15-</a:t>
            </a:r>
            <a:fld id="{E8BF9A89-268D-4147-B8BE-E9BDB0C3822F}" type="slidenum">
              <a:rPr lang="en-US" smtClean="0">
                <a:latin typeface="Arial" charset="0"/>
                <a:cs typeface="Arial" charset="0"/>
              </a:rPr>
              <a:pPr/>
              <a:t>19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150938" y="209550"/>
            <a:ext cx="7383462" cy="990600"/>
          </a:xfrm>
        </p:spPr>
        <p:txBody>
          <a:bodyPr/>
          <a:lstStyle/>
          <a:p>
            <a:pPr eaLnBrk="1" hangingPunct="1"/>
            <a:r>
              <a:rPr lang="en-US" smtClean="0"/>
              <a:t>Chapter Goals</a:t>
            </a:r>
          </a:p>
        </p:txBody>
      </p:sp>
      <p:sp>
        <p:nvSpPr>
          <p:cNvPr id="36866" name="Rectangle 3"/>
          <p:cNvSpPr>
            <a:spLocks noGrp="1" noChangeArrowheads="1"/>
          </p:cNvSpPr>
          <p:nvPr>
            <p:ph idx="1"/>
          </p:nvPr>
        </p:nvSpPr>
        <p:spPr>
          <a:xfrm>
            <a:off x="381000" y="1676400"/>
            <a:ext cx="8610600" cy="4800600"/>
          </a:xfrm>
        </p:spPr>
        <p:txBody>
          <a:bodyPr/>
          <a:lstStyle/>
          <a:p>
            <a:pPr eaLnBrk="1" hangingPunct="1">
              <a:lnSpc>
                <a:spcPct val="110000"/>
              </a:lnSpc>
              <a:buFont typeface="Wingdings" pitchFamily="2" charset="2"/>
              <a:buNone/>
            </a:pPr>
            <a:r>
              <a:rPr lang="en-US" b="1" smtClean="0"/>
              <a:t>After completing this chapter, you should be able to:</a:t>
            </a:r>
            <a:r>
              <a:rPr lang="en-US" sz="2900" smtClean="0"/>
              <a:t> </a:t>
            </a:r>
          </a:p>
          <a:p>
            <a:pPr eaLnBrk="1" hangingPunct="1">
              <a:lnSpc>
                <a:spcPct val="105000"/>
              </a:lnSpc>
              <a:spcBef>
                <a:spcPct val="30000"/>
              </a:spcBef>
            </a:pPr>
            <a:r>
              <a:rPr lang="en-US" sz="2400" smtClean="0"/>
              <a:t>Recognize situations in which to use analysis of variance</a:t>
            </a:r>
          </a:p>
          <a:p>
            <a:pPr eaLnBrk="1" hangingPunct="1">
              <a:lnSpc>
                <a:spcPct val="105000"/>
              </a:lnSpc>
              <a:spcBef>
                <a:spcPct val="30000"/>
              </a:spcBef>
            </a:pPr>
            <a:r>
              <a:rPr lang="en-US" sz="2400" smtClean="0"/>
              <a:t>Understand different analysis of variance designs</a:t>
            </a:r>
          </a:p>
          <a:p>
            <a:pPr eaLnBrk="1" hangingPunct="1">
              <a:lnSpc>
                <a:spcPct val="105000"/>
              </a:lnSpc>
              <a:spcBef>
                <a:spcPct val="30000"/>
              </a:spcBef>
            </a:pPr>
            <a:r>
              <a:rPr lang="en-US" sz="2400" smtClean="0"/>
              <a:t>Perform a one-way and two-way analysis of variance and interpret the results</a:t>
            </a:r>
          </a:p>
          <a:p>
            <a:pPr eaLnBrk="1" hangingPunct="1">
              <a:lnSpc>
                <a:spcPct val="105000"/>
              </a:lnSpc>
              <a:spcBef>
                <a:spcPct val="30000"/>
              </a:spcBef>
            </a:pPr>
            <a:r>
              <a:rPr lang="en-US" sz="2400" smtClean="0"/>
              <a:t>Conduct and interpret a Kruskal-Wallis test</a:t>
            </a:r>
          </a:p>
          <a:p>
            <a:pPr eaLnBrk="1" hangingPunct="1">
              <a:lnSpc>
                <a:spcPct val="105000"/>
              </a:lnSpc>
              <a:spcBef>
                <a:spcPct val="30000"/>
              </a:spcBef>
            </a:pPr>
            <a:r>
              <a:rPr lang="en-US" sz="2400" smtClean="0"/>
              <a:t>Analyze two-factor analysis of variance tests with more than one observation per cell</a:t>
            </a:r>
          </a:p>
        </p:txBody>
      </p:sp>
      <p:sp>
        <p:nvSpPr>
          <p:cNvPr id="36867"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36868" name="Slide Number Placeholder 5"/>
          <p:cNvSpPr>
            <a:spLocks noGrp="1"/>
          </p:cNvSpPr>
          <p:nvPr>
            <p:ph type="sldNum" sz="quarter" idx="11"/>
          </p:nvPr>
        </p:nvSpPr>
        <p:spPr>
          <a:noFill/>
        </p:spPr>
        <p:txBody>
          <a:bodyPr/>
          <a:lstStyle/>
          <a:p>
            <a:r>
              <a:rPr lang="en-US" smtClean="0">
                <a:latin typeface="Arial" charset="0"/>
                <a:cs typeface="Arial" charset="0"/>
              </a:rPr>
              <a:t>Ch. 15-</a:t>
            </a:r>
            <a:fld id="{DF95469B-BE80-44DF-A8C6-C376BC628DAC}" type="slidenum">
              <a:rPr lang="en-US" smtClean="0">
                <a:latin typeface="Arial" charset="0"/>
                <a:cs typeface="Arial" charset="0"/>
              </a:rPr>
              <a:pPr/>
              <a:t>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9" name="Rectangle 2"/>
          <p:cNvSpPr>
            <a:spLocks noGrp="1" noChangeArrowheads="1"/>
          </p:cNvSpPr>
          <p:nvPr>
            <p:ph type="title"/>
          </p:nvPr>
        </p:nvSpPr>
        <p:spPr>
          <a:xfrm>
            <a:off x="1333500" y="209550"/>
            <a:ext cx="7078663" cy="990600"/>
          </a:xfrm>
        </p:spPr>
        <p:txBody>
          <a:bodyPr/>
          <a:lstStyle/>
          <a:p>
            <a:pPr eaLnBrk="1" hangingPunct="1">
              <a:spcBef>
                <a:spcPct val="10000"/>
              </a:spcBef>
              <a:buClr>
                <a:schemeClr val="tx2"/>
              </a:buClr>
              <a:buSzPct val="75000"/>
              <a:buFont typeface="Wingdings" pitchFamily="2" charset="2"/>
              <a:buNone/>
            </a:pPr>
            <a:r>
              <a:rPr lang="en-US" smtClean="0"/>
              <a:t>Obtaining the Mean Squares</a:t>
            </a:r>
          </a:p>
        </p:txBody>
      </p:sp>
      <p:sp>
        <p:nvSpPr>
          <p:cNvPr id="12330"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graphicFrame>
        <p:nvGraphicFramePr>
          <p:cNvPr id="12326" name="Object 38"/>
          <p:cNvGraphicFramePr>
            <a:graphicFrameLocks noChangeAspect="1"/>
          </p:cNvGraphicFramePr>
          <p:nvPr/>
        </p:nvGraphicFramePr>
        <p:xfrm>
          <a:off x="2855913" y="3024188"/>
          <a:ext cx="2689225" cy="1111250"/>
        </p:xfrm>
        <a:graphic>
          <a:graphicData uri="http://schemas.openxmlformats.org/presentationml/2006/ole">
            <p:oleObj spid="_x0000_s12326" name="Equation" r:id="rId3" imgW="952087" imgH="393529" progId="Equation.3">
              <p:embed/>
            </p:oleObj>
          </a:graphicData>
        </a:graphic>
      </p:graphicFrame>
      <p:graphicFrame>
        <p:nvGraphicFramePr>
          <p:cNvPr id="12327" name="Object 39"/>
          <p:cNvGraphicFramePr>
            <a:graphicFrameLocks noChangeAspect="1"/>
          </p:cNvGraphicFramePr>
          <p:nvPr/>
        </p:nvGraphicFramePr>
        <p:xfrm>
          <a:off x="2867025" y="4513263"/>
          <a:ext cx="2473325" cy="1111250"/>
        </p:xfrm>
        <a:graphic>
          <a:graphicData uri="http://schemas.openxmlformats.org/presentationml/2006/ole">
            <p:oleObj spid="_x0000_s12327" name="Equation" r:id="rId4" imgW="875920" imgH="393529" progId="Equation.3">
              <p:embed/>
            </p:oleObj>
          </a:graphicData>
        </a:graphic>
      </p:graphicFrame>
      <p:graphicFrame>
        <p:nvGraphicFramePr>
          <p:cNvPr id="12328" name="Object 40"/>
          <p:cNvGraphicFramePr>
            <a:graphicFrameLocks noChangeAspect="1"/>
          </p:cNvGraphicFramePr>
          <p:nvPr/>
        </p:nvGraphicFramePr>
        <p:xfrm>
          <a:off x="2830513" y="1563688"/>
          <a:ext cx="2400300" cy="1111250"/>
        </p:xfrm>
        <a:graphic>
          <a:graphicData uri="http://schemas.openxmlformats.org/presentationml/2006/ole">
            <p:oleObj spid="_x0000_s12328" name="Equation" r:id="rId5" imgW="850531" imgH="393529" progId="Equation.3">
              <p:embed/>
            </p:oleObj>
          </a:graphicData>
        </a:graphic>
      </p:graphicFrame>
      <p:sp>
        <p:nvSpPr>
          <p:cNvPr id="12331" name="Slide Number Placeholder 7"/>
          <p:cNvSpPr>
            <a:spLocks noGrp="1"/>
          </p:cNvSpPr>
          <p:nvPr>
            <p:ph type="sldNum" sz="quarter" idx="11"/>
          </p:nvPr>
        </p:nvSpPr>
        <p:spPr>
          <a:noFill/>
        </p:spPr>
        <p:txBody>
          <a:bodyPr/>
          <a:lstStyle/>
          <a:p>
            <a:r>
              <a:rPr lang="en-US" smtClean="0">
                <a:latin typeface="Arial" charset="0"/>
                <a:cs typeface="Arial" charset="0"/>
              </a:rPr>
              <a:t>Ch. 15-</a:t>
            </a:r>
            <a:fld id="{AC56DDD5-9CC9-4B6F-B898-3D968C12F05B}" type="slidenum">
              <a:rPr lang="en-US" smtClean="0">
                <a:latin typeface="Arial" charset="0"/>
                <a:cs typeface="Arial" charset="0"/>
              </a:rPr>
              <a:pPr/>
              <a:t>20</a:t>
            </a:fld>
            <a:endParaRPr lang="en-US" smtClean="0">
              <a:latin typeface="Arial" charset="0"/>
              <a:cs typeface="Arial" charset="0"/>
            </a:endParaRPr>
          </a:p>
        </p:txBody>
      </p:sp>
      <p:sp>
        <p:nvSpPr>
          <p:cNvPr id="12332" name="TextBox 1"/>
          <p:cNvSpPr txBox="1">
            <a:spLocks noChangeArrowheads="1"/>
          </p:cNvSpPr>
          <p:nvPr/>
        </p:nvSpPr>
        <p:spPr bwMode="auto">
          <a:xfrm>
            <a:off x="987425" y="5749925"/>
            <a:ext cx="7974013" cy="830263"/>
          </a:xfrm>
          <a:prstGeom prst="rect">
            <a:avLst/>
          </a:prstGeom>
          <a:noFill/>
          <a:ln w="9525">
            <a:noFill/>
            <a:miter lim="800000"/>
            <a:headEnd/>
            <a:tailEnd/>
          </a:ln>
        </p:spPr>
        <p:txBody>
          <a:bodyPr>
            <a:spAutoFit/>
          </a:bodyPr>
          <a:lstStyle/>
          <a:p>
            <a:r>
              <a:rPr lang="en-US"/>
              <a:t>       Where   	n = sum of the sample sizes from all groups</a:t>
            </a:r>
          </a:p>
          <a:p>
            <a:r>
              <a:rPr lang="en-US"/>
              <a:t>		K = number of populations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41986" name="Rectangle 2"/>
          <p:cNvSpPr>
            <a:spLocks noChangeArrowheads="1"/>
          </p:cNvSpPr>
          <p:nvPr/>
        </p:nvSpPr>
        <p:spPr bwMode="auto">
          <a:xfrm>
            <a:off x="2286000" y="1670050"/>
            <a:ext cx="6629400" cy="914400"/>
          </a:xfrm>
          <a:prstGeom prst="rect">
            <a:avLst/>
          </a:prstGeom>
          <a:solidFill>
            <a:srgbClr val="C7DAF7"/>
          </a:solidFill>
          <a:ln w="9525">
            <a:noFill/>
            <a:miter lim="800000"/>
            <a:headEnd/>
            <a:tailEnd/>
          </a:ln>
        </p:spPr>
        <p:txBody>
          <a:bodyPr wrap="none" anchor="ctr"/>
          <a:lstStyle/>
          <a:p>
            <a:pPr algn="ctr"/>
            <a:endParaRPr lang="en-US"/>
          </a:p>
        </p:txBody>
      </p:sp>
      <p:sp>
        <p:nvSpPr>
          <p:cNvPr id="41987" name="Rectangle 3"/>
          <p:cNvSpPr>
            <a:spLocks noChangeArrowheads="1"/>
          </p:cNvSpPr>
          <p:nvPr/>
        </p:nvSpPr>
        <p:spPr bwMode="auto">
          <a:xfrm>
            <a:off x="533400" y="1670050"/>
            <a:ext cx="1752600" cy="3657600"/>
          </a:xfrm>
          <a:prstGeom prst="rect">
            <a:avLst/>
          </a:prstGeom>
          <a:solidFill>
            <a:srgbClr val="FDE0BD"/>
          </a:solidFill>
          <a:ln w="9525">
            <a:noFill/>
            <a:miter lim="800000"/>
            <a:headEnd/>
            <a:tailEnd/>
          </a:ln>
        </p:spPr>
        <p:txBody>
          <a:bodyPr wrap="none" anchor="ctr"/>
          <a:lstStyle/>
          <a:p>
            <a:pPr algn="ctr"/>
            <a:endParaRPr lang="en-US"/>
          </a:p>
        </p:txBody>
      </p:sp>
      <p:sp>
        <p:nvSpPr>
          <p:cNvPr id="41988" name="Rectangle 4"/>
          <p:cNvSpPr>
            <a:spLocks noChangeArrowheads="1"/>
          </p:cNvSpPr>
          <p:nvPr/>
        </p:nvSpPr>
        <p:spPr bwMode="auto">
          <a:xfrm>
            <a:off x="533400" y="1670050"/>
            <a:ext cx="8382000" cy="3657600"/>
          </a:xfrm>
          <a:prstGeom prst="rect">
            <a:avLst/>
          </a:prstGeom>
          <a:noFill/>
          <a:ln w="19050">
            <a:solidFill>
              <a:schemeClr val="tx1"/>
            </a:solidFill>
            <a:miter lim="800000"/>
            <a:headEnd/>
            <a:tailEnd/>
          </a:ln>
        </p:spPr>
        <p:txBody>
          <a:bodyPr wrap="none" anchor="ctr"/>
          <a:lstStyle/>
          <a:p>
            <a:pPr algn="ctr"/>
            <a:endParaRPr lang="en-US"/>
          </a:p>
        </p:txBody>
      </p:sp>
      <p:sp>
        <p:nvSpPr>
          <p:cNvPr id="41989" name="Rectangle 5"/>
          <p:cNvSpPr>
            <a:spLocks noChangeArrowheads="1"/>
          </p:cNvSpPr>
          <p:nvPr/>
        </p:nvSpPr>
        <p:spPr bwMode="auto">
          <a:xfrm>
            <a:off x="990600" y="436563"/>
            <a:ext cx="7721600" cy="762000"/>
          </a:xfrm>
          <a:prstGeom prst="rect">
            <a:avLst/>
          </a:prstGeom>
          <a:noFill/>
          <a:ln w="9525">
            <a:noFill/>
            <a:miter lim="800000"/>
            <a:headEnd/>
            <a:tailEnd/>
          </a:ln>
        </p:spPr>
        <p:txBody>
          <a:bodyPr lIns="85342" tIns="42672" rIns="85342" bIns="42672" anchor="b"/>
          <a:lstStyle/>
          <a:p>
            <a:pPr algn="ctr"/>
            <a:r>
              <a:rPr lang="en-US" sz="3900">
                <a:solidFill>
                  <a:schemeClr val="tx2"/>
                </a:solidFill>
              </a:rPr>
              <a:t>One-Way ANOVA Table</a:t>
            </a:r>
          </a:p>
        </p:txBody>
      </p:sp>
      <p:sp>
        <p:nvSpPr>
          <p:cNvPr id="41990" name="Rectangle 6"/>
          <p:cNvSpPr>
            <a:spLocks noChangeArrowheads="1"/>
          </p:cNvSpPr>
          <p:nvPr/>
        </p:nvSpPr>
        <p:spPr bwMode="auto">
          <a:xfrm>
            <a:off x="609600" y="1746250"/>
            <a:ext cx="1676400" cy="828675"/>
          </a:xfrm>
          <a:prstGeom prst="rect">
            <a:avLst/>
          </a:prstGeom>
          <a:noFill/>
          <a:ln w="12700">
            <a:noFill/>
            <a:miter lim="800000"/>
            <a:headEnd/>
            <a:tailEnd/>
          </a:ln>
        </p:spPr>
        <p:txBody>
          <a:bodyPr lIns="90488" tIns="44450" rIns="90488" bIns="44450">
            <a:spAutoFit/>
          </a:bodyPr>
          <a:lstStyle/>
          <a:p>
            <a:pPr eaLnBrk="0" hangingPunct="0"/>
            <a:r>
              <a:rPr lang="en-US" b="1">
                <a:solidFill>
                  <a:srgbClr val="0000FF"/>
                </a:solidFill>
              </a:rPr>
              <a:t>Source of Variation</a:t>
            </a:r>
          </a:p>
        </p:txBody>
      </p:sp>
      <p:sp>
        <p:nvSpPr>
          <p:cNvPr id="41991" name="Rectangle 7"/>
          <p:cNvSpPr>
            <a:spLocks noChangeArrowheads="1"/>
          </p:cNvSpPr>
          <p:nvPr/>
        </p:nvSpPr>
        <p:spPr bwMode="auto">
          <a:xfrm>
            <a:off x="4475163" y="1860550"/>
            <a:ext cx="468312"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df</a:t>
            </a:r>
          </a:p>
        </p:txBody>
      </p:sp>
      <p:sp>
        <p:nvSpPr>
          <p:cNvPr id="41992" name="Rectangle 8"/>
          <p:cNvSpPr>
            <a:spLocks noChangeArrowheads="1"/>
          </p:cNvSpPr>
          <p:nvPr/>
        </p:nvSpPr>
        <p:spPr bwMode="auto">
          <a:xfrm>
            <a:off x="2798763" y="1860550"/>
            <a:ext cx="587375"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SS</a:t>
            </a:r>
          </a:p>
        </p:txBody>
      </p:sp>
      <p:sp>
        <p:nvSpPr>
          <p:cNvPr id="41993" name="Rectangle 9"/>
          <p:cNvSpPr>
            <a:spLocks noChangeArrowheads="1"/>
          </p:cNvSpPr>
          <p:nvPr/>
        </p:nvSpPr>
        <p:spPr bwMode="auto">
          <a:xfrm>
            <a:off x="5638800" y="1746250"/>
            <a:ext cx="1655763" cy="819150"/>
          </a:xfrm>
          <a:prstGeom prst="rect">
            <a:avLst/>
          </a:prstGeom>
          <a:noFill/>
          <a:ln w="12700">
            <a:noFill/>
            <a:miter lim="800000"/>
            <a:headEnd/>
            <a:tailEnd/>
          </a:ln>
        </p:spPr>
        <p:txBody>
          <a:bodyPr wrap="none" lIns="90488" tIns="44450" rIns="90488" bIns="44450">
            <a:spAutoFit/>
          </a:bodyPr>
          <a:lstStyle/>
          <a:p>
            <a:pPr algn="ctr" eaLnBrk="0" hangingPunct="0"/>
            <a:r>
              <a:rPr lang="en-US" b="1">
                <a:solidFill>
                  <a:srgbClr val="000000"/>
                </a:solidFill>
              </a:rPr>
              <a:t>MS</a:t>
            </a:r>
          </a:p>
          <a:p>
            <a:pPr algn="ctr" eaLnBrk="0" hangingPunct="0"/>
            <a:r>
              <a:rPr lang="en-US" b="1">
                <a:solidFill>
                  <a:srgbClr val="000000"/>
                </a:solidFill>
              </a:rPr>
              <a:t>(Variance)</a:t>
            </a:r>
          </a:p>
        </p:txBody>
      </p:sp>
      <p:sp>
        <p:nvSpPr>
          <p:cNvPr id="41994" name="Rectangle 10"/>
          <p:cNvSpPr>
            <a:spLocks noChangeArrowheads="1"/>
          </p:cNvSpPr>
          <p:nvPr/>
        </p:nvSpPr>
        <p:spPr bwMode="auto">
          <a:xfrm>
            <a:off x="674688" y="2711450"/>
            <a:ext cx="1535112" cy="828675"/>
          </a:xfrm>
          <a:prstGeom prst="rect">
            <a:avLst/>
          </a:prstGeom>
          <a:noFill/>
          <a:ln w="12700">
            <a:noFill/>
            <a:miter lim="800000"/>
            <a:headEnd/>
            <a:tailEnd/>
          </a:ln>
        </p:spPr>
        <p:txBody>
          <a:bodyPr lIns="90488" tIns="44450" rIns="90488" bIns="44450">
            <a:spAutoFit/>
          </a:bodyPr>
          <a:lstStyle/>
          <a:p>
            <a:pPr eaLnBrk="0" hangingPunct="0"/>
            <a:r>
              <a:rPr lang="en-US" b="1">
                <a:solidFill>
                  <a:srgbClr val="0000FF"/>
                </a:solidFill>
              </a:rPr>
              <a:t>Between Groups</a:t>
            </a:r>
          </a:p>
        </p:txBody>
      </p:sp>
      <p:sp>
        <p:nvSpPr>
          <p:cNvPr id="41995" name="Rectangle 11"/>
          <p:cNvSpPr>
            <a:spLocks noChangeArrowheads="1"/>
          </p:cNvSpPr>
          <p:nvPr/>
        </p:nvSpPr>
        <p:spPr bwMode="auto">
          <a:xfrm>
            <a:off x="2667000" y="2889250"/>
            <a:ext cx="823913"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SSG</a:t>
            </a:r>
          </a:p>
        </p:txBody>
      </p:sp>
      <p:sp>
        <p:nvSpPr>
          <p:cNvPr id="41996" name="Rectangle 12"/>
          <p:cNvSpPr>
            <a:spLocks noChangeArrowheads="1"/>
          </p:cNvSpPr>
          <p:nvPr/>
        </p:nvSpPr>
        <p:spPr bwMode="auto">
          <a:xfrm>
            <a:off x="5410200" y="2889250"/>
            <a:ext cx="1136650"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MSG =</a:t>
            </a:r>
          </a:p>
        </p:txBody>
      </p:sp>
      <p:sp>
        <p:nvSpPr>
          <p:cNvPr id="41997" name="Rectangle 13"/>
          <p:cNvSpPr>
            <a:spLocks noChangeArrowheads="1"/>
          </p:cNvSpPr>
          <p:nvPr/>
        </p:nvSpPr>
        <p:spPr bwMode="auto">
          <a:xfrm>
            <a:off x="674688" y="3621088"/>
            <a:ext cx="1458912" cy="828675"/>
          </a:xfrm>
          <a:prstGeom prst="rect">
            <a:avLst/>
          </a:prstGeom>
          <a:noFill/>
          <a:ln w="12700">
            <a:noFill/>
            <a:miter lim="800000"/>
            <a:headEnd/>
            <a:tailEnd/>
          </a:ln>
        </p:spPr>
        <p:txBody>
          <a:bodyPr lIns="90488" tIns="44450" rIns="90488" bIns="44450">
            <a:spAutoFit/>
          </a:bodyPr>
          <a:lstStyle/>
          <a:p>
            <a:pPr eaLnBrk="0" hangingPunct="0"/>
            <a:r>
              <a:rPr lang="en-US" b="1">
                <a:solidFill>
                  <a:srgbClr val="0000FF"/>
                </a:solidFill>
              </a:rPr>
              <a:t>Within Groups</a:t>
            </a:r>
          </a:p>
        </p:txBody>
      </p:sp>
      <p:sp>
        <p:nvSpPr>
          <p:cNvPr id="41998" name="Rectangle 14"/>
          <p:cNvSpPr>
            <a:spLocks noChangeArrowheads="1"/>
          </p:cNvSpPr>
          <p:nvPr/>
        </p:nvSpPr>
        <p:spPr bwMode="auto">
          <a:xfrm>
            <a:off x="4267200" y="3803650"/>
            <a:ext cx="857250"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n - K</a:t>
            </a:r>
          </a:p>
        </p:txBody>
      </p:sp>
      <p:sp>
        <p:nvSpPr>
          <p:cNvPr id="41999" name="Rectangle 15"/>
          <p:cNvSpPr>
            <a:spLocks noChangeArrowheads="1"/>
          </p:cNvSpPr>
          <p:nvPr/>
        </p:nvSpPr>
        <p:spPr bwMode="auto">
          <a:xfrm>
            <a:off x="2667000" y="3803650"/>
            <a:ext cx="874713"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SSW</a:t>
            </a:r>
          </a:p>
        </p:txBody>
      </p:sp>
      <p:sp>
        <p:nvSpPr>
          <p:cNvPr id="42000" name="Rectangle 16"/>
          <p:cNvSpPr>
            <a:spLocks noChangeArrowheads="1"/>
          </p:cNvSpPr>
          <p:nvPr/>
        </p:nvSpPr>
        <p:spPr bwMode="auto">
          <a:xfrm>
            <a:off x="5410200" y="3803650"/>
            <a:ext cx="1187450"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MSW =</a:t>
            </a:r>
          </a:p>
        </p:txBody>
      </p:sp>
      <p:sp>
        <p:nvSpPr>
          <p:cNvPr id="42001" name="Rectangle 17"/>
          <p:cNvSpPr>
            <a:spLocks noChangeArrowheads="1"/>
          </p:cNvSpPr>
          <p:nvPr/>
        </p:nvSpPr>
        <p:spPr bwMode="auto">
          <a:xfrm>
            <a:off x="762000" y="4641850"/>
            <a:ext cx="893763" cy="458788"/>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FF"/>
                </a:solidFill>
              </a:rPr>
              <a:t>Total</a:t>
            </a:r>
          </a:p>
        </p:txBody>
      </p:sp>
      <p:sp>
        <p:nvSpPr>
          <p:cNvPr id="42002" name="Rectangle 18"/>
          <p:cNvSpPr>
            <a:spLocks noChangeArrowheads="1"/>
          </p:cNvSpPr>
          <p:nvPr/>
        </p:nvSpPr>
        <p:spPr bwMode="auto">
          <a:xfrm>
            <a:off x="4267200" y="4641850"/>
            <a:ext cx="806450"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n - 1</a:t>
            </a:r>
          </a:p>
        </p:txBody>
      </p:sp>
      <p:sp>
        <p:nvSpPr>
          <p:cNvPr id="42003" name="Rectangle 19"/>
          <p:cNvSpPr>
            <a:spLocks noChangeArrowheads="1"/>
          </p:cNvSpPr>
          <p:nvPr/>
        </p:nvSpPr>
        <p:spPr bwMode="auto">
          <a:xfrm>
            <a:off x="2278063" y="4489450"/>
            <a:ext cx="1695450" cy="819150"/>
          </a:xfrm>
          <a:prstGeom prst="rect">
            <a:avLst/>
          </a:prstGeom>
          <a:noFill/>
          <a:ln w="12700">
            <a:noFill/>
            <a:miter lim="800000"/>
            <a:headEnd/>
            <a:tailEnd/>
          </a:ln>
        </p:spPr>
        <p:txBody>
          <a:bodyPr wrap="none" lIns="90488" tIns="44450" rIns="90488" bIns="44450">
            <a:spAutoFit/>
          </a:bodyPr>
          <a:lstStyle/>
          <a:p>
            <a:pPr algn="ctr" eaLnBrk="0" hangingPunct="0"/>
            <a:r>
              <a:rPr lang="en-US" b="1">
                <a:solidFill>
                  <a:srgbClr val="000000"/>
                </a:solidFill>
              </a:rPr>
              <a:t>SST =</a:t>
            </a:r>
          </a:p>
          <a:p>
            <a:pPr algn="ctr" eaLnBrk="0" hangingPunct="0"/>
            <a:r>
              <a:rPr lang="en-US" b="1">
                <a:solidFill>
                  <a:srgbClr val="000000"/>
                </a:solidFill>
              </a:rPr>
              <a:t>SSG+SSW</a:t>
            </a:r>
          </a:p>
        </p:txBody>
      </p:sp>
      <p:sp>
        <p:nvSpPr>
          <p:cNvPr id="42004" name="Rectangle 20"/>
          <p:cNvSpPr>
            <a:spLocks noChangeArrowheads="1"/>
          </p:cNvSpPr>
          <p:nvPr/>
        </p:nvSpPr>
        <p:spPr bwMode="auto">
          <a:xfrm>
            <a:off x="4267200" y="2889250"/>
            <a:ext cx="841375"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K - 1</a:t>
            </a:r>
          </a:p>
        </p:txBody>
      </p:sp>
      <p:sp>
        <p:nvSpPr>
          <p:cNvPr id="42005" name="Line 21"/>
          <p:cNvSpPr>
            <a:spLocks noChangeShapeType="1"/>
          </p:cNvSpPr>
          <p:nvPr/>
        </p:nvSpPr>
        <p:spPr bwMode="auto">
          <a:xfrm>
            <a:off x="2286000" y="1670050"/>
            <a:ext cx="0" cy="3657600"/>
          </a:xfrm>
          <a:prstGeom prst="line">
            <a:avLst/>
          </a:prstGeom>
          <a:noFill/>
          <a:ln w="19050">
            <a:solidFill>
              <a:schemeClr val="tx1"/>
            </a:solidFill>
            <a:miter lim="800000"/>
            <a:headEnd/>
            <a:tailEnd/>
          </a:ln>
        </p:spPr>
        <p:txBody>
          <a:bodyPr wrap="none"/>
          <a:lstStyle/>
          <a:p>
            <a:endParaRPr lang="en-US"/>
          </a:p>
        </p:txBody>
      </p:sp>
      <p:sp>
        <p:nvSpPr>
          <p:cNvPr id="42006" name="Line 22"/>
          <p:cNvSpPr>
            <a:spLocks noChangeShapeType="1"/>
          </p:cNvSpPr>
          <p:nvPr/>
        </p:nvSpPr>
        <p:spPr bwMode="auto">
          <a:xfrm>
            <a:off x="3962400" y="1670050"/>
            <a:ext cx="0" cy="3657600"/>
          </a:xfrm>
          <a:prstGeom prst="line">
            <a:avLst/>
          </a:prstGeom>
          <a:noFill/>
          <a:ln w="19050">
            <a:solidFill>
              <a:schemeClr val="tx1"/>
            </a:solidFill>
            <a:miter lim="800000"/>
            <a:headEnd/>
            <a:tailEnd/>
          </a:ln>
        </p:spPr>
        <p:txBody>
          <a:bodyPr wrap="none"/>
          <a:lstStyle/>
          <a:p>
            <a:endParaRPr lang="en-US"/>
          </a:p>
        </p:txBody>
      </p:sp>
      <p:sp>
        <p:nvSpPr>
          <p:cNvPr id="42007" name="Line 23"/>
          <p:cNvSpPr>
            <a:spLocks noChangeShapeType="1"/>
          </p:cNvSpPr>
          <p:nvPr/>
        </p:nvSpPr>
        <p:spPr bwMode="auto">
          <a:xfrm>
            <a:off x="5486400" y="1670050"/>
            <a:ext cx="0" cy="3657600"/>
          </a:xfrm>
          <a:prstGeom prst="line">
            <a:avLst/>
          </a:prstGeom>
          <a:noFill/>
          <a:ln w="19050">
            <a:solidFill>
              <a:schemeClr val="tx1"/>
            </a:solidFill>
            <a:miter lim="800000"/>
            <a:headEnd/>
            <a:tailEnd/>
          </a:ln>
        </p:spPr>
        <p:txBody>
          <a:bodyPr wrap="none"/>
          <a:lstStyle/>
          <a:p>
            <a:endParaRPr lang="en-US"/>
          </a:p>
        </p:txBody>
      </p:sp>
      <p:sp>
        <p:nvSpPr>
          <p:cNvPr id="42008" name="Line 24"/>
          <p:cNvSpPr>
            <a:spLocks noChangeShapeType="1"/>
          </p:cNvSpPr>
          <p:nvPr/>
        </p:nvSpPr>
        <p:spPr bwMode="auto">
          <a:xfrm>
            <a:off x="7315200" y="1670050"/>
            <a:ext cx="0" cy="3657600"/>
          </a:xfrm>
          <a:prstGeom prst="line">
            <a:avLst/>
          </a:prstGeom>
          <a:noFill/>
          <a:ln w="19050">
            <a:solidFill>
              <a:schemeClr val="tx1"/>
            </a:solidFill>
            <a:miter lim="800000"/>
            <a:headEnd/>
            <a:tailEnd/>
          </a:ln>
        </p:spPr>
        <p:txBody>
          <a:bodyPr wrap="none"/>
          <a:lstStyle/>
          <a:p>
            <a:endParaRPr lang="en-US"/>
          </a:p>
        </p:txBody>
      </p:sp>
      <p:sp>
        <p:nvSpPr>
          <p:cNvPr id="42009" name="Line 25"/>
          <p:cNvSpPr>
            <a:spLocks noChangeShapeType="1"/>
          </p:cNvSpPr>
          <p:nvPr/>
        </p:nvSpPr>
        <p:spPr bwMode="auto">
          <a:xfrm>
            <a:off x="533400" y="2584450"/>
            <a:ext cx="8382000" cy="0"/>
          </a:xfrm>
          <a:prstGeom prst="line">
            <a:avLst/>
          </a:prstGeom>
          <a:noFill/>
          <a:ln w="19050">
            <a:solidFill>
              <a:schemeClr val="tx1"/>
            </a:solidFill>
            <a:miter lim="800000"/>
            <a:headEnd/>
            <a:tailEnd/>
          </a:ln>
        </p:spPr>
        <p:txBody>
          <a:bodyPr wrap="none"/>
          <a:lstStyle/>
          <a:p>
            <a:endParaRPr lang="en-US"/>
          </a:p>
        </p:txBody>
      </p:sp>
      <p:sp>
        <p:nvSpPr>
          <p:cNvPr id="42010" name="Line 26"/>
          <p:cNvSpPr>
            <a:spLocks noChangeShapeType="1"/>
          </p:cNvSpPr>
          <p:nvPr/>
        </p:nvSpPr>
        <p:spPr bwMode="auto">
          <a:xfrm>
            <a:off x="533400" y="3575050"/>
            <a:ext cx="6781800" cy="0"/>
          </a:xfrm>
          <a:prstGeom prst="line">
            <a:avLst/>
          </a:prstGeom>
          <a:noFill/>
          <a:ln w="19050">
            <a:solidFill>
              <a:schemeClr val="tx1"/>
            </a:solidFill>
            <a:miter lim="800000"/>
            <a:headEnd/>
            <a:tailEnd/>
          </a:ln>
        </p:spPr>
        <p:txBody>
          <a:bodyPr wrap="none"/>
          <a:lstStyle/>
          <a:p>
            <a:endParaRPr lang="en-US"/>
          </a:p>
        </p:txBody>
      </p:sp>
      <p:sp>
        <p:nvSpPr>
          <p:cNvPr id="42011" name="Line 27"/>
          <p:cNvSpPr>
            <a:spLocks noChangeShapeType="1"/>
          </p:cNvSpPr>
          <p:nvPr/>
        </p:nvSpPr>
        <p:spPr bwMode="auto">
          <a:xfrm>
            <a:off x="533400" y="4489450"/>
            <a:ext cx="6781800" cy="0"/>
          </a:xfrm>
          <a:prstGeom prst="line">
            <a:avLst/>
          </a:prstGeom>
          <a:noFill/>
          <a:ln w="19050">
            <a:solidFill>
              <a:schemeClr val="tx1"/>
            </a:solidFill>
            <a:miter lim="800000"/>
            <a:headEnd/>
            <a:tailEnd/>
          </a:ln>
        </p:spPr>
        <p:txBody>
          <a:bodyPr wrap="none"/>
          <a:lstStyle/>
          <a:p>
            <a:endParaRPr lang="en-US"/>
          </a:p>
        </p:txBody>
      </p:sp>
      <p:sp>
        <p:nvSpPr>
          <p:cNvPr id="42012" name="Rectangle 28"/>
          <p:cNvSpPr>
            <a:spLocks noChangeArrowheads="1"/>
          </p:cNvSpPr>
          <p:nvPr/>
        </p:nvSpPr>
        <p:spPr bwMode="auto">
          <a:xfrm>
            <a:off x="7974013" y="2736850"/>
            <a:ext cx="874712"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MSG</a:t>
            </a:r>
          </a:p>
        </p:txBody>
      </p:sp>
      <p:sp>
        <p:nvSpPr>
          <p:cNvPr id="42013" name="Rectangle 29"/>
          <p:cNvSpPr>
            <a:spLocks noChangeArrowheads="1"/>
          </p:cNvSpPr>
          <p:nvPr/>
        </p:nvSpPr>
        <p:spPr bwMode="auto">
          <a:xfrm>
            <a:off x="7934325" y="3181350"/>
            <a:ext cx="925513"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MSW</a:t>
            </a:r>
          </a:p>
        </p:txBody>
      </p:sp>
      <p:sp>
        <p:nvSpPr>
          <p:cNvPr id="42014" name="Line 30"/>
          <p:cNvSpPr>
            <a:spLocks noChangeShapeType="1"/>
          </p:cNvSpPr>
          <p:nvPr/>
        </p:nvSpPr>
        <p:spPr bwMode="auto">
          <a:xfrm>
            <a:off x="8010525" y="3181350"/>
            <a:ext cx="838200" cy="0"/>
          </a:xfrm>
          <a:prstGeom prst="line">
            <a:avLst/>
          </a:prstGeom>
          <a:noFill/>
          <a:ln w="28575">
            <a:solidFill>
              <a:schemeClr val="tx1"/>
            </a:solidFill>
            <a:round/>
            <a:headEnd/>
            <a:tailEnd/>
          </a:ln>
        </p:spPr>
        <p:txBody>
          <a:bodyPr wrap="none" anchor="ctr"/>
          <a:lstStyle/>
          <a:p>
            <a:endParaRPr lang="en-US"/>
          </a:p>
        </p:txBody>
      </p:sp>
      <p:sp>
        <p:nvSpPr>
          <p:cNvPr id="42015" name="Rectangle 31"/>
          <p:cNvSpPr>
            <a:spLocks noChangeArrowheads="1"/>
          </p:cNvSpPr>
          <p:nvPr/>
        </p:nvSpPr>
        <p:spPr bwMode="auto">
          <a:xfrm>
            <a:off x="7543800" y="1898650"/>
            <a:ext cx="1111250"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F ratio</a:t>
            </a:r>
          </a:p>
        </p:txBody>
      </p:sp>
      <p:sp>
        <p:nvSpPr>
          <p:cNvPr id="42016" name="Text Box 32"/>
          <p:cNvSpPr txBox="1">
            <a:spLocks noChangeArrowheads="1"/>
          </p:cNvSpPr>
          <p:nvPr/>
        </p:nvSpPr>
        <p:spPr bwMode="auto">
          <a:xfrm>
            <a:off x="3657600" y="5546725"/>
            <a:ext cx="5105400" cy="1001713"/>
          </a:xfrm>
          <a:prstGeom prst="rect">
            <a:avLst/>
          </a:prstGeom>
          <a:noFill/>
          <a:ln w="12700">
            <a:noFill/>
            <a:miter lim="800000"/>
            <a:headEnd/>
            <a:tailEnd/>
          </a:ln>
        </p:spPr>
        <p:txBody>
          <a:bodyPr>
            <a:spAutoFit/>
          </a:bodyPr>
          <a:lstStyle/>
          <a:p>
            <a:pPr eaLnBrk="0" hangingPunct="0">
              <a:lnSpc>
                <a:spcPct val="75000"/>
              </a:lnSpc>
              <a:spcBef>
                <a:spcPct val="35000"/>
              </a:spcBef>
            </a:pPr>
            <a:r>
              <a:rPr lang="en-US" sz="2000"/>
              <a:t>K = number of groups</a:t>
            </a:r>
          </a:p>
          <a:p>
            <a:pPr eaLnBrk="0" hangingPunct="0">
              <a:lnSpc>
                <a:spcPct val="75000"/>
              </a:lnSpc>
              <a:spcBef>
                <a:spcPct val="35000"/>
              </a:spcBef>
            </a:pPr>
            <a:r>
              <a:rPr lang="en-US" sz="2000"/>
              <a:t>n = sum of the sample sizes from all groups</a:t>
            </a:r>
          </a:p>
          <a:p>
            <a:pPr eaLnBrk="0" hangingPunct="0">
              <a:lnSpc>
                <a:spcPct val="75000"/>
              </a:lnSpc>
              <a:spcBef>
                <a:spcPct val="35000"/>
              </a:spcBef>
            </a:pPr>
            <a:r>
              <a:rPr lang="en-US" sz="2000"/>
              <a:t>df = degrees of freedom</a:t>
            </a:r>
          </a:p>
        </p:txBody>
      </p:sp>
      <p:sp>
        <p:nvSpPr>
          <p:cNvPr id="42017" name="Rectangle 33"/>
          <p:cNvSpPr>
            <a:spLocks noChangeArrowheads="1"/>
          </p:cNvSpPr>
          <p:nvPr/>
        </p:nvSpPr>
        <p:spPr bwMode="auto">
          <a:xfrm>
            <a:off x="6400800" y="2660650"/>
            <a:ext cx="823913"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SSG</a:t>
            </a:r>
          </a:p>
        </p:txBody>
      </p:sp>
      <p:sp>
        <p:nvSpPr>
          <p:cNvPr id="42018" name="Rectangle 34"/>
          <p:cNvSpPr>
            <a:spLocks noChangeArrowheads="1"/>
          </p:cNvSpPr>
          <p:nvPr/>
        </p:nvSpPr>
        <p:spPr bwMode="auto">
          <a:xfrm>
            <a:off x="6400800" y="3117850"/>
            <a:ext cx="841375"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K - 1</a:t>
            </a:r>
          </a:p>
        </p:txBody>
      </p:sp>
      <p:sp>
        <p:nvSpPr>
          <p:cNvPr id="42019" name="Line 35"/>
          <p:cNvSpPr>
            <a:spLocks noChangeShapeType="1"/>
          </p:cNvSpPr>
          <p:nvPr/>
        </p:nvSpPr>
        <p:spPr bwMode="auto">
          <a:xfrm>
            <a:off x="6477000" y="3117850"/>
            <a:ext cx="685800" cy="0"/>
          </a:xfrm>
          <a:prstGeom prst="line">
            <a:avLst/>
          </a:prstGeom>
          <a:noFill/>
          <a:ln w="28575">
            <a:solidFill>
              <a:schemeClr val="tx1"/>
            </a:solidFill>
            <a:round/>
            <a:headEnd/>
            <a:tailEnd/>
          </a:ln>
        </p:spPr>
        <p:txBody>
          <a:bodyPr wrap="none" anchor="ctr"/>
          <a:lstStyle/>
          <a:p>
            <a:endParaRPr lang="en-US"/>
          </a:p>
        </p:txBody>
      </p:sp>
      <p:sp>
        <p:nvSpPr>
          <p:cNvPr id="42020" name="Rectangle 36"/>
          <p:cNvSpPr>
            <a:spLocks noChangeArrowheads="1"/>
          </p:cNvSpPr>
          <p:nvPr/>
        </p:nvSpPr>
        <p:spPr bwMode="auto">
          <a:xfrm>
            <a:off x="6477000" y="3575050"/>
            <a:ext cx="874713"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SSW</a:t>
            </a:r>
          </a:p>
        </p:txBody>
      </p:sp>
      <p:sp>
        <p:nvSpPr>
          <p:cNvPr id="42021" name="Rectangle 37"/>
          <p:cNvSpPr>
            <a:spLocks noChangeArrowheads="1"/>
          </p:cNvSpPr>
          <p:nvPr/>
        </p:nvSpPr>
        <p:spPr bwMode="auto">
          <a:xfrm>
            <a:off x="6477000" y="4032250"/>
            <a:ext cx="857250"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n - K</a:t>
            </a:r>
          </a:p>
        </p:txBody>
      </p:sp>
      <p:sp>
        <p:nvSpPr>
          <p:cNvPr id="42022" name="Line 38"/>
          <p:cNvSpPr>
            <a:spLocks noChangeShapeType="1"/>
          </p:cNvSpPr>
          <p:nvPr/>
        </p:nvSpPr>
        <p:spPr bwMode="auto">
          <a:xfrm>
            <a:off x="6553200" y="4032250"/>
            <a:ext cx="685800" cy="0"/>
          </a:xfrm>
          <a:prstGeom prst="line">
            <a:avLst/>
          </a:prstGeom>
          <a:noFill/>
          <a:ln w="28575">
            <a:solidFill>
              <a:schemeClr val="tx1"/>
            </a:solidFill>
            <a:round/>
            <a:headEnd/>
            <a:tailEnd/>
          </a:ln>
        </p:spPr>
        <p:txBody>
          <a:bodyPr wrap="none" anchor="ctr"/>
          <a:lstStyle/>
          <a:p>
            <a:endParaRPr lang="en-US"/>
          </a:p>
        </p:txBody>
      </p:sp>
      <p:sp>
        <p:nvSpPr>
          <p:cNvPr id="42023" name="Rectangle 39"/>
          <p:cNvSpPr>
            <a:spLocks noChangeArrowheads="1"/>
          </p:cNvSpPr>
          <p:nvPr/>
        </p:nvSpPr>
        <p:spPr bwMode="auto">
          <a:xfrm>
            <a:off x="7391400" y="2965450"/>
            <a:ext cx="628650"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000000"/>
                </a:solidFill>
              </a:rPr>
              <a:t>F =</a:t>
            </a:r>
          </a:p>
        </p:txBody>
      </p:sp>
      <p:sp>
        <p:nvSpPr>
          <p:cNvPr id="42024" name="Slide Number Placeholder 41"/>
          <p:cNvSpPr>
            <a:spLocks noGrp="1"/>
          </p:cNvSpPr>
          <p:nvPr>
            <p:ph type="sldNum" sz="quarter" idx="11"/>
          </p:nvPr>
        </p:nvSpPr>
        <p:spPr>
          <a:noFill/>
        </p:spPr>
        <p:txBody>
          <a:bodyPr/>
          <a:lstStyle/>
          <a:p>
            <a:r>
              <a:rPr lang="en-US" smtClean="0">
                <a:latin typeface="Arial" charset="0"/>
                <a:cs typeface="Arial" charset="0"/>
              </a:rPr>
              <a:t>Ch. 15-</a:t>
            </a:r>
            <a:fld id="{EFEEDA26-737B-41B0-99F5-584F185B847D}" type="slidenum">
              <a:rPr lang="en-US" smtClean="0">
                <a:latin typeface="Arial" charset="0"/>
                <a:cs typeface="Arial" charset="0"/>
              </a:rPr>
              <a:pPr/>
              <a:t>21</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6" name="Rectangle 3"/>
          <p:cNvSpPr>
            <a:spLocks noGrp="1" noChangeArrowheads="1"/>
          </p:cNvSpPr>
          <p:nvPr>
            <p:ph type="title"/>
          </p:nvPr>
        </p:nvSpPr>
        <p:spPr>
          <a:xfrm>
            <a:off x="990600" y="173038"/>
            <a:ext cx="7793038" cy="1066800"/>
          </a:xfrm>
        </p:spPr>
        <p:txBody>
          <a:bodyPr/>
          <a:lstStyle/>
          <a:p>
            <a:pPr eaLnBrk="1" hangingPunct="1">
              <a:lnSpc>
                <a:spcPct val="80000"/>
              </a:lnSpc>
              <a:spcBef>
                <a:spcPct val="10000"/>
              </a:spcBef>
              <a:buClr>
                <a:schemeClr val="tx2"/>
              </a:buClr>
              <a:buSzPct val="75000"/>
              <a:buFont typeface="Wingdings" pitchFamily="2" charset="2"/>
              <a:buNone/>
            </a:pPr>
            <a:r>
              <a:rPr lang="en-US" smtClean="0"/>
              <a:t>One-Factor ANOVA</a:t>
            </a:r>
            <a:br>
              <a:rPr lang="en-US" smtClean="0"/>
            </a:br>
            <a:r>
              <a:rPr lang="en-US" smtClean="0"/>
              <a:t>F Test Statistic</a:t>
            </a:r>
          </a:p>
        </p:txBody>
      </p:sp>
      <p:sp>
        <p:nvSpPr>
          <p:cNvPr id="13337" name="Rectangle 4"/>
          <p:cNvSpPr>
            <a:spLocks noGrp="1" noChangeArrowheads="1"/>
          </p:cNvSpPr>
          <p:nvPr>
            <p:ph idx="1"/>
          </p:nvPr>
        </p:nvSpPr>
        <p:spPr>
          <a:xfrm>
            <a:off x="762000" y="2819400"/>
            <a:ext cx="8153400" cy="3541713"/>
          </a:xfrm>
        </p:spPr>
        <p:txBody>
          <a:bodyPr/>
          <a:lstStyle/>
          <a:p>
            <a:pPr eaLnBrk="1" hangingPunct="1"/>
            <a:r>
              <a:rPr lang="en-US" sz="2500" smtClean="0"/>
              <a:t>Test statistic</a:t>
            </a:r>
          </a:p>
          <a:p>
            <a:pPr lvl="1" eaLnBrk="1" hangingPunct="1">
              <a:lnSpc>
                <a:spcPct val="120000"/>
              </a:lnSpc>
              <a:buFont typeface="Wingdings" pitchFamily="2" charset="2"/>
              <a:buNone/>
            </a:pPr>
            <a:r>
              <a:rPr lang="en-US" sz="2500" smtClean="0"/>
              <a:t> </a:t>
            </a:r>
          </a:p>
          <a:p>
            <a:pPr lvl="1" eaLnBrk="1" hangingPunct="1"/>
            <a:endParaRPr lang="en-US" sz="2500" smtClean="0"/>
          </a:p>
          <a:p>
            <a:pPr lvl="2" eaLnBrk="1" hangingPunct="1">
              <a:buFont typeface="Wingdings" pitchFamily="2" charset="2"/>
              <a:buNone/>
            </a:pPr>
            <a:r>
              <a:rPr lang="en-US" sz="1900" i="1" smtClean="0"/>
              <a:t>		MSG</a:t>
            </a:r>
            <a:r>
              <a:rPr lang="en-US" sz="1900" smtClean="0"/>
              <a:t> is mean squares </a:t>
            </a:r>
            <a:r>
              <a:rPr lang="en-US" sz="1900" smtClean="0">
                <a:solidFill>
                  <a:srgbClr val="0000FF"/>
                </a:solidFill>
              </a:rPr>
              <a:t>between </a:t>
            </a:r>
            <a:r>
              <a:rPr lang="en-US" sz="1900" smtClean="0"/>
              <a:t>variances</a:t>
            </a:r>
          </a:p>
          <a:p>
            <a:pPr lvl="2" eaLnBrk="1" hangingPunct="1">
              <a:buFont typeface="Wingdings" pitchFamily="2" charset="2"/>
              <a:buNone/>
            </a:pPr>
            <a:r>
              <a:rPr lang="en-US" sz="1900" i="1" smtClean="0"/>
              <a:t>		MSW</a:t>
            </a:r>
            <a:r>
              <a:rPr lang="en-US" sz="1900" smtClean="0"/>
              <a:t> is mean squares </a:t>
            </a:r>
            <a:r>
              <a:rPr lang="en-US" sz="1900" smtClean="0">
                <a:solidFill>
                  <a:srgbClr val="0000FF"/>
                </a:solidFill>
              </a:rPr>
              <a:t>within </a:t>
            </a:r>
            <a:r>
              <a:rPr lang="en-US" sz="1900" smtClean="0"/>
              <a:t>variances</a:t>
            </a:r>
          </a:p>
          <a:p>
            <a:pPr eaLnBrk="1" hangingPunct="1">
              <a:lnSpc>
                <a:spcPct val="120000"/>
              </a:lnSpc>
            </a:pPr>
            <a:r>
              <a:rPr lang="en-US" sz="2500" smtClean="0"/>
              <a:t>Degrees of freedom</a:t>
            </a:r>
          </a:p>
          <a:p>
            <a:pPr lvl="1" eaLnBrk="1" hangingPunct="1"/>
            <a:r>
              <a:rPr lang="en-US" sz="2100" smtClean="0"/>
              <a:t>df</a:t>
            </a:r>
            <a:r>
              <a:rPr lang="en-US" sz="2100" baseline="-25000" smtClean="0"/>
              <a:t>1</a:t>
            </a:r>
            <a:r>
              <a:rPr lang="en-US" sz="2100" smtClean="0"/>
              <a:t> = K – 1        (K = number of groups)</a:t>
            </a:r>
          </a:p>
          <a:p>
            <a:pPr lvl="1" eaLnBrk="1" hangingPunct="1"/>
            <a:r>
              <a:rPr lang="en-US" sz="2100" smtClean="0"/>
              <a:t>df</a:t>
            </a:r>
            <a:r>
              <a:rPr lang="en-US" sz="2100" baseline="-25000" smtClean="0"/>
              <a:t>2</a:t>
            </a:r>
            <a:r>
              <a:rPr lang="en-US" sz="2100" smtClean="0"/>
              <a:t> = n – K        (n = sum of sample sizes from all groups)</a:t>
            </a:r>
          </a:p>
        </p:txBody>
      </p:sp>
      <p:sp>
        <p:nvSpPr>
          <p:cNvPr id="13338"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13339" name="Rectangle 2"/>
          <p:cNvSpPr>
            <a:spLocks noChangeArrowheads="1"/>
          </p:cNvSpPr>
          <p:nvPr/>
        </p:nvSpPr>
        <p:spPr bwMode="auto">
          <a:xfrm>
            <a:off x="3429000" y="2819400"/>
            <a:ext cx="2362200" cy="1219200"/>
          </a:xfrm>
          <a:prstGeom prst="rect">
            <a:avLst/>
          </a:prstGeom>
          <a:solidFill>
            <a:srgbClr val="FDE0BD"/>
          </a:solidFill>
          <a:ln w="9525">
            <a:solidFill>
              <a:schemeClr val="tx1"/>
            </a:solidFill>
            <a:miter lim="800000"/>
            <a:headEnd/>
            <a:tailEnd/>
          </a:ln>
        </p:spPr>
        <p:txBody>
          <a:bodyPr wrap="none" anchor="ctr"/>
          <a:lstStyle/>
          <a:p>
            <a:pPr algn="ctr"/>
            <a:endParaRPr lang="en-US"/>
          </a:p>
        </p:txBody>
      </p:sp>
      <p:graphicFrame>
        <p:nvGraphicFramePr>
          <p:cNvPr id="13334" name="Object 22"/>
          <p:cNvGraphicFramePr>
            <a:graphicFrameLocks noChangeAspect="1"/>
          </p:cNvGraphicFramePr>
          <p:nvPr/>
        </p:nvGraphicFramePr>
        <p:xfrm>
          <a:off x="0" y="0"/>
          <a:ext cx="914400" cy="198438"/>
        </p:xfrm>
        <a:graphic>
          <a:graphicData uri="http://schemas.openxmlformats.org/presentationml/2006/ole">
            <p:oleObj spid="_x0000_s13334" name="Equation" r:id="rId3" imgW="435285" imgH="677109" progId="Equation.DSMT4">
              <p:embed/>
            </p:oleObj>
          </a:graphicData>
        </a:graphic>
      </p:graphicFrame>
      <p:graphicFrame>
        <p:nvGraphicFramePr>
          <p:cNvPr id="13335" name="Object 23"/>
          <p:cNvGraphicFramePr>
            <a:graphicFrameLocks noChangeAspect="1"/>
          </p:cNvGraphicFramePr>
          <p:nvPr/>
        </p:nvGraphicFramePr>
        <p:xfrm>
          <a:off x="3675063" y="2895600"/>
          <a:ext cx="1944687" cy="1111250"/>
        </p:xfrm>
        <a:graphic>
          <a:graphicData uri="http://schemas.openxmlformats.org/presentationml/2006/ole">
            <p:oleObj spid="_x0000_s13335" name="Equation" r:id="rId4" imgW="685800" imgH="393700" progId="Equation.3">
              <p:embed/>
            </p:oleObj>
          </a:graphicData>
        </a:graphic>
      </p:graphicFrame>
      <p:sp>
        <p:nvSpPr>
          <p:cNvPr id="13340" name="Text Box 7"/>
          <p:cNvSpPr txBox="1">
            <a:spLocks noChangeArrowheads="1"/>
          </p:cNvSpPr>
          <p:nvPr/>
        </p:nvSpPr>
        <p:spPr bwMode="auto">
          <a:xfrm>
            <a:off x="1752600" y="1600200"/>
            <a:ext cx="6629400" cy="1017588"/>
          </a:xfrm>
          <a:prstGeom prst="rect">
            <a:avLst/>
          </a:prstGeom>
          <a:solidFill>
            <a:srgbClr val="C7DAF7"/>
          </a:solidFill>
          <a:ln w="12700">
            <a:solidFill>
              <a:schemeClr val="tx1"/>
            </a:solidFill>
            <a:miter lim="800000"/>
            <a:headEnd/>
            <a:tailEnd/>
          </a:ln>
        </p:spPr>
        <p:txBody>
          <a:bodyPr>
            <a:spAutoFit/>
          </a:bodyPr>
          <a:lstStyle/>
          <a:p>
            <a:pPr eaLnBrk="0" hangingPunct="0">
              <a:spcBef>
                <a:spcPct val="50000"/>
              </a:spcBef>
            </a:pPr>
            <a:r>
              <a:rPr lang="en-US"/>
              <a:t>H</a:t>
            </a:r>
            <a:r>
              <a:rPr lang="en-US" baseline="-25000"/>
              <a:t>0</a:t>
            </a:r>
            <a:r>
              <a:rPr lang="en-US"/>
              <a:t>: </a:t>
            </a:r>
            <a:r>
              <a:rPr lang="el-GR">
                <a:sym typeface="Symbol" pitchFamily="18" charset="2"/>
              </a:rPr>
              <a:t>μ</a:t>
            </a:r>
            <a:r>
              <a:rPr lang="en-US" baseline="-25000">
                <a:sym typeface="Symbol" pitchFamily="18" charset="2"/>
              </a:rPr>
              <a:t>1</a:t>
            </a:r>
            <a:r>
              <a:rPr lang="en-US">
                <a:sym typeface="Symbol" pitchFamily="18" charset="2"/>
              </a:rPr>
              <a:t>= </a:t>
            </a:r>
            <a:r>
              <a:rPr lang="el-GR">
                <a:sym typeface="Symbol" pitchFamily="18" charset="2"/>
              </a:rPr>
              <a:t>μ</a:t>
            </a:r>
            <a:r>
              <a:rPr lang="en-US" baseline="-25000">
                <a:sym typeface="Symbol" pitchFamily="18" charset="2"/>
              </a:rPr>
              <a:t>2</a:t>
            </a:r>
            <a:r>
              <a:rPr lang="en-US">
                <a:sym typeface="Symbol" pitchFamily="18" charset="2"/>
              </a:rPr>
              <a:t> = …</a:t>
            </a:r>
            <a:r>
              <a:rPr lang="en-US" baseline="-25000">
                <a:sym typeface="Symbol" pitchFamily="18" charset="2"/>
              </a:rPr>
              <a:t> </a:t>
            </a:r>
            <a:r>
              <a:rPr lang="en-US">
                <a:sym typeface="Symbol" pitchFamily="18" charset="2"/>
              </a:rPr>
              <a:t>= </a:t>
            </a:r>
            <a:r>
              <a:rPr lang="el-GR">
                <a:sym typeface="Symbol" pitchFamily="18" charset="2"/>
              </a:rPr>
              <a:t>μ</a:t>
            </a:r>
            <a:r>
              <a:rPr lang="en-US" baseline="-25000">
                <a:sym typeface="Symbol" pitchFamily="18" charset="2"/>
              </a:rPr>
              <a:t>K</a:t>
            </a:r>
          </a:p>
          <a:p>
            <a:pPr eaLnBrk="0" hangingPunct="0">
              <a:spcBef>
                <a:spcPct val="50000"/>
              </a:spcBef>
            </a:pPr>
            <a:r>
              <a:rPr lang="en-US">
                <a:sym typeface="Symbol" pitchFamily="18" charset="2"/>
              </a:rPr>
              <a:t>H</a:t>
            </a:r>
            <a:r>
              <a:rPr lang="en-US" baseline="-25000">
                <a:sym typeface="Symbol" pitchFamily="18" charset="2"/>
              </a:rPr>
              <a:t>1</a:t>
            </a:r>
            <a:r>
              <a:rPr lang="en-US">
                <a:sym typeface="Symbol" pitchFamily="18" charset="2"/>
              </a:rPr>
              <a:t>: At least two population means are different</a:t>
            </a:r>
          </a:p>
        </p:txBody>
      </p:sp>
      <p:sp>
        <p:nvSpPr>
          <p:cNvPr id="13341" name="Slide Number Placeholder 9"/>
          <p:cNvSpPr>
            <a:spLocks noGrp="1"/>
          </p:cNvSpPr>
          <p:nvPr>
            <p:ph type="sldNum" sz="quarter" idx="11"/>
          </p:nvPr>
        </p:nvSpPr>
        <p:spPr>
          <a:noFill/>
        </p:spPr>
        <p:txBody>
          <a:bodyPr/>
          <a:lstStyle/>
          <a:p>
            <a:r>
              <a:rPr lang="en-US" smtClean="0">
                <a:latin typeface="Arial" charset="0"/>
                <a:cs typeface="Arial" charset="0"/>
              </a:rPr>
              <a:t>Ch. 15-</a:t>
            </a:r>
            <a:fld id="{D40E3A25-88EE-458B-A03E-15E095B5DC56}" type="slidenum">
              <a:rPr lang="en-US" smtClean="0">
                <a:latin typeface="Arial" charset="0"/>
                <a:cs typeface="Arial" charset="0"/>
              </a:rPr>
              <a:pPr/>
              <a:t>22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Grp="1" noChangeArrowheads="1"/>
          </p:cNvSpPr>
          <p:nvPr>
            <p:ph type="title"/>
          </p:nvPr>
        </p:nvSpPr>
        <p:spPr>
          <a:xfrm>
            <a:off x="1268413" y="63500"/>
            <a:ext cx="7216775" cy="1143000"/>
          </a:xfrm>
        </p:spPr>
        <p:txBody>
          <a:bodyPr/>
          <a:lstStyle/>
          <a:p>
            <a:pPr eaLnBrk="1" hangingPunct="1">
              <a:lnSpc>
                <a:spcPct val="80000"/>
              </a:lnSpc>
            </a:pPr>
            <a:r>
              <a:rPr lang="en-US" smtClean="0"/>
              <a:t>Interpreting the F Statistic</a:t>
            </a:r>
          </a:p>
        </p:txBody>
      </p:sp>
      <p:sp>
        <p:nvSpPr>
          <p:cNvPr id="45058" name="Rectangle 4"/>
          <p:cNvSpPr>
            <a:spLocks noGrp="1" noChangeArrowheads="1"/>
          </p:cNvSpPr>
          <p:nvPr>
            <p:ph idx="1"/>
          </p:nvPr>
        </p:nvSpPr>
        <p:spPr>
          <a:xfrm>
            <a:off x="990600" y="1752600"/>
            <a:ext cx="7467600" cy="2295525"/>
          </a:xfrm>
        </p:spPr>
        <p:txBody>
          <a:bodyPr>
            <a:spAutoFit/>
          </a:bodyPr>
          <a:lstStyle/>
          <a:p>
            <a:pPr eaLnBrk="1" hangingPunct="1">
              <a:lnSpc>
                <a:spcPct val="90000"/>
              </a:lnSpc>
            </a:pPr>
            <a:r>
              <a:rPr lang="en-US" smtClean="0"/>
              <a:t>The F statistic is the ratio of the </a:t>
            </a:r>
            <a:r>
              <a:rPr lang="en-US" smtClean="0">
                <a:solidFill>
                  <a:srgbClr val="0000FF"/>
                </a:solidFill>
              </a:rPr>
              <a:t>between </a:t>
            </a:r>
            <a:r>
              <a:rPr lang="en-US" smtClean="0"/>
              <a:t>estimate of variance and the </a:t>
            </a:r>
            <a:r>
              <a:rPr lang="en-US" smtClean="0">
                <a:solidFill>
                  <a:srgbClr val="0000FF"/>
                </a:solidFill>
              </a:rPr>
              <a:t>within </a:t>
            </a:r>
            <a:r>
              <a:rPr lang="en-US" smtClean="0"/>
              <a:t>estimate of variance</a:t>
            </a:r>
          </a:p>
          <a:p>
            <a:pPr lvl="1" eaLnBrk="1" hangingPunct="1">
              <a:lnSpc>
                <a:spcPct val="90000"/>
              </a:lnSpc>
            </a:pPr>
            <a:r>
              <a:rPr lang="en-US" sz="2100" smtClean="0"/>
              <a:t>The ratio must always be positive</a:t>
            </a:r>
          </a:p>
          <a:p>
            <a:pPr lvl="1" eaLnBrk="1" hangingPunct="1">
              <a:lnSpc>
                <a:spcPct val="90000"/>
              </a:lnSpc>
            </a:pPr>
            <a:r>
              <a:rPr lang="en-US" sz="2100" i="1" smtClean="0"/>
              <a:t> </a:t>
            </a:r>
            <a:r>
              <a:rPr lang="en-US" sz="2100" smtClean="0"/>
              <a:t>df</a:t>
            </a:r>
            <a:r>
              <a:rPr lang="en-US" sz="2100" baseline="-25000" smtClean="0"/>
              <a:t>1</a:t>
            </a:r>
            <a:r>
              <a:rPr lang="en-US" sz="2100" smtClean="0"/>
              <a:t> = K -1 will typically be small</a:t>
            </a:r>
          </a:p>
          <a:p>
            <a:pPr lvl="1" eaLnBrk="1" hangingPunct="1">
              <a:lnSpc>
                <a:spcPct val="90000"/>
              </a:lnSpc>
            </a:pPr>
            <a:r>
              <a:rPr lang="en-US" sz="2100" smtClean="0"/>
              <a:t> df</a:t>
            </a:r>
            <a:r>
              <a:rPr lang="en-US" sz="2100" baseline="-25000" smtClean="0"/>
              <a:t>2</a:t>
            </a:r>
            <a:r>
              <a:rPr lang="en-US" sz="2100" smtClean="0"/>
              <a:t> = n - K  will typically be large</a:t>
            </a:r>
            <a:endParaRPr lang="en-US" sz="2800" smtClean="0">
              <a:solidFill>
                <a:schemeClr val="hlink"/>
              </a:solidFill>
            </a:endParaRPr>
          </a:p>
        </p:txBody>
      </p:sp>
      <p:sp>
        <p:nvSpPr>
          <p:cNvPr id="45059"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45060" name="Rectangle 2"/>
          <p:cNvSpPr>
            <a:spLocks noChangeArrowheads="1"/>
          </p:cNvSpPr>
          <p:nvPr/>
        </p:nvSpPr>
        <p:spPr bwMode="auto">
          <a:xfrm>
            <a:off x="549275" y="4233863"/>
            <a:ext cx="2998788" cy="1792287"/>
          </a:xfrm>
          <a:prstGeom prst="rect">
            <a:avLst/>
          </a:prstGeom>
          <a:solidFill>
            <a:srgbClr val="FDE0BD"/>
          </a:solidFill>
          <a:ln w="9525">
            <a:solidFill>
              <a:schemeClr val="tx1"/>
            </a:solidFill>
            <a:miter lim="800000"/>
            <a:headEnd/>
            <a:tailEnd/>
          </a:ln>
        </p:spPr>
        <p:txBody>
          <a:bodyPr wrap="none" anchor="ctr"/>
          <a:lstStyle/>
          <a:p>
            <a:pPr algn="ctr" defTabSz="852488">
              <a:spcBef>
                <a:spcPct val="20000"/>
              </a:spcBef>
              <a:buClr>
                <a:schemeClr val="bg1"/>
              </a:buClr>
              <a:buSzPct val="100000"/>
              <a:buFont typeface="Wingdings" pitchFamily="2" charset="2"/>
              <a:buNone/>
            </a:pPr>
            <a:endParaRPr lang="en-US" sz="2000"/>
          </a:p>
        </p:txBody>
      </p:sp>
      <p:sp>
        <p:nvSpPr>
          <p:cNvPr id="45061" name="Rectangle 5"/>
          <p:cNvSpPr>
            <a:spLocks noChangeArrowheads="1"/>
          </p:cNvSpPr>
          <p:nvPr/>
        </p:nvSpPr>
        <p:spPr bwMode="auto">
          <a:xfrm>
            <a:off x="549275" y="4419600"/>
            <a:ext cx="3794125" cy="1409700"/>
          </a:xfrm>
          <a:prstGeom prst="rect">
            <a:avLst/>
          </a:prstGeom>
          <a:noFill/>
          <a:ln w="9525">
            <a:noFill/>
            <a:miter lim="800000"/>
            <a:headEnd/>
            <a:tailEnd/>
          </a:ln>
        </p:spPr>
        <p:txBody>
          <a:bodyPr lIns="85342" tIns="42672" rIns="85342" bIns="42672">
            <a:spAutoFit/>
          </a:bodyPr>
          <a:lstStyle/>
          <a:p>
            <a:pPr marL="320675" indent="-320675" defTabSz="852488">
              <a:lnSpc>
                <a:spcPct val="90000"/>
              </a:lnSpc>
              <a:spcBef>
                <a:spcPct val="20000"/>
              </a:spcBef>
              <a:buClr>
                <a:schemeClr val="folHlink"/>
              </a:buClr>
              <a:buFont typeface="Wingdings" pitchFamily="2" charset="2"/>
              <a:buNone/>
            </a:pPr>
            <a:r>
              <a:rPr lang="en-US" sz="2800">
                <a:solidFill>
                  <a:srgbClr val="0000FF"/>
                </a:solidFill>
              </a:rPr>
              <a:t>Decision Rule:</a:t>
            </a:r>
          </a:p>
          <a:p>
            <a:pPr marL="320675" indent="-320675" defTabSz="852488">
              <a:lnSpc>
                <a:spcPct val="90000"/>
              </a:lnSpc>
              <a:spcBef>
                <a:spcPct val="20000"/>
              </a:spcBef>
              <a:buClr>
                <a:schemeClr val="folHlink"/>
              </a:buClr>
              <a:buFont typeface="Wingdings" pitchFamily="2" charset="2"/>
              <a:buChar char="§"/>
            </a:pPr>
            <a:r>
              <a:rPr lang="en-US" sz="2800"/>
              <a:t>Reject  H</a:t>
            </a:r>
            <a:r>
              <a:rPr lang="en-US" sz="2800" baseline="-25000"/>
              <a:t>0 </a:t>
            </a:r>
            <a:r>
              <a:rPr lang="en-US" sz="2800"/>
              <a:t> if  </a:t>
            </a:r>
          </a:p>
          <a:p>
            <a:pPr marL="320675" indent="-320675" defTabSz="852488">
              <a:lnSpc>
                <a:spcPct val="90000"/>
              </a:lnSpc>
              <a:spcBef>
                <a:spcPct val="20000"/>
              </a:spcBef>
              <a:buClr>
                <a:schemeClr val="folHlink"/>
              </a:buClr>
              <a:buFont typeface="Wingdings" pitchFamily="2" charset="2"/>
              <a:buNone/>
            </a:pPr>
            <a:r>
              <a:rPr lang="en-US" sz="2800"/>
              <a:t>		F &gt; F</a:t>
            </a:r>
            <a:r>
              <a:rPr lang="en-US" sz="2800" baseline="-25000"/>
              <a:t>K-1,n-K,</a:t>
            </a:r>
            <a:r>
              <a:rPr lang="en-US" sz="2800" baseline="-25000">
                <a:sym typeface="Symbol" pitchFamily="18" charset="2"/>
              </a:rPr>
              <a:t></a:t>
            </a:r>
            <a:endParaRPr lang="en-US" sz="3200" baseline="-25000">
              <a:solidFill>
                <a:schemeClr val="hlink"/>
              </a:solidFill>
            </a:endParaRPr>
          </a:p>
        </p:txBody>
      </p:sp>
      <p:sp>
        <p:nvSpPr>
          <p:cNvPr id="45062" name="Freeform 6"/>
          <p:cNvSpPr>
            <a:spLocks/>
          </p:cNvSpPr>
          <p:nvPr/>
        </p:nvSpPr>
        <p:spPr bwMode="auto">
          <a:xfrm>
            <a:off x="7080250" y="5424488"/>
            <a:ext cx="1555750" cy="223837"/>
          </a:xfrm>
          <a:custGeom>
            <a:avLst/>
            <a:gdLst>
              <a:gd name="T0" fmla="*/ 2147483647 w 980"/>
              <a:gd name="T1" fmla="*/ 2147483647 h 154"/>
              <a:gd name="T2" fmla="*/ 0 w 980"/>
              <a:gd name="T3" fmla="*/ 0 h 154"/>
              <a:gd name="T4" fmla="*/ 2147483647 w 980"/>
              <a:gd name="T5" fmla="*/ 2147483647 h 154"/>
              <a:gd name="T6" fmla="*/ 2147483647 w 980"/>
              <a:gd name="T7" fmla="*/ 2147483647 h 154"/>
              <a:gd name="T8" fmla="*/ 2147483647 w 980"/>
              <a:gd name="T9" fmla="*/ 2147483647 h 154"/>
              <a:gd name="T10" fmla="*/ 2147483647 w 980"/>
              <a:gd name="T11" fmla="*/ 2147483647 h 154"/>
              <a:gd name="T12" fmla="*/ 2147483647 w 980"/>
              <a:gd name="T13" fmla="*/ 2147483647 h 154"/>
              <a:gd name="T14" fmla="*/ 2147483647 w 980"/>
              <a:gd name="T15" fmla="*/ 2147483647 h 154"/>
              <a:gd name="T16" fmla="*/ 2147483647 w 980"/>
              <a:gd name="T17" fmla="*/ 2147483647 h 154"/>
              <a:gd name="T18" fmla="*/ 2147483647 w 980"/>
              <a:gd name="T19" fmla="*/ 2147483647 h 1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0"/>
              <a:gd name="T31" fmla="*/ 0 h 154"/>
              <a:gd name="T32" fmla="*/ 980 w 980"/>
              <a:gd name="T33" fmla="*/ 154 h 1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0" h="154">
                <a:moveTo>
                  <a:pt x="4" y="154"/>
                </a:moveTo>
                <a:lnTo>
                  <a:pt x="0" y="0"/>
                </a:lnTo>
                <a:lnTo>
                  <a:pt x="83" y="39"/>
                </a:lnTo>
                <a:lnTo>
                  <a:pt x="154" y="61"/>
                </a:lnTo>
                <a:lnTo>
                  <a:pt x="209" y="76"/>
                </a:lnTo>
                <a:lnTo>
                  <a:pt x="283" y="91"/>
                </a:lnTo>
                <a:lnTo>
                  <a:pt x="428" y="111"/>
                </a:lnTo>
                <a:lnTo>
                  <a:pt x="592" y="126"/>
                </a:lnTo>
                <a:lnTo>
                  <a:pt x="979" y="141"/>
                </a:lnTo>
                <a:lnTo>
                  <a:pt x="980" y="154"/>
                </a:lnTo>
              </a:path>
            </a:pathLst>
          </a:custGeom>
          <a:solidFill>
            <a:schemeClr val="accent2"/>
          </a:solidFill>
          <a:ln w="9525">
            <a:noFill/>
            <a:miter lim="800000"/>
            <a:headEnd/>
            <a:tailEnd/>
          </a:ln>
        </p:spPr>
        <p:txBody>
          <a:bodyPr wrap="none"/>
          <a:lstStyle/>
          <a:p>
            <a:endParaRPr lang="en-US"/>
          </a:p>
        </p:txBody>
      </p:sp>
      <p:sp>
        <p:nvSpPr>
          <p:cNvPr id="45063" name="Freeform 7"/>
          <p:cNvSpPr>
            <a:spLocks/>
          </p:cNvSpPr>
          <p:nvPr/>
        </p:nvSpPr>
        <p:spPr bwMode="auto">
          <a:xfrm>
            <a:off x="5402263" y="4267200"/>
            <a:ext cx="3513137" cy="1385888"/>
          </a:xfrm>
          <a:custGeom>
            <a:avLst/>
            <a:gdLst>
              <a:gd name="T0" fmla="*/ 0 w 3388"/>
              <a:gd name="T1" fmla="*/ 0 h 1023"/>
              <a:gd name="T2" fmla="*/ 0 w 3388"/>
              <a:gd name="T3" fmla="*/ 2147483647 h 1023"/>
              <a:gd name="T4" fmla="*/ 2147483647 w 3388"/>
              <a:gd name="T5" fmla="*/ 2147483647 h 1023"/>
              <a:gd name="T6" fmla="*/ 0 60000 65536"/>
              <a:gd name="T7" fmla="*/ 0 60000 65536"/>
              <a:gd name="T8" fmla="*/ 0 60000 65536"/>
              <a:gd name="T9" fmla="*/ 0 w 3388"/>
              <a:gd name="T10" fmla="*/ 0 h 1023"/>
              <a:gd name="T11" fmla="*/ 3388 w 3388"/>
              <a:gd name="T12" fmla="*/ 1023 h 1023"/>
            </a:gdLst>
            <a:ahLst/>
            <a:cxnLst>
              <a:cxn ang="T6">
                <a:pos x="T0" y="T1"/>
              </a:cxn>
              <a:cxn ang="T7">
                <a:pos x="T2" y="T3"/>
              </a:cxn>
              <a:cxn ang="T8">
                <a:pos x="T4" y="T5"/>
              </a:cxn>
            </a:cxnLst>
            <a:rect l="T9" t="T10" r="T11" b="T12"/>
            <a:pathLst>
              <a:path w="3388" h="1023">
                <a:moveTo>
                  <a:pt x="0" y="0"/>
                </a:moveTo>
                <a:lnTo>
                  <a:pt x="0" y="1022"/>
                </a:lnTo>
                <a:lnTo>
                  <a:pt x="3387" y="1022"/>
                </a:lnTo>
              </a:path>
            </a:pathLst>
          </a:custGeom>
          <a:noFill/>
          <a:ln w="25400" cap="rnd">
            <a:solidFill>
              <a:schemeClr val="tx1"/>
            </a:solidFill>
            <a:round/>
            <a:headEnd type="none" w="sm" len="sm"/>
            <a:tailEnd type="none" w="sm" len="sm"/>
          </a:ln>
        </p:spPr>
        <p:txBody>
          <a:bodyPr/>
          <a:lstStyle/>
          <a:p>
            <a:endParaRPr lang="en-US"/>
          </a:p>
        </p:txBody>
      </p:sp>
      <p:sp>
        <p:nvSpPr>
          <p:cNvPr id="45064" name="Rectangle 8"/>
          <p:cNvSpPr>
            <a:spLocks noChangeArrowheads="1"/>
          </p:cNvSpPr>
          <p:nvPr/>
        </p:nvSpPr>
        <p:spPr bwMode="auto">
          <a:xfrm>
            <a:off x="5181600" y="5424488"/>
            <a:ext cx="457200" cy="638175"/>
          </a:xfrm>
          <a:prstGeom prst="rect">
            <a:avLst/>
          </a:prstGeom>
          <a:noFill/>
          <a:ln w="9525">
            <a:noFill/>
            <a:miter lim="800000"/>
            <a:headEnd/>
            <a:tailEnd/>
          </a:ln>
        </p:spPr>
        <p:txBody>
          <a:bodyPr lIns="90488" tIns="44450" rIns="90488" bIns="44450">
            <a:spAutoFit/>
          </a:bodyPr>
          <a:lstStyle/>
          <a:p>
            <a:pPr eaLnBrk="0" hangingPunct="0">
              <a:spcBef>
                <a:spcPct val="50000"/>
              </a:spcBef>
            </a:pPr>
            <a:r>
              <a:rPr lang="en-US"/>
              <a:t>0</a:t>
            </a:r>
            <a:r>
              <a:rPr lang="en-US" sz="3600" b="1"/>
              <a:t> </a:t>
            </a:r>
          </a:p>
        </p:txBody>
      </p:sp>
      <p:sp>
        <p:nvSpPr>
          <p:cNvPr id="45065" name="Line 9"/>
          <p:cNvSpPr>
            <a:spLocks noChangeShapeType="1"/>
          </p:cNvSpPr>
          <p:nvPr/>
        </p:nvSpPr>
        <p:spPr bwMode="auto">
          <a:xfrm>
            <a:off x="5545138" y="4357688"/>
            <a:ext cx="3175" cy="0"/>
          </a:xfrm>
          <a:prstGeom prst="line">
            <a:avLst/>
          </a:prstGeom>
          <a:noFill/>
          <a:ln w="50800">
            <a:solidFill>
              <a:srgbClr val="FF0000"/>
            </a:solidFill>
            <a:round/>
            <a:headEnd type="none" w="sm" len="sm"/>
            <a:tailEnd type="none" w="sm" len="sm"/>
          </a:ln>
        </p:spPr>
        <p:txBody>
          <a:bodyPr wrap="none" anchor="ctr"/>
          <a:lstStyle/>
          <a:p>
            <a:endParaRPr lang="en-US"/>
          </a:p>
        </p:txBody>
      </p:sp>
      <p:sp>
        <p:nvSpPr>
          <p:cNvPr id="45066" name="Freeform 10"/>
          <p:cNvSpPr>
            <a:spLocks/>
          </p:cNvSpPr>
          <p:nvPr/>
        </p:nvSpPr>
        <p:spPr bwMode="auto">
          <a:xfrm>
            <a:off x="5410200" y="4281488"/>
            <a:ext cx="3429000" cy="1392237"/>
          </a:xfrm>
          <a:custGeom>
            <a:avLst/>
            <a:gdLst>
              <a:gd name="T0" fmla="*/ 0 w 3492"/>
              <a:gd name="T1" fmla="*/ 2147483647 h 1021"/>
              <a:gd name="T2" fmla="*/ 2147483647 w 3492"/>
              <a:gd name="T3" fmla="*/ 2147483647 h 1021"/>
              <a:gd name="T4" fmla="*/ 2147483647 w 3492"/>
              <a:gd name="T5" fmla="*/ 2147483647 h 1021"/>
              <a:gd name="T6" fmla="*/ 2147483647 w 3492"/>
              <a:gd name="T7" fmla="*/ 2147483647 h 1021"/>
              <a:gd name="T8" fmla="*/ 2147483647 w 3492"/>
              <a:gd name="T9" fmla="*/ 2147483647 h 1021"/>
              <a:gd name="T10" fmla="*/ 0 60000 65536"/>
              <a:gd name="T11" fmla="*/ 0 60000 65536"/>
              <a:gd name="T12" fmla="*/ 0 60000 65536"/>
              <a:gd name="T13" fmla="*/ 0 60000 65536"/>
              <a:gd name="T14" fmla="*/ 0 60000 65536"/>
              <a:gd name="T15" fmla="*/ 0 w 3492"/>
              <a:gd name="T16" fmla="*/ 0 h 1021"/>
              <a:gd name="T17" fmla="*/ 3492 w 3492"/>
              <a:gd name="T18" fmla="*/ 1021 h 1021"/>
            </a:gdLst>
            <a:ahLst/>
            <a:cxnLst>
              <a:cxn ang="T10">
                <a:pos x="T0" y="T1"/>
              </a:cxn>
              <a:cxn ang="T11">
                <a:pos x="T2" y="T3"/>
              </a:cxn>
              <a:cxn ang="T12">
                <a:pos x="T4" y="T5"/>
              </a:cxn>
              <a:cxn ang="T13">
                <a:pos x="T6" y="T7"/>
              </a:cxn>
              <a:cxn ang="T14">
                <a:pos x="T8" y="T9"/>
              </a:cxn>
            </a:cxnLst>
            <a:rect l="T15" t="T16" r="T17" b="T18"/>
            <a:pathLst>
              <a:path w="3492" h="1021">
                <a:moveTo>
                  <a:pt x="0" y="1011"/>
                </a:moveTo>
                <a:cubicBezTo>
                  <a:pt x="27" y="982"/>
                  <a:pt x="43" y="1005"/>
                  <a:pt x="162" y="837"/>
                </a:cubicBezTo>
                <a:cubicBezTo>
                  <a:pt x="281" y="669"/>
                  <a:pt x="453" y="0"/>
                  <a:pt x="714" y="3"/>
                </a:cubicBezTo>
                <a:cubicBezTo>
                  <a:pt x="975" y="6"/>
                  <a:pt x="1265" y="689"/>
                  <a:pt x="1728" y="855"/>
                </a:cubicBezTo>
                <a:cubicBezTo>
                  <a:pt x="2191" y="1021"/>
                  <a:pt x="3125" y="969"/>
                  <a:pt x="3492" y="999"/>
                </a:cubicBezTo>
              </a:path>
            </a:pathLst>
          </a:custGeom>
          <a:noFill/>
          <a:ln w="38100">
            <a:solidFill>
              <a:schemeClr val="folHlink"/>
            </a:solidFill>
            <a:miter lim="800000"/>
            <a:headEnd/>
            <a:tailEnd/>
          </a:ln>
        </p:spPr>
        <p:txBody>
          <a:bodyPr wrap="none"/>
          <a:lstStyle/>
          <a:p>
            <a:endParaRPr lang="en-US"/>
          </a:p>
        </p:txBody>
      </p:sp>
      <p:sp>
        <p:nvSpPr>
          <p:cNvPr id="45067" name="Line 11"/>
          <p:cNvSpPr>
            <a:spLocks noChangeShapeType="1"/>
          </p:cNvSpPr>
          <p:nvPr/>
        </p:nvSpPr>
        <p:spPr bwMode="auto">
          <a:xfrm>
            <a:off x="7086600" y="5424488"/>
            <a:ext cx="1588" cy="228600"/>
          </a:xfrm>
          <a:prstGeom prst="line">
            <a:avLst/>
          </a:prstGeom>
          <a:noFill/>
          <a:ln w="19050">
            <a:solidFill>
              <a:schemeClr val="tx1"/>
            </a:solidFill>
            <a:miter lim="800000"/>
            <a:headEnd/>
            <a:tailEnd/>
          </a:ln>
        </p:spPr>
        <p:txBody>
          <a:bodyPr wrap="none"/>
          <a:lstStyle/>
          <a:p>
            <a:endParaRPr lang="en-US"/>
          </a:p>
        </p:txBody>
      </p:sp>
      <p:sp>
        <p:nvSpPr>
          <p:cNvPr id="45068" name="Line 12"/>
          <p:cNvSpPr>
            <a:spLocks noChangeShapeType="1"/>
          </p:cNvSpPr>
          <p:nvPr/>
        </p:nvSpPr>
        <p:spPr bwMode="auto">
          <a:xfrm flipH="1">
            <a:off x="7391400" y="5195888"/>
            <a:ext cx="228600" cy="304800"/>
          </a:xfrm>
          <a:prstGeom prst="line">
            <a:avLst/>
          </a:prstGeom>
          <a:noFill/>
          <a:ln w="9525">
            <a:solidFill>
              <a:schemeClr val="tx1"/>
            </a:solidFill>
            <a:miter lim="800000"/>
            <a:headEnd/>
            <a:tailEnd type="triangle" w="med" len="med"/>
          </a:ln>
        </p:spPr>
        <p:txBody>
          <a:bodyPr wrap="none"/>
          <a:lstStyle/>
          <a:p>
            <a:endParaRPr lang="en-US"/>
          </a:p>
        </p:txBody>
      </p:sp>
      <p:sp>
        <p:nvSpPr>
          <p:cNvPr id="45069" name="Text Box 13"/>
          <p:cNvSpPr txBox="1">
            <a:spLocks noChangeArrowheads="1"/>
          </p:cNvSpPr>
          <p:nvPr/>
        </p:nvSpPr>
        <p:spPr bwMode="auto">
          <a:xfrm>
            <a:off x="7315200" y="4891088"/>
            <a:ext cx="1066800" cy="396875"/>
          </a:xfrm>
          <a:prstGeom prst="rect">
            <a:avLst/>
          </a:prstGeom>
          <a:noFill/>
          <a:ln w="9525">
            <a:noFill/>
            <a:miter lim="800000"/>
            <a:headEnd/>
            <a:tailEnd/>
          </a:ln>
        </p:spPr>
        <p:txBody>
          <a:bodyPr>
            <a:spAutoFit/>
          </a:bodyPr>
          <a:lstStyle/>
          <a:p>
            <a:pPr>
              <a:spcBef>
                <a:spcPct val="50000"/>
              </a:spcBef>
            </a:pPr>
            <a:r>
              <a:rPr lang="en-US" sz="2000">
                <a:sym typeface="Symbol" pitchFamily="18" charset="2"/>
              </a:rPr>
              <a:t> = .05</a:t>
            </a:r>
            <a:endParaRPr lang="en-US" sz="2000" baseline="-25000">
              <a:sym typeface="Symbol" pitchFamily="18" charset="2"/>
            </a:endParaRPr>
          </a:p>
        </p:txBody>
      </p:sp>
      <p:sp>
        <p:nvSpPr>
          <p:cNvPr id="45070" name="Line 14"/>
          <p:cNvSpPr>
            <a:spLocks noChangeShapeType="1"/>
          </p:cNvSpPr>
          <p:nvPr/>
        </p:nvSpPr>
        <p:spPr bwMode="auto">
          <a:xfrm flipH="1" flipV="1">
            <a:off x="7086600" y="5653088"/>
            <a:ext cx="9525" cy="628650"/>
          </a:xfrm>
          <a:prstGeom prst="line">
            <a:avLst/>
          </a:prstGeom>
          <a:noFill/>
          <a:ln w="38100">
            <a:solidFill>
              <a:schemeClr val="hlink"/>
            </a:solidFill>
            <a:miter lim="800000"/>
            <a:headEnd/>
            <a:tailEnd type="triangle" w="med" len="med"/>
          </a:ln>
        </p:spPr>
        <p:txBody>
          <a:bodyPr wrap="none"/>
          <a:lstStyle/>
          <a:p>
            <a:endParaRPr lang="en-US"/>
          </a:p>
        </p:txBody>
      </p:sp>
      <p:sp>
        <p:nvSpPr>
          <p:cNvPr id="45071" name="Line 15"/>
          <p:cNvSpPr>
            <a:spLocks noChangeShapeType="1"/>
          </p:cNvSpPr>
          <p:nvPr/>
        </p:nvSpPr>
        <p:spPr bwMode="auto">
          <a:xfrm flipH="1">
            <a:off x="5486400" y="5881688"/>
            <a:ext cx="1600200" cy="0"/>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45072" name="Line 16"/>
          <p:cNvSpPr>
            <a:spLocks noChangeShapeType="1"/>
          </p:cNvSpPr>
          <p:nvPr/>
        </p:nvSpPr>
        <p:spPr bwMode="auto">
          <a:xfrm flipH="1">
            <a:off x="7086600" y="5881688"/>
            <a:ext cx="1524000" cy="0"/>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45073" name="Rectangle 17"/>
          <p:cNvSpPr>
            <a:spLocks noChangeArrowheads="1"/>
          </p:cNvSpPr>
          <p:nvPr/>
        </p:nvSpPr>
        <p:spPr bwMode="auto">
          <a:xfrm>
            <a:off x="7391400" y="5805488"/>
            <a:ext cx="990600" cy="301625"/>
          </a:xfrm>
          <a:prstGeom prst="rect">
            <a:avLst/>
          </a:prstGeom>
          <a:noFill/>
          <a:ln w="9525">
            <a:noFill/>
            <a:miter lim="800000"/>
            <a:headEnd/>
            <a:tailEnd/>
          </a:ln>
        </p:spPr>
        <p:txBody>
          <a:bodyPr lIns="90488" tIns="44450" rIns="90488" bIns="44450">
            <a:spAutoFit/>
          </a:bodyPr>
          <a:lstStyle/>
          <a:p>
            <a:pPr eaLnBrk="0" hangingPunct="0">
              <a:spcBef>
                <a:spcPct val="50000"/>
              </a:spcBef>
            </a:pPr>
            <a:r>
              <a:rPr lang="en-US" sz="1400"/>
              <a:t>Reject H</a:t>
            </a:r>
            <a:r>
              <a:rPr lang="en-US" sz="1400" baseline="-25000"/>
              <a:t>0</a:t>
            </a:r>
          </a:p>
        </p:txBody>
      </p:sp>
      <p:sp>
        <p:nvSpPr>
          <p:cNvPr id="45074" name="Rectangle 18"/>
          <p:cNvSpPr>
            <a:spLocks noChangeArrowheads="1"/>
          </p:cNvSpPr>
          <p:nvPr/>
        </p:nvSpPr>
        <p:spPr bwMode="auto">
          <a:xfrm>
            <a:off x="5791200" y="5805488"/>
            <a:ext cx="914400" cy="450850"/>
          </a:xfrm>
          <a:prstGeom prst="rect">
            <a:avLst/>
          </a:prstGeom>
          <a:noFill/>
          <a:ln w="9525">
            <a:noFill/>
            <a:miter lim="800000"/>
            <a:headEnd/>
            <a:tailEnd/>
          </a:ln>
        </p:spPr>
        <p:txBody>
          <a:bodyPr lIns="90488" tIns="44450" rIns="90488" bIns="44450">
            <a:spAutoFit/>
          </a:bodyPr>
          <a:lstStyle/>
          <a:p>
            <a:pPr eaLnBrk="0" hangingPunct="0">
              <a:spcBef>
                <a:spcPct val="50000"/>
              </a:spcBef>
            </a:pPr>
            <a:r>
              <a:rPr lang="en-US" sz="1400"/>
              <a:t>Do not </a:t>
            </a:r>
          </a:p>
          <a:p>
            <a:pPr eaLnBrk="0" hangingPunct="0">
              <a:lnSpc>
                <a:spcPct val="20000"/>
              </a:lnSpc>
              <a:spcBef>
                <a:spcPct val="50000"/>
              </a:spcBef>
            </a:pPr>
            <a:r>
              <a:rPr lang="en-US" sz="1400"/>
              <a:t>reject H</a:t>
            </a:r>
            <a:r>
              <a:rPr lang="en-US" sz="1400" baseline="-25000"/>
              <a:t>0</a:t>
            </a:r>
          </a:p>
        </p:txBody>
      </p:sp>
      <p:sp>
        <p:nvSpPr>
          <p:cNvPr id="45075" name="Rectangle 19"/>
          <p:cNvSpPr>
            <a:spLocks noChangeArrowheads="1"/>
          </p:cNvSpPr>
          <p:nvPr/>
        </p:nvSpPr>
        <p:spPr bwMode="auto">
          <a:xfrm>
            <a:off x="6692900" y="6172200"/>
            <a:ext cx="1354138" cy="454025"/>
          </a:xfrm>
          <a:prstGeom prst="rect">
            <a:avLst/>
          </a:prstGeom>
          <a:noFill/>
          <a:ln w="9525">
            <a:noFill/>
            <a:miter lim="800000"/>
            <a:headEnd/>
            <a:tailEnd/>
          </a:ln>
        </p:spPr>
        <p:txBody>
          <a:bodyPr lIns="90488" tIns="44450" rIns="90488" bIns="44450">
            <a:spAutoFit/>
          </a:bodyPr>
          <a:lstStyle/>
          <a:p>
            <a:pPr eaLnBrk="0" hangingPunct="0">
              <a:spcBef>
                <a:spcPct val="50000"/>
              </a:spcBef>
            </a:pPr>
            <a:r>
              <a:rPr lang="en-US"/>
              <a:t>F</a:t>
            </a:r>
            <a:r>
              <a:rPr lang="en-US" baseline="-25000"/>
              <a:t>K-1,n-K,</a:t>
            </a:r>
            <a:r>
              <a:rPr lang="en-US" baseline="-25000">
                <a:sym typeface="Symbol" pitchFamily="18" charset="2"/>
              </a:rPr>
              <a:t></a:t>
            </a:r>
            <a:r>
              <a:rPr lang="en-US" sz="2000" b="1" baseline="-25000">
                <a:solidFill>
                  <a:schemeClr val="hlink"/>
                </a:solidFill>
                <a:sym typeface="Symbol" pitchFamily="18" charset="2"/>
              </a:rPr>
              <a:t> </a:t>
            </a:r>
          </a:p>
        </p:txBody>
      </p:sp>
      <p:sp>
        <p:nvSpPr>
          <p:cNvPr id="45076" name="Slide Number Placeholder 21"/>
          <p:cNvSpPr>
            <a:spLocks noGrp="1"/>
          </p:cNvSpPr>
          <p:nvPr>
            <p:ph type="sldNum" sz="quarter" idx="11"/>
          </p:nvPr>
        </p:nvSpPr>
        <p:spPr>
          <a:noFill/>
        </p:spPr>
        <p:txBody>
          <a:bodyPr/>
          <a:lstStyle/>
          <a:p>
            <a:r>
              <a:rPr lang="en-US" smtClean="0">
                <a:latin typeface="Arial" charset="0"/>
                <a:cs typeface="Arial" charset="0"/>
              </a:rPr>
              <a:t>Ch. 15-</a:t>
            </a:r>
            <a:fld id="{41E02D4C-FD0F-4837-93B9-1920FD138B2D}" type="slidenum">
              <a:rPr lang="en-US" smtClean="0">
                <a:latin typeface="Arial" charset="0"/>
                <a:cs typeface="Arial" charset="0"/>
              </a:rPr>
              <a:pPr/>
              <a:t>23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5"/>
          <p:cNvSpPr>
            <a:spLocks noGrp="1" noChangeArrowheads="1"/>
          </p:cNvSpPr>
          <p:nvPr>
            <p:ph type="title"/>
          </p:nvPr>
        </p:nvSpPr>
        <p:spPr>
          <a:xfrm>
            <a:off x="990600" y="247650"/>
            <a:ext cx="7793038" cy="990600"/>
          </a:xfrm>
        </p:spPr>
        <p:txBody>
          <a:bodyPr/>
          <a:lstStyle/>
          <a:p>
            <a:pPr eaLnBrk="1" hangingPunct="1">
              <a:lnSpc>
                <a:spcPct val="80000"/>
              </a:lnSpc>
            </a:pPr>
            <a:r>
              <a:rPr lang="en-US" smtClean="0"/>
              <a:t>One-Factor ANOVA </a:t>
            </a:r>
            <a:br>
              <a:rPr lang="en-US" smtClean="0"/>
            </a:br>
            <a:r>
              <a:rPr lang="en-US" smtClean="0"/>
              <a:t>F Test Example</a:t>
            </a:r>
          </a:p>
        </p:txBody>
      </p:sp>
      <p:sp>
        <p:nvSpPr>
          <p:cNvPr id="46082" name="Rectangle 6"/>
          <p:cNvSpPr>
            <a:spLocks noGrp="1" noChangeArrowheads="1"/>
          </p:cNvSpPr>
          <p:nvPr>
            <p:ph idx="1"/>
          </p:nvPr>
        </p:nvSpPr>
        <p:spPr>
          <a:xfrm>
            <a:off x="457200" y="1981200"/>
            <a:ext cx="4191000" cy="3740150"/>
          </a:xfrm>
        </p:spPr>
        <p:txBody>
          <a:bodyPr lIns="90488" tIns="44450" rIns="90488" bIns="44450">
            <a:spAutoFit/>
          </a:bodyPr>
          <a:lstStyle/>
          <a:p>
            <a:pPr marL="0" indent="0" defTabSz="914400" eaLnBrk="1" hangingPunct="1">
              <a:buFont typeface="Wingdings" pitchFamily="2" charset="2"/>
              <a:buNone/>
              <a:tabLst>
                <a:tab pos="465138" algn="ctr"/>
                <a:tab pos="1595438" algn="ctr"/>
                <a:tab pos="2679700" algn="ctr"/>
              </a:tabLst>
            </a:pPr>
            <a:r>
              <a:rPr lang="en-US" sz="2400" smtClean="0"/>
              <a:t>You want to see if three different golf clubs yield different distances. You randomly select five measurements from trials on an automated driving machine for each club. At the .05 significance level, is there a difference in mean distance?</a:t>
            </a:r>
          </a:p>
        </p:txBody>
      </p:sp>
      <p:sp>
        <p:nvSpPr>
          <p:cNvPr id="46083"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46084" name="Rectangle 2"/>
          <p:cNvSpPr>
            <a:spLocks noChangeArrowheads="1"/>
          </p:cNvSpPr>
          <p:nvPr/>
        </p:nvSpPr>
        <p:spPr bwMode="auto">
          <a:xfrm>
            <a:off x="7467600" y="1828800"/>
            <a:ext cx="1143000" cy="2362200"/>
          </a:xfrm>
          <a:prstGeom prst="rect">
            <a:avLst/>
          </a:prstGeom>
          <a:solidFill>
            <a:schemeClr val="accent1"/>
          </a:solidFill>
          <a:ln w="9525">
            <a:noFill/>
            <a:miter lim="800000"/>
            <a:headEnd/>
            <a:tailEnd/>
          </a:ln>
        </p:spPr>
        <p:txBody>
          <a:bodyPr wrap="none" anchor="ctr"/>
          <a:lstStyle/>
          <a:p>
            <a:pPr algn="ctr"/>
            <a:endParaRPr lang="en-US"/>
          </a:p>
        </p:txBody>
      </p:sp>
      <p:sp>
        <p:nvSpPr>
          <p:cNvPr id="46085" name="Rectangle 3"/>
          <p:cNvSpPr>
            <a:spLocks noChangeArrowheads="1"/>
          </p:cNvSpPr>
          <p:nvPr/>
        </p:nvSpPr>
        <p:spPr bwMode="auto">
          <a:xfrm>
            <a:off x="6172200" y="1828800"/>
            <a:ext cx="1295400" cy="2362200"/>
          </a:xfrm>
          <a:prstGeom prst="rect">
            <a:avLst/>
          </a:prstGeom>
          <a:solidFill>
            <a:srgbClr val="FCC98C"/>
          </a:solidFill>
          <a:ln w="9525">
            <a:solidFill>
              <a:srgbClr val="FDDCB5"/>
            </a:solidFill>
            <a:miter lim="800000"/>
            <a:headEnd/>
            <a:tailEnd/>
          </a:ln>
        </p:spPr>
        <p:txBody>
          <a:bodyPr wrap="none" anchor="ctr"/>
          <a:lstStyle/>
          <a:p>
            <a:pPr algn="ctr"/>
            <a:endParaRPr lang="en-US"/>
          </a:p>
        </p:txBody>
      </p:sp>
      <p:sp>
        <p:nvSpPr>
          <p:cNvPr id="46086" name="Rectangle 4"/>
          <p:cNvSpPr>
            <a:spLocks noChangeArrowheads="1"/>
          </p:cNvSpPr>
          <p:nvPr/>
        </p:nvSpPr>
        <p:spPr bwMode="auto">
          <a:xfrm>
            <a:off x="4953000" y="1828800"/>
            <a:ext cx="1219200" cy="2362200"/>
          </a:xfrm>
          <a:prstGeom prst="rect">
            <a:avLst/>
          </a:prstGeom>
          <a:solidFill>
            <a:srgbClr val="F983C1"/>
          </a:solidFill>
          <a:ln w="9525">
            <a:noFill/>
            <a:miter lim="800000"/>
            <a:headEnd/>
            <a:tailEnd/>
          </a:ln>
        </p:spPr>
        <p:txBody>
          <a:bodyPr wrap="none" anchor="ctr"/>
          <a:lstStyle/>
          <a:p>
            <a:pPr algn="ctr"/>
            <a:endParaRPr lang="en-US"/>
          </a:p>
        </p:txBody>
      </p:sp>
      <p:sp>
        <p:nvSpPr>
          <p:cNvPr id="46087" name="Rectangle 7"/>
          <p:cNvSpPr>
            <a:spLocks noChangeArrowheads="1"/>
          </p:cNvSpPr>
          <p:nvPr/>
        </p:nvSpPr>
        <p:spPr bwMode="auto">
          <a:xfrm>
            <a:off x="4953000" y="1905000"/>
            <a:ext cx="3657600" cy="2286000"/>
          </a:xfrm>
          <a:prstGeom prst="rect">
            <a:avLst/>
          </a:prstGeom>
          <a:noFill/>
          <a:ln w="12700">
            <a:noFill/>
            <a:miter lim="800000"/>
            <a:headEnd/>
            <a:tailEnd/>
          </a:ln>
        </p:spPr>
        <p:txBody>
          <a:bodyPr lIns="90488" tIns="44450" rIns="90488" bIns="44450"/>
          <a:lstStyle/>
          <a:p>
            <a:pPr eaLnBrk="0" hangingPunct="0">
              <a:spcBef>
                <a:spcPct val="20000"/>
              </a:spcBef>
              <a:tabLst>
                <a:tab pos="465138" algn="ctr"/>
                <a:tab pos="1595438" algn="ctr"/>
                <a:tab pos="2679700" algn="ctr"/>
              </a:tabLst>
            </a:pPr>
            <a:r>
              <a:rPr lang="en-US"/>
              <a:t>	</a:t>
            </a:r>
            <a:r>
              <a:rPr lang="en-US" b="1" u="sng"/>
              <a:t>Club 1</a:t>
            </a:r>
            <a:r>
              <a:rPr lang="en-US" u="sng"/>
              <a:t>	</a:t>
            </a:r>
            <a:r>
              <a:rPr lang="en-US"/>
              <a:t>    </a:t>
            </a:r>
            <a:r>
              <a:rPr lang="en-US" b="1" u="sng"/>
              <a:t>Club 2</a:t>
            </a:r>
            <a:r>
              <a:rPr lang="en-US" b="1"/>
              <a:t>    </a:t>
            </a:r>
            <a:r>
              <a:rPr lang="en-US" b="1" u="sng"/>
              <a:t>Club 3</a:t>
            </a:r>
            <a:r>
              <a:rPr lang="en-US"/>
              <a:t/>
            </a:r>
            <a:br>
              <a:rPr lang="en-US"/>
            </a:br>
            <a:r>
              <a:rPr lang="en-US"/>
              <a:t>	254	     234	       200</a:t>
            </a:r>
            <a:br>
              <a:rPr lang="en-US"/>
            </a:br>
            <a:r>
              <a:rPr lang="en-US"/>
              <a:t>	263	     218	       222</a:t>
            </a:r>
            <a:br>
              <a:rPr lang="en-US"/>
            </a:br>
            <a:r>
              <a:rPr lang="en-US"/>
              <a:t>	241	     235	       197</a:t>
            </a:r>
            <a:br>
              <a:rPr lang="en-US"/>
            </a:br>
            <a:r>
              <a:rPr lang="en-US"/>
              <a:t>	237	     227	       206</a:t>
            </a:r>
            <a:br>
              <a:rPr lang="en-US"/>
            </a:br>
            <a:r>
              <a:rPr lang="en-US"/>
              <a:t>	251	     216	       204</a:t>
            </a:r>
          </a:p>
        </p:txBody>
      </p:sp>
      <p:pic>
        <p:nvPicPr>
          <p:cNvPr id="46088" name="Picture 8" descr="j0285744"/>
          <p:cNvPicPr>
            <a:picLocks noChangeAspect="1" noChangeArrowheads="1"/>
          </p:cNvPicPr>
          <p:nvPr/>
        </p:nvPicPr>
        <p:blipFill>
          <a:blip r:embed="rId2"/>
          <a:srcRect/>
          <a:stretch>
            <a:fillRect/>
          </a:stretch>
        </p:blipFill>
        <p:spPr bwMode="auto">
          <a:xfrm>
            <a:off x="5715000" y="4343400"/>
            <a:ext cx="1874838" cy="1981200"/>
          </a:xfrm>
          <a:prstGeom prst="rect">
            <a:avLst/>
          </a:prstGeom>
          <a:noFill/>
          <a:ln w="9525">
            <a:noFill/>
            <a:miter lim="800000"/>
            <a:headEnd/>
            <a:tailEnd/>
          </a:ln>
        </p:spPr>
      </p:pic>
      <p:pic>
        <p:nvPicPr>
          <p:cNvPr id="46089" name="Picture 9" descr="j0312522"/>
          <p:cNvPicPr>
            <a:picLocks noChangeAspect="1" noChangeArrowheads="1"/>
          </p:cNvPicPr>
          <p:nvPr/>
        </p:nvPicPr>
        <p:blipFill>
          <a:blip r:embed="rId3"/>
          <a:srcRect/>
          <a:stretch>
            <a:fillRect/>
          </a:stretch>
        </p:blipFill>
        <p:spPr bwMode="auto">
          <a:xfrm>
            <a:off x="7086600" y="5867400"/>
            <a:ext cx="406400" cy="414338"/>
          </a:xfrm>
          <a:prstGeom prst="rect">
            <a:avLst/>
          </a:prstGeom>
          <a:noFill/>
          <a:ln w="9525">
            <a:noFill/>
            <a:miter lim="800000"/>
            <a:headEnd/>
            <a:tailEnd/>
          </a:ln>
        </p:spPr>
      </p:pic>
      <p:sp>
        <p:nvSpPr>
          <p:cNvPr id="46090" name="Rectangle 10"/>
          <p:cNvSpPr>
            <a:spLocks noChangeArrowheads="1"/>
          </p:cNvSpPr>
          <p:nvPr/>
        </p:nvSpPr>
        <p:spPr bwMode="auto">
          <a:xfrm>
            <a:off x="4953000" y="1828800"/>
            <a:ext cx="3657600" cy="2362200"/>
          </a:xfrm>
          <a:prstGeom prst="rect">
            <a:avLst/>
          </a:prstGeom>
          <a:noFill/>
          <a:ln w="9525">
            <a:solidFill>
              <a:schemeClr val="tx1"/>
            </a:solidFill>
            <a:miter lim="800000"/>
            <a:headEnd/>
            <a:tailEnd/>
          </a:ln>
        </p:spPr>
        <p:txBody>
          <a:bodyPr wrap="none" anchor="ctr"/>
          <a:lstStyle/>
          <a:p>
            <a:pPr algn="ctr"/>
            <a:endParaRPr lang="en-US"/>
          </a:p>
        </p:txBody>
      </p:sp>
      <p:sp>
        <p:nvSpPr>
          <p:cNvPr id="46091" name="Slide Number Placeholder 12"/>
          <p:cNvSpPr>
            <a:spLocks noGrp="1"/>
          </p:cNvSpPr>
          <p:nvPr>
            <p:ph type="sldNum" sz="quarter" idx="11"/>
          </p:nvPr>
        </p:nvSpPr>
        <p:spPr>
          <a:noFill/>
        </p:spPr>
        <p:txBody>
          <a:bodyPr/>
          <a:lstStyle/>
          <a:p>
            <a:r>
              <a:rPr lang="en-US" smtClean="0">
                <a:latin typeface="Arial" charset="0"/>
                <a:cs typeface="Arial" charset="0"/>
              </a:rPr>
              <a:t>Ch. 15-</a:t>
            </a:r>
            <a:fld id="{F16B276A-41CE-4998-AC7F-3565B286C1B8}" type="slidenum">
              <a:rPr lang="en-US" smtClean="0">
                <a:latin typeface="Arial" charset="0"/>
                <a:cs typeface="Arial" charset="0"/>
              </a:rPr>
              <a:pPr/>
              <a:t>24</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3" name="Rectangle 12"/>
          <p:cNvSpPr>
            <a:spLocks noGrp="1" noChangeArrowheads="1"/>
          </p:cNvSpPr>
          <p:nvPr>
            <p:ph type="title"/>
          </p:nvPr>
        </p:nvSpPr>
        <p:spPr>
          <a:xfrm>
            <a:off x="1143000" y="100013"/>
            <a:ext cx="7793038" cy="1143000"/>
          </a:xfrm>
        </p:spPr>
        <p:txBody>
          <a:bodyPr/>
          <a:lstStyle/>
          <a:p>
            <a:pPr eaLnBrk="1" hangingPunct="1">
              <a:lnSpc>
                <a:spcPct val="80000"/>
              </a:lnSpc>
            </a:pPr>
            <a:r>
              <a:rPr lang="en-US" smtClean="0"/>
              <a:t>One-Factor ANOVA Example: Scatter Diagram</a:t>
            </a:r>
          </a:p>
        </p:txBody>
      </p:sp>
      <p:sp>
        <p:nvSpPr>
          <p:cNvPr id="14394"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14395" name="Rectangle 2"/>
          <p:cNvSpPr>
            <a:spLocks noChangeArrowheads="1"/>
          </p:cNvSpPr>
          <p:nvPr/>
        </p:nvSpPr>
        <p:spPr bwMode="auto">
          <a:xfrm>
            <a:off x="7620000" y="5181600"/>
            <a:ext cx="5302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chemeClr val="accent1"/>
                </a:solidFill>
              </a:rPr>
              <a:t>•</a:t>
            </a:r>
          </a:p>
        </p:txBody>
      </p:sp>
      <p:sp>
        <p:nvSpPr>
          <p:cNvPr id="14396" name="Rectangle 3"/>
          <p:cNvSpPr>
            <a:spLocks noChangeArrowheads="1"/>
          </p:cNvSpPr>
          <p:nvPr/>
        </p:nvSpPr>
        <p:spPr bwMode="auto">
          <a:xfrm>
            <a:off x="7620000" y="5029200"/>
            <a:ext cx="5302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chemeClr val="accent1"/>
                </a:solidFill>
              </a:rPr>
              <a:t>•</a:t>
            </a:r>
          </a:p>
        </p:txBody>
      </p:sp>
      <p:sp>
        <p:nvSpPr>
          <p:cNvPr id="14397" name="Rectangle 4"/>
          <p:cNvSpPr>
            <a:spLocks noChangeArrowheads="1"/>
          </p:cNvSpPr>
          <p:nvPr/>
        </p:nvSpPr>
        <p:spPr bwMode="auto">
          <a:xfrm>
            <a:off x="7620000" y="4724400"/>
            <a:ext cx="5302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chemeClr val="accent1"/>
                </a:solidFill>
              </a:rPr>
              <a:t>•</a:t>
            </a:r>
          </a:p>
        </p:txBody>
      </p:sp>
      <p:sp>
        <p:nvSpPr>
          <p:cNvPr id="14398" name="Rectangle 5"/>
          <p:cNvSpPr>
            <a:spLocks noChangeArrowheads="1"/>
          </p:cNvSpPr>
          <p:nvPr/>
        </p:nvSpPr>
        <p:spPr bwMode="auto">
          <a:xfrm>
            <a:off x="7620000" y="4800600"/>
            <a:ext cx="5302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chemeClr val="accent1"/>
                </a:solidFill>
              </a:rPr>
              <a:t>•</a:t>
            </a:r>
          </a:p>
        </p:txBody>
      </p:sp>
      <p:sp>
        <p:nvSpPr>
          <p:cNvPr id="14399" name="Rectangle 6"/>
          <p:cNvSpPr>
            <a:spLocks noChangeArrowheads="1"/>
          </p:cNvSpPr>
          <p:nvPr/>
        </p:nvSpPr>
        <p:spPr bwMode="auto">
          <a:xfrm>
            <a:off x="7620000" y="4038600"/>
            <a:ext cx="5302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chemeClr val="accent1"/>
                </a:solidFill>
              </a:rPr>
              <a:t>•</a:t>
            </a:r>
          </a:p>
        </p:txBody>
      </p:sp>
      <p:sp>
        <p:nvSpPr>
          <p:cNvPr id="14400" name="Line 7"/>
          <p:cNvSpPr>
            <a:spLocks noChangeShapeType="1"/>
          </p:cNvSpPr>
          <p:nvPr/>
        </p:nvSpPr>
        <p:spPr bwMode="auto">
          <a:xfrm>
            <a:off x="7620000" y="5029200"/>
            <a:ext cx="304800" cy="0"/>
          </a:xfrm>
          <a:prstGeom prst="line">
            <a:avLst/>
          </a:prstGeom>
          <a:noFill/>
          <a:ln w="38100">
            <a:solidFill>
              <a:schemeClr val="accent1"/>
            </a:solidFill>
            <a:miter lim="800000"/>
            <a:headEnd/>
            <a:tailEnd/>
          </a:ln>
        </p:spPr>
        <p:txBody>
          <a:bodyPr wrap="none"/>
          <a:lstStyle/>
          <a:p>
            <a:endParaRPr lang="en-US"/>
          </a:p>
        </p:txBody>
      </p:sp>
      <p:sp>
        <p:nvSpPr>
          <p:cNvPr id="14401" name="Rectangle 8"/>
          <p:cNvSpPr>
            <a:spLocks noChangeArrowheads="1"/>
          </p:cNvSpPr>
          <p:nvPr/>
        </p:nvSpPr>
        <p:spPr bwMode="auto">
          <a:xfrm>
            <a:off x="1447800" y="5410200"/>
            <a:ext cx="1762125" cy="485775"/>
          </a:xfrm>
          <a:prstGeom prst="rect">
            <a:avLst/>
          </a:prstGeom>
          <a:solidFill>
            <a:srgbClr val="C7DAF7"/>
          </a:solidFill>
          <a:ln w="9525">
            <a:solidFill>
              <a:schemeClr val="tx1"/>
            </a:solidFill>
            <a:miter lim="800000"/>
            <a:headEnd/>
            <a:tailEnd/>
          </a:ln>
        </p:spPr>
        <p:txBody>
          <a:bodyPr wrap="none" anchor="ctr"/>
          <a:lstStyle/>
          <a:p>
            <a:pPr algn="ctr"/>
            <a:endParaRPr lang="en-US"/>
          </a:p>
        </p:txBody>
      </p:sp>
      <p:sp>
        <p:nvSpPr>
          <p:cNvPr id="14402" name="Rectangle 9"/>
          <p:cNvSpPr>
            <a:spLocks noChangeArrowheads="1"/>
          </p:cNvSpPr>
          <p:nvPr/>
        </p:nvSpPr>
        <p:spPr bwMode="auto">
          <a:xfrm>
            <a:off x="1524000" y="4876800"/>
            <a:ext cx="1541463" cy="485775"/>
          </a:xfrm>
          <a:prstGeom prst="rect">
            <a:avLst/>
          </a:prstGeom>
          <a:solidFill>
            <a:srgbClr val="FCC98C"/>
          </a:solidFill>
          <a:ln w="9525">
            <a:solidFill>
              <a:schemeClr val="tx1"/>
            </a:solidFill>
            <a:miter lim="800000"/>
            <a:headEnd/>
            <a:tailEnd/>
          </a:ln>
        </p:spPr>
        <p:txBody>
          <a:bodyPr wrap="none" anchor="ctr"/>
          <a:lstStyle/>
          <a:p>
            <a:pPr algn="ctr"/>
            <a:endParaRPr lang="en-US"/>
          </a:p>
        </p:txBody>
      </p:sp>
      <p:sp>
        <p:nvSpPr>
          <p:cNvPr id="14403" name="Rectangle 10"/>
          <p:cNvSpPr>
            <a:spLocks noChangeArrowheads="1"/>
          </p:cNvSpPr>
          <p:nvPr/>
        </p:nvSpPr>
        <p:spPr bwMode="auto">
          <a:xfrm>
            <a:off x="152400" y="4876800"/>
            <a:ext cx="1395413" cy="485775"/>
          </a:xfrm>
          <a:prstGeom prst="rect">
            <a:avLst/>
          </a:prstGeom>
          <a:solidFill>
            <a:srgbClr val="F983C1"/>
          </a:solidFill>
          <a:ln w="9525">
            <a:solidFill>
              <a:schemeClr val="tx1"/>
            </a:solidFill>
            <a:miter lim="800000"/>
            <a:headEnd/>
            <a:tailEnd/>
          </a:ln>
        </p:spPr>
        <p:txBody>
          <a:bodyPr wrap="none" anchor="ctr"/>
          <a:lstStyle/>
          <a:p>
            <a:pPr algn="ctr"/>
            <a:endParaRPr lang="en-US"/>
          </a:p>
        </p:txBody>
      </p:sp>
      <p:sp>
        <p:nvSpPr>
          <p:cNvPr id="14404" name="Rectangle 11"/>
          <p:cNvSpPr>
            <a:spLocks noChangeArrowheads="1"/>
          </p:cNvSpPr>
          <p:nvPr/>
        </p:nvSpPr>
        <p:spPr bwMode="auto">
          <a:xfrm>
            <a:off x="3048000" y="4876800"/>
            <a:ext cx="1468438" cy="485775"/>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4405" name="Line 13"/>
          <p:cNvSpPr>
            <a:spLocks noChangeShapeType="1"/>
          </p:cNvSpPr>
          <p:nvPr/>
        </p:nvSpPr>
        <p:spPr bwMode="auto">
          <a:xfrm>
            <a:off x="5257800" y="1905000"/>
            <a:ext cx="0" cy="3886200"/>
          </a:xfrm>
          <a:prstGeom prst="line">
            <a:avLst/>
          </a:prstGeom>
          <a:noFill/>
          <a:ln w="12700">
            <a:solidFill>
              <a:schemeClr val="tx1"/>
            </a:solidFill>
            <a:round/>
            <a:headEnd/>
            <a:tailEnd/>
          </a:ln>
        </p:spPr>
        <p:txBody>
          <a:bodyPr wrap="none" anchor="ctr"/>
          <a:lstStyle/>
          <a:p>
            <a:endParaRPr lang="en-US"/>
          </a:p>
        </p:txBody>
      </p:sp>
      <p:sp>
        <p:nvSpPr>
          <p:cNvPr id="14406" name="Line 14"/>
          <p:cNvSpPr>
            <a:spLocks noChangeShapeType="1"/>
          </p:cNvSpPr>
          <p:nvPr/>
        </p:nvSpPr>
        <p:spPr bwMode="auto">
          <a:xfrm>
            <a:off x="5257800" y="6248400"/>
            <a:ext cx="3657600" cy="0"/>
          </a:xfrm>
          <a:prstGeom prst="line">
            <a:avLst/>
          </a:prstGeom>
          <a:noFill/>
          <a:ln w="12700">
            <a:solidFill>
              <a:schemeClr val="tx1"/>
            </a:solidFill>
            <a:round/>
            <a:headEnd/>
            <a:tailEnd/>
          </a:ln>
        </p:spPr>
        <p:txBody>
          <a:bodyPr wrap="none" anchor="ctr"/>
          <a:lstStyle/>
          <a:p>
            <a:endParaRPr lang="en-US"/>
          </a:p>
        </p:txBody>
      </p:sp>
      <p:sp>
        <p:nvSpPr>
          <p:cNvPr id="14407" name="Rectangle 15"/>
          <p:cNvSpPr>
            <a:spLocks noChangeArrowheads="1"/>
          </p:cNvSpPr>
          <p:nvPr/>
        </p:nvSpPr>
        <p:spPr bwMode="auto">
          <a:xfrm>
            <a:off x="4648200" y="1828800"/>
            <a:ext cx="835025" cy="40513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a:t>270</a:t>
            </a:r>
          </a:p>
          <a:p>
            <a:pPr eaLnBrk="0" hangingPunct="0">
              <a:spcBef>
                <a:spcPct val="50000"/>
              </a:spcBef>
            </a:pPr>
            <a:r>
              <a:rPr lang="en-US" sz="2000"/>
              <a:t>260</a:t>
            </a:r>
          </a:p>
          <a:p>
            <a:pPr eaLnBrk="0" hangingPunct="0">
              <a:spcBef>
                <a:spcPct val="50000"/>
              </a:spcBef>
            </a:pPr>
            <a:r>
              <a:rPr lang="en-US" sz="2000"/>
              <a:t>250</a:t>
            </a:r>
          </a:p>
          <a:p>
            <a:pPr eaLnBrk="0" hangingPunct="0">
              <a:spcBef>
                <a:spcPct val="50000"/>
              </a:spcBef>
            </a:pPr>
            <a:r>
              <a:rPr lang="en-US" sz="2000"/>
              <a:t>240</a:t>
            </a:r>
          </a:p>
          <a:p>
            <a:pPr eaLnBrk="0" hangingPunct="0">
              <a:spcBef>
                <a:spcPct val="50000"/>
              </a:spcBef>
            </a:pPr>
            <a:r>
              <a:rPr lang="en-US" sz="2000"/>
              <a:t>230</a:t>
            </a:r>
          </a:p>
          <a:p>
            <a:pPr eaLnBrk="0" hangingPunct="0">
              <a:spcBef>
                <a:spcPct val="50000"/>
              </a:spcBef>
            </a:pPr>
            <a:r>
              <a:rPr lang="en-US" sz="2000"/>
              <a:t>220</a:t>
            </a:r>
          </a:p>
          <a:p>
            <a:pPr eaLnBrk="0" hangingPunct="0">
              <a:spcBef>
                <a:spcPct val="50000"/>
              </a:spcBef>
            </a:pPr>
            <a:r>
              <a:rPr lang="en-US" sz="2000"/>
              <a:t>210</a:t>
            </a:r>
          </a:p>
          <a:p>
            <a:pPr eaLnBrk="0" hangingPunct="0">
              <a:spcBef>
                <a:spcPct val="50000"/>
              </a:spcBef>
            </a:pPr>
            <a:r>
              <a:rPr lang="en-US" sz="2000"/>
              <a:t>200</a:t>
            </a:r>
          </a:p>
          <a:p>
            <a:pPr eaLnBrk="0" hangingPunct="0">
              <a:spcBef>
                <a:spcPct val="50000"/>
              </a:spcBef>
            </a:pPr>
            <a:r>
              <a:rPr lang="en-US" sz="2000"/>
              <a:t>190</a:t>
            </a:r>
          </a:p>
        </p:txBody>
      </p:sp>
      <p:sp>
        <p:nvSpPr>
          <p:cNvPr id="14408" name="Rectangle 16"/>
          <p:cNvSpPr>
            <a:spLocks noChangeArrowheads="1"/>
          </p:cNvSpPr>
          <p:nvPr/>
        </p:nvSpPr>
        <p:spPr bwMode="auto">
          <a:xfrm>
            <a:off x="5597525" y="3354388"/>
            <a:ext cx="4540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rgbClr val="FF6600"/>
                </a:solidFill>
              </a:rPr>
              <a:t>•</a:t>
            </a:r>
          </a:p>
        </p:txBody>
      </p:sp>
      <p:sp>
        <p:nvSpPr>
          <p:cNvPr id="14409" name="Rectangle 17"/>
          <p:cNvSpPr>
            <a:spLocks noChangeArrowheads="1"/>
          </p:cNvSpPr>
          <p:nvPr/>
        </p:nvSpPr>
        <p:spPr bwMode="auto">
          <a:xfrm>
            <a:off x="5597525" y="3125788"/>
            <a:ext cx="4540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rgbClr val="FF6600"/>
                </a:solidFill>
              </a:rPr>
              <a:t>•</a:t>
            </a:r>
          </a:p>
        </p:txBody>
      </p:sp>
      <p:sp>
        <p:nvSpPr>
          <p:cNvPr id="14410" name="Rectangle 18"/>
          <p:cNvSpPr>
            <a:spLocks noChangeArrowheads="1"/>
          </p:cNvSpPr>
          <p:nvPr/>
        </p:nvSpPr>
        <p:spPr bwMode="auto">
          <a:xfrm>
            <a:off x="5597525" y="2668588"/>
            <a:ext cx="4540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rgbClr val="FF6600"/>
                </a:solidFill>
              </a:rPr>
              <a:t>•</a:t>
            </a:r>
          </a:p>
        </p:txBody>
      </p:sp>
      <p:sp>
        <p:nvSpPr>
          <p:cNvPr id="14411" name="Rectangle 19"/>
          <p:cNvSpPr>
            <a:spLocks noChangeArrowheads="1"/>
          </p:cNvSpPr>
          <p:nvPr/>
        </p:nvSpPr>
        <p:spPr bwMode="auto">
          <a:xfrm>
            <a:off x="5597525" y="2516188"/>
            <a:ext cx="4540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rgbClr val="FF6600"/>
                </a:solidFill>
              </a:rPr>
              <a:t>•</a:t>
            </a:r>
          </a:p>
        </p:txBody>
      </p:sp>
      <p:sp>
        <p:nvSpPr>
          <p:cNvPr id="14412" name="Rectangle 20"/>
          <p:cNvSpPr>
            <a:spLocks noChangeArrowheads="1"/>
          </p:cNvSpPr>
          <p:nvPr/>
        </p:nvSpPr>
        <p:spPr bwMode="auto">
          <a:xfrm>
            <a:off x="5597525" y="2135188"/>
            <a:ext cx="5302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rgbClr val="FF6600"/>
                </a:solidFill>
              </a:rPr>
              <a:t>•</a:t>
            </a:r>
          </a:p>
        </p:txBody>
      </p:sp>
      <p:sp>
        <p:nvSpPr>
          <p:cNvPr id="14413" name="Rectangle 21"/>
          <p:cNvSpPr>
            <a:spLocks noChangeArrowheads="1"/>
          </p:cNvSpPr>
          <p:nvPr/>
        </p:nvSpPr>
        <p:spPr bwMode="auto">
          <a:xfrm>
            <a:off x="6664325" y="4268788"/>
            <a:ext cx="5302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rgbClr val="FCC98C"/>
                </a:solidFill>
              </a:rPr>
              <a:t>•</a:t>
            </a:r>
          </a:p>
        </p:txBody>
      </p:sp>
      <p:sp>
        <p:nvSpPr>
          <p:cNvPr id="14414" name="Rectangle 22"/>
          <p:cNvSpPr>
            <a:spLocks noChangeArrowheads="1"/>
          </p:cNvSpPr>
          <p:nvPr/>
        </p:nvSpPr>
        <p:spPr bwMode="auto">
          <a:xfrm>
            <a:off x="6664325" y="4192588"/>
            <a:ext cx="5302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rgbClr val="FCC98C"/>
                </a:solidFill>
              </a:rPr>
              <a:t>•</a:t>
            </a:r>
          </a:p>
        </p:txBody>
      </p:sp>
      <p:sp>
        <p:nvSpPr>
          <p:cNvPr id="14415" name="Rectangle 23"/>
          <p:cNvSpPr>
            <a:spLocks noChangeArrowheads="1"/>
          </p:cNvSpPr>
          <p:nvPr/>
        </p:nvSpPr>
        <p:spPr bwMode="auto">
          <a:xfrm>
            <a:off x="6664325" y="3811588"/>
            <a:ext cx="5302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rgbClr val="FCC98C"/>
                </a:solidFill>
              </a:rPr>
              <a:t>•</a:t>
            </a:r>
          </a:p>
        </p:txBody>
      </p:sp>
      <p:sp>
        <p:nvSpPr>
          <p:cNvPr id="14416" name="Rectangle 24"/>
          <p:cNvSpPr>
            <a:spLocks noChangeArrowheads="1"/>
          </p:cNvSpPr>
          <p:nvPr/>
        </p:nvSpPr>
        <p:spPr bwMode="auto">
          <a:xfrm>
            <a:off x="6664325" y="3430588"/>
            <a:ext cx="5302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rgbClr val="FCC98C"/>
                </a:solidFill>
              </a:rPr>
              <a:t>•</a:t>
            </a:r>
          </a:p>
        </p:txBody>
      </p:sp>
      <p:sp>
        <p:nvSpPr>
          <p:cNvPr id="14417" name="Rectangle 25"/>
          <p:cNvSpPr>
            <a:spLocks noChangeArrowheads="1"/>
          </p:cNvSpPr>
          <p:nvPr/>
        </p:nvSpPr>
        <p:spPr bwMode="auto">
          <a:xfrm>
            <a:off x="6664325" y="3506788"/>
            <a:ext cx="5302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b="1" i="1">
                <a:solidFill>
                  <a:srgbClr val="FCC98C"/>
                </a:solidFill>
              </a:rPr>
              <a:t>•</a:t>
            </a:r>
          </a:p>
        </p:txBody>
      </p:sp>
      <p:sp>
        <p:nvSpPr>
          <p:cNvPr id="14418" name="Line 26"/>
          <p:cNvSpPr>
            <a:spLocks noChangeShapeType="1"/>
          </p:cNvSpPr>
          <p:nvPr/>
        </p:nvSpPr>
        <p:spPr bwMode="auto">
          <a:xfrm>
            <a:off x="5257800" y="3962400"/>
            <a:ext cx="3068638" cy="0"/>
          </a:xfrm>
          <a:prstGeom prst="line">
            <a:avLst/>
          </a:prstGeom>
          <a:noFill/>
          <a:ln w="25400">
            <a:solidFill>
              <a:srgbClr val="A5EFE6"/>
            </a:solidFill>
            <a:round/>
            <a:headEnd/>
            <a:tailEnd/>
          </a:ln>
        </p:spPr>
        <p:txBody>
          <a:bodyPr wrap="none" anchor="ctr"/>
          <a:lstStyle/>
          <a:p>
            <a:endParaRPr lang="en-US"/>
          </a:p>
        </p:txBody>
      </p:sp>
      <p:sp>
        <p:nvSpPr>
          <p:cNvPr id="14419" name="Rectangle 27"/>
          <p:cNvSpPr>
            <a:spLocks noChangeArrowheads="1"/>
          </p:cNvSpPr>
          <p:nvPr/>
        </p:nvSpPr>
        <p:spPr bwMode="auto">
          <a:xfrm>
            <a:off x="4572000" y="1524000"/>
            <a:ext cx="1260475" cy="3937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b="1"/>
              <a:t>Distance</a:t>
            </a:r>
          </a:p>
        </p:txBody>
      </p:sp>
      <p:sp>
        <p:nvSpPr>
          <p:cNvPr id="14420" name="Line 31"/>
          <p:cNvSpPr>
            <a:spLocks noChangeShapeType="1"/>
          </p:cNvSpPr>
          <p:nvPr/>
        </p:nvSpPr>
        <p:spPr bwMode="auto">
          <a:xfrm>
            <a:off x="6705600" y="4114800"/>
            <a:ext cx="304800" cy="0"/>
          </a:xfrm>
          <a:prstGeom prst="line">
            <a:avLst/>
          </a:prstGeom>
          <a:noFill/>
          <a:ln w="38100">
            <a:solidFill>
              <a:srgbClr val="FCC98C"/>
            </a:solidFill>
            <a:miter lim="800000"/>
            <a:headEnd/>
            <a:tailEnd/>
          </a:ln>
        </p:spPr>
        <p:txBody>
          <a:bodyPr wrap="none"/>
          <a:lstStyle/>
          <a:p>
            <a:endParaRPr lang="en-US"/>
          </a:p>
        </p:txBody>
      </p:sp>
      <p:sp>
        <p:nvSpPr>
          <p:cNvPr id="14421" name="Line 32"/>
          <p:cNvSpPr>
            <a:spLocks noChangeShapeType="1"/>
          </p:cNvSpPr>
          <p:nvPr/>
        </p:nvSpPr>
        <p:spPr bwMode="auto">
          <a:xfrm>
            <a:off x="5605463" y="2971800"/>
            <a:ext cx="304800" cy="0"/>
          </a:xfrm>
          <a:prstGeom prst="line">
            <a:avLst/>
          </a:prstGeom>
          <a:noFill/>
          <a:ln w="38100">
            <a:solidFill>
              <a:srgbClr val="FF6600"/>
            </a:solidFill>
            <a:miter lim="800000"/>
            <a:headEnd/>
            <a:tailEnd/>
          </a:ln>
        </p:spPr>
        <p:txBody>
          <a:bodyPr wrap="none"/>
          <a:lstStyle/>
          <a:p>
            <a:endParaRPr lang="en-US"/>
          </a:p>
        </p:txBody>
      </p:sp>
      <p:sp>
        <p:nvSpPr>
          <p:cNvPr id="14422" name="Line 34"/>
          <p:cNvSpPr>
            <a:spLocks noChangeShapeType="1"/>
          </p:cNvSpPr>
          <p:nvPr/>
        </p:nvSpPr>
        <p:spPr bwMode="auto">
          <a:xfrm flipH="1">
            <a:off x="5165725" y="5791200"/>
            <a:ext cx="92075" cy="76200"/>
          </a:xfrm>
          <a:prstGeom prst="line">
            <a:avLst/>
          </a:prstGeom>
          <a:noFill/>
          <a:ln w="12700">
            <a:solidFill>
              <a:schemeClr val="tx1"/>
            </a:solidFill>
            <a:miter lim="800000"/>
            <a:headEnd/>
            <a:tailEnd/>
          </a:ln>
        </p:spPr>
        <p:txBody>
          <a:bodyPr wrap="none"/>
          <a:lstStyle/>
          <a:p>
            <a:endParaRPr lang="en-US"/>
          </a:p>
        </p:txBody>
      </p:sp>
      <p:sp>
        <p:nvSpPr>
          <p:cNvPr id="14423" name="Line 35"/>
          <p:cNvSpPr>
            <a:spLocks noChangeShapeType="1"/>
          </p:cNvSpPr>
          <p:nvPr/>
        </p:nvSpPr>
        <p:spPr bwMode="auto">
          <a:xfrm flipH="1">
            <a:off x="5181600" y="5943600"/>
            <a:ext cx="76200" cy="76200"/>
          </a:xfrm>
          <a:prstGeom prst="line">
            <a:avLst/>
          </a:prstGeom>
          <a:noFill/>
          <a:ln w="12700">
            <a:solidFill>
              <a:schemeClr val="tx1"/>
            </a:solidFill>
            <a:miter lim="800000"/>
            <a:headEnd/>
            <a:tailEnd/>
          </a:ln>
        </p:spPr>
        <p:txBody>
          <a:bodyPr wrap="none"/>
          <a:lstStyle/>
          <a:p>
            <a:endParaRPr lang="en-US"/>
          </a:p>
        </p:txBody>
      </p:sp>
      <p:sp>
        <p:nvSpPr>
          <p:cNvPr id="14424" name="Line 36"/>
          <p:cNvSpPr>
            <a:spLocks noChangeShapeType="1"/>
          </p:cNvSpPr>
          <p:nvPr/>
        </p:nvSpPr>
        <p:spPr bwMode="auto">
          <a:xfrm flipH="1">
            <a:off x="5181600" y="6096000"/>
            <a:ext cx="76200" cy="76200"/>
          </a:xfrm>
          <a:prstGeom prst="line">
            <a:avLst/>
          </a:prstGeom>
          <a:noFill/>
          <a:ln w="12700">
            <a:solidFill>
              <a:schemeClr val="tx1"/>
            </a:solidFill>
            <a:miter lim="800000"/>
            <a:headEnd/>
            <a:tailEnd/>
          </a:ln>
        </p:spPr>
        <p:txBody>
          <a:bodyPr wrap="none"/>
          <a:lstStyle/>
          <a:p>
            <a:endParaRPr lang="en-US"/>
          </a:p>
        </p:txBody>
      </p:sp>
      <p:sp>
        <p:nvSpPr>
          <p:cNvPr id="14425" name="Line 37"/>
          <p:cNvSpPr>
            <a:spLocks noChangeShapeType="1"/>
          </p:cNvSpPr>
          <p:nvPr/>
        </p:nvSpPr>
        <p:spPr bwMode="auto">
          <a:xfrm>
            <a:off x="5167313" y="5867400"/>
            <a:ext cx="76200" cy="76200"/>
          </a:xfrm>
          <a:prstGeom prst="line">
            <a:avLst/>
          </a:prstGeom>
          <a:noFill/>
          <a:ln w="12700">
            <a:solidFill>
              <a:schemeClr val="tx1"/>
            </a:solidFill>
            <a:miter lim="800000"/>
            <a:headEnd/>
            <a:tailEnd/>
          </a:ln>
        </p:spPr>
        <p:txBody>
          <a:bodyPr wrap="none"/>
          <a:lstStyle/>
          <a:p>
            <a:endParaRPr lang="en-US"/>
          </a:p>
        </p:txBody>
      </p:sp>
      <p:sp>
        <p:nvSpPr>
          <p:cNvPr id="14426" name="Line 38"/>
          <p:cNvSpPr>
            <a:spLocks noChangeShapeType="1"/>
          </p:cNvSpPr>
          <p:nvPr/>
        </p:nvSpPr>
        <p:spPr bwMode="auto">
          <a:xfrm>
            <a:off x="5181600" y="6024563"/>
            <a:ext cx="76200" cy="71437"/>
          </a:xfrm>
          <a:prstGeom prst="line">
            <a:avLst/>
          </a:prstGeom>
          <a:noFill/>
          <a:ln w="12700">
            <a:solidFill>
              <a:schemeClr val="tx1"/>
            </a:solidFill>
            <a:miter lim="800000"/>
            <a:headEnd/>
            <a:tailEnd/>
          </a:ln>
        </p:spPr>
        <p:txBody>
          <a:bodyPr wrap="none"/>
          <a:lstStyle/>
          <a:p>
            <a:endParaRPr lang="en-US"/>
          </a:p>
        </p:txBody>
      </p:sp>
      <p:graphicFrame>
        <p:nvGraphicFramePr>
          <p:cNvPr id="14388" name="Object 52"/>
          <p:cNvGraphicFramePr>
            <a:graphicFrameLocks noChangeAspect="1"/>
          </p:cNvGraphicFramePr>
          <p:nvPr/>
        </p:nvGraphicFramePr>
        <p:xfrm>
          <a:off x="250825" y="4930775"/>
          <a:ext cx="4222750" cy="957263"/>
        </p:xfrm>
        <a:graphic>
          <a:graphicData uri="http://schemas.openxmlformats.org/presentationml/2006/ole">
            <p:oleObj spid="_x0000_s14388" name="Equation" r:id="rId3" imgW="2349360" imgH="533160" progId="Equation.3">
              <p:embed/>
            </p:oleObj>
          </a:graphicData>
        </a:graphic>
      </p:graphicFrame>
      <p:sp>
        <p:nvSpPr>
          <p:cNvPr id="14427" name="AutoShape 40"/>
          <p:cNvSpPr>
            <a:spLocks noChangeArrowheads="1"/>
          </p:cNvSpPr>
          <p:nvPr/>
        </p:nvSpPr>
        <p:spPr bwMode="auto">
          <a:xfrm>
            <a:off x="2209800" y="4267200"/>
            <a:ext cx="152400" cy="533400"/>
          </a:xfrm>
          <a:prstGeom prst="downArrow">
            <a:avLst>
              <a:gd name="adj1" fmla="val 50000"/>
              <a:gd name="adj2" fmla="val 87500"/>
            </a:avLst>
          </a:prstGeom>
          <a:solidFill>
            <a:schemeClr val="hlink"/>
          </a:solidFill>
          <a:ln w="9525">
            <a:solidFill>
              <a:schemeClr val="tx1"/>
            </a:solidFill>
            <a:miter lim="800000"/>
            <a:headEnd/>
            <a:tailEnd/>
          </a:ln>
        </p:spPr>
        <p:txBody>
          <a:bodyPr wrap="none" anchor="ctr"/>
          <a:lstStyle/>
          <a:p>
            <a:pPr algn="ctr"/>
            <a:endParaRPr lang="en-US"/>
          </a:p>
        </p:txBody>
      </p:sp>
      <p:sp>
        <p:nvSpPr>
          <p:cNvPr id="14428" name="Rectangle 41"/>
          <p:cNvSpPr>
            <a:spLocks noChangeArrowheads="1"/>
          </p:cNvSpPr>
          <p:nvPr/>
        </p:nvSpPr>
        <p:spPr bwMode="auto">
          <a:xfrm>
            <a:off x="2971800" y="1828800"/>
            <a:ext cx="1143000" cy="2362200"/>
          </a:xfrm>
          <a:prstGeom prst="rect">
            <a:avLst/>
          </a:prstGeom>
          <a:solidFill>
            <a:schemeClr val="accent1"/>
          </a:solidFill>
          <a:ln w="9525">
            <a:noFill/>
            <a:miter lim="800000"/>
            <a:headEnd/>
            <a:tailEnd/>
          </a:ln>
        </p:spPr>
        <p:txBody>
          <a:bodyPr wrap="none" anchor="ctr"/>
          <a:lstStyle/>
          <a:p>
            <a:pPr algn="ctr"/>
            <a:endParaRPr lang="en-US"/>
          </a:p>
        </p:txBody>
      </p:sp>
      <p:sp>
        <p:nvSpPr>
          <p:cNvPr id="14429" name="Rectangle 42"/>
          <p:cNvSpPr>
            <a:spLocks noChangeArrowheads="1"/>
          </p:cNvSpPr>
          <p:nvPr/>
        </p:nvSpPr>
        <p:spPr bwMode="auto">
          <a:xfrm>
            <a:off x="1676400" y="1828800"/>
            <a:ext cx="1295400" cy="2362200"/>
          </a:xfrm>
          <a:prstGeom prst="rect">
            <a:avLst/>
          </a:prstGeom>
          <a:solidFill>
            <a:srgbClr val="FCC98C"/>
          </a:solidFill>
          <a:ln w="9525">
            <a:solidFill>
              <a:srgbClr val="FDDCB5"/>
            </a:solidFill>
            <a:miter lim="800000"/>
            <a:headEnd/>
            <a:tailEnd/>
          </a:ln>
        </p:spPr>
        <p:txBody>
          <a:bodyPr wrap="none" anchor="ctr"/>
          <a:lstStyle/>
          <a:p>
            <a:pPr algn="ctr"/>
            <a:endParaRPr lang="en-US"/>
          </a:p>
        </p:txBody>
      </p:sp>
      <p:sp>
        <p:nvSpPr>
          <p:cNvPr id="14430" name="Rectangle 43"/>
          <p:cNvSpPr>
            <a:spLocks noChangeArrowheads="1"/>
          </p:cNvSpPr>
          <p:nvPr/>
        </p:nvSpPr>
        <p:spPr bwMode="auto">
          <a:xfrm>
            <a:off x="457200" y="1828800"/>
            <a:ext cx="1219200" cy="2362200"/>
          </a:xfrm>
          <a:prstGeom prst="rect">
            <a:avLst/>
          </a:prstGeom>
          <a:solidFill>
            <a:srgbClr val="F983C1"/>
          </a:solidFill>
          <a:ln w="9525">
            <a:noFill/>
            <a:miter lim="800000"/>
            <a:headEnd/>
            <a:tailEnd/>
          </a:ln>
        </p:spPr>
        <p:txBody>
          <a:bodyPr wrap="none" anchor="ctr"/>
          <a:lstStyle/>
          <a:p>
            <a:pPr algn="ctr"/>
            <a:endParaRPr lang="en-US"/>
          </a:p>
        </p:txBody>
      </p:sp>
      <p:sp>
        <p:nvSpPr>
          <p:cNvPr id="14431" name="Rectangle 44"/>
          <p:cNvSpPr>
            <a:spLocks noChangeArrowheads="1"/>
          </p:cNvSpPr>
          <p:nvPr/>
        </p:nvSpPr>
        <p:spPr bwMode="auto">
          <a:xfrm>
            <a:off x="457200" y="1905000"/>
            <a:ext cx="3657600" cy="2286000"/>
          </a:xfrm>
          <a:prstGeom prst="rect">
            <a:avLst/>
          </a:prstGeom>
          <a:noFill/>
          <a:ln w="12700">
            <a:noFill/>
            <a:miter lim="800000"/>
            <a:headEnd/>
            <a:tailEnd/>
          </a:ln>
        </p:spPr>
        <p:txBody>
          <a:bodyPr lIns="90488" tIns="44450" rIns="90488" bIns="44450"/>
          <a:lstStyle/>
          <a:p>
            <a:pPr eaLnBrk="0" hangingPunct="0">
              <a:spcBef>
                <a:spcPct val="20000"/>
              </a:spcBef>
              <a:tabLst>
                <a:tab pos="465138" algn="ctr"/>
                <a:tab pos="1595438" algn="ctr"/>
                <a:tab pos="2679700" algn="ctr"/>
              </a:tabLst>
            </a:pPr>
            <a:r>
              <a:rPr lang="en-US"/>
              <a:t>	</a:t>
            </a:r>
            <a:r>
              <a:rPr lang="en-US" b="1" u="sng"/>
              <a:t>Club 1</a:t>
            </a:r>
            <a:r>
              <a:rPr lang="en-US" u="sng"/>
              <a:t>	</a:t>
            </a:r>
            <a:r>
              <a:rPr lang="en-US"/>
              <a:t>    </a:t>
            </a:r>
            <a:r>
              <a:rPr lang="en-US" b="1" u="sng"/>
              <a:t>Club 2</a:t>
            </a:r>
            <a:r>
              <a:rPr lang="en-US" b="1"/>
              <a:t>    </a:t>
            </a:r>
            <a:r>
              <a:rPr lang="en-US" b="1" u="sng"/>
              <a:t>Club 3</a:t>
            </a:r>
            <a:r>
              <a:rPr lang="en-US"/>
              <a:t/>
            </a:r>
            <a:br>
              <a:rPr lang="en-US"/>
            </a:br>
            <a:r>
              <a:rPr lang="en-US"/>
              <a:t>	254	     234	       200</a:t>
            </a:r>
            <a:br>
              <a:rPr lang="en-US"/>
            </a:br>
            <a:r>
              <a:rPr lang="en-US"/>
              <a:t>	263	     218	       222</a:t>
            </a:r>
            <a:br>
              <a:rPr lang="en-US"/>
            </a:br>
            <a:r>
              <a:rPr lang="en-US"/>
              <a:t>	241	     235	       197</a:t>
            </a:r>
            <a:br>
              <a:rPr lang="en-US"/>
            </a:br>
            <a:r>
              <a:rPr lang="en-US"/>
              <a:t>	237	     227	       206</a:t>
            </a:r>
            <a:br>
              <a:rPr lang="en-US"/>
            </a:br>
            <a:r>
              <a:rPr lang="en-US"/>
              <a:t>	251	     216	       204</a:t>
            </a:r>
          </a:p>
        </p:txBody>
      </p:sp>
      <p:sp>
        <p:nvSpPr>
          <p:cNvPr id="14432" name="Rectangle 45"/>
          <p:cNvSpPr>
            <a:spLocks noChangeArrowheads="1"/>
          </p:cNvSpPr>
          <p:nvPr/>
        </p:nvSpPr>
        <p:spPr bwMode="auto">
          <a:xfrm>
            <a:off x="6400800" y="6464300"/>
            <a:ext cx="990600" cy="3937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b="1"/>
              <a:t>Club</a:t>
            </a:r>
          </a:p>
        </p:txBody>
      </p:sp>
      <p:sp>
        <p:nvSpPr>
          <p:cNvPr id="14433" name="Rectangle 46"/>
          <p:cNvSpPr>
            <a:spLocks noChangeArrowheads="1"/>
          </p:cNvSpPr>
          <p:nvPr/>
        </p:nvSpPr>
        <p:spPr bwMode="auto">
          <a:xfrm>
            <a:off x="5638800" y="6172200"/>
            <a:ext cx="2819400" cy="3937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a:t>1            2            3</a:t>
            </a:r>
          </a:p>
        </p:txBody>
      </p:sp>
      <p:pic>
        <p:nvPicPr>
          <p:cNvPr id="14434" name="Picture 47" descr="j0285744"/>
          <p:cNvPicPr>
            <a:picLocks noChangeAspect="1" noChangeArrowheads="1"/>
          </p:cNvPicPr>
          <p:nvPr/>
        </p:nvPicPr>
        <p:blipFill>
          <a:blip r:embed="rId4"/>
          <a:srcRect/>
          <a:stretch>
            <a:fillRect/>
          </a:stretch>
        </p:blipFill>
        <p:spPr bwMode="auto">
          <a:xfrm>
            <a:off x="152400" y="5486400"/>
            <a:ext cx="936625" cy="990600"/>
          </a:xfrm>
          <a:prstGeom prst="rect">
            <a:avLst/>
          </a:prstGeom>
          <a:noFill/>
          <a:ln w="9525">
            <a:noFill/>
            <a:miter lim="800000"/>
            <a:headEnd/>
            <a:tailEnd/>
          </a:ln>
        </p:spPr>
      </p:pic>
      <p:pic>
        <p:nvPicPr>
          <p:cNvPr id="14435" name="Picture 48" descr="j0312522"/>
          <p:cNvPicPr>
            <a:picLocks noChangeAspect="1" noChangeArrowheads="1"/>
          </p:cNvPicPr>
          <p:nvPr/>
        </p:nvPicPr>
        <p:blipFill>
          <a:blip r:embed="rId5"/>
          <a:srcRect/>
          <a:stretch>
            <a:fillRect/>
          </a:stretch>
        </p:blipFill>
        <p:spPr bwMode="auto">
          <a:xfrm>
            <a:off x="788988" y="6226175"/>
            <a:ext cx="203200" cy="207963"/>
          </a:xfrm>
          <a:prstGeom prst="rect">
            <a:avLst/>
          </a:prstGeom>
          <a:noFill/>
          <a:ln w="9525">
            <a:noFill/>
            <a:miter lim="800000"/>
            <a:headEnd/>
            <a:tailEnd/>
          </a:ln>
        </p:spPr>
      </p:pic>
      <p:sp>
        <p:nvSpPr>
          <p:cNvPr id="14436" name="Rectangle 49"/>
          <p:cNvSpPr>
            <a:spLocks noChangeArrowheads="1"/>
          </p:cNvSpPr>
          <p:nvPr/>
        </p:nvSpPr>
        <p:spPr bwMode="auto">
          <a:xfrm>
            <a:off x="457200" y="1828800"/>
            <a:ext cx="3657600" cy="2362200"/>
          </a:xfrm>
          <a:prstGeom prst="rect">
            <a:avLst/>
          </a:prstGeom>
          <a:noFill/>
          <a:ln w="9525">
            <a:solidFill>
              <a:schemeClr val="tx1"/>
            </a:solidFill>
            <a:miter lim="800000"/>
            <a:headEnd/>
            <a:tailEnd/>
          </a:ln>
        </p:spPr>
        <p:txBody>
          <a:bodyPr wrap="none" anchor="ctr"/>
          <a:lstStyle/>
          <a:p>
            <a:pPr algn="ctr"/>
            <a:endParaRPr lang="en-US"/>
          </a:p>
        </p:txBody>
      </p:sp>
      <p:sp>
        <p:nvSpPr>
          <p:cNvPr id="14437" name="Line 50"/>
          <p:cNvSpPr>
            <a:spLocks noChangeShapeType="1"/>
          </p:cNvSpPr>
          <p:nvPr/>
        </p:nvSpPr>
        <p:spPr bwMode="auto">
          <a:xfrm>
            <a:off x="5181600" y="6172200"/>
            <a:ext cx="76200" cy="76200"/>
          </a:xfrm>
          <a:prstGeom prst="line">
            <a:avLst/>
          </a:prstGeom>
          <a:noFill/>
          <a:ln w="9525">
            <a:solidFill>
              <a:schemeClr val="tx1"/>
            </a:solidFill>
            <a:round/>
            <a:headEnd/>
            <a:tailEnd/>
          </a:ln>
        </p:spPr>
        <p:txBody>
          <a:bodyPr wrap="none" anchor="ctr"/>
          <a:lstStyle/>
          <a:p>
            <a:endParaRPr lang="en-US"/>
          </a:p>
        </p:txBody>
      </p:sp>
      <p:graphicFrame>
        <p:nvGraphicFramePr>
          <p:cNvPr id="14389" name="Object 53"/>
          <p:cNvGraphicFramePr>
            <a:graphicFrameLocks noChangeAspect="1"/>
          </p:cNvGraphicFramePr>
          <p:nvPr/>
        </p:nvGraphicFramePr>
        <p:xfrm>
          <a:off x="5888038" y="2697163"/>
          <a:ext cx="458787" cy="595312"/>
        </p:xfrm>
        <a:graphic>
          <a:graphicData uri="http://schemas.openxmlformats.org/presentationml/2006/ole">
            <p:oleObj spid="_x0000_s14389" name="Equation" r:id="rId6" imgW="164885" imgH="215619" progId="Equation.3">
              <p:embed/>
            </p:oleObj>
          </a:graphicData>
        </a:graphic>
      </p:graphicFrame>
      <p:graphicFrame>
        <p:nvGraphicFramePr>
          <p:cNvPr id="14390" name="Object 54"/>
          <p:cNvGraphicFramePr>
            <a:graphicFrameLocks noChangeAspect="1"/>
          </p:cNvGraphicFramePr>
          <p:nvPr/>
        </p:nvGraphicFramePr>
        <p:xfrm>
          <a:off x="6969125" y="3794125"/>
          <a:ext cx="528638" cy="595313"/>
        </p:xfrm>
        <a:graphic>
          <a:graphicData uri="http://schemas.openxmlformats.org/presentationml/2006/ole">
            <p:oleObj spid="_x0000_s14390" name="Equation" r:id="rId7" imgW="190335" imgH="215713" progId="Equation.3">
              <p:embed/>
            </p:oleObj>
          </a:graphicData>
        </a:graphic>
      </p:graphicFrame>
      <p:graphicFrame>
        <p:nvGraphicFramePr>
          <p:cNvPr id="14391" name="Object 55"/>
          <p:cNvGraphicFramePr>
            <a:graphicFrameLocks noChangeAspect="1"/>
          </p:cNvGraphicFramePr>
          <p:nvPr/>
        </p:nvGraphicFramePr>
        <p:xfrm>
          <a:off x="7881938" y="4708525"/>
          <a:ext cx="530225" cy="630238"/>
        </p:xfrm>
        <a:graphic>
          <a:graphicData uri="http://schemas.openxmlformats.org/presentationml/2006/ole">
            <p:oleObj spid="_x0000_s14391" name="Equation" r:id="rId8" imgW="190500" imgH="228600" progId="Equation.3">
              <p:embed/>
            </p:oleObj>
          </a:graphicData>
        </a:graphic>
      </p:graphicFrame>
      <p:graphicFrame>
        <p:nvGraphicFramePr>
          <p:cNvPr id="14392" name="Object 56"/>
          <p:cNvGraphicFramePr>
            <a:graphicFrameLocks noChangeAspect="1"/>
          </p:cNvGraphicFramePr>
          <p:nvPr/>
        </p:nvGraphicFramePr>
        <p:xfrm>
          <a:off x="8339138" y="3686175"/>
          <a:ext cx="354012" cy="523875"/>
        </p:xfrm>
        <a:graphic>
          <a:graphicData uri="http://schemas.openxmlformats.org/presentationml/2006/ole">
            <p:oleObj spid="_x0000_s14392" name="Equation" r:id="rId9" imgW="126720" imgH="190440" progId="Equation.3">
              <p:embed/>
            </p:oleObj>
          </a:graphicData>
        </a:graphic>
      </p:graphicFrame>
      <p:sp>
        <p:nvSpPr>
          <p:cNvPr id="14438" name="Slide Number Placeholder 52"/>
          <p:cNvSpPr>
            <a:spLocks noGrp="1"/>
          </p:cNvSpPr>
          <p:nvPr>
            <p:ph type="sldNum" sz="quarter" idx="11"/>
          </p:nvPr>
        </p:nvSpPr>
        <p:spPr>
          <a:noFill/>
        </p:spPr>
        <p:txBody>
          <a:bodyPr/>
          <a:lstStyle/>
          <a:p>
            <a:r>
              <a:rPr lang="en-US" smtClean="0">
                <a:latin typeface="Arial" charset="0"/>
                <a:cs typeface="Arial" charset="0"/>
              </a:rPr>
              <a:t>Ch. 15-</a:t>
            </a:r>
            <a:fld id="{F9B44E59-6194-49B6-977B-08AD5B5F7D10}" type="slidenum">
              <a:rPr lang="en-US" smtClean="0">
                <a:latin typeface="Arial" charset="0"/>
                <a:cs typeface="Arial" charset="0"/>
              </a:rPr>
              <a:pPr/>
              <a:t>25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Rectangle 7"/>
          <p:cNvSpPr>
            <a:spLocks noGrp="1" noChangeArrowheads="1"/>
          </p:cNvSpPr>
          <p:nvPr>
            <p:ph type="title"/>
          </p:nvPr>
        </p:nvSpPr>
        <p:spPr>
          <a:xfrm>
            <a:off x="990600" y="173038"/>
            <a:ext cx="7793038" cy="1066800"/>
          </a:xfrm>
        </p:spPr>
        <p:txBody>
          <a:bodyPr/>
          <a:lstStyle/>
          <a:p>
            <a:pPr eaLnBrk="1" hangingPunct="1">
              <a:lnSpc>
                <a:spcPct val="70000"/>
              </a:lnSpc>
            </a:pPr>
            <a:r>
              <a:rPr lang="en-US" smtClean="0"/>
              <a:t>One-Factor ANOVA Example Computations</a:t>
            </a:r>
          </a:p>
        </p:txBody>
      </p:sp>
      <p:sp>
        <p:nvSpPr>
          <p:cNvPr id="15374"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15375" name="Rectangle 2"/>
          <p:cNvSpPr>
            <a:spLocks noChangeArrowheads="1"/>
          </p:cNvSpPr>
          <p:nvPr/>
        </p:nvSpPr>
        <p:spPr bwMode="auto">
          <a:xfrm>
            <a:off x="4648200" y="1782763"/>
            <a:ext cx="3048000" cy="439737"/>
          </a:xfrm>
          <a:prstGeom prst="rect">
            <a:avLst/>
          </a:prstGeom>
          <a:solidFill>
            <a:srgbClr val="F983C1"/>
          </a:solidFill>
          <a:ln w="9525">
            <a:solidFill>
              <a:schemeClr val="tx1"/>
            </a:solidFill>
            <a:miter lim="800000"/>
            <a:headEnd/>
            <a:tailEnd/>
          </a:ln>
        </p:spPr>
        <p:txBody>
          <a:bodyPr wrap="none" anchor="ctr"/>
          <a:lstStyle/>
          <a:p>
            <a:pPr algn="ctr"/>
            <a:endParaRPr lang="en-US"/>
          </a:p>
        </p:txBody>
      </p:sp>
      <p:sp>
        <p:nvSpPr>
          <p:cNvPr id="15376" name="Rectangle 3"/>
          <p:cNvSpPr>
            <a:spLocks noChangeArrowheads="1"/>
          </p:cNvSpPr>
          <p:nvPr/>
        </p:nvSpPr>
        <p:spPr bwMode="auto">
          <a:xfrm>
            <a:off x="4648200" y="2289175"/>
            <a:ext cx="3048000" cy="407988"/>
          </a:xfrm>
          <a:prstGeom prst="rect">
            <a:avLst/>
          </a:prstGeom>
          <a:solidFill>
            <a:srgbClr val="FCC98C"/>
          </a:solidFill>
          <a:ln w="9525">
            <a:solidFill>
              <a:schemeClr val="tx1"/>
            </a:solidFill>
            <a:miter lim="800000"/>
            <a:headEnd/>
            <a:tailEnd/>
          </a:ln>
        </p:spPr>
        <p:txBody>
          <a:bodyPr wrap="none" anchor="ctr"/>
          <a:lstStyle/>
          <a:p>
            <a:pPr algn="ctr"/>
            <a:endParaRPr lang="en-US"/>
          </a:p>
        </p:txBody>
      </p:sp>
      <p:sp>
        <p:nvSpPr>
          <p:cNvPr id="15377" name="Rectangle 4"/>
          <p:cNvSpPr>
            <a:spLocks noChangeArrowheads="1"/>
          </p:cNvSpPr>
          <p:nvPr/>
        </p:nvSpPr>
        <p:spPr bwMode="auto">
          <a:xfrm>
            <a:off x="4648200" y="2770188"/>
            <a:ext cx="3048000" cy="3937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5378" name="Rectangle 5"/>
          <p:cNvSpPr>
            <a:spLocks noChangeArrowheads="1"/>
          </p:cNvSpPr>
          <p:nvPr/>
        </p:nvSpPr>
        <p:spPr bwMode="auto">
          <a:xfrm>
            <a:off x="609600" y="4191000"/>
            <a:ext cx="8001000" cy="914400"/>
          </a:xfrm>
          <a:prstGeom prst="rect">
            <a:avLst/>
          </a:prstGeom>
          <a:solidFill>
            <a:srgbClr val="FDE0BD"/>
          </a:solidFill>
          <a:ln w="9525">
            <a:solidFill>
              <a:schemeClr val="tx1"/>
            </a:solidFill>
            <a:miter lim="800000"/>
            <a:headEnd/>
            <a:tailEnd/>
          </a:ln>
        </p:spPr>
        <p:txBody>
          <a:bodyPr wrap="none" anchor="ctr"/>
          <a:lstStyle/>
          <a:p>
            <a:pPr algn="ctr"/>
            <a:endParaRPr lang="en-US"/>
          </a:p>
        </p:txBody>
      </p:sp>
      <p:sp>
        <p:nvSpPr>
          <p:cNvPr id="15379" name="Rectangle 6"/>
          <p:cNvSpPr>
            <a:spLocks noChangeArrowheads="1"/>
          </p:cNvSpPr>
          <p:nvPr/>
        </p:nvSpPr>
        <p:spPr bwMode="auto">
          <a:xfrm>
            <a:off x="609600" y="5334000"/>
            <a:ext cx="3505200" cy="914400"/>
          </a:xfrm>
          <a:prstGeom prst="rect">
            <a:avLst/>
          </a:prstGeom>
          <a:solidFill>
            <a:srgbClr val="FDE0BD"/>
          </a:solidFill>
          <a:ln w="9525" algn="ctr">
            <a:solidFill>
              <a:schemeClr val="tx1"/>
            </a:solidFill>
            <a:miter lim="800000"/>
            <a:headEnd/>
            <a:tailEnd/>
          </a:ln>
        </p:spPr>
        <p:txBody>
          <a:bodyPr wrap="none" anchor="ctr"/>
          <a:lstStyle/>
          <a:p>
            <a:pPr algn="ctr"/>
            <a:endParaRPr lang="en-US"/>
          </a:p>
        </p:txBody>
      </p:sp>
      <p:sp>
        <p:nvSpPr>
          <p:cNvPr id="15380" name="Rectangle 8"/>
          <p:cNvSpPr>
            <a:spLocks noChangeArrowheads="1"/>
          </p:cNvSpPr>
          <p:nvPr/>
        </p:nvSpPr>
        <p:spPr bwMode="auto">
          <a:xfrm>
            <a:off x="2895600" y="1676400"/>
            <a:ext cx="1143000" cy="2362200"/>
          </a:xfrm>
          <a:prstGeom prst="rect">
            <a:avLst/>
          </a:prstGeom>
          <a:solidFill>
            <a:schemeClr val="accent1"/>
          </a:solidFill>
          <a:ln w="9525">
            <a:noFill/>
            <a:miter lim="800000"/>
            <a:headEnd/>
            <a:tailEnd/>
          </a:ln>
        </p:spPr>
        <p:txBody>
          <a:bodyPr wrap="none" anchor="ctr"/>
          <a:lstStyle/>
          <a:p>
            <a:pPr algn="ctr"/>
            <a:endParaRPr lang="en-US"/>
          </a:p>
        </p:txBody>
      </p:sp>
      <p:sp>
        <p:nvSpPr>
          <p:cNvPr id="15381" name="Rectangle 9"/>
          <p:cNvSpPr>
            <a:spLocks noChangeArrowheads="1"/>
          </p:cNvSpPr>
          <p:nvPr/>
        </p:nvSpPr>
        <p:spPr bwMode="auto">
          <a:xfrm>
            <a:off x="1600200" y="1676400"/>
            <a:ext cx="1295400" cy="2362200"/>
          </a:xfrm>
          <a:prstGeom prst="rect">
            <a:avLst/>
          </a:prstGeom>
          <a:solidFill>
            <a:srgbClr val="FCC98C"/>
          </a:solidFill>
          <a:ln w="9525">
            <a:solidFill>
              <a:srgbClr val="FDDCB5"/>
            </a:solidFill>
            <a:miter lim="800000"/>
            <a:headEnd/>
            <a:tailEnd/>
          </a:ln>
        </p:spPr>
        <p:txBody>
          <a:bodyPr wrap="none" anchor="ctr"/>
          <a:lstStyle/>
          <a:p>
            <a:pPr algn="ctr"/>
            <a:endParaRPr lang="en-US"/>
          </a:p>
        </p:txBody>
      </p:sp>
      <p:sp>
        <p:nvSpPr>
          <p:cNvPr id="15382" name="Rectangle 10"/>
          <p:cNvSpPr>
            <a:spLocks noChangeArrowheads="1"/>
          </p:cNvSpPr>
          <p:nvPr/>
        </p:nvSpPr>
        <p:spPr bwMode="auto">
          <a:xfrm>
            <a:off x="381000" y="1676400"/>
            <a:ext cx="1219200" cy="2362200"/>
          </a:xfrm>
          <a:prstGeom prst="rect">
            <a:avLst/>
          </a:prstGeom>
          <a:solidFill>
            <a:srgbClr val="F983C1"/>
          </a:solidFill>
          <a:ln w="9525">
            <a:noFill/>
            <a:miter lim="800000"/>
            <a:headEnd/>
            <a:tailEnd/>
          </a:ln>
        </p:spPr>
        <p:txBody>
          <a:bodyPr wrap="none" anchor="ctr"/>
          <a:lstStyle/>
          <a:p>
            <a:pPr algn="ctr"/>
            <a:endParaRPr lang="en-US"/>
          </a:p>
        </p:txBody>
      </p:sp>
      <p:sp>
        <p:nvSpPr>
          <p:cNvPr id="15383" name="Rectangle 11"/>
          <p:cNvSpPr>
            <a:spLocks noChangeArrowheads="1"/>
          </p:cNvSpPr>
          <p:nvPr/>
        </p:nvSpPr>
        <p:spPr bwMode="auto">
          <a:xfrm>
            <a:off x="381000" y="1752600"/>
            <a:ext cx="3657600" cy="2286000"/>
          </a:xfrm>
          <a:prstGeom prst="rect">
            <a:avLst/>
          </a:prstGeom>
          <a:noFill/>
          <a:ln w="12700">
            <a:noFill/>
            <a:miter lim="800000"/>
            <a:headEnd/>
            <a:tailEnd/>
          </a:ln>
        </p:spPr>
        <p:txBody>
          <a:bodyPr lIns="90488" tIns="44450" rIns="90488" bIns="44450"/>
          <a:lstStyle/>
          <a:p>
            <a:pPr eaLnBrk="0" hangingPunct="0">
              <a:spcBef>
                <a:spcPct val="20000"/>
              </a:spcBef>
              <a:tabLst>
                <a:tab pos="465138" algn="ctr"/>
                <a:tab pos="1595438" algn="ctr"/>
                <a:tab pos="2679700" algn="ctr"/>
              </a:tabLst>
            </a:pPr>
            <a:r>
              <a:rPr lang="en-US"/>
              <a:t>	</a:t>
            </a:r>
            <a:r>
              <a:rPr lang="en-US" b="1" u="sng"/>
              <a:t>Club 1</a:t>
            </a:r>
            <a:r>
              <a:rPr lang="en-US" u="sng"/>
              <a:t>	</a:t>
            </a:r>
            <a:r>
              <a:rPr lang="en-US"/>
              <a:t>    </a:t>
            </a:r>
            <a:r>
              <a:rPr lang="en-US" b="1" u="sng"/>
              <a:t>Club 2</a:t>
            </a:r>
            <a:r>
              <a:rPr lang="en-US" b="1"/>
              <a:t>    </a:t>
            </a:r>
            <a:r>
              <a:rPr lang="en-US" b="1" u="sng"/>
              <a:t>Club 3</a:t>
            </a:r>
            <a:r>
              <a:rPr lang="en-US"/>
              <a:t/>
            </a:r>
            <a:br>
              <a:rPr lang="en-US"/>
            </a:br>
            <a:r>
              <a:rPr lang="en-US"/>
              <a:t>	254	     234	       200</a:t>
            </a:r>
            <a:br>
              <a:rPr lang="en-US"/>
            </a:br>
            <a:r>
              <a:rPr lang="en-US"/>
              <a:t>	263	     218	       222</a:t>
            </a:r>
            <a:br>
              <a:rPr lang="en-US"/>
            </a:br>
            <a:r>
              <a:rPr lang="en-US"/>
              <a:t>	241	     235	       197</a:t>
            </a:r>
            <a:br>
              <a:rPr lang="en-US"/>
            </a:br>
            <a:r>
              <a:rPr lang="en-US"/>
              <a:t>	237	     227	       206</a:t>
            </a:r>
            <a:br>
              <a:rPr lang="en-US"/>
            </a:br>
            <a:r>
              <a:rPr lang="en-US"/>
              <a:t>	251	     216	       204</a:t>
            </a:r>
          </a:p>
        </p:txBody>
      </p:sp>
      <p:pic>
        <p:nvPicPr>
          <p:cNvPr id="15384" name="Picture 12" descr="j0285744"/>
          <p:cNvPicPr>
            <a:picLocks noChangeAspect="1" noChangeArrowheads="1"/>
          </p:cNvPicPr>
          <p:nvPr/>
        </p:nvPicPr>
        <p:blipFill>
          <a:blip r:embed="rId3"/>
          <a:srcRect/>
          <a:stretch>
            <a:fillRect/>
          </a:stretch>
        </p:blipFill>
        <p:spPr bwMode="auto">
          <a:xfrm>
            <a:off x="7924800" y="2667000"/>
            <a:ext cx="936625" cy="990600"/>
          </a:xfrm>
          <a:prstGeom prst="rect">
            <a:avLst/>
          </a:prstGeom>
          <a:noFill/>
          <a:ln w="9525">
            <a:noFill/>
            <a:miter lim="800000"/>
            <a:headEnd/>
            <a:tailEnd/>
          </a:ln>
        </p:spPr>
      </p:pic>
      <p:pic>
        <p:nvPicPr>
          <p:cNvPr id="15385" name="Picture 13" descr="j0312522"/>
          <p:cNvPicPr>
            <a:picLocks noChangeAspect="1" noChangeArrowheads="1"/>
          </p:cNvPicPr>
          <p:nvPr/>
        </p:nvPicPr>
        <p:blipFill>
          <a:blip r:embed="rId4"/>
          <a:srcRect/>
          <a:stretch>
            <a:fillRect/>
          </a:stretch>
        </p:blipFill>
        <p:spPr bwMode="auto">
          <a:xfrm>
            <a:off x="8561388" y="3406775"/>
            <a:ext cx="203200" cy="207963"/>
          </a:xfrm>
          <a:prstGeom prst="rect">
            <a:avLst/>
          </a:prstGeom>
          <a:noFill/>
          <a:ln w="9525">
            <a:noFill/>
            <a:miter lim="800000"/>
            <a:headEnd/>
            <a:tailEnd/>
          </a:ln>
        </p:spPr>
      </p:pic>
      <p:sp>
        <p:nvSpPr>
          <p:cNvPr id="15386" name="Text Box 14"/>
          <p:cNvSpPr txBox="1">
            <a:spLocks noChangeArrowheads="1"/>
          </p:cNvSpPr>
          <p:nvPr/>
        </p:nvSpPr>
        <p:spPr bwMode="auto">
          <a:xfrm>
            <a:off x="4800600" y="1752600"/>
            <a:ext cx="1447800" cy="2116138"/>
          </a:xfrm>
          <a:prstGeom prst="rect">
            <a:avLst/>
          </a:prstGeom>
          <a:noFill/>
          <a:ln w="9525">
            <a:noFill/>
            <a:miter lim="800000"/>
            <a:headEnd/>
            <a:tailEnd/>
          </a:ln>
        </p:spPr>
        <p:txBody>
          <a:bodyPr>
            <a:spAutoFit/>
          </a:bodyPr>
          <a:lstStyle/>
          <a:p>
            <a:pPr>
              <a:lnSpc>
                <a:spcPct val="110000"/>
              </a:lnSpc>
              <a:spcBef>
                <a:spcPct val="50000"/>
              </a:spcBef>
            </a:pPr>
            <a:r>
              <a:rPr lang="en-US" sz="2000"/>
              <a:t>x</a:t>
            </a:r>
            <a:r>
              <a:rPr lang="en-US" sz="2000" baseline="-25000"/>
              <a:t>1</a:t>
            </a:r>
            <a:r>
              <a:rPr lang="en-US" sz="2000"/>
              <a:t> = 249.2</a:t>
            </a:r>
          </a:p>
          <a:p>
            <a:pPr>
              <a:lnSpc>
                <a:spcPct val="110000"/>
              </a:lnSpc>
              <a:spcBef>
                <a:spcPct val="50000"/>
              </a:spcBef>
            </a:pPr>
            <a:r>
              <a:rPr lang="en-US" sz="2000"/>
              <a:t>x</a:t>
            </a:r>
            <a:r>
              <a:rPr lang="en-US" sz="2000" baseline="-25000"/>
              <a:t>2</a:t>
            </a:r>
            <a:r>
              <a:rPr lang="en-US" sz="2000"/>
              <a:t> = 226.0</a:t>
            </a:r>
          </a:p>
          <a:p>
            <a:pPr>
              <a:lnSpc>
                <a:spcPct val="120000"/>
              </a:lnSpc>
              <a:spcBef>
                <a:spcPct val="50000"/>
              </a:spcBef>
            </a:pPr>
            <a:r>
              <a:rPr lang="en-US" sz="2000"/>
              <a:t>x</a:t>
            </a:r>
            <a:r>
              <a:rPr lang="en-US" sz="2000" baseline="-25000"/>
              <a:t>3</a:t>
            </a:r>
            <a:r>
              <a:rPr lang="en-US" sz="2000"/>
              <a:t> = 205.8</a:t>
            </a:r>
          </a:p>
          <a:p>
            <a:pPr>
              <a:lnSpc>
                <a:spcPct val="110000"/>
              </a:lnSpc>
              <a:spcBef>
                <a:spcPct val="50000"/>
              </a:spcBef>
            </a:pPr>
            <a:endParaRPr lang="en-US" sz="800"/>
          </a:p>
          <a:p>
            <a:pPr>
              <a:lnSpc>
                <a:spcPct val="110000"/>
              </a:lnSpc>
              <a:spcBef>
                <a:spcPct val="50000"/>
              </a:spcBef>
            </a:pPr>
            <a:r>
              <a:rPr lang="en-US" sz="2000"/>
              <a:t>x = 227.0</a:t>
            </a:r>
          </a:p>
        </p:txBody>
      </p:sp>
      <p:sp>
        <p:nvSpPr>
          <p:cNvPr id="15387" name="Line 15"/>
          <p:cNvSpPr>
            <a:spLocks noChangeShapeType="1"/>
          </p:cNvSpPr>
          <p:nvPr/>
        </p:nvSpPr>
        <p:spPr bwMode="auto">
          <a:xfrm>
            <a:off x="4876800" y="1855788"/>
            <a:ext cx="152400" cy="0"/>
          </a:xfrm>
          <a:prstGeom prst="line">
            <a:avLst/>
          </a:prstGeom>
          <a:noFill/>
          <a:ln w="9525">
            <a:solidFill>
              <a:schemeClr val="tx1"/>
            </a:solidFill>
            <a:miter lim="800000"/>
            <a:headEnd/>
            <a:tailEnd/>
          </a:ln>
        </p:spPr>
        <p:txBody>
          <a:bodyPr wrap="none"/>
          <a:lstStyle/>
          <a:p>
            <a:endParaRPr lang="en-US"/>
          </a:p>
        </p:txBody>
      </p:sp>
      <p:sp>
        <p:nvSpPr>
          <p:cNvPr id="15388" name="Line 16"/>
          <p:cNvSpPr>
            <a:spLocks noChangeShapeType="1"/>
          </p:cNvSpPr>
          <p:nvPr/>
        </p:nvSpPr>
        <p:spPr bwMode="auto">
          <a:xfrm>
            <a:off x="4876800" y="2368550"/>
            <a:ext cx="152400" cy="0"/>
          </a:xfrm>
          <a:prstGeom prst="line">
            <a:avLst/>
          </a:prstGeom>
          <a:noFill/>
          <a:ln w="9525">
            <a:solidFill>
              <a:schemeClr val="tx1"/>
            </a:solidFill>
            <a:miter lim="800000"/>
            <a:headEnd/>
            <a:tailEnd/>
          </a:ln>
        </p:spPr>
        <p:txBody>
          <a:bodyPr wrap="none"/>
          <a:lstStyle/>
          <a:p>
            <a:endParaRPr lang="en-US"/>
          </a:p>
        </p:txBody>
      </p:sp>
      <p:sp>
        <p:nvSpPr>
          <p:cNvPr id="15389" name="Line 17"/>
          <p:cNvSpPr>
            <a:spLocks noChangeShapeType="1"/>
          </p:cNvSpPr>
          <p:nvPr/>
        </p:nvSpPr>
        <p:spPr bwMode="auto">
          <a:xfrm>
            <a:off x="4876800" y="2879725"/>
            <a:ext cx="152400" cy="0"/>
          </a:xfrm>
          <a:prstGeom prst="line">
            <a:avLst/>
          </a:prstGeom>
          <a:noFill/>
          <a:ln w="9525">
            <a:solidFill>
              <a:schemeClr val="tx1"/>
            </a:solidFill>
            <a:miter lim="800000"/>
            <a:headEnd/>
            <a:tailEnd/>
          </a:ln>
        </p:spPr>
        <p:txBody>
          <a:bodyPr wrap="none"/>
          <a:lstStyle/>
          <a:p>
            <a:endParaRPr lang="en-US"/>
          </a:p>
        </p:txBody>
      </p:sp>
      <p:sp>
        <p:nvSpPr>
          <p:cNvPr id="15390" name="Line 18"/>
          <p:cNvSpPr>
            <a:spLocks noChangeShapeType="1"/>
          </p:cNvSpPr>
          <p:nvPr/>
        </p:nvSpPr>
        <p:spPr bwMode="auto">
          <a:xfrm>
            <a:off x="4864100" y="3575050"/>
            <a:ext cx="152400" cy="0"/>
          </a:xfrm>
          <a:prstGeom prst="line">
            <a:avLst/>
          </a:prstGeom>
          <a:noFill/>
          <a:ln w="9525">
            <a:solidFill>
              <a:schemeClr val="tx1"/>
            </a:solidFill>
            <a:miter lim="800000"/>
            <a:headEnd/>
            <a:tailEnd/>
          </a:ln>
        </p:spPr>
        <p:txBody>
          <a:bodyPr wrap="none"/>
          <a:lstStyle/>
          <a:p>
            <a:endParaRPr lang="en-US"/>
          </a:p>
        </p:txBody>
      </p:sp>
      <p:sp>
        <p:nvSpPr>
          <p:cNvPr id="15391" name="Text Box 20"/>
          <p:cNvSpPr txBox="1">
            <a:spLocks noChangeArrowheads="1"/>
          </p:cNvSpPr>
          <p:nvPr/>
        </p:nvSpPr>
        <p:spPr bwMode="auto">
          <a:xfrm>
            <a:off x="6705600" y="1752600"/>
            <a:ext cx="1447800" cy="2376488"/>
          </a:xfrm>
          <a:prstGeom prst="rect">
            <a:avLst/>
          </a:prstGeom>
          <a:noFill/>
          <a:ln w="9525">
            <a:noFill/>
            <a:miter lim="800000"/>
            <a:headEnd/>
            <a:tailEnd/>
          </a:ln>
        </p:spPr>
        <p:txBody>
          <a:bodyPr>
            <a:spAutoFit/>
          </a:bodyPr>
          <a:lstStyle/>
          <a:p>
            <a:pPr>
              <a:lnSpc>
                <a:spcPct val="110000"/>
              </a:lnSpc>
              <a:spcBef>
                <a:spcPct val="50000"/>
              </a:spcBef>
            </a:pPr>
            <a:r>
              <a:rPr lang="en-US" sz="2000"/>
              <a:t>n</a:t>
            </a:r>
            <a:r>
              <a:rPr lang="en-US" sz="2000" baseline="-25000"/>
              <a:t>1</a:t>
            </a:r>
            <a:r>
              <a:rPr lang="en-US" sz="2000"/>
              <a:t> = 5</a:t>
            </a:r>
          </a:p>
          <a:p>
            <a:pPr>
              <a:lnSpc>
                <a:spcPct val="110000"/>
              </a:lnSpc>
              <a:spcBef>
                <a:spcPct val="50000"/>
              </a:spcBef>
            </a:pPr>
            <a:r>
              <a:rPr lang="en-US" sz="2000"/>
              <a:t>n</a:t>
            </a:r>
            <a:r>
              <a:rPr lang="en-US" sz="2000" baseline="-25000"/>
              <a:t>2</a:t>
            </a:r>
            <a:r>
              <a:rPr lang="en-US" sz="2000"/>
              <a:t> = 5</a:t>
            </a:r>
          </a:p>
          <a:p>
            <a:pPr>
              <a:lnSpc>
                <a:spcPct val="110000"/>
              </a:lnSpc>
              <a:spcBef>
                <a:spcPct val="50000"/>
              </a:spcBef>
            </a:pPr>
            <a:r>
              <a:rPr lang="en-US" sz="2000"/>
              <a:t>n</a:t>
            </a:r>
            <a:r>
              <a:rPr lang="en-US" sz="2000" baseline="-25000"/>
              <a:t>3</a:t>
            </a:r>
            <a:r>
              <a:rPr lang="en-US" sz="2000"/>
              <a:t> = 5</a:t>
            </a:r>
          </a:p>
          <a:p>
            <a:pPr>
              <a:lnSpc>
                <a:spcPct val="110000"/>
              </a:lnSpc>
              <a:spcBef>
                <a:spcPct val="50000"/>
              </a:spcBef>
            </a:pPr>
            <a:r>
              <a:rPr lang="en-US" sz="2000"/>
              <a:t>n = 15</a:t>
            </a:r>
          </a:p>
          <a:p>
            <a:pPr>
              <a:lnSpc>
                <a:spcPct val="110000"/>
              </a:lnSpc>
              <a:spcBef>
                <a:spcPct val="50000"/>
              </a:spcBef>
            </a:pPr>
            <a:r>
              <a:rPr lang="en-US" sz="2000"/>
              <a:t>K = 3</a:t>
            </a:r>
          </a:p>
        </p:txBody>
      </p:sp>
      <p:sp>
        <p:nvSpPr>
          <p:cNvPr id="15392" name="Text Box 21"/>
          <p:cNvSpPr txBox="1">
            <a:spLocks noChangeArrowheads="1"/>
          </p:cNvSpPr>
          <p:nvPr/>
        </p:nvSpPr>
        <p:spPr bwMode="auto">
          <a:xfrm>
            <a:off x="609600" y="4191000"/>
            <a:ext cx="8229600" cy="396875"/>
          </a:xfrm>
          <a:prstGeom prst="rect">
            <a:avLst/>
          </a:prstGeom>
          <a:noFill/>
          <a:ln w="9525">
            <a:noFill/>
            <a:miter lim="800000"/>
            <a:headEnd/>
            <a:tailEnd/>
          </a:ln>
        </p:spPr>
        <p:txBody>
          <a:bodyPr>
            <a:spAutoFit/>
          </a:bodyPr>
          <a:lstStyle/>
          <a:p>
            <a:pPr>
              <a:spcBef>
                <a:spcPct val="50000"/>
              </a:spcBef>
            </a:pPr>
            <a:r>
              <a:rPr lang="en-US" sz="2000"/>
              <a:t>SSG =  5 (249.2 – 227)</a:t>
            </a:r>
            <a:r>
              <a:rPr lang="en-US" sz="2000" baseline="30000"/>
              <a:t>2</a:t>
            </a:r>
            <a:r>
              <a:rPr lang="en-US" sz="2000"/>
              <a:t> + 5 (226 – 227)</a:t>
            </a:r>
            <a:r>
              <a:rPr lang="en-US" sz="2000" baseline="30000"/>
              <a:t>2</a:t>
            </a:r>
            <a:r>
              <a:rPr lang="en-US" sz="2000"/>
              <a:t> + 5 (205.8 – 227)</a:t>
            </a:r>
            <a:r>
              <a:rPr lang="en-US" sz="2000" baseline="30000"/>
              <a:t>2</a:t>
            </a:r>
            <a:r>
              <a:rPr lang="en-US" sz="2000"/>
              <a:t>  = 4716.4</a:t>
            </a:r>
          </a:p>
        </p:txBody>
      </p:sp>
      <p:sp>
        <p:nvSpPr>
          <p:cNvPr id="15393" name="Text Box 22"/>
          <p:cNvSpPr txBox="1">
            <a:spLocks noChangeArrowheads="1"/>
          </p:cNvSpPr>
          <p:nvPr/>
        </p:nvSpPr>
        <p:spPr bwMode="auto">
          <a:xfrm>
            <a:off x="609600" y="4648200"/>
            <a:ext cx="8229600" cy="396875"/>
          </a:xfrm>
          <a:prstGeom prst="rect">
            <a:avLst/>
          </a:prstGeom>
          <a:noFill/>
          <a:ln w="9525">
            <a:noFill/>
            <a:miter lim="800000"/>
            <a:headEnd/>
            <a:tailEnd/>
          </a:ln>
        </p:spPr>
        <p:txBody>
          <a:bodyPr>
            <a:spAutoFit/>
          </a:bodyPr>
          <a:lstStyle/>
          <a:p>
            <a:pPr>
              <a:spcBef>
                <a:spcPct val="50000"/>
              </a:spcBef>
            </a:pPr>
            <a:r>
              <a:rPr lang="en-US" sz="2000"/>
              <a:t>SSW =  (254 – 249.2)</a:t>
            </a:r>
            <a:r>
              <a:rPr lang="en-US" sz="2000" baseline="30000"/>
              <a:t>2</a:t>
            </a:r>
            <a:r>
              <a:rPr lang="en-US" sz="2000"/>
              <a:t> + (263 – 249.2)</a:t>
            </a:r>
            <a:r>
              <a:rPr lang="en-US" sz="2000" baseline="30000"/>
              <a:t>2</a:t>
            </a:r>
            <a:r>
              <a:rPr lang="en-US" sz="2000"/>
              <a:t> +…+ (204 – 205.8)</a:t>
            </a:r>
            <a:r>
              <a:rPr lang="en-US" sz="2000" baseline="30000"/>
              <a:t>2</a:t>
            </a:r>
            <a:r>
              <a:rPr lang="en-US" sz="2000"/>
              <a:t> = 1119.6</a:t>
            </a:r>
          </a:p>
        </p:txBody>
      </p:sp>
      <p:sp>
        <p:nvSpPr>
          <p:cNvPr id="15394" name="Text Box 23"/>
          <p:cNvSpPr txBox="1">
            <a:spLocks noChangeArrowheads="1"/>
          </p:cNvSpPr>
          <p:nvPr/>
        </p:nvSpPr>
        <p:spPr bwMode="auto">
          <a:xfrm>
            <a:off x="533400" y="5334000"/>
            <a:ext cx="3810000" cy="396875"/>
          </a:xfrm>
          <a:prstGeom prst="rect">
            <a:avLst/>
          </a:prstGeom>
          <a:noFill/>
          <a:ln w="9525">
            <a:noFill/>
            <a:miter lim="800000"/>
            <a:headEnd/>
            <a:tailEnd/>
          </a:ln>
        </p:spPr>
        <p:txBody>
          <a:bodyPr>
            <a:spAutoFit/>
          </a:bodyPr>
          <a:lstStyle/>
          <a:p>
            <a:pPr>
              <a:spcBef>
                <a:spcPct val="50000"/>
              </a:spcBef>
            </a:pPr>
            <a:r>
              <a:rPr lang="en-US" sz="2000"/>
              <a:t>MSG = 4716.4 / (3-1) = 2358.2</a:t>
            </a:r>
          </a:p>
        </p:txBody>
      </p:sp>
      <p:sp>
        <p:nvSpPr>
          <p:cNvPr id="15395" name="Text Box 24"/>
          <p:cNvSpPr txBox="1">
            <a:spLocks noChangeArrowheads="1"/>
          </p:cNvSpPr>
          <p:nvPr/>
        </p:nvSpPr>
        <p:spPr bwMode="auto">
          <a:xfrm>
            <a:off x="533400" y="5791200"/>
            <a:ext cx="3810000" cy="396875"/>
          </a:xfrm>
          <a:prstGeom prst="rect">
            <a:avLst/>
          </a:prstGeom>
          <a:noFill/>
          <a:ln w="9525">
            <a:noFill/>
            <a:miter lim="800000"/>
            <a:headEnd/>
            <a:tailEnd/>
          </a:ln>
        </p:spPr>
        <p:txBody>
          <a:bodyPr>
            <a:spAutoFit/>
          </a:bodyPr>
          <a:lstStyle/>
          <a:p>
            <a:pPr>
              <a:spcBef>
                <a:spcPct val="50000"/>
              </a:spcBef>
            </a:pPr>
            <a:r>
              <a:rPr lang="en-US" sz="2000"/>
              <a:t>MSW = 1119.6 / (15-3) = 93.3</a:t>
            </a:r>
          </a:p>
        </p:txBody>
      </p:sp>
      <p:sp>
        <p:nvSpPr>
          <p:cNvPr id="15396" name="AutoShape 25"/>
          <p:cNvSpPr>
            <a:spLocks/>
          </p:cNvSpPr>
          <p:nvPr/>
        </p:nvSpPr>
        <p:spPr bwMode="auto">
          <a:xfrm>
            <a:off x="4267200" y="5334000"/>
            <a:ext cx="381000" cy="914400"/>
          </a:xfrm>
          <a:prstGeom prst="rightBrace">
            <a:avLst>
              <a:gd name="adj1" fmla="val 20000"/>
              <a:gd name="adj2" fmla="val 50000"/>
            </a:avLst>
          </a:prstGeom>
          <a:noFill/>
          <a:ln w="12700">
            <a:solidFill>
              <a:schemeClr val="tx1"/>
            </a:solidFill>
            <a:miter lim="800000"/>
            <a:headEnd/>
            <a:tailEnd/>
          </a:ln>
        </p:spPr>
        <p:txBody>
          <a:bodyPr wrap="none" anchor="ctr"/>
          <a:lstStyle/>
          <a:p>
            <a:pPr algn="ctr"/>
            <a:endParaRPr lang="en-US"/>
          </a:p>
        </p:txBody>
      </p:sp>
      <p:graphicFrame>
        <p:nvGraphicFramePr>
          <p:cNvPr id="15372" name="Object 12"/>
          <p:cNvGraphicFramePr>
            <a:graphicFrameLocks noChangeAspect="1"/>
          </p:cNvGraphicFramePr>
          <p:nvPr/>
        </p:nvGraphicFramePr>
        <p:xfrm>
          <a:off x="4794250" y="5334000"/>
          <a:ext cx="3060700" cy="855663"/>
        </p:xfrm>
        <a:graphic>
          <a:graphicData uri="http://schemas.openxmlformats.org/presentationml/2006/ole">
            <p:oleObj spid="_x0000_s15372" name="Equation" r:id="rId5" imgW="1409088" imgH="393529" progId="Equation.3">
              <p:embed/>
            </p:oleObj>
          </a:graphicData>
        </a:graphic>
      </p:graphicFrame>
      <p:sp>
        <p:nvSpPr>
          <p:cNvPr id="15397" name="Rectangle 27"/>
          <p:cNvSpPr>
            <a:spLocks noChangeArrowheads="1"/>
          </p:cNvSpPr>
          <p:nvPr/>
        </p:nvSpPr>
        <p:spPr bwMode="auto">
          <a:xfrm>
            <a:off x="381000" y="1676400"/>
            <a:ext cx="3657600" cy="2362200"/>
          </a:xfrm>
          <a:prstGeom prst="rect">
            <a:avLst/>
          </a:prstGeom>
          <a:noFill/>
          <a:ln w="9525">
            <a:solidFill>
              <a:schemeClr val="tx1"/>
            </a:solidFill>
            <a:miter lim="800000"/>
            <a:headEnd/>
            <a:tailEnd/>
          </a:ln>
        </p:spPr>
        <p:txBody>
          <a:bodyPr wrap="none" anchor="ctr"/>
          <a:lstStyle/>
          <a:p>
            <a:pPr algn="ctr"/>
            <a:endParaRPr lang="en-US"/>
          </a:p>
        </p:txBody>
      </p:sp>
      <p:sp>
        <p:nvSpPr>
          <p:cNvPr id="15398" name="Line 28"/>
          <p:cNvSpPr>
            <a:spLocks noChangeShapeType="1"/>
          </p:cNvSpPr>
          <p:nvPr/>
        </p:nvSpPr>
        <p:spPr bwMode="auto">
          <a:xfrm>
            <a:off x="1447800" y="5105400"/>
            <a:ext cx="0" cy="228600"/>
          </a:xfrm>
          <a:prstGeom prst="line">
            <a:avLst/>
          </a:prstGeom>
          <a:noFill/>
          <a:ln w="28575">
            <a:solidFill>
              <a:schemeClr val="tx1"/>
            </a:solidFill>
            <a:round/>
            <a:headEnd/>
            <a:tailEnd type="triangle" w="med" len="med"/>
          </a:ln>
        </p:spPr>
        <p:txBody>
          <a:bodyPr wrap="none" anchor="ctr"/>
          <a:lstStyle/>
          <a:p>
            <a:endParaRPr lang="en-US"/>
          </a:p>
        </p:txBody>
      </p:sp>
      <p:sp>
        <p:nvSpPr>
          <p:cNvPr id="15399" name="AutoShape 29"/>
          <p:cNvSpPr>
            <a:spLocks noChangeArrowheads="1"/>
          </p:cNvSpPr>
          <p:nvPr/>
        </p:nvSpPr>
        <p:spPr bwMode="auto">
          <a:xfrm>
            <a:off x="4114800" y="2133600"/>
            <a:ext cx="457200" cy="228600"/>
          </a:xfrm>
          <a:prstGeom prst="rightArrow">
            <a:avLst>
              <a:gd name="adj1" fmla="val 50000"/>
              <a:gd name="adj2" fmla="val 50000"/>
            </a:avLst>
          </a:prstGeom>
          <a:solidFill>
            <a:schemeClr val="hlink"/>
          </a:solidFill>
          <a:ln w="9525">
            <a:solidFill>
              <a:schemeClr val="tx1"/>
            </a:solidFill>
            <a:miter lim="800000"/>
            <a:headEnd/>
            <a:tailEnd/>
          </a:ln>
        </p:spPr>
        <p:txBody>
          <a:bodyPr wrap="none" anchor="ctr"/>
          <a:lstStyle/>
          <a:p>
            <a:pPr algn="ctr"/>
            <a:endParaRPr lang="en-US"/>
          </a:p>
        </p:txBody>
      </p:sp>
      <p:sp>
        <p:nvSpPr>
          <p:cNvPr id="15400" name="Slide Number Placeholder 30"/>
          <p:cNvSpPr>
            <a:spLocks noGrp="1"/>
          </p:cNvSpPr>
          <p:nvPr>
            <p:ph type="sldNum" sz="quarter" idx="11"/>
          </p:nvPr>
        </p:nvSpPr>
        <p:spPr>
          <a:noFill/>
        </p:spPr>
        <p:txBody>
          <a:bodyPr/>
          <a:lstStyle/>
          <a:p>
            <a:r>
              <a:rPr lang="en-US" smtClean="0">
                <a:latin typeface="Arial" charset="0"/>
                <a:cs typeface="Arial" charset="0"/>
              </a:rPr>
              <a:t>Ch. 15-</a:t>
            </a:r>
            <a:fld id="{8BC978DB-2F34-4A38-A008-F01E7913D5AA}" type="slidenum">
              <a:rPr lang="en-US" smtClean="0">
                <a:latin typeface="Arial" charset="0"/>
                <a:cs typeface="Arial" charset="0"/>
              </a:rPr>
              <a:pPr/>
              <a:t>26</a:t>
            </a:fld>
            <a:endParaRPr lang="en-US" smtClean="0">
              <a:latin typeface="Arial" charset="0"/>
              <a:cs typeface="Arial" charset="0"/>
            </a:endParaRPr>
          </a:p>
        </p:txBody>
      </p:sp>
      <p:sp>
        <p:nvSpPr>
          <p:cNvPr id="15401" name="Line 18"/>
          <p:cNvSpPr>
            <a:spLocks noChangeShapeType="1"/>
          </p:cNvSpPr>
          <p:nvPr/>
        </p:nvSpPr>
        <p:spPr bwMode="auto">
          <a:xfrm>
            <a:off x="4864100" y="3538538"/>
            <a:ext cx="152400" cy="0"/>
          </a:xfrm>
          <a:prstGeom prst="line">
            <a:avLst/>
          </a:prstGeom>
          <a:noFill/>
          <a:ln w="9525">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7" name="Rectangle 3"/>
          <p:cNvSpPr>
            <a:spLocks noChangeArrowheads="1"/>
          </p:cNvSpPr>
          <p:nvPr/>
        </p:nvSpPr>
        <p:spPr bwMode="auto">
          <a:xfrm>
            <a:off x="381000" y="1752600"/>
            <a:ext cx="2667000" cy="914400"/>
          </a:xfrm>
          <a:prstGeom prst="rect">
            <a:avLst/>
          </a:prstGeom>
          <a:solidFill>
            <a:srgbClr val="FDE0BD"/>
          </a:solidFill>
          <a:ln w="9525" algn="ctr">
            <a:solidFill>
              <a:schemeClr val="tx1"/>
            </a:solidFill>
            <a:miter lim="800000"/>
            <a:headEnd/>
            <a:tailEnd/>
          </a:ln>
        </p:spPr>
        <p:txBody>
          <a:bodyPr wrap="none" anchor="ctr"/>
          <a:lstStyle/>
          <a:p>
            <a:pPr algn="ctr"/>
            <a:endParaRPr lang="en-US"/>
          </a:p>
        </p:txBody>
      </p:sp>
      <p:sp>
        <p:nvSpPr>
          <p:cNvPr id="16398" name="Rectangle 4"/>
          <p:cNvSpPr>
            <a:spLocks noGrp="1" noChangeArrowheads="1"/>
          </p:cNvSpPr>
          <p:nvPr>
            <p:ph type="title"/>
          </p:nvPr>
        </p:nvSpPr>
        <p:spPr>
          <a:xfrm>
            <a:off x="990600" y="173038"/>
            <a:ext cx="7793038" cy="1066800"/>
          </a:xfrm>
        </p:spPr>
        <p:txBody>
          <a:bodyPr/>
          <a:lstStyle/>
          <a:p>
            <a:pPr eaLnBrk="1" hangingPunct="1">
              <a:lnSpc>
                <a:spcPct val="80000"/>
              </a:lnSpc>
            </a:pPr>
            <a:r>
              <a:rPr lang="en-US" smtClean="0"/>
              <a:t>One-Factor ANOVA Example Solution</a:t>
            </a:r>
          </a:p>
        </p:txBody>
      </p:sp>
      <p:sp>
        <p:nvSpPr>
          <p:cNvPr id="16399" name="Rectangle 5"/>
          <p:cNvSpPr>
            <a:spLocks noGrp="1" noChangeArrowheads="1"/>
          </p:cNvSpPr>
          <p:nvPr>
            <p:ph idx="1"/>
          </p:nvPr>
        </p:nvSpPr>
        <p:spPr>
          <a:xfrm>
            <a:off x="381000" y="1752600"/>
            <a:ext cx="3848100" cy="1828800"/>
          </a:xfrm>
        </p:spPr>
        <p:txBody>
          <a:bodyPr lIns="90488" tIns="44450" rIns="90488" bIns="44450"/>
          <a:lstStyle/>
          <a:p>
            <a:pPr eaLnBrk="1" hangingPunct="1">
              <a:buFont typeface="Wingdings" pitchFamily="2" charset="2"/>
              <a:buNone/>
            </a:pPr>
            <a:r>
              <a:rPr lang="en-US" sz="2300" smtClean="0"/>
              <a:t>H</a:t>
            </a:r>
            <a:r>
              <a:rPr lang="en-US" sz="2300" baseline="-25000" smtClean="0"/>
              <a:t>0</a:t>
            </a:r>
            <a:r>
              <a:rPr lang="en-US" sz="2300" smtClean="0"/>
              <a:t>: </a:t>
            </a:r>
            <a:r>
              <a:rPr lang="el-GR" sz="2300" smtClean="0">
                <a:cs typeface="Arial" charset="0"/>
              </a:rPr>
              <a:t>μ</a:t>
            </a:r>
            <a:r>
              <a:rPr lang="en-US" sz="2300" baseline="-25000" smtClean="0"/>
              <a:t>1</a:t>
            </a:r>
            <a:r>
              <a:rPr lang="en-US" sz="2300" smtClean="0"/>
              <a:t> = </a:t>
            </a:r>
            <a:r>
              <a:rPr lang="el-GR" sz="2300" smtClean="0">
                <a:cs typeface="Arial" charset="0"/>
              </a:rPr>
              <a:t>μ</a:t>
            </a:r>
            <a:r>
              <a:rPr lang="en-US" sz="2300" baseline="-25000" smtClean="0"/>
              <a:t>2</a:t>
            </a:r>
            <a:r>
              <a:rPr lang="en-US" sz="2300" smtClean="0"/>
              <a:t> = </a:t>
            </a:r>
            <a:r>
              <a:rPr lang="el-GR" sz="2300" smtClean="0">
                <a:cs typeface="Arial" charset="0"/>
              </a:rPr>
              <a:t>μ</a:t>
            </a:r>
            <a:r>
              <a:rPr lang="en-US" sz="2300" baseline="-25000" smtClean="0"/>
              <a:t>3</a:t>
            </a:r>
            <a:endParaRPr lang="en-US" sz="2300" smtClean="0"/>
          </a:p>
          <a:p>
            <a:pPr eaLnBrk="1" hangingPunct="1">
              <a:buFont typeface="Wingdings" pitchFamily="2" charset="2"/>
              <a:buNone/>
            </a:pPr>
            <a:r>
              <a:rPr lang="en-US" sz="2300" smtClean="0"/>
              <a:t>H</a:t>
            </a:r>
            <a:r>
              <a:rPr lang="en-US" sz="2300" baseline="-25000" smtClean="0"/>
              <a:t>1</a:t>
            </a:r>
            <a:r>
              <a:rPr lang="en-US" sz="2300" smtClean="0"/>
              <a:t>: </a:t>
            </a:r>
            <a:r>
              <a:rPr lang="el-GR" sz="2300" smtClean="0">
                <a:cs typeface="Arial" charset="0"/>
              </a:rPr>
              <a:t>μ</a:t>
            </a:r>
            <a:r>
              <a:rPr lang="en-US" sz="2300" baseline="-25000" smtClean="0"/>
              <a:t>i</a:t>
            </a:r>
            <a:r>
              <a:rPr lang="en-US" sz="2300" smtClean="0"/>
              <a:t> not all equal</a:t>
            </a:r>
          </a:p>
          <a:p>
            <a:pPr eaLnBrk="1" hangingPunct="1">
              <a:buFont typeface="Wingdings" pitchFamily="2" charset="2"/>
              <a:buNone/>
            </a:pPr>
            <a:r>
              <a:rPr lang="en-US" sz="2300" b="1" smtClean="0">
                <a:sym typeface="Symbol" pitchFamily="18" charset="2"/>
              </a:rPr>
              <a:t></a:t>
            </a:r>
            <a:r>
              <a:rPr lang="en-US" sz="2300" smtClean="0"/>
              <a:t> = .05</a:t>
            </a:r>
          </a:p>
          <a:p>
            <a:pPr eaLnBrk="1" hangingPunct="1">
              <a:buFont typeface="Wingdings" pitchFamily="2" charset="2"/>
              <a:buNone/>
            </a:pPr>
            <a:r>
              <a:rPr lang="en-US" sz="2300" smtClean="0"/>
              <a:t>df</a:t>
            </a:r>
            <a:r>
              <a:rPr lang="en-US" sz="2300" baseline="-25000" smtClean="0"/>
              <a:t>1</a:t>
            </a:r>
            <a:r>
              <a:rPr lang="en-US" sz="2300" smtClean="0"/>
              <a:t>= 2      df</a:t>
            </a:r>
            <a:r>
              <a:rPr lang="en-US" sz="2300" baseline="-25000" smtClean="0"/>
              <a:t>2</a:t>
            </a:r>
            <a:r>
              <a:rPr lang="en-US" sz="2300" smtClean="0"/>
              <a:t> = 12 </a:t>
            </a:r>
            <a:endParaRPr lang="en-US" sz="2300" b="1" smtClean="0"/>
          </a:p>
        </p:txBody>
      </p:sp>
      <p:sp>
        <p:nvSpPr>
          <p:cNvPr id="16400"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16401" name="Rectangle 2"/>
          <p:cNvSpPr>
            <a:spLocks noChangeArrowheads="1"/>
          </p:cNvSpPr>
          <p:nvPr/>
        </p:nvSpPr>
        <p:spPr bwMode="auto">
          <a:xfrm>
            <a:off x="3352800" y="5943600"/>
            <a:ext cx="1447800" cy="393700"/>
          </a:xfrm>
          <a:prstGeom prst="rect">
            <a:avLst/>
          </a:prstGeom>
          <a:solidFill>
            <a:srgbClr val="C7DAF7"/>
          </a:solidFill>
          <a:ln w="9525">
            <a:noFill/>
            <a:miter lim="800000"/>
            <a:headEnd/>
            <a:tailEnd/>
          </a:ln>
        </p:spPr>
        <p:txBody>
          <a:bodyPr lIns="90488" tIns="44450" rIns="90488" bIns="44450">
            <a:spAutoFit/>
          </a:bodyPr>
          <a:lstStyle/>
          <a:p>
            <a:pPr eaLnBrk="0" hangingPunct="0">
              <a:spcBef>
                <a:spcPct val="50000"/>
              </a:spcBef>
            </a:pPr>
            <a:r>
              <a:rPr lang="en-US" sz="2000" b="1"/>
              <a:t>F</a:t>
            </a:r>
            <a:r>
              <a:rPr lang="en-US" sz="2000" b="1" baseline="-25000">
                <a:sym typeface="Symbol" pitchFamily="18" charset="2"/>
              </a:rPr>
              <a:t> </a:t>
            </a:r>
            <a:r>
              <a:rPr lang="en-US" sz="2000" b="1"/>
              <a:t>= 25.275</a:t>
            </a:r>
          </a:p>
        </p:txBody>
      </p:sp>
      <p:sp>
        <p:nvSpPr>
          <p:cNvPr id="16402" name="Rectangle 6"/>
          <p:cNvSpPr>
            <a:spLocks noChangeArrowheads="1"/>
          </p:cNvSpPr>
          <p:nvPr/>
        </p:nvSpPr>
        <p:spPr bwMode="auto">
          <a:xfrm>
            <a:off x="4648200" y="1676400"/>
            <a:ext cx="3810000" cy="4114800"/>
          </a:xfrm>
          <a:prstGeom prst="rect">
            <a:avLst/>
          </a:prstGeom>
          <a:noFill/>
          <a:ln w="12700">
            <a:noFill/>
            <a:miter lim="800000"/>
            <a:headEnd/>
            <a:tailEnd/>
          </a:ln>
        </p:spPr>
        <p:txBody>
          <a:bodyPr lIns="90488" tIns="44450" rIns="90488" bIns="44450"/>
          <a:lstStyle/>
          <a:p>
            <a:pPr eaLnBrk="0" hangingPunct="0">
              <a:spcBef>
                <a:spcPct val="20000"/>
              </a:spcBef>
            </a:pPr>
            <a:r>
              <a:rPr lang="en-US" sz="2800" b="1"/>
              <a:t>Test Statistic: </a:t>
            </a:r>
            <a:endParaRPr lang="en-US" sz="2800"/>
          </a:p>
          <a:p>
            <a:pPr eaLnBrk="0" hangingPunct="0">
              <a:spcBef>
                <a:spcPct val="20000"/>
              </a:spcBef>
            </a:pPr>
            <a:endParaRPr lang="en-US" sz="2800"/>
          </a:p>
          <a:p>
            <a:pPr eaLnBrk="0" hangingPunct="0">
              <a:spcBef>
                <a:spcPct val="20000"/>
              </a:spcBef>
            </a:pPr>
            <a:endParaRPr lang="en-US" sz="2800"/>
          </a:p>
          <a:p>
            <a:pPr eaLnBrk="0" hangingPunct="0">
              <a:spcBef>
                <a:spcPct val="20000"/>
              </a:spcBef>
            </a:pPr>
            <a:endParaRPr lang="en-US" sz="2800"/>
          </a:p>
          <a:p>
            <a:pPr eaLnBrk="0" hangingPunct="0">
              <a:spcBef>
                <a:spcPct val="20000"/>
              </a:spcBef>
            </a:pPr>
            <a:r>
              <a:rPr lang="en-US" sz="2800" b="1">
                <a:solidFill>
                  <a:srgbClr val="0000FF"/>
                </a:solidFill>
              </a:rPr>
              <a:t>Decision:</a:t>
            </a:r>
            <a:endParaRPr lang="en-US" sz="2800">
              <a:solidFill>
                <a:srgbClr val="0000FF"/>
              </a:solidFill>
            </a:endParaRPr>
          </a:p>
          <a:p>
            <a:pPr eaLnBrk="0" hangingPunct="0">
              <a:spcBef>
                <a:spcPct val="20000"/>
              </a:spcBef>
            </a:pPr>
            <a:endParaRPr lang="en-US" sz="2800"/>
          </a:p>
          <a:p>
            <a:pPr eaLnBrk="0" hangingPunct="0">
              <a:spcBef>
                <a:spcPct val="20000"/>
              </a:spcBef>
            </a:pPr>
            <a:r>
              <a:rPr lang="en-US" sz="2800" b="1">
                <a:solidFill>
                  <a:srgbClr val="0000FF"/>
                </a:solidFill>
              </a:rPr>
              <a:t>Conclusion:</a:t>
            </a:r>
            <a:endParaRPr lang="en-US" sz="2800">
              <a:solidFill>
                <a:srgbClr val="0000FF"/>
              </a:solidFill>
            </a:endParaRPr>
          </a:p>
          <a:p>
            <a:pPr eaLnBrk="0" latinLnBrk="1" hangingPunct="0">
              <a:spcBef>
                <a:spcPct val="20000"/>
              </a:spcBef>
            </a:pPr>
            <a:endParaRPr lang="en-US" sz="2800"/>
          </a:p>
        </p:txBody>
      </p:sp>
      <p:sp>
        <p:nvSpPr>
          <p:cNvPr id="16403" name="Rectangle 7"/>
          <p:cNvSpPr>
            <a:spLocks noChangeArrowheads="1"/>
          </p:cNvSpPr>
          <p:nvPr/>
        </p:nvSpPr>
        <p:spPr bwMode="auto">
          <a:xfrm>
            <a:off x="4956175" y="4191000"/>
            <a:ext cx="3578225" cy="528638"/>
          </a:xfrm>
          <a:prstGeom prst="rect">
            <a:avLst/>
          </a:prstGeom>
          <a:solidFill>
            <a:srgbClr val="FDE0BD"/>
          </a:solidFill>
          <a:ln w="12700">
            <a:solidFill>
              <a:schemeClr val="tx1"/>
            </a:solidFill>
            <a:miter lim="800000"/>
            <a:headEnd/>
            <a:tailEnd/>
          </a:ln>
        </p:spPr>
        <p:txBody>
          <a:bodyPr lIns="90488" tIns="44450" rIns="90488" bIns="44450">
            <a:spAutoFit/>
          </a:bodyPr>
          <a:lstStyle/>
          <a:p>
            <a:pPr eaLnBrk="0" hangingPunct="0">
              <a:spcBef>
                <a:spcPct val="50000"/>
              </a:spcBef>
            </a:pPr>
            <a:r>
              <a:rPr lang="en-US" sz="2800"/>
              <a:t>Reject H</a:t>
            </a:r>
            <a:r>
              <a:rPr lang="en-US" sz="2800" baseline="-25000"/>
              <a:t>0</a:t>
            </a:r>
            <a:r>
              <a:rPr lang="en-US" sz="2800"/>
              <a:t> at </a:t>
            </a:r>
            <a:r>
              <a:rPr lang="en-US" sz="2800" b="1">
                <a:latin typeface="Symbol" pitchFamily="18" charset="2"/>
              </a:rPr>
              <a:t></a:t>
            </a:r>
            <a:r>
              <a:rPr lang="en-US" sz="2800"/>
              <a:t> = 0.05</a:t>
            </a:r>
          </a:p>
        </p:txBody>
      </p:sp>
      <p:sp>
        <p:nvSpPr>
          <p:cNvPr id="16404" name="Rectangle 8"/>
          <p:cNvSpPr>
            <a:spLocks noChangeArrowheads="1"/>
          </p:cNvSpPr>
          <p:nvPr/>
        </p:nvSpPr>
        <p:spPr bwMode="auto">
          <a:xfrm>
            <a:off x="4953000" y="5181600"/>
            <a:ext cx="3962400" cy="1370013"/>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800"/>
              <a:t>There is evidence that at least one  </a:t>
            </a:r>
            <a:r>
              <a:rPr lang="el-GR"/>
              <a:t>μ</a:t>
            </a:r>
            <a:r>
              <a:rPr lang="en-US" baseline="-25000"/>
              <a:t>i</a:t>
            </a:r>
            <a:r>
              <a:rPr lang="en-US" sz="2800" i="1" baseline="-25000"/>
              <a:t> </a:t>
            </a:r>
            <a:r>
              <a:rPr lang="en-US" sz="2800"/>
              <a:t> differs from the rest</a:t>
            </a:r>
          </a:p>
        </p:txBody>
      </p:sp>
      <p:sp>
        <p:nvSpPr>
          <p:cNvPr id="16405" name="Freeform 9"/>
          <p:cNvSpPr>
            <a:spLocks/>
          </p:cNvSpPr>
          <p:nvPr/>
        </p:nvSpPr>
        <p:spPr bwMode="auto">
          <a:xfrm>
            <a:off x="2051050" y="5486400"/>
            <a:ext cx="1555750" cy="223838"/>
          </a:xfrm>
          <a:custGeom>
            <a:avLst/>
            <a:gdLst>
              <a:gd name="T0" fmla="*/ 2147483647 w 980"/>
              <a:gd name="T1" fmla="*/ 2147483647 h 154"/>
              <a:gd name="T2" fmla="*/ 0 w 980"/>
              <a:gd name="T3" fmla="*/ 0 h 154"/>
              <a:gd name="T4" fmla="*/ 2147483647 w 980"/>
              <a:gd name="T5" fmla="*/ 2147483647 h 154"/>
              <a:gd name="T6" fmla="*/ 2147483647 w 980"/>
              <a:gd name="T7" fmla="*/ 2147483647 h 154"/>
              <a:gd name="T8" fmla="*/ 2147483647 w 980"/>
              <a:gd name="T9" fmla="*/ 2147483647 h 154"/>
              <a:gd name="T10" fmla="*/ 2147483647 w 980"/>
              <a:gd name="T11" fmla="*/ 2147483647 h 154"/>
              <a:gd name="T12" fmla="*/ 2147483647 w 980"/>
              <a:gd name="T13" fmla="*/ 2147483647 h 154"/>
              <a:gd name="T14" fmla="*/ 2147483647 w 980"/>
              <a:gd name="T15" fmla="*/ 2147483647 h 154"/>
              <a:gd name="T16" fmla="*/ 2147483647 w 980"/>
              <a:gd name="T17" fmla="*/ 2147483647 h 154"/>
              <a:gd name="T18" fmla="*/ 2147483647 w 980"/>
              <a:gd name="T19" fmla="*/ 2147483647 h 1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0"/>
              <a:gd name="T31" fmla="*/ 0 h 154"/>
              <a:gd name="T32" fmla="*/ 980 w 980"/>
              <a:gd name="T33" fmla="*/ 154 h 1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0" h="154">
                <a:moveTo>
                  <a:pt x="4" y="154"/>
                </a:moveTo>
                <a:lnTo>
                  <a:pt x="0" y="0"/>
                </a:lnTo>
                <a:lnTo>
                  <a:pt x="83" y="39"/>
                </a:lnTo>
                <a:lnTo>
                  <a:pt x="154" y="61"/>
                </a:lnTo>
                <a:lnTo>
                  <a:pt x="209" y="76"/>
                </a:lnTo>
                <a:lnTo>
                  <a:pt x="283" y="91"/>
                </a:lnTo>
                <a:lnTo>
                  <a:pt x="428" y="111"/>
                </a:lnTo>
                <a:lnTo>
                  <a:pt x="592" y="126"/>
                </a:lnTo>
                <a:lnTo>
                  <a:pt x="979" y="141"/>
                </a:lnTo>
                <a:lnTo>
                  <a:pt x="980" y="154"/>
                </a:lnTo>
              </a:path>
            </a:pathLst>
          </a:custGeom>
          <a:solidFill>
            <a:schemeClr val="accent2"/>
          </a:solidFill>
          <a:ln w="9525">
            <a:noFill/>
            <a:miter lim="800000"/>
            <a:headEnd/>
            <a:tailEnd/>
          </a:ln>
        </p:spPr>
        <p:txBody>
          <a:bodyPr wrap="none"/>
          <a:lstStyle/>
          <a:p>
            <a:endParaRPr lang="en-US"/>
          </a:p>
        </p:txBody>
      </p:sp>
      <p:sp>
        <p:nvSpPr>
          <p:cNvPr id="16406" name="Freeform 10"/>
          <p:cNvSpPr>
            <a:spLocks/>
          </p:cNvSpPr>
          <p:nvPr/>
        </p:nvSpPr>
        <p:spPr bwMode="auto">
          <a:xfrm>
            <a:off x="373063" y="4100513"/>
            <a:ext cx="3513137" cy="1614487"/>
          </a:xfrm>
          <a:custGeom>
            <a:avLst/>
            <a:gdLst>
              <a:gd name="T0" fmla="*/ 0 w 3388"/>
              <a:gd name="T1" fmla="*/ 0 h 1023"/>
              <a:gd name="T2" fmla="*/ 0 w 3388"/>
              <a:gd name="T3" fmla="*/ 2147483647 h 1023"/>
              <a:gd name="T4" fmla="*/ 2147483647 w 3388"/>
              <a:gd name="T5" fmla="*/ 2147483647 h 1023"/>
              <a:gd name="T6" fmla="*/ 0 60000 65536"/>
              <a:gd name="T7" fmla="*/ 0 60000 65536"/>
              <a:gd name="T8" fmla="*/ 0 60000 65536"/>
              <a:gd name="T9" fmla="*/ 0 w 3388"/>
              <a:gd name="T10" fmla="*/ 0 h 1023"/>
              <a:gd name="T11" fmla="*/ 3388 w 3388"/>
              <a:gd name="T12" fmla="*/ 1023 h 1023"/>
            </a:gdLst>
            <a:ahLst/>
            <a:cxnLst>
              <a:cxn ang="T6">
                <a:pos x="T0" y="T1"/>
              </a:cxn>
              <a:cxn ang="T7">
                <a:pos x="T2" y="T3"/>
              </a:cxn>
              <a:cxn ang="T8">
                <a:pos x="T4" y="T5"/>
              </a:cxn>
            </a:cxnLst>
            <a:rect l="T9" t="T10" r="T11" b="T12"/>
            <a:pathLst>
              <a:path w="3388" h="1023">
                <a:moveTo>
                  <a:pt x="0" y="0"/>
                </a:moveTo>
                <a:lnTo>
                  <a:pt x="0" y="1022"/>
                </a:lnTo>
                <a:lnTo>
                  <a:pt x="3387" y="1022"/>
                </a:lnTo>
              </a:path>
            </a:pathLst>
          </a:custGeom>
          <a:noFill/>
          <a:ln w="25400" cap="rnd">
            <a:solidFill>
              <a:schemeClr val="tx1"/>
            </a:solidFill>
            <a:round/>
            <a:headEnd type="none" w="sm" len="sm"/>
            <a:tailEnd type="none" w="sm" len="sm"/>
          </a:ln>
        </p:spPr>
        <p:txBody>
          <a:bodyPr/>
          <a:lstStyle/>
          <a:p>
            <a:endParaRPr lang="en-US"/>
          </a:p>
        </p:txBody>
      </p:sp>
      <p:sp>
        <p:nvSpPr>
          <p:cNvPr id="16407" name="Rectangle 11"/>
          <p:cNvSpPr>
            <a:spLocks noChangeArrowheads="1"/>
          </p:cNvSpPr>
          <p:nvPr/>
        </p:nvSpPr>
        <p:spPr bwMode="auto">
          <a:xfrm>
            <a:off x="152400" y="5486400"/>
            <a:ext cx="457200" cy="638175"/>
          </a:xfrm>
          <a:prstGeom prst="rect">
            <a:avLst/>
          </a:prstGeom>
          <a:noFill/>
          <a:ln w="9525">
            <a:noFill/>
            <a:miter lim="800000"/>
            <a:headEnd/>
            <a:tailEnd/>
          </a:ln>
        </p:spPr>
        <p:txBody>
          <a:bodyPr lIns="90488" tIns="44450" rIns="90488" bIns="44450">
            <a:spAutoFit/>
          </a:bodyPr>
          <a:lstStyle/>
          <a:p>
            <a:pPr eaLnBrk="0" hangingPunct="0">
              <a:spcBef>
                <a:spcPct val="50000"/>
              </a:spcBef>
            </a:pPr>
            <a:r>
              <a:rPr lang="en-US"/>
              <a:t>0</a:t>
            </a:r>
            <a:r>
              <a:rPr lang="en-US" sz="3600" b="1"/>
              <a:t> </a:t>
            </a:r>
          </a:p>
        </p:txBody>
      </p:sp>
      <p:sp>
        <p:nvSpPr>
          <p:cNvPr id="16408" name="Line 12"/>
          <p:cNvSpPr>
            <a:spLocks noChangeShapeType="1"/>
          </p:cNvSpPr>
          <p:nvPr/>
        </p:nvSpPr>
        <p:spPr bwMode="auto">
          <a:xfrm>
            <a:off x="515938" y="4419600"/>
            <a:ext cx="3175" cy="0"/>
          </a:xfrm>
          <a:prstGeom prst="line">
            <a:avLst/>
          </a:prstGeom>
          <a:noFill/>
          <a:ln w="50800">
            <a:solidFill>
              <a:srgbClr val="FF0000"/>
            </a:solidFill>
            <a:round/>
            <a:headEnd type="none" w="sm" len="sm"/>
            <a:tailEnd type="none" w="sm" len="sm"/>
          </a:ln>
        </p:spPr>
        <p:txBody>
          <a:bodyPr wrap="none" anchor="ctr"/>
          <a:lstStyle/>
          <a:p>
            <a:endParaRPr lang="en-US"/>
          </a:p>
        </p:txBody>
      </p:sp>
      <p:sp>
        <p:nvSpPr>
          <p:cNvPr id="16409" name="Freeform 13"/>
          <p:cNvSpPr>
            <a:spLocks/>
          </p:cNvSpPr>
          <p:nvPr/>
        </p:nvSpPr>
        <p:spPr bwMode="auto">
          <a:xfrm>
            <a:off x="381000" y="4343400"/>
            <a:ext cx="3429000" cy="1392238"/>
          </a:xfrm>
          <a:custGeom>
            <a:avLst/>
            <a:gdLst>
              <a:gd name="T0" fmla="*/ 0 w 3492"/>
              <a:gd name="T1" fmla="*/ 2147483647 h 1021"/>
              <a:gd name="T2" fmla="*/ 2147483647 w 3492"/>
              <a:gd name="T3" fmla="*/ 2147483647 h 1021"/>
              <a:gd name="T4" fmla="*/ 2147483647 w 3492"/>
              <a:gd name="T5" fmla="*/ 2147483647 h 1021"/>
              <a:gd name="T6" fmla="*/ 2147483647 w 3492"/>
              <a:gd name="T7" fmla="*/ 2147483647 h 1021"/>
              <a:gd name="T8" fmla="*/ 2147483647 w 3492"/>
              <a:gd name="T9" fmla="*/ 2147483647 h 1021"/>
              <a:gd name="T10" fmla="*/ 0 60000 65536"/>
              <a:gd name="T11" fmla="*/ 0 60000 65536"/>
              <a:gd name="T12" fmla="*/ 0 60000 65536"/>
              <a:gd name="T13" fmla="*/ 0 60000 65536"/>
              <a:gd name="T14" fmla="*/ 0 60000 65536"/>
              <a:gd name="T15" fmla="*/ 0 w 3492"/>
              <a:gd name="T16" fmla="*/ 0 h 1021"/>
              <a:gd name="T17" fmla="*/ 3492 w 3492"/>
              <a:gd name="T18" fmla="*/ 1021 h 1021"/>
            </a:gdLst>
            <a:ahLst/>
            <a:cxnLst>
              <a:cxn ang="T10">
                <a:pos x="T0" y="T1"/>
              </a:cxn>
              <a:cxn ang="T11">
                <a:pos x="T2" y="T3"/>
              </a:cxn>
              <a:cxn ang="T12">
                <a:pos x="T4" y="T5"/>
              </a:cxn>
              <a:cxn ang="T13">
                <a:pos x="T6" y="T7"/>
              </a:cxn>
              <a:cxn ang="T14">
                <a:pos x="T8" y="T9"/>
              </a:cxn>
            </a:cxnLst>
            <a:rect l="T15" t="T16" r="T17" b="T18"/>
            <a:pathLst>
              <a:path w="3492" h="1021">
                <a:moveTo>
                  <a:pt x="0" y="1011"/>
                </a:moveTo>
                <a:cubicBezTo>
                  <a:pt x="27" y="982"/>
                  <a:pt x="43" y="1005"/>
                  <a:pt x="162" y="837"/>
                </a:cubicBezTo>
                <a:cubicBezTo>
                  <a:pt x="281" y="669"/>
                  <a:pt x="453" y="0"/>
                  <a:pt x="714" y="3"/>
                </a:cubicBezTo>
                <a:cubicBezTo>
                  <a:pt x="975" y="6"/>
                  <a:pt x="1265" y="689"/>
                  <a:pt x="1728" y="855"/>
                </a:cubicBezTo>
                <a:cubicBezTo>
                  <a:pt x="2191" y="1021"/>
                  <a:pt x="3125" y="969"/>
                  <a:pt x="3492" y="999"/>
                </a:cubicBezTo>
              </a:path>
            </a:pathLst>
          </a:custGeom>
          <a:noFill/>
          <a:ln w="38100">
            <a:solidFill>
              <a:schemeClr val="folHlink"/>
            </a:solidFill>
            <a:miter lim="800000"/>
            <a:headEnd/>
            <a:tailEnd/>
          </a:ln>
        </p:spPr>
        <p:txBody>
          <a:bodyPr wrap="none"/>
          <a:lstStyle/>
          <a:p>
            <a:endParaRPr lang="en-US"/>
          </a:p>
        </p:txBody>
      </p:sp>
      <p:sp>
        <p:nvSpPr>
          <p:cNvPr id="16410" name="Line 14"/>
          <p:cNvSpPr>
            <a:spLocks noChangeShapeType="1"/>
          </p:cNvSpPr>
          <p:nvPr/>
        </p:nvSpPr>
        <p:spPr bwMode="auto">
          <a:xfrm>
            <a:off x="2057400" y="5486400"/>
            <a:ext cx="1588" cy="228600"/>
          </a:xfrm>
          <a:prstGeom prst="line">
            <a:avLst/>
          </a:prstGeom>
          <a:noFill/>
          <a:ln w="19050">
            <a:solidFill>
              <a:schemeClr val="tx1"/>
            </a:solidFill>
            <a:miter lim="800000"/>
            <a:headEnd/>
            <a:tailEnd/>
          </a:ln>
        </p:spPr>
        <p:txBody>
          <a:bodyPr wrap="none"/>
          <a:lstStyle/>
          <a:p>
            <a:endParaRPr lang="en-US"/>
          </a:p>
        </p:txBody>
      </p:sp>
      <p:sp>
        <p:nvSpPr>
          <p:cNvPr id="16411" name="Line 15"/>
          <p:cNvSpPr>
            <a:spLocks noChangeShapeType="1"/>
          </p:cNvSpPr>
          <p:nvPr/>
        </p:nvSpPr>
        <p:spPr bwMode="auto">
          <a:xfrm flipH="1">
            <a:off x="2362200" y="5257800"/>
            <a:ext cx="228600" cy="304800"/>
          </a:xfrm>
          <a:prstGeom prst="line">
            <a:avLst/>
          </a:prstGeom>
          <a:noFill/>
          <a:ln w="9525">
            <a:solidFill>
              <a:schemeClr val="tx1"/>
            </a:solidFill>
            <a:miter lim="800000"/>
            <a:headEnd/>
            <a:tailEnd type="triangle" w="med" len="med"/>
          </a:ln>
        </p:spPr>
        <p:txBody>
          <a:bodyPr wrap="none"/>
          <a:lstStyle/>
          <a:p>
            <a:endParaRPr lang="en-US"/>
          </a:p>
        </p:txBody>
      </p:sp>
      <p:sp>
        <p:nvSpPr>
          <p:cNvPr id="16412" name="Text Box 16"/>
          <p:cNvSpPr txBox="1">
            <a:spLocks noChangeArrowheads="1"/>
          </p:cNvSpPr>
          <p:nvPr/>
        </p:nvSpPr>
        <p:spPr bwMode="auto">
          <a:xfrm>
            <a:off x="2286000" y="4953000"/>
            <a:ext cx="1066800" cy="396875"/>
          </a:xfrm>
          <a:prstGeom prst="rect">
            <a:avLst/>
          </a:prstGeom>
          <a:noFill/>
          <a:ln w="9525">
            <a:noFill/>
            <a:miter lim="800000"/>
            <a:headEnd/>
            <a:tailEnd/>
          </a:ln>
        </p:spPr>
        <p:txBody>
          <a:bodyPr>
            <a:spAutoFit/>
          </a:bodyPr>
          <a:lstStyle/>
          <a:p>
            <a:pPr>
              <a:spcBef>
                <a:spcPct val="50000"/>
              </a:spcBef>
            </a:pPr>
            <a:r>
              <a:rPr lang="en-US" sz="2000">
                <a:sym typeface="Symbol" pitchFamily="18" charset="2"/>
              </a:rPr>
              <a:t> = .05</a:t>
            </a:r>
            <a:endParaRPr lang="en-US" sz="2000" baseline="-25000">
              <a:sym typeface="Symbol" pitchFamily="18" charset="2"/>
            </a:endParaRPr>
          </a:p>
        </p:txBody>
      </p:sp>
      <p:sp>
        <p:nvSpPr>
          <p:cNvPr id="16413" name="Line 18"/>
          <p:cNvSpPr>
            <a:spLocks noChangeShapeType="1"/>
          </p:cNvSpPr>
          <p:nvPr/>
        </p:nvSpPr>
        <p:spPr bwMode="auto">
          <a:xfrm flipV="1">
            <a:off x="2047875" y="5695950"/>
            <a:ext cx="0" cy="658813"/>
          </a:xfrm>
          <a:prstGeom prst="line">
            <a:avLst/>
          </a:prstGeom>
          <a:noFill/>
          <a:ln w="38100">
            <a:solidFill>
              <a:schemeClr val="hlink"/>
            </a:solidFill>
            <a:miter lim="800000"/>
            <a:headEnd/>
            <a:tailEnd type="triangle" w="med" len="med"/>
          </a:ln>
        </p:spPr>
        <p:txBody>
          <a:bodyPr wrap="none"/>
          <a:lstStyle/>
          <a:p>
            <a:endParaRPr lang="en-US"/>
          </a:p>
        </p:txBody>
      </p:sp>
      <p:sp>
        <p:nvSpPr>
          <p:cNvPr id="16414" name="Line 19"/>
          <p:cNvSpPr>
            <a:spLocks noChangeShapeType="1"/>
          </p:cNvSpPr>
          <p:nvPr/>
        </p:nvSpPr>
        <p:spPr bwMode="auto">
          <a:xfrm flipH="1">
            <a:off x="457200" y="5943600"/>
            <a:ext cx="1600200" cy="0"/>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16415" name="Line 20"/>
          <p:cNvSpPr>
            <a:spLocks noChangeShapeType="1"/>
          </p:cNvSpPr>
          <p:nvPr/>
        </p:nvSpPr>
        <p:spPr bwMode="auto">
          <a:xfrm flipH="1">
            <a:off x="2057400" y="5943600"/>
            <a:ext cx="1524000" cy="0"/>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16416" name="Rectangle 21"/>
          <p:cNvSpPr>
            <a:spLocks noChangeArrowheads="1"/>
          </p:cNvSpPr>
          <p:nvPr/>
        </p:nvSpPr>
        <p:spPr bwMode="auto">
          <a:xfrm>
            <a:off x="2362200" y="5867400"/>
            <a:ext cx="990600" cy="301625"/>
          </a:xfrm>
          <a:prstGeom prst="rect">
            <a:avLst/>
          </a:prstGeom>
          <a:noFill/>
          <a:ln w="9525">
            <a:noFill/>
            <a:miter lim="800000"/>
            <a:headEnd/>
            <a:tailEnd/>
          </a:ln>
        </p:spPr>
        <p:txBody>
          <a:bodyPr lIns="90488" tIns="44450" rIns="90488" bIns="44450">
            <a:spAutoFit/>
          </a:bodyPr>
          <a:lstStyle/>
          <a:p>
            <a:pPr eaLnBrk="0" hangingPunct="0">
              <a:spcBef>
                <a:spcPct val="50000"/>
              </a:spcBef>
            </a:pPr>
            <a:r>
              <a:rPr lang="en-US" sz="1400"/>
              <a:t>Reject H</a:t>
            </a:r>
            <a:r>
              <a:rPr lang="en-US" sz="1400" baseline="-25000"/>
              <a:t>0</a:t>
            </a:r>
          </a:p>
        </p:txBody>
      </p:sp>
      <p:sp>
        <p:nvSpPr>
          <p:cNvPr id="16417" name="Rectangle 22"/>
          <p:cNvSpPr>
            <a:spLocks noChangeArrowheads="1"/>
          </p:cNvSpPr>
          <p:nvPr/>
        </p:nvSpPr>
        <p:spPr bwMode="auto">
          <a:xfrm>
            <a:off x="762000" y="5867400"/>
            <a:ext cx="914400" cy="450850"/>
          </a:xfrm>
          <a:prstGeom prst="rect">
            <a:avLst/>
          </a:prstGeom>
          <a:noFill/>
          <a:ln w="9525">
            <a:noFill/>
            <a:miter lim="800000"/>
            <a:headEnd/>
            <a:tailEnd/>
          </a:ln>
        </p:spPr>
        <p:txBody>
          <a:bodyPr lIns="90488" tIns="44450" rIns="90488" bIns="44450">
            <a:spAutoFit/>
          </a:bodyPr>
          <a:lstStyle/>
          <a:p>
            <a:pPr eaLnBrk="0" hangingPunct="0">
              <a:spcBef>
                <a:spcPct val="50000"/>
              </a:spcBef>
            </a:pPr>
            <a:r>
              <a:rPr lang="en-US" sz="1400"/>
              <a:t>Do not </a:t>
            </a:r>
          </a:p>
          <a:p>
            <a:pPr eaLnBrk="0" hangingPunct="0">
              <a:lnSpc>
                <a:spcPct val="20000"/>
              </a:lnSpc>
              <a:spcBef>
                <a:spcPct val="50000"/>
              </a:spcBef>
            </a:pPr>
            <a:r>
              <a:rPr lang="en-US" sz="1400"/>
              <a:t>reject H</a:t>
            </a:r>
            <a:r>
              <a:rPr lang="en-US" sz="1400" baseline="-25000"/>
              <a:t>0</a:t>
            </a:r>
          </a:p>
        </p:txBody>
      </p:sp>
      <p:graphicFrame>
        <p:nvGraphicFramePr>
          <p:cNvPr id="16396" name="Object 12"/>
          <p:cNvGraphicFramePr>
            <a:graphicFrameLocks noChangeAspect="1"/>
          </p:cNvGraphicFramePr>
          <p:nvPr/>
        </p:nvGraphicFramePr>
        <p:xfrm>
          <a:off x="4419600" y="2438400"/>
          <a:ext cx="4381500" cy="855663"/>
        </p:xfrm>
        <a:graphic>
          <a:graphicData uri="http://schemas.openxmlformats.org/presentationml/2006/ole">
            <p:oleObj spid="_x0000_s16396" name="Equation" r:id="rId3" imgW="1981200" imgH="393700" progId="Equation.3">
              <p:embed/>
            </p:oleObj>
          </a:graphicData>
        </a:graphic>
      </p:graphicFrame>
      <p:sp>
        <p:nvSpPr>
          <p:cNvPr id="16418" name="Line 24"/>
          <p:cNvSpPr>
            <a:spLocks noChangeShapeType="1"/>
          </p:cNvSpPr>
          <p:nvPr/>
        </p:nvSpPr>
        <p:spPr bwMode="auto">
          <a:xfrm>
            <a:off x="3810000" y="2895600"/>
            <a:ext cx="0" cy="2743200"/>
          </a:xfrm>
          <a:prstGeom prst="line">
            <a:avLst/>
          </a:prstGeom>
          <a:noFill/>
          <a:ln w="38100">
            <a:solidFill>
              <a:schemeClr val="tx1"/>
            </a:solidFill>
            <a:round/>
            <a:headEnd/>
            <a:tailEnd type="triangle" w="med" len="med"/>
          </a:ln>
        </p:spPr>
        <p:txBody>
          <a:bodyPr wrap="none" anchor="ctr"/>
          <a:lstStyle/>
          <a:p>
            <a:endParaRPr lang="en-US"/>
          </a:p>
        </p:txBody>
      </p:sp>
      <p:sp>
        <p:nvSpPr>
          <p:cNvPr id="16419" name="Line 25"/>
          <p:cNvSpPr>
            <a:spLocks noChangeShapeType="1"/>
          </p:cNvSpPr>
          <p:nvPr/>
        </p:nvSpPr>
        <p:spPr bwMode="auto">
          <a:xfrm>
            <a:off x="3810000" y="2895600"/>
            <a:ext cx="609600" cy="0"/>
          </a:xfrm>
          <a:prstGeom prst="line">
            <a:avLst/>
          </a:prstGeom>
          <a:noFill/>
          <a:ln w="38100">
            <a:solidFill>
              <a:schemeClr val="tx1"/>
            </a:solidFill>
            <a:round/>
            <a:headEnd/>
            <a:tailEnd/>
          </a:ln>
        </p:spPr>
        <p:txBody>
          <a:bodyPr wrap="none" anchor="ctr"/>
          <a:lstStyle/>
          <a:p>
            <a:endParaRPr lang="en-US"/>
          </a:p>
        </p:txBody>
      </p:sp>
      <p:sp>
        <p:nvSpPr>
          <p:cNvPr id="16420" name="Line 26"/>
          <p:cNvSpPr>
            <a:spLocks noChangeShapeType="1"/>
          </p:cNvSpPr>
          <p:nvPr/>
        </p:nvSpPr>
        <p:spPr bwMode="auto">
          <a:xfrm flipV="1">
            <a:off x="3810000" y="5715000"/>
            <a:ext cx="0" cy="304800"/>
          </a:xfrm>
          <a:prstGeom prst="line">
            <a:avLst/>
          </a:prstGeom>
          <a:noFill/>
          <a:ln w="9525">
            <a:solidFill>
              <a:schemeClr val="tx1"/>
            </a:solidFill>
            <a:round/>
            <a:headEnd/>
            <a:tailEnd type="triangle" w="med" len="med"/>
          </a:ln>
        </p:spPr>
        <p:txBody>
          <a:bodyPr wrap="none" anchor="ctr"/>
          <a:lstStyle/>
          <a:p>
            <a:endParaRPr lang="en-US"/>
          </a:p>
        </p:txBody>
      </p:sp>
      <p:sp>
        <p:nvSpPr>
          <p:cNvPr id="16421" name="Rectangle 27"/>
          <p:cNvSpPr>
            <a:spLocks noChangeArrowheads="1"/>
          </p:cNvSpPr>
          <p:nvPr/>
        </p:nvSpPr>
        <p:spPr bwMode="auto">
          <a:xfrm>
            <a:off x="1390650" y="3757613"/>
            <a:ext cx="2133600" cy="941387"/>
          </a:xfrm>
          <a:prstGeom prst="rect">
            <a:avLst/>
          </a:prstGeom>
          <a:noFill/>
          <a:ln w="9525">
            <a:noFill/>
            <a:miter lim="800000"/>
            <a:headEnd/>
            <a:tailEnd/>
          </a:ln>
        </p:spPr>
        <p:txBody>
          <a:bodyPr lIns="90488" tIns="44450" rIns="90488" bIns="44450">
            <a:spAutoFit/>
          </a:bodyPr>
          <a:lstStyle/>
          <a:p>
            <a:pPr eaLnBrk="0" hangingPunct="0">
              <a:spcBef>
                <a:spcPct val="50000"/>
              </a:spcBef>
            </a:pPr>
            <a:r>
              <a:rPr lang="en-US" sz="2000" b="1">
                <a:solidFill>
                  <a:schemeClr val="hlink"/>
                </a:solidFill>
              </a:rPr>
              <a:t>Critical Value:  </a:t>
            </a:r>
          </a:p>
          <a:p>
            <a:pPr eaLnBrk="0" hangingPunct="0">
              <a:spcBef>
                <a:spcPct val="50000"/>
              </a:spcBef>
            </a:pPr>
            <a:r>
              <a:rPr lang="en-US">
                <a:solidFill>
                  <a:schemeClr val="hlink"/>
                </a:solidFill>
              </a:rPr>
              <a:t>F</a:t>
            </a:r>
            <a:r>
              <a:rPr lang="en-US" baseline="-25000">
                <a:solidFill>
                  <a:schemeClr val="hlink"/>
                </a:solidFill>
              </a:rPr>
              <a:t>2,12,</a:t>
            </a:r>
            <a:r>
              <a:rPr lang="en-US" baseline="-25000">
                <a:solidFill>
                  <a:schemeClr val="hlink"/>
                </a:solidFill>
                <a:sym typeface="Symbol" pitchFamily="18" charset="2"/>
              </a:rPr>
              <a:t>.05</a:t>
            </a:r>
            <a:r>
              <a:rPr lang="en-US" b="1">
                <a:solidFill>
                  <a:schemeClr val="hlink"/>
                </a:solidFill>
                <a:sym typeface="Symbol" pitchFamily="18" charset="2"/>
              </a:rPr>
              <a:t>= 3.89</a:t>
            </a:r>
          </a:p>
        </p:txBody>
      </p:sp>
      <p:sp>
        <p:nvSpPr>
          <p:cNvPr id="16422" name="Rectangle 28"/>
          <p:cNvSpPr>
            <a:spLocks noChangeArrowheads="1"/>
          </p:cNvSpPr>
          <p:nvPr/>
        </p:nvSpPr>
        <p:spPr bwMode="auto">
          <a:xfrm>
            <a:off x="1096963" y="6208713"/>
            <a:ext cx="2159000" cy="454025"/>
          </a:xfrm>
          <a:prstGeom prst="rect">
            <a:avLst/>
          </a:prstGeom>
          <a:noFill/>
          <a:ln w="9525">
            <a:noFill/>
            <a:miter lim="800000"/>
            <a:headEnd/>
            <a:tailEnd/>
          </a:ln>
        </p:spPr>
        <p:txBody>
          <a:bodyPr lIns="90488" tIns="44450" rIns="90488" bIns="44450">
            <a:spAutoFit/>
          </a:bodyPr>
          <a:lstStyle/>
          <a:p>
            <a:pPr eaLnBrk="0" hangingPunct="0">
              <a:spcBef>
                <a:spcPct val="50000"/>
              </a:spcBef>
            </a:pPr>
            <a:r>
              <a:rPr lang="en-US">
                <a:solidFill>
                  <a:schemeClr val="hlink"/>
                </a:solidFill>
              </a:rPr>
              <a:t>F</a:t>
            </a:r>
            <a:r>
              <a:rPr lang="en-US" baseline="-25000">
                <a:solidFill>
                  <a:schemeClr val="hlink"/>
                </a:solidFill>
              </a:rPr>
              <a:t>2,12,</a:t>
            </a:r>
            <a:r>
              <a:rPr lang="en-US" baseline="-25000">
                <a:solidFill>
                  <a:schemeClr val="hlink"/>
                </a:solidFill>
                <a:sym typeface="Symbol" pitchFamily="18" charset="2"/>
              </a:rPr>
              <a:t>.05</a:t>
            </a:r>
            <a:r>
              <a:rPr lang="en-US" sz="2000" b="1">
                <a:solidFill>
                  <a:schemeClr val="hlink"/>
                </a:solidFill>
                <a:sym typeface="Symbol" pitchFamily="18" charset="2"/>
              </a:rPr>
              <a:t> = 3.89</a:t>
            </a:r>
          </a:p>
        </p:txBody>
      </p:sp>
      <p:sp>
        <p:nvSpPr>
          <p:cNvPr id="16423" name="Slide Number Placeholder 29"/>
          <p:cNvSpPr>
            <a:spLocks noGrp="1"/>
          </p:cNvSpPr>
          <p:nvPr>
            <p:ph type="sldNum" sz="quarter" idx="11"/>
          </p:nvPr>
        </p:nvSpPr>
        <p:spPr>
          <a:noFill/>
        </p:spPr>
        <p:txBody>
          <a:bodyPr/>
          <a:lstStyle/>
          <a:p>
            <a:r>
              <a:rPr lang="en-US" smtClean="0">
                <a:latin typeface="Arial" charset="0"/>
                <a:cs typeface="Arial" charset="0"/>
              </a:rPr>
              <a:t>Ch. 15-</a:t>
            </a:r>
            <a:fld id="{49219E94-0707-4795-ACBE-CD7D8444A25E}" type="slidenum">
              <a:rPr lang="en-US" smtClean="0">
                <a:latin typeface="Arial" charset="0"/>
                <a:cs typeface="Arial" charset="0"/>
              </a:rPr>
              <a:pPr/>
              <a:t>27</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1"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graphicFrame>
        <p:nvGraphicFramePr>
          <p:cNvPr id="300034" name="Group 2"/>
          <p:cNvGraphicFramePr>
            <a:graphicFrameLocks noGrp="1"/>
          </p:cNvGraphicFramePr>
          <p:nvPr/>
        </p:nvGraphicFramePr>
        <p:xfrm>
          <a:off x="1371600" y="1981200"/>
          <a:ext cx="7391400" cy="4302125"/>
        </p:xfrm>
        <a:graphic>
          <a:graphicData uri="http://schemas.openxmlformats.org/drawingml/2006/table">
            <a:tbl>
              <a:tblPr/>
              <a:tblGrid>
                <a:gridCol w="1371600"/>
                <a:gridCol w="914400"/>
                <a:gridCol w="762000"/>
                <a:gridCol w="1066800"/>
                <a:gridCol w="1143000"/>
                <a:gridCol w="1143000"/>
                <a:gridCol w="990600"/>
              </a:tblGrid>
              <a:tr h="171450">
                <a:tc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SUMMARY</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Groups</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Count</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Sum</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Average</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Variance</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Club 1</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5</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1246</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249.2</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983C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108.2</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Club 2</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5</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1130</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226</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CC98C"/>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77.5</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Club 3</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5</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1029</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205.8</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94.2</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4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ANOVA</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2865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Source of Variation</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SS</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df</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MS</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F</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P-value</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700" b="0" i="1" u="none" strike="noStrike" cap="none" normalizeH="0" baseline="0" smtClean="0">
                          <a:ln>
                            <a:noFill/>
                          </a:ln>
                          <a:solidFill>
                            <a:schemeClr val="tx1"/>
                          </a:solidFill>
                          <a:effectLst/>
                          <a:latin typeface="Arial" pitchFamily="34" charset="0"/>
                          <a:cs typeface="Arial" pitchFamily="34" charset="0"/>
                        </a:rPr>
                        <a:t>F crit</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Between Groups</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4716.4</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2</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2358.2</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25.275</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7DAF7"/>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4.99E-05</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hlink"/>
                          </a:solidFill>
                          <a:effectLst/>
                          <a:latin typeface="Arial" pitchFamily="34" charset="0"/>
                          <a:cs typeface="Arial" pitchFamily="34" charset="0"/>
                        </a:rPr>
                        <a:t>3.89</a:t>
                      </a:r>
                      <a:endParaRPr kumimoji="0" lang="en-US" sz="1700" b="1" i="0" u="none" strike="noStrike" cap="none" normalizeH="0" baseline="0" smtClean="0">
                        <a:ln>
                          <a:noFill/>
                        </a:ln>
                        <a:solidFill>
                          <a:schemeClr val="hlink"/>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960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Within </a:t>
                      </a:r>
                    </a:p>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Groups</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1119.6</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12</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pitchFamily="34" charset="0"/>
                          <a:cs typeface="Arial" pitchFamily="34" charset="0"/>
                        </a:rPr>
                        <a:t>93.3</a:t>
                      </a: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Total</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5836.0</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14</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 </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 </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pitchFamily="34" charset="0"/>
                          <a:cs typeface="Arial" pitchFamily="34" charset="0"/>
                        </a:rPr>
                        <a:t> </a:t>
                      </a:r>
                      <a:endParaRPr kumimoji="0" lang="en-US" sz="17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700" b="0" i="0" u="none" strike="noStrike" cap="none" normalizeH="0" baseline="0" dirty="0" smtClean="0">
                          <a:ln>
                            <a:noFill/>
                          </a:ln>
                          <a:solidFill>
                            <a:schemeClr val="tx1"/>
                          </a:solidFill>
                          <a:effectLst/>
                          <a:latin typeface="Arial" pitchFamily="34" charset="0"/>
                          <a:cs typeface="Arial" pitchFamily="34" charset="0"/>
                        </a:rPr>
                        <a:t> </a:t>
                      </a:r>
                      <a:endParaRPr kumimoji="0" lang="en-US" sz="17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7511" name="Rectangle 91"/>
          <p:cNvSpPr>
            <a:spLocks noChangeArrowheads="1"/>
          </p:cNvSpPr>
          <p:nvPr/>
        </p:nvSpPr>
        <p:spPr bwMode="auto">
          <a:xfrm>
            <a:off x="1066800" y="173038"/>
            <a:ext cx="7696200" cy="1066800"/>
          </a:xfrm>
          <a:prstGeom prst="rect">
            <a:avLst/>
          </a:prstGeom>
          <a:noFill/>
          <a:ln w="9525">
            <a:noFill/>
            <a:miter lim="800000"/>
            <a:headEnd/>
            <a:tailEnd/>
          </a:ln>
        </p:spPr>
        <p:txBody>
          <a:bodyPr>
            <a:spAutoFit/>
          </a:bodyPr>
          <a:lstStyle/>
          <a:p>
            <a:pPr algn="ctr">
              <a:lnSpc>
                <a:spcPct val="80000"/>
              </a:lnSpc>
            </a:pPr>
            <a:r>
              <a:rPr lang="en-US" sz="4000">
                <a:solidFill>
                  <a:schemeClr val="tx2"/>
                </a:solidFill>
              </a:rPr>
              <a:t>ANOVA -- Single Factor:</a:t>
            </a:r>
          </a:p>
          <a:p>
            <a:pPr algn="ctr">
              <a:lnSpc>
                <a:spcPct val="80000"/>
              </a:lnSpc>
            </a:pPr>
            <a:r>
              <a:rPr lang="en-US" sz="4000">
                <a:solidFill>
                  <a:schemeClr val="tx2"/>
                </a:solidFill>
              </a:rPr>
              <a:t>Excel Output</a:t>
            </a:r>
          </a:p>
        </p:txBody>
      </p:sp>
      <p:graphicFrame>
        <p:nvGraphicFramePr>
          <p:cNvPr id="17420" name="Object 12"/>
          <p:cNvGraphicFramePr>
            <a:graphicFrameLocks noChangeAspect="1"/>
          </p:cNvGraphicFramePr>
          <p:nvPr/>
        </p:nvGraphicFramePr>
        <p:xfrm>
          <a:off x="4514850" y="3625850"/>
          <a:ext cx="114300" cy="215900"/>
        </p:xfrm>
        <a:graphic>
          <a:graphicData uri="http://schemas.openxmlformats.org/presentationml/2006/ole">
            <p:oleObj spid="_x0000_s17420" name="Equation" r:id="rId3" imgW="114151" imgH="215619" progId="Equation.3">
              <p:embed/>
            </p:oleObj>
          </a:graphicData>
        </a:graphic>
      </p:graphicFrame>
      <p:pic>
        <p:nvPicPr>
          <p:cNvPr id="17512" name="Picture 93" descr="j0285744"/>
          <p:cNvPicPr>
            <a:picLocks noChangeAspect="1" noChangeArrowheads="1"/>
          </p:cNvPicPr>
          <p:nvPr/>
        </p:nvPicPr>
        <p:blipFill>
          <a:blip r:embed="rId4"/>
          <a:srcRect/>
          <a:stretch>
            <a:fillRect/>
          </a:stretch>
        </p:blipFill>
        <p:spPr bwMode="auto">
          <a:xfrm>
            <a:off x="152400" y="5486400"/>
            <a:ext cx="936625" cy="990600"/>
          </a:xfrm>
          <a:prstGeom prst="rect">
            <a:avLst/>
          </a:prstGeom>
          <a:noFill/>
          <a:ln w="9525">
            <a:noFill/>
            <a:miter lim="800000"/>
            <a:headEnd/>
            <a:tailEnd/>
          </a:ln>
        </p:spPr>
      </p:pic>
      <p:pic>
        <p:nvPicPr>
          <p:cNvPr id="17513" name="Picture 94" descr="j0312522"/>
          <p:cNvPicPr>
            <a:picLocks noChangeAspect="1" noChangeArrowheads="1"/>
          </p:cNvPicPr>
          <p:nvPr/>
        </p:nvPicPr>
        <p:blipFill>
          <a:blip r:embed="rId5"/>
          <a:srcRect/>
          <a:stretch>
            <a:fillRect/>
          </a:stretch>
        </p:blipFill>
        <p:spPr bwMode="auto">
          <a:xfrm>
            <a:off x="788988" y="6226175"/>
            <a:ext cx="203200" cy="207963"/>
          </a:xfrm>
          <a:prstGeom prst="rect">
            <a:avLst/>
          </a:prstGeom>
          <a:noFill/>
          <a:ln w="9525">
            <a:noFill/>
            <a:miter lim="800000"/>
            <a:headEnd/>
            <a:tailEnd/>
          </a:ln>
        </p:spPr>
      </p:pic>
      <p:sp>
        <p:nvSpPr>
          <p:cNvPr id="17514" name="Rectangle 95"/>
          <p:cNvSpPr>
            <a:spLocks noChangeArrowheads="1"/>
          </p:cNvSpPr>
          <p:nvPr/>
        </p:nvSpPr>
        <p:spPr bwMode="auto">
          <a:xfrm>
            <a:off x="1371600" y="1524000"/>
            <a:ext cx="6111875" cy="400050"/>
          </a:xfrm>
          <a:prstGeom prst="rect">
            <a:avLst/>
          </a:prstGeom>
          <a:noFill/>
          <a:ln w="9525" algn="ctr">
            <a:noFill/>
            <a:miter lim="800000"/>
            <a:headEnd/>
            <a:tailEnd/>
          </a:ln>
        </p:spPr>
        <p:txBody>
          <a:bodyPr wrap="none">
            <a:spAutoFit/>
          </a:bodyPr>
          <a:lstStyle/>
          <a:p>
            <a:pPr algn="ctr"/>
            <a:r>
              <a:rPr lang="en-US" sz="2000">
                <a:solidFill>
                  <a:srgbClr val="0000FF"/>
                </a:solidFill>
              </a:rPr>
              <a:t>EXCEL:   data | data analysis | ANOVA: single factor</a:t>
            </a:r>
          </a:p>
        </p:txBody>
      </p:sp>
      <p:sp>
        <p:nvSpPr>
          <p:cNvPr id="17515" name="Slide Number Placeholder 9"/>
          <p:cNvSpPr>
            <a:spLocks noGrp="1"/>
          </p:cNvSpPr>
          <p:nvPr>
            <p:ph type="sldNum" sz="quarter" idx="11"/>
          </p:nvPr>
        </p:nvSpPr>
        <p:spPr>
          <a:noFill/>
        </p:spPr>
        <p:txBody>
          <a:bodyPr/>
          <a:lstStyle/>
          <a:p>
            <a:r>
              <a:rPr lang="en-US" smtClean="0">
                <a:latin typeface="Arial" charset="0"/>
                <a:cs typeface="Arial" charset="0"/>
              </a:rPr>
              <a:t>Ch. 15-</a:t>
            </a:r>
            <a:fld id="{3400C418-630F-4C52-BD0F-13E16B5A7A54}" type="slidenum">
              <a:rPr lang="en-US" smtClean="0">
                <a:latin typeface="Arial" charset="0"/>
                <a:cs typeface="Arial" charset="0"/>
              </a:rPr>
              <a:pPr/>
              <a:t>28</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3"/>
          <p:cNvSpPr>
            <a:spLocks noGrp="1"/>
          </p:cNvSpPr>
          <p:nvPr>
            <p:ph type="ftr" sz="quarter" idx="10"/>
          </p:nvPr>
        </p:nvSpPr>
        <p:spPr>
          <a:noFill/>
        </p:spPr>
        <p:txBody>
          <a:bodyPr/>
          <a:lstStyle/>
          <a:p>
            <a:r>
              <a:rPr lang="en-US">
                <a:latin typeface="Arial" charset="0"/>
                <a:cs typeface="Arial" charset="0"/>
              </a:rPr>
              <a:t>Copyright © 2013 Pearson Education, Inc. Publishing as Prentice Hall</a:t>
            </a:r>
          </a:p>
        </p:txBody>
      </p:sp>
      <p:sp>
        <p:nvSpPr>
          <p:cNvPr id="53250" name="Rectangle 2"/>
          <p:cNvSpPr>
            <a:spLocks noGrp="1" noChangeArrowheads="1"/>
          </p:cNvSpPr>
          <p:nvPr>
            <p:ph type="title"/>
          </p:nvPr>
        </p:nvSpPr>
        <p:spPr>
          <a:xfrm>
            <a:off x="1198563" y="247650"/>
            <a:ext cx="7793037" cy="990600"/>
          </a:xfrm>
        </p:spPr>
        <p:txBody>
          <a:bodyPr/>
          <a:lstStyle/>
          <a:p>
            <a:pPr>
              <a:lnSpc>
                <a:spcPct val="80000"/>
              </a:lnSpc>
            </a:pPr>
            <a:r>
              <a:rPr lang="en-US" smtClean="0"/>
              <a:t>Multiple Comparisons Between Subgroup Means</a:t>
            </a:r>
          </a:p>
        </p:txBody>
      </p:sp>
      <p:sp>
        <p:nvSpPr>
          <p:cNvPr id="53251" name="Rectangle 4"/>
          <p:cNvSpPr>
            <a:spLocks noGrp="1" noChangeArrowheads="1"/>
          </p:cNvSpPr>
          <p:nvPr>
            <p:ph type="body" idx="1"/>
          </p:nvPr>
        </p:nvSpPr>
        <p:spPr>
          <a:xfrm>
            <a:off x="762000" y="1633538"/>
            <a:ext cx="8077200" cy="4081462"/>
          </a:xfrm>
        </p:spPr>
        <p:txBody>
          <a:bodyPr/>
          <a:lstStyle/>
          <a:p>
            <a:pPr>
              <a:lnSpc>
                <a:spcPct val="90000"/>
              </a:lnSpc>
            </a:pPr>
            <a:r>
              <a:rPr lang="en-US" smtClean="0"/>
              <a:t>To test </a:t>
            </a:r>
            <a:r>
              <a:rPr lang="en-US" smtClean="0">
                <a:solidFill>
                  <a:srgbClr val="0000FF"/>
                </a:solidFill>
              </a:rPr>
              <a:t>which </a:t>
            </a:r>
            <a:r>
              <a:rPr lang="en-US" smtClean="0"/>
              <a:t>population means are significantly different</a:t>
            </a:r>
          </a:p>
          <a:p>
            <a:pPr lvl="1">
              <a:lnSpc>
                <a:spcPct val="90000"/>
              </a:lnSpc>
            </a:pPr>
            <a:r>
              <a:rPr lang="en-US" smtClean="0"/>
              <a:t>e.g.: </a:t>
            </a:r>
            <a:r>
              <a:rPr lang="el-GR" smtClean="0">
                <a:cs typeface="Arial" charset="0"/>
              </a:rPr>
              <a:t>μ</a:t>
            </a:r>
            <a:r>
              <a:rPr lang="en-US" baseline="-25000" smtClean="0"/>
              <a:t>1</a:t>
            </a:r>
            <a:r>
              <a:rPr lang="en-US" smtClean="0"/>
              <a:t> = </a:t>
            </a:r>
            <a:r>
              <a:rPr lang="el-GR" smtClean="0">
                <a:cs typeface="Arial" charset="0"/>
              </a:rPr>
              <a:t>μ</a:t>
            </a:r>
            <a:r>
              <a:rPr lang="en-US" baseline="-25000" smtClean="0"/>
              <a:t>2</a:t>
            </a:r>
            <a:r>
              <a:rPr lang="en-US" smtClean="0"/>
              <a:t> </a:t>
            </a:r>
            <a:r>
              <a:rPr lang="en-US" smtClean="0">
                <a:cs typeface="Arial" charset="0"/>
              </a:rPr>
              <a:t>≠</a:t>
            </a:r>
            <a:r>
              <a:rPr lang="en-US" smtClean="0"/>
              <a:t> </a:t>
            </a:r>
            <a:r>
              <a:rPr lang="el-GR" smtClean="0">
                <a:cs typeface="Arial" charset="0"/>
              </a:rPr>
              <a:t>μ</a:t>
            </a:r>
            <a:r>
              <a:rPr lang="en-US" baseline="-25000" smtClean="0"/>
              <a:t>3</a:t>
            </a:r>
          </a:p>
          <a:p>
            <a:pPr lvl="1">
              <a:lnSpc>
                <a:spcPct val="90000"/>
              </a:lnSpc>
            </a:pPr>
            <a:r>
              <a:rPr lang="en-US" smtClean="0"/>
              <a:t>Done after rejection of equal means in single factor ANOVA design</a:t>
            </a:r>
          </a:p>
          <a:p>
            <a:pPr>
              <a:lnSpc>
                <a:spcPct val="90000"/>
              </a:lnSpc>
            </a:pPr>
            <a:r>
              <a:rPr lang="en-US" smtClean="0"/>
              <a:t>Allows pair-wise comparisons</a:t>
            </a:r>
          </a:p>
          <a:p>
            <a:pPr lvl="1">
              <a:lnSpc>
                <a:spcPct val="90000"/>
              </a:lnSpc>
            </a:pPr>
            <a:r>
              <a:rPr lang="en-US" smtClean="0"/>
              <a:t>Compare absolute mean differences with critical range</a:t>
            </a:r>
          </a:p>
        </p:txBody>
      </p:sp>
      <p:sp>
        <p:nvSpPr>
          <p:cNvPr id="53252" name="Line 5"/>
          <p:cNvSpPr>
            <a:spLocks noChangeShapeType="1"/>
          </p:cNvSpPr>
          <p:nvPr/>
        </p:nvSpPr>
        <p:spPr bwMode="auto">
          <a:xfrm>
            <a:off x="7086600" y="4876800"/>
            <a:ext cx="0" cy="990600"/>
          </a:xfrm>
          <a:prstGeom prst="line">
            <a:avLst/>
          </a:prstGeom>
          <a:noFill/>
          <a:ln w="28575">
            <a:solidFill>
              <a:schemeClr val="tx1"/>
            </a:solidFill>
            <a:prstDash val="sysDot"/>
            <a:round/>
            <a:headEnd/>
            <a:tailEnd/>
          </a:ln>
        </p:spPr>
        <p:txBody>
          <a:bodyPr wrap="none" anchor="ctr"/>
          <a:lstStyle/>
          <a:p>
            <a:endParaRPr lang="en-US"/>
          </a:p>
        </p:txBody>
      </p:sp>
      <p:sp>
        <p:nvSpPr>
          <p:cNvPr id="53253" name="Freeform 6"/>
          <p:cNvSpPr>
            <a:spLocks/>
          </p:cNvSpPr>
          <p:nvPr/>
        </p:nvSpPr>
        <p:spPr bwMode="auto">
          <a:xfrm>
            <a:off x="5257800" y="4876800"/>
            <a:ext cx="1114425" cy="892175"/>
          </a:xfrm>
          <a:custGeom>
            <a:avLst/>
            <a:gdLst>
              <a:gd name="T0" fmla="*/ 1766630504 w 702"/>
              <a:gd name="T1" fmla="*/ 1413808233 h 562"/>
              <a:gd name="T2" fmla="*/ 1580138610 w 702"/>
              <a:gd name="T3" fmla="*/ 1396166353 h 562"/>
              <a:gd name="T4" fmla="*/ 1486892067 w 702"/>
              <a:gd name="T5" fmla="*/ 1381045422 h 562"/>
              <a:gd name="T6" fmla="*/ 1396166474 w 702"/>
              <a:gd name="T7" fmla="*/ 1355843870 h 562"/>
              <a:gd name="T8" fmla="*/ 1300400570 w 702"/>
              <a:gd name="T9" fmla="*/ 1323082647 h 562"/>
              <a:gd name="T10" fmla="*/ 1209674976 w 702"/>
              <a:gd name="T11" fmla="*/ 1280239216 h 562"/>
              <a:gd name="T12" fmla="*/ 1113909072 w 702"/>
              <a:gd name="T13" fmla="*/ 1222274853 h 562"/>
              <a:gd name="T14" fmla="*/ 929936936 w 702"/>
              <a:gd name="T15" fmla="*/ 1058465562 h 562"/>
              <a:gd name="T16" fmla="*/ 745966189 w 702"/>
              <a:gd name="T17" fmla="*/ 826611089 h 562"/>
              <a:gd name="T18" fmla="*/ 559474691 w 702"/>
              <a:gd name="T19" fmla="*/ 551913384 h 562"/>
              <a:gd name="T20" fmla="*/ 463708787 w 702"/>
              <a:gd name="T21" fmla="*/ 410784596 h 562"/>
              <a:gd name="T22" fmla="*/ 370463733 w 702"/>
              <a:gd name="T23" fmla="*/ 279736528 h 562"/>
              <a:gd name="T24" fmla="*/ 279736552 w 702"/>
              <a:gd name="T25" fmla="*/ 166330290 h 562"/>
              <a:gd name="T26" fmla="*/ 186491547 w 702"/>
              <a:gd name="T27" fmla="*/ 75604679 h 562"/>
              <a:gd name="T28" fmla="*/ 93246567 w 702"/>
              <a:gd name="T29" fmla="*/ 20161247 h 562"/>
              <a:gd name="T30" fmla="*/ 0 w 702"/>
              <a:gd name="T31" fmla="*/ 0 h 5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02"/>
              <a:gd name="T49" fmla="*/ 0 h 562"/>
              <a:gd name="T50" fmla="*/ 702 w 702"/>
              <a:gd name="T51" fmla="*/ 562 h 56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02" h="562">
                <a:moveTo>
                  <a:pt x="701" y="561"/>
                </a:moveTo>
                <a:lnTo>
                  <a:pt x="627" y="554"/>
                </a:lnTo>
                <a:lnTo>
                  <a:pt x="590" y="548"/>
                </a:lnTo>
                <a:lnTo>
                  <a:pt x="554" y="538"/>
                </a:lnTo>
                <a:lnTo>
                  <a:pt x="516" y="525"/>
                </a:lnTo>
                <a:lnTo>
                  <a:pt x="480" y="508"/>
                </a:lnTo>
                <a:lnTo>
                  <a:pt x="442" y="485"/>
                </a:lnTo>
                <a:lnTo>
                  <a:pt x="369" y="420"/>
                </a:lnTo>
                <a:lnTo>
                  <a:pt x="296" y="328"/>
                </a:lnTo>
                <a:lnTo>
                  <a:pt x="222" y="219"/>
                </a:lnTo>
                <a:lnTo>
                  <a:pt x="184" y="163"/>
                </a:lnTo>
                <a:lnTo>
                  <a:pt x="147" y="111"/>
                </a:lnTo>
                <a:lnTo>
                  <a:pt x="111" y="66"/>
                </a:lnTo>
                <a:lnTo>
                  <a:pt x="74" y="30"/>
                </a:lnTo>
                <a:lnTo>
                  <a:pt x="37" y="8"/>
                </a:lnTo>
                <a:lnTo>
                  <a:pt x="0" y="0"/>
                </a:lnTo>
              </a:path>
            </a:pathLst>
          </a:custGeom>
          <a:noFill/>
          <a:ln w="25400" cap="rnd">
            <a:solidFill>
              <a:srgbClr val="FF3300"/>
            </a:solidFill>
            <a:round/>
            <a:headEnd/>
            <a:tailEnd/>
          </a:ln>
        </p:spPr>
        <p:txBody>
          <a:bodyPr/>
          <a:lstStyle/>
          <a:p>
            <a:endParaRPr lang="en-US"/>
          </a:p>
        </p:txBody>
      </p:sp>
      <p:sp>
        <p:nvSpPr>
          <p:cNvPr id="53254" name="Freeform 7"/>
          <p:cNvSpPr>
            <a:spLocks/>
          </p:cNvSpPr>
          <p:nvPr/>
        </p:nvSpPr>
        <p:spPr bwMode="auto">
          <a:xfrm>
            <a:off x="4114800" y="4876800"/>
            <a:ext cx="1128713" cy="890588"/>
          </a:xfrm>
          <a:custGeom>
            <a:avLst/>
            <a:gdLst>
              <a:gd name="T0" fmla="*/ 0 w 711"/>
              <a:gd name="T1" fmla="*/ 1413809025 h 561"/>
              <a:gd name="T2" fmla="*/ 183972268 w 711"/>
              <a:gd name="T3" fmla="*/ 1396167136 h 561"/>
              <a:gd name="T4" fmla="*/ 277217314 w 711"/>
              <a:gd name="T5" fmla="*/ 1381046196 h 561"/>
              <a:gd name="T6" fmla="*/ 367942948 w 711"/>
              <a:gd name="T7" fmla="*/ 1355844631 h 561"/>
              <a:gd name="T8" fmla="*/ 463708995 w 711"/>
              <a:gd name="T9" fmla="*/ 1323083389 h 561"/>
              <a:gd name="T10" fmla="*/ 554434629 w 711"/>
              <a:gd name="T11" fmla="*/ 1280239933 h 561"/>
              <a:gd name="T12" fmla="*/ 647681213 w 711"/>
              <a:gd name="T13" fmla="*/ 1222277126 h 561"/>
              <a:gd name="T14" fmla="*/ 834172992 w 711"/>
              <a:gd name="T15" fmla="*/ 1058466155 h 561"/>
              <a:gd name="T16" fmla="*/ 1020664574 w 711"/>
              <a:gd name="T17" fmla="*/ 826611553 h 561"/>
              <a:gd name="T18" fmla="*/ 1207156155 w 711"/>
              <a:gd name="T19" fmla="*/ 551915281 h 561"/>
              <a:gd name="T20" fmla="*/ 1297881789 w 711"/>
              <a:gd name="T21" fmla="*/ 410786414 h 561"/>
              <a:gd name="T22" fmla="*/ 1393647736 w 711"/>
              <a:gd name="T23" fmla="*/ 279738272 h 561"/>
              <a:gd name="T24" fmla="*/ 1484373370 w 711"/>
              <a:gd name="T25" fmla="*/ 166330383 h 561"/>
              <a:gd name="T26" fmla="*/ 1580139317 w 711"/>
              <a:gd name="T27" fmla="*/ 75604722 h 561"/>
              <a:gd name="T28" fmla="*/ 1670865348 w 711"/>
              <a:gd name="T29" fmla="*/ 20161259 h 561"/>
              <a:gd name="T30" fmla="*/ 1791832860 w 711"/>
              <a:gd name="T31" fmla="*/ 0 h 5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11"/>
              <a:gd name="T49" fmla="*/ 0 h 561"/>
              <a:gd name="T50" fmla="*/ 711 w 711"/>
              <a:gd name="T51" fmla="*/ 561 h 5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11" h="561">
                <a:moveTo>
                  <a:pt x="0" y="561"/>
                </a:moveTo>
                <a:lnTo>
                  <a:pt x="73" y="554"/>
                </a:lnTo>
                <a:lnTo>
                  <a:pt x="110" y="548"/>
                </a:lnTo>
                <a:lnTo>
                  <a:pt x="146" y="538"/>
                </a:lnTo>
                <a:lnTo>
                  <a:pt x="184" y="525"/>
                </a:lnTo>
                <a:lnTo>
                  <a:pt x="220" y="508"/>
                </a:lnTo>
                <a:lnTo>
                  <a:pt x="257" y="485"/>
                </a:lnTo>
                <a:lnTo>
                  <a:pt x="331" y="420"/>
                </a:lnTo>
                <a:lnTo>
                  <a:pt x="405" y="328"/>
                </a:lnTo>
                <a:lnTo>
                  <a:pt x="479" y="219"/>
                </a:lnTo>
                <a:lnTo>
                  <a:pt x="515" y="163"/>
                </a:lnTo>
                <a:lnTo>
                  <a:pt x="553" y="111"/>
                </a:lnTo>
                <a:lnTo>
                  <a:pt x="589" y="66"/>
                </a:lnTo>
                <a:lnTo>
                  <a:pt x="627" y="30"/>
                </a:lnTo>
                <a:lnTo>
                  <a:pt x="663" y="8"/>
                </a:lnTo>
                <a:lnTo>
                  <a:pt x="711" y="0"/>
                </a:lnTo>
              </a:path>
            </a:pathLst>
          </a:custGeom>
          <a:noFill/>
          <a:ln w="25400" cap="rnd">
            <a:solidFill>
              <a:srgbClr val="FF3300"/>
            </a:solidFill>
            <a:round/>
            <a:headEnd/>
            <a:tailEnd/>
          </a:ln>
        </p:spPr>
        <p:txBody>
          <a:bodyPr/>
          <a:lstStyle/>
          <a:p>
            <a:endParaRPr lang="en-US"/>
          </a:p>
        </p:txBody>
      </p:sp>
      <p:sp>
        <p:nvSpPr>
          <p:cNvPr id="53255" name="Freeform 8"/>
          <p:cNvSpPr>
            <a:spLocks/>
          </p:cNvSpPr>
          <p:nvPr/>
        </p:nvSpPr>
        <p:spPr bwMode="auto">
          <a:xfrm>
            <a:off x="7086600" y="4876800"/>
            <a:ext cx="1114425" cy="892175"/>
          </a:xfrm>
          <a:custGeom>
            <a:avLst/>
            <a:gdLst>
              <a:gd name="T0" fmla="*/ 1766630504 w 702"/>
              <a:gd name="T1" fmla="*/ 1413808233 h 562"/>
              <a:gd name="T2" fmla="*/ 1580138610 w 702"/>
              <a:gd name="T3" fmla="*/ 1396166353 h 562"/>
              <a:gd name="T4" fmla="*/ 1489413016 w 702"/>
              <a:gd name="T5" fmla="*/ 1381045422 h 562"/>
              <a:gd name="T6" fmla="*/ 1393647112 w 702"/>
              <a:gd name="T7" fmla="*/ 1355843870 h 562"/>
              <a:gd name="T8" fmla="*/ 1302921519 w 702"/>
              <a:gd name="T9" fmla="*/ 1323082647 h 562"/>
              <a:gd name="T10" fmla="*/ 1207154027 w 702"/>
              <a:gd name="T11" fmla="*/ 1280239216 h 562"/>
              <a:gd name="T12" fmla="*/ 1116428434 w 702"/>
              <a:gd name="T13" fmla="*/ 1222274853 h 562"/>
              <a:gd name="T14" fmla="*/ 929936936 w 702"/>
              <a:gd name="T15" fmla="*/ 1058465562 h 562"/>
              <a:gd name="T16" fmla="*/ 743446827 w 702"/>
              <a:gd name="T17" fmla="*/ 826611089 h 562"/>
              <a:gd name="T18" fmla="*/ 559474691 w 702"/>
              <a:gd name="T19" fmla="*/ 551913384 h 562"/>
              <a:gd name="T20" fmla="*/ 466228149 w 702"/>
              <a:gd name="T21" fmla="*/ 410784596 h 562"/>
              <a:gd name="T22" fmla="*/ 372983095 w 702"/>
              <a:gd name="T23" fmla="*/ 279736528 h 562"/>
              <a:gd name="T24" fmla="*/ 279736552 w 702"/>
              <a:gd name="T25" fmla="*/ 166330290 h 562"/>
              <a:gd name="T26" fmla="*/ 186491547 w 702"/>
              <a:gd name="T27" fmla="*/ 75604679 h 562"/>
              <a:gd name="T28" fmla="*/ 95765929 w 702"/>
              <a:gd name="T29" fmla="*/ 20161247 h 562"/>
              <a:gd name="T30" fmla="*/ 0 w 702"/>
              <a:gd name="T31" fmla="*/ 0 h 5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02"/>
              <a:gd name="T49" fmla="*/ 0 h 562"/>
              <a:gd name="T50" fmla="*/ 702 w 702"/>
              <a:gd name="T51" fmla="*/ 562 h 56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02" h="562">
                <a:moveTo>
                  <a:pt x="701" y="561"/>
                </a:moveTo>
                <a:lnTo>
                  <a:pt x="627" y="554"/>
                </a:lnTo>
                <a:lnTo>
                  <a:pt x="591" y="548"/>
                </a:lnTo>
                <a:lnTo>
                  <a:pt x="553" y="538"/>
                </a:lnTo>
                <a:lnTo>
                  <a:pt x="517" y="525"/>
                </a:lnTo>
                <a:lnTo>
                  <a:pt x="479" y="508"/>
                </a:lnTo>
                <a:lnTo>
                  <a:pt x="443" y="485"/>
                </a:lnTo>
                <a:lnTo>
                  <a:pt x="369" y="420"/>
                </a:lnTo>
                <a:lnTo>
                  <a:pt x="295" y="328"/>
                </a:lnTo>
                <a:lnTo>
                  <a:pt x="222" y="219"/>
                </a:lnTo>
                <a:lnTo>
                  <a:pt x="185" y="163"/>
                </a:lnTo>
                <a:lnTo>
                  <a:pt x="148" y="111"/>
                </a:lnTo>
                <a:lnTo>
                  <a:pt x="111" y="66"/>
                </a:lnTo>
                <a:lnTo>
                  <a:pt x="74" y="30"/>
                </a:lnTo>
                <a:lnTo>
                  <a:pt x="38" y="8"/>
                </a:lnTo>
                <a:lnTo>
                  <a:pt x="0" y="0"/>
                </a:lnTo>
              </a:path>
            </a:pathLst>
          </a:custGeom>
          <a:noFill/>
          <a:ln w="25400" cap="rnd">
            <a:solidFill>
              <a:schemeClr val="folHlink"/>
            </a:solidFill>
            <a:round/>
            <a:headEnd/>
            <a:tailEnd/>
          </a:ln>
        </p:spPr>
        <p:txBody>
          <a:bodyPr/>
          <a:lstStyle/>
          <a:p>
            <a:endParaRPr lang="en-US"/>
          </a:p>
        </p:txBody>
      </p:sp>
      <p:sp>
        <p:nvSpPr>
          <p:cNvPr id="53256" name="Freeform 9"/>
          <p:cNvSpPr>
            <a:spLocks/>
          </p:cNvSpPr>
          <p:nvPr/>
        </p:nvSpPr>
        <p:spPr bwMode="auto">
          <a:xfrm>
            <a:off x="5943600" y="4876800"/>
            <a:ext cx="1133475" cy="890588"/>
          </a:xfrm>
          <a:custGeom>
            <a:avLst/>
            <a:gdLst>
              <a:gd name="T0" fmla="*/ 0 w 714"/>
              <a:gd name="T1" fmla="*/ 1413809025 h 561"/>
              <a:gd name="T2" fmla="*/ 186491548 w 714"/>
              <a:gd name="T3" fmla="*/ 1396167136 h 561"/>
              <a:gd name="T4" fmla="*/ 282257503 w 714"/>
              <a:gd name="T5" fmla="*/ 1381046196 h 561"/>
              <a:gd name="T6" fmla="*/ 372983097 w 714"/>
              <a:gd name="T7" fmla="*/ 1355844631 h 561"/>
              <a:gd name="T8" fmla="*/ 463708790 w 714"/>
              <a:gd name="T9" fmla="*/ 1323083389 h 561"/>
              <a:gd name="T10" fmla="*/ 559474695 w 714"/>
              <a:gd name="T11" fmla="*/ 1280239933 h 561"/>
              <a:gd name="T12" fmla="*/ 650200289 w 714"/>
              <a:gd name="T13" fmla="*/ 1222277126 h 561"/>
              <a:gd name="T14" fmla="*/ 839212935 w 714"/>
              <a:gd name="T15" fmla="*/ 1058466155 h 561"/>
              <a:gd name="T16" fmla="*/ 1023183485 w 714"/>
              <a:gd name="T17" fmla="*/ 826611553 h 561"/>
              <a:gd name="T18" fmla="*/ 1209674983 w 714"/>
              <a:gd name="T19" fmla="*/ 551915281 h 561"/>
              <a:gd name="T20" fmla="*/ 1302921526 w 714"/>
              <a:gd name="T21" fmla="*/ 410786414 h 561"/>
              <a:gd name="T22" fmla="*/ 1393647120 w 714"/>
              <a:gd name="T23" fmla="*/ 279738272 h 561"/>
              <a:gd name="T24" fmla="*/ 1489413025 w 714"/>
              <a:gd name="T25" fmla="*/ 166330383 h 561"/>
              <a:gd name="T26" fmla="*/ 1580138619 w 714"/>
              <a:gd name="T27" fmla="*/ 75604722 h 561"/>
              <a:gd name="T28" fmla="*/ 1675904921 w 714"/>
              <a:gd name="T29" fmla="*/ 20161259 h 561"/>
              <a:gd name="T30" fmla="*/ 1799391741 w 714"/>
              <a:gd name="T31" fmla="*/ 0 h 5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14"/>
              <a:gd name="T49" fmla="*/ 0 h 561"/>
              <a:gd name="T50" fmla="*/ 714 w 714"/>
              <a:gd name="T51" fmla="*/ 561 h 5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14" h="561">
                <a:moveTo>
                  <a:pt x="0" y="561"/>
                </a:moveTo>
                <a:lnTo>
                  <a:pt x="74" y="554"/>
                </a:lnTo>
                <a:lnTo>
                  <a:pt x="112" y="548"/>
                </a:lnTo>
                <a:lnTo>
                  <a:pt x="148" y="538"/>
                </a:lnTo>
                <a:lnTo>
                  <a:pt x="184" y="525"/>
                </a:lnTo>
                <a:lnTo>
                  <a:pt x="222" y="508"/>
                </a:lnTo>
                <a:lnTo>
                  <a:pt x="258" y="485"/>
                </a:lnTo>
                <a:lnTo>
                  <a:pt x="333" y="420"/>
                </a:lnTo>
                <a:lnTo>
                  <a:pt x="406" y="328"/>
                </a:lnTo>
                <a:lnTo>
                  <a:pt x="480" y="219"/>
                </a:lnTo>
                <a:lnTo>
                  <a:pt x="517" y="163"/>
                </a:lnTo>
                <a:lnTo>
                  <a:pt x="553" y="111"/>
                </a:lnTo>
                <a:lnTo>
                  <a:pt x="591" y="66"/>
                </a:lnTo>
                <a:lnTo>
                  <a:pt x="627" y="30"/>
                </a:lnTo>
                <a:lnTo>
                  <a:pt x="665" y="8"/>
                </a:lnTo>
                <a:lnTo>
                  <a:pt x="714" y="0"/>
                </a:lnTo>
              </a:path>
            </a:pathLst>
          </a:custGeom>
          <a:noFill/>
          <a:ln w="25400" cap="rnd">
            <a:solidFill>
              <a:schemeClr val="folHlink"/>
            </a:solidFill>
            <a:round/>
            <a:headEnd/>
            <a:tailEnd/>
          </a:ln>
        </p:spPr>
        <p:txBody>
          <a:bodyPr/>
          <a:lstStyle/>
          <a:p>
            <a:endParaRPr lang="en-US"/>
          </a:p>
        </p:txBody>
      </p:sp>
      <p:sp>
        <p:nvSpPr>
          <p:cNvPr id="53257" name="Rectangle 10"/>
          <p:cNvSpPr>
            <a:spLocks noChangeArrowheads="1"/>
          </p:cNvSpPr>
          <p:nvPr/>
        </p:nvSpPr>
        <p:spPr bwMode="auto">
          <a:xfrm>
            <a:off x="8077200" y="5715000"/>
            <a:ext cx="333375" cy="454025"/>
          </a:xfrm>
          <a:prstGeom prst="rect">
            <a:avLst/>
          </a:prstGeom>
          <a:noFill/>
          <a:ln w="12700">
            <a:noFill/>
            <a:miter lim="800000"/>
            <a:headEnd/>
            <a:tailEnd/>
          </a:ln>
        </p:spPr>
        <p:txBody>
          <a:bodyPr wrap="none" lIns="90488" tIns="44450" rIns="90488" bIns="44450">
            <a:spAutoFit/>
          </a:bodyPr>
          <a:lstStyle/>
          <a:p>
            <a:pPr algn="ctr" eaLnBrk="0" hangingPunct="0"/>
            <a:r>
              <a:rPr lang="en-US"/>
              <a:t>x</a:t>
            </a:r>
          </a:p>
        </p:txBody>
      </p:sp>
      <p:sp>
        <p:nvSpPr>
          <p:cNvPr id="53258" name="Line 11"/>
          <p:cNvSpPr>
            <a:spLocks noChangeShapeType="1"/>
          </p:cNvSpPr>
          <p:nvPr/>
        </p:nvSpPr>
        <p:spPr bwMode="auto">
          <a:xfrm>
            <a:off x="5257800" y="4876800"/>
            <a:ext cx="0" cy="990600"/>
          </a:xfrm>
          <a:prstGeom prst="line">
            <a:avLst/>
          </a:prstGeom>
          <a:noFill/>
          <a:ln w="28575">
            <a:solidFill>
              <a:schemeClr val="tx1"/>
            </a:solidFill>
            <a:prstDash val="sysDot"/>
            <a:round/>
            <a:headEnd/>
            <a:tailEnd/>
          </a:ln>
        </p:spPr>
        <p:txBody>
          <a:bodyPr wrap="none" anchor="ctr"/>
          <a:lstStyle/>
          <a:p>
            <a:endParaRPr lang="en-US"/>
          </a:p>
        </p:txBody>
      </p:sp>
      <p:sp>
        <p:nvSpPr>
          <p:cNvPr id="53259" name="Freeform 12"/>
          <p:cNvSpPr>
            <a:spLocks/>
          </p:cNvSpPr>
          <p:nvPr/>
        </p:nvSpPr>
        <p:spPr bwMode="auto">
          <a:xfrm>
            <a:off x="5257800" y="4800600"/>
            <a:ext cx="1143000" cy="914400"/>
          </a:xfrm>
          <a:custGeom>
            <a:avLst/>
            <a:gdLst>
              <a:gd name="T0" fmla="*/ 1811993317 w 720"/>
              <a:gd name="T1" fmla="*/ 1449090420 h 576"/>
              <a:gd name="T2" fmla="*/ 1620461110 w 720"/>
              <a:gd name="T3" fmla="*/ 1428929179 h 576"/>
              <a:gd name="T4" fmla="*/ 1527214567 w 720"/>
              <a:gd name="T5" fmla="*/ 1413808248 h 576"/>
              <a:gd name="T6" fmla="*/ 1428929300 w 720"/>
              <a:gd name="T7" fmla="*/ 1388606696 h 576"/>
              <a:gd name="T8" fmla="*/ 1335682756 w 720"/>
              <a:gd name="T9" fmla="*/ 1355843885 h 576"/>
              <a:gd name="T10" fmla="*/ 1237395902 w 720"/>
              <a:gd name="T11" fmla="*/ 1310481091 h 576"/>
              <a:gd name="T12" fmla="*/ 1144150946 w 720"/>
              <a:gd name="T13" fmla="*/ 1252516728 h 576"/>
              <a:gd name="T14" fmla="*/ 952619136 w 720"/>
              <a:gd name="T15" fmla="*/ 1083667125 h 576"/>
              <a:gd name="T16" fmla="*/ 761087128 w 720"/>
              <a:gd name="T17" fmla="*/ 846772538 h 576"/>
              <a:gd name="T18" fmla="*/ 574595629 w 720"/>
              <a:gd name="T19" fmla="*/ 564514959 h 576"/>
              <a:gd name="T20" fmla="*/ 476308774 w 720"/>
              <a:gd name="T21" fmla="*/ 420865320 h 576"/>
              <a:gd name="T22" fmla="*/ 383063719 w 720"/>
              <a:gd name="T23" fmla="*/ 284776841 h 576"/>
              <a:gd name="T24" fmla="*/ 287297814 w 720"/>
              <a:gd name="T25" fmla="*/ 168851241 h 576"/>
              <a:gd name="T26" fmla="*/ 191531860 w 720"/>
              <a:gd name="T27" fmla="*/ 75604680 h 576"/>
              <a:gd name="T28" fmla="*/ 95765930 w 720"/>
              <a:gd name="T29" fmla="*/ 20161248 h 576"/>
              <a:gd name="T30" fmla="*/ 0 w 72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20"/>
              <a:gd name="T49" fmla="*/ 0 h 576"/>
              <a:gd name="T50" fmla="*/ 720 w 72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20" h="576">
                <a:moveTo>
                  <a:pt x="719" y="575"/>
                </a:moveTo>
                <a:lnTo>
                  <a:pt x="643" y="567"/>
                </a:lnTo>
                <a:lnTo>
                  <a:pt x="606" y="561"/>
                </a:lnTo>
                <a:lnTo>
                  <a:pt x="567" y="551"/>
                </a:lnTo>
                <a:lnTo>
                  <a:pt x="530" y="538"/>
                </a:lnTo>
                <a:lnTo>
                  <a:pt x="491" y="520"/>
                </a:lnTo>
                <a:lnTo>
                  <a:pt x="454" y="497"/>
                </a:lnTo>
                <a:lnTo>
                  <a:pt x="378" y="430"/>
                </a:lnTo>
                <a:lnTo>
                  <a:pt x="302" y="336"/>
                </a:lnTo>
                <a:lnTo>
                  <a:pt x="228" y="224"/>
                </a:lnTo>
                <a:lnTo>
                  <a:pt x="189" y="167"/>
                </a:lnTo>
                <a:lnTo>
                  <a:pt x="152" y="113"/>
                </a:lnTo>
                <a:lnTo>
                  <a:pt x="114" y="67"/>
                </a:lnTo>
                <a:lnTo>
                  <a:pt x="76" y="30"/>
                </a:lnTo>
                <a:lnTo>
                  <a:pt x="38" y="8"/>
                </a:lnTo>
                <a:lnTo>
                  <a:pt x="0" y="0"/>
                </a:lnTo>
              </a:path>
            </a:pathLst>
          </a:custGeom>
          <a:noFill/>
          <a:ln w="25400" cap="rnd">
            <a:solidFill>
              <a:srgbClr val="00B082"/>
            </a:solidFill>
            <a:round/>
            <a:headEnd/>
            <a:tailEnd/>
          </a:ln>
        </p:spPr>
        <p:txBody>
          <a:bodyPr/>
          <a:lstStyle/>
          <a:p>
            <a:endParaRPr lang="en-US"/>
          </a:p>
        </p:txBody>
      </p:sp>
      <p:sp>
        <p:nvSpPr>
          <p:cNvPr id="53260" name="Freeform 13"/>
          <p:cNvSpPr>
            <a:spLocks/>
          </p:cNvSpPr>
          <p:nvPr/>
        </p:nvSpPr>
        <p:spPr bwMode="auto">
          <a:xfrm>
            <a:off x="4038600" y="4800600"/>
            <a:ext cx="1219200" cy="914400"/>
          </a:xfrm>
          <a:custGeom>
            <a:avLst/>
            <a:gdLst>
              <a:gd name="T0" fmla="*/ 0 w 768"/>
              <a:gd name="T1" fmla="*/ 1449090420 h 576"/>
              <a:gd name="T2" fmla="*/ 204133435 w 768"/>
              <a:gd name="T3" fmla="*/ 1428929179 h 576"/>
              <a:gd name="T4" fmla="*/ 304938115 w 768"/>
              <a:gd name="T5" fmla="*/ 1413808248 h 576"/>
              <a:gd name="T6" fmla="*/ 408265282 w 768"/>
              <a:gd name="T7" fmla="*/ 1388606696 h 576"/>
              <a:gd name="T8" fmla="*/ 509071599 w 768"/>
              <a:gd name="T9" fmla="*/ 1355843885 h 576"/>
              <a:gd name="T10" fmla="*/ 609877817 w 768"/>
              <a:gd name="T11" fmla="*/ 1310481091 h 576"/>
              <a:gd name="T12" fmla="*/ 713204984 w 768"/>
              <a:gd name="T13" fmla="*/ 1252516728 h 576"/>
              <a:gd name="T14" fmla="*/ 914817619 w 768"/>
              <a:gd name="T15" fmla="*/ 1083667125 h 576"/>
              <a:gd name="T16" fmla="*/ 1116428467 w 768"/>
              <a:gd name="T17" fmla="*/ 846772538 h 576"/>
              <a:gd name="T18" fmla="*/ 1320561852 w 768"/>
              <a:gd name="T19" fmla="*/ 564514959 h 576"/>
              <a:gd name="T20" fmla="*/ 1423889019 w 768"/>
              <a:gd name="T21" fmla="*/ 420865320 h 576"/>
              <a:gd name="T22" fmla="*/ 1527214599 w 768"/>
              <a:gd name="T23" fmla="*/ 284776841 h 576"/>
              <a:gd name="T24" fmla="*/ 1625501455 w 768"/>
              <a:gd name="T25" fmla="*/ 168851241 h 576"/>
              <a:gd name="T26" fmla="*/ 1728827432 w 768"/>
              <a:gd name="T27" fmla="*/ 75604680 h 576"/>
              <a:gd name="T28" fmla="*/ 1832154599 w 768"/>
              <a:gd name="T29" fmla="*/ 20161248 h 576"/>
              <a:gd name="T30" fmla="*/ 1932960817 w 768"/>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8"/>
              <a:gd name="T49" fmla="*/ 0 h 576"/>
              <a:gd name="T50" fmla="*/ 768 w 768"/>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8" h="576">
                <a:moveTo>
                  <a:pt x="0" y="575"/>
                </a:moveTo>
                <a:lnTo>
                  <a:pt x="81" y="567"/>
                </a:lnTo>
                <a:lnTo>
                  <a:pt x="121" y="561"/>
                </a:lnTo>
                <a:lnTo>
                  <a:pt x="162" y="551"/>
                </a:lnTo>
                <a:lnTo>
                  <a:pt x="202" y="538"/>
                </a:lnTo>
                <a:lnTo>
                  <a:pt x="242" y="520"/>
                </a:lnTo>
                <a:lnTo>
                  <a:pt x="283" y="497"/>
                </a:lnTo>
                <a:lnTo>
                  <a:pt x="363" y="430"/>
                </a:lnTo>
                <a:lnTo>
                  <a:pt x="443" y="336"/>
                </a:lnTo>
                <a:lnTo>
                  <a:pt x="524" y="224"/>
                </a:lnTo>
                <a:lnTo>
                  <a:pt x="565" y="167"/>
                </a:lnTo>
                <a:lnTo>
                  <a:pt x="606" y="113"/>
                </a:lnTo>
                <a:lnTo>
                  <a:pt x="645" y="67"/>
                </a:lnTo>
                <a:lnTo>
                  <a:pt x="686" y="30"/>
                </a:lnTo>
                <a:lnTo>
                  <a:pt x="727" y="8"/>
                </a:lnTo>
                <a:lnTo>
                  <a:pt x="767" y="0"/>
                </a:lnTo>
              </a:path>
            </a:pathLst>
          </a:custGeom>
          <a:noFill/>
          <a:ln w="25400" cap="rnd">
            <a:solidFill>
              <a:srgbClr val="00B082"/>
            </a:solidFill>
            <a:round/>
            <a:headEnd/>
            <a:tailEnd/>
          </a:ln>
        </p:spPr>
        <p:txBody>
          <a:bodyPr/>
          <a:lstStyle/>
          <a:p>
            <a:endParaRPr lang="en-US"/>
          </a:p>
        </p:txBody>
      </p:sp>
      <p:sp>
        <p:nvSpPr>
          <p:cNvPr id="53261" name="Rectangle 14"/>
          <p:cNvSpPr>
            <a:spLocks noChangeArrowheads="1"/>
          </p:cNvSpPr>
          <p:nvPr/>
        </p:nvSpPr>
        <p:spPr bwMode="auto">
          <a:xfrm>
            <a:off x="4724400" y="5715000"/>
            <a:ext cx="363538" cy="469900"/>
          </a:xfrm>
          <a:prstGeom prst="rect">
            <a:avLst/>
          </a:prstGeom>
          <a:noFill/>
          <a:ln w="12700">
            <a:noFill/>
            <a:miter lim="800000"/>
            <a:headEnd/>
            <a:tailEnd/>
          </a:ln>
        </p:spPr>
        <p:txBody>
          <a:bodyPr lIns="90488" tIns="44450" rIns="90488" bIns="44450">
            <a:spAutoFit/>
          </a:bodyPr>
          <a:lstStyle/>
          <a:p>
            <a:pPr algn="ctr" eaLnBrk="0" hangingPunct="0"/>
            <a:r>
              <a:rPr lang="en-US" sz="2500" b="1">
                <a:latin typeface="Symbol" pitchFamily="18" charset="2"/>
              </a:rPr>
              <a:t></a:t>
            </a:r>
          </a:p>
        </p:txBody>
      </p:sp>
      <p:sp>
        <p:nvSpPr>
          <p:cNvPr id="53262" name="Rectangle 15"/>
          <p:cNvSpPr>
            <a:spLocks noChangeArrowheads="1"/>
          </p:cNvSpPr>
          <p:nvPr/>
        </p:nvSpPr>
        <p:spPr bwMode="auto">
          <a:xfrm>
            <a:off x="5029200" y="5791200"/>
            <a:ext cx="544513" cy="469900"/>
          </a:xfrm>
          <a:prstGeom prst="rect">
            <a:avLst/>
          </a:prstGeom>
          <a:noFill/>
          <a:ln w="12700">
            <a:noFill/>
            <a:miter lim="800000"/>
            <a:headEnd/>
            <a:tailEnd/>
          </a:ln>
        </p:spPr>
        <p:txBody>
          <a:bodyPr wrap="none" lIns="90488" tIns="44450" rIns="90488" bIns="44450">
            <a:spAutoFit/>
          </a:bodyPr>
          <a:lstStyle/>
          <a:p>
            <a:pPr algn="ctr" eaLnBrk="0" hangingPunct="0"/>
            <a:r>
              <a:rPr lang="en-US" sz="2500" b="1"/>
              <a:t> = </a:t>
            </a:r>
          </a:p>
        </p:txBody>
      </p:sp>
      <p:sp>
        <p:nvSpPr>
          <p:cNvPr id="53263" name="Rectangle 16"/>
          <p:cNvSpPr>
            <a:spLocks noChangeArrowheads="1"/>
          </p:cNvSpPr>
          <p:nvPr/>
        </p:nvSpPr>
        <p:spPr bwMode="auto">
          <a:xfrm>
            <a:off x="5410200" y="5715000"/>
            <a:ext cx="363538" cy="469900"/>
          </a:xfrm>
          <a:prstGeom prst="rect">
            <a:avLst/>
          </a:prstGeom>
          <a:noFill/>
          <a:ln w="12700">
            <a:noFill/>
            <a:miter lim="800000"/>
            <a:headEnd/>
            <a:tailEnd/>
          </a:ln>
        </p:spPr>
        <p:txBody>
          <a:bodyPr wrap="none" lIns="90488" tIns="44450" rIns="90488" bIns="44450">
            <a:spAutoFit/>
          </a:bodyPr>
          <a:lstStyle/>
          <a:p>
            <a:pPr algn="ctr" eaLnBrk="0" hangingPunct="0"/>
            <a:r>
              <a:rPr lang="en-US" sz="2500" b="1">
                <a:latin typeface="Symbol" pitchFamily="18" charset="2"/>
              </a:rPr>
              <a:t></a:t>
            </a:r>
          </a:p>
        </p:txBody>
      </p:sp>
      <p:sp>
        <p:nvSpPr>
          <p:cNvPr id="53264" name="Rectangle 17"/>
          <p:cNvSpPr>
            <a:spLocks noChangeArrowheads="1"/>
          </p:cNvSpPr>
          <p:nvPr/>
        </p:nvSpPr>
        <p:spPr bwMode="auto">
          <a:xfrm>
            <a:off x="6934200" y="5715000"/>
            <a:ext cx="363538" cy="469900"/>
          </a:xfrm>
          <a:prstGeom prst="rect">
            <a:avLst/>
          </a:prstGeom>
          <a:noFill/>
          <a:ln w="12700">
            <a:noFill/>
            <a:miter lim="800000"/>
            <a:headEnd/>
            <a:tailEnd/>
          </a:ln>
        </p:spPr>
        <p:txBody>
          <a:bodyPr wrap="none" lIns="90488" tIns="44450" rIns="90488" bIns="44450">
            <a:spAutoFit/>
          </a:bodyPr>
          <a:lstStyle/>
          <a:p>
            <a:pPr algn="ctr" eaLnBrk="0" hangingPunct="0"/>
            <a:r>
              <a:rPr lang="en-US" sz="2500" b="1">
                <a:latin typeface="Symbol" pitchFamily="18" charset="2"/>
              </a:rPr>
              <a:t></a:t>
            </a:r>
          </a:p>
        </p:txBody>
      </p:sp>
      <p:sp>
        <p:nvSpPr>
          <p:cNvPr id="53265" name="Line 18"/>
          <p:cNvSpPr>
            <a:spLocks noChangeShapeType="1"/>
          </p:cNvSpPr>
          <p:nvPr/>
        </p:nvSpPr>
        <p:spPr bwMode="auto">
          <a:xfrm>
            <a:off x="3962400" y="5867400"/>
            <a:ext cx="4343400" cy="0"/>
          </a:xfrm>
          <a:prstGeom prst="line">
            <a:avLst/>
          </a:prstGeom>
          <a:noFill/>
          <a:ln w="19050">
            <a:solidFill>
              <a:schemeClr val="tx1"/>
            </a:solidFill>
            <a:round/>
            <a:headEnd/>
            <a:tailEnd/>
          </a:ln>
        </p:spPr>
        <p:txBody>
          <a:bodyPr wrap="none" anchor="ctr"/>
          <a:lstStyle/>
          <a:p>
            <a:endParaRPr lang="en-US"/>
          </a:p>
        </p:txBody>
      </p:sp>
      <p:sp>
        <p:nvSpPr>
          <p:cNvPr id="53266" name="Rectangle 19"/>
          <p:cNvSpPr>
            <a:spLocks noChangeArrowheads="1"/>
          </p:cNvSpPr>
          <p:nvPr/>
        </p:nvSpPr>
        <p:spPr bwMode="auto">
          <a:xfrm>
            <a:off x="4953000" y="5943600"/>
            <a:ext cx="301625" cy="347663"/>
          </a:xfrm>
          <a:prstGeom prst="rect">
            <a:avLst/>
          </a:prstGeom>
          <a:noFill/>
          <a:ln w="12700">
            <a:noFill/>
            <a:miter lim="800000"/>
            <a:headEnd/>
            <a:tailEnd/>
          </a:ln>
        </p:spPr>
        <p:txBody>
          <a:bodyPr wrap="none" lIns="90488" tIns="44450" rIns="90488" bIns="44450">
            <a:spAutoFit/>
          </a:bodyPr>
          <a:lstStyle/>
          <a:p>
            <a:pPr algn="ctr" eaLnBrk="0" hangingPunct="0"/>
            <a:r>
              <a:rPr lang="en-US" sz="1700" b="1"/>
              <a:t>1</a:t>
            </a:r>
          </a:p>
        </p:txBody>
      </p:sp>
      <p:sp>
        <p:nvSpPr>
          <p:cNvPr id="53267" name="Rectangle 20"/>
          <p:cNvSpPr>
            <a:spLocks noChangeArrowheads="1"/>
          </p:cNvSpPr>
          <p:nvPr/>
        </p:nvSpPr>
        <p:spPr bwMode="auto">
          <a:xfrm>
            <a:off x="5638800" y="5943600"/>
            <a:ext cx="301625" cy="347663"/>
          </a:xfrm>
          <a:prstGeom prst="rect">
            <a:avLst/>
          </a:prstGeom>
          <a:noFill/>
          <a:ln w="12700">
            <a:noFill/>
            <a:miter lim="800000"/>
            <a:headEnd/>
            <a:tailEnd/>
          </a:ln>
        </p:spPr>
        <p:txBody>
          <a:bodyPr wrap="none" lIns="90488" tIns="44450" rIns="90488" bIns="44450">
            <a:spAutoFit/>
          </a:bodyPr>
          <a:lstStyle/>
          <a:p>
            <a:pPr algn="ctr" eaLnBrk="0" hangingPunct="0"/>
            <a:r>
              <a:rPr lang="en-US" sz="1700" b="1"/>
              <a:t>2</a:t>
            </a:r>
          </a:p>
        </p:txBody>
      </p:sp>
      <p:sp>
        <p:nvSpPr>
          <p:cNvPr id="53268" name="Rectangle 21"/>
          <p:cNvSpPr>
            <a:spLocks noChangeArrowheads="1"/>
          </p:cNvSpPr>
          <p:nvPr/>
        </p:nvSpPr>
        <p:spPr bwMode="auto">
          <a:xfrm>
            <a:off x="7162800" y="5943600"/>
            <a:ext cx="301625" cy="347663"/>
          </a:xfrm>
          <a:prstGeom prst="rect">
            <a:avLst/>
          </a:prstGeom>
          <a:noFill/>
          <a:ln w="12700">
            <a:noFill/>
            <a:miter lim="800000"/>
            <a:headEnd/>
            <a:tailEnd/>
          </a:ln>
        </p:spPr>
        <p:txBody>
          <a:bodyPr wrap="none" lIns="90488" tIns="44450" rIns="90488" bIns="44450">
            <a:spAutoFit/>
          </a:bodyPr>
          <a:lstStyle/>
          <a:p>
            <a:pPr algn="ctr" eaLnBrk="0" hangingPunct="0"/>
            <a:r>
              <a:rPr lang="en-US" sz="1700" b="1"/>
              <a:t>3</a:t>
            </a:r>
          </a:p>
        </p:txBody>
      </p:sp>
      <p:sp>
        <p:nvSpPr>
          <p:cNvPr id="53269" name="Slide Number Placeholder 22"/>
          <p:cNvSpPr>
            <a:spLocks noGrp="1"/>
          </p:cNvSpPr>
          <p:nvPr>
            <p:ph type="sldNum" sz="quarter" idx="11"/>
          </p:nvPr>
        </p:nvSpPr>
        <p:spPr>
          <a:noFill/>
        </p:spPr>
        <p:txBody>
          <a:bodyPr/>
          <a:lstStyle/>
          <a:p>
            <a:r>
              <a:rPr lang="en-US" smtClean="0">
                <a:latin typeface="Arial" charset="0"/>
                <a:cs typeface="Arial" charset="0"/>
              </a:rPr>
              <a:t>Ch. 15-</a:t>
            </a:r>
            <a:fld id="{C54BDECE-9D7B-4668-B021-E4AE9BBDC570}" type="slidenum">
              <a:rPr lang="en-US" smtClean="0">
                <a:latin typeface="Arial" charset="0"/>
                <a:cs typeface="Arial" charset="0"/>
              </a:rPr>
              <a:pPr/>
              <a:t>29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noChangeArrowheads="1"/>
          </p:cNvSpPr>
          <p:nvPr>
            <p:ph type="title"/>
          </p:nvPr>
        </p:nvSpPr>
        <p:spPr>
          <a:xfrm>
            <a:off x="1143000" y="136525"/>
            <a:ext cx="7793038" cy="1098550"/>
          </a:xfrm>
        </p:spPr>
        <p:txBody>
          <a:bodyPr/>
          <a:lstStyle/>
          <a:p>
            <a:pPr eaLnBrk="1" hangingPunct="1">
              <a:lnSpc>
                <a:spcPct val="80000"/>
              </a:lnSpc>
            </a:pPr>
            <a:r>
              <a:rPr lang="en-US" smtClean="0"/>
              <a:t/>
            </a:r>
            <a:br>
              <a:rPr lang="en-US" smtClean="0"/>
            </a:br>
            <a:r>
              <a:rPr lang="en-US" smtClean="0"/>
              <a:t>Comparison of </a:t>
            </a:r>
            <a:br>
              <a:rPr lang="en-US" smtClean="0"/>
            </a:br>
            <a:r>
              <a:rPr lang="en-US" smtClean="0"/>
              <a:t>Several Population Means</a:t>
            </a:r>
          </a:p>
        </p:txBody>
      </p:sp>
      <p:sp>
        <p:nvSpPr>
          <p:cNvPr id="38914" name="Rectangle 4"/>
          <p:cNvSpPr>
            <a:spLocks noGrp="1" noChangeArrowheads="1"/>
          </p:cNvSpPr>
          <p:nvPr>
            <p:ph idx="1"/>
          </p:nvPr>
        </p:nvSpPr>
        <p:spPr>
          <a:xfrm>
            <a:off x="685800" y="1752600"/>
            <a:ext cx="8229600" cy="4495800"/>
          </a:xfrm>
        </p:spPr>
        <p:txBody>
          <a:bodyPr/>
          <a:lstStyle/>
          <a:p>
            <a:pPr eaLnBrk="1" hangingPunct="1"/>
            <a:r>
              <a:rPr lang="en-US" sz="2400" smtClean="0"/>
              <a:t>Tests were presented in Chapter 10 for the difference between two population means</a:t>
            </a:r>
          </a:p>
          <a:p>
            <a:r>
              <a:rPr lang="en-US" sz="2400" smtClean="0"/>
              <a:t>In this chapter these procedures are extended to tests for the equality of </a:t>
            </a:r>
            <a:r>
              <a:rPr lang="en-US" sz="2400" smtClean="0">
                <a:solidFill>
                  <a:srgbClr val="0000FF"/>
                </a:solidFill>
              </a:rPr>
              <a:t>more than two </a:t>
            </a:r>
            <a:r>
              <a:rPr lang="en-US" sz="2400" smtClean="0"/>
              <a:t>population means</a:t>
            </a:r>
          </a:p>
          <a:p>
            <a:r>
              <a:rPr lang="en-US" sz="2400" smtClean="0"/>
              <a:t>The null hypothesis is that the population means are all the same</a:t>
            </a:r>
          </a:p>
          <a:p>
            <a:r>
              <a:rPr lang="en-US" sz="2400" smtClean="0"/>
              <a:t>The critical factor is the </a:t>
            </a:r>
            <a:r>
              <a:rPr lang="en-US" sz="2400" smtClean="0">
                <a:solidFill>
                  <a:srgbClr val="0000FF"/>
                </a:solidFill>
              </a:rPr>
              <a:t>variability</a:t>
            </a:r>
            <a:r>
              <a:rPr lang="en-US" sz="2400" smtClean="0"/>
              <a:t> involved in the data </a:t>
            </a:r>
          </a:p>
          <a:p>
            <a:pPr lvl="1"/>
            <a:r>
              <a:rPr lang="en-US" smtClean="0"/>
              <a:t>If the variability </a:t>
            </a:r>
            <a:r>
              <a:rPr lang="en-US" smtClean="0">
                <a:solidFill>
                  <a:srgbClr val="0000FF"/>
                </a:solidFill>
              </a:rPr>
              <a:t>around</a:t>
            </a:r>
            <a:r>
              <a:rPr lang="en-US" smtClean="0"/>
              <a:t> the sample means is small compared with the variability </a:t>
            </a:r>
            <a:r>
              <a:rPr lang="en-US" smtClean="0">
                <a:solidFill>
                  <a:srgbClr val="0000FF"/>
                </a:solidFill>
              </a:rPr>
              <a:t>among</a:t>
            </a:r>
            <a:r>
              <a:rPr lang="en-US" smtClean="0"/>
              <a:t> the sample means, we reject the null hypothesis</a:t>
            </a:r>
          </a:p>
        </p:txBody>
      </p:sp>
      <p:sp>
        <p:nvSpPr>
          <p:cNvPr id="38915"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38916" name="Slide Number Placeholder 7"/>
          <p:cNvSpPr>
            <a:spLocks noGrp="1"/>
          </p:cNvSpPr>
          <p:nvPr>
            <p:ph type="sldNum" sz="quarter" idx="11"/>
          </p:nvPr>
        </p:nvSpPr>
        <p:spPr>
          <a:noFill/>
        </p:spPr>
        <p:txBody>
          <a:bodyPr/>
          <a:lstStyle/>
          <a:p>
            <a:r>
              <a:rPr lang="en-US" smtClean="0">
                <a:latin typeface="Arial" charset="0"/>
                <a:cs typeface="Arial" charset="0"/>
              </a:rPr>
              <a:t>Ch. 15-</a:t>
            </a:r>
            <a:fld id="{2F5BBA1E-0BF3-4FFC-AE0F-2E3A5282C795}" type="slidenum">
              <a:rPr lang="en-US" smtClean="0">
                <a:latin typeface="Arial" charset="0"/>
                <a:cs typeface="Arial" charset="0"/>
              </a:rPr>
              <a:pPr/>
              <a:t>3</a:t>
            </a:fld>
            <a:endParaRPr lang="en-US" smtClean="0">
              <a:latin typeface="Arial" charset="0"/>
              <a:cs typeface="Arial" charset="0"/>
            </a:endParaRPr>
          </a:p>
        </p:txBody>
      </p:sp>
      <p:sp>
        <p:nvSpPr>
          <p:cNvPr id="38917" name="TextBox 6"/>
          <p:cNvSpPr txBox="1">
            <a:spLocks noChangeArrowheads="1"/>
          </p:cNvSpPr>
          <p:nvPr/>
        </p:nvSpPr>
        <p:spPr bwMode="auto">
          <a:xfrm>
            <a:off x="409575" y="509588"/>
            <a:ext cx="803275" cy="400050"/>
          </a:xfrm>
          <a:prstGeom prst="rect">
            <a:avLst/>
          </a:prstGeom>
          <a:noFill/>
          <a:ln w="9525">
            <a:noFill/>
            <a:miter lim="800000"/>
            <a:headEnd/>
            <a:tailEnd/>
          </a:ln>
        </p:spPr>
        <p:txBody>
          <a:bodyPr>
            <a:spAutoFit/>
          </a:bodyPr>
          <a:lstStyle/>
          <a:p>
            <a:r>
              <a:rPr lang="en-US" sz="2000"/>
              <a:t>15.1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6" name="Title 1"/>
          <p:cNvSpPr>
            <a:spLocks noGrp="1"/>
          </p:cNvSpPr>
          <p:nvPr>
            <p:ph type="title"/>
          </p:nvPr>
        </p:nvSpPr>
        <p:spPr>
          <a:xfrm>
            <a:off x="1150938" y="209550"/>
            <a:ext cx="7383462" cy="990600"/>
          </a:xfrm>
        </p:spPr>
        <p:txBody>
          <a:bodyPr/>
          <a:lstStyle/>
          <a:p>
            <a:r>
              <a:rPr lang="en-US" smtClean="0"/>
              <a:t>Two Subgroups</a:t>
            </a:r>
          </a:p>
        </p:txBody>
      </p:sp>
      <p:sp>
        <p:nvSpPr>
          <p:cNvPr id="18447" name="Content Placeholder 2"/>
          <p:cNvSpPr>
            <a:spLocks noGrp="1"/>
          </p:cNvSpPr>
          <p:nvPr>
            <p:ph idx="1"/>
          </p:nvPr>
        </p:nvSpPr>
        <p:spPr/>
        <p:txBody>
          <a:bodyPr/>
          <a:lstStyle/>
          <a:p>
            <a:r>
              <a:rPr lang="en-US" smtClean="0"/>
              <a:t>When there are only two subgroups, compute the </a:t>
            </a:r>
            <a:r>
              <a:rPr lang="en-US" smtClean="0">
                <a:solidFill>
                  <a:srgbClr val="0000FF"/>
                </a:solidFill>
              </a:rPr>
              <a:t>minimum significant difference (MSD)</a:t>
            </a:r>
          </a:p>
          <a:p>
            <a:endParaRPr lang="en-US" smtClean="0"/>
          </a:p>
          <a:p>
            <a:endParaRPr lang="en-US" smtClean="0"/>
          </a:p>
          <a:p>
            <a:endParaRPr lang="en-US" smtClean="0"/>
          </a:p>
          <a:p>
            <a:pPr>
              <a:buFont typeface="Wingdings" pitchFamily="2" charset="2"/>
              <a:buNone/>
            </a:pPr>
            <a:r>
              <a:rPr lang="en-US" smtClean="0"/>
              <a:t>		</a:t>
            </a:r>
            <a:r>
              <a:rPr lang="en-US" sz="2400" smtClean="0"/>
              <a:t>Where s</a:t>
            </a:r>
            <a:r>
              <a:rPr lang="en-US" sz="2400" baseline="-25000" smtClean="0"/>
              <a:t>p</a:t>
            </a:r>
            <a:r>
              <a:rPr lang="en-US" sz="2400" smtClean="0"/>
              <a:t> is a pooled estimate of the variance</a:t>
            </a:r>
          </a:p>
          <a:p>
            <a:r>
              <a:rPr lang="en-US" smtClean="0"/>
              <a:t>Use hypothesis testing methods of Ch. 10</a:t>
            </a:r>
          </a:p>
        </p:txBody>
      </p:sp>
      <p:sp>
        <p:nvSpPr>
          <p:cNvPr id="18448" name="Footer Placeholder 3"/>
          <p:cNvSpPr>
            <a:spLocks noGrp="1"/>
          </p:cNvSpPr>
          <p:nvPr>
            <p:ph type="ftr" sz="quarter" idx="10"/>
          </p:nvPr>
        </p:nvSpPr>
        <p:spPr>
          <a:noFill/>
        </p:spPr>
        <p:txBody>
          <a:bodyPr/>
          <a:lstStyle/>
          <a:p>
            <a:r>
              <a:rPr lang="en-US">
                <a:latin typeface="Arial" charset="0"/>
                <a:cs typeface="Arial" charset="0"/>
              </a:rPr>
              <a:t>Copyright © 2013 Pearson Education, Inc. Publishing as Prentice Hall</a:t>
            </a:r>
          </a:p>
        </p:txBody>
      </p:sp>
      <p:graphicFrame>
        <p:nvGraphicFramePr>
          <p:cNvPr id="18445" name="Object 13"/>
          <p:cNvGraphicFramePr>
            <a:graphicFrameLocks noChangeAspect="1"/>
          </p:cNvGraphicFramePr>
          <p:nvPr/>
        </p:nvGraphicFramePr>
        <p:xfrm>
          <a:off x="2611438" y="3135313"/>
          <a:ext cx="3040062" cy="955675"/>
        </p:xfrm>
        <a:graphic>
          <a:graphicData uri="http://schemas.openxmlformats.org/presentationml/2006/ole">
            <p:oleObj spid="_x0000_s18445" name="Equation" r:id="rId3" imgW="1536480" imgH="482400" progId="Equation.3">
              <p:embed/>
            </p:oleObj>
          </a:graphicData>
        </a:graphic>
      </p:graphicFrame>
      <p:sp>
        <p:nvSpPr>
          <p:cNvPr id="18449" name="Slide Number Placeholder 6"/>
          <p:cNvSpPr>
            <a:spLocks noGrp="1"/>
          </p:cNvSpPr>
          <p:nvPr>
            <p:ph type="sldNum" sz="quarter" idx="11"/>
          </p:nvPr>
        </p:nvSpPr>
        <p:spPr>
          <a:noFill/>
        </p:spPr>
        <p:txBody>
          <a:bodyPr/>
          <a:lstStyle/>
          <a:p>
            <a:r>
              <a:rPr lang="en-US" smtClean="0">
                <a:latin typeface="Arial" charset="0"/>
                <a:cs typeface="Arial" charset="0"/>
              </a:rPr>
              <a:t>Ch. 15-</a:t>
            </a:r>
            <a:fld id="{FE38AF4E-900E-440A-ABBD-1CEC02C09A84}" type="slidenum">
              <a:rPr lang="en-US" smtClean="0">
                <a:latin typeface="Arial" charset="0"/>
                <a:cs typeface="Arial" charset="0"/>
              </a:rPr>
              <a:pPr/>
              <a:t>30</a:t>
            </a:fld>
            <a:endParaRPr lang="en-US" smtClean="0">
              <a:latin typeface="Arial" charset="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0" name="Footer Placeholder 3"/>
          <p:cNvSpPr>
            <a:spLocks noGrp="1"/>
          </p:cNvSpPr>
          <p:nvPr>
            <p:ph type="ftr" sz="quarter" idx="10"/>
          </p:nvPr>
        </p:nvSpPr>
        <p:spPr>
          <a:noFill/>
        </p:spPr>
        <p:txBody>
          <a:bodyPr/>
          <a:lstStyle/>
          <a:p>
            <a:r>
              <a:rPr lang="en-US">
                <a:latin typeface="Arial" charset="0"/>
                <a:cs typeface="Arial" charset="0"/>
              </a:rPr>
              <a:t>Copyright © 2013 Pearson Education, Inc. Publishing as Prentice Hall</a:t>
            </a:r>
          </a:p>
        </p:txBody>
      </p:sp>
      <p:sp>
        <p:nvSpPr>
          <p:cNvPr id="19481" name="Rectangle 4"/>
          <p:cNvSpPr>
            <a:spLocks noChangeArrowheads="1"/>
          </p:cNvSpPr>
          <p:nvPr/>
        </p:nvSpPr>
        <p:spPr bwMode="auto">
          <a:xfrm>
            <a:off x="1066800" y="361950"/>
            <a:ext cx="7721600" cy="839788"/>
          </a:xfrm>
          <a:prstGeom prst="rect">
            <a:avLst/>
          </a:prstGeom>
          <a:noFill/>
          <a:ln w="9525">
            <a:noFill/>
            <a:miter lim="800000"/>
            <a:headEnd/>
            <a:tailEnd/>
          </a:ln>
        </p:spPr>
        <p:txBody>
          <a:bodyPr lIns="85342" tIns="42672" rIns="85342" bIns="42672" anchor="b"/>
          <a:lstStyle/>
          <a:p>
            <a:pPr algn="ctr">
              <a:lnSpc>
                <a:spcPct val="85000"/>
              </a:lnSpc>
            </a:pPr>
            <a:r>
              <a:rPr lang="en-US" sz="4000">
                <a:solidFill>
                  <a:schemeClr val="tx2"/>
                </a:solidFill>
              </a:rPr>
              <a:t>Multiple Supgroups</a:t>
            </a:r>
          </a:p>
        </p:txBody>
      </p:sp>
      <p:sp>
        <p:nvSpPr>
          <p:cNvPr id="19482" name="Rectangle 5"/>
          <p:cNvSpPr>
            <a:spLocks noChangeArrowheads="1"/>
          </p:cNvSpPr>
          <p:nvPr/>
        </p:nvSpPr>
        <p:spPr bwMode="auto">
          <a:xfrm>
            <a:off x="762000" y="4049713"/>
            <a:ext cx="7924800" cy="2427287"/>
          </a:xfrm>
          <a:prstGeom prst="rect">
            <a:avLst/>
          </a:prstGeom>
          <a:solidFill>
            <a:srgbClr val="FFFFFF"/>
          </a:solidFill>
          <a:ln w="38100">
            <a:noFill/>
            <a:miter lim="800000"/>
            <a:headEnd/>
            <a:tailEnd/>
          </a:ln>
        </p:spPr>
        <p:txBody>
          <a:bodyPr/>
          <a:lstStyle/>
          <a:p>
            <a:pPr>
              <a:spcAft>
                <a:spcPts val="600"/>
              </a:spcAft>
              <a:buClr>
                <a:schemeClr val="folHlink"/>
              </a:buClr>
              <a:buSzPct val="80000"/>
              <a:buFont typeface="Wingdings" pitchFamily="2" charset="2"/>
              <a:buChar char="§"/>
            </a:pPr>
            <a:r>
              <a:rPr lang="en-US">
                <a:sym typeface="Symbol" pitchFamily="18" charset="2"/>
              </a:rPr>
              <a:t> Q  is a factor from Appendix Table 13 </a:t>
            </a:r>
          </a:p>
          <a:p>
            <a:pPr>
              <a:spcAft>
                <a:spcPts val="600"/>
              </a:spcAft>
              <a:buClr>
                <a:schemeClr val="folHlink"/>
              </a:buClr>
              <a:buSzPct val="80000"/>
            </a:pPr>
            <a:r>
              <a:rPr lang="en-US">
                <a:sym typeface="Symbol" pitchFamily="18" charset="2"/>
              </a:rPr>
              <a:t>       for the chosen level of </a:t>
            </a:r>
            <a:r>
              <a:rPr lang="en-US" b="1">
                <a:sym typeface="Symbol" pitchFamily="18" charset="2"/>
              </a:rPr>
              <a:t></a:t>
            </a:r>
          </a:p>
          <a:p>
            <a:pPr>
              <a:spcBef>
                <a:spcPts val="600"/>
              </a:spcBef>
              <a:spcAft>
                <a:spcPts val="600"/>
              </a:spcAft>
              <a:buClr>
                <a:schemeClr val="folHlink"/>
              </a:buClr>
              <a:buSzPct val="80000"/>
              <a:buFont typeface="Wingdings" pitchFamily="2" charset="2"/>
              <a:buChar char="§"/>
            </a:pPr>
            <a:r>
              <a:rPr lang="en-US">
                <a:sym typeface="Symbol" pitchFamily="18" charset="2"/>
              </a:rPr>
              <a:t> K = number of subgroups, and </a:t>
            </a:r>
          </a:p>
          <a:p>
            <a:pPr>
              <a:spcBef>
                <a:spcPts val="600"/>
              </a:spcBef>
              <a:spcAft>
                <a:spcPts val="600"/>
              </a:spcAft>
              <a:buClr>
                <a:schemeClr val="folHlink"/>
              </a:buClr>
              <a:buSzPct val="80000"/>
              <a:buFont typeface="Wingdings" pitchFamily="2" charset="2"/>
              <a:buChar char="§"/>
            </a:pPr>
            <a:r>
              <a:rPr lang="en-US">
                <a:sym typeface="Symbol" pitchFamily="18" charset="2"/>
              </a:rPr>
              <a:t> MSW = Mean square within from ANOVA table</a:t>
            </a:r>
            <a:endParaRPr lang="en-US" baseline="-25000">
              <a:sym typeface="Symbol" pitchFamily="18" charset="2"/>
            </a:endParaRPr>
          </a:p>
        </p:txBody>
      </p:sp>
      <p:graphicFrame>
        <p:nvGraphicFramePr>
          <p:cNvPr id="19478" name="Object 22"/>
          <p:cNvGraphicFramePr>
            <a:graphicFrameLocks noChangeAspect="1"/>
          </p:cNvGraphicFramePr>
          <p:nvPr/>
        </p:nvGraphicFramePr>
        <p:xfrm>
          <a:off x="1957388" y="2662238"/>
          <a:ext cx="2765425" cy="1120775"/>
        </p:xfrm>
        <a:graphic>
          <a:graphicData uri="http://schemas.openxmlformats.org/presentationml/2006/ole">
            <p:oleObj spid="_x0000_s19478" name="Equation" r:id="rId3" imgW="1091880" imgH="444240" progId="Equation.3">
              <p:embed/>
            </p:oleObj>
          </a:graphicData>
        </a:graphic>
      </p:graphicFrame>
      <p:sp>
        <p:nvSpPr>
          <p:cNvPr id="19483" name="Content Placeholder 2"/>
          <p:cNvSpPr>
            <a:spLocks noGrp="1"/>
          </p:cNvSpPr>
          <p:nvPr>
            <p:ph idx="1"/>
          </p:nvPr>
        </p:nvSpPr>
        <p:spPr>
          <a:xfrm>
            <a:off x="592138" y="1712913"/>
            <a:ext cx="8077200" cy="1825625"/>
          </a:xfrm>
        </p:spPr>
        <p:txBody>
          <a:bodyPr/>
          <a:lstStyle/>
          <a:p>
            <a:r>
              <a:rPr lang="en-US" sz="2400" smtClean="0"/>
              <a:t>The minimum significant difference between k subgroups is</a:t>
            </a:r>
          </a:p>
          <a:p>
            <a:pPr>
              <a:buFont typeface="Wingdings" pitchFamily="2" charset="2"/>
              <a:buNone/>
            </a:pPr>
            <a:endParaRPr lang="en-US" sz="1400" smtClean="0"/>
          </a:p>
          <a:p>
            <a:pPr>
              <a:buFont typeface="Wingdings" pitchFamily="2" charset="2"/>
              <a:buNone/>
            </a:pPr>
            <a:endParaRPr lang="en-US" sz="1400" smtClean="0"/>
          </a:p>
          <a:p>
            <a:pPr>
              <a:buFont typeface="Wingdings" pitchFamily="2" charset="2"/>
              <a:buNone/>
            </a:pPr>
            <a:r>
              <a:rPr lang="en-US" sz="1400" smtClean="0"/>
              <a:t>						</a:t>
            </a:r>
            <a:r>
              <a:rPr lang="en-US" sz="2000" smtClean="0"/>
              <a:t>where</a:t>
            </a:r>
          </a:p>
        </p:txBody>
      </p:sp>
      <p:graphicFrame>
        <p:nvGraphicFramePr>
          <p:cNvPr id="19479" name="Object 23"/>
          <p:cNvGraphicFramePr>
            <a:graphicFrameLocks noChangeAspect="1"/>
          </p:cNvGraphicFramePr>
          <p:nvPr/>
        </p:nvGraphicFramePr>
        <p:xfrm>
          <a:off x="5991225" y="2917825"/>
          <a:ext cx="2120900" cy="671513"/>
        </p:xfrm>
        <a:graphic>
          <a:graphicData uri="http://schemas.openxmlformats.org/presentationml/2006/ole">
            <p:oleObj spid="_x0000_s19479" name="Equation" r:id="rId4" imgW="838080" imgH="266400" progId="Equation.3">
              <p:embed/>
            </p:oleObj>
          </a:graphicData>
        </a:graphic>
      </p:graphicFrame>
      <p:sp>
        <p:nvSpPr>
          <p:cNvPr id="19484" name="Slide Number Placeholder 8"/>
          <p:cNvSpPr>
            <a:spLocks noGrp="1"/>
          </p:cNvSpPr>
          <p:nvPr>
            <p:ph type="sldNum" sz="quarter" idx="11"/>
          </p:nvPr>
        </p:nvSpPr>
        <p:spPr>
          <a:noFill/>
        </p:spPr>
        <p:txBody>
          <a:bodyPr/>
          <a:lstStyle/>
          <a:p>
            <a:r>
              <a:rPr lang="en-US" smtClean="0">
                <a:latin typeface="Arial" charset="0"/>
                <a:cs typeface="Arial" charset="0"/>
              </a:rPr>
              <a:t>Ch. 15-</a:t>
            </a:r>
            <a:fld id="{FD04446A-0A49-4209-9A8A-DB2EC25364A0}" type="slidenum">
              <a:rPr lang="en-US" smtClean="0">
                <a:latin typeface="Arial" charset="0"/>
                <a:cs typeface="Arial" charset="0"/>
              </a:rPr>
              <a:pPr/>
              <a:t>31</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5" name="Footer Placeholder 3"/>
          <p:cNvSpPr>
            <a:spLocks noGrp="1"/>
          </p:cNvSpPr>
          <p:nvPr>
            <p:ph type="ftr" sz="quarter" idx="10"/>
          </p:nvPr>
        </p:nvSpPr>
        <p:spPr>
          <a:noFill/>
        </p:spPr>
        <p:txBody>
          <a:bodyPr/>
          <a:lstStyle/>
          <a:p>
            <a:r>
              <a:rPr lang="en-US">
                <a:latin typeface="Arial" charset="0"/>
                <a:cs typeface="Arial" charset="0"/>
              </a:rPr>
              <a:t>Copyright © 2013 Pearson Education, Inc. Publishing as Prentice Hall</a:t>
            </a:r>
          </a:p>
        </p:txBody>
      </p:sp>
      <p:graphicFrame>
        <p:nvGraphicFramePr>
          <p:cNvPr id="20512" name="Object 32"/>
          <p:cNvGraphicFramePr>
            <a:graphicFrameLocks noChangeAspect="1"/>
          </p:cNvGraphicFramePr>
          <p:nvPr/>
        </p:nvGraphicFramePr>
        <p:xfrm>
          <a:off x="774700" y="3355975"/>
          <a:ext cx="1339850" cy="2743200"/>
        </p:xfrm>
        <a:graphic>
          <a:graphicData uri="http://schemas.openxmlformats.org/presentationml/2006/ole">
            <p:oleObj spid="_x0000_s20512" name="Equation" r:id="rId3" imgW="545863" imgH="1117115" progId="Equation.3">
              <p:embed/>
            </p:oleObj>
          </a:graphicData>
        </a:graphic>
      </p:graphicFrame>
      <p:sp>
        <p:nvSpPr>
          <p:cNvPr id="20516" name="Line 8"/>
          <p:cNvSpPr>
            <a:spLocks noChangeShapeType="1"/>
          </p:cNvSpPr>
          <p:nvPr/>
        </p:nvSpPr>
        <p:spPr bwMode="auto">
          <a:xfrm flipH="1">
            <a:off x="2089150" y="2662238"/>
            <a:ext cx="1131888" cy="693737"/>
          </a:xfrm>
          <a:prstGeom prst="line">
            <a:avLst/>
          </a:prstGeom>
          <a:noFill/>
          <a:ln w="38100">
            <a:solidFill>
              <a:schemeClr val="folHlink"/>
            </a:solidFill>
            <a:round/>
            <a:headEnd/>
            <a:tailEnd type="triangle" w="med" len="med"/>
          </a:ln>
        </p:spPr>
        <p:txBody>
          <a:bodyPr wrap="none" anchor="ctr"/>
          <a:lstStyle/>
          <a:p>
            <a:endParaRPr lang="en-US"/>
          </a:p>
        </p:txBody>
      </p:sp>
      <p:sp>
        <p:nvSpPr>
          <p:cNvPr id="20517" name="Rectangle 9"/>
          <p:cNvSpPr>
            <a:spLocks noChangeArrowheads="1"/>
          </p:cNvSpPr>
          <p:nvPr/>
        </p:nvSpPr>
        <p:spPr bwMode="auto">
          <a:xfrm>
            <a:off x="3440113" y="4305300"/>
            <a:ext cx="4722812" cy="1751013"/>
          </a:xfrm>
          <a:prstGeom prst="rect">
            <a:avLst/>
          </a:prstGeom>
          <a:noFill/>
          <a:ln w="12700">
            <a:noFill/>
            <a:miter lim="800000"/>
            <a:headEnd/>
            <a:tailEnd/>
          </a:ln>
        </p:spPr>
        <p:txBody>
          <a:bodyPr lIns="90488" tIns="44450" rIns="90488" bIns="44450">
            <a:spAutoFit/>
          </a:bodyPr>
          <a:lstStyle/>
          <a:p>
            <a:pPr eaLnBrk="0" hangingPunct="0">
              <a:lnSpc>
                <a:spcPct val="90000"/>
              </a:lnSpc>
              <a:spcBef>
                <a:spcPct val="50000"/>
              </a:spcBef>
            </a:pPr>
            <a:r>
              <a:rPr lang="en-US">
                <a:solidFill>
                  <a:srgbClr val="0000FF"/>
                </a:solidFill>
              </a:rPr>
              <a:t>If the absolute mean difference is greater than MSD then there is a significant difference between that pair of means at the chosen level of significance.</a:t>
            </a:r>
            <a:r>
              <a:rPr lang="en-US" b="1">
                <a:solidFill>
                  <a:srgbClr val="0000FF"/>
                </a:solidFill>
              </a:rPr>
              <a:t> </a:t>
            </a:r>
          </a:p>
        </p:txBody>
      </p:sp>
      <p:sp>
        <p:nvSpPr>
          <p:cNvPr id="20518" name="Rectangle 10"/>
          <p:cNvSpPr>
            <a:spLocks noChangeArrowheads="1"/>
          </p:cNvSpPr>
          <p:nvPr/>
        </p:nvSpPr>
        <p:spPr bwMode="auto">
          <a:xfrm>
            <a:off x="2235200" y="3063875"/>
            <a:ext cx="1600200" cy="457200"/>
          </a:xfrm>
          <a:prstGeom prst="rect">
            <a:avLst/>
          </a:prstGeom>
          <a:noFill/>
          <a:ln w="9525" algn="ctr">
            <a:noFill/>
            <a:miter lim="800000"/>
            <a:headEnd/>
            <a:tailEnd/>
          </a:ln>
        </p:spPr>
        <p:txBody>
          <a:bodyPr>
            <a:spAutoFit/>
          </a:bodyPr>
          <a:lstStyle/>
          <a:p>
            <a:pPr algn="ctr"/>
            <a:r>
              <a:rPr lang="en-US">
                <a:solidFill>
                  <a:srgbClr val="0000FF"/>
                </a:solidFill>
              </a:rPr>
              <a:t>Compare:</a:t>
            </a:r>
          </a:p>
        </p:txBody>
      </p:sp>
      <p:graphicFrame>
        <p:nvGraphicFramePr>
          <p:cNvPr id="20513" name="Object 33"/>
          <p:cNvGraphicFramePr>
            <a:graphicFrameLocks noChangeAspect="1"/>
          </p:cNvGraphicFramePr>
          <p:nvPr/>
        </p:nvGraphicFramePr>
        <p:xfrm>
          <a:off x="3476625" y="3429000"/>
          <a:ext cx="4208463" cy="814388"/>
        </p:xfrm>
        <a:graphic>
          <a:graphicData uri="http://schemas.openxmlformats.org/presentationml/2006/ole">
            <p:oleObj spid="_x0000_s20513" name="Equation" r:id="rId4" imgW="1447560" imgH="279360" progId="Equation.3">
              <p:embed/>
            </p:oleObj>
          </a:graphicData>
        </a:graphic>
      </p:graphicFrame>
      <p:sp>
        <p:nvSpPr>
          <p:cNvPr id="20519" name="Rectangle 4"/>
          <p:cNvSpPr>
            <a:spLocks noChangeArrowheads="1"/>
          </p:cNvSpPr>
          <p:nvPr/>
        </p:nvSpPr>
        <p:spPr bwMode="auto">
          <a:xfrm>
            <a:off x="1066800" y="361950"/>
            <a:ext cx="7721600" cy="839788"/>
          </a:xfrm>
          <a:prstGeom prst="rect">
            <a:avLst/>
          </a:prstGeom>
          <a:noFill/>
          <a:ln w="9525">
            <a:noFill/>
            <a:miter lim="800000"/>
            <a:headEnd/>
            <a:tailEnd/>
          </a:ln>
        </p:spPr>
        <p:txBody>
          <a:bodyPr lIns="85342" tIns="42672" rIns="85342" bIns="42672" anchor="b"/>
          <a:lstStyle/>
          <a:p>
            <a:pPr algn="ctr">
              <a:lnSpc>
                <a:spcPct val="85000"/>
              </a:lnSpc>
            </a:pPr>
            <a:r>
              <a:rPr lang="en-US" sz="4000">
                <a:solidFill>
                  <a:schemeClr val="tx2"/>
                </a:solidFill>
              </a:rPr>
              <a:t>Multiple Supgroups</a:t>
            </a:r>
          </a:p>
        </p:txBody>
      </p:sp>
      <p:sp>
        <p:nvSpPr>
          <p:cNvPr id="20520" name="Text Box 18"/>
          <p:cNvSpPr txBox="1">
            <a:spLocks noChangeArrowheads="1"/>
          </p:cNvSpPr>
          <p:nvPr/>
        </p:nvSpPr>
        <p:spPr bwMode="auto">
          <a:xfrm>
            <a:off x="7620000" y="1219200"/>
            <a:ext cx="1524000" cy="396875"/>
          </a:xfrm>
          <a:prstGeom prst="rect">
            <a:avLst/>
          </a:prstGeom>
          <a:noFill/>
          <a:ln w="9525">
            <a:noFill/>
            <a:miter lim="800000"/>
            <a:headEnd/>
            <a:tailEnd/>
          </a:ln>
        </p:spPr>
        <p:txBody>
          <a:bodyPr>
            <a:spAutoFit/>
          </a:bodyPr>
          <a:lstStyle/>
          <a:p>
            <a:pPr>
              <a:spcBef>
                <a:spcPct val="50000"/>
              </a:spcBef>
            </a:pPr>
            <a:r>
              <a:rPr lang="en-US" sz="2000" i="1">
                <a:solidFill>
                  <a:schemeClr val="tx2"/>
                </a:solidFill>
              </a:rPr>
              <a:t>(continued)</a:t>
            </a:r>
          </a:p>
        </p:txBody>
      </p:sp>
      <p:graphicFrame>
        <p:nvGraphicFramePr>
          <p:cNvPr id="20514" name="Object 34"/>
          <p:cNvGraphicFramePr>
            <a:graphicFrameLocks noChangeAspect="1"/>
          </p:cNvGraphicFramePr>
          <p:nvPr/>
        </p:nvGraphicFramePr>
        <p:xfrm>
          <a:off x="3125788" y="1676400"/>
          <a:ext cx="2765425" cy="1120775"/>
        </p:xfrm>
        <a:graphic>
          <a:graphicData uri="http://schemas.openxmlformats.org/presentationml/2006/ole">
            <p:oleObj spid="_x0000_s20514" name="Equation" r:id="rId5" imgW="1091880" imgH="444240" progId="Equation.3">
              <p:embed/>
            </p:oleObj>
          </a:graphicData>
        </a:graphic>
      </p:graphicFrame>
      <p:sp>
        <p:nvSpPr>
          <p:cNvPr id="20521" name="Slide Number Placeholder 11"/>
          <p:cNvSpPr>
            <a:spLocks noGrp="1"/>
          </p:cNvSpPr>
          <p:nvPr>
            <p:ph type="sldNum" sz="quarter" idx="11"/>
          </p:nvPr>
        </p:nvSpPr>
        <p:spPr>
          <a:noFill/>
        </p:spPr>
        <p:txBody>
          <a:bodyPr/>
          <a:lstStyle/>
          <a:p>
            <a:r>
              <a:rPr lang="en-US" smtClean="0">
                <a:latin typeface="Arial" charset="0"/>
                <a:cs typeface="Arial" charset="0"/>
              </a:rPr>
              <a:t>Ch. 15-</a:t>
            </a:r>
            <a:fld id="{91B8C5CC-074B-4396-A62B-66A7246B0F78}" type="slidenum">
              <a:rPr lang="en-US" smtClean="0">
                <a:latin typeface="Arial" charset="0"/>
                <a:cs typeface="Arial" charset="0"/>
              </a:rPr>
              <a:pPr/>
              <a:t>32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8" name="Rectangle 2"/>
          <p:cNvSpPr>
            <a:spLocks noChangeArrowheads="1"/>
          </p:cNvSpPr>
          <p:nvPr/>
        </p:nvSpPr>
        <p:spPr bwMode="auto">
          <a:xfrm>
            <a:off x="263525" y="1782763"/>
            <a:ext cx="3048000" cy="439737"/>
          </a:xfrm>
          <a:prstGeom prst="rect">
            <a:avLst/>
          </a:prstGeom>
          <a:solidFill>
            <a:srgbClr val="F983C1"/>
          </a:solidFill>
          <a:ln w="9525">
            <a:solidFill>
              <a:schemeClr val="tx1"/>
            </a:solidFill>
            <a:miter lim="800000"/>
            <a:headEnd/>
            <a:tailEnd/>
          </a:ln>
        </p:spPr>
        <p:txBody>
          <a:bodyPr wrap="none" anchor="ctr"/>
          <a:lstStyle/>
          <a:p>
            <a:pPr algn="ctr"/>
            <a:endParaRPr lang="en-US"/>
          </a:p>
        </p:txBody>
      </p:sp>
      <p:sp>
        <p:nvSpPr>
          <p:cNvPr id="21529" name="Rectangle 3"/>
          <p:cNvSpPr>
            <a:spLocks noChangeArrowheads="1"/>
          </p:cNvSpPr>
          <p:nvPr/>
        </p:nvSpPr>
        <p:spPr bwMode="auto">
          <a:xfrm>
            <a:off x="263525" y="2289175"/>
            <a:ext cx="3048000" cy="407988"/>
          </a:xfrm>
          <a:prstGeom prst="rect">
            <a:avLst/>
          </a:prstGeom>
          <a:solidFill>
            <a:srgbClr val="FCC98C"/>
          </a:solidFill>
          <a:ln w="9525">
            <a:solidFill>
              <a:schemeClr val="tx1"/>
            </a:solidFill>
            <a:miter lim="800000"/>
            <a:headEnd/>
            <a:tailEnd/>
          </a:ln>
        </p:spPr>
        <p:txBody>
          <a:bodyPr wrap="none" anchor="ctr"/>
          <a:lstStyle/>
          <a:p>
            <a:pPr algn="ctr"/>
            <a:endParaRPr lang="en-US"/>
          </a:p>
        </p:txBody>
      </p:sp>
      <p:sp>
        <p:nvSpPr>
          <p:cNvPr id="21530" name="Rectangle 4"/>
          <p:cNvSpPr>
            <a:spLocks noChangeArrowheads="1"/>
          </p:cNvSpPr>
          <p:nvPr/>
        </p:nvSpPr>
        <p:spPr bwMode="auto">
          <a:xfrm>
            <a:off x="263525" y="2770188"/>
            <a:ext cx="3048000" cy="3937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21531" name="Line 15"/>
          <p:cNvSpPr>
            <a:spLocks noChangeShapeType="1"/>
          </p:cNvSpPr>
          <p:nvPr/>
        </p:nvSpPr>
        <p:spPr bwMode="auto">
          <a:xfrm>
            <a:off x="492125" y="1892300"/>
            <a:ext cx="152400" cy="0"/>
          </a:xfrm>
          <a:prstGeom prst="line">
            <a:avLst/>
          </a:prstGeom>
          <a:noFill/>
          <a:ln w="9525">
            <a:solidFill>
              <a:schemeClr val="tx1"/>
            </a:solidFill>
            <a:miter lim="800000"/>
            <a:headEnd/>
            <a:tailEnd/>
          </a:ln>
        </p:spPr>
        <p:txBody>
          <a:bodyPr wrap="none"/>
          <a:lstStyle/>
          <a:p>
            <a:endParaRPr lang="en-US"/>
          </a:p>
        </p:txBody>
      </p:sp>
      <p:sp>
        <p:nvSpPr>
          <p:cNvPr id="21532" name="Line 16"/>
          <p:cNvSpPr>
            <a:spLocks noChangeShapeType="1"/>
          </p:cNvSpPr>
          <p:nvPr/>
        </p:nvSpPr>
        <p:spPr bwMode="auto">
          <a:xfrm>
            <a:off x="492125" y="2368550"/>
            <a:ext cx="152400" cy="0"/>
          </a:xfrm>
          <a:prstGeom prst="line">
            <a:avLst/>
          </a:prstGeom>
          <a:noFill/>
          <a:ln w="9525">
            <a:solidFill>
              <a:schemeClr val="tx1"/>
            </a:solidFill>
            <a:miter lim="800000"/>
            <a:headEnd/>
            <a:tailEnd/>
          </a:ln>
        </p:spPr>
        <p:txBody>
          <a:bodyPr wrap="none"/>
          <a:lstStyle/>
          <a:p>
            <a:endParaRPr lang="en-US"/>
          </a:p>
        </p:txBody>
      </p:sp>
      <p:sp>
        <p:nvSpPr>
          <p:cNvPr id="21533" name="Line 17"/>
          <p:cNvSpPr>
            <a:spLocks noChangeShapeType="1"/>
          </p:cNvSpPr>
          <p:nvPr/>
        </p:nvSpPr>
        <p:spPr bwMode="auto">
          <a:xfrm>
            <a:off x="492125" y="2879725"/>
            <a:ext cx="152400" cy="0"/>
          </a:xfrm>
          <a:prstGeom prst="line">
            <a:avLst/>
          </a:prstGeom>
          <a:noFill/>
          <a:ln w="9525">
            <a:solidFill>
              <a:schemeClr val="tx1"/>
            </a:solidFill>
            <a:miter lim="800000"/>
            <a:headEnd/>
            <a:tailEnd/>
          </a:ln>
        </p:spPr>
        <p:txBody>
          <a:bodyPr wrap="none"/>
          <a:lstStyle/>
          <a:p>
            <a:endParaRPr lang="en-US"/>
          </a:p>
        </p:txBody>
      </p:sp>
      <p:sp>
        <p:nvSpPr>
          <p:cNvPr id="21534" name="Footer Placeholder 3"/>
          <p:cNvSpPr>
            <a:spLocks noGrp="1"/>
          </p:cNvSpPr>
          <p:nvPr>
            <p:ph type="ftr" sz="quarter" idx="10"/>
          </p:nvPr>
        </p:nvSpPr>
        <p:spPr>
          <a:noFill/>
        </p:spPr>
        <p:txBody>
          <a:bodyPr/>
          <a:lstStyle/>
          <a:p>
            <a:r>
              <a:rPr lang="en-US">
                <a:latin typeface="Arial" charset="0"/>
                <a:cs typeface="Arial" charset="0"/>
              </a:rPr>
              <a:t>Copyright © 2013 Pearson Education, Inc. Publishing as Prentice Hall</a:t>
            </a:r>
          </a:p>
        </p:txBody>
      </p:sp>
      <p:graphicFrame>
        <p:nvGraphicFramePr>
          <p:cNvPr id="21526" name="Object 22"/>
          <p:cNvGraphicFramePr>
            <a:graphicFrameLocks noChangeAspect="1"/>
          </p:cNvGraphicFramePr>
          <p:nvPr/>
        </p:nvGraphicFramePr>
        <p:xfrm>
          <a:off x="1468438" y="3684588"/>
          <a:ext cx="2211387" cy="1724025"/>
        </p:xfrm>
        <a:graphic>
          <a:graphicData uri="http://schemas.openxmlformats.org/presentationml/2006/ole">
            <p:oleObj spid="_x0000_s21526" name="Equation" r:id="rId3" imgW="977476" imgH="761669" progId="Equation.3">
              <p:embed/>
            </p:oleObj>
          </a:graphicData>
        </a:graphic>
      </p:graphicFrame>
      <p:sp>
        <p:nvSpPr>
          <p:cNvPr id="21535" name="Line 8"/>
          <p:cNvSpPr>
            <a:spLocks noChangeShapeType="1"/>
          </p:cNvSpPr>
          <p:nvPr/>
        </p:nvSpPr>
        <p:spPr bwMode="auto">
          <a:xfrm>
            <a:off x="1395413" y="3173413"/>
            <a:ext cx="255587" cy="474662"/>
          </a:xfrm>
          <a:prstGeom prst="line">
            <a:avLst/>
          </a:prstGeom>
          <a:noFill/>
          <a:ln w="38100">
            <a:solidFill>
              <a:schemeClr val="folHlink"/>
            </a:solidFill>
            <a:round/>
            <a:headEnd/>
            <a:tailEnd type="triangle" w="med" len="med"/>
          </a:ln>
        </p:spPr>
        <p:txBody>
          <a:bodyPr wrap="none" anchor="ctr"/>
          <a:lstStyle/>
          <a:p>
            <a:endParaRPr lang="en-US"/>
          </a:p>
        </p:txBody>
      </p:sp>
      <p:sp>
        <p:nvSpPr>
          <p:cNvPr id="21536" name="Rectangle 9"/>
          <p:cNvSpPr>
            <a:spLocks noChangeArrowheads="1"/>
          </p:cNvSpPr>
          <p:nvPr/>
        </p:nvSpPr>
        <p:spPr bwMode="auto">
          <a:xfrm>
            <a:off x="3914775" y="4195763"/>
            <a:ext cx="4783138" cy="1751012"/>
          </a:xfrm>
          <a:prstGeom prst="rect">
            <a:avLst/>
          </a:prstGeom>
          <a:noFill/>
          <a:ln w="12700">
            <a:noFill/>
            <a:miter lim="800000"/>
            <a:headEnd/>
            <a:tailEnd/>
          </a:ln>
        </p:spPr>
        <p:txBody>
          <a:bodyPr lIns="90488" tIns="44450" rIns="90488" bIns="44450">
            <a:spAutoFit/>
          </a:bodyPr>
          <a:lstStyle/>
          <a:p>
            <a:pPr eaLnBrk="0" hangingPunct="0">
              <a:lnSpc>
                <a:spcPct val="90000"/>
              </a:lnSpc>
              <a:spcBef>
                <a:spcPct val="50000"/>
              </a:spcBef>
            </a:pPr>
            <a:r>
              <a:rPr lang="en-US">
                <a:solidFill>
                  <a:srgbClr val="0000FF"/>
                </a:solidFill>
              </a:rPr>
              <a:t>Since each difference is greater than 9.387, we conclude that all three means are different from one another at the .05 level of significance.</a:t>
            </a:r>
            <a:endParaRPr lang="en-US" b="1">
              <a:solidFill>
                <a:srgbClr val="0000FF"/>
              </a:solidFill>
            </a:endParaRPr>
          </a:p>
        </p:txBody>
      </p:sp>
      <p:sp>
        <p:nvSpPr>
          <p:cNvPr id="21537" name="Rectangle 10"/>
          <p:cNvSpPr>
            <a:spLocks noChangeArrowheads="1"/>
          </p:cNvSpPr>
          <p:nvPr/>
        </p:nvSpPr>
        <p:spPr bwMode="auto">
          <a:xfrm>
            <a:off x="4648200" y="2971800"/>
            <a:ext cx="3867150" cy="708025"/>
          </a:xfrm>
          <a:prstGeom prst="rect">
            <a:avLst/>
          </a:prstGeom>
          <a:noFill/>
          <a:ln w="9525" algn="ctr">
            <a:noFill/>
            <a:miter lim="800000"/>
            <a:headEnd/>
            <a:tailEnd/>
          </a:ln>
        </p:spPr>
        <p:txBody>
          <a:bodyPr>
            <a:spAutoFit/>
          </a:bodyPr>
          <a:lstStyle/>
          <a:p>
            <a:r>
              <a:rPr lang="en-US" sz="2000"/>
              <a:t>(where Q = 3.77 is from Table 13 for </a:t>
            </a:r>
            <a:r>
              <a:rPr lang="en-US" sz="2000" b="1">
                <a:sym typeface="Symbol" pitchFamily="18" charset="2"/>
              </a:rPr>
              <a:t></a:t>
            </a:r>
            <a:r>
              <a:rPr lang="en-US" sz="2000">
                <a:sym typeface="Symbol" pitchFamily="18" charset="2"/>
              </a:rPr>
              <a:t> = .05 and 12 df)</a:t>
            </a:r>
          </a:p>
        </p:txBody>
      </p:sp>
      <p:sp>
        <p:nvSpPr>
          <p:cNvPr id="21538" name="Rectangle 4"/>
          <p:cNvSpPr>
            <a:spLocks noChangeArrowheads="1"/>
          </p:cNvSpPr>
          <p:nvPr/>
        </p:nvSpPr>
        <p:spPr bwMode="auto">
          <a:xfrm>
            <a:off x="1066800" y="361950"/>
            <a:ext cx="7721600" cy="839788"/>
          </a:xfrm>
          <a:prstGeom prst="rect">
            <a:avLst/>
          </a:prstGeom>
          <a:noFill/>
          <a:ln w="9525">
            <a:noFill/>
            <a:miter lim="800000"/>
            <a:headEnd/>
            <a:tailEnd/>
          </a:ln>
        </p:spPr>
        <p:txBody>
          <a:bodyPr lIns="85342" tIns="42672" rIns="85342" bIns="42672" anchor="b"/>
          <a:lstStyle/>
          <a:p>
            <a:pPr algn="ctr">
              <a:lnSpc>
                <a:spcPct val="85000"/>
              </a:lnSpc>
            </a:pPr>
            <a:r>
              <a:rPr lang="en-US" sz="4000">
                <a:solidFill>
                  <a:schemeClr val="tx2"/>
                </a:solidFill>
              </a:rPr>
              <a:t>Multiple Supgroups: Example</a:t>
            </a:r>
          </a:p>
        </p:txBody>
      </p:sp>
      <p:graphicFrame>
        <p:nvGraphicFramePr>
          <p:cNvPr id="21527" name="Object 23"/>
          <p:cNvGraphicFramePr>
            <a:graphicFrameLocks noChangeAspect="1"/>
          </p:cNvGraphicFramePr>
          <p:nvPr/>
        </p:nvGraphicFramePr>
        <p:xfrm>
          <a:off x="3417888" y="1858963"/>
          <a:ext cx="5521325" cy="989012"/>
        </p:xfrm>
        <a:graphic>
          <a:graphicData uri="http://schemas.openxmlformats.org/presentationml/2006/ole">
            <p:oleObj spid="_x0000_s21527" name="Equation" r:id="rId4" imgW="2539800" imgH="457200" progId="Equation.3">
              <p:embed/>
            </p:oleObj>
          </a:graphicData>
        </a:graphic>
      </p:graphicFrame>
      <p:pic>
        <p:nvPicPr>
          <p:cNvPr id="21539" name="Picture 12" descr="j0285744"/>
          <p:cNvPicPr>
            <a:picLocks noChangeAspect="1" noChangeArrowheads="1"/>
          </p:cNvPicPr>
          <p:nvPr/>
        </p:nvPicPr>
        <p:blipFill>
          <a:blip r:embed="rId5"/>
          <a:srcRect/>
          <a:stretch>
            <a:fillRect/>
          </a:stretch>
        </p:blipFill>
        <p:spPr bwMode="auto">
          <a:xfrm>
            <a:off x="190500" y="3319463"/>
            <a:ext cx="936625" cy="990600"/>
          </a:xfrm>
          <a:prstGeom prst="rect">
            <a:avLst/>
          </a:prstGeom>
          <a:noFill/>
          <a:ln w="9525">
            <a:noFill/>
            <a:miter lim="800000"/>
            <a:headEnd/>
            <a:tailEnd/>
          </a:ln>
        </p:spPr>
      </p:pic>
      <p:sp>
        <p:nvSpPr>
          <p:cNvPr id="21540" name="Text Box 14"/>
          <p:cNvSpPr txBox="1">
            <a:spLocks noChangeArrowheads="1"/>
          </p:cNvSpPr>
          <p:nvPr/>
        </p:nvSpPr>
        <p:spPr bwMode="auto">
          <a:xfrm>
            <a:off x="401638" y="1782763"/>
            <a:ext cx="1447800" cy="1446212"/>
          </a:xfrm>
          <a:prstGeom prst="rect">
            <a:avLst/>
          </a:prstGeom>
          <a:noFill/>
          <a:ln w="9525">
            <a:noFill/>
            <a:miter lim="800000"/>
            <a:headEnd/>
            <a:tailEnd/>
          </a:ln>
        </p:spPr>
        <p:txBody>
          <a:bodyPr>
            <a:spAutoFit/>
          </a:bodyPr>
          <a:lstStyle/>
          <a:p>
            <a:pPr>
              <a:lnSpc>
                <a:spcPct val="110000"/>
              </a:lnSpc>
              <a:spcBef>
                <a:spcPct val="50000"/>
              </a:spcBef>
            </a:pPr>
            <a:r>
              <a:rPr lang="en-US" sz="2000"/>
              <a:t>x</a:t>
            </a:r>
            <a:r>
              <a:rPr lang="en-US" sz="2000" baseline="-25000"/>
              <a:t>1</a:t>
            </a:r>
            <a:r>
              <a:rPr lang="en-US" sz="2000"/>
              <a:t> = 249.2</a:t>
            </a:r>
          </a:p>
          <a:p>
            <a:pPr>
              <a:lnSpc>
                <a:spcPct val="110000"/>
              </a:lnSpc>
              <a:spcBef>
                <a:spcPct val="50000"/>
              </a:spcBef>
            </a:pPr>
            <a:r>
              <a:rPr lang="en-US" sz="2000"/>
              <a:t>x</a:t>
            </a:r>
            <a:r>
              <a:rPr lang="en-US" sz="2000" baseline="-25000"/>
              <a:t>2</a:t>
            </a:r>
            <a:r>
              <a:rPr lang="en-US" sz="2000"/>
              <a:t> = 226.0</a:t>
            </a:r>
          </a:p>
          <a:p>
            <a:pPr>
              <a:lnSpc>
                <a:spcPct val="120000"/>
              </a:lnSpc>
              <a:spcBef>
                <a:spcPct val="50000"/>
              </a:spcBef>
            </a:pPr>
            <a:r>
              <a:rPr lang="en-US" sz="2000"/>
              <a:t>x</a:t>
            </a:r>
            <a:r>
              <a:rPr lang="en-US" sz="2000" baseline="-25000"/>
              <a:t>3</a:t>
            </a:r>
            <a:r>
              <a:rPr lang="en-US" sz="2000"/>
              <a:t> = 205.8</a:t>
            </a:r>
          </a:p>
        </p:txBody>
      </p:sp>
      <p:sp>
        <p:nvSpPr>
          <p:cNvPr id="21541" name="Text Box 20"/>
          <p:cNvSpPr txBox="1">
            <a:spLocks noChangeArrowheads="1"/>
          </p:cNvSpPr>
          <p:nvPr/>
        </p:nvSpPr>
        <p:spPr bwMode="auto">
          <a:xfrm>
            <a:off x="2308225" y="1785938"/>
            <a:ext cx="1447800" cy="1416050"/>
          </a:xfrm>
          <a:prstGeom prst="rect">
            <a:avLst/>
          </a:prstGeom>
          <a:noFill/>
          <a:ln w="9525">
            <a:noFill/>
            <a:miter lim="800000"/>
            <a:headEnd/>
            <a:tailEnd/>
          </a:ln>
        </p:spPr>
        <p:txBody>
          <a:bodyPr>
            <a:spAutoFit/>
          </a:bodyPr>
          <a:lstStyle/>
          <a:p>
            <a:pPr>
              <a:lnSpc>
                <a:spcPct val="110000"/>
              </a:lnSpc>
              <a:spcBef>
                <a:spcPct val="50000"/>
              </a:spcBef>
            </a:pPr>
            <a:r>
              <a:rPr lang="en-US" sz="2000"/>
              <a:t>n</a:t>
            </a:r>
            <a:r>
              <a:rPr lang="en-US" sz="2000" baseline="-25000"/>
              <a:t>1</a:t>
            </a:r>
            <a:r>
              <a:rPr lang="en-US" sz="2000"/>
              <a:t> = 5</a:t>
            </a:r>
          </a:p>
          <a:p>
            <a:pPr>
              <a:lnSpc>
                <a:spcPct val="110000"/>
              </a:lnSpc>
              <a:spcBef>
                <a:spcPct val="50000"/>
              </a:spcBef>
            </a:pPr>
            <a:r>
              <a:rPr lang="en-US" sz="2000"/>
              <a:t>n</a:t>
            </a:r>
            <a:r>
              <a:rPr lang="en-US" sz="2000" baseline="-25000"/>
              <a:t>2</a:t>
            </a:r>
            <a:r>
              <a:rPr lang="en-US" sz="2000"/>
              <a:t> = 5</a:t>
            </a:r>
          </a:p>
          <a:p>
            <a:pPr>
              <a:lnSpc>
                <a:spcPct val="110000"/>
              </a:lnSpc>
              <a:spcBef>
                <a:spcPct val="50000"/>
              </a:spcBef>
            </a:pPr>
            <a:r>
              <a:rPr lang="en-US" sz="2000"/>
              <a:t>n</a:t>
            </a:r>
            <a:r>
              <a:rPr lang="en-US" sz="2000" baseline="-25000"/>
              <a:t>3</a:t>
            </a:r>
            <a:r>
              <a:rPr lang="en-US" sz="2000"/>
              <a:t> = 5</a:t>
            </a:r>
          </a:p>
        </p:txBody>
      </p:sp>
      <p:sp>
        <p:nvSpPr>
          <p:cNvPr id="21542" name="Slide Number Placeholder 18"/>
          <p:cNvSpPr>
            <a:spLocks noGrp="1"/>
          </p:cNvSpPr>
          <p:nvPr>
            <p:ph type="sldNum" sz="quarter" idx="11"/>
          </p:nvPr>
        </p:nvSpPr>
        <p:spPr>
          <a:noFill/>
        </p:spPr>
        <p:txBody>
          <a:bodyPr/>
          <a:lstStyle/>
          <a:p>
            <a:r>
              <a:rPr lang="en-US" smtClean="0">
                <a:latin typeface="Arial" charset="0"/>
                <a:cs typeface="Arial" charset="0"/>
              </a:rPr>
              <a:t>Ch. 15-</a:t>
            </a:r>
            <a:fld id="{AC2A6900-B0A5-43AF-9373-C4909C6DFF58}" type="slidenum">
              <a:rPr lang="en-US" smtClean="0">
                <a:latin typeface="Arial" charset="0"/>
                <a:cs typeface="Arial" charset="0"/>
              </a:rPr>
              <a:pPr/>
              <a:t>33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1150938" y="209550"/>
            <a:ext cx="7383462" cy="990600"/>
          </a:xfrm>
        </p:spPr>
        <p:txBody>
          <a:bodyPr/>
          <a:lstStyle/>
          <a:p>
            <a:pPr eaLnBrk="1" hangingPunct="1"/>
            <a:r>
              <a:rPr lang="en-US" smtClean="0"/>
              <a:t>Kruskal-Wallis Test</a:t>
            </a:r>
          </a:p>
        </p:txBody>
      </p:sp>
      <p:sp>
        <p:nvSpPr>
          <p:cNvPr id="61442" name="Rectangle 3"/>
          <p:cNvSpPr>
            <a:spLocks noGrp="1" noChangeArrowheads="1"/>
          </p:cNvSpPr>
          <p:nvPr>
            <p:ph idx="1"/>
          </p:nvPr>
        </p:nvSpPr>
        <p:spPr>
          <a:xfrm>
            <a:off x="762000" y="1676400"/>
            <a:ext cx="8077200" cy="4532313"/>
          </a:xfrm>
        </p:spPr>
        <p:txBody>
          <a:bodyPr/>
          <a:lstStyle/>
          <a:p>
            <a:pPr eaLnBrk="1" hangingPunct="1"/>
            <a:r>
              <a:rPr lang="en-US" smtClean="0"/>
              <a:t>Use when the normality assumption for one-way ANOVA is violated</a:t>
            </a:r>
          </a:p>
          <a:p>
            <a:pPr eaLnBrk="1" hangingPunct="1"/>
            <a:r>
              <a:rPr lang="en-US" smtClean="0"/>
              <a:t>Assumptions:</a:t>
            </a:r>
          </a:p>
          <a:p>
            <a:pPr lvl="1" eaLnBrk="1" hangingPunct="1"/>
            <a:r>
              <a:rPr lang="en-US" smtClean="0"/>
              <a:t>The samples are random and independent</a:t>
            </a:r>
          </a:p>
          <a:p>
            <a:pPr lvl="1" eaLnBrk="1" hangingPunct="1"/>
            <a:r>
              <a:rPr lang="en-US" smtClean="0"/>
              <a:t>variables have a continuous distribution</a:t>
            </a:r>
          </a:p>
          <a:p>
            <a:pPr lvl="1" eaLnBrk="1" hangingPunct="1"/>
            <a:r>
              <a:rPr lang="en-US" smtClean="0"/>
              <a:t>the data can be </a:t>
            </a:r>
            <a:r>
              <a:rPr lang="en-US" smtClean="0">
                <a:solidFill>
                  <a:srgbClr val="0000FF"/>
                </a:solidFill>
              </a:rPr>
              <a:t>ranked</a:t>
            </a:r>
          </a:p>
          <a:p>
            <a:pPr lvl="1" eaLnBrk="1" hangingPunct="1"/>
            <a:r>
              <a:rPr lang="en-US" smtClean="0"/>
              <a:t>populations have the same variability</a:t>
            </a:r>
          </a:p>
          <a:p>
            <a:pPr lvl="1" eaLnBrk="1" hangingPunct="1"/>
            <a:r>
              <a:rPr lang="en-US" smtClean="0"/>
              <a:t>populations have the same shape</a:t>
            </a:r>
          </a:p>
        </p:txBody>
      </p:sp>
      <p:sp>
        <p:nvSpPr>
          <p:cNvPr id="61443"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61444" name="TextBox 5"/>
          <p:cNvSpPr txBox="1">
            <a:spLocks noChangeArrowheads="1"/>
          </p:cNvSpPr>
          <p:nvPr/>
        </p:nvSpPr>
        <p:spPr bwMode="auto">
          <a:xfrm>
            <a:off x="409575" y="509588"/>
            <a:ext cx="803275" cy="400050"/>
          </a:xfrm>
          <a:prstGeom prst="rect">
            <a:avLst/>
          </a:prstGeom>
          <a:noFill/>
          <a:ln w="9525">
            <a:noFill/>
            <a:miter lim="800000"/>
            <a:headEnd/>
            <a:tailEnd/>
          </a:ln>
        </p:spPr>
        <p:txBody>
          <a:bodyPr>
            <a:spAutoFit/>
          </a:bodyPr>
          <a:lstStyle/>
          <a:p>
            <a:r>
              <a:rPr lang="en-US" sz="2000"/>
              <a:t>15.3</a:t>
            </a:r>
          </a:p>
        </p:txBody>
      </p:sp>
      <p:sp>
        <p:nvSpPr>
          <p:cNvPr id="61445" name="Slide Number Placeholder 6"/>
          <p:cNvSpPr>
            <a:spLocks noGrp="1"/>
          </p:cNvSpPr>
          <p:nvPr>
            <p:ph type="sldNum" sz="quarter" idx="11"/>
          </p:nvPr>
        </p:nvSpPr>
        <p:spPr>
          <a:noFill/>
        </p:spPr>
        <p:txBody>
          <a:bodyPr/>
          <a:lstStyle/>
          <a:p>
            <a:r>
              <a:rPr lang="en-US" smtClean="0">
                <a:latin typeface="Arial" charset="0"/>
                <a:cs typeface="Arial" charset="0"/>
              </a:rPr>
              <a:t>Ch. 15-</a:t>
            </a:r>
            <a:fld id="{7FFC5E60-7F69-43C2-975E-7CA464F0542E}" type="slidenum">
              <a:rPr lang="en-US" smtClean="0">
                <a:latin typeface="Arial" charset="0"/>
                <a:cs typeface="Arial" charset="0"/>
              </a:rPr>
              <a:pPr/>
              <a:t>34</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990600" y="360363"/>
            <a:ext cx="7793038" cy="838200"/>
          </a:xfrm>
        </p:spPr>
        <p:txBody>
          <a:bodyPr/>
          <a:lstStyle/>
          <a:p>
            <a:pPr eaLnBrk="1" hangingPunct="1">
              <a:lnSpc>
                <a:spcPct val="80000"/>
              </a:lnSpc>
            </a:pPr>
            <a:r>
              <a:rPr lang="en-US" smtClean="0"/>
              <a:t>Kruskal-Wallis Test Procedure</a:t>
            </a:r>
          </a:p>
        </p:txBody>
      </p:sp>
      <p:sp>
        <p:nvSpPr>
          <p:cNvPr id="62466" name="Rectangle 3"/>
          <p:cNvSpPr>
            <a:spLocks noGrp="1" noChangeArrowheads="1"/>
          </p:cNvSpPr>
          <p:nvPr>
            <p:ph idx="1"/>
          </p:nvPr>
        </p:nvSpPr>
        <p:spPr>
          <a:xfrm>
            <a:off x="838200" y="1752600"/>
            <a:ext cx="8077200" cy="4532313"/>
          </a:xfrm>
        </p:spPr>
        <p:txBody>
          <a:bodyPr/>
          <a:lstStyle/>
          <a:p>
            <a:pPr eaLnBrk="1" hangingPunct="1">
              <a:spcBef>
                <a:spcPct val="45000"/>
              </a:spcBef>
            </a:pPr>
            <a:r>
              <a:rPr lang="en-US" smtClean="0"/>
              <a:t>Obtain relative rankings for each value</a:t>
            </a:r>
          </a:p>
          <a:p>
            <a:pPr lvl="1" eaLnBrk="1" hangingPunct="1">
              <a:spcBef>
                <a:spcPct val="45000"/>
              </a:spcBef>
            </a:pPr>
            <a:r>
              <a:rPr lang="en-US" smtClean="0"/>
              <a:t>In event of tie, each of the tied values gets the average rank</a:t>
            </a:r>
          </a:p>
          <a:p>
            <a:pPr eaLnBrk="1" hangingPunct="1">
              <a:spcBef>
                <a:spcPct val="45000"/>
              </a:spcBef>
            </a:pPr>
            <a:r>
              <a:rPr lang="en-US" smtClean="0"/>
              <a:t>Sum the rankings for data from each of the K  groups</a:t>
            </a:r>
          </a:p>
          <a:p>
            <a:pPr lvl="1" eaLnBrk="1" hangingPunct="1">
              <a:spcBef>
                <a:spcPct val="45000"/>
              </a:spcBef>
            </a:pPr>
            <a:r>
              <a:rPr lang="en-US" smtClean="0"/>
              <a:t>Compute the Kruskal-Wallis test statistic</a:t>
            </a:r>
          </a:p>
          <a:p>
            <a:pPr lvl="1" eaLnBrk="1" hangingPunct="1">
              <a:spcBef>
                <a:spcPct val="45000"/>
              </a:spcBef>
            </a:pPr>
            <a:r>
              <a:rPr lang="en-US" smtClean="0"/>
              <a:t>Evaluate using the chi-square distribution with K – 1 degrees of freedom</a:t>
            </a:r>
            <a:endParaRPr lang="en-US" i="1" baseline="30000" smtClean="0"/>
          </a:p>
        </p:txBody>
      </p:sp>
      <p:sp>
        <p:nvSpPr>
          <p:cNvPr id="62467"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62468" name="Slide Number Placeholder 5"/>
          <p:cNvSpPr>
            <a:spLocks noGrp="1"/>
          </p:cNvSpPr>
          <p:nvPr>
            <p:ph type="sldNum" sz="quarter" idx="11"/>
          </p:nvPr>
        </p:nvSpPr>
        <p:spPr>
          <a:noFill/>
        </p:spPr>
        <p:txBody>
          <a:bodyPr/>
          <a:lstStyle/>
          <a:p>
            <a:r>
              <a:rPr lang="en-US" smtClean="0">
                <a:latin typeface="Arial" charset="0"/>
                <a:cs typeface="Arial" charset="0"/>
              </a:rPr>
              <a:t>Ch. 15-</a:t>
            </a:r>
            <a:fld id="{C579CE2C-AB3C-4696-8ED0-009CC63175BB}" type="slidenum">
              <a:rPr lang="en-US" smtClean="0">
                <a:latin typeface="Arial" charset="0"/>
                <a:cs typeface="Arial" charset="0"/>
              </a:rPr>
              <a:pPr/>
              <a:t>35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52" name="Rectangle 2"/>
          <p:cNvSpPr>
            <a:spLocks noGrp="1" noChangeArrowheads="1"/>
          </p:cNvSpPr>
          <p:nvPr>
            <p:ph type="title"/>
          </p:nvPr>
        </p:nvSpPr>
        <p:spPr>
          <a:xfrm>
            <a:off x="990600" y="360363"/>
            <a:ext cx="7793038" cy="838200"/>
          </a:xfrm>
        </p:spPr>
        <p:txBody>
          <a:bodyPr/>
          <a:lstStyle/>
          <a:p>
            <a:pPr eaLnBrk="1" hangingPunct="1">
              <a:lnSpc>
                <a:spcPct val="80000"/>
              </a:lnSpc>
            </a:pPr>
            <a:r>
              <a:rPr lang="en-US" smtClean="0"/>
              <a:t>Kruskal-Wallis Test Procedure</a:t>
            </a:r>
          </a:p>
        </p:txBody>
      </p:sp>
      <p:sp>
        <p:nvSpPr>
          <p:cNvPr id="22553" name="Rectangle 3"/>
          <p:cNvSpPr>
            <a:spLocks noGrp="1" noChangeArrowheads="1"/>
          </p:cNvSpPr>
          <p:nvPr>
            <p:ph idx="1"/>
          </p:nvPr>
        </p:nvSpPr>
        <p:spPr>
          <a:xfrm>
            <a:off x="1143000" y="1868488"/>
            <a:ext cx="6858000" cy="1427162"/>
          </a:xfrm>
        </p:spPr>
        <p:txBody>
          <a:bodyPr/>
          <a:lstStyle/>
          <a:p>
            <a:pPr eaLnBrk="1" hangingPunct="1">
              <a:spcBef>
                <a:spcPct val="45000"/>
              </a:spcBef>
            </a:pPr>
            <a:r>
              <a:rPr lang="en-US" smtClean="0"/>
              <a:t>The Kruskal-Wallis test statistic:  </a:t>
            </a:r>
          </a:p>
          <a:p>
            <a:pPr eaLnBrk="1" hangingPunct="1">
              <a:lnSpc>
                <a:spcPct val="20000"/>
              </a:lnSpc>
              <a:spcBef>
                <a:spcPct val="45000"/>
              </a:spcBef>
              <a:buFont typeface="Wingdings" pitchFamily="2" charset="2"/>
              <a:buNone/>
            </a:pPr>
            <a:r>
              <a:rPr lang="en-US" smtClean="0"/>
              <a:t>	   </a:t>
            </a:r>
            <a:r>
              <a:rPr lang="en-US" sz="2000" smtClean="0"/>
              <a:t>(chi-square with K – 1 degrees of freedom)</a:t>
            </a:r>
            <a:endParaRPr lang="en-US" sz="2000" i="1" baseline="30000" smtClean="0"/>
          </a:p>
        </p:txBody>
      </p:sp>
      <p:sp>
        <p:nvSpPr>
          <p:cNvPr id="22554"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graphicFrame>
        <p:nvGraphicFramePr>
          <p:cNvPr id="22550" name="Object 22"/>
          <p:cNvGraphicFramePr>
            <a:graphicFrameLocks noChangeAspect="1"/>
          </p:cNvGraphicFramePr>
          <p:nvPr/>
        </p:nvGraphicFramePr>
        <p:xfrm>
          <a:off x="0" y="0"/>
          <a:ext cx="914400" cy="198438"/>
        </p:xfrm>
        <a:graphic>
          <a:graphicData uri="http://schemas.openxmlformats.org/presentationml/2006/ole">
            <p:oleObj spid="_x0000_s22550" name="Equation" r:id="rId3" imgW="435285" imgH="677109" progId="Equation.DSMT4">
              <p:embed/>
            </p:oleObj>
          </a:graphicData>
        </a:graphic>
      </p:graphicFrame>
      <p:graphicFrame>
        <p:nvGraphicFramePr>
          <p:cNvPr id="22551" name="Object 23"/>
          <p:cNvGraphicFramePr>
            <a:graphicFrameLocks noChangeAspect="1"/>
          </p:cNvGraphicFramePr>
          <p:nvPr/>
        </p:nvGraphicFramePr>
        <p:xfrm>
          <a:off x="1952625" y="2947988"/>
          <a:ext cx="5029200" cy="1225550"/>
        </p:xfrm>
        <a:graphic>
          <a:graphicData uri="http://schemas.openxmlformats.org/presentationml/2006/ole">
            <p:oleObj spid="_x0000_s22551" name="Equation" r:id="rId4" imgW="1981200" imgH="482600" progId="Equation.3">
              <p:embed/>
            </p:oleObj>
          </a:graphicData>
        </a:graphic>
      </p:graphicFrame>
      <p:sp>
        <p:nvSpPr>
          <p:cNvPr id="22555" name="Rectangle 6"/>
          <p:cNvSpPr>
            <a:spLocks noChangeArrowheads="1"/>
          </p:cNvSpPr>
          <p:nvPr/>
        </p:nvSpPr>
        <p:spPr bwMode="auto">
          <a:xfrm>
            <a:off x="1676400" y="4419600"/>
            <a:ext cx="6172200" cy="1616075"/>
          </a:xfrm>
          <a:prstGeom prst="rect">
            <a:avLst/>
          </a:prstGeom>
          <a:noFill/>
          <a:ln w="9525" algn="ctr">
            <a:noFill/>
            <a:miter lim="800000"/>
            <a:headEnd/>
            <a:tailEnd/>
          </a:ln>
        </p:spPr>
        <p:txBody>
          <a:bodyPr>
            <a:spAutoFit/>
          </a:bodyPr>
          <a:lstStyle/>
          <a:p>
            <a:r>
              <a:rPr lang="en-US" sz="2000"/>
              <a:t>where:</a:t>
            </a:r>
          </a:p>
          <a:p>
            <a:r>
              <a:rPr lang="en-US" sz="2000"/>
              <a:t>	n = sum of sample sizes in all groups</a:t>
            </a:r>
          </a:p>
          <a:p>
            <a:r>
              <a:rPr lang="en-US" sz="2000"/>
              <a:t>	K = Number of samples</a:t>
            </a:r>
          </a:p>
          <a:p>
            <a:r>
              <a:rPr lang="en-US" sz="2000"/>
              <a:t>	R</a:t>
            </a:r>
            <a:r>
              <a:rPr lang="en-US" sz="2000" baseline="-25000"/>
              <a:t>i</a:t>
            </a:r>
            <a:r>
              <a:rPr lang="en-US" sz="2000"/>
              <a:t> = Sum of ranks in the i</a:t>
            </a:r>
            <a:r>
              <a:rPr lang="en-US" sz="2000" baseline="30000"/>
              <a:t>th</a:t>
            </a:r>
            <a:r>
              <a:rPr lang="en-US" sz="2000"/>
              <a:t> group</a:t>
            </a:r>
          </a:p>
          <a:p>
            <a:r>
              <a:rPr lang="en-US" sz="2000"/>
              <a:t>	n</a:t>
            </a:r>
            <a:r>
              <a:rPr lang="en-US" sz="2000" baseline="-25000"/>
              <a:t>i</a:t>
            </a:r>
            <a:r>
              <a:rPr lang="en-US" sz="2000"/>
              <a:t> = Size of the i</a:t>
            </a:r>
            <a:r>
              <a:rPr lang="en-US" sz="2000" baseline="30000"/>
              <a:t>th</a:t>
            </a:r>
            <a:r>
              <a:rPr lang="en-US" sz="2000"/>
              <a:t> group</a:t>
            </a:r>
          </a:p>
        </p:txBody>
      </p:sp>
      <p:sp>
        <p:nvSpPr>
          <p:cNvPr id="22556" name="Text Box 7"/>
          <p:cNvSpPr txBox="1">
            <a:spLocks noChangeArrowheads="1"/>
          </p:cNvSpPr>
          <p:nvPr/>
        </p:nvSpPr>
        <p:spPr bwMode="auto">
          <a:xfrm>
            <a:off x="7543800" y="1219200"/>
            <a:ext cx="1474788" cy="396875"/>
          </a:xfrm>
          <a:prstGeom prst="rect">
            <a:avLst/>
          </a:prstGeom>
          <a:noFill/>
          <a:ln w="9525">
            <a:noFill/>
            <a:miter lim="800000"/>
            <a:headEnd/>
            <a:tailEnd/>
          </a:ln>
        </p:spPr>
        <p:txBody>
          <a:bodyPr wrap="none">
            <a:spAutoFit/>
          </a:bodyPr>
          <a:lstStyle/>
          <a:p>
            <a:r>
              <a:rPr lang="en-US" sz="2000" i="1">
                <a:solidFill>
                  <a:schemeClr val="tx2"/>
                </a:solidFill>
              </a:rPr>
              <a:t>(continued)</a:t>
            </a:r>
          </a:p>
        </p:txBody>
      </p:sp>
      <p:sp>
        <p:nvSpPr>
          <p:cNvPr id="22557" name="Slide Number Placeholder 9"/>
          <p:cNvSpPr>
            <a:spLocks noGrp="1"/>
          </p:cNvSpPr>
          <p:nvPr>
            <p:ph type="sldNum" sz="quarter" idx="11"/>
          </p:nvPr>
        </p:nvSpPr>
        <p:spPr>
          <a:noFill/>
        </p:spPr>
        <p:txBody>
          <a:bodyPr/>
          <a:lstStyle/>
          <a:p>
            <a:r>
              <a:rPr lang="en-US" smtClean="0">
                <a:latin typeface="Arial" charset="0"/>
                <a:cs typeface="Arial" charset="0"/>
              </a:rPr>
              <a:t>Ch. 15-</a:t>
            </a:r>
            <a:fld id="{527FEBCD-B395-49DF-BE26-42F3D38BC269}" type="slidenum">
              <a:rPr lang="en-US" smtClean="0">
                <a:latin typeface="Arial" charset="0"/>
                <a:cs typeface="Arial" charset="0"/>
              </a:rPr>
              <a:pPr/>
              <a:t>36</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ChangeArrowheads="1"/>
          </p:cNvSpPr>
          <p:nvPr/>
        </p:nvSpPr>
        <p:spPr bwMode="auto">
          <a:xfrm>
            <a:off x="4059238" y="4014788"/>
            <a:ext cx="4459287" cy="1600200"/>
          </a:xfrm>
          <a:prstGeom prst="rect">
            <a:avLst/>
          </a:prstGeom>
          <a:solidFill>
            <a:srgbClr val="FDE0BD"/>
          </a:solidFill>
          <a:ln w="9525" algn="ctr">
            <a:solidFill>
              <a:schemeClr val="tx1"/>
            </a:solidFill>
            <a:miter lim="800000"/>
            <a:headEnd/>
            <a:tailEnd/>
          </a:ln>
        </p:spPr>
        <p:txBody>
          <a:bodyPr wrap="none" anchor="ctr"/>
          <a:lstStyle/>
          <a:p>
            <a:pPr algn="ctr"/>
            <a:endParaRPr lang="en-US"/>
          </a:p>
        </p:txBody>
      </p:sp>
      <p:sp>
        <p:nvSpPr>
          <p:cNvPr id="65538" name="Rectangle 5"/>
          <p:cNvSpPr>
            <a:spLocks noGrp="1" noChangeArrowheads="1"/>
          </p:cNvSpPr>
          <p:nvPr>
            <p:ph type="title"/>
          </p:nvPr>
        </p:nvSpPr>
        <p:spPr>
          <a:xfrm>
            <a:off x="990600" y="360363"/>
            <a:ext cx="7793038" cy="838200"/>
          </a:xfrm>
        </p:spPr>
        <p:txBody>
          <a:bodyPr/>
          <a:lstStyle/>
          <a:p>
            <a:pPr eaLnBrk="1" hangingPunct="1">
              <a:lnSpc>
                <a:spcPct val="80000"/>
              </a:lnSpc>
            </a:pPr>
            <a:r>
              <a:rPr lang="en-US" smtClean="0"/>
              <a:t>Kruskal-Wallis Test Procedure</a:t>
            </a:r>
          </a:p>
        </p:txBody>
      </p:sp>
      <p:sp>
        <p:nvSpPr>
          <p:cNvPr id="65539" name="Rectangle 3"/>
          <p:cNvSpPr>
            <a:spLocks noGrp="1" noChangeArrowheads="1"/>
          </p:cNvSpPr>
          <p:nvPr>
            <p:ph idx="1"/>
          </p:nvPr>
        </p:nvSpPr>
        <p:spPr>
          <a:xfrm>
            <a:off x="3913188" y="3886200"/>
            <a:ext cx="4718050" cy="1981200"/>
          </a:xfrm>
        </p:spPr>
        <p:txBody>
          <a:bodyPr/>
          <a:lstStyle/>
          <a:p>
            <a:pPr eaLnBrk="1" hangingPunct="1">
              <a:lnSpc>
                <a:spcPct val="160000"/>
              </a:lnSpc>
              <a:buFont typeface="Wingdings" pitchFamily="2" charset="2"/>
              <a:buNone/>
            </a:pPr>
            <a:r>
              <a:rPr lang="en-US" smtClean="0">
                <a:solidFill>
                  <a:srgbClr val="0000FF"/>
                </a:solidFill>
              </a:rPr>
              <a:t>   Decision rule</a:t>
            </a:r>
          </a:p>
          <a:p>
            <a:pPr lvl="1" eaLnBrk="1" hangingPunct="1"/>
            <a:r>
              <a:rPr lang="en-US" smtClean="0"/>
              <a:t>Reject H</a:t>
            </a:r>
            <a:r>
              <a:rPr lang="en-US" b="1" baseline="-25000" smtClean="0"/>
              <a:t>0 </a:t>
            </a:r>
            <a:r>
              <a:rPr lang="en-US" smtClean="0"/>
              <a:t>if W &gt; </a:t>
            </a:r>
            <a:r>
              <a:rPr lang="en-US" smtClean="0">
                <a:sym typeface="Symbol" pitchFamily="18" charset="2"/>
              </a:rPr>
              <a:t></a:t>
            </a:r>
            <a:r>
              <a:rPr lang="en-US" baseline="30000" smtClean="0">
                <a:sym typeface="Symbol" pitchFamily="18" charset="2"/>
              </a:rPr>
              <a:t>2</a:t>
            </a:r>
            <a:r>
              <a:rPr lang="en-US" baseline="-25000" smtClean="0">
                <a:sym typeface="Symbol" pitchFamily="18" charset="2"/>
              </a:rPr>
              <a:t>K–1,</a:t>
            </a:r>
          </a:p>
          <a:p>
            <a:pPr lvl="1" eaLnBrk="1" hangingPunct="1"/>
            <a:r>
              <a:rPr lang="en-US" smtClean="0"/>
              <a:t>Otherwise do not reject H</a:t>
            </a:r>
            <a:r>
              <a:rPr lang="en-US" b="1" baseline="-25000" smtClean="0"/>
              <a:t>0</a:t>
            </a:r>
          </a:p>
        </p:txBody>
      </p:sp>
      <p:sp>
        <p:nvSpPr>
          <p:cNvPr id="65540"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65541" name="Text Box 4"/>
          <p:cNvSpPr txBox="1">
            <a:spLocks noChangeArrowheads="1"/>
          </p:cNvSpPr>
          <p:nvPr/>
        </p:nvSpPr>
        <p:spPr bwMode="auto">
          <a:xfrm>
            <a:off x="7543800" y="1219200"/>
            <a:ext cx="1474788" cy="396875"/>
          </a:xfrm>
          <a:prstGeom prst="rect">
            <a:avLst/>
          </a:prstGeom>
          <a:noFill/>
          <a:ln w="9525">
            <a:noFill/>
            <a:miter lim="800000"/>
            <a:headEnd/>
            <a:tailEnd/>
          </a:ln>
        </p:spPr>
        <p:txBody>
          <a:bodyPr wrap="none">
            <a:spAutoFit/>
          </a:bodyPr>
          <a:lstStyle/>
          <a:p>
            <a:r>
              <a:rPr lang="en-US" sz="2000" i="1">
                <a:solidFill>
                  <a:schemeClr val="tx2"/>
                </a:solidFill>
              </a:rPr>
              <a:t>(continued)</a:t>
            </a:r>
          </a:p>
        </p:txBody>
      </p:sp>
      <p:sp>
        <p:nvSpPr>
          <p:cNvPr id="65542" name="Rectangle 6"/>
          <p:cNvSpPr>
            <a:spLocks noChangeArrowheads="1"/>
          </p:cNvSpPr>
          <p:nvPr/>
        </p:nvSpPr>
        <p:spPr bwMode="auto">
          <a:xfrm>
            <a:off x="1295400" y="1905000"/>
            <a:ext cx="7467600" cy="1981200"/>
          </a:xfrm>
          <a:prstGeom prst="rect">
            <a:avLst/>
          </a:prstGeom>
          <a:noFill/>
          <a:ln w="9525">
            <a:noFill/>
            <a:miter lim="800000"/>
            <a:headEnd/>
            <a:tailEnd/>
          </a:ln>
        </p:spPr>
        <p:txBody>
          <a:bodyPr lIns="85342" tIns="42672" rIns="85342" bIns="42672"/>
          <a:lstStyle/>
          <a:p>
            <a:pPr marL="320675" indent="-320675" defTabSz="852488">
              <a:lnSpc>
                <a:spcPct val="105000"/>
              </a:lnSpc>
              <a:spcBef>
                <a:spcPct val="45000"/>
              </a:spcBef>
              <a:buClr>
                <a:schemeClr val="folHlink"/>
              </a:buClr>
              <a:buFont typeface="Wingdings" pitchFamily="2" charset="2"/>
              <a:buChar char="§"/>
            </a:pPr>
            <a:r>
              <a:rPr lang="en-US" sz="2800"/>
              <a:t>Complete the test by comparing the calculated H value to a </a:t>
            </a:r>
            <a:r>
              <a:rPr lang="en-US" sz="2800">
                <a:solidFill>
                  <a:srgbClr val="0000FF"/>
                </a:solidFill>
              </a:rPr>
              <a:t>critical </a:t>
            </a:r>
            <a:r>
              <a:rPr lang="en-US" sz="2800">
                <a:solidFill>
                  <a:srgbClr val="0000FF"/>
                </a:solidFill>
                <a:sym typeface="Symbol" pitchFamily="18" charset="2"/>
              </a:rPr>
              <a:t></a:t>
            </a:r>
            <a:r>
              <a:rPr lang="en-US" sz="2800" baseline="30000">
                <a:solidFill>
                  <a:srgbClr val="0000FF"/>
                </a:solidFill>
                <a:sym typeface="Symbol" pitchFamily="18" charset="2"/>
              </a:rPr>
              <a:t>2</a:t>
            </a:r>
            <a:r>
              <a:rPr lang="en-US" sz="2800">
                <a:solidFill>
                  <a:srgbClr val="0000FF"/>
                </a:solidFill>
              </a:rPr>
              <a:t> value </a:t>
            </a:r>
            <a:r>
              <a:rPr lang="en-US" sz="2800"/>
              <a:t>from the chi-square distribution with </a:t>
            </a:r>
            <a:r>
              <a:rPr lang="en-US" sz="2800">
                <a:solidFill>
                  <a:srgbClr val="0000FF"/>
                </a:solidFill>
              </a:rPr>
              <a:t>K – 1 degrees of freedom</a:t>
            </a:r>
            <a:endParaRPr lang="en-US" sz="2800">
              <a:solidFill>
                <a:srgbClr val="0000FF"/>
              </a:solidFill>
              <a:sym typeface="Symbol" pitchFamily="18" charset="2"/>
            </a:endParaRPr>
          </a:p>
        </p:txBody>
      </p:sp>
      <p:sp>
        <p:nvSpPr>
          <p:cNvPr id="65543" name="Line 7"/>
          <p:cNvSpPr>
            <a:spLocks noChangeShapeType="1"/>
          </p:cNvSpPr>
          <p:nvPr/>
        </p:nvSpPr>
        <p:spPr bwMode="auto">
          <a:xfrm>
            <a:off x="1752600" y="5181600"/>
            <a:ext cx="0" cy="228600"/>
          </a:xfrm>
          <a:prstGeom prst="line">
            <a:avLst/>
          </a:prstGeom>
          <a:noFill/>
          <a:ln w="19050">
            <a:solidFill>
              <a:schemeClr val="tx1"/>
            </a:solidFill>
            <a:round/>
            <a:headEnd/>
            <a:tailEnd/>
          </a:ln>
        </p:spPr>
        <p:txBody>
          <a:bodyPr>
            <a:spAutoFit/>
          </a:bodyPr>
          <a:lstStyle/>
          <a:p>
            <a:endParaRPr lang="en-US"/>
          </a:p>
        </p:txBody>
      </p:sp>
      <p:sp>
        <p:nvSpPr>
          <p:cNvPr id="65544" name="Freeform 8"/>
          <p:cNvSpPr>
            <a:spLocks/>
          </p:cNvSpPr>
          <p:nvPr/>
        </p:nvSpPr>
        <p:spPr bwMode="auto">
          <a:xfrm>
            <a:off x="1752600" y="5181600"/>
            <a:ext cx="1225550" cy="227013"/>
          </a:xfrm>
          <a:custGeom>
            <a:avLst/>
            <a:gdLst>
              <a:gd name="T0" fmla="*/ 2147483647 w 772"/>
              <a:gd name="T1" fmla="*/ 2147483647 h 143"/>
              <a:gd name="T2" fmla="*/ 0 w 772"/>
              <a:gd name="T3" fmla="*/ 0 h 143"/>
              <a:gd name="T4" fmla="*/ 2147483647 w 772"/>
              <a:gd name="T5" fmla="*/ 2147483647 h 143"/>
              <a:gd name="T6" fmla="*/ 2147483647 w 772"/>
              <a:gd name="T7" fmla="*/ 2147483647 h 143"/>
              <a:gd name="T8" fmla="*/ 2147483647 w 772"/>
              <a:gd name="T9" fmla="*/ 2147483647 h 143"/>
              <a:gd name="T10" fmla="*/ 2147483647 w 772"/>
              <a:gd name="T11" fmla="*/ 2147483647 h 143"/>
              <a:gd name="T12" fmla="*/ 2147483647 w 772"/>
              <a:gd name="T13" fmla="*/ 2147483647 h 143"/>
              <a:gd name="T14" fmla="*/ 2147483647 w 772"/>
              <a:gd name="T15" fmla="*/ 2147483647 h 143"/>
              <a:gd name="T16" fmla="*/ 2147483647 w 772"/>
              <a:gd name="T17" fmla="*/ 2147483647 h 143"/>
              <a:gd name="T18" fmla="*/ 2147483647 w 772"/>
              <a:gd name="T19" fmla="*/ 2147483647 h 143"/>
              <a:gd name="T20" fmla="*/ 2147483647 w 772"/>
              <a:gd name="T21" fmla="*/ 2147483647 h 143"/>
              <a:gd name="T22" fmla="*/ 2147483647 w 772"/>
              <a:gd name="T23" fmla="*/ 2147483647 h 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72"/>
              <a:gd name="T37" fmla="*/ 0 h 143"/>
              <a:gd name="T38" fmla="*/ 772 w 772"/>
              <a:gd name="T39" fmla="*/ 143 h 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72" h="143">
                <a:moveTo>
                  <a:pt x="2" y="143"/>
                </a:moveTo>
                <a:lnTo>
                  <a:pt x="0" y="0"/>
                </a:lnTo>
                <a:lnTo>
                  <a:pt x="79" y="45"/>
                </a:lnTo>
                <a:lnTo>
                  <a:pt x="135" y="69"/>
                </a:lnTo>
                <a:lnTo>
                  <a:pt x="173" y="80"/>
                </a:lnTo>
                <a:lnTo>
                  <a:pt x="193" y="84"/>
                </a:lnTo>
                <a:lnTo>
                  <a:pt x="249" y="95"/>
                </a:lnTo>
                <a:lnTo>
                  <a:pt x="281" y="97"/>
                </a:lnTo>
                <a:lnTo>
                  <a:pt x="347" y="109"/>
                </a:lnTo>
                <a:lnTo>
                  <a:pt x="460" y="119"/>
                </a:lnTo>
                <a:lnTo>
                  <a:pt x="772" y="130"/>
                </a:lnTo>
                <a:lnTo>
                  <a:pt x="771" y="140"/>
                </a:lnTo>
              </a:path>
            </a:pathLst>
          </a:custGeom>
          <a:solidFill>
            <a:schemeClr val="accent2"/>
          </a:solidFill>
          <a:ln w="9525">
            <a:noFill/>
            <a:miter lim="800000"/>
            <a:headEnd/>
            <a:tailEnd/>
          </a:ln>
        </p:spPr>
        <p:txBody>
          <a:bodyPr wrap="none"/>
          <a:lstStyle/>
          <a:p>
            <a:endParaRPr lang="en-US"/>
          </a:p>
        </p:txBody>
      </p:sp>
      <p:sp>
        <p:nvSpPr>
          <p:cNvPr id="65545" name="Rectangle 9"/>
          <p:cNvSpPr>
            <a:spLocks noChangeArrowheads="1"/>
          </p:cNvSpPr>
          <p:nvPr/>
        </p:nvSpPr>
        <p:spPr bwMode="auto">
          <a:xfrm>
            <a:off x="3200400" y="5410200"/>
            <a:ext cx="609600" cy="469900"/>
          </a:xfrm>
          <a:prstGeom prst="rect">
            <a:avLst/>
          </a:prstGeom>
          <a:noFill/>
          <a:ln w="12700">
            <a:noFill/>
            <a:miter lim="800000"/>
            <a:headEnd/>
            <a:tailEnd/>
          </a:ln>
        </p:spPr>
        <p:txBody>
          <a:bodyPr lIns="90488" tIns="44450" rIns="90488" bIns="44450">
            <a:spAutoFit/>
          </a:bodyPr>
          <a:lstStyle/>
          <a:p>
            <a:pPr eaLnBrk="0" hangingPunct="0"/>
            <a:r>
              <a:rPr lang="en-US" sz="2500" b="1">
                <a:latin typeface="Symbol" pitchFamily="18" charset="2"/>
                <a:sym typeface="Symbol" pitchFamily="18" charset="2"/>
              </a:rPr>
              <a:t></a:t>
            </a:r>
            <a:r>
              <a:rPr lang="en-US" sz="2500" b="1" baseline="30000">
                <a:latin typeface="Symbol" pitchFamily="18" charset="2"/>
                <a:sym typeface="Symbol" pitchFamily="18" charset="2"/>
              </a:rPr>
              <a:t>2</a:t>
            </a:r>
            <a:endParaRPr lang="en-US" sz="2500" b="1">
              <a:latin typeface="Symbol" pitchFamily="18" charset="2"/>
            </a:endParaRPr>
          </a:p>
        </p:txBody>
      </p:sp>
      <p:sp>
        <p:nvSpPr>
          <p:cNvPr id="65546" name="Rectangle 10"/>
          <p:cNvSpPr>
            <a:spLocks noChangeArrowheads="1"/>
          </p:cNvSpPr>
          <p:nvPr/>
        </p:nvSpPr>
        <p:spPr bwMode="auto">
          <a:xfrm>
            <a:off x="1524000" y="5824538"/>
            <a:ext cx="1073150" cy="423862"/>
          </a:xfrm>
          <a:prstGeom prst="rect">
            <a:avLst/>
          </a:prstGeom>
          <a:noFill/>
          <a:ln w="12700">
            <a:noFill/>
            <a:miter lim="800000"/>
            <a:headEnd/>
            <a:tailEnd/>
          </a:ln>
        </p:spPr>
        <p:txBody>
          <a:bodyPr lIns="90488" tIns="44450" rIns="90488" bIns="44450">
            <a:spAutoFit/>
          </a:bodyPr>
          <a:lstStyle/>
          <a:p>
            <a:pPr eaLnBrk="0" hangingPunct="0"/>
            <a:r>
              <a:rPr lang="en-US" sz="2200">
                <a:solidFill>
                  <a:schemeClr val="hlink"/>
                </a:solidFill>
                <a:sym typeface="Symbol" pitchFamily="18" charset="2"/>
              </a:rPr>
              <a:t></a:t>
            </a:r>
            <a:r>
              <a:rPr lang="en-US" sz="2200" baseline="30000">
                <a:solidFill>
                  <a:schemeClr val="hlink"/>
                </a:solidFill>
                <a:sym typeface="Symbol" pitchFamily="18" charset="2"/>
              </a:rPr>
              <a:t>2</a:t>
            </a:r>
            <a:r>
              <a:rPr lang="en-US" sz="2200" baseline="-25000">
                <a:solidFill>
                  <a:schemeClr val="hlink"/>
                </a:solidFill>
                <a:sym typeface="Symbol" pitchFamily="18" charset="2"/>
              </a:rPr>
              <a:t>K–1,</a:t>
            </a:r>
          </a:p>
        </p:txBody>
      </p:sp>
      <p:sp>
        <p:nvSpPr>
          <p:cNvPr id="65547" name="Freeform 11"/>
          <p:cNvSpPr>
            <a:spLocks/>
          </p:cNvSpPr>
          <p:nvPr/>
        </p:nvSpPr>
        <p:spPr bwMode="auto">
          <a:xfrm>
            <a:off x="296863" y="4343400"/>
            <a:ext cx="3284537" cy="1066800"/>
          </a:xfrm>
          <a:custGeom>
            <a:avLst/>
            <a:gdLst>
              <a:gd name="T0" fmla="*/ 0 w 3388"/>
              <a:gd name="T1" fmla="*/ 0 h 1023"/>
              <a:gd name="T2" fmla="*/ 0 w 3388"/>
              <a:gd name="T3" fmla="*/ 2147483647 h 1023"/>
              <a:gd name="T4" fmla="*/ 2147483647 w 3388"/>
              <a:gd name="T5" fmla="*/ 2147483647 h 1023"/>
              <a:gd name="T6" fmla="*/ 0 60000 65536"/>
              <a:gd name="T7" fmla="*/ 0 60000 65536"/>
              <a:gd name="T8" fmla="*/ 0 60000 65536"/>
              <a:gd name="T9" fmla="*/ 0 w 3388"/>
              <a:gd name="T10" fmla="*/ 0 h 1023"/>
              <a:gd name="T11" fmla="*/ 3388 w 3388"/>
              <a:gd name="T12" fmla="*/ 1023 h 1023"/>
            </a:gdLst>
            <a:ahLst/>
            <a:cxnLst>
              <a:cxn ang="T6">
                <a:pos x="T0" y="T1"/>
              </a:cxn>
              <a:cxn ang="T7">
                <a:pos x="T2" y="T3"/>
              </a:cxn>
              <a:cxn ang="T8">
                <a:pos x="T4" y="T5"/>
              </a:cxn>
            </a:cxnLst>
            <a:rect l="T9" t="T10" r="T11" b="T12"/>
            <a:pathLst>
              <a:path w="3388" h="1023">
                <a:moveTo>
                  <a:pt x="0" y="0"/>
                </a:moveTo>
                <a:lnTo>
                  <a:pt x="0" y="1022"/>
                </a:lnTo>
                <a:lnTo>
                  <a:pt x="3387" y="1022"/>
                </a:lnTo>
              </a:path>
            </a:pathLst>
          </a:custGeom>
          <a:noFill/>
          <a:ln w="25400" cap="rnd">
            <a:solidFill>
              <a:schemeClr val="tx1"/>
            </a:solidFill>
            <a:round/>
            <a:headEnd type="none" w="sm" len="sm"/>
            <a:tailEnd type="none" w="sm" len="sm"/>
          </a:ln>
        </p:spPr>
        <p:txBody>
          <a:bodyPr/>
          <a:lstStyle/>
          <a:p>
            <a:endParaRPr lang="en-US"/>
          </a:p>
        </p:txBody>
      </p:sp>
      <p:sp>
        <p:nvSpPr>
          <p:cNvPr id="65548" name="Rectangle 12"/>
          <p:cNvSpPr>
            <a:spLocks noChangeArrowheads="1"/>
          </p:cNvSpPr>
          <p:nvPr/>
        </p:nvSpPr>
        <p:spPr bwMode="auto">
          <a:xfrm>
            <a:off x="76200" y="5181600"/>
            <a:ext cx="457200" cy="638175"/>
          </a:xfrm>
          <a:prstGeom prst="rect">
            <a:avLst/>
          </a:prstGeom>
          <a:noFill/>
          <a:ln w="9525">
            <a:noFill/>
            <a:miter lim="800000"/>
            <a:headEnd/>
            <a:tailEnd/>
          </a:ln>
        </p:spPr>
        <p:txBody>
          <a:bodyPr lIns="90488" tIns="44450" rIns="90488" bIns="44450">
            <a:spAutoFit/>
          </a:bodyPr>
          <a:lstStyle/>
          <a:p>
            <a:pPr eaLnBrk="0" hangingPunct="0">
              <a:spcBef>
                <a:spcPct val="50000"/>
              </a:spcBef>
            </a:pPr>
            <a:r>
              <a:rPr lang="en-US"/>
              <a:t>0</a:t>
            </a:r>
            <a:r>
              <a:rPr lang="en-US" sz="3600" b="1"/>
              <a:t> </a:t>
            </a:r>
          </a:p>
        </p:txBody>
      </p:sp>
      <p:sp>
        <p:nvSpPr>
          <p:cNvPr id="65549" name="Line 13"/>
          <p:cNvSpPr>
            <a:spLocks noChangeShapeType="1"/>
          </p:cNvSpPr>
          <p:nvPr/>
        </p:nvSpPr>
        <p:spPr bwMode="auto">
          <a:xfrm>
            <a:off x="439738" y="4114800"/>
            <a:ext cx="3175" cy="0"/>
          </a:xfrm>
          <a:prstGeom prst="line">
            <a:avLst/>
          </a:prstGeom>
          <a:noFill/>
          <a:ln w="50800">
            <a:solidFill>
              <a:srgbClr val="FF0000"/>
            </a:solidFill>
            <a:round/>
            <a:headEnd type="none" w="sm" len="sm"/>
            <a:tailEnd type="none" w="sm" len="sm"/>
          </a:ln>
        </p:spPr>
        <p:txBody>
          <a:bodyPr wrap="none" anchor="ctr"/>
          <a:lstStyle/>
          <a:p>
            <a:endParaRPr lang="en-US"/>
          </a:p>
        </p:txBody>
      </p:sp>
      <p:sp>
        <p:nvSpPr>
          <p:cNvPr id="65550" name="Line 14"/>
          <p:cNvSpPr>
            <a:spLocks noChangeShapeType="1"/>
          </p:cNvSpPr>
          <p:nvPr/>
        </p:nvSpPr>
        <p:spPr bwMode="auto">
          <a:xfrm flipH="1">
            <a:off x="1981200" y="4953000"/>
            <a:ext cx="228600" cy="304800"/>
          </a:xfrm>
          <a:prstGeom prst="line">
            <a:avLst/>
          </a:prstGeom>
          <a:noFill/>
          <a:ln w="9525">
            <a:solidFill>
              <a:schemeClr val="tx1"/>
            </a:solidFill>
            <a:miter lim="800000"/>
            <a:headEnd/>
            <a:tailEnd type="triangle" w="med" len="med"/>
          </a:ln>
        </p:spPr>
        <p:txBody>
          <a:bodyPr wrap="none"/>
          <a:lstStyle/>
          <a:p>
            <a:endParaRPr lang="en-US"/>
          </a:p>
        </p:txBody>
      </p:sp>
      <p:sp>
        <p:nvSpPr>
          <p:cNvPr id="65551" name="Text Box 15"/>
          <p:cNvSpPr txBox="1">
            <a:spLocks noChangeArrowheads="1"/>
          </p:cNvSpPr>
          <p:nvPr/>
        </p:nvSpPr>
        <p:spPr bwMode="auto">
          <a:xfrm>
            <a:off x="2133600" y="4648200"/>
            <a:ext cx="381000" cy="396875"/>
          </a:xfrm>
          <a:prstGeom prst="rect">
            <a:avLst/>
          </a:prstGeom>
          <a:noFill/>
          <a:ln w="9525">
            <a:noFill/>
            <a:miter lim="800000"/>
            <a:headEnd/>
            <a:tailEnd/>
          </a:ln>
        </p:spPr>
        <p:txBody>
          <a:bodyPr>
            <a:spAutoFit/>
          </a:bodyPr>
          <a:lstStyle/>
          <a:p>
            <a:pPr>
              <a:spcBef>
                <a:spcPct val="50000"/>
              </a:spcBef>
            </a:pPr>
            <a:r>
              <a:rPr lang="en-US" sz="2000">
                <a:sym typeface="Symbol" pitchFamily="18" charset="2"/>
              </a:rPr>
              <a:t></a:t>
            </a:r>
            <a:endParaRPr lang="en-US" sz="2000" baseline="-25000">
              <a:sym typeface="Symbol" pitchFamily="18" charset="2"/>
            </a:endParaRPr>
          </a:p>
        </p:txBody>
      </p:sp>
      <p:sp>
        <p:nvSpPr>
          <p:cNvPr id="65552" name="Line 16"/>
          <p:cNvSpPr>
            <a:spLocks noChangeShapeType="1"/>
          </p:cNvSpPr>
          <p:nvPr/>
        </p:nvSpPr>
        <p:spPr bwMode="auto">
          <a:xfrm flipV="1">
            <a:off x="1752600" y="5410200"/>
            <a:ext cx="0" cy="457200"/>
          </a:xfrm>
          <a:prstGeom prst="line">
            <a:avLst/>
          </a:prstGeom>
          <a:noFill/>
          <a:ln w="38100">
            <a:solidFill>
              <a:schemeClr val="hlink"/>
            </a:solidFill>
            <a:miter lim="800000"/>
            <a:headEnd/>
            <a:tailEnd type="triangle" w="med" len="med"/>
          </a:ln>
        </p:spPr>
        <p:txBody>
          <a:bodyPr wrap="none"/>
          <a:lstStyle/>
          <a:p>
            <a:endParaRPr lang="en-US"/>
          </a:p>
        </p:txBody>
      </p:sp>
      <p:sp>
        <p:nvSpPr>
          <p:cNvPr id="65553" name="Rectangle 17"/>
          <p:cNvSpPr>
            <a:spLocks noChangeArrowheads="1"/>
          </p:cNvSpPr>
          <p:nvPr/>
        </p:nvSpPr>
        <p:spPr bwMode="auto">
          <a:xfrm>
            <a:off x="2286000" y="5645150"/>
            <a:ext cx="990600" cy="301625"/>
          </a:xfrm>
          <a:prstGeom prst="rect">
            <a:avLst/>
          </a:prstGeom>
          <a:noFill/>
          <a:ln w="9525">
            <a:noFill/>
            <a:miter lim="800000"/>
            <a:headEnd/>
            <a:tailEnd/>
          </a:ln>
        </p:spPr>
        <p:txBody>
          <a:bodyPr lIns="90488" tIns="44450" rIns="90488" bIns="44450">
            <a:spAutoFit/>
          </a:bodyPr>
          <a:lstStyle/>
          <a:p>
            <a:pPr eaLnBrk="0" hangingPunct="0">
              <a:spcBef>
                <a:spcPct val="50000"/>
              </a:spcBef>
            </a:pPr>
            <a:r>
              <a:rPr lang="en-US" sz="1400"/>
              <a:t>Reject H</a:t>
            </a:r>
            <a:r>
              <a:rPr lang="en-US" sz="1400" baseline="-25000"/>
              <a:t>0</a:t>
            </a:r>
          </a:p>
        </p:txBody>
      </p:sp>
      <p:sp>
        <p:nvSpPr>
          <p:cNvPr id="65554" name="Rectangle 18"/>
          <p:cNvSpPr>
            <a:spLocks noChangeArrowheads="1"/>
          </p:cNvSpPr>
          <p:nvPr/>
        </p:nvSpPr>
        <p:spPr bwMode="auto">
          <a:xfrm>
            <a:off x="685800" y="5645150"/>
            <a:ext cx="914400" cy="450850"/>
          </a:xfrm>
          <a:prstGeom prst="rect">
            <a:avLst/>
          </a:prstGeom>
          <a:noFill/>
          <a:ln w="9525">
            <a:noFill/>
            <a:miter lim="800000"/>
            <a:headEnd/>
            <a:tailEnd/>
          </a:ln>
        </p:spPr>
        <p:txBody>
          <a:bodyPr lIns="90488" tIns="44450" rIns="90488" bIns="44450">
            <a:spAutoFit/>
          </a:bodyPr>
          <a:lstStyle/>
          <a:p>
            <a:pPr eaLnBrk="0" hangingPunct="0">
              <a:spcBef>
                <a:spcPct val="50000"/>
              </a:spcBef>
            </a:pPr>
            <a:r>
              <a:rPr lang="en-US" sz="1400"/>
              <a:t>Do not </a:t>
            </a:r>
          </a:p>
          <a:p>
            <a:pPr eaLnBrk="0" hangingPunct="0">
              <a:lnSpc>
                <a:spcPct val="20000"/>
              </a:lnSpc>
              <a:spcBef>
                <a:spcPct val="50000"/>
              </a:spcBef>
            </a:pPr>
            <a:r>
              <a:rPr lang="en-US" sz="1400"/>
              <a:t>reject H</a:t>
            </a:r>
            <a:r>
              <a:rPr lang="en-US" sz="1400" baseline="-25000"/>
              <a:t>0</a:t>
            </a:r>
          </a:p>
        </p:txBody>
      </p:sp>
      <p:sp>
        <p:nvSpPr>
          <p:cNvPr id="65555" name="Freeform 19"/>
          <p:cNvSpPr>
            <a:spLocks/>
          </p:cNvSpPr>
          <p:nvPr/>
        </p:nvSpPr>
        <p:spPr bwMode="auto">
          <a:xfrm>
            <a:off x="304800" y="4495800"/>
            <a:ext cx="3276600" cy="935038"/>
          </a:xfrm>
          <a:custGeom>
            <a:avLst/>
            <a:gdLst>
              <a:gd name="T0" fmla="*/ 0 w 3492"/>
              <a:gd name="T1" fmla="*/ 2147483647 h 1021"/>
              <a:gd name="T2" fmla="*/ 2147483647 w 3492"/>
              <a:gd name="T3" fmla="*/ 2147483647 h 1021"/>
              <a:gd name="T4" fmla="*/ 2147483647 w 3492"/>
              <a:gd name="T5" fmla="*/ 2147483647 h 1021"/>
              <a:gd name="T6" fmla="*/ 2147483647 w 3492"/>
              <a:gd name="T7" fmla="*/ 2147483647 h 1021"/>
              <a:gd name="T8" fmla="*/ 2147483647 w 3492"/>
              <a:gd name="T9" fmla="*/ 2147483647 h 1021"/>
              <a:gd name="T10" fmla="*/ 0 60000 65536"/>
              <a:gd name="T11" fmla="*/ 0 60000 65536"/>
              <a:gd name="T12" fmla="*/ 0 60000 65536"/>
              <a:gd name="T13" fmla="*/ 0 60000 65536"/>
              <a:gd name="T14" fmla="*/ 0 60000 65536"/>
              <a:gd name="T15" fmla="*/ 0 w 3492"/>
              <a:gd name="T16" fmla="*/ 0 h 1021"/>
              <a:gd name="T17" fmla="*/ 3492 w 3492"/>
              <a:gd name="T18" fmla="*/ 1021 h 1021"/>
            </a:gdLst>
            <a:ahLst/>
            <a:cxnLst>
              <a:cxn ang="T10">
                <a:pos x="T0" y="T1"/>
              </a:cxn>
              <a:cxn ang="T11">
                <a:pos x="T2" y="T3"/>
              </a:cxn>
              <a:cxn ang="T12">
                <a:pos x="T4" y="T5"/>
              </a:cxn>
              <a:cxn ang="T13">
                <a:pos x="T6" y="T7"/>
              </a:cxn>
              <a:cxn ang="T14">
                <a:pos x="T8" y="T9"/>
              </a:cxn>
            </a:cxnLst>
            <a:rect l="T15" t="T16" r="T17" b="T18"/>
            <a:pathLst>
              <a:path w="3492" h="1021">
                <a:moveTo>
                  <a:pt x="0" y="1011"/>
                </a:moveTo>
                <a:cubicBezTo>
                  <a:pt x="27" y="982"/>
                  <a:pt x="43" y="1005"/>
                  <a:pt x="162" y="837"/>
                </a:cubicBezTo>
                <a:cubicBezTo>
                  <a:pt x="281" y="669"/>
                  <a:pt x="453" y="0"/>
                  <a:pt x="714" y="3"/>
                </a:cubicBezTo>
                <a:cubicBezTo>
                  <a:pt x="975" y="6"/>
                  <a:pt x="1265" y="689"/>
                  <a:pt x="1728" y="855"/>
                </a:cubicBezTo>
                <a:cubicBezTo>
                  <a:pt x="2191" y="1021"/>
                  <a:pt x="3125" y="969"/>
                  <a:pt x="3492" y="999"/>
                </a:cubicBezTo>
              </a:path>
            </a:pathLst>
          </a:custGeom>
          <a:noFill/>
          <a:ln w="38100">
            <a:solidFill>
              <a:schemeClr val="folHlink"/>
            </a:solidFill>
            <a:miter lim="800000"/>
            <a:headEnd/>
            <a:tailEnd/>
          </a:ln>
        </p:spPr>
        <p:txBody>
          <a:bodyPr wrap="none"/>
          <a:lstStyle/>
          <a:p>
            <a:endParaRPr lang="en-US"/>
          </a:p>
        </p:txBody>
      </p:sp>
      <p:sp>
        <p:nvSpPr>
          <p:cNvPr id="65556" name="Line 20"/>
          <p:cNvSpPr>
            <a:spLocks noChangeShapeType="1"/>
          </p:cNvSpPr>
          <p:nvPr/>
        </p:nvSpPr>
        <p:spPr bwMode="auto">
          <a:xfrm>
            <a:off x="381000" y="5638800"/>
            <a:ext cx="1371600" cy="0"/>
          </a:xfrm>
          <a:prstGeom prst="line">
            <a:avLst/>
          </a:prstGeom>
          <a:noFill/>
          <a:ln w="19050">
            <a:solidFill>
              <a:schemeClr val="tx1"/>
            </a:solidFill>
            <a:round/>
            <a:headEnd type="triangle" w="med" len="med"/>
            <a:tailEnd type="triangle" w="med" len="med"/>
          </a:ln>
        </p:spPr>
        <p:txBody>
          <a:bodyPr>
            <a:spAutoFit/>
          </a:bodyPr>
          <a:lstStyle/>
          <a:p>
            <a:endParaRPr lang="en-US"/>
          </a:p>
        </p:txBody>
      </p:sp>
      <p:sp>
        <p:nvSpPr>
          <p:cNvPr id="65557" name="Line 21"/>
          <p:cNvSpPr>
            <a:spLocks noChangeShapeType="1"/>
          </p:cNvSpPr>
          <p:nvPr/>
        </p:nvSpPr>
        <p:spPr bwMode="auto">
          <a:xfrm>
            <a:off x="1676400" y="5638800"/>
            <a:ext cx="914400" cy="0"/>
          </a:xfrm>
          <a:prstGeom prst="line">
            <a:avLst/>
          </a:prstGeom>
          <a:noFill/>
          <a:ln w="19050">
            <a:solidFill>
              <a:schemeClr val="tx1"/>
            </a:solidFill>
            <a:round/>
            <a:headEnd type="triangle" w="med" len="med"/>
            <a:tailEnd type="triangle" w="med" len="med"/>
          </a:ln>
        </p:spPr>
        <p:txBody>
          <a:bodyPr>
            <a:spAutoFit/>
          </a:bodyPr>
          <a:lstStyle/>
          <a:p>
            <a:endParaRPr lang="en-US"/>
          </a:p>
        </p:txBody>
      </p:sp>
      <p:sp>
        <p:nvSpPr>
          <p:cNvPr id="65558" name="Slide Number Placeholder 23"/>
          <p:cNvSpPr>
            <a:spLocks noGrp="1"/>
          </p:cNvSpPr>
          <p:nvPr>
            <p:ph type="sldNum" sz="quarter" idx="11"/>
          </p:nvPr>
        </p:nvSpPr>
        <p:spPr>
          <a:noFill/>
        </p:spPr>
        <p:txBody>
          <a:bodyPr/>
          <a:lstStyle/>
          <a:p>
            <a:r>
              <a:rPr lang="en-US" smtClean="0">
                <a:latin typeface="Arial" charset="0"/>
                <a:cs typeface="Arial" charset="0"/>
              </a:rPr>
              <a:t>Ch. 15-</a:t>
            </a:r>
            <a:fld id="{00B99E17-F350-4FB2-8516-8DE2F3F06813}" type="slidenum">
              <a:rPr lang="en-US" smtClean="0">
                <a:latin typeface="Arial" charset="0"/>
                <a:cs typeface="Arial" charset="0"/>
              </a:rPr>
              <a:pPr/>
              <a:t>37</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3"/>
          <p:cNvSpPr>
            <a:spLocks noGrp="1" noChangeArrowheads="1"/>
          </p:cNvSpPr>
          <p:nvPr>
            <p:ph type="title"/>
          </p:nvPr>
        </p:nvSpPr>
        <p:spPr>
          <a:xfrm>
            <a:off x="990600" y="360363"/>
            <a:ext cx="7793038" cy="838200"/>
          </a:xfrm>
        </p:spPr>
        <p:txBody>
          <a:bodyPr/>
          <a:lstStyle/>
          <a:p>
            <a:pPr eaLnBrk="1" hangingPunct="1">
              <a:lnSpc>
                <a:spcPct val="80000"/>
              </a:lnSpc>
            </a:pPr>
            <a:r>
              <a:rPr lang="en-US" smtClean="0"/>
              <a:t>Kruskal-Wallis Example</a:t>
            </a:r>
          </a:p>
        </p:txBody>
      </p:sp>
      <p:sp>
        <p:nvSpPr>
          <p:cNvPr id="66562" name="Rectangle 2"/>
          <p:cNvSpPr>
            <a:spLocks noGrp="1" noChangeArrowheads="1"/>
          </p:cNvSpPr>
          <p:nvPr>
            <p:ph idx="1"/>
          </p:nvPr>
        </p:nvSpPr>
        <p:spPr>
          <a:xfrm>
            <a:off x="841375" y="1673225"/>
            <a:ext cx="5927725" cy="1090613"/>
          </a:xfrm>
        </p:spPr>
        <p:txBody>
          <a:bodyPr/>
          <a:lstStyle/>
          <a:p>
            <a:pPr eaLnBrk="1" hangingPunct="1"/>
            <a:r>
              <a:rPr lang="en-US" smtClean="0"/>
              <a:t>Do different departments have different class sizes?  </a:t>
            </a:r>
          </a:p>
        </p:txBody>
      </p:sp>
      <p:sp>
        <p:nvSpPr>
          <p:cNvPr id="66563"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graphicFrame>
        <p:nvGraphicFramePr>
          <p:cNvPr id="349188" name="Group 4"/>
          <p:cNvGraphicFramePr>
            <a:graphicFrameLocks noGrp="1"/>
          </p:cNvGraphicFramePr>
          <p:nvPr/>
        </p:nvGraphicFramePr>
        <p:xfrm>
          <a:off x="1169988" y="2770188"/>
          <a:ext cx="5410200" cy="2620962"/>
        </p:xfrm>
        <a:graphic>
          <a:graphicData uri="http://schemas.openxmlformats.org/drawingml/2006/table">
            <a:tbl>
              <a:tblPr/>
              <a:tblGrid>
                <a:gridCol w="1828800"/>
                <a:gridCol w="1752600"/>
                <a:gridCol w="1828800"/>
              </a:tblGrid>
              <a:tr h="762000">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Class size (Math, M)</a:t>
                      </a:r>
                      <a:endParaRPr kumimoji="0" lang="en-US" sz="2000" b="0" i="0" u="none" strike="noStrike" cap="none" normalizeH="0" baseline="-25000" dirty="0" smtClean="0">
                        <a:ln>
                          <a:noFill/>
                        </a:ln>
                        <a:solidFill>
                          <a:schemeClr val="tx1"/>
                        </a:solidFill>
                        <a:effectLst/>
                        <a:latin typeface="Arial" pitchFamily="34"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4D9FE"/>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Class size (English, 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4D9FE"/>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Class size (Biology, 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4D9FE"/>
                    </a:solidFill>
                  </a:tcPr>
                </a:tc>
              </a:tr>
              <a:tr h="1085850">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23</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41</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54</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78</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66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55</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60</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72</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45</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chemeClr val="tx1"/>
                          </a:solidFill>
                          <a:effectLst/>
                          <a:latin typeface="Arial" pitchFamily="34" charset="0"/>
                        </a:rPr>
                        <a:t>30</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chemeClr val="tx1"/>
                          </a:solidFill>
                          <a:effectLst/>
                          <a:latin typeface="Arial" pitchFamily="34" charset="0"/>
                        </a:rPr>
                        <a:t>40</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chemeClr val="tx1"/>
                          </a:solidFill>
                          <a:effectLst/>
                          <a:latin typeface="Arial" pitchFamily="34" charset="0"/>
                        </a:rPr>
                        <a:t>18</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chemeClr val="tx1"/>
                          </a:solidFill>
                          <a:effectLst/>
                          <a:latin typeface="Arial" pitchFamily="34" charset="0"/>
                        </a:rPr>
                        <a:t>34</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chemeClr val="tx1"/>
                          </a:solidFill>
                          <a:effectLst/>
                          <a:latin typeface="Arial" pitchFamily="34" charset="0"/>
                        </a:rPr>
                        <a:t>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r>
            </a:tbl>
          </a:graphicData>
        </a:graphic>
      </p:graphicFrame>
      <p:pic>
        <p:nvPicPr>
          <p:cNvPr id="66578" name="Picture 18" descr="j0155901[1]"/>
          <p:cNvPicPr>
            <a:picLocks noChangeAspect="1" noChangeArrowheads="1"/>
          </p:cNvPicPr>
          <p:nvPr/>
        </p:nvPicPr>
        <p:blipFill>
          <a:blip r:embed="rId2"/>
          <a:srcRect/>
          <a:stretch>
            <a:fillRect/>
          </a:stretch>
        </p:blipFill>
        <p:spPr bwMode="auto">
          <a:xfrm>
            <a:off x="152400" y="5181600"/>
            <a:ext cx="1724025" cy="1123950"/>
          </a:xfrm>
          <a:prstGeom prst="rect">
            <a:avLst/>
          </a:prstGeom>
          <a:noFill/>
          <a:ln w="9525">
            <a:noFill/>
            <a:miter lim="800000"/>
            <a:headEnd/>
            <a:tailEnd/>
          </a:ln>
        </p:spPr>
      </p:pic>
      <p:sp>
        <p:nvSpPr>
          <p:cNvPr id="66579" name="Slide Number Placeholder 7"/>
          <p:cNvSpPr>
            <a:spLocks noGrp="1"/>
          </p:cNvSpPr>
          <p:nvPr>
            <p:ph type="sldNum" sz="quarter" idx="11"/>
          </p:nvPr>
        </p:nvSpPr>
        <p:spPr>
          <a:noFill/>
        </p:spPr>
        <p:txBody>
          <a:bodyPr/>
          <a:lstStyle/>
          <a:p>
            <a:r>
              <a:rPr lang="en-US" smtClean="0">
                <a:latin typeface="Arial" charset="0"/>
                <a:cs typeface="Arial" charset="0"/>
              </a:rPr>
              <a:t>Ch. 15-</a:t>
            </a:r>
            <a:fld id="{CF9F04DD-8F90-43D2-8734-406AA168CF3C}" type="slidenum">
              <a:rPr lang="en-US" smtClean="0">
                <a:latin typeface="Arial" charset="0"/>
                <a:cs typeface="Arial" charset="0"/>
              </a:rPr>
              <a:pPr/>
              <a:t>38</a:t>
            </a:fld>
            <a:endParaRPr lang="en-US" smtClean="0">
              <a:latin typeface="Arial" charset="0"/>
              <a:cs typeface="Arial" charset="0"/>
            </a:endParaRPr>
          </a:p>
        </p:txBody>
      </p:sp>
      <p:graphicFrame>
        <p:nvGraphicFramePr>
          <p:cNvPr id="10" name="Group 4"/>
          <p:cNvGraphicFramePr>
            <a:graphicFrameLocks noGrp="1"/>
          </p:cNvGraphicFramePr>
          <p:nvPr/>
        </p:nvGraphicFramePr>
        <p:xfrm>
          <a:off x="7315200" y="1454150"/>
          <a:ext cx="1603375" cy="4973638"/>
        </p:xfrm>
        <a:graphic>
          <a:graphicData uri="http://schemas.openxmlformats.org/drawingml/2006/table">
            <a:tbl>
              <a:tblPr/>
              <a:tblGrid>
                <a:gridCol w="801624"/>
                <a:gridCol w="801624"/>
              </a:tblGrid>
              <a:tr h="542544">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Size</a:t>
                      </a:r>
                      <a:endParaRPr kumimoji="0" lang="en-US" sz="1600" b="0" i="0" u="none" strike="noStrike" cap="none" normalizeH="0" baseline="-25000" dirty="0" smtClean="0">
                        <a:ln>
                          <a:noFill/>
                        </a:ln>
                        <a:solidFill>
                          <a:schemeClr val="tx1"/>
                        </a:solidFill>
                        <a:effectLst/>
                        <a:latin typeface="Arial" pitchFamily="34"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4D9FE"/>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sz="1600" b="0" i="0" u="none" strike="noStrike" cap="none" normalizeH="0" baseline="0" dirty="0" smtClean="0">
                          <a:ln>
                            <a:noFill/>
                          </a:ln>
                          <a:solidFill>
                            <a:schemeClr val="tx1"/>
                          </a:solidFill>
                          <a:effectLst/>
                          <a:latin typeface="Arial" pitchFamily="34" charset="0"/>
                        </a:rPr>
                        <a:t>Rank</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4D9FE"/>
                    </a:solidFill>
                  </a:tcPr>
                </a:tc>
              </a:tr>
              <a:tr h="1085850">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sz="1600" b="1" i="0" u="none" strike="noStrike" cap="none" normalizeH="0" baseline="0" dirty="0" smtClean="0">
                          <a:ln>
                            <a:noFill/>
                          </a:ln>
                          <a:solidFill>
                            <a:schemeClr val="tx1"/>
                          </a:solidFill>
                          <a:effectLst/>
                          <a:latin typeface="Arial" pitchFamily="34" charset="0"/>
                        </a:rPr>
                        <a:t>18</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rgbClr val="0000FF"/>
                          </a:solidFill>
                          <a:effectLst/>
                          <a:latin typeface="Arial" pitchFamily="34" charset="0"/>
                        </a:rPr>
                        <a:t>23</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30</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34</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sz="1600" b="1" i="0" u="none" strike="noStrike" cap="none" normalizeH="0" baseline="0" dirty="0" smtClean="0">
                          <a:ln>
                            <a:noFill/>
                          </a:ln>
                          <a:solidFill>
                            <a:schemeClr val="tx1"/>
                          </a:solidFill>
                          <a:effectLst/>
                          <a:latin typeface="Arial" pitchFamily="34" charset="0"/>
                        </a:rPr>
                        <a:t>40</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sz="1600" b="1" i="0" u="none" strike="noStrike" cap="none" normalizeH="0" baseline="0" dirty="0" smtClean="0">
                          <a:ln>
                            <a:noFill/>
                          </a:ln>
                          <a:solidFill>
                            <a:srgbClr val="0000FF"/>
                          </a:solidFill>
                          <a:effectLst/>
                          <a:latin typeface="Arial" pitchFamily="34" charset="0"/>
                        </a:rPr>
                        <a:t>41</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44</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sz="1600" b="1" i="0" u="none" strike="noStrike" cap="none" normalizeH="0" baseline="0" dirty="0" smtClean="0">
                          <a:ln>
                            <a:noFill/>
                          </a:ln>
                          <a:solidFill>
                            <a:schemeClr val="hlink"/>
                          </a:solidFill>
                          <a:effectLst/>
                          <a:latin typeface="Arial" pitchFamily="34" charset="0"/>
                        </a:rPr>
                        <a:t>45</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sz="1600" b="1" i="0" u="none" strike="noStrike" cap="none" normalizeH="0" baseline="0" dirty="0" smtClean="0">
                          <a:ln>
                            <a:noFill/>
                          </a:ln>
                          <a:solidFill>
                            <a:srgbClr val="0000FF"/>
                          </a:solidFill>
                          <a:effectLst/>
                          <a:latin typeface="Arial" pitchFamily="34" charset="0"/>
                        </a:rPr>
                        <a:t>54</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hlink"/>
                          </a:solidFill>
                          <a:effectLst/>
                          <a:latin typeface="Arial" pitchFamily="34" charset="0"/>
                        </a:rPr>
                        <a:t>55</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hlink"/>
                          </a:solidFill>
                          <a:effectLst/>
                          <a:latin typeface="Arial" pitchFamily="34" charset="0"/>
                        </a:rPr>
                        <a:t>60</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sz="1600" b="1" i="0" u="none" strike="noStrike" cap="none" normalizeH="0" baseline="0" dirty="0" smtClean="0">
                          <a:ln>
                            <a:noFill/>
                          </a:ln>
                          <a:solidFill>
                            <a:srgbClr val="0000FF"/>
                          </a:solidFill>
                          <a:effectLst/>
                          <a:latin typeface="Arial" pitchFamily="34" charset="0"/>
                        </a:rPr>
                        <a:t>66</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hlink"/>
                          </a:solidFill>
                          <a:effectLst/>
                          <a:latin typeface="Arial" pitchFamily="34" charset="0"/>
                        </a:rPr>
                        <a:t>70</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sz="1600" b="1" i="0" u="none" strike="noStrike" cap="none" normalizeH="0" baseline="0" dirty="0" smtClean="0">
                          <a:ln>
                            <a:noFill/>
                          </a:ln>
                          <a:solidFill>
                            <a:schemeClr val="hlink"/>
                          </a:solidFill>
                          <a:effectLst/>
                          <a:latin typeface="Arial" pitchFamily="34" charset="0"/>
                        </a:rPr>
                        <a:t>72</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sz="1600" b="1" i="0" u="none" strike="noStrike" cap="none" normalizeH="0" baseline="0" dirty="0" smtClean="0">
                          <a:ln>
                            <a:noFill/>
                          </a:ln>
                          <a:solidFill>
                            <a:srgbClr val="0000FF"/>
                          </a:solidFill>
                          <a:effectLst/>
                          <a:latin typeface="Arial" pitchFamily="34" charset="0"/>
                        </a:rPr>
                        <a:t>78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1</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2</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3</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4</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5</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6</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7</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8</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9</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10</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11</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12</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13</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14</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15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r>
            </a:tbl>
          </a:graphicData>
        </a:graphic>
      </p:graphicFrame>
      <p:sp>
        <p:nvSpPr>
          <p:cNvPr id="66591" name="Right Arrow 2"/>
          <p:cNvSpPr>
            <a:spLocks noChangeArrowheads="1"/>
          </p:cNvSpPr>
          <p:nvPr/>
        </p:nvSpPr>
        <p:spPr bwMode="auto">
          <a:xfrm>
            <a:off x="6729413" y="3867150"/>
            <a:ext cx="476250" cy="366713"/>
          </a:xfrm>
          <a:prstGeom prst="rightArrow">
            <a:avLst>
              <a:gd name="adj1" fmla="val 50000"/>
              <a:gd name="adj2" fmla="val 49952"/>
            </a:avLst>
          </a:prstGeom>
          <a:solidFill>
            <a:schemeClr val="accent1"/>
          </a:solidFill>
          <a:ln w="9525" algn="ctr">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noChangeArrowheads="1"/>
          </p:cNvSpPr>
          <p:nvPr>
            <p:ph type="title"/>
          </p:nvPr>
        </p:nvSpPr>
        <p:spPr>
          <a:xfrm>
            <a:off x="990600" y="360363"/>
            <a:ext cx="7793038" cy="838200"/>
          </a:xfrm>
        </p:spPr>
        <p:txBody>
          <a:bodyPr/>
          <a:lstStyle/>
          <a:p>
            <a:pPr eaLnBrk="1" hangingPunct="1">
              <a:lnSpc>
                <a:spcPct val="80000"/>
              </a:lnSpc>
            </a:pPr>
            <a:r>
              <a:rPr lang="en-US" smtClean="0"/>
              <a:t>Kruskal-Wallis Example</a:t>
            </a:r>
          </a:p>
        </p:txBody>
      </p:sp>
      <p:sp>
        <p:nvSpPr>
          <p:cNvPr id="67586" name="Rectangle 2"/>
          <p:cNvSpPr>
            <a:spLocks noGrp="1" noChangeArrowheads="1"/>
          </p:cNvSpPr>
          <p:nvPr>
            <p:ph idx="1"/>
          </p:nvPr>
        </p:nvSpPr>
        <p:spPr>
          <a:xfrm>
            <a:off x="838200" y="1600200"/>
            <a:ext cx="8001000" cy="1090613"/>
          </a:xfrm>
        </p:spPr>
        <p:txBody>
          <a:bodyPr/>
          <a:lstStyle/>
          <a:p>
            <a:pPr eaLnBrk="1" hangingPunct="1"/>
            <a:r>
              <a:rPr lang="en-US" smtClean="0"/>
              <a:t>Do different departments have different class sizes?  </a:t>
            </a:r>
          </a:p>
        </p:txBody>
      </p:sp>
      <p:sp>
        <p:nvSpPr>
          <p:cNvPr id="67587"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graphicFrame>
        <p:nvGraphicFramePr>
          <p:cNvPr id="350212" name="Group 4"/>
          <p:cNvGraphicFramePr>
            <a:graphicFrameLocks noGrp="1"/>
          </p:cNvGraphicFramePr>
          <p:nvPr/>
        </p:nvGraphicFramePr>
        <p:xfrm>
          <a:off x="609600" y="2667000"/>
          <a:ext cx="8077200" cy="3051175"/>
        </p:xfrm>
        <a:graphic>
          <a:graphicData uri="http://schemas.openxmlformats.org/drawingml/2006/table">
            <a:tbl>
              <a:tblPr/>
              <a:tblGrid>
                <a:gridCol w="1371600"/>
                <a:gridCol w="1143000"/>
                <a:gridCol w="1600200"/>
                <a:gridCol w="1143000"/>
                <a:gridCol w="1600200"/>
                <a:gridCol w="1219200"/>
              </a:tblGrid>
              <a:tr h="762000">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Class size (Math, M)</a:t>
                      </a:r>
                      <a:endParaRPr kumimoji="0" lang="en-US" sz="2000" b="0" i="0" u="none" strike="noStrike" cap="none" normalizeH="0" baseline="-25000" dirty="0" smtClean="0">
                        <a:ln>
                          <a:noFill/>
                        </a:ln>
                        <a:solidFill>
                          <a:schemeClr val="tx1"/>
                        </a:solidFill>
                        <a:effectLst/>
                        <a:latin typeface="Arial" pitchFamily="34"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4D9FE"/>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Ranking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4D9FE"/>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Class size (English, E)</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4D9FE"/>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Ranking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4D9FE"/>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Class size (Biology, 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4D9FE"/>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Ranking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4D9FE"/>
                    </a:solidFill>
                  </a:tcPr>
                </a:tc>
              </a:tr>
              <a:tr h="1085850">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23</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41</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54</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78</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66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2</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6</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9</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15</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55</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60</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72</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45</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70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10</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11</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14</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8</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30</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40</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18</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34</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44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3</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5</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1</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4</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DE0BD"/>
                    </a:solidFill>
                  </a:tcPr>
                </a:tc>
              </a:tr>
              <a:tr h="430213">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000" b="1" i="0" u="none" strike="noStrike" cap="none" normalizeH="0" baseline="0" smtClean="0">
                        <a:ln>
                          <a:noFill/>
                        </a:ln>
                        <a:solidFill>
                          <a:srgbClr val="0000FF"/>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rgbClr val="0000FF"/>
                          </a:solidFill>
                          <a:effectLst/>
                          <a:latin typeface="Arial" pitchFamily="34" charset="0"/>
                          <a:sym typeface="Symbol" pitchFamily="18" charset="2"/>
                        </a:rPr>
                        <a:t> = 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000" b="1" i="0" u="none" strike="noStrike" cap="none" normalizeH="0" baseline="0" smtClean="0">
                        <a:ln>
                          <a:noFill/>
                        </a:ln>
                        <a:solidFill>
                          <a:schemeClr val="hlink"/>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smtClean="0">
                          <a:ln>
                            <a:noFill/>
                          </a:ln>
                          <a:solidFill>
                            <a:schemeClr val="hlink"/>
                          </a:solidFill>
                          <a:effectLst/>
                          <a:latin typeface="Arial" pitchFamily="34" charset="0"/>
                          <a:sym typeface="Symbol" pitchFamily="18" charset="2"/>
                        </a:rPr>
                        <a:t> = 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1" i="0" u="none" strike="noStrike" cap="none" normalizeH="0" baseline="0" dirty="0" smtClean="0">
                          <a:ln>
                            <a:noFill/>
                          </a:ln>
                          <a:solidFill>
                            <a:schemeClr val="tx1"/>
                          </a:solidFill>
                          <a:effectLst/>
                          <a:latin typeface="Arial" pitchFamily="34" charset="0"/>
                          <a:sym typeface="Symbol" pitchFamily="18" charset="2"/>
                        </a:rPr>
                        <a:t> = 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r>
            </a:tbl>
          </a:graphicData>
        </a:graphic>
      </p:graphicFrame>
      <p:pic>
        <p:nvPicPr>
          <p:cNvPr id="67618" name="Picture 54" descr="j0155901[1]"/>
          <p:cNvPicPr>
            <a:picLocks noChangeAspect="1" noChangeArrowheads="1"/>
          </p:cNvPicPr>
          <p:nvPr/>
        </p:nvPicPr>
        <p:blipFill>
          <a:blip r:embed="rId2"/>
          <a:srcRect/>
          <a:stretch>
            <a:fillRect/>
          </a:stretch>
        </p:blipFill>
        <p:spPr bwMode="auto">
          <a:xfrm>
            <a:off x="152400" y="5715000"/>
            <a:ext cx="1219200" cy="795338"/>
          </a:xfrm>
          <a:prstGeom prst="rect">
            <a:avLst/>
          </a:prstGeom>
          <a:noFill/>
          <a:ln w="9525">
            <a:noFill/>
            <a:miter lim="800000"/>
            <a:headEnd/>
            <a:tailEnd/>
          </a:ln>
        </p:spPr>
      </p:pic>
      <p:sp>
        <p:nvSpPr>
          <p:cNvPr id="67619" name="Slide Number Placeholder 7"/>
          <p:cNvSpPr>
            <a:spLocks noGrp="1"/>
          </p:cNvSpPr>
          <p:nvPr>
            <p:ph type="sldNum" sz="quarter" idx="11"/>
          </p:nvPr>
        </p:nvSpPr>
        <p:spPr>
          <a:noFill/>
        </p:spPr>
        <p:txBody>
          <a:bodyPr/>
          <a:lstStyle/>
          <a:p>
            <a:r>
              <a:rPr lang="en-US" smtClean="0">
                <a:latin typeface="Arial" charset="0"/>
                <a:cs typeface="Arial" charset="0"/>
              </a:rPr>
              <a:t>Ch. 15-</a:t>
            </a:r>
            <a:fld id="{641EB34E-B27C-4488-81B2-8EC4225A603E}" type="slidenum">
              <a:rPr lang="en-US" smtClean="0">
                <a:latin typeface="Arial" charset="0"/>
                <a:cs typeface="Arial" charset="0"/>
              </a:rPr>
              <a:pPr/>
              <a:t>39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3"/>
          <p:cNvPicPr>
            <a:picLocks noChangeAspect="1" noChangeArrowheads="1"/>
          </p:cNvPicPr>
          <p:nvPr/>
        </p:nvPicPr>
        <p:blipFill>
          <a:blip r:embed="rId2"/>
          <a:srcRect/>
          <a:stretch>
            <a:fillRect/>
          </a:stretch>
        </p:blipFill>
        <p:spPr bwMode="auto">
          <a:xfrm>
            <a:off x="950913" y="1965325"/>
            <a:ext cx="3000375" cy="2105025"/>
          </a:xfrm>
          <a:prstGeom prst="rect">
            <a:avLst/>
          </a:prstGeom>
          <a:noFill/>
          <a:ln w="9525">
            <a:noFill/>
            <a:miter lim="800000"/>
            <a:headEnd/>
            <a:tailEnd/>
          </a:ln>
        </p:spPr>
      </p:pic>
      <p:pic>
        <p:nvPicPr>
          <p:cNvPr id="40962" name="Picture 4"/>
          <p:cNvPicPr>
            <a:picLocks noChangeAspect="1" noChangeArrowheads="1"/>
          </p:cNvPicPr>
          <p:nvPr/>
        </p:nvPicPr>
        <p:blipFill>
          <a:blip r:embed="rId3"/>
          <a:srcRect/>
          <a:stretch>
            <a:fillRect/>
          </a:stretch>
        </p:blipFill>
        <p:spPr bwMode="auto">
          <a:xfrm>
            <a:off x="5010150" y="1363663"/>
            <a:ext cx="2952750" cy="3381375"/>
          </a:xfrm>
          <a:prstGeom prst="rect">
            <a:avLst/>
          </a:prstGeom>
          <a:noFill/>
          <a:ln w="9525">
            <a:noFill/>
            <a:miter lim="800000"/>
            <a:headEnd/>
            <a:tailEnd/>
          </a:ln>
        </p:spPr>
      </p:pic>
      <p:sp>
        <p:nvSpPr>
          <p:cNvPr id="40963" name="Rectangle 3"/>
          <p:cNvSpPr>
            <a:spLocks noGrp="1" noChangeArrowheads="1"/>
          </p:cNvSpPr>
          <p:nvPr>
            <p:ph type="title"/>
          </p:nvPr>
        </p:nvSpPr>
        <p:spPr>
          <a:xfrm>
            <a:off x="1143000" y="136525"/>
            <a:ext cx="7793038" cy="1098550"/>
          </a:xfrm>
        </p:spPr>
        <p:txBody>
          <a:bodyPr/>
          <a:lstStyle/>
          <a:p>
            <a:pPr eaLnBrk="1" hangingPunct="1">
              <a:lnSpc>
                <a:spcPct val="80000"/>
              </a:lnSpc>
            </a:pPr>
            <a:r>
              <a:rPr lang="en-US" smtClean="0"/>
              <a:t/>
            </a:r>
            <a:br>
              <a:rPr lang="en-US" smtClean="0"/>
            </a:br>
            <a:r>
              <a:rPr lang="en-US" smtClean="0"/>
              <a:t>Comparison of </a:t>
            </a:r>
            <a:br>
              <a:rPr lang="en-US" smtClean="0"/>
            </a:br>
            <a:r>
              <a:rPr lang="en-US" smtClean="0"/>
              <a:t>Several Population Means</a:t>
            </a:r>
          </a:p>
        </p:txBody>
      </p:sp>
      <p:sp>
        <p:nvSpPr>
          <p:cNvPr id="40964" name="Rectangle 4"/>
          <p:cNvSpPr>
            <a:spLocks noGrp="1" noChangeArrowheads="1"/>
          </p:cNvSpPr>
          <p:nvPr>
            <p:ph idx="1"/>
          </p:nvPr>
        </p:nvSpPr>
        <p:spPr>
          <a:xfrm>
            <a:off x="365125" y="4672013"/>
            <a:ext cx="4206875" cy="1646237"/>
          </a:xfrm>
        </p:spPr>
        <p:txBody>
          <a:bodyPr/>
          <a:lstStyle/>
          <a:p>
            <a:pPr eaLnBrk="1" hangingPunct="1"/>
            <a:r>
              <a:rPr lang="en-US" sz="2400" smtClean="0"/>
              <a:t>Small variation around the sample means compared to the variation among the sample means</a:t>
            </a:r>
          </a:p>
        </p:txBody>
      </p:sp>
      <p:sp>
        <p:nvSpPr>
          <p:cNvPr id="40965"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40966" name="Slide Number Placeholder 7"/>
          <p:cNvSpPr>
            <a:spLocks noGrp="1"/>
          </p:cNvSpPr>
          <p:nvPr>
            <p:ph type="sldNum" sz="quarter" idx="11"/>
          </p:nvPr>
        </p:nvSpPr>
        <p:spPr>
          <a:noFill/>
        </p:spPr>
        <p:txBody>
          <a:bodyPr/>
          <a:lstStyle/>
          <a:p>
            <a:r>
              <a:rPr lang="en-US" smtClean="0">
                <a:latin typeface="Arial" charset="0"/>
                <a:cs typeface="Arial" charset="0"/>
              </a:rPr>
              <a:t>Ch. 15-</a:t>
            </a:r>
            <a:fld id="{FEEBF403-33B4-4637-9241-9109CC1645EF}" type="slidenum">
              <a:rPr lang="en-US" smtClean="0">
                <a:latin typeface="Arial" charset="0"/>
                <a:cs typeface="Arial" charset="0"/>
              </a:rPr>
              <a:pPr/>
              <a:t>4</a:t>
            </a:fld>
            <a:endParaRPr lang="en-US" smtClean="0">
              <a:latin typeface="Arial" charset="0"/>
              <a:cs typeface="Arial" charset="0"/>
            </a:endParaRPr>
          </a:p>
        </p:txBody>
      </p:sp>
      <p:sp>
        <p:nvSpPr>
          <p:cNvPr id="40967" name="Text Box 23"/>
          <p:cNvSpPr txBox="1">
            <a:spLocks noChangeArrowheads="1"/>
          </p:cNvSpPr>
          <p:nvPr/>
        </p:nvSpPr>
        <p:spPr bwMode="auto">
          <a:xfrm>
            <a:off x="7620000" y="1219200"/>
            <a:ext cx="1524000" cy="396875"/>
          </a:xfrm>
          <a:prstGeom prst="rect">
            <a:avLst/>
          </a:prstGeom>
          <a:noFill/>
          <a:ln w="9525">
            <a:noFill/>
            <a:miter lim="800000"/>
            <a:headEnd/>
            <a:tailEnd/>
          </a:ln>
        </p:spPr>
        <p:txBody>
          <a:bodyPr>
            <a:spAutoFit/>
          </a:bodyPr>
          <a:lstStyle/>
          <a:p>
            <a:pPr>
              <a:spcBef>
                <a:spcPct val="50000"/>
              </a:spcBef>
            </a:pPr>
            <a:r>
              <a:rPr lang="en-US" sz="2000" i="1">
                <a:solidFill>
                  <a:schemeClr val="tx2"/>
                </a:solidFill>
              </a:rPr>
              <a:t>(continued)</a:t>
            </a:r>
          </a:p>
        </p:txBody>
      </p:sp>
      <p:sp>
        <p:nvSpPr>
          <p:cNvPr id="40968" name="Rectangle 4"/>
          <p:cNvSpPr txBox="1">
            <a:spLocks noChangeArrowheads="1"/>
          </p:cNvSpPr>
          <p:nvPr/>
        </p:nvSpPr>
        <p:spPr bwMode="auto">
          <a:xfrm>
            <a:off x="4827588" y="4672013"/>
            <a:ext cx="4133850" cy="1646237"/>
          </a:xfrm>
          <a:prstGeom prst="rect">
            <a:avLst/>
          </a:prstGeom>
          <a:noFill/>
          <a:ln w="9525">
            <a:noFill/>
            <a:miter lim="800000"/>
            <a:headEnd/>
            <a:tailEnd/>
          </a:ln>
        </p:spPr>
        <p:txBody>
          <a:bodyPr lIns="85342" tIns="42672" rIns="85342" bIns="42672"/>
          <a:lstStyle/>
          <a:p>
            <a:pPr marL="320675" indent="-320675" defTabSz="852488">
              <a:spcBef>
                <a:spcPct val="20000"/>
              </a:spcBef>
              <a:buClr>
                <a:schemeClr val="folHlink"/>
              </a:buClr>
              <a:buSzPct val="60000"/>
              <a:buFont typeface="Wingdings" pitchFamily="2" charset="2"/>
              <a:buChar char="n"/>
            </a:pPr>
            <a:r>
              <a:rPr lang="en-US"/>
              <a:t>Large variation around the sample means compared to the variation among the sample means</a:t>
            </a:r>
          </a:p>
        </p:txBody>
      </p:sp>
      <p:cxnSp>
        <p:nvCxnSpPr>
          <p:cNvPr id="40969" name="Straight Connector 2"/>
          <p:cNvCxnSpPr>
            <a:cxnSpLocks noChangeShapeType="1"/>
          </p:cNvCxnSpPr>
          <p:nvPr/>
        </p:nvCxnSpPr>
        <p:spPr bwMode="auto">
          <a:xfrm flipH="1">
            <a:off x="4645025" y="1344613"/>
            <a:ext cx="0" cy="5192712"/>
          </a:xfrm>
          <a:prstGeom prst="line">
            <a:avLst/>
          </a:prstGeom>
          <a:noFill/>
          <a:ln w="9525" algn="ctr">
            <a:solidFill>
              <a:schemeClr val="tx1"/>
            </a:solidFill>
            <a:miter lim="800000"/>
            <a:headEnd/>
            <a:tailEnd/>
          </a:ln>
        </p:spPr>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6" name="Rectangle 4"/>
          <p:cNvSpPr>
            <a:spLocks noGrp="1" noChangeArrowheads="1"/>
          </p:cNvSpPr>
          <p:nvPr>
            <p:ph type="title"/>
          </p:nvPr>
        </p:nvSpPr>
        <p:spPr>
          <a:xfrm>
            <a:off x="990600" y="360363"/>
            <a:ext cx="7793038" cy="838200"/>
          </a:xfrm>
        </p:spPr>
        <p:txBody>
          <a:bodyPr/>
          <a:lstStyle/>
          <a:p>
            <a:pPr eaLnBrk="1" hangingPunct="1">
              <a:lnSpc>
                <a:spcPct val="80000"/>
              </a:lnSpc>
            </a:pPr>
            <a:r>
              <a:rPr lang="en-US" smtClean="0"/>
              <a:t>Kruskal-Wallis Example</a:t>
            </a:r>
          </a:p>
        </p:txBody>
      </p:sp>
      <p:sp>
        <p:nvSpPr>
          <p:cNvPr id="23577" name="Rectangle 2"/>
          <p:cNvSpPr>
            <a:spLocks noGrp="1" noChangeArrowheads="1"/>
          </p:cNvSpPr>
          <p:nvPr>
            <p:ph idx="1"/>
          </p:nvPr>
        </p:nvSpPr>
        <p:spPr>
          <a:xfrm>
            <a:off x="1060450" y="3246438"/>
            <a:ext cx="3733800" cy="671512"/>
          </a:xfrm>
        </p:spPr>
        <p:txBody>
          <a:bodyPr/>
          <a:lstStyle/>
          <a:p>
            <a:pPr eaLnBrk="1" hangingPunct="1"/>
            <a:r>
              <a:rPr lang="en-US" smtClean="0"/>
              <a:t>The W statistic is</a:t>
            </a:r>
          </a:p>
        </p:txBody>
      </p:sp>
      <p:sp>
        <p:nvSpPr>
          <p:cNvPr id="23578"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23579" name="Text Box 3"/>
          <p:cNvSpPr txBox="1">
            <a:spLocks noChangeArrowheads="1"/>
          </p:cNvSpPr>
          <p:nvPr/>
        </p:nvSpPr>
        <p:spPr bwMode="auto">
          <a:xfrm>
            <a:off x="7543800" y="1219200"/>
            <a:ext cx="1474788" cy="396875"/>
          </a:xfrm>
          <a:prstGeom prst="rect">
            <a:avLst/>
          </a:prstGeom>
          <a:noFill/>
          <a:ln w="9525">
            <a:noFill/>
            <a:miter lim="800000"/>
            <a:headEnd/>
            <a:tailEnd/>
          </a:ln>
        </p:spPr>
        <p:txBody>
          <a:bodyPr wrap="none">
            <a:spAutoFit/>
          </a:bodyPr>
          <a:lstStyle/>
          <a:p>
            <a:r>
              <a:rPr lang="en-US" sz="2000" i="1">
                <a:solidFill>
                  <a:schemeClr val="tx2"/>
                </a:solidFill>
              </a:rPr>
              <a:t>(continued)</a:t>
            </a:r>
          </a:p>
        </p:txBody>
      </p:sp>
      <p:graphicFrame>
        <p:nvGraphicFramePr>
          <p:cNvPr id="23574" name="Object 22"/>
          <p:cNvGraphicFramePr>
            <a:graphicFrameLocks noChangeAspect="1"/>
          </p:cNvGraphicFramePr>
          <p:nvPr/>
        </p:nvGraphicFramePr>
        <p:xfrm>
          <a:off x="1387475" y="3959225"/>
          <a:ext cx="6807200" cy="2006600"/>
        </p:xfrm>
        <a:graphic>
          <a:graphicData uri="http://schemas.openxmlformats.org/presentationml/2006/ole">
            <p:oleObj spid="_x0000_s23574" name="Equation" r:id="rId3" imgW="3530600" imgH="1041400" progId="Equation.3">
              <p:embed/>
            </p:oleObj>
          </a:graphicData>
        </a:graphic>
      </p:graphicFrame>
      <p:graphicFrame>
        <p:nvGraphicFramePr>
          <p:cNvPr id="23575" name="Object 23"/>
          <p:cNvGraphicFramePr>
            <a:graphicFrameLocks noChangeAspect="1"/>
          </p:cNvGraphicFramePr>
          <p:nvPr/>
        </p:nvGraphicFramePr>
        <p:xfrm>
          <a:off x="1779588" y="1828800"/>
          <a:ext cx="5727700" cy="1114425"/>
        </p:xfrm>
        <a:graphic>
          <a:graphicData uri="http://schemas.openxmlformats.org/presentationml/2006/ole">
            <p:oleObj spid="_x0000_s23575" name="Equation" r:id="rId4" imgW="2616200" imgH="508000" progId="Equation.3">
              <p:embed/>
            </p:oleObj>
          </a:graphicData>
        </a:graphic>
      </p:graphicFrame>
      <p:pic>
        <p:nvPicPr>
          <p:cNvPr id="23580" name="Picture 7" descr="j0155901[1]"/>
          <p:cNvPicPr>
            <a:picLocks noChangeAspect="1" noChangeArrowheads="1"/>
          </p:cNvPicPr>
          <p:nvPr/>
        </p:nvPicPr>
        <p:blipFill>
          <a:blip r:embed="rId5"/>
          <a:srcRect/>
          <a:stretch>
            <a:fillRect/>
          </a:stretch>
        </p:blipFill>
        <p:spPr bwMode="auto">
          <a:xfrm>
            <a:off x="152400" y="5715000"/>
            <a:ext cx="1219200" cy="795338"/>
          </a:xfrm>
          <a:prstGeom prst="rect">
            <a:avLst/>
          </a:prstGeom>
          <a:noFill/>
          <a:ln w="9525">
            <a:noFill/>
            <a:miter lim="800000"/>
            <a:headEnd/>
            <a:tailEnd/>
          </a:ln>
        </p:spPr>
      </p:pic>
      <p:sp>
        <p:nvSpPr>
          <p:cNvPr id="23581" name="Slide Number Placeholder 9"/>
          <p:cNvSpPr>
            <a:spLocks noGrp="1"/>
          </p:cNvSpPr>
          <p:nvPr>
            <p:ph type="sldNum" sz="quarter" idx="11"/>
          </p:nvPr>
        </p:nvSpPr>
        <p:spPr>
          <a:noFill/>
        </p:spPr>
        <p:txBody>
          <a:bodyPr/>
          <a:lstStyle/>
          <a:p>
            <a:r>
              <a:rPr lang="en-US" smtClean="0">
                <a:latin typeface="Arial" charset="0"/>
                <a:cs typeface="Arial" charset="0"/>
              </a:rPr>
              <a:t>Ch. 15-</a:t>
            </a:r>
            <a:fld id="{28EA64A6-E1B0-41C4-9B66-B32D486A7E1B}" type="slidenum">
              <a:rPr lang="en-US" smtClean="0">
                <a:latin typeface="Arial" charset="0"/>
                <a:cs typeface="Arial" charset="0"/>
              </a:rPr>
              <a:pPr/>
              <a:t>40</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00" name="Rectangle 2"/>
          <p:cNvSpPr>
            <a:spLocks noChangeArrowheads="1"/>
          </p:cNvSpPr>
          <p:nvPr/>
        </p:nvSpPr>
        <p:spPr bwMode="auto">
          <a:xfrm>
            <a:off x="1905000" y="4114800"/>
            <a:ext cx="5562600" cy="1295400"/>
          </a:xfrm>
          <a:prstGeom prst="rect">
            <a:avLst/>
          </a:prstGeom>
          <a:solidFill>
            <a:srgbClr val="FDE0BD"/>
          </a:solidFill>
          <a:ln w="9525" algn="ctr">
            <a:solidFill>
              <a:schemeClr val="tx1"/>
            </a:solidFill>
            <a:miter lim="800000"/>
            <a:headEnd/>
            <a:tailEnd/>
          </a:ln>
        </p:spPr>
        <p:txBody>
          <a:bodyPr wrap="none" anchor="ctr"/>
          <a:lstStyle/>
          <a:p>
            <a:pPr algn="ctr"/>
            <a:endParaRPr lang="en-US"/>
          </a:p>
        </p:txBody>
      </p:sp>
      <p:sp>
        <p:nvSpPr>
          <p:cNvPr id="24601" name="Rectangle 5"/>
          <p:cNvSpPr>
            <a:spLocks noGrp="1" noChangeArrowheads="1"/>
          </p:cNvSpPr>
          <p:nvPr>
            <p:ph type="title"/>
          </p:nvPr>
        </p:nvSpPr>
        <p:spPr>
          <a:xfrm>
            <a:off x="990600" y="360363"/>
            <a:ext cx="7793038" cy="838200"/>
          </a:xfrm>
        </p:spPr>
        <p:txBody>
          <a:bodyPr/>
          <a:lstStyle/>
          <a:p>
            <a:pPr eaLnBrk="1" hangingPunct="1">
              <a:lnSpc>
                <a:spcPct val="80000"/>
              </a:lnSpc>
            </a:pPr>
            <a:r>
              <a:rPr lang="en-US" smtClean="0"/>
              <a:t>Kruskal-Wallis Example</a:t>
            </a:r>
          </a:p>
        </p:txBody>
      </p:sp>
      <p:sp>
        <p:nvSpPr>
          <p:cNvPr id="24602" name="Rectangle 3"/>
          <p:cNvSpPr>
            <a:spLocks noGrp="1" noChangeArrowheads="1"/>
          </p:cNvSpPr>
          <p:nvPr>
            <p:ph idx="1"/>
          </p:nvPr>
        </p:nvSpPr>
        <p:spPr>
          <a:xfrm>
            <a:off x="1219200" y="4267200"/>
            <a:ext cx="6351588" cy="1524000"/>
          </a:xfrm>
        </p:spPr>
        <p:txBody>
          <a:bodyPr/>
          <a:lstStyle/>
          <a:p>
            <a:pPr eaLnBrk="1" hangingPunct="1">
              <a:buFont typeface="Wingdings" pitchFamily="2" charset="2"/>
              <a:buNone/>
            </a:pPr>
            <a:r>
              <a:rPr lang="en-US" smtClean="0"/>
              <a:t>		Since  </a:t>
            </a:r>
            <a:r>
              <a:rPr lang="en-US" smtClean="0">
                <a:solidFill>
                  <a:srgbClr val="0000FF"/>
                </a:solidFill>
              </a:rPr>
              <a:t>H = 6.72 </a:t>
            </a:r>
            <a:r>
              <a:rPr lang="en-US" b="1" smtClean="0"/>
              <a:t>&gt;</a:t>
            </a:r>
            <a:r>
              <a:rPr lang="en-US" b="1" smtClean="0">
                <a:solidFill>
                  <a:schemeClr val="folHlink"/>
                </a:solidFill>
              </a:rPr>
              <a:t>   </a:t>
            </a:r>
            <a:r>
              <a:rPr lang="en-US" smtClean="0">
                <a:solidFill>
                  <a:schemeClr val="folHlink"/>
                </a:solidFill>
              </a:rPr>
              <a:t>                     ,</a:t>
            </a:r>
          </a:p>
          <a:p>
            <a:pPr eaLnBrk="1" hangingPunct="1">
              <a:buFont typeface="Wingdings" pitchFamily="2" charset="2"/>
              <a:buNone/>
            </a:pPr>
            <a:r>
              <a:rPr lang="en-US" smtClean="0"/>
              <a:t>			    reject H</a:t>
            </a:r>
            <a:r>
              <a:rPr lang="en-US" baseline="-25000" smtClean="0"/>
              <a:t>0</a:t>
            </a:r>
            <a:endParaRPr lang="en-US" smtClean="0">
              <a:sym typeface="Symbol" pitchFamily="18" charset="2"/>
            </a:endParaRPr>
          </a:p>
        </p:txBody>
      </p:sp>
      <p:sp>
        <p:nvSpPr>
          <p:cNvPr id="24603"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24604" name="Text Box 4"/>
          <p:cNvSpPr txBox="1">
            <a:spLocks noChangeArrowheads="1"/>
          </p:cNvSpPr>
          <p:nvPr/>
        </p:nvSpPr>
        <p:spPr bwMode="auto">
          <a:xfrm>
            <a:off x="7543800" y="1219200"/>
            <a:ext cx="1474788" cy="396875"/>
          </a:xfrm>
          <a:prstGeom prst="rect">
            <a:avLst/>
          </a:prstGeom>
          <a:noFill/>
          <a:ln w="9525">
            <a:noFill/>
            <a:miter lim="800000"/>
            <a:headEnd/>
            <a:tailEnd/>
          </a:ln>
        </p:spPr>
        <p:txBody>
          <a:bodyPr wrap="none">
            <a:spAutoFit/>
          </a:bodyPr>
          <a:lstStyle/>
          <a:p>
            <a:r>
              <a:rPr lang="en-US" sz="2000" i="1">
                <a:solidFill>
                  <a:schemeClr val="tx2"/>
                </a:solidFill>
              </a:rPr>
              <a:t>(continued)</a:t>
            </a:r>
          </a:p>
        </p:txBody>
      </p:sp>
      <p:graphicFrame>
        <p:nvGraphicFramePr>
          <p:cNvPr id="24598" name="Object 22"/>
          <p:cNvGraphicFramePr>
            <a:graphicFrameLocks noChangeAspect="1"/>
          </p:cNvGraphicFramePr>
          <p:nvPr/>
        </p:nvGraphicFramePr>
        <p:xfrm>
          <a:off x="3487738" y="3048000"/>
          <a:ext cx="2389187" cy="630238"/>
        </p:xfrm>
        <a:graphic>
          <a:graphicData uri="http://schemas.openxmlformats.org/presentationml/2006/ole">
            <p:oleObj spid="_x0000_s24598" name="Equation" r:id="rId3" imgW="914400" imgH="241300" progId="Equation.3">
              <p:embed/>
            </p:oleObj>
          </a:graphicData>
        </a:graphic>
      </p:graphicFrame>
      <p:sp>
        <p:nvSpPr>
          <p:cNvPr id="24605" name="Rectangle 7"/>
          <p:cNvSpPr>
            <a:spLocks noChangeArrowheads="1"/>
          </p:cNvSpPr>
          <p:nvPr/>
        </p:nvSpPr>
        <p:spPr bwMode="auto">
          <a:xfrm>
            <a:off x="762000" y="1600200"/>
            <a:ext cx="8077200" cy="1524000"/>
          </a:xfrm>
          <a:prstGeom prst="rect">
            <a:avLst/>
          </a:prstGeom>
          <a:noFill/>
          <a:ln w="9525">
            <a:noFill/>
            <a:miter lim="800000"/>
            <a:headEnd/>
            <a:tailEnd/>
          </a:ln>
        </p:spPr>
        <p:txBody>
          <a:bodyPr lIns="85342" tIns="42672" rIns="85342" bIns="42672"/>
          <a:lstStyle/>
          <a:p>
            <a:pPr marL="320675" indent="-320675" defTabSz="852488">
              <a:spcBef>
                <a:spcPct val="20000"/>
              </a:spcBef>
              <a:buClr>
                <a:schemeClr val="folHlink"/>
              </a:buClr>
              <a:buFont typeface="Wingdings" pitchFamily="2" charset="2"/>
              <a:buChar char="§"/>
            </a:pPr>
            <a:r>
              <a:rPr lang="en-US" sz="2800"/>
              <a:t>Compare  </a:t>
            </a:r>
            <a:r>
              <a:rPr lang="en-US" sz="2800">
                <a:solidFill>
                  <a:srgbClr val="0000FF"/>
                </a:solidFill>
              </a:rPr>
              <a:t>W = 6.72  </a:t>
            </a:r>
            <a:r>
              <a:rPr lang="en-US" sz="2800"/>
              <a:t>to the critical value from the chi-square distribution for  3 – 1 = 2  degrees of freedom and </a:t>
            </a:r>
            <a:r>
              <a:rPr lang="en-US" sz="2800">
                <a:sym typeface="Symbol" pitchFamily="18" charset="2"/>
              </a:rPr>
              <a:t> = .05:</a:t>
            </a:r>
          </a:p>
        </p:txBody>
      </p:sp>
      <p:graphicFrame>
        <p:nvGraphicFramePr>
          <p:cNvPr id="24599" name="Object 23"/>
          <p:cNvGraphicFramePr>
            <a:graphicFrameLocks noChangeAspect="1"/>
          </p:cNvGraphicFramePr>
          <p:nvPr/>
        </p:nvGraphicFramePr>
        <p:xfrm>
          <a:off x="5046663" y="4270375"/>
          <a:ext cx="2122487" cy="550863"/>
        </p:xfrm>
        <a:graphic>
          <a:graphicData uri="http://schemas.openxmlformats.org/presentationml/2006/ole">
            <p:oleObj spid="_x0000_s24599" name="Equation" r:id="rId4" imgW="927100" imgH="241300" progId="Equation.3">
              <p:embed/>
            </p:oleObj>
          </a:graphicData>
        </a:graphic>
      </p:graphicFrame>
      <p:sp>
        <p:nvSpPr>
          <p:cNvPr id="24606" name="Text Box 9"/>
          <p:cNvSpPr txBox="1">
            <a:spLocks noChangeArrowheads="1"/>
          </p:cNvSpPr>
          <p:nvPr/>
        </p:nvSpPr>
        <p:spPr bwMode="auto">
          <a:xfrm>
            <a:off x="1828800" y="5562600"/>
            <a:ext cx="5791200" cy="831850"/>
          </a:xfrm>
          <a:prstGeom prst="rect">
            <a:avLst/>
          </a:prstGeom>
          <a:solidFill>
            <a:srgbClr val="C4D9FE"/>
          </a:solidFill>
          <a:ln w="9525" algn="ctr">
            <a:solidFill>
              <a:schemeClr val="tx1"/>
            </a:solidFill>
            <a:miter lim="800000"/>
            <a:headEnd/>
            <a:tailEnd/>
          </a:ln>
        </p:spPr>
        <p:txBody>
          <a:bodyPr>
            <a:spAutoFit/>
          </a:bodyPr>
          <a:lstStyle/>
          <a:p>
            <a:pPr algn="ctr">
              <a:spcBef>
                <a:spcPct val="50000"/>
              </a:spcBef>
            </a:pPr>
            <a:r>
              <a:rPr lang="en-US"/>
              <a:t>There is sufficient evidence to reject that the population means are all equal</a:t>
            </a:r>
          </a:p>
        </p:txBody>
      </p:sp>
      <p:pic>
        <p:nvPicPr>
          <p:cNvPr id="24607" name="Picture 10" descr="j0155901[1]"/>
          <p:cNvPicPr>
            <a:picLocks noChangeAspect="1" noChangeArrowheads="1"/>
          </p:cNvPicPr>
          <p:nvPr/>
        </p:nvPicPr>
        <p:blipFill>
          <a:blip r:embed="rId5"/>
          <a:srcRect/>
          <a:stretch>
            <a:fillRect/>
          </a:stretch>
        </p:blipFill>
        <p:spPr bwMode="auto">
          <a:xfrm>
            <a:off x="152400" y="5715000"/>
            <a:ext cx="1219200" cy="795338"/>
          </a:xfrm>
          <a:prstGeom prst="rect">
            <a:avLst/>
          </a:prstGeom>
          <a:noFill/>
          <a:ln w="9525">
            <a:noFill/>
            <a:miter lim="800000"/>
            <a:headEnd/>
            <a:tailEnd/>
          </a:ln>
        </p:spPr>
      </p:pic>
      <p:sp>
        <p:nvSpPr>
          <p:cNvPr id="24608" name="Slide Number Placeholder 12"/>
          <p:cNvSpPr>
            <a:spLocks noGrp="1"/>
          </p:cNvSpPr>
          <p:nvPr>
            <p:ph type="sldNum" sz="quarter" idx="11"/>
          </p:nvPr>
        </p:nvSpPr>
        <p:spPr>
          <a:noFill/>
        </p:spPr>
        <p:txBody>
          <a:bodyPr/>
          <a:lstStyle/>
          <a:p>
            <a:r>
              <a:rPr lang="en-US" smtClean="0">
                <a:latin typeface="Arial" charset="0"/>
                <a:cs typeface="Arial" charset="0"/>
              </a:rPr>
              <a:t>Ch. 15-</a:t>
            </a:r>
            <a:fld id="{2EC0ACF0-277C-463B-BE67-9ED50DC7A21A}" type="slidenum">
              <a:rPr lang="en-US" smtClean="0">
                <a:latin typeface="Arial" charset="0"/>
                <a:cs typeface="Arial" charset="0"/>
              </a:rPr>
              <a:pPr/>
              <a:t>41</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370013" y="209550"/>
            <a:ext cx="7078662" cy="990600"/>
          </a:xfrm>
        </p:spPr>
        <p:txBody>
          <a:bodyPr/>
          <a:lstStyle/>
          <a:p>
            <a:pPr eaLnBrk="1" hangingPunct="1"/>
            <a:r>
              <a:rPr lang="en-US" smtClean="0"/>
              <a:t>Two-Way Analysis of Variance</a:t>
            </a:r>
          </a:p>
        </p:txBody>
      </p:sp>
      <p:sp>
        <p:nvSpPr>
          <p:cNvPr id="51203" name="Rectangle 3"/>
          <p:cNvSpPr>
            <a:spLocks noGrp="1" noChangeArrowheads="1"/>
          </p:cNvSpPr>
          <p:nvPr>
            <p:ph idx="1"/>
          </p:nvPr>
        </p:nvSpPr>
        <p:spPr>
          <a:xfrm>
            <a:off x="990600" y="1752600"/>
            <a:ext cx="7567613" cy="4114800"/>
          </a:xfrm>
        </p:spPr>
        <p:txBody>
          <a:bodyPr/>
          <a:lstStyle/>
          <a:p>
            <a:pPr marL="0" indent="0">
              <a:buFont typeface="Wingdings" pitchFamily="2" charset="2"/>
              <a:buNone/>
              <a:defRPr/>
            </a:pPr>
            <a:r>
              <a:rPr lang="en-US" dirty="0" smtClean="0"/>
              <a:t>One Observation per </a:t>
            </a:r>
            <a:r>
              <a:rPr lang="en-US" dirty="0"/>
              <a:t>Cell, </a:t>
            </a:r>
            <a:r>
              <a:rPr lang="en-US" dirty="0" smtClean="0"/>
              <a:t>Randomized Blocks</a:t>
            </a:r>
          </a:p>
          <a:p>
            <a:pPr marL="0" indent="0">
              <a:buFont typeface="Wingdings" pitchFamily="2" charset="2"/>
              <a:buNone/>
              <a:defRPr/>
            </a:pPr>
            <a:endParaRPr lang="en-US" sz="1000" dirty="0" smtClean="0"/>
          </a:p>
          <a:p>
            <a:pPr eaLnBrk="1" hangingPunct="1">
              <a:defRPr/>
            </a:pPr>
            <a:r>
              <a:rPr lang="en-US" dirty="0" smtClean="0"/>
              <a:t>Examines the effect of</a:t>
            </a:r>
          </a:p>
          <a:p>
            <a:pPr lvl="1" eaLnBrk="1" hangingPunct="1">
              <a:defRPr/>
            </a:pPr>
            <a:r>
              <a:rPr lang="en-US" dirty="0" smtClean="0">
                <a:solidFill>
                  <a:srgbClr val="0000FF"/>
                </a:solidFill>
              </a:rPr>
              <a:t>Two factors of interest </a:t>
            </a:r>
            <a:r>
              <a:rPr lang="en-US" dirty="0" smtClean="0"/>
              <a:t>on the dependent variable</a:t>
            </a:r>
          </a:p>
          <a:p>
            <a:pPr lvl="2" eaLnBrk="1" hangingPunct="1">
              <a:defRPr/>
            </a:pPr>
            <a:r>
              <a:rPr lang="en-US" dirty="0" smtClean="0"/>
              <a:t>e.g., Percent carbonation and line speed on soft drink bottling process</a:t>
            </a:r>
          </a:p>
          <a:p>
            <a:pPr lvl="1" eaLnBrk="1" hangingPunct="1">
              <a:defRPr/>
            </a:pPr>
            <a:r>
              <a:rPr lang="en-US" dirty="0" smtClean="0">
                <a:solidFill>
                  <a:srgbClr val="0000FF"/>
                </a:solidFill>
              </a:rPr>
              <a:t>Interaction between the different levels </a:t>
            </a:r>
            <a:r>
              <a:rPr lang="en-US" dirty="0" smtClean="0"/>
              <a:t>of these two factors</a:t>
            </a:r>
          </a:p>
          <a:p>
            <a:pPr lvl="2" eaLnBrk="1" hangingPunct="1">
              <a:defRPr/>
            </a:pPr>
            <a:r>
              <a:rPr lang="en-US" dirty="0" smtClean="0"/>
              <a:t>e.g., Does the effect of one particular carbonation level depend on which level the line speed is set?</a:t>
            </a:r>
          </a:p>
        </p:txBody>
      </p:sp>
      <p:sp>
        <p:nvSpPr>
          <p:cNvPr id="71683"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71684" name="TextBox 5"/>
          <p:cNvSpPr txBox="1">
            <a:spLocks noChangeArrowheads="1"/>
          </p:cNvSpPr>
          <p:nvPr/>
        </p:nvSpPr>
        <p:spPr bwMode="auto">
          <a:xfrm>
            <a:off x="409575" y="509588"/>
            <a:ext cx="803275" cy="400050"/>
          </a:xfrm>
          <a:prstGeom prst="rect">
            <a:avLst/>
          </a:prstGeom>
          <a:noFill/>
          <a:ln w="9525">
            <a:noFill/>
            <a:miter lim="800000"/>
            <a:headEnd/>
            <a:tailEnd/>
          </a:ln>
        </p:spPr>
        <p:txBody>
          <a:bodyPr>
            <a:spAutoFit/>
          </a:bodyPr>
          <a:lstStyle/>
          <a:p>
            <a:r>
              <a:rPr lang="en-US" sz="2000"/>
              <a:t>15.4</a:t>
            </a:r>
          </a:p>
        </p:txBody>
      </p:sp>
      <p:sp>
        <p:nvSpPr>
          <p:cNvPr id="71685" name="Slide Number Placeholder 6"/>
          <p:cNvSpPr>
            <a:spLocks noGrp="1"/>
          </p:cNvSpPr>
          <p:nvPr>
            <p:ph type="sldNum" sz="quarter" idx="11"/>
          </p:nvPr>
        </p:nvSpPr>
        <p:spPr>
          <a:noFill/>
        </p:spPr>
        <p:txBody>
          <a:bodyPr/>
          <a:lstStyle/>
          <a:p>
            <a:r>
              <a:rPr lang="en-US" smtClean="0">
                <a:latin typeface="Arial" charset="0"/>
                <a:cs typeface="Arial" charset="0"/>
              </a:rPr>
              <a:t>Ch. 15-</a:t>
            </a:r>
            <a:fld id="{350C9DCC-806A-4AA2-911E-E08A34FB0E41}" type="slidenum">
              <a:rPr lang="en-US" smtClean="0">
                <a:latin typeface="Arial" charset="0"/>
                <a:cs typeface="Arial" charset="0"/>
              </a:rPr>
              <a:pPr/>
              <a:t>42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1150938" y="207963"/>
            <a:ext cx="7383462" cy="990600"/>
          </a:xfrm>
        </p:spPr>
        <p:txBody>
          <a:bodyPr/>
          <a:lstStyle/>
          <a:p>
            <a:pPr eaLnBrk="1" hangingPunct="1"/>
            <a:r>
              <a:rPr lang="en-US" smtClean="0"/>
              <a:t>Two-Way ANOVA</a:t>
            </a:r>
          </a:p>
        </p:txBody>
      </p:sp>
      <p:sp>
        <p:nvSpPr>
          <p:cNvPr id="72706" name="Rectangle 3"/>
          <p:cNvSpPr>
            <a:spLocks noGrp="1" noChangeArrowheads="1"/>
          </p:cNvSpPr>
          <p:nvPr>
            <p:ph idx="1"/>
          </p:nvPr>
        </p:nvSpPr>
        <p:spPr>
          <a:xfrm>
            <a:off x="1524000" y="1981200"/>
            <a:ext cx="6934200" cy="3998913"/>
          </a:xfrm>
        </p:spPr>
        <p:txBody>
          <a:bodyPr/>
          <a:lstStyle/>
          <a:p>
            <a:pPr eaLnBrk="1" hangingPunct="1"/>
            <a:r>
              <a:rPr lang="en-US" smtClean="0">
                <a:solidFill>
                  <a:srgbClr val="0000FF"/>
                </a:solidFill>
              </a:rPr>
              <a:t>Assumptions</a:t>
            </a:r>
          </a:p>
          <a:p>
            <a:pPr eaLnBrk="1" hangingPunct="1">
              <a:buFont typeface="Wingdings" pitchFamily="2" charset="2"/>
              <a:buNone/>
            </a:pPr>
            <a:endParaRPr lang="en-US" sz="1000" smtClean="0">
              <a:solidFill>
                <a:schemeClr val="folHlink"/>
              </a:solidFill>
            </a:endParaRPr>
          </a:p>
          <a:p>
            <a:pPr lvl="1" eaLnBrk="1" hangingPunct="1"/>
            <a:r>
              <a:rPr lang="en-US" sz="2800" smtClean="0"/>
              <a:t>Populations are normally distributed</a:t>
            </a:r>
          </a:p>
          <a:p>
            <a:pPr lvl="1" eaLnBrk="1" hangingPunct="1">
              <a:spcBef>
                <a:spcPct val="40000"/>
              </a:spcBef>
            </a:pPr>
            <a:r>
              <a:rPr lang="en-US" sz="2800" smtClean="0"/>
              <a:t>Populations have equal variances</a:t>
            </a:r>
          </a:p>
          <a:p>
            <a:pPr lvl="1" eaLnBrk="1" hangingPunct="1">
              <a:spcBef>
                <a:spcPct val="40000"/>
              </a:spcBef>
            </a:pPr>
            <a:r>
              <a:rPr lang="en-US" sz="2800" smtClean="0"/>
              <a:t>Independent random samples are drawn</a:t>
            </a:r>
          </a:p>
        </p:txBody>
      </p:sp>
      <p:sp>
        <p:nvSpPr>
          <p:cNvPr id="72707"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72708" name="Text Box 4"/>
          <p:cNvSpPr txBox="1">
            <a:spLocks noChangeArrowheads="1"/>
          </p:cNvSpPr>
          <p:nvPr/>
        </p:nvSpPr>
        <p:spPr bwMode="auto">
          <a:xfrm>
            <a:off x="7620000" y="1219200"/>
            <a:ext cx="1524000" cy="396875"/>
          </a:xfrm>
          <a:prstGeom prst="rect">
            <a:avLst/>
          </a:prstGeom>
          <a:noFill/>
          <a:ln w="9525">
            <a:noFill/>
            <a:miter lim="800000"/>
            <a:headEnd/>
            <a:tailEnd/>
          </a:ln>
        </p:spPr>
        <p:txBody>
          <a:bodyPr>
            <a:spAutoFit/>
          </a:bodyPr>
          <a:lstStyle/>
          <a:p>
            <a:pPr>
              <a:spcBef>
                <a:spcPct val="50000"/>
              </a:spcBef>
            </a:pPr>
            <a:r>
              <a:rPr lang="en-US" sz="2000" i="1">
                <a:solidFill>
                  <a:schemeClr val="tx2"/>
                </a:solidFill>
              </a:rPr>
              <a:t>(continued)</a:t>
            </a:r>
          </a:p>
        </p:txBody>
      </p:sp>
      <p:sp>
        <p:nvSpPr>
          <p:cNvPr id="72709" name="Slide Number Placeholder 6"/>
          <p:cNvSpPr>
            <a:spLocks noGrp="1"/>
          </p:cNvSpPr>
          <p:nvPr>
            <p:ph type="sldNum" sz="quarter" idx="11"/>
          </p:nvPr>
        </p:nvSpPr>
        <p:spPr>
          <a:noFill/>
        </p:spPr>
        <p:txBody>
          <a:bodyPr/>
          <a:lstStyle/>
          <a:p>
            <a:r>
              <a:rPr lang="en-US" smtClean="0">
                <a:latin typeface="Arial" charset="0"/>
                <a:cs typeface="Arial" charset="0"/>
              </a:rPr>
              <a:t>Ch. 15-</a:t>
            </a:r>
            <a:fld id="{D61A4896-505D-4747-B208-644A1079DF73}" type="slidenum">
              <a:rPr lang="en-US" smtClean="0">
                <a:latin typeface="Arial" charset="0"/>
                <a:cs typeface="Arial" charset="0"/>
              </a:rPr>
              <a:pPr/>
              <a:t>43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a:xfrm>
            <a:off x="990600" y="503238"/>
            <a:ext cx="7772400" cy="700087"/>
          </a:xfrm>
        </p:spPr>
        <p:txBody>
          <a:bodyPr/>
          <a:lstStyle/>
          <a:p>
            <a:pPr eaLnBrk="1" hangingPunct="1">
              <a:lnSpc>
                <a:spcPct val="80000"/>
              </a:lnSpc>
              <a:spcBef>
                <a:spcPct val="40000"/>
              </a:spcBef>
            </a:pPr>
            <a:r>
              <a:rPr lang="en-US" smtClean="0"/>
              <a:t>Randomized Block Design</a:t>
            </a:r>
          </a:p>
        </p:txBody>
      </p:sp>
      <p:sp>
        <p:nvSpPr>
          <p:cNvPr id="73730"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73731" name="Text Box 3"/>
          <p:cNvSpPr txBox="1">
            <a:spLocks noChangeArrowheads="1"/>
          </p:cNvSpPr>
          <p:nvPr/>
        </p:nvSpPr>
        <p:spPr bwMode="auto">
          <a:xfrm>
            <a:off x="1295400" y="1752600"/>
            <a:ext cx="7162800" cy="1908175"/>
          </a:xfrm>
          <a:prstGeom prst="rect">
            <a:avLst/>
          </a:prstGeom>
          <a:noFill/>
          <a:ln w="12700">
            <a:noFill/>
            <a:miter lim="800000"/>
            <a:headEnd/>
            <a:tailEnd/>
          </a:ln>
        </p:spPr>
        <p:txBody>
          <a:bodyPr>
            <a:spAutoFit/>
          </a:bodyPr>
          <a:lstStyle/>
          <a:p>
            <a:pPr eaLnBrk="0" hangingPunct="0">
              <a:spcBef>
                <a:spcPct val="50000"/>
              </a:spcBef>
            </a:pPr>
            <a:r>
              <a:rPr lang="en-US" b="1"/>
              <a:t>Two Factors of interest:  A  and  B</a:t>
            </a:r>
          </a:p>
          <a:p>
            <a:pPr eaLnBrk="0" hangingPunct="0">
              <a:spcBef>
                <a:spcPct val="50000"/>
              </a:spcBef>
            </a:pPr>
            <a:r>
              <a:rPr lang="en-US"/>
              <a:t>K =  number of groups of factor A</a:t>
            </a:r>
          </a:p>
          <a:p>
            <a:pPr eaLnBrk="0" hangingPunct="0">
              <a:lnSpc>
                <a:spcPct val="70000"/>
              </a:lnSpc>
              <a:spcBef>
                <a:spcPct val="50000"/>
              </a:spcBef>
            </a:pPr>
            <a:r>
              <a:rPr lang="en-US"/>
              <a:t>H =  number of levels of factor B </a:t>
            </a:r>
          </a:p>
          <a:p>
            <a:pPr eaLnBrk="0" hangingPunct="0">
              <a:lnSpc>
                <a:spcPct val="70000"/>
              </a:lnSpc>
              <a:spcBef>
                <a:spcPct val="50000"/>
              </a:spcBef>
            </a:pPr>
            <a:r>
              <a:rPr lang="en-US"/>
              <a:t>	(sometimes called a </a:t>
            </a:r>
            <a:r>
              <a:rPr lang="en-US">
                <a:solidFill>
                  <a:srgbClr val="0000FF"/>
                </a:solidFill>
              </a:rPr>
              <a:t>blocking variable</a:t>
            </a:r>
            <a:r>
              <a:rPr lang="en-US"/>
              <a:t>)</a:t>
            </a:r>
          </a:p>
        </p:txBody>
      </p:sp>
      <p:graphicFrame>
        <p:nvGraphicFramePr>
          <p:cNvPr id="308305" name="Group 81"/>
          <p:cNvGraphicFramePr>
            <a:graphicFrameLocks noGrp="1"/>
          </p:cNvGraphicFramePr>
          <p:nvPr/>
        </p:nvGraphicFramePr>
        <p:xfrm>
          <a:off x="1463675" y="3867150"/>
          <a:ext cx="6096000" cy="2414588"/>
        </p:xfrm>
        <a:graphic>
          <a:graphicData uri="http://schemas.openxmlformats.org/drawingml/2006/table">
            <a:tbl>
              <a:tblPr/>
              <a:tblGrid>
                <a:gridCol w="1219200"/>
                <a:gridCol w="1219200"/>
                <a:gridCol w="1219200"/>
                <a:gridCol w="1219200"/>
                <a:gridCol w="1219200"/>
              </a:tblGrid>
              <a:tr h="366713">
                <a:tc rowSpan="2">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Block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gridSpan="4">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Group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65125">
                <a:tc vMerge="1">
                  <a:txBody>
                    <a:bodyPr/>
                    <a:lstStyle/>
                    <a:p>
                      <a:endParaRPr lang="en-US"/>
                    </a:p>
                  </a:txBody>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r>
              <a:tr h="938213">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1</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2</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x</a:t>
                      </a:r>
                      <a:r>
                        <a:rPr kumimoji="0" lang="en-US" sz="1800" b="0" i="0" u="none" strike="noStrike" cap="none" normalizeH="0" baseline="-25000" smtClean="0">
                          <a:ln>
                            <a:noFill/>
                          </a:ln>
                          <a:solidFill>
                            <a:schemeClr val="tx1"/>
                          </a:solidFill>
                          <a:effectLst/>
                          <a:latin typeface="Arial" pitchFamily="34" charset="0"/>
                        </a:rPr>
                        <a:t>11</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x</a:t>
                      </a:r>
                      <a:r>
                        <a:rPr kumimoji="0" lang="en-US" sz="1800" b="0" i="0" u="none" strike="noStrike" cap="none" normalizeH="0" baseline="-25000" smtClean="0">
                          <a:ln>
                            <a:noFill/>
                          </a:ln>
                          <a:solidFill>
                            <a:schemeClr val="tx1"/>
                          </a:solidFill>
                          <a:effectLst/>
                          <a:latin typeface="Arial" pitchFamily="34" charset="0"/>
                        </a:rPr>
                        <a:t>12</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x</a:t>
                      </a:r>
                      <a:r>
                        <a:rPr kumimoji="0" lang="en-US" sz="1800" b="0" i="0" u="none" strike="noStrike" cap="none" normalizeH="0" baseline="-25000" smtClean="0">
                          <a:ln>
                            <a:noFill/>
                          </a:ln>
                          <a:solidFill>
                            <a:schemeClr val="tx1"/>
                          </a:solidFill>
                          <a:effectLst/>
                          <a:latin typeface="Arial" pitchFamily="34" charset="0"/>
                        </a:rPr>
                        <a:t>1H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x</a:t>
                      </a:r>
                      <a:r>
                        <a:rPr kumimoji="0" lang="en-US" sz="1800" b="0" i="0" u="none" strike="noStrike" cap="none" normalizeH="0" baseline="-25000" smtClean="0">
                          <a:ln>
                            <a:noFill/>
                          </a:ln>
                          <a:solidFill>
                            <a:schemeClr val="tx1"/>
                          </a:solidFill>
                          <a:effectLst/>
                          <a:latin typeface="Arial" pitchFamily="34" charset="0"/>
                        </a:rPr>
                        <a:t>21</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x</a:t>
                      </a:r>
                      <a:r>
                        <a:rPr kumimoji="0" lang="en-US" sz="1800" b="0" i="0" u="none" strike="noStrike" cap="none" normalizeH="0" baseline="-25000" smtClean="0">
                          <a:ln>
                            <a:noFill/>
                          </a:ln>
                          <a:solidFill>
                            <a:schemeClr val="tx1"/>
                          </a:solidFill>
                          <a:effectLst/>
                          <a:latin typeface="Arial" pitchFamily="34" charset="0"/>
                        </a:rPr>
                        <a:t>22</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x</a:t>
                      </a:r>
                      <a:r>
                        <a:rPr kumimoji="0" lang="en-US" sz="1800" b="0" i="0" u="none" strike="noStrike" cap="none" normalizeH="0" baseline="-25000" smtClean="0">
                          <a:ln>
                            <a:noFill/>
                          </a:ln>
                          <a:solidFill>
                            <a:schemeClr val="tx1"/>
                          </a:solidFill>
                          <a:effectLst/>
                          <a:latin typeface="Arial" pitchFamily="34" charset="0"/>
                        </a:rPr>
                        <a:t>2H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x</a:t>
                      </a:r>
                      <a:r>
                        <a:rPr kumimoji="0" lang="en-US" sz="1800" b="0" i="0" u="none" strike="noStrike" cap="none" normalizeH="0" baseline="-25000" dirty="0" smtClean="0">
                          <a:ln>
                            <a:noFill/>
                          </a:ln>
                          <a:solidFill>
                            <a:schemeClr val="tx1"/>
                          </a:solidFill>
                          <a:effectLst/>
                          <a:latin typeface="Arial" pitchFamily="34" charset="0"/>
                        </a:rPr>
                        <a:t>K1</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x</a:t>
                      </a:r>
                      <a:r>
                        <a:rPr kumimoji="0" lang="en-US" sz="1800" b="0" i="0" u="none" strike="noStrike" cap="none" normalizeH="0" baseline="-25000" dirty="0" smtClean="0">
                          <a:ln>
                            <a:noFill/>
                          </a:ln>
                          <a:solidFill>
                            <a:schemeClr val="tx1"/>
                          </a:solidFill>
                          <a:effectLst/>
                          <a:latin typeface="Arial" pitchFamily="34" charset="0"/>
                        </a:rPr>
                        <a:t>K2</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dirty="0" err="1" smtClean="0">
                          <a:ln>
                            <a:noFill/>
                          </a:ln>
                          <a:solidFill>
                            <a:schemeClr val="tx1"/>
                          </a:solidFill>
                          <a:effectLst/>
                          <a:latin typeface="Arial" pitchFamily="34" charset="0"/>
                        </a:rPr>
                        <a:t>x</a:t>
                      </a:r>
                      <a:r>
                        <a:rPr kumimoji="0" lang="en-US" sz="1800" b="0" i="0" u="none" strike="noStrike" cap="none" normalizeH="0" baseline="-25000" dirty="0" err="1" smtClean="0">
                          <a:ln>
                            <a:noFill/>
                          </a:ln>
                          <a:solidFill>
                            <a:schemeClr val="tx1"/>
                          </a:solidFill>
                          <a:effectLst/>
                          <a:latin typeface="Arial" pitchFamily="34" charset="0"/>
                        </a:rPr>
                        <a:t>KH</a:t>
                      </a:r>
                      <a:endParaRPr kumimoji="0" lang="en-US" sz="1800" b="0" i="0" u="none" strike="noStrike" cap="none" normalizeH="0" baseline="-25000" dirty="0" smtClean="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3754" name="Slide Number Placeholder 6"/>
          <p:cNvSpPr>
            <a:spLocks noGrp="1"/>
          </p:cNvSpPr>
          <p:nvPr>
            <p:ph type="sldNum" sz="quarter" idx="11"/>
          </p:nvPr>
        </p:nvSpPr>
        <p:spPr>
          <a:noFill/>
        </p:spPr>
        <p:txBody>
          <a:bodyPr/>
          <a:lstStyle/>
          <a:p>
            <a:r>
              <a:rPr lang="en-US" smtClean="0">
                <a:latin typeface="Arial" charset="0"/>
                <a:cs typeface="Arial" charset="0"/>
              </a:rPr>
              <a:t>Ch. 15-</a:t>
            </a:r>
            <a:fld id="{FFACD9C4-531D-4431-9636-DA57B22348B3}" type="slidenum">
              <a:rPr lang="en-US" smtClean="0">
                <a:latin typeface="Arial" charset="0"/>
                <a:cs typeface="Arial" charset="0"/>
              </a:rPr>
              <a:pPr/>
              <a:t>44</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6" name="Rectangle 2"/>
          <p:cNvSpPr>
            <a:spLocks noGrp="1" noChangeArrowheads="1"/>
          </p:cNvSpPr>
          <p:nvPr>
            <p:ph type="title"/>
          </p:nvPr>
        </p:nvSpPr>
        <p:spPr>
          <a:xfrm>
            <a:off x="1150938" y="209550"/>
            <a:ext cx="7383462" cy="990600"/>
          </a:xfrm>
        </p:spPr>
        <p:txBody>
          <a:bodyPr/>
          <a:lstStyle/>
          <a:p>
            <a:pPr eaLnBrk="1" hangingPunct="1"/>
            <a:r>
              <a:rPr lang="en-US" smtClean="0"/>
              <a:t>Two-Way Notation</a:t>
            </a:r>
          </a:p>
        </p:txBody>
      </p:sp>
      <p:sp>
        <p:nvSpPr>
          <p:cNvPr id="25627" name="Rectangle 3"/>
          <p:cNvSpPr>
            <a:spLocks noGrp="1" noChangeArrowheads="1"/>
          </p:cNvSpPr>
          <p:nvPr>
            <p:ph idx="1"/>
          </p:nvPr>
        </p:nvSpPr>
        <p:spPr/>
        <p:txBody>
          <a:bodyPr/>
          <a:lstStyle/>
          <a:p>
            <a:pPr eaLnBrk="1" hangingPunct="1"/>
            <a:r>
              <a:rPr lang="en-US" sz="2400" smtClean="0">
                <a:sym typeface="Symbol" pitchFamily="18" charset="2"/>
              </a:rPr>
              <a:t>Let  x</a:t>
            </a:r>
            <a:r>
              <a:rPr lang="en-US" sz="2400" baseline="-25000" smtClean="0">
                <a:sym typeface="Symbol" pitchFamily="18" charset="2"/>
              </a:rPr>
              <a:t>ij </a:t>
            </a:r>
            <a:r>
              <a:rPr lang="en-US" sz="2400" smtClean="0">
                <a:sym typeface="Symbol" pitchFamily="18" charset="2"/>
              </a:rPr>
              <a:t> denote the observation in the i</a:t>
            </a:r>
            <a:r>
              <a:rPr lang="en-US" sz="2400" baseline="30000" smtClean="0">
                <a:sym typeface="Symbol" pitchFamily="18" charset="2"/>
              </a:rPr>
              <a:t>th</a:t>
            </a:r>
            <a:r>
              <a:rPr lang="en-US" sz="2400" smtClean="0">
                <a:sym typeface="Symbol" pitchFamily="18" charset="2"/>
              </a:rPr>
              <a:t> group and j</a:t>
            </a:r>
            <a:r>
              <a:rPr lang="en-US" sz="2400" baseline="30000" smtClean="0">
                <a:sym typeface="Symbol" pitchFamily="18" charset="2"/>
              </a:rPr>
              <a:t>th</a:t>
            </a:r>
            <a:r>
              <a:rPr lang="en-US" sz="2400" smtClean="0">
                <a:sym typeface="Symbol" pitchFamily="18" charset="2"/>
              </a:rPr>
              <a:t> block</a:t>
            </a:r>
          </a:p>
          <a:p>
            <a:pPr eaLnBrk="1" hangingPunct="1"/>
            <a:r>
              <a:rPr lang="en-US" sz="2400" smtClean="0">
                <a:sym typeface="Symbol" pitchFamily="18" charset="2"/>
              </a:rPr>
              <a:t>Suppose that there are  K  groups and  H  blocks, for a total of  n = KH  observations</a:t>
            </a:r>
          </a:p>
          <a:p>
            <a:pPr eaLnBrk="1" hangingPunct="1"/>
            <a:r>
              <a:rPr lang="en-US" sz="2400" smtClean="0">
                <a:sym typeface="Symbol" pitchFamily="18" charset="2"/>
              </a:rPr>
              <a:t>Let the overall mean be  x</a:t>
            </a:r>
          </a:p>
          <a:p>
            <a:pPr eaLnBrk="1" hangingPunct="1"/>
            <a:r>
              <a:rPr lang="en-US" sz="2400" smtClean="0">
                <a:sym typeface="Symbol" pitchFamily="18" charset="2"/>
              </a:rPr>
              <a:t>Denote the group sample means by  </a:t>
            </a:r>
          </a:p>
          <a:p>
            <a:pPr eaLnBrk="1" hangingPunct="1"/>
            <a:endParaRPr lang="en-US" sz="2400" smtClean="0">
              <a:sym typeface="Symbol" pitchFamily="18" charset="2"/>
            </a:endParaRPr>
          </a:p>
          <a:p>
            <a:pPr eaLnBrk="1" hangingPunct="1"/>
            <a:endParaRPr lang="en-US" sz="1800" smtClean="0">
              <a:sym typeface="Symbol" pitchFamily="18" charset="2"/>
            </a:endParaRPr>
          </a:p>
          <a:p>
            <a:pPr eaLnBrk="1" hangingPunct="1"/>
            <a:r>
              <a:rPr lang="en-US" sz="2400" smtClean="0">
                <a:sym typeface="Symbol" pitchFamily="18" charset="2"/>
              </a:rPr>
              <a:t>Denote the block sample means by                             </a:t>
            </a:r>
          </a:p>
        </p:txBody>
      </p:sp>
      <p:sp>
        <p:nvSpPr>
          <p:cNvPr id="25628"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graphicFrame>
        <p:nvGraphicFramePr>
          <p:cNvPr id="25624" name="Object 24"/>
          <p:cNvGraphicFramePr>
            <a:graphicFrameLocks noChangeAspect="1"/>
          </p:cNvGraphicFramePr>
          <p:nvPr/>
        </p:nvGraphicFramePr>
        <p:xfrm>
          <a:off x="3470275" y="4525963"/>
          <a:ext cx="2543175" cy="468312"/>
        </p:xfrm>
        <a:graphic>
          <a:graphicData uri="http://schemas.openxmlformats.org/presentationml/2006/ole">
            <p:oleObj spid="_x0000_s25624" name="Equation" r:id="rId3" imgW="1168200" imgH="215640" progId="Equation.3">
              <p:embed/>
            </p:oleObj>
          </a:graphicData>
        </a:graphic>
      </p:graphicFrame>
      <p:graphicFrame>
        <p:nvGraphicFramePr>
          <p:cNvPr id="25625" name="Object 25"/>
          <p:cNvGraphicFramePr>
            <a:graphicFrameLocks noChangeAspect="1"/>
          </p:cNvGraphicFramePr>
          <p:nvPr/>
        </p:nvGraphicFramePr>
        <p:xfrm>
          <a:off x="3505200" y="5695950"/>
          <a:ext cx="2571750" cy="525463"/>
        </p:xfrm>
        <a:graphic>
          <a:graphicData uri="http://schemas.openxmlformats.org/presentationml/2006/ole">
            <p:oleObj spid="_x0000_s25625" name="Equation" r:id="rId4" imgW="1180800" imgH="241200" progId="Equation.3">
              <p:embed/>
            </p:oleObj>
          </a:graphicData>
        </a:graphic>
      </p:graphicFrame>
      <p:sp>
        <p:nvSpPr>
          <p:cNvPr id="25629" name="Line 6"/>
          <p:cNvSpPr>
            <a:spLocks noChangeShapeType="1"/>
          </p:cNvSpPr>
          <p:nvPr/>
        </p:nvSpPr>
        <p:spPr bwMode="auto">
          <a:xfrm>
            <a:off x="4352925" y="3538538"/>
            <a:ext cx="182563" cy="0"/>
          </a:xfrm>
          <a:prstGeom prst="line">
            <a:avLst/>
          </a:prstGeom>
          <a:noFill/>
          <a:ln w="19050">
            <a:solidFill>
              <a:schemeClr val="tx1"/>
            </a:solidFill>
            <a:miter lim="800000"/>
            <a:headEnd/>
            <a:tailEnd/>
          </a:ln>
        </p:spPr>
        <p:txBody>
          <a:bodyPr wrap="none"/>
          <a:lstStyle/>
          <a:p>
            <a:endParaRPr lang="en-US"/>
          </a:p>
        </p:txBody>
      </p:sp>
      <p:sp>
        <p:nvSpPr>
          <p:cNvPr id="25630" name="Slide Number Placeholder 8"/>
          <p:cNvSpPr>
            <a:spLocks noGrp="1"/>
          </p:cNvSpPr>
          <p:nvPr>
            <p:ph type="sldNum" sz="quarter" idx="11"/>
          </p:nvPr>
        </p:nvSpPr>
        <p:spPr>
          <a:noFill/>
        </p:spPr>
        <p:txBody>
          <a:bodyPr/>
          <a:lstStyle/>
          <a:p>
            <a:r>
              <a:rPr lang="en-US" smtClean="0">
                <a:latin typeface="Arial" charset="0"/>
                <a:cs typeface="Arial" charset="0"/>
              </a:rPr>
              <a:t>Ch. 15-</a:t>
            </a:r>
            <a:fld id="{4FA6C42E-4195-49AF-8890-169583C8AC2F}" type="slidenum">
              <a:rPr lang="en-US" smtClean="0">
                <a:latin typeface="Arial" charset="0"/>
                <a:cs typeface="Arial" charset="0"/>
              </a:rPr>
              <a:pPr/>
              <a:t>45</a:t>
            </a:fld>
            <a:endParaRPr lang="en-US" smtClean="0">
              <a:latin typeface="Arial" charset="0"/>
              <a:cs typeface="Arial" charset="0"/>
            </a:endParaRPr>
          </a:p>
        </p:txBody>
      </p:sp>
      <p:sp>
        <p:nvSpPr>
          <p:cNvPr id="25631" name="Line 6"/>
          <p:cNvSpPr>
            <a:spLocks noChangeShapeType="1"/>
          </p:cNvSpPr>
          <p:nvPr/>
        </p:nvSpPr>
        <p:spPr bwMode="auto">
          <a:xfrm>
            <a:off x="4352925" y="3502025"/>
            <a:ext cx="182563" cy="0"/>
          </a:xfrm>
          <a:prstGeom prst="line">
            <a:avLst/>
          </a:prstGeom>
          <a:noFill/>
          <a:ln w="19050">
            <a:solidFill>
              <a:schemeClr val="tx1"/>
            </a:solidFill>
            <a:miter lim="800000"/>
            <a:headEnd/>
            <a:tailEnd/>
          </a:ln>
        </p:spPr>
        <p:txBody>
          <a:bodyPr wrap="none"/>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4"/>
          <p:cNvSpPr>
            <a:spLocks noGrp="1" noChangeArrowheads="1"/>
          </p:cNvSpPr>
          <p:nvPr>
            <p:ph type="title"/>
          </p:nvPr>
        </p:nvSpPr>
        <p:spPr>
          <a:xfrm>
            <a:off x="1370013" y="209550"/>
            <a:ext cx="7078662" cy="990600"/>
          </a:xfrm>
        </p:spPr>
        <p:txBody>
          <a:bodyPr/>
          <a:lstStyle/>
          <a:p>
            <a:pPr eaLnBrk="1" hangingPunct="1">
              <a:lnSpc>
                <a:spcPct val="110000"/>
              </a:lnSpc>
            </a:pPr>
            <a:r>
              <a:rPr lang="en-US" smtClean="0"/>
              <a:t>Partition of Total Variation</a:t>
            </a:r>
          </a:p>
        </p:txBody>
      </p:sp>
      <p:sp>
        <p:nvSpPr>
          <p:cNvPr id="75778" name="Rectangle 13"/>
          <p:cNvSpPr>
            <a:spLocks noGrp="1" noChangeArrowheads="1"/>
          </p:cNvSpPr>
          <p:nvPr>
            <p:ph idx="1"/>
          </p:nvPr>
        </p:nvSpPr>
        <p:spPr>
          <a:xfrm>
            <a:off x="1974850" y="1600200"/>
            <a:ext cx="4681538" cy="512763"/>
          </a:xfrm>
        </p:spPr>
        <p:txBody>
          <a:bodyPr/>
          <a:lstStyle/>
          <a:p>
            <a:pPr eaLnBrk="1" hangingPunct="1"/>
            <a:r>
              <a:rPr lang="en-US" smtClean="0"/>
              <a:t>SST = SSG + SSB + SSE</a:t>
            </a:r>
          </a:p>
        </p:txBody>
      </p:sp>
      <p:sp>
        <p:nvSpPr>
          <p:cNvPr id="75779"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75780" name="Rectangle 5"/>
          <p:cNvSpPr>
            <a:spLocks noChangeArrowheads="1"/>
          </p:cNvSpPr>
          <p:nvPr/>
        </p:nvSpPr>
        <p:spPr bwMode="auto">
          <a:xfrm>
            <a:off x="4191000" y="838200"/>
            <a:ext cx="4800600" cy="915988"/>
          </a:xfrm>
          <a:prstGeom prst="rect">
            <a:avLst/>
          </a:prstGeom>
          <a:noFill/>
          <a:ln w="12700">
            <a:noFill/>
            <a:miter lim="800000"/>
            <a:headEnd/>
            <a:tailEnd/>
          </a:ln>
        </p:spPr>
        <p:txBody>
          <a:bodyPr wrap="none" anchor="ctr"/>
          <a:lstStyle/>
          <a:p>
            <a:pPr algn="ctr"/>
            <a:endParaRPr lang="en-US"/>
          </a:p>
        </p:txBody>
      </p:sp>
      <p:sp>
        <p:nvSpPr>
          <p:cNvPr id="75781" name="Rectangle 6"/>
          <p:cNvSpPr>
            <a:spLocks noChangeArrowheads="1"/>
          </p:cNvSpPr>
          <p:nvPr/>
        </p:nvSpPr>
        <p:spPr bwMode="auto">
          <a:xfrm>
            <a:off x="4462463" y="2478088"/>
            <a:ext cx="2930525" cy="1012825"/>
          </a:xfrm>
          <a:prstGeom prst="rect">
            <a:avLst/>
          </a:prstGeom>
          <a:solidFill>
            <a:srgbClr val="FDE0BD"/>
          </a:solidFill>
          <a:ln w="9525">
            <a:solidFill>
              <a:schemeClr val="tx1"/>
            </a:solidFill>
            <a:miter lim="800000"/>
            <a:headEnd/>
            <a:tailEnd/>
          </a:ln>
        </p:spPr>
        <p:txBody>
          <a:bodyPr lIns="90488" tIns="44450" rIns="90488" bIns="44450">
            <a:spAutoFit/>
          </a:bodyPr>
          <a:lstStyle/>
          <a:p>
            <a:pPr algn="ctr" eaLnBrk="0" hangingPunct="0">
              <a:spcBef>
                <a:spcPct val="50000"/>
              </a:spcBef>
            </a:pPr>
            <a:r>
              <a:rPr lang="en-US" sz="2000" b="1"/>
              <a:t>Variation due to differences between groups (SSG)</a:t>
            </a:r>
          </a:p>
        </p:txBody>
      </p:sp>
      <p:sp>
        <p:nvSpPr>
          <p:cNvPr id="75782" name="Rectangle 7"/>
          <p:cNvSpPr>
            <a:spLocks noChangeArrowheads="1"/>
          </p:cNvSpPr>
          <p:nvPr/>
        </p:nvSpPr>
        <p:spPr bwMode="auto">
          <a:xfrm>
            <a:off x="4462463" y="5299075"/>
            <a:ext cx="2962275" cy="1317625"/>
          </a:xfrm>
          <a:prstGeom prst="rect">
            <a:avLst/>
          </a:prstGeom>
          <a:solidFill>
            <a:srgbClr val="C7DAF7"/>
          </a:solidFill>
          <a:ln w="9525">
            <a:solidFill>
              <a:schemeClr val="tx1"/>
            </a:solidFill>
            <a:miter lim="800000"/>
            <a:headEnd/>
            <a:tailEnd/>
          </a:ln>
        </p:spPr>
        <p:txBody>
          <a:bodyPr lIns="90488" tIns="44450" rIns="90488" bIns="44450">
            <a:spAutoFit/>
          </a:bodyPr>
          <a:lstStyle/>
          <a:p>
            <a:pPr algn="ctr" eaLnBrk="0" hangingPunct="0">
              <a:spcBef>
                <a:spcPct val="50000"/>
              </a:spcBef>
            </a:pPr>
            <a:r>
              <a:rPr lang="en-US" sz="2000" b="1"/>
              <a:t>Variation due to random sampling (unexplained error) (SSE)</a:t>
            </a:r>
          </a:p>
        </p:txBody>
      </p:sp>
      <p:sp>
        <p:nvSpPr>
          <p:cNvPr id="75783" name="Rectangle 8"/>
          <p:cNvSpPr>
            <a:spLocks noChangeArrowheads="1"/>
          </p:cNvSpPr>
          <p:nvPr/>
        </p:nvSpPr>
        <p:spPr bwMode="auto">
          <a:xfrm>
            <a:off x="549275" y="2560638"/>
            <a:ext cx="3035300" cy="831850"/>
          </a:xfrm>
          <a:prstGeom prst="rect">
            <a:avLst/>
          </a:prstGeom>
          <a:solidFill>
            <a:srgbClr val="FFFFCC"/>
          </a:solidFill>
          <a:ln w="12700">
            <a:solidFill>
              <a:schemeClr val="tx1"/>
            </a:solidFill>
            <a:miter lim="800000"/>
            <a:headEnd/>
            <a:tailEnd/>
          </a:ln>
        </p:spPr>
        <p:txBody>
          <a:bodyPr lIns="90488" tIns="44450" rIns="90488" bIns="44450">
            <a:spAutoFit/>
          </a:bodyPr>
          <a:lstStyle/>
          <a:p>
            <a:pPr algn="ctr" eaLnBrk="0" hangingPunct="0">
              <a:spcBef>
                <a:spcPct val="50000"/>
              </a:spcBef>
            </a:pPr>
            <a:r>
              <a:rPr lang="en-US" b="1"/>
              <a:t>Total Sum of Squares (SST)</a:t>
            </a:r>
          </a:p>
        </p:txBody>
      </p:sp>
      <p:sp>
        <p:nvSpPr>
          <p:cNvPr id="75784" name="Rectangle 9"/>
          <p:cNvSpPr>
            <a:spLocks noChangeArrowheads="1"/>
          </p:cNvSpPr>
          <p:nvPr/>
        </p:nvSpPr>
        <p:spPr bwMode="auto">
          <a:xfrm>
            <a:off x="3730625" y="2620963"/>
            <a:ext cx="835025" cy="6985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4000"/>
              <a:t>=</a:t>
            </a:r>
          </a:p>
        </p:txBody>
      </p:sp>
      <p:sp>
        <p:nvSpPr>
          <p:cNvPr id="75785" name="Rectangle 10"/>
          <p:cNvSpPr>
            <a:spLocks noChangeArrowheads="1"/>
          </p:cNvSpPr>
          <p:nvPr/>
        </p:nvSpPr>
        <p:spPr bwMode="auto">
          <a:xfrm>
            <a:off x="5632450" y="3319463"/>
            <a:ext cx="835025" cy="6985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4000"/>
              <a:t>+</a:t>
            </a:r>
          </a:p>
        </p:txBody>
      </p:sp>
      <p:sp>
        <p:nvSpPr>
          <p:cNvPr id="75786" name="Rectangle 11"/>
          <p:cNvSpPr>
            <a:spLocks noChangeArrowheads="1"/>
          </p:cNvSpPr>
          <p:nvPr/>
        </p:nvSpPr>
        <p:spPr bwMode="auto">
          <a:xfrm>
            <a:off x="4462463" y="3879850"/>
            <a:ext cx="2930525" cy="1012825"/>
          </a:xfrm>
          <a:prstGeom prst="rect">
            <a:avLst/>
          </a:prstGeom>
          <a:solidFill>
            <a:srgbClr val="FDE0BD"/>
          </a:solidFill>
          <a:ln w="9525">
            <a:solidFill>
              <a:schemeClr val="tx1"/>
            </a:solidFill>
            <a:miter lim="800000"/>
            <a:headEnd/>
            <a:tailEnd/>
          </a:ln>
        </p:spPr>
        <p:txBody>
          <a:bodyPr lIns="90488" tIns="44450" rIns="90488" bIns="44450">
            <a:spAutoFit/>
          </a:bodyPr>
          <a:lstStyle/>
          <a:p>
            <a:pPr algn="ctr" eaLnBrk="0" hangingPunct="0">
              <a:spcBef>
                <a:spcPct val="50000"/>
              </a:spcBef>
            </a:pPr>
            <a:r>
              <a:rPr lang="en-US" sz="2000" b="1"/>
              <a:t>Variation due to differences between blocks (SSB)</a:t>
            </a:r>
          </a:p>
        </p:txBody>
      </p:sp>
      <p:sp>
        <p:nvSpPr>
          <p:cNvPr id="75787" name="Rectangle 12"/>
          <p:cNvSpPr>
            <a:spLocks noChangeArrowheads="1"/>
          </p:cNvSpPr>
          <p:nvPr/>
        </p:nvSpPr>
        <p:spPr bwMode="auto">
          <a:xfrm>
            <a:off x="5632450" y="4741863"/>
            <a:ext cx="835025" cy="6985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4000"/>
              <a:t>+</a:t>
            </a:r>
          </a:p>
        </p:txBody>
      </p:sp>
      <p:sp>
        <p:nvSpPr>
          <p:cNvPr id="75788" name="Rectangle 14"/>
          <p:cNvSpPr>
            <a:spLocks noChangeArrowheads="1"/>
          </p:cNvSpPr>
          <p:nvPr/>
        </p:nvSpPr>
        <p:spPr bwMode="auto">
          <a:xfrm>
            <a:off x="476250" y="5403850"/>
            <a:ext cx="2998788" cy="1069975"/>
          </a:xfrm>
          <a:prstGeom prst="rect">
            <a:avLst/>
          </a:prstGeom>
          <a:noFill/>
          <a:ln w="9525" algn="ctr">
            <a:noFill/>
            <a:miter lim="800000"/>
            <a:headEnd/>
            <a:tailEnd/>
          </a:ln>
        </p:spPr>
        <p:txBody>
          <a:bodyPr>
            <a:spAutoFit/>
          </a:bodyPr>
          <a:lstStyle/>
          <a:p>
            <a:r>
              <a:rPr kumimoji="1" lang="en-US" sz="1600">
                <a:sym typeface="Symbol" pitchFamily="18" charset="2"/>
              </a:rPr>
              <a:t>The error terms are assumed to be independent, normally distributed, and have the same variance</a:t>
            </a:r>
          </a:p>
        </p:txBody>
      </p:sp>
      <p:sp>
        <p:nvSpPr>
          <p:cNvPr id="75789" name="Line 15"/>
          <p:cNvSpPr>
            <a:spLocks noChangeShapeType="1"/>
          </p:cNvSpPr>
          <p:nvPr/>
        </p:nvSpPr>
        <p:spPr bwMode="auto">
          <a:xfrm>
            <a:off x="3511550" y="5843588"/>
            <a:ext cx="622300" cy="0"/>
          </a:xfrm>
          <a:prstGeom prst="line">
            <a:avLst/>
          </a:prstGeom>
          <a:noFill/>
          <a:ln w="9525">
            <a:solidFill>
              <a:schemeClr val="tx1"/>
            </a:solidFill>
            <a:round/>
            <a:headEnd/>
            <a:tailEnd type="triangle" w="med" len="med"/>
          </a:ln>
        </p:spPr>
        <p:txBody>
          <a:bodyPr wrap="none" anchor="ctr"/>
          <a:lstStyle/>
          <a:p>
            <a:endParaRPr lang="en-US"/>
          </a:p>
        </p:txBody>
      </p:sp>
      <p:sp>
        <p:nvSpPr>
          <p:cNvPr id="75790" name="Slide Number Placeholder 15"/>
          <p:cNvSpPr>
            <a:spLocks noGrp="1"/>
          </p:cNvSpPr>
          <p:nvPr>
            <p:ph type="sldNum" sz="quarter" idx="11"/>
          </p:nvPr>
        </p:nvSpPr>
        <p:spPr>
          <a:noFill/>
        </p:spPr>
        <p:txBody>
          <a:bodyPr/>
          <a:lstStyle/>
          <a:p>
            <a:r>
              <a:rPr lang="en-US" smtClean="0">
                <a:latin typeface="Arial" charset="0"/>
                <a:cs typeface="Arial" charset="0"/>
              </a:rPr>
              <a:t>Ch. 15-</a:t>
            </a:r>
            <a:fld id="{ACE3B6E9-0341-429B-8A11-FEB86B70C67B}" type="slidenum">
              <a:rPr lang="en-US" smtClean="0">
                <a:latin typeface="Arial" charset="0"/>
                <a:cs typeface="Arial" charset="0"/>
              </a:rPr>
              <a:pPr/>
              <a:t>46</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2" name="Rectangle 2"/>
          <p:cNvSpPr>
            <a:spLocks noGrp="1" noChangeArrowheads="1"/>
          </p:cNvSpPr>
          <p:nvPr>
            <p:ph type="title"/>
          </p:nvPr>
        </p:nvSpPr>
        <p:spPr>
          <a:xfrm>
            <a:off x="1150938" y="209550"/>
            <a:ext cx="7383462" cy="990600"/>
          </a:xfrm>
        </p:spPr>
        <p:txBody>
          <a:bodyPr/>
          <a:lstStyle/>
          <a:p>
            <a:pPr eaLnBrk="1" hangingPunct="1"/>
            <a:r>
              <a:rPr lang="en-US" smtClean="0"/>
              <a:t>Two-Way Sums of Squares</a:t>
            </a:r>
          </a:p>
        </p:txBody>
      </p:sp>
      <p:sp>
        <p:nvSpPr>
          <p:cNvPr id="26683" name="Rectangle 3"/>
          <p:cNvSpPr>
            <a:spLocks noGrp="1" noChangeArrowheads="1"/>
          </p:cNvSpPr>
          <p:nvPr>
            <p:ph idx="1"/>
          </p:nvPr>
        </p:nvSpPr>
        <p:spPr>
          <a:xfrm>
            <a:off x="838200" y="1563688"/>
            <a:ext cx="8077200" cy="536575"/>
          </a:xfrm>
        </p:spPr>
        <p:txBody>
          <a:bodyPr/>
          <a:lstStyle/>
          <a:p>
            <a:pPr eaLnBrk="1" hangingPunct="1"/>
            <a:r>
              <a:rPr lang="en-US" smtClean="0"/>
              <a:t>The sums of squares are</a:t>
            </a:r>
          </a:p>
        </p:txBody>
      </p:sp>
      <p:sp>
        <p:nvSpPr>
          <p:cNvPr id="26684"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26685" name="Rectangle 12"/>
          <p:cNvSpPr>
            <a:spLocks noChangeArrowheads="1"/>
          </p:cNvSpPr>
          <p:nvPr/>
        </p:nvSpPr>
        <p:spPr bwMode="auto">
          <a:xfrm>
            <a:off x="3071813" y="5551488"/>
            <a:ext cx="4206875" cy="912812"/>
          </a:xfrm>
          <a:prstGeom prst="rect">
            <a:avLst/>
          </a:prstGeom>
          <a:solidFill>
            <a:srgbClr val="FDE0BD"/>
          </a:solidFill>
          <a:ln w="9525">
            <a:solidFill>
              <a:schemeClr val="tx1"/>
            </a:solidFill>
            <a:miter lim="800000"/>
            <a:headEnd/>
            <a:tailEnd/>
          </a:ln>
        </p:spPr>
        <p:txBody>
          <a:bodyPr wrap="none" anchor="ctr"/>
          <a:lstStyle/>
          <a:p>
            <a:pPr algn="ctr"/>
            <a:endParaRPr lang="en-US"/>
          </a:p>
        </p:txBody>
      </p:sp>
      <p:sp>
        <p:nvSpPr>
          <p:cNvPr id="26686" name="Rectangle 8"/>
          <p:cNvSpPr>
            <a:spLocks noChangeArrowheads="1"/>
          </p:cNvSpPr>
          <p:nvPr/>
        </p:nvSpPr>
        <p:spPr bwMode="auto">
          <a:xfrm>
            <a:off x="3071813" y="2222500"/>
            <a:ext cx="2743200" cy="912813"/>
          </a:xfrm>
          <a:prstGeom prst="rect">
            <a:avLst/>
          </a:prstGeom>
          <a:solidFill>
            <a:srgbClr val="FDE0BD"/>
          </a:solidFill>
          <a:ln w="9525">
            <a:solidFill>
              <a:schemeClr val="tx1"/>
            </a:solidFill>
            <a:miter lim="800000"/>
            <a:headEnd/>
            <a:tailEnd/>
          </a:ln>
        </p:spPr>
        <p:txBody>
          <a:bodyPr wrap="none" anchor="ctr"/>
          <a:lstStyle/>
          <a:p>
            <a:pPr algn="ctr"/>
            <a:endParaRPr lang="en-US"/>
          </a:p>
        </p:txBody>
      </p:sp>
      <p:sp>
        <p:nvSpPr>
          <p:cNvPr id="26687" name="Rectangle 9"/>
          <p:cNvSpPr>
            <a:spLocks noChangeArrowheads="1"/>
          </p:cNvSpPr>
          <p:nvPr/>
        </p:nvSpPr>
        <p:spPr bwMode="auto">
          <a:xfrm>
            <a:off x="3071813" y="3319463"/>
            <a:ext cx="2743200" cy="912812"/>
          </a:xfrm>
          <a:prstGeom prst="rect">
            <a:avLst/>
          </a:prstGeom>
          <a:solidFill>
            <a:srgbClr val="FDE0BD"/>
          </a:solidFill>
          <a:ln w="9525">
            <a:solidFill>
              <a:schemeClr val="tx1"/>
            </a:solidFill>
            <a:miter lim="800000"/>
            <a:headEnd/>
            <a:tailEnd/>
          </a:ln>
        </p:spPr>
        <p:txBody>
          <a:bodyPr wrap="none" anchor="ctr"/>
          <a:lstStyle/>
          <a:p>
            <a:pPr algn="ctr"/>
            <a:endParaRPr lang="en-US"/>
          </a:p>
        </p:txBody>
      </p:sp>
      <p:sp>
        <p:nvSpPr>
          <p:cNvPr id="26688" name="Rectangle 10"/>
          <p:cNvSpPr>
            <a:spLocks noChangeArrowheads="1"/>
          </p:cNvSpPr>
          <p:nvPr/>
        </p:nvSpPr>
        <p:spPr bwMode="auto">
          <a:xfrm>
            <a:off x="3071813" y="4418013"/>
            <a:ext cx="2743200" cy="912812"/>
          </a:xfrm>
          <a:prstGeom prst="rect">
            <a:avLst/>
          </a:prstGeom>
          <a:solidFill>
            <a:srgbClr val="FDE0BD"/>
          </a:solidFill>
          <a:ln w="9525">
            <a:solidFill>
              <a:schemeClr val="tx1"/>
            </a:solidFill>
            <a:miter lim="800000"/>
            <a:headEnd/>
            <a:tailEnd/>
          </a:ln>
        </p:spPr>
        <p:txBody>
          <a:bodyPr wrap="none" anchor="ctr"/>
          <a:lstStyle/>
          <a:p>
            <a:pPr algn="ctr"/>
            <a:endParaRPr lang="en-US"/>
          </a:p>
        </p:txBody>
      </p:sp>
      <p:graphicFrame>
        <p:nvGraphicFramePr>
          <p:cNvPr id="26678" name="Object 54"/>
          <p:cNvGraphicFramePr>
            <a:graphicFrameLocks noChangeAspect="1"/>
          </p:cNvGraphicFramePr>
          <p:nvPr/>
        </p:nvGraphicFramePr>
        <p:xfrm>
          <a:off x="474663" y="4454525"/>
          <a:ext cx="5265737" cy="869950"/>
        </p:xfrm>
        <a:graphic>
          <a:graphicData uri="http://schemas.openxmlformats.org/presentationml/2006/ole">
            <p:oleObj spid="_x0000_s26678" name="Equation" r:id="rId3" imgW="2692080" imgH="444240" progId="Equation.3">
              <p:embed/>
            </p:oleObj>
          </a:graphicData>
        </a:graphic>
      </p:graphicFrame>
      <p:graphicFrame>
        <p:nvGraphicFramePr>
          <p:cNvPr id="26679" name="Object 55"/>
          <p:cNvGraphicFramePr>
            <a:graphicFrameLocks noChangeAspect="1"/>
          </p:cNvGraphicFramePr>
          <p:nvPr/>
        </p:nvGraphicFramePr>
        <p:xfrm>
          <a:off x="401638" y="3354388"/>
          <a:ext cx="5303837" cy="831850"/>
        </p:xfrm>
        <a:graphic>
          <a:graphicData uri="http://schemas.openxmlformats.org/presentationml/2006/ole">
            <p:oleObj spid="_x0000_s26679" name="Equation" r:id="rId4" imgW="2755800" imgH="431640" progId="Equation.3">
              <p:embed/>
            </p:oleObj>
          </a:graphicData>
        </a:graphic>
      </p:graphicFrame>
      <p:graphicFrame>
        <p:nvGraphicFramePr>
          <p:cNvPr id="26680" name="Object 56"/>
          <p:cNvGraphicFramePr>
            <a:graphicFrameLocks noChangeAspect="1"/>
          </p:cNvGraphicFramePr>
          <p:nvPr/>
        </p:nvGraphicFramePr>
        <p:xfrm>
          <a:off x="2057400" y="2259013"/>
          <a:ext cx="3690938" cy="839787"/>
        </p:xfrm>
        <a:graphic>
          <a:graphicData uri="http://schemas.openxmlformats.org/presentationml/2006/ole">
            <p:oleObj spid="_x0000_s26680" name="Equation" r:id="rId5" imgW="1955520" imgH="444240" progId="Equation.3">
              <p:embed/>
            </p:oleObj>
          </a:graphicData>
        </a:graphic>
      </p:graphicFrame>
      <p:graphicFrame>
        <p:nvGraphicFramePr>
          <p:cNvPr id="26681" name="Object 57"/>
          <p:cNvGraphicFramePr>
            <a:graphicFrameLocks noChangeAspect="1"/>
          </p:cNvGraphicFramePr>
          <p:nvPr/>
        </p:nvGraphicFramePr>
        <p:xfrm>
          <a:off x="2011363" y="5559425"/>
          <a:ext cx="5191125" cy="904875"/>
        </p:xfrm>
        <a:graphic>
          <a:graphicData uri="http://schemas.openxmlformats.org/presentationml/2006/ole">
            <p:oleObj spid="_x0000_s26681" name="Equation" r:id="rId6" imgW="2552400" imgH="444240" progId="Equation.3">
              <p:embed/>
            </p:oleObj>
          </a:graphicData>
        </a:graphic>
      </p:graphicFrame>
      <p:sp>
        <p:nvSpPr>
          <p:cNvPr id="26689" name="Text Box 14"/>
          <p:cNvSpPr txBox="1">
            <a:spLocks noChangeArrowheads="1"/>
          </p:cNvSpPr>
          <p:nvPr/>
        </p:nvSpPr>
        <p:spPr bwMode="auto">
          <a:xfrm>
            <a:off x="7315200" y="1600200"/>
            <a:ext cx="1447800" cy="701675"/>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2000"/>
              <a:t>Degrees of Freedom:</a:t>
            </a:r>
          </a:p>
        </p:txBody>
      </p:sp>
      <p:sp>
        <p:nvSpPr>
          <p:cNvPr id="26690" name="Text Box 15"/>
          <p:cNvSpPr txBox="1">
            <a:spLocks noChangeArrowheads="1"/>
          </p:cNvSpPr>
          <p:nvPr/>
        </p:nvSpPr>
        <p:spPr bwMode="auto">
          <a:xfrm>
            <a:off x="7467600" y="2514600"/>
            <a:ext cx="798513" cy="366713"/>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1800"/>
              <a:t>n – 1</a:t>
            </a:r>
          </a:p>
        </p:txBody>
      </p:sp>
      <p:sp>
        <p:nvSpPr>
          <p:cNvPr id="26691" name="Text Box 16"/>
          <p:cNvSpPr txBox="1">
            <a:spLocks noChangeArrowheads="1"/>
          </p:cNvSpPr>
          <p:nvPr/>
        </p:nvSpPr>
        <p:spPr bwMode="auto">
          <a:xfrm>
            <a:off x="7467600" y="3611563"/>
            <a:ext cx="798513" cy="366712"/>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1800"/>
              <a:t>K – 1</a:t>
            </a:r>
          </a:p>
        </p:txBody>
      </p:sp>
      <p:sp>
        <p:nvSpPr>
          <p:cNvPr id="26692" name="Text Box 17"/>
          <p:cNvSpPr txBox="1">
            <a:spLocks noChangeArrowheads="1"/>
          </p:cNvSpPr>
          <p:nvPr/>
        </p:nvSpPr>
        <p:spPr bwMode="auto">
          <a:xfrm>
            <a:off x="7494588" y="4672013"/>
            <a:ext cx="771525" cy="366712"/>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1800"/>
              <a:t>H – 1</a:t>
            </a:r>
          </a:p>
        </p:txBody>
      </p:sp>
      <p:sp>
        <p:nvSpPr>
          <p:cNvPr id="26693" name="Text Box 18"/>
          <p:cNvSpPr txBox="1">
            <a:spLocks noChangeArrowheads="1"/>
          </p:cNvSpPr>
          <p:nvPr/>
        </p:nvSpPr>
        <p:spPr bwMode="auto">
          <a:xfrm>
            <a:off x="7461250" y="5768975"/>
            <a:ext cx="1606550" cy="366713"/>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1800"/>
              <a:t>(K – 1)(H – 1)</a:t>
            </a:r>
          </a:p>
        </p:txBody>
      </p:sp>
      <p:sp>
        <p:nvSpPr>
          <p:cNvPr id="26694" name="Slide Number Placeholder 18"/>
          <p:cNvSpPr>
            <a:spLocks noGrp="1"/>
          </p:cNvSpPr>
          <p:nvPr>
            <p:ph type="sldNum" sz="quarter" idx="11"/>
          </p:nvPr>
        </p:nvSpPr>
        <p:spPr>
          <a:noFill/>
        </p:spPr>
        <p:txBody>
          <a:bodyPr/>
          <a:lstStyle/>
          <a:p>
            <a:r>
              <a:rPr lang="en-US" smtClean="0">
                <a:latin typeface="Arial" charset="0"/>
                <a:cs typeface="Arial" charset="0"/>
              </a:rPr>
              <a:t>Ch. 15-</a:t>
            </a:r>
            <a:fld id="{1A90F8EB-94C2-4140-9B93-479E7A077BDC}" type="slidenum">
              <a:rPr lang="en-US" smtClean="0">
                <a:latin typeface="Arial" charset="0"/>
                <a:cs typeface="Arial" charset="0"/>
              </a:rPr>
              <a:pPr/>
              <a:t>47</a:t>
            </a:fld>
            <a:endParaRPr lang="en-US" smtClean="0">
              <a:latin typeface="Arial" charset="0"/>
              <a:cs typeface="Arial"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1" name="Rectangle 2"/>
          <p:cNvSpPr>
            <a:spLocks noGrp="1" noChangeArrowheads="1"/>
          </p:cNvSpPr>
          <p:nvPr>
            <p:ph type="title"/>
          </p:nvPr>
        </p:nvSpPr>
        <p:spPr>
          <a:xfrm>
            <a:off x="1150938" y="209550"/>
            <a:ext cx="7383462" cy="990600"/>
          </a:xfrm>
        </p:spPr>
        <p:txBody>
          <a:bodyPr/>
          <a:lstStyle/>
          <a:p>
            <a:pPr eaLnBrk="1" hangingPunct="1"/>
            <a:r>
              <a:rPr lang="en-US" smtClean="0"/>
              <a:t>Two-Way Mean Squares</a:t>
            </a:r>
          </a:p>
        </p:txBody>
      </p:sp>
      <p:sp>
        <p:nvSpPr>
          <p:cNvPr id="27662" name="Rectangle 3"/>
          <p:cNvSpPr>
            <a:spLocks noGrp="1" noChangeArrowheads="1"/>
          </p:cNvSpPr>
          <p:nvPr>
            <p:ph idx="1"/>
          </p:nvPr>
        </p:nvSpPr>
        <p:spPr>
          <a:xfrm>
            <a:off x="804863" y="1636713"/>
            <a:ext cx="8077200" cy="4532312"/>
          </a:xfrm>
        </p:spPr>
        <p:txBody>
          <a:bodyPr/>
          <a:lstStyle/>
          <a:p>
            <a:pPr eaLnBrk="1" hangingPunct="1"/>
            <a:r>
              <a:rPr lang="en-US" smtClean="0"/>
              <a:t>The mean squares are</a:t>
            </a:r>
          </a:p>
        </p:txBody>
      </p:sp>
      <p:sp>
        <p:nvSpPr>
          <p:cNvPr id="27663"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graphicFrame>
        <p:nvGraphicFramePr>
          <p:cNvPr id="27660" name="Object 12"/>
          <p:cNvGraphicFramePr>
            <a:graphicFrameLocks noChangeAspect="1"/>
          </p:cNvGraphicFramePr>
          <p:nvPr/>
        </p:nvGraphicFramePr>
        <p:xfrm>
          <a:off x="3035300" y="2332038"/>
          <a:ext cx="2795588" cy="4075112"/>
        </p:xfrm>
        <a:graphic>
          <a:graphicData uri="http://schemas.openxmlformats.org/presentationml/2006/ole">
            <p:oleObj spid="_x0000_s27660" name="Equation" r:id="rId3" imgW="1358900" imgH="1981200" progId="Equation.3">
              <p:embed/>
            </p:oleObj>
          </a:graphicData>
        </a:graphic>
      </p:graphicFrame>
      <p:sp>
        <p:nvSpPr>
          <p:cNvPr id="27664" name="Slide Number Placeholder 6"/>
          <p:cNvSpPr>
            <a:spLocks noGrp="1"/>
          </p:cNvSpPr>
          <p:nvPr>
            <p:ph type="sldNum" sz="quarter" idx="11"/>
          </p:nvPr>
        </p:nvSpPr>
        <p:spPr>
          <a:noFill/>
        </p:spPr>
        <p:txBody>
          <a:bodyPr/>
          <a:lstStyle/>
          <a:p>
            <a:r>
              <a:rPr lang="en-US" smtClean="0">
                <a:latin typeface="Arial" charset="0"/>
                <a:cs typeface="Arial" charset="0"/>
              </a:rPr>
              <a:t>Ch. 15-</a:t>
            </a:r>
            <a:fld id="{BB94A1EF-91D3-46F9-A4B9-7FF61C6A1399}" type="slidenum">
              <a:rPr lang="en-US" smtClean="0">
                <a:latin typeface="Arial" charset="0"/>
                <a:cs typeface="Arial" charset="0"/>
              </a:rPr>
              <a:pPr/>
              <a:t>48</a:t>
            </a:fld>
            <a:endParaRPr lang="en-US" smtClean="0">
              <a:latin typeface="Arial" charset="0"/>
              <a:cs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6" name="Rectangle 2"/>
          <p:cNvSpPr>
            <a:spLocks noGrp="1" noChangeArrowheads="1"/>
          </p:cNvSpPr>
          <p:nvPr>
            <p:ph type="title"/>
          </p:nvPr>
        </p:nvSpPr>
        <p:spPr>
          <a:xfrm>
            <a:off x="990600" y="168275"/>
            <a:ext cx="7793038" cy="1066800"/>
          </a:xfrm>
        </p:spPr>
        <p:txBody>
          <a:bodyPr/>
          <a:lstStyle/>
          <a:p>
            <a:pPr eaLnBrk="1" hangingPunct="1">
              <a:lnSpc>
                <a:spcPct val="80000"/>
              </a:lnSpc>
              <a:spcBef>
                <a:spcPct val="40000"/>
              </a:spcBef>
            </a:pPr>
            <a:r>
              <a:rPr lang="en-US" smtClean="0"/>
              <a:t>Two-Way ANOVA:</a:t>
            </a:r>
            <a:br>
              <a:rPr lang="en-US" smtClean="0"/>
            </a:br>
            <a:r>
              <a:rPr lang="en-US" smtClean="0"/>
              <a:t>The F Test Statistic</a:t>
            </a:r>
          </a:p>
        </p:txBody>
      </p:sp>
      <p:sp>
        <p:nvSpPr>
          <p:cNvPr id="28697"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28698" name="Rectangle 3"/>
          <p:cNvSpPr>
            <a:spLocks noChangeArrowheads="1"/>
          </p:cNvSpPr>
          <p:nvPr/>
        </p:nvSpPr>
        <p:spPr bwMode="auto">
          <a:xfrm>
            <a:off x="4724400" y="4032250"/>
            <a:ext cx="3884613" cy="393700"/>
          </a:xfrm>
          <a:prstGeom prst="rect">
            <a:avLst/>
          </a:prstGeom>
          <a:solidFill>
            <a:srgbClr val="CCECFF"/>
          </a:solidFill>
          <a:ln w="12700">
            <a:noFill/>
            <a:miter lim="800000"/>
            <a:headEnd/>
            <a:tailEnd/>
          </a:ln>
        </p:spPr>
        <p:txBody>
          <a:bodyPr lIns="90488" tIns="44450" rIns="90488" bIns="44450">
            <a:spAutoFit/>
          </a:bodyPr>
          <a:lstStyle/>
          <a:p>
            <a:pPr eaLnBrk="0" hangingPunct="0">
              <a:spcBef>
                <a:spcPct val="50000"/>
              </a:spcBef>
            </a:pPr>
            <a:r>
              <a:rPr lang="en-US" sz="2000" b="1"/>
              <a:t>F Test for Blocks</a:t>
            </a:r>
          </a:p>
        </p:txBody>
      </p:sp>
      <p:sp>
        <p:nvSpPr>
          <p:cNvPr id="28699" name="Rectangle 5"/>
          <p:cNvSpPr>
            <a:spLocks noChangeArrowheads="1"/>
          </p:cNvSpPr>
          <p:nvPr/>
        </p:nvSpPr>
        <p:spPr bwMode="auto">
          <a:xfrm>
            <a:off x="304800" y="2160588"/>
            <a:ext cx="3681413" cy="698500"/>
          </a:xfrm>
          <a:prstGeom prst="rect">
            <a:avLst/>
          </a:prstGeom>
          <a:solidFill>
            <a:srgbClr val="FDE0BD"/>
          </a:solidFill>
          <a:ln w="12700">
            <a:noFill/>
            <a:miter lim="800000"/>
            <a:headEnd/>
            <a:tailEnd/>
          </a:ln>
        </p:spPr>
        <p:txBody>
          <a:bodyPr lIns="90488" tIns="44450" rIns="90488" bIns="44450">
            <a:spAutoFit/>
          </a:bodyPr>
          <a:lstStyle/>
          <a:p>
            <a:pPr eaLnBrk="0" hangingPunct="0">
              <a:spcBef>
                <a:spcPct val="50000"/>
              </a:spcBef>
            </a:pPr>
            <a:r>
              <a:rPr lang="en-US" sz="2000" b="1"/>
              <a:t>H</a:t>
            </a:r>
            <a:r>
              <a:rPr lang="en-US" sz="2000" b="1" baseline="-25000"/>
              <a:t>0</a:t>
            </a:r>
            <a:r>
              <a:rPr lang="en-US" sz="2000" b="1"/>
              <a:t>: The K population group means are all the same</a:t>
            </a:r>
          </a:p>
        </p:txBody>
      </p:sp>
      <p:sp>
        <p:nvSpPr>
          <p:cNvPr id="28700" name="Rectangle 7"/>
          <p:cNvSpPr>
            <a:spLocks noChangeArrowheads="1"/>
          </p:cNvSpPr>
          <p:nvPr/>
        </p:nvSpPr>
        <p:spPr bwMode="auto">
          <a:xfrm>
            <a:off x="4724400" y="1931988"/>
            <a:ext cx="3944938" cy="393700"/>
          </a:xfrm>
          <a:prstGeom prst="rect">
            <a:avLst/>
          </a:prstGeom>
          <a:solidFill>
            <a:srgbClr val="FDE0BD"/>
          </a:solidFill>
          <a:ln w="12700">
            <a:noFill/>
            <a:miter lim="800000"/>
            <a:headEnd/>
            <a:tailEnd/>
          </a:ln>
        </p:spPr>
        <p:txBody>
          <a:bodyPr lIns="90488" tIns="44450" rIns="90488" bIns="44450">
            <a:spAutoFit/>
          </a:bodyPr>
          <a:lstStyle/>
          <a:p>
            <a:pPr eaLnBrk="0" hangingPunct="0">
              <a:spcBef>
                <a:spcPct val="50000"/>
              </a:spcBef>
            </a:pPr>
            <a:r>
              <a:rPr lang="en-US" sz="2000" b="1"/>
              <a:t>F Test for Groups</a:t>
            </a:r>
          </a:p>
        </p:txBody>
      </p:sp>
      <p:sp>
        <p:nvSpPr>
          <p:cNvPr id="28701" name="Rectangle 8"/>
          <p:cNvSpPr>
            <a:spLocks noChangeArrowheads="1"/>
          </p:cNvSpPr>
          <p:nvPr/>
        </p:nvSpPr>
        <p:spPr bwMode="auto">
          <a:xfrm>
            <a:off x="303213" y="4259263"/>
            <a:ext cx="3646487" cy="698500"/>
          </a:xfrm>
          <a:prstGeom prst="rect">
            <a:avLst/>
          </a:prstGeom>
          <a:solidFill>
            <a:srgbClr val="CCECFF"/>
          </a:solidFill>
          <a:ln w="12700">
            <a:noFill/>
            <a:miter lim="800000"/>
            <a:headEnd/>
            <a:tailEnd/>
          </a:ln>
        </p:spPr>
        <p:txBody>
          <a:bodyPr lIns="90488" tIns="44450" rIns="90488" bIns="44450">
            <a:spAutoFit/>
          </a:bodyPr>
          <a:lstStyle/>
          <a:p>
            <a:pPr eaLnBrk="0" hangingPunct="0">
              <a:spcBef>
                <a:spcPct val="50000"/>
              </a:spcBef>
            </a:pPr>
            <a:r>
              <a:rPr lang="en-US" sz="2000" b="1"/>
              <a:t>H</a:t>
            </a:r>
            <a:r>
              <a:rPr lang="en-US" sz="2000" b="1" baseline="-25000"/>
              <a:t>0</a:t>
            </a:r>
            <a:r>
              <a:rPr lang="en-US" sz="2000" b="1"/>
              <a:t>: The H population block means are the same</a:t>
            </a:r>
          </a:p>
        </p:txBody>
      </p:sp>
      <p:sp>
        <p:nvSpPr>
          <p:cNvPr id="28702" name="Rectangle 9"/>
          <p:cNvSpPr>
            <a:spLocks noChangeArrowheads="1"/>
          </p:cNvSpPr>
          <p:nvPr/>
        </p:nvSpPr>
        <p:spPr bwMode="auto">
          <a:xfrm>
            <a:off x="6181725" y="2449513"/>
            <a:ext cx="2578100" cy="911225"/>
          </a:xfrm>
          <a:prstGeom prst="rect">
            <a:avLst/>
          </a:prstGeom>
          <a:solidFill>
            <a:srgbClr val="C7DAF7"/>
          </a:solidFill>
          <a:ln w="19050">
            <a:noFill/>
            <a:miter lim="800000"/>
            <a:headEnd/>
            <a:tailEnd/>
          </a:ln>
        </p:spPr>
        <p:txBody>
          <a:bodyPr lIns="90488" tIns="44450" rIns="90488" bIns="44450">
            <a:spAutoFit/>
          </a:bodyPr>
          <a:lstStyle/>
          <a:p>
            <a:pPr algn="ctr" eaLnBrk="0" hangingPunct="0">
              <a:lnSpc>
                <a:spcPct val="110000"/>
              </a:lnSpc>
              <a:spcBef>
                <a:spcPct val="50000"/>
              </a:spcBef>
            </a:pPr>
            <a:r>
              <a:rPr lang="en-US" sz="2000" b="1"/>
              <a:t>Reject H</a:t>
            </a:r>
            <a:r>
              <a:rPr lang="en-US" sz="2000" b="1" baseline="-25000"/>
              <a:t>0</a:t>
            </a:r>
            <a:r>
              <a:rPr lang="en-US" sz="2000" b="1"/>
              <a:t> if  </a:t>
            </a:r>
          </a:p>
          <a:p>
            <a:pPr algn="ctr" eaLnBrk="0" hangingPunct="0">
              <a:lnSpc>
                <a:spcPct val="110000"/>
              </a:lnSpc>
              <a:spcBef>
                <a:spcPct val="50000"/>
              </a:spcBef>
            </a:pPr>
            <a:r>
              <a:rPr lang="en-US" sz="2000" b="1"/>
              <a:t>F &gt; F</a:t>
            </a:r>
            <a:r>
              <a:rPr lang="en-US" b="1" baseline="-25000">
                <a:sym typeface="Symbol" pitchFamily="18" charset="2"/>
              </a:rPr>
              <a:t>K-1,(K-1)(H-1),</a:t>
            </a:r>
          </a:p>
        </p:txBody>
      </p:sp>
      <p:graphicFrame>
        <p:nvGraphicFramePr>
          <p:cNvPr id="28694" name="Object 22"/>
          <p:cNvGraphicFramePr>
            <a:graphicFrameLocks noChangeAspect="1"/>
          </p:cNvGraphicFramePr>
          <p:nvPr/>
        </p:nvGraphicFramePr>
        <p:xfrm>
          <a:off x="4316413" y="2389188"/>
          <a:ext cx="1335087" cy="811212"/>
        </p:xfrm>
        <a:graphic>
          <a:graphicData uri="http://schemas.openxmlformats.org/presentationml/2006/ole">
            <p:oleObj spid="_x0000_s28694" name="Equation" r:id="rId3" imgW="647419" imgH="393529" progId="Equation.3">
              <p:embed/>
            </p:oleObj>
          </a:graphicData>
        </a:graphic>
      </p:graphicFrame>
      <p:graphicFrame>
        <p:nvGraphicFramePr>
          <p:cNvPr id="28695" name="Object 23"/>
          <p:cNvGraphicFramePr>
            <a:graphicFrameLocks noChangeAspect="1"/>
          </p:cNvGraphicFramePr>
          <p:nvPr/>
        </p:nvGraphicFramePr>
        <p:xfrm>
          <a:off x="4329113" y="4489450"/>
          <a:ext cx="1308100" cy="811213"/>
        </p:xfrm>
        <a:graphic>
          <a:graphicData uri="http://schemas.openxmlformats.org/presentationml/2006/ole">
            <p:oleObj spid="_x0000_s28695" name="Equation" r:id="rId4" imgW="634725" imgH="393529" progId="Equation.3">
              <p:embed/>
            </p:oleObj>
          </a:graphicData>
        </a:graphic>
      </p:graphicFrame>
      <p:sp>
        <p:nvSpPr>
          <p:cNvPr id="28703" name="Rectangle 13"/>
          <p:cNvSpPr>
            <a:spLocks noChangeArrowheads="1"/>
          </p:cNvSpPr>
          <p:nvPr/>
        </p:nvSpPr>
        <p:spPr bwMode="auto">
          <a:xfrm>
            <a:off x="228600" y="1931988"/>
            <a:ext cx="8686800" cy="1533525"/>
          </a:xfrm>
          <a:prstGeom prst="rect">
            <a:avLst/>
          </a:prstGeom>
          <a:noFill/>
          <a:ln w="28575" algn="ctr">
            <a:solidFill>
              <a:schemeClr val="folHlink"/>
            </a:solidFill>
            <a:miter lim="800000"/>
            <a:headEnd/>
            <a:tailEnd/>
          </a:ln>
        </p:spPr>
        <p:txBody>
          <a:bodyPr wrap="none" anchor="ctr"/>
          <a:lstStyle/>
          <a:p>
            <a:pPr algn="ctr"/>
            <a:endParaRPr lang="en-US"/>
          </a:p>
        </p:txBody>
      </p:sp>
      <p:sp>
        <p:nvSpPr>
          <p:cNvPr id="28704" name="Rectangle 14"/>
          <p:cNvSpPr>
            <a:spLocks noChangeArrowheads="1"/>
          </p:cNvSpPr>
          <p:nvPr/>
        </p:nvSpPr>
        <p:spPr bwMode="auto">
          <a:xfrm>
            <a:off x="228600" y="4032250"/>
            <a:ext cx="8686800" cy="1627188"/>
          </a:xfrm>
          <a:prstGeom prst="rect">
            <a:avLst/>
          </a:prstGeom>
          <a:noFill/>
          <a:ln w="28575" algn="ctr">
            <a:solidFill>
              <a:schemeClr val="folHlink"/>
            </a:solidFill>
            <a:miter lim="800000"/>
            <a:headEnd/>
            <a:tailEnd/>
          </a:ln>
        </p:spPr>
        <p:txBody>
          <a:bodyPr wrap="none" anchor="ctr"/>
          <a:lstStyle/>
          <a:p>
            <a:pPr algn="ctr"/>
            <a:endParaRPr lang="en-US"/>
          </a:p>
        </p:txBody>
      </p:sp>
      <p:sp>
        <p:nvSpPr>
          <p:cNvPr id="28705" name="Rectangle 16"/>
          <p:cNvSpPr>
            <a:spLocks noChangeArrowheads="1"/>
          </p:cNvSpPr>
          <p:nvPr/>
        </p:nvSpPr>
        <p:spPr bwMode="auto">
          <a:xfrm>
            <a:off x="6181725" y="4549775"/>
            <a:ext cx="2578100" cy="1008063"/>
          </a:xfrm>
          <a:prstGeom prst="rect">
            <a:avLst/>
          </a:prstGeom>
          <a:solidFill>
            <a:srgbClr val="C7DAF7"/>
          </a:solidFill>
          <a:ln w="19050">
            <a:noFill/>
            <a:miter lim="800000"/>
            <a:headEnd/>
            <a:tailEnd/>
          </a:ln>
        </p:spPr>
        <p:txBody>
          <a:bodyPr lIns="90488" tIns="44450" rIns="90488" bIns="44450">
            <a:spAutoFit/>
          </a:bodyPr>
          <a:lstStyle/>
          <a:p>
            <a:pPr algn="ctr" eaLnBrk="0" hangingPunct="0">
              <a:lnSpc>
                <a:spcPct val="110000"/>
              </a:lnSpc>
              <a:spcBef>
                <a:spcPct val="50000"/>
              </a:spcBef>
            </a:pPr>
            <a:r>
              <a:rPr lang="en-US" sz="2000" b="1"/>
              <a:t>Reject H</a:t>
            </a:r>
            <a:r>
              <a:rPr lang="en-US" sz="2000" b="1" baseline="-25000"/>
              <a:t>0</a:t>
            </a:r>
            <a:r>
              <a:rPr lang="en-US" sz="2000" b="1"/>
              <a:t> if  </a:t>
            </a:r>
          </a:p>
          <a:p>
            <a:pPr algn="ctr" eaLnBrk="0" hangingPunct="0">
              <a:lnSpc>
                <a:spcPct val="110000"/>
              </a:lnSpc>
              <a:spcBef>
                <a:spcPct val="50000"/>
              </a:spcBef>
            </a:pPr>
            <a:r>
              <a:rPr lang="en-US" sz="2000" b="1"/>
              <a:t>F &gt; </a:t>
            </a:r>
            <a:r>
              <a:rPr lang="en-US" b="1"/>
              <a:t>F</a:t>
            </a:r>
            <a:r>
              <a:rPr lang="en-US" b="1" baseline="-25000">
                <a:sym typeface="Symbol" pitchFamily="18" charset="2"/>
              </a:rPr>
              <a:t>H-1,(K-1)(H-1),</a:t>
            </a:r>
          </a:p>
        </p:txBody>
      </p:sp>
      <p:sp>
        <p:nvSpPr>
          <p:cNvPr id="28706" name="Slide Number Placeholder 14"/>
          <p:cNvSpPr>
            <a:spLocks noGrp="1"/>
          </p:cNvSpPr>
          <p:nvPr>
            <p:ph type="sldNum" sz="quarter" idx="11"/>
          </p:nvPr>
        </p:nvSpPr>
        <p:spPr>
          <a:noFill/>
        </p:spPr>
        <p:txBody>
          <a:bodyPr/>
          <a:lstStyle/>
          <a:p>
            <a:r>
              <a:rPr lang="en-US" smtClean="0">
                <a:latin typeface="Arial" charset="0"/>
                <a:cs typeface="Arial" charset="0"/>
              </a:rPr>
              <a:t>Ch. 15-</a:t>
            </a:r>
            <a:fld id="{976228EB-6378-47AE-8FB6-0CC0CF92C394}" type="slidenum">
              <a:rPr lang="en-US" smtClean="0">
                <a:latin typeface="Arial" charset="0"/>
                <a:cs typeface="Arial" charset="0"/>
              </a:rPr>
              <a:pPr/>
              <a:t>49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1066800" y="2819400"/>
            <a:ext cx="7696200" cy="914400"/>
          </a:xfrm>
          <a:prstGeom prst="rect">
            <a:avLst/>
          </a:prstGeom>
          <a:solidFill>
            <a:srgbClr val="FDE0BD"/>
          </a:solidFill>
          <a:ln w="9525">
            <a:solidFill>
              <a:schemeClr val="tx1"/>
            </a:solidFill>
            <a:miter lim="800000"/>
            <a:headEnd/>
            <a:tailEnd/>
          </a:ln>
        </p:spPr>
        <p:txBody>
          <a:bodyPr wrap="none" anchor="ctr"/>
          <a:lstStyle/>
          <a:p>
            <a:pPr algn="ctr"/>
            <a:endParaRPr lang="en-US"/>
          </a:p>
        </p:txBody>
      </p:sp>
      <p:sp>
        <p:nvSpPr>
          <p:cNvPr id="44034" name="Rectangle 3"/>
          <p:cNvSpPr>
            <a:spLocks noGrp="1" noChangeArrowheads="1"/>
          </p:cNvSpPr>
          <p:nvPr>
            <p:ph type="title"/>
          </p:nvPr>
        </p:nvSpPr>
        <p:spPr>
          <a:xfrm>
            <a:off x="1143000" y="430213"/>
            <a:ext cx="7793038" cy="762000"/>
          </a:xfrm>
        </p:spPr>
        <p:txBody>
          <a:bodyPr/>
          <a:lstStyle/>
          <a:p>
            <a:pPr eaLnBrk="1" hangingPunct="1"/>
            <a:r>
              <a:rPr lang="en-US" smtClean="0"/>
              <a:t>One-Way Analysis of Variance</a:t>
            </a:r>
          </a:p>
        </p:txBody>
      </p:sp>
      <p:sp>
        <p:nvSpPr>
          <p:cNvPr id="44035" name="Rectangle 4"/>
          <p:cNvSpPr>
            <a:spLocks noGrp="1" noChangeArrowheads="1"/>
          </p:cNvSpPr>
          <p:nvPr>
            <p:ph idx="1"/>
          </p:nvPr>
        </p:nvSpPr>
        <p:spPr>
          <a:xfrm>
            <a:off x="685800" y="1752600"/>
            <a:ext cx="8229600" cy="4495800"/>
          </a:xfrm>
        </p:spPr>
        <p:txBody>
          <a:bodyPr/>
          <a:lstStyle/>
          <a:p>
            <a:pPr eaLnBrk="1" hangingPunct="1"/>
            <a:r>
              <a:rPr lang="en-US" sz="2700" smtClean="0"/>
              <a:t>Evaluate the difference among the means of three or more groups</a:t>
            </a:r>
          </a:p>
          <a:p>
            <a:pPr eaLnBrk="1" hangingPunct="1"/>
            <a:endParaRPr lang="en-US" sz="1000" smtClean="0"/>
          </a:p>
          <a:p>
            <a:pPr lvl="1" eaLnBrk="1" hangingPunct="1">
              <a:buFont typeface="Wingdings" pitchFamily="2" charset="2"/>
              <a:buNone/>
            </a:pPr>
            <a:r>
              <a:rPr lang="en-US" sz="2300" smtClean="0">
                <a:solidFill>
                  <a:srgbClr val="0000FF"/>
                </a:solidFill>
              </a:rPr>
              <a:t>Examples:  </a:t>
            </a:r>
            <a:r>
              <a:rPr lang="en-US" sz="2300" smtClean="0"/>
              <a:t>Average production for 1</a:t>
            </a:r>
            <a:r>
              <a:rPr lang="en-US" sz="2300" baseline="30000" smtClean="0"/>
              <a:t>st</a:t>
            </a:r>
            <a:r>
              <a:rPr lang="en-US" sz="2300" smtClean="0"/>
              <a:t>, 2</a:t>
            </a:r>
            <a:r>
              <a:rPr lang="en-US" sz="2300" baseline="30000" smtClean="0"/>
              <a:t>nd</a:t>
            </a:r>
            <a:r>
              <a:rPr lang="en-US" sz="2300" smtClean="0"/>
              <a:t>, and 3</a:t>
            </a:r>
            <a:r>
              <a:rPr lang="en-US" sz="2300" baseline="30000" smtClean="0"/>
              <a:t>rd</a:t>
            </a:r>
            <a:r>
              <a:rPr lang="en-US" sz="2300" smtClean="0"/>
              <a:t> shifts</a:t>
            </a:r>
          </a:p>
          <a:p>
            <a:pPr lvl="1" eaLnBrk="1" hangingPunct="1">
              <a:buFont typeface="Wingdings" pitchFamily="2" charset="2"/>
              <a:buNone/>
            </a:pPr>
            <a:r>
              <a:rPr lang="en-US" sz="2300" smtClean="0"/>
              <a:t>                   Expected mileage for five brands of tires</a:t>
            </a:r>
          </a:p>
          <a:p>
            <a:pPr lvl="1" eaLnBrk="1" hangingPunct="1">
              <a:buFont typeface="Wingdings" pitchFamily="2" charset="2"/>
              <a:buNone/>
            </a:pPr>
            <a:endParaRPr lang="en-US" sz="1200" smtClean="0"/>
          </a:p>
          <a:p>
            <a:pPr eaLnBrk="1" hangingPunct="1"/>
            <a:r>
              <a:rPr lang="en-US" sz="2700" smtClean="0">
                <a:solidFill>
                  <a:srgbClr val="0000FF"/>
                </a:solidFill>
              </a:rPr>
              <a:t>Assumptions</a:t>
            </a:r>
          </a:p>
          <a:p>
            <a:pPr lvl="1" eaLnBrk="1" hangingPunct="1"/>
            <a:r>
              <a:rPr lang="en-US" sz="2700" smtClean="0"/>
              <a:t>Populations are normally distributed</a:t>
            </a:r>
          </a:p>
          <a:p>
            <a:pPr lvl="1" eaLnBrk="1" hangingPunct="1"/>
            <a:r>
              <a:rPr lang="en-US" sz="2700" smtClean="0"/>
              <a:t>Populations have equal variances</a:t>
            </a:r>
          </a:p>
          <a:p>
            <a:pPr lvl="1" eaLnBrk="1" hangingPunct="1"/>
            <a:r>
              <a:rPr lang="en-US" sz="2700" smtClean="0"/>
              <a:t>Samples are randomly and independently drawn</a:t>
            </a:r>
          </a:p>
        </p:txBody>
      </p:sp>
      <p:sp>
        <p:nvSpPr>
          <p:cNvPr id="44036"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44037" name="TextBox 6"/>
          <p:cNvSpPr txBox="1">
            <a:spLocks noChangeArrowheads="1"/>
          </p:cNvSpPr>
          <p:nvPr/>
        </p:nvSpPr>
        <p:spPr bwMode="auto">
          <a:xfrm>
            <a:off x="409575" y="509588"/>
            <a:ext cx="803275" cy="400050"/>
          </a:xfrm>
          <a:prstGeom prst="rect">
            <a:avLst/>
          </a:prstGeom>
          <a:noFill/>
          <a:ln w="9525">
            <a:noFill/>
            <a:miter lim="800000"/>
            <a:headEnd/>
            <a:tailEnd/>
          </a:ln>
        </p:spPr>
        <p:txBody>
          <a:bodyPr>
            <a:spAutoFit/>
          </a:bodyPr>
          <a:lstStyle/>
          <a:p>
            <a:r>
              <a:rPr lang="en-US" sz="2000"/>
              <a:t>15.2</a:t>
            </a:r>
          </a:p>
        </p:txBody>
      </p:sp>
      <p:sp>
        <p:nvSpPr>
          <p:cNvPr id="44038" name="Slide Number Placeholder 7"/>
          <p:cNvSpPr>
            <a:spLocks noGrp="1"/>
          </p:cNvSpPr>
          <p:nvPr>
            <p:ph type="sldNum" sz="quarter" idx="11"/>
          </p:nvPr>
        </p:nvSpPr>
        <p:spPr>
          <a:noFill/>
        </p:spPr>
        <p:txBody>
          <a:bodyPr/>
          <a:lstStyle/>
          <a:p>
            <a:r>
              <a:rPr lang="en-US" smtClean="0">
                <a:latin typeface="Arial" charset="0"/>
                <a:cs typeface="Arial" charset="0"/>
              </a:rPr>
              <a:t>Ch. 15-</a:t>
            </a:r>
            <a:fld id="{77764BFE-46AF-4B14-AB1A-3F0C82254142}" type="slidenum">
              <a:rPr lang="en-US" smtClean="0">
                <a:latin typeface="Arial" charset="0"/>
                <a:cs typeface="Arial" charset="0"/>
              </a:rPr>
              <a:pPr/>
              <a:t>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53" name="Rectangle 2"/>
          <p:cNvSpPr>
            <a:spLocks noGrp="1" noChangeArrowheads="1"/>
          </p:cNvSpPr>
          <p:nvPr>
            <p:ph type="title"/>
          </p:nvPr>
        </p:nvSpPr>
        <p:spPr>
          <a:xfrm>
            <a:off x="1223963" y="209550"/>
            <a:ext cx="7620000" cy="990600"/>
          </a:xfrm>
        </p:spPr>
        <p:txBody>
          <a:bodyPr/>
          <a:lstStyle/>
          <a:p>
            <a:pPr eaLnBrk="1" hangingPunct="1"/>
            <a:r>
              <a:rPr lang="en-US" smtClean="0"/>
              <a:t>General Two-Way Table Format</a:t>
            </a:r>
          </a:p>
        </p:txBody>
      </p:sp>
      <p:sp>
        <p:nvSpPr>
          <p:cNvPr id="29754"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graphicFrame>
        <p:nvGraphicFramePr>
          <p:cNvPr id="357417" name="Group 41"/>
          <p:cNvGraphicFramePr>
            <a:graphicFrameLocks noGrp="1"/>
          </p:cNvGraphicFramePr>
          <p:nvPr/>
        </p:nvGraphicFramePr>
        <p:xfrm>
          <a:off x="401638" y="1965325"/>
          <a:ext cx="8458200" cy="4076700"/>
        </p:xfrm>
        <a:graphic>
          <a:graphicData uri="http://schemas.openxmlformats.org/drawingml/2006/table">
            <a:tbl>
              <a:tblPr/>
              <a:tblGrid>
                <a:gridCol w="1692275"/>
                <a:gridCol w="1500187"/>
                <a:gridCol w="1836738"/>
                <a:gridCol w="2212975"/>
                <a:gridCol w="1216025"/>
              </a:tblGrid>
              <a:tr h="760413">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Source of Variation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Sum of Squares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0B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Degrees of Freedom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0B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Mean Squares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0B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F Ratio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0BD"/>
                    </a:solidFill>
                  </a:tcPr>
                </a:tc>
              </a:tr>
              <a:tr h="3316288">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   Between</a:t>
                      </a: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    groups</a:t>
                      </a: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8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   Between</a:t>
                      </a: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    blocks</a:t>
                      </a: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     Error</a:t>
                      </a: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8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     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     SSG</a:t>
                      </a: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     SSB</a:t>
                      </a: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     SSE</a:t>
                      </a: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     SST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K – 1 </a:t>
                      </a:r>
                    </a:p>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H – 1</a:t>
                      </a:r>
                    </a:p>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(K – 1)(H – 1)</a:t>
                      </a:r>
                    </a:p>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n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9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9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29748" name="Object 52"/>
          <p:cNvGraphicFramePr>
            <a:graphicFrameLocks noChangeAspect="1"/>
          </p:cNvGraphicFramePr>
          <p:nvPr/>
        </p:nvGraphicFramePr>
        <p:xfrm>
          <a:off x="5740400" y="2773363"/>
          <a:ext cx="1450975" cy="650875"/>
        </p:xfrm>
        <a:graphic>
          <a:graphicData uri="http://schemas.openxmlformats.org/presentationml/2006/ole">
            <p:oleObj spid="_x0000_s29748" name="Equation" r:id="rId3" imgW="875920" imgH="393529" progId="Equation.3">
              <p:embed/>
            </p:oleObj>
          </a:graphicData>
        </a:graphic>
      </p:graphicFrame>
      <p:graphicFrame>
        <p:nvGraphicFramePr>
          <p:cNvPr id="29749" name="Object 53"/>
          <p:cNvGraphicFramePr>
            <a:graphicFrameLocks noChangeAspect="1"/>
          </p:cNvGraphicFramePr>
          <p:nvPr/>
        </p:nvGraphicFramePr>
        <p:xfrm>
          <a:off x="5668963" y="3687763"/>
          <a:ext cx="1411287" cy="650875"/>
        </p:xfrm>
        <a:graphic>
          <a:graphicData uri="http://schemas.openxmlformats.org/presentationml/2006/ole">
            <p:oleObj spid="_x0000_s29749" name="Equation" r:id="rId4" imgW="850531" imgH="393529" progId="Equation.3">
              <p:embed/>
            </p:oleObj>
          </a:graphicData>
        </a:graphic>
      </p:graphicFrame>
      <p:graphicFrame>
        <p:nvGraphicFramePr>
          <p:cNvPr id="29750" name="Object 54"/>
          <p:cNvGraphicFramePr>
            <a:graphicFrameLocks noChangeAspect="1"/>
          </p:cNvGraphicFramePr>
          <p:nvPr/>
        </p:nvGraphicFramePr>
        <p:xfrm>
          <a:off x="5486400" y="4635500"/>
          <a:ext cx="2109788" cy="650875"/>
        </p:xfrm>
        <a:graphic>
          <a:graphicData uri="http://schemas.openxmlformats.org/presentationml/2006/ole">
            <p:oleObj spid="_x0000_s29750" name="Equation" r:id="rId5" imgW="1358900" imgH="419100" progId="Equation.3">
              <p:embed/>
            </p:oleObj>
          </a:graphicData>
        </a:graphic>
      </p:graphicFrame>
      <p:graphicFrame>
        <p:nvGraphicFramePr>
          <p:cNvPr id="29751" name="Object 55"/>
          <p:cNvGraphicFramePr>
            <a:graphicFrameLocks noChangeAspect="1"/>
          </p:cNvGraphicFramePr>
          <p:nvPr/>
        </p:nvGraphicFramePr>
        <p:xfrm>
          <a:off x="7886700" y="2778125"/>
          <a:ext cx="671513" cy="650875"/>
        </p:xfrm>
        <a:graphic>
          <a:graphicData uri="http://schemas.openxmlformats.org/presentationml/2006/ole">
            <p:oleObj spid="_x0000_s29751" name="Equation" r:id="rId6" imgW="406048" imgH="393359" progId="Equation.3">
              <p:embed/>
            </p:oleObj>
          </a:graphicData>
        </a:graphic>
      </p:graphicFrame>
      <p:graphicFrame>
        <p:nvGraphicFramePr>
          <p:cNvPr id="29752" name="Object 56"/>
          <p:cNvGraphicFramePr>
            <a:graphicFrameLocks noChangeAspect="1"/>
          </p:cNvGraphicFramePr>
          <p:nvPr/>
        </p:nvGraphicFramePr>
        <p:xfrm>
          <a:off x="7900988" y="3692525"/>
          <a:ext cx="650875" cy="650875"/>
        </p:xfrm>
        <a:graphic>
          <a:graphicData uri="http://schemas.openxmlformats.org/presentationml/2006/ole">
            <p:oleObj spid="_x0000_s29752" name="Equation" r:id="rId7" imgW="393529" imgH="393529" progId="Equation.3">
              <p:embed/>
            </p:oleObj>
          </a:graphicData>
        </a:graphic>
      </p:graphicFrame>
      <p:sp>
        <p:nvSpPr>
          <p:cNvPr id="29775" name="Line 31"/>
          <p:cNvSpPr>
            <a:spLocks noChangeShapeType="1"/>
          </p:cNvSpPr>
          <p:nvPr/>
        </p:nvSpPr>
        <p:spPr bwMode="auto">
          <a:xfrm>
            <a:off x="401638" y="3538538"/>
            <a:ext cx="8450262" cy="0"/>
          </a:xfrm>
          <a:prstGeom prst="line">
            <a:avLst/>
          </a:prstGeom>
          <a:noFill/>
          <a:ln w="9525">
            <a:solidFill>
              <a:schemeClr val="tx1"/>
            </a:solidFill>
            <a:round/>
            <a:headEnd/>
            <a:tailEnd/>
          </a:ln>
        </p:spPr>
        <p:txBody>
          <a:bodyPr wrap="none" anchor="ctr"/>
          <a:lstStyle/>
          <a:p>
            <a:endParaRPr lang="en-US"/>
          </a:p>
        </p:txBody>
      </p:sp>
      <p:sp>
        <p:nvSpPr>
          <p:cNvPr id="29776" name="Line 32"/>
          <p:cNvSpPr>
            <a:spLocks noChangeShapeType="1"/>
          </p:cNvSpPr>
          <p:nvPr/>
        </p:nvSpPr>
        <p:spPr bwMode="auto">
          <a:xfrm>
            <a:off x="401638" y="4489450"/>
            <a:ext cx="8450262" cy="0"/>
          </a:xfrm>
          <a:prstGeom prst="line">
            <a:avLst/>
          </a:prstGeom>
          <a:noFill/>
          <a:ln w="9525">
            <a:solidFill>
              <a:schemeClr val="tx1"/>
            </a:solidFill>
            <a:round/>
            <a:headEnd/>
            <a:tailEnd/>
          </a:ln>
        </p:spPr>
        <p:txBody>
          <a:bodyPr wrap="none" anchor="ctr"/>
          <a:lstStyle/>
          <a:p>
            <a:endParaRPr lang="en-US"/>
          </a:p>
        </p:txBody>
      </p:sp>
      <p:sp>
        <p:nvSpPr>
          <p:cNvPr id="29777" name="Line 33"/>
          <p:cNvSpPr>
            <a:spLocks noChangeShapeType="1"/>
          </p:cNvSpPr>
          <p:nvPr/>
        </p:nvSpPr>
        <p:spPr bwMode="auto">
          <a:xfrm>
            <a:off x="401638" y="5330825"/>
            <a:ext cx="8450262" cy="0"/>
          </a:xfrm>
          <a:prstGeom prst="line">
            <a:avLst/>
          </a:prstGeom>
          <a:noFill/>
          <a:ln w="9525">
            <a:solidFill>
              <a:schemeClr val="tx1"/>
            </a:solidFill>
            <a:round/>
            <a:headEnd/>
            <a:tailEnd/>
          </a:ln>
        </p:spPr>
        <p:txBody>
          <a:bodyPr wrap="none" anchor="ctr"/>
          <a:lstStyle/>
          <a:p>
            <a:endParaRPr lang="en-US"/>
          </a:p>
        </p:txBody>
      </p:sp>
      <p:sp>
        <p:nvSpPr>
          <p:cNvPr id="29778" name="Slide Number Placeholder 13"/>
          <p:cNvSpPr>
            <a:spLocks noGrp="1"/>
          </p:cNvSpPr>
          <p:nvPr>
            <p:ph type="sldNum" sz="quarter" idx="11"/>
          </p:nvPr>
        </p:nvSpPr>
        <p:spPr>
          <a:noFill/>
        </p:spPr>
        <p:txBody>
          <a:bodyPr/>
          <a:lstStyle/>
          <a:p>
            <a:r>
              <a:rPr lang="en-US" smtClean="0">
                <a:latin typeface="Arial" charset="0"/>
                <a:cs typeface="Arial" charset="0"/>
              </a:rPr>
              <a:t>Ch. 15-</a:t>
            </a:r>
            <a:fld id="{9D9A26CC-1180-47CA-84CC-7966F6003209}" type="slidenum">
              <a:rPr lang="en-US" smtClean="0">
                <a:latin typeface="Arial" charset="0"/>
                <a:cs typeface="Arial" charset="0"/>
              </a:rPr>
              <a:pPr/>
              <a:t>50</a:t>
            </a:fld>
            <a:endParaRPr lang="en-US" smtClean="0">
              <a:latin typeface="Arial" charset="0"/>
              <a:cs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4"/>
          <p:cNvSpPr>
            <a:spLocks noGrp="1" noChangeArrowheads="1"/>
          </p:cNvSpPr>
          <p:nvPr>
            <p:ph type="title"/>
          </p:nvPr>
        </p:nvSpPr>
        <p:spPr>
          <a:xfrm>
            <a:off x="990600" y="320675"/>
            <a:ext cx="7793038" cy="914400"/>
          </a:xfrm>
        </p:spPr>
        <p:txBody>
          <a:bodyPr/>
          <a:lstStyle/>
          <a:p>
            <a:pPr eaLnBrk="1" hangingPunct="1">
              <a:lnSpc>
                <a:spcPct val="80000"/>
              </a:lnSpc>
            </a:pPr>
            <a:r>
              <a:rPr lang="en-US" smtClean="0"/>
              <a:t>More than One </a:t>
            </a:r>
            <a:br>
              <a:rPr lang="en-US" smtClean="0"/>
            </a:br>
            <a:r>
              <a:rPr lang="en-US" smtClean="0"/>
              <a:t>Observation per Cell</a:t>
            </a:r>
          </a:p>
        </p:txBody>
      </p:sp>
      <p:sp>
        <p:nvSpPr>
          <p:cNvPr id="82946" name="Rectangle 3"/>
          <p:cNvSpPr>
            <a:spLocks noGrp="1" noChangeArrowheads="1"/>
          </p:cNvSpPr>
          <p:nvPr>
            <p:ph idx="1"/>
          </p:nvPr>
        </p:nvSpPr>
        <p:spPr>
          <a:xfrm>
            <a:off x="838200" y="1868488"/>
            <a:ext cx="7683500" cy="4532312"/>
          </a:xfrm>
        </p:spPr>
        <p:txBody>
          <a:bodyPr/>
          <a:lstStyle/>
          <a:p>
            <a:pPr eaLnBrk="1" hangingPunct="1">
              <a:lnSpc>
                <a:spcPct val="90000"/>
              </a:lnSpc>
              <a:spcBef>
                <a:spcPct val="40000"/>
              </a:spcBef>
            </a:pPr>
            <a:r>
              <a:rPr lang="en-US" smtClean="0"/>
              <a:t>A </a:t>
            </a:r>
            <a:r>
              <a:rPr lang="en-US" smtClean="0">
                <a:solidFill>
                  <a:srgbClr val="0000FF"/>
                </a:solidFill>
              </a:rPr>
              <a:t>two-way design with more than one observation per cell </a:t>
            </a:r>
            <a:r>
              <a:rPr lang="en-US" smtClean="0"/>
              <a:t>allows one further source of variation</a:t>
            </a:r>
          </a:p>
          <a:p>
            <a:pPr eaLnBrk="1" hangingPunct="1">
              <a:lnSpc>
                <a:spcPct val="90000"/>
              </a:lnSpc>
              <a:spcBef>
                <a:spcPct val="40000"/>
              </a:spcBef>
            </a:pPr>
            <a:r>
              <a:rPr lang="en-US" smtClean="0"/>
              <a:t>The </a:t>
            </a:r>
            <a:r>
              <a:rPr lang="en-US" smtClean="0">
                <a:solidFill>
                  <a:srgbClr val="0000FF"/>
                </a:solidFill>
              </a:rPr>
              <a:t>interaction </a:t>
            </a:r>
            <a:r>
              <a:rPr lang="en-US" smtClean="0"/>
              <a:t>between groups and blocks can also be identified</a:t>
            </a:r>
          </a:p>
          <a:p>
            <a:pPr eaLnBrk="1" hangingPunct="1">
              <a:lnSpc>
                <a:spcPct val="90000"/>
              </a:lnSpc>
              <a:spcBef>
                <a:spcPct val="40000"/>
              </a:spcBef>
            </a:pPr>
            <a:r>
              <a:rPr lang="en-US" smtClean="0"/>
              <a:t>Let </a:t>
            </a:r>
          </a:p>
          <a:p>
            <a:pPr lvl="1" eaLnBrk="1" hangingPunct="1">
              <a:lnSpc>
                <a:spcPct val="90000"/>
              </a:lnSpc>
            </a:pPr>
            <a:r>
              <a:rPr lang="en-US" smtClean="0"/>
              <a:t>K = number of groups</a:t>
            </a:r>
          </a:p>
          <a:p>
            <a:pPr lvl="1" eaLnBrk="1" hangingPunct="1">
              <a:lnSpc>
                <a:spcPct val="90000"/>
              </a:lnSpc>
            </a:pPr>
            <a:r>
              <a:rPr lang="en-US" smtClean="0"/>
              <a:t>H = number of blocks</a:t>
            </a:r>
          </a:p>
          <a:p>
            <a:pPr lvl="1" eaLnBrk="1" hangingPunct="1">
              <a:lnSpc>
                <a:spcPct val="90000"/>
              </a:lnSpc>
            </a:pPr>
            <a:r>
              <a:rPr lang="en-US" smtClean="0"/>
              <a:t>m = number of observations per cell</a:t>
            </a:r>
          </a:p>
          <a:p>
            <a:pPr lvl="1" eaLnBrk="1" hangingPunct="1">
              <a:lnSpc>
                <a:spcPct val="90000"/>
              </a:lnSpc>
            </a:pPr>
            <a:r>
              <a:rPr lang="en-US" smtClean="0"/>
              <a:t>KHm = total number of observations</a:t>
            </a:r>
          </a:p>
        </p:txBody>
      </p:sp>
      <p:sp>
        <p:nvSpPr>
          <p:cNvPr id="82947"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82948" name="TextBox 5"/>
          <p:cNvSpPr txBox="1">
            <a:spLocks noChangeArrowheads="1"/>
          </p:cNvSpPr>
          <p:nvPr/>
        </p:nvSpPr>
        <p:spPr bwMode="auto">
          <a:xfrm>
            <a:off x="409575" y="509588"/>
            <a:ext cx="803275" cy="400050"/>
          </a:xfrm>
          <a:prstGeom prst="rect">
            <a:avLst/>
          </a:prstGeom>
          <a:noFill/>
          <a:ln w="9525">
            <a:noFill/>
            <a:miter lim="800000"/>
            <a:headEnd/>
            <a:tailEnd/>
          </a:ln>
        </p:spPr>
        <p:txBody>
          <a:bodyPr>
            <a:spAutoFit/>
          </a:bodyPr>
          <a:lstStyle/>
          <a:p>
            <a:r>
              <a:rPr lang="en-US" sz="2000"/>
              <a:t>15.5</a:t>
            </a:r>
          </a:p>
        </p:txBody>
      </p:sp>
      <p:sp>
        <p:nvSpPr>
          <p:cNvPr id="82949" name="Slide Number Placeholder 6"/>
          <p:cNvSpPr>
            <a:spLocks noGrp="1"/>
          </p:cNvSpPr>
          <p:nvPr>
            <p:ph type="sldNum" sz="quarter" idx="11"/>
          </p:nvPr>
        </p:nvSpPr>
        <p:spPr>
          <a:noFill/>
        </p:spPr>
        <p:txBody>
          <a:bodyPr/>
          <a:lstStyle/>
          <a:p>
            <a:r>
              <a:rPr lang="en-US" smtClean="0">
                <a:latin typeface="Arial" charset="0"/>
                <a:cs typeface="Arial" charset="0"/>
              </a:rPr>
              <a:t>Ch. 15-</a:t>
            </a:r>
            <a:fld id="{10C56033-78C3-4A36-9AAB-7603D574192E}" type="slidenum">
              <a:rPr lang="en-US" smtClean="0">
                <a:latin typeface="Arial" charset="0"/>
                <a:cs typeface="Arial" charset="0"/>
              </a:rPr>
              <a:pPr/>
              <a:t>51</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990600" y="320675"/>
            <a:ext cx="7793038" cy="914400"/>
          </a:xfrm>
        </p:spPr>
        <p:txBody>
          <a:bodyPr/>
          <a:lstStyle/>
          <a:p>
            <a:pPr eaLnBrk="1" hangingPunct="1">
              <a:lnSpc>
                <a:spcPct val="80000"/>
              </a:lnSpc>
            </a:pPr>
            <a:r>
              <a:rPr lang="en-US" smtClean="0"/>
              <a:t>More than One </a:t>
            </a:r>
            <a:br>
              <a:rPr lang="en-US" smtClean="0"/>
            </a:br>
            <a:r>
              <a:rPr lang="en-US" smtClean="0"/>
              <a:t>Observation per Cell</a:t>
            </a:r>
          </a:p>
        </p:txBody>
      </p:sp>
      <p:sp>
        <p:nvSpPr>
          <p:cNvPr id="83970"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83971" name="Rectangle 3"/>
          <p:cNvSpPr>
            <a:spLocks noChangeArrowheads="1"/>
          </p:cNvSpPr>
          <p:nvPr/>
        </p:nvSpPr>
        <p:spPr bwMode="auto">
          <a:xfrm>
            <a:off x="381000" y="3048000"/>
            <a:ext cx="2133600" cy="1981200"/>
          </a:xfrm>
          <a:prstGeom prst="rect">
            <a:avLst/>
          </a:prstGeom>
          <a:solidFill>
            <a:srgbClr val="FFFFCC"/>
          </a:solidFill>
          <a:ln w="12700">
            <a:solidFill>
              <a:schemeClr val="tx1"/>
            </a:solidFill>
            <a:miter lim="800000"/>
            <a:headEnd/>
            <a:tailEnd/>
          </a:ln>
        </p:spPr>
        <p:txBody>
          <a:bodyPr wrap="none" anchor="ctr"/>
          <a:lstStyle/>
          <a:p>
            <a:pPr algn="ctr" eaLnBrk="0" hangingPunct="0"/>
            <a:r>
              <a:rPr lang="en-US"/>
              <a:t>SST</a:t>
            </a:r>
          </a:p>
          <a:p>
            <a:pPr algn="ctr" eaLnBrk="0" hangingPunct="0"/>
            <a:r>
              <a:rPr lang="en-US"/>
              <a:t>Total Variation</a:t>
            </a:r>
          </a:p>
          <a:p>
            <a:pPr algn="ctr" eaLnBrk="0" hangingPunct="0"/>
            <a:endParaRPr lang="en-US"/>
          </a:p>
        </p:txBody>
      </p:sp>
      <p:sp>
        <p:nvSpPr>
          <p:cNvPr id="83972" name="Rectangle 4"/>
          <p:cNvSpPr>
            <a:spLocks noChangeArrowheads="1"/>
          </p:cNvSpPr>
          <p:nvPr/>
        </p:nvSpPr>
        <p:spPr bwMode="auto">
          <a:xfrm>
            <a:off x="3810000" y="2362200"/>
            <a:ext cx="3200400" cy="685800"/>
          </a:xfrm>
          <a:prstGeom prst="rect">
            <a:avLst/>
          </a:prstGeom>
          <a:solidFill>
            <a:srgbClr val="FDE0BD"/>
          </a:solidFill>
          <a:ln w="12700">
            <a:solidFill>
              <a:schemeClr val="tx1"/>
            </a:solidFill>
            <a:miter lim="800000"/>
            <a:headEnd/>
            <a:tailEnd/>
          </a:ln>
        </p:spPr>
        <p:txBody>
          <a:bodyPr wrap="none" anchor="ctr"/>
          <a:lstStyle/>
          <a:p>
            <a:pPr algn="ctr" eaLnBrk="0" hangingPunct="0"/>
            <a:r>
              <a:rPr lang="en-US"/>
              <a:t>SSG</a:t>
            </a:r>
          </a:p>
          <a:p>
            <a:pPr algn="ctr" eaLnBrk="0" hangingPunct="0"/>
            <a:r>
              <a:rPr lang="en-US" sz="2000"/>
              <a:t>Between-group variation</a:t>
            </a:r>
          </a:p>
        </p:txBody>
      </p:sp>
      <p:sp>
        <p:nvSpPr>
          <p:cNvPr id="83973" name="Rectangle 5"/>
          <p:cNvSpPr>
            <a:spLocks noChangeArrowheads="1"/>
          </p:cNvSpPr>
          <p:nvPr/>
        </p:nvSpPr>
        <p:spPr bwMode="auto">
          <a:xfrm>
            <a:off x="3810000" y="3352800"/>
            <a:ext cx="3200400" cy="685800"/>
          </a:xfrm>
          <a:prstGeom prst="rect">
            <a:avLst/>
          </a:prstGeom>
          <a:solidFill>
            <a:srgbClr val="FDE0BD"/>
          </a:solidFill>
          <a:ln w="12700">
            <a:solidFill>
              <a:schemeClr val="tx1"/>
            </a:solidFill>
            <a:miter lim="800000"/>
            <a:headEnd/>
            <a:tailEnd/>
          </a:ln>
        </p:spPr>
        <p:txBody>
          <a:bodyPr wrap="none" anchor="ctr"/>
          <a:lstStyle/>
          <a:p>
            <a:pPr algn="ctr" eaLnBrk="0" hangingPunct="0"/>
            <a:r>
              <a:rPr lang="en-US"/>
              <a:t>SSB</a:t>
            </a:r>
          </a:p>
          <a:p>
            <a:pPr algn="ctr" eaLnBrk="0" hangingPunct="0"/>
            <a:r>
              <a:rPr lang="en-US" sz="2000"/>
              <a:t>Between-block variation</a:t>
            </a:r>
          </a:p>
        </p:txBody>
      </p:sp>
      <p:sp>
        <p:nvSpPr>
          <p:cNvPr id="83974" name="Rectangle 6"/>
          <p:cNvSpPr>
            <a:spLocks noChangeArrowheads="1"/>
          </p:cNvSpPr>
          <p:nvPr/>
        </p:nvSpPr>
        <p:spPr bwMode="auto">
          <a:xfrm>
            <a:off x="3810000" y="4343400"/>
            <a:ext cx="3200400" cy="914400"/>
          </a:xfrm>
          <a:prstGeom prst="rect">
            <a:avLst/>
          </a:prstGeom>
          <a:solidFill>
            <a:srgbClr val="FDE0BD"/>
          </a:solidFill>
          <a:ln w="12700">
            <a:solidFill>
              <a:schemeClr val="tx1"/>
            </a:solidFill>
            <a:miter lim="800000"/>
            <a:headEnd/>
            <a:tailEnd/>
          </a:ln>
        </p:spPr>
        <p:txBody>
          <a:bodyPr wrap="none" anchor="ctr"/>
          <a:lstStyle/>
          <a:p>
            <a:pPr algn="ctr" eaLnBrk="0" hangingPunct="0"/>
            <a:r>
              <a:rPr lang="en-US"/>
              <a:t>SSI</a:t>
            </a:r>
          </a:p>
          <a:p>
            <a:pPr algn="ctr" eaLnBrk="0" hangingPunct="0"/>
            <a:r>
              <a:rPr lang="en-US" sz="2000"/>
              <a:t>Variation due to interaction </a:t>
            </a:r>
          </a:p>
          <a:p>
            <a:pPr algn="ctr" eaLnBrk="0" hangingPunct="0"/>
            <a:r>
              <a:rPr lang="en-US" sz="2000"/>
              <a:t>between groups and blocks</a:t>
            </a:r>
          </a:p>
        </p:txBody>
      </p:sp>
      <p:sp>
        <p:nvSpPr>
          <p:cNvPr id="83975" name="Rectangle 7"/>
          <p:cNvSpPr>
            <a:spLocks noChangeArrowheads="1"/>
          </p:cNvSpPr>
          <p:nvPr/>
        </p:nvSpPr>
        <p:spPr bwMode="auto">
          <a:xfrm>
            <a:off x="3810000" y="5562600"/>
            <a:ext cx="3200400" cy="685800"/>
          </a:xfrm>
          <a:prstGeom prst="rect">
            <a:avLst/>
          </a:prstGeom>
          <a:solidFill>
            <a:srgbClr val="FDE0BD"/>
          </a:solidFill>
          <a:ln w="12700">
            <a:solidFill>
              <a:schemeClr val="tx1"/>
            </a:solidFill>
            <a:miter lim="800000"/>
            <a:headEnd/>
            <a:tailEnd/>
          </a:ln>
        </p:spPr>
        <p:txBody>
          <a:bodyPr wrap="none" anchor="ctr"/>
          <a:lstStyle/>
          <a:p>
            <a:pPr algn="ctr" eaLnBrk="0" hangingPunct="0"/>
            <a:r>
              <a:rPr lang="en-US"/>
              <a:t>SSE</a:t>
            </a:r>
          </a:p>
          <a:p>
            <a:pPr algn="ctr" eaLnBrk="0" hangingPunct="0"/>
            <a:r>
              <a:rPr lang="en-US" sz="2000"/>
              <a:t>Random variation (Error)</a:t>
            </a:r>
          </a:p>
        </p:txBody>
      </p:sp>
      <p:sp>
        <p:nvSpPr>
          <p:cNvPr id="83976" name="Line 8"/>
          <p:cNvSpPr>
            <a:spLocks noChangeShapeType="1"/>
          </p:cNvSpPr>
          <p:nvPr/>
        </p:nvSpPr>
        <p:spPr bwMode="auto">
          <a:xfrm flipV="1">
            <a:off x="2514600" y="2895600"/>
            <a:ext cx="1295400" cy="685800"/>
          </a:xfrm>
          <a:prstGeom prst="line">
            <a:avLst/>
          </a:prstGeom>
          <a:noFill/>
          <a:ln w="28575">
            <a:solidFill>
              <a:schemeClr val="tx1"/>
            </a:solidFill>
            <a:round/>
            <a:headEnd/>
            <a:tailEnd type="triangle" w="med" len="med"/>
          </a:ln>
        </p:spPr>
        <p:txBody>
          <a:bodyPr wrap="none" anchor="ctr"/>
          <a:lstStyle/>
          <a:p>
            <a:endParaRPr lang="en-US"/>
          </a:p>
        </p:txBody>
      </p:sp>
      <p:sp>
        <p:nvSpPr>
          <p:cNvPr id="83977" name="Line 9"/>
          <p:cNvSpPr>
            <a:spLocks noChangeShapeType="1"/>
          </p:cNvSpPr>
          <p:nvPr/>
        </p:nvSpPr>
        <p:spPr bwMode="auto">
          <a:xfrm flipV="1">
            <a:off x="2514600" y="3886200"/>
            <a:ext cx="1295400" cy="228600"/>
          </a:xfrm>
          <a:prstGeom prst="line">
            <a:avLst/>
          </a:prstGeom>
          <a:noFill/>
          <a:ln w="28575">
            <a:solidFill>
              <a:schemeClr val="tx1"/>
            </a:solidFill>
            <a:round/>
            <a:headEnd/>
            <a:tailEnd type="triangle" w="med" len="med"/>
          </a:ln>
        </p:spPr>
        <p:txBody>
          <a:bodyPr wrap="none" anchor="ctr"/>
          <a:lstStyle/>
          <a:p>
            <a:endParaRPr lang="en-US"/>
          </a:p>
        </p:txBody>
      </p:sp>
      <p:sp>
        <p:nvSpPr>
          <p:cNvPr id="83978" name="Line 10"/>
          <p:cNvSpPr>
            <a:spLocks noChangeShapeType="1"/>
          </p:cNvSpPr>
          <p:nvPr/>
        </p:nvSpPr>
        <p:spPr bwMode="auto">
          <a:xfrm>
            <a:off x="2514600" y="4419600"/>
            <a:ext cx="1295400" cy="228600"/>
          </a:xfrm>
          <a:prstGeom prst="line">
            <a:avLst/>
          </a:prstGeom>
          <a:noFill/>
          <a:ln w="28575">
            <a:solidFill>
              <a:schemeClr val="tx1"/>
            </a:solidFill>
            <a:round/>
            <a:headEnd/>
            <a:tailEnd type="triangle" w="med" len="med"/>
          </a:ln>
        </p:spPr>
        <p:txBody>
          <a:bodyPr wrap="none" anchor="ctr"/>
          <a:lstStyle/>
          <a:p>
            <a:endParaRPr lang="en-US"/>
          </a:p>
        </p:txBody>
      </p:sp>
      <p:sp>
        <p:nvSpPr>
          <p:cNvPr id="83979" name="Line 11"/>
          <p:cNvSpPr>
            <a:spLocks noChangeShapeType="1"/>
          </p:cNvSpPr>
          <p:nvPr/>
        </p:nvSpPr>
        <p:spPr bwMode="auto">
          <a:xfrm>
            <a:off x="2514600" y="4724400"/>
            <a:ext cx="1295400" cy="1066800"/>
          </a:xfrm>
          <a:prstGeom prst="line">
            <a:avLst/>
          </a:prstGeom>
          <a:noFill/>
          <a:ln w="28575">
            <a:solidFill>
              <a:schemeClr val="tx1"/>
            </a:solidFill>
            <a:round/>
            <a:headEnd/>
            <a:tailEnd type="triangle" w="med" len="med"/>
          </a:ln>
        </p:spPr>
        <p:txBody>
          <a:bodyPr wrap="none" anchor="ctr"/>
          <a:lstStyle/>
          <a:p>
            <a:endParaRPr lang="en-US"/>
          </a:p>
        </p:txBody>
      </p:sp>
      <p:sp>
        <p:nvSpPr>
          <p:cNvPr id="83980" name="Text Box 12"/>
          <p:cNvSpPr txBox="1">
            <a:spLocks noChangeArrowheads="1"/>
          </p:cNvSpPr>
          <p:nvPr/>
        </p:nvSpPr>
        <p:spPr bwMode="auto">
          <a:xfrm>
            <a:off x="7315200" y="1600200"/>
            <a:ext cx="1447800" cy="701675"/>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2000"/>
              <a:t>Degrees of Freedom:</a:t>
            </a:r>
          </a:p>
        </p:txBody>
      </p:sp>
      <p:sp>
        <p:nvSpPr>
          <p:cNvPr id="83981" name="Text Box 13"/>
          <p:cNvSpPr txBox="1">
            <a:spLocks noChangeArrowheads="1"/>
          </p:cNvSpPr>
          <p:nvPr/>
        </p:nvSpPr>
        <p:spPr bwMode="auto">
          <a:xfrm>
            <a:off x="7467600" y="2514600"/>
            <a:ext cx="798513" cy="396875"/>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2000"/>
              <a:t>K – 1</a:t>
            </a:r>
          </a:p>
        </p:txBody>
      </p:sp>
      <p:sp>
        <p:nvSpPr>
          <p:cNvPr id="83982" name="Text Box 14"/>
          <p:cNvSpPr txBox="1">
            <a:spLocks noChangeArrowheads="1"/>
          </p:cNvSpPr>
          <p:nvPr/>
        </p:nvSpPr>
        <p:spPr bwMode="auto">
          <a:xfrm>
            <a:off x="7467600" y="3505200"/>
            <a:ext cx="798513" cy="396875"/>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2000"/>
              <a:t>H – 1</a:t>
            </a:r>
          </a:p>
        </p:txBody>
      </p:sp>
      <p:sp>
        <p:nvSpPr>
          <p:cNvPr id="83983" name="Text Box 15"/>
          <p:cNvSpPr txBox="1">
            <a:spLocks noChangeArrowheads="1"/>
          </p:cNvSpPr>
          <p:nvPr/>
        </p:nvSpPr>
        <p:spPr bwMode="auto">
          <a:xfrm>
            <a:off x="7239000" y="4572000"/>
            <a:ext cx="1722438" cy="396875"/>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2000"/>
              <a:t>(K – 1)(H – 1)</a:t>
            </a:r>
          </a:p>
        </p:txBody>
      </p:sp>
      <p:sp>
        <p:nvSpPr>
          <p:cNvPr id="83984" name="Text Box 16"/>
          <p:cNvSpPr txBox="1">
            <a:spLocks noChangeArrowheads="1"/>
          </p:cNvSpPr>
          <p:nvPr/>
        </p:nvSpPr>
        <p:spPr bwMode="auto">
          <a:xfrm>
            <a:off x="7391400" y="5638800"/>
            <a:ext cx="1371600" cy="400050"/>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2000"/>
              <a:t>KH(m – 1)</a:t>
            </a:r>
          </a:p>
        </p:txBody>
      </p:sp>
      <p:sp>
        <p:nvSpPr>
          <p:cNvPr id="83985" name="Text Box 17"/>
          <p:cNvSpPr txBox="1">
            <a:spLocks noChangeArrowheads="1"/>
          </p:cNvSpPr>
          <p:nvPr/>
        </p:nvSpPr>
        <p:spPr bwMode="auto">
          <a:xfrm>
            <a:off x="846138" y="5105400"/>
            <a:ext cx="1203325" cy="400050"/>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2000"/>
              <a:t>KHm – 1</a:t>
            </a:r>
          </a:p>
        </p:txBody>
      </p:sp>
      <p:sp>
        <p:nvSpPr>
          <p:cNvPr id="83986" name="Text Box 18"/>
          <p:cNvSpPr txBox="1">
            <a:spLocks noChangeArrowheads="1"/>
          </p:cNvSpPr>
          <p:nvPr/>
        </p:nvSpPr>
        <p:spPr bwMode="auto">
          <a:xfrm>
            <a:off x="1143000" y="1600200"/>
            <a:ext cx="5715000" cy="531813"/>
          </a:xfrm>
          <a:prstGeom prst="rect">
            <a:avLst/>
          </a:prstGeom>
          <a:solidFill>
            <a:srgbClr val="FFFFCC"/>
          </a:solidFill>
          <a:ln w="12700">
            <a:solidFill>
              <a:schemeClr val="tx1"/>
            </a:solidFill>
            <a:miter lim="800000"/>
            <a:headEnd/>
            <a:tailEnd/>
          </a:ln>
        </p:spPr>
        <p:txBody>
          <a:bodyPr>
            <a:spAutoFit/>
          </a:bodyPr>
          <a:lstStyle/>
          <a:p>
            <a:pPr eaLnBrk="0" hangingPunct="0">
              <a:spcBef>
                <a:spcPct val="50000"/>
              </a:spcBef>
            </a:pPr>
            <a:r>
              <a:rPr lang="en-US" sz="2800"/>
              <a:t>SST = SSG + SSB + SSI + SSE</a:t>
            </a:r>
          </a:p>
        </p:txBody>
      </p:sp>
      <p:sp>
        <p:nvSpPr>
          <p:cNvPr id="83987" name="Text Box 19"/>
          <p:cNvSpPr txBox="1">
            <a:spLocks noChangeArrowheads="1"/>
          </p:cNvSpPr>
          <p:nvPr/>
        </p:nvSpPr>
        <p:spPr bwMode="auto">
          <a:xfrm>
            <a:off x="7543800" y="1149350"/>
            <a:ext cx="1474788" cy="396875"/>
          </a:xfrm>
          <a:prstGeom prst="rect">
            <a:avLst/>
          </a:prstGeom>
          <a:noFill/>
          <a:ln w="9525">
            <a:noFill/>
            <a:miter lim="800000"/>
            <a:headEnd/>
            <a:tailEnd/>
          </a:ln>
        </p:spPr>
        <p:txBody>
          <a:bodyPr wrap="none">
            <a:spAutoFit/>
          </a:bodyPr>
          <a:lstStyle/>
          <a:p>
            <a:r>
              <a:rPr lang="en-US" sz="2000" i="1">
                <a:solidFill>
                  <a:schemeClr val="tx2"/>
                </a:solidFill>
              </a:rPr>
              <a:t>(continued)</a:t>
            </a:r>
          </a:p>
        </p:txBody>
      </p:sp>
      <p:sp>
        <p:nvSpPr>
          <p:cNvPr id="83988" name="Slide Number Placeholder 21"/>
          <p:cNvSpPr>
            <a:spLocks noGrp="1"/>
          </p:cNvSpPr>
          <p:nvPr>
            <p:ph type="sldNum" sz="quarter" idx="11"/>
          </p:nvPr>
        </p:nvSpPr>
        <p:spPr>
          <a:noFill/>
        </p:spPr>
        <p:txBody>
          <a:bodyPr/>
          <a:lstStyle/>
          <a:p>
            <a:r>
              <a:rPr lang="en-US" smtClean="0">
                <a:latin typeface="Arial" charset="0"/>
                <a:cs typeface="Arial" charset="0"/>
              </a:rPr>
              <a:t>Ch. 15-</a:t>
            </a:r>
            <a:fld id="{D7E8171C-FCF4-47A3-A03B-C76E89A7DF5D}" type="slidenum">
              <a:rPr lang="en-US" smtClean="0">
                <a:latin typeface="Arial" charset="0"/>
                <a:cs typeface="Arial" charset="0"/>
              </a:rPr>
              <a:pPr/>
              <a:t>52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2" name="Rectangle 2"/>
          <p:cNvSpPr>
            <a:spLocks noGrp="1" noChangeArrowheads="1"/>
          </p:cNvSpPr>
          <p:nvPr>
            <p:ph type="title"/>
          </p:nvPr>
        </p:nvSpPr>
        <p:spPr>
          <a:xfrm>
            <a:off x="1150938" y="209550"/>
            <a:ext cx="7627937" cy="990600"/>
          </a:xfrm>
        </p:spPr>
        <p:txBody>
          <a:bodyPr/>
          <a:lstStyle/>
          <a:p>
            <a:pPr eaLnBrk="1" hangingPunct="1"/>
            <a:r>
              <a:rPr lang="en-US" smtClean="0"/>
              <a:t>Sums of Squares with Interaction</a:t>
            </a:r>
          </a:p>
        </p:txBody>
      </p:sp>
      <p:sp>
        <p:nvSpPr>
          <p:cNvPr id="30783"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30784" name="Rectangle 14"/>
          <p:cNvSpPr>
            <a:spLocks noChangeArrowheads="1"/>
          </p:cNvSpPr>
          <p:nvPr/>
        </p:nvSpPr>
        <p:spPr bwMode="auto">
          <a:xfrm>
            <a:off x="2924175" y="5697538"/>
            <a:ext cx="3584575" cy="730250"/>
          </a:xfrm>
          <a:prstGeom prst="rect">
            <a:avLst/>
          </a:prstGeom>
          <a:solidFill>
            <a:srgbClr val="FDE0BD"/>
          </a:solidFill>
          <a:ln w="9525" algn="ctr">
            <a:solidFill>
              <a:schemeClr val="tx1"/>
            </a:solidFill>
            <a:miter lim="800000"/>
            <a:headEnd/>
            <a:tailEnd/>
          </a:ln>
        </p:spPr>
        <p:txBody>
          <a:bodyPr wrap="none" anchor="ctr"/>
          <a:lstStyle/>
          <a:p>
            <a:pPr algn="ctr"/>
            <a:endParaRPr lang="en-US"/>
          </a:p>
        </p:txBody>
      </p:sp>
      <p:sp>
        <p:nvSpPr>
          <p:cNvPr id="30785" name="Rectangle 12"/>
          <p:cNvSpPr>
            <a:spLocks noChangeArrowheads="1"/>
          </p:cNvSpPr>
          <p:nvPr/>
        </p:nvSpPr>
        <p:spPr bwMode="auto">
          <a:xfrm>
            <a:off x="2924175" y="3722688"/>
            <a:ext cx="3219450" cy="803275"/>
          </a:xfrm>
          <a:prstGeom prst="rect">
            <a:avLst/>
          </a:prstGeom>
          <a:solidFill>
            <a:srgbClr val="FDE0BD"/>
          </a:solidFill>
          <a:ln w="9525" algn="ctr">
            <a:solidFill>
              <a:schemeClr val="tx1"/>
            </a:solidFill>
            <a:miter lim="800000"/>
            <a:headEnd/>
            <a:tailEnd/>
          </a:ln>
        </p:spPr>
        <p:txBody>
          <a:bodyPr wrap="none" anchor="ctr"/>
          <a:lstStyle/>
          <a:p>
            <a:pPr algn="ctr"/>
            <a:endParaRPr lang="en-US"/>
          </a:p>
        </p:txBody>
      </p:sp>
      <p:sp>
        <p:nvSpPr>
          <p:cNvPr id="30786" name="Rectangle 11"/>
          <p:cNvSpPr>
            <a:spLocks noChangeArrowheads="1"/>
          </p:cNvSpPr>
          <p:nvPr/>
        </p:nvSpPr>
        <p:spPr bwMode="auto">
          <a:xfrm>
            <a:off x="2924175" y="2770188"/>
            <a:ext cx="3219450" cy="804862"/>
          </a:xfrm>
          <a:prstGeom prst="rect">
            <a:avLst/>
          </a:prstGeom>
          <a:solidFill>
            <a:srgbClr val="FDE0BD"/>
          </a:solidFill>
          <a:ln w="9525" algn="ctr">
            <a:solidFill>
              <a:schemeClr val="tx1"/>
            </a:solidFill>
            <a:miter lim="800000"/>
            <a:headEnd/>
            <a:tailEnd/>
          </a:ln>
        </p:spPr>
        <p:txBody>
          <a:bodyPr wrap="none" anchor="ctr"/>
          <a:lstStyle/>
          <a:p>
            <a:pPr algn="ctr"/>
            <a:endParaRPr lang="en-US"/>
          </a:p>
        </p:txBody>
      </p:sp>
      <p:sp>
        <p:nvSpPr>
          <p:cNvPr id="30787" name="Rectangle 10"/>
          <p:cNvSpPr>
            <a:spLocks noChangeArrowheads="1"/>
          </p:cNvSpPr>
          <p:nvPr/>
        </p:nvSpPr>
        <p:spPr bwMode="auto">
          <a:xfrm>
            <a:off x="2924175" y="1855788"/>
            <a:ext cx="3219450" cy="768350"/>
          </a:xfrm>
          <a:prstGeom prst="rect">
            <a:avLst/>
          </a:prstGeom>
          <a:solidFill>
            <a:srgbClr val="FDE0BD"/>
          </a:solidFill>
          <a:ln w="9525" algn="ctr">
            <a:solidFill>
              <a:schemeClr val="tx1"/>
            </a:solidFill>
            <a:miter lim="800000"/>
            <a:headEnd/>
            <a:tailEnd/>
          </a:ln>
        </p:spPr>
        <p:txBody>
          <a:bodyPr wrap="none" anchor="ctr"/>
          <a:lstStyle/>
          <a:p>
            <a:pPr algn="ctr"/>
            <a:endParaRPr lang="en-US"/>
          </a:p>
        </p:txBody>
      </p:sp>
      <p:graphicFrame>
        <p:nvGraphicFramePr>
          <p:cNvPr id="30777" name="Object 57"/>
          <p:cNvGraphicFramePr>
            <a:graphicFrameLocks noChangeAspect="1"/>
          </p:cNvGraphicFramePr>
          <p:nvPr/>
        </p:nvGraphicFramePr>
        <p:xfrm>
          <a:off x="314325" y="3686175"/>
          <a:ext cx="5543550" cy="868363"/>
        </p:xfrm>
        <a:graphic>
          <a:graphicData uri="http://schemas.openxmlformats.org/presentationml/2006/ole">
            <p:oleObj spid="_x0000_s30777" name="Equation" r:id="rId3" imgW="2844720" imgH="444240" progId="Equation.3">
              <p:embed/>
            </p:oleObj>
          </a:graphicData>
        </a:graphic>
      </p:graphicFrame>
      <p:graphicFrame>
        <p:nvGraphicFramePr>
          <p:cNvPr id="30778" name="Object 58"/>
          <p:cNvGraphicFramePr>
            <a:graphicFrameLocks noChangeAspect="1"/>
          </p:cNvGraphicFramePr>
          <p:nvPr/>
        </p:nvGraphicFramePr>
        <p:xfrm>
          <a:off x="268288" y="2746375"/>
          <a:ext cx="5568950" cy="828675"/>
        </p:xfrm>
        <a:graphic>
          <a:graphicData uri="http://schemas.openxmlformats.org/presentationml/2006/ole">
            <p:oleObj spid="_x0000_s30778" name="Equation" r:id="rId4" imgW="2895480" imgH="431640" progId="Equation.3">
              <p:embed/>
            </p:oleObj>
          </a:graphicData>
        </a:graphic>
      </p:graphicFrame>
      <p:graphicFrame>
        <p:nvGraphicFramePr>
          <p:cNvPr id="30779" name="Object 59"/>
          <p:cNvGraphicFramePr>
            <a:graphicFrameLocks noChangeAspect="1"/>
          </p:cNvGraphicFramePr>
          <p:nvPr/>
        </p:nvGraphicFramePr>
        <p:xfrm>
          <a:off x="1855788" y="1928813"/>
          <a:ext cx="4164012" cy="698500"/>
        </p:xfrm>
        <a:graphic>
          <a:graphicData uri="http://schemas.openxmlformats.org/presentationml/2006/ole">
            <p:oleObj spid="_x0000_s30779" name="Equation" r:id="rId5" imgW="2133360" imgH="355320" progId="Equation.3">
              <p:embed/>
            </p:oleObj>
          </a:graphicData>
        </a:graphic>
      </p:graphicFrame>
      <p:graphicFrame>
        <p:nvGraphicFramePr>
          <p:cNvPr id="30780" name="Object 60"/>
          <p:cNvGraphicFramePr>
            <a:graphicFrameLocks noChangeAspect="1"/>
          </p:cNvGraphicFramePr>
          <p:nvPr/>
        </p:nvGraphicFramePr>
        <p:xfrm>
          <a:off x="1852613" y="5702300"/>
          <a:ext cx="4586287" cy="725488"/>
        </p:xfrm>
        <a:graphic>
          <a:graphicData uri="http://schemas.openxmlformats.org/presentationml/2006/ole">
            <p:oleObj spid="_x0000_s30780" name="Equation" r:id="rId6" imgW="2247840" imgH="355320" progId="Equation.3">
              <p:embed/>
            </p:oleObj>
          </a:graphicData>
        </a:graphic>
      </p:graphicFrame>
      <p:sp>
        <p:nvSpPr>
          <p:cNvPr id="30788" name="Rectangle 13"/>
          <p:cNvSpPr>
            <a:spLocks noChangeArrowheads="1"/>
          </p:cNvSpPr>
          <p:nvPr/>
        </p:nvSpPr>
        <p:spPr bwMode="auto">
          <a:xfrm>
            <a:off x="2924175" y="4673600"/>
            <a:ext cx="4170363" cy="877888"/>
          </a:xfrm>
          <a:prstGeom prst="rect">
            <a:avLst/>
          </a:prstGeom>
          <a:solidFill>
            <a:srgbClr val="FDE0BD"/>
          </a:solidFill>
          <a:ln w="9525" algn="ctr">
            <a:solidFill>
              <a:schemeClr val="tx1"/>
            </a:solidFill>
            <a:miter lim="800000"/>
            <a:headEnd/>
            <a:tailEnd/>
          </a:ln>
        </p:spPr>
        <p:txBody>
          <a:bodyPr wrap="none" anchor="ctr"/>
          <a:lstStyle/>
          <a:p>
            <a:pPr algn="ctr"/>
            <a:endParaRPr lang="en-US"/>
          </a:p>
        </p:txBody>
      </p:sp>
      <p:graphicFrame>
        <p:nvGraphicFramePr>
          <p:cNvPr id="30781" name="Object 61"/>
          <p:cNvGraphicFramePr>
            <a:graphicFrameLocks noChangeAspect="1"/>
          </p:cNvGraphicFramePr>
          <p:nvPr/>
        </p:nvGraphicFramePr>
        <p:xfrm>
          <a:off x="1141413" y="4678363"/>
          <a:ext cx="5942012" cy="852487"/>
        </p:xfrm>
        <a:graphic>
          <a:graphicData uri="http://schemas.openxmlformats.org/presentationml/2006/ole">
            <p:oleObj spid="_x0000_s30781" name="Equation" r:id="rId7" imgW="3098520" imgH="444240" progId="Equation.3">
              <p:embed/>
            </p:oleObj>
          </a:graphicData>
        </a:graphic>
      </p:graphicFrame>
      <p:sp>
        <p:nvSpPr>
          <p:cNvPr id="30789" name="Text Box 15"/>
          <p:cNvSpPr txBox="1">
            <a:spLocks noChangeArrowheads="1"/>
          </p:cNvSpPr>
          <p:nvPr/>
        </p:nvSpPr>
        <p:spPr bwMode="auto">
          <a:xfrm>
            <a:off x="6400800" y="1381125"/>
            <a:ext cx="2597150" cy="396875"/>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2000"/>
              <a:t>Degrees of Freedom:</a:t>
            </a:r>
          </a:p>
        </p:txBody>
      </p:sp>
      <p:sp>
        <p:nvSpPr>
          <p:cNvPr id="30790" name="Text Box 16"/>
          <p:cNvSpPr txBox="1">
            <a:spLocks noChangeArrowheads="1"/>
          </p:cNvSpPr>
          <p:nvPr/>
        </p:nvSpPr>
        <p:spPr bwMode="auto">
          <a:xfrm>
            <a:off x="7461250" y="3027363"/>
            <a:ext cx="798513" cy="396875"/>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2000"/>
              <a:t>K – 1</a:t>
            </a:r>
          </a:p>
        </p:txBody>
      </p:sp>
      <p:sp>
        <p:nvSpPr>
          <p:cNvPr id="30791" name="Text Box 17"/>
          <p:cNvSpPr txBox="1">
            <a:spLocks noChangeArrowheads="1"/>
          </p:cNvSpPr>
          <p:nvPr/>
        </p:nvSpPr>
        <p:spPr bwMode="auto">
          <a:xfrm>
            <a:off x="7497763" y="3867150"/>
            <a:ext cx="798512" cy="396875"/>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2000"/>
              <a:t>H – 1</a:t>
            </a:r>
          </a:p>
        </p:txBody>
      </p:sp>
      <p:sp>
        <p:nvSpPr>
          <p:cNvPr id="30792" name="Text Box 18"/>
          <p:cNvSpPr txBox="1">
            <a:spLocks noChangeArrowheads="1"/>
          </p:cNvSpPr>
          <p:nvPr/>
        </p:nvSpPr>
        <p:spPr bwMode="auto">
          <a:xfrm>
            <a:off x="7242175" y="4929188"/>
            <a:ext cx="1722438" cy="396875"/>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2000"/>
              <a:t>(K – 1)(H – 1)</a:t>
            </a:r>
          </a:p>
        </p:txBody>
      </p:sp>
      <p:sp>
        <p:nvSpPr>
          <p:cNvPr id="30793" name="Text Box 19"/>
          <p:cNvSpPr txBox="1">
            <a:spLocks noChangeArrowheads="1"/>
          </p:cNvSpPr>
          <p:nvPr/>
        </p:nvSpPr>
        <p:spPr bwMode="auto">
          <a:xfrm>
            <a:off x="7388225" y="5884863"/>
            <a:ext cx="1427163" cy="400050"/>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2000"/>
              <a:t>KH(m – 1)</a:t>
            </a:r>
          </a:p>
        </p:txBody>
      </p:sp>
      <p:sp>
        <p:nvSpPr>
          <p:cNvPr id="30794" name="Text Box 20"/>
          <p:cNvSpPr txBox="1">
            <a:spLocks noChangeArrowheads="1"/>
          </p:cNvSpPr>
          <p:nvPr/>
        </p:nvSpPr>
        <p:spPr bwMode="auto">
          <a:xfrm>
            <a:off x="7424738" y="2038350"/>
            <a:ext cx="1169987" cy="400050"/>
          </a:xfrm>
          <a:prstGeom prst="rect">
            <a:avLst/>
          </a:prstGeom>
          <a:solidFill>
            <a:srgbClr val="CCECFF"/>
          </a:solidFill>
          <a:ln w="12700">
            <a:noFill/>
            <a:miter lim="800000"/>
            <a:headEnd/>
            <a:tailEnd/>
          </a:ln>
        </p:spPr>
        <p:txBody>
          <a:bodyPr>
            <a:spAutoFit/>
          </a:bodyPr>
          <a:lstStyle/>
          <a:p>
            <a:pPr eaLnBrk="0" hangingPunct="0">
              <a:spcBef>
                <a:spcPct val="50000"/>
              </a:spcBef>
            </a:pPr>
            <a:r>
              <a:rPr lang="en-US" sz="2000"/>
              <a:t>KHm - 1</a:t>
            </a:r>
          </a:p>
        </p:txBody>
      </p:sp>
      <p:sp>
        <p:nvSpPr>
          <p:cNvPr id="30795" name="Slide Number Placeholder 20"/>
          <p:cNvSpPr>
            <a:spLocks noGrp="1"/>
          </p:cNvSpPr>
          <p:nvPr>
            <p:ph type="sldNum" sz="quarter" idx="11"/>
          </p:nvPr>
        </p:nvSpPr>
        <p:spPr>
          <a:noFill/>
        </p:spPr>
        <p:txBody>
          <a:bodyPr/>
          <a:lstStyle/>
          <a:p>
            <a:r>
              <a:rPr lang="en-US" smtClean="0">
                <a:latin typeface="Arial" charset="0"/>
                <a:cs typeface="Arial" charset="0"/>
              </a:rPr>
              <a:t>Ch. 15-</a:t>
            </a:r>
            <a:fld id="{62E37BB2-CEC9-4FAD-AD1D-1205E883E9EC}" type="slidenum">
              <a:rPr lang="en-US" smtClean="0">
                <a:latin typeface="Arial" charset="0"/>
                <a:cs typeface="Arial" charset="0"/>
              </a:rPr>
              <a:pPr/>
              <a:t>53</a:t>
            </a:fld>
            <a:endParaRPr lang="en-US" smtClean="0">
              <a:latin typeface="Arial" charset="0"/>
              <a:cs typeface="Arial"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8" name="Rectangle 2"/>
          <p:cNvSpPr>
            <a:spLocks noGrp="1" noChangeArrowheads="1"/>
          </p:cNvSpPr>
          <p:nvPr>
            <p:ph type="title"/>
          </p:nvPr>
        </p:nvSpPr>
        <p:spPr>
          <a:xfrm>
            <a:off x="1150938" y="247650"/>
            <a:ext cx="7078662" cy="990600"/>
          </a:xfrm>
        </p:spPr>
        <p:txBody>
          <a:bodyPr/>
          <a:lstStyle/>
          <a:p>
            <a:pPr eaLnBrk="1" hangingPunct="1">
              <a:lnSpc>
                <a:spcPct val="80000"/>
              </a:lnSpc>
            </a:pPr>
            <a:r>
              <a:rPr lang="en-US" smtClean="0"/>
              <a:t>Two-Way Mean Squares </a:t>
            </a:r>
            <a:br>
              <a:rPr lang="en-US" smtClean="0"/>
            </a:br>
            <a:r>
              <a:rPr lang="en-US" smtClean="0"/>
              <a:t>with Interaction</a:t>
            </a:r>
          </a:p>
        </p:txBody>
      </p:sp>
      <p:sp>
        <p:nvSpPr>
          <p:cNvPr id="31759" name="Rectangle 3"/>
          <p:cNvSpPr>
            <a:spLocks noGrp="1" noChangeArrowheads="1"/>
          </p:cNvSpPr>
          <p:nvPr>
            <p:ph idx="1"/>
          </p:nvPr>
        </p:nvSpPr>
        <p:spPr>
          <a:xfrm>
            <a:off x="804863" y="1636713"/>
            <a:ext cx="8077200" cy="4532312"/>
          </a:xfrm>
        </p:spPr>
        <p:txBody>
          <a:bodyPr/>
          <a:lstStyle/>
          <a:p>
            <a:pPr eaLnBrk="1" hangingPunct="1"/>
            <a:r>
              <a:rPr lang="en-US" smtClean="0"/>
              <a:t>The mean squares are</a:t>
            </a:r>
          </a:p>
        </p:txBody>
      </p:sp>
      <p:sp>
        <p:nvSpPr>
          <p:cNvPr id="31760"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graphicFrame>
        <p:nvGraphicFramePr>
          <p:cNvPr id="31757" name="Object 13"/>
          <p:cNvGraphicFramePr>
            <a:graphicFrameLocks noChangeAspect="1"/>
          </p:cNvGraphicFramePr>
          <p:nvPr/>
        </p:nvGraphicFramePr>
        <p:xfrm>
          <a:off x="5413375" y="1725613"/>
          <a:ext cx="2486025" cy="4722812"/>
        </p:xfrm>
        <a:graphic>
          <a:graphicData uri="http://schemas.openxmlformats.org/presentationml/2006/ole">
            <p:oleObj spid="_x0000_s31757" name="Equation" r:id="rId3" imgW="1257120" imgH="2387520" progId="Equation.3">
              <p:embed/>
            </p:oleObj>
          </a:graphicData>
        </a:graphic>
      </p:graphicFrame>
      <p:sp>
        <p:nvSpPr>
          <p:cNvPr id="31761" name="Slide Number Placeholder 6"/>
          <p:cNvSpPr>
            <a:spLocks noGrp="1"/>
          </p:cNvSpPr>
          <p:nvPr>
            <p:ph type="sldNum" sz="quarter" idx="11"/>
          </p:nvPr>
        </p:nvSpPr>
        <p:spPr>
          <a:noFill/>
        </p:spPr>
        <p:txBody>
          <a:bodyPr/>
          <a:lstStyle/>
          <a:p>
            <a:r>
              <a:rPr lang="en-US" smtClean="0">
                <a:latin typeface="Arial" charset="0"/>
                <a:cs typeface="Arial" charset="0"/>
              </a:rPr>
              <a:t>Ch. 15-</a:t>
            </a:r>
            <a:fld id="{46296052-896B-4F78-8917-8A9E4594F971}" type="slidenum">
              <a:rPr lang="en-US" smtClean="0">
                <a:latin typeface="Arial" charset="0"/>
                <a:cs typeface="Arial" charset="0"/>
              </a:rPr>
              <a:pPr/>
              <a:t>54</a:t>
            </a:fld>
            <a:endParaRPr lang="en-US" smtClean="0">
              <a:latin typeface="Arial" charset="0"/>
              <a:cs typeface="Arial"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03" name="Rectangle 2"/>
          <p:cNvSpPr>
            <a:spLocks noGrp="1" noChangeArrowheads="1"/>
          </p:cNvSpPr>
          <p:nvPr>
            <p:ph type="title"/>
          </p:nvPr>
        </p:nvSpPr>
        <p:spPr>
          <a:xfrm>
            <a:off x="990600" y="173038"/>
            <a:ext cx="7793038" cy="1066800"/>
          </a:xfrm>
        </p:spPr>
        <p:txBody>
          <a:bodyPr/>
          <a:lstStyle/>
          <a:p>
            <a:pPr eaLnBrk="1" hangingPunct="1">
              <a:lnSpc>
                <a:spcPct val="80000"/>
              </a:lnSpc>
              <a:spcBef>
                <a:spcPct val="40000"/>
              </a:spcBef>
            </a:pPr>
            <a:r>
              <a:rPr lang="en-US" smtClean="0"/>
              <a:t>Two-Way ANOVA:</a:t>
            </a:r>
            <a:br>
              <a:rPr lang="en-US" smtClean="0"/>
            </a:br>
            <a:r>
              <a:rPr lang="en-US" smtClean="0"/>
              <a:t>The F Test Statistic</a:t>
            </a:r>
          </a:p>
        </p:txBody>
      </p:sp>
      <p:sp>
        <p:nvSpPr>
          <p:cNvPr id="32804"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32805" name="Rectangle 3"/>
          <p:cNvSpPr>
            <a:spLocks noChangeArrowheads="1"/>
          </p:cNvSpPr>
          <p:nvPr/>
        </p:nvSpPr>
        <p:spPr bwMode="auto">
          <a:xfrm>
            <a:off x="4724400" y="3276600"/>
            <a:ext cx="3884613" cy="393700"/>
          </a:xfrm>
          <a:prstGeom prst="rect">
            <a:avLst/>
          </a:prstGeom>
          <a:solidFill>
            <a:srgbClr val="CCECFF"/>
          </a:solidFill>
          <a:ln w="12700">
            <a:noFill/>
            <a:miter lim="800000"/>
            <a:headEnd/>
            <a:tailEnd/>
          </a:ln>
        </p:spPr>
        <p:txBody>
          <a:bodyPr lIns="90488" tIns="44450" rIns="90488" bIns="44450">
            <a:spAutoFit/>
          </a:bodyPr>
          <a:lstStyle/>
          <a:p>
            <a:pPr eaLnBrk="0" hangingPunct="0">
              <a:spcBef>
                <a:spcPct val="50000"/>
              </a:spcBef>
            </a:pPr>
            <a:r>
              <a:rPr lang="en-US" sz="2000" b="1"/>
              <a:t>F Test for block effect</a:t>
            </a:r>
          </a:p>
        </p:txBody>
      </p:sp>
      <p:sp>
        <p:nvSpPr>
          <p:cNvPr id="32806" name="Rectangle 4"/>
          <p:cNvSpPr>
            <a:spLocks noChangeArrowheads="1"/>
          </p:cNvSpPr>
          <p:nvPr/>
        </p:nvSpPr>
        <p:spPr bwMode="auto">
          <a:xfrm>
            <a:off x="4727575" y="4876800"/>
            <a:ext cx="3502025" cy="393700"/>
          </a:xfrm>
          <a:prstGeom prst="rect">
            <a:avLst/>
          </a:prstGeom>
          <a:solidFill>
            <a:srgbClr val="FCFDCB"/>
          </a:solidFill>
          <a:ln w="12700">
            <a:noFill/>
            <a:miter lim="800000"/>
            <a:headEnd/>
            <a:tailEnd/>
          </a:ln>
        </p:spPr>
        <p:txBody>
          <a:bodyPr lIns="90488" tIns="44450" rIns="90488" bIns="44450">
            <a:spAutoFit/>
          </a:bodyPr>
          <a:lstStyle/>
          <a:p>
            <a:pPr eaLnBrk="0" hangingPunct="0">
              <a:spcBef>
                <a:spcPct val="50000"/>
              </a:spcBef>
            </a:pPr>
            <a:r>
              <a:rPr lang="en-US" sz="2000" b="1"/>
              <a:t>F Test for interaction effect</a:t>
            </a:r>
          </a:p>
        </p:txBody>
      </p:sp>
      <p:sp>
        <p:nvSpPr>
          <p:cNvPr id="32807" name="Rectangle 6"/>
          <p:cNvSpPr>
            <a:spLocks noChangeArrowheads="1"/>
          </p:cNvSpPr>
          <p:nvPr/>
        </p:nvSpPr>
        <p:spPr bwMode="auto">
          <a:xfrm>
            <a:off x="304800" y="5029200"/>
            <a:ext cx="4343400" cy="698500"/>
          </a:xfrm>
          <a:prstGeom prst="rect">
            <a:avLst/>
          </a:prstGeom>
          <a:solidFill>
            <a:srgbClr val="FCFDC1"/>
          </a:solidFill>
          <a:ln w="12700">
            <a:noFill/>
            <a:miter lim="800000"/>
            <a:headEnd/>
            <a:tailEnd/>
          </a:ln>
        </p:spPr>
        <p:txBody>
          <a:bodyPr lIns="90488" tIns="44450" rIns="90488" bIns="44450">
            <a:spAutoFit/>
          </a:bodyPr>
          <a:lstStyle/>
          <a:p>
            <a:pPr eaLnBrk="0" hangingPunct="0">
              <a:spcBef>
                <a:spcPct val="50000"/>
              </a:spcBef>
            </a:pPr>
            <a:r>
              <a:rPr lang="en-US" sz="2000" b="1"/>
              <a:t>H</a:t>
            </a:r>
            <a:r>
              <a:rPr lang="en-US" sz="2000" b="1" baseline="-25000"/>
              <a:t>0</a:t>
            </a:r>
            <a:r>
              <a:rPr lang="en-US" sz="2000" b="1"/>
              <a:t>: the interaction of groups and blocks is equal to zero</a:t>
            </a:r>
          </a:p>
        </p:txBody>
      </p:sp>
      <p:sp>
        <p:nvSpPr>
          <p:cNvPr id="32808" name="Rectangle 7"/>
          <p:cNvSpPr>
            <a:spLocks noChangeArrowheads="1"/>
          </p:cNvSpPr>
          <p:nvPr/>
        </p:nvSpPr>
        <p:spPr bwMode="auto">
          <a:xfrm>
            <a:off x="4724400" y="1673225"/>
            <a:ext cx="3944938" cy="393700"/>
          </a:xfrm>
          <a:prstGeom prst="rect">
            <a:avLst/>
          </a:prstGeom>
          <a:solidFill>
            <a:srgbClr val="FDE0BD"/>
          </a:solidFill>
          <a:ln w="12700">
            <a:noFill/>
            <a:miter lim="800000"/>
            <a:headEnd/>
            <a:tailEnd/>
          </a:ln>
        </p:spPr>
        <p:txBody>
          <a:bodyPr lIns="90488" tIns="44450" rIns="90488" bIns="44450">
            <a:spAutoFit/>
          </a:bodyPr>
          <a:lstStyle/>
          <a:p>
            <a:pPr eaLnBrk="0" hangingPunct="0">
              <a:spcBef>
                <a:spcPct val="50000"/>
              </a:spcBef>
            </a:pPr>
            <a:r>
              <a:rPr lang="en-US" sz="2000" b="1"/>
              <a:t>F Test for group effect</a:t>
            </a:r>
          </a:p>
        </p:txBody>
      </p:sp>
      <p:graphicFrame>
        <p:nvGraphicFramePr>
          <p:cNvPr id="32800" name="Object 32"/>
          <p:cNvGraphicFramePr>
            <a:graphicFrameLocks noChangeAspect="1"/>
          </p:cNvGraphicFramePr>
          <p:nvPr/>
        </p:nvGraphicFramePr>
        <p:xfrm>
          <a:off x="4392613" y="2130425"/>
          <a:ext cx="1335087" cy="811213"/>
        </p:xfrm>
        <a:graphic>
          <a:graphicData uri="http://schemas.openxmlformats.org/presentationml/2006/ole">
            <p:oleObj spid="_x0000_s32800" name="Equation" r:id="rId3" imgW="647419" imgH="393529" progId="Equation.3">
              <p:embed/>
            </p:oleObj>
          </a:graphicData>
        </a:graphic>
      </p:graphicFrame>
      <p:graphicFrame>
        <p:nvGraphicFramePr>
          <p:cNvPr id="32801" name="Object 33"/>
          <p:cNvGraphicFramePr>
            <a:graphicFrameLocks noChangeAspect="1"/>
          </p:cNvGraphicFramePr>
          <p:nvPr/>
        </p:nvGraphicFramePr>
        <p:xfrm>
          <a:off x="4405313" y="3733800"/>
          <a:ext cx="1308100" cy="811213"/>
        </p:xfrm>
        <a:graphic>
          <a:graphicData uri="http://schemas.openxmlformats.org/presentationml/2006/ole">
            <p:oleObj spid="_x0000_s32801" name="Equation" r:id="rId4" imgW="634725" imgH="393529" progId="Equation.3">
              <p:embed/>
            </p:oleObj>
          </a:graphicData>
        </a:graphic>
      </p:graphicFrame>
      <p:graphicFrame>
        <p:nvGraphicFramePr>
          <p:cNvPr id="32802" name="Object 34"/>
          <p:cNvGraphicFramePr>
            <a:graphicFrameLocks noChangeAspect="1"/>
          </p:cNvGraphicFramePr>
          <p:nvPr/>
        </p:nvGraphicFramePr>
        <p:xfrm>
          <a:off x="4432300" y="5486400"/>
          <a:ext cx="1309688" cy="811213"/>
        </p:xfrm>
        <a:graphic>
          <a:graphicData uri="http://schemas.openxmlformats.org/presentationml/2006/ole">
            <p:oleObj spid="_x0000_s32802" name="Equation" r:id="rId5" imgW="634725" imgH="393529" progId="Equation.3">
              <p:embed/>
            </p:oleObj>
          </a:graphicData>
        </a:graphic>
      </p:graphicFrame>
      <p:sp>
        <p:nvSpPr>
          <p:cNvPr id="32809" name="Rectangle 13"/>
          <p:cNvSpPr>
            <a:spLocks noChangeArrowheads="1"/>
          </p:cNvSpPr>
          <p:nvPr/>
        </p:nvSpPr>
        <p:spPr bwMode="auto">
          <a:xfrm>
            <a:off x="228600" y="1673225"/>
            <a:ext cx="8686800" cy="1427163"/>
          </a:xfrm>
          <a:prstGeom prst="rect">
            <a:avLst/>
          </a:prstGeom>
          <a:noFill/>
          <a:ln w="28575" algn="ctr">
            <a:solidFill>
              <a:schemeClr val="folHlink"/>
            </a:solidFill>
            <a:miter lim="800000"/>
            <a:headEnd/>
            <a:tailEnd/>
          </a:ln>
        </p:spPr>
        <p:txBody>
          <a:bodyPr wrap="none" anchor="ctr"/>
          <a:lstStyle/>
          <a:p>
            <a:pPr algn="ctr"/>
            <a:endParaRPr lang="en-US"/>
          </a:p>
        </p:txBody>
      </p:sp>
      <p:sp>
        <p:nvSpPr>
          <p:cNvPr id="32810" name="Rectangle 14"/>
          <p:cNvSpPr>
            <a:spLocks noChangeArrowheads="1"/>
          </p:cNvSpPr>
          <p:nvPr/>
        </p:nvSpPr>
        <p:spPr bwMode="auto">
          <a:xfrm>
            <a:off x="219075" y="3246438"/>
            <a:ext cx="8686800" cy="1462087"/>
          </a:xfrm>
          <a:prstGeom prst="rect">
            <a:avLst/>
          </a:prstGeom>
          <a:noFill/>
          <a:ln w="28575" algn="ctr">
            <a:solidFill>
              <a:schemeClr val="folHlink"/>
            </a:solidFill>
            <a:miter lim="800000"/>
            <a:headEnd/>
            <a:tailEnd/>
          </a:ln>
        </p:spPr>
        <p:txBody>
          <a:bodyPr wrap="none" anchor="ctr"/>
          <a:lstStyle/>
          <a:p>
            <a:pPr algn="ctr"/>
            <a:endParaRPr lang="en-US"/>
          </a:p>
        </p:txBody>
      </p:sp>
      <p:sp>
        <p:nvSpPr>
          <p:cNvPr id="32811" name="Rectangle 15"/>
          <p:cNvSpPr>
            <a:spLocks noChangeArrowheads="1"/>
          </p:cNvSpPr>
          <p:nvPr/>
        </p:nvSpPr>
        <p:spPr bwMode="auto">
          <a:xfrm>
            <a:off x="228600" y="4876800"/>
            <a:ext cx="8686800" cy="1624013"/>
          </a:xfrm>
          <a:prstGeom prst="rect">
            <a:avLst/>
          </a:prstGeom>
          <a:noFill/>
          <a:ln w="28575" algn="ctr">
            <a:solidFill>
              <a:schemeClr val="folHlink"/>
            </a:solidFill>
            <a:miter lim="800000"/>
            <a:headEnd/>
            <a:tailEnd/>
          </a:ln>
        </p:spPr>
        <p:txBody>
          <a:bodyPr wrap="none" anchor="ctr"/>
          <a:lstStyle/>
          <a:p>
            <a:pPr algn="ctr"/>
            <a:endParaRPr lang="en-US"/>
          </a:p>
        </p:txBody>
      </p:sp>
      <p:sp>
        <p:nvSpPr>
          <p:cNvPr id="32812" name="Rectangle 18"/>
          <p:cNvSpPr>
            <a:spLocks noChangeArrowheads="1"/>
          </p:cNvSpPr>
          <p:nvPr/>
        </p:nvSpPr>
        <p:spPr bwMode="auto">
          <a:xfrm>
            <a:off x="304800" y="1852613"/>
            <a:ext cx="3681413" cy="698500"/>
          </a:xfrm>
          <a:prstGeom prst="rect">
            <a:avLst/>
          </a:prstGeom>
          <a:solidFill>
            <a:srgbClr val="FDE0BD"/>
          </a:solidFill>
          <a:ln w="12700">
            <a:noFill/>
            <a:miter lim="800000"/>
            <a:headEnd/>
            <a:tailEnd/>
          </a:ln>
        </p:spPr>
        <p:txBody>
          <a:bodyPr lIns="90488" tIns="44450" rIns="90488" bIns="44450">
            <a:spAutoFit/>
          </a:bodyPr>
          <a:lstStyle/>
          <a:p>
            <a:pPr eaLnBrk="0" hangingPunct="0">
              <a:spcBef>
                <a:spcPct val="50000"/>
              </a:spcBef>
            </a:pPr>
            <a:r>
              <a:rPr lang="en-US" sz="2000" b="1"/>
              <a:t>H</a:t>
            </a:r>
            <a:r>
              <a:rPr lang="en-US" sz="2000" b="1" baseline="-25000"/>
              <a:t>0</a:t>
            </a:r>
            <a:r>
              <a:rPr lang="en-US" sz="2000" b="1"/>
              <a:t>: The K population group means are all the same</a:t>
            </a:r>
          </a:p>
        </p:txBody>
      </p:sp>
      <p:sp>
        <p:nvSpPr>
          <p:cNvPr id="32813" name="Rectangle 19"/>
          <p:cNvSpPr>
            <a:spLocks noChangeArrowheads="1"/>
          </p:cNvSpPr>
          <p:nvPr/>
        </p:nvSpPr>
        <p:spPr bwMode="auto">
          <a:xfrm>
            <a:off x="303213" y="3465513"/>
            <a:ext cx="3646487" cy="698500"/>
          </a:xfrm>
          <a:prstGeom prst="rect">
            <a:avLst/>
          </a:prstGeom>
          <a:solidFill>
            <a:srgbClr val="CCECFF"/>
          </a:solidFill>
          <a:ln w="12700">
            <a:noFill/>
            <a:miter lim="800000"/>
            <a:headEnd/>
            <a:tailEnd/>
          </a:ln>
        </p:spPr>
        <p:txBody>
          <a:bodyPr lIns="90488" tIns="44450" rIns="90488" bIns="44450">
            <a:spAutoFit/>
          </a:bodyPr>
          <a:lstStyle/>
          <a:p>
            <a:pPr eaLnBrk="0" hangingPunct="0">
              <a:spcBef>
                <a:spcPct val="50000"/>
              </a:spcBef>
            </a:pPr>
            <a:r>
              <a:rPr lang="en-US" sz="2000" b="1"/>
              <a:t>H</a:t>
            </a:r>
            <a:r>
              <a:rPr lang="en-US" sz="2000" b="1" baseline="-25000"/>
              <a:t>0</a:t>
            </a:r>
            <a:r>
              <a:rPr lang="en-US" sz="2000" b="1"/>
              <a:t>: The H population block means are the same</a:t>
            </a:r>
          </a:p>
        </p:txBody>
      </p:sp>
      <p:sp>
        <p:nvSpPr>
          <p:cNvPr id="32814" name="Rectangle 20"/>
          <p:cNvSpPr>
            <a:spLocks noChangeArrowheads="1"/>
          </p:cNvSpPr>
          <p:nvPr/>
        </p:nvSpPr>
        <p:spPr bwMode="auto">
          <a:xfrm>
            <a:off x="6181725" y="2114550"/>
            <a:ext cx="2578100" cy="911225"/>
          </a:xfrm>
          <a:prstGeom prst="rect">
            <a:avLst/>
          </a:prstGeom>
          <a:solidFill>
            <a:srgbClr val="C7DAF7"/>
          </a:solidFill>
          <a:ln w="19050">
            <a:noFill/>
            <a:miter lim="800000"/>
            <a:headEnd/>
            <a:tailEnd/>
          </a:ln>
        </p:spPr>
        <p:txBody>
          <a:bodyPr lIns="90488" tIns="44450" rIns="90488" bIns="44450">
            <a:spAutoFit/>
          </a:bodyPr>
          <a:lstStyle/>
          <a:p>
            <a:pPr algn="ctr" eaLnBrk="0" hangingPunct="0">
              <a:lnSpc>
                <a:spcPct val="110000"/>
              </a:lnSpc>
              <a:spcBef>
                <a:spcPct val="50000"/>
              </a:spcBef>
            </a:pPr>
            <a:r>
              <a:rPr lang="en-US" sz="2000" b="1"/>
              <a:t>Reject H</a:t>
            </a:r>
            <a:r>
              <a:rPr lang="en-US" sz="2000" b="1" baseline="-25000"/>
              <a:t>0</a:t>
            </a:r>
            <a:r>
              <a:rPr lang="en-US" sz="2000" b="1"/>
              <a:t> if  </a:t>
            </a:r>
          </a:p>
          <a:p>
            <a:pPr algn="ctr" eaLnBrk="0" hangingPunct="0">
              <a:lnSpc>
                <a:spcPct val="110000"/>
              </a:lnSpc>
              <a:spcBef>
                <a:spcPct val="50000"/>
              </a:spcBef>
            </a:pPr>
            <a:r>
              <a:rPr lang="en-US" sz="2000" b="1"/>
              <a:t>F &gt; F</a:t>
            </a:r>
            <a:r>
              <a:rPr lang="en-US" b="1" baseline="-25000">
                <a:sym typeface="Symbol" pitchFamily="18" charset="2"/>
              </a:rPr>
              <a:t>K-1,KH(L-1),</a:t>
            </a:r>
          </a:p>
        </p:txBody>
      </p:sp>
      <p:sp>
        <p:nvSpPr>
          <p:cNvPr id="32815" name="Rectangle 21"/>
          <p:cNvSpPr>
            <a:spLocks noChangeArrowheads="1"/>
          </p:cNvSpPr>
          <p:nvPr/>
        </p:nvSpPr>
        <p:spPr bwMode="auto">
          <a:xfrm>
            <a:off x="6181725" y="3700463"/>
            <a:ext cx="2578100" cy="941387"/>
          </a:xfrm>
          <a:prstGeom prst="rect">
            <a:avLst/>
          </a:prstGeom>
          <a:solidFill>
            <a:srgbClr val="C7DAF7"/>
          </a:solidFill>
          <a:ln w="19050">
            <a:noFill/>
            <a:miter lim="800000"/>
            <a:headEnd/>
            <a:tailEnd/>
          </a:ln>
        </p:spPr>
        <p:txBody>
          <a:bodyPr lIns="90488" tIns="44450" rIns="90488" bIns="44450">
            <a:spAutoFit/>
          </a:bodyPr>
          <a:lstStyle/>
          <a:p>
            <a:pPr algn="ctr" eaLnBrk="0" hangingPunct="0">
              <a:spcBef>
                <a:spcPct val="50000"/>
              </a:spcBef>
            </a:pPr>
            <a:r>
              <a:rPr lang="en-US" sz="2000" b="1"/>
              <a:t>Reject H</a:t>
            </a:r>
            <a:r>
              <a:rPr lang="en-US" sz="2000" b="1" baseline="-25000"/>
              <a:t>0</a:t>
            </a:r>
            <a:r>
              <a:rPr lang="en-US" sz="2000" b="1"/>
              <a:t> if  </a:t>
            </a:r>
          </a:p>
          <a:p>
            <a:pPr algn="ctr" eaLnBrk="0" hangingPunct="0">
              <a:spcBef>
                <a:spcPct val="50000"/>
              </a:spcBef>
            </a:pPr>
            <a:r>
              <a:rPr lang="en-US" sz="2000" b="1"/>
              <a:t>F &gt; </a:t>
            </a:r>
            <a:r>
              <a:rPr lang="en-US" b="1"/>
              <a:t>F</a:t>
            </a:r>
            <a:r>
              <a:rPr lang="en-US" b="1" baseline="-25000">
                <a:sym typeface="Symbol" pitchFamily="18" charset="2"/>
              </a:rPr>
              <a:t>H-1,KH(L-1),</a:t>
            </a:r>
          </a:p>
        </p:txBody>
      </p:sp>
      <p:sp>
        <p:nvSpPr>
          <p:cNvPr id="32816" name="Rectangle 22"/>
          <p:cNvSpPr>
            <a:spLocks noChangeArrowheads="1"/>
          </p:cNvSpPr>
          <p:nvPr/>
        </p:nvSpPr>
        <p:spPr bwMode="auto">
          <a:xfrm>
            <a:off x="5962650" y="5513388"/>
            <a:ext cx="2816225" cy="941387"/>
          </a:xfrm>
          <a:prstGeom prst="rect">
            <a:avLst/>
          </a:prstGeom>
          <a:solidFill>
            <a:srgbClr val="C7DAF7"/>
          </a:solidFill>
          <a:ln w="19050">
            <a:noFill/>
            <a:miter lim="800000"/>
            <a:headEnd/>
            <a:tailEnd/>
          </a:ln>
        </p:spPr>
        <p:txBody>
          <a:bodyPr lIns="90488" tIns="44450" rIns="90488" bIns="44450">
            <a:spAutoFit/>
          </a:bodyPr>
          <a:lstStyle/>
          <a:p>
            <a:pPr algn="ctr" eaLnBrk="0" hangingPunct="0">
              <a:spcBef>
                <a:spcPct val="50000"/>
              </a:spcBef>
            </a:pPr>
            <a:r>
              <a:rPr lang="en-US" sz="2000" b="1"/>
              <a:t>Reject H</a:t>
            </a:r>
            <a:r>
              <a:rPr lang="en-US" sz="2000" b="1" baseline="-25000"/>
              <a:t>0</a:t>
            </a:r>
            <a:r>
              <a:rPr lang="en-US" sz="2000" b="1"/>
              <a:t> if  </a:t>
            </a:r>
          </a:p>
          <a:p>
            <a:pPr algn="ctr" eaLnBrk="0" hangingPunct="0">
              <a:spcBef>
                <a:spcPct val="50000"/>
              </a:spcBef>
            </a:pPr>
            <a:r>
              <a:rPr lang="en-US" sz="2000" b="1"/>
              <a:t>F &gt; </a:t>
            </a:r>
            <a:r>
              <a:rPr lang="en-US" b="1"/>
              <a:t>F</a:t>
            </a:r>
            <a:r>
              <a:rPr lang="en-US" b="1" baseline="-25000">
                <a:sym typeface="Symbol" pitchFamily="18" charset="2"/>
              </a:rPr>
              <a:t>(K-1)(H-1),KH(L-1),</a:t>
            </a:r>
          </a:p>
        </p:txBody>
      </p:sp>
      <p:sp>
        <p:nvSpPr>
          <p:cNvPr id="32817" name="Slide Number Placeholder 19"/>
          <p:cNvSpPr>
            <a:spLocks noGrp="1"/>
          </p:cNvSpPr>
          <p:nvPr>
            <p:ph type="sldNum" sz="quarter" idx="11"/>
          </p:nvPr>
        </p:nvSpPr>
        <p:spPr>
          <a:noFill/>
        </p:spPr>
        <p:txBody>
          <a:bodyPr/>
          <a:lstStyle/>
          <a:p>
            <a:r>
              <a:rPr lang="en-US" smtClean="0">
                <a:latin typeface="Arial" charset="0"/>
                <a:cs typeface="Arial" charset="0"/>
              </a:rPr>
              <a:t>Ch. 15-</a:t>
            </a:r>
            <a:fld id="{DC498DD7-0925-4D38-B182-AA8FB1284D4C}" type="slidenum">
              <a:rPr lang="en-US" smtClean="0">
                <a:latin typeface="Arial" charset="0"/>
                <a:cs typeface="Arial" charset="0"/>
              </a:rPr>
              <a:pPr/>
              <a:t>55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990600" y="173038"/>
            <a:ext cx="7793038" cy="1066800"/>
          </a:xfrm>
        </p:spPr>
        <p:txBody>
          <a:bodyPr/>
          <a:lstStyle/>
          <a:p>
            <a:pPr eaLnBrk="1" hangingPunct="1">
              <a:lnSpc>
                <a:spcPct val="80000"/>
              </a:lnSpc>
              <a:spcBef>
                <a:spcPct val="40000"/>
              </a:spcBef>
            </a:pPr>
            <a:r>
              <a:rPr lang="en-US" smtClean="0"/>
              <a:t>Two-Way ANOVA</a:t>
            </a:r>
            <a:br>
              <a:rPr lang="en-US" smtClean="0"/>
            </a:br>
            <a:r>
              <a:rPr lang="en-US" smtClean="0"/>
              <a:t>Summary Table</a:t>
            </a:r>
          </a:p>
        </p:txBody>
      </p:sp>
      <p:sp>
        <p:nvSpPr>
          <p:cNvPr id="90114"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graphicFrame>
        <p:nvGraphicFramePr>
          <p:cNvPr id="315462" name="Group 70"/>
          <p:cNvGraphicFramePr>
            <a:graphicFrameLocks noGrp="1"/>
          </p:cNvGraphicFramePr>
          <p:nvPr/>
        </p:nvGraphicFramePr>
        <p:xfrm>
          <a:off x="381000" y="1676400"/>
          <a:ext cx="8534400" cy="4787900"/>
        </p:xfrm>
        <a:graphic>
          <a:graphicData uri="http://schemas.openxmlformats.org/drawingml/2006/table">
            <a:tbl>
              <a:tblPr/>
              <a:tblGrid>
                <a:gridCol w="1676400"/>
                <a:gridCol w="1219200"/>
                <a:gridCol w="1676400"/>
                <a:gridCol w="2743200"/>
                <a:gridCol w="1219200"/>
              </a:tblGrid>
              <a:tr h="1066800">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rPr>
                        <a:t>Source of</a:t>
                      </a:r>
                      <a:br>
                        <a:rPr kumimoji="0" lang="en-US" sz="1800" b="1" i="0" u="none" strike="noStrike" cap="none" normalizeH="0" baseline="0" dirty="0" smtClean="0">
                          <a:ln>
                            <a:noFill/>
                          </a:ln>
                          <a:solidFill>
                            <a:schemeClr val="tx1"/>
                          </a:solidFill>
                          <a:effectLst/>
                          <a:latin typeface="Arial" pitchFamily="34" charset="0"/>
                        </a:rPr>
                      </a:br>
                      <a:r>
                        <a:rPr kumimoji="0" lang="en-US" sz="1800" b="1" i="0" u="none" strike="noStrike" cap="none" normalizeH="0" baseline="0" dirty="0" smtClean="0">
                          <a:ln>
                            <a:noFill/>
                          </a:ln>
                          <a:solidFill>
                            <a:schemeClr val="tx1"/>
                          </a:solidFill>
                          <a:effectLst/>
                          <a:latin typeface="Arial" pitchFamily="34" charset="0"/>
                        </a:rPr>
                        <a:t>Variation</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Sum of</a:t>
                      </a:r>
                      <a:br>
                        <a:rPr kumimoji="0" lang="en-US" sz="1800" b="1" i="0" u="none" strike="noStrike" cap="none" normalizeH="0" baseline="0" smtClean="0">
                          <a:ln>
                            <a:noFill/>
                          </a:ln>
                          <a:solidFill>
                            <a:schemeClr val="tx1"/>
                          </a:solidFill>
                          <a:effectLst/>
                          <a:latin typeface="Arial" pitchFamily="34" charset="0"/>
                        </a:rPr>
                      </a:br>
                      <a:r>
                        <a:rPr kumimoji="0" lang="en-US" sz="1800" b="1" i="0" u="none" strike="noStrike" cap="none" normalizeH="0" baseline="0" smtClean="0">
                          <a:ln>
                            <a:noFill/>
                          </a:ln>
                          <a:solidFill>
                            <a:schemeClr val="tx1"/>
                          </a:solidFill>
                          <a:effectLst/>
                          <a:latin typeface="Arial" pitchFamily="34" charset="0"/>
                        </a:rPr>
                        <a:t>Squares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Degrees of Freedom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Mean </a:t>
                      </a:r>
                      <a:br>
                        <a:rPr kumimoji="0" lang="en-US" sz="1800" b="1" i="0" u="none" strike="noStrike" cap="none" normalizeH="0" baseline="0" smtClean="0">
                          <a:ln>
                            <a:noFill/>
                          </a:ln>
                          <a:solidFill>
                            <a:schemeClr val="tx1"/>
                          </a:solidFill>
                          <a:effectLst/>
                          <a:latin typeface="Arial" pitchFamily="34" charset="0"/>
                        </a:rPr>
                      </a:br>
                      <a:r>
                        <a:rPr kumimoji="0" lang="en-US" sz="1800" b="1" i="0" u="none" strike="noStrike" cap="none" normalizeH="0" baseline="0" smtClean="0">
                          <a:ln>
                            <a:noFill/>
                          </a:ln>
                          <a:solidFill>
                            <a:schemeClr val="tx1"/>
                          </a:solidFill>
                          <a:effectLst/>
                          <a:latin typeface="Arial" pitchFamily="34" charset="0"/>
                        </a:rPr>
                        <a:t>Squares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F</a:t>
                      </a:r>
                      <a:br>
                        <a:rPr kumimoji="0" lang="en-US" sz="1800" b="1" i="0" u="none" strike="noStrike" cap="none" normalizeH="0" baseline="0" smtClean="0">
                          <a:ln>
                            <a:noFill/>
                          </a:ln>
                          <a:solidFill>
                            <a:schemeClr val="tx1"/>
                          </a:solidFill>
                          <a:effectLst/>
                          <a:latin typeface="Arial" pitchFamily="34" charset="0"/>
                        </a:rPr>
                      </a:br>
                      <a:r>
                        <a:rPr kumimoji="0" lang="en-US" sz="1800" b="1" i="0" u="none" strike="noStrike" cap="none" normalizeH="0" baseline="0" smtClean="0">
                          <a:ln>
                            <a:noFill/>
                          </a:ln>
                          <a:solidFill>
                            <a:schemeClr val="tx1"/>
                          </a:solidFill>
                          <a:effectLst/>
                          <a:latin typeface="Arial" pitchFamily="34" charset="0"/>
                        </a:rPr>
                        <a:t>Statistic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696913">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Between groups</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SSG</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K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1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MSG </a:t>
                      </a:r>
                      <a:br>
                        <a:rPr kumimoji="0" lang="en-US" sz="1800" b="1" i="0" u="none" strike="noStrike" cap="none" normalizeH="0" baseline="0" smtClean="0">
                          <a:ln>
                            <a:noFill/>
                          </a:ln>
                          <a:solidFill>
                            <a:schemeClr val="tx1"/>
                          </a:solidFill>
                          <a:effectLst/>
                          <a:latin typeface="Arial" pitchFamily="34" charset="0"/>
                        </a:rPr>
                      </a:br>
                      <a:r>
                        <a:rPr kumimoji="0" lang="en-US" sz="1800" b="0" i="0" u="none" strike="noStrike" cap="none" normalizeH="0" baseline="0" smtClean="0">
                          <a:ln>
                            <a:noFill/>
                          </a:ln>
                          <a:solidFill>
                            <a:schemeClr val="tx1"/>
                          </a:solidFill>
                          <a:effectLst/>
                          <a:latin typeface="Arial" pitchFamily="34" charset="0"/>
                        </a:rPr>
                        <a:t>= SSG</a:t>
                      </a:r>
                      <a:r>
                        <a:rPr kumimoji="0" lang="en-US" sz="1800" b="0" i="0" u="none" strike="noStrike" cap="none" normalizeH="0" baseline="-2500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(K – 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1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MSG</a:t>
                      </a:r>
                      <a:br>
                        <a:rPr kumimoji="0" lang="en-US" sz="1800" b="1" i="0" u="none" strike="noStrike" cap="none" normalizeH="0" baseline="0" smtClean="0">
                          <a:ln>
                            <a:noFill/>
                          </a:ln>
                          <a:solidFill>
                            <a:schemeClr val="tx1"/>
                          </a:solidFill>
                          <a:effectLst/>
                          <a:latin typeface="Arial" pitchFamily="34" charset="0"/>
                        </a:rPr>
                      </a:br>
                      <a:r>
                        <a:rPr kumimoji="0" lang="en-US" sz="1800" b="1" i="0" u="none" strike="noStrike" cap="none" normalizeH="0" baseline="0" smtClean="0">
                          <a:ln>
                            <a:noFill/>
                          </a:ln>
                          <a:solidFill>
                            <a:schemeClr val="tx1"/>
                          </a:solidFill>
                          <a:effectLst/>
                          <a:latin typeface="Arial" pitchFamily="34" charset="0"/>
                        </a:rPr>
                        <a:t>MSE</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63588">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Between blocks</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SSB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H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MSB</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 SSB</a:t>
                      </a:r>
                      <a:r>
                        <a:rPr kumimoji="0" lang="en-US" sz="1800" b="0" i="0" u="none" strike="noStrike" cap="none" normalizeH="0" baseline="-2500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(H – 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1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MSB</a:t>
                      </a:r>
                      <a:br>
                        <a:rPr kumimoji="0" lang="en-US" sz="1800" b="1" i="0" u="none" strike="noStrike" cap="none" normalizeH="0" baseline="0" smtClean="0">
                          <a:ln>
                            <a:noFill/>
                          </a:ln>
                          <a:solidFill>
                            <a:schemeClr val="tx1"/>
                          </a:solidFill>
                          <a:effectLst/>
                          <a:latin typeface="Arial" pitchFamily="34" charset="0"/>
                        </a:rPr>
                      </a:br>
                      <a:r>
                        <a:rPr kumimoji="0" lang="en-US" sz="1800" b="1" i="0" u="none" strike="noStrike" cap="none" normalizeH="0" baseline="0" smtClean="0">
                          <a:ln>
                            <a:noFill/>
                          </a:ln>
                          <a:solidFill>
                            <a:schemeClr val="tx1"/>
                          </a:solidFill>
                          <a:effectLst/>
                          <a:latin typeface="Arial" pitchFamily="34" charset="0"/>
                        </a:rPr>
                        <a:t>MSE</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82663">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Interaction</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SSI</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(K – 1)(H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1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MSI</a:t>
                      </a:r>
                      <a:br>
                        <a:rPr kumimoji="0" lang="en-US" sz="1800" b="1" i="0" u="none" strike="noStrike" cap="none" normalizeH="0" baseline="0" smtClean="0">
                          <a:ln>
                            <a:noFill/>
                          </a:ln>
                          <a:solidFill>
                            <a:schemeClr val="tx1"/>
                          </a:solidFill>
                          <a:effectLst/>
                          <a:latin typeface="Arial" pitchFamily="34" charset="0"/>
                        </a:rPr>
                      </a:br>
                      <a:r>
                        <a:rPr kumimoji="0" lang="en-US" sz="1800" b="0" i="0" u="none" strike="noStrike" cap="none" normalizeH="0" baseline="0" smtClean="0">
                          <a:ln>
                            <a:noFill/>
                          </a:ln>
                          <a:solidFill>
                            <a:schemeClr val="tx1"/>
                          </a:solidFill>
                          <a:effectLst/>
                          <a:latin typeface="Arial" pitchFamily="34" charset="0"/>
                        </a:rPr>
                        <a:t>= SSI</a:t>
                      </a:r>
                      <a:r>
                        <a:rPr kumimoji="0" lang="en-US" sz="1800" b="0" i="0" u="none" strike="noStrike" cap="none" normalizeH="0" baseline="-2500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(K – 1)(H – 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1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MSI</a:t>
                      </a:r>
                      <a:br>
                        <a:rPr kumimoji="0" lang="en-US" sz="1800" b="1" i="0" u="none" strike="noStrike" cap="none" normalizeH="0" baseline="0" smtClean="0">
                          <a:ln>
                            <a:noFill/>
                          </a:ln>
                          <a:solidFill>
                            <a:schemeClr val="tx1"/>
                          </a:solidFill>
                          <a:effectLst/>
                          <a:latin typeface="Arial" pitchFamily="34" charset="0"/>
                        </a:rPr>
                      </a:br>
                      <a:r>
                        <a:rPr kumimoji="0" lang="en-US" sz="1800" b="1" i="0" u="none" strike="noStrike" cap="none" normalizeH="0" baseline="0" smtClean="0">
                          <a:ln>
                            <a:noFill/>
                          </a:ln>
                          <a:solidFill>
                            <a:schemeClr val="tx1"/>
                          </a:solidFill>
                          <a:effectLst/>
                          <a:latin typeface="Arial" pitchFamily="34" charset="0"/>
                        </a:rPr>
                        <a:t>MSE</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15950">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Error</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SSE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rPr>
                        <a:t>KH(m</a:t>
                      </a:r>
                      <a:r>
                        <a:rPr kumimoji="0" lang="en-US" sz="1800" b="1" i="0" u="none" strike="noStrike" cap="none" normalizeH="0" baseline="0" dirty="0" smtClean="0">
                          <a:ln>
                            <a:noFill/>
                          </a:ln>
                          <a:solidFill>
                            <a:schemeClr val="tx1"/>
                          </a:solidFill>
                          <a:effectLst/>
                          <a:latin typeface="Arial" pitchFamily="34" charset="0"/>
                          <a:sym typeface="Symbol" pitchFamily="18" charset="2"/>
                        </a:rPr>
                        <a:t>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rPr>
                        <a:t>MSE </a:t>
                      </a:r>
                    </a:p>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 SSE / KH(m</a:t>
                      </a:r>
                      <a:r>
                        <a:rPr kumimoji="0" lang="en-US" sz="1800" b="0" i="0" u="none" strike="noStrike" cap="none" normalizeH="0" baseline="0" dirty="0" smtClean="0">
                          <a:ln>
                            <a:noFill/>
                          </a:ln>
                          <a:solidFill>
                            <a:schemeClr val="tx1"/>
                          </a:solidFill>
                          <a:effectLst/>
                          <a:latin typeface="Arial" pitchFamily="34" charset="0"/>
                          <a:sym typeface="Symbol" pitchFamily="18" charset="2"/>
                        </a:rPr>
                        <a:t> – 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2613">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Total</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SST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dirty="0" err="1" smtClean="0">
                          <a:ln>
                            <a:noFill/>
                          </a:ln>
                          <a:solidFill>
                            <a:schemeClr val="tx1"/>
                          </a:solidFill>
                          <a:effectLst/>
                          <a:latin typeface="Arial" pitchFamily="34" charset="0"/>
                          <a:sym typeface="Symbol" pitchFamily="18" charset="2"/>
                        </a:rPr>
                        <a:t>KHm</a:t>
                      </a:r>
                      <a:r>
                        <a:rPr kumimoji="0" lang="en-US" sz="1800" b="1" i="0" u="none" strike="noStrike" cap="none" normalizeH="0" baseline="0" dirty="0" smtClean="0">
                          <a:ln>
                            <a:noFill/>
                          </a:ln>
                          <a:solidFill>
                            <a:schemeClr val="tx1"/>
                          </a:solidFill>
                          <a:effectLst/>
                          <a:latin typeface="Arial" pitchFamily="34" charset="0"/>
                          <a:sym typeface="Symbol" pitchFamily="18" charset="2"/>
                        </a:rPr>
                        <a:t>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90159" name="Line 61"/>
          <p:cNvSpPr>
            <a:spLocks noChangeShapeType="1"/>
          </p:cNvSpPr>
          <p:nvPr/>
        </p:nvSpPr>
        <p:spPr bwMode="auto">
          <a:xfrm flipV="1">
            <a:off x="8010525" y="3100388"/>
            <a:ext cx="620713" cy="0"/>
          </a:xfrm>
          <a:prstGeom prst="line">
            <a:avLst/>
          </a:prstGeom>
          <a:noFill/>
          <a:ln w="9525">
            <a:solidFill>
              <a:schemeClr val="tx1"/>
            </a:solidFill>
            <a:round/>
            <a:headEnd/>
            <a:tailEnd/>
          </a:ln>
        </p:spPr>
        <p:txBody>
          <a:bodyPr wrap="none" anchor="ctr"/>
          <a:lstStyle/>
          <a:p>
            <a:endParaRPr lang="en-US"/>
          </a:p>
        </p:txBody>
      </p:sp>
      <p:sp>
        <p:nvSpPr>
          <p:cNvPr id="90160" name="Line 62"/>
          <p:cNvSpPr>
            <a:spLocks noChangeShapeType="1"/>
          </p:cNvSpPr>
          <p:nvPr/>
        </p:nvSpPr>
        <p:spPr bwMode="auto">
          <a:xfrm>
            <a:off x="7974013" y="3830638"/>
            <a:ext cx="620712" cy="0"/>
          </a:xfrm>
          <a:prstGeom prst="line">
            <a:avLst/>
          </a:prstGeom>
          <a:noFill/>
          <a:ln w="9525">
            <a:solidFill>
              <a:schemeClr val="tx1"/>
            </a:solidFill>
            <a:round/>
            <a:headEnd/>
            <a:tailEnd/>
          </a:ln>
        </p:spPr>
        <p:txBody>
          <a:bodyPr wrap="none" anchor="ctr"/>
          <a:lstStyle/>
          <a:p>
            <a:endParaRPr lang="en-US"/>
          </a:p>
        </p:txBody>
      </p:sp>
      <p:sp>
        <p:nvSpPr>
          <p:cNvPr id="90161" name="Line 63"/>
          <p:cNvSpPr>
            <a:spLocks noChangeShapeType="1"/>
          </p:cNvSpPr>
          <p:nvPr/>
        </p:nvSpPr>
        <p:spPr bwMode="auto">
          <a:xfrm flipV="1">
            <a:off x="8010525" y="4708525"/>
            <a:ext cx="584200" cy="0"/>
          </a:xfrm>
          <a:prstGeom prst="line">
            <a:avLst/>
          </a:prstGeom>
          <a:noFill/>
          <a:ln w="9525">
            <a:solidFill>
              <a:schemeClr val="tx1"/>
            </a:solidFill>
            <a:round/>
            <a:headEnd/>
            <a:tailEnd/>
          </a:ln>
        </p:spPr>
        <p:txBody>
          <a:bodyPr wrap="none" anchor="ctr"/>
          <a:lstStyle/>
          <a:p>
            <a:endParaRPr lang="en-US"/>
          </a:p>
        </p:txBody>
      </p:sp>
      <p:sp>
        <p:nvSpPr>
          <p:cNvPr id="90162" name="Slide Number Placeholder 8"/>
          <p:cNvSpPr>
            <a:spLocks noGrp="1"/>
          </p:cNvSpPr>
          <p:nvPr>
            <p:ph type="sldNum" sz="quarter" idx="11"/>
          </p:nvPr>
        </p:nvSpPr>
        <p:spPr>
          <a:noFill/>
        </p:spPr>
        <p:txBody>
          <a:bodyPr/>
          <a:lstStyle/>
          <a:p>
            <a:r>
              <a:rPr lang="en-US" smtClean="0">
                <a:latin typeface="Arial" charset="0"/>
                <a:cs typeface="Arial" charset="0"/>
              </a:rPr>
              <a:t>Ch. 15-</a:t>
            </a:r>
            <a:fld id="{B2D3A1F5-25DF-4D6B-A7F3-6B0A6228909D}" type="slidenum">
              <a:rPr lang="en-US" smtClean="0">
                <a:latin typeface="Arial" charset="0"/>
                <a:cs typeface="Arial" charset="0"/>
              </a:rPr>
              <a:pPr/>
              <a:t>56</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1143000" y="100013"/>
            <a:ext cx="7793038" cy="1143000"/>
          </a:xfrm>
        </p:spPr>
        <p:txBody>
          <a:bodyPr/>
          <a:lstStyle/>
          <a:p>
            <a:pPr eaLnBrk="1" hangingPunct="1">
              <a:lnSpc>
                <a:spcPct val="80000"/>
              </a:lnSpc>
              <a:spcBef>
                <a:spcPct val="40000"/>
              </a:spcBef>
            </a:pPr>
            <a:r>
              <a:rPr lang="en-US" smtClean="0"/>
              <a:t>Features of Two-Way </a:t>
            </a:r>
            <a:br>
              <a:rPr lang="en-US" smtClean="0"/>
            </a:br>
            <a:r>
              <a:rPr lang="en-US" smtClean="0"/>
              <a:t>ANOVA  F </a:t>
            </a:r>
            <a:r>
              <a:rPr lang="en-US" i="1" smtClean="0"/>
              <a:t> </a:t>
            </a:r>
            <a:r>
              <a:rPr lang="en-US" smtClean="0"/>
              <a:t>Test</a:t>
            </a:r>
          </a:p>
        </p:txBody>
      </p:sp>
      <p:sp>
        <p:nvSpPr>
          <p:cNvPr id="91138" name="Rectangle 3"/>
          <p:cNvSpPr>
            <a:spLocks noGrp="1" noChangeArrowheads="1"/>
          </p:cNvSpPr>
          <p:nvPr>
            <p:ph idx="1"/>
          </p:nvPr>
        </p:nvSpPr>
        <p:spPr>
          <a:xfrm>
            <a:off x="622300" y="1600200"/>
            <a:ext cx="8216900" cy="4724400"/>
          </a:xfrm>
        </p:spPr>
        <p:txBody>
          <a:bodyPr/>
          <a:lstStyle/>
          <a:p>
            <a:pPr eaLnBrk="1" hangingPunct="1">
              <a:lnSpc>
                <a:spcPct val="105000"/>
              </a:lnSpc>
              <a:spcBef>
                <a:spcPct val="45000"/>
              </a:spcBef>
            </a:pPr>
            <a:r>
              <a:rPr lang="en-US" smtClean="0"/>
              <a:t>Degrees of freedom always add up</a:t>
            </a:r>
          </a:p>
          <a:p>
            <a:pPr lvl="1" eaLnBrk="1" hangingPunct="1">
              <a:lnSpc>
                <a:spcPct val="105000"/>
              </a:lnSpc>
              <a:spcBef>
                <a:spcPct val="45000"/>
              </a:spcBef>
            </a:pPr>
            <a:r>
              <a:rPr lang="en-US" smtClean="0"/>
              <a:t>KHm - 1 = (K-1) + (H-1) + (K-1)(H-1) + KH(m-1) </a:t>
            </a:r>
          </a:p>
          <a:p>
            <a:pPr lvl="1" eaLnBrk="1" hangingPunct="1">
              <a:lnSpc>
                <a:spcPct val="105000"/>
              </a:lnSpc>
              <a:spcBef>
                <a:spcPct val="45000"/>
              </a:spcBef>
            </a:pPr>
            <a:r>
              <a:rPr lang="en-US" smtClean="0"/>
              <a:t>Total = groups + blocks + interaction + error</a:t>
            </a:r>
          </a:p>
          <a:p>
            <a:pPr eaLnBrk="1" hangingPunct="1">
              <a:lnSpc>
                <a:spcPct val="105000"/>
              </a:lnSpc>
              <a:spcBef>
                <a:spcPct val="45000"/>
              </a:spcBef>
            </a:pPr>
            <a:r>
              <a:rPr lang="en-US" smtClean="0"/>
              <a:t>The denominator of the F</a:t>
            </a:r>
            <a:r>
              <a:rPr lang="en-US" i="1" smtClean="0"/>
              <a:t> </a:t>
            </a:r>
            <a:r>
              <a:rPr lang="en-US" smtClean="0"/>
              <a:t>Test is always the same but the numerator is different</a:t>
            </a:r>
          </a:p>
          <a:p>
            <a:pPr eaLnBrk="1" hangingPunct="1">
              <a:lnSpc>
                <a:spcPct val="105000"/>
              </a:lnSpc>
              <a:spcBef>
                <a:spcPct val="45000"/>
              </a:spcBef>
            </a:pPr>
            <a:r>
              <a:rPr lang="en-US" smtClean="0"/>
              <a:t>The sums of squares always add up</a:t>
            </a:r>
          </a:p>
          <a:p>
            <a:pPr lvl="1" eaLnBrk="1" hangingPunct="1">
              <a:lnSpc>
                <a:spcPct val="105000"/>
              </a:lnSpc>
              <a:spcBef>
                <a:spcPct val="45000"/>
              </a:spcBef>
            </a:pPr>
            <a:r>
              <a:rPr lang="en-US" smtClean="0"/>
              <a:t>SST = SSG + SSB + SSI + SSE</a:t>
            </a:r>
          </a:p>
          <a:p>
            <a:pPr lvl="1" eaLnBrk="1" hangingPunct="1">
              <a:lnSpc>
                <a:spcPct val="105000"/>
              </a:lnSpc>
              <a:spcBef>
                <a:spcPct val="45000"/>
              </a:spcBef>
            </a:pPr>
            <a:r>
              <a:rPr lang="en-US" smtClean="0"/>
              <a:t>Total = groups + blocks + interaction + error </a:t>
            </a:r>
          </a:p>
        </p:txBody>
      </p:sp>
      <p:sp>
        <p:nvSpPr>
          <p:cNvPr id="91139"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91140" name="Slide Number Placeholder 5"/>
          <p:cNvSpPr>
            <a:spLocks noGrp="1"/>
          </p:cNvSpPr>
          <p:nvPr>
            <p:ph type="sldNum" sz="quarter" idx="11"/>
          </p:nvPr>
        </p:nvSpPr>
        <p:spPr>
          <a:noFill/>
        </p:spPr>
        <p:txBody>
          <a:bodyPr/>
          <a:lstStyle/>
          <a:p>
            <a:r>
              <a:rPr lang="en-US" smtClean="0">
                <a:latin typeface="Arial" charset="0"/>
                <a:cs typeface="Arial" charset="0"/>
              </a:rPr>
              <a:t>Ch. 15-</a:t>
            </a:r>
            <a:fld id="{49B3A1CE-D1FD-43B2-B95D-E6316E128C23}" type="slidenum">
              <a:rPr lang="en-US" smtClean="0">
                <a:latin typeface="Arial" charset="0"/>
                <a:cs typeface="Arial" charset="0"/>
              </a:rPr>
              <a:pPr/>
              <a:t>57</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990600" y="247650"/>
            <a:ext cx="7793038" cy="990600"/>
          </a:xfrm>
        </p:spPr>
        <p:txBody>
          <a:bodyPr/>
          <a:lstStyle/>
          <a:p>
            <a:pPr eaLnBrk="1" hangingPunct="1">
              <a:lnSpc>
                <a:spcPct val="80000"/>
              </a:lnSpc>
            </a:pPr>
            <a:r>
              <a:rPr lang="en-US" smtClean="0"/>
              <a:t>Examples:</a:t>
            </a:r>
            <a:br>
              <a:rPr lang="en-US" smtClean="0"/>
            </a:br>
            <a:r>
              <a:rPr lang="en-US" smtClean="0"/>
              <a:t>Interaction vs. No Interaction</a:t>
            </a:r>
          </a:p>
        </p:txBody>
      </p:sp>
      <p:sp>
        <p:nvSpPr>
          <p:cNvPr id="92162" name="Rectangle 3"/>
          <p:cNvSpPr>
            <a:spLocks noGrp="1" noChangeArrowheads="1"/>
          </p:cNvSpPr>
          <p:nvPr>
            <p:ph idx="1"/>
          </p:nvPr>
        </p:nvSpPr>
        <p:spPr>
          <a:xfrm>
            <a:off x="533400" y="1905000"/>
            <a:ext cx="3657600" cy="533400"/>
          </a:xfrm>
        </p:spPr>
        <p:txBody>
          <a:bodyPr/>
          <a:lstStyle/>
          <a:p>
            <a:pPr eaLnBrk="1" hangingPunct="1"/>
            <a:r>
              <a:rPr lang="en-US" smtClean="0">
                <a:solidFill>
                  <a:srgbClr val="0000FF"/>
                </a:solidFill>
              </a:rPr>
              <a:t>No interaction:</a:t>
            </a:r>
          </a:p>
        </p:txBody>
      </p:sp>
      <p:sp>
        <p:nvSpPr>
          <p:cNvPr id="92163"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92164" name="Line 4"/>
          <p:cNvSpPr>
            <a:spLocks noChangeShapeType="1"/>
          </p:cNvSpPr>
          <p:nvPr/>
        </p:nvSpPr>
        <p:spPr bwMode="auto">
          <a:xfrm flipV="1">
            <a:off x="609600" y="3200400"/>
            <a:ext cx="1143000" cy="969963"/>
          </a:xfrm>
          <a:prstGeom prst="line">
            <a:avLst/>
          </a:prstGeom>
          <a:noFill/>
          <a:ln w="38100">
            <a:solidFill>
              <a:srgbClr val="339933"/>
            </a:solidFill>
            <a:round/>
            <a:headEnd type="oval" w="med" len="med"/>
            <a:tailEnd type="oval" w="med" len="med"/>
          </a:ln>
        </p:spPr>
        <p:txBody>
          <a:bodyPr wrap="none" anchor="ctr"/>
          <a:lstStyle/>
          <a:p>
            <a:endParaRPr lang="en-US"/>
          </a:p>
        </p:txBody>
      </p:sp>
      <p:sp>
        <p:nvSpPr>
          <p:cNvPr id="92165" name="Line 5"/>
          <p:cNvSpPr>
            <a:spLocks noChangeShapeType="1"/>
          </p:cNvSpPr>
          <p:nvPr/>
        </p:nvSpPr>
        <p:spPr bwMode="auto">
          <a:xfrm>
            <a:off x="1752600" y="3200400"/>
            <a:ext cx="1295400" cy="609600"/>
          </a:xfrm>
          <a:prstGeom prst="line">
            <a:avLst/>
          </a:prstGeom>
          <a:noFill/>
          <a:ln w="38100">
            <a:solidFill>
              <a:srgbClr val="339933"/>
            </a:solidFill>
            <a:round/>
            <a:headEnd/>
            <a:tailEnd type="oval" w="med" len="med"/>
          </a:ln>
        </p:spPr>
        <p:txBody>
          <a:bodyPr wrap="none" anchor="ctr"/>
          <a:lstStyle/>
          <a:p>
            <a:endParaRPr lang="en-US"/>
          </a:p>
        </p:txBody>
      </p:sp>
      <p:sp>
        <p:nvSpPr>
          <p:cNvPr id="92166" name="Line 6"/>
          <p:cNvSpPr>
            <a:spLocks noChangeShapeType="1"/>
          </p:cNvSpPr>
          <p:nvPr/>
        </p:nvSpPr>
        <p:spPr bwMode="auto">
          <a:xfrm flipV="1">
            <a:off x="609600" y="3733800"/>
            <a:ext cx="1181100" cy="741363"/>
          </a:xfrm>
          <a:prstGeom prst="line">
            <a:avLst/>
          </a:prstGeom>
          <a:noFill/>
          <a:ln w="38100">
            <a:solidFill>
              <a:schemeClr val="folHlink"/>
            </a:solidFill>
            <a:round/>
            <a:headEnd type="oval" w="med" len="med"/>
            <a:tailEnd type="oval" w="med" len="med"/>
          </a:ln>
        </p:spPr>
        <p:txBody>
          <a:bodyPr wrap="none" anchor="ctr"/>
          <a:lstStyle/>
          <a:p>
            <a:endParaRPr lang="en-US"/>
          </a:p>
        </p:txBody>
      </p:sp>
      <p:sp>
        <p:nvSpPr>
          <p:cNvPr id="92167" name="Line 7"/>
          <p:cNvSpPr>
            <a:spLocks noChangeShapeType="1"/>
          </p:cNvSpPr>
          <p:nvPr/>
        </p:nvSpPr>
        <p:spPr bwMode="auto">
          <a:xfrm>
            <a:off x="1828800" y="3733800"/>
            <a:ext cx="1219200" cy="533400"/>
          </a:xfrm>
          <a:prstGeom prst="line">
            <a:avLst/>
          </a:prstGeom>
          <a:noFill/>
          <a:ln w="38100">
            <a:solidFill>
              <a:schemeClr val="folHlink"/>
            </a:solidFill>
            <a:round/>
            <a:headEnd/>
            <a:tailEnd type="oval" w="med" len="med"/>
          </a:ln>
        </p:spPr>
        <p:txBody>
          <a:bodyPr wrap="none" anchor="ctr"/>
          <a:lstStyle/>
          <a:p>
            <a:endParaRPr lang="en-US"/>
          </a:p>
        </p:txBody>
      </p:sp>
      <p:sp>
        <p:nvSpPr>
          <p:cNvPr id="92168" name="Line 8"/>
          <p:cNvSpPr>
            <a:spLocks noChangeShapeType="1"/>
          </p:cNvSpPr>
          <p:nvPr/>
        </p:nvSpPr>
        <p:spPr bwMode="auto">
          <a:xfrm flipV="1">
            <a:off x="609600" y="4114800"/>
            <a:ext cx="1181100" cy="609600"/>
          </a:xfrm>
          <a:prstGeom prst="line">
            <a:avLst/>
          </a:prstGeom>
          <a:noFill/>
          <a:ln w="38100">
            <a:solidFill>
              <a:schemeClr val="hlink"/>
            </a:solidFill>
            <a:round/>
            <a:headEnd type="oval" w="med" len="med"/>
            <a:tailEnd type="oval" w="med" len="med"/>
          </a:ln>
        </p:spPr>
        <p:txBody>
          <a:bodyPr wrap="none" anchor="ctr"/>
          <a:lstStyle/>
          <a:p>
            <a:endParaRPr lang="en-US"/>
          </a:p>
        </p:txBody>
      </p:sp>
      <p:sp>
        <p:nvSpPr>
          <p:cNvPr id="92169" name="Line 9"/>
          <p:cNvSpPr>
            <a:spLocks noChangeShapeType="1"/>
          </p:cNvSpPr>
          <p:nvPr/>
        </p:nvSpPr>
        <p:spPr bwMode="auto">
          <a:xfrm>
            <a:off x="1828800" y="4114800"/>
            <a:ext cx="1143000" cy="381000"/>
          </a:xfrm>
          <a:prstGeom prst="line">
            <a:avLst/>
          </a:prstGeom>
          <a:noFill/>
          <a:ln w="38100">
            <a:solidFill>
              <a:schemeClr val="hlink"/>
            </a:solidFill>
            <a:round/>
            <a:headEnd/>
            <a:tailEnd type="oval" w="med" len="med"/>
          </a:ln>
        </p:spPr>
        <p:txBody>
          <a:bodyPr wrap="none" anchor="ctr"/>
          <a:lstStyle/>
          <a:p>
            <a:endParaRPr lang="en-US"/>
          </a:p>
        </p:txBody>
      </p:sp>
      <p:sp>
        <p:nvSpPr>
          <p:cNvPr id="92170" name="Line 10"/>
          <p:cNvSpPr>
            <a:spLocks noChangeShapeType="1"/>
          </p:cNvSpPr>
          <p:nvPr/>
        </p:nvSpPr>
        <p:spPr bwMode="auto">
          <a:xfrm>
            <a:off x="457200" y="2971800"/>
            <a:ext cx="1588" cy="2751138"/>
          </a:xfrm>
          <a:prstGeom prst="line">
            <a:avLst/>
          </a:prstGeom>
          <a:noFill/>
          <a:ln w="28575">
            <a:solidFill>
              <a:schemeClr val="tx1"/>
            </a:solidFill>
            <a:round/>
            <a:headEnd/>
            <a:tailEnd/>
          </a:ln>
        </p:spPr>
        <p:txBody>
          <a:bodyPr wrap="none" anchor="ctr"/>
          <a:lstStyle/>
          <a:p>
            <a:endParaRPr lang="en-US"/>
          </a:p>
        </p:txBody>
      </p:sp>
      <p:sp>
        <p:nvSpPr>
          <p:cNvPr id="92171" name="Line 11"/>
          <p:cNvSpPr>
            <a:spLocks noChangeShapeType="1"/>
          </p:cNvSpPr>
          <p:nvPr/>
        </p:nvSpPr>
        <p:spPr bwMode="auto">
          <a:xfrm>
            <a:off x="457200" y="5715000"/>
            <a:ext cx="2971800" cy="0"/>
          </a:xfrm>
          <a:prstGeom prst="line">
            <a:avLst/>
          </a:prstGeom>
          <a:noFill/>
          <a:ln w="28575">
            <a:solidFill>
              <a:schemeClr val="tx1"/>
            </a:solidFill>
            <a:round/>
            <a:headEnd/>
            <a:tailEnd/>
          </a:ln>
        </p:spPr>
        <p:txBody>
          <a:bodyPr wrap="none" anchor="ctr"/>
          <a:lstStyle/>
          <a:p>
            <a:endParaRPr lang="en-US"/>
          </a:p>
        </p:txBody>
      </p:sp>
      <p:sp>
        <p:nvSpPr>
          <p:cNvPr id="92172" name="Text Box 12"/>
          <p:cNvSpPr txBox="1">
            <a:spLocks noChangeArrowheads="1"/>
          </p:cNvSpPr>
          <p:nvPr/>
        </p:nvSpPr>
        <p:spPr bwMode="auto">
          <a:xfrm>
            <a:off x="2667000" y="3352800"/>
            <a:ext cx="1752600" cy="336550"/>
          </a:xfrm>
          <a:prstGeom prst="rect">
            <a:avLst/>
          </a:prstGeom>
          <a:noFill/>
          <a:ln w="12700">
            <a:noFill/>
            <a:miter lim="800000"/>
            <a:headEnd/>
            <a:tailEnd/>
          </a:ln>
        </p:spPr>
        <p:txBody>
          <a:bodyPr>
            <a:spAutoFit/>
          </a:bodyPr>
          <a:lstStyle/>
          <a:p>
            <a:pPr eaLnBrk="0" hangingPunct="0">
              <a:spcBef>
                <a:spcPct val="50000"/>
              </a:spcBef>
            </a:pPr>
            <a:r>
              <a:rPr lang="en-US" sz="1600">
                <a:solidFill>
                  <a:srgbClr val="339933"/>
                </a:solidFill>
              </a:rPr>
              <a:t>Block Level 1</a:t>
            </a:r>
          </a:p>
        </p:txBody>
      </p:sp>
      <p:sp>
        <p:nvSpPr>
          <p:cNvPr id="92173" name="Text Box 13"/>
          <p:cNvSpPr txBox="1">
            <a:spLocks noChangeArrowheads="1"/>
          </p:cNvSpPr>
          <p:nvPr/>
        </p:nvSpPr>
        <p:spPr bwMode="auto">
          <a:xfrm>
            <a:off x="2743200" y="3886200"/>
            <a:ext cx="1752600" cy="336550"/>
          </a:xfrm>
          <a:prstGeom prst="rect">
            <a:avLst/>
          </a:prstGeom>
          <a:noFill/>
          <a:ln w="12700">
            <a:noFill/>
            <a:miter lim="800000"/>
            <a:headEnd/>
            <a:tailEnd/>
          </a:ln>
        </p:spPr>
        <p:txBody>
          <a:bodyPr>
            <a:spAutoFit/>
          </a:bodyPr>
          <a:lstStyle/>
          <a:p>
            <a:pPr eaLnBrk="0" hangingPunct="0">
              <a:spcBef>
                <a:spcPct val="50000"/>
              </a:spcBef>
            </a:pPr>
            <a:r>
              <a:rPr lang="en-US" sz="1600">
                <a:solidFill>
                  <a:schemeClr val="folHlink"/>
                </a:solidFill>
              </a:rPr>
              <a:t>Block Level 3</a:t>
            </a:r>
          </a:p>
        </p:txBody>
      </p:sp>
      <p:sp>
        <p:nvSpPr>
          <p:cNvPr id="92174" name="Text Box 14"/>
          <p:cNvSpPr txBox="1">
            <a:spLocks noChangeArrowheads="1"/>
          </p:cNvSpPr>
          <p:nvPr/>
        </p:nvSpPr>
        <p:spPr bwMode="auto">
          <a:xfrm>
            <a:off x="2667000" y="4495800"/>
            <a:ext cx="1752600" cy="336550"/>
          </a:xfrm>
          <a:prstGeom prst="rect">
            <a:avLst/>
          </a:prstGeom>
          <a:noFill/>
          <a:ln w="12700">
            <a:noFill/>
            <a:miter lim="800000"/>
            <a:headEnd/>
            <a:tailEnd/>
          </a:ln>
        </p:spPr>
        <p:txBody>
          <a:bodyPr>
            <a:spAutoFit/>
          </a:bodyPr>
          <a:lstStyle/>
          <a:p>
            <a:pPr eaLnBrk="0" hangingPunct="0">
              <a:spcBef>
                <a:spcPct val="50000"/>
              </a:spcBef>
            </a:pPr>
            <a:r>
              <a:rPr lang="en-US" sz="1600">
                <a:solidFill>
                  <a:schemeClr val="hlink"/>
                </a:solidFill>
              </a:rPr>
              <a:t>Block Level 2</a:t>
            </a:r>
          </a:p>
        </p:txBody>
      </p:sp>
      <p:sp>
        <p:nvSpPr>
          <p:cNvPr id="92175" name="Text Box 15"/>
          <p:cNvSpPr txBox="1">
            <a:spLocks noChangeArrowheads="1"/>
          </p:cNvSpPr>
          <p:nvPr/>
        </p:nvSpPr>
        <p:spPr bwMode="auto">
          <a:xfrm>
            <a:off x="990600" y="6018213"/>
            <a:ext cx="1752600" cy="336550"/>
          </a:xfrm>
          <a:prstGeom prst="rect">
            <a:avLst/>
          </a:prstGeom>
          <a:noFill/>
          <a:ln w="12700">
            <a:noFill/>
            <a:miter lim="800000"/>
            <a:headEnd/>
            <a:tailEnd/>
          </a:ln>
        </p:spPr>
        <p:txBody>
          <a:bodyPr>
            <a:spAutoFit/>
          </a:bodyPr>
          <a:lstStyle/>
          <a:p>
            <a:pPr algn="ctr" eaLnBrk="0" hangingPunct="0">
              <a:spcBef>
                <a:spcPct val="50000"/>
              </a:spcBef>
            </a:pPr>
            <a:r>
              <a:rPr lang="en-US" sz="1600"/>
              <a:t>Groups</a:t>
            </a:r>
          </a:p>
        </p:txBody>
      </p:sp>
      <p:sp>
        <p:nvSpPr>
          <p:cNvPr id="92176" name="Line 16"/>
          <p:cNvSpPr>
            <a:spLocks noChangeShapeType="1"/>
          </p:cNvSpPr>
          <p:nvPr/>
        </p:nvSpPr>
        <p:spPr bwMode="auto">
          <a:xfrm flipV="1">
            <a:off x="5181600" y="3733800"/>
            <a:ext cx="1219200" cy="436563"/>
          </a:xfrm>
          <a:prstGeom prst="line">
            <a:avLst/>
          </a:prstGeom>
          <a:noFill/>
          <a:ln w="38100">
            <a:solidFill>
              <a:schemeClr val="folHlink"/>
            </a:solidFill>
            <a:round/>
            <a:headEnd type="oval" w="med" len="med"/>
            <a:tailEnd type="oval" w="med" len="med"/>
          </a:ln>
        </p:spPr>
        <p:txBody>
          <a:bodyPr wrap="none" anchor="ctr"/>
          <a:lstStyle/>
          <a:p>
            <a:endParaRPr lang="en-US"/>
          </a:p>
        </p:txBody>
      </p:sp>
      <p:sp>
        <p:nvSpPr>
          <p:cNvPr id="92177" name="Line 17"/>
          <p:cNvSpPr>
            <a:spLocks noChangeShapeType="1"/>
          </p:cNvSpPr>
          <p:nvPr/>
        </p:nvSpPr>
        <p:spPr bwMode="auto">
          <a:xfrm>
            <a:off x="6400800" y="3429000"/>
            <a:ext cx="1219200" cy="914400"/>
          </a:xfrm>
          <a:prstGeom prst="line">
            <a:avLst/>
          </a:prstGeom>
          <a:noFill/>
          <a:ln w="38100">
            <a:solidFill>
              <a:schemeClr val="hlink"/>
            </a:solidFill>
            <a:round/>
            <a:headEnd/>
            <a:tailEnd type="oval" w="med" len="med"/>
          </a:ln>
        </p:spPr>
        <p:txBody>
          <a:bodyPr wrap="none" anchor="ctr"/>
          <a:lstStyle/>
          <a:p>
            <a:endParaRPr lang="en-US"/>
          </a:p>
        </p:txBody>
      </p:sp>
      <p:sp>
        <p:nvSpPr>
          <p:cNvPr id="92178" name="Line 18"/>
          <p:cNvSpPr>
            <a:spLocks noChangeShapeType="1"/>
          </p:cNvSpPr>
          <p:nvPr/>
        </p:nvSpPr>
        <p:spPr bwMode="auto">
          <a:xfrm flipV="1">
            <a:off x="5181600" y="3962400"/>
            <a:ext cx="1219200" cy="512763"/>
          </a:xfrm>
          <a:prstGeom prst="line">
            <a:avLst/>
          </a:prstGeom>
          <a:noFill/>
          <a:ln w="38100">
            <a:solidFill>
              <a:srgbClr val="339933"/>
            </a:solidFill>
            <a:round/>
            <a:headEnd type="oval" w="med" len="med"/>
            <a:tailEnd type="oval" w="med" len="med"/>
          </a:ln>
        </p:spPr>
        <p:txBody>
          <a:bodyPr wrap="none" anchor="ctr"/>
          <a:lstStyle/>
          <a:p>
            <a:endParaRPr lang="en-US"/>
          </a:p>
        </p:txBody>
      </p:sp>
      <p:sp>
        <p:nvSpPr>
          <p:cNvPr id="92179" name="Line 19"/>
          <p:cNvSpPr>
            <a:spLocks noChangeShapeType="1"/>
          </p:cNvSpPr>
          <p:nvPr/>
        </p:nvSpPr>
        <p:spPr bwMode="auto">
          <a:xfrm>
            <a:off x="6400800" y="3733800"/>
            <a:ext cx="1219200" cy="990600"/>
          </a:xfrm>
          <a:prstGeom prst="line">
            <a:avLst/>
          </a:prstGeom>
          <a:noFill/>
          <a:ln w="38100">
            <a:solidFill>
              <a:schemeClr val="folHlink"/>
            </a:solidFill>
            <a:round/>
            <a:headEnd/>
            <a:tailEnd type="oval" w="med" len="med"/>
          </a:ln>
        </p:spPr>
        <p:txBody>
          <a:bodyPr wrap="none" anchor="ctr"/>
          <a:lstStyle/>
          <a:p>
            <a:endParaRPr lang="en-US"/>
          </a:p>
        </p:txBody>
      </p:sp>
      <p:sp>
        <p:nvSpPr>
          <p:cNvPr id="92180" name="Line 20"/>
          <p:cNvSpPr>
            <a:spLocks noChangeShapeType="1"/>
          </p:cNvSpPr>
          <p:nvPr/>
        </p:nvSpPr>
        <p:spPr bwMode="auto">
          <a:xfrm flipV="1">
            <a:off x="5181600" y="3429000"/>
            <a:ext cx="1219200" cy="1295400"/>
          </a:xfrm>
          <a:prstGeom prst="line">
            <a:avLst/>
          </a:prstGeom>
          <a:noFill/>
          <a:ln w="38100">
            <a:solidFill>
              <a:schemeClr val="hlink"/>
            </a:solidFill>
            <a:round/>
            <a:headEnd type="oval" w="med" len="med"/>
            <a:tailEnd type="oval" w="med" len="med"/>
          </a:ln>
        </p:spPr>
        <p:txBody>
          <a:bodyPr wrap="none" anchor="ctr"/>
          <a:lstStyle/>
          <a:p>
            <a:endParaRPr lang="en-US"/>
          </a:p>
        </p:txBody>
      </p:sp>
      <p:sp>
        <p:nvSpPr>
          <p:cNvPr id="92181" name="Line 21"/>
          <p:cNvSpPr>
            <a:spLocks noChangeShapeType="1"/>
          </p:cNvSpPr>
          <p:nvPr/>
        </p:nvSpPr>
        <p:spPr bwMode="auto">
          <a:xfrm>
            <a:off x="6477000" y="3962400"/>
            <a:ext cx="1143000" cy="76200"/>
          </a:xfrm>
          <a:prstGeom prst="line">
            <a:avLst/>
          </a:prstGeom>
          <a:noFill/>
          <a:ln w="38100">
            <a:solidFill>
              <a:srgbClr val="339933"/>
            </a:solidFill>
            <a:round/>
            <a:headEnd/>
            <a:tailEnd type="oval" w="med" len="med"/>
          </a:ln>
        </p:spPr>
        <p:txBody>
          <a:bodyPr wrap="none" anchor="ctr"/>
          <a:lstStyle/>
          <a:p>
            <a:endParaRPr lang="en-US"/>
          </a:p>
        </p:txBody>
      </p:sp>
      <p:sp>
        <p:nvSpPr>
          <p:cNvPr id="92182" name="Line 22"/>
          <p:cNvSpPr>
            <a:spLocks noChangeShapeType="1"/>
          </p:cNvSpPr>
          <p:nvPr/>
        </p:nvSpPr>
        <p:spPr bwMode="auto">
          <a:xfrm>
            <a:off x="5029200" y="2971800"/>
            <a:ext cx="1588" cy="2751138"/>
          </a:xfrm>
          <a:prstGeom prst="line">
            <a:avLst/>
          </a:prstGeom>
          <a:noFill/>
          <a:ln w="28575">
            <a:solidFill>
              <a:schemeClr val="tx1"/>
            </a:solidFill>
            <a:round/>
            <a:headEnd/>
            <a:tailEnd/>
          </a:ln>
        </p:spPr>
        <p:txBody>
          <a:bodyPr wrap="none" anchor="ctr"/>
          <a:lstStyle/>
          <a:p>
            <a:endParaRPr lang="en-US"/>
          </a:p>
        </p:txBody>
      </p:sp>
      <p:sp>
        <p:nvSpPr>
          <p:cNvPr id="92183" name="Line 23"/>
          <p:cNvSpPr>
            <a:spLocks noChangeShapeType="1"/>
          </p:cNvSpPr>
          <p:nvPr/>
        </p:nvSpPr>
        <p:spPr bwMode="auto">
          <a:xfrm>
            <a:off x="5029200" y="5715000"/>
            <a:ext cx="2971800" cy="0"/>
          </a:xfrm>
          <a:prstGeom prst="line">
            <a:avLst/>
          </a:prstGeom>
          <a:noFill/>
          <a:ln w="28575">
            <a:solidFill>
              <a:schemeClr val="tx1"/>
            </a:solidFill>
            <a:round/>
            <a:headEnd/>
            <a:tailEnd/>
          </a:ln>
        </p:spPr>
        <p:txBody>
          <a:bodyPr wrap="none" anchor="ctr"/>
          <a:lstStyle/>
          <a:p>
            <a:endParaRPr lang="en-US"/>
          </a:p>
        </p:txBody>
      </p:sp>
      <p:sp>
        <p:nvSpPr>
          <p:cNvPr id="92184" name="Text Box 24"/>
          <p:cNvSpPr txBox="1">
            <a:spLocks noChangeArrowheads="1"/>
          </p:cNvSpPr>
          <p:nvPr/>
        </p:nvSpPr>
        <p:spPr bwMode="auto">
          <a:xfrm>
            <a:off x="7239000" y="3657600"/>
            <a:ext cx="1752600" cy="336550"/>
          </a:xfrm>
          <a:prstGeom prst="rect">
            <a:avLst/>
          </a:prstGeom>
          <a:noFill/>
          <a:ln w="12700">
            <a:noFill/>
            <a:miter lim="800000"/>
            <a:headEnd/>
            <a:tailEnd/>
          </a:ln>
        </p:spPr>
        <p:txBody>
          <a:bodyPr>
            <a:spAutoFit/>
          </a:bodyPr>
          <a:lstStyle/>
          <a:p>
            <a:pPr eaLnBrk="0" hangingPunct="0">
              <a:spcBef>
                <a:spcPct val="50000"/>
              </a:spcBef>
            </a:pPr>
            <a:r>
              <a:rPr lang="en-US" sz="1600">
                <a:solidFill>
                  <a:srgbClr val="339933"/>
                </a:solidFill>
              </a:rPr>
              <a:t>Block Level 1</a:t>
            </a:r>
          </a:p>
        </p:txBody>
      </p:sp>
      <p:sp>
        <p:nvSpPr>
          <p:cNvPr id="92185" name="Text Box 25"/>
          <p:cNvSpPr txBox="1">
            <a:spLocks noChangeArrowheads="1"/>
          </p:cNvSpPr>
          <p:nvPr/>
        </p:nvSpPr>
        <p:spPr bwMode="auto">
          <a:xfrm>
            <a:off x="7239000" y="4724400"/>
            <a:ext cx="1752600" cy="336550"/>
          </a:xfrm>
          <a:prstGeom prst="rect">
            <a:avLst/>
          </a:prstGeom>
          <a:noFill/>
          <a:ln w="12700">
            <a:noFill/>
            <a:miter lim="800000"/>
            <a:headEnd/>
            <a:tailEnd/>
          </a:ln>
        </p:spPr>
        <p:txBody>
          <a:bodyPr>
            <a:spAutoFit/>
          </a:bodyPr>
          <a:lstStyle/>
          <a:p>
            <a:pPr eaLnBrk="0" hangingPunct="0">
              <a:spcBef>
                <a:spcPct val="50000"/>
              </a:spcBef>
            </a:pPr>
            <a:r>
              <a:rPr lang="en-US" sz="1600">
                <a:solidFill>
                  <a:schemeClr val="folHlink"/>
                </a:solidFill>
              </a:rPr>
              <a:t>Block Level 3</a:t>
            </a:r>
          </a:p>
        </p:txBody>
      </p:sp>
      <p:sp>
        <p:nvSpPr>
          <p:cNvPr id="92186" name="Text Box 26"/>
          <p:cNvSpPr txBox="1">
            <a:spLocks noChangeArrowheads="1"/>
          </p:cNvSpPr>
          <p:nvPr/>
        </p:nvSpPr>
        <p:spPr bwMode="auto">
          <a:xfrm>
            <a:off x="7391400" y="4343400"/>
            <a:ext cx="1752600" cy="336550"/>
          </a:xfrm>
          <a:prstGeom prst="rect">
            <a:avLst/>
          </a:prstGeom>
          <a:noFill/>
          <a:ln w="12700">
            <a:noFill/>
            <a:miter lim="800000"/>
            <a:headEnd/>
            <a:tailEnd/>
          </a:ln>
        </p:spPr>
        <p:txBody>
          <a:bodyPr>
            <a:spAutoFit/>
          </a:bodyPr>
          <a:lstStyle/>
          <a:p>
            <a:pPr eaLnBrk="0" hangingPunct="0">
              <a:spcBef>
                <a:spcPct val="50000"/>
              </a:spcBef>
            </a:pPr>
            <a:r>
              <a:rPr lang="en-US" sz="1600">
                <a:solidFill>
                  <a:schemeClr val="hlink"/>
                </a:solidFill>
              </a:rPr>
              <a:t>Block Level 2</a:t>
            </a:r>
          </a:p>
        </p:txBody>
      </p:sp>
      <p:sp>
        <p:nvSpPr>
          <p:cNvPr id="92187" name="Text Box 27"/>
          <p:cNvSpPr txBox="1">
            <a:spLocks noChangeArrowheads="1"/>
          </p:cNvSpPr>
          <p:nvPr/>
        </p:nvSpPr>
        <p:spPr bwMode="auto">
          <a:xfrm>
            <a:off x="5486400" y="6018213"/>
            <a:ext cx="2057400" cy="336550"/>
          </a:xfrm>
          <a:prstGeom prst="rect">
            <a:avLst/>
          </a:prstGeom>
          <a:noFill/>
          <a:ln w="12700">
            <a:noFill/>
            <a:miter lim="800000"/>
            <a:headEnd/>
            <a:tailEnd/>
          </a:ln>
        </p:spPr>
        <p:txBody>
          <a:bodyPr>
            <a:spAutoFit/>
          </a:bodyPr>
          <a:lstStyle/>
          <a:p>
            <a:pPr algn="ctr" eaLnBrk="0" hangingPunct="0">
              <a:spcBef>
                <a:spcPct val="50000"/>
              </a:spcBef>
            </a:pPr>
            <a:r>
              <a:rPr lang="en-US" sz="1600"/>
              <a:t>Groups</a:t>
            </a:r>
          </a:p>
        </p:txBody>
      </p:sp>
      <p:sp>
        <p:nvSpPr>
          <p:cNvPr id="92188" name="Text Box 28"/>
          <p:cNvSpPr txBox="1">
            <a:spLocks noChangeArrowheads="1"/>
          </p:cNvSpPr>
          <p:nvPr/>
        </p:nvSpPr>
        <p:spPr bwMode="auto">
          <a:xfrm rot="-5400000">
            <a:off x="-669925" y="4175125"/>
            <a:ext cx="1981200" cy="336550"/>
          </a:xfrm>
          <a:prstGeom prst="rect">
            <a:avLst/>
          </a:prstGeom>
          <a:noFill/>
          <a:ln w="12700">
            <a:noFill/>
            <a:miter lim="800000"/>
            <a:headEnd/>
            <a:tailEnd/>
          </a:ln>
        </p:spPr>
        <p:txBody>
          <a:bodyPr>
            <a:spAutoFit/>
          </a:bodyPr>
          <a:lstStyle/>
          <a:p>
            <a:pPr algn="ctr" eaLnBrk="0" hangingPunct="0">
              <a:spcBef>
                <a:spcPct val="50000"/>
              </a:spcBef>
            </a:pPr>
            <a:r>
              <a:rPr lang="en-US" sz="1600"/>
              <a:t>Mean Response</a:t>
            </a:r>
          </a:p>
        </p:txBody>
      </p:sp>
      <p:sp>
        <p:nvSpPr>
          <p:cNvPr id="92189" name="Text Box 29"/>
          <p:cNvSpPr txBox="1">
            <a:spLocks noChangeArrowheads="1"/>
          </p:cNvSpPr>
          <p:nvPr/>
        </p:nvSpPr>
        <p:spPr bwMode="auto">
          <a:xfrm rot="-5400000">
            <a:off x="3902075" y="4251325"/>
            <a:ext cx="1981200" cy="336550"/>
          </a:xfrm>
          <a:prstGeom prst="rect">
            <a:avLst/>
          </a:prstGeom>
          <a:noFill/>
          <a:ln w="12700">
            <a:noFill/>
            <a:miter lim="800000"/>
            <a:headEnd/>
            <a:tailEnd/>
          </a:ln>
        </p:spPr>
        <p:txBody>
          <a:bodyPr>
            <a:spAutoFit/>
          </a:bodyPr>
          <a:lstStyle/>
          <a:p>
            <a:pPr algn="ctr" eaLnBrk="0" hangingPunct="0">
              <a:spcBef>
                <a:spcPct val="50000"/>
              </a:spcBef>
            </a:pPr>
            <a:r>
              <a:rPr lang="en-US" sz="1600"/>
              <a:t>Mean Response</a:t>
            </a:r>
          </a:p>
        </p:txBody>
      </p:sp>
      <p:sp>
        <p:nvSpPr>
          <p:cNvPr id="92190" name="Rectangle 30"/>
          <p:cNvSpPr>
            <a:spLocks noChangeArrowheads="1"/>
          </p:cNvSpPr>
          <p:nvPr/>
        </p:nvSpPr>
        <p:spPr bwMode="auto">
          <a:xfrm>
            <a:off x="5181600" y="1676400"/>
            <a:ext cx="3657600" cy="914400"/>
          </a:xfrm>
          <a:prstGeom prst="rect">
            <a:avLst/>
          </a:prstGeom>
          <a:noFill/>
          <a:ln w="9525">
            <a:noFill/>
            <a:miter lim="800000"/>
            <a:headEnd/>
            <a:tailEnd/>
          </a:ln>
        </p:spPr>
        <p:txBody>
          <a:bodyPr lIns="85342" tIns="42672" rIns="85342" bIns="42672"/>
          <a:lstStyle/>
          <a:p>
            <a:pPr marL="320675" indent="-320675" defTabSz="852488">
              <a:spcBef>
                <a:spcPct val="20000"/>
              </a:spcBef>
              <a:buClr>
                <a:schemeClr val="folHlink"/>
              </a:buClr>
              <a:buFont typeface="Wingdings" pitchFamily="2" charset="2"/>
              <a:buChar char="§"/>
            </a:pPr>
            <a:r>
              <a:rPr lang="en-US" sz="2800">
                <a:solidFill>
                  <a:srgbClr val="0000FF"/>
                </a:solidFill>
              </a:rPr>
              <a:t>Interaction is present:</a:t>
            </a:r>
          </a:p>
        </p:txBody>
      </p:sp>
      <p:sp>
        <p:nvSpPr>
          <p:cNvPr id="92191" name="Text Box 31"/>
          <p:cNvSpPr txBox="1">
            <a:spLocks noChangeArrowheads="1"/>
          </p:cNvSpPr>
          <p:nvPr/>
        </p:nvSpPr>
        <p:spPr bwMode="auto">
          <a:xfrm>
            <a:off x="512763" y="5807075"/>
            <a:ext cx="3108325" cy="336550"/>
          </a:xfrm>
          <a:prstGeom prst="rect">
            <a:avLst/>
          </a:prstGeom>
          <a:noFill/>
          <a:ln w="12700">
            <a:noFill/>
            <a:miter lim="800000"/>
            <a:headEnd/>
            <a:tailEnd/>
          </a:ln>
        </p:spPr>
        <p:txBody>
          <a:bodyPr>
            <a:spAutoFit/>
          </a:bodyPr>
          <a:lstStyle/>
          <a:p>
            <a:pPr eaLnBrk="0" hangingPunct="0">
              <a:spcBef>
                <a:spcPct val="50000"/>
              </a:spcBef>
            </a:pPr>
            <a:r>
              <a:rPr lang="en-US" sz="1600"/>
              <a:t>A                  B                  C</a:t>
            </a:r>
          </a:p>
        </p:txBody>
      </p:sp>
      <p:sp>
        <p:nvSpPr>
          <p:cNvPr id="92192" name="Text Box 32"/>
          <p:cNvSpPr txBox="1">
            <a:spLocks noChangeArrowheads="1"/>
          </p:cNvSpPr>
          <p:nvPr/>
        </p:nvSpPr>
        <p:spPr bwMode="auto">
          <a:xfrm>
            <a:off x="5121275" y="5799138"/>
            <a:ext cx="3108325" cy="336550"/>
          </a:xfrm>
          <a:prstGeom prst="rect">
            <a:avLst/>
          </a:prstGeom>
          <a:noFill/>
          <a:ln w="12700">
            <a:noFill/>
            <a:miter lim="800000"/>
            <a:headEnd/>
            <a:tailEnd/>
          </a:ln>
        </p:spPr>
        <p:txBody>
          <a:bodyPr>
            <a:spAutoFit/>
          </a:bodyPr>
          <a:lstStyle/>
          <a:p>
            <a:pPr eaLnBrk="0" hangingPunct="0">
              <a:spcBef>
                <a:spcPct val="50000"/>
              </a:spcBef>
            </a:pPr>
            <a:r>
              <a:rPr lang="en-US" sz="1600"/>
              <a:t>A                  B                  C</a:t>
            </a:r>
          </a:p>
        </p:txBody>
      </p:sp>
      <p:sp>
        <p:nvSpPr>
          <p:cNvPr id="92193" name="Slide Number Placeholder 34"/>
          <p:cNvSpPr>
            <a:spLocks noGrp="1"/>
          </p:cNvSpPr>
          <p:nvPr>
            <p:ph type="sldNum" sz="quarter" idx="11"/>
          </p:nvPr>
        </p:nvSpPr>
        <p:spPr>
          <a:noFill/>
        </p:spPr>
        <p:txBody>
          <a:bodyPr/>
          <a:lstStyle/>
          <a:p>
            <a:r>
              <a:rPr lang="en-US" smtClean="0">
                <a:latin typeface="Arial" charset="0"/>
                <a:cs typeface="Arial" charset="0"/>
              </a:rPr>
              <a:t>Ch. 15-</a:t>
            </a:r>
            <a:fld id="{8FC0C256-B9C2-4000-B3C0-5767875E0C06}" type="slidenum">
              <a:rPr lang="en-US" smtClean="0">
                <a:latin typeface="Arial" charset="0"/>
                <a:cs typeface="Arial" charset="0"/>
              </a:rPr>
              <a:pPr/>
              <a:t>58</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1150938" y="209550"/>
            <a:ext cx="7383462" cy="990600"/>
          </a:xfrm>
        </p:spPr>
        <p:txBody>
          <a:bodyPr/>
          <a:lstStyle/>
          <a:p>
            <a:pPr eaLnBrk="1" hangingPunct="1"/>
            <a:r>
              <a:rPr lang="en-US" smtClean="0"/>
              <a:t>Chapter Summary</a:t>
            </a:r>
          </a:p>
        </p:txBody>
      </p:sp>
      <p:sp>
        <p:nvSpPr>
          <p:cNvPr id="93186" name="Rectangle 3"/>
          <p:cNvSpPr>
            <a:spLocks noGrp="1" noChangeArrowheads="1"/>
          </p:cNvSpPr>
          <p:nvPr>
            <p:ph idx="1"/>
          </p:nvPr>
        </p:nvSpPr>
        <p:spPr>
          <a:xfrm>
            <a:off x="1096963" y="1600200"/>
            <a:ext cx="7894637" cy="4937125"/>
          </a:xfrm>
        </p:spPr>
        <p:txBody>
          <a:bodyPr/>
          <a:lstStyle/>
          <a:p>
            <a:pPr eaLnBrk="1" hangingPunct="1">
              <a:lnSpc>
                <a:spcPct val="105000"/>
              </a:lnSpc>
              <a:spcBef>
                <a:spcPct val="35000"/>
              </a:spcBef>
            </a:pPr>
            <a:r>
              <a:rPr lang="en-US" smtClean="0"/>
              <a:t>Described one-way analysis of variance</a:t>
            </a:r>
            <a:endParaRPr lang="en-US" sz="2400" smtClean="0"/>
          </a:p>
          <a:p>
            <a:pPr lvl="1" eaLnBrk="1" hangingPunct="1">
              <a:lnSpc>
                <a:spcPct val="105000"/>
              </a:lnSpc>
            </a:pPr>
            <a:r>
              <a:rPr lang="en-US" smtClean="0"/>
              <a:t>The logic of Analysis of Variance</a:t>
            </a:r>
          </a:p>
          <a:p>
            <a:pPr lvl="1" eaLnBrk="1" hangingPunct="1">
              <a:lnSpc>
                <a:spcPct val="105000"/>
              </a:lnSpc>
            </a:pPr>
            <a:r>
              <a:rPr lang="en-US" smtClean="0"/>
              <a:t>Analysis of Variance assumptions</a:t>
            </a:r>
          </a:p>
          <a:p>
            <a:pPr lvl="1" eaLnBrk="1" hangingPunct="1">
              <a:lnSpc>
                <a:spcPct val="105000"/>
              </a:lnSpc>
            </a:pPr>
            <a:r>
              <a:rPr lang="en-US" smtClean="0"/>
              <a:t>F  test for difference in  K  means</a:t>
            </a:r>
          </a:p>
          <a:p>
            <a:pPr eaLnBrk="1" hangingPunct="1">
              <a:lnSpc>
                <a:spcPct val="105000"/>
              </a:lnSpc>
              <a:spcBef>
                <a:spcPct val="35000"/>
              </a:spcBef>
            </a:pPr>
            <a:r>
              <a:rPr lang="en-US" smtClean="0"/>
              <a:t>Applied the Kruskal-Wallis test when the populations are not known to be normal</a:t>
            </a:r>
          </a:p>
          <a:p>
            <a:pPr eaLnBrk="1" hangingPunct="1">
              <a:lnSpc>
                <a:spcPct val="105000"/>
              </a:lnSpc>
              <a:spcBef>
                <a:spcPct val="35000"/>
              </a:spcBef>
            </a:pPr>
            <a:r>
              <a:rPr lang="en-US" smtClean="0"/>
              <a:t>Described two-way analysis of variance</a:t>
            </a:r>
          </a:p>
          <a:p>
            <a:pPr lvl="1" eaLnBrk="1" hangingPunct="1">
              <a:lnSpc>
                <a:spcPct val="105000"/>
              </a:lnSpc>
            </a:pPr>
            <a:r>
              <a:rPr lang="en-US" smtClean="0"/>
              <a:t>Examined effects of multiple</a:t>
            </a:r>
            <a:r>
              <a:rPr lang="en-US" sz="2000" smtClean="0"/>
              <a:t> </a:t>
            </a:r>
            <a:r>
              <a:rPr lang="en-US" smtClean="0"/>
              <a:t>factors </a:t>
            </a:r>
          </a:p>
          <a:p>
            <a:pPr lvl="1" eaLnBrk="1" hangingPunct="1">
              <a:lnSpc>
                <a:spcPct val="105000"/>
              </a:lnSpc>
            </a:pPr>
            <a:r>
              <a:rPr lang="en-US" smtClean="0"/>
              <a:t>Examined interaction between factors</a:t>
            </a:r>
            <a:endParaRPr lang="en-US" sz="2000" smtClean="0"/>
          </a:p>
        </p:txBody>
      </p:sp>
      <p:sp>
        <p:nvSpPr>
          <p:cNvPr id="93187"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93188" name="Slide Number Placeholder 5"/>
          <p:cNvSpPr>
            <a:spLocks noGrp="1"/>
          </p:cNvSpPr>
          <p:nvPr>
            <p:ph type="sldNum" sz="quarter" idx="11"/>
          </p:nvPr>
        </p:nvSpPr>
        <p:spPr>
          <a:noFill/>
        </p:spPr>
        <p:txBody>
          <a:bodyPr/>
          <a:lstStyle/>
          <a:p>
            <a:r>
              <a:rPr lang="en-US" smtClean="0">
                <a:latin typeface="Arial" charset="0"/>
                <a:cs typeface="Arial" charset="0"/>
              </a:rPr>
              <a:t>Ch. 15-</a:t>
            </a:r>
            <a:fld id="{917608BC-BFE1-4969-960E-4971116048D9}" type="slidenum">
              <a:rPr lang="en-US" smtClean="0">
                <a:latin typeface="Arial" charset="0"/>
                <a:cs typeface="Arial" charset="0"/>
              </a:rPr>
              <a:pPr/>
              <a:t>59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Rectangle 2"/>
          <p:cNvSpPr>
            <a:spLocks noGrp="1" noChangeArrowheads="1"/>
          </p:cNvSpPr>
          <p:nvPr>
            <p:ph type="title"/>
          </p:nvPr>
        </p:nvSpPr>
        <p:spPr>
          <a:xfrm>
            <a:off x="1168400" y="430213"/>
            <a:ext cx="7793038" cy="762000"/>
          </a:xfrm>
        </p:spPr>
        <p:txBody>
          <a:bodyPr/>
          <a:lstStyle/>
          <a:p>
            <a:pPr eaLnBrk="1" hangingPunct="1"/>
            <a:r>
              <a:rPr lang="en-US" smtClean="0"/>
              <a:t>Hypotheses of One-Way ANOVA</a:t>
            </a:r>
          </a:p>
        </p:txBody>
      </p:sp>
      <p:sp>
        <p:nvSpPr>
          <p:cNvPr id="1051" name="Rectangle 3"/>
          <p:cNvSpPr>
            <a:spLocks noGrp="1" noChangeArrowheads="1"/>
          </p:cNvSpPr>
          <p:nvPr>
            <p:ph idx="1"/>
          </p:nvPr>
        </p:nvSpPr>
        <p:spPr>
          <a:xfrm>
            <a:off x="1065213" y="1782763"/>
            <a:ext cx="8077200" cy="4532312"/>
          </a:xfrm>
        </p:spPr>
        <p:txBody>
          <a:bodyPr/>
          <a:lstStyle/>
          <a:p>
            <a:pPr eaLnBrk="1" hangingPunct="1">
              <a:lnSpc>
                <a:spcPct val="110000"/>
              </a:lnSpc>
            </a:pPr>
            <a:r>
              <a:rPr lang="en-US" smtClean="0"/>
              <a:t> </a:t>
            </a:r>
          </a:p>
          <a:p>
            <a:pPr lvl="1" eaLnBrk="1" hangingPunct="1">
              <a:lnSpc>
                <a:spcPct val="110000"/>
              </a:lnSpc>
            </a:pPr>
            <a:r>
              <a:rPr lang="en-US" sz="2300" smtClean="0"/>
              <a:t>All population means are equal </a:t>
            </a:r>
          </a:p>
          <a:p>
            <a:pPr lvl="1" eaLnBrk="1" hangingPunct="1">
              <a:lnSpc>
                <a:spcPct val="110000"/>
              </a:lnSpc>
            </a:pPr>
            <a:r>
              <a:rPr lang="en-US" sz="2300" smtClean="0"/>
              <a:t>i.e., no variation in means between groups</a:t>
            </a:r>
          </a:p>
          <a:p>
            <a:pPr lvl="1" eaLnBrk="1" hangingPunct="1">
              <a:lnSpc>
                <a:spcPct val="110000"/>
              </a:lnSpc>
            </a:pPr>
            <a:endParaRPr lang="en-US" sz="2300" smtClean="0"/>
          </a:p>
          <a:p>
            <a:pPr lvl="1" eaLnBrk="1" hangingPunct="1">
              <a:lnSpc>
                <a:spcPct val="110000"/>
              </a:lnSpc>
            </a:pPr>
            <a:endParaRPr lang="en-US" sz="800" smtClean="0"/>
          </a:p>
          <a:p>
            <a:pPr eaLnBrk="1" hangingPunct="1">
              <a:lnSpc>
                <a:spcPct val="110000"/>
              </a:lnSpc>
            </a:pPr>
            <a:r>
              <a:rPr lang="en-US" sz="2300" smtClean="0"/>
              <a:t> </a:t>
            </a:r>
          </a:p>
          <a:p>
            <a:pPr lvl="1" eaLnBrk="1" hangingPunct="1">
              <a:lnSpc>
                <a:spcPct val="110000"/>
              </a:lnSpc>
            </a:pPr>
            <a:r>
              <a:rPr lang="en-US" sz="2300" smtClean="0"/>
              <a:t>At least one population mean is different </a:t>
            </a:r>
          </a:p>
          <a:p>
            <a:pPr lvl="1" eaLnBrk="1" hangingPunct="1">
              <a:lnSpc>
                <a:spcPct val="110000"/>
              </a:lnSpc>
            </a:pPr>
            <a:r>
              <a:rPr lang="en-US" sz="2300" smtClean="0"/>
              <a:t>i.e., there is variation between groups </a:t>
            </a:r>
          </a:p>
          <a:p>
            <a:pPr lvl="1" eaLnBrk="1" hangingPunct="1">
              <a:lnSpc>
                <a:spcPct val="110000"/>
              </a:lnSpc>
            </a:pPr>
            <a:r>
              <a:rPr lang="en-US" sz="2300" smtClean="0"/>
              <a:t>Does not mean that all population means are different (some pairs may be the same) </a:t>
            </a:r>
          </a:p>
          <a:p>
            <a:pPr lvl="1" eaLnBrk="1" hangingPunct="1">
              <a:lnSpc>
                <a:spcPct val="110000"/>
              </a:lnSpc>
            </a:pPr>
            <a:endParaRPr lang="en-US" sz="2300" smtClean="0"/>
          </a:p>
        </p:txBody>
      </p:sp>
      <p:sp>
        <p:nvSpPr>
          <p:cNvPr id="1052"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graphicFrame>
        <p:nvGraphicFramePr>
          <p:cNvPr id="1048" name="Object 24"/>
          <p:cNvGraphicFramePr>
            <a:graphicFrameLocks noChangeAspect="1"/>
          </p:cNvGraphicFramePr>
          <p:nvPr/>
        </p:nvGraphicFramePr>
        <p:xfrm>
          <a:off x="1371600" y="1752600"/>
          <a:ext cx="3978275" cy="554038"/>
        </p:xfrm>
        <a:graphic>
          <a:graphicData uri="http://schemas.openxmlformats.org/presentationml/2006/ole">
            <p:oleObj spid="_x0000_s1048" name="Equation" r:id="rId3" imgW="1638000" imgH="228600" progId="Equation.3">
              <p:embed/>
            </p:oleObj>
          </a:graphicData>
        </a:graphic>
      </p:graphicFrame>
      <p:graphicFrame>
        <p:nvGraphicFramePr>
          <p:cNvPr id="1049" name="Object 25"/>
          <p:cNvGraphicFramePr>
            <a:graphicFrameLocks noChangeAspect="1"/>
          </p:cNvGraphicFramePr>
          <p:nvPr/>
        </p:nvGraphicFramePr>
        <p:xfrm>
          <a:off x="1352550" y="3757613"/>
          <a:ext cx="5584825" cy="555625"/>
        </p:xfrm>
        <a:graphic>
          <a:graphicData uri="http://schemas.openxmlformats.org/presentationml/2006/ole">
            <p:oleObj spid="_x0000_s1049" name="Equation" r:id="rId4" imgW="2374560" imgH="241200" progId="Equation.3">
              <p:embed/>
            </p:oleObj>
          </a:graphicData>
        </a:graphic>
      </p:graphicFrame>
      <p:sp>
        <p:nvSpPr>
          <p:cNvPr id="1053" name="Slide Number Placeholder 7"/>
          <p:cNvSpPr>
            <a:spLocks noGrp="1"/>
          </p:cNvSpPr>
          <p:nvPr>
            <p:ph type="sldNum" sz="quarter" idx="11"/>
          </p:nvPr>
        </p:nvSpPr>
        <p:spPr>
          <a:noFill/>
        </p:spPr>
        <p:txBody>
          <a:bodyPr/>
          <a:lstStyle/>
          <a:p>
            <a:r>
              <a:rPr lang="en-US" smtClean="0">
                <a:latin typeface="Arial" charset="0"/>
                <a:cs typeface="Arial" charset="0"/>
              </a:rPr>
              <a:t>Ch. 15-</a:t>
            </a:r>
            <a:fld id="{B766960D-FDBB-4111-908B-A84C9B7DA6C3}" type="slidenum">
              <a:rPr lang="en-US" smtClean="0">
                <a:latin typeface="Arial" charset="0"/>
                <a:cs typeface="Arial" charset="0"/>
              </a:rPr>
              <a:pPr/>
              <a:t>6</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Footer Placeholder 3"/>
          <p:cNvSpPr>
            <a:spLocks noGrp="1"/>
          </p:cNvSpPr>
          <p:nvPr>
            <p:ph type="ftr" sz="quarter" idx="10"/>
          </p:nvPr>
        </p:nvSpPr>
        <p:spPr>
          <a:noFill/>
        </p:spPr>
        <p:txBody>
          <a:bodyPr/>
          <a:lstStyle/>
          <a:p>
            <a:r>
              <a:rPr lang="en-US">
                <a:latin typeface="Arial" charset="0"/>
                <a:cs typeface="Arial" charset="0"/>
              </a:rPr>
              <a:t>Copyright © 2013 Pearson Education, Inc. Publishing as Prentice Hall</a:t>
            </a:r>
          </a:p>
        </p:txBody>
      </p:sp>
      <p:sp>
        <p:nvSpPr>
          <p:cNvPr id="94210" name="Slide Number Placeholder 4"/>
          <p:cNvSpPr>
            <a:spLocks noGrp="1"/>
          </p:cNvSpPr>
          <p:nvPr>
            <p:ph type="sldNum" sz="quarter" idx="11"/>
          </p:nvPr>
        </p:nvSpPr>
        <p:spPr>
          <a:noFill/>
        </p:spPr>
        <p:txBody>
          <a:bodyPr/>
          <a:lstStyle/>
          <a:p>
            <a:r>
              <a:rPr lang="en-US" smtClean="0">
                <a:latin typeface="Arial" charset="0"/>
                <a:cs typeface="Arial" charset="0"/>
              </a:rPr>
              <a:t>Ch. 15-</a:t>
            </a:r>
            <a:fld id="{CF8F97FF-5E52-4129-8AE9-C066C9AF2EEA}" type="slidenum">
              <a:rPr lang="en-US" smtClean="0">
                <a:latin typeface="Arial" charset="0"/>
                <a:cs typeface="Arial" charset="0"/>
              </a:rPr>
              <a:pPr/>
              <a:t>60</a:t>
            </a:fld>
            <a:endParaRPr lang="en-US" smtClean="0">
              <a:latin typeface="Arial" charset="0"/>
              <a:cs typeface="Arial" charset="0"/>
            </a:endParaRPr>
          </a:p>
        </p:txBody>
      </p:sp>
      <p:pic>
        <p:nvPicPr>
          <p:cNvPr id="94211" name="Picture 5" descr="copyright"/>
          <p:cNvPicPr>
            <a:picLocks noChangeAspect="1" noChangeArrowheads="1"/>
          </p:cNvPicPr>
          <p:nvPr/>
        </p:nvPicPr>
        <p:blipFill>
          <a:blip r:embed="rId2"/>
          <a:srcRect/>
          <a:stretch>
            <a:fillRect/>
          </a:stretch>
        </p:blipFill>
        <p:spPr bwMode="auto">
          <a:xfrm>
            <a:off x="0" y="1484313"/>
            <a:ext cx="9144000" cy="2857500"/>
          </a:xfrm>
          <a:prstGeom prst="rect">
            <a:avLst/>
          </a:prstGeom>
          <a:noFill/>
          <a:ln w="9525">
            <a:noFill/>
            <a:miter lim="800000"/>
            <a:headEnd/>
            <a:tailEnd/>
          </a:ln>
        </p:spPr>
      </p:pic>
      <p:sp>
        <p:nvSpPr>
          <p:cNvPr id="94212" name="Rectangle 6"/>
          <p:cNvSpPr>
            <a:spLocks noChangeArrowheads="1"/>
          </p:cNvSpPr>
          <p:nvPr/>
        </p:nvSpPr>
        <p:spPr bwMode="auto">
          <a:xfrm>
            <a:off x="762000" y="4303713"/>
            <a:ext cx="8382000" cy="1069975"/>
          </a:xfrm>
          <a:prstGeom prst="rect">
            <a:avLst/>
          </a:prstGeom>
          <a:noFill/>
          <a:ln w="25400">
            <a:noFill/>
            <a:miter lim="800000"/>
            <a:headEnd/>
            <a:tailEnd/>
          </a:ln>
        </p:spPr>
        <p:txBody>
          <a:bodyPr anchor="ctr">
            <a:spAutoFit/>
          </a:bodyPr>
          <a:lstStyle/>
          <a:p>
            <a:pPr algn="ctr"/>
            <a:r>
              <a:rPr lang="en-US" sz="160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a:t>
            </a:r>
          </a:p>
          <a:p>
            <a:pPr algn="ctr"/>
            <a:r>
              <a:rPr lang="en-US" sz="1600">
                <a:solidFill>
                  <a:srgbClr val="000000"/>
                </a:solidFill>
                <a:cs typeface="Times New Roman" pitchFamily="18" charset="0"/>
              </a:rPr>
              <a:t>Printed in the United States of America.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 name="Rectangle 2"/>
          <p:cNvSpPr>
            <a:spLocks noGrp="1" noChangeArrowheads="1"/>
          </p:cNvSpPr>
          <p:nvPr>
            <p:ph type="title"/>
          </p:nvPr>
        </p:nvSpPr>
        <p:spPr>
          <a:xfrm>
            <a:off x="1143000" y="430213"/>
            <a:ext cx="7086600" cy="762000"/>
          </a:xfrm>
        </p:spPr>
        <p:txBody>
          <a:bodyPr/>
          <a:lstStyle/>
          <a:p>
            <a:pPr eaLnBrk="1" hangingPunct="1"/>
            <a:r>
              <a:rPr lang="en-US" smtClean="0"/>
              <a:t>One-Way ANOVA </a:t>
            </a:r>
          </a:p>
        </p:txBody>
      </p:sp>
      <p:sp>
        <p:nvSpPr>
          <p:cNvPr id="2084"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2085" name="Freeform 3"/>
          <p:cNvSpPr>
            <a:spLocks/>
          </p:cNvSpPr>
          <p:nvPr/>
        </p:nvSpPr>
        <p:spPr bwMode="auto">
          <a:xfrm>
            <a:off x="2819400" y="3733800"/>
            <a:ext cx="1827213" cy="1446213"/>
          </a:xfrm>
          <a:custGeom>
            <a:avLst/>
            <a:gdLst>
              <a:gd name="T0" fmla="*/ 2147483647 w 1151"/>
              <a:gd name="T1" fmla="*/ 2147483647 h 911"/>
              <a:gd name="T2" fmla="*/ 2147483647 w 1151"/>
              <a:gd name="T3" fmla="*/ 2147483647 h 911"/>
              <a:gd name="T4" fmla="*/ 2147483647 w 1151"/>
              <a:gd name="T5" fmla="*/ 2147483647 h 911"/>
              <a:gd name="T6" fmla="*/ 2147483647 w 1151"/>
              <a:gd name="T7" fmla="*/ 2147483647 h 911"/>
              <a:gd name="T8" fmla="*/ 2147483647 w 1151"/>
              <a:gd name="T9" fmla="*/ 2147483647 h 911"/>
              <a:gd name="T10" fmla="*/ 2147483647 w 1151"/>
              <a:gd name="T11" fmla="*/ 2147483647 h 911"/>
              <a:gd name="T12" fmla="*/ 2147483647 w 1151"/>
              <a:gd name="T13" fmla="*/ 2147483647 h 911"/>
              <a:gd name="T14" fmla="*/ 2147483647 w 1151"/>
              <a:gd name="T15" fmla="*/ 2147483647 h 911"/>
              <a:gd name="T16" fmla="*/ 2147483647 w 1151"/>
              <a:gd name="T17" fmla="*/ 2147483647 h 911"/>
              <a:gd name="T18" fmla="*/ 2147483647 w 1151"/>
              <a:gd name="T19" fmla="*/ 2147483647 h 911"/>
              <a:gd name="T20" fmla="*/ 2147483647 w 1151"/>
              <a:gd name="T21" fmla="*/ 2147483647 h 911"/>
              <a:gd name="T22" fmla="*/ 2147483647 w 1151"/>
              <a:gd name="T23" fmla="*/ 2147483647 h 911"/>
              <a:gd name="T24" fmla="*/ 2147483647 w 1151"/>
              <a:gd name="T25" fmla="*/ 2147483647 h 911"/>
              <a:gd name="T26" fmla="*/ 2147483647 w 1151"/>
              <a:gd name="T27" fmla="*/ 2147483647 h 911"/>
              <a:gd name="T28" fmla="*/ 2147483647 w 1151"/>
              <a:gd name="T29" fmla="*/ 2147483647 h 911"/>
              <a:gd name="T30" fmla="*/ 0 w 1151"/>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1"/>
              <a:gd name="T49" fmla="*/ 0 h 911"/>
              <a:gd name="T50" fmla="*/ 1151 w 1151"/>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a:solidFill>
              <a:schemeClr val="accent1"/>
            </a:solidFill>
            <a:round/>
            <a:headEnd/>
            <a:tailEnd/>
          </a:ln>
        </p:spPr>
        <p:txBody>
          <a:bodyPr/>
          <a:lstStyle/>
          <a:p>
            <a:endParaRPr lang="en-US"/>
          </a:p>
        </p:txBody>
      </p:sp>
      <p:sp>
        <p:nvSpPr>
          <p:cNvPr id="2086" name="Freeform 4"/>
          <p:cNvSpPr>
            <a:spLocks/>
          </p:cNvSpPr>
          <p:nvPr/>
        </p:nvSpPr>
        <p:spPr bwMode="auto">
          <a:xfrm>
            <a:off x="1066800" y="3733800"/>
            <a:ext cx="1751013" cy="1446213"/>
          </a:xfrm>
          <a:custGeom>
            <a:avLst/>
            <a:gdLst>
              <a:gd name="T0" fmla="*/ 0 w 1103"/>
              <a:gd name="T1" fmla="*/ 2147483647 h 911"/>
              <a:gd name="T2" fmla="*/ 2147483647 w 1103"/>
              <a:gd name="T3" fmla="*/ 2147483647 h 911"/>
              <a:gd name="T4" fmla="*/ 2147483647 w 1103"/>
              <a:gd name="T5" fmla="*/ 2147483647 h 911"/>
              <a:gd name="T6" fmla="*/ 2147483647 w 1103"/>
              <a:gd name="T7" fmla="*/ 2147483647 h 911"/>
              <a:gd name="T8" fmla="*/ 2147483647 w 1103"/>
              <a:gd name="T9" fmla="*/ 2147483647 h 911"/>
              <a:gd name="T10" fmla="*/ 2147483647 w 1103"/>
              <a:gd name="T11" fmla="*/ 2147483647 h 911"/>
              <a:gd name="T12" fmla="*/ 2147483647 w 1103"/>
              <a:gd name="T13" fmla="*/ 2147483647 h 911"/>
              <a:gd name="T14" fmla="*/ 2147483647 w 1103"/>
              <a:gd name="T15" fmla="*/ 2147483647 h 911"/>
              <a:gd name="T16" fmla="*/ 2147483647 w 1103"/>
              <a:gd name="T17" fmla="*/ 2147483647 h 911"/>
              <a:gd name="T18" fmla="*/ 2147483647 w 1103"/>
              <a:gd name="T19" fmla="*/ 2147483647 h 911"/>
              <a:gd name="T20" fmla="*/ 2147483647 w 1103"/>
              <a:gd name="T21" fmla="*/ 2147483647 h 911"/>
              <a:gd name="T22" fmla="*/ 2147483647 w 1103"/>
              <a:gd name="T23" fmla="*/ 2147483647 h 911"/>
              <a:gd name="T24" fmla="*/ 2147483647 w 1103"/>
              <a:gd name="T25" fmla="*/ 2147483647 h 911"/>
              <a:gd name="T26" fmla="*/ 2147483647 w 1103"/>
              <a:gd name="T27" fmla="*/ 2147483647 h 911"/>
              <a:gd name="T28" fmla="*/ 2147483647 w 1103"/>
              <a:gd name="T29" fmla="*/ 2147483647 h 911"/>
              <a:gd name="T30" fmla="*/ 2147483647 w 1103"/>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03"/>
              <a:gd name="T49" fmla="*/ 0 h 911"/>
              <a:gd name="T50" fmla="*/ 1103 w 1103"/>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03" h="911">
                <a:moveTo>
                  <a:pt x="0" y="910"/>
                </a:moveTo>
                <a:lnTo>
                  <a:pt x="116" y="899"/>
                </a:lnTo>
                <a:lnTo>
                  <a:pt x="174" y="889"/>
                </a:lnTo>
                <a:lnTo>
                  <a:pt x="234" y="872"/>
                </a:lnTo>
                <a:lnTo>
                  <a:pt x="290" y="852"/>
                </a:lnTo>
                <a:lnTo>
                  <a:pt x="349" y="825"/>
                </a:lnTo>
                <a:lnTo>
                  <a:pt x="405" y="787"/>
                </a:lnTo>
                <a:lnTo>
                  <a:pt x="521" y="683"/>
                </a:lnTo>
                <a:lnTo>
                  <a:pt x="637" y="533"/>
                </a:lnTo>
                <a:lnTo>
                  <a:pt x="755" y="356"/>
                </a:lnTo>
                <a:lnTo>
                  <a:pt x="811" y="265"/>
                </a:lnTo>
                <a:lnTo>
                  <a:pt x="870" y="181"/>
                </a:lnTo>
                <a:lnTo>
                  <a:pt x="927" y="107"/>
                </a:lnTo>
                <a:lnTo>
                  <a:pt x="986" y="49"/>
                </a:lnTo>
                <a:lnTo>
                  <a:pt x="1042" y="14"/>
                </a:lnTo>
                <a:lnTo>
                  <a:pt x="1102" y="0"/>
                </a:lnTo>
              </a:path>
            </a:pathLst>
          </a:custGeom>
          <a:noFill/>
          <a:ln w="25400" cap="rnd">
            <a:solidFill>
              <a:schemeClr val="accent1"/>
            </a:solidFill>
            <a:round/>
            <a:headEnd/>
            <a:tailEnd/>
          </a:ln>
        </p:spPr>
        <p:txBody>
          <a:bodyPr/>
          <a:lstStyle/>
          <a:p>
            <a:endParaRPr lang="en-US"/>
          </a:p>
        </p:txBody>
      </p:sp>
      <p:sp>
        <p:nvSpPr>
          <p:cNvPr id="2087" name="Freeform 5"/>
          <p:cNvSpPr>
            <a:spLocks/>
          </p:cNvSpPr>
          <p:nvPr/>
        </p:nvSpPr>
        <p:spPr bwMode="auto">
          <a:xfrm>
            <a:off x="2819400" y="3657600"/>
            <a:ext cx="1827213" cy="1446213"/>
          </a:xfrm>
          <a:custGeom>
            <a:avLst/>
            <a:gdLst>
              <a:gd name="T0" fmla="*/ 2147483647 w 1151"/>
              <a:gd name="T1" fmla="*/ 2147483647 h 911"/>
              <a:gd name="T2" fmla="*/ 2147483647 w 1151"/>
              <a:gd name="T3" fmla="*/ 2147483647 h 911"/>
              <a:gd name="T4" fmla="*/ 2147483647 w 1151"/>
              <a:gd name="T5" fmla="*/ 2147483647 h 911"/>
              <a:gd name="T6" fmla="*/ 2147483647 w 1151"/>
              <a:gd name="T7" fmla="*/ 2147483647 h 911"/>
              <a:gd name="T8" fmla="*/ 2147483647 w 1151"/>
              <a:gd name="T9" fmla="*/ 2147483647 h 911"/>
              <a:gd name="T10" fmla="*/ 2147483647 w 1151"/>
              <a:gd name="T11" fmla="*/ 2147483647 h 911"/>
              <a:gd name="T12" fmla="*/ 2147483647 w 1151"/>
              <a:gd name="T13" fmla="*/ 2147483647 h 911"/>
              <a:gd name="T14" fmla="*/ 2147483647 w 1151"/>
              <a:gd name="T15" fmla="*/ 2147483647 h 911"/>
              <a:gd name="T16" fmla="*/ 2147483647 w 1151"/>
              <a:gd name="T17" fmla="*/ 2147483647 h 911"/>
              <a:gd name="T18" fmla="*/ 2147483647 w 1151"/>
              <a:gd name="T19" fmla="*/ 2147483647 h 911"/>
              <a:gd name="T20" fmla="*/ 2147483647 w 1151"/>
              <a:gd name="T21" fmla="*/ 2147483647 h 911"/>
              <a:gd name="T22" fmla="*/ 2147483647 w 1151"/>
              <a:gd name="T23" fmla="*/ 2147483647 h 911"/>
              <a:gd name="T24" fmla="*/ 2147483647 w 1151"/>
              <a:gd name="T25" fmla="*/ 2147483647 h 911"/>
              <a:gd name="T26" fmla="*/ 2147483647 w 1151"/>
              <a:gd name="T27" fmla="*/ 2147483647 h 911"/>
              <a:gd name="T28" fmla="*/ 2147483647 w 1151"/>
              <a:gd name="T29" fmla="*/ 2147483647 h 911"/>
              <a:gd name="T30" fmla="*/ 0 w 1151"/>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1"/>
              <a:gd name="T49" fmla="*/ 0 h 911"/>
              <a:gd name="T50" fmla="*/ 1151 w 1151"/>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a:solidFill>
              <a:schemeClr val="hlink"/>
            </a:solidFill>
            <a:round/>
            <a:headEnd/>
            <a:tailEnd/>
          </a:ln>
        </p:spPr>
        <p:txBody>
          <a:bodyPr/>
          <a:lstStyle/>
          <a:p>
            <a:endParaRPr lang="en-US"/>
          </a:p>
        </p:txBody>
      </p:sp>
      <p:sp>
        <p:nvSpPr>
          <p:cNvPr id="2088" name="Freeform 6"/>
          <p:cNvSpPr>
            <a:spLocks/>
          </p:cNvSpPr>
          <p:nvPr/>
        </p:nvSpPr>
        <p:spPr bwMode="auto">
          <a:xfrm>
            <a:off x="990600" y="3657600"/>
            <a:ext cx="1827213" cy="1446213"/>
          </a:xfrm>
          <a:custGeom>
            <a:avLst/>
            <a:gdLst>
              <a:gd name="T0" fmla="*/ 0 w 1151"/>
              <a:gd name="T1" fmla="*/ 2147483647 h 911"/>
              <a:gd name="T2" fmla="*/ 2147483647 w 1151"/>
              <a:gd name="T3" fmla="*/ 2147483647 h 911"/>
              <a:gd name="T4" fmla="*/ 2147483647 w 1151"/>
              <a:gd name="T5" fmla="*/ 2147483647 h 911"/>
              <a:gd name="T6" fmla="*/ 2147483647 w 1151"/>
              <a:gd name="T7" fmla="*/ 2147483647 h 911"/>
              <a:gd name="T8" fmla="*/ 2147483647 w 1151"/>
              <a:gd name="T9" fmla="*/ 2147483647 h 911"/>
              <a:gd name="T10" fmla="*/ 2147483647 w 1151"/>
              <a:gd name="T11" fmla="*/ 2147483647 h 911"/>
              <a:gd name="T12" fmla="*/ 2147483647 w 1151"/>
              <a:gd name="T13" fmla="*/ 2147483647 h 911"/>
              <a:gd name="T14" fmla="*/ 2147483647 w 1151"/>
              <a:gd name="T15" fmla="*/ 2147483647 h 911"/>
              <a:gd name="T16" fmla="*/ 2147483647 w 1151"/>
              <a:gd name="T17" fmla="*/ 2147483647 h 911"/>
              <a:gd name="T18" fmla="*/ 2147483647 w 1151"/>
              <a:gd name="T19" fmla="*/ 2147483647 h 911"/>
              <a:gd name="T20" fmla="*/ 2147483647 w 1151"/>
              <a:gd name="T21" fmla="*/ 2147483647 h 911"/>
              <a:gd name="T22" fmla="*/ 2147483647 w 1151"/>
              <a:gd name="T23" fmla="*/ 2147483647 h 911"/>
              <a:gd name="T24" fmla="*/ 2147483647 w 1151"/>
              <a:gd name="T25" fmla="*/ 2147483647 h 911"/>
              <a:gd name="T26" fmla="*/ 2147483647 w 1151"/>
              <a:gd name="T27" fmla="*/ 2147483647 h 911"/>
              <a:gd name="T28" fmla="*/ 2147483647 w 1151"/>
              <a:gd name="T29" fmla="*/ 2147483647 h 911"/>
              <a:gd name="T30" fmla="*/ 2147483647 w 1151"/>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1"/>
              <a:gd name="T49" fmla="*/ 0 h 911"/>
              <a:gd name="T50" fmla="*/ 1151 w 1151"/>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1" h="911">
                <a:moveTo>
                  <a:pt x="0" y="910"/>
                </a:moveTo>
                <a:lnTo>
                  <a:pt x="121" y="899"/>
                </a:lnTo>
                <a:lnTo>
                  <a:pt x="181" y="889"/>
                </a:lnTo>
                <a:lnTo>
                  <a:pt x="244" y="872"/>
                </a:lnTo>
                <a:lnTo>
                  <a:pt x="302" y="852"/>
                </a:lnTo>
                <a:lnTo>
                  <a:pt x="365" y="825"/>
                </a:lnTo>
                <a:lnTo>
                  <a:pt x="423" y="787"/>
                </a:lnTo>
                <a:lnTo>
                  <a:pt x="544" y="683"/>
                </a:lnTo>
                <a:lnTo>
                  <a:pt x="665" y="533"/>
                </a:lnTo>
                <a:lnTo>
                  <a:pt x="787" y="356"/>
                </a:lnTo>
                <a:lnTo>
                  <a:pt x="846" y="265"/>
                </a:lnTo>
                <a:lnTo>
                  <a:pt x="908" y="181"/>
                </a:lnTo>
                <a:lnTo>
                  <a:pt x="967" y="107"/>
                </a:lnTo>
                <a:lnTo>
                  <a:pt x="1029" y="49"/>
                </a:lnTo>
                <a:lnTo>
                  <a:pt x="1088" y="14"/>
                </a:lnTo>
                <a:lnTo>
                  <a:pt x="1150" y="0"/>
                </a:lnTo>
              </a:path>
            </a:pathLst>
          </a:custGeom>
          <a:noFill/>
          <a:ln w="25400" cap="rnd">
            <a:solidFill>
              <a:schemeClr val="hlink"/>
            </a:solidFill>
            <a:round/>
            <a:headEnd/>
            <a:tailEnd/>
          </a:ln>
        </p:spPr>
        <p:txBody>
          <a:bodyPr/>
          <a:lstStyle/>
          <a:p>
            <a:endParaRPr lang="en-US"/>
          </a:p>
        </p:txBody>
      </p:sp>
      <p:sp>
        <p:nvSpPr>
          <p:cNvPr id="2089" name="Freeform 7"/>
          <p:cNvSpPr>
            <a:spLocks/>
          </p:cNvSpPr>
          <p:nvPr/>
        </p:nvSpPr>
        <p:spPr bwMode="auto">
          <a:xfrm>
            <a:off x="2819400" y="3581400"/>
            <a:ext cx="1979613" cy="1446213"/>
          </a:xfrm>
          <a:custGeom>
            <a:avLst/>
            <a:gdLst>
              <a:gd name="T0" fmla="*/ 2147483647 w 1247"/>
              <a:gd name="T1" fmla="*/ 2147483647 h 911"/>
              <a:gd name="T2" fmla="*/ 2147483647 w 1247"/>
              <a:gd name="T3" fmla="*/ 2147483647 h 911"/>
              <a:gd name="T4" fmla="*/ 2147483647 w 1247"/>
              <a:gd name="T5" fmla="*/ 2147483647 h 911"/>
              <a:gd name="T6" fmla="*/ 2147483647 w 1247"/>
              <a:gd name="T7" fmla="*/ 2147483647 h 911"/>
              <a:gd name="T8" fmla="*/ 2147483647 w 1247"/>
              <a:gd name="T9" fmla="*/ 2147483647 h 911"/>
              <a:gd name="T10" fmla="*/ 2147483647 w 1247"/>
              <a:gd name="T11" fmla="*/ 2147483647 h 911"/>
              <a:gd name="T12" fmla="*/ 2147483647 w 1247"/>
              <a:gd name="T13" fmla="*/ 2147483647 h 911"/>
              <a:gd name="T14" fmla="*/ 2147483647 w 1247"/>
              <a:gd name="T15" fmla="*/ 2147483647 h 911"/>
              <a:gd name="T16" fmla="*/ 2147483647 w 1247"/>
              <a:gd name="T17" fmla="*/ 2147483647 h 911"/>
              <a:gd name="T18" fmla="*/ 2147483647 w 1247"/>
              <a:gd name="T19" fmla="*/ 2147483647 h 911"/>
              <a:gd name="T20" fmla="*/ 2147483647 w 1247"/>
              <a:gd name="T21" fmla="*/ 2147483647 h 911"/>
              <a:gd name="T22" fmla="*/ 2147483647 w 1247"/>
              <a:gd name="T23" fmla="*/ 2147483647 h 911"/>
              <a:gd name="T24" fmla="*/ 2147483647 w 1247"/>
              <a:gd name="T25" fmla="*/ 2147483647 h 911"/>
              <a:gd name="T26" fmla="*/ 2147483647 w 1247"/>
              <a:gd name="T27" fmla="*/ 2147483647 h 911"/>
              <a:gd name="T28" fmla="*/ 2147483647 w 1247"/>
              <a:gd name="T29" fmla="*/ 2147483647 h 911"/>
              <a:gd name="T30" fmla="*/ 0 w 1247"/>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47"/>
              <a:gd name="T49" fmla="*/ 0 h 911"/>
              <a:gd name="T50" fmla="*/ 1247 w 1247"/>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47" h="911">
                <a:moveTo>
                  <a:pt x="1246" y="910"/>
                </a:moveTo>
                <a:lnTo>
                  <a:pt x="1115" y="899"/>
                </a:lnTo>
                <a:lnTo>
                  <a:pt x="1050" y="889"/>
                </a:lnTo>
                <a:lnTo>
                  <a:pt x="982" y="872"/>
                </a:lnTo>
                <a:lnTo>
                  <a:pt x="919" y="852"/>
                </a:lnTo>
                <a:lnTo>
                  <a:pt x="851" y="825"/>
                </a:lnTo>
                <a:lnTo>
                  <a:pt x="788" y="787"/>
                </a:lnTo>
                <a:lnTo>
                  <a:pt x="655" y="683"/>
                </a:lnTo>
                <a:lnTo>
                  <a:pt x="524" y="533"/>
                </a:lnTo>
                <a:lnTo>
                  <a:pt x="393" y="356"/>
                </a:lnTo>
                <a:lnTo>
                  <a:pt x="327" y="265"/>
                </a:lnTo>
                <a:lnTo>
                  <a:pt x="260" y="181"/>
                </a:lnTo>
                <a:lnTo>
                  <a:pt x="196" y="107"/>
                </a:lnTo>
                <a:lnTo>
                  <a:pt x="129" y="49"/>
                </a:lnTo>
                <a:lnTo>
                  <a:pt x="65" y="14"/>
                </a:lnTo>
                <a:lnTo>
                  <a:pt x="0" y="0"/>
                </a:lnTo>
              </a:path>
            </a:pathLst>
          </a:custGeom>
          <a:noFill/>
          <a:ln w="25400" cap="rnd">
            <a:solidFill>
              <a:schemeClr val="folHlink"/>
            </a:solidFill>
            <a:round/>
            <a:headEnd/>
            <a:tailEnd/>
          </a:ln>
        </p:spPr>
        <p:txBody>
          <a:bodyPr/>
          <a:lstStyle/>
          <a:p>
            <a:endParaRPr lang="en-US"/>
          </a:p>
        </p:txBody>
      </p:sp>
      <p:sp>
        <p:nvSpPr>
          <p:cNvPr id="2090" name="Freeform 8"/>
          <p:cNvSpPr>
            <a:spLocks/>
          </p:cNvSpPr>
          <p:nvPr/>
        </p:nvSpPr>
        <p:spPr bwMode="auto">
          <a:xfrm>
            <a:off x="914400" y="3581400"/>
            <a:ext cx="1903413" cy="1446213"/>
          </a:xfrm>
          <a:custGeom>
            <a:avLst/>
            <a:gdLst>
              <a:gd name="T0" fmla="*/ 0 w 1199"/>
              <a:gd name="T1" fmla="*/ 2147483647 h 911"/>
              <a:gd name="T2" fmla="*/ 2147483647 w 1199"/>
              <a:gd name="T3" fmla="*/ 2147483647 h 911"/>
              <a:gd name="T4" fmla="*/ 2147483647 w 1199"/>
              <a:gd name="T5" fmla="*/ 2147483647 h 911"/>
              <a:gd name="T6" fmla="*/ 2147483647 w 1199"/>
              <a:gd name="T7" fmla="*/ 2147483647 h 911"/>
              <a:gd name="T8" fmla="*/ 2147483647 w 1199"/>
              <a:gd name="T9" fmla="*/ 2147483647 h 911"/>
              <a:gd name="T10" fmla="*/ 2147483647 w 1199"/>
              <a:gd name="T11" fmla="*/ 2147483647 h 911"/>
              <a:gd name="T12" fmla="*/ 2147483647 w 1199"/>
              <a:gd name="T13" fmla="*/ 2147483647 h 911"/>
              <a:gd name="T14" fmla="*/ 2147483647 w 1199"/>
              <a:gd name="T15" fmla="*/ 2147483647 h 911"/>
              <a:gd name="T16" fmla="*/ 2147483647 w 1199"/>
              <a:gd name="T17" fmla="*/ 2147483647 h 911"/>
              <a:gd name="T18" fmla="*/ 2147483647 w 1199"/>
              <a:gd name="T19" fmla="*/ 2147483647 h 911"/>
              <a:gd name="T20" fmla="*/ 2147483647 w 1199"/>
              <a:gd name="T21" fmla="*/ 2147483647 h 911"/>
              <a:gd name="T22" fmla="*/ 2147483647 w 1199"/>
              <a:gd name="T23" fmla="*/ 2147483647 h 911"/>
              <a:gd name="T24" fmla="*/ 2147483647 w 1199"/>
              <a:gd name="T25" fmla="*/ 2147483647 h 911"/>
              <a:gd name="T26" fmla="*/ 2147483647 w 1199"/>
              <a:gd name="T27" fmla="*/ 2147483647 h 911"/>
              <a:gd name="T28" fmla="*/ 2147483647 w 1199"/>
              <a:gd name="T29" fmla="*/ 2147483647 h 911"/>
              <a:gd name="T30" fmla="*/ 2147483647 w 1199"/>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99"/>
              <a:gd name="T49" fmla="*/ 0 h 911"/>
              <a:gd name="T50" fmla="*/ 1199 w 1199"/>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99" h="911">
                <a:moveTo>
                  <a:pt x="0" y="910"/>
                </a:moveTo>
                <a:lnTo>
                  <a:pt x="126" y="899"/>
                </a:lnTo>
                <a:lnTo>
                  <a:pt x="189" y="889"/>
                </a:lnTo>
                <a:lnTo>
                  <a:pt x="254" y="872"/>
                </a:lnTo>
                <a:lnTo>
                  <a:pt x="315" y="852"/>
                </a:lnTo>
                <a:lnTo>
                  <a:pt x="380" y="825"/>
                </a:lnTo>
                <a:lnTo>
                  <a:pt x="441" y="787"/>
                </a:lnTo>
                <a:lnTo>
                  <a:pt x="566" y="683"/>
                </a:lnTo>
                <a:lnTo>
                  <a:pt x="692" y="533"/>
                </a:lnTo>
                <a:lnTo>
                  <a:pt x="820" y="356"/>
                </a:lnTo>
                <a:lnTo>
                  <a:pt x="881" y="265"/>
                </a:lnTo>
                <a:lnTo>
                  <a:pt x="946" y="181"/>
                </a:lnTo>
                <a:lnTo>
                  <a:pt x="1007" y="107"/>
                </a:lnTo>
                <a:lnTo>
                  <a:pt x="1072" y="49"/>
                </a:lnTo>
                <a:lnTo>
                  <a:pt x="1133" y="14"/>
                </a:lnTo>
                <a:lnTo>
                  <a:pt x="1198" y="0"/>
                </a:lnTo>
              </a:path>
            </a:pathLst>
          </a:custGeom>
          <a:noFill/>
          <a:ln w="25400" cap="rnd">
            <a:solidFill>
              <a:schemeClr val="folHlink"/>
            </a:solidFill>
            <a:round/>
            <a:headEnd/>
            <a:tailEnd/>
          </a:ln>
        </p:spPr>
        <p:txBody>
          <a:bodyPr/>
          <a:lstStyle/>
          <a:p>
            <a:endParaRPr lang="en-US"/>
          </a:p>
        </p:txBody>
      </p:sp>
      <p:sp>
        <p:nvSpPr>
          <p:cNvPr id="2091" name="Rectangle 9"/>
          <p:cNvSpPr>
            <a:spLocks noChangeArrowheads="1"/>
          </p:cNvSpPr>
          <p:nvPr/>
        </p:nvSpPr>
        <p:spPr bwMode="auto">
          <a:xfrm>
            <a:off x="4876800" y="3429000"/>
            <a:ext cx="4038600" cy="1379538"/>
          </a:xfrm>
          <a:prstGeom prst="rect">
            <a:avLst/>
          </a:prstGeom>
          <a:solidFill>
            <a:srgbClr val="C7DAF7"/>
          </a:solidFill>
          <a:ln w="12700">
            <a:solidFill>
              <a:schemeClr val="tx1"/>
            </a:solidFill>
            <a:miter lim="800000"/>
            <a:headEnd/>
            <a:tailEnd/>
          </a:ln>
        </p:spPr>
        <p:txBody>
          <a:bodyPr lIns="90488" tIns="44450" rIns="90488" bIns="44450">
            <a:spAutoFit/>
          </a:bodyPr>
          <a:lstStyle/>
          <a:p>
            <a:pPr algn="ctr" eaLnBrk="0" hangingPunct="0">
              <a:lnSpc>
                <a:spcPct val="70000"/>
              </a:lnSpc>
              <a:spcBef>
                <a:spcPct val="50000"/>
              </a:spcBef>
            </a:pPr>
            <a:r>
              <a:rPr lang="en-US"/>
              <a:t>All Means are the same:</a:t>
            </a:r>
          </a:p>
          <a:p>
            <a:pPr algn="ctr" eaLnBrk="0" hangingPunct="0">
              <a:lnSpc>
                <a:spcPct val="60000"/>
              </a:lnSpc>
              <a:spcBef>
                <a:spcPct val="50000"/>
              </a:spcBef>
            </a:pPr>
            <a:r>
              <a:rPr lang="en-US"/>
              <a:t>The Null Hypothesis is True </a:t>
            </a:r>
          </a:p>
          <a:p>
            <a:pPr algn="ctr" eaLnBrk="0" hangingPunct="0">
              <a:lnSpc>
                <a:spcPct val="60000"/>
              </a:lnSpc>
              <a:spcBef>
                <a:spcPct val="50000"/>
              </a:spcBef>
            </a:pPr>
            <a:r>
              <a:rPr lang="en-US"/>
              <a:t>(No variation between groups)</a:t>
            </a:r>
            <a:endParaRPr lang="en-US" b="1"/>
          </a:p>
        </p:txBody>
      </p:sp>
      <p:sp>
        <p:nvSpPr>
          <p:cNvPr id="2092" name="Line 10"/>
          <p:cNvSpPr>
            <a:spLocks noChangeShapeType="1"/>
          </p:cNvSpPr>
          <p:nvPr/>
        </p:nvSpPr>
        <p:spPr bwMode="auto">
          <a:xfrm flipH="1">
            <a:off x="2819400" y="3733800"/>
            <a:ext cx="0" cy="1524000"/>
          </a:xfrm>
          <a:prstGeom prst="line">
            <a:avLst/>
          </a:prstGeom>
          <a:noFill/>
          <a:ln w="28575">
            <a:solidFill>
              <a:schemeClr val="tx1"/>
            </a:solidFill>
            <a:prstDash val="dash"/>
            <a:miter lim="800000"/>
            <a:headEnd/>
            <a:tailEnd/>
          </a:ln>
        </p:spPr>
        <p:txBody>
          <a:bodyPr wrap="none"/>
          <a:lstStyle/>
          <a:p>
            <a:endParaRPr lang="en-US"/>
          </a:p>
        </p:txBody>
      </p:sp>
      <p:sp>
        <p:nvSpPr>
          <p:cNvPr id="2093" name="Line 11"/>
          <p:cNvSpPr>
            <a:spLocks noChangeShapeType="1"/>
          </p:cNvSpPr>
          <p:nvPr/>
        </p:nvSpPr>
        <p:spPr bwMode="auto">
          <a:xfrm flipV="1">
            <a:off x="2824163" y="5257800"/>
            <a:ext cx="0" cy="457200"/>
          </a:xfrm>
          <a:prstGeom prst="line">
            <a:avLst/>
          </a:prstGeom>
          <a:noFill/>
          <a:ln w="28575">
            <a:solidFill>
              <a:schemeClr val="hlink"/>
            </a:solidFill>
            <a:miter lim="800000"/>
            <a:headEnd/>
            <a:tailEnd type="triangle" w="med" len="med"/>
          </a:ln>
        </p:spPr>
        <p:txBody>
          <a:bodyPr wrap="none"/>
          <a:lstStyle/>
          <a:p>
            <a:endParaRPr lang="en-US"/>
          </a:p>
        </p:txBody>
      </p:sp>
      <p:graphicFrame>
        <p:nvGraphicFramePr>
          <p:cNvPr id="2080" name="Object 32"/>
          <p:cNvGraphicFramePr>
            <a:graphicFrameLocks noChangeAspect="1"/>
          </p:cNvGraphicFramePr>
          <p:nvPr/>
        </p:nvGraphicFramePr>
        <p:xfrm>
          <a:off x="2597150" y="1600200"/>
          <a:ext cx="4132263" cy="554038"/>
        </p:xfrm>
        <a:graphic>
          <a:graphicData uri="http://schemas.openxmlformats.org/presentationml/2006/ole">
            <p:oleObj spid="_x0000_s2080" name="Equation" r:id="rId3" imgW="1600200" imgH="228600" progId="Equation.3">
              <p:embed/>
            </p:oleObj>
          </a:graphicData>
        </a:graphic>
      </p:graphicFrame>
      <p:graphicFrame>
        <p:nvGraphicFramePr>
          <p:cNvPr id="2081" name="Object 33"/>
          <p:cNvGraphicFramePr>
            <a:graphicFrameLocks noChangeAspect="1"/>
          </p:cNvGraphicFramePr>
          <p:nvPr/>
        </p:nvGraphicFramePr>
        <p:xfrm>
          <a:off x="2597150" y="2149475"/>
          <a:ext cx="4132263" cy="496888"/>
        </p:xfrm>
        <a:graphic>
          <a:graphicData uri="http://schemas.openxmlformats.org/presentationml/2006/ole">
            <p:oleObj spid="_x0000_s2081" name="Equation" r:id="rId4" imgW="1752600" imgH="215900" progId="Equation.3">
              <p:embed/>
            </p:oleObj>
          </a:graphicData>
        </a:graphic>
      </p:graphicFrame>
      <p:sp>
        <p:nvSpPr>
          <p:cNvPr id="2094" name="Line 14"/>
          <p:cNvSpPr>
            <a:spLocks noChangeShapeType="1"/>
          </p:cNvSpPr>
          <p:nvPr/>
        </p:nvSpPr>
        <p:spPr bwMode="auto">
          <a:xfrm>
            <a:off x="762000" y="5257800"/>
            <a:ext cx="4114800" cy="0"/>
          </a:xfrm>
          <a:prstGeom prst="line">
            <a:avLst/>
          </a:prstGeom>
          <a:noFill/>
          <a:ln w="19050">
            <a:solidFill>
              <a:schemeClr val="tx1"/>
            </a:solidFill>
            <a:miter lim="800000"/>
            <a:headEnd/>
            <a:tailEnd/>
          </a:ln>
        </p:spPr>
        <p:txBody>
          <a:bodyPr wrap="none"/>
          <a:lstStyle/>
          <a:p>
            <a:endParaRPr lang="en-US"/>
          </a:p>
        </p:txBody>
      </p:sp>
      <p:graphicFrame>
        <p:nvGraphicFramePr>
          <p:cNvPr id="2082" name="Object 34"/>
          <p:cNvGraphicFramePr>
            <a:graphicFrameLocks noChangeAspect="1"/>
          </p:cNvGraphicFramePr>
          <p:nvPr/>
        </p:nvGraphicFramePr>
        <p:xfrm>
          <a:off x="1858963" y="5715000"/>
          <a:ext cx="1882775" cy="554038"/>
        </p:xfrm>
        <a:graphic>
          <a:graphicData uri="http://schemas.openxmlformats.org/presentationml/2006/ole">
            <p:oleObj spid="_x0000_s2082" name="Equation" r:id="rId5" imgW="774364" imgH="228501" progId="Equation.3">
              <p:embed/>
            </p:oleObj>
          </a:graphicData>
        </a:graphic>
      </p:graphicFrame>
      <p:sp>
        <p:nvSpPr>
          <p:cNvPr id="2095" name="Line 16"/>
          <p:cNvSpPr>
            <a:spLocks noChangeShapeType="1"/>
          </p:cNvSpPr>
          <p:nvPr/>
        </p:nvSpPr>
        <p:spPr bwMode="auto">
          <a:xfrm>
            <a:off x="182563" y="2843213"/>
            <a:ext cx="8705850" cy="0"/>
          </a:xfrm>
          <a:prstGeom prst="line">
            <a:avLst/>
          </a:prstGeom>
          <a:noFill/>
          <a:ln w="19050">
            <a:solidFill>
              <a:schemeClr val="tx1"/>
            </a:solidFill>
            <a:round/>
            <a:headEnd/>
            <a:tailEnd/>
          </a:ln>
        </p:spPr>
        <p:txBody>
          <a:bodyPr wrap="none" anchor="ctr"/>
          <a:lstStyle/>
          <a:p>
            <a:endParaRPr lang="en-US"/>
          </a:p>
        </p:txBody>
      </p:sp>
      <p:sp>
        <p:nvSpPr>
          <p:cNvPr id="2096" name="Slide Number Placeholder 18"/>
          <p:cNvSpPr>
            <a:spLocks noGrp="1"/>
          </p:cNvSpPr>
          <p:nvPr>
            <p:ph type="sldNum" sz="quarter" idx="11"/>
          </p:nvPr>
        </p:nvSpPr>
        <p:spPr>
          <a:noFill/>
        </p:spPr>
        <p:txBody>
          <a:bodyPr/>
          <a:lstStyle/>
          <a:p>
            <a:r>
              <a:rPr lang="en-US" smtClean="0">
                <a:latin typeface="Arial" charset="0"/>
                <a:cs typeface="Arial" charset="0"/>
              </a:rPr>
              <a:t>Ch. 15-</a:t>
            </a:r>
            <a:fld id="{0C2408A6-ADCE-489C-A9F3-E498D9220B81}" type="slidenum">
              <a:rPr lang="en-US" smtClean="0">
                <a:latin typeface="Arial" charset="0"/>
                <a:cs typeface="Arial" charset="0"/>
              </a:rPr>
              <a:pPr/>
              <a:t>7</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2" name="Rectangle 2"/>
          <p:cNvSpPr>
            <a:spLocks noGrp="1" noChangeArrowheads="1"/>
          </p:cNvSpPr>
          <p:nvPr>
            <p:ph type="title"/>
          </p:nvPr>
        </p:nvSpPr>
        <p:spPr>
          <a:xfrm>
            <a:off x="1182688" y="430213"/>
            <a:ext cx="7010400" cy="762000"/>
          </a:xfrm>
        </p:spPr>
        <p:txBody>
          <a:bodyPr/>
          <a:lstStyle/>
          <a:p>
            <a:pPr eaLnBrk="1" hangingPunct="1"/>
            <a:r>
              <a:rPr lang="en-US" smtClean="0"/>
              <a:t>One-Way ANOVA </a:t>
            </a:r>
          </a:p>
        </p:txBody>
      </p:sp>
      <p:sp>
        <p:nvSpPr>
          <p:cNvPr id="3123"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3124" name="Freeform 3"/>
          <p:cNvSpPr>
            <a:spLocks/>
          </p:cNvSpPr>
          <p:nvPr/>
        </p:nvSpPr>
        <p:spPr bwMode="auto">
          <a:xfrm>
            <a:off x="1676400" y="4343400"/>
            <a:ext cx="1055688" cy="1446213"/>
          </a:xfrm>
          <a:custGeom>
            <a:avLst/>
            <a:gdLst>
              <a:gd name="T0" fmla="*/ 2147483647 w 1151"/>
              <a:gd name="T1" fmla="*/ 2147483647 h 911"/>
              <a:gd name="T2" fmla="*/ 2147483647 w 1151"/>
              <a:gd name="T3" fmla="*/ 2147483647 h 911"/>
              <a:gd name="T4" fmla="*/ 2147483647 w 1151"/>
              <a:gd name="T5" fmla="*/ 2147483647 h 911"/>
              <a:gd name="T6" fmla="*/ 2147483647 w 1151"/>
              <a:gd name="T7" fmla="*/ 2147483647 h 911"/>
              <a:gd name="T8" fmla="*/ 2147483647 w 1151"/>
              <a:gd name="T9" fmla="*/ 2147483647 h 911"/>
              <a:gd name="T10" fmla="*/ 2147483647 w 1151"/>
              <a:gd name="T11" fmla="*/ 2147483647 h 911"/>
              <a:gd name="T12" fmla="*/ 2147483647 w 1151"/>
              <a:gd name="T13" fmla="*/ 2147483647 h 911"/>
              <a:gd name="T14" fmla="*/ 2147483647 w 1151"/>
              <a:gd name="T15" fmla="*/ 2147483647 h 911"/>
              <a:gd name="T16" fmla="*/ 2147483647 w 1151"/>
              <a:gd name="T17" fmla="*/ 2147483647 h 911"/>
              <a:gd name="T18" fmla="*/ 2147483647 w 1151"/>
              <a:gd name="T19" fmla="*/ 2147483647 h 911"/>
              <a:gd name="T20" fmla="*/ 2147483647 w 1151"/>
              <a:gd name="T21" fmla="*/ 2147483647 h 911"/>
              <a:gd name="T22" fmla="*/ 2147483647 w 1151"/>
              <a:gd name="T23" fmla="*/ 2147483647 h 911"/>
              <a:gd name="T24" fmla="*/ 2147483647 w 1151"/>
              <a:gd name="T25" fmla="*/ 2147483647 h 911"/>
              <a:gd name="T26" fmla="*/ 2147483647 w 1151"/>
              <a:gd name="T27" fmla="*/ 2147483647 h 911"/>
              <a:gd name="T28" fmla="*/ 2147483647 w 1151"/>
              <a:gd name="T29" fmla="*/ 2147483647 h 911"/>
              <a:gd name="T30" fmla="*/ 0 w 1151"/>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1"/>
              <a:gd name="T49" fmla="*/ 0 h 911"/>
              <a:gd name="T50" fmla="*/ 1151 w 1151"/>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a:solidFill>
              <a:schemeClr val="accent1"/>
            </a:solidFill>
            <a:round/>
            <a:headEnd/>
            <a:tailEnd/>
          </a:ln>
        </p:spPr>
        <p:txBody>
          <a:bodyPr/>
          <a:lstStyle/>
          <a:p>
            <a:endParaRPr lang="en-US"/>
          </a:p>
        </p:txBody>
      </p:sp>
      <p:sp>
        <p:nvSpPr>
          <p:cNvPr id="3125" name="Freeform 4"/>
          <p:cNvSpPr>
            <a:spLocks/>
          </p:cNvSpPr>
          <p:nvPr/>
        </p:nvSpPr>
        <p:spPr bwMode="auto">
          <a:xfrm>
            <a:off x="685800" y="4343400"/>
            <a:ext cx="1011238" cy="1446213"/>
          </a:xfrm>
          <a:custGeom>
            <a:avLst/>
            <a:gdLst>
              <a:gd name="T0" fmla="*/ 0 w 1103"/>
              <a:gd name="T1" fmla="*/ 2147483647 h 911"/>
              <a:gd name="T2" fmla="*/ 2147483647 w 1103"/>
              <a:gd name="T3" fmla="*/ 2147483647 h 911"/>
              <a:gd name="T4" fmla="*/ 2147483647 w 1103"/>
              <a:gd name="T5" fmla="*/ 2147483647 h 911"/>
              <a:gd name="T6" fmla="*/ 2147483647 w 1103"/>
              <a:gd name="T7" fmla="*/ 2147483647 h 911"/>
              <a:gd name="T8" fmla="*/ 2147483647 w 1103"/>
              <a:gd name="T9" fmla="*/ 2147483647 h 911"/>
              <a:gd name="T10" fmla="*/ 2147483647 w 1103"/>
              <a:gd name="T11" fmla="*/ 2147483647 h 911"/>
              <a:gd name="T12" fmla="*/ 2147483647 w 1103"/>
              <a:gd name="T13" fmla="*/ 2147483647 h 911"/>
              <a:gd name="T14" fmla="*/ 2147483647 w 1103"/>
              <a:gd name="T15" fmla="*/ 2147483647 h 911"/>
              <a:gd name="T16" fmla="*/ 2147483647 w 1103"/>
              <a:gd name="T17" fmla="*/ 2147483647 h 911"/>
              <a:gd name="T18" fmla="*/ 2147483647 w 1103"/>
              <a:gd name="T19" fmla="*/ 2147483647 h 911"/>
              <a:gd name="T20" fmla="*/ 2147483647 w 1103"/>
              <a:gd name="T21" fmla="*/ 2147483647 h 911"/>
              <a:gd name="T22" fmla="*/ 2147483647 w 1103"/>
              <a:gd name="T23" fmla="*/ 2147483647 h 911"/>
              <a:gd name="T24" fmla="*/ 2147483647 w 1103"/>
              <a:gd name="T25" fmla="*/ 2147483647 h 911"/>
              <a:gd name="T26" fmla="*/ 2147483647 w 1103"/>
              <a:gd name="T27" fmla="*/ 2147483647 h 911"/>
              <a:gd name="T28" fmla="*/ 2147483647 w 1103"/>
              <a:gd name="T29" fmla="*/ 2147483647 h 911"/>
              <a:gd name="T30" fmla="*/ 2147483647 w 1103"/>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03"/>
              <a:gd name="T49" fmla="*/ 0 h 911"/>
              <a:gd name="T50" fmla="*/ 1103 w 1103"/>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03" h="911">
                <a:moveTo>
                  <a:pt x="0" y="910"/>
                </a:moveTo>
                <a:lnTo>
                  <a:pt x="116" y="899"/>
                </a:lnTo>
                <a:lnTo>
                  <a:pt x="174" y="889"/>
                </a:lnTo>
                <a:lnTo>
                  <a:pt x="234" y="872"/>
                </a:lnTo>
                <a:lnTo>
                  <a:pt x="290" y="852"/>
                </a:lnTo>
                <a:lnTo>
                  <a:pt x="349" y="825"/>
                </a:lnTo>
                <a:lnTo>
                  <a:pt x="405" y="787"/>
                </a:lnTo>
                <a:lnTo>
                  <a:pt x="521" y="683"/>
                </a:lnTo>
                <a:lnTo>
                  <a:pt x="637" y="533"/>
                </a:lnTo>
                <a:lnTo>
                  <a:pt x="755" y="356"/>
                </a:lnTo>
                <a:lnTo>
                  <a:pt x="811" y="265"/>
                </a:lnTo>
                <a:lnTo>
                  <a:pt x="870" y="181"/>
                </a:lnTo>
                <a:lnTo>
                  <a:pt x="927" y="107"/>
                </a:lnTo>
                <a:lnTo>
                  <a:pt x="986" y="49"/>
                </a:lnTo>
                <a:lnTo>
                  <a:pt x="1042" y="14"/>
                </a:lnTo>
                <a:lnTo>
                  <a:pt x="1102" y="0"/>
                </a:lnTo>
              </a:path>
            </a:pathLst>
          </a:custGeom>
          <a:noFill/>
          <a:ln w="25400" cap="rnd">
            <a:solidFill>
              <a:schemeClr val="accent1"/>
            </a:solidFill>
            <a:round/>
            <a:headEnd/>
            <a:tailEnd/>
          </a:ln>
        </p:spPr>
        <p:txBody>
          <a:bodyPr/>
          <a:lstStyle/>
          <a:p>
            <a:endParaRPr lang="en-US"/>
          </a:p>
        </p:txBody>
      </p:sp>
      <p:sp>
        <p:nvSpPr>
          <p:cNvPr id="3126" name="Freeform 5"/>
          <p:cNvSpPr>
            <a:spLocks/>
          </p:cNvSpPr>
          <p:nvPr/>
        </p:nvSpPr>
        <p:spPr bwMode="auto">
          <a:xfrm>
            <a:off x="1676400" y="4267200"/>
            <a:ext cx="1055688" cy="1446213"/>
          </a:xfrm>
          <a:custGeom>
            <a:avLst/>
            <a:gdLst>
              <a:gd name="T0" fmla="*/ 2147483647 w 1151"/>
              <a:gd name="T1" fmla="*/ 2147483647 h 911"/>
              <a:gd name="T2" fmla="*/ 2147483647 w 1151"/>
              <a:gd name="T3" fmla="*/ 2147483647 h 911"/>
              <a:gd name="T4" fmla="*/ 2147483647 w 1151"/>
              <a:gd name="T5" fmla="*/ 2147483647 h 911"/>
              <a:gd name="T6" fmla="*/ 2147483647 w 1151"/>
              <a:gd name="T7" fmla="*/ 2147483647 h 911"/>
              <a:gd name="T8" fmla="*/ 2147483647 w 1151"/>
              <a:gd name="T9" fmla="*/ 2147483647 h 911"/>
              <a:gd name="T10" fmla="*/ 2147483647 w 1151"/>
              <a:gd name="T11" fmla="*/ 2147483647 h 911"/>
              <a:gd name="T12" fmla="*/ 2147483647 w 1151"/>
              <a:gd name="T13" fmla="*/ 2147483647 h 911"/>
              <a:gd name="T14" fmla="*/ 2147483647 w 1151"/>
              <a:gd name="T15" fmla="*/ 2147483647 h 911"/>
              <a:gd name="T16" fmla="*/ 2147483647 w 1151"/>
              <a:gd name="T17" fmla="*/ 2147483647 h 911"/>
              <a:gd name="T18" fmla="*/ 2147483647 w 1151"/>
              <a:gd name="T19" fmla="*/ 2147483647 h 911"/>
              <a:gd name="T20" fmla="*/ 2147483647 w 1151"/>
              <a:gd name="T21" fmla="*/ 2147483647 h 911"/>
              <a:gd name="T22" fmla="*/ 2147483647 w 1151"/>
              <a:gd name="T23" fmla="*/ 2147483647 h 911"/>
              <a:gd name="T24" fmla="*/ 2147483647 w 1151"/>
              <a:gd name="T25" fmla="*/ 2147483647 h 911"/>
              <a:gd name="T26" fmla="*/ 2147483647 w 1151"/>
              <a:gd name="T27" fmla="*/ 2147483647 h 911"/>
              <a:gd name="T28" fmla="*/ 2147483647 w 1151"/>
              <a:gd name="T29" fmla="*/ 2147483647 h 911"/>
              <a:gd name="T30" fmla="*/ 0 w 1151"/>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1"/>
              <a:gd name="T49" fmla="*/ 0 h 911"/>
              <a:gd name="T50" fmla="*/ 1151 w 1151"/>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a:solidFill>
              <a:schemeClr val="hlink"/>
            </a:solidFill>
            <a:round/>
            <a:headEnd/>
            <a:tailEnd/>
          </a:ln>
        </p:spPr>
        <p:txBody>
          <a:bodyPr/>
          <a:lstStyle/>
          <a:p>
            <a:endParaRPr lang="en-US"/>
          </a:p>
        </p:txBody>
      </p:sp>
      <p:sp>
        <p:nvSpPr>
          <p:cNvPr id="3127" name="Freeform 6"/>
          <p:cNvSpPr>
            <a:spLocks/>
          </p:cNvSpPr>
          <p:nvPr/>
        </p:nvSpPr>
        <p:spPr bwMode="auto">
          <a:xfrm>
            <a:off x="609600" y="4267200"/>
            <a:ext cx="1055688" cy="1446213"/>
          </a:xfrm>
          <a:custGeom>
            <a:avLst/>
            <a:gdLst>
              <a:gd name="T0" fmla="*/ 0 w 1151"/>
              <a:gd name="T1" fmla="*/ 2147483647 h 911"/>
              <a:gd name="T2" fmla="*/ 2147483647 w 1151"/>
              <a:gd name="T3" fmla="*/ 2147483647 h 911"/>
              <a:gd name="T4" fmla="*/ 2147483647 w 1151"/>
              <a:gd name="T5" fmla="*/ 2147483647 h 911"/>
              <a:gd name="T6" fmla="*/ 2147483647 w 1151"/>
              <a:gd name="T7" fmla="*/ 2147483647 h 911"/>
              <a:gd name="T8" fmla="*/ 2147483647 w 1151"/>
              <a:gd name="T9" fmla="*/ 2147483647 h 911"/>
              <a:gd name="T10" fmla="*/ 2147483647 w 1151"/>
              <a:gd name="T11" fmla="*/ 2147483647 h 911"/>
              <a:gd name="T12" fmla="*/ 2147483647 w 1151"/>
              <a:gd name="T13" fmla="*/ 2147483647 h 911"/>
              <a:gd name="T14" fmla="*/ 2147483647 w 1151"/>
              <a:gd name="T15" fmla="*/ 2147483647 h 911"/>
              <a:gd name="T16" fmla="*/ 2147483647 w 1151"/>
              <a:gd name="T17" fmla="*/ 2147483647 h 911"/>
              <a:gd name="T18" fmla="*/ 2147483647 w 1151"/>
              <a:gd name="T19" fmla="*/ 2147483647 h 911"/>
              <a:gd name="T20" fmla="*/ 2147483647 w 1151"/>
              <a:gd name="T21" fmla="*/ 2147483647 h 911"/>
              <a:gd name="T22" fmla="*/ 2147483647 w 1151"/>
              <a:gd name="T23" fmla="*/ 2147483647 h 911"/>
              <a:gd name="T24" fmla="*/ 2147483647 w 1151"/>
              <a:gd name="T25" fmla="*/ 2147483647 h 911"/>
              <a:gd name="T26" fmla="*/ 2147483647 w 1151"/>
              <a:gd name="T27" fmla="*/ 2147483647 h 911"/>
              <a:gd name="T28" fmla="*/ 2147483647 w 1151"/>
              <a:gd name="T29" fmla="*/ 2147483647 h 911"/>
              <a:gd name="T30" fmla="*/ 2147483647 w 1151"/>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1"/>
              <a:gd name="T49" fmla="*/ 0 h 911"/>
              <a:gd name="T50" fmla="*/ 1151 w 1151"/>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1" h="911">
                <a:moveTo>
                  <a:pt x="0" y="910"/>
                </a:moveTo>
                <a:lnTo>
                  <a:pt x="121" y="899"/>
                </a:lnTo>
                <a:lnTo>
                  <a:pt x="181" y="889"/>
                </a:lnTo>
                <a:lnTo>
                  <a:pt x="244" y="872"/>
                </a:lnTo>
                <a:lnTo>
                  <a:pt x="302" y="852"/>
                </a:lnTo>
                <a:lnTo>
                  <a:pt x="365" y="825"/>
                </a:lnTo>
                <a:lnTo>
                  <a:pt x="423" y="787"/>
                </a:lnTo>
                <a:lnTo>
                  <a:pt x="544" y="683"/>
                </a:lnTo>
                <a:lnTo>
                  <a:pt x="665" y="533"/>
                </a:lnTo>
                <a:lnTo>
                  <a:pt x="787" y="356"/>
                </a:lnTo>
                <a:lnTo>
                  <a:pt x="846" y="265"/>
                </a:lnTo>
                <a:lnTo>
                  <a:pt x="908" y="181"/>
                </a:lnTo>
                <a:lnTo>
                  <a:pt x="967" y="107"/>
                </a:lnTo>
                <a:lnTo>
                  <a:pt x="1029" y="49"/>
                </a:lnTo>
                <a:lnTo>
                  <a:pt x="1088" y="14"/>
                </a:lnTo>
                <a:lnTo>
                  <a:pt x="1150" y="0"/>
                </a:lnTo>
              </a:path>
            </a:pathLst>
          </a:custGeom>
          <a:noFill/>
          <a:ln w="25400" cap="rnd">
            <a:solidFill>
              <a:schemeClr val="hlink"/>
            </a:solidFill>
            <a:round/>
            <a:headEnd/>
            <a:tailEnd/>
          </a:ln>
        </p:spPr>
        <p:txBody>
          <a:bodyPr/>
          <a:lstStyle/>
          <a:p>
            <a:endParaRPr lang="en-US"/>
          </a:p>
        </p:txBody>
      </p:sp>
      <p:sp>
        <p:nvSpPr>
          <p:cNvPr id="3128" name="Freeform 7"/>
          <p:cNvSpPr>
            <a:spLocks/>
          </p:cNvSpPr>
          <p:nvPr/>
        </p:nvSpPr>
        <p:spPr bwMode="auto">
          <a:xfrm>
            <a:off x="2819400" y="4343400"/>
            <a:ext cx="1143000" cy="1446213"/>
          </a:xfrm>
          <a:custGeom>
            <a:avLst/>
            <a:gdLst>
              <a:gd name="T0" fmla="*/ 2147483647 w 1247"/>
              <a:gd name="T1" fmla="*/ 2147483647 h 911"/>
              <a:gd name="T2" fmla="*/ 2147483647 w 1247"/>
              <a:gd name="T3" fmla="*/ 2147483647 h 911"/>
              <a:gd name="T4" fmla="*/ 2147483647 w 1247"/>
              <a:gd name="T5" fmla="*/ 2147483647 h 911"/>
              <a:gd name="T6" fmla="*/ 2147483647 w 1247"/>
              <a:gd name="T7" fmla="*/ 2147483647 h 911"/>
              <a:gd name="T8" fmla="*/ 2147483647 w 1247"/>
              <a:gd name="T9" fmla="*/ 2147483647 h 911"/>
              <a:gd name="T10" fmla="*/ 2147483647 w 1247"/>
              <a:gd name="T11" fmla="*/ 2147483647 h 911"/>
              <a:gd name="T12" fmla="*/ 2147483647 w 1247"/>
              <a:gd name="T13" fmla="*/ 2147483647 h 911"/>
              <a:gd name="T14" fmla="*/ 2147483647 w 1247"/>
              <a:gd name="T15" fmla="*/ 2147483647 h 911"/>
              <a:gd name="T16" fmla="*/ 2147483647 w 1247"/>
              <a:gd name="T17" fmla="*/ 2147483647 h 911"/>
              <a:gd name="T18" fmla="*/ 2147483647 w 1247"/>
              <a:gd name="T19" fmla="*/ 2147483647 h 911"/>
              <a:gd name="T20" fmla="*/ 2147483647 w 1247"/>
              <a:gd name="T21" fmla="*/ 2147483647 h 911"/>
              <a:gd name="T22" fmla="*/ 2147483647 w 1247"/>
              <a:gd name="T23" fmla="*/ 2147483647 h 911"/>
              <a:gd name="T24" fmla="*/ 2147483647 w 1247"/>
              <a:gd name="T25" fmla="*/ 2147483647 h 911"/>
              <a:gd name="T26" fmla="*/ 2147483647 w 1247"/>
              <a:gd name="T27" fmla="*/ 2147483647 h 911"/>
              <a:gd name="T28" fmla="*/ 2147483647 w 1247"/>
              <a:gd name="T29" fmla="*/ 2147483647 h 911"/>
              <a:gd name="T30" fmla="*/ 0 w 1247"/>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47"/>
              <a:gd name="T49" fmla="*/ 0 h 911"/>
              <a:gd name="T50" fmla="*/ 1247 w 1247"/>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47" h="911">
                <a:moveTo>
                  <a:pt x="1246" y="910"/>
                </a:moveTo>
                <a:lnTo>
                  <a:pt x="1115" y="899"/>
                </a:lnTo>
                <a:lnTo>
                  <a:pt x="1050" y="889"/>
                </a:lnTo>
                <a:lnTo>
                  <a:pt x="982" y="872"/>
                </a:lnTo>
                <a:lnTo>
                  <a:pt x="919" y="852"/>
                </a:lnTo>
                <a:lnTo>
                  <a:pt x="851" y="825"/>
                </a:lnTo>
                <a:lnTo>
                  <a:pt x="788" y="787"/>
                </a:lnTo>
                <a:lnTo>
                  <a:pt x="655" y="683"/>
                </a:lnTo>
                <a:lnTo>
                  <a:pt x="524" y="533"/>
                </a:lnTo>
                <a:lnTo>
                  <a:pt x="393" y="356"/>
                </a:lnTo>
                <a:lnTo>
                  <a:pt x="327" y="265"/>
                </a:lnTo>
                <a:lnTo>
                  <a:pt x="260" y="181"/>
                </a:lnTo>
                <a:lnTo>
                  <a:pt x="196" y="107"/>
                </a:lnTo>
                <a:lnTo>
                  <a:pt x="129" y="49"/>
                </a:lnTo>
                <a:lnTo>
                  <a:pt x="65" y="14"/>
                </a:lnTo>
                <a:lnTo>
                  <a:pt x="0" y="0"/>
                </a:lnTo>
              </a:path>
            </a:pathLst>
          </a:custGeom>
          <a:noFill/>
          <a:ln w="25400" cap="rnd">
            <a:solidFill>
              <a:schemeClr val="folHlink"/>
            </a:solidFill>
            <a:round/>
            <a:headEnd/>
            <a:tailEnd/>
          </a:ln>
        </p:spPr>
        <p:txBody>
          <a:bodyPr/>
          <a:lstStyle/>
          <a:p>
            <a:endParaRPr lang="en-US"/>
          </a:p>
        </p:txBody>
      </p:sp>
      <p:sp>
        <p:nvSpPr>
          <p:cNvPr id="3129" name="Freeform 8"/>
          <p:cNvSpPr>
            <a:spLocks/>
          </p:cNvSpPr>
          <p:nvPr/>
        </p:nvSpPr>
        <p:spPr bwMode="auto">
          <a:xfrm>
            <a:off x="1676400" y="4343400"/>
            <a:ext cx="1127125" cy="1444625"/>
          </a:xfrm>
          <a:custGeom>
            <a:avLst/>
            <a:gdLst>
              <a:gd name="T0" fmla="*/ 0 w 710"/>
              <a:gd name="T1" fmla="*/ 2147483647 h 910"/>
              <a:gd name="T2" fmla="*/ 2147483647 w 710"/>
              <a:gd name="T3" fmla="*/ 2147483647 h 910"/>
              <a:gd name="T4" fmla="*/ 2147483647 w 710"/>
              <a:gd name="T5" fmla="*/ 2147483647 h 910"/>
              <a:gd name="T6" fmla="*/ 2147483647 w 710"/>
              <a:gd name="T7" fmla="*/ 2147483647 h 910"/>
              <a:gd name="T8" fmla="*/ 2147483647 w 710"/>
              <a:gd name="T9" fmla="*/ 2147483647 h 910"/>
              <a:gd name="T10" fmla="*/ 2147483647 w 710"/>
              <a:gd name="T11" fmla="*/ 2147483647 h 910"/>
              <a:gd name="T12" fmla="*/ 2147483647 w 710"/>
              <a:gd name="T13" fmla="*/ 2147483647 h 910"/>
              <a:gd name="T14" fmla="*/ 2147483647 w 710"/>
              <a:gd name="T15" fmla="*/ 2147483647 h 910"/>
              <a:gd name="T16" fmla="*/ 2147483647 w 710"/>
              <a:gd name="T17" fmla="*/ 2147483647 h 910"/>
              <a:gd name="T18" fmla="*/ 2147483647 w 710"/>
              <a:gd name="T19" fmla="*/ 2147483647 h 910"/>
              <a:gd name="T20" fmla="*/ 2147483647 w 710"/>
              <a:gd name="T21" fmla="*/ 2147483647 h 910"/>
              <a:gd name="T22" fmla="*/ 2147483647 w 710"/>
              <a:gd name="T23" fmla="*/ 2147483647 h 910"/>
              <a:gd name="T24" fmla="*/ 2147483647 w 710"/>
              <a:gd name="T25" fmla="*/ 2147483647 h 910"/>
              <a:gd name="T26" fmla="*/ 2147483647 w 710"/>
              <a:gd name="T27" fmla="*/ 2147483647 h 910"/>
              <a:gd name="T28" fmla="*/ 2147483647 w 710"/>
              <a:gd name="T29" fmla="*/ 2147483647 h 910"/>
              <a:gd name="T30" fmla="*/ 2147483647 w 710"/>
              <a:gd name="T31" fmla="*/ 0 h 9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10"/>
              <a:gd name="T49" fmla="*/ 0 h 910"/>
              <a:gd name="T50" fmla="*/ 710 w 710"/>
              <a:gd name="T51" fmla="*/ 910 h 9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10" h="910">
                <a:moveTo>
                  <a:pt x="0" y="910"/>
                </a:moveTo>
                <a:lnTo>
                  <a:pt x="73" y="899"/>
                </a:lnTo>
                <a:lnTo>
                  <a:pt x="109" y="889"/>
                </a:lnTo>
                <a:lnTo>
                  <a:pt x="147" y="872"/>
                </a:lnTo>
                <a:lnTo>
                  <a:pt x="182" y="852"/>
                </a:lnTo>
                <a:lnTo>
                  <a:pt x="219" y="825"/>
                </a:lnTo>
                <a:lnTo>
                  <a:pt x="255" y="787"/>
                </a:lnTo>
                <a:lnTo>
                  <a:pt x="327" y="683"/>
                </a:lnTo>
                <a:lnTo>
                  <a:pt x="399" y="533"/>
                </a:lnTo>
                <a:lnTo>
                  <a:pt x="473" y="356"/>
                </a:lnTo>
                <a:lnTo>
                  <a:pt x="508" y="265"/>
                </a:lnTo>
                <a:lnTo>
                  <a:pt x="546" y="181"/>
                </a:lnTo>
                <a:lnTo>
                  <a:pt x="581" y="107"/>
                </a:lnTo>
                <a:lnTo>
                  <a:pt x="619" y="49"/>
                </a:lnTo>
                <a:lnTo>
                  <a:pt x="654" y="14"/>
                </a:lnTo>
                <a:lnTo>
                  <a:pt x="710" y="0"/>
                </a:lnTo>
              </a:path>
            </a:pathLst>
          </a:custGeom>
          <a:noFill/>
          <a:ln w="25400" cap="rnd">
            <a:solidFill>
              <a:schemeClr val="folHlink"/>
            </a:solidFill>
            <a:round/>
            <a:headEnd/>
            <a:tailEnd/>
          </a:ln>
        </p:spPr>
        <p:txBody>
          <a:bodyPr/>
          <a:lstStyle/>
          <a:p>
            <a:endParaRPr lang="en-US"/>
          </a:p>
        </p:txBody>
      </p:sp>
      <p:sp>
        <p:nvSpPr>
          <p:cNvPr id="3130" name="Rectangle 9"/>
          <p:cNvSpPr>
            <a:spLocks noChangeArrowheads="1"/>
          </p:cNvSpPr>
          <p:nvPr/>
        </p:nvSpPr>
        <p:spPr bwMode="auto">
          <a:xfrm>
            <a:off x="2047875" y="2952750"/>
            <a:ext cx="5411788" cy="1160463"/>
          </a:xfrm>
          <a:prstGeom prst="rect">
            <a:avLst/>
          </a:prstGeom>
          <a:solidFill>
            <a:srgbClr val="C7DAF7"/>
          </a:solidFill>
          <a:ln w="12700">
            <a:solidFill>
              <a:schemeClr val="tx1"/>
            </a:solidFill>
            <a:miter lim="800000"/>
            <a:headEnd/>
            <a:tailEnd/>
          </a:ln>
        </p:spPr>
        <p:txBody>
          <a:bodyPr lIns="90488" tIns="44450" rIns="90488" bIns="44450">
            <a:spAutoFit/>
          </a:bodyPr>
          <a:lstStyle/>
          <a:p>
            <a:pPr algn="ctr" eaLnBrk="0" hangingPunct="0">
              <a:lnSpc>
                <a:spcPct val="70000"/>
              </a:lnSpc>
              <a:spcBef>
                <a:spcPct val="50000"/>
              </a:spcBef>
            </a:pPr>
            <a:r>
              <a:rPr lang="en-US"/>
              <a:t>At least one mean is different:</a:t>
            </a:r>
          </a:p>
          <a:p>
            <a:pPr algn="ctr" eaLnBrk="0" hangingPunct="0">
              <a:lnSpc>
                <a:spcPct val="60000"/>
              </a:lnSpc>
              <a:spcBef>
                <a:spcPct val="50000"/>
              </a:spcBef>
            </a:pPr>
            <a:r>
              <a:rPr lang="en-US"/>
              <a:t>The Null Hypothesis is NOT true </a:t>
            </a:r>
          </a:p>
          <a:p>
            <a:pPr algn="ctr" eaLnBrk="0" hangingPunct="0">
              <a:lnSpc>
                <a:spcPct val="60000"/>
              </a:lnSpc>
              <a:spcBef>
                <a:spcPct val="50000"/>
              </a:spcBef>
            </a:pPr>
            <a:r>
              <a:rPr lang="en-US"/>
              <a:t>(Variation is present between groups)</a:t>
            </a:r>
            <a:endParaRPr lang="en-US" b="1"/>
          </a:p>
        </p:txBody>
      </p:sp>
      <p:sp>
        <p:nvSpPr>
          <p:cNvPr id="3131" name="Line 12"/>
          <p:cNvSpPr>
            <a:spLocks noChangeShapeType="1"/>
          </p:cNvSpPr>
          <p:nvPr/>
        </p:nvSpPr>
        <p:spPr bwMode="auto">
          <a:xfrm>
            <a:off x="381000" y="5867400"/>
            <a:ext cx="3276600" cy="0"/>
          </a:xfrm>
          <a:prstGeom prst="line">
            <a:avLst/>
          </a:prstGeom>
          <a:noFill/>
          <a:ln w="19050">
            <a:solidFill>
              <a:schemeClr val="tx1"/>
            </a:solidFill>
            <a:miter lim="800000"/>
            <a:headEnd/>
            <a:tailEnd/>
          </a:ln>
        </p:spPr>
        <p:txBody>
          <a:bodyPr wrap="none"/>
          <a:lstStyle/>
          <a:p>
            <a:endParaRPr lang="en-US"/>
          </a:p>
        </p:txBody>
      </p:sp>
      <p:graphicFrame>
        <p:nvGraphicFramePr>
          <p:cNvPr id="3118" name="Object 46"/>
          <p:cNvGraphicFramePr>
            <a:graphicFrameLocks noChangeAspect="1"/>
          </p:cNvGraphicFramePr>
          <p:nvPr/>
        </p:nvGraphicFramePr>
        <p:xfrm>
          <a:off x="1279525" y="6019800"/>
          <a:ext cx="1819275" cy="554038"/>
        </p:xfrm>
        <a:graphic>
          <a:graphicData uri="http://schemas.openxmlformats.org/presentationml/2006/ole">
            <p:oleObj spid="_x0000_s3118" name="Equation" r:id="rId3" imgW="749300" imgH="228600" progId="Equation.3">
              <p:embed/>
            </p:oleObj>
          </a:graphicData>
        </a:graphic>
      </p:graphicFrame>
      <p:sp>
        <p:nvSpPr>
          <p:cNvPr id="3132" name="Freeform 14"/>
          <p:cNvSpPr>
            <a:spLocks/>
          </p:cNvSpPr>
          <p:nvPr/>
        </p:nvSpPr>
        <p:spPr bwMode="auto">
          <a:xfrm>
            <a:off x="6324600" y="4343400"/>
            <a:ext cx="1055688" cy="1446213"/>
          </a:xfrm>
          <a:custGeom>
            <a:avLst/>
            <a:gdLst>
              <a:gd name="T0" fmla="*/ 2147483647 w 1151"/>
              <a:gd name="T1" fmla="*/ 2147483647 h 911"/>
              <a:gd name="T2" fmla="*/ 2147483647 w 1151"/>
              <a:gd name="T3" fmla="*/ 2147483647 h 911"/>
              <a:gd name="T4" fmla="*/ 2147483647 w 1151"/>
              <a:gd name="T5" fmla="*/ 2147483647 h 911"/>
              <a:gd name="T6" fmla="*/ 2147483647 w 1151"/>
              <a:gd name="T7" fmla="*/ 2147483647 h 911"/>
              <a:gd name="T8" fmla="*/ 2147483647 w 1151"/>
              <a:gd name="T9" fmla="*/ 2147483647 h 911"/>
              <a:gd name="T10" fmla="*/ 2147483647 w 1151"/>
              <a:gd name="T11" fmla="*/ 2147483647 h 911"/>
              <a:gd name="T12" fmla="*/ 2147483647 w 1151"/>
              <a:gd name="T13" fmla="*/ 2147483647 h 911"/>
              <a:gd name="T14" fmla="*/ 2147483647 w 1151"/>
              <a:gd name="T15" fmla="*/ 2147483647 h 911"/>
              <a:gd name="T16" fmla="*/ 2147483647 w 1151"/>
              <a:gd name="T17" fmla="*/ 2147483647 h 911"/>
              <a:gd name="T18" fmla="*/ 2147483647 w 1151"/>
              <a:gd name="T19" fmla="*/ 2147483647 h 911"/>
              <a:gd name="T20" fmla="*/ 2147483647 w 1151"/>
              <a:gd name="T21" fmla="*/ 2147483647 h 911"/>
              <a:gd name="T22" fmla="*/ 2147483647 w 1151"/>
              <a:gd name="T23" fmla="*/ 2147483647 h 911"/>
              <a:gd name="T24" fmla="*/ 2147483647 w 1151"/>
              <a:gd name="T25" fmla="*/ 2147483647 h 911"/>
              <a:gd name="T26" fmla="*/ 2147483647 w 1151"/>
              <a:gd name="T27" fmla="*/ 2147483647 h 911"/>
              <a:gd name="T28" fmla="*/ 2147483647 w 1151"/>
              <a:gd name="T29" fmla="*/ 2147483647 h 911"/>
              <a:gd name="T30" fmla="*/ 0 w 1151"/>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1"/>
              <a:gd name="T49" fmla="*/ 0 h 911"/>
              <a:gd name="T50" fmla="*/ 1151 w 1151"/>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a:solidFill>
              <a:schemeClr val="accent1"/>
            </a:solidFill>
            <a:round/>
            <a:headEnd/>
            <a:tailEnd/>
          </a:ln>
        </p:spPr>
        <p:txBody>
          <a:bodyPr/>
          <a:lstStyle/>
          <a:p>
            <a:endParaRPr lang="en-US"/>
          </a:p>
        </p:txBody>
      </p:sp>
      <p:sp>
        <p:nvSpPr>
          <p:cNvPr id="3133" name="Freeform 15"/>
          <p:cNvSpPr>
            <a:spLocks/>
          </p:cNvSpPr>
          <p:nvPr/>
        </p:nvSpPr>
        <p:spPr bwMode="auto">
          <a:xfrm>
            <a:off x="5334000" y="4343400"/>
            <a:ext cx="1011238" cy="1446213"/>
          </a:xfrm>
          <a:custGeom>
            <a:avLst/>
            <a:gdLst>
              <a:gd name="T0" fmla="*/ 0 w 1103"/>
              <a:gd name="T1" fmla="*/ 2147483647 h 911"/>
              <a:gd name="T2" fmla="*/ 2147483647 w 1103"/>
              <a:gd name="T3" fmla="*/ 2147483647 h 911"/>
              <a:gd name="T4" fmla="*/ 2147483647 w 1103"/>
              <a:gd name="T5" fmla="*/ 2147483647 h 911"/>
              <a:gd name="T6" fmla="*/ 2147483647 w 1103"/>
              <a:gd name="T7" fmla="*/ 2147483647 h 911"/>
              <a:gd name="T8" fmla="*/ 2147483647 w 1103"/>
              <a:gd name="T9" fmla="*/ 2147483647 h 911"/>
              <a:gd name="T10" fmla="*/ 2147483647 w 1103"/>
              <a:gd name="T11" fmla="*/ 2147483647 h 911"/>
              <a:gd name="T12" fmla="*/ 2147483647 w 1103"/>
              <a:gd name="T13" fmla="*/ 2147483647 h 911"/>
              <a:gd name="T14" fmla="*/ 2147483647 w 1103"/>
              <a:gd name="T15" fmla="*/ 2147483647 h 911"/>
              <a:gd name="T16" fmla="*/ 2147483647 w 1103"/>
              <a:gd name="T17" fmla="*/ 2147483647 h 911"/>
              <a:gd name="T18" fmla="*/ 2147483647 w 1103"/>
              <a:gd name="T19" fmla="*/ 2147483647 h 911"/>
              <a:gd name="T20" fmla="*/ 2147483647 w 1103"/>
              <a:gd name="T21" fmla="*/ 2147483647 h 911"/>
              <a:gd name="T22" fmla="*/ 2147483647 w 1103"/>
              <a:gd name="T23" fmla="*/ 2147483647 h 911"/>
              <a:gd name="T24" fmla="*/ 2147483647 w 1103"/>
              <a:gd name="T25" fmla="*/ 2147483647 h 911"/>
              <a:gd name="T26" fmla="*/ 2147483647 w 1103"/>
              <a:gd name="T27" fmla="*/ 2147483647 h 911"/>
              <a:gd name="T28" fmla="*/ 2147483647 w 1103"/>
              <a:gd name="T29" fmla="*/ 2147483647 h 911"/>
              <a:gd name="T30" fmla="*/ 2147483647 w 1103"/>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03"/>
              <a:gd name="T49" fmla="*/ 0 h 911"/>
              <a:gd name="T50" fmla="*/ 1103 w 1103"/>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03" h="911">
                <a:moveTo>
                  <a:pt x="0" y="910"/>
                </a:moveTo>
                <a:lnTo>
                  <a:pt x="116" y="899"/>
                </a:lnTo>
                <a:lnTo>
                  <a:pt x="174" y="889"/>
                </a:lnTo>
                <a:lnTo>
                  <a:pt x="234" y="872"/>
                </a:lnTo>
                <a:lnTo>
                  <a:pt x="290" y="852"/>
                </a:lnTo>
                <a:lnTo>
                  <a:pt x="349" y="825"/>
                </a:lnTo>
                <a:lnTo>
                  <a:pt x="405" y="787"/>
                </a:lnTo>
                <a:lnTo>
                  <a:pt x="521" y="683"/>
                </a:lnTo>
                <a:lnTo>
                  <a:pt x="637" y="533"/>
                </a:lnTo>
                <a:lnTo>
                  <a:pt x="755" y="356"/>
                </a:lnTo>
                <a:lnTo>
                  <a:pt x="811" y="265"/>
                </a:lnTo>
                <a:lnTo>
                  <a:pt x="870" y="181"/>
                </a:lnTo>
                <a:lnTo>
                  <a:pt x="927" y="107"/>
                </a:lnTo>
                <a:lnTo>
                  <a:pt x="986" y="49"/>
                </a:lnTo>
                <a:lnTo>
                  <a:pt x="1042" y="14"/>
                </a:lnTo>
                <a:lnTo>
                  <a:pt x="1102" y="0"/>
                </a:lnTo>
              </a:path>
            </a:pathLst>
          </a:custGeom>
          <a:noFill/>
          <a:ln w="25400" cap="rnd">
            <a:solidFill>
              <a:schemeClr val="accent1"/>
            </a:solidFill>
            <a:round/>
            <a:headEnd/>
            <a:tailEnd/>
          </a:ln>
        </p:spPr>
        <p:txBody>
          <a:bodyPr/>
          <a:lstStyle/>
          <a:p>
            <a:endParaRPr lang="en-US"/>
          </a:p>
        </p:txBody>
      </p:sp>
      <p:sp>
        <p:nvSpPr>
          <p:cNvPr id="3134" name="Freeform 16"/>
          <p:cNvSpPr>
            <a:spLocks/>
          </p:cNvSpPr>
          <p:nvPr/>
        </p:nvSpPr>
        <p:spPr bwMode="auto">
          <a:xfrm>
            <a:off x="5715000" y="4343400"/>
            <a:ext cx="1055688" cy="1446213"/>
          </a:xfrm>
          <a:custGeom>
            <a:avLst/>
            <a:gdLst>
              <a:gd name="T0" fmla="*/ 2147483647 w 1151"/>
              <a:gd name="T1" fmla="*/ 2147483647 h 911"/>
              <a:gd name="T2" fmla="*/ 2147483647 w 1151"/>
              <a:gd name="T3" fmla="*/ 2147483647 h 911"/>
              <a:gd name="T4" fmla="*/ 2147483647 w 1151"/>
              <a:gd name="T5" fmla="*/ 2147483647 h 911"/>
              <a:gd name="T6" fmla="*/ 2147483647 w 1151"/>
              <a:gd name="T7" fmla="*/ 2147483647 h 911"/>
              <a:gd name="T8" fmla="*/ 2147483647 w 1151"/>
              <a:gd name="T9" fmla="*/ 2147483647 h 911"/>
              <a:gd name="T10" fmla="*/ 2147483647 w 1151"/>
              <a:gd name="T11" fmla="*/ 2147483647 h 911"/>
              <a:gd name="T12" fmla="*/ 2147483647 w 1151"/>
              <a:gd name="T13" fmla="*/ 2147483647 h 911"/>
              <a:gd name="T14" fmla="*/ 2147483647 w 1151"/>
              <a:gd name="T15" fmla="*/ 2147483647 h 911"/>
              <a:gd name="T16" fmla="*/ 2147483647 w 1151"/>
              <a:gd name="T17" fmla="*/ 2147483647 h 911"/>
              <a:gd name="T18" fmla="*/ 2147483647 w 1151"/>
              <a:gd name="T19" fmla="*/ 2147483647 h 911"/>
              <a:gd name="T20" fmla="*/ 2147483647 w 1151"/>
              <a:gd name="T21" fmla="*/ 2147483647 h 911"/>
              <a:gd name="T22" fmla="*/ 2147483647 w 1151"/>
              <a:gd name="T23" fmla="*/ 2147483647 h 911"/>
              <a:gd name="T24" fmla="*/ 2147483647 w 1151"/>
              <a:gd name="T25" fmla="*/ 2147483647 h 911"/>
              <a:gd name="T26" fmla="*/ 2147483647 w 1151"/>
              <a:gd name="T27" fmla="*/ 2147483647 h 911"/>
              <a:gd name="T28" fmla="*/ 2147483647 w 1151"/>
              <a:gd name="T29" fmla="*/ 2147483647 h 911"/>
              <a:gd name="T30" fmla="*/ 0 w 1151"/>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1"/>
              <a:gd name="T49" fmla="*/ 0 h 911"/>
              <a:gd name="T50" fmla="*/ 1151 w 1151"/>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1" h="911">
                <a:moveTo>
                  <a:pt x="1150" y="910"/>
                </a:moveTo>
                <a:lnTo>
                  <a:pt x="1029" y="899"/>
                </a:lnTo>
                <a:lnTo>
                  <a:pt x="969" y="889"/>
                </a:lnTo>
                <a:lnTo>
                  <a:pt x="906" y="872"/>
                </a:lnTo>
                <a:lnTo>
                  <a:pt x="848" y="852"/>
                </a:lnTo>
                <a:lnTo>
                  <a:pt x="786" y="825"/>
                </a:lnTo>
                <a:lnTo>
                  <a:pt x="727" y="787"/>
                </a:lnTo>
                <a:lnTo>
                  <a:pt x="604" y="683"/>
                </a:lnTo>
                <a:lnTo>
                  <a:pt x="483" y="533"/>
                </a:lnTo>
                <a:lnTo>
                  <a:pt x="363" y="356"/>
                </a:lnTo>
                <a:lnTo>
                  <a:pt x="302" y="265"/>
                </a:lnTo>
                <a:lnTo>
                  <a:pt x="240" y="181"/>
                </a:lnTo>
                <a:lnTo>
                  <a:pt x="181" y="107"/>
                </a:lnTo>
                <a:lnTo>
                  <a:pt x="119" y="49"/>
                </a:lnTo>
                <a:lnTo>
                  <a:pt x="60" y="14"/>
                </a:lnTo>
                <a:lnTo>
                  <a:pt x="0" y="0"/>
                </a:lnTo>
              </a:path>
            </a:pathLst>
          </a:custGeom>
          <a:noFill/>
          <a:ln w="25400" cap="rnd">
            <a:solidFill>
              <a:schemeClr val="hlink"/>
            </a:solidFill>
            <a:round/>
            <a:headEnd/>
            <a:tailEnd/>
          </a:ln>
        </p:spPr>
        <p:txBody>
          <a:bodyPr/>
          <a:lstStyle/>
          <a:p>
            <a:endParaRPr lang="en-US"/>
          </a:p>
        </p:txBody>
      </p:sp>
      <p:sp>
        <p:nvSpPr>
          <p:cNvPr id="3135" name="Freeform 17"/>
          <p:cNvSpPr>
            <a:spLocks/>
          </p:cNvSpPr>
          <p:nvPr/>
        </p:nvSpPr>
        <p:spPr bwMode="auto">
          <a:xfrm>
            <a:off x="4648200" y="4343400"/>
            <a:ext cx="1055688" cy="1446213"/>
          </a:xfrm>
          <a:custGeom>
            <a:avLst/>
            <a:gdLst>
              <a:gd name="T0" fmla="*/ 0 w 1151"/>
              <a:gd name="T1" fmla="*/ 2147483647 h 911"/>
              <a:gd name="T2" fmla="*/ 2147483647 w 1151"/>
              <a:gd name="T3" fmla="*/ 2147483647 h 911"/>
              <a:gd name="T4" fmla="*/ 2147483647 w 1151"/>
              <a:gd name="T5" fmla="*/ 2147483647 h 911"/>
              <a:gd name="T6" fmla="*/ 2147483647 w 1151"/>
              <a:gd name="T7" fmla="*/ 2147483647 h 911"/>
              <a:gd name="T8" fmla="*/ 2147483647 w 1151"/>
              <a:gd name="T9" fmla="*/ 2147483647 h 911"/>
              <a:gd name="T10" fmla="*/ 2147483647 w 1151"/>
              <a:gd name="T11" fmla="*/ 2147483647 h 911"/>
              <a:gd name="T12" fmla="*/ 2147483647 w 1151"/>
              <a:gd name="T13" fmla="*/ 2147483647 h 911"/>
              <a:gd name="T14" fmla="*/ 2147483647 w 1151"/>
              <a:gd name="T15" fmla="*/ 2147483647 h 911"/>
              <a:gd name="T16" fmla="*/ 2147483647 w 1151"/>
              <a:gd name="T17" fmla="*/ 2147483647 h 911"/>
              <a:gd name="T18" fmla="*/ 2147483647 w 1151"/>
              <a:gd name="T19" fmla="*/ 2147483647 h 911"/>
              <a:gd name="T20" fmla="*/ 2147483647 w 1151"/>
              <a:gd name="T21" fmla="*/ 2147483647 h 911"/>
              <a:gd name="T22" fmla="*/ 2147483647 w 1151"/>
              <a:gd name="T23" fmla="*/ 2147483647 h 911"/>
              <a:gd name="T24" fmla="*/ 2147483647 w 1151"/>
              <a:gd name="T25" fmla="*/ 2147483647 h 911"/>
              <a:gd name="T26" fmla="*/ 2147483647 w 1151"/>
              <a:gd name="T27" fmla="*/ 2147483647 h 911"/>
              <a:gd name="T28" fmla="*/ 2147483647 w 1151"/>
              <a:gd name="T29" fmla="*/ 2147483647 h 911"/>
              <a:gd name="T30" fmla="*/ 2147483647 w 1151"/>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1"/>
              <a:gd name="T49" fmla="*/ 0 h 911"/>
              <a:gd name="T50" fmla="*/ 1151 w 1151"/>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1" h="911">
                <a:moveTo>
                  <a:pt x="0" y="910"/>
                </a:moveTo>
                <a:lnTo>
                  <a:pt x="121" y="899"/>
                </a:lnTo>
                <a:lnTo>
                  <a:pt x="181" y="889"/>
                </a:lnTo>
                <a:lnTo>
                  <a:pt x="244" y="872"/>
                </a:lnTo>
                <a:lnTo>
                  <a:pt x="302" y="852"/>
                </a:lnTo>
                <a:lnTo>
                  <a:pt x="365" y="825"/>
                </a:lnTo>
                <a:lnTo>
                  <a:pt x="423" y="787"/>
                </a:lnTo>
                <a:lnTo>
                  <a:pt x="544" y="683"/>
                </a:lnTo>
                <a:lnTo>
                  <a:pt x="665" y="533"/>
                </a:lnTo>
                <a:lnTo>
                  <a:pt x="787" y="356"/>
                </a:lnTo>
                <a:lnTo>
                  <a:pt x="846" y="265"/>
                </a:lnTo>
                <a:lnTo>
                  <a:pt x="908" y="181"/>
                </a:lnTo>
                <a:lnTo>
                  <a:pt x="967" y="107"/>
                </a:lnTo>
                <a:lnTo>
                  <a:pt x="1029" y="49"/>
                </a:lnTo>
                <a:lnTo>
                  <a:pt x="1088" y="14"/>
                </a:lnTo>
                <a:lnTo>
                  <a:pt x="1150" y="0"/>
                </a:lnTo>
              </a:path>
            </a:pathLst>
          </a:custGeom>
          <a:noFill/>
          <a:ln w="25400" cap="rnd">
            <a:solidFill>
              <a:schemeClr val="hlink"/>
            </a:solidFill>
            <a:round/>
            <a:headEnd/>
            <a:tailEnd/>
          </a:ln>
        </p:spPr>
        <p:txBody>
          <a:bodyPr/>
          <a:lstStyle/>
          <a:p>
            <a:endParaRPr lang="en-US"/>
          </a:p>
        </p:txBody>
      </p:sp>
      <p:sp>
        <p:nvSpPr>
          <p:cNvPr id="3136" name="Freeform 18"/>
          <p:cNvSpPr>
            <a:spLocks/>
          </p:cNvSpPr>
          <p:nvPr/>
        </p:nvSpPr>
        <p:spPr bwMode="auto">
          <a:xfrm>
            <a:off x="7467600" y="4343400"/>
            <a:ext cx="1143000" cy="1446213"/>
          </a:xfrm>
          <a:custGeom>
            <a:avLst/>
            <a:gdLst>
              <a:gd name="T0" fmla="*/ 2147483647 w 1247"/>
              <a:gd name="T1" fmla="*/ 2147483647 h 911"/>
              <a:gd name="T2" fmla="*/ 2147483647 w 1247"/>
              <a:gd name="T3" fmla="*/ 2147483647 h 911"/>
              <a:gd name="T4" fmla="*/ 2147483647 w 1247"/>
              <a:gd name="T5" fmla="*/ 2147483647 h 911"/>
              <a:gd name="T6" fmla="*/ 2147483647 w 1247"/>
              <a:gd name="T7" fmla="*/ 2147483647 h 911"/>
              <a:gd name="T8" fmla="*/ 2147483647 w 1247"/>
              <a:gd name="T9" fmla="*/ 2147483647 h 911"/>
              <a:gd name="T10" fmla="*/ 2147483647 w 1247"/>
              <a:gd name="T11" fmla="*/ 2147483647 h 911"/>
              <a:gd name="T12" fmla="*/ 2147483647 w 1247"/>
              <a:gd name="T13" fmla="*/ 2147483647 h 911"/>
              <a:gd name="T14" fmla="*/ 2147483647 w 1247"/>
              <a:gd name="T15" fmla="*/ 2147483647 h 911"/>
              <a:gd name="T16" fmla="*/ 2147483647 w 1247"/>
              <a:gd name="T17" fmla="*/ 2147483647 h 911"/>
              <a:gd name="T18" fmla="*/ 2147483647 w 1247"/>
              <a:gd name="T19" fmla="*/ 2147483647 h 911"/>
              <a:gd name="T20" fmla="*/ 2147483647 w 1247"/>
              <a:gd name="T21" fmla="*/ 2147483647 h 911"/>
              <a:gd name="T22" fmla="*/ 2147483647 w 1247"/>
              <a:gd name="T23" fmla="*/ 2147483647 h 911"/>
              <a:gd name="T24" fmla="*/ 2147483647 w 1247"/>
              <a:gd name="T25" fmla="*/ 2147483647 h 911"/>
              <a:gd name="T26" fmla="*/ 2147483647 w 1247"/>
              <a:gd name="T27" fmla="*/ 2147483647 h 911"/>
              <a:gd name="T28" fmla="*/ 2147483647 w 1247"/>
              <a:gd name="T29" fmla="*/ 2147483647 h 911"/>
              <a:gd name="T30" fmla="*/ 0 w 1247"/>
              <a:gd name="T31" fmla="*/ 0 h 9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47"/>
              <a:gd name="T49" fmla="*/ 0 h 911"/>
              <a:gd name="T50" fmla="*/ 1247 w 1247"/>
              <a:gd name="T51" fmla="*/ 911 h 9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47" h="911">
                <a:moveTo>
                  <a:pt x="1246" y="910"/>
                </a:moveTo>
                <a:lnTo>
                  <a:pt x="1115" y="899"/>
                </a:lnTo>
                <a:lnTo>
                  <a:pt x="1050" y="889"/>
                </a:lnTo>
                <a:lnTo>
                  <a:pt x="982" y="872"/>
                </a:lnTo>
                <a:lnTo>
                  <a:pt x="919" y="852"/>
                </a:lnTo>
                <a:lnTo>
                  <a:pt x="851" y="825"/>
                </a:lnTo>
                <a:lnTo>
                  <a:pt x="788" y="787"/>
                </a:lnTo>
                <a:lnTo>
                  <a:pt x="655" y="683"/>
                </a:lnTo>
                <a:lnTo>
                  <a:pt x="524" y="533"/>
                </a:lnTo>
                <a:lnTo>
                  <a:pt x="393" y="356"/>
                </a:lnTo>
                <a:lnTo>
                  <a:pt x="327" y="265"/>
                </a:lnTo>
                <a:lnTo>
                  <a:pt x="260" y="181"/>
                </a:lnTo>
                <a:lnTo>
                  <a:pt x="196" y="107"/>
                </a:lnTo>
                <a:lnTo>
                  <a:pt x="129" y="49"/>
                </a:lnTo>
                <a:lnTo>
                  <a:pt x="65" y="14"/>
                </a:lnTo>
                <a:lnTo>
                  <a:pt x="0" y="0"/>
                </a:lnTo>
              </a:path>
            </a:pathLst>
          </a:custGeom>
          <a:noFill/>
          <a:ln w="25400" cap="rnd">
            <a:solidFill>
              <a:schemeClr val="folHlink"/>
            </a:solidFill>
            <a:round/>
            <a:headEnd/>
            <a:tailEnd/>
          </a:ln>
        </p:spPr>
        <p:txBody>
          <a:bodyPr/>
          <a:lstStyle/>
          <a:p>
            <a:endParaRPr lang="en-US"/>
          </a:p>
        </p:txBody>
      </p:sp>
      <p:sp>
        <p:nvSpPr>
          <p:cNvPr id="3137" name="Freeform 19"/>
          <p:cNvSpPr>
            <a:spLocks/>
          </p:cNvSpPr>
          <p:nvPr/>
        </p:nvSpPr>
        <p:spPr bwMode="auto">
          <a:xfrm>
            <a:off x="6324600" y="4343400"/>
            <a:ext cx="1127125" cy="1444625"/>
          </a:xfrm>
          <a:custGeom>
            <a:avLst/>
            <a:gdLst>
              <a:gd name="T0" fmla="*/ 0 w 710"/>
              <a:gd name="T1" fmla="*/ 2147483647 h 910"/>
              <a:gd name="T2" fmla="*/ 2147483647 w 710"/>
              <a:gd name="T3" fmla="*/ 2147483647 h 910"/>
              <a:gd name="T4" fmla="*/ 2147483647 w 710"/>
              <a:gd name="T5" fmla="*/ 2147483647 h 910"/>
              <a:gd name="T6" fmla="*/ 2147483647 w 710"/>
              <a:gd name="T7" fmla="*/ 2147483647 h 910"/>
              <a:gd name="T8" fmla="*/ 2147483647 w 710"/>
              <a:gd name="T9" fmla="*/ 2147483647 h 910"/>
              <a:gd name="T10" fmla="*/ 2147483647 w 710"/>
              <a:gd name="T11" fmla="*/ 2147483647 h 910"/>
              <a:gd name="T12" fmla="*/ 2147483647 w 710"/>
              <a:gd name="T13" fmla="*/ 2147483647 h 910"/>
              <a:gd name="T14" fmla="*/ 2147483647 w 710"/>
              <a:gd name="T15" fmla="*/ 2147483647 h 910"/>
              <a:gd name="T16" fmla="*/ 2147483647 w 710"/>
              <a:gd name="T17" fmla="*/ 2147483647 h 910"/>
              <a:gd name="T18" fmla="*/ 2147483647 w 710"/>
              <a:gd name="T19" fmla="*/ 2147483647 h 910"/>
              <a:gd name="T20" fmla="*/ 2147483647 w 710"/>
              <a:gd name="T21" fmla="*/ 2147483647 h 910"/>
              <a:gd name="T22" fmla="*/ 2147483647 w 710"/>
              <a:gd name="T23" fmla="*/ 2147483647 h 910"/>
              <a:gd name="T24" fmla="*/ 2147483647 w 710"/>
              <a:gd name="T25" fmla="*/ 2147483647 h 910"/>
              <a:gd name="T26" fmla="*/ 2147483647 w 710"/>
              <a:gd name="T27" fmla="*/ 2147483647 h 910"/>
              <a:gd name="T28" fmla="*/ 2147483647 w 710"/>
              <a:gd name="T29" fmla="*/ 2147483647 h 910"/>
              <a:gd name="T30" fmla="*/ 2147483647 w 710"/>
              <a:gd name="T31" fmla="*/ 0 h 9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10"/>
              <a:gd name="T49" fmla="*/ 0 h 910"/>
              <a:gd name="T50" fmla="*/ 710 w 710"/>
              <a:gd name="T51" fmla="*/ 910 h 9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10" h="910">
                <a:moveTo>
                  <a:pt x="0" y="910"/>
                </a:moveTo>
                <a:lnTo>
                  <a:pt x="73" y="899"/>
                </a:lnTo>
                <a:lnTo>
                  <a:pt x="109" y="889"/>
                </a:lnTo>
                <a:lnTo>
                  <a:pt x="147" y="872"/>
                </a:lnTo>
                <a:lnTo>
                  <a:pt x="182" y="852"/>
                </a:lnTo>
                <a:lnTo>
                  <a:pt x="219" y="825"/>
                </a:lnTo>
                <a:lnTo>
                  <a:pt x="255" y="787"/>
                </a:lnTo>
                <a:lnTo>
                  <a:pt x="327" y="683"/>
                </a:lnTo>
                <a:lnTo>
                  <a:pt x="399" y="533"/>
                </a:lnTo>
                <a:lnTo>
                  <a:pt x="473" y="356"/>
                </a:lnTo>
                <a:lnTo>
                  <a:pt x="508" y="265"/>
                </a:lnTo>
                <a:lnTo>
                  <a:pt x="546" y="181"/>
                </a:lnTo>
                <a:lnTo>
                  <a:pt x="581" y="107"/>
                </a:lnTo>
                <a:lnTo>
                  <a:pt x="619" y="49"/>
                </a:lnTo>
                <a:lnTo>
                  <a:pt x="654" y="14"/>
                </a:lnTo>
                <a:lnTo>
                  <a:pt x="710" y="0"/>
                </a:lnTo>
              </a:path>
            </a:pathLst>
          </a:custGeom>
          <a:noFill/>
          <a:ln w="25400" cap="rnd">
            <a:solidFill>
              <a:schemeClr val="folHlink"/>
            </a:solidFill>
            <a:round/>
            <a:headEnd/>
            <a:tailEnd/>
          </a:ln>
        </p:spPr>
        <p:txBody>
          <a:bodyPr/>
          <a:lstStyle/>
          <a:p>
            <a:endParaRPr lang="en-US"/>
          </a:p>
        </p:txBody>
      </p:sp>
      <p:sp>
        <p:nvSpPr>
          <p:cNvPr id="3138" name="Line 20"/>
          <p:cNvSpPr>
            <a:spLocks noChangeShapeType="1"/>
          </p:cNvSpPr>
          <p:nvPr/>
        </p:nvSpPr>
        <p:spPr bwMode="auto">
          <a:xfrm>
            <a:off x="5029200" y="5867400"/>
            <a:ext cx="3276600" cy="0"/>
          </a:xfrm>
          <a:prstGeom prst="line">
            <a:avLst/>
          </a:prstGeom>
          <a:noFill/>
          <a:ln w="19050">
            <a:solidFill>
              <a:schemeClr val="tx1"/>
            </a:solidFill>
            <a:miter lim="800000"/>
            <a:headEnd/>
            <a:tailEnd/>
          </a:ln>
        </p:spPr>
        <p:txBody>
          <a:bodyPr wrap="none"/>
          <a:lstStyle/>
          <a:p>
            <a:endParaRPr lang="en-US"/>
          </a:p>
        </p:txBody>
      </p:sp>
      <p:graphicFrame>
        <p:nvGraphicFramePr>
          <p:cNvPr id="3119" name="Object 47"/>
          <p:cNvGraphicFramePr>
            <a:graphicFrameLocks noChangeAspect="1"/>
          </p:cNvGraphicFramePr>
          <p:nvPr/>
        </p:nvGraphicFramePr>
        <p:xfrm>
          <a:off x="5745163" y="6019800"/>
          <a:ext cx="1881187" cy="554038"/>
        </p:xfrm>
        <a:graphic>
          <a:graphicData uri="http://schemas.openxmlformats.org/presentationml/2006/ole">
            <p:oleObj spid="_x0000_s3119" name="Equation" r:id="rId4" imgW="774364" imgH="228501" progId="Equation.3">
              <p:embed/>
            </p:oleObj>
          </a:graphicData>
        </a:graphic>
      </p:graphicFrame>
      <p:sp>
        <p:nvSpPr>
          <p:cNvPr id="3139" name="Text Box 22"/>
          <p:cNvSpPr txBox="1">
            <a:spLocks noChangeArrowheads="1"/>
          </p:cNvSpPr>
          <p:nvPr/>
        </p:nvSpPr>
        <p:spPr bwMode="auto">
          <a:xfrm>
            <a:off x="4114800" y="4800600"/>
            <a:ext cx="457200" cy="457200"/>
          </a:xfrm>
          <a:prstGeom prst="rect">
            <a:avLst/>
          </a:prstGeom>
          <a:noFill/>
          <a:ln w="9525">
            <a:noFill/>
            <a:miter lim="800000"/>
            <a:headEnd/>
            <a:tailEnd/>
          </a:ln>
        </p:spPr>
        <p:txBody>
          <a:bodyPr>
            <a:spAutoFit/>
          </a:bodyPr>
          <a:lstStyle/>
          <a:p>
            <a:pPr>
              <a:spcBef>
                <a:spcPct val="50000"/>
              </a:spcBef>
            </a:pPr>
            <a:r>
              <a:rPr lang="en-US"/>
              <a:t>or</a:t>
            </a:r>
          </a:p>
        </p:txBody>
      </p:sp>
      <p:sp>
        <p:nvSpPr>
          <p:cNvPr id="3140" name="Text Box 23"/>
          <p:cNvSpPr txBox="1">
            <a:spLocks noChangeArrowheads="1"/>
          </p:cNvSpPr>
          <p:nvPr/>
        </p:nvSpPr>
        <p:spPr bwMode="auto">
          <a:xfrm>
            <a:off x="7620000" y="1219200"/>
            <a:ext cx="1524000" cy="396875"/>
          </a:xfrm>
          <a:prstGeom prst="rect">
            <a:avLst/>
          </a:prstGeom>
          <a:noFill/>
          <a:ln w="9525">
            <a:noFill/>
            <a:miter lim="800000"/>
            <a:headEnd/>
            <a:tailEnd/>
          </a:ln>
        </p:spPr>
        <p:txBody>
          <a:bodyPr>
            <a:spAutoFit/>
          </a:bodyPr>
          <a:lstStyle/>
          <a:p>
            <a:pPr>
              <a:spcBef>
                <a:spcPct val="50000"/>
              </a:spcBef>
            </a:pPr>
            <a:r>
              <a:rPr lang="en-US" sz="2000" i="1">
                <a:solidFill>
                  <a:schemeClr val="tx2"/>
                </a:solidFill>
              </a:rPr>
              <a:t>(continued)</a:t>
            </a:r>
          </a:p>
        </p:txBody>
      </p:sp>
      <p:graphicFrame>
        <p:nvGraphicFramePr>
          <p:cNvPr id="3120" name="Object 48"/>
          <p:cNvGraphicFramePr>
            <a:graphicFrameLocks noChangeAspect="1"/>
          </p:cNvGraphicFramePr>
          <p:nvPr/>
        </p:nvGraphicFramePr>
        <p:xfrm>
          <a:off x="2597150" y="1600200"/>
          <a:ext cx="4132263" cy="554038"/>
        </p:xfrm>
        <a:graphic>
          <a:graphicData uri="http://schemas.openxmlformats.org/presentationml/2006/ole">
            <p:oleObj spid="_x0000_s3120" name="Equation" r:id="rId5" imgW="1600200" imgH="228600" progId="Equation.3">
              <p:embed/>
            </p:oleObj>
          </a:graphicData>
        </a:graphic>
      </p:graphicFrame>
      <p:graphicFrame>
        <p:nvGraphicFramePr>
          <p:cNvPr id="3121" name="Object 49"/>
          <p:cNvGraphicFramePr>
            <a:graphicFrameLocks noChangeAspect="1"/>
          </p:cNvGraphicFramePr>
          <p:nvPr/>
        </p:nvGraphicFramePr>
        <p:xfrm>
          <a:off x="2597150" y="2149475"/>
          <a:ext cx="4132263" cy="496888"/>
        </p:xfrm>
        <a:graphic>
          <a:graphicData uri="http://schemas.openxmlformats.org/presentationml/2006/ole">
            <p:oleObj spid="_x0000_s3121" name="Equation" r:id="rId6" imgW="1752600" imgH="215900" progId="Equation.3">
              <p:embed/>
            </p:oleObj>
          </a:graphicData>
        </a:graphic>
      </p:graphicFrame>
      <p:sp>
        <p:nvSpPr>
          <p:cNvPr id="3141" name="Line 26"/>
          <p:cNvSpPr>
            <a:spLocks noChangeShapeType="1"/>
          </p:cNvSpPr>
          <p:nvPr/>
        </p:nvSpPr>
        <p:spPr bwMode="auto">
          <a:xfrm>
            <a:off x="182563" y="2843213"/>
            <a:ext cx="8705850" cy="0"/>
          </a:xfrm>
          <a:prstGeom prst="line">
            <a:avLst/>
          </a:prstGeom>
          <a:noFill/>
          <a:ln w="19050">
            <a:solidFill>
              <a:schemeClr val="tx1"/>
            </a:solidFill>
            <a:round/>
            <a:headEnd/>
            <a:tailEnd/>
          </a:ln>
        </p:spPr>
        <p:txBody>
          <a:bodyPr wrap="none" anchor="ctr"/>
          <a:lstStyle/>
          <a:p>
            <a:endParaRPr lang="en-US"/>
          </a:p>
        </p:txBody>
      </p:sp>
      <p:sp>
        <p:nvSpPr>
          <p:cNvPr id="3142" name="Slide Number Placeholder 26"/>
          <p:cNvSpPr>
            <a:spLocks noGrp="1"/>
          </p:cNvSpPr>
          <p:nvPr>
            <p:ph type="sldNum" sz="quarter" idx="11"/>
          </p:nvPr>
        </p:nvSpPr>
        <p:spPr>
          <a:noFill/>
        </p:spPr>
        <p:txBody>
          <a:bodyPr/>
          <a:lstStyle/>
          <a:p>
            <a:r>
              <a:rPr lang="en-US" smtClean="0">
                <a:latin typeface="Arial" charset="0"/>
                <a:cs typeface="Arial" charset="0"/>
              </a:rPr>
              <a:t>Ch. 15-</a:t>
            </a:r>
            <a:fld id="{D3A8848A-DD8B-4953-B7C5-DE3D1D4E2F06}" type="slidenum">
              <a:rPr lang="en-US" smtClean="0">
                <a:latin typeface="Arial" charset="0"/>
                <a:cs typeface="Arial" charset="0"/>
              </a:rPr>
              <a:pPr/>
              <a:t>8</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150938" y="209550"/>
            <a:ext cx="7383462" cy="990600"/>
          </a:xfrm>
        </p:spPr>
        <p:txBody>
          <a:bodyPr/>
          <a:lstStyle/>
          <a:p>
            <a:pPr eaLnBrk="1" hangingPunct="1"/>
            <a:r>
              <a:rPr lang="en-US" smtClean="0"/>
              <a:t>Variability</a:t>
            </a:r>
          </a:p>
        </p:txBody>
      </p:sp>
      <p:sp>
        <p:nvSpPr>
          <p:cNvPr id="58370" name="Rectangle 3"/>
          <p:cNvSpPr>
            <a:spLocks noGrp="1" noChangeArrowheads="1"/>
          </p:cNvSpPr>
          <p:nvPr>
            <p:ph idx="1"/>
          </p:nvPr>
        </p:nvSpPr>
        <p:spPr>
          <a:xfrm>
            <a:off x="838200" y="1563688"/>
            <a:ext cx="8077200" cy="1974850"/>
          </a:xfrm>
        </p:spPr>
        <p:txBody>
          <a:bodyPr/>
          <a:lstStyle/>
          <a:p>
            <a:pPr eaLnBrk="1" hangingPunct="1">
              <a:lnSpc>
                <a:spcPct val="90000"/>
              </a:lnSpc>
            </a:pPr>
            <a:r>
              <a:rPr lang="en-US" sz="2400" smtClean="0"/>
              <a:t>The variability of the data is key factor to test the equality of means</a:t>
            </a:r>
          </a:p>
          <a:p>
            <a:pPr eaLnBrk="1" hangingPunct="1">
              <a:lnSpc>
                <a:spcPct val="90000"/>
              </a:lnSpc>
            </a:pPr>
            <a:endParaRPr lang="en-US" sz="900" smtClean="0"/>
          </a:p>
          <a:p>
            <a:pPr eaLnBrk="1" hangingPunct="1">
              <a:lnSpc>
                <a:spcPct val="90000"/>
              </a:lnSpc>
            </a:pPr>
            <a:r>
              <a:rPr lang="en-US" sz="2400" smtClean="0"/>
              <a:t>In each case below, the means may look different, but a large variation within groups in  B  makes the evidence that the means are different weak</a:t>
            </a:r>
          </a:p>
        </p:txBody>
      </p:sp>
      <p:sp>
        <p:nvSpPr>
          <p:cNvPr id="58371" name="Footer Placeholder 3"/>
          <p:cNvSpPr>
            <a:spLocks noGrp="1"/>
          </p:cNvSpPr>
          <p:nvPr>
            <p:ph type="ftr" sz="quarter" idx="10"/>
          </p:nvPr>
        </p:nvSpPr>
        <p:spPr>
          <a:noFill/>
        </p:spPr>
        <p:txBody>
          <a:bodyPr/>
          <a:lstStyle/>
          <a:p>
            <a:pPr defTabSz="852488"/>
            <a:r>
              <a:rPr lang="en-US">
                <a:latin typeface="Arial" charset="0"/>
                <a:cs typeface="Arial" charset="0"/>
              </a:rPr>
              <a:t>Copyright © 2013 Pearson Education, Inc. Publishing as Prentice Hall</a:t>
            </a:r>
          </a:p>
        </p:txBody>
      </p:sp>
      <p:sp>
        <p:nvSpPr>
          <p:cNvPr id="58372" name="Rectangle 4"/>
          <p:cNvSpPr>
            <a:spLocks noChangeArrowheads="1"/>
          </p:cNvSpPr>
          <p:nvPr/>
        </p:nvSpPr>
        <p:spPr bwMode="auto">
          <a:xfrm>
            <a:off x="1243013" y="6099175"/>
            <a:ext cx="3144837" cy="376238"/>
          </a:xfrm>
          <a:prstGeom prst="rect">
            <a:avLst/>
          </a:prstGeom>
          <a:solidFill>
            <a:srgbClr val="FDE0BD"/>
          </a:solidFill>
          <a:ln w="9525">
            <a:solidFill>
              <a:schemeClr val="tx1"/>
            </a:solidFill>
            <a:miter lim="800000"/>
            <a:headEnd/>
            <a:tailEnd/>
          </a:ln>
        </p:spPr>
        <p:txBody>
          <a:bodyPr>
            <a:spAutoFit/>
          </a:bodyPr>
          <a:lstStyle/>
          <a:p>
            <a:r>
              <a:rPr lang="en-US" sz="1800"/>
              <a:t>Small variation within groups</a:t>
            </a:r>
            <a:endParaRPr lang="en-US">
              <a:solidFill>
                <a:schemeClr val="folHlink"/>
              </a:solidFill>
            </a:endParaRPr>
          </a:p>
        </p:txBody>
      </p:sp>
      <p:sp>
        <p:nvSpPr>
          <p:cNvPr id="58373" name="Line 6"/>
          <p:cNvSpPr>
            <a:spLocks noChangeShapeType="1"/>
          </p:cNvSpPr>
          <p:nvPr/>
        </p:nvSpPr>
        <p:spPr bwMode="auto">
          <a:xfrm flipV="1">
            <a:off x="1309688" y="3692525"/>
            <a:ext cx="0" cy="1752600"/>
          </a:xfrm>
          <a:prstGeom prst="line">
            <a:avLst/>
          </a:prstGeom>
          <a:noFill/>
          <a:ln w="9525">
            <a:solidFill>
              <a:schemeClr val="tx1"/>
            </a:solidFill>
            <a:miter lim="800000"/>
            <a:headEnd/>
            <a:tailEnd/>
          </a:ln>
        </p:spPr>
        <p:txBody>
          <a:bodyPr wrap="none"/>
          <a:lstStyle/>
          <a:p>
            <a:endParaRPr lang="en-US"/>
          </a:p>
        </p:txBody>
      </p:sp>
      <p:sp>
        <p:nvSpPr>
          <p:cNvPr id="58374" name="Line 7"/>
          <p:cNvSpPr>
            <a:spLocks noChangeShapeType="1"/>
          </p:cNvSpPr>
          <p:nvPr/>
        </p:nvSpPr>
        <p:spPr bwMode="auto">
          <a:xfrm>
            <a:off x="1309688" y="5445125"/>
            <a:ext cx="2895600" cy="0"/>
          </a:xfrm>
          <a:prstGeom prst="line">
            <a:avLst/>
          </a:prstGeom>
          <a:noFill/>
          <a:ln w="9525">
            <a:solidFill>
              <a:schemeClr val="tx1"/>
            </a:solidFill>
            <a:miter lim="800000"/>
            <a:headEnd/>
            <a:tailEnd/>
          </a:ln>
        </p:spPr>
        <p:txBody>
          <a:bodyPr wrap="none"/>
          <a:lstStyle/>
          <a:p>
            <a:endParaRPr lang="en-US"/>
          </a:p>
        </p:txBody>
      </p:sp>
      <p:sp>
        <p:nvSpPr>
          <p:cNvPr id="58375" name="Text Box 8"/>
          <p:cNvSpPr txBox="1">
            <a:spLocks noChangeArrowheads="1"/>
          </p:cNvSpPr>
          <p:nvPr/>
        </p:nvSpPr>
        <p:spPr bwMode="auto">
          <a:xfrm>
            <a:off x="1614488" y="5445125"/>
            <a:ext cx="2209800" cy="614363"/>
          </a:xfrm>
          <a:prstGeom prst="rect">
            <a:avLst/>
          </a:prstGeom>
          <a:noFill/>
          <a:ln w="9525">
            <a:noFill/>
            <a:miter lim="800000"/>
            <a:headEnd/>
            <a:tailEnd/>
          </a:ln>
        </p:spPr>
        <p:txBody>
          <a:bodyPr>
            <a:spAutoFit/>
          </a:bodyPr>
          <a:lstStyle/>
          <a:p>
            <a:pPr>
              <a:lnSpc>
                <a:spcPct val="70000"/>
              </a:lnSpc>
              <a:spcBef>
                <a:spcPct val="50000"/>
              </a:spcBef>
            </a:pPr>
            <a:r>
              <a:rPr lang="en-US" sz="1800"/>
              <a:t>A           B           C</a:t>
            </a:r>
          </a:p>
          <a:p>
            <a:pPr>
              <a:lnSpc>
                <a:spcPct val="70000"/>
              </a:lnSpc>
              <a:spcBef>
                <a:spcPct val="50000"/>
              </a:spcBef>
            </a:pPr>
            <a:r>
              <a:rPr lang="en-US" sz="1800"/>
              <a:t>          Group</a:t>
            </a:r>
          </a:p>
        </p:txBody>
      </p:sp>
      <p:sp>
        <p:nvSpPr>
          <p:cNvPr id="58376" name="Oval 9"/>
          <p:cNvSpPr>
            <a:spLocks noChangeArrowheads="1"/>
          </p:cNvSpPr>
          <p:nvPr/>
        </p:nvSpPr>
        <p:spPr bwMode="auto">
          <a:xfrm>
            <a:off x="1727200" y="5195888"/>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77" name="Oval 10"/>
          <p:cNvSpPr>
            <a:spLocks noChangeArrowheads="1"/>
          </p:cNvSpPr>
          <p:nvPr/>
        </p:nvSpPr>
        <p:spPr bwMode="auto">
          <a:xfrm>
            <a:off x="2605088" y="4902200"/>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78" name="Oval 11"/>
          <p:cNvSpPr>
            <a:spLocks noChangeArrowheads="1"/>
          </p:cNvSpPr>
          <p:nvPr/>
        </p:nvSpPr>
        <p:spPr bwMode="auto">
          <a:xfrm>
            <a:off x="2605088" y="4756150"/>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79" name="Oval 12"/>
          <p:cNvSpPr>
            <a:spLocks noChangeArrowheads="1"/>
          </p:cNvSpPr>
          <p:nvPr/>
        </p:nvSpPr>
        <p:spPr bwMode="auto">
          <a:xfrm>
            <a:off x="1727200" y="4756150"/>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80" name="Oval 13"/>
          <p:cNvSpPr>
            <a:spLocks noChangeArrowheads="1"/>
          </p:cNvSpPr>
          <p:nvPr/>
        </p:nvSpPr>
        <p:spPr bwMode="auto">
          <a:xfrm>
            <a:off x="1727200" y="4899025"/>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81" name="Oval 14"/>
          <p:cNvSpPr>
            <a:spLocks noChangeArrowheads="1"/>
          </p:cNvSpPr>
          <p:nvPr/>
        </p:nvSpPr>
        <p:spPr bwMode="auto">
          <a:xfrm>
            <a:off x="1727200" y="5048250"/>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82" name="Oval 15"/>
          <p:cNvSpPr>
            <a:spLocks noChangeArrowheads="1"/>
          </p:cNvSpPr>
          <p:nvPr/>
        </p:nvSpPr>
        <p:spPr bwMode="auto">
          <a:xfrm>
            <a:off x="2601913" y="4464050"/>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83" name="Oval 16"/>
          <p:cNvSpPr>
            <a:spLocks noChangeArrowheads="1"/>
          </p:cNvSpPr>
          <p:nvPr/>
        </p:nvSpPr>
        <p:spPr bwMode="auto">
          <a:xfrm>
            <a:off x="2601913" y="4606925"/>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84" name="Oval 17"/>
          <p:cNvSpPr>
            <a:spLocks noChangeArrowheads="1"/>
          </p:cNvSpPr>
          <p:nvPr/>
        </p:nvSpPr>
        <p:spPr bwMode="auto">
          <a:xfrm>
            <a:off x="3449638" y="4351338"/>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85" name="Oval 18"/>
          <p:cNvSpPr>
            <a:spLocks noChangeArrowheads="1"/>
          </p:cNvSpPr>
          <p:nvPr/>
        </p:nvSpPr>
        <p:spPr bwMode="auto">
          <a:xfrm>
            <a:off x="3449638" y="4205288"/>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86" name="Oval 19"/>
          <p:cNvSpPr>
            <a:spLocks noChangeArrowheads="1"/>
          </p:cNvSpPr>
          <p:nvPr/>
        </p:nvSpPr>
        <p:spPr bwMode="auto">
          <a:xfrm>
            <a:off x="3446463" y="3913188"/>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87" name="Oval 20"/>
          <p:cNvSpPr>
            <a:spLocks noChangeArrowheads="1"/>
          </p:cNvSpPr>
          <p:nvPr/>
        </p:nvSpPr>
        <p:spPr bwMode="auto">
          <a:xfrm>
            <a:off x="3446463" y="4056063"/>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88" name="Line 21"/>
          <p:cNvSpPr>
            <a:spLocks noChangeShapeType="1"/>
          </p:cNvSpPr>
          <p:nvPr/>
        </p:nvSpPr>
        <p:spPr bwMode="auto">
          <a:xfrm flipV="1">
            <a:off x="5113338" y="3695700"/>
            <a:ext cx="0" cy="1752600"/>
          </a:xfrm>
          <a:prstGeom prst="line">
            <a:avLst/>
          </a:prstGeom>
          <a:noFill/>
          <a:ln w="9525">
            <a:solidFill>
              <a:schemeClr val="tx1"/>
            </a:solidFill>
            <a:miter lim="800000"/>
            <a:headEnd/>
            <a:tailEnd/>
          </a:ln>
        </p:spPr>
        <p:txBody>
          <a:bodyPr wrap="none"/>
          <a:lstStyle/>
          <a:p>
            <a:endParaRPr lang="en-US"/>
          </a:p>
        </p:txBody>
      </p:sp>
      <p:sp>
        <p:nvSpPr>
          <p:cNvPr id="58389" name="Line 22"/>
          <p:cNvSpPr>
            <a:spLocks noChangeShapeType="1"/>
          </p:cNvSpPr>
          <p:nvPr/>
        </p:nvSpPr>
        <p:spPr bwMode="auto">
          <a:xfrm>
            <a:off x="5113338" y="5448300"/>
            <a:ext cx="2895600" cy="0"/>
          </a:xfrm>
          <a:prstGeom prst="line">
            <a:avLst/>
          </a:prstGeom>
          <a:noFill/>
          <a:ln w="9525">
            <a:solidFill>
              <a:schemeClr val="tx1"/>
            </a:solidFill>
            <a:miter lim="800000"/>
            <a:headEnd/>
            <a:tailEnd/>
          </a:ln>
        </p:spPr>
        <p:txBody>
          <a:bodyPr wrap="none"/>
          <a:lstStyle/>
          <a:p>
            <a:endParaRPr lang="en-US"/>
          </a:p>
        </p:txBody>
      </p:sp>
      <p:sp>
        <p:nvSpPr>
          <p:cNvPr id="58390" name="Text Box 23"/>
          <p:cNvSpPr txBox="1">
            <a:spLocks noChangeArrowheads="1"/>
          </p:cNvSpPr>
          <p:nvPr/>
        </p:nvSpPr>
        <p:spPr bwMode="auto">
          <a:xfrm>
            <a:off x="5418138" y="5448300"/>
            <a:ext cx="2209800" cy="614363"/>
          </a:xfrm>
          <a:prstGeom prst="rect">
            <a:avLst/>
          </a:prstGeom>
          <a:noFill/>
          <a:ln w="9525">
            <a:noFill/>
            <a:miter lim="800000"/>
            <a:headEnd/>
            <a:tailEnd/>
          </a:ln>
        </p:spPr>
        <p:txBody>
          <a:bodyPr>
            <a:spAutoFit/>
          </a:bodyPr>
          <a:lstStyle/>
          <a:p>
            <a:pPr>
              <a:lnSpc>
                <a:spcPct val="70000"/>
              </a:lnSpc>
              <a:spcBef>
                <a:spcPct val="50000"/>
              </a:spcBef>
            </a:pPr>
            <a:r>
              <a:rPr lang="en-US" sz="1800"/>
              <a:t>A           B           C</a:t>
            </a:r>
          </a:p>
          <a:p>
            <a:pPr>
              <a:lnSpc>
                <a:spcPct val="70000"/>
              </a:lnSpc>
              <a:spcBef>
                <a:spcPct val="50000"/>
              </a:spcBef>
            </a:pPr>
            <a:r>
              <a:rPr lang="en-US" sz="1800"/>
              <a:t>          Group</a:t>
            </a:r>
          </a:p>
        </p:txBody>
      </p:sp>
      <p:sp>
        <p:nvSpPr>
          <p:cNvPr id="58391" name="Oval 24"/>
          <p:cNvSpPr>
            <a:spLocks noChangeArrowheads="1"/>
          </p:cNvSpPr>
          <p:nvPr/>
        </p:nvSpPr>
        <p:spPr bwMode="auto">
          <a:xfrm>
            <a:off x="5530850" y="5199063"/>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92" name="Oval 25"/>
          <p:cNvSpPr>
            <a:spLocks noChangeArrowheads="1"/>
          </p:cNvSpPr>
          <p:nvPr/>
        </p:nvSpPr>
        <p:spPr bwMode="auto">
          <a:xfrm>
            <a:off x="6397625" y="4945063"/>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93" name="Oval 26"/>
          <p:cNvSpPr>
            <a:spLocks noChangeArrowheads="1"/>
          </p:cNvSpPr>
          <p:nvPr/>
        </p:nvSpPr>
        <p:spPr bwMode="auto">
          <a:xfrm>
            <a:off x="6397625" y="3987800"/>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94" name="Oval 27"/>
          <p:cNvSpPr>
            <a:spLocks noChangeArrowheads="1"/>
          </p:cNvSpPr>
          <p:nvPr/>
        </p:nvSpPr>
        <p:spPr bwMode="auto">
          <a:xfrm>
            <a:off x="5530850" y="4759325"/>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95" name="Oval 28"/>
          <p:cNvSpPr>
            <a:spLocks noChangeArrowheads="1"/>
          </p:cNvSpPr>
          <p:nvPr/>
        </p:nvSpPr>
        <p:spPr bwMode="auto">
          <a:xfrm>
            <a:off x="5522913" y="3914775"/>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96" name="Oval 29"/>
          <p:cNvSpPr>
            <a:spLocks noChangeArrowheads="1"/>
          </p:cNvSpPr>
          <p:nvPr/>
        </p:nvSpPr>
        <p:spPr bwMode="auto">
          <a:xfrm>
            <a:off x="5522913" y="4354513"/>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97" name="Oval 30"/>
          <p:cNvSpPr>
            <a:spLocks noChangeArrowheads="1"/>
          </p:cNvSpPr>
          <p:nvPr/>
        </p:nvSpPr>
        <p:spPr bwMode="auto">
          <a:xfrm>
            <a:off x="6397625" y="4467225"/>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98" name="Oval 31"/>
          <p:cNvSpPr>
            <a:spLocks noChangeArrowheads="1"/>
          </p:cNvSpPr>
          <p:nvPr/>
        </p:nvSpPr>
        <p:spPr bwMode="auto">
          <a:xfrm>
            <a:off x="6397625" y="3700463"/>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399" name="Oval 32"/>
          <p:cNvSpPr>
            <a:spLocks noChangeArrowheads="1"/>
          </p:cNvSpPr>
          <p:nvPr/>
        </p:nvSpPr>
        <p:spPr bwMode="auto">
          <a:xfrm>
            <a:off x="7240588" y="4764088"/>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400" name="Oval 33"/>
          <p:cNvSpPr>
            <a:spLocks noChangeArrowheads="1"/>
          </p:cNvSpPr>
          <p:nvPr/>
        </p:nvSpPr>
        <p:spPr bwMode="auto">
          <a:xfrm>
            <a:off x="7239000" y="4179888"/>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401" name="Oval 34"/>
          <p:cNvSpPr>
            <a:spLocks noChangeArrowheads="1"/>
          </p:cNvSpPr>
          <p:nvPr/>
        </p:nvSpPr>
        <p:spPr bwMode="auto">
          <a:xfrm>
            <a:off x="7239000" y="3916363"/>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402" name="Oval 35"/>
          <p:cNvSpPr>
            <a:spLocks noChangeArrowheads="1"/>
          </p:cNvSpPr>
          <p:nvPr/>
        </p:nvSpPr>
        <p:spPr bwMode="auto">
          <a:xfrm>
            <a:off x="7239000" y="3411538"/>
            <a:ext cx="76200" cy="76200"/>
          </a:xfrm>
          <a:prstGeom prst="ellipse">
            <a:avLst/>
          </a:prstGeom>
          <a:solidFill>
            <a:schemeClr val="tx2"/>
          </a:solidFill>
          <a:ln w="9525">
            <a:solidFill>
              <a:schemeClr val="tx1"/>
            </a:solidFill>
            <a:miter lim="800000"/>
            <a:headEnd/>
            <a:tailEnd/>
          </a:ln>
        </p:spPr>
        <p:txBody>
          <a:bodyPr wrap="none" anchor="ctr"/>
          <a:lstStyle/>
          <a:p>
            <a:pPr algn="ctr"/>
            <a:endParaRPr lang="en-US"/>
          </a:p>
        </p:txBody>
      </p:sp>
      <p:sp>
        <p:nvSpPr>
          <p:cNvPr id="58403" name="Rectangle 37"/>
          <p:cNvSpPr>
            <a:spLocks noChangeArrowheads="1"/>
          </p:cNvSpPr>
          <p:nvPr/>
        </p:nvSpPr>
        <p:spPr bwMode="auto">
          <a:xfrm>
            <a:off x="5194300" y="6099175"/>
            <a:ext cx="3144838" cy="376238"/>
          </a:xfrm>
          <a:prstGeom prst="rect">
            <a:avLst/>
          </a:prstGeom>
          <a:solidFill>
            <a:srgbClr val="FDE0BD"/>
          </a:solidFill>
          <a:ln w="9525">
            <a:solidFill>
              <a:schemeClr val="tx1"/>
            </a:solidFill>
            <a:miter lim="800000"/>
            <a:headEnd/>
            <a:tailEnd/>
          </a:ln>
        </p:spPr>
        <p:txBody>
          <a:bodyPr>
            <a:spAutoFit/>
          </a:bodyPr>
          <a:lstStyle/>
          <a:p>
            <a:r>
              <a:rPr lang="en-US" sz="1800"/>
              <a:t>Large variation within groups</a:t>
            </a:r>
            <a:endParaRPr lang="en-US">
              <a:solidFill>
                <a:schemeClr val="folHlink"/>
              </a:solidFill>
            </a:endParaRPr>
          </a:p>
        </p:txBody>
      </p:sp>
      <p:sp>
        <p:nvSpPr>
          <p:cNvPr id="58404" name="Text Box 38"/>
          <p:cNvSpPr txBox="1">
            <a:spLocks noChangeArrowheads="1"/>
          </p:cNvSpPr>
          <p:nvPr/>
        </p:nvSpPr>
        <p:spPr bwMode="auto">
          <a:xfrm>
            <a:off x="839788" y="3594100"/>
            <a:ext cx="476250" cy="457200"/>
          </a:xfrm>
          <a:prstGeom prst="rect">
            <a:avLst/>
          </a:prstGeom>
          <a:noFill/>
          <a:ln w="9525">
            <a:noFill/>
            <a:miter lim="800000"/>
            <a:headEnd/>
            <a:tailEnd/>
          </a:ln>
        </p:spPr>
        <p:txBody>
          <a:bodyPr>
            <a:spAutoFit/>
          </a:bodyPr>
          <a:lstStyle/>
          <a:p>
            <a:pPr>
              <a:spcBef>
                <a:spcPct val="50000"/>
              </a:spcBef>
            </a:pPr>
            <a:r>
              <a:rPr lang="en-US"/>
              <a:t>A</a:t>
            </a:r>
          </a:p>
        </p:txBody>
      </p:sp>
      <p:sp>
        <p:nvSpPr>
          <p:cNvPr id="58405" name="Text Box 39"/>
          <p:cNvSpPr txBox="1">
            <a:spLocks noChangeArrowheads="1"/>
          </p:cNvSpPr>
          <p:nvPr/>
        </p:nvSpPr>
        <p:spPr bwMode="auto">
          <a:xfrm>
            <a:off x="4643438" y="3594100"/>
            <a:ext cx="476250" cy="457200"/>
          </a:xfrm>
          <a:prstGeom prst="rect">
            <a:avLst/>
          </a:prstGeom>
          <a:noFill/>
          <a:ln w="9525">
            <a:noFill/>
            <a:miter lim="800000"/>
            <a:headEnd/>
            <a:tailEnd/>
          </a:ln>
        </p:spPr>
        <p:txBody>
          <a:bodyPr>
            <a:spAutoFit/>
          </a:bodyPr>
          <a:lstStyle/>
          <a:p>
            <a:pPr>
              <a:spcBef>
                <a:spcPct val="50000"/>
              </a:spcBef>
            </a:pPr>
            <a:r>
              <a:rPr lang="en-US"/>
              <a:t>B</a:t>
            </a:r>
          </a:p>
        </p:txBody>
      </p:sp>
      <p:sp>
        <p:nvSpPr>
          <p:cNvPr id="58406" name="Slide Number Placeholder 39"/>
          <p:cNvSpPr>
            <a:spLocks noGrp="1"/>
          </p:cNvSpPr>
          <p:nvPr>
            <p:ph type="sldNum" sz="quarter" idx="11"/>
          </p:nvPr>
        </p:nvSpPr>
        <p:spPr>
          <a:noFill/>
        </p:spPr>
        <p:txBody>
          <a:bodyPr/>
          <a:lstStyle/>
          <a:p>
            <a:r>
              <a:rPr lang="en-US" smtClean="0">
                <a:latin typeface="Arial" charset="0"/>
                <a:cs typeface="Arial" charset="0"/>
              </a:rPr>
              <a:t>Ch. 15-</a:t>
            </a:r>
            <a:fld id="{A7741ED9-10B7-4B8C-BB0E-3D6B0CD4D556}" type="slidenum">
              <a:rPr lang="en-US" smtClean="0">
                <a:latin typeface="Arial" charset="0"/>
                <a:cs typeface="Arial" charset="0"/>
              </a:rPr>
              <a:pPr/>
              <a:t>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wbold-7e">
  <a:themeElements>
    <a:clrScheme name="PrenHall-newbold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newbol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renHall-newbold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newbold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newbold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newbold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newbold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newbold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newbold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1547</TotalTime>
  <Pages>20</Pages>
  <Words>3097</Words>
  <Application>Microsoft Office PowerPoint</Application>
  <PresentationFormat>On-screen Show (4:3)</PresentationFormat>
  <Paragraphs>848</Paragraphs>
  <Slides>60</Slides>
  <Notes>0</Notes>
  <HiddenSlides>0</HiddenSlides>
  <MMClips>0</MMClips>
  <ScaleCrop>false</ScaleCrop>
  <HeadingPairs>
    <vt:vector size="8" baseType="variant">
      <vt:variant>
        <vt:lpstr>Fonts Used</vt:lpstr>
      </vt:variant>
      <vt:variant>
        <vt:i4>6</vt:i4>
      </vt:variant>
      <vt:variant>
        <vt:lpstr>Design Template</vt:lpstr>
      </vt:variant>
      <vt:variant>
        <vt:i4>2</vt:i4>
      </vt:variant>
      <vt:variant>
        <vt:lpstr>Embedded OLE Servers</vt:lpstr>
      </vt:variant>
      <vt:variant>
        <vt:i4>2</vt:i4>
      </vt:variant>
      <vt:variant>
        <vt:lpstr>Slide Titles</vt:lpstr>
      </vt:variant>
      <vt:variant>
        <vt:i4>60</vt:i4>
      </vt:variant>
    </vt:vector>
  </HeadingPairs>
  <TitlesOfParts>
    <vt:vector size="70" baseType="lpstr">
      <vt:lpstr>Arial</vt:lpstr>
      <vt:lpstr>Wingdings</vt:lpstr>
      <vt:lpstr>Symbol</vt:lpstr>
      <vt:lpstr>Times New Roman</vt:lpstr>
      <vt:lpstr>MT Extra</vt:lpstr>
      <vt:lpstr>System</vt:lpstr>
      <vt:lpstr>newbold-7e</vt:lpstr>
      <vt:lpstr>newbold-7e</vt:lpstr>
      <vt:lpstr>Equation</vt:lpstr>
      <vt:lpstr>VISIO</vt:lpstr>
      <vt:lpstr>Slide 1</vt:lpstr>
      <vt:lpstr>Chapter Goals</vt:lpstr>
      <vt:lpstr> Comparison of  Several Population Means</vt:lpstr>
      <vt:lpstr> Comparison of  Several Population Means</vt:lpstr>
      <vt:lpstr>One-Way Analysis of Variance</vt:lpstr>
      <vt:lpstr>Hypotheses of One-Way ANOVA</vt:lpstr>
      <vt:lpstr>One-Way ANOVA </vt:lpstr>
      <vt:lpstr>One-Way ANOVA </vt:lpstr>
      <vt:lpstr>Variability</vt:lpstr>
      <vt:lpstr>Sum of Squares Decomposition</vt:lpstr>
      <vt:lpstr>Sum of Squares Decomposition</vt:lpstr>
      <vt:lpstr>Total Sum of Squares</vt:lpstr>
      <vt:lpstr>Total Sum of Squares</vt:lpstr>
      <vt:lpstr>Within-Group Variation</vt:lpstr>
      <vt:lpstr>Within-Group Variation</vt:lpstr>
      <vt:lpstr>Within-Group Variation</vt:lpstr>
      <vt:lpstr>Between-Group Variation</vt:lpstr>
      <vt:lpstr>Between-Group Variation</vt:lpstr>
      <vt:lpstr>Between-Group Variation</vt:lpstr>
      <vt:lpstr>Obtaining the Mean Squares</vt:lpstr>
      <vt:lpstr>Slide 21</vt:lpstr>
      <vt:lpstr>One-Factor ANOVA F Test Statistic</vt:lpstr>
      <vt:lpstr>Interpreting the F Statistic</vt:lpstr>
      <vt:lpstr>One-Factor ANOVA  F Test Example</vt:lpstr>
      <vt:lpstr>One-Factor ANOVA Example: Scatter Diagram</vt:lpstr>
      <vt:lpstr>One-Factor ANOVA Example Computations</vt:lpstr>
      <vt:lpstr>One-Factor ANOVA Example Solution</vt:lpstr>
      <vt:lpstr>Slide 28</vt:lpstr>
      <vt:lpstr>Multiple Comparisons Between Subgroup Means</vt:lpstr>
      <vt:lpstr>Two Subgroups</vt:lpstr>
      <vt:lpstr>Slide 31</vt:lpstr>
      <vt:lpstr>Slide 32</vt:lpstr>
      <vt:lpstr>Slide 33</vt:lpstr>
      <vt:lpstr>Kruskal-Wallis Test</vt:lpstr>
      <vt:lpstr>Kruskal-Wallis Test Procedure</vt:lpstr>
      <vt:lpstr>Kruskal-Wallis Test Procedure</vt:lpstr>
      <vt:lpstr>Kruskal-Wallis Test Procedure</vt:lpstr>
      <vt:lpstr>Kruskal-Wallis Example</vt:lpstr>
      <vt:lpstr>Kruskal-Wallis Example</vt:lpstr>
      <vt:lpstr>Kruskal-Wallis Example</vt:lpstr>
      <vt:lpstr>Kruskal-Wallis Example</vt:lpstr>
      <vt:lpstr>Two-Way Analysis of Variance</vt:lpstr>
      <vt:lpstr>Two-Way ANOVA</vt:lpstr>
      <vt:lpstr>Randomized Block Design</vt:lpstr>
      <vt:lpstr>Two-Way Notation</vt:lpstr>
      <vt:lpstr>Partition of Total Variation</vt:lpstr>
      <vt:lpstr>Two-Way Sums of Squares</vt:lpstr>
      <vt:lpstr>Two-Way Mean Squares</vt:lpstr>
      <vt:lpstr>Two-Way ANOVA: The F Test Statistic</vt:lpstr>
      <vt:lpstr>General Two-Way Table Format</vt:lpstr>
      <vt:lpstr>More than One  Observation per Cell</vt:lpstr>
      <vt:lpstr>More than One  Observation per Cell</vt:lpstr>
      <vt:lpstr>Sums of Squares with Interaction</vt:lpstr>
      <vt:lpstr>Two-Way Mean Squares  with Interaction</vt:lpstr>
      <vt:lpstr>Two-Way ANOVA: The F Test Statistic</vt:lpstr>
      <vt:lpstr>Two-Way ANOVA Summary Table</vt:lpstr>
      <vt:lpstr>Features of Two-Way  ANOVA  F  Test</vt:lpstr>
      <vt:lpstr>Examples: Interaction vs. No Interaction</vt:lpstr>
      <vt:lpstr>Chapter Summary</vt:lpstr>
      <vt:lpstr>Slide 60</vt:lpstr>
    </vt:vector>
  </TitlesOfParts>
  <Company>University of San Diego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Business and Economics, 7/e</dc:title>
  <dc:subject>Chapter 15</dc:subject>
  <dc:creator>Dirk Yandell</dc:creator>
  <cp:lastModifiedBy>UMURRM2</cp:lastModifiedBy>
  <cp:revision>89</cp:revision>
  <cp:lastPrinted>1998-11-22T23:37:53Z</cp:lastPrinted>
  <dcterms:created xsi:type="dcterms:W3CDTF">2001-03-07T03:02:50Z</dcterms:created>
  <dcterms:modified xsi:type="dcterms:W3CDTF">2012-03-21T18:20:31Z</dcterms:modified>
</cp:coreProperties>
</file>