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1" r:id="rId1"/>
  </p:sldMasterIdLst>
  <p:notesMasterIdLst>
    <p:notesMasterId r:id="rId49"/>
  </p:notesMasterIdLst>
  <p:handoutMasterIdLst>
    <p:handoutMasterId r:id="rId50"/>
  </p:handoutMasterIdLst>
  <p:sldIdLst>
    <p:sldId id="260" r:id="rId2"/>
    <p:sldId id="461" r:id="rId3"/>
    <p:sldId id="463" r:id="rId4"/>
    <p:sldId id="465" r:id="rId5"/>
    <p:sldId id="464" r:id="rId6"/>
    <p:sldId id="466" r:id="rId7"/>
    <p:sldId id="467" r:id="rId8"/>
    <p:sldId id="468" r:id="rId9"/>
    <p:sldId id="469" r:id="rId10"/>
    <p:sldId id="470" r:id="rId11"/>
    <p:sldId id="471" r:id="rId12"/>
    <p:sldId id="473" r:id="rId13"/>
    <p:sldId id="474" r:id="rId14"/>
    <p:sldId id="475" r:id="rId15"/>
    <p:sldId id="476" r:id="rId16"/>
    <p:sldId id="477" r:id="rId17"/>
    <p:sldId id="478" r:id="rId18"/>
    <p:sldId id="557" r:id="rId19"/>
    <p:sldId id="552" r:id="rId20"/>
    <p:sldId id="553" r:id="rId21"/>
    <p:sldId id="554" r:id="rId22"/>
    <p:sldId id="555" r:id="rId23"/>
    <p:sldId id="556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558" r:id="rId32"/>
    <p:sldId id="565" r:id="rId33"/>
    <p:sldId id="566" r:id="rId34"/>
    <p:sldId id="564" r:id="rId35"/>
    <p:sldId id="573" r:id="rId36"/>
    <p:sldId id="567" r:id="rId37"/>
    <p:sldId id="569" r:id="rId38"/>
    <p:sldId id="568" r:id="rId39"/>
    <p:sldId id="495" r:id="rId40"/>
    <p:sldId id="496" r:id="rId41"/>
    <p:sldId id="497" r:id="rId42"/>
    <p:sldId id="498" r:id="rId43"/>
    <p:sldId id="575" r:id="rId44"/>
    <p:sldId id="576" r:id="rId45"/>
    <p:sldId id="577" r:id="rId46"/>
    <p:sldId id="518" r:id="rId47"/>
    <p:sldId id="574" r:id="rId48"/>
  </p:sldIdLst>
  <p:sldSz cx="9144000" cy="6858000" type="screen4x3"/>
  <p:notesSz cx="6858000" cy="9144000"/>
  <p:embeddedFontLst>
    <p:embeddedFont>
      <p:font typeface="Monotype Sorts" charset="2"/>
      <p:regular r:id="rId51"/>
    </p:embeddedFont>
    <p:embeddedFont>
      <p:font typeface="MT Extra" pitchFamily="18" charset="2"/>
      <p:regular r:id="rId5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FDE0BD"/>
    <a:srgbClr val="F983C1"/>
    <a:srgbClr val="99FF33"/>
    <a:srgbClr val="003736"/>
    <a:srgbClr val="FF6600"/>
    <a:srgbClr val="FFCCCC"/>
    <a:srgbClr val="B8FA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 autoAdjust="0"/>
    <p:restoredTop sz="96271" autoAdjust="0"/>
  </p:normalViewPr>
  <p:slideViewPr>
    <p:cSldViewPr>
      <p:cViewPr varScale="1">
        <p:scale>
          <a:sx n="87" d="100"/>
          <a:sy n="87" d="100"/>
        </p:scale>
        <p:origin x="-12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"/>
    </p:cViewPr>
  </p:sorterViewPr>
  <p:notesViewPr>
    <p:cSldViewPr>
      <p:cViewPr>
        <p:scale>
          <a:sx n="66" d="100"/>
          <a:sy n="66" d="100"/>
        </p:scale>
        <p:origin x="-2424" y="-61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4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16		 16-</a:t>
            </a:r>
            <a:fld id="{EB62860D-F7D6-4F40-ABCE-E75A3C07B0FC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09600"/>
            <a:ext cx="38862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16		16-</a:t>
            </a:r>
            <a:fld id="{286EB6C3-7915-4A8F-BF19-977FA8035601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16-</a:t>
            </a:r>
            <a:fld id="{9E786143-EDF8-4B4F-8C76-83506B1D0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16-</a:t>
            </a:r>
            <a:fld id="{4157338C-4851-4970-88FD-8B1A1FA2E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16-</a:t>
            </a:r>
            <a:fld id="{70188349-9E9F-481D-9940-0D050121E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16-</a:t>
            </a:r>
            <a:fld id="{C4368031-6AC2-4E2E-9A24-F89A27D05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16-</a:t>
            </a:r>
            <a:fld id="{BEE188A2-1C5E-43DD-B040-13846EAE9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389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16-</a:t>
            </a:r>
            <a:fld id="{34794FF1-BFDE-4B8E-A9A3-7A0F8AA44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0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2432050"/>
          </a:xfrm>
        </p:spPr>
        <p:txBody>
          <a:bodyPr/>
          <a:lstStyle/>
          <a:p>
            <a:pPr eaLnBrk="1" hangingPunct="1"/>
            <a:r>
              <a:rPr lang="en-US" sz="3500" b="1" smtClean="0"/>
              <a:t>Chapter 16</a:t>
            </a:r>
          </a:p>
          <a:p>
            <a:pPr eaLnBrk="1" hangingPunct="1"/>
            <a:endParaRPr lang="en-US" sz="3500" smtClean="0"/>
          </a:p>
          <a:p>
            <a:pPr eaLnBrk="1" hangingPunct="1"/>
            <a:r>
              <a:rPr lang="en-US" sz="3500" smtClean="0"/>
              <a:t>Time-Series Analysis and Forecasting</a:t>
            </a:r>
          </a:p>
        </p:txBody>
      </p:sp>
      <p:sp>
        <p:nvSpPr>
          <p:cNvPr id="9218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9219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F0B2F580-52F1-41E6-B6ED-F494C20728CC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36563"/>
            <a:ext cx="7046913" cy="762000"/>
          </a:xfrm>
        </p:spPr>
        <p:txBody>
          <a:bodyPr/>
          <a:lstStyle/>
          <a:p>
            <a:pPr eaLnBrk="1" hangingPunct="1"/>
            <a:r>
              <a:rPr lang="en-US" smtClean="0"/>
              <a:t>Irregular Component</a:t>
            </a:r>
          </a:p>
        </p:txBody>
      </p:sp>
      <p:sp>
        <p:nvSpPr>
          <p:cNvPr id="133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Unpredictable, random, “residual” fluctuations</a:t>
            </a:r>
          </a:p>
          <a:p>
            <a:pPr eaLnBrk="1" hangingPunct="1"/>
            <a:r>
              <a:rPr lang="en-US" smtClean="0"/>
              <a:t>Due to random variations of </a:t>
            </a:r>
          </a:p>
          <a:p>
            <a:pPr lvl="1" eaLnBrk="1" hangingPunct="1"/>
            <a:r>
              <a:rPr lang="en-US" smtClean="0"/>
              <a:t>Nature</a:t>
            </a:r>
          </a:p>
          <a:p>
            <a:pPr lvl="1" eaLnBrk="1" hangingPunct="1"/>
            <a:r>
              <a:rPr lang="en-US" smtClean="0"/>
              <a:t>Accidents or unusual events</a:t>
            </a:r>
          </a:p>
          <a:p>
            <a:pPr eaLnBrk="1" hangingPunct="1"/>
            <a:r>
              <a:rPr lang="en-US" smtClean="0"/>
              <a:t>“Noise” in the time series</a:t>
            </a:r>
          </a:p>
        </p:txBody>
      </p:sp>
      <p:graphicFrame>
        <p:nvGraphicFramePr>
          <p:cNvPr id="13325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50075" y="4306888"/>
          <a:ext cx="1185863" cy="792162"/>
        </p:xfrm>
        <a:graphic>
          <a:graphicData uri="http://schemas.openxmlformats.org/presentationml/2006/ole">
            <p:oleObj spid="_x0000_s13325" name="Clip" r:id="rId3" imgW="2527300" imgH="1233488" progId="">
              <p:embed/>
            </p:oleObj>
          </a:graphicData>
        </a:graphic>
      </p:graphicFrame>
      <p:sp>
        <p:nvSpPr>
          <p:cNvPr id="13328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4398D322-9EA2-447D-A324-EE7422C4668F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4" name="Rectangle 3"/>
          <p:cNvSpPr txBox="1">
            <a:spLocks noChangeArrowheads="1"/>
          </p:cNvSpPr>
          <p:nvPr/>
        </p:nvSpPr>
        <p:spPr bwMode="auto">
          <a:xfrm>
            <a:off x="292100" y="2916238"/>
            <a:ext cx="3651250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Additive Model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400"/>
          </a:p>
        </p:txBody>
      </p:sp>
      <p:sp>
        <p:nvSpPr>
          <p:cNvPr id="14365" name="Rectangle 3"/>
          <p:cNvSpPr txBox="1">
            <a:spLocks noChangeArrowheads="1"/>
          </p:cNvSpPr>
          <p:nvPr/>
        </p:nvSpPr>
        <p:spPr bwMode="auto">
          <a:xfrm>
            <a:off x="4687888" y="2916238"/>
            <a:ext cx="3322637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Multiplicative model (linear in log form)</a:t>
            </a:r>
          </a:p>
        </p:txBody>
      </p:sp>
      <p:sp>
        <p:nvSpPr>
          <p:cNvPr id="143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430213"/>
            <a:ext cx="7793037" cy="773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Time-Series Component Analysis</a:t>
            </a:r>
          </a:p>
        </p:txBody>
      </p:sp>
      <p:sp>
        <p:nvSpPr>
          <p:cNvPr id="143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63688"/>
            <a:ext cx="8077200" cy="4837112"/>
          </a:xfrm>
        </p:spPr>
        <p:txBody>
          <a:bodyPr/>
          <a:lstStyle/>
          <a:p>
            <a:pPr eaLnBrk="1" hangingPunct="1"/>
            <a:r>
              <a:rPr lang="en-US" sz="2400" smtClean="0"/>
              <a:t>Used primarily for forecasting</a:t>
            </a:r>
          </a:p>
          <a:p>
            <a:pPr eaLnBrk="1" hangingPunct="1"/>
            <a:r>
              <a:rPr lang="en-US" sz="2400" smtClean="0"/>
              <a:t>Observed value in time series is the sum or product of components</a:t>
            </a:r>
          </a:p>
        </p:txBody>
      </p:sp>
      <p:sp>
        <p:nvSpPr>
          <p:cNvPr id="14368" name="Rectangle 4"/>
          <p:cNvSpPr>
            <a:spLocks noChangeArrowheads="1"/>
          </p:cNvSpPr>
          <p:nvPr/>
        </p:nvSpPr>
        <p:spPr bwMode="auto">
          <a:xfrm>
            <a:off x="1574800" y="4892675"/>
            <a:ext cx="5849938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where	X</a:t>
            </a:r>
            <a:r>
              <a:rPr lang="en-US" sz="1800" baseline="-25000"/>
              <a:t>t</a:t>
            </a:r>
            <a:r>
              <a:rPr lang="en-US" sz="1800"/>
              <a:t> = value of the time series at time 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	T</a:t>
            </a:r>
            <a:r>
              <a:rPr lang="en-US" sz="1800" baseline="-25000"/>
              <a:t>t</a:t>
            </a:r>
            <a:r>
              <a:rPr lang="en-US" sz="1800"/>
              <a:t> = Trend component at period 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	S</a:t>
            </a:r>
            <a:r>
              <a:rPr lang="en-US" sz="1800" baseline="-25000"/>
              <a:t>t</a:t>
            </a:r>
            <a:r>
              <a:rPr lang="en-US" sz="1800"/>
              <a:t> = Seasonality component for period 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	C</a:t>
            </a:r>
            <a:r>
              <a:rPr lang="en-US" sz="1800" baseline="-25000"/>
              <a:t>t</a:t>
            </a:r>
            <a:r>
              <a:rPr lang="en-US" sz="1800"/>
              <a:t> = Cyclical component at time 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	 I</a:t>
            </a:r>
            <a:r>
              <a:rPr lang="en-US" sz="1800" baseline="-25000"/>
              <a:t>t</a:t>
            </a:r>
            <a:r>
              <a:rPr lang="en-US" sz="1800"/>
              <a:t> = Irregular (random) component for period t</a:t>
            </a:r>
            <a:endParaRPr lang="en-US" sz="2000"/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292100" y="3811588"/>
          <a:ext cx="3687763" cy="644525"/>
        </p:xfrm>
        <a:graphic>
          <a:graphicData uri="http://schemas.openxmlformats.org/presentationml/2006/ole">
            <p:oleObj spid="_x0000_s14362" name="Equation" r:id="rId3" imgW="1269720" imgH="228600" progId="Equation.3">
              <p:embed/>
            </p:oleObj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5248275" y="3811588"/>
          <a:ext cx="2395538" cy="644525"/>
        </p:xfrm>
        <a:graphic>
          <a:graphicData uri="http://schemas.openxmlformats.org/presentationml/2006/ole">
            <p:oleObj spid="_x0000_s14363" name="Equation" r:id="rId4" imgW="825500" imgH="228600" progId="Equation.3">
              <p:embed/>
            </p:oleObj>
          </a:graphicData>
        </a:graphic>
      </p:graphicFrame>
      <p:sp>
        <p:nvSpPr>
          <p:cNvPr id="14369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37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98E97DAC-D382-4C47-A9E3-E181B08119E7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14371" name="Straight Connector 2"/>
          <p:cNvCxnSpPr>
            <a:cxnSpLocks noChangeShapeType="1"/>
          </p:cNvCxnSpPr>
          <p:nvPr/>
        </p:nvCxnSpPr>
        <p:spPr bwMode="auto">
          <a:xfrm>
            <a:off x="4389438" y="2843213"/>
            <a:ext cx="0" cy="19383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1398588" y="3941763"/>
            <a:ext cx="7086600" cy="14255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>
          <a:xfrm>
            <a:off x="1468438" y="2095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Moving Averages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8486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Calculate moving averages to get an overall impression of the pattern of movement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smooths out the irregular component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  Moving Average: 	averages of a designated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			number of consecutive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			time-series values</a:t>
            </a:r>
          </a:p>
        </p:txBody>
      </p:sp>
      <p:sp>
        <p:nvSpPr>
          <p:cNvPr id="62468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246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26D1F285-D70A-4774-9830-C530B772BD5D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2470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(2m+1)-Point Moving Average</a:t>
            </a:r>
          </a:p>
        </p:txBody>
      </p:sp>
      <p:sp>
        <p:nvSpPr>
          <p:cNvPr id="153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7620000" cy="3962400"/>
          </a:xfrm>
        </p:spPr>
        <p:txBody>
          <a:bodyPr/>
          <a:lstStyle/>
          <a:p>
            <a:pPr eaLnBrk="1" hangingPunct="1"/>
            <a:r>
              <a:rPr lang="en-US" smtClean="0"/>
              <a:t>A series of arithmetic means over time</a:t>
            </a:r>
          </a:p>
          <a:p>
            <a:pPr eaLnBrk="1" hangingPunct="1"/>
            <a:r>
              <a:rPr lang="en-US" smtClean="0"/>
              <a:t>Result depends upon choice of  m  (the number of data values in each average) </a:t>
            </a:r>
          </a:p>
          <a:p>
            <a:pPr eaLnBrk="1" hangingPunct="1"/>
            <a:r>
              <a:rPr lang="en-US" smtClean="0"/>
              <a:t>Examples:  </a:t>
            </a:r>
          </a:p>
          <a:p>
            <a:pPr lvl="1" eaLnBrk="1" hangingPunct="1"/>
            <a:r>
              <a:rPr lang="en-US" smtClean="0"/>
              <a:t>For a 5 year moving average, m = 2</a:t>
            </a:r>
          </a:p>
          <a:p>
            <a:pPr lvl="1" eaLnBrk="1" hangingPunct="1"/>
            <a:r>
              <a:rPr lang="en-US" smtClean="0"/>
              <a:t>For a 7 year moving average, m = 3</a:t>
            </a:r>
          </a:p>
          <a:p>
            <a:pPr lvl="1" eaLnBrk="1" hangingPunct="1"/>
            <a:r>
              <a:rPr lang="en-US" smtClean="0"/>
              <a:t>Etc.</a:t>
            </a:r>
          </a:p>
          <a:p>
            <a:pPr eaLnBrk="1" hangingPunct="1"/>
            <a:r>
              <a:rPr lang="en-US" smtClean="0"/>
              <a:t>Replace each  x</a:t>
            </a:r>
            <a:r>
              <a:rPr lang="en-US" baseline="-25000" smtClean="0"/>
              <a:t>t</a:t>
            </a:r>
            <a:r>
              <a:rPr lang="en-US" smtClean="0"/>
              <a:t>  with 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462213" y="5659438"/>
          <a:ext cx="5426075" cy="809625"/>
        </p:xfrm>
        <a:graphic>
          <a:graphicData uri="http://schemas.openxmlformats.org/presentationml/2006/ole">
            <p:oleObj spid="_x0000_s15373" name="Equation" r:id="rId3" imgW="95585400" imgH="14201640" progId="Equation.3">
              <p:embed/>
            </p:oleObj>
          </a:graphicData>
        </a:graphic>
      </p:graphicFrame>
      <p:sp>
        <p:nvSpPr>
          <p:cNvPr id="15376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37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56098075-6BF7-4075-BB9E-CDEC18D45F38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Moving Averages</a:t>
            </a:r>
          </a:p>
        </p:txBody>
      </p:sp>
      <p:sp>
        <p:nvSpPr>
          <p:cNvPr id="164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44958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FF"/>
                </a:solidFill>
              </a:rPr>
              <a:t>Example: </a:t>
            </a:r>
            <a:r>
              <a:rPr lang="en-US" sz="2400" smtClean="0"/>
              <a:t>Five-year moving average 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First average: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sz="2000" smtClean="0"/>
          </a:p>
          <a:p>
            <a:pPr lvl="1" eaLnBrk="1" hangingPunct="1"/>
            <a:r>
              <a:rPr lang="en-US" smtClean="0"/>
              <a:t>Second average: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etc.</a:t>
            </a:r>
          </a:p>
        </p:txBody>
      </p:sp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3148013" y="2743200"/>
          <a:ext cx="3984625" cy="936625"/>
        </p:xfrm>
        <a:graphic>
          <a:graphicData uri="http://schemas.openxmlformats.org/presentationml/2006/ole">
            <p:oleObj spid="_x0000_s16420" name="Equation" r:id="rId3" imgW="1676160" imgH="393480" progId="Equation.3">
              <p:embed/>
            </p:oleObj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3122613" y="4513263"/>
          <a:ext cx="4005262" cy="927100"/>
        </p:xfrm>
        <a:graphic>
          <a:graphicData uri="http://schemas.openxmlformats.org/presentationml/2006/ole">
            <p:oleObj spid="_x0000_s16421" name="Equation" r:id="rId4" imgW="1701720" imgH="393480" progId="Equation.3">
              <p:embed/>
            </p:oleObj>
          </a:graphicData>
        </a:graphic>
      </p:graphicFrame>
      <p:sp>
        <p:nvSpPr>
          <p:cNvPr id="16424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2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715E0B95-F4F6-4946-90AD-9A84D336B295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Example: Annual Data</a:t>
            </a:r>
          </a:p>
        </p:txBody>
      </p:sp>
      <p:sp>
        <p:nvSpPr>
          <p:cNvPr id="49154" name="Rectangle 17"/>
          <p:cNvSpPr>
            <a:spLocks noGrp="1" noChangeArrowheads="1"/>
          </p:cNvSpPr>
          <p:nvPr>
            <p:ph idx="1"/>
          </p:nvPr>
        </p:nvSpPr>
        <p:spPr>
          <a:xfrm>
            <a:off x="8458200" y="2971800"/>
            <a:ext cx="45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…</a:t>
            </a:r>
          </a:p>
        </p:txBody>
      </p:sp>
      <p:graphicFrame>
        <p:nvGraphicFramePr>
          <p:cNvPr id="288771" name="Group 3"/>
          <p:cNvGraphicFramePr>
            <a:graphicFrameLocks noGrp="1"/>
          </p:cNvGraphicFramePr>
          <p:nvPr/>
        </p:nvGraphicFramePr>
        <p:xfrm>
          <a:off x="457200" y="1828800"/>
          <a:ext cx="2057400" cy="44069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etc…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etc…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66" name="Object 16"/>
          <p:cNvGraphicFramePr>
            <a:graphicFrameLocks noChangeAspect="1"/>
          </p:cNvGraphicFramePr>
          <p:nvPr/>
        </p:nvGraphicFramePr>
        <p:xfrm>
          <a:off x="3429000" y="1752600"/>
          <a:ext cx="5295900" cy="3981450"/>
        </p:xfrm>
        <a:graphic>
          <a:graphicData uri="http://schemas.openxmlformats.org/presentationml/2006/ole">
            <p:oleObj spid="_x0000_s49166" r:id="rId3" imgW="5291787" imgH="3981033" progId="Excel.Chart.8">
              <p:embed/>
            </p:oleObj>
          </a:graphicData>
        </a:graphic>
      </p:graphicFrame>
      <p:sp>
        <p:nvSpPr>
          <p:cNvPr id="49167" name="Rectangle 18"/>
          <p:cNvSpPr>
            <a:spLocks noChangeArrowheads="1"/>
          </p:cNvSpPr>
          <p:nvPr/>
        </p:nvSpPr>
        <p:spPr bwMode="auto">
          <a:xfrm>
            <a:off x="8458200" y="4572000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/>
              <a:t>…</a:t>
            </a:r>
          </a:p>
        </p:txBody>
      </p:sp>
      <p:sp>
        <p:nvSpPr>
          <p:cNvPr id="49168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6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8D18DE22-D589-4BD1-96D0-D95BD5B65992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Moving Averages</a:t>
            </a:r>
          </a:p>
        </p:txBody>
      </p:sp>
      <p:sp>
        <p:nvSpPr>
          <p:cNvPr id="18448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5715000"/>
            <a:ext cx="58674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Each moving average is for a consecutive block of  (2m+1)  years</a:t>
            </a:r>
          </a:p>
        </p:txBody>
      </p:sp>
      <p:graphicFrame>
        <p:nvGraphicFramePr>
          <p:cNvPr id="289796" name="Group 4"/>
          <p:cNvGraphicFramePr>
            <a:graphicFrameLocks noGrp="1"/>
          </p:cNvGraphicFramePr>
          <p:nvPr/>
        </p:nvGraphicFramePr>
        <p:xfrm>
          <a:off x="228600" y="2057400"/>
          <a:ext cx="2133600" cy="44196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>
                        <a:alpha val="50000"/>
                      </a:srgb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831" name="Group 39"/>
          <p:cNvGraphicFramePr>
            <a:graphicFrameLocks noGrp="1"/>
          </p:cNvGraphicFramePr>
          <p:nvPr/>
        </p:nvGraphicFramePr>
        <p:xfrm>
          <a:off x="3276600" y="1600200"/>
          <a:ext cx="2514600" cy="3840163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 Year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5-Year Moving Average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18505" name="Rectangle 66"/>
          <p:cNvSpPr>
            <a:spLocks noChangeArrowheads="1"/>
          </p:cNvSpPr>
          <p:nvPr/>
        </p:nvSpPr>
        <p:spPr bwMode="auto">
          <a:xfrm>
            <a:off x="304800" y="2438400"/>
            <a:ext cx="2209800" cy="1828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6" name="Rectangle 67"/>
          <p:cNvSpPr>
            <a:spLocks noChangeArrowheads="1"/>
          </p:cNvSpPr>
          <p:nvPr/>
        </p:nvSpPr>
        <p:spPr bwMode="auto">
          <a:xfrm>
            <a:off x="457200" y="2819400"/>
            <a:ext cx="2209800" cy="1828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18507" name="Rectangle 68"/>
          <p:cNvSpPr>
            <a:spLocks noChangeArrowheads="1"/>
          </p:cNvSpPr>
          <p:nvPr/>
        </p:nvSpPr>
        <p:spPr bwMode="auto">
          <a:xfrm>
            <a:off x="609600" y="3200400"/>
            <a:ext cx="2209800" cy="1828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508" name="Line 69"/>
          <p:cNvSpPr>
            <a:spLocks noChangeShapeType="1"/>
          </p:cNvSpPr>
          <p:nvPr/>
        </p:nvSpPr>
        <p:spPr bwMode="auto">
          <a:xfrm>
            <a:off x="2514600" y="2667000"/>
            <a:ext cx="11430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9" name="Line 70"/>
          <p:cNvSpPr>
            <a:spLocks noChangeShapeType="1"/>
          </p:cNvSpPr>
          <p:nvPr/>
        </p:nvSpPr>
        <p:spPr bwMode="auto">
          <a:xfrm>
            <a:off x="2667000" y="3048000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0" name="Line 71"/>
          <p:cNvSpPr>
            <a:spLocks noChangeShapeType="1"/>
          </p:cNvSpPr>
          <p:nvPr/>
        </p:nvSpPr>
        <p:spPr bwMode="auto">
          <a:xfrm>
            <a:off x="2819400" y="3429000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1" name="Line 73"/>
          <p:cNvSpPr>
            <a:spLocks noChangeShapeType="1"/>
          </p:cNvSpPr>
          <p:nvPr/>
        </p:nvSpPr>
        <p:spPr bwMode="auto">
          <a:xfrm>
            <a:off x="5562600" y="2667000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2" name="Rectangle 74"/>
          <p:cNvSpPr>
            <a:spLocks noChangeArrowheads="1"/>
          </p:cNvSpPr>
          <p:nvPr/>
        </p:nvSpPr>
        <p:spPr bwMode="auto">
          <a:xfrm>
            <a:off x="3657600" y="2514600"/>
            <a:ext cx="19050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046788" y="2382838"/>
          <a:ext cx="3021012" cy="608012"/>
        </p:xfrm>
        <a:graphic>
          <a:graphicData uri="http://schemas.openxmlformats.org/presentationml/2006/ole">
            <p:oleObj spid="_x0000_s18446" name="Equation" r:id="rId3" imgW="1955800" imgH="393700" progId="Equation.3">
              <p:embed/>
            </p:oleObj>
          </a:graphicData>
        </a:graphic>
      </p:graphicFrame>
      <p:sp>
        <p:nvSpPr>
          <p:cNvPr id="18513" name="Rectangle 76"/>
          <p:cNvSpPr>
            <a:spLocks noChangeArrowheads="1"/>
          </p:cNvSpPr>
          <p:nvPr/>
        </p:nvSpPr>
        <p:spPr bwMode="auto">
          <a:xfrm>
            <a:off x="6019800" y="2133600"/>
            <a:ext cx="3048000" cy="107632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4" name="Text Box 77"/>
          <p:cNvSpPr txBox="1">
            <a:spLocks noChangeArrowheads="1"/>
          </p:cNvSpPr>
          <p:nvPr/>
        </p:nvSpPr>
        <p:spPr bwMode="auto">
          <a:xfrm>
            <a:off x="25146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etc…</a:t>
            </a:r>
          </a:p>
        </p:txBody>
      </p:sp>
      <p:sp>
        <p:nvSpPr>
          <p:cNvPr id="18515" name="Rectangle 78"/>
          <p:cNvSpPr>
            <a:spLocks noChangeArrowheads="1"/>
          </p:cNvSpPr>
          <p:nvPr/>
        </p:nvSpPr>
        <p:spPr bwMode="auto">
          <a:xfrm>
            <a:off x="609600" y="1563688"/>
            <a:ext cx="2011363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Let m = 2</a:t>
            </a:r>
          </a:p>
        </p:txBody>
      </p:sp>
      <p:sp>
        <p:nvSpPr>
          <p:cNvPr id="18516" name="Footer Placeholder 2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517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76FAED26-A7CF-4714-A8BF-5C79FDFE9134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Annual vs. Moving Average </a:t>
            </a:r>
          </a:p>
        </p:txBody>
      </p:sp>
      <p:sp>
        <p:nvSpPr>
          <p:cNvPr id="5325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2819400" cy="2362200"/>
          </a:xfrm>
        </p:spPr>
        <p:txBody>
          <a:bodyPr/>
          <a:lstStyle/>
          <a:p>
            <a:pPr eaLnBrk="1" hangingPunct="1"/>
            <a:r>
              <a:rPr lang="en-US" sz="2400" smtClean="0"/>
              <a:t>The 5-year moving average smoothes the data and shows the underlying trend</a:t>
            </a: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2971800" y="1960563"/>
          <a:ext cx="5867400" cy="4413250"/>
        </p:xfrm>
        <a:graphic>
          <a:graphicData uri="http://schemas.openxmlformats.org/presentationml/2006/ole">
            <p:oleObj spid="_x0000_s53251" r:id="rId3" imgW="5864860" imgH="4413887" progId="Excel.Chart.8">
              <p:embed/>
            </p:oleObj>
          </a:graphicData>
        </a:graphic>
      </p:graphicFrame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325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3FE604CF-8991-4C41-83BA-4116D069E743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Centered Moving Averages</a:t>
            </a:r>
          </a:p>
        </p:txBody>
      </p:sp>
      <p:sp>
        <p:nvSpPr>
          <p:cNvPr id="20511" name="Rectangle 3"/>
          <p:cNvSpPr>
            <a:spLocks noGrp="1" noChangeArrowheads="1"/>
          </p:cNvSpPr>
          <p:nvPr>
            <p:ph idx="1"/>
          </p:nvPr>
        </p:nvSpPr>
        <p:spPr>
          <a:xfrm>
            <a:off x="1060450" y="1490663"/>
            <a:ext cx="7645400" cy="4827587"/>
          </a:xfrm>
        </p:spPr>
        <p:txBody>
          <a:bodyPr/>
          <a:lstStyle/>
          <a:p>
            <a:pPr marL="371475" indent="-371475" eaLnBrk="1" hangingPunct="1"/>
            <a:r>
              <a:rPr lang="en-US" sz="2400" smtClean="0">
                <a:sym typeface="Symbol" pitchFamily="18" charset="2"/>
              </a:rPr>
              <a:t>Let the time series have period  s, where  s  is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even</a:t>
            </a:r>
            <a:r>
              <a:rPr lang="en-US" sz="2400" smtClean="0">
                <a:sym typeface="Symbol" pitchFamily="18" charset="2"/>
              </a:rPr>
              <a:t> number  </a:t>
            </a:r>
          </a:p>
          <a:p>
            <a:pPr marL="755650" lvl="1" indent="-330200" eaLnBrk="1" hangingPunct="1"/>
            <a:r>
              <a:rPr lang="en-US" sz="2000" smtClean="0">
                <a:sym typeface="Symbol" pitchFamily="18" charset="2"/>
              </a:rPr>
              <a:t>i.e.,  s = 4  for quarterly data and  s = 12  for monthly data</a:t>
            </a:r>
          </a:p>
          <a:p>
            <a:pPr marL="371475" indent="-371475" eaLnBrk="1" hangingPunct="1"/>
            <a:r>
              <a:rPr lang="en-US" sz="2400" smtClean="0">
                <a:sym typeface="Symbol" pitchFamily="18" charset="2"/>
              </a:rPr>
              <a:t>To obtain 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centered s-point moving average</a:t>
            </a:r>
            <a:r>
              <a:rPr lang="en-US" sz="2400" smtClean="0">
                <a:sym typeface="Symbol" pitchFamily="18" charset="2"/>
              </a:rPr>
              <a:t> series X</a:t>
            </a:r>
            <a:r>
              <a:rPr lang="en-US" sz="2400" baseline="-25000" smtClean="0">
                <a:sym typeface="Symbol" pitchFamily="18" charset="2"/>
              </a:rPr>
              <a:t>t</a:t>
            </a:r>
            <a:r>
              <a:rPr lang="en-US" sz="2400" baseline="30000" smtClean="0">
                <a:sym typeface="Symbol" pitchFamily="18" charset="2"/>
              </a:rPr>
              <a:t>*:</a:t>
            </a:r>
            <a:endParaRPr lang="en-US" sz="2400" smtClean="0">
              <a:sym typeface="Symbol" pitchFamily="18" charset="2"/>
            </a:endParaRPr>
          </a:p>
          <a:p>
            <a:pPr marL="755650" lvl="1" indent="-330200" eaLnBrk="1" hangingPunct="1"/>
            <a:r>
              <a:rPr lang="en-US" sz="2000" smtClean="0">
                <a:sym typeface="Symbol" pitchFamily="18" charset="2"/>
              </a:rPr>
              <a:t>Form the s-point moving averages</a:t>
            </a:r>
          </a:p>
          <a:p>
            <a:pPr marL="755650" lvl="1" indent="-330200" eaLnBrk="1" hangingPunct="1"/>
            <a:endParaRPr lang="en-US" sz="800" smtClean="0">
              <a:sym typeface="Symbol" pitchFamily="18" charset="2"/>
            </a:endParaRPr>
          </a:p>
          <a:p>
            <a:pPr marL="755650" lvl="1" indent="-330200" eaLnBrk="1" hangingPunct="1"/>
            <a:endParaRPr lang="en-US" smtClean="0">
              <a:sym typeface="Symbol" pitchFamily="18" charset="2"/>
            </a:endParaRPr>
          </a:p>
          <a:p>
            <a:pPr marL="755650" lvl="1" indent="-330200" eaLnBrk="1" hangingPunct="1"/>
            <a:endParaRPr lang="en-US" sz="2000" smtClean="0">
              <a:sym typeface="Symbol" pitchFamily="18" charset="2"/>
            </a:endParaRPr>
          </a:p>
          <a:p>
            <a:pPr marL="755650" lvl="1" indent="-330200" eaLnBrk="1" hangingPunct="1"/>
            <a:endParaRPr lang="en-US" sz="2000" smtClean="0">
              <a:sym typeface="Symbol" pitchFamily="18" charset="2"/>
            </a:endParaRPr>
          </a:p>
          <a:p>
            <a:pPr marL="755650" lvl="1" indent="-330200" eaLnBrk="1" hangingPunct="1"/>
            <a:r>
              <a:rPr lang="en-US" sz="2000" smtClean="0">
                <a:sym typeface="Symbol" pitchFamily="18" charset="2"/>
              </a:rPr>
              <a:t>Form the centered s-point moving averages</a:t>
            </a:r>
          </a:p>
        </p:txBody>
      </p:sp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2836863" y="3921125"/>
          <a:ext cx="5356225" cy="1112838"/>
        </p:xfrm>
        <a:graphic>
          <a:graphicData uri="http://schemas.openxmlformats.org/presentationml/2006/ole">
            <p:oleObj spid="_x0000_s20508" name="Equation" r:id="rId3" imgW="3060360" imgH="634680" progId="Equation.3">
              <p:embed/>
            </p:oleObj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2835275" y="5638800"/>
          <a:ext cx="5156200" cy="733425"/>
        </p:xfrm>
        <a:graphic>
          <a:graphicData uri="http://schemas.openxmlformats.org/presentationml/2006/ole">
            <p:oleObj spid="_x0000_s20509" name="Equation" r:id="rId4" imgW="2946240" imgH="419040" progId="Equation.3">
              <p:embed/>
            </p:oleObj>
          </a:graphicData>
        </a:graphic>
      </p:graphicFrame>
      <p:sp>
        <p:nvSpPr>
          <p:cNvPr id="20512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51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BA1EA344-50E0-4F22-8E11-D08C2071D461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Centered Moving Averages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133475" y="1454150"/>
            <a:ext cx="6629400" cy="1282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Used when an even number of values is used in the moving average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Average periods of 2.5 or 3.5 don’t match the original periods, so we average two consecutive moving averages to get </a:t>
            </a:r>
            <a:r>
              <a:rPr lang="en-US" sz="1800" smtClean="0">
                <a:solidFill>
                  <a:srgbClr val="0000FF"/>
                </a:solidFill>
              </a:rPr>
              <a:t>centered moving averages</a:t>
            </a:r>
          </a:p>
        </p:txBody>
      </p:sp>
      <p:graphicFrame>
        <p:nvGraphicFramePr>
          <p:cNvPr id="371776" name="Group 64"/>
          <p:cNvGraphicFramePr>
            <a:graphicFrameLocks noGrp="1"/>
          </p:cNvGraphicFramePr>
          <p:nvPr/>
        </p:nvGraphicFramePr>
        <p:xfrm>
          <a:off x="1447800" y="2774950"/>
          <a:ext cx="2514600" cy="3840163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 Period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4-Quarter Moving Average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28.75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37.50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38.75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1777" name="Group 65"/>
          <p:cNvGraphicFramePr>
            <a:graphicFrameLocks noGrp="1"/>
          </p:cNvGraphicFramePr>
          <p:nvPr/>
        </p:nvGraphicFramePr>
        <p:xfrm>
          <a:off x="4572000" y="2809875"/>
          <a:ext cx="2514600" cy="3475038"/>
        </p:xfrm>
        <a:graphic>
          <a:graphicData uri="http://schemas.openxmlformats.org/drawingml/2006/table">
            <a:tbl>
              <a:tblPr/>
              <a:tblGrid>
                <a:gridCol w="1219200"/>
                <a:gridCol w="12954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Centered Period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Centered Moving Average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36.25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38.13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40.13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56371" name="Rectangle 56"/>
          <p:cNvSpPr>
            <a:spLocks noChangeArrowheads="1"/>
          </p:cNvSpPr>
          <p:nvPr/>
        </p:nvSpPr>
        <p:spPr bwMode="auto">
          <a:xfrm>
            <a:off x="1676400" y="3689350"/>
            <a:ext cx="2438400" cy="685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72" name="Rectangle 57"/>
          <p:cNvSpPr>
            <a:spLocks noChangeArrowheads="1"/>
          </p:cNvSpPr>
          <p:nvPr/>
        </p:nvSpPr>
        <p:spPr bwMode="auto">
          <a:xfrm>
            <a:off x="1828800" y="4070350"/>
            <a:ext cx="2438400" cy="685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73" name="Line 58"/>
          <p:cNvSpPr>
            <a:spLocks noChangeShapeType="1"/>
          </p:cNvSpPr>
          <p:nvPr/>
        </p:nvSpPr>
        <p:spPr bwMode="auto">
          <a:xfrm>
            <a:off x="4114800" y="391795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74" name="Line 59"/>
          <p:cNvSpPr>
            <a:spLocks noChangeShapeType="1"/>
          </p:cNvSpPr>
          <p:nvPr/>
        </p:nvSpPr>
        <p:spPr bwMode="auto">
          <a:xfrm>
            <a:off x="4267200" y="4298950"/>
            <a:ext cx="1219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75" name="Text Box 60"/>
          <p:cNvSpPr txBox="1">
            <a:spLocks noChangeArrowheads="1"/>
          </p:cNvSpPr>
          <p:nvPr/>
        </p:nvSpPr>
        <p:spPr bwMode="auto">
          <a:xfrm>
            <a:off x="3962400" y="48323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etc…</a:t>
            </a:r>
          </a:p>
        </p:txBody>
      </p:sp>
      <p:sp>
        <p:nvSpPr>
          <p:cNvPr id="56376" name="Footer Placeholder 1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6377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756EEDB7-C43C-419E-90AA-7686BC6F3B49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8077200" cy="3133725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sz="2400" b="1" smtClean="0"/>
              <a:t>After completing this chapter, you should be able to:</a:t>
            </a:r>
            <a:r>
              <a:rPr lang="en-US" sz="200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smtClean="0"/>
              <a:t>Identify the trend, seasonality, cyclical, and irregular components in a time series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smtClean="0"/>
              <a:t>Use smoothing-based forecasting models, including moving average and exponential smoothing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smtClean="0"/>
              <a:t>Apply autoregressive models and autoregressive integrated moving average models</a:t>
            </a:r>
          </a:p>
        </p:txBody>
      </p:sp>
      <p:sp>
        <p:nvSpPr>
          <p:cNvPr id="10243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B9557E20-FE87-4BEC-86E8-232CCA4C82F1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93700"/>
            <a:ext cx="7793038" cy="806450"/>
          </a:xfrm>
        </p:spPr>
        <p:txBody>
          <a:bodyPr/>
          <a:lstStyle/>
          <a:p>
            <a:pPr eaLnBrk="1" hangingPunct="1"/>
            <a:r>
              <a:rPr lang="en-US" smtClean="0"/>
              <a:t>Seasonal Index Method</a:t>
            </a:r>
          </a:p>
        </p:txBody>
      </p:sp>
      <p:sp>
        <p:nvSpPr>
          <p:cNvPr id="2152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36713"/>
            <a:ext cx="8077200" cy="3086100"/>
          </a:xfrm>
        </p:spPr>
        <p:txBody>
          <a:bodyPr/>
          <a:lstStyle/>
          <a:p>
            <a:pPr eaLnBrk="1" hangingPunct="1"/>
            <a:r>
              <a:rPr lang="en-US" smtClean="0"/>
              <a:t>Goal: estimate the  seasonal impact</a:t>
            </a:r>
          </a:p>
          <a:p>
            <a:r>
              <a:rPr lang="en-US" smtClean="0"/>
              <a:t>Assume a stable seasonal pattern over time</a:t>
            </a:r>
          </a:p>
          <a:p>
            <a:pPr lvl="1"/>
            <a:r>
              <a:rPr lang="en-US" smtClean="0"/>
              <a:t>For any month or quarter in each year, the effect of seasonality is to increase or decrease the series by the same percentage</a:t>
            </a:r>
          </a:p>
          <a:p>
            <a:pPr eaLnBrk="1" hangingPunct="1"/>
            <a:r>
              <a:rPr lang="en-US" smtClean="0"/>
              <a:t>Divide the actual sales value by the centered moving average for that period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3621088" y="4856163"/>
          <a:ext cx="1592262" cy="1462087"/>
        </p:xfrm>
        <a:graphic>
          <a:graphicData uri="http://schemas.openxmlformats.org/presentationml/2006/ole">
            <p:oleObj spid="_x0000_s21518" name="Equation" r:id="rId3" imgW="469696" imgH="431613" progId="Equation.3">
              <p:embed/>
            </p:oleObj>
          </a:graphicData>
        </a:graphic>
      </p:graphicFrame>
      <p:sp>
        <p:nvSpPr>
          <p:cNvPr id="21521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2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5D2794B0-43E8-47B9-B6EA-5C5384AF195B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a Seasonal Index</a:t>
            </a:r>
          </a:p>
        </p:txBody>
      </p:sp>
      <p:graphicFrame>
        <p:nvGraphicFramePr>
          <p:cNvPr id="373788" name="Group 28"/>
          <p:cNvGraphicFramePr>
            <a:graphicFrameLocks noGrp="1"/>
          </p:cNvGraphicFramePr>
          <p:nvPr/>
        </p:nvGraphicFramePr>
        <p:xfrm>
          <a:off x="414338" y="1600200"/>
          <a:ext cx="4953000" cy="4956175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447800"/>
                <a:gridCol w="14478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Quarter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Centered Moving Average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Ratio-to-Moving Average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29.88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32.00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34.00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36.25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38.13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39.00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40.13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etc…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…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83.7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84.4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94.1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132.4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86.5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94.9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92.2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etc…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22561" name="Rectangle 24"/>
          <p:cNvSpPr>
            <a:spLocks noChangeArrowheads="1"/>
          </p:cNvSpPr>
          <p:nvPr/>
        </p:nvSpPr>
        <p:spPr bwMode="auto">
          <a:xfrm>
            <a:off x="1709738" y="3209925"/>
            <a:ext cx="3352800" cy="304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2" name="Line 25"/>
          <p:cNvSpPr>
            <a:spLocks noChangeShapeType="1"/>
          </p:cNvSpPr>
          <p:nvPr/>
        </p:nvSpPr>
        <p:spPr bwMode="auto">
          <a:xfrm>
            <a:off x="5062538" y="3429000"/>
            <a:ext cx="669925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607050" y="3057525"/>
          <a:ext cx="3390900" cy="815975"/>
        </p:xfrm>
        <a:graphic>
          <a:graphicData uri="http://schemas.openxmlformats.org/presentationml/2006/ole">
            <p:oleObj spid="_x0000_s22542" name="Equation" r:id="rId3" imgW="2006280" imgH="482400" progId="Equation.3">
              <p:embed/>
            </p:oleObj>
          </a:graphicData>
        </a:graphic>
      </p:graphicFrame>
      <p:sp>
        <p:nvSpPr>
          <p:cNvPr id="22563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6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BED645F1-AEEA-4857-9842-CCA6D722CEE4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a Seasonal Index</a:t>
            </a:r>
          </a:p>
        </p:txBody>
      </p:sp>
      <p:graphicFrame>
        <p:nvGraphicFramePr>
          <p:cNvPr id="374824" name="Group 40"/>
          <p:cNvGraphicFramePr>
            <a:graphicFrameLocks noGrp="1"/>
          </p:cNvGraphicFramePr>
          <p:nvPr/>
        </p:nvGraphicFramePr>
        <p:xfrm>
          <a:off x="609600" y="1600200"/>
          <a:ext cx="4876800" cy="4956175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1447800"/>
                <a:gridCol w="14478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Quarter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Centered Moving Average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Ratio-to-Moving Average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29.88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32.00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34.00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36.25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38.13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39.00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40.13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etc…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…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83.7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84.4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94.1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132.4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86.5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94.9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92.2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etc…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64531" name="Rectangle 24"/>
          <p:cNvSpPr>
            <a:spLocks noChangeArrowheads="1"/>
          </p:cNvSpPr>
          <p:nvPr/>
        </p:nvSpPr>
        <p:spPr bwMode="auto">
          <a:xfrm>
            <a:off x="4419600" y="3209925"/>
            <a:ext cx="762000" cy="304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4532" name="Rectangle 25"/>
          <p:cNvSpPr>
            <a:spLocks noChangeArrowheads="1"/>
          </p:cNvSpPr>
          <p:nvPr/>
        </p:nvSpPr>
        <p:spPr bwMode="auto">
          <a:xfrm>
            <a:off x="4419600" y="4524375"/>
            <a:ext cx="762000" cy="304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4533" name="Rectangle 26"/>
          <p:cNvSpPr>
            <a:spLocks noChangeArrowheads="1"/>
          </p:cNvSpPr>
          <p:nvPr/>
        </p:nvSpPr>
        <p:spPr bwMode="auto">
          <a:xfrm>
            <a:off x="4419600" y="5911850"/>
            <a:ext cx="762000" cy="304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4534" name="Text Box 27"/>
          <p:cNvSpPr txBox="1">
            <a:spLocks noChangeArrowheads="1"/>
          </p:cNvSpPr>
          <p:nvPr/>
        </p:nvSpPr>
        <p:spPr bwMode="auto">
          <a:xfrm>
            <a:off x="5999163" y="3063875"/>
            <a:ext cx="2971800" cy="3032125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Find the median of all of the same-season values 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Adjust so that the average over all seasons is 100</a:t>
            </a:r>
          </a:p>
        </p:txBody>
      </p:sp>
      <p:sp>
        <p:nvSpPr>
          <p:cNvPr id="64535" name="Text Box 28"/>
          <p:cNvSpPr txBox="1">
            <a:spLocks noChangeArrowheads="1"/>
          </p:cNvSpPr>
          <p:nvPr/>
        </p:nvSpPr>
        <p:spPr bwMode="auto">
          <a:xfrm>
            <a:off x="19050" y="32004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Fall</a:t>
            </a:r>
          </a:p>
        </p:txBody>
      </p:sp>
      <p:sp>
        <p:nvSpPr>
          <p:cNvPr id="64536" name="Text Box 29"/>
          <p:cNvSpPr txBox="1">
            <a:spLocks noChangeArrowheads="1"/>
          </p:cNvSpPr>
          <p:nvPr/>
        </p:nvSpPr>
        <p:spPr bwMode="auto">
          <a:xfrm>
            <a:off x="19050" y="4479925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Fall</a:t>
            </a:r>
          </a:p>
        </p:txBody>
      </p:sp>
      <p:sp>
        <p:nvSpPr>
          <p:cNvPr id="64537" name="Text Box 30"/>
          <p:cNvSpPr txBox="1">
            <a:spLocks noChangeArrowheads="1"/>
          </p:cNvSpPr>
          <p:nvPr/>
        </p:nvSpPr>
        <p:spPr bwMode="auto">
          <a:xfrm>
            <a:off x="19050" y="5791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Fall</a:t>
            </a:r>
          </a:p>
        </p:txBody>
      </p:sp>
      <p:sp>
        <p:nvSpPr>
          <p:cNvPr id="64538" name="Line 31"/>
          <p:cNvSpPr>
            <a:spLocks noChangeShapeType="1"/>
          </p:cNvSpPr>
          <p:nvPr/>
        </p:nvSpPr>
        <p:spPr bwMode="auto">
          <a:xfrm>
            <a:off x="533400" y="3392488"/>
            <a:ext cx="4572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39" name="Line 32"/>
          <p:cNvSpPr>
            <a:spLocks noChangeShapeType="1"/>
          </p:cNvSpPr>
          <p:nvPr/>
        </p:nvSpPr>
        <p:spPr bwMode="auto">
          <a:xfrm>
            <a:off x="533400" y="4687888"/>
            <a:ext cx="4572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40" name="Line 33"/>
          <p:cNvSpPr>
            <a:spLocks noChangeShapeType="1"/>
          </p:cNvSpPr>
          <p:nvPr/>
        </p:nvSpPr>
        <p:spPr bwMode="auto">
          <a:xfrm>
            <a:off x="533400" y="5983288"/>
            <a:ext cx="4572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41" name="Line 35"/>
          <p:cNvSpPr>
            <a:spLocks noChangeShapeType="1"/>
          </p:cNvSpPr>
          <p:nvPr/>
        </p:nvSpPr>
        <p:spPr bwMode="auto">
          <a:xfrm>
            <a:off x="5181600" y="3429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42" name="Line 36"/>
          <p:cNvSpPr>
            <a:spLocks noChangeShapeType="1"/>
          </p:cNvSpPr>
          <p:nvPr/>
        </p:nvSpPr>
        <p:spPr bwMode="auto">
          <a:xfrm flipV="1">
            <a:off x="5181600" y="36576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43" name="Line 37"/>
          <p:cNvSpPr>
            <a:spLocks noChangeShapeType="1"/>
          </p:cNvSpPr>
          <p:nvPr/>
        </p:nvSpPr>
        <p:spPr bwMode="auto">
          <a:xfrm flipV="1">
            <a:off x="5181600" y="3886200"/>
            <a:ext cx="7620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44" name="Text Box 38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4545" name="Footer Placeholder 2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4546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3B7D78AF-A1F0-43D3-BC66-AC7D822EC17C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Interpreting Seasonal Indexes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267200" cy="1143000"/>
          </a:xfrm>
        </p:spPr>
        <p:txBody>
          <a:bodyPr/>
          <a:lstStyle/>
          <a:p>
            <a:pPr eaLnBrk="1" hangingPunct="1"/>
            <a:r>
              <a:rPr lang="en-US" sz="2400" smtClean="0"/>
              <a:t>Suppose we get these seasonal indexes:</a:t>
            </a:r>
          </a:p>
        </p:txBody>
      </p:sp>
      <p:graphicFrame>
        <p:nvGraphicFramePr>
          <p:cNvPr id="375844" name="Group 36"/>
          <p:cNvGraphicFramePr>
            <a:graphicFrameLocks noGrp="1"/>
          </p:cNvGraphicFramePr>
          <p:nvPr/>
        </p:nvGraphicFramePr>
        <p:xfrm>
          <a:off x="533400" y="2422525"/>
          <a:ext cx="3200400" cy="3530600"/>
        </p:xfrm>
        <a:graphic>
          <a:graphicData uri="http://schemas.openxmlformats.org/drawingml/2006/table">
            <a:tbl>
              <a:tblPr/>
              <a:tblGrid>
                <a:gridCol w="1676400"/>
                <a:gridCol w="1524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Season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Seasonal 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Summer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1.310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Fall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Winter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37911" name="Text Box 28"/>
          <p:cNvSpPr txBox="1">
            <a:spLocks noChangeArrowheads="1"/>
          </p:cNvSpPr>
          <p:nvPr/>
        </p:nvSpPr>
        <p:spPr bwMode="auto">
          <a:xfrm>
            <a:off x="2286000" y="6003925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 = </a:t>
            </a:r>
            <a:r>
              <a:rPr lang="en-US" sz="2000"/>
              <a:t>4.000  -- four seasons, so must sum to 4</a:t>
            </a:r>
          </a:p>
        </p:txBody>
      </p:sp>
      <p:sp>
        <p:nvSpPr>
          <p:cNvPr id="37912" name="Line 29"/>
          <p:cNvSpPr>
            <a:spLocks noChangeShapeType="1"/>
          </p:cNvSpPr>
          <p:nvPr/>
        </p:nvSpPr>
        <p:spPr bwMode="auto">
          <a:xfrm>
            <a:off x="3733800" y="3489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3" name="Line 30"/>
          <p:cNvSpPr>
            <a:spLocks noChangeShapeType="1"/>
          </p:cNvSpPr>
          <p:nvPr/>
        </p:nvSpPr>
        <p:spPr bwMode="auto">
          <a:xfrm>
            <a:off x="3733800" y="4251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4" name="Text Box 31"/>
          <p:cNvSpPr txBox="1">
            <a:spLocks noChangeArrowheads="1"/>
          </p:cNvSpPr>
          <p:nvPr/>
        </p:nvSpPr>
        <p:spPr bwMode="auto">
          <a:xfrm>
            <a:off x="4419600" y="3108325"/>
            <a:ext cx="4267200" cy="71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Spring sales average 82.5% of the annual average sales</a:t>
            </a:r>
            <a:endParaRPr lang="en-US" sz="2000"/>
          </a:p>
        </p:txBody>
      </p:sp>
      <p:sp>
        <p:nvSpPr>
          <p:cNvPr id="37915" name="Text Box 32"/>
          <p:cNvSpPr txBox="1">
            <a:spLocks noChangeArrowheads="1"/>
          </p:cNvSpPr>
          <p:nvPr/>
        </p:nvSpPr>
        <p:spPr bwMode="auto">
          <a:xfrm>
            <a:off x="4419600" y="3946525"/>
            <a:ext cx="4267200" cy="71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Summer sales are 31.0% higher than the annual average sales</a:t>
            </a:r>
            <a:endParaRPr lang="en-US" sz="2000"/>
          </a:p>
        </p:txBody>
      </p:sp>
      <p:sp>
        <p:nvSpPr>
          <p:cNvPr id="37916" name="Text Box 33"/>
          <p:cNvSpPr txBox="1">
            <a:spLocks noChangeArrowheads="1"/>
          </p:cNvSpPr>
          <p:nvPr/>
        </p:nvSpPr>
        <p:spPr bwMode="auto">
          <a:xfrm>
            <a:off x="4419600" y="4860925"/>
            <a:ext cx="838200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etc…</a:t>
            </a:r>
            <a:endParaRPr lang="en-US" sz="2000"/>
          </a:p>
        </p:txBody>
      </p:sp>
      <p:sp>
        <p:nvSpPr>
          <p:cNvPr id="37917" name="Rectangle 34"/>
          <p:cNvSpPr>
            <a:spLocks noChangeArrowheads="1"/>
          </p:cNvSpPr>
          <p:nvPr/>
        </p:nvSpPr>
        <p:spPr bwMode="auto">
          <a:xfrm>
            <a:off x="4419600" y="24384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Interpretation:</a:t>
            </a:r>
          </a:p>
        </p:txBody>
      </p:sp>
      <p:sp>
        <p:nvSpPr>
          <p:cNvPr id="37918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7919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03C24052-FE13-4A15-B437-87778397246C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Exponential Smoothing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467600" cy="394493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A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  <a:r>
              <a:rPr lang="en-US" smtClean="0">
                <a:solidFill>
                  <a:srgbClr val="0000FF"/>
                </a:solidFill>
              </a:rPr>
              <a:t>weighted</a:t>
            </a:r>
            <a:r>
              <a:rPr lang="en-US" smtClean="0"/>
              <a:t> moving average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Weights decline exponentially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Most recent observation weighted most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smtClean="0"/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Used for smoothing and short term forecasting (often one or two periods into the future)</a:t>
            </a:r>
          </a:p>
        </p:txBody>
      </p:sp>
      <p:sp>
        <p:nvSpPr>
          <p:cNvPr id="38915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56990BE1-808D-455B-BC7E-C7FB22E6AC46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Exponential Smoothing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543800" cy="4495800"/>
          </a:xfrm>
        </p:spPr>
        <p:txBody>
          <a:bodyPr/>
          <a:lstStyle/>
          <a:p>
            <a:pPr eaLnBrk="1" hangingPunct="1"/>
            <a:r>
              <a:rPr lang="en-US" smtClean="0"/>
              <a:t>The weight (smoothing coefficient) is 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</a:p>
          <a:p>
            <a:pPr lvl="1" eaLnBrk="1" hangingPunct="1"/>
            <a:r>
              <a:rPr lang="en-US" smtClean="0"/>
              <a:t>Subjectively chosen</a:t>
            </a:r>
          </a:p>
          <a:p>
            <a:pPr lvl="1" eaLnBrk="1" hangingPunct="1"/>
            <a:r>
              <a:rPr lang="en-US" smtClean="0"/>
              <a:t>Range from  0  to  1</a:t>
            </a:r>
          </a:p>
          <a:p>
            <a:pPr lvl="1" eaLnBrk="1" hangingPunct="1"/>
            <a:r>
              <a:rPr lang="en-US" smtClean="0"/>
              <a:t>Smaller 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  gives more smoothing, larger 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  gives less smoothing</a:t>
            </a:r>
            <a:endParaRPr lang="en-US" smtClean="0"/>
          </a:p>
          <a:p>
            <a:pPr eaLnBrk="1" hangingPunct="1"/>
            <a:r>
              <a:rPr lang="en-US" smtClean="0"/>
              <a:t>The weight is:</a:t>
            </a:r>
          </a:p>
          <a:p>
            <a:pPr lvl="1" eaLnBrk="1" hangingPunct="1"/>
            <a:r>
              <a:rPr lang="en-US" smtClean="0"/>
              <a:t>Low value (closer to  0)  for smoothing out unwanted cyclical and irregular components</a:t>
            </a:r>
          </a:p>
          <a:p>
            <a:pPr lvl="1" eaLnBrk="1" hangingPunct="1"/>
            <a:r>
              <a:rPr lang="en-US" smtClean="0"/>
              <a:t>Higher value (closer to  1)  for forecasting, especially for smoother time series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9940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F114E7B5-C2CC-4836-8C96-284BA2D30794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Exponential Smoothing Model</a:t>
            </a:r>
          </a:p>
        </p:txBody>
      </p:sp>
      <p:sp>
        <p:nvSpPr>
          <p:cNvPr id="23560" name="Rectangle 3"/>
          <p:cNvSpPr>
            <a:spLocks noChangeArrowheads="1"/>
          </p:cNvSpPr>
          <p:nvPr/>
        </p:nvSpPr>
        <p:spPr bwMode="auto">
          <a:xfrm>
            <a:off x="990600" y="1524000"/>
            <a:ext cx="7162800" cy="28194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dirty="0">
                <a:cs typeface="+mn-cs"/>
              </a:rPr>
              <a:t>1.  Obtain the smoothed series: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endParaRPr lang="en-US" dirty="0">
              <a:cs typeface="+mn-cs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endParaRPr lang="en-US" dirty="0">
              <a:cs typeface="+mn-cs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defRPr/>
            </a:pPr>
            <a:endParaRPr lang="en-US" sz="800" strike="sngStrike" dirty="0">
              <a:cs typeface="+mn-cs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dirty="0">
                <a:cs typeface="+mn-cs"/>
              </a:rPr>
              <a:t>2.  From time n, the forecasts of future values are</a:t>
            </a:r>
            <a:endParaRPr lang="en-US" dirty="0">
              <a:cs typeface="+mn-cs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endParaRPr lang="en-US" sz="2000" dirty="0">
              <a:cs typeface="+mn-cs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endParaRPr lang="en-US" sz="2700" dirty="0">
              <a:cs typeface="+mn-cs"/>
            </a:endParaRPr>
          </a:p>
        </p:txBody>
      </p:sp>
      <p:sp>
        <p:nvSpPr>
          <p:cNvPr id="23645" name="Rectangle 6"/>
          <p:cNvSpPr>
            <a:spLocks noChangeArrowheads="1"/>
          </p:cNvSpPr>
          <p:nvPr/>
        </p:nvSpPr>
        <p:spPr bwMode="auto">
          <a:xfrm>
            <a:off x="1524000" y="4343400"/>
            <a:ext cx="6553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where:</a:t>
            </a:r>
          </a:p>
          <a:p>
            <a:r>
              <a:rPr lang="en-US" sz="2000"/>
              <a:t>	      = exponentially smoothed value for period t</a:t>
            </a:r>
          </a:p>
          <a:p>
            <a:r>
              <a:rPr lang="en-US" sz="2000"/>
              <a:t>	      = exponentially smoothed value already</a:t>
            </a:r>
          </a:p>
          <a:p>
            <a:r>
              <a:rPr lang="en-US" sz="2000"/>
              <a:t>		 computed for period i - 1</a:t>
            </a:r>
          </a:p>
          <a:p>
            <a:r>
              <a:rPr lang="en-US" sz="2000"/>
              <a:t>	 x</a:t>
            </a:r>
            <a:r>
              <a:rPr lang="en-US" sz="2000" baseline="-25000"/>
              <a:t>t</a:t>
            </a:r>
            <a:r>
              <a:rPr lang="en-US" sz="2000"/>
              <a:t> = observed value in period t</a:t>
            </a:r>
          </a:p>
          <a:p>
            <a:r>
              <a:rPr lang="en-US" sz="2000"/>
              <a:t>	 </a:t>
            </a:r>
            <a:r>
              <a:rPr lang="en-US" sz="2000">
                <a:sym typeface="Symbol" pitchFamily="18" charset="2"/>
              </a:rPr>
              <a:t> = weight (smoothing coefficient), 0 &lt;  &lt; 1</a:t>
            </a:r>
          </a:p>
        </p:txBody>
      </p:sp>
      <p:graphicFrame>
        <p:nvGraphicFramePr>
          <p:cNvPr id="23636" name="Object 84"/>
          <p:cNvGraphicFramePr>
            <a:graphicFrameLocks noChangeAspect="1"/>
          </p:cNvGraphicFramePr>
          <p:nvPr/>
        </p:nvGraphicFramePr>
        <p:xfrm>
          <a:off x="1133475" y="2112963"/>
          <a:ext cx="944563" cy="444500"/>
        </p:xfrm>
        <a:graphic>
          <a:graphicData uri="http://schemas.openxmlformats.org/presentationml/2006/ole">
            <p:oleObj spid="_x0000_s23636" name="Equation" r:id="rId3" imgW="14632200" imgH="6891480" progId="Equation.3">
              <p:embed/>
            </p:oleObj>
          </a:graphicData>
        </a:graphic>
      </p:graphicFrame>
      <p:graphicFrame>
        <p:nvGraphicFramePr>
          <p:cNvPr id="23637" name="Object 85"/>
          <p:cNvGraphicFramePr>
            <a:graphicFrameLocks noChangeAspect="1"/>
          </p:cNvGraphicFramePr>
          <p:nvPr/>
        </p:nvGraphicFramePr>
        <p:xfrm>
          <a:off x="2663825" y="2112963"/>
          <a:ext cx="2859088" cy="471487"/>
        </p:xfrm>
        <a:graphic>
          <a:graphicData uri="http://schemas.openxmlformats.org/presentationml/2006/ole">
            <p:oleObj spid="_x0000_s23637" name="Equation" r:id="rId4" imgW="1384200" imgH="228600" progId="Equation.3">
              <p:embed/>
            </p:oleObj>
          </a:graphicData>
        </a:graphic>
      </p:graphicFrame>
      <p:graphicFrame>
        <p:nvGraphicFramePr>
          <p:cNvPr id="23638" name="Object 86"/>
          <p:cNvGraphicFramePr>
            <a:graphicFrameLocks noChangeAspect="1"/>
          </p:cNvGraphicFramePr>
          <p:nvPr/>
        </p:nvGraphicFramePr>
        <p:xfrm>
          <a:off x="2487613" y="4598988"/>
          <a:ext cx="312737" cy="431800"/>
        </p:xfrm>
        <a:graphic>
          <a:graphicData uri="http://schemas.openxmlformats.org/presentationml/2006/ole">
            <p:oleObj spid="_x0000_s23638" name="Equation" r:id="rId5" imgW="5275800" imgH="7297560" progId="Equation.3">
              <p:embed/>
            </p:oleObj>
          </a:graphicData>
        </a:graphic>
      </p:graphicFrame>
      <p:graphicFrame>
        <p:nvGraphicFramePr>
          <p:cNvPr id="23639" name="Object 87"/>
          <p:cNvGraphicFramePr>
            <a:graphicFrameLocks noChangeAspect="1"/>
          </p:cNvGraphicFramePr>
          <p:nvPr/>
        </p:nvGraphicFramePr>
        <p:xfrm>
          <a:off x="2465388" y="4976813"/>
          <a:ext cx="431800" cy="431800"/>
        </p:xfrm>
        <a:graphic>
          <a:graphicData uri="http://schemas.openxmlformats.org/presentationml/2006/ole">
            <p:oleObj spid="_x0000_s23639" name="Equation" r:id="rId6" imgW="7309800" imgH="7297560" progId="Equation.3">
              <p:embed/>
            </p:oleObj>
          </a:graphicData>
        </a:graphic>
      </p:graphicFrame>
      <p:sp>
        <p:nvSpPr>
          <p:cNvPr id="23646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3647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D9C6F4EE-A5FD-43FB-B1E6-E1F19A0414E3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3640" name="Object 88"/>
          <p:cNvGraphicFramePr>
            <a:graphicFrameLocks noChangeAspect="1"/>
          </p:cNvGraphicFramePr>
          <p:nvPr/>
        </p:nvGraphicFramePr>
        <p:xfrm>
          <a:off x="5824538" y="2112963"/>
          <a:ext cx="3173412" cy="419100"/>
        </p:xfrm>
        <a:graphic>
          <a:graphicData uri="http://schemas.openxmlformats.org/presentationml/2006/ole">
            <p:oleObj spid="_x0000_s23640" name="Equation" r:id="rId7" imgW="1536480" imgH="203040" progId="Equation.3">
              <p:embed/>
            </p:oleObj>
          </a:graphicData>
        </a:graphic>
      </p:graphicFrame>
      <p:graphicFrame>
        <p:nvGraphicFramePr>
          <p:cNvPr id="23641" name="Object 89"/>
          <p:cNvGraphicFramePr>
            <a:graphicFrameLocks noChangeAspect="1"/>
          </p:cNvGraphicFramePr>
          <p:nvPr/>
        </p:nvGraphicFramePr>
        <p:xfrm>
          <a:off x="2305050" y="3502025"/>
          <a:ext cx="1776413" cy="641350"/>
        </p:xfrm>
        <a:graphic>
          <a:graphicData uri="http://schemas.openxmlformats.org/presentationml/2006/ole">
            <p:oleObj spid="_x0000_s23641" name="Equation" r:id="rId8" imgW="596880" imgH="215640" progId="Equation.3">
              <p:embed/>
            </p:oleObj>
          </a:graphicData>
        </a:graphic>
      </p:graphicFrame>
      <p:graphicFrame>
        <p:nvGraphicFramePr>
          <p:cNvPr id="23642" name="Object 90"/>
          <p:cNvGraphicFramePr>
            <a:graphicFrameLocks noChangeAspect="1"/>
          </p:cNvGraphicFramePr>
          <p:nvPr/>
        </p:nvGraphicFramePr>
        <p:xfrm>
          <a:off x="4800600" y="3648075"/>
          <a:ext cx="1573213" cy="419100"/>
        </p:xfrm>
        <a:graphic>
          <a:graphicData uri="http://schemas.openxmlformats.org/presentationml/2006/ole">
            <p:oleObj spid="_x0000_s23642" name="Equation" r:id="rId9" imgW="7617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Exponential Smoothing Example</a:t>
            </a:r>
          </a:p>
        </p:txBody>
      </p:sp>
      <p:sp>
        <p:nvSpPr>
          <p:cNvPr id="24621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417638"/>
            <a:ext cx="4937125" cy="457200"/>
          </a:xfrm>
        </p:spPr>
        <p:txBody>
          <a:bodyPr/>
          <a:lstStyle/>
          <a:p>
            <a:pPr eaLnBrk="1" hangingPunct="1"/>
            <a:r>
              <a:rPr lang="en-US" sz="2400" smtClean="0"/>
              <a:t>Suppose we use weight  </a:t>
            </a:r>
            <a:r>
              <a:rPr lang="en-US" sz="2400" b="1" smtClean="0">
                <a:sym typeface="Symbol" pitchFamily="18" charset="2"/>
              </a:rPr>
              <a:t></a:t>
            </a:r>
            <a:r>
              <a:rPr lang="en-US" sz="2400" smtClean="0">
                <a:sym typeface="Symbol" pitchFamily="18" charset="2"/>
              </a:rPr>
              <a:t> = 0.2</a:t>
            </a:r>
          </a:p>
        </p:txBody>
      </p:sp>
      <p:graphicFrame>
        <p:nvGraphicFramePr>
          <p:cNvPr id="294916" name="Group 4"/>
          <p:cNvGraphicFramePr>
            <a:graphicFrameLocks noGrp="1"/>
          </p:cNvGraphicFramePr>
          <p:nvPr/>
        </p:nvGraphicFramePr>
        <p:xfrm>
          <a:off x="490538" y="1981200"/>
          <a:ext cx="6934200" cy="4627563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542478"/>
                <a:gridCol w="318192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Period (t)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Sales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Forecast from prior period (  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Exponentially Smoothed Value for this period (   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etc.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etc.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--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26.4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26.12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26.296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27.437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31.549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31.840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32.872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33.697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etc.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(.8)(23)+(.2)(40)=26.4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(.8)(26.4)+(.2)(25)=26.12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(.8)(26.12)+(.2)(27)=26.296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(.8)(26.296)+(.2)(32)=27.437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(.8)(27.437)+(.2)(48)=31.549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(.8)(31.549)+(.2)(33)=31.840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(.8)(31.840)+(.2)(37)=32.872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(.8)(32.872)+(.2)(37)=33.697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(.8)(33.697)+(.2)(50)=36.958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etc.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24639" name="Text Box 31"/>
          <p:cNvSpPr txBox="1">
            <a:spLocks noChangeArrowheads="1"/>
          </p:cNvSpPr>
          <p:nvPr/>
        </p:nvSpPr>
        <p:spPr bwMode="auto">
          <a:xfrm>
            <a:off x="7772400" y="2895600"/>
            <a:ext cx="13716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      = x</a:t>
            </a:r>
            <a:r>
              <a:rPr lang="en-US" sz="1800" baseline="-25000"/>
              <a:t>1</a:t>
            </a:r>
            <a:r>
              <a:rPr lang="en-US" sz="1800"/>
              <a:t> since no prior information exists</a:t>
            </a:r>
          </a:p>
        </p:txBody>
      </p:sp>
      <p:sp>
        <p:nvSpPr>
          <p:cNvPr id="24640" name="Line 32"/>
          <p:cNvSpPr>
            <a:spLocks noChangeShapeType="1"/>
          </p:cNvSpPr>
          <p:nvPr/>
        </p:nvSpPr>
        <p:spPr bwMode="auto">
          <a:xfrm>
            <a:off x="6096000" y="31003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7900988" y="2890838"/>
          <a:ext cx="312737" cy="407987"/>
        </p:xfrm>
        <a:graphic>
          <a:graphicData uri="http://schemas.openxmlformats.org/presentationml/2006/ole">
            <p:oleObj spid="_x0000_s24616" name="Equation" r:id="rId3" imgW="5275800" imgH="6891480" progId="Equation.3">
              <p:embed/>
            </p:oleObj>
          </a:graphicData>
        </a:graphic>
      </p:graphicFrame>
      <p:graphicFrame>
        <p:nvGraphicFramePr>
          <p:cNvPr id="24617" name="Object 41"/>
          <p:cNvGraphicFramePr>
            <a:graphicFrameLocks noChangeAspect="1"/>
          </p:cNvGraphicFramePr>
          <p:nvPr/>
        </p:nvGraphicFramePr>
        <p:xfrm>
          <a:off x="5835650" y="1417638"/>
          <a:ext cx="3198813" cy="476250"/>
        </p:xfrm>
        <a:graphic>
          <a:graphicData uri="http://schemas.openxmlformats.org/presentationml/2006/ole">
            <p:oleObj spid="_x0000_s24617" name="Equation" r:id="rId4" imgW="1536480" imgH="228600" progId="Equation.3">
              <p:embed/>
            </p:oleObj>
          </a:graphicData>
        </a:graphic>
      </p:graphicFrame>
      <p:sp>
        <p:nvSpPr>
          <p:cNvPr id="24641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64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9153DFDE-430F-40EC-BA26-376222C6EEBD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4618" name="Object 42"/>
          <p:cNvGraphicFramePr>
            <a:graphicFrameLocks noChangeAspect="1"/>
          </p:cNvGraphicFramePr>
          <p:nvPr/>
        </p:nvGraphicFramePr>
        <p:xfrm>
          <a:off x="3621088" y="2551113"/>
          <a:ext cx="403225" cy="403225"/>
        </p:xfrm>
        <a:graphic>
          <a:graphicData uri="http://schemas.openxmlformats.org/presentationml/2006/ole">
            <p:oleObj spid="_x0000_s24618" name="Equation" r:id="rId5" imgW="228600" imgH="228600" progId="Equation.3">
              <p:embed/>
            </p:oleObj>
          </a:graphicData>
        </a:graphic>
      </p:graphicFrame>
      <p:graphicFrame>
        <p:nvGraphicFramePr>
          <p:cNvPr id="24619" name="Object 43"/>
          <p:cNvGraphicFramePr>
            <a:graphicFrameLocks noChangeAspect="1"/>
          </p:cNvGraphicFramePr>
          <p:nvPr/>
        </p:nvGraphicFramePr>
        <p:xfrm>
          <a:off x="6789738" y="2405063"/>
          <a:ext cx="288925" cy="403225"/>
        </p:xfrm>
        <a:graphic>
          <a:graphicData uri="http://schemas.openxmlformats.org/presentationml/2006/ole">
            <p:oleObj spid="_x0000_s24619" name="Equation" r:id="rId6" imgW="164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Sales vs. Smoothed Sales</a:t>
            </a:r>
          </a:p>
        </p:txBody>
      </p:sp>
      <p:sp>
        <p:nvSpPr>
          <p:cNvPr id="256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2819400" cy="4572000"/>
          </a:xfrm>
          <a:solidFill>
            <a:srgbClr val="FDE0B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 smtClean="0"/>
              <a:t>Fluctuations have been smoothed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000" smtClean="0">
                <a:solidFill>
                  <a:srgbClr val="0000FF"/>
                </a:solidFill>
              </a:rPr>
              <a:t>NOTE:  </a:t>
            </a:r>
            <a:r>
              <a:rPr lang="en-US" sz="2000" smtClean="0"/>
              <a:t>the smoothed value in this case is generally a little low, since the trend is upward sloping and the weighting factor is only 0.2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3352800" y="2438400"/>
          <a:ext cx="5819775" cy="3381375"/>
        </p:xfrm>
        <a:graphic>
          <a:graphicData uri="http://schemas.openxmlformats.org/presentationml/2006/ole">
            <p:oleObj spid="_x0000_s25615" name="Chart" r:id="rId3" imgW="6124575" imgH="3562502" progId="Excel.Sheet.8">
              <p:embed/>
            </p:oleObj>
          </a:graphicData>
        </a:graphic>
      </p:graphicFrame>
      <p:sp>
        <p:nvSpPr>
          <p:cNvPr id="25618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56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366DA4FE-22AB-45AC-B684-213B5C11D6F6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259638" cy="990600"/>
          </a:xfrm>
        </p:spPr>
        <p:txBody>
          <a:bodyPr/>
          <a:lstStyle/>
          <a:p>
            <a:pPr eaLnBrk="1" hangingPunct="1"/>
            <a:r>
              <a:rPr lang="en-US" smtClean="0"/>
              <a:t>Forecasting Time Period (t + 1)</a:t>
            </a:r>
          </a:p>
        </p:txBody>
      </p:sp>
      <p:sp>
        <p:nvSpPr>
          <p:cNvPr id="26640" name="Rectangle 5"/>
          <p:cNvSpPr>
            <a:spLocks noGrp="1" noChangeArrowheads="1"/>
          </p:cNvSpPr>
          <p:nvPr>
            <p:ph idx="1"/>
          </p:nvPr>
        </p:nvSpPr>
        <p:spPr>
          <a:xfrm>
            <a:off x="1060450" y="2038350"/>
            <a:ext cx="7497763" cy="311785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The smoothed value in the current period (t) is used as the forecast value for next period (t + 1)</a:t>
            </a:r>
          </a:p>
          <a:p>
            <a:pPr marL="342900" indent="-342900" defTabSz="914400" eaLnBrk="1" hangingPunct="1"/>
            <a:endParaRPr lang="en-US" sz="1600" smtClean="0"/>
          </a:p>
          <a:p>
            <a:pPr marL="342900" indent="-342900" defTabSz="914400" eaLnBrk="1" hangingPunct="1"/>
            <a:r>
              <a:rPr lang="en-US" smtClean="0">
                <a:sym typeface="Symbol" pitchFamily="18" charset="2"/>
              </a:rPr>
              <a:t>Standing at time  n, we obtain the forecasts of future values, X</a:t>
            </a:r>
            <a:r>
              <a:rPr lang="en-US" baseline="-25000" smtClean="0">
                <a:sym typeface="Symbol" pitchFamily="18" charset="2"/>
              </a:rPr>
              <a:t>n+h</a:t>
            </a:r>
            <a:r>
              <a:rPr lang="en-US" smtClean="0">
                <a:sym typeface="Symbol" pitchFamily="18" charset="2"/>
              </a:rPr>
              <a:t> of the series</a:t>
            </a:r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2590800" y="5084763"/>
          <a:ext cx="3722688" cy="517525"/>
        </p:xfrm>
        <a:graphic>
          <a:graphicData uri="http://schemas.openxmlformats.org/presentationml/2006/ole">
            <p:oleObj spid="_x0000_s26638" name="Equation" r:id="rId3" imgW="49617000" imgH="6891480" progId="Equation.3">
              <p:embed/>
            </p:oleObj>
          </a:graphicData>
        </a:graphic>
      </p:graphicFrame>
      <p:sp>
        <p:nvSpPr>
          <p:cNvPr id="26641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4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F372E1C7-C4E8-4245-9C21-E26ED25493DF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ChangeArrowheads="1"/>
          </p:cNvSpPr>
          <p:nvPr/>
        </p:nvSpPr>
        <p:spPr bwMode="auto">
          <a:xfrm>
            <a:off x="1600200" y="4813300"/>
            <a:ext cx="7162800" cy="533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600200" y="5346700"/>
            <a:ext cx="7162800" cy="5334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077200" cy="4114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smtClean="0"/>
              <a:t>Time-Series Data</a:t>
            </a:r>
          </a:p>
          <a:p>
            <a:pPr marL="0" indent="0" eaLnBrk="1" hangingPunct="1"/>
            <a:r>
              <a:rPr lang="en-US" smtClean="0"/>
              <a:t>Numerical data ordered over time</a:t>
            </a:r>
          </a:p>
          <a:p>
            <a:pPr marL="0" indent="0" eaLnBrk="1" hangingPunct="1"/>
            <a:r>
              <a:rPr lang="en-US" smtClean="0"/>
              <a:t>The time intervals can be annually, quarterly, daily, hourly, etc.</a:t>
            </a:r>
          </a:p>
          <a:p>
            <a:pPr marL="0" indent="0" eaLnBrk="1" hangingPunct="1"/>
            <a:r>
              <a:rPr lang="en-US" smtClean="0"/>
              <a:t>The sequence of the observations is important</a:t>
            </a:r>
          </a:p>
          <a:p>
            <a:pPr marL="0" indent="0" eaLnBrk="1" hangingPunct="1"/>
            <a:r>
              <a:rPr lang="en-US" smtClean="0"/>
              <a:t>Example: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/>
              <a:t>	Year:		2008   2009   2010   2011   2012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/>
              <a:t>	Sales:	 75.3	   74.2    78.5    79.7    80.2</a:t>
            </a:r>
          </a:p>
          <a:p>
            <a:pPr marL="0" indent="0" eaLnBrk="1" hangingPunct="1"/>
            <a:endParaRPr lang="en-US" smtClean="0"/>
          </a:p>
        </p:txBody>
      </p:sp>
      <p:sp>
        <p:nvSpPr>
          <p:cNvPr id="11269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C69FF2C6-B1C4-4415-9E15-95B05BE108C1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8" descr="ch16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1075" y="4195763"/>
            <a:ext cx="38004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764462" cy="990600"/>
          </a:xfrm>
        </p:spPr>
        <p:txBody>
          <a:bodyPr/>
          <a:lstStyle/>
          <a:p>
            <a:pPr eaLnBrk="1" hangingPunct="1"/>
            <a:r>
              <a:rPr lang="en-US" smtClean="0"/>
              <a:t>Exponential Smoothing in Excel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5867400" cy="2590800"/>
          </a:xfrm>
        </p:spPr>
        <p:txBody>
          <a:bodyPr/>
          <a:lstStyle/>
          <a:p>
            <a:pPr eaLnBrk="1" hangingPunct="1"/>
            <a:r>
              <a:rPr lang="en-US" sz="3200" smtClean="0"/>
              <a:t>Use Data / Data Analysis /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        exponential smoothing</a:t>
            </a:r>
          </a:p>
          <a:p>
            <a:pPr eaLnBrk="1" hangingPunct="1">
              <a:buFont typeface="Wingdings" pitchFamily="2" charset="2"/>
              <a:buNone/>
            </a:pPr>
            <a:endParaRPr lang="en-US" sz="3200" smtClean="0"/>
          </a:p>
          <a:p>
            <a:pPr lvl="1" eaLnBrk="1" hangingPunct="1"/>
            <a:r>
              <a:rPr lang="en-US" sz="2800" smtClean="0"/>
              <a:t>The “damping factor” is  (1 - </a:t>
            </a:r>
            <a:r>
              <a:rPr lang="en-US" sz="2800" smtClean="0">
                <a:sym typeface="Symbol" pitchFamily="18" charset="2"/>
              </a:rPr>
              <a:t></a:t>
            </a:r>
            <a:r>
              <a:rPr lang="en-US" sz="2800" smtClean="0"/>
              <a:t>)</a:t>
            </a:r>
          </a:p>
        </p:txBody>
      </p:sp>
      <p:sp>
        <p:nvSpPr>
          <p:cNvPr id="47108" name="Freeform 5"/>
          <p:cNvSpPr>
            <a:spLocks/>
          </p:cNvSpPr>
          <p:nvPr/>
        </p:nvSpPr>
        <p:spPr bwMode="auto">
          <a:xfrm>
            <a:off x="2971800" y="4038600"/>
            <a:ext cx="1752600" cy="838200"/>
          </a:xfrm>
          <a:custGeom>
            <a:avLst/>
            <a:gdLst>
              <a:gd name="T0" fmla="*/ 0 w 1104"/>
              <a:gd name="T1" fmla="*/ 0 h 432"/>
              <a:gd name="T2" fmla="*/ 0 w 1104"/>
              <a:gd name="T3" fmla="*/ 2147483647 h 432"/>
              <a:gd name="T4" fmla="*/ 2147483647 w 1104"/>
              <a:gd name="T5" fmla="*/ 2147483647 h 432"/>
              <a:gd name="T6" fmla="*/ 0 60000 65536"/>
              <a:gd name="T7" fmla="*/ 0 60000 65536"/>
              <a:gd name="T8" fmla="*/ 0 60000 65536"/>
              <a:gd name="T9" fmla="*/ 0 w 1104"/>
              <a:gd name="T10" fmla="*/ 0 h 432"/>
              <a:gd name="T11" fmla="*/ 1104 w 110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432">
                <a:moveTo>
                  <a:pt x="0" y="0"/>
                </a:moveTo>
                <a:lnTo>
                  <a:pt x="0" y="432"/>
                </a:lnTo>
                <a:lnTo>
                  <a:pt x="1104" y="432"/>
                </a:lnTo>
              </a:path>
            </a:pathLst>
          </a:cu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4724400" y="4724400"/>
            <a:ext cx="11430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110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711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C2B20A25-B883-4E89-A5AC-4F58FDD408C4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563688"/>
            <a:ext cx="8077200" cy="4532312"/>
          </a:xfrm>
        </p:spPr>
        <p:txBody>
          <a:bodyPr/>
          <a:lstStyle/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To perform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Holt-Winters method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of forecasting:</a:t>
            </a: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Obtain estimates of level       and trend  T</a:t>
            </a:r>
            <a:r>
              <a:rPr lang="en-US" sz="2400" baseline="-25000" smtClean="0">
                <a:sym typeface="Symbol" pitchFamily="18" charset="2"/>
              </a:rPr>
              <a:t>t</a:t>
            </a:r>
            <a:r>
              <a:rPr lang="en-US" sz="2400" smtClean="0">
                <a:sym typeface="Symbol" pitchFamily="18" charset="2"/>
              </a:rPr>
              <a:t>  as</a:t>
            </a:r>
          </a:p>
          <a:p>
            <a:pPr marL="577850" indent="-577850" eaLnBrk="1" hangingPunct="1">
              <a:buFont typeface="Monotype Sorts"/>
              <a:buAutoNum type="romanLcParenBoth"/>
            </a:pPr>
            <a:endParaRPr lang="en-US" sz="2400" smtClean="0">
              <a:solidFill>
                <a:schemeClr val="bg2"/>
              </a:solidFill>
              <a:sym typeface="Symbol" pitchFamily="18" charset="2"/>
            </a:endParaRPr>
          </a:p>
          <a:p>
            <a:pPr marL="577850" indent="-577850" eaLnBrk="1" hangingPunct="1">
              <a:buFont typeface="Monotype Sorts"/>
              <a:buAutoNum type="romanLcParenBoth"/>
            </a:pPr>
            <a:endParaRPr lang="en-US" sz="2400" smtClean="0">
              <a:solidFill>
                <a:schemeClr val="bg2"/>
              </a:solidFill>
              <a:sym typeface="Symbol" pitchFamily="18" charset="2"/>
            </a:endParaRPr>
          </a:p>
          <a:p>
            <a:pPr marL="577850" indent="-577850" eaLnBrk="1" hangingPunct="1">
              <a:buFont typeface="Monotype Sorts"/>
              <a:buAutoNum type="romanLcParenBoth"/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buFont typeface="Monotype Sorts"/>
              <a:buAutoNum type="romanLcParenBoth"/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Where    and    are smoothing constants whose values are fixed between  0  and  1</a:t>
            </a: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Standing at time  n , we obtain the forecasts of future values,  X</a:t>
            </a:r>
            <a:r>
              <a:rPr lang="en-US" sz="2400" baseline="-25000" smtClean="0">
                <a:sym typeface="Symbol" pitchFamily="18" charset="2"/>
              </a:rPr>
              <a:t>n+h</a:t>
            </a:r>
            <a:r>
              <a:rPr lang="en-US" sz="2400" smtClean="0">
                <a:sym typeface="Symbol" pitchFamily="18" charset="2"/>
              </a:rPr>
              <a:t>  of the series by</a:t>
            </a:r>
            <a:endParaRPr lang="en-US" sz="2400" smtClean="0"/>
          </a:p>
        </p:txBody>
      </p:sp>
      <p:sp>
        <p:nvSpPr>
          <p:cNvPr id="27721" name="Rectangle 11"/>
          <p:cNvSpPr>
            <a:spLocks noChangeArrowheads="1"/>
          </p:cNvSpPr>
          <p:nvPr/>
        </p:nvSpPr>
        <p:spPr bwMode="auto">
          <a:xfrm>
            <a:off x="950913" y="2992438"/>
            <a:ext cx="3730625" cy="54927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22" name="Rectangle 12"/>
          <p:cNvSpPr>
            <a:spLocks noChangeArrowheads="1"/>
          </p:cNvSpPr>
          <p:nvPr/>
        </p:nvSpPr>
        <p:spPr bwMode="auto">
          <a:xfrm>
            <a:off x="950913" y="3541713"/>
            <a:ext cx="3730625" cy="54927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23" name="Rectangle 10"/>
          <p:cNvSpPr>
            <a:spLocks noChangeArrowheads="1"/>
          </p:cNvSpPr>
          <p:nvPr/>
        </p:nvSpPr>
        <p:spPr bwMode="auto">
          <a:xfrm>
            <a:off x="950913" y="2444750"/>
            <a:ext cx="3730625" cy="54927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24" name="Rectangle 4"/>
          <p:cNvSpPr>
            <a:spLocks noChangeArrowheads="1"/>
          </p:cNvSpPr>
          <p:nvPr/>
        </p:nvSpPr>
        <p:spPr bwMode="auto">
          <a:xfrm>
            <a:off x="1130300" y="265113"/>
            <a:ext cx="77216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Holt-Winters Exponential Smoothing Forecasting Model</a:t>
            </a:r>
          </a:p>
        </p:txBody>
      </p:sp>
      <p:graphicFrame>
        <p:nvGraphicFramePr>
          <p:cNvPr id="27715" name="Object 67"/>
          <p:cNvGraphicFramePr>
            <a:graphicFrameLocks noChangeAspect="1"/>
          </p:cNvGraphicFramePr>
          <p:nvPr/>
        </p:nvGraphicFramePr>
        <p:xfrm>
          <a:off x="4992688" y="2001838"/>
          <a:ext cx="347662" cy="479425"/>
        </p:xfrm>
        <a:graphic>
          <a:graphicData uri="http://schemas.openxmlformats.org/presentationml/2006/ole">
            <p:oleObj spid="_x0000_s27715" name="Equation" r:id="rId3" imgW="165028" imgH="228501" progId="Equation.3">
              <p:embed/>
            </p:oleObj>
          </a:graphicData>
        </a:graphic>
      </p:graphicFrame>
      <p:graphicFrame>
        <p:nvGraphicFramePr>
          <p:cNvPr id="27716" name="Object 68"/>
          <p:cNvGraphicFramePr>
            <a:graphicFrameLocks noChangeAspect="1"/>
          </p:cNvGraphicFramePr>
          <p:nvPr/>
        </p:nvGraphicFramePr>
        <p:xfrm>
          <a:off x="1068388" y="2444750"/>
          <a:ext cx="3487737" cy="498475"/>
        </p:xfrm>
        <a:graphic>
          <a:graphicData uri="http://schemas.openxmlformats.org/presentationml/2006/ole">
            <p:oleObj spid="_x0000_s27716" name="Equation" r:id="rId4" imgW="1511280" imgH="215640" progId="Equation.3">
              <p:embed/>
            </p:oleObj>
          </a:graphicData>
        </a:graphic>
      </p:graphicFrame>
      <p:graphicFrame>
        <p:nvGraphicFramePr>
          <p:cNvPr id="27717" name="Object 69"/>
          <p:cNvGraphicFramePr>
            <a:graphicFrameLocks noChangeAspect="1"/>
          </p:cNvGraphicFramePr>
          <p:nvPr/>
        </p:nvGraphicFramePr>
        <p:xfrm>
          <a:off x="950913" y="3011488"/>
          <a:ext cx="7208837" cy="493712"/>
        </p:xfrm>
        <a:graphic>
          <a:graphicData uri="http://schemas.openxmlformats.org/presentationml/2006/ole">
            <p:oleObj spid="_x0000_s27717" name="Equation" r:id="rId5" imgW="106569000" imgH="7297560" progId="Equation.3">
              <p:embed/>
            </p:oleObj>
          </a:graphicData>
        </a:graphic>
      </p:graphicFrame>
      <p:graphicFrame>
        <p:nvGraphicFramePr>
          <p:cNvPr id="27718" name="Object 70"/>
          <p:cNvGraphicFramePr>
            <a:graphicFrameLocks noChangeAspect="1"/>
          </p:cNvGraphicFramePr>
          <p:nvPr/>
        </p:nvGraphicFramePr>
        <p:xfrm>
          <a:off x="3630613" y="5892800"/>
          <a:ext cx="2514600" cy="569913"/>
        </p:xfrm>
        <a:graphic>
          <a:graphicData uri="http://schemas.openxmlformats.org/presentationml/2006/ole">
            <p:oleObj spid="_x0000_s27718" name="Equation" r:id="rId6" imgW="30497400" imgH="6891480" progId="Equation.3">
              <p:embed/>
            </p:oleObj>
          </a:graphicData>
        </a:graphic>
      </p:graphicFrame>
      <p:graphicFrame>
        <p:nvGraphicFramePr>
          <p:cNvPr id="27719" name="Object 71"/>
          <p:cNvGraphicFramePr>
            <a:graphicFrameLocks noChangeAspect="1"/>
          </p:cNvGraphicFramePr>
          <p:nvPr/>
        </p:nvGraphicFramePr>
        <p:xfrm>
          <a:off x="947738" y="3587750"/>
          <a:ext cx="7208837" cy="495300"/>
        </p:xfrm>
        <a:graphic>
          <a:graphicData uri="http://schemas.openxmlformats.org/presentationml/2006/ole">
            <p:oleObj spid="_x0000_s27719" name="Equation" r:id="rId7" imgW="106569000" imgH="7297560" progId="Equation.3">
              <p:embed/>
            </p:oleObj>
          </a:graphicData>
        </a:graphic>
      </p:graphicFrame>
      <p:sp>
        <p:nvSpPr>
          <p:cNvPr id="27725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726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65E75221-394F-4DE0-BF08-DB02F1E126E2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Grp="1" noChangeArrowheads="1"/>
          </p:cNvSpPr>
          <p:nvPr>
            <p:ph idx="1"/>
          </p:nvPr>
        </p:nvSpPr>
        <p:spPr>
          <a:xfrm>
            <a:off x="841375" y="1928813"/>
            <a:ext cx="8077200" cy="4532312"/>
          </a:xfrm>
        </p:spPr>
        <p:txBody>
          <a:bodyPr/>
          <a:lstStyle/>
          <a:p>
            <a:pPr marL="577850" indent="-577850"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Assume a seasonal time series of period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marL="577850" indent="-577850"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The Holt-Winters method of forecasting uses a set of recursive estimates from the historical series</a:t>
            </a:r>
          </a:p>
          <a:p>
            <a:pPr marL="577850" indent="-577850"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These estimates utilize a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level factor,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, a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trend factor,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</a:t>
            </a:r>
            <a:r>
              <a:rPr lang="en-US" smtClean="0">
                <a:sym typeface="Symbol" pitchFamily="18" charset="2"/>
              </a:rPr>
              <a:t>, and a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multiplicative seasonal factor,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</a:t>
            </a: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</p:txBody>
      </p:sp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1023938" y="209550"/>
            <a:ext cx="7974012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Forecasting Seasonal Time Series</a:t>
            </a:r>
          </a:p>
        </p:txBody>
      </p:sp>
      <p:sp>
        <p:nvSpPr>
          <p:cNvPr id="50179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6FDD9ED0-5855-469C-A8C1-99D8C685CC14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6" name="Rectangle 2"/>
          <p:cNvSpPr>
            <a:spLocks noGrp="1" noChangeArrowheads="1"/>
          </p:cNvSpPr>
          <p:nvPr>
            <p:ph idx="1"/>
          </p:nvPr>
        </p:nvSpPr>
        <p:spPr>
          <a:xfrm>
            <a:off x="841375" y="1563688"/>
            <a:ext cx="8077200" cy="4532312"/>
          </a:xfrm>
        </p:spPr>
        <p:txBody>
          <a:bodyPr/>
          <a:lstStyle/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The recursive estimates are based on the following equations</a:t>
            </a:r>
          </a:p>
        </p:txBody>
      </p:sp>
      <p:graphicFrame>
        <p:nvGraphicFramePr>
          <p:cNvPr id="28722" name="Object 50"/>
          <p:cNvGraphicFramePr>
            <a:graphicFrameLocks noChangeAspect="1"/>
          </p:cNvGraphicFramePr>
          <p:nvPr/>
        </p:nvGraphicFramePr>
        <p:xfrm>
          <a:off x="2105025" y="2557463"/>
          <a:ext cx="5295900" cy="815975"/>
        </p:xfrm>
        <a:graphic>
          <a:graphicData uri="http://schemas.openxmlformats.org/presentationml/2006/ole">
            <p:oleObj spid="_x0000_s28722" name="Equation" r:id="rId3" imgW="89483400" imgH="13795560" progId="Equation.3">
              <p:embed/>
            </p:oleObj>
          </a:graphicData>
        </a:graphic>
      </p:graphicFrame>
      <p:graphicFrame>
        <p:nvGraphicFramePr>
          <p:cNvPr id="28723" name="Object 51"/>
          <p:cNvGraphicFramePr>
            <a:graphicFrameLocks noChangeAspect="1"/>
          </p:cNvGraphicFramePr>
          <p:nvPr/>
        </p:nvGraphicFramePr>
        <p:xfrm>
          <a:off x="2109788" y="4491038"/>
          <a:ext cx="4246562" cy="839787"/>
        </p:xfrm>
        <a:graphic>
          <a:graphicData uri="http://schemas.openxmlformats.org/presentationml/2006/ole">
            <p:oleObj spid="_x0000_s28723" name="Equation" r:id="rId4" imgW="69957000" imgH="13795560" progId="Equation.3">
              <p:embed/>
            </p:oleObj>
          </a:graphicData>
        </a:graphic>
      </p:graphicFrame>
      <p:graphicFrame>
        <p:nvGraphicFramePr>
          <p:cNvPr id="28724" name="Object 52"/>
          <p:cNvGraphicFramePr>
            <a:graphicFrameLocks noChangeAspect="1"/>
          </p:cNvGraphicFramePr>
          <p:nvPr/>
        </p:nvGraphicFramePr>
        <p:xfrm>
          <a:off x="2120900" y="3692525"/>
          <a:ext cx="5287963" cy="457200"/>
        </p:xfrm>
        <a:graphic>
          <a:graphicData uri="http://schemas.openxmlformats.org/presentationml/2006/ole">
            <p:oleObj spid="_x0000_s28724" name="Equation" r:id="rId5" imgW="84601800" imgH="7297560" progId="Equation.3">
              <p:embed/>
            </p:oleObj>
          </a:graphicData>
        </a:graphic>
      </p:graphicFrame>
      <p:sp>
        <p:nvSpPr>
          <p:cNvPr id="28727" name="Rectangle 7"/>
          <p:cNvSpPr>
            <a:spLocks noChangeArrowheads="1"/>
          </p:cNvSpPr>
          <p:nvPr/>
        </p:nvSpPr>
        <p:spPr bwMode="auto">
          <a:xfrm>
            <a:off x="549275" y="5440363"/>
            <a:ext cx="82708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ym typeface="Symbol" pitchFamily="18" charset="2"/>
              </a:rPr>
              <a:t>Where       is the smoothed level of the series, T</a:t>
            </a:r>
            <a:r>
              <a:rPr lang="en-US" sz="2000" baseline="-25000">
                <a:sym typeface="Symbol" pitchFamily="18" charset="2"/>
              </a:rPr>
              <a:t>t</a:t>
            </a:r>
            <a:r>
              <a:rPr lang="en-US" sz="2000">
                <a:sym typeface="Symbol" pitchFamily="18" charset="2"/>
              </a:rPr>
              <a:t> is the smoothed trend of the series, and F</a:t>
            </a:r>
            <a:r>
              <a:rPr lang="en-US" sz="2000" baseline="-25000">
                <a:sym typeface="Symbol" pitchFamily="18" charset="2"/>
              </a:rPr>
              <a:t>t</a:t>
            </a:r>
            <a:r>
              <a:rPr lang="en-US" sz="2000">
                <a:sym typeface="Symbol" pitchFamily="18" charset="2"/>
              </a:rPr>
              <a:t> is the smoothed seasonal adjustment for the series</a:t>
            </a:r>
          </a:p>
        </p:txBody>
      </p:sp>
      <p:graphicFrame>
        <p:nvGraphicFramePr>
          <p:cNvPr id="28725" name="Object 53"/>
          <p:cNvGraphicFramePr>
            <a:graphicFrameLocks noChangeAspect="1"/>
          </p:cNvGraphicFramePr>
          <p:nvPr/>
        </p:nvGraphicFramePr>
        <p:xfrm>
          <a:off x="1571625" y="5440363"/>
          <a:ext cx="293688" cy="403225"/>
        </p:xfrm>
        <a:graphic>
          <a:graphicData uri="http://schemas.openxmlformats.org/presentationml/2006/ole">
            <p:oleObj spid="_x0000_s28725" name="Equation" r:id="rId6" imgW="165028" imgH="228501" progId="Equation.3">
              <p:embed/>
            </p:oleObj>
          </a:graphicData>
        </a:graphic>
      </p:graphicFrame>
      <p:sp>
        <p:nvSpPr>
          <p:cNvPr id="28728" name="Text Box 9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8729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730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0CD166F9-5BBF-4265-A44F-1F1E1C470C94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731" name="Rectangle 6"/>
          <p:cNvSpPr>
            <a:spLocks noChangeArrowheads="1"/>
          </p:cNvSpPr>
          <p:nvPr/>
        </p:nvSpPr>
        <p:spPr bwMode="auto">
          <a:xfrm>
            <a:off x="1023938" y="209550"/>
            <a:ext cx="7974012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Forecasting Seasonal Time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After the initial procedures generate the level, trend, and seasonal factors from a historical series we can use the results to forecast  future values  h  time periods ahead from the last observation X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in the historical series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The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forecast equation </a:t>
            </a:r>
            <a:r>
              <a:rPr lang="en-US" smtClean="0">
                <a:sym typeface="Symbol" pitchFamily="18" charset="2"/>
              </a:rPr>
              <a:t>is</a:t>
            </a:r>
            <a:endParaRPr lang="en-US" smtClean="0"/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2595563" y="4856163"/>
          <a:ext cx="4068762" cy="671512"/>
        </p:xfrm>
        <a:graphic>
          <a:graphicData uri="http://schemas.openxmlformats.org/presentationml/2006/ole">
            <p:oleObj spid="_x0000_s29710" name="Equation" r:id="rId3" imgW="1384200" imgH="228600" progId="Equation.3">
              <p:embed/>
            </p:oleObj>
          </a:graphicData>
        </a:graphic>
      </p:graphicFrame>
      <p:sp>
        <p:nvSpPr>
          <p:cNvPr id="29712" name="Rectangle 5"/>
          <p:cNvSpPr>
            <a:spLocks noChangeArrowheads="1"/>
          </p:cNvSpPr>
          <p:nvPr/>
        </p:nvSpPr>
        <p:spPr bwMode="auto">
          <a:xfrm>
            <a:off x="1536700" y="5659438"/>
            <a:ext cx="6400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ym typeface="Symbol" pitchFamily="18" charset="2"/>
              </a:rPr>
              <a:t>where the seasonal factor, F, is the one generated for the most recent seasonal time period</a:t>
            </a:r>
          </a:p>
        </p:txBody>
      </p:sp>
      <p:sp>
        <p:nvSpPr>
          <p:cNvPr id="29713" name="Text Box 7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9714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71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DBEF0095-8CAF-4A76-B1AA-A8AD4B9C4A1B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16" name="Rectangle 6"/>
          <p:cNvSpPr>
            <a:spLocks noChangeArrowheads="1"/>
          </p:cNvSpPr>
          <p:nvPr/>
        </p:nvSpPr>
        <p:spPr bwMode="auto">
          <a:xfrm>
            <a:off x="1023938" y="209550"/>
            <a:ext cx="7974012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Forecasting Seasonal Time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Autoregressive Models</a:t>
            </a:r>
          </a:p>
        </p:txBody>
      </p:sp>
      <p:sp>
        <p:nvSpPr>
          <p:cNvPr id="307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for forecasting</a:t>
            </a:r>
          </a:p>
          <a:p>
            <a:pPr eaLnBrk="1" hangingPunct="1"/>
            <a:r>
              <a:rPr lang="en-US" smtClean="0"/>
              <a:t>Takes advantage of autocorrelation</a:t>
            </a:r>
          </a:p>
          <a:p>
            <a:pPr lvl="1" eaLnBrk="1" hangingPunct="1"/>
            <a:r>
              <a:rPr lang="en-US" smtClean="0"/>
              <a:t>1st order - correlation between consecutive values</a:t>
            </a:r>
          </a:p>
          <a:p>
            <a:pPr lvl="1" eaLnBrk="1" hangingPunct="1"/>
            <a:r>
              <a:rPr lang="en-US" smtClean="0"/>
              <a:t>2nd order - correlation between values 2 periods apart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p</a:t>
            </a:r>
            <a:r>
              <a:rPr lang="en-US" baseline="30000" smtClean="0">
                <a:solidFill>
                  <a:srgbClr val="0000FF"/>
                </a:solidFill>
              </a:rPr>
              <a:t>th</a:t>
            </a:r>
            <a:r>
              <a:rPr lang="en-US" smtClean="0">
                <a:solidFill>
                  <a:srgbClr val="0000FF"/>
                </a:solidFill>
              </a:rPr>
              <a:t> order autoregressive model:</a:t>
            </a:r>
          </a:p>
        </p:txBody>
      </p:sp>
      <p:sp>
        <p:nvSpPr>
          <p:cNvPr id="30736" name="Rectangle 5"/>
          <p:cNvSpPr>
            <a:spLocks noChangeArrowheads="1"/>
          </p:cNvSpPr>
          <p:nvPr/>
        </p:nvSpPr>
        <p:spPr bwMode="auto">
          <a:xfrm>
            <a:off x="7086600" y="5718175"/>
            <a:ext cx="19018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Random Error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352550" y="4783138"/>
          <a:ext cx="6621463" cy="673100"/>
        </p:xfrm>
        <a:graphic>
          <a:graphicData uri="http://schemas.openxmlformats.org/presentationml/2006/ole">
            <p:oleObj spid="_x0000_s30733" name="Equation" r:id="rId3" imgW="76059000" imgH="7703640" progId="Equation.3">
              <p:embed/>
            </p:oleObj>
          </a:graphicData>
        </a:graphic>
      </p:graphicFrame>
      <p:sp>
        <p:nvSpPr>
          <p:cNvPr id="30737" name="Line 6"/>
          <p:cNvSpPr>
            <a:spLocks noChangeShapeType="1"/>
          </p:cNvSpPr>
          <p:nvPr/>
        </p:nvSpPr>
        <p:spPr bwMode="auto">
          <a:xfrm flipH="1" flipV="1">
            <a:off x="7772400" y="5337175"/>
            <a:ext cx="76200" cy="4572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3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DD951BF0-69F9-468E-9C21-89F6746A3A87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40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Autoregressive Models</a:t>
            </a:r>
          </a:p>
        </p:txBody>
      </p:sp>
      <p:sp>
        <p:nvSpPr>
          <p:cNvPr id="317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Let X</a:t>
            </a:r>
            <a:r>
              <a:rPr lang="en-US" sz="2400" baseline="-25000" smtClean="0">
                <a:sym typeface="Symbol" pitchFamily="18" charset="2"/>
              </a:rPr>
              <a:t>t</a:t>
            </a:r>
            <a:r>
              <a:rPr lang="en-US" sz="2400" smtClean="0">
                <a:sym typeface="Symbol" pitchFamily="18" charset="2"/>
              </a:rPr>
              <a:t> (t = 1, 2, . . ., n) be a time series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A model to represent that series is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autoregressive model of order p: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sym typeface="Symbol" pitchFamily="18" charset="2"/>
              </a:rPr>
              <a:t>where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sym typeface="Symbol" pitchFamily="18" charset="2"/>
              </a:rPr>
              <a:t>, 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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, . . .,</a:t>
            </a:r>
            <a:r>
              <a:rPr lang="en-US" sz="2000" baseline="-25000" smtClean="0">
                <a:sym typeface="Symbol" pitchFamily="18" charset="2"/>
              </a:rPr>
              <a:t>p</a:t>
            </a:r>
            <a:r>
              <a:rPr lang="en-US" sz="2000" smtClean="0">
                <a:sym typeface="Symbol" pitchFamily="18" charset="2"/>
              </a:rPr>
              <a:t> are fixed parameters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sym typeface="Symbol" pitchFamily="18" charset="2"/>
              </a:rPr>
              <a:t></a:t>
            </a:r>
            <a:r>
              <a:rPr lang="en-US" sz="2000" baseline="-25000" smtClean="0">
                <a:sym typeface="Symbol" pitchFamily="18" charset="2"/>
              </a:rPr>
              <a:t>t</a:t>
            </a:r>
            <a:r>
              <a:rPr lang="en-US" sz="2000" smtClean="0">
                <a:sym typeface="Symbol" pitchFamily="18" charset="2"/>
              </a:rPr>
              <a:t> are random variables that have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smtClean="0">
                <a:sym typeface="Symbol" pitchFamily="18" charset="2"/>
              </a:rPr>
              <a:t>mean 0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smtClean="0">
                <a:sym typeface="Symbol" pitchFamily="18" charset="2"/>
              </a:rPr>
              <a:t>constant variance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smtClean="0">
                <a:sym typeface="Symbol" pitchFamily="18" charset="2"/>
              </a:rPr>
              <a:t>and are uncorrelated with one another</a:t>
            </a:r>
            <a:endParaRPr lang="en-US" sz="2400" smtClean="0">
              <a:sym typeface="Symbol" pitchFamily="18" charset="2"/>
            </a:endParaRP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774825" y="3319463"/>
          <a:ext cx="5818188" cy="592137"/>
        </p:xfrm>
        <a:graphic>
          <a:graphicData uri="http://schemas.openxmlformats.org/presentationml/2006/ole">
            <p:oleObj spid="_x0000_s31757" name="Equation" r:id="rId3" imgW="3152880" imgH="304560" progId="Equation.3">
              <p:embed/>
            </p:oleObj>
          </a:graphicData>
        </a:graphic>
      </p:graphicFrame>
      <p:sp>
        <p:nvSpPr>
          <p:cNvPr id="31760" name="Text Box 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1761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6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ED72080A-AEEF-43B1-B0E3-E965A5539504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Autoregressive Models</a:t>
            </a:r>
          </a:p>
        </p:txBody>
      </p:sp>
      <p:sp>
        <p:nvSpPr>
          <p:cNvPr id="32784" name="Rectangle 3"/>
          <p:cNvSpPr>
            <a:spLocks noGrp="1" noChangeArrowheads="1"/>
          </p:cNvSpPr>
          <p:nvPr>
            <p:ph idx="1"/>
          </p:nvPr>
        </p:nvSpPr>
        <p:spPr>
          <a:xfrm>
            <a:off x="1060450" y="1892300"/>
            <a:ext cx="7573963" cy="4532313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The parameters of the autoregressive model are estimated through a least squares algorithm, as the values of </a:t>
            </a:r>
            <a:r>
              <a:rPr lang="en-US" sz="2400" i="1" smtClean="0">
                <a:sym typeface="Symbol" pitchFamily="18" charset="2"/>
              </a:rPr>
              <a:t>, </a:t>
            </a:r>
            <a:r>
              <a:rPr lang="en-US" sz="2400" i="1" baseline="-25000" smtClean="0">
                <a:sym typeface="Symbol" pitchFamily="18" charset="2"/>
              </a:rPr>
              <a:t>1</a:t>
            </a:r>
            <a:r>
              <a:rPr lang="en-US" sz="2400" i="1" smtClean="0">
                <a:sym typeface="Symbol" pitchFamily="18" charset="2"/>
              </a:rPr>
              <a:t> </a:t>
            </a:r>
            <a:r>
              <a:rPr lang="en-US" sz="2400" i="1" baseline="-25000" smtClean="0">
                <a:sym typeface="Symbol" pitchFamily="18" charset="2"/>
              </a:rPr>
              <a:t>2</a:t>
            </a:r>
            <a:r>
              <a:rPr lang="en-US" sz="2400" i="1" smtClean="0">
                <a:sym typeface="Symbol" pitchFamily="18" charset="2"/>
              </a:rPr>
              <a:t>, . . .,</a:t>
            </a:r>
            <a:r>
              <a:rPr lang="en-US" sz="2400" i="1" baseline="-25000" smtClean="0">
                <a:sym typeface="Symbol" pitchFamily="18" charset="2"/>
              </a:rPr>
              <a:t>p</a:t>
            </a:r>
            <a:r>
              <a:rPr lang="en-US" sz="2400" smtClean="0">
                <a:sym typeface="Symbol" pitchFamily="18" charset="2"/>
              </a:rPr>
              <a:t> for which the sum of squares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is a minimum</a:t>
            </a:r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1814513" y="3648075"/>
          <a:ext cx="5907087" cy="928688"/>
        </p:xfrm>
        <a:graphic>
          <a:graphicData uri="http://schemas.openxmlformats.org/presentationml/2006/ole">
            <p:oleObj spid="_x0000_s32782" name="Equation" r:id="rId3" imgW="90703800" imgH="14201640" progId="Equation.3">
              <p:embed/>
            </p:oleObj>
          </a:graphicData>
        </a:graphic>
      </p:graphicFrame>
      <p:sp>
        <p:nvSpPr>
          <p:cNvPr id="32785" name="Text Box 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2786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78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03D90F82-B8CC-4E6D-BF16-A8DAF3495BF2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Forecasting from Estimated Autoregressive Models</a:t>
            </a:r>
          </a:p>
        </p:txBody>
      </p:sp>
      <p:sp>
        <p:nvSpPr>
          <p:cNvPr id="33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Consider time series observations  x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,  x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,  . . . , x</a:t>
            </a:r>
            <a:r>
              <a:rPr lang="en-US" sz="2000" baseline="-25000" smtClean="0">
                <a:sym typeface="Symbol" pitchFamily="18" charset="2"/>
              </a:rPr>
              <a:t>t</a:t>
            </a:r>
            <a:r>
              <a:rPr lang="en-US" sz="200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Suppose that an autoregressive model of order p has been fitted to these data: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Standing at time n, we obtain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forecasts of future values </a:t>
            </a:r>
            <a:r>
              <a:rPr lang="en-US" sz="2000" smtClean="0">
                <a:sym typeface="Symbol" pitchFamily="18" charset="2"/>
              </a:rPr>
              <a:t>of the series from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800" smtClean="0"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Where for  h &gt; 0,           is the forecast of X</a:t>
            </a:r>
            <a:r>
              <a:rPr lang="en-US" sz="2000" baseline="-25000" smtClean="0">
                <a:sym typeface="Symbol" pitchFamily="18" charset="2"/>
              </a:rPr>
              <a:t>t+h</a:t>
            </a:r>
            <a:r>
              <a:rPr lang="en-US" sz="2000" smtClean="0">
                <a:sym typeface="Symbol" pitchFamily="18" charset="2"/>
              </a:rPr>
              <a:t> standing at time  n  and for  h  0 ,           is simply the observed value of  X</a:t>
            </a:r>
            <a:r>
              <a:rPr lang="en-US" sz="2000" baseline="-25000" smtClean="0">
                <a:sym typeface="Symbol" pitchFamily="18" charset="2"/>
              </a:rPr>
              <a:t>t+h</a:t>
            </a:r>
          </a:p>
        </p:txBody>
      </p:sp>
      <p:graphicFrame>
        <p:nvGraphicFramePr>
          <p:cNvPr id="33846" name="Object 54"/>
          <p:cNvGraphicFramePr>
            <a:graphicFrameLocks noChangeAspect="1"/>
          </p:cNvGraphicFramePr>
          <p:nvPr/>
        </p:nvGraphicFramePr>
        <p:xfrm>
          <a:off x="1901825" y="2806700"/>
          <a:ext cx="5816600" cy="592138"/>
        </p:xfrm>
        <a:graphic>
          <a:graphicData uri="http://schemas.openxmlformats.org/presentationml/2006/ole">
            <p:oleObj spid="_x0000_s33846" name="Equation" r:id="rId3" imgW="76059000" imgH="7703640" progId="Equation.3">
              <p:embed/>
            </p:oleObj>
          </a:graphicData>
        </a:graphic>
      </p:graphicFrame>
      <p:graphicFrame>
        <p:nvGraphicFramePr>
          <p:cNvPr id="33847" name="Object 55"/>
          <p:cNvGraphicFramePr>
            <a:graphicFrameLocks noChangeAspect="1"/>
          </p:cNvGraphicFramePr>
          <p:nvPr/>
        </p:nvGraphicFramePr>
        <p:xfrm>
          <a:off x="955675" y="4562475"/>
          <a:ext cx="7940675" cy="517525"/>
        </p:xfrm>
        <a:graphic>
          <a:graphicData uri="http://schemas.openxmlformats.org/presentationml/2006/ole">
            <p:oleObj spid="_x0000_s33847" name="Equation" r:id="rId4" imgW="3708360" imgH="241200" progId="Equation.3">
              <p:embed/>
            </p:oleObj>
          </a:graphicData>
        </a:graphic>
      </p:graphicFrame>
      <p:graphicFrame>
        <p:nvGraphicFramePr>
          <p:cNvPr id="33848" name="Object 56"/>
          <p:cNvGraphicFramePr>
            <a:graphicFrameLocks noChangeAspect="1"/>
          </p:cNvGraphicFramePr>
          <p:nvPr/>
        </p:nvGraphicFramePr>
        <p:xfrm>
          <a:off x="3197225" y="5505450"/>
          <a:ext cx="569913" cy="422275"/>
        </p:xfrm>
        <a:graphic>
          <a:graphicData uri="http://schemas.openxmlformats.org/presentationml/2006/ole">
            <p:oleObj spid="_x0000_s33848" name="Equation" r:id="rId5" imgW="291960" imgH="215640" progId="Equation.3">
              <p:embed/>
            </p:oleObj>
          </a:graphicData>
        </a:graphic>
      </p:graphicFrame>
      <p:graphicFrame>
        <p:nvGraphicFramePr>
          <p:cNvPr id="33849" name="Object 57"/>
          <p:cNvGraphicFramePr>
            <a:graphicFrameLocks noChangeAspect="1"/>
          </p:cNvGraphicFramePr>
          <p:nvPr/>
        </p:nvGraphicFramePr>
        <p:xfrm>
          <a:off x="2901950" y="5905500"/>
          <a:ext cx="569913" cy="422275"/>
        </p:xfrm>
        <a:graphic>
          <a:graphicData uri="http://schemas.openxmlformats.org/presentationml/2006/ole">
            <p:oleObj spid="_x0000_s33849" name="Equation" r:id="rId6" imgW="291960" imgH="215640" progId="Equation.3">
              <p:embed/>
            </p:oleObj>
          </a:graphicData>
        </a:graphic>
      </p:graphicFrame>
      <p:sp>
        <p:nvSpPr>
          <p:cNvPr id="33852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3853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3F29D3A4-5012-4B50-B007-8D3E83CF346A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Autoregressive Model: 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34831" name="Line 3"/>
          <p:cNvSpPr>
            <a:spLocks noChangeShapeType="1"/>
          </p:cNvSpPr>
          <p:nvPr/>
        </p:nvSpPr>
        <p:spPr bwMode="auto">
          <a:xfrm flipV="1">
            <a:off x="2209800" y="3502025"/>
            <a:ext cx="159385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9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95800" y="3810000"/>
          <a:ext cx="2070100" cy="1700213"/>
        </p:xfrm>
        <a:graphic>
          <a:graphicData uri="http://schemas.openxmlformats.org/presentationml/2006/ole">
            <p:oleObj spid="_x0000_s34829" name="Clip" r:id="rId3" imgW="2908300" imgH="2843213" progId="">
              <p:embed/>
            </p:oleObj>
          </a:graphicData>
        </a:graphic>
      </p:graphicFrame>
      <p:sp>
        <p:nvSpPr>
          <p:cNvPr id="34832" name="Rectangle 5"/>
          <p:cNvSpPr>
            <a:spLocks noChangeArrowheads="1"/>
          </p:cNvSpPr>
          <p:nvPr/>
        </p:nvSpPr>
        <p:spPr bwMode="auto">
          <a:xfrm>
            <a:off x="2057400" y="3124200"/>
            <a:ext cx="18192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/>
              <a:t>  Year    Units 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/>
              <a:t>  2005         4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2006	      3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2007         2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2008         3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2009	      2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2010	      2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2011	      4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  2012         6</a:t>
            </a:r>
          </a:p>
        </p:txBody>
      </p:sp>
      <p:sp>
        <p:nvSpPr>
          <p:cNvPr id="34833" name="Rectangle 6"/>
          <p:cNvSpPr>
            <a:spLocks noChangeArrowheads="1"/>
          </p:cNvSpPr>
          <p:nvPr/>
        </p:nvSpPr>
        <p:spPr bwMode="auto">
          <a:xfrm>
            <a:off x="458788" y="1676400"/>
            <a:ext cx="8380412" cy="11969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 Office Concept Corp. has acquired a number of office units (in thousands of square feet) over the last eight years. Develop the </a:t>
            </a:r>
            <a:r>
              <a:rPr lang="en-US">
                <a:solidFill>
                  <a:srgbClr val="0000FF"/>
                </a:solidFill>
              </a:rPr>
              <a:t>second order </a:t>
            </a:r>
            <a:r>
              <a:rPr lang="en-US"/>
              <a:t>autoregressive model.</a:t>
            </a:r>
          </a:p>
        </p:txBody>
      </p:sp>
      <p:sp>
        <p:nvSpPr>
          <p:cNvPr id="34834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3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A6CD7501-6AF8-40EA-9BCE-BA790F70C3EC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Components of a Time Series</a:t>
            </a:r>
          </a:p>
        </p:txBody>
      </p:sp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3429000" y="1828800"/>
            <a:ext cx="2209800" cy="525463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</a:rPr>
              <a:t>Time Series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724400" y="2819400"/>
            <a:ext cx="1903413" cy="8286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Cyclical Component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6934200" y="2819400"/>
            <a:ext cx="1905000" cy="8286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Irregular Component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04800" y="2819400"/>
            <a:ext cx="1905000" cy="8286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Trend Component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2514600" y="2819400"/>
            <a:ext cx="1905000" cy="8286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Seasonality Component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4535488" y="2362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1295400" y="25908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12954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34290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>
            <a:off x="56388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78486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1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02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34992833-5081-4FC6-A7A4-F26AEDDE6848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303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6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Autoregressive Model: </a:t>
            </a:r>
            <a:br>
              <a:rPr lang="en-US" smtClean="0"/>
            </a:br>
            <a:r>
              <a:rPr lang="en-US" smtClean="0"/>
              <a:t>Example Solution</a:t>
            </a:r>
          </a:p>
        </p:txBody>
      </p:sp>
      <p:sp>
        <p:nvSpPr>
          <p:cNvPr id="35867" name="Rectangle 2"/>
          <p:cNvSpPr>
            <a:spLocks noChangeArrowheads="1"/>
          </p:cNvSpPr>
          <p:nvPr/>
        </p:nvSpPr>
        <p:spPr bwMode="auto">
          <a:xfrm>
            <a:off x="4953000" y="1676400"/>
            <a:ext cx="3810000" cy="3352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8" name="Rectangle 4"/>
          <p:cNvSpPr>
            <a:spLocks noChangeArrowheads="1"/>
          </p:cNvSpPr>
          <p:nvPr/>
        </p:nvSpPr>
        <p:spPr bwMode="auto">
          <a:xfrm>
            <a:off x="4954588" y="1677988"/>
            <a:ext cx="4035425" cy="34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/>
              <a:t> Year	    x</a:t>
            </a:r>
            <a:r>
              <a:rPr lang="en-US" b="1" baseline="-25000"/>
              <a:t>t</a:t>
            </a:r>
            <a:r>
              <a:rPr lang="en-US" b="1"/>
              <a:t>	    x</a:t>
            </a:r>
            <a:r>
              <a:rPr lang="en-US" b="1" baseline="-25000"/>
              <a:t>t-1</a:t>
            </a:r>
            <a:r>
              <a:rPr lang="en-US" b="1"/>
              <a:t>     x</a:t>
            </a:r>
            <a:r>
              <a:rPr lang="en-US" b="1" baseline="-25000"/>
              <a:t>t-2</a:t>
            </a:r>
            <a:endParaRPr lang="en-US" b="1"/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b="1"/>
              <a:t> 2005	    4	     --  </a:t>
            </a:r>
            <a:r>
              <a:rPr lang="en-US" sz="900" b="1"/>
              <a:t> </a:t>
            </a:r>
            <a:r>
              <a:rPr lang="en-US" b="1"/>
              <a:t>      --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 2006	    3	     4         --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 2007      2	     3         4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 2008      3	     2         3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 2009      2          3         2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 2010	    2          2         3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 2011	    4          2         2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 2012	    6          4         2</a:t>
            </a:r>
          </a:p>
        </p:txBody>
      </p:sp>
      <p:sp>
        <p:nvSpPr>
          <p:cNvPr id="35869" name="Line 5"/>
          <p:cNvSpPr>
            <a:spLocks noChangeShapeType="1"/>
          </p:cNvSpPr>
          <p:nvPr/>
        </p:nvSpPr>
        <p:spPr bwMode="auto">
          <a:xfrm>
            <a:off x="5029200" y="2133600"/>
            <a:ext cx="364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64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4038600"/>
          <a:ext cx="3670300" cy="1603375"/>
        </p:xfrm>
        <a:graphic>
          <a:graphicData uri="http://schemas.openxmlformats.org/presentationml/2006/ole">
            <p:oleObj spid="_x0000_s35864" name="Worksheet" r:id="rId3" imgW="3670300" imgH="1603375" progId="Excel.Sheet.8">
              <p:embed/>
            </p:oleObj>
          </a:graphicData>
        </a:graphic>
      </p:graphicFrame>
      <p:sp>
        <p:nvSpPr>
          <p:cNvPr id="35870" name="Rectangle 7"/>
          <p:cNvSpPr>
            <a:spLocks noChangeArrowheads="1"/>
          </p:cNvSpPr>
          <p:nvPr/>
        </p:nvSpPr>
        <p:spPr bwMode="auto">
          <a:xfrm>
            <a:off x="457200" y="3657600"/>
            <a:ext cx="2360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Excel Output</a:t>
            </a:r>
          </a:p>
        </p:txBody>
      </p:sp>
      <p:sp>
        <p:nvSpPr>
          <p:cNvPr id="35871" name="Rectangle 8"/>
          <p:cNvSpPr>
            <a:spLocks noChangeArrowheads="1"/>
          </p:cNvSpPr>
          <p:nvPr/>
        </p:nvSpPr>
        <p:spPr bwMode="auto">
          <a:xfrm>
            <a:off x="458788" y="1703388"/>
            <a:ext cx="3808412" cy="1887537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1"/>
              <a:t> Develop the 2nd order table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1"/>
              <a:t> Use Excel to estimate a regression model</a:t>
            </a:r>
          </a:p>
        </p:txBody>
      </p:sp>
      <p:sp>
        <p:nvSpPr>
          <p:cNvPr id="35872" name="Line 9"/>
          <p:cNvSpPr>
            <a:spLocks noChangeShapeType="1"/>
          </p:cNvSpPr>
          <p:nvPr/>
        </p:nvSpPr>
        <p:spPr bwMode="auto">
          <a:xfrm>
            <a:off x="4419600" y="5257800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10"/>
          <p:cNvSpPr>
            <a:spLocks noChangeShapeType="1"/>
          </p:cNvSpPr>
          <p:nvPr/>
        </p:nvSpPr>
        <p:spPr bwMode="auto">
          <a:xfrm flipH="1">
            <a:off x="2895600" y="4953000"/>
            <a:ext cx="0" cy="838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5865" name="Object 25"/>
          <p:cNvGraphicFramePr>
            <a:graphicFrameLocks noChangeAspect="1"/>
          </p:cNvGraphicFramePr>
          <p:nvPr/>
        </p:nvGraphicFramePr>
        <p:xfrm>
          <a:off x="887413" y="5791200"/>
          <a:ext cx="4543425" cy="500063"/>
        </p:xfrm>
        <a:graphic>
          <a:graphicData uri="http://schemas.openxmlformats.org/presentationml/2006/ole">
            <p:oleObj spid="_x0000_s35865" name="Equation" r:id="rId4" imgW="2184400" imgH="241300" progId="Equation.3">
              <p:embed/>
            </p:oleObj>
          </a:graphicData>
        </a:graphic>
      </p:graphicFrame>
      <p:sp>
        <p:nvSpPr>
          <p:cNvPr id="35874" name="Line 12"/>
          <p:cNvSpPr>
            <a:spLocks noChangeShapeType="1"/>
          </p:cNvSpPr>
          <p:nvPr/>
        </p:nvSpPr>
        <p:spPr bwMode="auto">
          <a:xfrm>
            <a:off x="2895600" y="49530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5" name="Line 13"/>
          <p:cNvSpPr>
            <a:spLocks noChangeShapeType="1"/>
          </p:cNvSpPr>
          <p:nvPr/>
        </p:nvSpPr>
        <p:spPr bwMode="auto">
          <a:xfrm>
            <a:off x="4038600" y="5257800"/>
            <a:ext cx="3810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6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5877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E146E17B-E5A5-449A-9166-B6CEA751EA0B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Autoregressive Model Example: Forecasting</a:t>
            </a:r>
          </a:p>
        </p:txBody>
      </p:sp>
      <p:sp>
        <p:nvSpPr>
          <p:cNvPr id="36891" name="Rectangle 3"/>
          <p:cNvSpPr>
            <a:spLocks noChangeArrowheads="1"/>
          </p:cNvSpPr>
          <p:nvPr/>
        </p:nvSpPr>
        <p:spPr bwMode="auto">
          <a:xfrm>
            <a:off x="765175" y="1905000"/>
            <a:ext cx="7769225" cy="9810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900"/>
              <a:t>Use the second-order equation to forecast number of units for 2013:</a:t>
            </a:r>
          </a:p>
        </p:txBody>
      </p:sp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4540250" y="5037138"/>
          <a:ext cx="366713" cy="563562"/>
        </p:xfrm>
        <a:graphic>
          <a:graphicData uri="http://schemas.openxmlformats.org/presentationml/2006/ole">
            <p:oleObj spid="_x0000_s36888" name="Equation" r:id="rId3" imgW="114102" imgH="177492" progId="Equation.DSMT4">
              <p:embed/>
            </p:oleObj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1747838" y="3313113"/>
          <a:ext cx="6180137" cy="2649537"/>
        </p:xfrm>
        <a:graphic>
          <a:graphicData uri="http://schemas.openxmlformats.org/presentationml/2006/ole">
            <p:oleObj spid="_x0000_s36889" name="Equation" r:id="rId4" imgW="2717640" imgH="1168200" progId="Equation.3">
              <p:embed/>
            </p:oleObj>
          </a:graphicData>
        </a:graphic>
      </p:graphicFrame>
      <p:sp>
        <p:nvSpPr>
          <p:cNvPr id="36892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689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9A286A19-5E7B-4FCA-8A2D-1E06E95BE127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Autoregressive Modeling Steps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646988" cy="4532312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Choose p   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Form a series of “lagged predictor” variables   x</a:t>
            </a:r>
            <a:r>
              <a:rPr lang="en-US" baseline="-25000" smtClean="0"/>
              <a:t>t-1</a:t>
            </a:r>
            <a:r>
              <a:rPr lang="en-US" smtClean="0"/>
              <a:t> , x</a:t>
            </a:r>
            <a:r>
              <a:rPr lang="en-US" baseline="-25000" smtClean="0"/>
              <a:t>t-2</a:t>
            </a:r>
            <a:r>
              <a:rPr lang="en-US" smtClean="0"/>
              <a:t> , … ,x</a:t>
            </a:r>
            <a:r>
              <a:rPr lang="en-US" baseline="-25000" smtClean="0"/>
              <a:t>t-p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Run a regression model using all  p  variables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Test model for significance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Use model for forecasting 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5539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2A5F0F8B-8CE8-4524-9163-3D6EB459A853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Autoregressive Integrated Moving Average Models</a:t>
            </a:r>
          </a:p>
        </p:txBody>
      </p:sp>
      <p:sp>
        <p:nvSpPr>
          <p:cNvPr id="6656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idea of Box-Jenkins methodology:</a:t>
            </a:r>
          </a:p>
          <a:p>
            <a:pPr lvl="1" eaLnBrk="1" hangingPunct="1"/>
            <a:r>
              <a:rPr lang="en-US" smtClean="0"/>
              <a:t>Define a broad class of models from which forecasts can be derived</a:t>
            </a:r>
          </a:p>
          <a:p>
            <a:pPr lvl="1" eaLnBrk="1" hangingPunct="1"/>
            <a:r>
              <a:rPr lang="en-US" smtClean="0"/>
              <a:t>Develop a methodology for picking a suitable model for the forecasting problem</a:t>
            </a:r>
          </a:p>
          <a:p>
            <a:pPr eaLnBrk="1" hangingPunct="1"/>
            <a:r>
              <a:rPr lang="en-US" smtClean="0"/>
              <a:t>The general class of models is the class of </a:t>
            </a:r>
            <a:r>
              <a:rPr lang="en-US" smtClean="0">
                <a:solidFill>
                  <a:srgbClr val="0000FF"/>
                </a:solidFill>
              </a:rPr>
              <a:t>autoregressive integrated moving average models</a:t>
            </a:r>
            <a:r>
              <a:rPr lang="en-US" smtClean="0"/>
              <a:t>, or </a:t>
            </a:r>
            <a:r>
              <a:rPr lang="en-US" smtClean="0">
                <a:solidFill>
                  <a:srgbClr val="0000FF"/>
                </a:solidFill>
              </a:rPr>
              <a:t>ARIMA models </a:t>
            </a:r>
          </a:p>
          <a:p>
            <a:pPr lvl="1" eaLnBrk="1" hangingPunct="1"/>
            <a:r>
              <a:rPr lang="en-US" smtClean="0"/>
              <a:t>These are natural extensions of the autoregressive models of  Section 16.4</a:t>
            </a:r>
          </a:p>
        </p:txBody>
      </p:sp>
      <p:sp>
        <p:nvSpPr>
          <p:cNvPr id="66563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656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918E4ACC-D6B7-4CF5-B54C-8DCB04EDDA3D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Box-Jenkins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Box-Jenkins methodology involves three stages: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Use </a:t>
            </a:r>
            <a:r>
              <a:rPr lang="en-US" sz="2400" dirty="0"/>
              <a:t>summary statistics </a:t>
            </a:r>
            <a:r>
              <a:rPr lang="en-US" sz="2400" dirty="0" smtClean="0"/>
              <a:t>from </a:t>
            </a:r>
            <a:r>
              <a:rPr lang="en-US" sz="2400" dirty="0"/>
              <a:t>the available </a:t>
            </a:r>
            <a:r>
              <a:rPr lang="en-US" sz="2400" dirty="0" smtClean="0"/>
              <a:t>data to select </a:t>
            </a:r>
            <a:r>
              <a:rPr lang="en-US" sz="2400" dirty="0"/>
              <a:t>a specific model that might </a:t>
            </a:r>
            <a:r>
              <a:rPr lang="en-US" sz="2400" dirty="0" smtClean="0"/>
              <a:t>be appropriate </a:t>
            </a:r>
            <a:r>
              <a:rPr lang="en-US" sz="2400" dirty="0"/>
              <a:t>from the general </a:t>
            </a:r>
            <a:r>
              <a:rPr lang="en-US" sz="2400" dirty="0" smtClean="0"/>
              <a:t>class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specific model chosen will </a:t>
            </a:r>
            <a:r>
              <a:rPr lang="en-US" sz="2400" dirty="0" smtClean="0"/>
              <a:t>have </a:t>
            </a:r>
            <a:r>
              <a:rPr lang="en-US" sz="2400" dirty="0"/>
              <a:t>some unknown coefficients. These must be estimated from the available data using </a:t>
            </a:r>
            <a:r>
              <a:rPr lang="en-US" sz="2400" dirty="0" smtClean="0"/>
              <a:t>techniques </a:t>
            </a:r>
            <a:r>
              <a:rPr lang="en-US" sz="2400" dirty="0"/>
              <a:t>such as </a:t>
            </a:r>
            <a:r>
              <a:rPr lang="en-US" sz="2400" dirty="0" smtClean="0"/>
              <a:t>least squares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Checks </a:t>
            </a:r>
            <a:r>
              <a:rPr lang="en-US" sz="2400" dirty="0"/>
              <a:t>are applied to determine whether the estimated model provides an adequate representation of the available time-series </a:t>
            </a:r>
            <a:r>
              <a:rPr lang="en-US" sz="2400" dirty="0" smtClean="0"/>
              <a:t>data 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1A31E7F0-BDF4-48BD-B8C4-9212AFFA5ADE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r>
              <a:rPr lang="en-US" smtClean="0"/>
              <a:t>Box-Jenkins Methodology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If stage three reveals any inadequacies, alternative specifications can be used, and the process is iterated until a satisfactory model is found</a:t>
            </a:r>
          </a:p>
          <a:p>
            <a:endParaRPr lang="en-US" sz="1000" smtClean="0"/>
          </a:p>
          <a:p>
            <a:r>
              <a:rPr lang="en-US" sz="2400" smtClean="0"/>
              <a:t>Advantages of the Box–Jenkins approach to forecasting</a:t>
            </a:r>
          </a:p>
          <a:p>
            <a:pPr lvl="1"/>
            <a:r>
              <a:rPr lang="en-US" smtClean="0"/>
              <a:t>Flexibility – a wide range of predictors is available, and choice among them is based on data evidence</a:t>
            </a:r>
          </a:p>
          <a:p>
            <a:pPr lvl="1"/>
            <a:r>
              <a:rPr lang="en-US" smtClean="0"/>
              <a:t>Results – compared with other methods, using actual economic and business time series, it usually performs very well</a:t>
            </a:r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0783AB09-EA01-4C2B-9D57-658F56727FAA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Discussed weighted and unweighted index numbers</a:t>
            </a:r>
          </a:p>
          <a:p>
            <a:pPr eaLnBrk="1" hangingPunct="1"/>
            <a:r>
              <a:rPr lang="en-US" sz="2400" smtClean="0"/>
              <a:t>Used the runs test to test for randomness in time-series data</a:t>
            </a:r>
          </a:p>
          <a:p>
            <a:pPr eaLnBrk="1" hangingPunct="1"/>
            <a:r>
              <a:rPr lang="en-US" sz="2400" smtClean="0"/>
              <a:t>Addressed components of the time-series model</a:t>
            </a:r>
          </a:p>
          <a:p>
            <a:pPr eaLnBrk="1" hangingPunct="1"/>
            <a:r>
              <a:rPr lang="en-US" sz="2400" smtClean="0"/>
              <a:t>Addressed time-series forecasting of seasonal data using a seasonal index</a:t>
            </a:r>
          </a:p>
          <a:p>
            <a:pPr eaLnBrk="1" hangingPunct="1"/>
            <a:r>
              <a:rPr lang="en-US" sz="2400" smtClean="0"/>
              <a:t>Performed smoothing of data series</a:t>
            </a:r>
          </a:p>
          <a:p>
            <a:pPr lvl="1" eaLnBrk="1" hangingPunct="1"/>
            <a:r>
              <a:rPr lang="en-US" sz="2000" smtClean="0"/>
              <a:t>Moving averages</a:t>
            </a:r>
          </a:p>
          <a:p>
            <a:pPr lvl="1" eaLnBrk="1" hangingPunct="1"/>
            <a:r>
              <a:rPr lang="en-US" sz="2000" smtClean="0"/>
              <a:t>Exponential smoothing</a:t>
            </a:r>
          </a:p>
          <a:p>
            <a:pPr eaLnBrk="1" hangingPunct="1"/>
            <a:r>
              <a:rPr lang="en-US" sz="2400" smtClean="0"/>
              <a:t>Addressed autoregressive models for forecasting</a:t>
            </a:r>
          </a:p>
          <a:p>
            <a:pPr eaLnBrk="1" hangingPunct="1"/>
            <a:endParaRPr lang="en-US" sz="2400" smtClean="0"/>
          </a:p>
        </p:txBody>
      </p:sp>
      <p:sp>
        <p:nvSpPr>
          <p:cNvPr id="69635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210E1670-3BF2-483A-946E-F7A13F9BE9DC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38C2473C-47DE-4F1A-A21D-427CD623D48A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0659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Time-Series Plot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0"/>
            <a:ext cx="3657600" cy="3200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/>
              <a:t>the vertical axis measures the variable of interest 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sz="1400" smtClean="0"/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the horizontal axis corresponds to the time periods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371600" y="1600200"/>
            <a:ext cx="7239000" cy="10763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A </a:t>
            </a:r>
            <a:r>
              <a:rPr lang="en-US" sz="3200">
                <a:solidFill>
                  <a:srgbClr val="0000FF"/>
                </a:solidFill>
              </a:rPr>
              <a:t>time-series plot </a:t>
            </a:r>
            <a:r>
              <a:rPr lang="en-US" sz="3200"/>
              <a:t>is a two-dimensional plot of time-series data</a:t>
            </a:r>
          </a:p>
        </p:txBody>
      </p:sp>
      <p:sp>
        <p:nvSpPr>
          <p:cNvPr id="19460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1D5E232F-3BC9-4494-A960-075FA3CF2870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0625" y="2844800"/>
            <a:ext cx="524510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Trend Component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620000" cy="1846262"/>
          </a:xfrm>
        </p:spPr>
        <p:txBody>
          <a:bodyPr/>
          <a:lstStyle/>
          <a:p>
            <a:pPr eaLnBrk="1" hangingPunct="1"/>
            <a:r>
              <a:rPr lang="en-US" smtClean="0"/>
              <a:t>Long-run increase or decrease over time </a:t>
            </a:r>
            <a:r>
              <a:rPr lang="en-US" sz="2400" smtClean="0"/>
              <a:t>(overall upward or downward movement)</a:t>
            </a:r>
          </a:p>
          <a:p>
            <a:pPr eaLnBrk="1" hangingPunct="1"/>
            <a:r>
              <a:rPr lang="en-US" smtClean="0"/>
              <a:t>Data taken over a long period of time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 rot="-660000">
            <a:off x="6783388" y="3827463"/>
            <a:ext cx="1905000" cy="3937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Upward trend</a:t>
            </a:r>
          </a:p>
        </p:txBody>
      </p:sp>
      <p:sp>
        <p:nvSpPr>
          <p:cNvPr id="59396" name="Line 5"/>
          <p:cNvSpPr>
            <a:spLocks noChangeShapeType="1"/>
          </p:cNvSpPr>
          <p:nvPr/>
        </p:nvSpPr>
        <p:spPr bwMode="auto">
          <a:xfrm>
            <a:off x="1598613" y="4049713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>
            <a:off x="1600200" y="6402388"/>
            <a:ext cx="547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609600" y="3813175"/>
            <a:ext cx="1066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Sales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6781800" y="6324600"/>
            <a:ext cx="990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Time </a:t>
            </a:r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 flipV="1">
            <a:off x="1600200" y="4262438"/>
            <a:ext cx="6000750" cy="14525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 flipV="1">
            <a:off x="1524000" y="4651375"/>
            <a:ext cx="1141413" cy="1446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2828925" y="4737100"/>
            <a:ext cx="979488" cy="674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 flipV="1">
            <a:off x="3886200" y="4346575"/>
            <a:ext cx="1141413" cy="1217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>
            <a:off x="5114925" y="4432300"/>
            <a:ext cx="979488" cy="979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V="1">
            <a:off x="6096000" y="3279775"/>
            <a:ext cx="1141413" cy="2208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Oval 15"/>
          <p:cNvSpPr>
            <a:spLocks noChangeArrowheads="1"/>
          </p:cNvSpPr>
          <p:nvPr/>
        </p:nvSpPr>
        <p:spPr bwMode="auto">
          <a:xfrm>
            <a:off x="1446213" y="59451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407" name="Oval 16"/>
          <p:cNvSpPr>
            <a:spLocks noChangeArrowheads="1"/>
          </p:cNvSpPr>
          <p:nvPr/>
        </p:nvSpPr>
        <p:spPr bwMode="auto">
          <a:xfrm>
            <a:off x="2589213" y="44973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408" name="Oval 17"/>
          <p:cNvSpPr>
            <a:spLocks noChangeArrowheads="1"/>
          </p:cNvSpPr>
          <p:nvPr/>
        </p:nvSpPr>
        <p:spPr bwMode="auto">
          <a:xfrm>
            <a:off x="3732213" y="54117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409" name="Oval 18"/>
          <p:cNvSpPr>
            <a:spLocks noChangeArrowheads="1"/>
          </p:cNvSpPr>
          <p:nvPr/>
        </p:nvSpPr>
        <p:spPr bwMode="auto">
          <a:xfrm>
            <a:off x="4875213" y="41925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410" name="Oval 19"/>
          <p:cNvSpPr>
            <a:spLocks noChangeArrowheads="1"/>
          </p:cNvSpPr>
          <p:nvPr/>
        </p:nvSpPr>
        <p:spPr bwMode="auto">
          <a:xfrm>
            <a:off x="6018213" y="53355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411" name="Oval 20"/>
          <p:cNvSpPr>
            <a:spLocks noChangeArrowheads="1"/>
          </p:cNvSpPr>
          <p:nvPr/>
        </p:nvSpPr>
        <p:spPr bwMode="auto">
          <a:xfrm>
            <a:off x="7085013" y="31257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412" name="Footer Placeholder 2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413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B2AD0061-25F5-4823-A6F4-5AA8CD36A554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Trend Component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620000" cy="1343025"/>
          </a:xfrm>
        </p:spPr>
        <p:txBody>
          <a:bodyPr/>
          <a:lstStyle/>
          <a:p>
            <a:pPr eaLnBrk="1" hangingPunct="1"/>
            <a:r>
              <a:rPr lang="en-US" smtClean="0"/>
              <a:t>Trend can be upward or downward</a:t>
            </a:r>
          </a:p>
          <a:p>
            <a:pPr eaLnBrk="1" hangingPunct="1"/>
            <a:r>
              <a:rPr lang="en-US" smtClean="0"/>
              <a:t>Trend can be linear or non-linear</a:t>
            </a: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914400" y="5791200"/>
            <a:ext cx="2743200" cy="3937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Downward linear trend</a:t>
            </a:r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>
            <a:off x="914400" y="3581400"/>
            <a:ext cx="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 flipV="1">
            <a:off x="914400" y="55626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57200" y="3200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Sales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581400" y="5486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Time </a:t>
            </a: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>
            <a:off x="914400" y="3962400"/>
            <a:ext cx="2209800" cy="1524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10"/>
          <p:cNvSpPr>
            <a:spLocks noChangeArrowheads="1"/>
          </p:cNvSpPr>
          <p:nvPr/>
        </p:nvSpPr>
        <p:spPr bwMode="auto">
          <a:xfrm>
            <a:off x="990600" y="38862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18" name="Oval 11"/>
          <p:cNvSpPr>
            <a:spLocks noChangeArrowheads="1"/>
          </p:cNvSpPr>
          <p:nvPr/>
        </p:nvSpPr>
        <p:spPr bwMode="auto">
          <a:xfrm>
            <a:off x="1295400" y="4419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19" name="Oval 12"/>
          <p:cNvSpPr>
            <a:spLocks noChangeArrowheads="1"/>
          </p:cNvSpPr>
          <p:nvPr/>
        </p:nvSpPr>
        <p:spPr bwMode="auto">
          <a:xfrm>
            <a:off x="2514600" y="50292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2286000" y="4495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21" name="Oval 14"/>
          <p:cNvSpPr>
            <a:spLocks noChangeArrowheads="1"/>
          </p:cNvSpPr>
          <p:nvPr/>
        </p:nvSpPr>
        <p:spPr bwMode="auto">
          <a:xfrm>
            <a:off x="1752600" y="46482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22" name="Oval 15"/>
          <p:cNvSpPr>
            <a:spLocks noChangeArrowheads="1"/>
          </p:cNvSpPr>
          <p:nvPr/>
        </p:nvSpPr>
        <p:spPr bwMode="auto">
          <a:xfrm>
            <a:off x="2971800" y="5181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23" name="Rectangle 16"/>
          <p:cNvSpPr>
            <a:spLocks noChangeArrowheads="1"/>
          </p:cNvSpPr>
          <p:nvPr/>
        </p:nvSpPr>
        <p:spPr bwMode="auto">
          <a:xfrm>
            <a:off x="5181600" y="5791200"/>
            <a:ext cx="2895600" cy="3937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Upward nonlinear trend</a:t>
            </a:r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5181600" y="3581400"/>
            <a:ext cx="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8"/>
          <p:cNvSpPr>
            <a:spLocks noChangeShapeType="1"/>
          </p:cNvSpPr>
          <p:nvPr/>
        </p:nvSpPr>
        <p:spPr bwMode="auto">
          <a:xfrm flipV="1">
            <a:off x="5181600" y="55626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Rectangle 19"/>
          <p:cNvSpPr>
            <a:spLocks noChangeArrowheads="1"/>
          </p:cNvSpPr>
          <p:nvPr/>
        </p:nvSpPr>
        <p:spPr bwMode="auto">
          <a:xfrm>
            <a:off x="4724400" y="3200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Sales</a:t>
            </a:r>
          </a:p>
        </p:txBody>
      </p:sp>
      <p:sp>
        <p:nvSpPr>
          <p:cNvPr id="43027" name="Rectangle 20"/>
          <p:cNvSpPr>
            <a:spLocks noChangeArrowheads="1"/>
          </p:cNvSpPr>
          <p:nvPr/>
        </p:nvSpPr>
        <p:spPr bwMode="auto">
          <a:xfrm>
            <a:off x="7848600" y="5486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Time </a:t>
            </a:r>
          </a:p>
        </p:txBody>
      </p:sp>
      <p:sp>
        <p:nvSpPr>
          <p:cNvPr id="43028" name="Oval 21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29" name="Oval 22"/>
          <p:cNvSpPr>
            <a:spLocks noChangeArrowheads="1"/>
          </p:cNvSpPr>
          <p:nvPr/>
        </p:nvSpPr>
        <p:spPr bwMode="auto">
          <a:xfrm>
            <a:off x="5562600" y="47244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30" name="Oval 23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31" name="Oval 24"/>
          <p:cNvSpPr>
            <a:spLocks noChangeArrowheads="1"/>
          </p:cNvSpPr>
          <p:nvPr/>
        </p:nvSpPr>
        <p:spPr bwMode="auto">
          <a:xfrm>
            <a:off x="6248400" y="39624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32" name="Oval 25"/>
          <p:cNvSpPr>
            <a:spLocks noChangeArrowheads="1"/>
          </p:cNvSpPr>
          <p:nvPr/>
        </p:nvSpPr>
        <p:spPr bwMode="auto">
          <a:xfrm>
            <a:off x="6019800" y="4495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33" name="Oval 26"/>
          <p:cNvSpPr>
            <a:spLocks noChangeArrowheads="1"/>
          </p:cNvSpPr>
          <p:nvPr/>
        </p:nvSpPr>
        <p:spPr bwMode="auto">
          <a:xfrm>
            <a:off x="7086600" y="3810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34" name="Oval 27"/>
          <p:cNvSpPr>
            <a:spLocks noChangeArrowheads="1"/>
          </p:cNvSpPr>
          <p:nvPr/>
        </p:nvSpPr>
        <p:spPr bwMode="auto">
          <a:xfrm>
            <a:off x="7467600" y="4114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35" name="Freeform 28"/>
          <p:cNvSpPr>
            <a:spLocks/>
          </p:cNvSpPr>
          <p:nvPr/>
        </p:nvSpPr>
        <p:spPr bwMode="auto">
          <a:xfrm>
            <a:off x="5486400" y="4038600"/>
            <a:ext cx="2286000" cy="1371600"/>
          </a:xfrm>
          <a:custGeom>
            <a:avLst/>
            <a:gdLst>
              <a:gd name="T0" fmla="*/ 0 w 1440"/>
              <a:gd name="T1" fmla="*/ 2147483647 h 864"/>
              <a:gd name="T2" fmla="*/ 2147483647 w 1440"/>
              <a:gd name="T3" fmla="*/ 2147483647 h 864"/>
              <a:gd name="T4" fmla="*/ 2147483647 w 1440"/>
              <a:gd name="T5" fmla="*/ 0 h 864"/>
              <a:gd name="T6" fmla="*/ 0 60000 65536"/>
              <a:gd name="T7" fmla="*/ 0 60000 65536"/>
              <a:gd name="T8" fmla="*/ 0 60000 65536"/>
              <a:gd name="T9" fmla="*/ 0 w 1440"/>
              <a:gd name="T10" fmla="*/ 0 h 864"/>
              <a:gd name="T11" fmla="*/ 1440 w 144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64">
                <a:moveTo>
                  <a:pt x="0" y="864"/>
                </a:moveTo>
                <a:cubicBezTo>
                  <a:pt x="216" y="576"/>
                  <a:pt x="432" y="288"/>
                  <a:pt x="672" y="144"/>
                </a:cubicBezTo>
                <a:cubicBezTo>
                  <a:pt x="912" y="0"/>
                  <a:pt x="1176" y="0"/>
                  <a:pt x="1440" y="0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76200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3037" name="Footer Placeholder 3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38" name="Slide Number Placeholder 3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C9A115F3-31E5-4819-A421-F54E761468BE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Seasonal Component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1595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</a:rPr>
              <a:t>Short-term</a:t>
            </a:r>
            <a:r>
              <a:rPr lang="en-US" smtClean="0"/>
              <a:t> regular wave-like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Observed within 1 year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Often monthly or quarterly</a:t>
            </a: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>
            <a:off x="1139825" y="3776663"/>
            <a:ext cx="0" cy="2427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 flipV="1">
            <a:off x="1139825" y="6200775"/>
            <a:ext cx="7240588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228600" y="3614738"/>
            <a:ext cx="14446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Sales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3817938" y="6172200"/>
            <a:ext cx="44926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Time (Quarterly) </a:t>
            </a:r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 flipV="1">
            <a:off x="1531938" y="4451350"/>
            <a:ext cx="609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2141538" y="4451350"/>
            <a:ext cx="7620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 flipV="1">
            <a:off x="2903538" y="4070350"/>
            <a:ext cx="914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>
            <a:off x="3817938" y="4070350"/>
            <a:ext cx="9144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 flipV="1">
            <a:off x="4732338" y="3686175"/>
            <a:ext cx="838200" cy="145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Oval 13"/>
          <p:cNvSpPr>
            <a:spLocks noChangeArrowheads="1"/>
          </p:cNvSpPr>
          <p:nvPr/>
        </p:nvSpPr>
        <p:spPr bwMode="auto">
          <a:xfrm>
            <a:off x="1377950" y="574675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3" name="Oval 14"/>
          <p:cNvSpPr>
            <a:spLocks noChangeArrowheads="1"/>
          </p:cNvSpPr>
          <p:nvPr/>
        </p:nvSpPr>
        <p:spPr bwMode="auto">
          <a:xfrm>
            <a:off x="1989138" y="429895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4" name="Oval 15"/>
          <p:cNvSpPr>
            <a:spLocks noChangeArrowheads="1"/>
          </p:cNvSpPr>
          <p:nvPr/>
        </p:nvSpPr>
        <p:spPr bwMode="auto">
          <a:xfrm>
            <a:off x="2751138" y="506095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3665538" y="391795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6" name="Oval 17"/>
          <p:cNvSpPr>
            <a:spLocks noChangeArrowheads="1"/>
          </p:cNvSpPr>
          <p:nvPr/>
        </p:nvSpPr>
        <p:spPr bwMode="auto">
          <a:xfrm>
            <a:off x="4579938" y="498475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97" name="AutoShape 18"/>
          <p:cNvSpPr>
            <a:spLocks/>
          </p:cNvSpPr>
          <p:nvPr/>
        </p:nvSpPr>
        <p:spPr bwMode="auto">
          <a:xfrm rot="5400000">
            <a:off x="3246438" y="2355850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46098" name="Text Box 19"/>
          <p:cNvSpPr txBox="1">
            <a:spLocks noChangeArrowheads="1"/>
          </p:cNvSpPr>
          <p:nvPr/>
        </p:nvSpPr>
        <p:spPr bwMode="auto">
          <a:xfrm>
            <a:off x="1836738" y="4981575"/>
            <a:ext cx="917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Winter</a:t>
            </a: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2522538" y="5605463"/>
            <a:ext cx="919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Spring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3360738" y="460375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Summer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4503738" y="5518150"/>
            <a:ext cx="5953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Fall</a:t>
            </a:r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V="1">
            <a:off x="2141538" y="4729163"/>
            <a:ext cx="0" cy="304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 flipH="1" flipV="1">
            <a:off x="2903538" y="5441950"/>
            <a:ext cx="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 flipV="1">
            <a:off x="7246938" y="3762375"/>
            <a:ext cx="0" cy="304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 flipH="1" flipV="1">
            <a:off x="4732338" y="5365750"/>
            <a:ext cx="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>
            <a:off x="5570538" y="3659188"/>
            <a:ext cx="762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 flipV="1">
            <a:off x="6332538" y="3506788"/>
            <a:ext cx="914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246938" y="3506788"/>
            <a:ext cx="9144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5189538" y="4268788"/>
            <a:ext cx="917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Winter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5951538" y="4965700"/>
            <a:ext cx="9191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Spring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6713538" y="3990975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Summer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7932738" y="4878388"/>
            <a:ext cx="5953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Fall</a:t>
            </a:r>
          </a:p>
        </p:txBody>
      </p:sp>
      <p:sp>
        <p:nvSpPr>
          <p:cNvPr id="46113" name="Line 34"/>
          <p:cNvSpPr>
            <a:spLocks noChangeShapeType="1"/>
          </p:cNvSpPr>
          <p:nvPr/>
        </p:nvSpPr>
        <p:spPr bwMode="auto">
          <a:xfrm flipV="1">
            <a:off x="5570538" y="3963988"/>
            <a:ext cx="0" cy="304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35"/>
          <p:cNvSpPr>
            <a:spLocks noChangeShapeType="1"/>
          </p:cNvSpPr>
          <p:nvPr/>
        </p:nvSpPr>
        <p:spPr bwMode="auto">
          <a:xfrm flipH="1" flipV="1">
            <a:off x="6332538" y="4802188"/>
            <a:ext cx="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36"/>
          <p:cNvSpPr>
            <a:spLocks noChangeShapeType="1"/>
          </p:cNvSpPr>
          <p:nvPr/>
        </p:nvSpPr>
        <p:spPr bwMode="auto">
          <a:xfrm flipH="1" flipV="1">
            <a:off x="8161338" y="4725988"/>
            <a:ext cx="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Oval 37"/>
          <p:cNvSpPr>
            <a:spLocks noChangeArrowheads="1"/>
          </p:cNvSpPr>
          <p:nvPr/>
        </p:nvSpPr>
        <p:spPr bwMode="auto">
          <a:xfrm>
            <a:off x="5418138" y="35067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117" name="Oval 38"/>
          <p:cNvSpPr>
            <a:spLocks noChangeArrowheads="1"/>
          </p:cNvSpPr>
          <p:nvPr/>
        </p:nvSpPr>
        <p:spPr bwMode="auto">
          <a:xfrm>
            <a:off x="6180138" y="44973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118" name="Oval 39"/>
          <p:cNvSpPr>
            <a:spLocks noChangeArrowheads="1"/>
          </p:cNvSpPr>
          <p:nvPr/>
        </p:nvSpPr>
        <p:spPr bwMode="auto">
          <a:xfrm>
            <a:off x="7094538" y="33543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119" name="Oval 40"/>
          <p:cNvSpPr>
            <a:spLocks noChangeArrowheads="1"/>
          </p:cNvSpPr>
          <p:nvPr/>
        </p:nvSpPr>
        <p:spPr bwMode="auto">
          <a:xfrm>
            <a:off x="8008938" y="4421188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120" name="Line 41"/>
          <p:cNvSpPr>
            <a:spLocks noChangeShapeType="1"/>
          </p:cNvSpPr>
          <p:nvPr/>
        </p:nvSpPr>
        <p:spPr bwMode="auto">
          <a:xfrm flipV="1">
            <a:off x="3817938" y="4295775"/>
            <a:ext cx="0" cy="304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AutoShape 42"/>
          <p:cNvSpPr>
            <a:spLocks/>
          </p:cNvSpPr>
          <p:nvPr/>
        </p:nvSpPr>
        <p:spPr bwMode="auto">
          <a:xfrm rot="5400000">
            <a:off x="6734175" y="1819275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46122" name="Footer Placeholder 4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123" name="Slide Number Placeholder 4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0C56AE43-B6C4-4AEC-88D8-F7F7D2D0AAFA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124" name="Rectangle 6"/>
          <p:cNvSpPr>
            <a:spLocks noChangeArrowheads="1"/>
          </p:cNvSpPr>
          <p:nvPr/>
        </p:nvSpPr>
        <p:spPr bwMode="auto">
          <a:xfrm>
            <a:off x="3022600" y="3282950"/>
            <a:ext cx="912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Year n</a:t>
            </a:r>
          </a:p>
        </p:txBody>
      </p:sp>
      <p:sp>
        <p:nvSpPr>
          <p:cNvPr id="46125" name="Rectangle 6"/>
          <p:cNvSpPr>
            <a:spLocks noChangeArrowheads="1"/>
          </p:cNvSpPr>
          <p:nvPr/>
        </p:nvSpPr>
        <p:spPr bwMode="auto">
          <a:xfrm>
            <a:off x="6397625" y="2771775"/>
            <a:ext cx="116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Year n+1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Cyclical Component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22669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Long-term</a:t>
            </a:r>
            <a:r>
              <a:rPr lang="en-US" smtClean="0"/>
              <a:t> wave-like patterns</a:t>
            </a:r>
          </a:p>
          <a:p>
            <a:pPr eaLnBrk="1" hangingPunct="1"/>
            <a:r>
              <a:rPr lang="en-US" smtClean="0"/>
              <a:t>Regularly occur but may vary in length</a:t>
            </a:r>
          </a:p>
          <a:p>
            <a:pPr eaLnBrk="1" hangingPunct="1"/>
            <a:r>
              <a:rPr lang="en-US" smtClean="0"/>
              <a:t>Often measured peak to peak or trough to trough</a:t>
            </a: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 flipH="1">
            <a:off x="1976438" y="4267200"/>
            <a:ext cx="4762" cy="1982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1981200" y="6248400"/>
            <a:ext cx="547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295400" y="3810000"/>
            <a:ext cx="1069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Sales</a:t>
            </a:r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1828800" y="54864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2895600" y="4953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6934200" y="4191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8" name="Freeform 11"/>
          <p:cNvSpPr>
            <a:spLocks/>
          </p:cNvSpPr>
          <p:nvPr/>
        </p:nvSpPr>
        <p:spPr bwMode="auto">
          <a:xfrm rot="225312">
            <a:off x="3351213" y="3962400"/>
            <a:ext cx="3735387" cy="390525"/>
          </a:xfrm>
          <a:custGeom>
            <a:avLst/>
            <a:gdLst>
              <a:gd name="T0" fmla="*/ 2147483647 w 1285"/>
              <a:gd name="T1" fmla="*/ 2147483647 h 246"/>
              <a:gd name="T2" fmla="*/ 2147483647 w 1285"/>
              <a:gd name="T3" fmla="*/ 2147483647 h 246"/>
              <a:gd name="T4" fmla="*/ 2147483647 w 1285"/>
              <a:gd name="T5" fmla="*/ 2147483647 h 246"/>
              <a:gd name="T6" fmla="*/ 2147483647 w 1285"/>
              <a:gd name="T7" fmla="*/ 0 h 246"/>
              <a:gd name="T8" fmla="*/ 2147483647 w 1285"/>
              <a:gd name="T9" fmla="*/ 0 h 246"/>
              <a:gd name="T10" fmla="*/ 2147483647 w 1285"/>
              <a:gd name="T11" fmla="*/ 2147483647 h 246"/>
              <a:gd name="T12" fmla="*/ 2147483647 w 1285"/>
              <a:gd name="T13" fmla="*/ 2147483647 h 246"/>
              <a:gd name="T14" fmla="*/ 2147483647 w 1285"/>
              <a:gd name="T15" fmla="*/ 2147483647 h 246"/>
              <a:gd name="T16" fmla="*/ 2147483647 w 1285"/>
              <a:gd name="T17" fmla="*/ 2147483647 h 246"/>
              <a:gd name="T18" fmla="*/ 2147483647 w 1285"/>
              <a:gd name="T19" fmla="*/ 2147483647 h 246"/>
              <a:gd name="T20" fmla="*/ 2147483647 w 1285"/>
              <a:gd name="T21" fmla="*/ 2147483647 h 246"/>
              <a:gd name="T22" fmla="*/ 2147483647 w 1285"/>
              <a:gd name="T23" fmla="*/ 2147483647 h 246"/>
              <a:gd name="T24" fmla="*/ 2147483647 w 1285"/>
              <a:gd name="T25" fmla="*/ 2147483647 h 246"/>
              <a:gd name="T26" fmla="*/ 2147483647 w 1285"/>
              <a:gd name="T27" fmla="*/ 2147483647 h 246"/>
              <a:gd name="T28" fmla="*/ 2147483647 w 1285"/>
              <a:gd name="T29" fmla="*/ 2147483647 h 246"/>
              <a:gd name="T30" fmla="*/ 2147483647 w 1285"/>
              <a:gd name="T31" fmla="*/ 2147483647 h 246"/>
              <a:gd name="T32" fmla="*/ 2147483647 w 1285"/>
              <a:gd name="T33" fmla="*/ 2147483647 h 246"/>
              <a:gd name="T34" fmla="*/ 2147483647 w 1285"/>
              <a:gd name="T35" fmla="*/ 2147483647 h 246"/>
              <a:gd name="T36" fmla="*/ 0 w 1285"/>
              <a:gd name="T37" fmla="*/ 2147483647 h 2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85"/>
              <a:gd name="T58" fmla="*/ 0 h 246"/>
              <a:gd name="T59" fmla="*/ 1285 w 1285"/>
              <a:gd name="T60" fmla="*/ 246 h 2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85" h="246">
                <a:moveTo>
                  <a:pt x="1284" y="54"/>
                </a:moveTo>
                <a:lnTo>
                  <a:pt x="1273" y="27"/>
                </a:lnTo>
                <a:lnTo>
                  <a:pt x="1247" y="9"/>
                </a:lnTo>
                <a:lnTo>
                  <a:pt x="1210" y="0"/>
                </a:lnTo>
                <a:lnTo>
                  <a:pt x="1167" y="0"/>
                </a:lnTo>
                <a:lnTo>
                  <a:pt x="727" y="62"/>
                </a:lnTo>
                <a:lnTo>
                  <a:pt x="684" y="62"/>
                </a:lnTo>
                <a:lnTo>
                  <a:pt x="647" y="54"/>
                </a:lnTo>
                <a:lnTo>
                  <a:pt x="621" y="36"/>
                </a:lnTo>
                <a:lnTo>
                  <a:pt x="610" y="9"/>
                </a:lnTo>
                <a:lnTo>
                  <a:pt x="605" y="40"/>
                </a:lnTo>
                <a:lnTo>
                  <a:pt x="589" y="67"/>
                </a:lnTo>
                <a:lnTo>
                  <a:pt x="557" y="85"/>
                </a:lnTo>
                <a:lnTo>
                  <a:pt x="514" y="98"/>
                </a:lnTo>
                <a:lnTo>
                  <a:pt x="95" y="156"/>
                </a:lnTo>
                <a:lnTo>
                  <a:pt x="53" y="169"/>
                </a:lnTo>
                <a:lnTo>
                  <a:pt x="26" y="187"/>
                </a:lnTo>
                <a:lnTo>
                  <a:pt x="5" y="214"/>
                </a:lnTo>
                <a:lnTo>
                  <a:pt x="0" y="245"/>
                </a:lnTo>
              </a:path>
            </a:pathLst>
          </a:custGeom>
          <a:noFill/>
          <a:ln w="28575" cap="rnd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4495800" y="3429000"/>
            <a:ext cx="1371600" cy="46355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1 Cycle</a:t>
            </a:r>
          </a:p>
        </p:txBody>
      </p:sp>
      <p:sp>
        <p:nvSpPr>
          <p:cNvPr id="17420" name="Oval 13"/>
          <p:cNvSpPr>
            <a:spLocks noChangeArrowheads="1"/>
          </p:cNvSpPr>
          <p:nvPr/>
        </p:nvSpPr>
        <p:spPr bwMode="auto">
          <a:xfrm>
            <a:off x="3200400" y="46482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1" name="Oval 14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2" name="Oval 15"/>
          <p:cNvSpPr>
            <a:spLocks noChangeArrowheads="1"/>
          </p:cNvSpPr>
          <p:nvPr/>
        </p:nvSpPr>
        <p:spPr bwMode="auto">
          <a:xfrm>
            <a:off x="3962400" y="4800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3" name="Oval 16"/>
          <p:cNvSpPr>
            <a:spLocks noChangeArrowheads="1"/>
          </p:cNvSpPr>
          <p:nvPr/>
        </p:nvSpPr>
        <p:spPr bwMode="auto">
          <a:xfrm>
            <a:off x="4267200" y="5257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4" name="Oval 17"/>
          <p:cNvSpPr>
            <a:spLocks noChangeArrowheads="1"/>
          </p:cNvSpPr>
          <p:nvPr/>
        </p:nvSpPr>
        <p:spPr bwMode="auto">
          <a:xfrm>
            <a:off x="4648200" y="51054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5" name="Oval 18"/>
          <p:cNvSpPr>
            <a:spLocks noChangeArrowheads="1"/>
          </p:cNvSpPr>
          <p:nvPr/>
        </p:nvSpPr>
        <p:spPr bwMode="auto">
          <a:xfrm>
            <a:off x="5029200" y="5334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6" name="Oval 19"/>
          <p:cNvSpPr>
            <a:spLocks noChangeArrowheads="1"/>
          </p:cNvSpPr>
          <p:nvPr/>
        </p:nvSpPr>
        <p:spPr bwMode="auto">
          <a:xfrm>
            <a:off x="5410200" y="5562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7" name="Oval 20"/>
          <p:cNvSpPr>
            <a:spLocks noChangeArrowheads="1"/>
          </p:cNvSpPr>
          <p:nvPr/>
        </p:nvSpPr>
        <p:spPr bwMode="auto">
          <a:xfrm>
            <a:off x="6019800" y="4953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8" name="Oval 21"/>
          <p:cNvSpPr>
            <a:spLocks noChangeArrowheads="1"/>
          </p:cNvSpPr>
          <p:nvPr/>
        </p:nvSpPr>
        <p:spPr bwMode="auto">
          <a:xfrm>
            <a:off x="6248400" y="4419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9" name="Oval 22"/>
          <p:cNvSpPr>
            <a:spLocks noChangeArrowheads="1"/>
          </p:cNvSpPr>
          <p:nvPr/>
        </p:nvSpPr>
        <p:spPr bwMode="auto">
          <a:xfrm>
            <a:off x="6629400" y="4495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0" name="Oval 23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1" name="Oval 24"/>
          <p:cNvSpPr>
            <a:spLocks noChangeArrowheads="1"/>
          </p:cNvSpPr>
          <p:nvPr/>
        </p:nvSpPr>
        <p:spPr bwMode="auto">
          <a:xfrm>
            <a:off x="2209800" y="5257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2" name="Oval 25"/>
          <p:cNvSpPr>
            <a:spLocks noChangeArrowheads="1"/>
          </p:cNvSpPr>
          <p:nvPr/>
        </p:nvSpPr>
        <p:spPr bwMode="auto">
          <a:xfrm>
            <a:off x="7315200" y="4495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3" name="Oval 26"/>
          <p:cNvSpPr>
            <a:spLocks noChangeArrowheads="1"/>
          </p:cNvSpPr>
          <p:nvPr/>
        </p:nvSpPr>
        <p:spPr bwMode="auto">
          <a:xfrm>
            <a:off x="7696200" y="4572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4" name="Rectangle 27"/>
          <p:cNvSpPr>
            <a:spLocks noChangeArrowheads="1"/>
          </p:cNvSpPr>
          <p:nvPr/>
        </p:nvSpPr>
        <p:spPr bwMode="auto">
          <a:xfrm>
            <a:off x="6934200" y="6172200"/>
            <a:ext cx="1069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Year</a:t>
            </a:r>
          </a:p>
        </p:txBody>
      </p:sp>
      <p:sp>
        <p:nvSpPr>
          <p:cNvPr id="17435" name="Line 28"/>
          <p:cNvSpPr>
            <a:spLocks noChangeShapeType="1"/>
          </p:cNvSpPr>
          <p:nvPr/>
        </p:nvSpPr>
        <p:spPr bwMode="auto">
          <a:xfrm>
            <a:off x="3352800" y="4343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6" name="Line 29"/>
          <p:cNvSpPr>
            <a:spLocks noChangeShapeType="1"/>
          </p:cNvSpPr>
          <p:nvPr/>
        </p:nvSpPr>
        <p:spPr bwMode="auto">
          <a:xfrm>
            <a:off x="7086600" y="4343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7" name="Footer Placeholder 3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38" name="Slide Number Placeholder 3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16-</a:t>
            </a:r>
            <a:fld id="{6C85D336-EA28-4606-8EF5-30AB43EF56B4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Pages>20</Pages>
  <Words>2499</Words>
  <Application>Microsoft Office PowerPoint</Application>
  <PresentationFormat>On-screen Show (4:3)</PresentationFormat>
  <Paragraphs>671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Arial</vt:lpstr>
      <vt:lpstr>Wingdings</vt:lpstr>
      <vt:lpstr>Symbol</vt:lpstr>
      <vt:lpstr>Monotype Sorts</vt:lpstr>
      <vt:lpstr>Times New Roman</vt:lpstr>
      <vt:lpstr>System</vt:lpstr>
      <vt:lpstr>MT Extra</vt:lpstr>
      <vt:lpstr>1_newbold-7e</vt:lpstr>
      <vt:lpstr>1_newbold-7e</vt:lpstr>
      <vt:lpstr>Clip</vt:lpstr>
      <vt:lpstr>Equation</vt:lpstr>
      <vt:lpstr>Chart</vt:lpstr>
      <vt:lpstr>Worksheet</vt:lpstr>
      <vt:lpstr>Microsoft Excel Chart</vt:lpstr>
      <vt:lpstr>Slide 1</vt:lpstr>
      <vt:lpstr>Chapter Goals</vt:lpstr>
      <vt:lpstr>Introduction</vt:lpstr>
      <vt:lpstr>Components of a Time Series</vt:lpstr>
      <vt:lpstr>Time-Series Plot</vt:lpstr>
      <vt:lpstr>Trend Component</vt:lpstr>
      <vt:lpstr>Trend Component</vt:lpstr>
      <vt:lpstr>Seasonal Component</vt:lpstr>
      <vt:lpstr>Cyclical Component</vt:lpstr>
      <vt:lpstr>Irregular Component</vt:lpstr>
      <vt:lpstr>Time-Series Component Analysis</vt:lpstr>
      <vt:lpstr>Moving Averages</vt:lpstr>
      <vt:lpstr>(2m+1)-Point Moving Average</vt:lpstr>
      <vt:lpstr>Moving Averages</vt:lpstr>
      <vt:lpstr>Example: Annual Data</vt:lpstr>
      <vt:lpstr>Calculating Moving Averages</vt:lpstr>
      <vt:lpstr>Annual vs. Moving Average </vt:lpstr>
      <vt:lpstr>Centered Moving Averages</vt:lpstr>
      <vt:lpstr>Centered Moving Averages</vt:lpstr>
      <vt:lpstr>Seasonal Index Method</vt:lpstr>
      <vt:lpstr>Calculating a Seasonal Index</vt:lpstr>
      <vt:lpstr>Calculating a Seasonal Index</vt:lpstr>
      <vt:lpstr>Interpreting Seasonal Indexes</vt:lpstr>
      <vt:lpstr>Exponential Smoothing</vt:lpstr>
      <vt:lpstr>Exponential Smoothing</vt:lpstr>
      <vt:lpstr>Exponential Smoothing Model</vt:lpstr>
      <vt:lpstr>Exponential Smoothing Example</vt:lpstr>
      <vt:lpstr>Sales vs. Smoothed Sales</vt:lpstr>
      <vt:lpstr>Forecasting Time Period (t + 1)</vt:lpstr>
      <vt:lpstr>Exponential Smoothing in Excel</vt:lpstr>
      <vt:lpstr>Slide 31</vt:lpstr>
      <vt:lpstr>Slide 32</vt:lpstr>
      <vt:lpstr>Slide 33</vt:lpstr>
      <vt:lpstr>Slide 34</vt:lpstr>
      <vt:lpstr>Autoregressive Models</vt:lpstr>
      <vt:lpstr>Autoregressive Models</vt:lpstr>
      <vt:lpstr>Autoregressive Models</vt:lpstr>
      <vt:lpstr>Forecasting from Estimated Autoregressive Models</vt:lpstr>
      <vt:lpstr>Autoregressive Model:  Example</vt:lpstr>
      <vt:lpstr>Autoregressive Model:  Example Solution</vt:lpstr>
      <vt:lpstr>Autoregressive Model Example: Forecasting</vt:lpstr>
      <vt:lpstr>Autoregressive Modeling Steps</vt:lpstr>
      <vt:lpstr>Autoregressive Integrated Moving Average Models</vt:lpstr>
      <vt:lpstr>Box-Jenkins Methodology</vt:lpstr>
      <vt:lpstr>Box-Jenkins Methodology</vt:lpstr>
      <vt:lpstr>Chapter Summary</vt:lpstr>
      <vt:lpstr>Slide 47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16</dc:subject>
  <dc:creator>Dirk Yandell</dc:creator>
  <cp:lastModifiedBy>UMURRM2</cp:lastModifiedBy>
  <cp:revision>100</cp:revision>
  <cp:lastPrinted>1998-11-22T23:37:53Z</cp:lastPrinted>
  <dcterms:created xsi:type="dcterms:W3CDTF">2001-03-07T03:02:50Z</dcterms:created>
  <dcterms:modified xsi:type="dcterms:W3CDTF">2012-03-21T18:19:23Z</dcterms:modified>
</cp:coreProperties>
</file>