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83" r:id="rId1"/>
  </p:sldMasterIdLst>
  <p:notesMasterIdLst>
    <p:notesMasterId r:id="rId31"/>
  </p:notesMasterIdLst>
  <p:handoutMasterIdLst>
    <p:handoutMasterId r:id="rId32"/>
  </p:handoutMasterIdLst>
  <p:sldIdLst>
    <p:sldId id="260" r:id="rId2"/>
    <p:sldId id="461" r:id="rId3"/>
    <p:sldId id="538" r:id="rId4"/>
    <p:sldId id="476" r:id="rId5"/>
    <p:sldId id="505" r:id="rId6"/>
    <p:sldId id="506" r:id="rId7"/>
    <p:sldId id="509" r:id="rId8"/>
    <p:sldId id="510" r:id="rId9"/>
    <p:sldId id="511" r:id="rId10"/>
    <p:sldId id="512" r:id="rId11"/>
    <p:sldId id="513" r:id="rId12"/>
    <p:sldId id="514" r:id="rId13"/>
    <p:sldId id="494" r:id="rId14"/>
    <p:sldId id="508" r:id="rId15"/>
    <p:sldId id="515" r:id="rId16"/>
    <p:sldId id="507" r:id="rId17"/>
    <p:sldId id="528" r:id="rId18"/>
    <p:sldId id="529" r:id="rId19"/>
    <p:sldId id="541" r:id="rId20"/>
    <p:sldId id="477" r:id="rId21"/>
    <p:sldId id="530" r:id="rId22"/>
    <p:sldId id="526" r:id="rId23"/>
    <p:sldId id="534" r:id="rId24"/>
    <p:sldId id="532" r:id="rId25"/>
    <p:sldId id="533" r:id="rId26"/>
    <p:sldId id="539" r:id="rId27"/>
    <p:sldId id="535" r:id="rId28"/>
    <p:sldId id="484" r:id="rId29"/>
    <p:sldId id="540" r:id="rId30"/>
  </p:sldIdLst>
  <p:sldSz cx="9144000" cy="6858000" type="screen4x3"/>
  <p:notesSz cx="6858000" cy="9144000"/>
  <p:embeddedFontLst>
    <p:embeddedFont>
      <p:font typeface="MT Extra" pitchFamily="18" charset="2"/>
      <p:regular r:id="rId33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00FF"/>
    <a:srgbClr val="FDE0BD"/>
    <a:srgbClr val="F983C1"/>
    <a:srgbClr val="99FF33"/>
    <a:srgbClr val="003736"/>
    <a:srgbClr val="FF6600"/>
    <a:srgbClr val="FFCCCC"/>
    <a:srgbClr val="B8FAC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36" autoAdjust="0"/>
    <p:restoredTop sz="97175" autoAdjust="0"/>
  </p:normalViewPr>
  <p:slideViewPr>
    <p:cSldViewPr>
      <p:cViewPr varScale="1">
        <p:scale>
          <a:sx n="88" d="100"/>
          <a:sy n="88" d="100"/>
        </p:scale>
        <p:origin x="-124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06"/>
    </p:cViewPr>
  </p:sorterViewPr>
  <p:notesViewPr>
    <p:cSldViewPr>
      <p:cViewPr>
        <p:scale>
          <a:sx n="66" d="100"/>
          <a:sy n="66" d="100"/>
        </p:scale>
        <p:origin x="-2424" y="-618"/>
      </p:cViewPr>
      <p:guideLst>
        <p:guide orient="horz" pos="2880"/>
        <p:guide pos="2160"/>
      </p:guideLst>
    </p:cSldViewPr>
  </p:notesViewPr>
  <p:gridSpacing cx="37453888" cy="374538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emf"/><Relationship Id="rId1" Type="http://schemas.openxmlformats.org/officeDocument/2006/relationships/image" Target="../media/image29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76200" y="8823325"/>
            <a:ext cx="67056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828675" y="8763000"/>
            <a:ext cx="5622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71438" y="55563"/>
            <a:ext cx="6715125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3257550" algn="ctr"/>
                <a:tab pos="6457950" algn="r"/>
              </a:tabLst>
              <a:defRPr/>
            </a:pPr>
            <a:r>
              <a:rPr lang="en-US" sz="1200" dirty="0">
                <a:latin typeface="Arial" pitchFamily="34" charset="0"/>
                <a:cs typeface="+mn-cs"/>
              </a:rPr>
              <a:t>	Chapter 17		 17-</a:t>
            </a:r>
            <a:fld id="{E83D2673-6CC9-42D6-B075-AEA3EBD8F5B9}" type="slidenum">
              <a:rPr lang="en-US" sz="1200">
                <a:latin typeface="Arial" pitchFamily="34" charset="0"/>
                <a:cs typeface="+mn-cs"/>
              </a:rPr>
              <a:pPr eaLnBrk="0" hangingPunct="0">
                <a:tabLst>
                  <a:tab pos="285750" algn="l"/>
                  <a:tab pos="3257550" algn="ctr"/>
                  <a:tab pos="6457950" algn="r"/>
                </a:tabLst>
                <a:defRPr/>
              </a:pPr>
              <a:t>‹#›</a:t>
            </a:fld>
            <a:endParaRPr lang="en-US" sz="1200" dirty="0">
              <a:latin typeface="Arial" pitchFamily="34" charset="0"/>
              <a:cs typeface="+mn-cs"/>
            </a:endParaRP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71438" y="8818563"/>
            <a:ext cx="67151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6457950" algn="r"/>
              </a:tabLst>
              <a:defRPr/>
            </a:pPr>
            <a:r>
              <a:rPr lang="en-US" sz="1000" dirty="0">
                <a:latin typeface="Arial" pitchFamily="34" charset="0"/>
                <a:cs typeface="+mn-cs"/>
              </a:rPr>
              <a:t>Statistics for Business and Economics, </a:t>
            </a:r>
            <a:r>
              <a:rPr lang="en-US" sz="1000" dirty="0">
                <a:latin typeface="Arial" pitchFamily="34" charset="0"/>
                <a:cs typeface="+mn-cs"/>
              </a:rPr>
              <a:t>8/e</a:t>
            </a:r>
            <a:r>
              <a:rPr lang="en-US" sz="1000" dirty="0">
                <a:latin typeface="Arial" pitchFamily="34" charset="0"/>
                <a:cs typeface="+mn-cs"/>
              </a:rPr>
              <a:t>	Copyright © </a:t>
            </a:r>
            <a:r>
              <a:rPr lang="en-US" sz="1000" dirty="0">
                <a:latin typeface="Arial" pitchFamily="34" charset="0"/>
                <a:cs typeface="+mn-cs"/>
              </a:rPr>
              <a:t>2013 </a:t>
            </a:r>
            <a:r>
              <a:rPr lang="en-US" sz="1000" dirty="0">
                <a:latin typeface="Arial" pitchFamily="34" charset="0"/>
                <a:cs typeface="+mn-cs"/>
              </a:rPr>
              <a:t>Pearson Education, Inc. Publishing as Prentice Hall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56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4000" y="609600"/>
            <a:ext cx="3886200" cy="2590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1120775" y="3581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1120775" y="3886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1120775" y="4191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1120775" y="4495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1120775" y="4800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1120775" y="5105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1120775" y="5105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1120775" y="5410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1120775" y="5715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>
            <a:off x="1120775" y="6019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>
            <a:off x="1120775" y="6324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>
            <a:off x="1120775" y="6629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>
            <a:off x="1120775" y="6934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>
            <a:off x="1120775" y="7239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6" name="Line 18"/>
          <p:cNvSpPr>
            <a:spLocks noChangeShapeType="1"/>
          </p:cNvSpPr>
          <p:nvPr/>
        </p:nvSpPr>
        <p:spPr bwMode="auto">
          <a:xfrm>
            <a:off x="1120775" y="7543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7" name="Line 19"/>
          <p:cNvSpPr>
            <a:spLocks noChangeShapeType="1"/>
          </p:cNvSpPr>
          <p:nvPr/>
        </p:nvSpPr>
        <p:spPr bwMode="auto">
          <a:xfrm>
            <a:off x="1120775" y="7848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8" name="Line 20"/>
          <p:cNvSpPr>
            <a:spLocks noChangeShapeType="1"/>
          </p:cNvSpPr>
          <p:nvPr/>
        </p:nvSpPr>
        <p:spPr bwMode="auto">
          <a:xfrm>
            <a:off x="1120775" y="8153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9" name="Line 21"/>
          <p:cNvSpPr>
            <a:spLocks noChangeShapeType="1"/>
          </p:cNvSpPr>
          <p:nvPr/>
        </p:nvSpPr>
        <p:spPr bwMode="auto">
          <a:xfrm>
            <a:off x="1120775" y="8458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72" name="Line 24"/>
          <p:cNvSpPr>
            <a:spLocks noChangeShapeType="1"/>
          </p:cNvSpPr>
          <p:nvPr/>
        </p:nvSpPr>
        <p:spPr bwMode="auto">
          <a:xfrm>
            <a:off x="523875" y="8763000"/>
            <a:ext cx="5851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77788" y="61913"/>
            <a:ext cx="6702425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3257550" algn="ctr"/>
                <a:tab pos="6457950" algn="r"/>
              </a:tabLst>
              <a:defRPr/>
            </a:pPr>
            <a:r>
              <a:rPr lang="en-US" sz="1200" dirty="0">
                <a:latin typeface="Arial" pitchFamily="34" charset="0"/>
                <a:cs typeface="+mn-cs"/>
              </a:rPr>
              <a:t>	Chapter 17		17-</a:t>
            </a:r>
            <a:fld id="{0E88C66A-784D-4457-86A8-2E4F3021B2C6}" type="slidenum">
              <a:rPr lang="en-US" sz="1200">
                <a:latin typeface="Arial" pitchFamily="34" charset="0"/>
                <a:cs typeface="+mn-cs"/>
              </a:rPr>
              <a:pPr eaLnBrk="0" hangingPunct="0">
                <a:tabLst>
                  <a:tab pos="285750" algn="l"/>
                  <a:tab pos="3257550" algn="ctr"/>
                  <a:tab pos="6457950" algn="r"/>
                </a:tabLst>
                <a:defRPr/>
              </a:pPr>
              <a:t>‹#›</a:t>
            </a:fld>
            <a:endParaRPr lang="en-US" sz="1200" dirty="0">
              <a:latin typeface="Arial" pitchFamily="34" charset="0"/>
              <a:cs typeface="+mn-cs"/>
            </a:endParaRPr>
          </a:p>
        </p:txBody>
      </p:sp>
      <p:sp>
        <p:nvSpPr>
          <p:cNvPr id="2075" name="Rectangle 27"/>
          <p:cNvSpPr>
            <a:spLocks noChangeArrowheads="1"/>
          </p:cNvSpPr>
          <p:nvPr/>
        </p:nvSpPr>
        <p:spPr bwMode="auto">
          <a:xfrm>
            <a:off x="71438" y="8818563"/>
            <a:ext cx="67151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6457950" algn="r"/>
              </a:tabLst>
              <a:defRPr/>
            </a:pPr>
            <a:r>
              <a:rPr lang="en-US" sz="1000" dirty="0">
                <a:latin typeface="Arial" pitchFamily="34" charset="0"/>
                <a:cs typeface="+mn-cs"/>
              </a:rPr>
              <a:t>Statistics for Business and Economics, </a:t>
            </a:r>
            <a:r>
              <a:rPr lang="en-US" sz="1000" dirty="0">
                <a:latin typeface="Arial" pitchFamily="34" charset="0"/>
                <a:cs typeface="+mn-cs"/>
              </a:rPr>
              <a:t>8/e</a:t>
            </a:r>
            <a:r>
              <a:rPr lang="en-US" sz="1000" dirty="0">
                <a:latin typeface="Arial" pitchFamily="34" charset="0"/>
                <a:cs typeface="+mn-cs"/>
              </a:rPr>
              <a:t>	Copyright © </a:t>
            </a:r>
            <a:r>
              <a:rPr lang="en-US" sz="1000" dirty="0">
                <a:latin typeface="Arial" pitchFamily="34" charset="0"/>
                <a:cs typeface="+mn-cs"/>
              </a:rPr>
              <a:t>2013 </a:t>
            </a:r>
            <a:r>
              <a:rPr lang="en-US" sz="1000" dirty="0">
                <a:latin typeface="Arial" pitchFamily="34" charset="0"/>
                <a:cs typeface="+mn-cs"/>
              </a:rPr>
              <a:t>Pearson Education, Inc. Publishing as Prentice Hall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ewbold-7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190500" y="2952750"/>
            <a:ext cx="8763000" cy="766763"/>
            <a:chOff x="152400" y="1352550"/>
            <a:chExt cx="8763000" cy="766762"/>
          </a:xfrm>
        </p:grpSpPr>
        <p:sp>
          <p:nvSpPr>
            <p:cNvPr id="5" name="Rounded Rectangle 8"/>
            <p:cNvSpPr/>
            <p:nvPr userDrawn="1"/>
          </p:nvSpPr>
          <p:spPr bwMode="auto">
            <a:xfrm>
              <a:off x="228600" y="1676400"/>
              <a:ext cx="8686800" cy="76200"/>
            </a:xfrm>
            <a:prstGeom prst="roundRect">
              <a:avLst/>
            </a:prstGeom>
            <a:gradFill flip="none" rotWithShape="1">
              <a:gsLst>
                <a:gs pos="100000">
                  <a:srgbClr val="E4C9C6"/>
                </a:gs>
                <a:gs pos="37000">
                  <a:srgbClr val="D88A5E"/>
                </a:gs>
                <a:gs pos="0">
                  <a:srgbClr val="AE511E"/>
                </a:gs>
              </a:gsLst>
              <a:lin ang="0" scaled="0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6" name="Rounded Rectangle 9"/>
            <p:cNvSpPr/>
            <p:nvPr userDrawn="1"/>
          </p:nvSpPr>
          <p:spPr bwMode="auto">
            <a:xfrm>
              <a:off x="409575" y="1352550"/>
              <a:ext cx="457200" cy="419100"/>
            </a:xfrm>
            <a:prstGeom prst="roundRect">
              <a:avLst/>
            </a:prstGeom>
            <a:gradFill flip="none" rotWithShape="1">
              <a:gsLst>
                <a:gs pos="100000">
                  <a:srgbClr val="F7E2D9">
                    <a:alpha val="49804"/>
                  </a:srgbClr>
                </a:gs>
                <a:gs pos="0">
                  <a:srgbClr val="2895D8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8" name="Rounded Rectangle 10"/>
            <p:cNvSpPr/>
            <p:nvPr userDrawn="1"/>
          </p:nvSpPr>
          <p:spPr bwMode="auto">
            <a:xfrm>
              <a:off x="533400" y="1766887"/>
              <a:ext cx="457200" cy="352425"/>
            </a:xfrm>
            <a:prstGeom prst="roundRect">
              <a:avLst/>
            </a:prstGeom>
            <a:gradFill flip="none" rotWithShape="1">
              <a:gsLst>
                <a:gs pos="100000">
                  <a:srgbClr val="CCE2D9">
                    <a:alpha val="50000"/>
                  </a:srgbClr>
                </a:gs>
                <a:gs pos="0">
                  <a:srgbClr val="25C580"/>
                </a:gs>
              </a:gsLst>
              <a:lin ang="81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9" name="Rounded Rectangle 11"/>
            <p:cNvSpPr/>
            <p:nvPr userDrawn="1"/>
          </p:nvSpPr>
          <p:spPr bwMode="auto">
            <a:xfrm>
              <a:off x="152400" y="1562100"/>
              <a:ext cx="457200" cy="381000"/>
            </a:xfrm>
            <a:prstGeom prst="roundRect">
              <a:avLst/>
            </a:prstGeom>
            <a:gradFill flip="none" rotWithShape="1">
              <a:gsLst>
                <a:gs pos="63000">
                  <a:srgbClr val="FCFCBC">
                    <a:alpha val="50000"/>
                  </a:srgbClr>
                </a:gs>
                <a:gs pos="0">
                  <a:schemeClr val="accent2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10" name="Rounded Rectangle 12"/>
            <p:cNvSpPr/>
            <p:nvPr userDrawn="1"/>
          </p:nvSpPr>
          <p:spPr bwMode="auto">
            <a:xfrm>
              <a:off x="762000" y="1400175"/>
              <a:ext cx="45719" cy="671512"/>
            </a:xfrm>
            <a:prstGeom prst="roundRect">
              <a:avLst/>
            </a:prstGeom>
            <a:gradFill flip="none" rotWithShape="1">
              <a:gsLst>
                <a:gs pos="100000">
                  <a:srgbClr val="EAA782">
                    <a:alpha val="50000"/>
                  </a:srgbClr>
                </a:gs>
                <a:gs pos="0">
                  <a:srgbClr val="AE511E"/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</p:grpSp>
      <p:sp>
        <p:nvSpPr>
          <p:cNvPr id="93197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1438"/>
            <a:ext cx="6400800" cy="17621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107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/>
          </a:p>
        </p:txBody>
      </p:sp>
      <p:sp>
        <p:nvSpPr>
          <p:cNvPr id="12" name="Rectangle 107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17-</a:t>
            </a:r>
            <a:fld id="{E7B476FF-AB9B-4CF8-BCAE-61A2BE0B52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17-</a:t>
            </a:r>
            <a:fld id="{609DE226-27D4-460F-8ABD-986B27A6E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39624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28800"/>
            <a:ext cx="39624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17-</a:t>
            </a:r>
            <a:fld id="{1E1379D4-6134-4E72-AE47-6C05B18F32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17-</a:t>
            </a:r>
            <a:fld id="{BB686F9D-BD7D-4301-AD8E-6F560DE03C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17-</a:t>
            </a:r>
            <a:fld id="{8AAC7834-5546-4CC9-9072-7A9202108C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28600"/>
            <a:ext cx="738346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28800"/>
            <a:ext cx="8077200" cy="453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342" tIns="42672" rIns="85342" bIns="426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17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534150"/>
            <a:ext cx="48768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/>
          </a:p>
        </p:txBody>
      </p:sp>
      <p:sp>
        <p:nvSpPr>
          <p:cNvPr id="921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53415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Ch. 17-</a:t>
            </a:r>
            <a:fld id="{875E18E4-8695-48C4-AE0F-403EBEF06D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0" name="Group 6"/>
          <p:cNvGrpSpPr>
            <a:grpSpLocks/>
          </p:cNvGrpSpPr>
          <p:nvPr userDrawn="1"/>
        </p:nvGrpSpPr>
        <p:grpSpPr bwMode="auto">
          <a:xfrm>
            <a:off x="190500" y="869950"/>
            <a:ext cx="8763000" cy="766763"/>
            <a:chOff x="152400" y="1352550"/>
            <a:chExt cx="8763000" cy="766762"/>
          </a:xfrm>
        </p:grpSpPr>
        <p:sp>
          <p:nvSpPr>
            <p:cNvPr id="8" name="Rounded Rectangle 7"/>
            <p:cNvSpPr/>
            <p:nvPr userDrawn="1"/>
          </p:nvSpPr>
          <p:spPr bwMode="auto">
            <a:xfrm>
              <a:off x="228600" y="1676400"/>
              <a:ext cx="8686800" cy="76200"/>
            </a:xfrm>
            <a:prstGeom prst="roundRect">
              <a:avLst/>
            </a:prstGeom>
            <a:gradFill flip="none" rotWithShape="1">
              <a:gsLst>
                <a:gs pos="100000">
                  <a:srgbClr val="E4C9C6"/>
                </a:gs>
                <a:gs pos="37000">
                  <a:srgbClr val="D88A5E"/>
                </a:gs>
                <a:gs pos="0">
                  <a:srgbClr val="AE511E"/>
                </a:gs>
              </a:gsLst>
              <a:lin ang="0" scaled="0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9" name="Rounded Rectangle 8"/>
            <p:cNvSpPr/>
            <p:nvPr userDrawn="1"/>
          </p:nvSpPr>
          <p:spPr bwMode="auto">
            <a:xfrm>
              <a:off x="409575" y="1352550"/>
              <a:ext cx="457200" cy="419100"/>
            </a:xfrm>
            <a:prstGeom prst="roundRect">
              <a:avLst/>
            </a:prstGeom>
            <a:gradFill flip="none" rotWithShape="1">
              <a:gsLst>
                <a:gs pos="100000">
                  <a:srgbClr val="F7E2D9">
                    <a:alpha val="49804"/>
                  </a:srgbClr>
                </a:gs>
                <a:gs pos="0">
                  <a:srgbClr val="2895D8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 bwMode="auto">
            <a:xfrm>
              <a:off x="533400" y="1766887"/>
              <a:ext cx="457200" cy="352425"/>
            </a:xfrm>
            <a:prstGeom prst="roundRect">
              <a:avLst/>
            </a:prstGeom>
            <a:gradFill flip="none" rotWithShape="1">
              <a:gsLst>
                <a:gs pos="100000">
                  <a:srgbClr val="CCE2D9">
                    <a:alpha val="50000"/>
                  </a:srgbClr>
                </a:gs>
                <a:gs pos="0">
                  <a:srgbClr val="25C580"/>
                </a:gs>
              </a:gsLst>
              <a:lin ang="81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11" name="Rounded Rectangle 10"/>
            <p:cNvSpPr/>
            <p:nvPr userDrawn="1"/>
          </p:nvSpPr>
          <p:spPr bwMode="auto">
            <a:xfrm>
              <a:off x="152400" y="1562100"/>
              <a:ext cx="457200" cy="381000"/>
            </a:xfrm>
            <a:prstGeom prst="roundRect">
              <a:avLst/>
            </a:prstGeom>
            <a:gradFill flip="none" rotWithShape="1">
              <a:gsLst>
                <a:gs pos="63000">
                  <a:srgbClr val="FCFCBC">
                    <a:alpha val="50000"/>
                  </a:srgbClr>
                </a:gs>
                <a:gs pos="0">
                  <a:schemeClr val="accent2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12" name="Rounded Rectangle 11"/>
            <p:cNvSpPr/>
            <p:nvPr userDrawn="1"/>
          </p:nvSpPr>
          <p:spPr bwMode="auto">
            <a:xfrm>
              <a:off x="762000" y="1400175"/>
              <a:ext cx="45719" cy="671512"/>
            </a:xfrm>
            <a:prstGeom prst="roundRect">
              <a:avLst/>
            </a:prstGeom>
            <a:gradFill flip="none" rotWithShape="1">
              <a:gsLst>
                <a:gs pos="100000">
                  <a:srgbClr val="EAA782">
                    <a:alpha val="50000"/>
                  </a:srgbClr>
                </a:gs>
                <a:gs pos="0">
                  <a:srgbClr val="AE511E"/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687" r:id="rId3"/>
    <p:sldLayoutId id="2147483686" r:id="rId4"/>
    <p:sldLayoutId id="2147483685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6pPr>
      <a:lvl7pPr marL="9144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7pPr>
      <a:lvl8pPr marL="13716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8pPr>
      <a:lvl9pPr marL="18288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9pPr>
    </p:titleStyle>
    <p:bodyStyle>
      <a:lvl1pPr marL="320675" indent="-320675" algn="l" defTabSz="852488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3738" indent="-268288" algn="l" defTabSz="852488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068388" indent="-215900" algn="l" defTabSz="852488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493838" indent="-212725" algn="l" defTabSz="852488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1919288" indent="-212725" algn="l" defTabSz="852488" rtl="0" eaLnBrk="0" fontAlgn="base" hangingPunct="0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3764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8336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2908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7480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20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2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31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500" b="1" smtClean="0"/>
              <a:t>Chapter 17</a:t>
            </a:r>
          </a:p>
          <a:p>
            <a:pPr eaLnBrk="1" hangingPunct="1">
              <a:lnSpc>
                <a:spcPct val="90000"/>
              </a:lnSpc>
            </a:pPr>
            <a:endParaRPr lang="en-US" sz="3500" smtClean="0"/>
          </a:p>
          <a:p>
            <a:pPr eaLnBrk="1" hangingPunct="1">
              <a:lnSpc>
                <a:spcPct val="90000"/>
              </a:lnSpc>
            </a:pPr>
            <a:r>
              <a:rPr lang="en-US" sz="3500" smtClean="0"/>
              <a:t>Additional Topics in Sampling</a:t>
            </a:r>
          </a:p>
        </p:txBody>
      </p:sp>
      <p:sp>
        <p:nvSpPr>
          <p:cNvPr id="29698" name="Rectangle 30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9699" name="Rectangle 6"/>
          <p:cNvSpPr>
            <a:spLocks noChangeArrowheads="1"/>
          </p:cNvSpPr>
          <p:nvPr/>
        </p:nvSpPr>
        <p:spPr bwMode="auto">
          <a:xfrm>
            <a:off x="1447800" y="838200"/>
            <a:ext cx="70104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 anchor="b"/>
          <a:lstStyle/>
          <a:p>
            <a:pPr algn="ctr" defTabSz="852488"/>
            <a:r>
              <a:rPr lang="en-US" sz="4000">
                <a:solidFill>
                  <a:schemeClr val="folHlink"/>
                </a:solidFill>
              </a:rPr>
              <a:t>Statistics for </a:t>
            </a:r>
          </a:p>
          <a:p>
            <a:pPr algn="ctr" defTabSz="852488"/>
            <a:r>
              <a:rPr lang="en-US" sz="4000">
                <a:solidFill>
                  <a:schemeClr val="folHlink"/>
                </a:solidFill>
              </a:rPr>
              <a:t>Business and Economics</a:t>
            </a:r>
            <a:r>
              <a:rPr lang="en-US" sz="4100">
                <a:solidFill>
                  <a:schemeClr val="folHlink"/>
                </a:solidFill>
              </a:rPr>
              <a:t> </a:t>
            </a:r>
            <a:br>
              <a:rPr lang="en-US" sz="4100">
                <a:solidFill>
                  <a:schemeClr val="folHlink"/>
                </a:solidFill>
              </a:rPr>
            </a:br>
            <a:r>
              <a:rPr lang="en-US" sz="2800">
                <a:solidFill>
                  <a:schemeClr val="folHlink"/>
                </a:solidFill>
              </a:rPr>
              <a:t>8</a:t>
            </a:r>
            <a:r>
              <a:rPr lang="en-US" sz="2800" baseline="30000">
                <a:solidFill>
                  <a:schemeClr val="folHlink"/>
                </a:solidFill>
              </a:rPr>
              <a:t>th</a:t>
            </a:r>
            <a:r>
              <a:rPr lang="en-US" sz="2800">
                <a:solidFill>
                  <a:schemeClr val="folHlink"/>
                </a:solidFill>
              </a:rPr>
              <a:t> Edition</a:t>
            </a:r>
          </a:p>
        </p:txBody>
      </p:sp>
      <p:sp>
        <p:nvSpPr>
          <p:cNvPr id="29700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17-</a:t>
            </a:r>
            <a:fld id="{8B5C94D9-4384-467B-88D1-046BF411C930}" type="slidenum">
              <a:rPr lang="en-US" smtClean="0">
                <a:latin typeface="Arial" charset="0"/>
                <a:cs typeface="Arial" charset="0"/>
              </a:rPr>
              <a:pPr/>
              <a:t>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0450" y="247650"/>
            <a:ext cx="8010525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600" smtClean="0"/>
              <a:t>Estimation of the Population Proportion, Stratified Random Sample</a:t>
            </a:r>
          </a:p>
        </p:txBody>
      </p:sp>
      <p:sp>
        <p:nvSpPr>
          <p:cNvPr id="616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09738"/>
            <a:ext cx="8077200" cy="4691062"/>
          </a:xfrm>
        </p:spPr>
        <p:txBody>
          <a:bodyPr/>
          <a:lstStyle/>
          <a:p>
            <a:pPr marL="577850" indent="-577850" eaLnBrk="1" hangingPunct="1"/>
            <a:r>
              <a:rPr lang="en-US" sz="2400" smtClean="0">
                <a:sym typeface="Symbol" pitchFamily="18" charset="2"/>
              </a:rPr>
              <a:t>Suppose that random samples of  n</a:t>
            </a:r>
            <a:r>
              <a:rPr lang="en-US" sz="2400" baseline="-25000" smtClean="0">
                <a:sym typeface="Symbol" pitchFamily="18" charset="2"/>
              </a:rPr>
              <a:t>j  </a:t>
            </a:r>
            <a:r>
              <a:rPr lang="en-US" sz="2400" smtClean="0">
                <a:sym typeface="Symbol" pitchFamily="18" charset="2"/>
              </a:rPr>
              <a:t>individuals from strata containing  N</a:t>
            </a:r>
            <a:r>
              <a:rPr lang="en-US" sz="2400" baseline="-25000" smtClean="0">
                <a:sym typeface="Symbol" pitchFamily="18" charset="2"/>
              </a:rPr>
              <a:t>j  </a:t>
            </a:r>
            <a:r>
              <a:rPr lang="en-US" sz="2400" smtClean="0">
                <a:sym typeface="Symbol" pitchFamily="18" charset="2"/>
              </a:rPr>
              <a:t>individuals  (j = 1, 2, . . ., K)  are obtained</a:t>
            </a:r>
          </a:p>
          <a:p>
            <a:pPr marL="577850" indent="-577850" eaLnBrk="1" hangingPunct="1"/>
            <a:r>
              <a:rPr lang="en-US" sz="2400" smtClean="0">
                <a:sym typeface="Symbol" pitchFamily="18" charset="2"/>
              </a:rPr>
              <a:t>Let  P</a:t>
            </a:r>
            <a:r>
              <a:rPr lang="en-US" sz="2400" baseline="-25000" smtClean="0">
                <a:sym typeface="Symbol" pitchFamily="18" charset="2"/>
              </a:rPr>
              <a:t>j  </a:t>
            </a:r>
            <a:r>
              <a:rPr lang="en-US" sz="2400" smtClean="0">
                <a:sym typeface="Symbol" pitchFamily="18" charset="2"/>
              </a:rPr>
              <a:t>be the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population proportion</a:t>
            </a:r>
            <a:r>
              <a:rPr lang="en-US" sz="2400" smtClean="0">
                <a:sym typeface="Symbol" pitchFamily="18" charset="2"/>
              </a:rPr>
              <a:t>, and    </a:t>
            </a:r>
            <a:r>
              <a:rPr lang="en-US" sz="2400" baseline="-25000" smtClean="0">
                <a:sym typeface="Symbol" pitchFamily="18" charset="2"/>
              </a:rPr>
              <a:t>   </a:t>
            </a:r>
            <a:r>
              <a:rPr lang="en-US" sz="2400" smtClean="0">
                <a:sym typeface="Symbol" pitchFamily="18" charset="2"/>
              </a:rPr>
              <a:t>the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sample proportion</a:t>
            </a:r>
            <a:r>
              <a:rPr lang="en-US" sz="2400" smtClean="0">
                <a:sym typeface="Symbol" pitchFamily="18" charset="2"/>
              </a:rPr>
              <a:t>, in the  j</a:t>
            </a:r>
            <a:r>
              <a:rPr lang="en-US" sz="2400" baseline="30000" smtClean="0">
                <a:sym typeface="Symbol" pitchFamily="18" charset="2"/>
              </a:rPr>
              <a:t>th  </a:t>
            </a:r>
            <a:r>
              <a:rPr lang="en-US" sz="2400" smtClean="0">
                <a:sym typeface="Symbol" pitchFamily="18" charset="2"/>
              </a:rPr>
              <a:t>stratum</a:t>
            </a:r>
          </a:p>
          <a:p>
            <a:pPr marL="577850" indent="-577850" eaLnBrk="1" hangingPunct="1"/>
            <a:r>
              <a:rPr lang="en-US" sz="2400" smtClean="0">
                <a:sym typeface="Symbol" pitchFamily="18" charset="2"/>
              </a:rPr>
              <a:t>If  P  is the overall population proportion, an unbiased estimation procedure for  P  yields</a:t>
            </a:r>
          </a:p>
        </p:txBody>
      </p:sp>
      <p:sp>
        <p:nvSpPr>
          <p:cNvPr id="616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6164" name="Object 20"/>
          <p:cNvGraphicFramePr>
            <a:graphicFrameLocks noChangeAspect="1"/>
          </p:cNvGraphicFramePr>
          <p:nvPr/>
        </p:nvGraphicFramePr>
        <p:xfrm>
          <a:off x="3632200" y="4819650"/>
          <a:ext cx="2014538" cy="936625"/>
        </p:xfrm>
        <a:graphic>
          <a:graphicData uri="http://schemas.openxmlformats.org/presentationml/2006/ole">
            <p:oleObj spid="_x0000_s6164" name="Equation" r:id="rId3" imgW="30497400" imgH="14201640" progId="Equation.3">
              <p:embed/>
            </p:oleObj>
          </a:graphicData>
        </a:graphic>
      </p:graphicFrame>
      <p:graphicFrame>
        <p:nvGraphicFramePr>
          <p:cNvPr id="6165" name="Object 21"/>
          <p:cNvGraphicFramePr>
            <a:graphicFrameLocks noChangeAspect="1"/>
          </p:cNvGraphicFramePr>
          <p:nvPr/>
        </p:nvGraphicFramePr>
        <p:xfrm>
          <a:off x="7023100" y="2879725"/>
          <a:ext cx="309563" cy="512763"/>
        </p:xfrm>
        <a:graphic>
          <a:graphicData uri="http://schemas.openxmlformats.org/presentationml/2006/ole">
            <p:oleObj spid="_x0000_s6165" name="Equation" r:id="rId4" imgW="4869000" imgH="8109720" progId="Equation.3">
              <p:embed/>
            </p:oleObj>
          </a:graphicData>
        </a:graphic>
      </p:graphicFrame>
      <p:sp>
        <p:nvSpPr>
          <p:cNvPr id="6169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17-</a:t>
            </a:r>
            <a:fld id="{00E7C763-7FE7-44A1-A6AC-02D875DDF36F}" type="slidenum">
              <a:rPr lang="en-US" smtClean="0">
                <a:latin typeface="Arial" charset="0"/>
                <a:cs typeface="Arial" charset="0"/>
              </a:rPr>
              <a:pPr/>
              <a:t>10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2" name="Rectangle 8"/>
          <p:cNvSpPr>
            <a:spLocks noGrp="1" noChangeArrowheads="1"/>
          </p:cNvSpPr>
          <p:nvPr>
            <p:ph type="title"/>
          </p:nvPr>
        </p:nvSpPr>
        <p:spPr>
          <a:xfrm>
            <a:off x="1060450" y="247650"/>
            <a:ext cx="8010525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600" smtClean="0"/>
              <a:t>Estimation of the Population Proportion, Stratified Random Sample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09738"/>
            <a:ext cx="7537450" cy="46910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rgbClr val="0000FF"/>
              </a:buClr>
              <a:buSzPct val="120000"/>
              <a:buFont typeface="Wingdings" pitchFamily="2" charset="2"/>
              <a:buChar char="§"/>
              <a:defRPr/>
            </a:pPr>
            <a:r>
              <a:rPr lang="en-US" sz="2400" dirty="0" smtClean="0">
                <a:sym typeface="Symbol" pitchFamily="18" charset="2"/>
              </a:rPr>
              <a:t>An unbiased estimation procedure for the </a:t>
            </a:r>
            <a:r>
              <a:rPr lang="en-US" sz="2400" dirty="0" smtClean="0">
                <a:solidFill>
                  <a:srgbClr val="0000FF"/>
                </a:solidFill>
                <a:sym typeface="Symbol" pitchFamily="18" charset="2"/>
              </a:rPr>
              <a:t>variance </a:t>
            </a:r>
            <a:r>
              <a:rPr lang="en-US" sz="2400" dirty="0" smtClean="0">
                <a:sym typeface="Symbol" pitchFamily="18" charset="2"/>
              </a:rPr>
              <a:t>of the estimator of the overall population proportion is</a:t>
            </a:r>
          </a:p>
          <a:p>
            <a:pPr marL="577850" indent="-577850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Char char="•"/>
              <a:defRPr/>
            </a:pPr>
            <a:endParaRPr lang="en-US" sz="2400" dirty="0" smtClean="0">
              <a:sym typeface="Symbol" pitchFamily="18" charset="2"/>
            </a:endParaRPr>
          </a:p>
          <a:p>
            <a:pPr marL="577850" indent="-577850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Char char="•"/>
              <a:defRPr/>
            </a:pPr>
            <a:endParaRPr lang="en-US" sz="2400" dirty="0" smtClean="0">
              <a:sym typeface="Symbol" pitchFamily="18" charset="2"/>
            </a:endParaRPr>
          </a:p>
          <a:p>
            <a:pPr marL="577850" indent="-577850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Char char="•"/>
              <a:defRPr/>
            </a:pPr>
            <a:endParaRPr lang="en-US" sz="2400" dirty="0" smtClean="0">
              <a:sym typeface="Symbol" pitchFamily="18" charset="2"/>
            </a:endParaRPr>
          </a:p>
          <a:p>
            <a:pPr marL="577850" indent="-577850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Char char="•"/>
              <a:defRPr/>
            </a:pPr>
            <a:endParaRPr lang="en-US" sz="2400" dirty="0" smtClean="0">
              <a:sym typeface="Symbol" pitchFamily="18" charset="2"/>
            </a:endParaRPr>
          </a:p>
          <a:p>
            <a:pPr marL="577850" indent="-5778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sym typeface="Symbol" pitchFamily="18" charset="2"/>
              </a:rPr>
              <a:t>		      </a:t>
            </a:r>
            <a:r>
              <a:rPr lang="en-US" sz="2000" dirty="0" smtClean="0">
                <a:sym typeface="Symbol" pitchFamily="18" charset="2"/>
              </a:rPr>
              <a:t>where</a:t>
            </a:r>
          </a:p>
          <a:p>
            <a:pPr marL="577850" indent="-577850" eaLnBrk="1" hangingPunct="1">
              <a:lnSpc>
                <a:spcPct val="90000"/>
              </a:lnSpc>
              <a:defRPr/>
            </a:pPr>
            <a:endParaRPr lang="en-US" sz="2000" dirty="0" smtClean="0">
              <a:sym typeface="Symbol" pitchFamily="18" charset="2"/>
            </a:endParaRPr>
          </a:p>
          <a:p>
            <a:pPr marL="577850" indent="-577850" eaLnBrk="1" hangingPunct="1">
              <a:lnSpc>
                <a:spcPct val="90000"/>
              </a:lnSpc>
              <a:defRPr/>
            </a:pPr>
            <a:endParaRPr lang="en-US" sz="2000" dirty="0" smtClean="0">
              <a:sym typeface="Symbol" pitchFamily="18" charset="2"/>
            </a:endParaRPr>
          </a:p>
          <a:p>
            <a:pPr marL="577850" indent="-577850" eaLnBrk="1" hangingPunct="1">
              <a:lnSpc>
                <a:spcPct val="90000"/>
              </a:lnSpc>
              <a:defRPr/>
            </a:pPr>
            <a:endParaRPr lang="en-US" sz="2000" dirty="0" smtClean="0">
              <a:sym typeface="Symbol" pitchFamily="18" charset="2"/>
            </a:endParaRPr>
          </a:p>
          <a:p>
            <a:pPr marL="577850" indent="-57785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sym typeface="Symbol" pitchFamily="18" charset="2"/>
              </a:rPr>
              <a:t>	is the estimate of the variance of the sample proportion in the </a:t>
            </a:r>
            <a:r>
              <a:rPr lang="en-US" sz="2000" dirty="0" err="1" smtClean="0">
                <a:sym typeface="Symbol" pitchFamily="18" charset="2"/>
              </a:rPr>
              <a:t>j</a:t>
            </a:r>
            <a:r>
              <a:rPr lang="en-US" sz="2000" baseline="30000" dirty="0" err="1" smtClean="0">
                <a:sym typeface="Symbol" pitchFamily="18" charset="2"/>
              </a:rPr>
              <a:t>th</a:t>
            </a:r>
            <a:r>
              <a:rPr lang="en-US" sz="2000" dirty="0" smtClean="0">
                <a:sym typeface="Symbol" pitchFamily="18" charset="2"/>
              </a:rPr>
              <a:t> stratum</a:t>
            </a:r>
            <a:endParaRPr lang="en-US" sz="2400" dirty="0" smtClean="0">
              <a:sym typeface="Symbol" pitchFamily="18" charset="2"/>
            </a:endParaRPr>
          </a:p>
        </p:txBody>
      </p:sp>
      <p:sp>
        <p:nvSpPr>
          <p:cNvPr id="7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7195" name="Text Box 4"/>
          <p:cNvSpPr txBox="1">
            <a:spLocks noChangeArrowheads="1"/>
          </p:cNvSpPr>
          <p:nvPr/>
        </p:nvSpPr>
        <p:spPr bwMode="auto">
          <a:xfrm>
            <a:off x="7467600" y="1203325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graphicFrame>
        <p:nvGraphicFramePr>
          <p:cNvPr id="7190" name="Object 22"/>
          <p:cNvGraphicFramePr>
            <a:graphicFrameLocks noChangeAspect="1"/>
          </p:cNvGraphicFramePr>
          <p:nvPr/>
        </p:nvGraphicFramePr>
        <p:xfrm>
          <a:off x="3219450" y="2843213"/>
          <a:ext cx="2679700" cy="1028700"/>
        </p:xfrm>
        <a:graphic>
          <a:graphicData uri="http://schemas.openxmlformats.org/presentationml/2006/ole">
            <p:oleObj spid="_x0000_s7190" name="Equation" r:id="rId3" imgW="37006200" imgH="14201640" progId="Equation.3">
              <p:embed/>
            </p:oleObj>
          </a:graphicData>
        </a:graphic>
      </p:graphicFrame>
      <p:graphicFrame>
        <p:nvGraphicFramePr>
          <p:cNvPr id="7191" name="Object 23"/>
          <p:cNvGraphicFramePr>
            <a:graphicFrameLocks noChangeAspect="1"/>
          </p:cNvGraphicFramePr>
          <p:nvPr/>
        </p:nvGraphicFramePr>
        <p:xfrm>
          <a:off x="3144838" y="4452938"/>
          <a:ext cx="2960687" cy="881062"/>
        </p:xfrm>
        <a:graphic>
          <a:graphicData uri="http://schemas.openxmlformats.org/presentationml/2006/ole">
            <p:oleObj spid="_x0000_s7191" name="Equation" r:id="rId4" imgW="51651000" imgH="15419880" progId="Equation.3">
              <p:embed/>
            </p:oleObj>
          </a:graphicData>
        </a:graphic>
      </p:graphicFrame>
      <p:sp>
        <p:nvSpPr>
          <p:cNvPr id="7196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17-</a:t>
            </a:r>
            <a:fld id="{F6DC70CE-0B2B-49FA-87FE-586E3BF3419B}" type="slidenum">
              <a:rPr lang="en-US" smtClean="0">
                <a:latin typeface="Arial" charset="0"/>
                <a:cs typeface="Arial" charset="0"/>
              </a:rPr>
              <a:pPr/>
              <a:t>11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5" name="Rectangle 4"/>
          <p:cNvSpPr>
            <a:spLocks noGrp="1" noChangeArrowheads="1"/>
          </p:cNvSpPr>
          <p:nvPr>
            <p:ph type="title"/>
          </p:nvPr>
        </p:nvSpPr>
        <p:spPr>
          <a:xfrm>
            <a:off x="1060450" y="247650"/>
            <a:ext cx="8010525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600" smtClean="0"/>
              <a:t>Estimation of the Population Proportion, Stratified Random Sample</a:t>
            </a:r>
          </a:p>
        </p:txBody>
      </p:sp>
      <p:sp>
        <p:nvSpPr>
          <p:cNvPr id="8206" name="Rectangle 2"/>
          <p:cNvSpPr>
            <a:spLocks noGrp="1" noChangeArrowheads="1"/>
          </p:cNvSpPr>
          <p:nvPr>
            <p:ph idx="1"/>
          </p:nvPr>
        </p:nvSpPr>
        <p:spPr>
          <a:xfrm>
            <a:off x="838200" y="1819275"/>
            <a:ext cx="8077200" cy="4581525"/>
          </a:xfrm>
        </p:spPr>
        <p:txBody>
          <a:bodyPr/>
          <a:lstStyle/>
          <a:p>
            <a:pPr marL="577850" indent="-577850" eaLnBrk="1" hangingPunct="1">
              <a:spcBef>
                <a:spcPct val="0"/>
              </a:spcBef>
            </a:pPr>
            <a:r>
              <a:rPr lang="en-US" sz="2400" smtClean="0">
                <a:sym typeface="Symbol" pitchFamily="18" charset="2"/>
              </a:rPr>
              <a:t>Provided the sample size is large, 100(1 - )%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confidence intervals for the population proportion </a:t>
            </a:r>
            <a:r>
              <a:rPr lang="en-US" sz="2400" smtClean="0">
                <a:sym typeface="Symbol" pitchFamily="18" charset="2"/>
              </a:rPr>
              <a:t>for stratified random samples are obtained from</a:t>
            </a:r>
          </a:p>
        </p:txBody>
      </p:sp>
      <p:sp>
        <p:nvSpPr>
          <p:cNvPr id="820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8208" name="Text Box 3"/>
          <p:cNvSpPr txBox="1">
            <a:spLocks noChangeArrowheads="1"/>
          </p:cNvSpPr>
          <p:nvPr/>
        </p:nvSpPr>
        <p:spPr bwMode="auto">
          <a:xfrm>
            <a:off x="7467600" y="1203325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graphicFrame>
        <p:nvGraphicFramePr>
          <p:cNvPr id="8204" name="Object 12"/>
          <p:cNvGraphicFramePr>
            <a:graphicFrameLocks noChangeAspect="1"/>
          </p:cNvGraphicFramePr>
          <p:nvPr/>
        </p:nvGraphicFramePr>
        <p:xfrm>
          <a:off x="3219450" y="3355975"/>
          <a:ext cx="2709863" cy="914400"/>
        </p:xfrm>
        <a:graphic>
          <a:graphicData uri="http://schemas.openxmlformats.org/presentationml/2006/ole">
            <p:oleObj spid="_x0000_s8204" name="Equation" r:id="rId3" imgW="787320" imgH="266400" progId="Equation.3">
              <p:embed/>
            </p:oleObj>
          </a:graphicData>
        </a:graphic>
      </p:graphicFrame>
      <p:sp>
        <p:nvSpPr>
          <p:cNvPr id="8209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17-</a:t>
            </a:r>
            <a:fld id="{DB5A215B-8F26-40F4-9526-4A4D86924F61}" type="slidenum">
              <a:rPr lang="en-US" smtClean="0">
                <a:latin typeface="Arial" charset="0"/>
                <a:cs typeface="Arial" charset="0"/>
              </a:rPr>
              <a:pPr/>
              <a:t>12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47650"/>
            <a:ext cx="70786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Proportional Allocation: </a:t>
            </a:r>
            <a:br>
              <a:rPr lang="en-US" smtClean="0"/>
            </a:br>
            <a:r>
              <a:rPr lang="en-US" smtClean="0"/>
              <a:t>Sample Size</a:t>
            </a:r>
          </a:p>
        </p:txBody>
      </p:sp>
      <p:sp>
        <p:nvSpPr>
          <p:cNvPr id="92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73225"/>
            <a:ext cx="8077200" cy="4727575"/>
          </a:xfrm>
        </p:spPr>
        <p:txBody>
          <a:bodyPr/>
          <a:lstStyle/>
          <a:p>
            <a:pPr eaLnBrk="1" hangingPunct="1"/>
            <a:r>
              <a:rPr lang="en-US" sz="2400" smtClean="0">
                <a:sym typeface="Symbol" pitchFamily="18" charset="2"/>
              </a:rPr>
              <a:t>One way to allocate sampling effort is to make the proportion of sample members in any stratum the same as the proportion of population members in the stratum</a:t>
            </a:r>
          </a:p>
          <a:p>
            <a:pPr eaLnBrk="1" hangingPunct="1"/>
            <a:endParaRPr lang="en-US" sz="800" smtClean="0">
              <a:sym typeface="Symbol" pitchFamily="18" charset="2"/>
            </a:endParaRPr>
          </a:p>
          <a:p>
            <a:pPr eaLnBrk="1" hangingPunct="1"/>
            <a:r>
              <a:rPr lang="en-US" sz="2400" smtClean="0">
                <a:sym typeface="Symbol" pitchFamily="18" charset="2"/>
              </a:rPr>
              <a:t>If so, for the j</a:t>
            </a:r>
            <a:r>
              <a:rPr lang="en-US" sz="2400" baseline="30000" smtClean="0">
                <a:sym typeface="Symbol" pitchFamily="18" charset="2"/>
              </a:rPr>
              <a:t>th</a:t>
            </a:r>
            <a:r>
              <a:rPr lang="en-US" sz="2400" smtClean="0">
                <a:sym typeface="Symbol" pitchFamily="18" charset="2"/>
              </a:rPr>
              <a:t> stratum,</a:t>
            </a:r>
          </a:p>
          <a:p>
            <a:pPr eaLnBrk="1" hangingPunct="1"/>
            <a:endParaRPr lang="en-US" sz="2400" smtClean="0">
              <a:sym typeface="Symbol" pitchFamily="18" charset="2"/>
            </a:endParaRPr>
          </a:p>
          <a:p>
            <a:pPr eaLnBrk="1" hangingPunct="1"/>
            <a:endParaRPr lang="en-US" sz="2400" smtClean="0">
              <a:sym typeface="Symbol" pitchFamily="18" charset="2"/>
            </a:endParaRPr>
          </a:p>
          <a:p>
            <a:pPr eaLnBrk="1" hangingPunct="1"/>
            <a:endParaRPr lang="en-US" sz="1200" smtClean="0">
              <a:sym typeface="Symbol" pitchFamily="18" charset="2"/>
            </a:endParaRPr>
          </a:p>
          <a:p>
            <a:pPr eaLnBrk="1" hangingPunct="1"/>
            <a:r>
              <a:rPr lang="en-US" sz="2400" smtClean="0">
                <a:sym typeface="Symbol" pitchFamily="18" charset="2"/>
              </a:rPr>
              <a:t>The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sample size for the j</a:t>
            </a:r>
            <a:r>
              <a:rPr lang="en-US" sz="2400" baseline="30000" smtClean="0">
                <a:solidFill>
                  <a:srgbClr val="0000FF"/>
                </a:solidFill>
                <a:sym typeface="Symbol" pitchFamily="18" charset="2"/>
              </a:rPr>
              <a:t>th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 stratum </a:t>
            </a:r>
            <a:r>
              <a:rPr lang="en-US" sz="2400" smtClean="0">
                <a:solidFill>
                  <a:schemeClr val="bg2"/>
                </a:solidFill>
                <a:sym typeface="Symbol" pitchFamily="18" charset="2"/>
              </a:rPr>
              <a:t>using proportional allocation</a:t>
            </a:r>
            <a:r>
              <a:rPr lang="en-US" sz="2400" smtClean="0">
                <a:sym typeface="Symbol" pitchFamily="18" charset="2"/>
              </a:rPr>
              <a:t> is</a:t>
            </a:r>
          </a:p>
          <a:p>
            <a:pPr eaLnBrk="1" hangingPunct="1"/>
            <a:endParaRPr lang="en-US" sz="3100" b="1" smtClean="0">
              <a:sym typeface="Symbol" pitchFamily="18" charset="2"/>
            </a:endParaRPr>
          </a:p>
          <a:p>
            <a:pPr eaLnBrk="1" hangingPunct="1"/>
            <a:endParaRPr lang="en-US" smtClean="0"/>
          </a:p>
        </p:txBody>
      </p:sp>
      <p:sp>
        <p:nvSpPr>
          <p:cNvPr id="924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9236" name="Object 20"/>
          <p:cNvGraphicFramePr>
            <a:graphicFrameLocks noChangeAspect="1"/>
          </p:cNvGraphicFramePr>
          <p:nvPr/>
        </p:nvGraphicFramePr>
        <p:xfrm>
          <a:off x="3986213" y="3575050"/>
          <a:ext cx="1073150" cy="863600"/>
        </p:xfrm>
        <a:graphic>
          <a:graphicData uri="http://schemas.openxmlformats.org/presentationml/2006/ole">
            <p:oleObj spid="_x0000_s9236" name="Equation" r:id="rId3" imgW="16666200" imgH="13389480" progId="Equation.3">
              <p:embed/>
            </p:oleObj>
          </a:graphicData>
        </a:graphic>
      </p:graphicFrame>
      <p:graphicFrame>
        <p:nvGraphicFramePr>
          <p:cNvPr id="9237" name="Object 21"/>
          <p:cNvGraphicFramePr>
            <a:graphicFrameLocks noChangeAspect="1"/>
          </p:cNvGraphicFramePr>
          <p:nvPr/>
        </p:nvGraphicFramePr>
        <p:xfrm>
          <a:off x="3803650" y="5330825"/>
          <a:ext cx="1473200" cy="900113"/>
        </p:xfrm>
        <a:graphic>
          <a:graphicData uri="http://schemas.openxmlformats.org/presentationml/2006/ole">
            <p:oleObj spid="_x0000_s9237" name="Equation" r:id="rId4" imgW="21954600" imgH="13389480" progId="Equation.3">
              <p:embed/>
            </p:oleObj>
          </a:graphicData>
        </a:graphic>
      </p:graphicFrame>
      <p:sp>
        <p:nvSpPr>
          <p:cNvPr id="9241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17-</a:t>
            </a:r>
            <a:fld id="{916690A9-1F24-44A4-BD20-1BC6E3CE2A68}" type="slidenum">
              <a:rPr lang="en-US" smtClean="0">
                <a:latin typeface="Arial" charset="0"/>
                <a:cs typeface="Arial" charset="0"/>
              </a:rPr>
              <a:pPr/>
              <a:t>13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Optimal Allocation</a:t>
            </a:r>
          </a:p>
        </p:txBody>
      </p:sp>
      <p:sp>
        <p:nvSpPr>
          <p:cNvPr id="1025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28813"/>
            <a:ext cx="8013700" cy="4471987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sz="2400" smtClean="0">
                <a:sym typeface="Symbol" pitchFamily="18" charset="2"/>
              </a:rPr>
              <a:t>To estimate an overall population mean or total and if the population variances in the individual strata are denoted  </a:t>
            </a:r>
            <a:r>
              <a:rPr lang="el-GR" sz="2400" smtClean="0">
                <a:cs typeface="Arial" charset="0"/>
                <a:sym typeface="Symbol" pitchFamily="18" charset="2"/>
              </a:rPr>
              <a:t>σ</a:t>
            </a:r>
            <a:r>
              <a:rPr lang="en-US" sz="2400" baseline="-25000" smtClean="0">
                <a:sym typeface="Symbol" pitchFamily="18" charset="2"/>
              </a:rPr>
              <a:t>j</a:t>
            </a:r>
            <a:r>
              <a:rPr lang="en-US" sz="2400" baseline="30000" smtClean="0">
                <a:sym typeface="Symbol" pitchFamily="18" charset="2"/>
              </a:rPr>
              <a:t>2 </a:t>
            </a:r>
            <a:r>
              <a:rPr lang="en-US" sz="2400" smtClean="0">
                <a:sym typeface="Symbol" pitchFamily="18" charset="2"/>
              </a:rPr>
              <a:t>, the most precise estimators are obtained with optimal allocation</a:t>
            </a:r>
          </a:p>
          <a:p>
            <a:pPr eaLnBrk="1" hangingPunct="1">
              <a:spcBef>
                <a:spcPct val="40000"/>
              </a:spcBef>
            </a:pP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The sample size for the  j</a:t>
            </a:r>
            <a:r>
              <a:rPr lang="en-US" sz="2400" baseline="30000" smtClean="0">
                <a:solidFill>
                  <a:srgbClr val="0000FF"/>
                </a:solidFill>
                <a:sym typeface="Symbol" pitchFamily="18" charset="2"/>
              </a:rPr>
              <a:t>th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  stratum using optimal allocation is</a:t>
            </a:r>
            <a:endParaRPr lang="en-US" sz="2400" smtClean="0">
              <a:solidFill>
                <a:srgbClr val="0000FF"/>
              </a:solidFill>
            </a:endParaRPr>
          </a:p>
        </p:txBody>
      </p:sp>
      <p:sp>
        <p:nvSpPr>
          <p:cNvPr id="102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3438525" y="4379913"/>
          <a:ext cx="2071688" cy="1373187"/>
        </p:xfrm>
        <a:graphic>
          <a:graphicData uri="http://schemas.openxmlformats.org/presentationml/2006/ole">
            <p:oleObj spid="_x0000_s10251" name="Equation" r:id="rId3" imgW="31311000" imgH="20699640" progId="Equation.3">
              <p:embed/>
            </p:oleObj>
          </a:graphicData>
        </a:graphic>
      </p:graphicFrame>
      <p:sp>
        <p:nvSpPr>
          <p:cNvPr id="10255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17-</a:t>
            </a:r>
            <a:fld id="{6B2B370B-E6EF-4CFA-A149-018CE8FEAD96}" type="slidenum">
              <a:rPr lang="en-US" smtClean="0">
                <a:latin typeface="Arial" charset="0"/>
                <a:cs typeface="Arial" charset="0"/>
              </a:rPr>
              <a:pPr/>
              <a:t>14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Optimal Allocation</a:t>
            </a:r>
          </a:p>
        </p:txBody>
      </p:sp>
      <p:sp>
        <p:nvSpPr>
          <p:cNvPr id="1127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28813"/>
            <a:ext cx="8013700" cy="4471987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sz="2400" smtClean="0">
                <a:sym typeface="Symbol" pitchFamily="18" charset="2"/>
              </a:rPr>
              <a:t>To estimate the overall population proportion, estimators with the smallest possible variance are obtained by optimal allocation</a:t>
            </a:r>
          </a:p>
          <a:p>
            <a:pPr eaLnBrk="1" hangingPunct="1">
              <a:spcBef>
                <a:spcPct val="40000"/>
              </a:spcBef>
            </a:pP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The sample size for the j</a:t>
            </a:r>
            <a:r>
              <a:rPr lang="en-US" sz="2400" baseline="30000" smtClean="0">
                <a:solidFill>
                  <a:srgbClr val="0000FF"/>
                </a:solidFill>
                <a:sym typeface="Symbol" pitchFamily="18" charset="2"/>
              </a:rPr>
              <a:t>th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 stratum for population proportion using optimal allocation is</a:t>
            </a:r>
          </a:p>
        </p:txBody>
      </p:sp>
      <p:sp>
        <p:nvSpPr>
          <p:cNvPr id="112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1279" name="Text Box 5"/>
          <p:cNvSpPr txBox="1">
            <a:spLocks noChangeArrowheads="1"/>
          </p:cNvSpPr>
          <p:nvPr/>
        </p:nvSpPr>
        <p:spPr bwMode="auto">
          <a:xfrm>
            <a:off x="7467600" y="1203325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2667000" y="4160838"/>
          <a:ext cx="3565525" cy="1646237"/>
        </p:xfrm>
        <a:graphic>
          <a:graphicData uri="http://schemas.openxmlformats.org/presentationml/2006/ole">
            <p:oleObj spid="_x0000_s11275" name="Equation" r:id="rId3" imgW="47583000" imgH="21917880" progId="Equation.3">
              <p:embed/>
            </p:oleObj>
          </a:graphicData>
        </a:graphic>
      </p:graphicFrame>
      <p:sp>
        <p:nvSpPr>
          <p:cNvPr id="11280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17-</a:t>
            </a:r>
            <a:fld id="{534E1F58-4D82-4947-8C23-54C43177CF72}" type="slidenum">
              <a:rPr lang="en-US" smtClean="0">
                <a:latin typeface="Arial" charset="0"/>
                <a:cs typeface="Arial" charset="0"/>
              </a:rPr>
              <a:pPr/>
              <a:t>15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1390650" y="209550"/>
            <a:ext cx="7078663" cy="990600"/>
          </a:xfrm>
        </p:spPr>
        <p:txBody>
          <a:bodyPr/>
          <a:lstStyle/>
          <a:p>
            <a:pPr eaLnBrk="1" hangingPunct="1"/>
            <a:r>
              <a:rPr lang="en-US" smtClean="0"/>
              <a:t>Determining Sample Size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68488"/>
            <a:ext cx="7683500" cy="45323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mtClean="0"/>
              <a:t>The sample size is directly related to the size of the variance of the population estimator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If the researcher sets the allowable size of the variance in advance, </a:t>
            </a:r>
            <a:r>
              <a:rPr lang="en-US" smtClean="0">
                <a:solidFill>
                  <a:srgbClr val="0000FF"/>
                </a:solidFill>
              </a:rPr>
              <a:t>the necessary sample size can be determined</a:t>
            </a:r>
          </a:p>
        </p:txBody>
      </p:sp>
      <p:sp>
        <p:nvSpPr>
          <p:cNvPr id="3481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4820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17-</a:t>
            </a:r>
            <a:fld id="{71CB4930-6779-4BD8-B664-1A3CE18AF686}" type="slidenum">
              <a:rPr lang="en-US" smtClean="0">
                <a:latin typeface="Arial" charset="0"/>
                <a:cs typeface="Arial" charset="0"/>
              </a:rPr>
              <a:pPr/>
              <a:t>16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244475"/>
            <a:ext cx="7078663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Sample Size for Stratified Random Sampling: Mean</a:t>
            </a:r>
          </a:p>
        </p:txBody>
      </p:sp>
      <p:sp>
        <p:nvSpPr>
          <p:cNvPr id="12301" name="Rectangle 3"/>
          <p:cNvSpPr>
            <a:spLocks noGrp="1" noChangeArrowheads="1"/>
          </p:cNvSpPr>
          <p:nvPr>
            <p:ph idx="1"/>
          </p:nvPr>
        </p:nvSpPr>
        <p:spPr>
          <a:xfrm>
            <a:off x="695325" y="1809750"/>
            <a:ext cx="8220075" cy="3667125"/>
          </a:xfrm>
        </p:spPr>
        <p:txBody>
          <a:bodyPr/>
          <a:lstStyle/>
          <a:p>
            <a:pPr marL="577850" indent="-577850" eaLnBrk="1" hangingPunct="1">
              <a:spcBef>
                <a:spcPct val="50000"/>
              </a:spcBef>
            </a:pPr>
            <a:r>
              <a:rPr lang="en-US" sz="2400" smtClean="0">
                <a:sym typeface="Symbol" pitchFamily="18" charset="2"/>
              </a:rPr>
              <a:t>Suppose that a population of N members is subdivided in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K strata </a:t>
            </a:r>
            <a:r>
              <a:rPr lang="en-US" sz="2400" smtClean="0">
                <a:sym typeface="Symbol" pitchFamily="18" charset="2"/>
              </a:rPr>
              <a:t>containing N</a:t>
            </a:r>
            <a:r>
              <a:rPr lang="en-US" sz="2400" baseline="-25000" smtClean="0">
                <a:sym typeface="Symbol" pitchFamily="18" charset="2"/>
              </a:rPr>
              <a:t>1</a:t>
            </a:r>
            <a:r>
              <a:rPr lang="en-US" sz="2400" smtClean="0">
                <a:sym typeface="Symbol" pitchFamily="18" charset="2"/>
              </a:rPr>
              <a:t>, N</a:t>
            </a:r>
            <a:r>
              <a:rPr lang="en-US" sz="2400" baseline="-25000" smtClean="0">
                <a:sym typeface="Symbol" pitchFamily="18" charset="2"/>
              </a:rPr>
              <a:t>2</a:t>
            </a:r>
            <a:r>
              <a:rPr lang="en-US" sz="2400" smtClean="0">
                <a:sym typeface="Symbol" pitchFamily="18" charset="2"/>
              </a:rPr>
              <a:t>, . . .,N</a:t>
            </a:r>
            <a:r>
              <a:rPr lang="en-US" sz="2400" baseline="-25000" smtClean="0">
                <a:sym typeface="Symbol" pitchFamily="18" charset="2"/>
              </a:rPr>
              <a:t>K</a:t>
            </a:r>
            <a:r>
              <a:rPr lang="en-US" sz="2400" smtClean="0">
                <a:sym typeface="Symbol" pitchFamily="18" charset="2"/>
              </a:rPr>
              <a:t> members</a:t>
            </a:r>
          </a:p>
          <a:p>
            <a:pPr marL="577850" indent="-577850" eaLnBrk="1" hangingPunct="1">
              <a:spcBef>
                <a:spcPct val="50000"/>
              </a:spcBef>
            </a:pPr>
            <a:r>
              <a:rPr lang="en-US" sz="2400" smtClean="0">
                <a:sym typeface="Symbol" pitchFamily="18" charset="2"/>
              </a:rPr>
              <a:t>Let </a:t>
            </a:r>
            <a:r>
              <a:rPr lang="el-GR" sz="2400" smtClean="0">
                <a:cs typeface="Arial" charset="0"/>
                <a:sym typeface="Symbol" pitchFamily="18" charset="2"/>
              </a:rPr>
              <a:t>σ</a:t>
            </a:r>
            <a:r>
              <a:rPr lang="en-US" sz="2400" baseline="-25000" smtClean="0">
                <a:sym typeface="Symbol" pitchFamily="18" charset="2"/>
              </a:rPr>
              <a:t>j</a:t>
            </a:r>
            <a:r>
              <a:rPr lang="en-US" sz="2400" baseline="30000" smtClean="0">
                <a:sym typeface="Symbol" pitchFamily="18" charset="2"/>
              </a:rPr>
              <a:t>2 </a:t>
            </a:r>
            <a:r>
              <a:rPr lang="en-US" sz="2400" smtClean="0">
                <a:sym typeface="Symbol" pitchFamily="18" charset="2"/>
              </a:rPr>
              <a:t>denote the population variance in the j</a:t>
            </a:r>
            <a:r>
              <a:rPr lang="en-US" sz="2400" baseline="30000" smtClean="0">
                <a:sym typeface="Symbol" pitchFamily="18" charset="2"/>
              </a:rPr>
              <a:t>th</a:t>
            </a:r>
            <a:r>
              <a:rPr lang="en-US" sz="2400" smtClean="0">
                <a:sym typeface="Symbol" pitchFamily="18" charset="2"/>
              </a:rPr>
              <a:t> stratum</a:t>
            </a:r>
          </a:p>
          <a:p>
            <a:pPr marL="577850" indent="-577850" eaLnBrk="1" hangingPunct="1">
              <a:spcBef>
                <a:spcPct val="50000"/>
              </a:spcBef>
            </a:pPr>
            <a:r>
              <a:rPr lang="en-US" sz="2400" smtClean="0">
                <a:sym typeface="Symbol" pitchFamily="18" charset="2"/>
              </a:rPr>
              <a:t>An estimate of the overall population mean is desired</a:t>
            </a:r>
          </a:p>
          <a:p>
            <a:pPr marL="577850" indent="-577850" eaLnBrk="1" hangingPunct="1">
              <a:spcBef>
                <a:spcPct val="50000"/>
              </a:spcBef>
            </a:pPr>
            <a:r>
              <a:rPr lang="en-US" sz="2400" smtClean="0">
                <a:sym typeface="Symbol" pitchFamily="18" charset="2"/>
              </a:rPr>
              <a:t>If the desired variance,        , of the sample estimator is specified, the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required total sample size</a:t>
            </a:r>
            <a:r>
              <a:rPr lang="en-US" sz="2400" smtClean="0">
                <a:sym typeface="Symbol" pitchFamily="18" charset="2"/>
              </a:rPr>
              <a:t>, n, can be found</a:t>
            </a:r>
          </a:p>
        </p:txBody>
      </p:sp>
      <p:sp>
        <p:nvSpPr>
          <p:cNvPr id="123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4594225" y="3829050"/>
          <a:ext cx="527050" cy="504825"/>
        </p:xfrm>
        <a:graphic>
          <a:graphicData uri="http://schemas.openxmlformats.org/presentationml/2006/ole">
            <p:oleObj spid="_x0000_s12299" name="Equation" r:id="rId3" imgW="266469" imgH="253780" progId="Equation.3">
              <p:embed/>
            </p:oleObj>
          </a:graphicData>
        </a:graphic>
      </p:graphicFrame>
      <p:sp>
        <p:nvSpPr>
          <p:cNvPr id="12303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17-</a:t>
            </a:r>
            <a:fld id="{52ADECFC-B837-43DB-B0EF-C3F30248D1FC}" type="slidenum">
              <a:rPr lang="en-US" smtClean="0">
                <a:latin typeface="Arial" charset="0"/>
                <a:cs typeface="Arial" charset="0"/>
              </a:rPr>
              <a:pPr/>
              <a:t>17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0288" y="247650"/>
            <a:ext cx="73834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Sample Size for Stratified </a:t>
            </a:r>
            <a:br>
              <a:rPr lang="en-US" smtClean="0"/>
            </a:br>
            <a:r>
              <a:rPr lang="en-US" smtClean="0"/>
              <a:t>Random Sampling: Mean</a:t>
            </a:r>
          </a:p>
        </p:txBody>
      </p:sp>
      <p:sp>
        <p:nvSpPr>
          <p:cNvPr id="13341" name="Footer Placeholder 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334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66813" y="1868488"/>
            <a:ext cx="7977187" cy="4532312"/>
          </a:xfrm>
        </p:spPr>
        <p:txBody>
          <a:bodyPr/>
          <a:lstStyle/>
          <a:p>
            <a:pPr marL="577850" indent="-577850" eaLnBrk="1" hangingPunct="1"/>
            <a:r>
              <a:rPr lang="en-US" sz="2400" smtClean="0">
                <a:sym typeface="Symbol" pitchFamily="18" charset="2"/>
              </a:rPr>
              <a:t>For proportional allocation:</a:t>
            </a:r>
          </a:p>
          <a:p>
            <a:pPr marL="577850" indent="-577850" eaLnBrk="1" hangingPunct="1"/>
            <a:endParaRPr lang="en-US" sz="2400" smtClean="0">
              <a:sym typeface="Symbol" pitchFamily="18" charset="2"/>
            </a:endParaRPr>
          </a:p>
          <a:p>
            <a:pPr marL="577850" indent="-577850" eaLnBrk="1" hangingPunct="1"/>
            <a:endParaRPr lang="en-US" sz="2400" smtClean="0">
              <a:sym typeface="Symbol" pitchFamily="18" charset="2"/>
            </a:endParaRPr>
          </a:p>
          <a:p>
            <a:pPr marL="577850" indent="-577850" eaLnBrk="1" hangingPunct="1"/>
            <a:endParaRPr lang="en-US" sz="2400" smtClean="0">
              <a:sym typeface="Symbol" pitchFamily="18" charset="2"/>
            </a:endParaRPr>
          </a:p>
          <a:p>
            <a:pPr marL="577850" indent="-577850" eaLnBrk="1" hangingPunct="1"/>
            <a:endParaRPr lang="en-US" sz="2400" smtClean="0">
              <a:sym typeface="Symbol" pitchFamily="18" charset="2"/>
            </a:endParaRPr>
          </a:p>
          <a:p>
            <a:pPr marL="577850" indent="-577850" eaLnBrk="1" hangingPunct="1"/>
            <a:r>
              <a:rPr lang="en-US" sz="2400" smtClean="0">
                <a:sym typeface="Symbol" pitchFamily="18" charset="2"/>
              </a:rPr>
              <a:t>For optimal allocation:</a:t>
            </a:r>
          </a:p>
        </p:txBody>
      </p:sp>
      <p:graphicFrame>
        <p:nvGraphicFramePr>
          <p:cNvPr id="13338" name="Object 2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001963" y="2327275"/>
          <a:ext cx="2535237" cy="1612900"/>
        </p:xfrm>
        <a:graphic>
          <a:graphicData uri="http://schemas.openxmlformats.org/presentationml/2006/ole">
            <p:oleObj spid="_x0000_s13338" name="Equation" r:id="rId3" imgW="1396800" imgH="888840" progId="Equation.3">
              <p:embed/>
            </p:oleObj>
          </a:graphicData>
        </a:graphic>
      </p:graphicFrame>
      <p:graphicFrame>
        <p:nvGraphicFramePr>
          <p:cNvPr id="13339" name="Object 27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035300" y="4560888"/>
          <a:ext cx="2465388" cy="1681162"/>
        </p:xfrm>
        <a:graphic>
          <a:graphicData uri="http://schemas.openxmlformats.org/presentationml/2006/ole">
            <p:oleObj spid="_x0000_s13339" name="Equation" r:id="rId4" imgW="1396800" imgH="952200" progId="Equation.3">
              <p:embed/>
            </p:oleObj>
          </a:graphicData>
        </a:graphic>
      </p:graphicFrame>
      <p:sp>
        <p:nvSpPr>
          <p:cNvPr id="13343" name="Text Box 5"/>
          <p:cNvSpPr txBox="1">
            <a:spLocks noChangeArrowheads="1"/>
          </p:cNvSpPr>
          <p:nvPr/>
        </p:nvSpPr>
        <p:spPr bwMode="auto">
          <a:xfrm>
            <a:off x="7467600" y="1203325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13344" name="Slide Number Placeholder 1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17-</a:t>
            </a:r>
            <a:fld id="{F9F4B330-2D47-40B3-A406-C9E765F08A1C}" type="slidenum">
              <a:rPr lang="en-US" smtClean="0">
                <a:latin typeface="Arial" charset="0"/>
                <a:cs typeface="Arial" charset="0"/>
              </a:rPr>
              <a:pPr/>
              <a:t>18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r>
              <a:rPr lang="en-US" smtClean="0"/>
              <a:t>Other Sampling Methods</a:t>
            </a:r>
          </a:p>
        </p:txBody>
      </p:sp>
      <p:sp>
        <p:nvSpPr>
          <p:cNvPr id="3993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17-</a:t>
            </a:r>
            <a:fld id="{01B7D8E4-4DBC-4425-BA5C-BA041CE9DCDC}" type="slidenum">
              <a:rPr lang="en-US" smtClean="0">
                <a:latin typeface="Arial" charset="0"/>
                <a:cs typeface="Arial" charset="0"/>
              </a:rPr>
              <a:pPr/>
              <a:t>19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52550" y="1868488"/>
            <a:ext cx="7169150" cy="4532312"/>
          </a:xfrm>
          <a:prstGeom prst="rect">
            <a:avLst/>
          </a:prstGeom>
        </p:spPr>
        <p:txBody>
          <a:bodyPr/>
          <a:lstStyle>
            <a:lvl1pPr marL="320675" indent="-320675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3738" indent="-268288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068388" indent="-215900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493838" indent="-212725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919288" indent="-212725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376488" indent="-212725" algn="l" defTabSz="8524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833688" indent="-212725" algn="l" defTabSz="8524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290888" indent="-212725" algn="l" defTabSz="8524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748088" indent="-212725" algn="l" defTabSz="8524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dirty="0" smtClean="0"/>
              <a:t>Alternatives to simple random sampling: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dirty="0" smtClean="0"/>
              <a:t>Cluster Sampling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dirty="0" smtClean="0"/>
              <a:t>Two-Phase Sampling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dirty="0" err="1" smtClean="0"/>
              <a:t>Nonprobabilistic</a:t>
            </a:r>
            <a:r>
              <a:rPr lang="en-US" dirty="0" smtClean="0"/>
              <a:t> Sampling </a:t>
            </a:r>
            <a:r>
              <a:rPr lang="en-US" dirty="0"/>
              <a:t>M</a:t>
            </a:r>
            <a:r>
              <a:rPr lang="en-US" dirty="0" smtClean="0"/>
              <a:t>ethods</a:t>
            </a:r>
          </a:p>
        </p:txBody>
      </p:sp>
      <p:sp>
        <p:nvSpPr>
          <p:cNvPr id="39941" name="TextBox 6"/>
          <p:cNvSpPr txBox="1">
            <a:spLocks noChangeArrowheads="1"/>
          </p:cNvSpPr>
          <p:nvPr/>
        </p:nvSpPr>
        <p:spPr bwMode="auto">
          <a:xfrm>
            <a:off x="373063" y="508000"/>
            <a:ext cx="803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17.2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1719263" y="466725"/>
            <a:ext cx="5945187" cy="727075"/>
          </a:xfrm>
        </p:spPr>
        <p:txBody>
          <a:bodyPr/>
          <a:lstStyle/>
          <a:p>
            <a:pPr eaLnBrk="1" hangingPunct="1"/>
            <a:r>
              <a:rPr lang="en-US" smtClean="0"/>
              <a:t>Chapter Goals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73225"/>
            <a:ext cx="8077200" cy="48037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smtClean="0"/>
              <a:t>After completing this chapter, you should be able to:</a:t>
            </a:r>
            <a:r>
              <a:rPr lang="en-US" sz="3200" smtClean="0"/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smtClean="0"/>
              <a:t>Explain the difference between simple random sampling and stratified sampling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smtClean="0"/>
              <a:t>Analyze results from stratified samples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smtClean="0"/>
              <a:t>Determine sample size when estimating population mean, population total, or population proportion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smtClean="0"/>
              <a:t>Describe other sampling methods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900" smtClean="0"/>
              <a:t>Cluster Sampling, Two-Phase Sampling, Nonprobabilistic Samples</a:t>
            </a:r>
          </a:p>
        </p:txBody>
      </p:sp>
      <p:sp>
        <p:nvSpPr>
          <p:cNvPr id="3174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1748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17-</a:t>
            </a:r>
            <a:fld id="{2CFFFB78-1125-44A4-804B-281588BC919D}" type="slidenum">
              <a:rPr lang="en-US" smtClean="0">
                <a:latin typeface="Arial" charset="0"/>
                <a:cs typeface="Arial" charset="0"/>
              </a:rPr>
              <a:pPr/>
              <a:t>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Cluster Sampling</a:t>
            </a:r>
          </a:p>
        </p:txBody>
      </p:sp>
      <p:sp>
        <p:nvSpPr>
          <p:cNvPr id="1435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8077200" cy="4532313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mtClean="0"/>
              <a:t>Population is divided into several “clusters,” each representative of the population</a:t>
            </a:r>
          </a:p>
          <a:p>
            <a:pPr eaLnBrk="1" hangingPunct="1">
              <a:lnSpc>
                <a:spcPct val="110000"/>
              </a:lnSpc>
            </a:pPr>
            <a:r>
              <a:rPr lang="en-US" smtClean="0"/>
              <a:t>A simple random sample of clusters is selected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smtClean="0"/>
              <a:t>Generally, all items in the selected clusters are examined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smtClean="0"/>
              <a:t>An alternative is to chose items from selected clusters using another probability sampling technique</a:t>
            </a:r>
          </a:p>
        </p:txBody>
      </p:sp>
      <p:sp>
        <p:nvSpPr>
          <p:cNvPr id="1435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14348" name="Object 12">
            <a:hlinkClick r:id="" action="ppaction://ole?verb=0"/>
          </p:cNvPr>
          <p:cNvGraphicFramePr>
            <a:graphicFrameLocks/>
          </p:cNvGraphicFramePr>
          <p:nvPr/>
        </p:nvGraphicFramePr>
        <p:xfrm>
          <a:off x="6181725" y="4051300"/>
          <a:ext cx="1609725" cy="1117600"/>
        </p:xfrm>
        <a:graphic>
          <a:graphicData uri="http://schemas.openxmlformats.org/presentationml/2006/ole">
            <p:oleObj spid="_x0000_s14348" name="Clip" r:id="rId3" imgW="1606935" imgH="1115663" progId="">
              <p:embed/>
            </p:oleObj>
          </a:graphicData>
        </a:graphic>
      </p:graphicFrame>
      <p:sp>
        <p:nvSpPr>
          <p:cNvPr id="14352" name="Rectangle 5"/>
          <p:cNvSpPr>
            <a:spLocks noChangeArrowheads="1"/>
          </p:cNvSpPr>
          <p:nvPr/>
        </p:nvSpPr>
        <p:spPr bwMode="auto">
          <a:xfrm>
            <a:off x="228600" y="4953000"/>
            <a:ext cx="1981200" cy="11969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Population divided into 16 clusters.</a:t>
            </a:r>
          </a:p>
        </p:txBody>
      </p:sp>
      <p:sp>
        <p:nvSpPr>
          <p:cNvPr id="14353" name="Line 6"/>
          <p:cNvSpPr>
            <a:spLocks noChangeShapeType="1"/>
          </p:cNvSpPr>
          <p:nvPr/>
        </p:nvSpPr>
        <p:spPr bwMode="auto">
          <a:xfrm flipH="1" flipV="1">
            <a:off x="4191000" y="5410200"/>
            <a:ext cx="304800" cy="3048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Line 7"/>
          <p:cNvSpPr>
            <a:spLocks noChangeShapeType="1"/>
          </p:cNvSpPr>
          <p:nvPr/>
        </p:nvSpPr>
        <p:spPr bwMode="auto">
          <a:xfrm flipH="1" flipV="1">
            <a:off x="4876800" y="5334000"/>
            <a:ext cx="0" cy="3810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Line 8"/>
          <p:cNvSpPr>
            <a:spLocks noChangeShapeType="1"/>
          </p:cNvSpPr>
          <p:nvPr/>
        </p:nvSpPr>
        <p:spPr bwMode="auto">
          <a:xfrm>
            <a:off x="2209800" y="5105400"/>
            <a:ext cx="5334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Line 9"/>
          <p:cNvSpPr>
            <a:spLocks noChangeShapeType="1"/>
          </p:cNvSpPr>
          <p:nvPr/>
        </p:nvSpPr>
        <p:spPr bwMode="auto">
          <a:xfrm flipV="1">
            <a:off x="6248400" y="5410200"/>
            <a:ext cx="457200" cy="2286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9802" name="Group 10"/>
          <p:cNvGraphicFramePr>
            <a:graphicFrameLocks noGrp="1"/>
          </p:cNvGraphicFramePr>
          <p:nvPr/>
        </p:nvGraphicFramePr>
        <p:xfrm>
          <a:off x="2743200" y="4876800"/>
          <a:ext cx="6096000" cy="45085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5342" marR="85342" marT="42672" marB="426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5342" marR="85342" marT="42672" marB="42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5342" marR="85342" marT="42672" marB="42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5342" marR="85342" marT="42672" marB="42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5342" marR="85342" marT="42672" marB="42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5342" marR="85342" marT="42672" marB="42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5342" marR="85342" marT="42672" marB="42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5342" marR="85342" marT="42672" marB="42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5342" marR="85342" marT="42672" marB="42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5342" marR="85342" marT="42672" marB="42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5342" marR="85342" marT="42672" marB="42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5342" marR="85342" marT="42672" marB="42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5342" marR="85342" marT="42672" marB="42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5342" marR="85342" marT="42672" marB="42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5342" marR="85342" marT="42672" marB="42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5342" marR="85342" marT="42672" marB="42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93" name="Rectangle 46"/>
          <p:cNvSpPr>
            <a:spLocks noChangeArrowheads="1"/>
          </p:cNvSpPr>
          <p:nvPr/>
        </p:nvSpPr>
        <p:spPr bwMode="auto">
          <a:xfrm>
            <a:off x="4267200" y="5638800"/>
            <a:ext cx="2590800" cy="7112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Randomly selected clusters for sample</a:t>
            </a:r>
          </a:p>
        </p:txBody>
      </p:sp>
      <p:sp>
        <p:nvSpPr>
          <p:cNvPr id="14394" name="Slide Number Placeholder 1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17-</a:t>
            </a:r>
            <a:fld id="{70746C0D-52F1-43E7-BF0A-3BB69D5C96E1}" type="slidenum">
              <a:rPr lang="en-US" smtClean="0">
                <a:latin typeface="Arial" charset="0"/>
                <a:cs typeface="Arial" charset="0"/>
              </a:rPr>
              <a:pPr/>
              <a:t>20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3" name="Rectangle 2"/>
          <p:cNvSpPr>
            <a:spLocks noGrp="1" noChangeArrowheads="1"/>
          </p:cNvSpPr>
          <p:nvPr>
            <p:ph type="title"/>
          </p:nvPr>
        </p:nvSpPr>
        <p:spPr>
          <a:xfrm>
            <a:off x="1316038" y="209550"/>
            <a:ext cx="7370762" cy="990600"/>
          </a:xfrm>
        </p:spPr>
        <p:txBody>
          <a:bodyPr/>
          <a:lstStyle/>
          <a:p>
            <a:pPr eaLnBrk="1" hangingPunct="1"/>
            <a:r>
              <a:rPr lang="en-US" smtClean="0"/>
              <a:t>Estimators for Cluster Sampling</a:t>
            </a:r>
          </a:p>
        </p:txBody>
      </p:sp>
      <p:sp>
        <p:nvSpPr>
          <p:cNvPr id="1538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46250"/>
            <a:ext cx="8077200" cy="46545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sz="2400" smtClean="0">
                <a:sym typeface="Symbol" pitchFamily="18" charset="2"/>
              </a:rPr>
              <a:t>A population is subdivided into 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M  clusters </a:t>
            </a:r>
            <a:r>
              <a:rPr lang="en-US" sz="2400" smtClean="0">
                <a:sym typeface="Symbol" pitchFamily="18" charset="2"/>
              </a:rPr>
              <a:t>and a simple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random sample of  m  </a:t>
            </a:r>
            <a:r>
              <a:rPr lang="en-US" sz="2400" smtClean="0">
                <a:sym typeface="Symbol" pitchFamily="18" charset="2"/>
              </a:rPr>
              <a:t>of these clusters is selected and information is obtained from every member of the sampled clusters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sz="2400" smtClean="0">
                <a:sym typeface="Symbol" pitchFamily="18" charset="2"/>
              </a:rPr>
              <a:t>Let  n</a:t>
            </a:r>
            <a:r>
              <a:rPr lang="en-US" sz="2400" baseline="-25000" smtClean="0">
                <a:sym typeface="Symbol" pitchFamily="18" charset="2"/>
              </a:rPr>
              <a:t>1</a:t>
            </a:r>
            <a:r>
              <a:rPr lang="en-US" sz="2400" smtClean="0">
                <a:sym typeface="Symbol" pitchFamily="18" charset="2"/>
              </a:rPr>
              <a:t>, n</a:t>
            </a:r>
            <a:r>
              <a:rPr lang="en-US" sz="2400" baseline="-25000" smtClean="0">
                <a:sym typeface="Symbol" pitchFamily="18" charset="2"/>
              </a:rPr>
              <a:t>2</a:t>
            </a:r>
            <a:r>
              <a:rPr lang="en-US" sz="2400" smtClean="0">
                <a:sym typeface="Symbol" pitchFamily="18" charset="2"/>
              </a:rPr>
              <a:t>, . . ., n</a:t>
            </a:r>
            <a:r>
              <a:rPr lang="en-US" sz="2400" baseline="-25000" smtClean="0">
                <a:sym typeface="Symbol" pitchFamily="18" charset="2"/>
              </a:rPr>
              <a:t>m</a:t>
            </a:r>
            <a:r>
              <a:rPr lang="en-US" sz="2400" smtClean="0">
                <a:sym typeface="Symbol" pitchFamily="18" charset="2"/>
              </a:rPr>
              <a:t>  denote the numbers of members in the  m  sampled clusters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sz="2400" smtClean="0">
                <a:sym typeface="Symbol" pitchFamily="18" charset="2"/>
              </a:rPr>
              <a:t>Denote the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means of these clusters </a:t>
            </a:r>
            <a:r>
              <a:rPr lang="en-US" sz="2400" smtClean="0">
                <a:sym typeface="Symbol" pitchFamily="18" charset="2"/>
              </a:rPr>
              <a:t>by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sz="2400" smtClean="0">
                <a:sym typeface="Symbol" pitchFamily="18" charset="2"/>
              </a:rPr>
              <a:t>Denote the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proportions</a:t>
            </a:r>
            <a:r>
              <a:rPr lang="en-US" sz="2400" smtClean="0">
                <a:sym typeface="Symbol" pitchFamily="18" charset="2"/>
              </a:rPr>
              <a:t> of cluster members possessing an attribute of interest by </a:t>
            </a:r>
          </a:p>
        </p:txBody>
      </p:sp>
      <p:sp>
        <p:nvSpPr>
          <p:cNvPr id="1538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15381" name="Object 21"/>
          <p:cNvGraphicFramePr>
            <a:graphicFrameLocks noChangeAspect="1"/>
          </p:cNvGraphicFramePr>
          <p:nvPr/>
        </p:nvGraphicFramePr>
        <p:xfrm>
          <a:off x="6588125" y="4498975"/>
          <a:ext cx="1641475" cy="430213"/>
        </p:xfrm>
        <a:graphic>
          <a:graphicData uri="http://schemas.openxmlformats.org/presentationml/2006/ole">
            <p:oleObj spid="_x0000_s15381" name="Equation" r:id="rId3" imgW="825142" imgH="215806" progId="Equation.3">
              <p:embed/>
            </p:oleObj>
          </a:graphicData>
        </a:graphic>
      </p:graphicFrame>
      <p:sp>
        <p:nvSpPr>
          <p:cNvPr id="15386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17-</a:t>
            </a:r>
            <a:fld id="{9502F483-6977-43AD-99D4-3A480A697483}" type="slidenum">
              <a:rPr lang="en-US" smtClean="0">
                <a:latin typeface="Arial" charset="0"/>
                <a:cs typeface="Arial" charset="0"/>
              </a:rPr>
              <a:pPr/>
              <a:t>21</a:t>
            </a:fld>
            <a:endParaRPr 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15382" name="Object 22"/>
          <p:cNvGraphicFramePr>
            <a:graphicFrameLocks noChangeAspect="1"/>
          </p:cNvGraphicFramePr>
          <p:nvPr/>
        </p:nvGraphicFramePr>
        <p:xfrm>
          <a:off x="4681538" y="5403850"/>
          <a:ext cx="1616075" cy="455613"/>
        </p:xfrm>
        <a:graphic>
          <a:graphicData uri="http://schemas.openxmlformats.org/presentationml/2006/ole">
            <p:oleObj spid="_x0000_s15382" name="Equation" r:id="rId4" imgW="81252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9" name="Rectangle 2"/>
          <p:cNvSpPr>
            <a:spLocks noGrp="1" noChangeArrowheads="1"/>
          </p:cNvSpPr>
          <p:nvPr>
            <p:ph type="title"/>
          </p:nvPr>
        </p:nvSpPr>
        <p:spPr>
          <a:xfrm>
            <a:off x="1316038" y="209550"/>
            <a:ext cx="7370762" cy="990600"/>
          </a:xfrm>
        </p:spPr>
        <p:txBody>
          <a:bodyPr/>
          <a:lstStyle/>
          <a:p>
            <a:pPr eaLnBrk="1" hangingPunct="1"/>
            <a:r>
              <a:rPr lang="en-US" smtClean="0"/>
              <a:t>Estimators for Cluster Sampling</a:t>
            </a:r>
          </a:p>
        </p:txBody>
      </p:sp>
      <p:sp>
        <p:nvSpPr>
          <p:cNvPr id="1642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82763"/>
            <a:ext cx="8077200" cy="46180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The objective is to estimate the overall population mean </a:t>
            </a:r>
            <a:r>
              <a:rPr lang="en-US" sz="2400" smtClean="0">
                <a:cs typeface="Arial" charset="0"/>
                <a:sym typeface="Symbol" pitchFamily="18" charset="2"/>
              </a:rPr>
              <a:t>µ</a:t>
            </a:r>
            <a:r>
              <a:rPr lang="en-US" sz="2400" smtClean="0">
                <a:sym typeface="Symbol" pitchFamily="18" charset="2"/>
              </a:rPr>
              <a:t> and proportion </a:t>
            </a:r>
          </a:p>
          <a:p>
            <a:pPr eaLnBrk="1" hangingPunct="1">
              <a:lnSpc>
                <a:spcPct val="90000"/>
              </a:lnSpc>
            </a:pPr>
            <a:endParaRPr lang="en-US" sz="24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Unbiased estimation procedures give</a:t>
            </a:r>
          </a:p>
          <a:p>
            <a:pPr eaLnBrk="1" hangingPunct="1">
              <a:lnSpc>
                <a:spcPct val="90000"/>
              </a:lnSpc>
            </a:pPr>
            <a:endParaRPr lang="en-US" sz="24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sym typeface="Symbol" pitchFamily="18" charset="2"/>
              </a:rPr>
              <a:t>         Mean					Proportion</a:t>
            </a:r>
          </a:p>
        </p:txBody>
      </p:sp>
      <p:sp>
        <p:nvSpPr>
          <p:cNvPr id="1642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16416" name="Object 32"/>
          <p:cNvGraphicFramePr>
            <a:graphicFrameLocks noChangeAspect="1"/>
          </p:cNvGraphicFramePr>
          <p:nvPr/>
        </p:nvGraphicFramePr>
        <p:xfrm>
          <a:off x="1719263" y="4106863"/>
          <a:ext cx="1874837" cy="1992312"/>
        </p:xfrm>
        <a:graphic>
          <a:graphicData uri="http://schemas.openxmlformats.org/presentationml/2006/ole">
            <p:oleObj spid="_x0000_s16416" name="Equation" r:id="rId3" imgW="25209000" imgH="26791560" progId="Equation.3">
              <p:embed/>
            </p:oleObj>
          </a:graphicData>
        </a:graphic>
      </p:graphicFrame>
      <p:graphicFrame>
        <p:nvGraphicFramePr>
          <p:cNvPr id="16417" name="Object 33"/>
          <p:cNvGraphicFramePr>
            <a:graphicFrameLocks noChangeAspect="1"/>
          </p:cNvGraphicFramePr>
          <p:nvPr/>
        </p:nvGraphicFramePr>
        <p:xfrm>
          <a:off x="6091238" y="4106863"/>
          <a:ext cx="1846262" cy="1992312"/>
        </p:xfrm>
        <a:graphic>
          <a:graphicData uri="http://schemas.openxmlformats.org/presentationml/2006/ole">
            <p:oleObj spid="_x0000_s16417" name="Equation" r:id="rId4" imgW="774360" imgH="838080" progId="Equation.3">
              <p:embed/>
            </p:oleObj>
          </a:graphicData>
        </a:graphic>
      </p:graphicFrame>
      <p:sp>
        <p:nvSpPr>
          <p:cNvPr id="16422" name="Text Box 7"/>
          <p:cNvSpPr txBox="1">
            <a:spLocks noChangeArrowheads="1"/>
          </p:cNvSpPr>
          <p:nvPr/>
        </p:nvSpPr>
        <p:spPr bwMode="auto">
          <a:xfrm>
            <a:off x="7467600" y="1203325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16423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17-</a:t>
            </a:r>
            <a:fld id="{D1E029CF-43C7-429A-89EE-9C7B3158FF95}" type="slidenum">
              <a:rPr lang="en-US" smtClean="0">
                <a:latin typeface="Arial" charset="0"/>
                <a:cs typeface="Arial" charset="0"/>
              </a:rPr>
              <a:pPr/>
              <a:t>22</a:t>
            </a:fld>
            <a:endParaRPr 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16418" name="Object 34"/>
          <p:cNvGraphicFramePr>
            <a:graphicFrameLocks noChangeAspect="1"/>
          </p:cNvGraphicFramePr>
          <p:nvPr/>
        </p:nvGraphicFramePr>
        <p:xfrm>
          <a:off x="3548063" y="2076450"/>
          <a:ext cx="419100" cy="490538"/>
        </p:xfrm>
        <a:graphic>
          <a:graphicData uri="http://schemas.openxmlformats.org/presentationml/2006/ole">
            <p:oleObj spid="_x0000_s16418" name="Equation" r:id="rId5" imgW="12672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3" name="Text Box 6"/>
          <p:cNvSpPr txBox="1">
            <a:spLocks noChangeArrowheads="1"/>
          </p:cNvSpPr>
          <p:nvPr/>
        </p:nvSpPr>
        <p:spPr bwMode="auto">
          <a:xfrm>
            <a:off x="1244600" y="5554663"/>
            <a:ext cx="73072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Where                   is the average number of individuals in the sampled clusters</a:t>
            </a:r>
          </a:p>
        </p:txBody>
      </p:sp>
      <p:sp>
        <p:nvSpPr>
          <p:cNvPr id="17444" name="Rectangle 7"/>
          <p:cNvSpPr>
            <a:spLocks noGrp="1" noChangeArrowheads="1"/>
          </p:cNvSpPr>
          <p:nvPr>
            <p:ph type="title"/>
          </p:nvPr>
        </p:nvSpPr>
        <p:spPr>
          <a:xfrm>
            <a:off x="1279525" y="209550"/>
            <a:ext cx="7426325" cy="990600"/>
          </a:xfrm>
        </p:spPr>
        <p:txBody>
          <a:bodyPr/>
          <a:lstStyle/>
          <a:p>
            <a:pPr eaLnBrk="1" hangingPunct="1"/>
            <a:r>
              <a:rPr lang="en-US" smtClean="0"/>
              <a:t>Estimators for Cluster Sampling</a:t>
            </a:r>
          </a:p>
        </p:txBody>
      </p:sp>
      <p:graphicFrame>
        <p:nvGraphicFramePr>
          <p:cNvPr id="17440" name="Object 32"/>
          <p:cNvGraphicFramePr>
            <a:graphicFrameLocks noGrp="1" noChangeAspect="1"/>
          </p:cNvGraphicFramePr>
          <p:nvPr>
            <p:ph idx="1"/>
          </p:nvPr>
        </p:nvGraphicFramePr>
        <p:xfrm>
          <a:off x="2089150" y="5181600"/>
          <a:ext cx="839788" cy="839788"/>
        </p:xfrm>
        <a:graphic>
          <a:graphicData uri="http://schemas.openxmlformats.org/presentationml/2006/ole">
            <p:oleObj spid="_x0000_s17440" name="Equation" r:id="rId3" imgW="609600" imgH="609600" progId="Equation.3">
              <p:embed/>
            </p:oleObj>
          </a:graphicData>
        </a:graphic>
      </p:graphicFrame>
      <p:sp>
        <p:nvSpPr>
          <p:cNvPr id="17445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7446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350963" y="1819275"/>
            <a:ext cx="7793037" cy="4581525"/>
          </a:xfrm>
        </p:spPr>
        <p:txBody>
          <a:bodyPr/>
          <a:lstStyle/>
          <a:p>
            <a:pPr eaLnBrk="1" hangingPunct="1"/>
            <a:r>
              <a:rPr lang="en-US" sz="2000" smtClean="0">
                <a:sym typeface="Symbol" pitchFamily="18" charset="2"/>
              </a:rPr>
              <a:t>Estimates of the variance of these estimators, following from unbiased estimation procedures, are</a:t>
            </a:r>
          </a:p>
          <a:p>
            <a:pPr eaLnBrk="1" hangingPunct="1"/>
            <a:endParaRPr lang="en-US" sz="200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sym typeface="Symbol" pitchFamily="18" charset="2"/>
              </a:rPr>
              <a:t>Mean					Proportion</a:t>
            </a:r>
          </a:p>
        </p:txBody>
      </p:sp>
      <p:graphicFrame>
        <p:nvGraphicFramePr>
          <p:cNvPr id="17441" name="Object 33"/>
          <p:cNvGraphicFramePr>
            <a:graphicFrameLocks noChangeAspect="1"/>
          </p:cNvGraphicFramePr>
          <p:nvPr/>
        </p:nvGraphicFramePr>
        <p:xfrm>
          <a:off x="533400" y="3257550"/>
          <a:ext cx="3968750" cy="1760538"/>
        </p:xfrm>
        <a:graphic>
          <a:graphicData uri="http://schemas.openxmlformats.org/presentationml/2006/ole">
            <p:oleObj spid="_x0000_s17441" name="Equation" r:id="rId4" imgW="62227800" imgH="27603720" progId="Equation.3">
              <p:embed/>
            </p:oleObj>
          </a:graphicData>
        </a:graphic>
      </p:graphicFrame>
      <p:graphicFrame>
        <p:nvGraphicFramePr>
          <p:cNvPr id="17442" name="Object 34"/>
          <p:cNvGraphicFramePr>
            <a:graphicFrameLocks noChangeAspect="1"/>
          </p:cNvGraphicFramePr>
          <p:nvPr/>
        </p:nvGraphicFramePr>
        <p:xfrm>
          <a:off x="4827588" y="3257550"/>
          <a:ext cx="3971925" cy="1760538"/>
        </p:xfrm>
        <a:graphic>
          <a:graphicData uri="http://schemas.openxmlformats.org/presentationml/2006/ole">
            <p:oleObj spid="_x0000_s17442" name="Equation" r:id="rId5" imgW="1942920" imgH="863280" progId="Equation.3">
              <p:embed/>
            </p:oleObj>
          </a:graphicData>
        </a:graphic>
      </p:graphicFrame>
      <p:sp>
        <p:nvSpPr>
          <p:cNvPr id="17447" name="Text Box 8"/>
          <p:cNvSpPr txBox="1">
            <a:spLocks noChangeArrowheads="1"/>
          </p:cNvSpPr>
          <p:nvPr/>
        </p:nvSpPr>
        <p:spPr bwMode="auto">
          <a:xfrm>
            <a:off x="7467600" y="1203325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17448" name="Slide Number Placeholder 1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17-</a:t>
            </a:r>
            <a:fld id="{1DED5F92-CB85-4153-ACA2-41BE265AA9CC}" type="slidenum">
              <a:rPr lang="en-US" smtClean="0">
                <a:latin typeface="Arial" charset="0"/>
                <a:cs typeface="Arial" charset="0"/>
              </a:rPr>
              <a:pPr/>
              <a:t>23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497013" y="1868488"/>
            <a:ext cx="7646987" cy="4532312"/>
          </a:xfrm>
        </p:spPr>
        <p:txBody>
          <a:bodyPr/>
          <a:lstStyle/>
          <a:p>
            <a:pPr eaLnBrk="1" hangingPunct="1"/>
            <a:r>
              <a:rPr lang="en-US" sz="2400" smtClean="0">
                <a:sym typeface="Symbol" pitchFamily="18" charset="2"/>
              </a:rPr>
              <a:t>Provided the sample size is large, 100(1 - )% </a:t>
            </a:r>
            <a:r>
              <a:rPr lang="en-US" sz="2400" smtClean="0">
                <a:solidFill>
                  <a:schemeClr val="bg2"/>
                </a:solidFill>
                <a:sym typeface="Symbol" pitchFamily="18" charset="2"/>
              </a:rPr>
              <a:t>confidence intervals using cluster sampling</a:t>
            </a:r>
            <a:r>
              <a:rPr lang="en-US" sz="2400" smtClean="0">
                <a:sym typeface="Symbol" pitchFamily="18" charset="2"/>
              </a:rPr>
              <a:t> are</a:t>
            </a:r>
          </a:p>
          <a:p>
            <a:pPr eaLnBrk="1" hangingPunct="1"/>
            <a:endParaRPr lang="en-US" sz="2400" smtClean="0">
              <a:sym typeface="Symbol" pitchFamily="18" charset="2"/>
            </a:endParaRPr>
          </a:p>
          <a:p>
            <a:pPr eaLnBrk="1" hangingPunct="1"/>
            <a:r>
              <a:rPr lang="en-US" sz="2400" smtClean="0">
                <a:solidFill>
                  <a:schemeClr val="bg2"/>
                </a:solidFill>
                <a:sym typeface="Symbol" pitchFamily="18" charset="2"/>
              </a:rPr>
              <a:t>for the population mean</a:t>
            </a:r>
          </a:p>
          <a:p>
            <a:pPr eaLnBrk="1" hangingPunct="1"/>
            <a:endParaRPr lang="en-US" sz="2400" smtClean="0">
              <a:solidFill>
                <a:schemeClr val="bg2"/>
              </a:solidFill>
              <a:sym typeface="Symbol" pitchFamily="18" charset="2"/>
            </a:endParaRPr>
          </a:p>
          <a:p>
            <a:pPr eaLnBrk="1" hangingPunct="1"/>
            <a:endParaRPr lang="en-US" sz="2400" smtClean="0">
              <a:solidFill>
                <a:schemeClr val="bg2"/>
              </a:solidFill>
              <a:sym typeface="Symbol" pitchFamily="18" charset="2"/>
            </a:endParaRPr>
          </a:p>
          <a:p>
            <a:pPr eaLnBrk="1" hangingPunct="1"/>
            <a:endParaRPr lang="en-US" sz="2400" smtClean="0">
              <a:solidFill>
                <a:schemeClr val="bg2"/>
              </a:solidFill>
              <a:sym typeface="Symbol" pitchFamily="18" charset="2"/>
            </a:endParaRPr>
          </a:p>
          <a:p>
            <a:pPr eaLnBrk="1" hangingPunct="1"/>
            <a:r>
              <a:rPr lang="en-US" sz="2400" smtClean="0">
                <a:solidFill>
                  <a:schemeClr val="bg2"/>
                </a:solidFill>
                <a:sym typeface="Symbol" pitchFamily="18" charset="2"/>
              </a:rPr>
              <a:t>for the population proportion</a:t>
            </a:r>
            <a:endParaRPr lang="en-US" sz="2400" smtClean="0">
              <a:sym typeface="Symbol" pitchFamily="18" charset="2"/>
            </a:endParaRPr>
          </a:p>
          <a:p>
            <a:pPr eaLnBrk="1" hangingPunct="1"/>
            <a:endParaRPr lang="en-US" sz="2400" smtClean="0"/>
          </a:p>
        </p:txBody>
      </p:sp>
      <p:sp>
        <p:nvSpPr>
          <p:cNvPr id="18457" name="Rectangle 10"/>
          <p:cNvSpPr>
            <a:spLocks noGrp="1" noChangeArrowheads="1"/>
          </p:cNvSpPr>
          <p:nvPr>
            <p:ph type="title"/>
          </p:nvPr>
        </p:nvSpPr>
        <p:spPr>
          <a:xfrm>
            <a:off x="1279525" y="209550"/>
            <a:ext cx="7426325" cy="990600"/>
          </a:xfrm>
        </p:spPr>
        <p:txBody>
          <a:bodyPr/>
          <a:lstStyle/>
          <a:p>
            <a:pPr eaLnBrk="1" hangingPunct="1"/>
            <a:r>
              <a:rPr lang="en-US" smtClean="0"/>
              <a:t>Estimators for Cluster Sampling</a:t>
            </a:r>
          </a:p>
        </p:txBody>
      </p:sp>
      <p:graphicFrame>
        <p:nvGraphicFramePr>
          <p:cNvPr id="18454" name="Object 22"/>
          <p:cNvGraphicFramePr>
            <a:graphicFrameLocks noGrp="1" noChangeAspect="1"/>
          </p:cNvGraphicFramePr>
          <p:nvPr>
            <p:ph idx="1"/>
          </p:nvPr>
        </p:nvGraphicFramePr>
        <p:xfrm>
          <a:off x="3433763" y="3757613"/>
          <a:ext cx="2268537" cy="768350"/>
        </p:xfrm>
        <a:graphic>
          <a:graphicData uri="http://schemas.openxmlformats.org/presentationml/2006/ole">
            <p:oleObj spid="_x0000_s18454" name="Equation" r:id="rId3" imgW="749160" imgH="253800" progId="Equation.3">
              <p:embed/>
            </p:oleObj>
          </a:graphicData>
        </a:graphic>
      </p:graphicFrame>
      <p:sp>
        <p:nvSpPr>
          <p:cNvPr id="18458" name="Footer Placeholder 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18455" name="Object 2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365500" y="5437188"/>
          <a:ext cx="2422525" cy="862012"/>
        </p:xfrm>
        <a:graphic>
          <a:graphicData uri="http://schemas.openxmlformats.org/presentationml/2006/ole">
            <p:oleObj spid="_x0000_s18455" name="Equation" r:id="rId4" imgW="749160" imgH="266400" progId="Equation.3">
              <p:embed/>
            </p:oleObj>
          </a:graphicData>
        </a:graphic>
      </p:graphicFrame>
      <p:sp>
        <p:nvSpPr>
          <p:cNvPr id="18459" name="Text Box 11"/>
          <p:cNvSpPr txBox="1">
            <a:spLocks noChangeArrowheads="1"/>
          </p:cNvSpPr>
          <p:nvPr/>
        </p:nvSpPr>
        <p:spPr bwMode="auto">
          <a:xfrm>
            <a:off x="7467600" y="1203325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18460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17-</a:t>
            </a:r>
            <a:fld id="{29455836-FAC0-4555-A437-9BF8B78B121E}" type="slidenum">
              <a:rPr lang="en-US" smtClean="0">
                <a:latin typeface="Arial" charset="0"/>
                <a:cs typeface="Arial" charset="0"/>
              </a:rPr>
              <a:pPr/>
              <a:t>24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Two-Phase Sampling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Sometimes sampling is done in two steps</a:t>
            </a:r>
          </a:p>
          <a:p>
            <a:pPr eaLnBrk="1" hangingPunct="1"/>
            <a:r>
              <a:rPr lang="en-US" smtClean="0"/>
              <a:t>An initial </a:t>
            </a:r>
            <a:r>
              <a:rPr lang="en-US" smtClean="0">
                <a:solidFill>
                  <a:srgbClr val="0000FF"/>
                </a:solidFill>
              </a:rPr>
              <a:t>pilot sample </a:t>
            </a:r>
            <a:r>
              <a:rPr lang="en-US" smtClean="0"/>
              <a:t>can be done</a:t>
            </a:r>
          </a:p>
          <a:p>
            <a:pPr eaLnBrk="1" hangingPunct="1"/>
            <a:r>
              <a:rPr lang="en-US" smtClean="0"/>
              <a:t>Disadvantage:  </a:t>
            </a:r>
          </a:p>
          <a:p>
            <a:pPr lvl="1" eaLnBrk="1" hangingPunct="1"/>
            <a:r>
              <a:rPr lang="en-US" smtClean="0"/>
              <a:t>takes more time</a:t>
            </a:r>
          </a:p>
          <a:p>
            <a:pPr eaLnBrk="1" hangingPunct="1"/>
            <a:r>
              <a:rPr lang="en-US" smtClean="0"/>
              <a:t>Advantages:  </a:t>
            </a:r>
          </a:p>
          <a:p>
            <a:pPr lvl="1" eaLnBrk="1" hangingPunct="1"/>
            <a:r>
              <a:rPr lang="en-US" smtClean="0"/>
              <a:t>Can adjust survey questions if problems are noted</a:t>
            </a:r>
          </a:p>
          <a:p>
            <a:pPr lvl="1" eaLnBrk="1" hangingPunct="1"/>
            <a:r>
              <a:rPr lang="en-US" smtClean="0"/>
              <a:t>Additional questions may be identified</a:t>
            </a:r>
          </a:p>
          <a:p>
            <a:pPr lvl="1" eaLnBrk="1" hangingPunct="1"/>
            <a:r>
              <a:rPr lang="en-US" smtClean="0"/>
              <a:t>Initial estimates of response rate or population parameters can be obtained</a:t>
            </a:r>
          </a:p>
        </p:txBody>
      </p:sp>
      <p:sp>
        <p:nvSpPr>
          <p:cNvPr id="4813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8132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17-</a:t>
            </a:r>
            <a:fld id="{55EAE625-BF65-4819-B5FB-07F8722F6180}" type="slidenum">
              <a:rPr lang="en-US" smtClean="0">
                <a:latin typeface="Arial" charset="0"/>
                <a:cs typeface="Arial" charset="0"/>
              </a:rPr>
              <a:pPr/>
              <a:t>25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5" y="357188"/>
            <a:ext cx="6210300" cy="838200"/>
          </a:xfrm>
        </p:spPr>
        <p:txBody>
          <a:bodyPr/>
          <a:lstStyle/>
          <a:p>
            <a:r>
              <a:rPr lang="en-US" smtClean="0"/>
              <a:t>Other Sampling Methods</a:t>
            </a:r>
          </a:p>
        </p:txBody>
      </p:sp>
      <p:sp>
        <p:nvSpPr>
          <p:cNvPr id="49155" name="Line 3"/>
          <p:cNvSpPr>
            <a:spLocks noChangeShapeType="1"/>
          </p:cNvSpPr>
          <p:nvPr/>
        </p:nvSpPr>
        <p:spPr bwMode="auto">
          <a:xfrm>
            <a:off x="6729413" y="40513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6" name="Rectangle 7"/>
          <p:cNvSpPr>
            <a:spLocks noChangeArrowheads="1"/>
          </p:cNvSpPr>
          <p:nvPr/>
        </p:nvSpPr>
        <p:spPr bwMode="auto">
          <a:xfrm>
            <a:off x="4973638" y="4889500"/>
            <a:ext cx="1216025" cy="4540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b="1"/>
              <a:t>Quota</a:t>
            </a:r>
          </a:p>
        </p:txBody>
      </p:sp>
      <p:sp>
        <p:nvSpPr>
          <p:cNvPr id="49157" name="Rectangle 9"/>
          <p:cNvSpPr>
            <a:spLocks noChangeArrowheads="1"/>
          </p:cNvSpPr>
          <p:nvPr/>
        </p:nvSpPr>
        <p:spPr bwMode="auto">
          <a:xfrm>
            <a:off x="3657600" y="1828800"/>
            <a:ext cx="1600200" cy="4667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/>
              <a:t>Samples</a:t>
            </a:r>
          </a:p>
        </p:txBody>
      </p:sp>
      <p:sp>
        <p:nvSpPr>
          <p:cNvPr id="49158" name="Line 10"/>
          <p:cNvSpPr>
            <a:spLocks noChangeShapeType="1"/>
          </p:cNvSpPr>
          <p:nvPr/>
        </p:nvSpPr>
        <p:spPr bwMode="auto">
          <a:xfrm>
            <a:off x="4419600" y="2286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Line 11"/>
          <p:cNvSpPr>
            <a:spLocks noChangeShapeType="1"/>
          </p:cNvSpPr>
          <p:nvPr/>
        </p:nvSpPr>
        <p:spPr bwMode="auto">
          <a:xfrm flipV="1">
            <a:off x="1901825" y="2806700"/>
            <a:ext cx="4791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Rectangle 13"/>
          <p:cNvSpPr>
            <a:spLocks noChangeArrowheads="1"/>
          </p:cNvSpPr>
          <p:nvPr/>
        </p:nvSpPr>
        <p:spPr bwMode="auto">
          <a:xfrm>
            <a:off x="5178425" y="3352800"/>
            <a:ext cx="3124200" cy="6858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1"/>
              <a:t>Non-Probabilistic Samples</a:t>
            </a:r>
          </a:p>
        </p:txBody>
      </p:sp>
      <p:sp>
        <p:nvSpPr>
          <p:cNvPr id="49161" name="Line 16"/>
          <p:cNvSpPr>
            <a:spLocks noChangeShapeType="1"/>
          </p:cNvSpPr>
          <p:nvPr/>
        </p:nvSpPr>
        <p:spPr bwMode="auto">
          <a:xfrm>
            <a:off x="6692900" y="2819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Line 24"/>
          <p:cNvSpPr>
            <a:spLocks noChangeShapeType="1"/>
          </p:cNvSpPr>
          <p:nvPr/>
        </p:nvSpPr>
        <p:spPr bwMode="auto">
          <a:xfrm>
            <a:off x="5413375" y="4495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Rectangle 25"/>
          <p:cNvSpPr>
            <a:spLocks noChangeArrowheads="1"/>
          </p:cNvSpPr>
          <p:nvPr/>
        </p:nvSpPr>
        <p:spPr bwMode="auto">
          <a:xfrm>
            <a:off x="6799263" y="4892675"/>
            <a:ext cx="1981200" cy="4572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b="1"/>
              <a:t>Convenience</a:t>
            </a:r>
          </a:p>
        </p:txBody>
      </p:sp>
      <p:sp>
        <p:nvSpPr>
          <p:cNvPr id="49164" name="Line 27"/>
          <p:cNvSpPr>
            <a:spLocks noChangeShapeType="1"/>
          </p:cNvSpPr>
          <p:nvPr/>
        </p:nvSpPr>
        <p:spPr bwMode="auto">
          <a:xfrm>
            <a:off x="5413375" y="44958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9165" name="Line 28"/>
          <p:cNvSpPr>
            <a:spLocks noChangeShapeType="1"/>
          </p:cNvSpPr>
          <p:nvPr/>
        </p:nvSpPr>
        <p:spPr bwMode="auto">
          <a:xfrm>
            <a:off x="8156575" y="4495800"/>
            <a:ext cx="0" cy="396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6" name="Rectangle 34"/>
          <p:cNvSpPr>
            <a:spLocks noChangeArrowheads="1"/>
          </p:cNvSpPr>
          <p:nvPr/>
        </p:nvSpPr>
        <p:spPr bwMode="auto">
          <a:xfrm>
            <a:off x="871538" y="3352800"/>
            <a:ext cx="3124200" cy="466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/>
              <a:t>Probability Samples</a:t>
            </a:r>
          </a:p>
        </p:txBody>
      </p:sp>
      <p:sp>
        <p:nvSpPr>
          <p:cNvPr id="49167" name="Rectangle 35"/>
          <p:cNvSpPr>
            <a:spLocks noChangeArrowheads="1"/>
          </p:cNvSpPr>
          <p:nvPr/>
        </p:nvSpPr>
        <p:spPr bwMode="auto">
          <a:xfrm>
            <a:off x="117475" y="4524375"/>
            <a:ext cx="1447800" cy="758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1"/>
              <a:t>Simple </a:t>
            </a:r>
          </a:p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b="1"/>
              <a:t>Random</a:t>
            </a:r>
          </a:p>
        </p:txBody>
      </p:sp>
      <p:sp>
        <p:nvSpPr>
          <p:cNvPr id="49168" name="Rectangle 38"/>
          <p:cNvSpPr>
            <a:spLocks noChangeArrowheads="1"/>
          </p:cNvSpPr>
          <p:nvPr/>
        </p:nvSpPr>
        <p:spPr bwMode="auto">
          <a:xfrm>
            <a:off x="1614488" y="5481638"/>
            <a:ext cx="1600200" cy="466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/>
              <a:t>Stratified</a:t>
            </a:r>
          </a:p>
        </p:txBody>
      </p:sp>
      <p:sp>
        <p:nvSpPr>
          <p:cNvPr id="49169" name="Rectangle 39"/>
          <p:cNvSpPr>
            <a:spLocks noChangeArrowheads="1"/>
          </p:cNvSpPr>
          <p:nvPr/>
        </p:nvSpPr>
        <p:spPr bwMode="auto">
          <a:xfrm>
            <a:off x="2928938" y="4678363"/>
            <a:ext cx="1371600" cy="466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/>
              <a:t>Cluster</a:t>
            </a:r>
          </a:p>
        </p:txBody>
      </p:sp>
      <p:cxnSp>
        <p:nvCxnSpPr>
          <p:cNvPr id="49170" name="Straight Connector 31"/>
          <p:cNvCxnSpPr>
            <a:cxnSpLocks noChangeShapeType="1"/>
          </p:cNvCxnSpPr>
          <p:nvPr/>
        </p:nvCxnSpPr>
        <p:spPr bwMode="auto">
          <a:xfrm rot="5400000">
            <a:off x="1450975" y="4652963"/>
            <a:ext cx="16414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49171" name="Straight Connector 33"/>
          <p:cNvCxnSpPr>
            <a:cxnSpLocks noChangeShapeType="1"/>
            <a:endCxn id="49169" idx="0"/>
          </p:cNvCxnSpPr>
          <p:nvPr/>
        </p:nvCxnSpPr>
        <p:spPr bwMode="auto">
          <a:xfrm rot="5400000">
            <a:off x="3340894" y="4396582"/>
            <a:ext cx="555625" cy="7937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49172" name="Straight Connector 41"/>
          <p:cNvCxnSpPr>
            <a:cxnSpLocks noChangeShapeType="1"/>
          </p:cNvCxnSpPr>
          <p:nvPr/>
        </p:nvCxnSpPr>
        <p:spPr bwMode="auto">
          <a:xfrm>
            <a:off x="811213" y="4122738"/>
            <a:ext cx="2811462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49173" name="Straight Connector 45"/>
          <p:cNvCxnSpPr>
            <a:cxnSpLocks noChangeShapeType="1"/>
          </p:cNvCxnSpPr>
          <p:nvPr/>
        </p:nvCxnSpPr>
        <p:spPr bwMode="auto">
          <a:xfrm rot="5400000">
            <a:off x="611188" y="4324350"/>
            <a:ext cx="4000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49174" name="TextBox 62"/>
          <p:cNvSpPr txBox="1">
            <a:spLocks noChangeArrowheads="1"/>
          </p:cNvSpPr>
          <p:nvPr/>
        </p:nvSpPr>
        <p:spPr bwMode="auto">
          <a:xfrm>
            <a:off x="36513" y="5253038"/>
            <a:ext cx="1431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(Chapter 6)</a:t>
            </a:r>
          </a:p>
        </p:txBody>
      </p:sp>
      <p:sp>
        <p:nvSpPr>
          <p:cNvPr id="49175" name="Oval 29"/>
          <p:cNvSpPr>
            <a:spLocks noChangeArrowheads="1"/>
          </p:cNvSpPr>
          <p:nvPr/>
        </p:nvSpPr>
        <p:spPr bwMode="auto">
          <a:xfrm>
            <a:off x="4681538" y="2625725"/>
            <a:ext cx="4352925" cy="3762375"/>
          </a:xfrm>
          <a:prstGeom prst="ellipse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9176" name="Straight Connector 27"/>
          <p:cNvCxnSpPr>
            <a:cxnSpLocks noChangeShapeType="1"/>
          </p:cNvCxnSpPr>
          <p:nvPr/>
        </p:nvCxnSpPr>
        <p:spPr bwMode="auto">
          <a:xfrm rot="5400000">
            <a:off x="1632744" y="3082132"/>
            <a:ext cx="555625" cy="7937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49177" name="Slide Number Placeholder 2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17-</a:t>
            </a:r>
            <a:fld id="{F55B4085-41AD-4544-9C94-B1F9F53DD970}" type="slidenum">
              <a:rPr lang="en-US" smtClean="0">
                <a:latin typeface="Arial" charset="0"/>
                <a:cs typeface="Arial" charset="0"/>
              </a:rPr>
              <a:pPr/>
              <a:t>26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Nonprobabilistic Samples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09738"/>
            <a:ext cx="8077200" cy="4691062"/>
          </a:xfrm>
        </p:spPr>
        <p:txBody>
          <a:bodyPr/>
          <a:lstStyle/>
          <a:p>
            <a:pPr eaLnBrk="1" hangingPunct="1"/>
            <a:r>
              <a:rPr lang="en-US" smtClean="0"/>
              <a:t>It may be simpler or less costly to use a non-probability based sampling method</a:t>
            </a:r>
          </a:p>
          <a:p>
            <a:pPr lvl="1" eaLnBrk="1" hangingPunct="1"/>
            <a:r>
              <a:rPr lang="en-US" smtClean="0"/>
              <a:t>Quota sample</a:t>
            </a:r>
          </a:p>
          <a:p>
            <a:pPr lvl="1" eaLnBrk="1" hangingPunct="1"/>
            <a:r>
              <a:rPr lang="en-US" smtClean="0"/>
              <a:t>Convenience sample</a:t>
            </a:r>
          </a:p>
          <a:p>
            <a:pPr eaLnBrk="1" hangingPunct="1"/>
            <a:r>
              <a:rPr lang="en-US" smtClean="0"/>
              <a:t>These methods may still produce good estimates of population parameters</a:t>
            </a:r>
          </a:p>
          <a:p>
            <a:pPr eaLnBrk="1" hangingPunct="1"/>
            <a:r>
              <a:rPr lang="en-US" smtClean="0"/>
              <a:t>But …</a:t>
            </a:r>
          </a:p>
          <a:p>
            <a:pPr lvl="1" eaLnBrk="1" hangingPunct="1"/>
            <a:r>
              <a:rPr lang="en-US" smtClean="0"/>
              <a:t>Are more subject to bias</a:t>
            </a:r>
          </a:p>
          <a:p>
            <a:pPr lvl="1" eaLnBrk="1" hangingPunct="1"/>
            <a:r>
              <a:rPr lang="en-US" smtClean="0"/>
              <a:t>No valid way to determine reliability</a:t>
            </a:r>
          </a:p>
        </p:txBody>
      </p:sp>
      <p:sp>
        <p:nvSpPr>
          <p:cNvPr id="5017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0180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17-</a:t>
            </a:r>
            <a:fld id="{23D4FA74-1679-44AD-9E39-50286917796E}" type="slidenum">
              <a:rPr lang="en-US" smtClean="0">
                <a:latin typeface="Arial" charset="0"/>
                <a:cs typeface="Arial" charset="0"/>
              </a:rPr>
              <a:pPr/>
              <a:t>27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Chapter Summary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804863" y="1636713"/>
            <a:ext cx="8207375" cy="481965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mtClean="0"/>
              <a:t>Examined Stratified Random Sampling and Cluster Sampling</a:t>
            </a:r>
          </a:p>
          <a:p>
            <a:pPr eaLnBrk="1" hangingPunct="1">
              <a:lnSpc>
                <a:spcPct val="110000"/>
              </a:lnSpc>
            </a:pPr>
            <a:r>
              <a:rPr lang="en-US" smtClean="0"/>
              <a:t>Identified Estimators for the population mean, population total, and population proportion for different types of samples</a:t>
            </a:r>
          </a:p>
          <a:p>
            <a:pPr eaLnBrk="1" hangingPunct="1">
              <a:lnSpc>
                <a:spcPct val="110000"/>
              </a:lnSpc>
            </a:pPr>
            <a:r>
              <a:rPr lang="en-US" smtClean="0"/>
              <a:t>Determined the required sample size for specified confidence interval width</a:t>
            </a:r>
          </a:p>
          <a:p>
            <a:pPr eaLnBrk="1" hangingPunct="1">
              <a:lnSpc>
                <a:spcPct val="110000"/>
              </a:lnSpc>
            </a:pPr>
            <a:r>
              <a:rPr lang="en-US" smtClean="0"/>
              <a:t>Examined nonprobabilistic sampling methods</a:t>
            </a:r>
          </a:p>
        </p:txBody>
      </p:sp>
      <p:sp>
        <p:nvSpPr>
          <p:cNvPr id="5120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1204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17-</a:t>
            </a:r>
            <a:fld id="{1CAF8CAA-D7E4-40AE-99BF-4AD8E7A2A3E1}" type="slidenum">
              <a:rPr lang="en-US" smtClean="0">
                <a:latin typeface="Arial" charset="0"/>
                <a:cs typeface="Arial" charset="0"/>
              </a:rPr>
              <a:pPr/>
              <a:t>28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22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17-</a:t>
            </a:r>
            <a:fld id="{05EE28E2-93D0-4E0A-AC49-41C6FF646BD1}" type="slidenum">
              <a:rPr lang="en-US" smtClean="0">
                <a:latin typeface="Arial" charset="0"/>
                <a:cs typeface="Arial" charset="0"/>
              </a:rPr>
              <a:pPr/>
              <a:t>29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52227" name="Picture 5" descr="copyrigh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84313"/>
            <a:ext cx="9144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8" name="Rectangle 6"/>
          <p:cNvSpPr>
            <a:spLocks noChangeArrowheads="1"/>
          </p:cNvSpPr>
          <p:nvPr/>
        </p:nvSpPr>
        <p:spPr bwMode="auto">
          <a:xfrm>
            <a:off x="762000" y="4303713"/>
            <a:ext cx="8382000" cy="10699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  <a:cs typeface="Times New Roman" pitchFamily="18" charset="0"/>
              </a:rPr>
              <a:t>All rights reserved. No part of this publication may be reproduced, stored in a retrieval system, or transmitted, in any form or by any means, electronic, mechanical, photocopying, recording, or otherwise, without the prior written permission of the publisher. </a:t>
            </a:r>
          </a:p>
          <a:p>
            <a:pPr algn="ctr"/>
            <a:r>
              <a:rPr lang="en-US" sz="1600">
                <a:solidFill>
                  <a:srgbClr val="000000"/>
                </a:solidFill>
                <a:cs typeface="Times New Roman" pitchFamily="18" charset="0"/>
              </a:rPr>
              <a:t>Printed in the United States of America.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5" y="357188"/>
            <a:ext cx="6210300" cy="838200"/>
          </a:xfrm>
        </p:spPr>
        <p:txBody>
          <a:bodyPr/>
          <a:lstStyle/>
          <a:p>
            <a:r>
              <a:rPr lang="en-US" smtClean="0"/>
              <a:t>Types of Samples</a:t>
            </a:r>
          </a:p>
        </p:txBody>
      </p:sp>
      <p:sp>
        <p:nvSpPr>
          <p:cNvPr id="33795" name="Line 3"/>
          <p:cNvSpPr>
            <a:spLocks noChangeShapeType="1"/>
          </p:cNvSpPr>
          <p:nvPr/>
        </p:nvSpPr>
        <p:spPr bwMode="auto">
          <a:xfrm>
            <a:off x="6729413" y="40513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Rectangle 7"/>
          <p:cNvSpPr>
            <a:spLocks noChangeArrowheads="1"/>
          </p:cNvSpPr>
          <p:nvPr/>
        </p:nvSpPr>
        <p:spPr bwMode="auto">
          <a:xfrm>
            <a:off x="4973638" y="4889500"/>
            <a:ext cx="1216025" cy="4540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b="1"/>
              <a:t>Quota</a:t>
            </a:r>
          </a:p>
        </p:txBody>
      </p:sp>
      <p:sp>
        <p:nvSpPr>
          <p:cNvPr id="33797" name="Rectangle 9"/>
          <p:cNvSpPr>
            <a:spLocks noChangeArrowheads="1"/>
          </p:cNvSpPr>
          <p:nvPr/>
        </p:nvSpPr>
        <p:spPr bwMode="auto">
          <a:xfrm>
            <a:off x="3657600" y="1828800"/>
            <a:ext cx="1600200" cy="4667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/>
              <a:t>Samples</a:t>
            </a:r>
          </a:p>
        </p:txBody>
      </p:sp>
      <p:sp>
        <p:nvSpPr>
          <p:cNvPr id="33798" name="Line 10"/>
          <p:cNvSpPr>
            <a:spLocks noChangeShapeType="1"/>
          </p:cNvSpPr>
          <p:nvPr/>
        </p:nvSpPr>
        <p:spPr bwMode="auto">
          <a:xfrm>
            <a:off x="4419600" y="2286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Line 11"/>
          <p:cNvSpPr>
            <a:spLocks noChangeShapeType="1"/>
          </p:cNvSpPr>
          <p:nvPr/>
        </p:nvSpPr>
        <p:spPr bwMode="auto">
          <a:xfrm flipV="1">
            <a:off x="1901825" y="2806700"/>
            <a:ext cx="4791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Line 12"/>
          <p:cNvSpPr>
            <a:spLocks noChangeShapeType="1"/>
          </p:cNvSpPr>
          <p:nvPr/>
        </p:nvSpPr>
        <p:spPr bwMode="auto">
          <a:xfrm>
            <a:off x="1905000" y="28067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13"/>
          <p:cNvSpPr>
            <a:spLocks noChangeArrowheads="1"/>
          </p:cNvSpPr>
          <p:nvPr/>
        </p:nvSpPr>
        <p:spPr bwMode="auto">
          <a:xfrm>
            <a:off x="5178425" y="3352800"/>
            <a:ext cx="3124200" cy="6858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1"/>
              <a:t>Non-Probabilistic Samples</a:t>
            </a:r>
          </a:p>
        </p:txBody>
      </p:sp>
      <p:sp>
        <p:nvSpPr>
          <p:cNvPr id="33802" name="Line 16"/>
          <p:cNvSpPr>
            <a:spLocks noChangeShapeType="1"/>
          </p:cNvSpPr>
          <p:nvPr/>
        </p:nvSpPr>
        <p:spPr bwMode="auto">
          <a:xfrm>
            <a:off x="6692900" y="2819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Line 24"/>
          <p:cNvSpPr>
            <a:spLocks noChangeShapeType="1"/>
          </p:cNvSpPr>
          <p:nvPr/>
        </p:nvSpPr>
        <p:spPr bwMode="auto">
          <a:xfrm>
            <a:off x="5413375" y="4495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Rectangle 25"/>
          <p:cNvSpPr>
            <a:spLocks noChangeArrowheads="1"/>
          </p:cNvSpPr>
          <p:nvPr/>
        </p:nvSpPr>
        <p:spPr bwMode="auto">
          <a:xfrm>
            <a:off x="6799263" y="4892675"/>
            <a:ext cx="1981200" cy="4572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b="1"/>
              <a:t>Convenience</a:t>
            </a:r>
          </a:p>
        </p:txBody>
      </p:sp>
      <p:sp>
        <p:nvSpPr>
          <p:cNvPr id="33805" name="Line 27"/>
          <p:cNvSpPr>
            <a:spLocks noChangeShapeType="1"/>
          </p:cNvSpPr>
          <p:nvPr/>
        </p:nvSpPr>
        <p:spPr bwMode="auto">
          <a:xfrm>
            <a:off x="5413375" y="44958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06" name="Line 28"/>
          <p:cNvSpPr>
            <a:spLocks noChangeShapeType="1"/>
          </p:cNvSpPr>
          <p:nvPr/>
        </p:nvSpPr>
        <p:spPr bwMode="auto">
          <a:xfrm>
            <a:off x="8156575" y="4495800"/>
            <a:ext cx="0" cy="396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Rectangle 34"/>
          <p:cNvSpPr>
            <a:spLocks noChangeArrowheads="1"/>
          </p:cNvSpPr>
          <p:nvPr/>
        </p:nvSpPr>
        <p:spPr bwMode="auto">
          <a:xfrm>
            <a:off x="871538" y="3352800"/>
            <a:ext cx="3124200" cy="466725"/>
          </a:xfrm>
          <a:prstGeom prst="rect">
            <a:avLst/>
          </a:prstGeom>
          <a:solidFill>
            <a:srgbClr val="CBDDF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/>
              <a:t>Probability Samples</a:t>
            </a:r>
          </a:p>
        </p:txBody>
      </p:sp>
      <p:sp>
        <p:nvSpPr>
          <p:cNvPr id="33808" name="Rectangle 35"/>
          <p:cNvSpPr>
            <a:spLocks noChangeArrowheads="1"/>
          </p:cNvSpPr>
          <p:nvPr/>
        </p:nvSpPr>
        <p:spPr bwMode="auto">
          <a:xfrm>
            <a:off x="117475" y="4524375"/>
            <a:ext cx="1447800" cy="758825"/>
          </a:xfrm>
          <a:prstGeom prst="rect">
            <a:avLst/>
          </a:prstGeom>
          <a:solidFill>
            <a:srgbClr val="CBDDF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1"/>
              <a:t>Simple </a:t>
            </a:r>
          </a:p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b="1"/>
              <a:t>Random</a:t>
            </a:r>
          </a:p>
        </p:txBody>
      </p:sp>
      <p:sp>
        <p:nvSpPr>
          <p:cNvPr id="33809" name="Rectangle 38"/>
          <p:cNvSpPr>
            <a:spLocks noChangeArrowheads="1"/>
          </p:cNvSpPr>
          <p:nvPr/>
        </p:nvSpPr>
        <p:spPr bwMode="auto">
          <a:xfrm>
            <a:off x="1614488" y="5481638"/>
            <a:ext cx="1600200" cy="466725"/>
          </a:xfrm>
          <a:prstGeom prst="rect">
            <a:avLst/>
          </a:prstGeom>
          <a:solidFill>
            <a:srgbClr val="CBDDF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/>
              <a:t>Stratified</a:t>
            </a:r>
          </a:p>
        </p:txBody>
      </p:sp>
      <p:sp>
        <p:nvSpPr>
          <p:cNvPr id="33810" name="Rectangle 39"/>
          <p:cNvSpPr>
            <a:spLocks noChangeArrowheads="1"/>
          </p:cNvSpPr>
          <p:nvPr/>
        </p:nvSpPr>
        <p:spPr bwMode="auto">
          <a:xfrm>
            <a:off x="2928938" y="4678363"/>
            <a:ext cx="1371600" cy="466725"/>
          </a:xfrm>
          <a:prstGeom prst="rect">
            <a:avLst/>
          </a:prstGeom>
          <a:solidFill>
            <a:srgbClr val="CBDDF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/>
              <a:t>Cluster</a:t>
            </a:r>
          </a:p>
        </p:txBody>
      </p:sp>
      <p:cxnSp>
        <p:nvCxnSpPr>
          <p:cNvPr id="33811" name="Straight Connector 31"/>
          <p:cNvCxnSpPr>
            <a:cxnSpLocks noChangeShapeType="1"/>
          </p:cNvCxnSpPr>
          <p:nvPr/>
        </p:nvCxnSpPr>
        <p:spPr bwMode="auto">
          <a:xfrm rot="5400000">
            <a:off x="1450975" y="4652963"/>
            <a:ext cx="16414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3812" name="Straight Connector 33"/>
          <p:cNvCxnSpPr>
            <a:cxnSpLocks noChangeShapeType="1"/>
            <a:endCxn id="33810" idx="0"/>
          </p:cNvCxnSpPr>
          <p:nvPr/>
        </p:nvCxnSpPr>
        <p:spPr bwMode="auto">
          <a:xfrm rot="5400000">
            <a:off x="3340894" y="4396582"/>
            <a:ext cx="555625" cy="7937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3813" name="Straight Connector 41"/>
          <p:cNvCxnSpPr>
            <a:cxnSpLocks noChangeShapeType="1"/>
          </p:cNvCxnSpPr>
          <p:nvPr/>
        </p:nvCxnSpPr>
        <p:spPr bwMode="auto">
          <a:xfrm>
            <a:off x="811213" y="4122738"/>
            <a:ext cx="2811462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3814" name="Straight Connector 45"/>
          <p:cNvCxnSpPr>
            <a:cxnSpLocks noChangeShapeType="1"/>
          </p:cNvCxnSpPr>
          <p:nvPr/>
        </p:nvCxnSpPr>
        <p:spPr bwMode="auto">
          <a:xfrm rot="5400000">
            <a:off x="611188" y="4324350"/>
            <a:ext cx="4000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3815" name="TextBox 62"/>
          <p:cNvSpPr txBox="1">
            <a:spLocks noChangeArrowheads="1"/>
          </p:cNvSpPr>
          <p:nvPr/>
        </p:nvSpPr>
        <p:spPr bwMode="auto">
          <a:xfrm>
            <a:off x="50800" y="5297488"/>
            <a:ext cx="14319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(Chapter 6)</a:t>
            </a:r>
          </a:p>
        </p:txBody>
      </p:sp>
      <p:sp>
        <p:nvSpPr>
          <p:cNvPr id="33816" name="Slide Number Placeholder 2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17-</a:t>
            </a:r>
            <a:fld id="{B415067F-D689-42C6-A561-991FCB7AA434}" type="slidenum">
              <a:rPr lang="en-US" smtClean="0">
                <a:latin typeface="Arial" charset="0"/>
                <a:cs typeface="Arial" charset="0"/>
              </a:rPr>
              <a:pPr/>
              <a:t>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3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Stratified Sampling</a:t>
            </a:r>
          </a:p>
        </p:txBody>
      </p:sp>
      <p:sp>
        <p:nvSpPr>
          <p:cNvPr id="36866" name="Rectangle 4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208963" cy="4532313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sz="2400" smtClean="0"/>
              <a:t>Overview of </a:t>
            </a:r>
            <a:r>
              <a:rPr lang="en-US" sz="2400" smtClean="0">
                <a:solidFill>
                  <a:srgbClr val="0000FF"/>
                </a:solidFill>
              </a:rPr>
              <a:t>stratified sampling: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 smtClean="0"/>
              <a:t>Divide population into two or more subgroups (called </a:t>
            </a:r>
            <a:r>
              <a:rPr lang="en-US" sz="2400" i="1" smtClean="0">
                <a:solidFill>
                  <a:srgbClr val="0000FF"/>
                </a:solidFill>
              </a:rPr>
              <a:t>strata</a:t>
            </a:r>
            <a:r>
              <a:rPr lang="en-US" sz="2400" smtClean="0"/>
              <a:t>) according to some </a:t>
            </a:r>
            <a:r>
              <a:rPr lang="en-US" sz="2400" smtClean="0">
                <a:solidFill>
                  <a:srgbClr val="0000FF"/>
                </a:solidFill>
              </a:rPr>
              <a:t>common characteristic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 smtClean="0"/>
              <a:t>A simple random sample is selected from each subgroup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 smtClean="0"/>
              <a:t>Samples from subgroups are combined into one</a:t>
            </a:r>
          </a:p>
        </p:txBody>
      </p:sp>
      <p:sp>
        <p:nvSpPr>
          <p:cNvPr id="3686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8382000" y="5105400"/>
            <a:ext cx="76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6869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4572000"/>
            <a:ext cx="3657600" cy="216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0" name="AutoShape 7"/>
          <p:cNvSpPr>
            <a:spLocks noChangeArrowheads="1"/>
          </p:cNvSpPr>
          <p:nvPr/>
        </p:nvSpPr>
        <p:spPr bwMode="auto">
          <a:xfrm>
            <a:off x="6324600" y="5334000"/>
            <a:ext cx="900113" cy="304800"/>
          </a:xfrm>
          <a:prstGeom prst="rightArrow">
            <a:avLst>
              <a:gd name="adj1" fmla="val 50000"/>
              <a:gd name="adj2" fmla="val 74731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Rectangle 8"/>
          <p:cNvSpPr>
            <a:spLocks noChangeArrowheads="1"/>
          </p:cNvSpPr>
          <p:nvPr/>
        </p:nvSpPr>
        <p:spPr bwMode="auto">
          <a:xfrm>
            <a:off x="533400" y="4953000"/>
            <a:ext cx="1447800" cy="1211263"/>
          </a:xfrm>
          <a:prstGeom prst="rect">
            <a:avLst/>
          </a:prstGeom>
          <a:solidFill>
            <a:schemeClr val="folHlink"/>
          </a:solidFill>
          <a:ln w="9525" algn="ctr">
            <a:noFill/>
            <a:miter lim="800000"/>
            <a:headEnd/>
            <a:tailEnd/>
          </a:ln>
        </p:spPr>
        <p:txBody>
          <a:bodyPr lIns="85342" tIns="42672" rIns="85342" bIns="42672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b="1">
                <a:solidFill>
                  <a:srgbClr val="FFFF00"/>
                </a:solidFill>
              </a:rPr>
              <a:t>Population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b="1">
                <a:solidFill>
                  <a:srgbClr val="FFFF00"/>
                </a:solidFill>
              </a:rPr>
              <a:t>Divided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b="1">
                <a:solidFill>
                  <a:srgbClr val="FFFF00"/>
                </a:solidFill>
              </a:rPr>
              <a:t>into 4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b="1">
                <a:solidFill>
                  <a:srgbClr val="FFFF00"/>
                </a:solidFill>
              </a:rPr>
              <a:t>strata</a:t>
            </a:r>
          </a:p>
        </p:txBody>
      </p:sp>
      <p:sp>
        <p:nvSpPr>
          <p:cNvPr id="36872" name="Text Box 9"/>
          <p:cNvSpPr txBox="1">
            <a:spLocks noChangeArrowheads="1"/>
          </p:cNvSpPr>
          <p:nvPr/>
        </p:nvSpPr>
        <p:spPr bwMode="auto">
          <a:xfrm>
            <a:off x="7239000" y="6248400"/>
            <a:ext cx="1219200" cy="406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5342" tIns="42672" rIns="85342" bIns="42672"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100">
                <a:solidFill>
                  <a:srgbClr val="FF3300"/>
                </a:solidFill>
              </a:rPr>
              <a:t>Sample</a:t>
            </a:r>
          </a:p>
        </p:txBody>
      </p:sp>
      <p:sp>
        <p:nvSpPr>
          <p:cNvPr id="36873" name="Line 10"/>
          <p:cNvSpPr>
            <a:spLocks noChangeShapeType="1"/>
          </p:cNvSpPr>
          <p:nvPr/>
        </p:nvSpPr>
        <p:spPr bwMode="auto">
          <a:xfrm flipV="1">
            <a:off x="1981200" y="4953000"/>
            <a:ext cx="7620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85342" tIns="42672" rIns="85342" bIns="42672"/>
          <a:lstStyle/>
          <a:p>
            <a:endParaRPr lang="en-US"/>
          </a:p>
        </p:txBody>
      </p:sp>
      <p:sp>
        <p:nvSpPr>
          <p:cNvPr id="36874" name="Line 11"/>
          <p:cNvSpPr>
            <a:spLocks noChangeShapeType="1"/>
          </p:cNvSpPr>
          <p:nvPr/>
        </p:nvSpPr>
        <p:spPr bwMode="auto">
          <a:xfrm flipV="1">
            <a:off x="1981200" y="5334000"/>
            <a:ext cx="8382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85342" tIns="42672" rIns="85342" bIns="42672"/>
          <a:lstStyle/>
          <a:p>
            <a:endParaRPr lang="en-US"/>
          </a:p>
        </p:txBody>
      </p:sp>
      <p:sp>
        <p:nvSpPr>
          <p:cNvPr id="36875" name="Line 12"/>
          <p:cNvSpPr>
            <a:spLocks noChangeShapeType="1"/>
          </p:cNvSpPr>
          <p:nvPr/>
        </p:nvSpPr>
        <p:spPr bwMode="auto">
          <a:xfrm>
            <a:off x="1981200" y="5562600"/>
            <a:ext cx="8382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85342" tIns="42672" rIns="85342" bIns="42672"/>
          <a:lstStyle/>
          <a:p>
            <a:endParaRPr lang="en-US"/>
          </a:p>
        </p:txBody>
      </p:sp>
      <p:sp>
        <p:nvSpPr>
          <p:cNvPr id="36876" name="Line 13"/>
          <p:cNvSpPr>
            <a:spLocks noChangeShapeType="1"/>
          </p:cNvSpPr>
          <p:nvPr/>
        </p:nvSpPr>
        <p:spPr bwMode="auto">
          <a:xfrm>
            <a:off x="1981200" y="5791200"/>
            <a:ext cx="7620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85342" tIns="42672" rIns="85342" bIns="42672"/>
          <a:lstStyle/>
          <a:p>
            <a:endParaRPr lang="en-US"/>
          </a:p>
        </p:txBody>
      </p:sp>
      <p:pic>
        <p:nvPicPr>
          <p:cNvPr id="36877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0" y="4876800"/>
            <a:ext cx="952500" cy="1352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6878" name="TextBox 6"/>
          <p:cNvSpPr txBox="1">
            <a:spLocks noChangeArrowheads="1"/>
          </p:cNvSpPr>
          <p:nvPr/>
        </p:nvSpPr>
        <p:spPr bwMode="auto">
          <a:xfrm>
            <a:off x="373063" y="508000"/>
            <a:ext cx="803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17.1</a:t>
            </a:r>
          </a:p>
        </p:txBody>
      </p:sp>
      <p:sp>
        <p:nvSpPr>
          <p:cNvPr id="36879" name="Slide Number Placeholder 1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17-</a:t>
            </a:r>
            <a:fld id="{5ED3B2C3-CA7E-4282-943C-6AB630921B70}" type="slidenum">
              <a:rPr lang="en-US" smtClean="0">
                <a:latin typeface="Arial" charset="0"/>
                <a:cs typeface="Arial" charset="0"/>
              </a:rPr>
              <a:pPr/>
              <a:t>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038" y="209550"/>
            <a:ext cx="7078662" cy="990600"/>
          </a:xfrm>
        </p:spPr>
        <p:txBody>
          <a:bodyPr/>
          <a:lstStyle/>
          <a:p>
            <a:pPr eaLnBrk="1" hangingPunct="1"/>
            <a:r>
              <a:rPr lang="en-US" smtClean="0"/>
              <a:t>Stratified Random Sampling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09738"/>
            <a:ext cx="7829550" cy="4691062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>
                <a:sym typeface="Symbol" pitchFamily="18" charset="2"/>
              </a:rPr>
              <a:t>Suppose that a population of N individuals can be subdivided into </a:t>
            </a:r>
            <a:r>
              <a:rPr lang="en-US" sz="2400" dirty="0" smtClean="0">
                <a:solidFill>
                  <a:srgbClr val="0000FF"/>
                </a:solidFill>
                <a:sym typeface="Symbol" pitchFamily="18" charset="2"/>
              </a:rPr>
              <a:t>K mutually exclusive and collectively exhaustive groups, or strata</a:t>
            </a:r>
          </a:p>
          <a:p>
            <a:pPr eaLnBrk="1" hangingPunct="1">
              <a:defRPr/>
            </a:pPr>
            <a:r>
              <a:rPr lang="en-US" sz="2400" dirty="0" smtClean="0">
                <a:solidFill>
                  <a:schemeClr val="bg2"/>
                </a:solidFill>
                <a:sym typeface="Symbol" pitchFamily="18" charset="2"/>
              </a:rPr>
              <a:t>Stratified random sampling</a:t>
            </a:r>
            <a:r>
              <a:rPr lang="en-US" sz="2400" dirty="0" smtClean="0">
                <a:sym typeface="Symbol" pitchFamily="18" charset="2"/>
              </a:rPr>
              <a:t> is the selection of independent </a:t>
            </a:r>
            <a:r>
              <a:rPr lang="en-US" sz="2400" dirty="0" smtClean="0">
                <a:solidFill>
                  <a:srgbClr val="0000FF"/>
                </a:solidFill>
                <a:sym typeface="Symbol" pitchFamily="18" charset="2"/>
              </a:rPr>
              <a:t>simple random samples from each stratum</a:t>
            </a:r>
            <a:r>
              <a:rPr lang="en-US" sz="2400" dirty="0" smtClean="0">
                <a:sym typeface="Symbol" pitchFamily="18" charset="2"/>
              </a:rPr>
              <a:t> of the population.  </a:t>
            </a:r>
          </a:p>
          <a:p>
            <a:pPr eaLnBrk="1" hangingPunct="1">
              <a:defRPr/>
            </a:pPr>
            <a:r>
              <a:rPr lang="en-US" sz="2400" dirty="0" smtClean="0">
                <a:sym typeface="Symbol" pitchFamily="18" charset="2"/>
              </a:rPr>
              <a:t>Let the K strata in the population contain N</a:t>
            </a:r>
            <a:r>
              <a:rPr lang="en-US" sz="2400" baseline="-25000" dirty="0" smtClean="0">
                <a:sym typeface="Symbol" pitchFamily="18" charset="2"/>
              </a:rPr>
              <a:t>1</a:t>
            </a:r>
            <a:r>
              <a:rPr lang="en-US" sz="2400" dirty="0" smtClean="0">
                <a:sym typeface="Symbol" pitchFamily="18" charset="2"/>
              </a:rPr>
              <a:t>, N</a:t>
            </a:r>
            <a:r>
              <a:rPr lang="en-US" sz="2400" baseline="-25000" dirty="0" smtClean="0">
                <a:sym typeface="Symbol" pitchFamily="18" charset="2"/>
              </a:rPr>
              <a:t>2</a:t>
            </a:r>
            <a:r>
              <a:rPr lang="en-US" sz="2400" dirty="0" smtClean="0">
                <a:sym typeface="Symbol" pitchFamily="18" charset="2"/>
              </a:rPr>
              <a:t>,. . ., N</a:t>
            </a:r>
            <a:r>
              <a:rPr lang="en-US" sz="2400" baseline="-25000" dirty="0" smtClean="0">
                <a:sym typeface="Symbol" pitchFamily="18" charset="2"/>
              </a:rPr>
              <a:t>K</a:t>
            </a:r>
            <a:r>
              <a:rPr lang="en-US" sz="2400" dirty="0" smtClean="0">
                <a:sym typeface="Symbol" pitchFamily="18" charset="2"/>
              </a:rPr>
              <a:t> members, so that N</a:t>
            </a:r>
            <a:r>
              <a:rPr lang="en-US" sz="2400" baseline="-25000" dirty="0" smtClean="0">
                <a:sym typeface="Symbol" pitchFamily="18" charset="2"/>
              </a:rPr>
              <a:t>1 </a:t>
            </a:r>
            <a:r>
              <a:rPr lang="en-US" sz="2400" dirty="0" smtClean="0">
                <a:sym typeface="Symbol" pitchFamily="18" charset="2"/>
              </a:rPr>
              <a:t>+ N</a:t>
            </a:r>
            <a:r>
              <a:rPr lang="en-US" sz="2400" baseline="-25000" dirty="0" smtClean="0">
                <a:sym typeface="Symbol" pitchFamily="18" charset="2"/>
              </a:rPr>
              <a:t>2 </a:t>
            </a:r>
            <a:r>
              <a:rPr lang="en-US" sz="2400" dirty="0" smtClean="0">
                <a:sym typeface="Symbol" pitchFamily="18" charset="2"/>
              </a:rPr>
              <a:t>+ . . . + N</a:t>
            </a:r>
            <a:r>
              <a:rPr lang="en-US" sz="2400" baseline="-25000" dirty="0" smtClean="0">
                <a:sym typeface="Symbol" pitchFamily="18" charset="2"/>
              </a:rPr>
              <a:t>K</a:t>
            </a:r>
            <a:r>
              <a:rPr lang="en-US" sz="2400" dirty="0" smtClean="0">
                <a:sym typeface="Symbol" pitchFamily="18" charset="2"/>
              </a:rPr>
              <a:t> = N</a:t>
            </a:r>
          </a:p>
          <a:p>
            <a:pPr eaLnBrk="1" hangingPunct="1">
              <a:defRPr/>
            </a:pPr>
            <a:r>
              <a:rPr lang="en-US" sz="2400" dirty="0" smtClean="0">
                <a:sym typeface="Symbol" pitchFamily="18" charset="2"/>
              </a:rPr>
              <a:t>Let the numbers in the samples be n</a:t>
            </a:r>
            <a:r>
              <a:rPr lang="en-US" sz="2400" baseline="-25000" dirty="0" smtClean="0">
                <a:sym typeface="Symbol" pitchFamily="18" charset="2"/>
              </a:rPr>
              <a:t>1</a:t>
            </a:r>
            <a:r>
              <a:rPr lang="en-US" sz="2400" dirty="0" smtClean="0">
                <a:sym typeface="Symbol" pitchFamily="18" charset="2"/>
              </a:rPr>
              <a:t>, n</a:t>
            </a:r>
            <a:r>
              <a:rPr lang="en-US" sz="2400" baseline="-25000" dirty="0" smtClean="0">
                <a:sym typeface="Symbol" pitchFamily="18" charset="2"/>
              </a:rPr>
              <a:t>2</a:t>
            </a:r>
            <a:r>
              <a:rPr lang="en-US" sz="2400" dirty="0" smtClean="0">
                <a:sym typeface="Symbol" pitchFamily="18" charset="2"/>
              </a:rPr>
              <a:t>, . . ., </a:t>
            </a:r>
            <a:r>
              <a:rPr lang="en-US" sz="2400" dirty="0" err="1" smtClean="0">
                <a:sym typeface="Symbol" pitchFamily="18" charset="2"/>
              </a:rPr>
              <a:t>n</a:t>
            </a:r>
            <a:r>
              <a:rPr lang="en-US" sz="2400" baseline="-25000" dirty="0" err="1" smtClean="0">
                <a:sym typeface="Symbol" pitchFamily="18" charset="2"/>
              </a:rPr>
              <a:t>K</a:t>
            </a:r>
            <a:endParaRPr lang="en-US" sz="2400" dirty="0">
              <a:sym typeface="Symbol" pitchFamily="18" charset="2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400" dirty="0" smtClean="0">
                <a:sym typeface="Symbol" pitchFamily="18" charset="2"/>
              </a:rPr>
              <a:t>    Then the total number of sample members is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 smtClean="0">
                <a:sym typeface="Symbol" pitchFamily="18" charset="2"/>
              </a:rPr>
              <a:t>			       n</a:t>
            </a:r>
            <a:r>
              <a:rPr lang="en-US" sz="2400" baseline="-25000" dirty="0" smtClean="0">
                <a:sym typeface="Symbol" pitchFamily="18" charset="2"/>
              </a:rPr>
              <a:t>1</a:t>
            </a:r>
            <a:r>
              <a:rPr lang="en-US" sz="2400" dirty="0" smtClean="0">
                <a:sym typeface="Symbol" pitchFamily="18" charset="2"/>
              </a:rPr>
              <a:t> + n</a:t>
            </a:r>
            <a:r>
              <a:rPr lang="en-US" sz="2400" baseline="-25000" dirty="0" smtClean="0">
                <a:sym typeface="Symbol" pitchFamily="18" charset="2"/>
              </a:rPr>
              <a:t>2</a:t>
            </a:r>
            <a:r>
              <a:rPr lang="en-US" sz="2400" dirty="0" smtClean="0">
                <a:sym typeface="Symbol" pitchFamily="18" charset="2"/>
              </a:rPr>
              <a:t> + . . . + </a:t>
            </a:r>
            <a:r>
              <a:rPr lang="en-US" sz="2400" dirty="0" err="1" smtClean="0">
                <a:sym typeface="Symbol" pitchFamily="18" charset="2"/>
              </a:rPr>
              <a:t>n</a:t>
            </a:r>
            <a:r>
              <a:rPr lang="en-US" sz="2400" baseline="-25000" dirty="0" err="1" smtClean="0">
                <a:sym typeface="Symbol" pitchFamily="18" charset="2"/>
              </a:rPr>
              <a:t>K</a:t>
            </a:r>
            <a:r>
              <a:rPr lang="en-US" sz="2400" dirty="0" smtClean="0">
                <a:sym typeface="Symbol" pitchFamily="18" charset="2"/>
              </a:rPr>
              <a:t> = n</a:t>
            </a:r>
          </a:p>
        </p:txBody>
      </p:sp>
      <p:sp>
        <p:nvSpPr>
          <p:cNvPr id="3891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8916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17-</a:t>
            </a:r>
            <a:fld id="{6555E3C2-CEA4-406B-BF93-341E0EA43D3B}" type="slidenum">
              <a:rPr lang="en-US" smtClean="0">
                <a:latin typeface="Arial" charset="0"/>
                <a:cs typeface="Arial" charset="0"/>
              </a:rPr>
              <a:pPr/>
              <a:t>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Rectangle 2"/>
          <p:cNvSpPr>
            <a:spLocks noGrp="1" noChangeArrowheads="1"/>
          </p:cNvSpPr>
          <p:nvPr>
            <p:ph type="title"/>
          </p:nvPr>
        </p:nvSpPr>
        <p:spPr>
          <a:xfrm>
            <a:off x="695325" y="244475"/>
            <a:ext cx="8120063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Estimation of the Population Mean, Stratified Random Sample</a:t>
            </a:r>
          </a:p>
        </p:txBody>
      </p:sp>
      <p:sp>
        <p:nvSpPr>
          <p:cNvPr id="207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09738"/>
            <a:ext cx="8077200" cy="4691062"/>
          </a:xfrm>
        </p:spPr>
        <p:txBody>
          <a:bodyPr/>
          <a:lstStyle/>
          <a:p>
            <a:pPr marL="577850" indent="-577850" eaLnBrk="1" hangingPunct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Let random samples of  n</a:t>
            </a:r>
            <a:r>
              <a:rPr lang="en-US" sz="2400" baseline="-25000" smtClean="0">
                <a:sym typeface="Symbol" pitchFamily="18" charset="2"/>
              </a:rPr>
              <a:t>j  </a:t>
            </a:r>
            <a:r>
              <a:rPr lang="en-US" sz="2400" smtClean="0">
                <a:sym typeface="Symbol" pitchFamily="18" charset="2"/>
              </a:rPr>
              <a:t>individuals be taken from strata containing  N</a:t>
            </a:r>
            <a:r>
              <a:rPr lang="en-US" sz="2400" baseline="-25000" smtClean="0">
                <a:sym typeface="Symbol" pitchFamily="18" charset="2"/>
              </a:rPr>
              <a:t>j  </a:t>
            </a:r>
            <a:r>
              <a:rPr lang="en-US" sz="2400" smtClean="0">
                <a:sym typeface="Symbol" pitchFamily="18" charset="2"/>
              </a:rPr>
              <a:t>individuals  (j = 1, 2, . . ., K)</a:t>
            </a:r>
          </a:p>
          <a:p>
            <a:pPr marL="577850" indent="-577850" eaLnBrk="1" hangingPunct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Let</a:t>
            </a:r>
          </a:p>
          <a:p>
            <a:pPr marL="577850" indent="-577850" eaLnBrk="1" hangingPunct="1">
              <a:lnSpc>
                <a:spcPct val="90000"/>
              </a:lnSpc>
            </a:pPr>
            <a:endParaRPr lang="en-US" sz="2400" smtClean="0">
              <a:sym typeface="Symbol" pitchFamily="18" charset="2"/>
            </a:endParaRPr>
          </a:p>
          <a:p>
            <a:pPr marL="577850" indent="-577850" eaLnBrk="1" hangingPunct="1">
              <a:lnSpc>
                <a:spcPct val="90000"/>
              </a:lnSpc>
            </a:pPr>
            <a:endParaRPr lang="en-US" sz="2400" smtClean="0">
              <a:sym typeface="Symbol" pitchFamily="18" charset="2"/>
            </a:endParaRPr>
          </a:p>
          <a:p>
            <a:pPr marL="577850" indent="-577850" eaLnBrk="1" hangingPunct="1">
              <a:lnSpc>
                <a:spcPct val="90000"/>
              </a:lnSpc>
            </a:pPr>
            <a:endParaRPr lang="en-US" sz="1000" smtClean="0">
              <a:sym typeface="Symbol" pitchFamily="18" charset="2"/>
            </a:endParaRPr>
          </a:p>
          <a:p>
            <a:pPr marL="577850" indent="-577850" eaLnBrk="1" hangingPunct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Denote the sample means and variances in the strata by  x</a:t>
            </a:r>
            <a:r>
              <a:rPr lang="en-US" sz="2400" baseline="-25000" smtClean="0">
                <a:sym typeface="Symbol" pitchFamily="18" charset="2"/>
              </a:rPr>
              <a:t>j</a:t>
            </a:r>
            <a:r>
              <a:rPr lang="en-US" sz="2400" smtClean="0">
                <a:sym typeface="Symbol" pitchFamily="18" charset="2"/>
              </a:rPr>
              <a:t>  and  s</a:t>
            </a:r>
            <a:r>
              <a:rPr lang="en-US" sz="2400" baseline="-25000" smtClean="0">
                <a:sym typeface="Symbol" pitchFamily="18" charset="2"/>
              </a:rPr>
              <a:t>j</a:t>
            </a:r>
            <a:r>
              <a:rPr lang="en-US" sz="2400" baseline="30000" smtClean="0">
                <a:sym typeface="Symbol" pitchFamily="18" charset="2"/>
              </a:rPr>
              <a:t>2</a:t>
            </a:r>
            <a:r>
              <a:rPr lang="en-US" sz="2400" smtClean="0">
                <a:sym typeface="Symbol" pitchFamily="18" charset="2"/>
              </a:rPr>
              <a:t>  and the overall population mean by  </a:t>
            </a:r>
            <a:r>
              <a:rPr lang="el-GR" sz="2400" smtClean="0">
                <a:cs typeface="Arial" charset="0"/>
                <a:sym typeface="Symbol" pitchFamily="18" charset="2"/>
              </a:rPr>
              <a:t>μ</a:t>
            </a:r>
            <a:endParaRPr lang="en-US" sz="2400" smtClean="0">
              <a:sym typeface="Symbol" pitchFamily="18" charset="2"/>
            </a:endParaRPr>
          </a:p>
          <a:p>
            <a:pPr marL="577850" indent="-577850" eaLnBrk="1" hangingPunct="1">
              <a:lnSpc>
                <a:spcPct val="90000"/>
              </a:lnSpc>
            </a:pPr>
            <a:endParaRPr lang="en-US" sz="800" smtClean="0">
              <a:sym typeface="Symbol" pitchFamily="18" charset="2"/>
            </a:endParaRPr>
          </a:p>
          <a:p>
            <a:pPr marL="577850" indent="-577850" eaLnBrk="1" hangingPunct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An unbiased estimator of the overall population mean </a:t>
            </a:r>
            <a:r>
              <a:rPr lang="el-GR" sz="2400" smtClean="0">
                <a:cs typeface="Arial" charset="0"/>
                <a:sym typeface="Symbol" pitchFamily="18" charset="2"/>
              </a:rPr>
              <a:t>μ</a:t>
            </a:r>
            <a:r>
              <a:rPr lang="en-US" sz="2400" smtClean="0">
                <a:sym typeface="Symbol" pitchFamily="18" charset="2"/>
              </a:rPr>
              <a:t>  is:</a:t>
            </a:r>
          </a:p>
        </p:txBody>
      </p:sp>
      <p:sp>
        <p:nvSpPr>
          <p:cNvPr id="207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2068" name="Object 20"/>
          <p:cNvGraphicFramePr>
            <a:graphicFrameLocks noChangeAspect="1"/>
          </p:cNvGraphicFramePr>
          <p:nvPr/>
        </p:nvGraphicFramePr>
        <p:xfrm>
          <a:off x="3402013" y="5294313"/>
          <a:ext cx="2195512" cy="1008062"/>
        </p:xfrm>
        <a:graphic>
          <a:graphicData uri="http://schemas.openxmlformats.org/presentationml/2006/ole">
            <p:oleObj spid="_x0000_s2068" name="Equation" r:id="rId3" imgW="30904200" imgH="14201640" progId="Equation.3">
              <p:embed/>
            </p:oleObj>
          </a:graphicData>
        </a:graphic>
      </p:graphicFrame>
      <p:graphicFrame>
        <p:nvGraphicFramePr>
          <p:cNvPr id="2069" name="Object 21"/>
          <p:cNvGraphicFramePr>
            <a:graphicFrameLocks noChangeAspect="1"/>
          </p:cNvGraphicFramePr>
          <p:nvPr/>
        </p:nvGraphicFramePr>
        <p:xfrm>
          <a:off x="2706688" y="2660650"/>
          <a:ext cx="3446462" cy="904875"/>
        </p:xfrm>
        <a:graphic>
          <a:graphicData uri="http://schemas.openxmlformats.org/presentationml/2006/ole">
            <p:oleObj spid="_x0000_s2069" name="Equation" r:id="rId4" imgW="54091800" imgH="14201640" progId="Equation.3">
              <p:embed/>
            </p:oleObj>
          </a:graphicData>
        </a:graphic>
      </p:graphicFrame>
      <p:sp>
        <p:nvSpPr>
          <p:cNvPr id="2073" name="Line 6"/>
          <p:cNvSpPr>
            <a:spLocks noChangeShapeType="1"/>
          </p:cNvSpPr>
          <p:nvPr/>
        </p:nvSpPr>
        <p:spPr bwMode="auto">
          <a:xfrm>
            <a:off x="1974850" y="4233863"/>
            <a:ext cx="182563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74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17-</a:t>
            </a:r>
            <a:fld id="{C16D8608-62EC-4147-A384-CB370E442994}" type="slidenum">
              <a:rPr lang="en-US" smtClean="0">
                <a:latin typeface="Arial" charset="0"/>
                <a:cs typeface="Arial" charset="0"/>
              </a:rPr>
              <a:pPr/>
              <a:t>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09738"/>
            <a:ext cx="8077200" cy="4691062"/>
          </a:xfrm>
        </p:spPr>
        <p:txBody>
          <a:bodyPr/>
          <a:lstStyle/>
          <a:p>
            <a:pPr marL="577850" indent="-577850" eaLnBrk="1" hangingPunct="1"/>
            <a:r>
              <a:rPr lang="en-US" sz="2000" smtClean="0">
                <a:sym typeface="Symbol" pitchFamily="18" charset="2"/>
              </a:rPr>
              <a:t>An unbiased estimator for the </a:t>
            </a:r>
            <a:r>
              <a:rPr lang="en-US" sz="2000" smtClean="0">
                <a:solidFill>
                  <a:srgbClr val="0000FF"/>
                </a:solidFill>
                <a:sym typeface="Symbol" pitchFamily="18" charset="2"/>
              </a:rPr>
              <a:t>variance</a:t>
            </a:r>
            <a:r>
              <a:rPr lang="en-US" sz="2000" smtClean="0">
                <a:sym typeface="Symbol" pitchFamily="18" charset="2"/>
              </a:rPr>
              <a:t> of the overall population mean is</a:t>
            </a:r>
          </a:p>
          <a:p>
            <a:pPr marL="577850" indent="-577850" eaLnBrk="1" hangingPunct="1"/>
            <a:endParaRPr lang="en-US" sz="2000" smtClean="0">
              <a:sym typeface="Symbol" pitchFamily="18" charset="2"/>
            </a:endParaRPr>
          </a:p>
          <a:p>
            <a:pPr marL="577850" indent="-577850" eaLnBrk="1" hangingPunct="1"/>
            <a:endParaRPr lang="en-US" sz="2000" smtClean="0">
              <a:sym typeface="Symbol" pitchFamily="18" charset="2"/>
            </a:endParaRPr>
          </a:p>
          <a:p>
            <a:pPr marL="577850" indent="-577850" eaLnBrk="1" hangingPunct="1"/>
            <a:endParaRPr lang="en-US" sz="800" smtClean="0">
              <a:sym typeface="Symbol" pitchFamily="18" charset="2"/>
            </a:endParaRPr>
          </a:p>
          <a:p>
            <a:pPr marL="577850" indent="-577850" eaLnBrk="1" hangingPunct="1">
              <a:buFont typeface="Wingdings" pitchFamily="2" charset="2"/>
              <a:buNone/>
            </a:pPr>
            <a:r>
              <a:rPr lang="en-US" sz="2000" smtClean="0">
                <a:sym typeface="Symbol" pitchFamily="18" charset="2"/>
              </a:rPr>
              <a:t>			where</a:t>
            </a:r>
          </a:p>
          <a:p>
            <a:pPr marL="577850" indent="-577850" eaLnBrk="1" hangingPunct="1"/>
            <a:endParaRPr lang="en-US" sz="2000" smtClean="0">
              <a:sym typeface="Symbol" pitchFamily="18" charset="2"/>
            </a:endParaRPr>
          </a:p>
          <a:p>
            <a:pPr marL="577850" indent="-577850" eaLnBrk="1" hangingPunct="1"/>
            <a:endParaRPr lang="en-US" sz="2000" smtClean="0">
              <a:sym typeface="Symbol" pitchFamily="18" charset="2"/>
            </a:endParaRPr>
          </a:p>
          <a:p>
            <a:pPr marL="577850" indent="-577850" eaLnBrk="1" hangingPunct="1"/>
            <a:endParaRPr lang="en-US" sz="2000" smtClean="0">
              <a:sym typeface="Symbol" pitchFamily="18" charset="2"/>
            </a:endParaRPr>
          </a:p>
          <a:p>
            <a:pPr marL="577850" indent="-577850" eaLnBrk="1" hangingPunct="1"/>
            <a:r>
              <a:rPr lang="en-US" sz="2000" smtClean="0">
                <a:sym typeface="Symbol" pitchFamily="18" charset="2"/>
              </a:rPr>
              <a:t>Provided the sample size is large, a 100(1 - )% </a:t>
            </a:r>
            <a:r>
              <a:rPr lang="en-US" sz="2000" smtClean="0">
                <a:solidFill>
                  <a:srgbClr val="0000FF"/>
                </a:solidFill>
                <a:sym typeface="Symbol" pitchFamily="18" charset="2"/>
              </a:rPr>
              <a:t>confidence interval for the population mean</a:t>
            </a:r>
            <a:r>
              <a:rPr lang="en-US" sz="2000" smtClean="0">
                <a:solidFill>
                  <a:schemeClr val="bg2"/>
                </a:solidFill>
                <a:sym typeface="Symbol" pitchFamily="18" charset="2"/>
              </a:rPr>
              <a:t> for stratified random samples</a:t>
            </a:r>
            <a:r>
              <a:rPr lang="en-US" sz="2000" smtClean="0">
                <a:sym typeface="Symbol" pitchFamily="18" charset="2"/>
              </a:rPr>
              <a:t> is</a:t>
            </a:r>
          </a:p>
        </p:txBody>
      </p:sp>
      <p:sp>
        <p:nvSpPr>
          <p:cNvPr id="31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115" name="Text Box 7"/>
          <p:cNvSpPr txBox="1">
            <a:spLocks noChangeArrowheads="1"/>
          </p:cNvSpPr>
          <p:nvPr/>
        </p:nvSpPr>
        <p:spPr bwMode="auto">
          <a:xfrm>
            <a:off x="7546975" y="1203325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graphicFrame>
        <p:nvGraphicFramePr>
          <p:cNvPr id="3110" name="Object 38"/>
          <p:cNvGraphicFramePr>
            <a:graphicFrameLocks noChangeAspect="1"/>
          </p:cNvGraphicFramePr>
          <p:nvPr/>
        </p:nvGraphicFramePr>
        <p:xfrm>
          <a:off x="3505200" y="2332038"/>
          <a:ext cx="2374900" cy="901700"/>
        </p:xfrm>
        <a:graphic>
          <a:graphicData uri="http://schemas.openxmlformats.org/presentationml/2006/ole">
            <p:oleObj spid="_x0000_s3110" name="Equation" r:id="rId3" imgW="1168200" imgH="444240" progId="Equation.3">
              <p:embed/>
            </p:oleObj>
          </a:graphicData>
        </a:graphic>
      </p:graphicFrame>
      <p:graphicFrame>
        <p:nvGraphicFramePr>
          <p:cNvPr id="3111" name="Object 39"/>
          <p:cNvGraphicFramePr>
            <a:graphicFrameLocks noChangeAspect="1"/>
          </p:cNvGraphicFramePr>
          <p:nvPr/>
        </p:nvGraphicFramePr>
        <p:xfrm>
          <a:off x="3511550" y="5549900"/>
          <a:ext cx="2473325" cy="795338"/>
        </p:xfrm>
        <a:graphic>
          <a:graphicData uri="http://schemas.openxmlformats.org/presentationml/2006/ole">
            <p:oleObj spid="_x0000_s3111" name="Equation" r:id="rId4" imgW="787320" imgH="253800" progId="Equation.3">
              <p:embed/>
            </p:oleObj>
          </a:graphicData>
        </a:graphic>
      </p:graphicFrame>
      <p:graphicFrame>
        <p:nvGraphicFramePr>
          <p:cNvPr id="3112" name="Object 40"/>
          <p:cNvGraphicFramePr>
            <a:graphicFrameLocks noChangeAspect="1"/>
          </p:cNvGraphicFramePr>
          <p:nvPr/>
        </p:nvGraphicFramePr>
        <p:xfrm>
          <a:off x="3438525" y="3514725"/>
          <a:ext cx="2549525" cy="1019175"/>
        </p:xfrm>
        <a:graphic>
          <a:graphicData uri="http://schemas.openxmlformats.org/presentationml/2006/ole">
            <p:oleObj spid="_x0000_s3112" name="Equation" r:id="rId5" imgW="1206360" imgH="482400" progId="Equation.3">
              <p:embed/>
            </p:oleObj>
          </a:graphicData>
        </a:graphic>
      </p:graphicFrame>
      <p:sp>
        <p:nvSpPr>
          <p:cNvPr id="3116" name="Slide Number Placeholder 1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17-</a:t>
            </a:r>
            <a:fld id="{8FAA1DE3-14A1-43BC-8D34-C832ABA8146D}" type="slidenum">
              <a:rPr lang="en-US" smtClean="0">
                <a:latin typeface="Arial" charset="0"/>
                <a:cs typeface="Arial" charset="0"/>
              </a:rPr>
              <a:pPr/>
              <a:t>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117" name="Rectangle 2"/>
          <p:cNvSpPr>
            <a:spLocks noGrp="1" noChangeArrowheads="1"/>
          </p:cNvSpPr>
          <p:nvPr>
            <p:ph type="title"/>
          </p:nvPr>
        </p:nvSpPr>
        <p:spPr>
          <a:xfrm>
            <a:off x="695325" y="244475"/>
            <a:ext cx="8156575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Estimation of the Population Mean, Stratified Random Sample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09738"/>
            <a:ext cx="8077200" cy="4691062"/>
          </a:xfrm>
        </p:spPr>
        <p:txBody>
          <a:bodyPr/>
          <a:lstStyle/>
          <a:p>
            <a:pPr marL="577850" indent="-577850" eaLnBrk="1" hangingPunct="1"/>
            <a:r>
              <a:rPr lang="en-US" sz="2400" smtClean="0">
                <a:sym typeface="Symbol" pitchFamily="18" charset="2"/>
              </a:rPr>
              <a:t>Suppose that random samples of  n</a:t>
            </a:r>
            <a:r>
              <a:rPr lang="en-US" sz="2400" baseline="-25000" smtClean="0">
                <a:sym typeface="Symbol" pitchFamily="18" charset="2"/>
              </a:rPr>
              <a:t>j  </a:t>
            </a:r>
            <a:r>
              <a:rPr lang="en-US" sz="2400" smtClean="0">
                <a:sym typeface="Symbol" pitchFamily="18" charset="2"/>
              </a:rPr>
              <a:t>individuals from strata containing  N</a:t>
            </a:r>
            <a:r>
              <a:rPr lang="en-US" sz="2400" baseline="-25000" smtClean="0">
                <a:sym typeface="Symbol" pitchFamily="18" charset="2"/>
              </a:rPr>
              <a:t>j  </a:t>
            </a:r>
            <a:r>
              <a:rPr lang="en-US" sz="2400" smtClean="0">
                <a:sym typeface="Symbol" pitchFamily="18" charset="2"/>
              </a:rPr>
              <a:t>individuals (j = 1, 2, . . ., K) are selected and that the quantity to be estimated is the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population total</a:t>
            </a:r>
            <a:r>
              <a:rPr lang="en-US" sz="2400" smtClean="0">
                <a:sym typeface="Symbol" pitchFamily="18" charset="2"/>
              </a:rPr>
              <a:t>,  N</a:t>
            </a:r>
            <a:r>
              <a:rPr lang="el-GR" sz="2400" smtClean="0">
                <a:cs typeface="Arial" charset="0"/>
                <a:sym typeface="Symbol" pitchFamily="18" charset="2"/>
              </a:rPr>
              <a:t>μ</a:t>
            </a:r>
            <a:endParaRPr lang="en-US" sz="2400" smtClean="0">
              <a:sym typeface="Symbol" pitchFamily="18" charset="2"/>
            </a:endParaRPr>
          </a:p>
          <a:p>
            <a:pPr marL="577850" indent="-577850" eaLnBrk="1" hangingPunct="1"/>
            <a:endParaRPr lang="en-US" sz="2400" smtClean="0">
              <a:sym typeface="Symbol" pitchFamily="18" charset="2"/>
            </a:endParaRPr>
          </a:p>
          <a:p>
            <a:pPr marL="577850" indent="-577850" eaLnBrk="1" hangingPunct="1"/>
            <a:r>
              <a:rPr lang="en-US" sz="2400" smtClean="0">
                <a:sym typeface="Symbol" pitchFamily="18" charset="2"/>
              </a:rPr>
              <a:t>An unbiased estimation procedure for the population total  N</a:t>
            </a:r>
            <a:r>
              <a:rPr lang="el-GR" sz="2400" smtClean="0">
                <a:cs typeface="Arial" charset="0"/>
                <a:sym typeface="Symbol" pitchFamily="18" charset="2"/>
              </a:rPr>
              <a:t>μ</a:t>
            </a:r>
            <a:r>
              <a:rPr lang="en-US" sz="2400" smtClean="0">
                <a:sym typeface="Symbol" pitchFamily="18" charset="2"/>
              </a:rPr>
              <a:t>  yields the point estimate</a:t>
            </a:r>
          </a:p>
        </p:txBody>
      </p:sp>
      <p:sp>
        <p:nvSpPr>
          <p:cNvPr id="410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4107" name="Object 11"/>
          <p:cNvGraphicFramePr>
            <a:graphicFrameLocks noChangeAspect="1"/>
          </p:cNvGraphicFramePr>
          <p:nvPr/>
        </p:nvGraphicFramePr>
        <p:xfrm>
          <a:off x="3582988" y="4672013"/>
          <a:ext cx="2079625" cy="1008062"/>
        </p:xfrm>
        <a:graphic>
          <a:graphicData uri="http://schemas.openxmlformats.org/presentationml/2006/ole">
            <p:oleObj spid="_x0000_s4107" name="Equation" r:id="rId3" imgW="29277000" imgH="14201640" progId="Equation.3">
              <p:embed/>
            </p:oleObj>
          </a:graphicData>
        </a:graphic>
      </p:graphicFrame>
      <p:sp>
        <p:nvSpPr>
          <p:cNvPr id="4110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17-</a:t>
            </a:r>
            <a:fld id="{D74AB865-2C51-4074-8F61-27DCF5DEE9BF}" type="slidenum">
              <a:rPr lang="en-US" smtClean="0">
                <a:latin typeface="Arial" charset="0"/>
                <a:cs typeface="Arial" charset="0"/>
              </a:rPr>
              <a:pPr/>
              <a:t>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111" name="Rectangle 2"/>
          <p:cNvSpPr>
            <a:spLocks noGrp="1" noChangeArrowheads="1"/>
          </p:cNvSpPr>
          <p:nvPr>
            <p:ph type="title"/>
          </p:nvPr>
        </p:nvSpPr>
        <p:spPr>
          <a:xfrm>
            <a:off x="841375" y="244475"/>
            <a:ext cx="8010525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Estimation of the Population Total, Stratified Random Sample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09738"/>
            <a:ext cx="8077200" cy="4691062"/>
          </a:xfrm>
        </p:spPr>
        <p:txBody>
          <a:bodyPr/>
          <a:lstStyle/>
          <a:p>
            <a:pPr marL="577850" indent="-577850" eaLnBrk="1" hangingPunct="1"/>
            <a:r>
              <a:rPr lang="en-US" sz="2400" smtClean="0">
                <a:sym typeface="Symbol" pitchFamily="18" charset="2"/>
              </a:rPr>
              <a:t>An unbiased estimation procedure for the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variance </a:t>
            </a:r>
            <a:r>
              <a:rPr lang="en-US" sz="2400" smtClean="0">
                <a:sym typeface="Symbol" pitchFamily="18" charset="2"/>
              </a:rPr>
              <a:t>of the estimator of the population total yields the point estimate</a:t>
            </a:r>
          </a:p>
          <a:p>
            <a:pPr marL="577850" indent="-577850" eaLnBrk="1" hangingPunct="1"/>
            <a:endParaRPr lang="en-US" sz="2400" smtClean="0">
              <a:sym typeface="Symbol" pitchFamily="18" charset="2"/>
            </a:endParaRPr>
          </a:p>
          <a:p>
            <a:pPr marL="577850" indent="-577850" eaLnBrk="1" hangingPunct="1"/>
            <a:endParaRPr lang="en-US" sz="2400" smtClean="0">
              <a:sym typeface="Symbol" pitchFamily="18" charset="2"/>
            </a:endParaRPr>
          </a:p>
          <a:p>
            <a:pPr marL="577850" indent="-577850" eaLnBrk="1" hangingPunct="1"/>
            <a:r>
              <a:rPr lang="en-US" sz="2400" smtClean="0">
                <a:sym typeface="Symbol" pitchFamily="18" charset="2"/>
              </a:rPr>
              <a:t>Provided the sample size is large,  100(1 - )%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confidence intervals for the population total </a:t>
            </a:r>
            <a:r>
              <a:rPr lang="en-US" sz="2400" smtClean="0">
                <a:solidFill>
                  <a:schemeClr val="bg2"/>
                </a:solidFill>
                <a:sym typeface="Symbol" pitchFamily="18" charset="2"/>
              </a:rPr>
              <a:t>for stratified random samples</a:t>
            </a:r>
            <a:r>
              <a:rPr lang="en-US" sz="2400" smtClean="0">
                <a:sym typeface="Symbol" pitchFamily="18" charset="2"/>
              </a:rPr>
              <a:t> are obtained from</a:t>
            </a:r>
          </a:p>
        </p:txBody>
      </p:sp>
      <p:sp>
        <p:nvSpPr>
          <p:cNvPr id="514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146" name="Text Box 4"/>
          <p:cNvSpPr txBox="1">
            <a:spLocks noChangeArrowheads="1"/>
          </p:cNvSpPr>
          <p:nvPr/>
        </p:nvSpPr>
        <p:spPr bwMode="auto">
          <a:xfrm>
            <a:off x="7467600" y="1203325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graphicFrame>
        <p:nvGraphicFramePr>
          <p:cNvPr id="5142" name="Object 22"/>
          <p:cNvGraphicFramePr>
            <a:graphicFrameLocks noChangeAspect="1"/>
          </p:cNvGraphicFramePr>
          <p:nvPr/>
        </p:nvGraphicFramePr>
        <p:xfrm>
          <a:off x="3219450" y="5111750"/>
          <a:ext cx="3173413" cy="762000"/>
        </p:xfrm>
        <a:graphic>
          <a:graphicData uri="http://schemas.openxmlformats.org/presentationml/2006/ole">
            <p:oleObj spid="_x0000_s5142" name="Equation" r:id="rId3" imgW="1054080" imgH="253800" progId="Equation.3">
              <p:embed/>
            </p:oleObj>
          </a:graphicData>
        </a:graphic>
      </p:graphicFrame>
      <p:graphicFrame>
        <p:nvGraphicFramePr>
          <p:cNvPr id="5143" name="Object 23"/>
          <p:cNvGraphicFramePr>
            <a:graphicFrameLocks noChangeAspect="1"/>
          </p:cNvGraphicFramePr>
          <p:nvPr/>
        </p:nvGraphicFramePr>
        <p:xfrm>
          <a:off x="3408363" y="2660650"/>
          <a:ext cx="2562225" cy="1028700"/>
        </p:xfrm>
        <a:graphic>
          <a:graphicData uri="http://schemas.openxmlformats.org/presentationml/2006/ole">
            <p:oleObj spid="_x0000_s5143" name="Equation" r:id="rId4" imgW="1104840" imgH="444240" progId="Equation.3">
              <p:embed/>
            </p:oleObj>
          </a:graphicData>
        </a:graphic>
      </p:graphicFrame>
      <p:sp>
        <p:nvSpPr>
          <p:cNvPr id="5147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17-</a:t>
            </a:r>
            <a:fld id="{13F3B210-E254-49DB-A447-3A02B8F6E0D5}" type="slidenum">
              <a:rPr lang="en-US" smtClean="0">
                <a:latin typeface="Arial" charset="0"/>
                <a:cs typeface="Arial" charset="0"/>
              </a:rPr>
              <a:pPr/>
              <a:t>9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148" name="Rectangle 2"/>
          <p:cNvSpPr>
            <a:spLocks noGrp="1" noChangeArrowheads="1"/>
          </p:cNvSpPr>
          <p:nvPr>
            <p:ph type="title"/>
          </p:nvPr>
        </p:nvSpPr>
        <p:spPr>
          <a:xfrm>
            <a:off x="841375" y="244475"/>
            <a:ext cx="8010525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Estimation of the Population Total, Stratified Random Sample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newbold-7e">
  <a:themeElements>
    <a:clrScheme name="PrenHall-newbold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PrenHall-newbol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renHall-newbold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Hall-newbold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Hall-newbold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1566</TotalTime>
  <Pages>20</Pages>
  <Words>1485</Words>
  <Application>Microsoft Office PowerPoint</Application>
  <PresentationFormat>On-screen Show (4:3)</PresentationFormat>
  <Paragraphs>254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Design Template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Wingdings</vt:lpstr>
      <vt:lpstr>Symbol</vt:lpstr>
      <vt:lpstr>Times New Roman</vt:lpstr>
      <vt:lpstr>System</vt:lpstr>
      <vt:lpstr>MT Extra</vt:lpstr>
      <vt:lpstr>1_newbold-7e</vt:lpstr>
      <vt:lpstr>1_newbold-7e</vt:lpstr>
      <vt:lpstr>Equation</vt:lpstr>
      <vt:lpstr>Clip</vt:lpstr>
      <vt:lpstr>Slide 1</vt:lpstr>
      <vt:lpstr>Chapter Goals</vt:lpstr>
      <vt:lpstr>Types of Samples</vt:lpstr>
      <vt:lpstr>Stratified Sampling</vt:lpstr>
      <vt:lpstr>Stratified Random Sampling</vt:lpstr>
      <vt:lpstr>Estimation of the Population Mean, Stratified Random Sample</vt:lpstr>
      <vt:lpstr>Estimation of the Population Mean, Stratified Random Sample</vt:lpstr>
      <vt:lpstr>Estimation of the Population Total, Stratified Random Sample</vt:lpstr>
      <vt:lpstr>Estimation of the Population Total, Stratified Random Sample</vt:lpstr>
      <vt:lpstr>Estimation of the Population Proportion, Stratified Random Sample</vt:lpstr>
      <vt:lpstr>Estimation of the Population Proportion, Stratified Random Sample</vt:lpstr>
      <vt:lpstr>Estimation of the Population Proportion, Stratified Random Sample</vt:lpstr>
      <vt:lpstr>Proportional Allocation:  Sample Size</vt:lpstr>
      <vt:lpstr>Optimal Allocation</vt:lpstr>
      <vt:lpstr>Optimal Allocation</vt:lpstr>
      <vt:lpstr>Determining Sample Size</vt:lpstr>
      <vt:lpstr>Sample Size for Stratified Random Sampling: Mean</vt:lpstr>
      <vt:lpstr>Sample Size for Stratified  Random Sampling: Mean</vt:lpstr>
      <vt:lpstr>Other Sampling Methods</vt:lpstr>
      <vt:lpstr>Cluster Sampling</vt:lpstr>
      <vt:lpstr>Estimators for Cluster Sampling</vt:lpstr>
      <vt:lpstr>Estimators for Cluster Sampling</vt:lpstr>
      <vt:lpstr>Estimators for Cluster Sampling</vt:lpstr>
      <vt:lpstr>Estimators for Cluster Sampling</vt:lpstr>
      <vt:lpstr>Two-Phase Sampling</vt:lpstr>
      <vt:lpstr>Other Sampling Methods</vt:lpstr>
      <vt:lpstr>Nonprobabilistic Samples</vt:lpstr>
      <vt:lpstr>Chapter Summary</vt:lpstr>
      <vt:lpstr>Slide 29</vt:lpstr>
    </vt:vector>
  </TitlesOfParts>
  <Company>University of San Diego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Business and Economics, 7/e</dc:title>
  <dc:subject>Chapter 17</dc:subject>
  <dc:creator>Dirk Yandell</dc:creator>
  <cp:lastModifiedBy>UMURRM2</cp:lastModifiedBy>
  <cp:revision>92</cp:revision>
  <cp:lastPrinted>1998-11-22T23:37:53Z</cp:lastPrinted>
  <dcterms:created xsi:type="dcterms:W3CDTF">2001-03-07T03:02:50Z</dcterms:created>
  <dcterms:modified xsi:type="dcterms:W3CDTF">2012-03-21T18:20:05Z</dcterms:modified>
</cp:coreProperties>
</file>