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8" r:id="rId1"/>
  </p:sldMasterIdLst>
  <p:notesMasterIdLst>
    <p:notesMasterId r:id="rId51"/>
  </p:notesMasterIdLst>
  <p:handoutMasterIdLst>
    <p:handoutMasterId r:id="rId52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416" r:id="rId13"/>
    <p:sldId id="387" r:id="rId14"/>
    <p:sldId id="388" r:id="rId15"/>
    <p:sldId id="417" r:id="rId16"/>
    <p:sldId id="419" r:id="rId17"/>
    <p:sldId id="420" r:id="rId18"/>
    <p:sldId id="421" r:id="rId19"/>
    <p:sldId id="422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23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24" r:id="rId44"/>
    <p:sldId id="411" r:id="rId45"/>
    <p:sldId id="412" r:id="rId46"/>
    <p:sldId id="413" r:id="rId47"/>
    <p:sldId id="414" r:id="rId48"/>
    <p:sldId id="415" r:id="rId49"/>
    <p:sldId id="425" r:id="rId50"/>
  </p:sldIdLst>
  <p:sldSz cx="9144000" cy="6858000" type="screen4x3"/>
  <p:notesSz cx="6858000" cy="9144000"/>
  <p:embeddedFontLst>
    <p:embeddedFont>
      <p:font typeface="Monotype Sorts" panose="020B0604020202020204" charset="0"/>
      <p:regular r:id="rId5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E0BD"/>
    <a:srgbClr val="B9B9ED"/>
    <a:srgbClr val="FFFF99"/>
    <a:srgbClr val="F4C7C6"/>
    <a:srgbClr val="FF6699"/>
    <a:srgbClr val="FF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4" autoAdjust="0"/>
    <p:restoredTop sz="94660"/>
  </p:normalViewPr>
  <p:slideViewPr>
    <p:cSldViewPr>
      <p:cViewPr varScale="1">
        <p:scale>
          <a:sx n="63" d="100"/>
          <a:sy n="63" d="100"/>
        </p:scale>
        <p:origin x="11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b="0">
                <a:latin typeface="Arial" pitchFamily="34" charset="0"/>
                <a:cs typeface="+mn-cs"/>
              </a:rPr>
              <a:t>	Chapter 3		 3-</a:t>
            </a:r>
            <a:fld id="{41949DE2-41B7-4AE5-ADF4-67ABFAFDB9F3}" type="slidenum">
              <a:rPr lang="en-US" sz="1200" b="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b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b="0" dirty="0">
                <a:latin typeface="Arial" pitchFamily="34" charset="0"/>
                <a:cs typeface="+mn-cs"/>
              </a:rPr>
              <a:t>Statistics for Business and Economics, 8/e	Copyright © 2013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609600"/>
            <a:ext cx="3886200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b="0">
                <a:latin typeface="Arial" pitchFamily="34" charset="0"/>
                <a:cs typeface="+mn-cs"/>
              </a:rPr>
              <a:t>	Chapter 3		3-</a:t>
            </a:r>
            <a:fld id="{7287F3EA-1C6F-4723-8E31-7829915E14F1}" type="slidenum">
              <a:rPr lang="en-US" sz="1200" b="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b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b="0" dirty="0">
                <a:latin typeface="Arial" pitchFamily="34" charset="0"/>
                <a:cs typeface="+mn-cs"/>
              </a:rPr>
              <a:t>Statistics for Business and Economics, 8/e	Copyright © 2013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0863" y="609600"/>
            <a:ext cx="3444875" cy="2584450"/>
          </a:xfrm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191125"/>
            <a:ext cx="5029200" cy="3267075"/>
          </a:xfrm>
          <a:noFill/>
          <a:ln w="9525"/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B4C20F68-BE43-4368-A3F2-DB0F84515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8F99C6DF-81FB-4586-BD7B-630043E40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AF82B6D4-93FE-4BA9-A7D5-7E731DDC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CF67F18E-D827-41F0-86BD-AFCB6937C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Ch. 3-</a:t>
            </a:r>
            <a:fld id="{9D3BEAB3-3A05-45B2-9E47-6311EF8C0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87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3-</a:t>
            </a:r>
            <a:fld id="{589633D1-B649-4385-9872-068E03AB2F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6022" name="Group 6"/>
          <p:cNvGrpSpPr>
            <a:grpSpLocks/>
          </p:cNvGrpSpPr>
          <p:nvPr userDrawn="1"/>
        </p:nvGrpSpPr>
        <p:grpSpPr bwMode="auto">
          <a:xfrm>
            <a:off x="190500" y="869950"/>
            <a:ext cx="8763000" cy="766763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b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0.gif"/><Relationship Id="rId4" Type="http://schemas.openxmlformats.org/officeDocument/2006/relationships/image" Target="../media/image6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Chapter 3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/>
            <a:r>
              <a:rPr lang="en-US"/>
              <a:t>Probability</a:t>
            </a:r>
          </a:p>
        </p:txBody>
      </p:sp>
      <p:sp>
        <p:nvSpPr>
          <p:cNvPr id="55298" name="Rectangle 1030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55299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30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E7FC9933-5F12-4D9A-A2EF-B20F8EB3C4FA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016750" cy="990600"/>
          </a:xfrm>
        </p:spPr>
        <p:txBody>
          <a:bodyPr/>
          <a:lstStyle/>
          <a:p>
            <a:pPr defTabSz="914400" eaLnBrk="1" hangingPunct="1"/>
            <a:r>
              <a:rPr lang="en-US"/>
              <a:t>Examples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2587625"/>
            <a:ext cx="7924800" cy="3657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>
                <a:solidFill>
                  <a:srgbClr val="0000FF"/>
                </a:solidFill>
              </a:rPr>
              <a:t>Mutually exclusive: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/>
              <a:t>A and B are </a:t>
            </a:r>
            <a:r>
              <a:rPr lang="en-US">
                <a:solidFill>
                  <a:schemeClr val="hlink"/>
                </a:solidFill>
              </a:rPr>
              <a:t>not</a:t>
            </a:r>
            <a:r>
              <a:rPr lang="en-US"/>
              <a:t> mutually exclusive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/>
              <a:t>The outcomes 4 and 6 are common to both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endParaRPr lang="en-US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>
                <a:solidFill>
                  <a:srgbClr val="0000FF"/>
                </a:solidFill>
              </a:rPr>
              <a:t>Collectively exhaustive: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/>
              <a:t>A and B are </a:t>
            </a:r>
            <a:r>
              <a:rPr lang="en-US">
                <a:solidFill>
                  <a:schemeClr val="hlink"/>
                </a:solidFill>
              </a:rPr>
              <a:t>not</a:t>
            </a:r>
            <a:r>
              <a:rPr lang="en-US"/>
              <a:t> collectively exhaustive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/>
              <a:t>A </a:t>
            </a:r>
            <a:r>
              <a:rPr lang="en-US" sz="1600"/>
              <a:t>U</a:t>
            </a:r>
            <a:r>
              <a:rPr lang="en-US"/>
              <a:t> B  does not contain 1 or 3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4095750" y="1819275"/>
            <a:ext cx="1755775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5999163" y="1819275"/>
            <a:ext cx="1822450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9"/>
          <p:cNvSpPr>
            <a:spLocks noChangeArrowheads="1"/>
          </p:cNvSpPr>
          <p:nvPr/>
        </p:nvSpPr>
        <p:spPr bwMode="auto">
          <a:xfrm>
            <a:off x="1169988" y="1819275"/>
            <a:ext cx="2779712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914400" y="1828800"/>
            <a:ext cx="7059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S = [1, 2, 3, 4, 5, 6]    A = [2, 4, 6]    B = [4, 5, 6]</a:t>
            </a:r>
          </a:p>
        </p:txBody>
      </p:sp>
      <p:sp>
        <p:nvSpPr>
          <p:cNvPr id="40968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0969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7A274829-FBD5-465C-8999-6EB24CB409C1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/>
              <a:t>Probability and Its Postulates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5019675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>
                <a:solidFill>
                  <a:srgbClr val="0000FF"/>
                </a:solidFill>
              </a:rPr>
              <a:t>Probability</a:t>
            </a:r>
            <a:r>
              <a:rPr lang="en-US"/>
              <a:t> – the chance that an uncertain event will occur (always between 0 and 1)</a:t>
            </a:r>
          </a:p>
          <a:p>
            <a:pPr marL="342900" indent="-342900" defTabSz="914400" eaLnBrk="1" hangingPunct="1"/>
            <a:endParaRPr lang="en-US"/>
          </a:p>
        </p:txBody>
      </p:sp>
      <p:sp>
        <p:nvSpPr>
          <p:cNvPr id="43011" name="Text Box 21"/>
          <p:cNvSpPr txBox="1">
            <a:spLocks noChangeArrowheads="1"/>
          </p:cNvSpPr>
          <p:nvPr/>
        </p:nvSpPr>
        <p:spPr bwMode="auto">
          <a:xfrm>
            <a:off x="658813" y="3978275"/>
            <a:ext cx="4267200" cy="466725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 ≤ P(A) ≤ 1   </a:t>
            </a:r>
            <a:r>
              <a:rPr lang="en-US" sz="2000"/>
              <a:t>For any event A</a:t>
            </a:r>
            <a:endParaRPr lang="en-US" sz="2000" baseline="-25000"/>
          </a:p>
        </p:txBody>
      </p:sp>
      <p:sp>
        <p:nvSpPr>
          <p:cNvPr id="43012" name="Rectangle 22"/>
          <p:cNvSpPr>
            <a:spLocks noChangeArrowheads="1"/>
          </p:cNvSpPr>
          <p:nvPr/>
        </p:nvSpPr>
        <p:spPr bwMode="auto">
          <a:xfrm>
            <a:off x="7440613" y="2127250"/>
            <a:ext cx="1076325" cy="3937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Certain</a:t>
            </a:r>
          </a:p>
        </p:txBody>
      </p:sp>
      <p:sp>
        <p:nvSpPr>
          <p:cNvPr id="43013" name="Rectangle 23"/>
          <p:cNvSpPr>
            <a:spLocks noChangeArrowheads="1"/>
          </p:cNvSpPr>
          <p:nvPr/>
        </p:nvSpPr>
        <p:spPr bwMode="auto">
          <a:xfrm>
            <a:off x="7440613" y="5937250"/>
            <a:ext cx="1524000" cy="393700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Impossible</a:t>
            </a:r>
          </a:p>
        </p:txBody>
      </p:sp>
      <p:sp>
        <p:nvSpPr>
          <p:cNvPr id="43014" name="Rectangle 24"/>
          <p:cNvSpPr>
            <a:spLocks noChangeArrowheads="1"/>
          </p:cNvSpPr>
          <p:nvPr/>
        </p:nvSpPr>
        <p:spPr bwMode="auto">
          <a:xfrm>
            <a:off x="6145213" y="3956050"/>
            <a:ext cx="466725" cy="454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.5</a:t>
            </a:r>
          </a:p>
        </p:txBody>
      </p:sp>
      <p:sp>
        <p:nvSpPr>
          <p:cNvPr id="43015" name="Rectangle 25"/>
          <p:cNvSpPr>
            <a:spLocks noChangeArrowheads="1"/>
          </p:cNvSpPr>
          <p:nvPr/>
        </p:nvSpPr>
        <p:spPr bwMode="auto">
          <a:xfrm>
            <a:off x="6221413" y="2127250"/>
            <a:ext cx="381000" cy="454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43016" name="Rectangle 26"/>
          <p:cNvSpPr>
            <a:spLocks noChangeArrowheads="1"/>
          </p:cNvSpPr>
          <p:nvPr/>
        </p:nvSpPr>
        <p:spPr bwMode="auto">
          <a:xfrm>
            <a:off x="6211888" y="5937250"/>
            <a:ext cx="390525" cy="454025"/>
          </a:xfrm>
          <a:prstGeom prst="rect">
            <a:avLst/>
          </a:prstGeom>
          <a:solidFill>
            <a:srgbClr val="FDE0BD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3017" name="Line 27"/>
          <p:cNvSpPr>
            <a:spLocks noChangeShapeType="1"/>
          </p:cNvSpPr>
          <p:nvPr/>
        </p:nvSpPr>
        <p:spPr bwMode="auto">
          <a:xfrm>
            <a:off x="7059613" y="2360613"/>
            <a:ext cx="0" cy="3810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8" name="Line 28"/>
          <p:cNvSpPr>
            <a:spLocks noChangeShapeType="1"/>
          </p:cNvSpPr>
          <p:nvPr/>
        </p:nvSpPr>
        <p:spPr bwMode="auto">
          <a:xfrm>
            <a:off x="6773863" y="2360613"/>
            <a:ext cx="590550" cy="0"/>
          </a:xfrm>
          <a:prstGeom prst="line">
            <a:avLst/>
          </a:prstGeom>
          <a:noFill/>
          <a:ln w="38100">
            <a:solidFill>
              <a:srgbClr val="FFCC99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19" name="Line 29"/>
          <p:cNvSpPr>
            <a:spLocks noChangeShapeType="1"/>
          </p:cNvSpPr>
          <p:nvPr/>
        </p:nvSpPr>
        <p:spPr bwMode="auto">
          <a:xfrm>
            <a:off x="6754813" y="6170613"/>
            <a:ext cx="5905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020" name="Line 30"/>
          <p:cNvSpPr>
            <a:spLocks noChangeShapeType="1"/>
          </p:cNvSpPr>
          <p:nvPr/>
        </p:nvSpPr>
        <p:spPr bwMode="auto">
          <a:xfrm>
            <a:off x="6773863" y="4189413"/>
            <a:ext cx="590550" cy="0"/>
          </a:xfrm>
          <a:prstGeom prst="line">
            <a:avLst/>
          </a:prstGeom>
          <a:noFill/>
          <a:ln w="38100">
            <a:solidFill>
              <a:srgbClr val="C6A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3199" name="Rectangle 31"/>
          <p:cNvSpPr>
            <a:spLocks noChangeArrowheads="1"/>
          </p:cNvSpPr>
          <p:nvPr/>
        </p:nvSpPr>
        <p:spPr bwMode="auto">
          <a:xfrm>
            <a:off x="6907213" y="2360613"/>
            <a:ext cx="304800" cy="3810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43022" name="Footer Placeholder 2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23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909B54E7-D342-4D3A-939B-8DB67C5DE0F9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3024" name="TextBox 16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3.2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Assessing Probability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255588" y="1600200"/>
            <a:ext cx="8659812" cy="4932363"/>
          </a:xfrm>
        </p:spPr>
        <p:txBody>
          <a:bodyPr/>
          <a:lstStyle/>
          <a:p>
            <a:pPr eaLnBrk="1" hangingPunct="1"/>
            <a:r>
              <a:rPr lang="en-US"/>
              <a:t>There are three approaches to assessing the probability of an uncertain event:</a:t>
            </a:r>
          </a:p>
          <a:p>
            <a:pPr eaLnBrk="1" hangingPunct="1"/>
            <a:endParaRPr lang="en-US" sz="2400"/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/>
              <a:t>1. </a:t>
            </a:r>
            <a:r>
              <a:rPr lang="en-US">
                <a:solidFill>
                  <a:srgbClr val="0000FF"/>
                </a:solidFill>
              </a:rPr>
              <a:t>classical probability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		2. relative frequency probability</a:t>
            </a:r>
          </a:p>
          <a:p>
            <a:pPr eaLnBrk="1" hangingPunct="1">
              <a:buFont typeface="Wingdings" pitchFamily="2" charset="2"/>
              <a:buNone/>
            </a:pPr>
            <a:endParaRPr lang="en-US" sz="240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>
                <a:solidFill>
                  <a:srgbClr val="0000FF"/>
                </a:solidFill>
              </a:rPr>
              <a:t>		</a:t>
            </a:r>
            <a:r>
              <a:rPr lang="en-US">
                <a:solidFill>
                  <a:srgbClr val="0000FF"/>
                </a:solidFill>
              </a:rPr>
              <a:t>3.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subjective probability</a:t>
            </a:r>
          </a:p>
        </p:txBody>
      </p:sp>
      <p:sp>
        <p:nvSpPr>
          <p:cNvPr id="71683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684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2E439CD7-C8F4-4C5F-8B87-3F55569684ED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Classical Probability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255588" y="1600200"/>
            <a:ext cx="8659812" cy="49323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Assumes all outcomes in the sample space are equally likely to occur</a:t>
            </a:r>
            <a:r>
              <a:rPr lang="en-US" sz="2400" dirty="0"/>
              <a:t>	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Classical probability of event A: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>
              <a:solidFill>
                <a:schemeClr val="folHlink"/>
              </a:solidFill>
            </a:endParaRPr>
          </a:p>
          <a:p>
            <a:pPr lvl="2" eaLnBrk="1" hangingPunct="1">
              <a:defRPr/>
            </a:pPr>
            <a:r>
              <a:rPr lang="en-US" dirty="0"/>
              <a:t>Requires a count of the outcomes in the sample space</a:t>
            </a:r>
            <a:endParaRPr lang="en-US" sz="2400" dirty="0"/>
          </a:p>
          <a:p>
            <a:pPr marL="852488" lvl="2" indent="0" eaLnBrk="1" hangingPunct="1">
              <a:buFont typeface="Wingdings" pitchFamily="2" charset="2"/>
              <a:buNone/>
              <a:defRPr/>
            </a:pPr>
            <a:endParaRPr lang="en-US" sz="2400" dirty="0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1533525" y="3721100"/>
          <a:ext cx="62103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4038480" imgH="431640" progId="Equation.3">
                  <p:embed/>
                </p:oleObj>
              </mc:Choice>
              <mc:Fallback>
                <p:oleObj name="Equation" r:id="rId3" imgW="4038480" imgH="4316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721100"/>
                        <a:ext cx="62103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Rectangle 7"/>
          <p:cNvSpPr>
            <a:spLocks noChangeArrowheads="1"/>
          </p:cNvSpPr>
          <p:nvPr/>
        </p:nvSpPr>
        <p:spPr bwMode="auto">
          <a:xfrm>
            <a:off x="555625" y="3684588"/>
            <a:ext cx="8142288" cy="730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9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2E01F4D0-85DF-474F-840C-189BA1C482B3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839075" cy="990600"/>
          </a:xfrm>
        </p:spPr>
        <p:txBody>
          <a:bodyPr/>
          <a:lstStyle/>
          <a:p>
            <a:pPr eaLnBrk="1" hangingPunct="1"/>
            <a:r>
              <a:rPr lang="en-US"/>
              <a:t>Counting the Possible Outcomes</a:t>
            </a:r>
          </a:p>
        </p:txBody>
      </p:sp>
      <p:sp>
        <p:nvSpPr>
          <p:cNvPr id="41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537450" cy="4532312"/>
          </a:xfrm>
        </p:spPr>
        <p:txBody>
          <a:bodyPr/>
          <a:lstStyle/>
          <a:p>
            <a:pPr eaLnBrk="1" hangingPunct="1"/>
            <a:r>
              <a:rPr lang="en-US" sz="2400"/>
              <a:t>Use the </a:t>
            </a:r>
            <a:r>
              <a:rPr lang="en-US" sz="2400">
                <a:solidFill>
                  <a:srgbClr val="0000FF"/>
                </a:solidFill>
              </a:rPr>
              <a:t>Combinations formula </a:t>
            </a:r>
            <a:r>
              <a:rPr lang="en-US" sz="2400"/>
              <a:t>to determine the number of combinations of n items taken k at a time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 sz="2400"/>
              <a:t>where</a:t>
            </a:r>
          </a:p>
          <a:p>
            <a:pPr lvl="1" eaLnBrk="1" hangingPunct="1"/>
            <a:r>
              <a:rPr lang="en-US" sz="2000"/>
              <a:t>n! = n(n-1)(n-2)…(1)</a:t>
            </a:r>
          </a:p>
          <a:p>
            <a:pPr lvl="1" eaLnBrk="1" hangingPunct="1"/>
            <a:r>
              <a:rPr lang="en-US" sz="2000"/>
              <a:t>0! = 1 by definition</a:t>
            </a:r>
          </a:p>
          <a:p>
            <a:pPr eaLnBrk="1" hangingPunct="1"/>
            <a:endParaRPr lang="en-US"/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2706688" y="3100388"/>
          <a:ext cx="31654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100388"/>
                        <a:ext cx="3165475" cy="141287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2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0AE0C752-C2A7-457B-8399-DE976F459881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839075" cy="990600"/>
          </a:xfrm>
        </p:spPr>
        <p:txBody>
          <a:bodyPr/>
          <a:lstStyle/>
          <a:p>
            <a:pPr eaLnBrk="1" hangingPunct="1"/>
            <a:r>
              <a:rPr lang="en-US"/>
              <a:t>Permutations and Combinations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5323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The number of possible orderings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sz="2400" dirty="0"/>
              <a:t>The total number of possible ways of arranging x objects in order is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dirty="0"/>
              <a:t>x!  is read as “x factorial”</a:t>
            </a:r>
            <a:endParaRPr lang="en-US" sz="2000" dirty="0"/>
          </a:p>
          <a:p>
            <a:pPr eaLnBrk="1" hangingPunct="1">
              <a:defRPr/>
            </a:pPr>
            <a:endParaRPr lang="en-US" dirty="0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463675" y="3757613"/>
          <a:ext cx="56467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3" imgW="1676160" imgH="203040" progId="Equation.3">
                  <p:embed/>
                </p:oleObj>
              </mc:Choice>
              <mc:Fallback>
                <p:oleObj name="Equation" r:id="rId3" imgW="167616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757613"/>
                        <a:ext cx="5646738" cy="684212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59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BEEEF8A0-B9BF-468E-BF56-44F558F5B9C4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839075" cy="990600"/>
          </a:xfrm>
        </p:spPr>
        <p:txBody>
          <a:bodyPr/>
          <a:lstStyle/>
          <a:p>
            <a:pPr eaLnBrk="1" hangingPunct="1"/>
            <a:r>
              <a:rPr lang="en-US"/>
              <a:t>Permutations and Combinations</a:t>
            </a:r>
          </a:p>
        </p:txBody>
      </p:sp>
      <p:sp>
        <p:nvSpPr>
          <p:cNvPr id="26638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53231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Permutations:  </a:t>
            </a:r>
            <a:r>
              <a:rPr lang="en-US" dirty="0">
                <a:solidFill>
                  <a:srgbClr val="FF0000"/>
                </a:solidFill>
              </a:rPr>
              <a:t>the number of possible arrangements</a:t>
            </a:r>
            <a:r>
              <a:rPr lang="en-US" dirty="0"/>
              <a:t> when x objects are to be selected from a total of n objects and arranged in order [with (n – x) objects left over]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600" dirty="0"/>
          </a:p>
          <a:p>
            <a:pPr marL="0" indent="0" eaLnBrk="1" hangingPunct="1">
              <a:buFont typeface="Wingdings" pitchFamily="2" charset="2"/>
              <a:buNone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6639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4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F93CCB45-10FE-4ACA-8D4C-B522CE1C88AE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893763" y="3933825"/>
          <a:ext cx="6802437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" imgW="2019240" imgH="761760" progId="Equation.3">
                  <p:embed/>
                </p:oleObj>
              </mc:Choice>
              <mc:Fallback>
                <p:oleObj name="Equation" r:id="rId3" imgW="2019240" imgH="7617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933825"/>
                        <a:ext cx="6802437" cy="231775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839075" cy="990600"/>
          </a:xfrm>
        </p:spPr>
        <p:txBody>
          <a:bodyPr/>
          <a:lstStyle/>
          <a:p>
            <a:pPr eaLnBrk="1" hangingPunct="1"/>
            <a:r>
              <a:rPr lang="en-US"/>
              <a:t>Permutations and Combinations</a:t>
            </a:r>
          </a:p>
        </p:txBody>
      </p:sp>
      <p:sp>
        <p:nvSpPr>
          <p:cNvPr id="2766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53231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Combinations:  </a:t>
            </a:r>
            <a:r>
              <a:rPr lang="en-US" dirty="0">
                <a:solidFill>
                  <a:srgbClr val="FF0000"/>
                </a:solidFill>
              </a:rPr>
              <a:t>The number of combinations </a:t>
            </a:r>
            <a:r>
              <a:rPr lang="en-US" dirty="0"/>
              <a:t>of x objects chosen from n is the number of possible selections that can be made</a:t>
            </a:r>
          </a:p>
        </p:txBody>
      </p:sp>
      <p:sp>
        <p:nvSpPr>
          <p:cNvPr id="27661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6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95A68E02-883D-4EA8-B20B-55CAF924B666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7663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852738" y="3246438"/>
          <a:ext cx="32512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3" imgW="965160" imgH="939600" progId="Equation.3">
                  <p:embed/>
                </p:oleObj>
              </mc:Choice>
              <mc:Fallback>
                <p:oleObj name="Equation" r:id="rId3" imgW="965160" imgH="939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246438"/>
                        <a:ext cx="3251200" cy="316865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839075" cy="9906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en-US"/>
              <a:t>Permutations and Combinations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5323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Suppose that two letters are to be selected from </a:t>
            </a:r>
            <a:r>
              <a:rPr lang="en-US" dirty="0">
                <a:solidFill>
                  <a:srgbClr val="C00000"/>
                </a:solidFill>
              </a:rPr>
              <a:t>A, B, C, D </a:t>
            </a:r>
            <a:r>
              <a:rPr lang="en-US" dirty="0"/>
              <a:t>and arranged in order. How many </a:t>
            </a:r>
            <a:r>
              <a:rPr lang="en-US" dirty="0">
                <a:solidFill>
                  <a:srgbClr val="0000FF"/>
                </a:solidFill>
              </a:rPr>
              <a:t>permutations</a:t>
            </a:r>
            <a:r>
              <a:rPr lang="en-US" dirty="0"/>
              <a:t> are possible?</a:t>
            </a:r>
          </a:p>
          <a:p>
            <a:pPr>
              <a:defRPr/>
            </a:pPr>
            <a:r>
              <a:rPr lang="en-US" dirty="0"/>
              <a:t>Solution The number of permutations, with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200" i="1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i="1" dirty="0"/>
              <a:t>    n </a:t>
            </a:r>
            <a:r>
              <a:rPr lang="en-US" dirty="0"/>
              <a:t>= 4 and </a:t>
            </a:r>
            <a:r>
              <a:rPr lang="en-US" i="1" dirty="0"/>
              <a:t>x </a:t>
            </a:r>
            <a:r>
              <a:rPr lang="en-US" dirty="0"/>
              <a:t>= 2 , is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24/6 = 4</a:t>
            </a:r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/>
              <a:t>permutations</a:t>
            </a:r>
            <a:r>
              <a:rPr lang="en-US" dirty="0"/>
              <a:t> 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t-IT" dirty="0"/>
              <a:t>	</a:t>
            </a:r>
            <a:r>
              <a:rPr lang="it-IT" sz="3000" b="1" dirty="0">
                <a:solidFill>
                  <a:srgbClr val="C00000"/>
                </a:solidFill>
              </a:rPr>
              <a:t>AB</a:t>
            </a:r>
            <a:r>
              <a:rPr lang="it-IT" dirty="0">
                <a:solidFill>
                  <a:srgbClr val="C00000"/>
                </a:solidFill>
              </a:rPr>
              <a:t>   AC   AD   </a:t>
            </a:r>
            <a:r>
              <a:rPr lang="it-IT" sz="3000" b="1" dirty="0">
                <a:solidFill>
                  <a:srgbClr val="C00000"/>
                </a:solidFill>
              </a:rPr>
              <a:t>BA</a:t>
            </a:r>
            <a:r>
              <a:rPr lang="it-IT" dirty="0">
                <a:solidFill>
                  <a:srgbClr val="C00000"/>
                </a:solidFill>
              </a:rPr>
              <a:t>   </a:t>
            </a:r>
            <a:r>
              <a:rPr lang="en-US" dirty="0">
                <a:solidFill>
                  <a:srgbClr val="C00000"/>
                </a:solidFill>
              </a:rPr>
              <a:t>BC   BD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CA   CB   CD   DA   DB   DC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8687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68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DF1F5EBF-61DD-4754-A1F5-C07AF8067A8A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4645025" y="3611563"/>
          <a:ext cx="26050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1143000" imgH="419040" progId="Equation.3">
                  <p:embed/>
                </p:oleObj>
              </mc:Choice>
              <mc:Fallback>
                <p:oleObj name="Equation" r:id="rId3" imgW="1143000" imgH="41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611563"/>
                        <a:ext cx="2605088" cy="862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839075" cy="9906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en-US"/>
              <a:t>Permutations and Combinations Example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7537450" cy="475456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Suppose that two letters are to be selected from </a:t>
            </a:r>
            <a:r>
              <a:rPr lang="en-US" dirty="0">
                <a:solidFill>
                  <a:srgbClr val="C00000"/>
                </a:solidFill>
              </a:rPr>
              <a:t>A, B, C, D</a:t>
            </a:r>
            <a:r>
              <a:rPr lang="en-US" dirty="0"/>
              <a:t>. How many </a:t>
            </a:r>
            <a:r>
              <a:rPr lang="en-US" dirty="0">
                <a:solidFill>
                  <a:srgbClr val="0000FF"/>
                </a:solidFill>
              </a:rPr>
              <a:t>combinations</a:t>
            </a:r>
            <a:r>
              <a:rPr lang="en-US" dirty="0"/>
              <a:t> are possible (i.e., order is not important)?</a:t>
            </a:r>
          </a:p>
          <a:p>
            <a:pPr>
              <a:defRPr/>
            </a:pPr>
            <a:r>
              <a:rPr lang="en-US" dirty="0"/>
              <a:t>Solution The number of combinations is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/>
              <a:t>combinations</a:t>
            </a:r>
            <a:r>
              <a:rPr lang="en-US" dirty="0"/>
              <a:t> are  </a:t>
            </a:r>
          </a:p>
          <a:p>
            <a:pPr marL="852488" lvl="2" indent="0">
              <a:buFont typeface="Wingdings" pitchFamily="2" charset="2"/>
              <a:buNone/>
              <a:defRPr/>
            </a:pPr>
            <a:r>
              <a:rPr lang="it-IT" dirty="0"/>
              <a:t>   </a:t>
            </a:r>
            <a:r>
              <a:rPr lang="it-IT" dirty="0">
                <a:solidFill>
                  <a:srgbClr val="C00000"/>
                </a:solidFill>
              </a:rPr>
              <a:t>AB</a:t>
            </a:r>
            <a:r>
              <a:rPr lang="it-IT" dirty="0"/>
              <a:t>  (same as BA)  		</a:t>
            </a:r>
            <a:r>
              <a:rPr lang="it-IT" dirty="0">
                <a:solidFill>
                  <a:srgbClr val="C00000"/>
                </a:solidFill>
              </a:rPr>
              <a:t>BC</a:t>
            </a:r>
            <a:r>
              <a:rPr lang="it-IT" dirty="0"/>
              <a:t>  (same as CB)</a:t>
            </a:r>
          </a:p>
          <a:p>
            <a:pPr marL="852488" lvl="2" indent="0">
              <a:buFont typeface="Wingdings" pitchFamily="2" charset="2"/>
              <a:buNone/>
              <a:defRPr/>
            </a:pPr>
            <a:r>
              <a:rPr lang="it-IT" dirty="0"/>
              <a:t>   </a:t>
            </a:r>
            <a:r>
              <a:rPr lang="it-IT" dirty="0">
                <a:solidFill>
                  <a:srgbClr val="C00000"/>
                </a:solidFill>
              </a:rPr>
              <a:t>AC</a:t>
            </a:r>
            <a:r>
              <a:rPr lang="it-IT" dirty="0"/>
              <a:t>  (same as CA) 		</a:t>
            </a:r>
            <a:r>
              <a:rPr lang="it-IT" dirty="0">
                <a:solidFill>
                  <a:srgbClr val="C00000"/>
                </a:solidFill>
              </a:rPr>
              <a:t>BD</a:t>
            </a:r>
            <a:r>
              <a:rPr lang="it-IT" dirty="0"/>
              <a:t>  (same as DB)</a:t>
            </a:r>
          </a:p>
          <a:p>
            <a:pPr marL="852488" lvl="2" indent="0">
              <a:buFont typeface="Wingdings" pitchFamily="2" charset="2"/>
              <a:buNone/>
              <a:defRPr/>
            </a:pPr>
            <a:r>
              <a:rPr lang="it-IT" dirty="0"/>
              <a:t>   </a:t>
            </a:r>
            <a:r>
              <a:rPr lang="it-IT" dirty="0">
                <a:solidFill>
                  <a:srgbClr val="C00000"/>
                </a:solidFill>
              </a:rPr>
              <a:t>AD </a:t>
            </a:r>
            <a:r>
              <a:rPr lang="it-IT" dirty="0"/>
              <a:t> (same as DA)		</a:t>
            </a:r>
            <a:r>
              <a:rPr lang="it-IT" dirty="0">
                <a:solidFill>
                  <a:srgbClr val="C00000"/>
                </a:solidFill>
              </a:rPr>
              <a:t>CD</a:t>
            </a:r>
            <a:r>
              <a:rPr lang="it-IT" dirty="0"/>
              <a:t>  (same as DC)</a:t>
            </a:r>
          </a:p>
        </p:txBody>
      </p:sp>
      <p:sp>
        <p:nvSpPr>
          <p:cNvPr id="29709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71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D643429C-FC1F-4DA6-8F09-F94C5C9CF9DF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9711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655888" y="3648075"/>
          <a:ext cx="27781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" imgW="1218960" imgH="419040" progId="Equation.3">
                  <p:embed/>
                </p:oleObj>
              </mc:Choice>
              <mc:Fallback>
                <p:oleObj name="Equation" r:id="rId3" imgW="1218960" imgH="419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648075"/>
                        <a:ext cx="2778125" cy="862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Chapter Goals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After completing this chapter, you should be able to:</a:t>
            </a:r>
            <a:r>
              <a:rPr lang="en-US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Explain basic probability concepts and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a Venn diagram or tree diagram to illustrate simple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Apply common rules of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Compute conditional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Determine whether events are statistically independent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Bayes’ Theorem for conditional probabilities</a:t>
            </a:r>
          </a:p>
        </p:txBody>
      </p:sp>
      <p:sp>
        <p:nvSpPr>
          <p:cNvPr id="61443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44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1BFE68A4-8936-46DE-9482-1F6144E04933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Assessing Probability</a:t>
            </a:r>
          </a:p>
        </p:txBody>
      </p:sp>
      <p:sp>
        <p:nvSpPr>
          <p:cNvPr id="5135" name="Rectangle 3"/>
          <p:cNvSpPr>
            <a:spLocks noGrp="1" noChangeArrowheads="1"/>
          </p:cNvSpPr>
          <p:nvPr>
            <p:ph idx="1"/>
          </p:nvPr>
        </p:nvSpPr>
        <p:spPr>
          <a:xfrm>
            <a:off x="255588" y="1600200"/>
            <a:ext cx="8659812" cy="49323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Three approaches (continued)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2. </a:t>
            </a:r>
            <a:r>
              <a:rPr lang="en-US" dirty="0">
                <a:solidFill>
                  <a:srgbClr val="0000FF"/>
                </a:solidFill>
              </a:rPr>
              <a:t>relative frequency probability</a:t>
            </a:r>
          </a:p>
          <a:p>
            <a:pPr lvl="2" eaLnBrk="1" hangingPunct="1"/>
            <a:r>
              <a:rPr lang="en-US" sz="1800" dirty="0"/>
              <a:t>the limit of the proportion of times that an event A occurs in a large number of trials, </a:t>
            </a:r>
            <a:r>
              <a:rPr lang="en-US" sz="1800" i="1" dirty="0"/>
              <a:t>n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dirty="0"/>
          </a:p>
          <a:p>
            <a:pPr lvl="2" eaLnBrk="1" hangingPunct="1">
              <a:buFont typeface="Wingdings" pitchFamily="2" charset="2"/>
              <a:buNone/>
            </a:pPr>
            <a:endParaRPr lang="en-US" sz="1800" dirty="0"/>
          </a:p>
          <a:p>
            <a:pPr lvl="2" eaLnBrk="1" hangingPunct="1">
              <a:buFont typeface="Wingdings" pitchFamily="2" charset="2"/>
              <a:buNone/>
            </a:pPr>
            <a:endParaRPr lang="en-US" sz="1800" dirty="0"/>
          </a:p>
          <a:p>
            <a:pPr lvl="2" eaLnBrk="1" hangingPunct="1"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dirty="0"/>
              <a:t>3.</a:t>
            </a:r>
            <a:r>
              <a:rPr lang="en-US" sz="2400" dirty="0"/>
              <a:t> </a:t>
            </a:r>
            <a:r>
              <a:rPr lang="en-US" dirty="0">
                <a:solidFill>
                  <a:srgbClr val="0000FF"/>
                </a:solidFill>
              </a:rPr>
              <a:t>subjective probability</a:t>
            </a:r>
          </a:p>
          <a:p>
            <a:pPr eaLnBrk="1" hangingPunct="1">
              <a:buFont typeface="Wingdings" pitchFamily="2" charset="2"/>
              <a:buNone/>
            </a:pPr>
            <a:endParaRPr lang="en-US" sz="800" dirty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	      </a:t>
            </a:r>
            <a:r>
              <a:rPr lang="en-US" sz="1800" dirty="0"/>
              <a:t>an individual opinion or belief about the probability of occurrence</a:t>
            </a:r>
          </a:p>
          <a:p>
            <a:pPr eaLnBrk="1" hangingPunct="1">
              <a:buFont typeface="Wingdings" pitchFamily="2" charset="2"/>
              <a:buNone/>
            </a:pPr>
            <a:endParaRPr lang="en-US" sz="3200" dirty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		</a:t>
            </a:r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477963" y="3662363"/>
          <a:ext cx="62785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4635360" imgH="431640" progId="Equation.3">
                  <p:embed/>
                </p:oleObj>
              </mc:Choice>
              <mc:Fallback>
                <p:oleObj name="Equation" r:id="rId3" imgW="463536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662363"/>
                        <a:ext cx="62785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6"/>
          <p:cNvSpPr>
            <a:spLocks noChangeArrowheads="1"/>
          </p:cNvSpPr>
          <p:nvPr/>
        </p:nvSpPr>
        <p:spPr bwMode="auto">
          <a:xfrm>
            <a:off x="950913" y="5303838"/>
            <a:ext cx="7086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8"/>
          <p:cNvSpPr>
            <a:spLocks noChangeArrowheads="1"/>
          </p:cNvSpPr>
          <p:nvPr/>
        </p:nvSpPr>
        <p:spPr bwMode="auto">
          <a:xfrm>
            <a:off x="1316038" y="3611563"/>
            <a:ext cx="66579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3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A64276BE-9617-4BFB-A8AB-B135F3DFE9D7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17"/>
          <p:cNvSpPr>
            <a:spLocks noChangeArrowheads="1"/>
          </p:cNvSpPr>
          <p:nvPr/>
        </p:nvSpPr>
        <p:spPr bwMode="auto">
          <a:xfrm>
            <a:off x="950913" y="5513388"/>
            <a:ext cx="1279525" cy="47625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Probability Postulates</a:t>
            </a:r>
          </a:p>
        </p:txBody>
      </p:sp>
      <p:sp>
        <p:nvSpPr>
          <p:cNvPr id="6170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1752600"/>
            <a:ext cx="8513762" cy="4532313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1.</a:t>
            </a:r>
            <a:r>
              <a:rPr lang="en-US" sz="2400"/>
              <a:t>  If A is any event in the sample space S, then </a:t>
            </a:r>
          </a:p>
          <a:p>
            <a:pPr marL="533400" indent="-533400" eaLnBrk="1" hangingPunct="1">
              <a:buFont typeface="Monotype Sorts"/>
              <a:buAutoNum type="arabicPeriod"/>
            </a:pPr>
            <a:endParaRPr lang="en-US" sz="2400"/>
          </a:p>
          <a:p>
            <a:pPr marL="533400" indent="-533400" eaLnBrk="1" hangingPunct="1">
              <a:buFont typeface="Monotype Sorts"/>
              <a:buNone/>
            </a:pPr>
            <a:endParaRPr lang="en-US" sz="2400"/>
          </a:p>
          <a:p>
            <a:pPr marL="533400" indent="-533400" eaLnBrk="1" hangingPunct="1">
              <a:buFont typeface="Monotype Sorts"/>
              <a:buNone/>
            </a:pPr>
            <a:r>
              <a:rPr lang="en-US" sz="2400">
                <a:solidFill>
                  <a:schemeClr val="folHlink"/>
                </a:solidFill>
              </a:rPr>
              <a:t>2.</a:t>
            </a:r>
            <a:r>
              <a:rPr lang="en-US" sz="2400"/>
              <a:t>  Let A be an event in S, and let O</a:t>
            </a:r>
            <a:r>
              <a:rPr lang="en-US" sz="2400" baseline="-25000"/>
              <a:t>i</a:t>
            </a:r>
            <a:r>
              <a:rPr lang="en-US" sz="2400"/>
              <a:t> denote the basic outcomes. Then</a:t>
            </a:r>
          </a:p>
          <a:p>
            <a:pPr marL="533400" indent="-533400" eaLnBrk="1" hangingPunct="1">
              <a:buFont typeface="Monotype Sorts"/>
              <a:buNone/>
            </a:pPr>
            <a:endParaRPr lang="en-US" sz="2400"/>
          </a:p>
          <a:p>
            <a:pPr marL="533400" indent="-533400" eaLnBrk="1" hangingPunct="1">
              <a:buFont typeface="Monotype Sorts"/>
              <a:buNone/>
            </a:pPr>
            <a:endParaRPr lang="en-US" sz="800"/>
          </a:p>
          <a:p>
            <a:pPr marL="533400" indent="-533400" eaLnBrk="1" hangingPunct="1">
              <a:buFont typeface="Monotype Sorts"/>
              <a:buNone/>
            </a:pPr>
            <a:r>
              <a:rPr lang="en-US" sz="2400"/>
              <a:t>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800"/>
              <a:t>(the notation means that the summation is over all the basic outcomes in A)</a:t>
            </a:r>
          </a:p>
          <a:p>
            <a:pPr marL="533400" indent="-533400" eaLnBrk="1" hangingPunct="1">
              <a:buFont typeface="Monotype Sorts"/>
              <a:buNone/>
            </a:pPr>
            <a:endParaRPr lang="en-US" sz="1800"/>
          </a:p>
          <a:p>
            <a:pPr marL="533400" indent="-533400" eaLnBrk="1" hangingPunct="1">
              <a:buFont typeface="Monotype Sorts"/>
              <a:buNone/>
            </a:pPr>
            <a:r>
              <a:rPr lang="en-US" sz="2400">
                <a:solidFill>
                  <a:schemeClr val="folHlink"/>
                </a:solidFill>
              </a:rPr>
              <a:t>3.</a:t>
            </a:r>
            <a:r>
              <a:rPr lang="en-US" sz="2400"/>
              <a:t>	P(S) = 1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3365500" y="2295525"/>
          <a:ext cx="1905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774364" imgH="203112" progId="Equation.3">
                  <p:embed/>
                </p:oleObj>
              </mc:Choice>
              <mc:Fallback>
                <p:oleObj name="Equation" r:id="rId3" imgW="774364" imgH="203112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295525"/>
                        <a:ext cx="1905000" cy="5000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3101975" y="3905250"/>
          <a:ext cx="24542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1028254" imgH="342751" progId="Equation.3">
                  <p:embed/>
                </p:oleObj>
              </mc:Choice>
              <mc:Fallback>
                <p:oleObj name="Equation" r:id="rId5" imgW="1028254" imgH="34275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3905250"/>
                        <a:ext cx="2454275" cy="8191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72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D0AF2B60-A7C1-4DC0-B221-2717DA5C5C14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Probability Rules</a:t>
            </a:r>
          </a:p>
        </p:txBody>
      </p:sp>
      <p:sp>
        <p:nvSpPr>
          <p:cNvPr id="7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Complement rule: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Addition rule:</a:t>
            </a:r>
          </a:p>
          <a:p>
            <a:pPr lvl="1" eaLnBrk="1" hangingPunct="1"/>
            <a:r>
              <a:rPr lang="en-US"/>
              <a:t>The probability of the union of two events is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5157788" y="2563813"/>
          <a:ext cx="23987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3" imgW="1282700" imgH="228600" progId="Equation.3">
                  <p:embed/>
                </p:oleObj>
              </mc:Choice>
              <mc:Fallback>
                <p:oleObj name="Equation" r:id="rId3" imgW="12827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2563813"/>
                        <a:ext cx="239871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33"/>
          <p:cNvGraphicFramePr>
            <a:graphicFrameLocks noChangeAspect="1"/>
          </p:cNvGraphicFramePr>
          <p:nvPr/>
        </p:nvGraphicFramePr>
        <p:xfrm>
          <a:off x="2597150" y="2514600"/>
          <a:ext cx="2120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5" imgW="965200" imgH="228600" progId="Equation.3">
                  <p:embed/>
                </p:oleObj>
              </mc:Choice>
              <mc:Fallback>
                <p:oleObj name="Equation" r:id="rId5" imgW="96520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514600"/>
                        <a:ext cx="2120900" cy="50165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1901825" y="5184775"/>
          <a:ext cx="52403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7" imgW="2159000" imgH="203200" progId="Equation.3">
                  <p:embed/>
                </p:oleObj>
              </mc:Choice>
              <mc:Fallback>
                <p:oleObj name="Equation" r:id="rId7" imgW="2159000" imgH="203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5184775"/>
                        <a:ext cx="5240338" cy="4937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5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0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C06804C6-B349-41B5-BBDD-B601AC323077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07" name="TextBox 8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A Probability Table</a:t>
            </a:r>
          </a:p>
        </p:txBody>
      </p:sp>
      <p:graphicFrame>
        <p:nvGraphicFramePr>
          <p:cNvPr id="290935" name="Group 119"/>
          <p:cNvGraphicFramePr>
            <a:graphicFrameLocks noGrp="1"/>
          </p:cNvGraphicFramePr>
          <p:nvPr>
            <p:ph idx="1"/>
          </p:nvPr>
        </p:nvGraphicFramePr>
        <p:xfrm>
          <a:off x="1349375" y="2989263"/>
          <a:ext cx="6478588" cy="3073400"/>
        </p:xfrm>
        <a:graphic>
          <a:graphicData uri="http://schemas.openxmlformats.org/drawingml/2006/table">
            <a:tbl>
              <a:tblPr/>
              <a:tblGrid>
                <a:gridCol w="139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04" name="Object 112"/>
          <p:cNvGraphicFramePr>
            <a:graphicFrameLocks noChangeAspect="1"/>
          </p:cNvGraphicFramePr>
          <p:nvPr/>
        </p:nvGraphicFramePr>
        <p:xfrm>
          <a:off x="1901825" y="4732338"/>
          <a:ext cx="323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3" imgW="164957" imgH="190335" progId="Equation.3">
                  <p:embed/>
                </p:oleObj>
              </mc:Choice>
              <mc:Fallback>
                <p:oleObj name="Equation" r:id="rId3" imgW="164957" imgH="190335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732338"/>
                        <a:ext cx="3238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5" name="Object 113"/>
          <p:cNvGraphicFramePr>
            <a:graphicFrameLocks noChangeAspect="1"/>
          </p:cNvGraphicFramePr>
          <p:nvPr/>
        </p:nvGraphicFramePr>
        <p:xfrm>
          <a:off x="5192713" y="3233738"/>
          <a:ext cx="323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5" imgW="164957" imgH="190335" progId="Equation.3">
                  <p:embed/>
                </p:oleObj>
              </mc:Choice>
              <mc:Fallback>
                <p:oleObj name="Equation" r:id="rId5" imgW="164957" imgH="190335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3233738"/>
                        <a:ext cx="3238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6" name="Object 114"/>
          <p:cNvGraphicFramePr>
            <a:graphicFrameLocks noChangeAspect="1"/>
          </p:cNvGraphicFramePr>
          <p:nvPr/>
        </p:nvGraphicFramePr>
        <p:xfrm>
          <a:off x="4791075" y="3927475"/>
          <a:ext cx="1219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Equation" r:id="rId7" imgW="622030" imgH="228501" progId="Equation.3">
                  <p:embed/>
                </p:oleObj>
              </mc:Choice>
              <mc:Fallback>
                <p:oleObj name="Equation" r:id="rId7" imgW="622030" imgH="228501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3927475"/>
                        <a:ext cx="12192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7" name="Object 115"/>
          <p:cNvGraphicFramePr>
            <a:graphicFrameLocks noChangeAspect="1"/>
          </p:cNvGraphicFramePr>
          <p:nvPr/>
        </p:nvGraphicFramePr>
        <p:xfrm>
          <a:off x="4791075" y="4695825"/>
          <a:ext cx="1219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Equation" r:id="rId9" imgW="622030" imgH="228501" progId="Equation.3">
                  <p:embed/>
                </p:oleObj>
              </mc:Choice>
              <mc:Fallback>
                <p:oleObj name="Equation" r:id="rId9" imgW="622030" imgH="228501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4695825"/>
                        <a:ext cx="12192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8" name="Object 116"/>
          <p:cNvGraphicFramePr>
            <a:graphicFrameLocks noChangeAspect="1"/>
          </p:cNvGraphicFramePr>
          <p:nvPr/>
        </p:nvGraphicFramePr>
        <p:xfrm>
          <a:off x="3059113" y="4695825"/>
          <a:ext cx="1169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Equation" r:id="rId11" imgW="596900" imgH="228600" progId="Equation.3">
                  <p:embed/>
                </p:oleObj>
              </mc:Choice>
              <mc:Fallback>
                <p:oleObj name="Equation" r:id="rId11" imgW="596900" imgH="228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95825"/>
                        <a:ext cx="116998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9" name="Object 117"/>
          <p:cNvGraphicFramePr>
            <a:graphicFrameLocks noChangeAspect="1"/>
          </p:cNvGraphicFramePr>
          <p:nvPr/>
        </p:nvGraphicFramePr>
        <p:xfrm>
          <a:off x="6642100" y="3952875"/>
          <a:ext cx="6715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13" imgW="342751" imgH="203112" progId="Equation.3">
                  <p:embed/>
                </p:oleObj>
              </mc:Choice>
              <mc:Fallback>
                <p:oleObj name="Equation" r:id="rId13" imgW="342751" imgH="203112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3952875"/>
                        <a:ext cx="6715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0" name="Object 118"/>
          <p:cNvGraphicFramePr>
            <a:graphicFrameLocks noChangeAspect="1"/>
          </p:cNvGraphicFramePr>
          <p:nvPr/>
        </p:nvGraphicFramePr>
        <p:xfrm>
          <a:off x="3071813" y="3963988"/>
          <a:ext cx="11699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Equation" r:id="rId15" imgW="596641" imgH="203112" progId="Equation.3">
                  <p:embed/>
                </p:oleObj>
              </mc:Choice>
              <mc:Fallback>
                <p:oleObj name="Equation" r:id="rId15" imgW="596641" imgH="203112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963988"/>
                        <a:ext cx="11699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1" name="Object 119"/>
          <p:cNvGraphicFramePr>
            <a:graphicFrameLocks noChangeAspect="1"/>
          </p:cNvGraphicFramePr>
          <p:nvPr/>
        </p:nvGraphicFramePr>
        <p:xfrm>
          <a:off x="6656388" y="4695825"/>
          <a:ext cx="671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17" imgW="342751" imgH="228501" progId="Equation.3">
                  <p:embed/>
                </p:oleObj>
              </mc:Choice>
              <mc:Fallback>
                <p:oleObj name="Equation" r:id="rId17" imgW="342751" imgH="228501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4695825"/>
                        <a:ext cx="6715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2" name="Object 120"/>
          <p:cNvGraphicFramePr>
            <a:graphicFrameLocks noChangeAspect="1"/>
          </p:cNvGraphicFramePr>
          <p:nvPr/>
        </p:nvGraphicFramePr>
        <p:xfrm>
          <a:off x="5053013" y="5427663"/>
          <a:ext cx="695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19" imgW="355446" imgH="228501" progId="Equation.3">
                  <p:embed/>
                </p:oleObj>
              </mc:Choice>
              <mc:Fallback>
                <p:oleObj name="Equation" r:id="rId19" imgW="355446" imgH="228501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5427663"/>
                        <a:ext cx="6953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3" name="Object 121"/>
          <p:cNvGraphicFramePr>
            <a:graphicFrameLocks noChangeAspect="1"/>
          </p:cNvGraphicFramePr>
          <p:nvPr/>
        </p:nvGraphicFramePr>
        <p:xfrm>
          <a:off x="3308350" y="5487988"/>
          <a:ext cx="6715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21" imgW="342751" imgH="203112" progId="Equation.3">
                  <p:embed/>
                </p:oleObj>
              </mc:Choice>
              <mc:Fallback>
                <p:oleObj name="Equation" r:id="rId21" imgW="342751" imgH="203112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487988"/>
                        <a:ext cx="67151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" name="Object 122"/>
          <p:cNvGraphicFramePr>
            <a:graphicFrameLocks noChangeAspect="1"/>
          </p:cNvGraphicFramePr>
          <p:nvPr/>
        </p:nvGraphicFramePr>
        <p:xfrm>
          <a:off x="6399213" y="5487988"/>
          <a:ext cx="13684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23" imgW="698197" imgH="203112" progId="Equation.3">
                  <p:embed/>
                </p:oleObj>
              </mc:Choice>
              <mc:Fallback>
                <p:oleObj name="Equation" r:id="rId23" imgW="698197" imgH="203112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5487988"/>
                        <a:ext cx="13684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3" name="Text Box 116"/>
          <p:cNvSpPr txBox="1">
            <a:spLocks noChangeArrowheads="1"/>
          </p:cNvSpPr>
          <p:nvPr/>
        </p:nvSpPr>
        <p:spPr bwMode="auto">
          <a:xfrm>
            <a:off x="1133475" y="1746250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Probabilities and joint probabilities for two events A and B are summarized in this table:</a:t>
            </a:r>
          </a:p>
        </p:txBody>
      </p:sp>
      <p:sp>
        <p:nvSpPr>
          <p:cNvPr id="8344" name="Footer Placeholder 4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345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D815BC8F-B636-4E6C-A086-5D6A43CC1285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/>
              <a:t>Addition Rule Example</a:t>
            </a:r>
          </a:p>
        </p:txBody>
      </p:sp>
      <p:sp>
        <p:nvSpPr>
          <p:cNvPr id="9230" name="AutoShape 39"/>
          <p:cNvSpPr>
            <a:spLocks noChangeArrowheads="1"/>
          </p:cNvSpPr>
          <p:nvPr/>
        </p:nvSpPr>
        <p:spPr bwMode="auto">
          <a:xfrm rot="-2742492">
            <a:off x="5976144" y="5072856"/>
            <a:ext cx="685800" cy="151288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AutoShape 40"/>
          <p:cNvSpPr>
            <a:spLocks noChangeArrowheads="1"/>
          </p:cNvSpPr>
          <p:nvPr/>
        </p:nvSpPr>
        <p:spPr bwMode="auto">
          <a:xfrm rot="-2742492">
            <a:off x="6052344" y="49966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AutoShape 41"/>
          <p:cNvSpPr>
            <a:spLocks noChangeArrowheads="1"/>
          </p:cNvSpPr>
          <p:nvPr/>
        </p:nvSpPr>
        <p:spPr bwMode="auto">
          <a:xfrm rot="-2742492">
            <a:off x="6128544" y="49204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AutoShape 42"/>
          <p:cNvSpPr>
            <a:spLocks noChangeArrowheads="1"/>
          </p:cNvSpPr>
          <p:nvPr/>
        </p:nvSpPr>
        <p:spPr bwMode="auto">
          <a:xfrm rot="-2742492">
            <a:off x="6128544" y="49204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AutoShape 43"/>
          <p:cNvSpPr>
            <a:spLocks noChangeArrowheads="1"/>
          </p:cNvSpPr>
          <p:nvPr/>
        </p:nvSpPr>
        <p:spPr bwMode="auto">
          <a:xfrm rot="-2742492">
            <a:off x="6204744" y="48442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4495800"/>
          <a:ext cx="2679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Clip" r:id="rId3" imgW="3822700" imgH="2746375" progId="">
                  <p:embed/>
                </p:oleObj>
              </mc:Choice>
              <mc:Fallback>
                <p:oleObj name="Clip" r:id="rId3" imgW="3822700" imgH="2746375" progId="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95800"/>
                        <a:ext cx="26797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45"/>
          <p:cNvSpPr txBox="1">
            <a:spLocks noChangeArrowheads="1"/>
          </p:cNvSpPr>
          <p:nvPr/>
        </p:nvSpPr>
        <p:spPr bwMode="auto">
          <a:xfrm>
            <a:off x="914400" y="1819275"/>
            <a:ext cx="73882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a standard deck of 52 cards, with four suits:  			</a:t>
            </a:r>
            <a:r>
              <a:rPr lang="en-US" sz="3200">
                <a:solidFill>
                  <a:schemeClr val="hlink"/>
                </a:solidFill>
              </a:rPr>
              <a:t>♥ </a:t>
            </a:r>
            <a:r>
              <a:rPr lang="en-US" sz="3200"/>
              <a:t>♣ </a:t>
            </a:r>
            <a:r>
              <a:rPr lang="en-US" sz="3200">
                <a:solidFill>
                  <a:schemeClr val="hlink"/>
                </a:solidFill>
              </a:rPr>
              <a:t>♦ </a:t>
            </a:r>
            <a:r>
              <a:rPr lang="en-US" sz="3200"/>
              <a:t>♠</a:t>
            </a:r>
          </a:p>
          <a:p>
            <a:pPr>
              <a:spcBef>
                <a:spcPct val="50000"/>
              </a:spcBef>
            </a:pPr>
            <a:r>
              <a:rPr lang="en-US" sz="3200"/>
              <a:t>Let event A = card is an Ace</a:t>
            </a:r>
          </a:p>
          <a:p>
            <a:pPr>
              <a:spcBef>
                <a:spcPct val="50000"/>
              </a:spcBef>
            </a:pPr>
            <a:r>
              <a:rPr lang="en-US" sz="3200"/>
              <a:t>Let event B = card is from a red suit</a:t>
            </a:r>
          </a:p>
        </p:txBody>
      </p:sp>
      <p:sp>
        <p:nvSpPr>
          <p:cNvPr id="9236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37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7A59098C-C402-4E02-A6C0-B6DFB62ABC7C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6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418388" cy="990600"/>
          </a:xfrm>
        </p:spPr>
        <p:txBody>
          <a:bodyPr/>
          <a:lstStyle/>
          <a:p>
            <a:pPr eaLnBrk="1" hangingPunct="1"/>
            <a:r>
              <a:rPr lang="en-US"/>
              <a:t>Addition Rule Example</a:t>
            </a: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505200" y="3352800"/>
            <a:ext cx="25146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752600" y="3352800"/>
            <a:ext cx="1752600" cy="1981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3810000" y="4191000"/>
            <a:ext cx="685800" cy="12192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3810000" y="4267200"/>
            <a:ext cx="1981200" cy="609600"/>
          </a:xfrm>
          <a:prstGeom prst="ellipse">
            <a:avLst/>
          </a:prstGeom>
          <a:noFill/>
          <a:ln w="25400" algn="ctr">
            <a:solidFill>
              <a:srgbClr val="04E05D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26" name="Line 7"/>
          <p:cNvSpPr>
            <a:spLocks noChangeShapeType="1"/>
          </p:cNvSpPr>
          <p:nvPr/>
        </p:nvSpPr>
        <p:spPr bwMode="auto">
          <a:xfrm>
            <a:off x="3505200" y="2971800"/>
            <a:ext cx="457200" cy="1295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56327" name="Line 8"/>
          <p:cNvSpPr>
            <a:spLocks noChangeShapeType="1"/>
          </p:cNvSpPr>
          <p:nvPr/>
        </p:nvSpPr>
        <p:spPr bwMode="auto">
          <a:xfrm>
            <a:off x="4495800" y="2971800"/>
            <a:ext cx="152400" cy="1295400"/>
          </a:xfrm>
          <a:prstGeom prst="line">
            <a:avLst/>
          </a:prstGeom>
          <a:noFill/>
          <a:ln w="19050">
            <a:solidFill>
              <a:srgbClr val="04E05D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838200" y="1908175"/>
            <a:ext cx="7620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P(</a:t>
            </a:r>
            <a:r>
              <a:rPr lang="en-US">
                <a:solidFill>
                  <a:srgbClr val="FF0066"/>
                </a:solidFill>
              </a:rPr>
              <a:t>Red </a:t>
            </a:r>
            <a:r>
              <a:rPr lang="en-US" sz="2000"/>
              <a:t>U</a:t>
            </a:r>
            <a:r>
              <a:rPr lang="en-US"/>
              <a:t> 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 = P(</a:t>
            </a:r>
            <a:r>
              <a:rPr lang="en-US">
                <a:solidFill>
                  <a:srgbClr val="FF0066"/>
                </a:solidFill>
              </a:rPr>
              <a:t>Red</a:t>
            </a:r>
            <a:r>
              <a:rPr lang="en-US"/>
              <a:t>) + P(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 - P(</a:t>
            </a:r>
            <a:r>
              <a:rPr lang="en-US">
                <a:solidFill>
                  <a:schemeClr val="hlink"/>
                </a:solidFill>
              </a:rPr>
              <a:t>Red</a:t>
            </a:r>
            <a:r>
              <a:rPr lang="en-US">
                <a:solidFill>
                  <a:srgbClr val="F8F8F8"/>
                </a:solidFill>
              </a:rPr>
              <a:t> </a:t>
            </a:r>
            <a:r>
              <a:rPr lang="en-US" sz="2000"/>
              <a:t>∩</a:t>
            </a:r>
            <a:r>
              <a:rPr lang="en-US"/>
              <a:t> </a:t>
            </a:r>
            <a:r>
              <a:rPr lang="en-US">
                <a:solidFill>
                  <a:srgbClr val="00CC00"/>
                </a:solidFill>
              </a:rPr>
              <a:t>Ace)</a:t>
            </a:r>
            <a:endParaRPr lang="en-US"/>
          </a:p>
        </p:txBody>
      </p:sp>
      <p:sp>
        <p:nvSpPr>
          <p:cNvPr id="56329" name="Rectangle 10"/>
          <p:cNvSpPr>
            <a:spLocks noChangeArrowheads="1"/>
          </p:cNvSpPr>
          <p:nvPr/>
        </p:nvSpPr>
        <p:spPr bwMode="auto">
          <a:xfrm>
            <a:off x="914400" y="2590800"/>
            <a:ext cx="6705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                     = </a:t>
            </a:r>
            <a:r>
              <a:rPr lang="en-US">
                <a:solidFill>
                  <a:schemeClr val="hlink"/>
                </a:solidFill>
              </a:rPr>
              <a:t>26</a:t>
            </a:r>
            <a:r>
              <a:rPr lang="en-US"/>
              <a:t>/52 + </a:t>
            </a:r>
            <a:r>
              <a:rPr lang="en-US">
                <a:solidFill>
                  <a:srgbClr val="00CC00"/>
                </a:solidFill>
              </a:rPr>
              <a:t>4</a:t>
            </a:r>
            <a:r>
              <a:rPr lang="en-US"/>
              <a:t>/52 -  </a:t>
            </a:r>
            <a:r>
              <a:rPr lang="en-US">
                <a:solidFill>
                  <a:schemeClr val="folHlink"/>
                </a:solidFill>
              </a:rPr>
              <a:t>2</a:t>
            </a:r>
            <a:r>
              <a:rPr lang="en-US"/>
              <a:t>/52  =  28/52</a:t>
            </a:r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7315200" y="2971800"/>
            <a:ext cx="1601788" cy="101282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Don’t count the two red aces twice!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 flipH="1">
            <a:off x="4191000" y="3048000"/>
            <a:ext cx="1143000" cy="1371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56332" name="Rectangle 13"/>
          <p:cNvSpPr>
            <a:spLocks noChangeArrowheads="1"/>
          </p:cNvSpPr>
          <p:nvPr/>
        </p:nvSpPr>
        <p:spPr bwMode="auto">
          <a:xfrm>
            <a:off x="4800600" y="3810000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Black</a:t>
            </a:r>
          </a:p>
        </p:txBody>
      </p:sp>
      <p:sp>
        <p:nvSpPr>
          <p:cNvPr id="56333" name="Rectangle 14"/>
          <p:cNvSpPr>
            <a:spLocks noChangeArrowheads="1"/>
          </p:cNvSpPr>
          <p:nvPr/>
        </p:nvSpPr>
        <p:spPr bwMode="auto">
          <a:xfrm>
            <a:off x="4724400" y="48006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Rectangle 15"/>
          <p:cNvSpPr>
            <a:spLocks noChangeArrowheads="1"/>
          </p:cNvSpPr>
          <p:nvPr/>
        </p:nvSpPr>
        <p:spPr bwMode="auto">
          <a:xfrm>
            <a:off x="4191000" y="3352800"/>
            <a:ext cx="10763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Color</a:t>
            </a:r>
          </a:p>
        </p:txBody>
      </p:sp>
      <p:sp>
        <p:nvSpPr>
          <p:cNvPr id="56335" name="Rectangle 16"/>
          <p:cNvSpPr>
            <a:spLocks noChangeArrowheads="1"/>
          </p:cNvSpPr>
          <p:nvPr/>
        </p:nvSpPr>
        <p:spPr bwMode="auto">
          <a:xfrm>
            <a:off x="2133600" y="3657600"/>
            <a:ext cx="9810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Type</a:t>
            </a:r>
          </a:p>
        </p:txBody>
      </p:sp>
      <p:sp>
        <p:nvSpPr>
          <p:cNvPr id="56336" name="Rectangle 17"/>
          <p:cNvSpPr>
            <a:spLocks noChangeArrowheads="1"/>
          </p:cNvSpPr>
          <p:nvPr/>
        </p:nvSpPr>
        <p:spPr bwMode="auto">
          <a:xfrm>
            <a:off x="3733800" y="3810000"/>
            <a:ext cx="757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Red</a:t>
            </a:r>
          </a:p>
        </p:txBody>
      </p:sp>
      <p:sp>
        <p:nvSpPr>
          <p:cNvPr id="56337" name="Rectangle 18"/>
          <p:cNvSpPr>
            <a:spLocks noChangeArrowheads="1"/>
          </p:cNvSpPr>
          <p:nvPr/>
        </p:nvSpPr>
        <p:spPr bwMode="auto">
          <a:xfrm>
            <a:off x="5986463" y="36909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56338" name="Rectangle 19"/>
          <p:cNvSpPr>
            <a:spLocks noChangeArrowheads="1"/>
          </p:cNvSpPr>
          <p:nvPr/>
        </p:nvSpPr>
        <p:spPr bwMode="auto">
          <a:xfrm>
            <a:off x="1806575" y="4302125"/>
            <a:ext cx="8096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Ace</a:t>
            </a:r>
          </a:p>
        </p:txBody>
      </p:sp>
      <p:sp>
        <p:nvSpPr>
          <p:cNvPr id="56339" name="Rectangle 20"/>
          <p:cNvSpPr>
            <a:spLocks noChangeArrowheads="1"/>
          </p:cNvSpPr>
          <p:nvPr/>
        </p:nvSpPr>
        <p:spPr bwMode="auto">
          <a:xfrm>
            <a:off x="3946525" y="42910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6340" name="Rectangle 21"/>
          <p:cNvSpPr>
            <a:spLocks noChangeArrowheads="1"/>
          </p:cNvSpPr>
          <p:nvPr/>
        </p:nvSpPr>
        <p:spPr bwMode="auto">
          <a:xfrm>
            <a:off x="4760913" y="42735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Rectangle 22"/>
          <p:cNvSpPr>
            <a:spLocks noChangeArrowheads="1"/>
          </p:cNvSpPr>
          <p:nvPr/>
        </p:nvSpPr>
        <p:spPr bwMode="auto">
          <a:xfrm>
            <a:off x="5176838" y="42910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</a:t>
            </a:r>
          </a:p>
        </p:txBody>
      </p:sp>
      <p:sp>
        <p:nvSpPr>
          <p:cNvPr id="56342" name="Rectangle 23"/>
          <p:cNvSpPr>
            <a:spLocks noChangeArrowheads="1"/>
          </p:cNvSpPr>
          <p:nvPr/>
        </p:nvSpPr>
        <p:spPr bwMode="auto">
          <a:xfrm>
            <a:off x="6323013" y="42910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</a:t>
            </a:r>
          </a:p>
        </p:txBody>
      </p:sp>
      <p:sp>
        <p:nvSpPr>
          <p:cNvPr id="56343" name="Rectangle 24"/>
          <p:cNvSpPr>
            <a:spLocks noChangeArrowheads="1"/>
          </p:cNvSpPr>
          <p:nvPr/>
        </p:nvSpPr>
        <p:spPr bwMode="auto">
          <a:xfrm>
            <a:off x="1806575" y="4859338"/>
            <a:ext cx="15906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Non-Ace</a:t>
            </a:r>
          </a:p>
        </p:txBody>
      </p:sp>
      <p:sp>
        <p:nvSpPr>
          <p:cNvPr id="56344" name="Rectangle 25"/>
          <p:cNvSpPr>
            <a:spLocks noChangeArrowheads="1"/>
          </p:cNvSpPr>
          <p:nvPr/>
        </p:nvSpPr>
        <p:spPr bwMode="auto">
          <a:xfrm>
            <a:off x="3849688" y="48482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56345" name="Rectangle 26"/>
          <p:cNvSpPr>
            <a:spLocks noChangeArrowheads="1"/>
          </p:cNvSpPr>
          <p:nvPr/>
        </p:nvSpPr>
        <p:spPr bwMode="auto">
          <a:xfrm>
            <a:off x="5080000" y="48482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56346" name="Rectangle 27"/>
          <p:cNvSpPr>
            <a:spLocks noChangeArrowheads="1"/>
          </p:cNvSpPr>
          <p:nvPr/>
        </p:nvSpPr>
        <p:spPr bwMode="auto">
          <a:xfrm>
            <a:off x="6227763" y="48482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48</a:t>
            </a:r>
          </a:p>
        </p:txBody>
      </p:sp>
      <p:sp>
        <p:nvSpPr>
          <p:cNvPr id="56347" name="Rectangle 28"/>
          <p:cNvSpPr>
            <a:spLocks noChangeArrowheads="1"/>
          </p:cNvSpPr>
          <p:nvPr/>
        </p:nvSpPr>
        <p:spPr bwMode="auto">
          <a:xfrm>
            <a:off x="1806575" y="54181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56348" name="Rectangle 29"/>
          <p:cNvSpPr>
            <a:spLocks noChangeArrowheads="1"/>
          </p:cNvSpPr>
          <p:nvPr/>
        </p:nvSpPr>
        <p:spPr bwMode="auto">
          <a:xfrm>
            <a:off x="3849688" y="54070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56349" name="Rectangle 30"/>
          <p:cNvSpPr>
            <a:spLocks noChangeArrowheads="1"/>
          </p:cNvSpPr>
          <p:nvPr/>
        </p:nvSpPr>
        <p:spPr bwMode="auto">
          <a:xfrm>
            <a:off x="5080000" y="54070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56350" name="Rectangle 31"/>
          <p:cNvSpPr>
            <a:spLocks noChangeArrowheads="1"/>
          </p:cNvSpPr>
          <p:nvPr/>
        </p:nvSpPr>
        <p:spPr bwMode="auto">
          <a:xfrm>
            <a:off x="6227763" y="54070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52</a:t>
            </a:r>
          </a:p>
        </p:txBody>
      </p:sp>
      <p:sp>
        <p:nvSpPr>
          <p:cNvPr id="56351" name="Line 32"/>
          <p:cNvSpPr>
            <a:spLocks noChangeShapeType="1"/>
          </p:cNvSpPr>
          <p:nvPr/>
        </p:nvSpPr>
        <p:spPr bwMode="auto">
          <a:xfrm>
            <a:off x="4724400" y="38100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2" name="Line 33"/>
          <p:cNvSpPr>
            <a:spLocks noChangeShapeType="1"/>
          </p:cNvSpPr>
          <p:nvPr/>
        </p:nvSpPr>
        <p:spPr bwMode="auto">
          <a:xfrm>
            <a:off x="1752600" y="42672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3" name="Line 34"/>
          <p:cNvSpPr>
            <a:spLocks noChangeShapeType="1"/>
          </p:cNvSpPr>
          <p:nvPr/>
        </p:nvSpPr>
        <p:spPr bwMode="auto">
          <a:xfrm>
            <a:off x="6019800" y="3378200"/>
            <a:ext cx="0" cy="254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4" name="Line 35"/>
          <p:cNvSpPr>
            <a:spLocks noChangeShapeType="1"/>
          </p:cNvSpPr>
          <p:nvPr/>
        </p:nvSpPr>
        <p:spPr bwMode="auto">
          <a:xfrm>
            <a:off x="3505200" y="3810000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56355" name="Line 36"/>
          <p:cNvSpPr>
            <a:spLocks noChangeShapeType="1"/>
          </p:cNvSpPr>
          <p:nvPr/>
        </p:nvSpPr>
        <p:spPr bwMode="auto">
          <a:xfrm>
            <a:off x="3505200" y="33528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56356" name="Line 37"/>
          <p:cNvSpPr>
            <a:spLocks noChangeShapeType="1"/>
          </p:cNvSpPr>
          <p:nvPr/>
        </p:nvSpPr>
        <p:spPr bwMode="auto">
          <a:xfrm>
            <a:off x="1752600" y="53340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7" name="Line 38"/>
          <p:cNvSpPr>
            <a:spLocks noChangeShapeType="1"/>
          </p:cNvSpPr>
          <p:nvPr/>
        </p:nvSpPr>
        <p:spPr bwMode="auto">
          <a:xfrm>
            <a:off x="1752600" y="48006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56358" name="Rectangle 39"/>
          <p:cNvSpPr>
            <a:spLocks noChangeArrowheads="1"/>
          </p:cNvSpPr>
          <p:nvPr/>
        </p:nvSpPr>
        <p:spPr bwMode="auto">
          <a:xfrm>
            <a:off x="1752600" y="3352800"/>
            <a:ext cx="5334000" cy="2590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Oval 40"/>
          <p:cNvSpPr>
            <a:spLocks noChangeArrowheads="1"/>
          </p:cNvSpPr>
          <p:nvPr/>
        </p:nvSpPr>
        <p:spPr bwMode="auto">
          <a:xfrm>
            <a:off x="3810000" y="54102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60" name="Rectangle 41"/>
          <p:cNvSpPr>
            <a:spLocks noChangeArrowheads="1"/>
          </p:cNvSpPr>
          <p:nvPr/>
        </p:nvSpPr>
        <p:spPr bwMode="auto">
          <a:xfrm>
            <a:off x="5257800" y="2590800"/>
            <a:ext cx="762000" cy="457200"/>
          </a:xfrm>
          <a:prstGeom prst="rect">
            <a:avLst/>
          </a:prstGeom>
          <a:noFill/>
          <a:ln w="19050" algn="ctr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61" name="Rectangle 42"/>
          <p:cNvSpPr>
            <a:spLocks noChangeArrowheads="1"/>
          </p:cNvSpPr>
          <p:nvPr/>
        </p:nvSpPr>
        <p:spPr bwMode="auto">
          <a:xfrm>
            <a:off x="3505200" y="3352800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56362" name="Line 43"/>
          <p:cNvSpPr>
            <a:spLocks noChangeShapeType="1"/>
          </p:cNvSpPr>
          <p:nvPr/>
        </p:nvSpPr>
        <p:spPr bwMode="auto">
          <a:xfrm flipH="1" flipV="1">
            <a:off x="6019800" y="2971800"/>
            <a:ext cx="12954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63" name="Text Box 4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56364" name="Footer Placeholder 5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6365" name="Slide Number Placeholder 4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FE682624-8FF9-4287-B92E-61AAE7B202E4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ctangle 1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/>
              <a:t>Conditional Probability</a:t>
            </a:r>
          </a:p>
        </p:txBody>
      </p:sp>
      <p:sp>
        <p:nvSpPr>
          <p:cNvPr id="1026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532313"/>
          </a:xfrm>
        </p:spPr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conditional probability </a:t>
            </a:r>
            <a:r>
              <a:rPr lang="en-US"/>
              <a:t>is the probability of one event, given that another event has occurred: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1698625" y="2890838"/>
          <a:ext cx="301148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1270000" imgH="419100" progId="Equation.3">
                  <p:embed/>
                </p:oleObj>
              </mc:Choice>
              <mc:Fallback>
                <p:oleObj name="Equation" r:id="rId3" imgW="1270000" imgH="419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890838"/>
                        <a:ext cx="3011488" cy="99536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1681163" y="4516438"/>
          <a:ext cx="30099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1270000" imgH="419100" progId="Equation.3">
                  <p:embed/>
                </p:oleObj>
              </mc:Choice>
              <mc:Fallback>
                <p:oleObj name="Equation" r:id="rId5" imgW="1270000" imgH="4191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516438"/>
                        <a:ext cx="3009900" cy="99536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7"/>
          <p:cNvSpPr txBox="1">
            <a:spLocks noChangeArrowheads="1"/>
          </p:cNvSpPr>
          <p:nvPr/>
        </p:nvSpPr>
        <p:spPr bwMode="auto">
          <a:xfrm>
            <a:off x="5919788" y="2771775"/>
            <a:ext cx="2514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conditional probability of A given that B has occurred</a:t>
            </a:r>
          </a:p>
        </p:txBody>
      </p:sp>
      <p:sp>
        <p:nvSpPr>
          <p:cNvPr id="10267" name="AutoShape 8"/>
          <p:cNvSpPr>
            <a:spLocks noChangeArrowheads="1"/>
          </p:cNvSpPr>
          <p:nvPr/>
        </p:nvSpPr>
        <p:spPr bwMode="auto">
          <a:xfrm>
            <a:off x="5081588" y="3348038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Text Box 9"/>
          <p:cNvSpPr txBox="1">
            <a:spLocks noChangeArrowheads="1"/>
          </p:cNvSpPr>
          <p:nvPr/>
        </p:nvSpPr>
        <p:spPr bwMode="auto">
          <a:xfrm>
            <a:off x="5919788" y="4514850"/>
            <a:ext cx="2514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conditional probability of B given that A has occurred</a:t>
            </a:r>
          </a:p>
        </p:txBody>
      </p:sp>
      <p:sp>
        <p:nvSpPr>
          <p:cNvPr id="10269" name="AutoShape 10"/>
          <p:cNvSpPr>
            <a:spLocks noChangeArrowheads="1"/>
          </p:cNvSpPr>
          <p:nvPr/>
        </p:nvSpPr>
        <p:spPr bwMode="auto">
          <a:xfrm>
            <a:off x="5081588" y="48958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ooter Placeholder 1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71" name="Slide Number Placeholder 1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B41CDB46-09E7-4BCD-94D8-C56E886FFC60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title"/>
          </p:nvPr>
        </p:nvSpPr>
        <p:spPr>
          <a:xfrm>
            <a:off x="1279525" y="430213"/>
            <a:ext cx="7620000" cy="762000"/>
          </a:xfrm>
        </p:spPr>
        <p:txBody>
          <a:bodyPr/>
          <a:lstStyle/>
          <a:p>
            <a:pPr defTabSz="914400" eaLnBrk="1" hangingPunct="1"/>
            <a:r>
              <a:rPr lang="en-US"/>
              <a:t>Conditional Probability Example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3581400"/>
            <a:ext cx="80772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rgbClr val="0000FF"/>
                </a:solidFill>
              </a:rPr>
              <a:t>What is the probability that a car has a CD player, given that it has AC 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		i.e., we want to find   </a:t>
            </a:r>
            <a:r>
              <a:rPr lang="en-US">
                <a:solidFill>
                  <a:srgbClr val="0000FF"/>
                </a:solidFill>
              </a:rPr>
              <a:t>P(CD | AC)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685800" y="1828800"/>
            <a:ext cx="8077200" cy="1295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Of the cars on a used car lot, 70% have air conditioning (AC) and 40% have a CD player (CD).  20% of the cars have both.</a:t>
            </a:r>
          </a:p>
        </p:txBody>
      </p:sp>
      <p:sp>
        <p:nvSpPr>
          <p:cNvPr id="5939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39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8E0C89D2-DED8-45C0-A812-280E27B46375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5"/>
          <p:cNvSpPr>
            <a:spLocks noGrp="1" noChangeArrowheads="1"/>
          </p:cNvSpPr>
          <p:nvPr>
            <p:ph type="title"/>
          </p:nvPr>
        </p:nvSpPr>
        <p:spPr>
          <a:xfrm>
            <a:off x="1304925" y="430213"/>
            <a:ext cx="7620000" cy="762000"/>
          </a:xfrm>
        </p:spPr>
        <p:txBody>
          <a:bodyPr/>
          <a:lstStyle/>
          <a:p>
            <a:pPr defTabSz="914400" eaLnBrk="1" hangingPunct="1"/>
            <a:r>
              <a:rPr lang="en-US"/>
              <a:t>Conditional Probability Example</a:t>
            </a:r>
          </a:p>
        </p:txBody>
      </p:sp>
      <p:sp>
        <p:nvSpPr>
          <p:cNvPr id="11278" name="Rectangle 2"/>
          <p:cNvSpPr>
            <a:spLocks noChangeArrowheads="1"/>
          </p:cNvSpPr>
          <p:nvPr/>
        </p:nvSpPr>
        <p:spPr bwMode="auto">
          <a:xfrm>
            <a:off x="3581400" y="3200400"/>
            <a:ext cx="2514600" cy="1066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1279" name="Rectangle 3"/>
          <p:cNvSpPr>
            <a:spLocks noChangeArrowheads="1"/>
          </p:cNvSpPr>
          <p:nvPr/>
        </p:nvSpPr>
        <p:spPr bwMode="auto">
          <a:xfrm>
            <a:off x="3581400" y="2743200"/>
            <a:ext cx="3581400" cy="4572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1280" name="Rectangle 4"/>
          <p:cNvSpPr>
            <a:spLocks noChangeArrowheads="1"/>
          </p:cNvSpPr>
          <p:nvPr/>
        </p:nvSpPr>
        <p:spPr bwMode="auto">
          <a:xfrm>
            <a:off x="1828800" y="3200400"/>
            <a:ext cx="1752600" cy="16764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1281" name="Rectangle 6"/>
          <p:cNvSpPr>
            <a:spLocks noChangeArrowheads="1"/>
          </p:cNvSpPr>
          <p:nvPr/>
        </p:nvSpPr>
        <p:spPr bwMode="auto">
          <a:xfrm>
            <a:off x="4876800" y="2743200"/>
            <a:ext cx="1112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No CD</a:t>
            </a:r>
          </a:p>
        </p:txBody>
      </p:sp>
      <p:sp>
        <p:nvSpPr>
          <p:cNvPr id="11282" name="Rectangle 7"/>
          <p:cNvSpPr>
            <a:spLocks noChangeArrowheads="1"/>
          </p:cNvSpPr>
          <p:nvPr/>
        </p:nvSpPr>
        <p:spPr bwMode="auto">
          <a:xfrm>
            <a:off x="4800600" y="37338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8"/>
          <p:cNvSpPr>
            <a:spLocks noChangeArrowheads="1"/>
          </p:cNvSpPr>
          <p:nvPr/>
        </p:nvSpPr>
        <p:spPr bwMode="auto">
          <a:xfrm>
            <a:off x="3810000" y="2743200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CD</a:t>
            </a:r>
          </a:p>
        </p:txBody>
      </p:sp>
      <p:sp>
        <p:nvSpPr>
          <p:cNvPr id="11284" name="Rectangle 9"/>
          <p:cNvSpPr>
            <a:spLocks noChangeArrowheads="1"/>
          </p:cNvSpPr>
          <p:nvPr/>
        </p:nvSpPr>
        <p:spPr bwMode="auto">
          <a:xfrm>
            <a:off x="6172200" y="2743200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Total</a:t>
            </a:r>
          </a:p>
        </p:txBody>
      </p:sp>
      <p:sp>
        <p:nvSpPr>
          <p:cNvPr id="11285" name="Rectangle 10"/>
          <p:cNvSpPr>
            <a:spLocks noChangeArrowheads="1"/>
          </p:cNvSpPr>
          <p:nvPr/>
        </p:nvSpPr>
        <p:spPr bwMode="auto">
          <a:xfrm>
            <a:off x="1882775" y="3235325"/>
            <a:ext cx="6762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</a:t>
            </a:r>
          </a:p>
        </p:txBody>
      </p:sp>
      <p:sp>
        <p:nvSpPr>
          <p:cNvPr id="11286" name="Rectangle 11"/>
          <p:cNvSpPr>
            <a:spLocks noChangeArrowheads="1"/>
          </p:cNvSpPr>
          <p:nvPr/>
        </p:nvSpPr>
        <p:spPr bwMode="auto">
          <a:xfrm>
            <a:off x="39624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.2</a:t>
            </a:r>
          </a:p>
        </p:txBody>
      </p:sp>
      <p:sp>
        <p:nvSpPr>
          <p:cNvPr id="11287" name="Rectangle 12"/>
          <p:cNvSpPr>
            <a:spLocks noChangeArrowheads="1"/>
          </p:cNvSpPr>
          <p:nvPr/>
        </p:nvSpPr>
        <p:spPr bwMode="auto">
          <a:xfrm>
            <a:off x="4837113" y="32067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13"/>
          <p:cNvSpPr>
            <a:spLocks noChangeArrowheads="1"/>
          </p:cNvSpPr>
          <p:nvPr/>
        </p:nvSpPr>
        <p:spPr bwMode="auto">
          <a:xfrm>
            <a:off x="51816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.5</a:t>
            </a:r>
          </a:p>
        </p:txBody>
      </p:sp>
      <p:sp>
        <p:nvSpPr>
          <p:cNvPr id="11289" name="Rectangle 14"/>
          <p:cNvSpPr>
            <a:spLocks noChangeArrowheads="1"/>
          </p:cNvSpPr>
          <p:nvPr/>
        </p:nvSpPr>
        <p:spPr bwMode="auto">
          <a:xfrm>
            <a:off x="6400800" y="3200400"/>
            <a:ext cx="471488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rgbClr val="0000FF"/>
                </a:solidFill>
              </a:rPr>
              <a:t>.7</a:t>
            </a:r>
          </a:p>
        </p:txBody>
      </p:sp>
      <p:sp>
        <p:nvSpPr>
          <p:cNvPr id="11290" name="Rectangle 15"/>
          <p:cNvSpPr>
            <a:spLocks noChangeArrowheads="1"/>
          </p:cNvSpPr>
          <p:nvPr/>
        </p:nvSpPr>
        <p:spPr bwMode="auto">
          <a:xfrm>
            <a:off x="1882775" y="3792538"/>
            <a:ext cx="12287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 AC</a:t>
            </a:r>
          </a:p>
        </p:txBody>
      </p:sp>
      <p:sp>
        <p:nvSpPr>
          <p:cNvPr id="11291" name="Rectangle 16"/>
          <p:cNvSpPr>
            <a:spLocks noChangeArrowheads="1"/>
          </p:cNvSpPr>
          <p:nvPr/>
        </p:nvSpPr>
        <p:spPr bwMode="auto">
          <a:xfrm>
            <a:off x="3925888" y="37814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11292" name="Rectangle 17"/>
          <p:cNvSpPr>
            <a:spLocks noChangeArrowheads="1"/>
          </p:cNvSpPr>
          <p:nvPr/>
        </p:nvSpPr>
        <p:spPr bwMode="auto">
          <a:xfrm>
            <a:off x="5156200" y="37814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.1</a:t>
            </a:r>
          </a:p>
        </p:txBody>
      </p:sp>
      <p:sp>
        <p:nvSpPr>
          <p:cNvPr id="11293" name="Rectangle 18"/>
          <p:cNvSpPr>
            <a:spLocks noChangeArrowheads="1"/>
          </p:cNvSpPr>
          <p:nvPr/>
        </p:nvSpPr>
        <p:spPr bwMode="auto">
          <a:xfrm>
            <a:off x="6400800" y="3810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.3</a:t>
            </a:r>
          </a:p>
        </p:txBody>
      </p:sp>
      <p:sp>
        <p:nvSpPr>
          <p:cNvPr id="11294" name="Rectangle 19"/>
          <p:cNvSpPr>
            <a:spLocks noChangeArrowheads="1"/>
          </p:cNvSpPr>
          <p:nvPr/>
        </p:nvSpPr>
        <p:spPr bwMode="auto">
          <a:xfrm>
            <a:off x="1882775" y="43513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1295" name="Rectangle 20"/>
          <p:cNvSpPr>
            <a:spLocks noChangeArrowheads="1"/>
          </p:cNvSpPr>
          <p:nvPr/>
        </p:nvSpPr>
        <p:spPr bwMode="auto">
          <a:xfrm>
            <a:off x="3925888" y="4340225"/>
            <a:ext cx="471487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rgbClr val="0000FF"/>
                </a:solidFill>
              </a:rPr>
              <a:t>.4</a:t>
            </a:r>
          </a:p>
        </p:txBody>
      </p:sp>
      <p:sp>
        <p:nvSpPr>
          <p:cNvPr id="11296" name="Rectangle 21"/>
          <p:cNvSpPr>
            <a:spLocks noChangeArrowheads="1"/>
          </p:cNvSpPr>
          <p:nvPr/>
        </p:nvSpPr>
        <p:spPr bwMode="auto">
          <a:xfrm>
            <a:off x="5156200" y="43402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.6</a:t>
            </a:r>
          </a:p>
        </p:txBody>
      </p:sp>
      <p:sp>
        <p:nvSpPr>
          <p:cNvPr id="11297" name="Rectangle 22"/>
          <p:cNvSpPr>
            <a:spLocks noChangeArrowheads="1"/>
          </p:cNvSpPr>
          <p:nvPr/>
        </p:nvSpPr>
        <p:spPr bwMode="auto">
          <a:xfrm>
            <a:off x="6303963" y="4340225"/>
            <a:ext cx="6572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1.0</a:t>
            </a:r>
          </a:p>
        </p:txBody>
      </p:sp>
      <p:sp>
        <p:nvSpPr>
          <p:cNvPr id="11298" name="Line 23"/>
          <p:cNvSpPr>
            <a:spLocks noChangeShapeType="1"/>
          </p:cNvSpPr>
          <p:nvPr/>
        </p:nvSpPr>
        <p:spPr bwMode="auto">
          <a:xfrm>
            <a:off x="4800600" y="2743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24"/>
          <p:cNvSpPr>
            <a:spLocks noChangeShapeType="1"/>
          </p:cNvSpPr>
          <p:nvPr/>
        </p:nvSpPr>
        <p:spPr bwMode="auto">
          <a:xfrm>
            <a:off x="1828800" y="32004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25"/>
          <p:cNvSpPr>
            <a:spLocks noChangeShapeType="1"/>
          </p:cNvSpPr>
          <p:nvPr/>
        </p:nvSpPr>
        <p:spPr bwMode="auto">
          <a:xfrm>
            <a:off x="6096000" y="2743200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Line 26"/>
          <p:cNvSpPr>
            <a:spLocks noChangeShapeType="1"/>
          </p:cNvSpPr>
          <p:nvPr/>
        </p:nvSpPr>
        <p:spPr bwMode="auto">
          <a:xfrm>
            <a:off x="3581400" y="2743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1302" name="Line 27"/>
          <p:cNvSpPr>
            <a:spLocks noChangeShapeType="1"/>
          </p:cNvSpPr>
          <p:nvPr/>
        </p:nvSpPr>
        <p:spPr bwMode="auto">
          <a:xfrm>
            <a:off x="1828800" y="4267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Line 28"/>
          <p:cNvSpPr>
            <a:spLocks noChangeShapeType="1"/>
          </p:cNvSpPr>
          <p:nvPr/>
        </p:nvSpPr>
        <p:spPr bwMode="auto">
          <a:xfrm>
            <a:off x="1828800" y="3733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1304" name="Rectangle 29"/>
          <p:cNvSpPr>
            <a:spLocks noChangeArrowheads="1"/>
          </p:cNvSpPr>
          <p:nvPr/>
        </p:nvSpPr>
        <p:spPr bwMode="auto">
          <a:xfrm>
            <a:off x="1828800" y="2743200"/>
            <a:ext cx="53340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Oval 30"/>
          <p:cNvSpPr>
            <a:spLocks noChangeArrowheads="1"/>
          </p:cNvSpPr>
          <p:nvPr/>
        </p:nvSpPr>
        <p:spPr bwMode="auto">
          <a:xfrm>
            <a:off x="3886200" y="43434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1306" name="Rectangle 31"/>
          <p:cNvSpPr>
            <a:spLocks noChangeArrowheads="1"/>
          </p:cNvSpPr>
          <p:nvPr/>
        </p:nvSpPr>
        <p:spPr bwMode="auto">
          <a:xfrm>
            <a:off x="914400" y="15240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Of the cars on a used car lot, </a:t>
            </a:r>
            <a:r>
              <a:rPr lang="en-US">
                <a:solidFill>
                  <a:srgbClr val="0000FF"/>
                </a:solidFill>
              </a:rPr>
              <a:t>70% </a:t>
            </a:r>
            <a:r>
              <a:rPr lang="en-US"/>
              <a:t>have air conditioning (AC) and </a:t>
            </a:r>
            <a:r>
              <a:rPr lang="en-US">
                <a:solidFill>
                  <a:srgbClr val="0000FF"/>
                </a:solidFill>
              </a:rPr>
              <a:t>40% </a:t>
            </a:r>
            <a:r>
              <a:rPr lang="en-US"/>
              <a:t>have a CD player (CD).  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20% </a:t>
            </a:r>
            <a:r>
              <a:rPr lang="en-US"/>
              <a:t>of the cars have both</a:t>
            </a:r>
            <a:r>
              <a:rPr lang="en-US" sz="1900"/>
              <a:t>.</a:t>
            </a:r>
          </a:p>
        </p:txBody>
      </p:sp>
      <p:sp>
        <p:nvSpPr>
          <p:cNvPr id="11307" name="Line 32"/>
          <p:cNvSpPr>
            <a:spLocks noChangeShapeType="1"/>
          </p:cNvSpPr>
          <p:nvPr/>
        </p:nvSpPr>
        <p:spPr bwMode="auto">
          <a:xfrm>
            <a:off x="3200400" y="2209800"/>
            <a:ext cx="914400" cy="2286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1308" name="Line 33"/>
          <p:cNvSpPr>
            <a:spLocks noChangeShapeType="1"/>
          </p:cNvSpPr>
          <p:nvPr/>
        </p:nvSpPr>
        <p:spPr bwMode="auto">
          <a:xfrm>
            <a:off x="5638800" y="1905000"/>
            <a:ext cx="914400" cy="15240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1309" name="Line 34"/>
          <p:cNvSpPr>
            <a:spLocks noChangeShapeType="1"/>
          </p:cNvSpPr>
          <p:nvPr/>
        </p:nvSpPr>
        <p:spPr bwMode="auto">
          <a:xfrm>
            <a:off x="1905000" y="2590800"/>
            <a:ext cx="2133600" cy="838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258888" y="5181600"/>
          <a:ext cx="65516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2540000" imgH="419100" progId="Equation.3">
                  <p:embed/>
                </p:oleObj>
              </mc:Choice>
              <mc:Fallback>
                <p:oleObj name="Equation" r:id="rId3" imgW="25400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81600"/>
                        <a:ext cx="6551612" cy="10826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0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1311" name="Footer Placeholder 4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312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CA6F3740-4DC2-41D1-BFD9-04E99AD7D688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430213"/>
            <a:ext cx="7620000" cy="762000"/>
          </a:xfrm>
        </p:spPr>
        <p:txBody>
          <a:bodyPr/>
          <a:lstStyle/>
          <a:p>
            <a:pPr defTabSz="914400" eaLnBrk="1" hangingPunct="1"/>
            <a:r>
              <a:rPr lang="en-US"/>
              <a:t>Conditional Probability Example</a:t>
            </a:r>
          </a:p>
        </p:txBody>
      </p:sp>
      <p:sp>
        <p:nvSpPr>
          <p:cNvPr id="12303" name="Rectangle 2"/>
          <p:cNvSpPr>
            <a:spLocks noChangeArrowheads="1"/>
          </p:cNvSpPr>
          <p:nvPr/>
        </p:nvSpPr>
        <p:spPr bwMode="auto">
          <a:xfrm>
            <a:off x="1828800" y="3048000"/>
            <a:ext cx="5334000" cy="5334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04" name="Rectangle 4"/>
          <p:cNvSpPr>
            <a:spLocks noChangeArrowheads="1"/>
          </p:cNvSpPr>
          <p:nvPr/>
        </p:nvSpPr>
        <p:spPr bwMode="auto">
          <a:xfrm>
            <a:off x="4876800" y="2590800"/>
            <a:ext cx="1112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No CD</a:t>
            </a:r>
          </a:p>
        </p:txBody>
      </p:sp>
      <p:sp>
        <p:nvSpPr>
          <p:cNvPr id="12305" name="Rectangle 5"/>
          <p:cNvSpPr>
            <a:spLocks noChangeArrowheads="1"/>
          </p:cNvSpPr>
          <p:nvPr/>
        </p:nvSpPr>
        <p:spPr bwMode="auto">
          <a:xfrm>
            <a:off x="4800600" y="35814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Rectangle 6"/>
          <p:cNvSpPr>
            <a:spLocks noChangeArrowheads="1"/>
          </p:cNvSpPr>
          <p:nvPr/>
        </p:nvSpPr>
        <p:spPr bwMode="auto">
          <a:xfrm>
            <a:off x="3810000" y="2590800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CD</a:t>
            </a:r>
          </a:p>
        </p:txBody>
      </p:sp>
      <p:sp>
        <p:nvSpPr>
          <p:cNvPr id="12307" name="Rectangle 7"/>
          <p:cNvSpPr>
            <a:spLocks noChangeArrowheads="1"/>
          </p:cNvSpPr>
          <p:nvPr/>
        </p:nvSpPr>
        <p:spPr bwMode="auto">
          <a:xfrm>
            <a:off x="6172200" y="2590800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Total</a:t>
            </a:r>
          </a:p>
        </p:txBody>
      </p:sp>
      <p:sp>
        <p:nvSpPr>
          <p:cNvPr id="12308" name="Rectangle 8"/>
          <p:cNvSpPr>
            <a:spLocks noChangeArrowheads="1"/>
          </p:cNvSpPr>
          <p:nvPr/>
        </p:nvSpPr>
        <p:spPr bwMode="auto">
          <a:xfrm>
            <a:off x="1882775" y="3082925"/>
            <a:ext cx="6762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</a:t>
            </a:r>
          </a:p>
        </p:txBody>
      </p:sp>
      <p:sp>
        <p:nvSpPr>
          <p:cNvPr id="12309" name="Rectangle 9"/>
          <p:cNvSpPr>
            <a:spLocks noChangeArrowheads="1"/>
          </p:cNvSpPr>
          <p:nvPr/>
        </p:nvSpPr>
        <p:spPr bwMode="auto">
          <a:xfrm>
            <a:off x="3962400" y="3048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12310" name="Rectangle 10"/>
          <p:cNvSpPr>
            <a:spLocks noChangeArrowheads="1"/>
          </p:cNvSpPr>
          <p:nvPr/>
        </p:nvSpPr>
        <p:spPr bwMode="auto">
          <a:xfrm>
            <a:off x="4837113" y="30543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11"/>
          <p:cNvSpPr>
            <a:spLocks noChangeArrowheads="1"/>
          </p:cNvSpPr>
          <p:nvPr/>
        </p:nvSpPr>
        <p:spPr bwMode="auto">
          <a:xfrm>
            <a:off x="5181600" y="3048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.5</a:t>
            </a:r>
          </a:p>
        </p:txBody>
      </p:sp>
      <p:sp>
        <p:nvSpPr>
          <p:cNvPr id="12312" name="Rectangle 12"/>
          <p:cNvSpPr>
            <a:spLocks noChangeArrowheads="1"/>
          </p:cNvSpPr>
          <p:nvPr/>
        </p:nvSpPr>
        <p:spPr bwMode="auto">
          <a:xfrm>
            <a:off x="6400800" y="3048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.7</a:t>
            </a:r>
          </a:p>
        </p:txBody>
      </p:sp>
      <p:sp>
        <p:nvSpPr>
          <p:cNvPr id="12313" name="Rectangle 13"/>
          <p:cNvSpPr>
            <a:spLocks noChangeArrowheads="1"/>
          </p:cNvSpPr>
          <p:nvPr/>
        </p:nvSpPr>
        <p:spPr bwMode="auto">
          <a:xfrm>
            <a:off x="1882775" y="3640138"/>
            <a:ext cx="12287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 AC</a:t>
            </a:r>
          </a:p>
        </p:txBody>
      </p:sp>
      <p:sp>
        <p:nvSpPr>
          <p:cNvPr id="12314" name="Rectangle 14"/>
          <p:cNvSpPr>
            <a:spLocks noChangeArrowheads="1"/>
          </p:cNvSpPr>
          <p:nvPr/>
        </p:nvSpPr>
        <p:spPr bwMode="auto">
          <a:xfrm>
            <a:off x="3925888" y="36290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12315" name="Rectangle 15"/>
          <p:cNvSpPr>
            <a:spLocks noChangeArrowheads="1"/>
          </p:cNvSpPr>
          <p:nvPr/>
        </p:nvSpPr>
        <p:spPr bwMode="auto">
          <a:xfrm>
            <a:off x="5156200" y="36290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.1</a:t>
            </a:r>
          </a:p>
        </p:txBody>
      </p:sp>
      <p:sp>
        <p:nvSpPr>
          <p:cNvPr id="12316" name="Rectangle 16"/>
          <p:cNvSpPr>
            <a:spLocks noChangeArrowheads="1"/>
          </p:cNvSpPr>
          <p:nvPr/>
        </p:nvSpPr>
        <p:spPr bwMode="auto">
          <a:xfrm>
            <a:off x="6400800" y="36576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.3</a:t>
            </a:r>
          </a:p>
        </p:txBody>
      </p:sp>
      <p:sp>
        <p:nvSpPr>
          <p:cNvPr id="12317" name="Rectangle 17"/>
          <p:cNvSpPr>
            <a:spLocks noChangeArrowheads="1"/>
          </p:cNvSpPr>
          <p:nvPr/>
        </p:nvSpPr>
        <p:spPr bwMode="auto">
          <a:xfrm>
            <a:off x="1882775" y="41989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2318" name="Rectangle 18"/>
          <p:cNvSpPr>
            <a:spLocks noChangeArrowheads="1"/>
          </p:cNvSpPr>
          <p:nvPr/>
        </p:nvSpPr>
        <p:spPr bwMode="auto">
          <a:xfrm>
            <a:off x="3925888" y="41878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.4</a:t>
            </a:r>
          </a:p>
        </p:txBody>
      </p:sp>
      <p:sp>
        <p:nvSpPr>
          <p:cNvPr id="12319" name="Rectangle 19"/>
          <p:cNvSpPr>
            <a:spLocks noChangeArrowheads="1"/>
          </p:cNvSpPr>
          <p:nvPr/>
        </p:nvSpPr>
        <p:spPr bwMode="auto">
          <a:xfrm>
            <a:off x="5156200" y="41878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.6</a:t>
            </a:r>
          </a:p>
        </p:txBody>
      </p:sp>
      <p:sp>
        <p:nvSpPr>
          <p:cNvPr id="12320" name="Rectangle 20"/>
          <p:cNvSpPr>
            <a:spLocks noChangeArrowheads="1"/>
          </p:cNvSpPr>
          <p:nvPr/>
        </p:nvSpPr>
        <p:spPr bwMode="auto">
          <a:xfrm>
            <a:off x="6324600" y="4191000"/>
            <a:ext cx="6572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1.0</a:t>
            </a:r>
          </a:p>
        </p:txBody>
      </p:sp>
      <p:sp>
        <p:nvSpPr>
          <p:cNvPr id="12321" name="Line 21"/>
          <p:cNvSpPr>
            <a:spLocks noChangeShapeType="1"/>
          </p:cNvSpPr>
          <p:nvPr/>
        </p:nvSpPr>
        <p:spPr bwMode="auto">
          <a:xfrm>
            <a:off x="4800600" y="2590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22"/>
          <p:cNvSpPr>
            <a:spLocks noChangeShapeType="1"/>
          </p:cNvSpPr>
          <p:nvPr/>
        </p:nvSpPr>
        <p:spPr bwMode="auto">
          <a:xfrm>
            <a:off x="1828800" y="3048000"/>
            <a:ext cx="5314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Line 23"/>
          <p:cNvSpPr>
            <a:spLocks noChangeShapeType="1"/>
          </p:cNvSpPr>
          <p:nvPr/>
        </p:nvSpPr>
        <p:spPr bwMode="auto">
          <a:xfrm>
            <a:off x="6096000" y="2590800"/>
            <a:ext cx="0" cy="211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Line 24"/>
          <p:cNvSpPr>
            <a:spLocks noChangeShapeType="1"/>
          </p:cNvSpPr>
          <p:nvPr/>
        </p:nvSpPr>
        <p:spPr bwMode="auto">
          <a:xfrm>
            <a:off x="3581400" y="2590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2325" name="Line 25"/>
          <p:cNvSpPr>
            <a:spLocks noChangeShapeType="1"/>
          </p:cNvSpPr>
          <p:nvPr/>
        </p:nvSpPr>
        <p:spPr bwMode="auto">
          <a:xfrm>
            <a:off x="1828800" y="4114800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Line 26"/>
          <p:cNvSpPr>
            <a:spLocks noChangeShapeType="1"/>
          </p:cNvSpPr>
          <p:nvPr/>
        </p:nvSpPr>
        <p:spPr bwMode="auto">
          <a:xfrm>
            <a:off x="1828800" y="35814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2327" name="Rectangle 27"/>
          <p:cNvSpPr>
            <a:spLocks noChangeArrowheads="1"/>
          </p:cNvSpPr>
          <p:nvPr/>
        </p:nvSpPr>
        <p:spPr bwMode="auto">
          <a:xfrm>
            <a:off x="1828800" y="2590800"/>
            <a:ext cx="53340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Oval 28"/>
          <p:cNvSpPr>
            <a:spLocks noChangeArrowheads="1"/>
          </p:cNvSpPr>
          <p:nvPr/>
        </p:nvSpPr>
        <p:spPr bwMode="auto">
          <a:xfrm>
            <a:off x="3886200" y="41910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29" name="Rectangle 29"/>
          <p:cNvSpPr>
            <a:spLocks noChangeArrowheads="1"/>
          </p:cNvSpPr>
          <p:nvPr/>
        </p:nvSpPr>
        <p:spPr bwMode="auto">
          <a:xfrm>
            <a:off x="762000" y="1676400"/>
            <a:ext cx="838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solidFill>
                  <a:srgbClr val="0000FF"/>
                </a:solidFill>
              </a:rPr>
              <a:t>Given AC</a:t>
            </a:r>
            <a:r>
              <a:rPr lang="en-US" sz="2000"/>
              <a:t>, we only consider the top row (70% of the cars). Of these, 20% have a CD player.  20% of 70% is 28.57%.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427163" y="5029200"/>
          <a:ext cx="65516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2540000" imgH="419100" progId="Equation.3">
                  <p:embed/>
                </p:oleObj>
              </mc:Choice>
              <mc:Fallback>
                <p:oleObj name="Equation" r:id="rId3" imgW="2540000" imgH="419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5029200"/>
                        <a:ext cx="655161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0" name="Oval 31"/>
          <p:cNvSpPr>
            <a:spLocks noChangeArrowheads="1"/>
          </p:cNvSpPr>
          <p:nvPr/>
        </p:nvSpPr>
        <p:spPr bwMode="auto">
          <a:xfrm>
            <a:off x="3886200" y="3048000"/>
            <a:ext cx="609600" cy="5334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31" name="Oval 32"/>
          <p:cNvSpPr>
            <a:spLocks noChangeArrowheads="1"/>
          </p:cNvSpPr>
          <p:nvPr/>
        </p:nvSpPr>
        <p:spPr bwMode="auto">
          <a:xfrm>
            <a:off x="6324600" y="3048000"/>
            <a:ext cx="609600" cy="5334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32" name="Line 33"/>
          <p:cNvSpPr>
            <a:spLocks noChangeShapeType="1"/>
          </p:cNvSpPr>
          <p:nvPr/>
        </p:nvSpPr>
        <p:spPr bwMode="auto">
          <a:xfrm>
            <a:off x="4495800" y="3429000"/>
            <a:ext cx="1752600" cy="16002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2333" name="Line 34"/>
          <p:cNvSpPr>
            <a:spLocks noChangeShapeType="1"/>
          </p:cNvSpPr>
          <p:nvPr/>
        </p:nvSpPr>
        <p:spPr bwMode="auto">
          <a:xfrm>
            <a:off x="6477000" y="3581400"/>
            <a:ext cx="0" cy="1447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2334" name="Oval 35"/>
          <p:cNvSpPr>
            <a:spLocks noChangeArrowheads="1"/>
          </p:cNvSpPr>
          <p:nvPr/>
        </p:nvSpPr>
        <p:spPr bwMode="auto">
          <a:xfrm>
            <a:off x="6019800" y="5029200"/>
            <a:ext cx="762000" cy="11430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2335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12336" name="Footer Placeholder 4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2337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F59C9A45-3C0B-43AD-8E24-1458693E11E2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/>
              <a:t>Important Terms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>
                <a:solidFill>
                  <a:srgbClr val="0000FF"/>
                </a:solidFill>
              </a:rPr>
              <a:t>Random Experiment </a:t>
            </a:r>
            <a:r>
              <a:rPr lang="en-US"/>
              <a:t>– a process leading to an uncertain outcome</a:t>
            </a:r>
            <a:endParaRPr lang="en-US">
              <a:solidFill>
                <a:schemeClr val="folHlink"/>
              </a:solidFill>
            </a:endParaRPr>
          </a:p>
          <a:p>
            <a:pPr marL="342900" indent="-342900" defTabSz="914400" eaLnBrk="1" hangingPunct="1"/>
            <a:r>
              <a:rPr lang="en-US">
                <a:solidFill>
                  <a:srgbClr val="0000FF"/>
                </a:solidFill>
              </a:rPr>
              <a:t>Basic Outcome </a:t>
            </a:r>
            <a:r>
              <a:rPr lang="en-US"/>
              <a:t>– a possible outcome of a random experiment </a:t>
            </a:r>
          </a:p>
          <a:p>
            <a:pPr marL="342900" indent="-342900" defTabSz="914400" eaLnBrk="1" hangingPunct="1"/>
            <a:r>
              <a:rPr lang="en-US">
                <a:solidFill>
                  <a:srgbClr val="0000FF"/>
                </a:solidFill>
              </a:rPr>
              <a:t>Sample Space (S) </a:t>
            </a:r>
            <a:r>
              <a:rPr lang="en-US"/>
              <a:t>– the collection of all possible outcomes of a random experiment</a:t>
            </a:r>
          </a:p>
          <a:p>
            <a:pPr marL="342900" indent="-342900" defTabSz="914400" eaLnBrk="1" hangingPunct="1"/>
            <a:r>
              <a:rPr lang="en-US">
                <a:solidFill>
                  <a:srgbClr val="0000FF"/>
                </a:solidFill>
              </a:rPr>
              <a:t>Event (E) </a:t>
            </a:r>
            <a:r>
              <a:rPr lang="en-US"/>
              <a:t>– any subset of basic outcomes from the sample space</a:t>
            </a:r>
          </a:p>
        </p:txBody>
      </p:sp>
      <p:sp>
        <p:nvSpPr>
          <p:cNvPr id="63491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49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B5856AC0-BEC5-4834-9E70-8EE1DF86F85D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3.1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6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454900" cy="990600"/>
          </a:xfrm>
        </p:spPr>
        <p:txBody>
          <a:bodyPr/>
          <a:lstStyle/>
          <a:p>
            <a:pPr eaLnBrk="1" hangingPunct="1"/>
            <a:r>
              <a:rPr lang="en-US"/>
              <a:t>Multiplication Rule</a:t>
            </a:r>
          </a:p>
        </p:txBody>
      </p:sp>
      <p:sp>
        <p:nvSpPr>
          <p:cNvPr id="13337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2120900"/>
            <a:ext cx="7675563" cy="3027363"/>
          </a:xfrm>
        </p:spPr>
        <p:txBody>
          <a:bodyPr/>
          <a:lstStyle/>
          <a:p>
            <a:pPr eaLnBrk="1" hangingPunct="1"/>
            <a:r>
              <a:rPr lang="en-US"/>
              <a:t>Multiplication rule for two events A and B: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also</a:t>
            </a: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047875" y="2952750"/>
          <a:ext cx="51958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3" imgW="1562100" imgH="203200" progId="Equation.3">
                  <p:embed/>
                </p:oleObj>
              </mc:Choice>
              <mc:Fallback>
                <p:oleObj name="Equation" r:id="rId3" imgW="1562100" imgH="203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952750"/>
                        <a:ext cx="5195888" cy="6762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2063750" y="4856163"/>
          <a:ext cx="52371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5" imgW="1574800" imgH="203200" progId="Equation.3">
                  <p:embed/>
                </p:oleObj>
              </mc:Choice>
              <mc:Fallback>
                <p:oleObj name="Equation" r:id="rId5" imgW="1574800" imgH="203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856163"/>
                        <a:ext cx="5237163" cy="6762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3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502E8EF9-5D0B-4C59-A91E-10393B8A545E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1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391400" cy="762000"/>
          </a:xfrm>
        </p:spPr>
        <p:txBody>
          <a:bodyPr/>
          <a:lstStyle/>
          <a:p>
            <a:pPr eaLnBrk="1" hangingPunct="1"/>
            <a:r>
              <a:rPr lang="en-US"/>
              <a:t>Multiplication Rule Example</a:t>
            </a:r>
          </a:p>
        </p:txBody>
      </p:sp>
      <p:sp>
        <p:nvSpPr>
          <p:cNvPr id="14372" name="Rectangle 2"/>
          <p:cNvSpPr>
            <a:spLocks noChangeArrowheads="1"/>
          </p:cNvSpPr>
          <p:nvPr/>
        </p:nvSpPr>
        <p:spPr bwMode="auto">
          <a:xfrm>
            <a:off x="3505200" y="3983038"/>
            <a:ext cx="2514600" cy="914400"/>
          </a:xfrm>
          <a:prstGeom prst="rect">
            <a:avLst/>
          </a:prstGeom>
          <a:solidFill>
            <a:srgbClr val="CBDD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4373" name="Rectangle 3"/>
          <p:cNvSpPr>
            <a:spLocks noChangeArrowheads="1"/>
          </p:cNvSpPr>
          <p:nvPr/>
        </p:nvSpPr>
        <p:spPr bwMode="auto">
          <a:xfrm>
            <a:off x="1752600" y="3983038"/>
            <a:ext cx="1752600" cy="1981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4374" name="Oval 4"/>
          <p:cNvSpPr>
            <a:spLocks noChangeArrowheads="1"/>
          </p:cNvSpPr>
          <p:nvPr/>
        </p:nvSpPr>
        <p:spPr bwMode="auto">
          <a:xfrm>
            <a:off x="3810000" y="4821238"/>
            <a:ext cx="685800" cy="6858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4375" name="Rectangle 7"/>
          <p:cNvSpPr>
            <a:spLocks noChangeArrowheads="1"/>
          </p:cNvSpPr>
          <p:nvPr/>
        </p:nvSpPr>
        <p:spPr bwMode="auto">
          <a:xfrm>
            <a:off x="1084263" y="1522413"/>
            <a:ext cx="5205412" cy="1001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P(</a:t>
            </a:r>
            <a:r>
              <a:rPr lang="en-US">
                <a:solidFill>
                  <a:srgbClr val="FF0066"/>
                </a:solidFill>
              </a:rPr>
              <a:t>Red </a:t>
            </a:r>
            <a:r>
              <a:rPr lang="en-US" sz="2000"/>
              <a:t>∩</a:t>
            </a:r>
            <a:r>
              <a:rPr lang="en-US"/>
              <a:t> 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 = P(</a:t>
            </a:r>
            <a:r>
              <a:rPr lang="en-US">
                <a:solidFill>
                  <a:schemeClr val="hlink"/>
                </a:solidFill>
              </a:rPr>
              <a:t>Red</a:t>
            </a:r>
            <a:r>
              <a:rPr lang="en-US"/>
              <a:t>| 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)P(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		 </a:t>
            </a:r>
          </a:p>
        </p:txBody>
      </p:sp>
      <p:sp>
        <p:nvSpPr>
          <p:cNvPr id="14376" name="Rectangle 8"/>
          <p:cNvSpPr>
            <a:spLocks noChangeArrowheads="1"/>
          </p:cNvSpPr>
          <p:nvPr/>
        </p:nvSpPr>
        <p:spPr bwMode="auto">
          <a:xfrm>
            <a:off x="4800600" y="4440238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Black</a:t>
            </a:r>
          </a:p>
        </p:txBody>
      </p:sp>
      <p:sp>
        <p:nvSpPr>
          <p:cNvPr id="14377" name="Rectangle 9"/>
          <p:cNvSpPr>
            <a:spLocks noChangeArrowheads="1"/>
          </p:cNvSpPr>
          <p:nvPr/>
        </p:nvSpPr>
        <p:spPr bwMode="auto">
          <a:xfrm>
            <a:off x="4724400" y="5430838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Rectangle 10"/>
          <p:cNvSpPr>
            <a:spLocks noChangeArrowheads="1"/>
          </p:cNvSpPr>
          <p:nvPr/>
        </p:nvSpPr>
        <p:spPr bwMode="auto">
          <a:xfrm>
            <a:off x="4191000" y="3983038"/>
            <a:ext cx="10763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Color</a:t>
            </a:r>
          </a:p>
        </p:txBody>
      </p:sp>
      <p:sp>
        <p:nvSpPr>
          <p:cNvPr id="14379" name="Rectangle 11"/>
          <p:cNvSpPr>
            <a:spLocks noChangeArrowheads="1"/>
          </p:cNvSpPr>
          <p:nvPr/>
        </p:nvSpPr>
        <p:spPr bwMode="auto">
          <a:xfrm>
            <a:off x="2133600" y="4287838"/>
            <a:ext cx="9810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Type</a:t>
            </a:r>
          </a:p>
        </p:txBody>
      </p:sp>
      <p:sp>
        <p:nvSpPr>
          <p:cNvPr id="14380" name="Rectangle 12"/>
          <p:cNvSpPr>
            <a:spLocks noChangeArrowheads="1"/>
          </p:cNvSpPr>
          <p:nvPr/>
        </p:nvSpPr>
        <p:spPr bwMode="auto">
          <a:xfrm>
            <a:off x="3733800" y="4440238"/>
            <a:ext cx="757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Red</a:t>
            </a:r>
          </a:p>
        </p:txBody>
      </p:sp>
      <p:sp>
        <p:nvSpPr>
          <p:cNvPr id="14381" name="Rectangle 13"/>
          <p:cNvSpPr>
            <a:spLocks noChangeArrowheads="1"/>
          </p:cNvSpPr>
          <p:nvPr/>
        </p:nvSpPr>
        <p:spPr bwMode="auto">
          <a:xfrm>
            <a:off x="5986463" y="4321175"/>
            <a:ext cx="10001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4382" name="Rectangle 14"/>
          <p:cNvSpPr>
            <a:spLocks noChangeArrowheads="1"/>
          </p:cNvSpPr>
          <p:nvPr/>
        </p:nvSpPr>
        <p:spPr bwMode="auto">
          <a:xfrm>
            <a:off x="1806575" y="4932363"/>
            <a:ext cx="8096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accent1"/>
                </a:solidFill>
              </a:rPr>
              <a:t>Ace</a:t>
            </a:r>
          </a:p>
        </p:txBody>
      </p:sp>
      <p:sp>
        <p:nvSpPr>
          <p:cNvPr id="14383" name="Rectangle 15"/>
          <p:cNvSpPr>
            <a:spLocks noChangeArrowheads="1"/>
          </p:cNvSpPr>
          <p:nvPr/>
        </p:nvSpPr>
        <p:spPr bwMode="auto">
          <a:xfrm>
            <a:off x="3946525" y="4921250"/>
            <a:ext cx="3714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4384" name="Rectangle 16"/>
          <p:cNvSpPr>
            <a:spLocks noChangeArrowheads="1"/>
          </p:cNvSpPr>
          <p:nvPr/>
        </p:nvSpPr>
        <p:spPr bwMode="auto">
          <a:xfrm>
            <a:off x="4760913" y="4903788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Rectangle 17"/>
          <p:cNvSpPr>
            <a:spLocks noChangeArrowheads="1"/>
          </p:cNvSpPr>
          <p:nvPr/>
        </p:nvSpPr>
        <p:spPr bwMode="auto">
          <a:xfrm>
            <a:off x="5176838" y="4921250"/>
            <a:ext cx="3714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</a:t>
            </a:r>
          </a:p>
        </p:txBody>
      </p:sp>
      <p:sp>
        <p:nvSpPr>
          <p:cNvPr id="14386" name="Rectangle 18"/>
          <p:cNvSpPr>
            <a:spLocks noChangeArrowheads="1"/>
          </p:cNvSpPr>
          <p:nvPr/>
        </p:nvSpPr>
        <p:spPr bwMode="auto">
          <a:xfrm>
            <a:off x="6323013" y="4921250"/>
            <a:ext cx="3714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</a:t>
            </a:r>
          </a:p>
        </p:txBody>
      </p:sp>
      <p:sp>
        <p:nvSpPr>
          <p:cNvPr id="14387" name="Rectangle 19"/>
          <p:cNvSpPr>
            <a:spLocks noChangeArrowheads="1"/>
          </p:cNvSpPr>
          <p:nvPr/>
        </p:nvSpPr>
        <p:spPr bwMode="auto">
          <a:xfrm>
            <a:off x="1806575" y="5489575"/>
            <a:ext cx="15906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Non-Ace</a:t>
            </a:r>
          </a:p>
        </p:txBody>
      </p:sp>
      <p:sp>
        <p:nvSpPr>
          <p:cNvPr id="14388" name="Rectangle 20"/>
          <p:cNvSpPr>
            <a:spLocks noChangeArrowheads="1"/>
          </p:cNvSpPr>
          <p:nvPr/>
        </p:nvSpPr>
        <p:spPr bwMode="auto">
          <a:xfrm>
            <a:off x="3849688" y="54784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14389" name="Rectangle 21"/>
          <p:cNvSpPr>
            <a:spLocks noChangeArrowheads="1"/>
          </p:cNvSpPr>
          <p:nvPr/>
        </p:nvSpPr>
        <p:spPr bwMode="auto">
          <a:xfrm>
            <a:off x="5080000" y="54784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14390" name="Rectangle 22"/>
          <p:cNvSpPr>
            <a:spLocks noChangeArrowheads="1"/>
          </p:cNvSpPr>
          <p:nvPr/>
        </p:nvSpPr>
        <p:spPr bwMode="auto">
          <a:xfrm>
            <a:off x="6227763" y="54784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48</a:t>
            </a:r>
          </a:p>
        </p:txBody>
      </p:sp>
      <p:sp>
        <p:nvSpPr>
          <p:cNvPr id="14391" name="Rectangle 23"/>
          <p:cNvSpPr>
            <a:spLocks noChangeArrowheads="1"/>
          </p:cNvSpPr>
          <p:nvPr/>
        </p:nvSpPr>
        <p:spPr bwMode="auto">
          <a:xfrm>
            <a:off x="1806575" y="6048375"/>
            <a:ext cx="10001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4392" name="Rectangle 24"/>
          <p:cNvSpPr>
            <a:spLocks noChangeArrowheads="1"/>
          </p:cNvSpPr>
          <p:nvPr/>
        </p:nvSpPr>
        <p:spPr bwMode="auto">
          <a:xfrm>
            <a:off x="3849688" y="60372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14393" name="Rectangle 25"/>
          <p:cNvSpPr>
            <a:spLocks noChangeArrowheads="1"/>
          </p:cNvSpPr>
          <p:nvPr/>
        </p:nvSpPr>
        <p:spPr bwMode="auto">
          <a:xfrm>
            <a:off x="5080000" y="60372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14394" name="Rectangle 26"/>
          <p:cNvSpPr>
            <a:spLocks noChangeArrowheads="1"/>
          </p:cNvSpPr>
          <p:nvPr/>
        </p:nvSpPr>
        <p:spPr bwMode="auto">
          <a:xfrm>
            <a:off x="6227763" y="6037263"/>
            <a:ext cx="5619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52</a:t>
            </a:r>
          </a:p>
        </p:txBody>
      </p:sp>
      <p:sp>
        <p:nvSpPr>
          <p:cNvPr id="14395" name="Line 27"/>
          <p:cNvSpPr>
            <a:spLocks noChangeShapeType="1"/>
          </p:cNvSpPr>
          <p:nvPr/>
        </p:nvSpPr>
        <p:spPr bwMode="auto">
          <a:xfrm>
            <a:off x="4724400" y="4440238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6" name="Line 28"/>
          <p:cNvSpPr>
            <a:spLocks noChangeShapeType="1"/>
          </p:cNvSpPr>
          <p:nvPr/>
        </p:nvSpPr>
        <p:spPr bwMode="auto">
          <a:xfrm>
            <a:off x="1752600" y="4897438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7" name="Line 29"/>
          <p:cNvSpPr>
            <a:spLocks noChangeShapeType="1"/>
          </p:cNvSpPr>
          <p:nvPr/>
        </p:nvSpPr>
        <p:spPr bwMode="auto">
          <a:xfrm>
            <a:off x="6019800" y="398303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8" name="Line 30"/>
          <p:cNvSpPr>
            <a:spLocks noChangeShapeType="1"/>
          </p:cNvSpPr>
          <p:nvPr/>
        </p:nvSpPr>
        <p:spPr bwMode="auto">
          <a:xfrm>
            <a:off x="3505200" y="4440238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4399" name="Line 31"/>
          <p:cNvSpPr>
            <a:spLocks noChangeShapeType="1"/>
          </p:cNvSpPr>
          <p:nvPr/>
        </p:nvSpPr>
        <p:spPr bwMode="auto">
          <a:xfrm>
            <a:off x="3505200" y="3983038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4400" name="Line 32"/>
          <p:cNvSpPr>
            <a:spLocks noChangeShapeType="1"/>
          </p:cNvSpPr>
          <p:nvPr/>
        </p:nvSpPr>
        <p:spPr bwMode="auto">
          <a:xfrm>
            <a:off x="1752600" y="5964238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1" name="Line 33"/>
          <p:cNvSpPr>
            <a:spLocks noChangeShapeType="1"/>
          </p:cNvSpPr>
          <p:nvPr/>
        </p:nvSpPr>
        <p:spPr bwMode="auto">
          <a:xfrm>
            <a:off x="1752600" y="5430838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4402" name="Rectangle 34"/>
          <p:cNvSpPr>
            <a:spLocks noChangeArrowheads="1"/>
          </p:cNvSpPr>
          <p:nvPr/>
        </p:nvSpPr>
        <p:spPr bwMode="auto">
          <a:xfrm>
            <a:off x="1752600" y="3983038"/>
            <a:ext cx="5334000" cy="2590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3" name="Oval 35"/>
          <p:cNvSpPr>
            <a:spLocks noChangeArrowheads="1"/>
          </p:cNvSpPr>
          <p:nvPr/>
        </p:nvSpPr>
        <p:spPr bwMode="auto">
          <a:xfrm>
            <a:off x="3810000" y="6040438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4404" name="Rectangle 36"/>
          <p:cNvSpPr>
            <a:spLocks noChangeArrowheads="1"/>
          </p:cNvSpPr>
          <p:nvPr/>
        </p:nvSpPr>
        <p:spPr bwMode="auto">
          <a:xfrm>
            <a:off x="3505200" y="3983038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4125913" y="2195513"/>
          <a:ext cx="206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2195513"/>
                        <a:ext cx="206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5" name="Rectangle 38"/>
          <p:cNvSpPr>
            <a:spLocks noChangeArrowheads="1"/>
          </p:cNvSpPr>
          <p:nvPr/>
        </p:nvSpPr>
        <p:spPr bwMode="auto">
          <a:xfrm>
            <a:off x="950913" y="1490663"/>
            <a:ext cx="7643812" cy="2414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3181350" y="2112963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5" imgW="1091726" imgH="431613" progId="Equation.3">
                  <p:embed/>
                </p:oleObj>
              </mc:Choice>
              <mc:Fallback>
                <p:oleObj name="Equation" r:id="rId5" imgW="1091726" imgH="43161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112963"/>
                        <a:ext cx="2120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3181350" y="3136900"/>
          <a:ext cx="5410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7" imgW="2997200" imgH="393700" progId="Equation.3">
                  <p:embed/>
                </p:oleObj>
              </mc:Choice>
              <mc:Fallback>
                <p:oleObj name="Equation" r:id="rId7" imgW="2997200" imgH="3937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136900"/>
                        <a:ext cx="54102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6" name="Line 42"/>
          <p:cNvSpPr>
            <a:spLocks noChangeShapeType="1"/>
          </p:cNvSpPr>
          <p:nvPr/>
        </p:nvSpPr>
        <p:spPr bwMode="auto">
          <a:xfrm flipH="1">
            <a:off x="4462463" y="3757613"/>
            <a:ext cx="3621087" cy="1384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4407" name="Footer Placeholder 4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408" name="Slide Number Placeholder 4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78457DB4-B161-4109-8AE0-3F11F3E16C01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Statistical Independence</a:t>
            </a:r>
          </a:p>
        </p:txBody>
      </p:sp>
      <p:sp>
        <p:nvSpPr>
          <p:cNvPr id="15396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600200"/>
            <a:ext cx="7991475" cy="4800600"/>
          </a:xfrm>
        </p:spPr>
        <p:txBody>
          <a:bodyPr/>
          <a:lstStyle/>
          <a:p>
            <a:pPr eaLnBrk="1" hangingPunct="1"/>
            <a:r>
              <a:rPr lang="en-US" sz="3200"/>
              <a:t>Two events are </a:t>
            </a:r>
            <a:r>
              <a:rPr lang="en-US" sz="3200">
                <a:solidFill>
                  <a:srgbClr val="0000FF"/>
                </a:solidFill>
              </a:rPr>
              <a:t>statistically independent </a:t>
            </a:r>
            <a:r>
              <a:rPr lang="en-US" sz="3200"/>
              <a:t>if and only if:</a:t>
            </a:r>
          </a:p>
          <a:p>
            <a:pPr eaLnBrk="1" hangingPunct="1"/>
            <a:endParaRPr lang="en-US" sz="3200"/>
          </a:p>
          <a:p>
            <a:pPr eaLnBrk="1" hangingPunct="1"/>
            <a:endParaRPr lang="en-US" sz="2400"/>
          </a:p>
          <a:p>
            <a:pPr lvl="1" eaLnBrk="1" hangingPunct="1"/>
            <a:r>
              <a:rPr lang="en-US" sz="2000"/>
              <a:t>Events A and B are independent when the probability of one event is not affected by the other event</a:t>
            </a:r>
          </a:p>
          <a:p>
            <a:pPr eaLnBrk="1" hangingPunct="1"/>
            <a:r>
              <a:rPr lang="en-US"/>
              <a:t>If A and B are independent, then</a:t>
            </a:r>
          </a:p>
        </p:txBody>
      </p:sp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2486025" y="5184775"/>
          <a:ext cx="2305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3" imgW="990170" imgH="203112" progId="Equation.3">
                  <p:embed/>
                </p:oleObj>
              </mc:Choice>
              <mc:Fallback>
                <p:oleObj name="Equation" r:id="rId3" imgW="990170" imgH="203112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184775"/>
                        <a:ext cx="2305050" cy="471488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2233613" y="2770188"/>
          <a:ext cx="46037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5" imgW="1384300" imgH="203200" progId="Equation.3">
                  <p:embed/>
                </p:oleObj>
              </mc:Choice>
              <mc:Fallback>
                <p:oleObj name="Equation" r:id="rId5" imgW="1384300" imgH="203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70188"/>
                        <a:ext cx="4603750" cy="6762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2500313" y="5843588"/>
          <a:ext cx="22748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7" imgW="977476" imgH="203112" progId="Equation.3">
                  <p:embed/>
                </p:oleObj>
              </mc:Choice>
              <mc:Fallback>
                <p:oleObj name="Equation" r:id="rId7" imgW="977476" imgH="203112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843588"/>
                        <a:ext cx="2274887" cy="471487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Text Box 10"/>
          <p:cNvSpPr txBox="1">
            <a:spLocks noChangeArrowheads="1"/>
          </p:cNvSpPr>
          <p:nvPr/>
        </p:nvSpPr>
        <p:spPr bwMode="auto">
          <a:xfrm>
            <a:off x="5157788" y="518477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if P(B)&gt;0</a:t>
            </a:r>
            <a:r>
              <a:rPr lang="en-US"/>
              <a:t> </a:t>
            </a:r>
          </a:p>
        </p:txBody>
      </p:sp>
      <p:sp>
        <p:nvSpPr>
          <p:cNvPr id="15398" name="Text Box 11"/>
          <p:cNvSpPr txBox="1">
            <a:spLocks noChangeArrowheads="1"/>
          </p:cNvSpPr>
          <p:nvPr/>
        </p:nvSpPr>
        <p:spPr bwMode="auto">
          <a:xfrm>
            <a:off x="5157788" y="5770563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if P(A)&gt;0</a:t>
            </a:r>
            <a:r>
              <a:rPr lang="en-US"/>
              <a:t> </a:t>
            </a:r>
          </a:p>
        </p:txBody>
      </p:sp>
      <p:sp>
        <p:nvSpPr>
          <p:cNvPr id="15399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400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B3A6705C-1BB4-457C-BF09-EBC74E0D781E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Statistical Independence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600200"/>
            <a:ext cx="7991475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For multiple events: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dirty="0"/>
              <a:t>E</a:t>
            </a:r>
            <a:r>
              <a:rPr lang="en-US" sz="3200" baseline="-25000" dirty="0"/>
              <a:t>1, </a:t>
            </a:r>
            <a:r>
              <a:rPr lang="en-US" sz="3200" dirty="0"/>
              <a:t>E</a:t>
            </a:r>
            <a:r>
              <a:rPr lang="en-US" sz="3200" baseline="-25000" dirty="0"/>
              <a:t>2,  . . . , </a:t>
            </a:r>
            <a:r>
              <a:rPr lang="en-US" sz="3200" dirty="0" err="1"/>
              <a:t>E</a:t>
            </a:r>
            <a:r>
              <a:rPr lang="en-US" sz="3200" baseline="-25000" dirty="0" err="1"/>
              <a:t>k</a:t>
            </a:r>
            <a:r>
              <a:rPr lang="en-US" sz="3200" dirty="0"/>
              <a:t> are </a:t>
            </a:r>
            <a:r>
              <a:rPr lang="en-US" sz="3200" dirty="0">
                <a:solidFill>
                  <a:srgbClr val="0000FF"/>
                </a:solidFill>
              </a:rPr>
              <a:t>statistically independent </a:t>
            </a:r>
            <a:r>
              <a:rPr lang="en-US" sz="3200" dirty="0"/>
              <a:t>if and only if:</a:t>
            </a:r>
          </a:p>
          <a:p>
            <a:pPr eaLnBrk="1" hangingPunct="1">
              <a:defRPr/>
            </a:pPr>
            <a:endParaRPr lang="en-US" sz="3200" dirty="0"/>
          </a:p>
          <a:p>
            <a:pPr eaLnBrk="1" hangingPunct="1">
              <a:defRPr/>
            </a:pPr>
            <a:endParaRPr lang="en-US" sz="2400" dirty="0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512763" y="4014788"/>
          <a:ext cx="81724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2692080" imgH="215640" progId="Equation.3">
                  <p:embed/>
                </p:oleObj>
              </mc:Choice>
              <mc:Fallback>
                <p:oleObj name="Equation" r:id="rId3" imgW="26920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014788"/>
                        <a:ext cx="8172450" cy="6556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33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F66F5E70-24F3-46F4-A8DF-DE515C128B73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34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/>
          <p:cNvSpPr>
            <a:spLocks noGrp="1" noChangeArrowheads="1"/>
          </p:cNvSpPr>
          <p:nvPr>
            <p:ph type="title"/>
          </p:nvPr>
        </p:nvSpPr>
        <p:spPr>
          <a:xfrm>
            <a:off x="1023938" y="430213"/>
            <a:ext cx="7900987" cy="762000"/>
          </a:xfrm>
        </p:spPr>
        <p:txBody>
          <a:bodyPr/>
          <a:lstStyle/>
          <a:p>
            <a:pPr defTabSz="914400" eaLnBrk="1" hangingPunct="1"/>
            <a:r>
              <a:rPr lang="en-US"/>
              <a:t>Statistical Independence Example</a:t>
            </a:r>
          </a:p>
        </p:txBody>
      </p:sp>
      <p:sp>
        <p:nvSpPr>
          <p:cNvPr id="72706" name="Rectangle 37"/>
          <p:cNvSpPr>
            <a:spLocks noChangeArrowheads="1"/>
          </p:cNvSpPr>
          <p:nvPr/>
        </p:nvSpPr>
        <p:spPr bwMode="auto">
          <a:xfrm>
            <a:off x="768350" y="5440363"/>
            <a:ext cx="8112125" cy="512762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3581400" y="3200400"/>
            <a:ext cx="2514600" cy="1066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3581400" y="2743200"/>
            <a:ext cx="3581400" cy="4572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1828800" y="3200400"/>
            <a:ext cx="1752600" cy="16764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876800" y="2743200"/>
            <a:ext cx="1112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No CD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800600" y="37338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810000" y="2743200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CD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172200" y="2743200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Total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882775" y="3235325"/>
            <a:ext cx="6762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9624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.2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837113" y="32067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51816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.5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6400800" y="3200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.7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882775" y="3792538"/>
            <a:ext cx="12287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 AC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3925888" y="37814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5156200" y="37814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.1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400800" y="38100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.3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1882775" y="43513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3925888" y="43402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.4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5156200" y="434022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.6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6303963" y="4340225"/>
            <a:ext cx="6572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1.0</a:t>
            </a: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4800600" y="27432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1828800" y="32004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6096000" y="2743200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3581400" y="27432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1828800" y="4267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1828800" y="3733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1828800" y="2743200"/>
            <a:ext cx="53340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>
            <a:off x="3886200" y="43434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841375" y="1524000"/>
            <a:ext cx="8150225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Of the cars on a used car lot, </a:t>
            </a:r>
            <a:r>
              <a:rPr lang="en-US">
                <a:solidFill>
                  <a:srgbClr val="0000FF"/>
                </a:solidFill>
              </a:rPr>
              <a:t>70% </a:t>
            </a:r>
            <a:r>
              <a:rPr lang="en-US"/>
              <a:t>have air conditioning (AC) and </a:t>
            </a:r>
            <a:r>
              <a:rPr lang="en-US">
                <a:solidFill>
                  <a:srgbClr val="0000FF"/>
                </a:solidFill>
              </a:rPr>
              <a:t>40% </a:t>
            </a:r>
            <a:r>
              <a:rPr lang="en-US"/>
              <a:t>have a CD player (CD).  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rgbClr val="0000FF"/>
                </a:solidFill>
              </a:rPr>
              <a:t>20% </a:t>
            </a:r>
            <a:r>
              <a:rPr lang="en-US"/>
              <a:t>of the cars have both</a:t>
            </a:r>
            <a:r>
              <a:rPr lang="en-US" sz="1900"/>
              <a:t>.</a:t>
            </a:r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900"/>
          </a:p>
          <a:p>
            <a:pPr marL="320675" indent="-320675" defTabSz="852488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Are the events AC and CD statistically independent?</a:t>
            </a:r>
          </a:p>
        </p:txBody>
      </p:sp>
      <p:sp>
        <p:nvSpPr>
          <p:cNvPr id="72736" name="Footer Placeholder 3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2737" name="Slide Number Placeholder 3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0769E1C3-DE47-4038-94F8-E67C04DB5C4E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"/>
          <p:cNvSpPr>
            <a:spLocks noGrp="1" noChangeArrowheads="1"/>
          </p:cNvSpPr>
          <p:nvPr>
            <p:ph type="title"/>
          </p:nvPr>
        </p:nvSpPr>
        <p:spPr>
          <a:xfrm>
            <a:off x="1060450" y="430213"/>
            <a:ext cx="7864475" cy="762000"/>
          </a:xfrm>
        </p:spPr>
        <p:txBody>
          <a:bodyPr/>
          <a:lstStyle/>
          <a:p>
            <a:pPr defTabSz="914400" eaLnBrk="1" hangingPunct="1"/>
            <a:r>
              <a:rPr lang="en-US"/>
              <a:t>Statistical Independence Example</a:t>
            </a:r>
          </a:p>
        </p:txBody>
      </p:sp>
      <p:sp>
        <p:nvSpPr>
          <p:cNvPr id="73730" name="Rectangle 45"/>
          <p:cNvSpPr>
            <a:spLocks noChangeArrowheads="1"/>
          </p:cNvSpPr>
          <p:nvPr/>
        </p:nvSpPr>
        <p:spPr bwMode="auto">
          <a:xfrm>
            <a:off x="628650" y="5510213"/>
            <a:ext cx="7959725" cy="9874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3581400" y="1984375"/>
            <a:ext cx="2514600" cy="10668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3581400" y="1527175"/>
            <a:ext cx="3581400" cy="4572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1828800" y="1984375"/>
            <a:ext cx="1752600" cy="1676400"/>
          </a:xfrm>
          <a:prstGeom prst="rect">
            <a:avLst/>
          </a:prstGeom>
          <a:solidFill>
            <a:srgbClr val="CBDDF7"/>
          </a:solidFill>
          <a:ln w="19050" algn="ctr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876800" y="1527175"/>
            <a:ext cx="1112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No CD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800600" y="2517775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3810000" y="1527175"/>
            <a:ext cx="622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CD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6172200" y="1527175"/>
            <a:ext cx="908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Total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1882775" y="2019300"/>
            <a:ext cx="6762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AC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962400" y="198437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.2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4837113" y="1990725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5181600" y="198437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.5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400800" y="198437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.7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1882775" y="2576513"/>
            <a:ext cx="12287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 AC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3925888" y="2565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.2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5156200" y="25654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.1</a:t>
            </a: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6400800" y="2593975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.3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1882775" y="3135313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3925888" y="31242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.4</a:t>
            </a: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5156200" y="3124200"/>
            <a:ext cx="4667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.6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6303963" y="3124200"/>
            <a:ext cx="6572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1.0</a:t>
            </a: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4800600" y="152717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1828800" y="1984375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6096000" y="1527175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3581400" y="1527175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1828800" y="3051175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>
            <a:off x="1828800" y="2517775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1828800" y="1527175"/>
            <a:ext cx="53340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Oval 30"/>
          <p:cNvSpPr>
            <a:spLocks noChangeArrowheads="1"/>
          </p:cNvSpPr>
          <p:nvPr/>
        </p:nvSpPr>
        <p:spPr bwMode="auto">
          <a:xfrm>
            <a:off x="3886200" y="3127375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73759" name="Text Box 36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73760" name="Text Box 38"/>
          <p:cNvSpPr txBox="1">
            <a:spLocks noChangeArrowheads="1"/>
          </p:cNvSpPr>
          <p:nvPr/>
        </p:nvSpPr>
        <p:spPr bwMode="auto">
          <a:xfrm>
            <a:off x="841375" y="386715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0.2</a:t>
            </a:r>
          </a:p>
        </p:txBody>
      </p:sp>
      <p:sp>
        <p:nvSpPr>
          <p:cNvPr id="73761" name="Text Box 39"/>
          <p:cNvSpPr txBox="1">
            <a:spLocks noChangeArrowheads="1"/>
          </p:cNvSpPr>
          <p:nvPr/>
        </p:nvSpPr>
        <p:spPr bwMode="auto">
          <a:xfrm>
            <a:off x="841375" y="4487863"/>
            <a:ext cx="1865313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P(AC) = 0.7</a:t>
            </a:r>
          </a:p>
          <a:p>
            <a:pPr>
              <a:spcBef>
                <a:spcPct val="50000"/>
              </a:spcBef>
            </a:pPr>
            <a:r>
              <a:rPr lang="en-US" sz="2000"/>
              <a:t>P(CD) = 0.4</a:t>
            </a:r>
          </a:p>
        </p:txBody>
      </p:sp>
      <p:sp>
        <p:nvSpPr>
          <p:cNvPr id="73762" name="Text Box 40"/>
          <p:cNvSpPr txBox="1">
            <a:spLocks noChangeArrowheads="1"/>
          </p:cNvSpPr>
          <p:nvPr/>
        </p:nvSpPr>
        <p:spPr bwMode="auto">
          <a:xfrm>
            <a:off x="2597150" y="4708525"/>
            <a:ext cx="4462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P(AC)P(CD) = (0.7)(0.4) = 0.28</a:t>
            </a:r>
          </a:p>
        </p:txBody>
      </p:sp>
      <p:sp>
        <p:nvSpPr>
          <p:cNvPr id="73763" name="AutoShape 41"/>
          <p:cNvSpPr>
            <a:spLocks/>
          </p:cNvSpPr>
          <p:nvPr/>
        </p:nvSpPr>
        <p:spPr bwMode="auto">
          <a:xfrm>
            <a:off x="2305050" y="4525963"/>
            <a:ext cx="255588" cy="768350"/>
          </a:xfrm>
          <a:prstGeom prst="rightBrace">
            <a:avLst>
              <a:gd name="adj1" fmla="val 2505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Text Box 42"/>
          <p:cNvSpPr txBox="1">
            <a:spLocks noChangeArrowheads="1"/>
          </p:cNvSpPr>
          <p:nvPr/>
        </p:nvSpPr>
        <p:spPr bwMode="auto">
          <a:xfrm>
            <a:off x="1285875" y="54737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P(AC </a:t>
            </a:r>
            <a:r>
              <a:rPr lang="en-US" sz="2000"/>
              <a:t>∩</a:t>
            </a:r>
            <a:r>
              <a:rPr lang="en-US"/>
              <a:t> CD) = 0.2</a:t>
            </a:r>
          </a:p>
        </p:txBody>
      </p:sp>
      <p:sp>
        <p:nvSpPr>
          <p:cNvPr id="73765" name="Text Box 43"/>
          <p:cNvSpPr txBox="1">
            <a:spLocks noChangeArrowheads="1"/>
          </p:cNvSpPr>
          <p:nvPr/>
        </p:nvSpPr>
        <p:spPr bwMode="auto">
          <a:xfrm>
            <a:off x="3914775" y="5473700"/>
            <a:ext cx="376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≠   P(AC)P(CD) = 0.28</a:t>
            </a:r>
          </a:p>
        </p:txBody>
      </p:sp>
      <p:sp>
        <p:nvSpPr>
          <p:cNvPr id="73766" name="Text Box 44"/>
          <p:cNvSpPr txBox="1">
            <a:spLocks noChangeArrowheads="1"/>
          </p:cNvSpPr>
          <p:nvPr/>
        </p:nvSpPr>
        <p:spPr bwMode="auto">
          <a:xfrm>
            <a:off x="884238" y="5916613"/>
            <a:ext cx="7704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 the two events are </a:t>
            </a:r>
            <a:r>
              <a:rPr lang="en-US">
                <a:solidFill>
                  <a:schemeClr val="hlink"/>
                </a:solidFill>
              </a:rPr>
              <a:t>not</a:t>
            </a:r>
            <a:r>
              <a:rPr lang="en-US"/>
              <a:t> statistically independent</a:t>
            </a:r>
          </a:p>
        </p:txBody>
      </p:sp>
      <p:sp>
        <p:nvSpPr>
          <p:cNvPr id="73767" name="Footer Placeholder 4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3768" name="Slide Number Placeholder 4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7F89A638-BD87-43B9-895A-184F5A43E86C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Bivariate Probabilities</a:t>
            </a:r>
          </a:p>
        </p:txBody>
      </p:sp>
      <p:graphicFrame>
        <p:nvGraphicFramePr>
          <p:cNvPr id="321580" name="Group 44"/>
          <p:cNvGraphicFramePr>
            <a:graphicFrameLocks noGrp="1"/>
          </p:cNvGraphicFramePr>
          <p:nvPr>
            <p:ph idx="1"/>
          </p:nvPr>
        </p:nvGraphicFramePr>
        <p:xfrm>
          <a:off x="658813" y="1968500"/>
          <a:ext cx="8077200" cy="4532313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P(A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B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k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792" name="Text Box 45"/>
          <p:cNvSpPr txBox="1">
            <a:spLocks noChangeArrowheads="1"/>
          </p:cNvSpPr>
          <p:nvPr/>
        </p:nvSpPr>
        <p:spPr bwMode="auto">
          <a:xfrm>
            <a:off x="1169988" y="1454150"/>
            <a:ext cx="6583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Outcomes for bivariate events:</a:t>
            </a:r>
          </a:p>
        </p:txBody>
      </p:sp>
      <p:sp>
        <p:nvSpPr>
          <p:cNvPr id="74793" name="Footer Placeholder 4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479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13766AFD-6502-49AE-9BBE-EEE11AE66A2E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95" name="TextBox 6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244475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Joint and </a:t>
            </a:r>
            <a:br>
              <a:rPr lang="en-US"/>
            </a:br>
            <a:r>
              <a:rPr lang="en-US"/>
              <a:t>Marginal Probabilities</a:t>
            </a:r>
          </a:p>
        </p:txBody>
      </p:sp>
      <p:sp>
        <p:nvSpPr>
          <p:cNvPr id="16411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077200" cy="4684712"/>
          </a:xfrm>
        </p:spPr>
        <p:txBody>
          <a:bodyPr/>
          <a:lstStyle/>
          <a:p>
            <a:pPr eaLnBrk="1" hangingPunct="1"/>
            <a:r>
              <a:rPr lang="en-US"/>
              <a:t>The probability of a joint event, A </a:t>
            </a:r>
            <a:r>
              <a:rPr lang="en-US" sz="2400">
                <a:cs typeface="Arial" charset="0"/>
              </a:rPr>
              <a:t>∩</a:t>
            </a:r>
            <a:r>
              <a:rPr lang="en-US"/>
              <a:t> B: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lnSpc>
                <a:spcPct val="140000"/>
              </a:lnSpc>
            </a:pPr>
            <a:r>
              <a:rPr lang="en-US"/>
              <a:t>Computing a marginal probability: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/>
              <a:t>Where B</a:t>
            </a:r>
            <a:r>
              <a:rPr lang="en-US" baseline="-25000"/>
              <a:t>1</a:t>
            </a:r>
            <a:r>
              <a:rPr lang="en-US"/>
              <a:t>, B</a:t>
            </a:r>
            <a:r>
              <a:rPr lang="en-US" baseline="-25000"/>
              <a:t>2</a:t>
            </a:r>
            <a:r>
              <a:rPr lang="en-US"/>
              <a:t>, …, B</a:t>
            </a:r>
            <a:r>
              <a:rPr lang="en-US" baseline="-25000"/>
              <a:t>k</a:t>
            </a:r>
            <a:r>
              <a:rPr lang="en-US"/>
              <a:t> are k mutually exclusive and collectively exhaustive events</a:t>
            </a:r>
          </a:p>
        </p:txBody>
      </p:sp>
      <p:sp>
        <p:nvSpPr>
          <p:cNvPr id="16412" name="Rectangle 2"/>
          <p:cNvSpPr>
            <a:spLocks noChangeArrowheads="1"/>
          </p:cNvSpPr>
          <p:nvPr/>
        </p:nvSpPr>
        <p:spPr bwMode="auto">
          <a:xfrm>
            <a:off x="1371600" y="2511425"/>
            <a:ext cx="7391400" cy="91757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1697038" y="2578100"/>
          <a:ext cx="670401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3" imgW="3454400" imgH="431800" progId="Equation.3">
                  <p:embed/>
                </p:oleObj>
              </mc:Choice>
              <mc:Fallback>
                <p:oleObj name="Equation" r:id="rId3" imgW="3454400" imgH="431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578100"/>
                        <a:ext cx="670401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1876425" y="4945063"/>
          <a:ext cx="63373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5" imgW="2946400" imgH="215900" progId="Equation.3">
                  <p:embed/>
                </p:oleObj>
              </mc:Choice>
              <mc:Fallback>
                <p:oleObj name="Equation" r:id="rId5" imgW="2946400" imgH="215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945063"/>
                        <a:ext cx="6337300" cy="465137"/>
                      </a:xfrm>
                      <a:prstGeom prst="rect">
                        <a:avLst/>
                      </a:prstGeom>
                      <a:solidFill>
                        <a:srgbClr val="CBDD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14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EB503D99-FBCB-4FA8-A041-54A0F9318F54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430213"/>
            <a:ext cx="7793038" cy="762000"/>
          </a:xfrm>
        </p:spPr>
        <p:txBody>
          <a:bodyPr/>
          <a:lstStyle/>
          <a:p>
            <a:pPr eaLnBrk="1" hangingPunct="1"/>
            <a:r>
              <a:rPr lang="en-US"/>
              <a:t>Marginal Probability Example</a:t>
            </a:r>
          </a:p>
        </p:txBody>
      </p:sp>
      <p:sp>
        <p:nvSpPr>
          <p:cNvPr id="17422" name="Rectangle 2"/>
          <p:cNvSpPr>
            <a:spLocks noChangeArrowheads="1"/>
          </p:cNvSpPr>
          <p:nvPr/>
        </p:nvSpPr>
        <p:spPr bwMode="auto">
          <a:xfrm>
            <a:off x="3505200" y="3581400"/>
            <a:ext cx="25146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7423" name="Rectangle 3"/>
          <p:cNvSpPr>
            <a:spLocks noChangeArrowheads="1"/>
          </p:cNvSpPr>
          <p:nvPr/>
        </p:nvSpPr>
        <p:spPr bwMode="auto">
          <a:xfrm>
            <a:off x="1752600" y="3581400"/>
            <a:ext cx="1752600" cy="19812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7424" name="Oval 4"/>
          <p:cNvSpPr>
            <a:spLocks noChangeArrowheads="1"/>
          </p:cNvSpPr>
          <p:nvPr/>
        </p:nvSpPr>
        <p:spPr bwMode="auto">
          <a:xfrm>
            <a:off x="6172200" y="4419600"/>
            <a:ext cx="685800" cy="6858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7425" name="Line 5"/>
          <p:cNvSpPr>
            <a:spLocks noChangeShapeType="1"/>
          </p:cNvSpPr>
          <p:nvPr/>
        </p:nvSpPr>
        <p:spPr bwMode="auto">
          <a:xfrm flipH="1">
            <a:off x="6781800" y="3063875"/>
            <a:ext cx="679450" cy="14319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lg" len="med"/>
          </a:ln>
        </p:spPr>
        <p:txBody>
          <a:bodyPr lIns="90488" tIns="44450" rIns="90488" bIns="44450">
            <a:spAutoFit/>
          </a:bodyPr>
          <a:lstStyle/>
          <a:p>
            <a:endParaRPr lang="en-US"/>
          </a:p>
        </p:txBody>
      </p:sp>
      <p:sp>
        <p:nvSpPr>
          <p:cNvPr id="17426" name="Rectangle 7"/>
          <p:cNvSpPr>
            <a:spLocks noChangeArrowheads="1"/>
          </p:cNvSpPr>
          <p:nvPr/>
        </p:nvSpPr>
        <p:spPr bwMode="auto">
          <a:xfrm>
            <a:off x="1524000" y="1828800"/>
            <a:ext cx="2514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P(</a:t>
            </a:r>
            <a:r>
              <a:rPr lang="en-US">
                <a:solidFill>
                  <a:srgbClr val="00CC00"/>
                </a:solidFill>
              </a:rPr>
              <a:t>Ace</a:t>
            </a:r>
            <a:r>
              <a:rPr lang="en-US"/>
              <a:t>)</a:t>
            </a:r>
          </a:p>
        </p:txBody>
      </p:sp>
      <p:sp>
        <p:nvSpPr>
          <p:cNvPr id="17427" name="Rectangle 8"/>
          <p:cNvSpPr>
            <a:spLocks noChangeArrowheads="1"/>
          </p:cNvSpPr>
          <p:nvPr/>
        </p:nvSpPr>
        <p:spPr bwMode="auto">
          <a:xfrm>
            <a:off x="4800600" y="4038600"/>
            <a:ext cx="995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Black</a:t>
            </a:r>
          </a:p>
        </p:txBody>
      </p:sp>
      <p:sp>
        <p:nvSpPr>
          <p:cNvPr id="17428" name="Rectangle 9"/>
          <p:cNvSpPr>
            <a:spLocks noChangeArrowheads="1"/>
          </p:cNvSpPr>
          <p:nvPr/>
        </p:nvSpPr>
        <p:spPr bwMode="auto">
          <a:xfrm>
            <a:off x="4724400" y="502920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10"/>
          <p:cNvSpPr>
            <a:spLocks noChangeArrowheads="1"/>
          </p:cNvSpPr>
          <p:nvPr/>
        </p:nvSpPr>
        <p:spPr bwMode="auto">
          <a:xfrm>
            <a:off x="4191000" y="3581400"/>
            <a:ext cx="10763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Color</a:t>
            </a:r>
          </a:p>
        </p:txBody>
      </p:sp>
      <p:sp>
        <p:nvSpPr>
          <p:cNvPr id="17430" name="Rectangle 11"/>
          <p:cNvSpPr>
            <a:spLocks noChangeArrowheads="1"/>
          </p:cNvSpPr>
          <p:nvPr/>
        </p:nvSpPr>
        <p:spPr bwMode="auto">
          <a:xfrm>
            <a:off x="2133600" y="3886200"/>
            <a:ext cx="9810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Type</a:t>
            </a:r>
          </a:p>
        </p:txBody>
      </p:sp>
      <p:sp>
        <p:nvSpPr>
          <p:cNvPr id="17431" name="Rectangle 12"/>
          <p:cNvSpPr>
            <a:spLocks noChangeArrowheads="1"/>
          </p:cNvSpPr>
          <p:nvPr/>
        </p:nvSpPr>
        <p:spPr bwMode="auto">
          <a:xfrm>
            <a:off x="3733800" y="4038600"/>
            <a:ext cx="757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hlink"/>
                </a:solidFill>
              </a:rPr>
              <a:t>Red</a:t>
            </a:r>
          </a:p>
        </p:txBody>
      </p:sp>
      <p:sp>
        <p:nvSpPr>
          <p:cNvPr id="17432" name="Rectangle 13"/>
          <p:cNvSpPr>
            <a:spLocks noChangeArrowheads="1"/>
          </p:cNvSpPr>
          <p:nvPr/>
        </p:nvSpPr>
        <p:spPr bwMode="auto">
          <a:xfrm>
            <a:off x="5986463" y="39195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7433" name="Rectangle 14"/>
          <p:cNvSpPr>
            <a:spLocks noChangeArrowheads="1"/>
          </p:cNvSpPr>
          <p:nvPr/>
        </p:nvSpPr>
        <p:spPr bwMode="auto">
          <a:xfrm>
            <a:off x="1806575" y="4530725"/>
            <a:ext cx="8096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accent1"/>
                </a:solidFill>
              </a:rPr>
              <a:t>Ace</a:t>
            </a:r>
          </a:p>
        </p:txBody>
      </p:sp>
      <p:sp>
        <p:nvSpPr>
          <p:cNvPr id="17434" name="Rectangle 15"/>
          <p:cNvSpPr>
            <a:spLocks noChangeArrowheads="1"/>
          </p:cNvSpPr>
          <p:nvPr/>
        </p:nvSpPr>
        <p:spPr bwMode="auto">
          <a:xfrm>
            <a:off x="3946525" y="45196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7435" name="Rectangle 16"/>
          <p:cNvSpPr>
            <a:spLocks noChangeArrowheads="1"/>
          </p:cNvSpPr>
          <p:nvPr/>
        </p:nvSpPr>
        <p:spPr bwMode="auto">
          <a:xfrm>
            <a:off x="4760913" y="4502150"/>
            <a:ext cx="1206500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Rectangle 17"/>
          <p:cNvSpPr>
            <a:spLocks noChangeArrowheads="1"/>
          </p:cNvSpPr>
          <p:nvPr/>
        </p:nvSpPr>
        <p:spPr bwMode="auto">
          <a:xfrm>
            <a:off x="5176838" y="45196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</a:t>
            </a:r>
          </a:p>
        </p:txBody>
      </p:sp>
      <p:sp>
        <p:nvSpPr>
          <p:cNvPr id="17437" name="Rectangle 18"/>
          <p:cNvSpPr>
            <a:spLocks noChangeArrowheads="1"/>
          </p:cNvSpPr>
          <p:nvPr/>
        </p:nvSpPr>
        <p:spPr bwMode="auto">
          <a:xfrm>
            <a:off x="6323013" y="4519613"/>
            <a:ext cx="3714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</a:t>
            </a:r>
          </a:p>
        </p:txBody>
      </p:sp>
      <p:sp>
        <p:nvSpPr>
          <p:cNvPr id="17438" name="Rectangle 19"/>
          <p:cNvSpPr>
            <a:spLocks noChangeArrowheads="1"/>
          </p:cNvSpPr>
          <p:nvPr/>
        </p:nvSpPr>
        <p:spPr bwMode="auto">
          <a:xfrm>
            <a:off x="1806575" y="5087938"/>
            <a:ext cx="159067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Non-Ace</a:t>
            </a:r>
          </a:p>
        </p:txBody>
      </p:sp>
      <p:sp>
        <p:nvSpPr>
          <p:cNvPr id="17439" name="Rectangle 20"/>
          <p:cNvSpPr>
            <a:spLocks noChangeArrowheads="1"/>
          </p:cNvSpPr>
          <p:nvPr/>
        </p:nvSpPr>
        <p:spPr bwMode="auto">
          <a:xfrm>
            <a:off x="3849688" y="50768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17440" name="Rectangle 21"/>
          <p:cNvSpPr>
            <a:spLocks noChangeArrowheads="1"/>
          </p:cNvSpPr>
          <p:nvPr/>
        </p:nvSpPr>
        <p:spPr bwMode="auto">
          <a:xfrm>
            <a:off x="5080000" y="50768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24</a:t>
            </a:r>
          </a:p>
        </p:txBody>
      </p:sp>
      <p:sp>
        <p:nvSpPr>
          <p:cNvPr id="17441" name="Rectangle 22"/>
          <p:cNvSpPr>
            <a:spLocks noChangeArrowheads="1"/>
          </p:cNvSpPr>
          <p:nvPr/>
        </p:nvSpPr>
        <p:spPr bwMode="auto">
          <a:xfrm>
            <a:off x="6227763" y="50768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48</a:t>
            </a:r>
          </a:p>
        </p:txBody>
      </p:sp>
      <p:sp>
        <p:nvSpPr>
          <p:cNvPr id="17442" name="Rectangle 23"/>
          <p:cNvSpPr>
            <a:spLocks noChangeArrowheads="1"/>
          </p:cNvSpPr>
          <p:nvPr/>
        </p:nvSpPr>
        <p:spPr bwMode="auto">
          <a:xfrm>
            <a:off x="1806575" y="5646738"/>
            <a:ext cx="10001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Total</a:t>
            </a:r>
          </a:p>
        </p:txBody>
      </p:sp>
      <p:sp>
        <p:nvSpPr>
          <p:cNvPr id="17443" name="Rectangle 24"/>
          <p:cNvSpPr>
            <a:spLocks noChangeArrowheads="1"/>
          </p:cNvSpPr>
          <p:nvPr/>
        </p:nvSpPr>
        <p:spPr bwMode="auto">
          <a:xfrm>
            <a:off x="3849688" y="56356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17444" name="Rectangle 25"/>
          <p:cNvSpPr>
            <a:spLocks noChangeArrowheads="1"/>
          </p:cNvSpPr>
          <p:nvPr/>
        </p:nvSpPr>
        <p:spPr bwMode="auto">
          <a:xfrm>
            <a:off x="5080000" y="56356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26</a:t>
            </a:r>
          </a:p>
        </p:txBody>
      </p:sp>
      <p:sp>
        <p:nvSpPr>
          <p:cNvPr id="17445" name="Rectangle 26"/>
          <p:cNvSpPr>
            <a:spLocks noChangeArrowheads="1"/>
          </p:cNvSpPr>
          <p:nvPr/>
        </p:nvSpPr>
        <p:spPr bwMode="auto">
          <a:xfrm>
            <a:off x="6227763" y="5635625"/>
            <a:ext cx="56197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700"/>
              <a:t>52</a:t>
            </a:r>
          </a:p>
        </p:txBody>
      </p:sp>
      <p:sp>
        <p:nvSpPr>
          <p:cNvPr id="17446" name="Line 27"/>
          <p:cNvSpPr>
            <a:spLocks noChangeShapeType="1"/>
          </p:cNvSpPr>
          <p:nvPr/>
        </p:nvSpPr>
        <p:spPr bwMode="auto">
          <a:xfrm>
            <a:off x="4724400" y="40386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28"/>
          <p:cNvSpPr>
            <a:spLocks noChangeShapeType="1"/>
          </p:cNvSpPr>
          <p:nvPr/>
        </p:nvSpPr>
        <p:spPr bwMode="auto">
          <a:xfrm>
            <a:off x="1752600" y="4495800"/>
            <a:ext cx="5314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Line 29"/>
          <p:cNvSpPr>
            <a:spLocks noChangeShapeType="1"/>
          </p:cNvSpPr>
          <p:nvPr/>
        </p:nvSpPr>
        <p:spPr bwMode="auto">
          <a:xfrm>
            <a:off x="6019800" y="3606800"/>
            <a:ext cx="0" cy="254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Line 30"/>
          <p:cNvSpPr>
            <a:spLocks noChangeShapeType="1"/>
          </p:cNvSpPr>
          <p:nvPr/>
        </p:nvSpPr>
        <p:spPr bwMode="auto">
          <a:xfrm>
            <a:off x="3505200" y="4038600"/>
            <a:ext cx="251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7450" name="Line 31"/>
          <p:cNvSpPr>
            <a:spLocks noChangeShapeType="1"/>
          </p:cNvSpPr>
          <p:nvPr/>
        </p:nvSpPr>
        <p:spPr bwMode="auto">
          <a:xfrm>
            <a:off x="3505200" y="3581400"/>
            <a:ext cx="0" cy="259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7451" name="Line 32"/>
          <p:cNvSpPr>
            <a:spLocks noChangeShapeType="1"/>
          </p:cNvSpPr>
          <p:nvPr/>
        </p:nvSpPr>
        <p:spPr bwMode="auto">
          <a:xfrm>
            <a:off x="1752600" y="55626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33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90487" tIns="44450" rIns="90487" bIns="44450"/>
          <a:lstStyle/>
          <a:p>
            <a:endParaRPr lang="en-US"/>
          </a:p>
        </p:txBody>
      </p:sp>
      <p:sp>
        <p:nvSpPr>
          <p:cNvPr id="17453" name="Rectangle 34"/>
          <p:cNvSpPr>
            <a:spLocks noChangeArrowheads="1"/>
          </p:cNvSpPr>
          <p:nvPr/>
        </p:nvSpPr>
        <p:spPr bwMode="auto">
          <a:xfrm>
            <a:off x="1752600" y="3581400"/>
            <a:ext cx="5334000" cy="2590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Oval 35"/>
          <p:cNvSpPr>
            <a:spLocks noChangeArrowheads="1"/>
          </p:cNvSpPr>
          <p:nvPr/>
        </p:nvSpPr>
        <p:spPr bwMode="auto">
          <a:xfrm>
            <a:off x="3810000" y="5638800"/>
            <a:ext cx="609600" cy="533400"/>
          </a:xfrm>
          <a:prstGeom prst="ellipse">
            <a:avLst/>
          </a:prstGeom>
          <a:noFill/>
          <a:ln w="12700" algn="ctr">
            <a:noFill/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17455" name="Rectangle 36"/>
          <p:cNvSpPr>
            <a:spLocks noChangeArrowheads="1"/>
          </p:cNvSpPr>
          <p:nvPr/>
        </p:nvSpPr>
        <p:spPr bwMode="auto">
          <a:xfrm>
            <a:off x="3505200" y="3581400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en-U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792288" y="2341563"/>
          <a:ext cx="60658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3225800" imgH="393700" progId="Equation.3">
                  <p:embed/>
                </p:oleObj>
              </mc:Choice>
              <mc:Fallback>
                <p:oleObj name="Equation" r:id="rId3" imgW="3225800" imgH="3937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341563"/>
                        <a:ext cx="60658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Rectangle 38"/>
          <p:cNvSpPr>
            <a:spLocks noChangeArrowheads="1"/>
          </p:cNvSpPr>
          <p:nvPr/>
        </p:nvSpPr>
        <p:spPr bwMode="auto">
          <a:xfrm>
            <a:off x="1219200" y="1676400"/>
            <a:ext cx="6900863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Footer Placeholder 4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58" name="Slide Number Placeholder 4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B121CFDE-FA2A-4360-BE60-A07D765526D4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8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Using a Tree Diagram</a:t>
            </a:r>
          </a:p>
        </p:txBody>
      </p:sp>
      <p:sp>
        <p:nvSpPr>
          <p:cNvPr id="18479" name="Rectangle 2"/>
          <p:cNvSpPr>
            <a:spLocks noChangeArrowheads="1"/>
          </p:cNvSpPr>
          <p:nvPr/>
        </p:nvSpPr>
        <p:spPr bwMode="auto">
          <a:xfrm>
            <a:off x="5867400" y="2743200"/>
            <a:ext cx="2179638" cy="6096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Rectangle 3"/>
          <p:cNvSpPr>
            <a:spLocks noChangeArrowheads="1"/>
          </p:cNvSpPr>
          <p:nvPr/>
        </p:nvSpPr>
        <p:spPr bwMode="auto">
          <a:xfrm>
            <a:off x="5867400" y="4648200"/>
            <a:ext cx="2179638" cy="609600"/>
          </a:xfrm>
          <a:prstGeom prst="rect">
            <a:avLst/>
          </a:prstGeom>
          <a:solidFill>
            <a:srgbClr val="85E5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Rectangle 4"/>
          <p:cNvSpPr>
            <a:spLocks noChangeArrowheads="1"/>
          </p:cNvSpPr>
          <p:nvPr/>
        </p:nvSpPr>
        <p:spPr bwMode="auto">
          <a:xfrm>
            <a:off x="5867400" y="5791200"/>
            <a:ext cx="2179638" cy="609600"/>
          </a:xfrm>
          <a:prstGeom prst="rect">
            <a:avLst/>
          </a:prstGeom>
          <a:solidFill>
            <a:srgbClr val="85E5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Rectangle 5"/>
          <p:cNvSpPr>
            <a:spLocks noChangeArrowheads="1"/>
          </p:cNvSpPr>
          <p:nvPr/>
        </p:nvSpPr>
        <p:spPr bwMode="auto">
          <a:xfrm>
            <a:off x="5867400" y="1752600"/>
            <a:ext cx="2179638" cy="6096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7"/>
          <p:cNvSpPr>
            <a:spLocks noChangeShapeType="1"/>
          </p:cNvSpPr>
          <p:nvPr/>
        </p:nvSpPr>
        <p:spPr bwMode="auto">
          <a:xfrm flipV="1">
            <a:off x="762000" y="2590800"/>
            <a:ext cx="3276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4" name="Line 8"/>
          <p:cNvSpPr>
            <a:spLocks noChangeShapeType="1"/>
          </p:cNvSpPr>
          <p:nvPr/>
        </p:nvSpPr>
        <p:spPr bwMode="auto">
          <a:xfrm>
            <a:off x="762000" y="4038600"/>
            <a:ext cx="3276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5" name="Line 9"/>
          <p:cNvSpPr>
            <a:spLocks noChangeShapeType="1"/>
          </p:cNvSpPr>
          <p:nvPr/>
        </p:nvSpPr>
        <p:spPr bwMode="auto">
          <a:xfrm>
            <a:off x="4038600" y="2590800"/>
            <a:ext cx="1752600" cy="517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6" name="Line 10"/>
          <p:cNvSpPr>
            <a:spLocks noChangeShapeType="1"/>
          </p:cNvSpPr>
          <p:nvPr/>
        </p:nvSpPr>
        <p:spPr bwMode="auto">
          <a:xfrm>
            <a:off x="4038600" y="5486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7" name="Line 11"/>
          <p:cNvSpPr>
            <a:spLocks noChangeShapeType="1"/>
          </p:cNvSpPr>
          <p:nvPr/>
        </p:nvSpPr>
        <p:spPr bwMode="auto">
          <a:xfrm flipV="1">
            <a:off x="4038600" y="4953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8" name="Line 12"/>
          <p:cNvSpPr>
            <a:spLocks noChangeShapeType="1"/>
          </p:cNvSpPr>
          <p:nvPr/>
        </p:nvSpPr>
        <p:spPr bwMode="auto">
          <a:xfrm flipV="1">
            <a:off x="4038600" y="2041525"/>
            <a:ext cx="1752600" cy="549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9" name="Text Box 13"/>
          <p:cNvSpPr txBox="1">
            <a:spLocks noChangeArrowheads="1"/>
          </p:cNvSpPr>
          <p:nvPr/>
        </p:nvSpPr>
        <p:spPr bwMode="auto">
          <a:xfrm rot="-1442522">
            <a:off x="1066800" y="3200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Has AC</a:t>
            </a:r>
          </a:p>
        </p:txBody>
      </p:sp>
      <p:sp>
        <p:nvSpPr>
          <p:cNvPr id="18490" name="Text Box 14"/>
          <p:cNvSpPr txBox="1">
            <a:spLocks noChangeArrowheads="1"/>
          </p:cNvSpPr>
          <p:nvPr/>
        </p:nvSpPr>
        <p:spPr bwMode="auto">
          <a:xfrm rot="1382586">
            <a:off x="1066800" y="44958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Does not have AC</a:t>
            </a:r>
          </a:p>
        </p:txBody>
      </p:sp>
      <p:sp>
        <p:nvSpPr>
          <p:cNvPr id="18491" name="Text Box 15"/>
          <p:cNvSpPr txBox="1">
            <a:spLocks noChangeArrowheads="1"/>
          </p:cNvSpPr>
          <p:nvPr/>
        </p:nvSpPr>
        <p:spPr bwMode="auto">
          <a:xfrm rot="-1001955">
            <a:off x="4114800" y="194945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Has CD</a:t>
            </a:r>
          </a:p>
        </p:txBody>
      </p:sp>
      <p:sp>
        <p:nvSpPr>
          <p:cNvPr id="18492" name="Text Box 16"/>
          <p:cNvSpPr txBox="1">
            <a:spLocks noChangeArrowheads="1"/>
          </p:cNvSpPr>
          <p:nvPr/>
        </p:nvSpPr>
        <p:spPr bwMode="auto">
          <a:xfrm rot="993021">
            <a:off x="4114800" y="2803525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Does not have CD</a:t>
            </a:r>
          </a:p>
        </p:txBody>
      </p:sp>
      <p:sp>
        <p:nvSpPr>
          <p:cNvPr id="18493" name="Text Box 17"/>
          <p:cNvSpPr txBox="1">
            <a:spLocks noChangeArrowheads="1"/>
          </p:cNvSpPr>
          <p:nvPr/>
        </p:nvSpPr>
        <p:spPr bwMode="auto">
          <a:xfrm rot="-1001955">
            <a:off x="4114800" y="484505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Has CD</a:t>
            </a:r>
          </a:p>
        </p:txBody>
      </p:sp>
      <p:sp>
        <p:nvSpPr>
          <p:cNvPr id="18494" name="Text Box 18"/>
          <p:cNvSpPr txBox="1">
            <a:spLocks noChangeArrowheads="1"/>
          </p:cNvSpPr>
          <p:nvPr/>
        </p:nvSpPr>
        <p:spPr bwMode="auto">
          <a:xfrm rot="993021">
            <a:off x="4114800" y="5699125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Does not have CD</a:t>
            </a:r>
          </a:p>
        </p:txBody>
      </p:sp>
      <p:sp>
        <p:nvSpPr>
          <p:cNvPr id="18495" name="Text Box 19"/>
          <p:cNvSpPr txBox="1">
            <a:spLocks noChangeArrowheads="1"/>
          </p:cNvSpPr>
          <p:nvPr/>
        </p:nvSpPr>
        <p:spPr bwMode="auto">
          <a:xfrm rot="-1439669">
            <a:off x="2133600" y="2590800"/>
            <a:ext cx="1403350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P(AC)= .7</a:t>
            </a:r>
          </a:p>
        </p:txBody>
      </p:sp>
      <p:sp>
        <p:nvSpPr>
          <p:cNvPr id="18496" name="Text Box 20"/>
          <p:cNvSpPr txBox="1">
            <a:spLocks noChangeArrowheads="1"/>
          </p:cNvSpPr>
          <p:nvPr/>
        </p:nvSpPr>
        <p:spPr bwMode="auto">
          <a:xfrm rot="1460793">
            <a:off x="2286000" y="5105400"/>
            <a:ext cx="1371600" cy="396875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P(AC)= .3</a:t>
            </a:r>
          </a:p>
        </p:txBody>
      </p:sp>
      <p:sp>
        <p:nvSpPr>
          <p:cNvPr id="18497" name="Text Box 21"/>
          <p:cNvSpPr txBox="1">
            <a:spLocks noChangeArrowheads="1"/>
          </p:cNvSpPr>
          <p:nvPr/>
        </p:nvSpPr>
        <p:spPr bwMode="auto">
          <a:xfrm>
            <a:off x="5867400" y="18288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.2</a:t>
            </a:r>
          </a:p>
        </p:txBody>
      </p:sp>
      <p:sp>
        <p:nvSpPr>
          <p:cNvPr id="18498" name="Text Box 22"/>
          <p:cNvSpPr txBox="1">
            <a:spLocks noChangeArrowheads="1"/>
          </p:cNvSpPr>
          <p:nvPr/>
        </p:nvSpPr>
        <p:spPr bwMode="auto">
          <a:xfrm>
            <a:off x="5867400" y="28797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.5</a:t>
            </a:r>
          </a:p>
        </p:txBody>
      </p:sp>
      <p:sp>
        <p:nvSpPr>
          <p:cNvPr id="18499" name="Text Box 23"/>
          <p:cNvSpPr txBox="1">
            <a:spLocks noChangeArrowheads="1"/>
          </p:cNvSpPr>
          <p:nvPr/>
        </p:nvSpPr>
        <p:spPr bwMode="auto">
          <a:xfrm>
            <a:off x="5867400" y="58801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.1</a:t>
            </a:r>
          </a:p>
        </p:txBody>
      </p:sp>
      <p:sp>
        <p:nvSpPr>
          <p:cNvPr id="18500" name="Text Box 24"/>
          <p:cNvSpPr txBox="1">
            <a:spLocks noChangeArrowheads="1"/>
          </p:cNvSpPr>
          <p:nvPr/>
        </p:nvSpPr>
        <p:spPr bwMode="auto">
          <a:xfrm>
            <a:off x="5867400" y="4745038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P(AC </a:t>
            </a:r>
            <a:r>
              <a:rPr lang="en-US" sz="1800"/>
              <a:t>∩</a:t>
            </a:r>
            <a:r>
              <a:rPr lang="en-US" sz="2000"/>
              <a:t> CD) = .2</a:t>
            </a:r>
          </a:p>
        </p:txBody>
      </p:sp>
      <p:graphicFrame>
        <p:nvGraphicFramePr>
          <p:cNvPr id="18474" name="Object 42"/>
          <p:cNvGraphicFramePr>
            <a:graphicFrameLocks noChangeAspect="1"/>
          </p:cNvGraphicFramePr>
          <p:nvPr/>
        </p:nvGraphicFramePr>
        <p:xfrm>
          <a:off x="5334000" y="3048000"/>
          <a:ext cx="369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3" imgW="190417" imgH="393529" progId="Equation.3">
                  <p:embed/>
                </p:oleObj>
              </mc:Choice>
              <mc:Fallback>
                <p:oleObj name="Equation" r:id="rId3" imgW="190417" imgH="393529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0"/>
                        <a:ext cx="369888" cy="7620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45882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5" name="Object 43"/>
          <p:cNvGraphicFramePr>
            <a:graphicFrameLocks noChangeAspect="1"/>
          </p:cNvGraphicFramePr>
          <p:nvPr/>
        </p:nvGraphicFramePr>
        <p:xfrm>
          <a:off x="5334000" y="4267200"/>
          <a:ext cx="369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5" imgW="190417" imgH="393529" progId="Equation.3">
                  <p:embed/>
                </p:oleObj>
              </mc:Choice>
              <mc:Fallback>
                <p:oleObj name="Equation" r:id="rId5" imgW="190417" imgH="393529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267200"/>
                        <a:ext cx="369888" cy="7620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45882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44"/>
          <p:cNvGraphicFramePr>
            <a:graphicFrameLocks noChangeAspect="1"/>
          </p:cNvGraphicFramePr>
          <p:nvPr/>
        </p:nvGraphicFramePr>
        <p:xfrm>
          <a:off x="5345113" y="5943600"/>
          <a:ext cx="3698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7" imgW="190417" imgH="393529" progId="Equation.3">
                  <p:embed/>
                </p:oleObj>
              </mc:Choice>
              <mc:Fallback>
                <p:oleObj name="Equation" r:id="rId7" imgW="190417" imgH="393529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5943600"/>
                        <a:ext cx="369887" cy="7620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45882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01" name="Text Box 28"/>
          <p:cNvSpPr txBox="1">
            <a:spLocks noChangeArrowheads="1"/>
          </p:cNvSpPr>
          <p:nvPr/>
        </p:nvSpPr>
        <p:spPr bwMode="auto">
          <a:xfrm>
            <a:off x="152400" y="3733800"/>
            <a:ext cx="762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All</a:t>
            </a:r>
          </a:p>
          <a:p>
            <a:pPr>
              <a:spcBef>
                <a:spcPct val="10000"/>
              </a:spcBef>
            </a:pPr>
            <a:r>
              <a:rPr lang="en-US" sz="2000"/>
              <a:t>Cars</a:t>
            </a:r>
          </a:p>
        </p:txBody>
      </p:sp>
      <p:graphicFrame>
        <p:nvGraphicFramePr>
          <p:cNvPr id="18477" name="Object 45"/>
          <p:cNvGraphicFramePr>
            <a:graphicFrameLocks noChangeAspect="1"/>
          </p:cNvGraphicFramePr>
          <p:nvPr/>
        </p:nvGraphicFramePr>
        <p:xfrm>
          <a:off x="5345113" y="1371600"/>
          <a:ext cx="3698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9" imgW="190417" imgH="393529" progId="Equation.3">
                  <p:embed/>
                </p:oleObj>
              </mc:Choice>
              <mc:Fallback>
                <p:oleObj name="Equation" r:id="rId9" imgW="190417" imgH="393529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1371600"/>
                        <a:ext cx="369887" cy="762000"/>
                      </a:xfrm>
                      <a:prstGeom prst="rect">
                        <a:avLst/>
                      </a:prstGeom>
                      <a:solidFill>
                        <a:srgbClr val="FFCCFF">
                          <a:alpha val="45882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02" name="Text Box 30"/>
          <p:cNvSpPr txBox="1">
            <a:spLocks noChangeArrowheads="1"/>
          </p:cNvSpPr>
          <p:nvPr/>
        </p:nvSpPr>
        <p:spPr bwMode="auto">
          <a:xfrm>
            <a:off x="228600" y="1905000"/>
            <a:ext cx="1981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Given AC or no AC:</a:t>
            </a:r>
          </a:p>
        </p:txBody>
      </p:sp>
      <p:sp>
        <p:nvSpPr>
          <p:cNvPr id="18503" name="Line 31"/>
          <p:cNvSpPr>
            <a:spLocks noChangeShapeType="1"/>
          </p:cNvSpPr>
          <p:nvPr/>
        </p:nvSpPr>
        <p:spPr bwMode="auto">
          <a:xfrm>
            <a:off x="6877050" y="2916238"/>
            <a:ext cx="3286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4" name="Line 32"/>
          <p:cNvSpPr>
            <a:spLocks noChangeShapeType="1"/>
          </p:cNvSpPr>
          <p:nvPr/>
        </p:nvSpPr>
        <p:spPr bwMode="auto">
          <a:xfrm>
            <a:off x="6218238" y="4781550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5" name="Line 33"/>
          <p:cNvSpPr>
            <a:spLocks noChangeShapeType="1"/>
          </p:cNvSpPr>
          <p:nvPr/>
        </p:nvSpPr>
        <p:spPr bwMode="auto">
          <a:xfrm>
            <a:off x="6218238" y="5953125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6" name="Line 34"/>
          <p:cNvSpPr>
            <a:spLocks noChangeShapeType="1"/>
          </p:cNvSpPr>
          <p:nvPr/>
        </p:nvSpPr>
        <p:spPr bwMode="auto">
          <a:xfrm>
            <a:off x="6877050" y="5916613"/>
            <a:ext cx="3286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7" name="Line 35"/>
          <p:cNvSpPr>
            <a:spLocks noChangeShapeType="1"/>
          </p:cNvSpPr>
          <p:nvPr/>
        </p:nvSpPr>
        <p:spPr bwMode="auto">
          <a:xfrm>
            <a:off x="2743200" y="5038725"/>
            <a:ext cx="292100" cy="146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8" name="Footer Placeholder 4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509" name="Slide Number Placeholder 3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35F1D347-6448-4ACB-B342-110612D103E0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/>
              <a:t>Important Terms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>
                <a:solidFill>
                  <a:srgbClr val="0000FF"/>
                </a:solidFill>
              </a:rPr>
              <a:t>Intersection of Events </a:t>
            </a:r>
            <a:r>
              <a:rPr lang="en-US"/>
              <a:t>– If A and B are two events in a sample space S, then the intersection, A </a:t>
            </a:r>
            <a:r>
              <a:rPr lang="en-US" sz="2400">
                <a:cs typeface="Arial" charset="0"/>
              </a:rPr>
              <a:t>∩</a:t>
            </a:r>
            <a:r>
              <a:rPr lang="en-US">
                <a:cs typeface="Arial" charset="0"/>
              </a:rPr>
              <a:t> B, is the set of all outcomes in S that belong to both A</a:t>
            </a:r>
            <a:r>
              <a:rPr lang="en-US">
                <a:solidFill>
                  <a:srgbClr val="0000FF"/>
                </a:solidFill>
                <a:cs typeface="Arial" charset="0"/>
              </a:rPr>
              <a:t> and </a:t>
            </a:r>
            <a:r>
              <a:rPr lang="en-US">
                <a:cs typeface="Arial" charset="0"/>
              </a:rPr>
              <a:t>B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67588" name="Freeform 5"/>
          <p:cNvSpPr>
            <a:spLocks/>
          </p:cNvSpPr>
          <p:nvPr/>
        </p:nvSpPr>
        <p:spPr bwMode="auto">
          <a:xfrm>
            <a:off x="4025900" y="4406900"/>
            <a:ext cx="841375" cy="1390650"/>
          </a:xfrm>
          <a:custGeom>
            <a:avLst/>
            <a:gdLst>
              <a:gd name="T0" fmla="*/ 2147483647 w 530"/>
              <a:gd name="T1" fmla="*/ 0 h 876"/>
              <a:gd name="T2" fmla="*/ 2147483647 w 530"/>
              <a:gd name="T3" fmla="*/ 2147483647 h 876"/>
              <a:gd name="T4" fmla="*/ 2147483647 w 530"/>
              <a:gd name="T5" fmla="*/ 2147483647 h 876"/>
              <a:gd name="T6" fmla="*/ 2147483647 w 530"/>
              <a:gd name="T7" fmla="*/ 2147483647 h 876"/>
              <a:gd name="T8" fmla="*/ 2147483647 w 530"/>
              <a:gd name="T9" fmla="*/ 2147483647 h 876"/>
              <a:gd name="T10" fmla="*/ 2147483647 w 530"/>
              <a:gd name="T11" fmla="*/ 2147483647 h 876"/>
              <a:gd name="T12" fmla="*/ 2147483647 w 530"/>
              <a:gd name="T13" fmla="*/ 2147483647 h 876"/>
              <a:gd name="T14" fmla="*/ 0 w 530"/>
              <a:gd name="T15" fmla="*/ 2147483647 h 876"/>
              <a:gd name="T16" fmla="*/ 2147483647 w 530"/>
              <a:gd name="T17" fmla="*/ 2147483647 h 876"/>
              <a:gd name="T18" fmla="*/ 2147483647 w 530"/>
              <a:gd name="T19" fmla="*/ 2147483647 h 876"/>
              <a:gd name="T20" fmla="*/ 2147483647 w 530"/>
              <a:gd name="T21" fmla="*/ 2147483647 h 876"/>
              <a:gd name="T22" fmla="*/ 2147483647 w 530"/>
              <a:gd name="T23" fmla="*/ 2147483647 h 876"/>
              <a:gd name="T24" fmla="*/ 2147483647 w 530"/>
              <a:gd name="T25" fmla="*/ 2147483647 h 876"/>
              <a:gd name="T26" fmla="*/ 2147483647 w 530"/>
              <a:gd name="T27" fmla="*/ 2147483647 h 876"/>
              <a:gd name="T28" fmla="*/ 2147483647 w 530"/>
              <a:gd name="T29" fmla="*/ 2147483647 h 876"/>
              <a:gd name="T30" fmla="*/ 2147483647 w 530"/>
              <a:gd name="T31" fmla="*/ 2147483647 h 876"/>
              <a:gd name="T32" fmla="*/ 2147483647 w 530"/>
              <a:gd name="T33" fmla="*/ 2147483647 h 876"/>
              <a:gd name="T34" fmla="*/ 2147483647 w 530"/>
              <a:gd name="T35" fmla="*/ 2147483647 h 876"/>
              <a:gd name="T36" fmla="*/ 2147483647 w 530"/>
              <a:gd name="T37" fmla="*/ 2147483647 h 876"/>
              <a:gd name="T38" fmla="*/ 2147483647 w 530"/>
              <a:gd name="T39" fmla="*/ 2147483647 h 876"/>
              <a:gd name="T40" fmla="*/ 2147483647 w 530"/>
              <a:gd name="T41" fmla="*/ 2147483647 h 876"/>
              <a:gd name="T42" fmla="*/ 2147483647 w 530"/>
              <a:gd name="T43" fmla="*/ 2147483647 h 876"/>
              <a:gd name="T44" fmla="*/ 2147483647 w 530"/>
              <a:gd name="T45" fmla="*/ 2147483647 h 876"/>
              <a:gd name="T46" fmla="*/ 2147483647 w 530"/>
              <a:gd name="T47" fmla="*/ 2147483647 h 876"/>
              <a:gd name="T48" fmla="*/ 2147483647 w 530"/>
              <a:gd name="T49" fmla="*/ 2147483647 h 876"/>
              <a:gd name="T50" fmla="*/ 2147483647 w 530"/>
              <a:gd name="T51" fmla="*/ 2147483647 h 876"/>
              <a:gd name="T52" fmla="*/ 2147483647 w 530"/>
              <a:gd name="T53" fmla="*/ 2147483647 h 876"/>
              <a:gd name="T54" fmla="*/ 2147483647 w 530"/>
              <a:gd name="T55" fmla="*/ 0 h 87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30"/>
              <a:gd name="T85" fmla="*/ 0 h 876"/>
              <a:gd name="T86" fmla="*/ 530 w 530"/>
              <a:gd name="T87" fmla="*/ 876 h 87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30" h="876">
                <a:moveTo>
                  <a:pt x="277" y="0"/>
                </a:moveTo>
                <a:lnTo>
                  <a:pt x="231" y="23"/>
                </a:lnTo>
                <a:lnTo>
                  <a:pt x="185" y="69"/>
                </a:lnTo>
                <a:lnTo>
                  <a:pt x="139" y="115"/>
                </a:lnTo>
                <a:lnTo>
                  <a:pt x="92" y="161"/>
                </a:lnTo>
                <a:lnTo>
                  <a:pt x="46" y="254"/>
                </a:lnTo>
                <a:lnTo>
                  <a:pt x="23" y="300"/>
                </a:lnTo>
                <a:lnTo>
                  <a:pt x="0" y="415"/>
                </a:lnTo>
                <a:lnTo>
                  <a:pt x="23" y="530"/>
                </a:lnTo>
                <a:lnTo>
                  <a:pt x="46" y="622"/>
                </a:lnTo>
                <a:lnTo>
                  <a:pt x="92" y="691"/>
                </a:lnTo>
                <a:lnTo>
                  <a:pt x="139" y="760"/>
                </a:lnTo>
                <a:lnTo>
                  <a:pt x="185" y="807"/>
                </a:lnTo>
                <a:lnTo>
                  <a:pt x="254" y="853"/>
                </a:lnTo>
                <a:lnTo>
                  <a:pt x="277" y="876"/>
                </a:lnTo>
                <a:lnTo>
                  <a:pt x="323" y="830"/>
                </a:lnTo>
                <a:lnTo>
                  <a:pt x="415" y="760"/>
                </a:lnTo>
                <a:lnTo>
                  <a:pt x="484" y="668"/>
                </a:lnTo>
                <a:lnTo>
                  <a:pt x="484" y="645"/>
                </a:lnTo>
                <a:lnTo>
                  <a:pt x="507" y="576"/>
                </a:lnTo>
                <a:lnTo>
                  <a:pt x="530" y="507"/>
                </a:lnTo>
                <a:lnTo>
                  <a:pt x="530" y="415"/>
                </a:lnTo>
                <a:lnTo>
                  <a:pt x="530" y="346"/>
                </a:lnTo>
                <a:lnTo>
                  <a:pt x="507" y="254"/>
                </a:lnTo>
                <a:lnTo>
                  <a:pt x="461" y="184"/>
                </a:lnTo>
                <a:lnTo>
                  <a:pt x="415" y="115"/>
                </a:lnTo>
                <a:lnTo>
                  <a:pt x="323" y="46"/>
                </a:lnTo>
                <a:lnTo>
                  <a:pt x="277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2362200" y="3992563"/>
            <a:ext cx="4038600" cy="213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4038600" y="4297363"/>
            <a:ext cx="1752600" cy="1600200"/>
          </a:xfrm>
          <a:prstGeom prst="ellipse">
            <a:avLst/>
          </a:prstGeom>
          <a:solidFill>
            <a:srgbClr val="92F4F2">
              <a:alpha val="20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3124200" y="4297363"/>
            <a:ext cx="1752600" cy="1600200"/>
          </a:xfrm>
          <a:prstGeom prst="ellipse">
            <a:avLst/>
          </a:prstGeom>
          <a:solidFill>
            <a:srgbClr val="C6A000">
              <a:alpha val="20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>
            <a:off x="3352800" y="4830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67593" name="Text Box 10"/>
          <p:cNvSpPr txBox="1">
            <a:spLocks noChangeArrowheads="1"/>
          </p:cNvSpPr>
          <p:nvPr/>
        </p:nvSpPr>
        <p:spPr bwMode="auto">
          <a:xfrm>
            <a:off x="5105400" y="4830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4022725" y="4830763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  <a:r>
              <a:rPr lang="en-US">
                <a:sym typeface="Symbol" pitchFamily="18" charset="2"/>
              </a:rPr>
              <a:t>B</a:t>
            </a:r>
            <a:endParaRPr lang="en-US"/>
          </a:p>
        </p:txBody>
      </p:sp>
      <p:sp>
        <p:nvSpPr>
          <p:cNvPr id="67595" name="Text Box 13"/>
          <p:cNvSpPr txBox="1">
            <a:spLocks noChangeArrowheads="1"/>
          </p:cNvSpPr>
          <p:nvPr/>
        </p:nvSpPr>
        <p:spPr bwMode="auto">
          <a:xfrm>
            <a:off x="2362200" y="395922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67596" name="Footer Placeholder 1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7597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32BCBA16-C77E-4E85-9E61-44B1F49A2C5E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Odds</a:t>
            </a:r>
          </a:p>
        </p:txBody>
      </p:sp>
      <p:sp>
        <p:nvSpPr>
          <p:cNvPr id="194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756525" cy="4532312"/>
          </a:xfrm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odds</a:t>
            </a:r>
            <a:r>
              <a:rPr lang="en-US">
                <a:solidFill>
                  <a:schemeClr val="bg2"/>
                </a:solidFill>
              </a:rPr>
              <a:t> in favor</a:t>
            </a:r>
            <a:r>
              <a:rPr lang="en-US"/>
              <a:t> of a particular event are given by the ratio of the probability of the event divided by the probability of its complement  </a:t>
            </a:r>
          </a:p>
          <a:p>
            <a:pPr eaLnBrk="1" hangingPunct="1"/>
            <a:r>
              <a:rPr lang="en-US"/>
              <a:t>The odds in favor of A are</a:t>
            </a:r>
          </a:p>
          <a:p>
            <a:pPr eaLnBrk="1" hangingPunct="1"/>
            <a:endParaRPr lang="en-US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487613" y="4452938"/>
          <a:ext cx="354488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1460500" imgH="419100" progId="Equation.3">
                  <p:embed/>
                </p:oleObj>
              </mc:Choice>
              <mc:Fallback>
                <p:oleObj name="Equation" r:id="rId3" imgW="14605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4452938"/>
                        <a:ext cx="3544887" cy="101758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47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8B44F867-E429-458A-A6F3-764AD2E0F622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Rectangle 6"/>
          <p:cNvSpPr>
            <a:spLocks noChangeArrowheads="1"/>
          </p:cNvSpPr>
          <p:nvPr/>
        </p:nvSpPr>
        <p:spPr bwMode="auto">
          <a:xfrm>
            <a:off x="2560638" y="5880100"/>
            <a:ext cx="1719262" cy="43815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Odds: Example</a:t>
            </a:r>
          </a:p>
        </p:txBody>
      </p:sp>
      <p:sp>
        <p:nvSpPr>
          <p:cNvPr id="20495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00200"/>
            <a:ext cx="7756525" cy="4864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Calculate the probability of winning if the odds of winning are 3 to 1: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 sz="1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Now multiply both sides by 1 – P(A) and solve for P(A):</a:t>
            </a:r>
          </a:p>
          <a:p>
            <a:pPr eaLnBrk="1" hangingPunct="1">
              <a:lnSpc>
                <a:spcPct val="90000"/>
              </a:lnSpc>
            </a:pPr>
            <a:endParaRPr lang="en-US" sz="16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         	3 x (1- P(A)) = P(A)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           	3 – 3P(A) = P(A)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           	3 = 4P(A)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            	P(A) = 0.75</a:t>
            </a:r>
            <a:endParaRPr 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219450" y="2624138"/>
          <a:ext cx="26479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1257300" imgH="419100" progId="Equation.3">
                  <p:embed/>
                </p:oleObj>
              </mc:Choice>
              <mc:Fallback>
                <p:oleObj name="Equation" r:id="rId3" imgW="12573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624138"/>
                        <a:ext cx="2647950" cy="8826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49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B8605C9D-7223-4846-9009-F804D2F70D57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Overinvolvement Ratio</a:t>
            </a:r>
          </a:p>
        </p:txBody>
      </p:sp>
      <p:sp>
        <p:nvSpPr>
          <p:cNvPr id="21531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8077200" cy="4532313"/>
          </a:xfrm>
        </p:spPr>
        <p:txBody>
          <a:bodyPr/>
          <a:lstStyle/>
          <a:p>
            <a:pPr eaLnBrk="1" hangingPunct="1"/>
            <a:r>
              <a:rPr lang="en-US" sz="2400"/>
              <a:t>The probability of event A</a:t>
            </a:r>
            <a:r>
              <a:rPr lang="en-US" sz="2400" baseline="-25000"/>
              <a:t>1</a:t>
            </a:r>
            <a:r>
              <a:rPr lang="en-US" sz="2400"/>
              <a:t> conditional on event B</a:t>
            </a:r>
            <a:r>
              <a:rPr lang="en-US" sz="2400" baseline="-25000"/>
              <a:t>1 </a:t>
            </a:r>
            <a:r>
              <a:rPr lang="en-US" sz="2400"/>
              <a:t>divided by the probability of A</a:t>
            </a:r>
            <a:r>
              <a:rPr lang="en-US" sz="2400" baseline="-25000"/>
              <a:t>1</a:t>
            </a:r>
            <a:r>
              <a:rPr lang="en-US" sz="2400"/>
              <a:t> conditional on activity B</a:t>
            </a:r>
            <a:r>
              <a:rPr lang="en-US" sz="2400" baseline="-25000"/>
              <a:t>2</a:t>
            </a:r>
            <a:r>
              <a:rPr lang="en-US" sz="2400"/>
              <a:t> is defined as the </a:t>
            </a:r>
            <a:r>
              <a:rPr lang="en-US" sz="2400">
                <a:solidFill>
                  <a:srgbClr val="0000FF"/>
                </a:solidFill>
              </a:rPr>
              <a:t>overinvolvement ratio</a:t>
            </a:r>
            <a:r>
              <a:rPr lang="en-US" sz="2400"/>
              <a:t>: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An overinvolvement ratio greater than 1 implies that event A</a:t>
            </a:r>
            <a:r>
              <a:rPr lang="en-US" sz="2400" baseline="-25000"/>
              <a:t>1</a:t>
            </a:r>
            <a:r>
              <a:rPr lang="en-US" sz="2400"/>
              <a:t> increases the conditional odds ratio in favor of B</a:t>
            </a:r>
            <a:r>
              <a:rPr lang="en-US" sz="2400" baseline="-25000"/>
              <a:t>1</a:t>
            </a:r>
            <a:r>
              <a:rPr lang="en-US" sz="2400"/>
              <a:t>:</a:t>
            </a:r>
          </a:p>
          <a:p>
            <a:pPr eaLnBrk="1" hangingPunct="1"/>
            <a:endParaRPr lang="en-US" sz="2400"/>
          </a:p>
        </p:txBody>
      </p:sp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3949700" y="2952750"/>
          <a:ext cx="1371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3" imgW="672808" imgH="431613" progId="Equation.3">
                  <p:embed/>
                </p:oleObj>
              </mc:Choice>
              <mc:Fallback>
                <p:oleObj name="Equation" r:id="rId3" imgW="672808" imgH="43161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952750"/>
                        <a:ext cx="1371600" cy="8810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3486150" y="5111750"/>
          <a:ext cx="25082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5" imgW="1231366" imgH="431613" progId="Equation.3">
                  <p:embed/>
                </p:oleObj>
              </mc:Choice>
              <mc:Fallback>
                <p:oleObj name="Equation" r:id="rId5" imgW="1231366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5111750"/>
                        <a:ext cx="2508250" cy="8810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3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D890DC4A-2B42-4CF7-99D2-A53A9CDBA5AB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Bayes’ Theorem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7175"/>
            <a:ext cx="8305800" cy="47212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/>
              <a:t>Let A</a:t>
            </a:r>
            <a:r>
              <a:rPr lang="en-US" sz="2400" baseline="-25000" dirty="0"/>
              <a:t>1</a:t>
            </a:r>
            <a:r>
              <a:rPr lang="en-US" sz="2400" dirty="0"/>
              <a:t> and B</a:t>
            </a:r>
            <a:r>
              <a:rPr lang="en-US" sz="2400" baseline="-25000" dirty="0"/>
              <a:t>1</a:t>
            </a:r>
            <a:r>
              <a:rPr lang="en-US" sz="2400" dirty="0"/>
              <a:t> be two events.  Bayes’ theorem states that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a way of revising conditional probabilities by using available or additional information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230438" y="2222500"/>
          <a:ext cx="4135437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3" imgW="1993680" imgH="1295280" progId="Equation.3">
                  <p:embed/>
                </p:oleObj>
              </mc:Choice>
              <mc:Fallback>
                <p:oleObj name="Equation" r:id="rId3" imgW="1993680" imgH="1295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222500"/>
                        <a:ext cx="4135437" cy="28575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5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903728EF-05D2-41C2-BB00-BC2CE5147AB4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1758" name="TextBox 6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Bayes’ Theorem</a:t>
            </a:r>
          </a:p>
        </p:txBody>
      </p:sp>
      <p:sp>
        <p:nvSpPr>
          <p:cNvPr id="225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4416425"/>
            <a:ext cx="8305800" cy="2120900"/>
          </a:xfrm>
        </p:spPr>
        <p:txBody>
          <a:bodyPr/>
          <a:lstStyle/>
          <a:p>
            <a:pPr eaLnBrk="1" hangingPunct="1"/>
            <a:r>
              <a:rPr lang="en-US" sz="2400"/>
              <a:t>where:</a:t>
            </a:r>
            <a:endParaRPr lang="en-US" sz="2400" i="1" baseline="-25000"/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E</a:t>
            </a:r>
            <a:r>
              <a:rPr lang="en-US" sz="2400" baseline="-25000"/>
              <a:t>i</a:t>
            </a:r>
            <a:r>
              <a:rPr lang="en-US" sz="2400"/>
              <a:t> = i</a:t>
            </a:r>
            <a:r>
              <a:rPr lang="en-US" sz="2400" baseline="30000"/>
              <a:t>th</a:t>
            </a:r>
            <a:r>
              <a:rPr lang="en-US" sz="2400"/>
              <a:t> event of k mutually exclusive and collectively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			exhaustive events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/>
              <a:t>		</a:t>
            </a:r>
            <a:r>
              <a:rPr lang="en-US" sz="2400"/>
              <a:t>A = new event that might impact P(E</a:t>
            </a:r>
            <a:r>
              <a:rPr lang="en-US" sz="2400" baseline="-25000"/>
              <a:t>i</a:t>
            </a:r>
            <a:r>
              <a:rPr lang="en-US" sz="2400"/>
              <a:t>)</a:t>
            </a:r>
            <a:endParaRPr lang="en-US" sz="2400" baseline="-25000"/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92100" y="2149475"/>
          <a:ext cx="86391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3" imgW="4165600" imgH="939800" progId="Equation.3">
                  <p:embed/>
                </p:oleObj>
              </mc:Choice>
              <mc:Fallback>
                <p:oleObj name="Equation" r:id="rId3" imgW="41656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149475"/>
                        <a:ext cx="8639175" cy="20732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4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0D3408FC-5EF2-4D9D-9037-7A54048004C8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2546" name="TextBox 6"/>
          <p:cNvSpPr txBox="1">
            <a:spLocks noChangeArrowheads="1"/>
          </p:cNvSpPr>
          <p:nvPr/>
        </p:nvSpPr>
        <p:spPr bwMode="auto">
          <a:xfrm>
            <a:off x="457200" y="5143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/>
              <a:t>3.5</a:t>
            </a:r>
          </a:p>
        </p:txBody>
      </p:sp>
      <p:sp>
        <p:nvSpPr>
          <p:cNvPr id="22547" name="TextBox 1"/>
          <p:cNvSpPr txBox="1">
            <a:spLocks noChangeArrowheads="1"/>
          </p:cNvSpPr>
          <p:nvPr/>
        </p:nvSpPr>
        <p:spPr bwMode="auto">
          <a:xfrm>
            <a:off x="1003300" y="1576388"/>
            <a:ext cx="7169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Bayes’ theorem (alternative statement)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207963"/>
            <a:ext cx="7383463" cy="990600"/>
          </a:xfrm>
        </p:spPr>
        <p:txBody>
          <a:bodyPr/>
          <a:lstStyle/>
          <a:p>
            <a:pPr eaLnBrk="1" hangingPunct="1"/>
            <a:r>
              <a:rPr lang="en-US"/>
              <a:t>Bayes’ Theorem Example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9248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/>
              <a:t>A drilling company has estimated a 40% chance of striking oil for their new well.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A detailed test has been scheduled for more information. Historically, 60% of successful wells have had detailed tests, and 20% of unsuccessful wells have had detailed tests.  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Given that this well has been scheduled for a detailed test, what is the probability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    that the well will be successful?</a:t>
            </a:r>
          </a:p>
        </p:txBody>
      </p:sp>
      <p:pic>
        <p:nvPicPr>
          <p:cNvPr id="90115" name="Picture 4" descr="j0283227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486400"/>
            <a:ext cx="13716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011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CCFF5F96-9FB5-4EF6-AA96-1E8D820AF7D0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1952625"/>
            <a:ext cx="7620000" cy="42957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/>
              <a:t>Let  </a:t>
            </a:r>
            <a:r>
              <a:rPr lang="en-US" sz="1000"/>
              <a:t> </a:t>
            </a:r>
            <a:r>
              <a:rPr lang="en-US">
                <a:solidFill>
                  <a:srgbClr val="0000FF"/>
                </a:solidFill>
              </a:rPr>
              <a:t>S = successful well 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		  U = unsuccessful well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P(S) = .4 , P(U) = .6    </a:t>
            </a:r>
            <a:r>
              <a:rPr lang="en-US" sz="2400"/>
              <a:t>(prior probabilities)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Define the detailed test event as  </a:t>
            </a:r>
            <a:r>
              <a:rPr lang="en-US">
                <a:solidFill>
                  <a:srgbClr val="0000FF"/>
                </a:solidFill>
              </a:rPr>
              <a:t>D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Conditional probabilities:</a:t>
            </a:r>
          </a:p>
          <a:p>
            <a:pPr lvl="2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sz="2800"/>
              <a:t>P(D|S) = .6          P(D|U) = .2</a:t>
            </a:r>
          </a:p>
          <a:p>
            <a:pPr eaLnBrk="1" hangingPunct="1">
              <a:spcBef>
                <a:spcPct val="40000"/>
              </a:spcBef>
            </a:pPr>
            <a:r>
              <a:rPr lang="en-US">
                <a:solidFill>
                  <a:schemeClr val="hlink"/>
                </a:solidFill>
              </a:rPr>
              <a:t>Goal is to find   P(S|D)</a:t>
            </a:r>
          </a:p>
        </p:txBody>
      </p:sp>
      <p:sp>
        <p:nvSpPr>
          <p:cNvPr id="91138" name="Rectangle 3"/>
          <p:cNvSpPr>
            <a:spLocks noChangeArrowheads="1"/>
          </p:cNvSpPr>
          <p:nvPr/>
        </p:nvSpPr>
        <p:spPr bwMode="auto">
          <a:xfrm>
            <a:off x="1060450" y="436563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Bayes’ Theorem Example</a:t>
            </a:r>
          </a:p>
        </p:txBody>
      </p:sp>
      <p:sp>
        <p:nvSpPr>
          <p:cNvPr id="91139" name="Text Box 3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pic>
        <p:nvPicPr>
          <p:cNvPr id="91140" name="Picture 35" descr="j0283227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905000"/>
            <a:ext cx="129540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1142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5EEB995F-9DB8-4128-8C84-30BE153B60D9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9"/>
          <p:cNvSpPr>
            <a:spLocks noGrp="1" noChangeArrowheads="1"/>
          </p:cNvSpPr>
          <p:nvPr>
            <p:ph idx="1"/>
          </p:nvPr>
        </p:nvSpPr>
        <p:spPr>
          <a:xfrm>
            <a:off x="838200" y="5638800"/>
            <a:ext cx="8077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/>
              <a:t>So the revised probability of success (from the original estimate of .4), given that this well has been scheduled for a detailed test, is .667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905000" y="2286000"/>
          <a:ext cx="56737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2552700" imgH="1371600" progId="Equation.3">
                  <p:embed/>
                </p:oleObj>
              </mc:Choice>
              <mc:Fallback>
                <p:oleObj name="Equation" r:id="rId3" imgW="2552700" imgH="1371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5673725" cy="30241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6"/>
          <p:cNvSpPr>
            <a:spLocks noChangeArrowheads="1"/>
          </p:cNvSpPr>
          <p:nvPr/>
        </p:nvSpPr>
        <p:spPr bwMode="auto">
          <a:xfrm>
            <a:off x="1060450" y="436563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Bayes’ Theorem Example</a:t>
            </a:r>
          </a:p>
        </p:txBody>
      </p:sp>
      <p:sp>
        <p:nvSpPr>
          <p:cNvPr id="23567" name="Text Box 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3568" name="Text Box 8"/>
          <p:cNvSpPr txBox="1">
            <a:spLocks noChangeArrowheads="1"/>
          </p:cNvSpPr>
          <p:nvPr/>
        </p:nvSpPr>
        <p:spPr bwMode="auto">
          <a:xfrm>
            <a:off x="914400" y="1744663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Apply Bayes’ Theorem:</a:t>
            </a:r>
          </a:p>
        </p:txBody>
      </p:sp>
      <p:pic>
        <p:nvPicPr>
          <p:cNvPr id="23569" name="Picture 10" descr="j0283227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1905000"/>
            <a:ext cx="12192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0" name="Oval 11"/>
          <p:cNvSpPr>
            <a:spLocks noChangeArrowheads="1"/>
          </p:cNvSpPr>
          <p:nvPr/>
        </p:nvSpPr>
        <p:spPr bwMode="auto">
          <a:xfrm>
            <a:off x="4953000" y="4495800"/>
            <a:ext cx="838200" cy="7620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en-US"/>
          </a:p>
        </p:txBody>
      </p:sp>
      <p:sp>
        <p:nvSpPr>
          <p:cNvPr id="23571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357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7DF46D3F-615D-4927-A48A-9DBA0786EA30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1023938" y="1752600"/>
            <a:ext cx="7815262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Defined basic probability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Sample spaces and events, intersection and union of events, mutually exclusive and collectively exhaustive events, complements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Examined basic probability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/>
              <a:t>Complement rule, addition rule, multiplication rule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Defined conditional, joint, and marginal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Reviewed odds and the overinvolvement ratio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Defined statistical independence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Discussed Bayes’ theorem</a:t>
            </a:r>
          </a:p>
        </p:txBody>
      </p:sp>
      <p:sp>
        <p:nvSpPr>
          <p:cNvPr id="94211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421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8082EB2B-29FE-4A77-9609-4060478534B8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44E9BE39-B09F-4882-BB53-5F301C5B48EA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95235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6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/>
              <a:t>Important Terms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A and B are </a:t>
            </a:r>
            <a:r>
              <a:rPr lang="en-US">
                <a:solidFill>
                  <a:srgbClr val="0000FF"/>
                </a:solidFill>
              </a:rPr>
              <a:t>Mutually Exclusive Events </a:t>
            </a:r>
            <a:r>
              <a:rPr lang="en-US"/>
              <a:t>if they have no basic outcomes in common </a:t>
            </a:r>
          </a:p>
          <a:p>
            <a:pPr marL="742950" lvl="1" indent="-285750" defTabSz="914400" eaLnBrk="1" hangingPunct="1"/>
            <a:r>
              <a:rPr lang="en-US"/>
              <a:t>i.e., the set A </a:t>
            </a:r>
            <a:r>
              <a:rPr lang="en-US" sz="2000">
                <a:cs typeface="Arial" charset="0"/>
              </a:rPr>
              <a:t>∩</a:t>
            </a:r>
            <a:r>
              <a:rPr lang="en-US">
                <a:cs typeface="Arial" charset="0"/>
              </a:rPr>
              <a:t> B is empty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76804" name="Rectangle 6"/>
          <p:cNvSpPr>
            <a:spLocks noChangeArrowheads="1"/>
          </p:cNvSpPr>
          <p:nvPr/>
        </p:nvSpPr>
        <p:spPr bwMode="auto">
          <a:xfrm>
            <a:off x="2398713" y="3575050"/>
            <a:ext cx="4038600" cy="213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Oval 7"/>
          <p:cNvSpPr>
            <a:spLocks noChangeArrowheads="1"/>
          </p:cNvSpPr>
          <p:nvPr/>
        </p:nvSpPr>
        <p:spPr bwMode="auto">
          <a:xfrm>
            <a:off x="4791075" y="4160838"/>
            <a:ext cx="1317625" cy="1271587"/>
          </a:xfrm>
          <a:prstGeom prst="ellipse">
            <a:avLst/>
          </a:prstGeom>
          <a:solidFill>
            <a:srgbClr val="92F4F2">
              <a:alpha val="20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Oval 8"/>
          <p:cNvSpPr>
            <a:spLocks noChangeArrowheads="1"/>
          </p:cNvSpPr>
          <p:nvPr/>
        </p:nvSpPr>
        <p:spPr bwMode="auto">
          <a:xfrm>
            <a:off x="2524125" y="3986213"/>
            <a:ext cx="1752600" cy="1600200"/>
          </a:xfrm>
          <a:prstGeom prst="ellipse">
            <a:avLst/>
          </a:prstGeom>
          <a:solidFill>
            <a:srgbClr val="C6A000">
              <a:alpha val="20000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3219450" y="4452938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5230813" y="45085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2378075" y="35210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76810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6811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28AE51D2-5458-46D7-8478-961E4766F702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/>
              <a:t>Important Terms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>
                <a:solidFill>
                  <a:srgbClr val="0000FF"/>
                </a:solidFill>
              </a:rPr>
              <a:t>Union of Events </a:t>
            </a:r>
            <a:r>
              <a:rPr lang="en-US"/>
              <a:t>– If A and B are two events in a sample space S, then the union, A </a:t>
            </a:r>
            <a:r>
              <a:rPr lang="en-US" sz="2400">
                <a:cs typeface="Arial" charset="0"/>
              </a:rPr>
              <a:t>U</a:t>
            </a:r>
            <a:r>
              <a:rPr lang="en-US">
                <a:cs typeface="Arial" charset="0"/>
              </a:rPr>
              <a:t> B, is the set of all outcomes in S that belong to either </a:t>
            </a:r>
          </a:p>
          <a:p>
            <a:pPr marL="342900" indent="-342900" defTabSz="914400" eaLnBrk="1" hangingPunct="1">
              <a:buFont typeface="Wingdings" pitchFamily="2" charset="2"/>
              <a:buNone/>
            </a:pPr>
            <a:r>
              <a:rPr lang="en-US">
                <a:cs typeface="Arial" charset="0"/>
              </a:rPr>
              <a:t>	A </a:t>
            </a:r>
            <a:r>
              <a:rPr lang="en-US">
                <a:solidFill>
                  <a:srgbClr val="0000FF"/>
                </a:solidFill>
                <a:cs typeface="Arial" charset="0"/>
              </a:rPr>
              <a:t>or</a:t>
            </a:r>
            <a:r>
              <a:rPr lang="en-US">
                <a:cs typeface="Arial" charset="0"/>
              </a:rPr>
              <a:t> B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1463675" y="3992563"/>
            <a:ext cx="4038600" cy="213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Oval 7"/>
          <p:cNvSpPr>
            <a:spLocks noChangeArrowheads="1"/>
          </p:cNvSpPr>
          <p:nvPr/>
        </p:nvSpPr>
        <p:spPr bwMode="auto">
          <a:xfrm>
            <a:off x="3160713" y="4316413"/>
            <a:ext cx="1752600" cy="1600200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Oval 8"/>
          <p:cNvSpPr>
            <a:spLocks noChangeArrowheads="1"/>
          </p:cNvSpPr>
          <p:nvPr/>
        </p:nvSpPr>
        <p:spPr bwMode="auto">
          <a:xfrm>
            <a:off x="2225675" y="4297363"/>
            <a:ext cx="1752600" cy="1600200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2560638" y="4830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4206875" y="4830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5741988" y="4087813"/>
            <a:ext cx="30734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The entire shaded area represents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/>
              <a:t>A </a:t>
            </a:r>
            <a:r>
              <a:rPr lang="en-US" sz="2000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 B</a:t>
            </a:r>
            <a:endParaRPr lang="en-US"/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1447800" y="394176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80907" name="Oval 14"/>
          <p:cNvSpPr>
            <a:spLocks noChangeArrowheads="1"/>
          </p:cNvSpPr>
          <p:nvPr/>
        </p:nvSpPr>
        <p:spPr bwMode="auto">
          <a:xfrm>
            <a:off x="3163888" y="4316413"/>
            <a:ext cx="1752600" cy="1600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 flipH="1">
            <a:off x="4937125" y="5075238"/>
            <a:ext cx="841375" cy="365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9" name="Footer Placeholder 1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0910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73788559-B249-4426-A8B3-42E7ADDC1678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4163"/>
            <a:ext cx="6781800" cy="914400"/>
          </a:xfrm>
        </p:spPr>
        <p:txBody>
          <a:bodyPr/>
          <a:lstStyle/>
          <a:p>
            <a:pPr defTabSz="914400" eaLnBrk="1" hangingPunct="1"/>
            <a:r>
              <a:rPr lang="en-US"/>
              <a:t>Important Terms</a:t>
            </a:r>
          </a:p>
        </p:txBody>
      </p:sp>
      <p:sp>
        <p:nvSpPr>
          <p:cNvPr id="1049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746250"/>
            <a:ext cx="8077200" cy="4495800"/>
          </a:xfrm>
        </p:spPr>
        <p:txBody>
          <a:bodyPr/>
          <a:lstStyle/>
          <a:p>
            <a:pPr marL="342900" indent="-342900" defTabSz="914400" eaLnBrk="1" hangingPunct="1"/>
            <a:r>
              <a:rPr lang="en-US"/>
              <a:t>Events E</a:t>
            </a:r>
            <a:r>
              <a:rPr lang="en-US" baseline="-25000"/>
              <a:t>1</a:t>
            </a:r>
            <a:r>
              <a:rPr lang="en-US"/>
              <a:t>, E</a:t>
            </a:r>
            <a:r>
              <a:rPr lang="en-US" baseline="-25000"/>
              <a:t>2</a:t>
            </a:r>
            <a:r>
              <a:rPr lang="en-US"/>
              <a:t>, …,E</a:t>
            </a:r>
            <a:r>
              <a:rPr lang="en-US" baseline="-25000"/>
              <a:t>k</a:t>
            </a:r>
            <a:r>
              <a:rPr lang="en-US"/>
              <a:t> are </a:t>
            </a:r>
            <a:r>
              <a:rPr lang="en-US">
                <a:solidFill>
                  <a:srgbClr val="0000FF"/>
                </a:solidFill>
              </a:rPr>
              <a:t>Collectively Exhaustive </a:t>
            </a:r>
            <a:r>
              <a:rPr lang="en-US"/>
              <a:t>events if E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 sz="2400"/>
              <a:t>U</a:t>
            </a:r>
            <a:r>
              <a:rPr lang="en-US"/>
              <a:t> E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 sz="2400"/>
              <a:t>U</a:t>
            </a:r>
            <a:r>
              <a:rPr lang="en-US"/>
              <a:t> . . . </a:t>
            </a:r>
            <a:r>
              <a:rPr lang="en-US" sz="2400"/>
              <a:t>U</a:t>
            </a:r>
            <a:r>
              <a:rPr lang="en-US"/>
              <a:t> E</a:t>
            </a:r>
            <a:r>
              <a:rPr lang="en-US" baseline="-25000"/>
              <a:t>k</a:t>
            </a:r>
            <a:r>
              <a:rPr lang="en-US"/>
              <a:t> = S</a:t>
            </a:r>
          </a:p>
          <a:p>
            <a:pPr marL="742950" lvl="1" indent="-285750" defTabSz="914400" eaLnBrk="1" hangingPunct="1"/>
            <a:r>
              <a:rPr lang="en-US"/>
              <a:t>i.e., the events completely cover the sample space</a:t>
            </a:r>
          </a:p>
          <a:p>
            <a:pPr marL="742950" lvl="1" indent="-285750" defTabSz="914400" eaLnBrk="1" hangingPunct="1">
              <a:buFont typeface="Wingdings" pitchFamily="2" charset="2"/>
              <a:buNone/>
            </a:pPr>
            <a:endParaRPr lang="en-US"/>
          </a:p>
          <a:p>
            <a:pPr marL="342900" indent="-342900" defTabSz="914400" eaLnBrk="1" hangingPunct="1"/>
            <a:r>
              <a:rPr lang="en-US"/>
              <a:t>The </a:t>
            </a:r>
            <a:r>
              <a:rPr lang="en-US">
                <a:solidFill>
                  <a:srgbClr val="0000FF"/>
                </a:solidFill>
              </a:rPr>
              <a:t>Complement</a:t>
            </a:r>
            <a:r>
              <a:rPr lang="en-US"/>
              <a:t> of an event A is the set of all basic outcomes in the sample space that do not belong to A.  The complement is denoted </a:t>
            </a:r>
          </a:p>
        </p:txBody>
      </p:sp>
      <p:sp>
        <p:nvSpPr>
          <p:cNvPr id="1050" name="Text Box 4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7661275" y="4416425"/>
          <a:ext cx="381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64957" imgH="190335" progId="Equation.3">
                  <p:embed/>
                </p:oleObj>
              </mc:Choice>
              <mc:Fallback>
                <p:oleObj name="Equation" r:id="rId4" imgW="164957" imgH="190335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275" y="4416425"/>
                        <a:ext cx="3810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Rectangle 6"/>
          <p:cNvSpPr>
            <a:spLocks noChangeArrowheads="1"/>
          </p:cNvSpPr>
          <p:nvPr/>
        </p:nvSpPr>
        <p:spPr bwMode="auto">
          <a:xfrm>
            <a:off x="3328988" y="5084763"/>
            <a:ext cx="2522537" cy="1233487"/>
          </a:xfrm>
          <a:prstGeom prst="rect">
            <a:avLst/>
          </a:prstGeom>
          <a:solidFill>
            <a:srgbClr val="FDE0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Oval 8"/>
          <p:cNvSpPr>
            <a:spLocks noChangeArrowheads="1"/>
          </p:cNvSpPr>
          <p:nvPr/>
        </p:nvSpPr>
        <p:spPr bwMode="auto">
          <a:xfrm>
            <a:off x="3914775" y="5184775"/>
            <a:ext cx="985838" cy="9255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Text Box 9"/>
          <p:cNvSpPr txBox="1">
            <a:spLocks noChangeArrowheads="1"/>
          </p:cNvSpPr>
          <p:nvPr/>
        </p:nvSpPr>
        <p:spPr bwMode="auto">
          <a:xfrm>
            <a:off x="4206875" y="5403850"/>
            <a:ext cx="238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054" name="Text Box 11"/>
          <p:cNvSpPr txBox="1">
            <a:spLocks noChangeArrowheads="1"/>
          </p:cNvSpPr>
          <p:nvPr/>
        </p:nvSpPr>
        <p:spPr bwMode="auto">
          <a:xfrm>
            <a:off x="3001963" y="4999038"/>
            <a:ext cx="238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</a:t>
            </a:r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5230813" y="5659438"/>
          <a:ext cx="3810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164957" imgH="190335" progId="Equation.3">
                  <p:embed/>
                </p:oleObj>
              </mc:Choice>
              <mc:Fallback>
                <p:oleObj name="Equation" r:id="rId6" imgW="164957" imgH="190335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5659438"/>
                        <a:ext cx="3810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" name="Footer Placeholder 1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56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1C587FEF-10E8-4E34-BBD5-18FA8EB7FF72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>
            <a:spLocks noChangeArrowheads="1"/>
          </p:cNvSpPr>
          <p:nvPr/>
        </p:nvSpPr>
        <p:spPr bwMode="auto">
          <a:xfrm>
            <a:off x="5132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5894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5"/>
          <p:cNvSpPr>
            <a:spLocks noChangeArrowheads="1"/>
          </p:cNvSpPr>
          <p:nvPr/>
        </p:nvSpPr>
        <p:spPr bwMode="auto">
          <a:xfrm>
            <a:off x="4370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3608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7"/>
          <p:cNvSpPr>
            <a:spLocks noChangeArrowheads="1"/>
          </p:cNvSpPr>
          <p:nvPr/>
        </p:nvSpPr>
        <p:spPr bwMode="auto">
          <a:xfrm>
            <a:off x="2846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Rectangle 9"/>
          <p:cNvSpPr>
            <a:spLocks noChangeArrowheads="1"/>
          </p:cNvSpPr>
          <p:nvPr/>
        </p:nvSpPr>
        <p:spPr bwMode="auto">
          <a:xfrm>
            <a:off x="2084388" y="266065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10"/>
          <p:cNvSpPr>
            <a:spLocks noChangeArrowheads="1"/>
          </p:cNvSpPr>
          <p:nvPr/>
        </p:nvSpPr>
        <p:spPr bwMode="auto">
          <a:xfrm>
            <a:off x="2389188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Oval 11"/>
          <p:cNvSpPr>
            <a:spLocks noChangeArrowheads="1"/>
          </p:cNvSpPr>
          <p:nvPr/>
        </p:nvSpPr>
        <p:spPr bwMode="auto">
          <a:xfrm>
            <a:off x="4522788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Oval 12"/>
          <p:cNvSpPr>
            <a:spLocks noChangeArrowheads="1"/>
          </p:cNvSpPr>
          <p:nvPr/>
        </p:nvSpPr>
        <p:spPr bwMode="auto">
          <a:xfrm>
            <a:off x="3151188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Oval 13"/>
          <p:cNvSpPr>
            <a:spLocks noChangeArrowheads="1"/>
          </p:cNvSpPr>
          <p:nvPr/>
        </p:nvSpPr>
        <p:spPr bwMode="auto">
          <a:xfrm>
            <a:off x="4808538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Oval 14"/>
          <p:cNvSpPr>
            <a:spLocks noChangeArrowheads="1"/>
          </p:cNvSpPr>
          <p:nvPr/>
        </p:nvSpPr>
        <p:spPr bwMode="auto">
          <a:xfrm>
            <a:off x="37607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Oval 15"/>
          <p:cNvSpPr>
            <a:spLocks noChangeArrowheads="1"/>
          </p:cNvSpPr>
          <p:nvPr/>
        </p:nvSpPr>
        <p:spPr bwMode="auto">
          <a:xfrm>
            <a:off x="4059238" y="28067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Oval 16"/>
          <p:cNvSpPr>
            <a:spLocks noChangeArrowheads="1"/>
          </p:cNvSpPr>
          <p:nvPr/>
        </p:nvSpPr>
        <p:spPr bwMode="auto">
          <a:xfrm>
            <a:off x="3913188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Oval 17"/>
          <p:cNvSpPr>
            <a:spLocks noChangeArrowheads="1"/>
          </p:cNvSpPr>
          <p:nvPr/>
        </p:nvSpPr>
        <p:spPr bwMode="auto">
          <a:xfrm>
            <a:off x="45227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Oval 18"/>
          <p:cNvSpPr>
            <a:spLocks noChangeArrowheads="1"/>
          </p:cNvSpPr>
          <p:nvPr/>
        </p:nvSpPr>
        <p:spPr bwMode="auto">
          <a:xfrm>
            <a:off x="482123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Oval 19"/>
          <p:cNvSpPr>
            <a:spLocks noChangeArrowheads="1"/>
          </p:cNvSpPr>
          <p:nvPr/>
        </p:nvSpPr>
        <p:spPr bwMode="auto">
          <a:xfrm>
            <a:off x="5284788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Oval 20"/>
          <p:cNvSpPr>
            <a:spLocks noChangeArrowheads="1"/>
          </p:cNvSpPr>
          <p:nvPr/>
        </p:nvSpPr>
        <p:spPr bwMode="auto">
          <a:xfrm>
            <a:off x="5580063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Oval 21"/>
          <p:cNvSpPr>
            <a:spLocks noChangeArrowheads="1"/>
          </p:cNvSpPr>
          <p:nvPr/>
        </p:nvSpPr>
        <p:spPr bwMode="auto">
          <a:xfrm>
            <a:off x="5561013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Oval 22"/>
          <p:cNvSpPr>
            <a:spLocks noChangeArrowheads="1"/>
          </p:cNvSpPr>
          <p:nvPr/>
        </p:nvSpPr>
        <p:spPr bwMode="auto">
          <a:xfrm>
            <a:off x="6056313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5" name="Oval 23"/>
          <p:cNvSpPr>
            <a:spLocks noChangeArrowheads="1"/>
          </p:cNvSpPr>
          <p:nvPr/>
        </p:nvSpPr>
        <p:spPr bwMode="auto">
          <a:xfrm>
            <a:off x="6351588" y="2813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6" name="Oval 24"/>
          <p:cNvSpPr>
            <a:spLocks noChangeArrowheads="1"/>
          </p:cNvSpPr>
          <p:nvPr/>
        </p:nvSpPr>
        <p:spPr bwMode="auto">
          <a:xfrm>
            <a:off x="6056313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5"/>
          <p:cNvSpPr>
            <a:spLocks noChangeArrowheads="1"/>
          </p:cNvSpPr>
          <p:nvPr/>
        </p:nvSpPr>
        <p:spPr bwMode="auto">
          <a:xfrm>
            <a:off x="6351588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Oval 26"/>
          <p:cNvSpPr>
            <a:spLocks noChangeArrowheads="1"/>
          </p:cNvSpPr>
          <p:nvPr/>
        </p:nvSpPr>
        <p:spPr bwMode="auto">
          <a:xfrm>
            <a:off x="6056313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Oval 27"/>
          <p:cNvSpPr>
            <a:spLocks noChangeArrowheads="1"/>
          </p:cNvSpPr>
          <p:nvPr/>
        </p:nvSpPr>
        <p:spPr bwMode="auto">
          <a:xfrm>
            <a:off x="63515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Oval 28"/>
          <p:cNvSpPr>
            <a:spLocks noChangeArrowheads="1"/>
          </p:cNvSpPr>
          <p:nvPr/>
        </p:nvSpPr>
        <p:spPr bwMode="auto">
          <a:xfrm>
            <a:off x="31511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Oval 29"/>
          <p:cNvSpPr>
            <a:spLocks noChangeArrowheads="1"/>
          </p:cNvSpPr>
          <p:nvPr/>
        </p:nvSpPr>
        <p:spPr bwMode="auto">
          <a:xfrm>
            <a:off x="5284788" y="31178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Oval 30"/>
          <p:cNvSpPr>
            <a:spLocks noChangeArrowheads="1"/>
          </p:cNvSpPr>
          <p:nvPr/>
        </p:nvSpPr>
        <p:spPr bwMode="auto">
          <a:xfrm>
            <a:off x="5437188" y="2965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Rectangle 31"/>
          <p:cNvSpPr>
            <a:spLocks noChangeArrowheads="1"/>
          </p:cNvSpPr>
          <p:nvPr/>
        </p:nvSpPr>
        <p:spPr bwMode="auto">
          <a:xfrm>
            <a:off x="1390650" y="357188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 b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93214" name="Rectangle 37"/>
          <p:cNvSpPr>
            <a:spLocks noChangeArrowheads="1"/>
          </p:cNvSpPr>
          <p:nvPr/>
        </p:nvSpPr>
        <p:spPr bwMode="auto">
          <a:xfrm>
            <a:off x="914400" y="1563688"/>
            <a:ext cx="7680325" cy="277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Let the </a:t>
            </a:r>
            <a:r>
              <a:rPr lang="en-US" sz="2800">
                <a:solidFill>
                  <a:srgbClr val="0000FF"/>
                </a:solidFill>
              </a:rPr>
              <a:t>Sample Space </a:t>
            </a:r>
            <a:r>
              <a:rPr lang="en-US" sz="2800"/>
              <a:t>be the collection of all possible outcomes of rolling one die:</a:t>
            </a:r>
          </a:p>
          <a:p>
            <a:pPr eaLnBrk="0" hangingPunct="0">
              <a:spcBef>
                <a:spcPct val="50000"/>
              </a:spcBef>
            </a:pPr>
            <a:endParaRPr lang="en-US" sz="2800"/>
          </a:p>
          <a:p>
            <a:pPr eaLnBrk="0" hangingPunct="0">
              <a:spcBef>
                <a:spcPct val="50000"/>
              </a:spcBef>
            </a:pPr>
            <a:endParaRPr lang="en-US" sz="1400"/>
          </a:p>
          <a:p>
            <a:pPr eaLnBrk="0" hangingPunct="0">
              <a:spcBef>
                <a:spcPct val="50000"/>
              </a:spcBef>
            </a:pPr>
            <a:r>
              <a:rPr lang="en-US" sz="2800"/>
              <a:t>		   </a:t>
            </a:r>
            <a:r>
              <a:rPr lang="en-US"/>
              <a:t>S = [1, 2, 3, 4, 5, 6]</a:t>
            </a:r>
          </a:p>
          <a:p>
            <a:pPr eaLnBrk="0" hangingPunct="0">
              <a:spcBef>
                <a:spcPct val="50000"/>
              </a:spcBef>
            </a:pPr>
            <a:endParaRPr lang="en-US" sz="1000">
              <a:solidFill>
                <a:schemeClr val="folHlink"/>
              </a:solidFill>
            </a:endParaRPr>
          </a:p>
        </p:txBody>
      </p:sp>
      <p:sp>
        <p:nvSpPr>
          <p:cNvPr id="93215" name="Text Box 38"/>
          <p:cNvSpPr txBox="1">
            <a:spLocks noChangeArrowheads="1"/>
          </p:cNvSpPr>
          <p:nvPr/>
        </p:nvSpPr>
        <p:spPr bwMode="auto">
          <a:xfrm>
            <a:off x="804863" y="4270375"/>
            <a:ext cx="7696200" cy="21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Let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be the event “Number rolled is even”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Let 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/>
              <a:t> be the event “Number rolled is at least 4”  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     Then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	      A = [2, 4, 6]    and    B = [4, 5, 6]</a:t>
            </a:r>
          </a:p>
        </p:txBody>
      </p:sp>
      <p:sp>
        <p:nvSpPr>
          <p:cNvPr id="93216" name="Line 39"/>
          <p:cNvSpPr>
            <a:spLocks noChangeShapeType="1"/>
          </p:cNvSpPr>
          <p:nvPr/>
        </p:nvSpPr>
        <p:spPr bwMode="auto">
          <a:xfrm>
            <a:off x="438150" y="4160838"/>
            <a:ext cx="8193088" cy="0"/>
          </a:xfrm>
          <a:prstGeom prst="lin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217" name="Footer Placeholder 3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3218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327F99AC-3FA8-4F66-8B8B-8755111BCA92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016750" cy="990600"/>
          </a:xfrm>
        </p:spPr>
        <p:txBody>
          <a:bodyPr/>
          <a:lstStyle/>
          <a:p>
            <a:pPr defTabSz="914400" eaLnBrk="1" hangingPunct="1"/>
            <a:r>
              <a:rPr lang="en-US"/>
              <a:t>Examples</a:t>
            </a:r>
          </a:p>
        </p:txBody>
      </p:sp>
      <p:sp>
        <p:nvSpPr>
          <p:cNvPr id="2117" name="Rectangle 13"/>
          <p:cNvSpPr>
            <a:spLocks noChangeArrowheads="1"/>
          </p:cNvSpPr>
          <p:nvPr/>
        </p:nvSpPr>
        <p:spPr bwMode="auto">
          <a:xfrm>
            <a:off x="4095750" y="1819275"/>
            <a:ext cx="1755775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8" name="Rectangle 14"/>
          <p:cNvSpPr>
            <a:spLocks noChangeArrowheads="1"/>
          </p:cNvSpPr>
          <p:nvPr/>
        </p:nvSpPr>
        <p:spPr bwMode="auto">
          <a:xfrm>
            <a:off x="5999163" y="1819275"/>
            <a:ext cx="1822450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9" name="Rectangle 12"/>
          <p:cNvSpPr>
            <a:spLocks noChangeArrowheads="1"/>
          </p:cNvSpPr>
          <p:nvPr/>
        </p:nvSpPr>
        <p:spPr bwMode="auto">
          <a:xfrm>
            <a:off x="1169988" y="1819275"/>
            <a:ext cx="2779712" cy="5492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0" name="Text Box 3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0099"/>
                </a:solidFill>
              </a:rPr>
              <a:t>(continued)</a:t>
            </a:r>
          </a:p>
        </p:txBody>
      </p:sp>
      <p:sp>
        <p:nvSpPr>
          <p:cNvPr id="2121" name="Text Box 7"/>
          <p:cNvSpPr txBox="1">
            <a:spLocks noChangeArrowheads="1"/>
          </p:cNvSpPr>
          <p:nvPr/>
        </p:nvSpPr>
        <p:spPr bwMode="auto">
          <a:xfrm>
            <a:off x="914400" y="1828800"/>
            <a:ext cx="7059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  S = [1, 2, 3, 4, 5, 6]    A = [2, 4, 6]    B = [4, 5, 6]</a:t>
            </a:r>
          </a:p>
        </p:txBody>
      </p:sp>
      <p:graphicFrame>
        <p:nvGraphicFramePr>
          <p:cNvPr id="2110" name="Object 62"/>
          <p:cNvGraphicFramePr>
            <a:graphicFrameLocks noChangeAspect="1"/>
          </p:cNvGraphicFramePr>
          <p:nvPr/>
        </p:nvGraphicFramePr>
        <p:xfrm>
          <a:off x="1611313" y="2990850"/>
          <a:ext cx="1717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3" imgW="774364" imgH="228501" progId="Equation.3">
                  <p:embed/>
                </p:oleObj>
              </mc:Choice>
              <mc:Fallback>
                <p:oleObj name="Equation" r:id="rId3" imgW="774364" imgH="228501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2990850"/>
                        <a:ext cx="17176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1" name="Object 63"/>
          <p:cNvGraphicFramePr>
            <a:graphicFrameLocks noChangeAspect="1"/>
          </p:cNvGraphicFramePr>
          <p:nvPr/>
        </p:nvGraphicFramePr>
        <p:xfrm>
          <a:off x="1609725" y="4160838"/>
          <a:ext cx="21018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4160838"/>
                        <a:ext cx="21018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2" name="Object 64"/>
          <p:cNvGraphicFramePr>
            <a:graphicFrameLocks noChangeAspect="1"/>
          </p:cNvGraphicFramePr>
          <p:nvPr/>
        </p:nvGraphicFramePr>
        <p:xfrm>
          <a:off x="1609725" y="5111750"/>
          <a:ext cx="2932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7" imgW="1180588" imgH="203112" progId="Equation.3">
                  <p:embed/>
                </p:oleObj>
              </mc:Choice>
              <mc:Fallback>
                <p:oleObj name="Equation" r:id="rId7" imgW="1180588" imgH="203112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111750"/>
                        <a:ext cx="29321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3" name="Object 65"/>
          <p:cNvGraphicFramePr>
            <a:graphicFrameLocks noChangeAspect="1"/>
          </p:cNvGraphicFramePr>
          <p:nvPr/>
        </p:nvGraphicFramePr>
        <p:xfrm>
          <a:off x="1616075" y="5770563"/>
          <a:ext cx="4419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9" imgW="1752600" imgH="228600" progId="Equation.3">
                  <p:embed/>
                </p:oleObj>
              </mc:Choice>
              <mc:Fallback>
                <p:oleObj name="Equation" r:id="rId9" imgW="1752600" imgH="2286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770563"/>
                        <a:ext cx="44196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2" name="Text Box 15"/>
          <p:cNvSpPr txBox="1">
            <a:spLocks noChangeArrowheads="1"/>
          </p:cNvSpPr>
          <p:nvPr/>
        </p:nvSpPr>
        <p:spPr bwMode="auto">
          <a:xfrm>
            <a:off x="365125" y="2587625"/>
            <a:ext cx="705961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Complements: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Intersections: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Unions:</a:t>
            </a:r>
          </a:p>
        </p:txBody>
      </p:sp>
      <p:graphicFrame>
        <p:nvGraphicFramePr>
          <p:cNvPr id="2114" name="Object 66"/>
          <p:cNvGraphicFramePr>
            <a:graphicFrameLocks noChangeAspect="1"/>
          </p:cNvGraphicFramePr>
          <p:nvPr/>
        </p:nvGraphicFramePr>
        <p:xfrm>
          <a:off x="4846638" y="4130675"/>
          <a:ext cx="1736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11" imgW="723586" imgH="228501" progId="Equation.3">
                  <p:embed/>
                </p:oleObj>
              </mc:Choice>
              <mc:Fallback>
                <p:oleObj name="Equation" r:id="rId11" imgW="723586" imgH="228501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4130675"/>
                        <a:ext cx="1736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5" name="Object 67"/>
          <p:cNvGraphicFramePr>
            <a:graphicFrameLocks noChangeAspect="1"/>
          </p:cNvGraphicFramePr>
          <p:nvPr/>
        </p:nvGraphicFramePr>
        <p:xfrm>
          <a:off x="4829175" y="2990850"/>
          <a:ext cx="1717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13" imgW="774364" imgH="228501" progId="Equation.3">
                  <p:embed/>
                </p:oleObj>
              </mc:Choice>
              <mc:Fallback>
                <p:oleObj name="Equation" r:id="rId13" imgW="774364" imgH="228501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2990850"/>
                        <a:ext cx="17176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3" name="Line 18"/>
          <p:cNvSpPr>
            <a:spLocks noChangeShapeType="1"/>
          </p:cNvSpPr>
          <p:nvPr/>
        </p:nvSpPr>
        <p:spPr bwMode="auto">
          <a:xfrm>
            <a:off x="255588" y="3721100"/>
            <a:ext cx="8523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24" name="Line 19"/>
          <p:cNvSpPr>
            <a:spLocks noChangeShapeType="1"/>
          </p:cNvSpPr>
          <p:nvPr/>
        </p:nvSpPr>
        <p:spPr bwMode="auto">
          <a:xfrm>
            <a:off x="255588" y="4819650"/>
            <a:ext cx="8523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25" name="Footer Placeholder 2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26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Ch. 3-</a:t>
            </a:r>
            <a:fld id="{30F0D86C-6813-4F8B-BF87-2BA9CC38C75D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Pages>20</Pages>
  <Words>2873</Words>
  <Application>Microsoft Office PowerPoint</Application>
  <PresentationFormat>On-screen Show (4:3)</PresentationFormat>
  <Paragraphs>595</Paragraphs>
  <Slides>49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Wingdings</vt:lpstr>
      <vt:lpstr>Monotype Sorts</vt:lpstr>
      <vt:lpstr>Arial</vt:lpstr>
      <vt:lpstr>1_newbold-7e</vt:lpstr>
      <vt:lpstr>Equation</vt:lpstr>
      <vt:lpstr>Clip</vt:lpstr>
      <vt:lpstr>PowerPoint Presentation</vt:lpstr>
      <vt:lpstr>Chapter Goals</vt:lpstr>
      <vt:lpstr>Important Terms</vt:lpstr>
      <vt:lpstr>Important Terms</vt:lpstr>
      <vt:lpstr>Important Terms</vt:lpstr>
      <vt:lpstr>Important Terms</vt:lpstr>
      <vt:lpstr>Important Terms</vt:lpstr>
      <vt:lpstr>PowerPoint Presentation</vt:lpstr>
      <vt:lpstr>Examples</vt:lpstr>
      <vt:lpstr>Examples</vt:lpstr>
      <vt:lpstr>Probability and Its Postulates</vt:lpstr>
      <vt:lpstr>Assessing Probability</vt:lpstr>
      <vt:lpstr>Classical Probability</vt:lpstr>
      <vt:lpstr>Counting the Possible Outcomes</vt:lpstr>
      <vt:lpstr>Permutations and Combinations</vt:lpstr>
      <vt:lpstr>Permutations and Combinations</vt:lpstr>
      <vt:lpstr>Permutations and Combinations</vt:lpstr>
      <vt:lpstr>Permutations and Combinations Example</vt:lpstr>
      <vt:lpstr>Permutations and Combinations Example</vt:lpstr>
      <vt:lpstr>Assessing Probability</vt:lpstr>
      <vt:lpstr>Probability Postulates</vt:lpstr>
      <vt:lpstr>Probability Rules</vt:lpstr>
      <vt:lpstr>A Probability Table</vt:lpstr>
      <vt:lpstr>Addition Rule Example</vt:lpstr>
      <vt:lpstr>Addition Rule Example</vt:lpstr>
      <vt:lpstr>Conditional Probability</vt:lpstr>
      <vt:lpstr>Conditional Probability Example</vt:lpstr>
      <vt:lpstr>Conditional Probability Example</vt:lpstr>
      <vt:lpstr>Conditional Probability Example</vt:lpstr>
      <vt:lpstr>Multiplication Rule</vt:lpstr>
      <vt:lpstr>Multiplication Rule Example</vt:lpstr>
      <vt:lpstr>Statistical Independence</vt:lpstr>
      <vt:lpstr>Statistical Independence</vt:lpstr>
      <vt:lpstr>Statistical Independence Example</vt:lpstr>
      <vt:lpstr>Statistical Independence Example</vt:lpstr>
      <vt:lpstr>Bivariate Probabilities</vt:lpstr>
      <vt:lpstr>Joint and  Marginal Probabilities</vt:lpstr>
      <vt:lpstr>Marginal Probability Example</vt:lpstr>
      <vt:lpstr>Using a Tree Diagram</vt:lpstr>
      <vt:lpstr>Odds</vt:lpstr>
      <vt:lpstr>Odds: Example</vt:lpstr>
      <vt:lpstr>Overinvolvement Ratio</vt:lpstr>
      <vt:lpstr>Bayes’ Theorem</vt:lpstr>
      <vt:lpstr>Bayes’ Theorem</vt:lpstr>
      <vt:lpstr>Bayes’ Theorem Example</vt:lpstr>
      <vt:lpstr>PowerPoint Presentation</vt:lpstr>
      <vt:lpstr>PowerPoint Presentation</vt:lpstr>
      <vt:lpstr>Chapter Summary</vt:lpstr>
      <vt:lpstr>PowerPoint Presentation</vt:lpstr>
    </vt:vector>
  </TitlesOfParts>
  <Company>University of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6/e</dc:title>
  <dc:subject>Chapter 3</dc:subject>
  <dc:creator>Dirk Yandell</dc:creator>
  <cp:lastModifiedBy>Ashraf AMAD</cp:lastModifiedBy>
  <cp:revision>86</cp:revision>
  <cp:lastPrinted>1998-11-22T23:37:53Z</cp:lastPrinted>
  <dcterms:created xsi:type="dcterms:W3CDTF">2001-01-16T02:05:37Z</dcterms:created>
  <dcterms:modified xsi:type="dcterms:W3CDTF">2019-03-30T16:03:56Z</dcterms:modified>
</cp:coreProperties>
</file>