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DDAC-B22E-4D23-A169-157AAD7B4BD9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DFC68-D298-41D6-8236-1B4B4277E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20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DFC68-D298-41D6-8236-1B4B4277E8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9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20AB-B575-43A7-9853-392E94927463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AC46-F8EA-42F7-95B1-0E96D6DE964B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0F29-9CE3-46E6-8162-9189D9E3389F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8EAA-80BA-4545-821E-EDDC3CEFAC5E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FF3B-F74D-4272-9A5F-961508783888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49DD-7A5D-4980-AB9D-1B5EAD5458ED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C780-739D-4FB8-8B0D-B9C126B09E7B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4AB0-5AC0-4A46-B85C-92C527D500DD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C2CB-BA34-4CD6-B1F9-FEEF02BB2D4C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B3B5-15DA-4811-8E71-EB3741CFD2D8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C29D-CA28-467F-A84E-37E92AAED648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0F52B4-E8BF-4293-AFAB-D19EC5AFF409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Line Drawing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DDA (Digital Differential Analyzer)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2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DDA Algorithm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370263" y="794534"/>
            <a:ext cx="4921250" cy="552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>
                <a:solidFill>
                  <a:schemeClr val="tx1"/>
                </a:solidFill>
              </a:rPr>
              <a:t>The </a:t>
            </a:r>
            <a:r>
              <a:rPr lang="en-IE" i="1" dirty="0" smtClean="0">
                <a:solidFill>
                  <a:schemeClr val="tx1"/>
                </a:solidFill>
              </a:rPr>
              <a:t>digital differential analyser</a:t>
            </a:r>
            <a:r>
              <a:rPr lang="en-IE" dirty="0" smtClean="0">
                <a:solidFill>
                  <a:schemeClr val="tx1"/>
                </a:solidFill>
              </a:rPr>
              <a:t> (DDA) algorithm takes an incremental approach in order to speed up scan conversion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Simply calculate </a:t>
            </a:r>
            <a:r>
              <a:rPr lang="en-IE" sz="36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IE" sz="36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k+1</a:t>
            </a:r>
            <a:r>
              <a:rPr lang="en-IE" dirty="0" smtClean="0">
                <a:solidFill>
                  <a:schemeClr val="tx1"/>
                </a:solidFill>
              </a:rPr>
              <a:t> based on </a:t>
            </a:r>
            <a:r>
              <a:rPr lang="en-IE" sz="3600" i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IE" sz="3600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endParaRPr lang="en-US" sz="3600" i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8" t="6345" r="18456" b="20029"/>
          <a:stretch>
            <a:fillRect/>
          </a:stretch>
        </p:blipFill>
        <p:spPr bwMode="auto">
          <a:xfrm>
            <a:off x="8353425" y="794534"/>
            <a:ext cx="3455988" cy="246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291513" y="3345646"/>
            <a:ext cx="359568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 eaLnBrk="1" hangingPunct="1">
              <a:spcBef>
                <a:spcPct val="50000"/>
              </a:spcBef>
            </a:pPr>
            <a:r>
              <a:rPr lang="en-IE" sz="2000" dirty="0"/>
              <a:t>The original differential </a:t>
            </a:r>
            <a:r>
              <a:rPr lang="en-IE" sz="2000" dirty="0" smtClean="0"/>
              <a:t>analyser </a:t>
            </a:r>
            <a:r>
              <a:rPr lang="en-IE" sz="2000" dirty="0"/>
              <a:t>was a physical machine developed by </a:t>
            </a:r>
            <a:r>
              <a:rPr lang="en-US" sz="2000" dirty="0" err="1"/>
              <a:t>Vannevar</a:t>
            </a:r>
            <a:r>
              <a:rPr lang="en-US" sz="2000" dirty="0"/>
              <a:t> Bush</a:t>
            </a:r>
            <a:r>
              <a:rPr lang="en-IE" sz="2000" dirty="0"/>
              <a:t> at MIT in the 1930’s </a:t>
            </a:r>
            <a:r>
              <a:rPr lang="en-US" sz="2000" dirty="0"/>
              <a:t>in order to solve ordinary differential equations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DDA Algorithm (</a:t>
            </a:r>
            <a:r>
              <a:rPr lang="en-IE" dirty="0" err="1"/>
              <a:t>cont</a:t>
            </a:r>
            <a:r>
              <a:rPr lang="en-IE" dirty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533400"/>
            <a:r>
              <a:rPr lang="en-IE" dirty="0"/>
              <a:t>Consider the list of points that we determined for the line in our previous example:</a:t>
            </a:r>
          </a:p>
          <a:p>
            <a:pPr defTabSz="533400"/>
            <a:r>
              <a:rPr lang="en-IE" dirty="0"/>
              <a:t>	</a:t>
            </a:r>
            <a:r>
              <a:rPr lang="en-IE" sz="1800" dirty="0"/>
              <a:t>(2, 2), (3, 2</a:t>
            </a:r>
            <a:r>
              <a:rPr lang="en-IE" sz="1800" baseline="30000" dirty="0"/>
              <a:t>3</a:t>
            </a:r>
            <a:r>
              <a:rPr lang="en-IE" sz="1800" dirty="0"/>
              <a:t>/</a:t>
            </a:r>
            <a:r>
              <a:rPr lang="en-IE" sz="1800" baseline="-25000" dirty="0"/>
              <a:t>5</a:t>
            </a:r>
            <a:r>
              <a:rPr lang="en-IE" sz="1800" dirty="0"/>
              <a:t>), (4, 3</a:t>
            </a:r>
            <a:r>
              <a:rPr lang="en-IE" sz="1800" baseline="30000" dirty="0"/>
              <a:t>1</a:t>
            </a:r>
            <a:r>
              <a:rPr lang="en-IE" sz="1800" dirty="0"/>
              <a:t>/</a:t>
            </a:r>
            <a:r>
              <a:rPr lang="en-IE" sz="1800" baseline="-25000" dirty="0"/>
              <a:t>5</a:t>
            </a:r>
            <a:r>
              <a:rPr lang="en-IE" sz="1800" dirty="0"/>
              <a:t>), (5, 3</a:t>
            </a:r>
            <a:r>
              <a:rPr lang="en-IE" sz="1800" baseline="30000" dirty="0"/>
              <a:t>4</a:t>
            </a:r>
            <a:r>
              <a:rPr lang="en-IE" sz="1800" dirty="0"/>
              <a:t>/</a:t>
            </a:r>
            <a:r>
              <a:rPr lang="en-IE" sz="1800" baseline="-25000" dirty="0"/>
              <a:t>5</a:t>
            </a:r>
            <a:r>
              <a:rPr lang="en-IE" sz="1800" dirty="0"/>
              <a:t>), (6, 4</a:t>
            </a:r>
            <a:r>
              <a:rPr lang="en-IE" sz="1800" baseline="30000" dirty="0"/>
              <a:t>2</a:t>
            </a:r>
            <a:r>
              <a:rPr lang="en-IE" sz="1800" dirty="0"/>
              <a:t>/</a:t>
            </a:r>
            <a:r>
              <a:rPr lang="en-IE" sz="1800" baseline="-25000" dirty="0"/>
              <a:t>5</a:t>
            </a:r>
            <a:r>
              <a:rPr lang="en-IE" sz="1800" dirty="0"/>
              <a:t>), (7, 5)</a:t>
            </a:r>
          </a:p>
          <a:p>
            <a:pPr defTabSz="533400"/>
            <a:r>
              <a:rPr lang="en-IE" dirty="0"/>
              <a:t>Notice that as the </a:t>
            </a:r>
            <a:r>
              <a:rPr lang="en-IE" i="1" dirty="0">
                <a:latin typeface="Times New Roman" panose="02020603050405020304" pitchFamily="18" charset="0"/>
              </a:rPr>
              <a:t>x</a:t>
            </a:r>
            <a:r>
              <a:rPr lang="en-IE" dirty="0"/>
              <a:t> coordinates go up by one, the </a:t>
            </a:r>
            <a:r>
              <a:rPr lang="en-IE" i="1" dirty="0">
                <a:latin typeface="Times New Roman" panose="02020603050405020304" pitchFamily="18" charset="0"/>
              </a:rPr>
              <a:t>y</a:t>
            </a:r>
            <a:r>
              <a:rPr lang="en-IE" dirty="0"/>
              <a:t> coordinates simply go up by the slope of the line</a:t>
            </a:r>
          </a:p>
          <a:p>
            <a:pPr defTabSz="533400"/>
            <a:r>
              <a:rPr lang="en-IE" dirty="0"/>
              <a:t>This is the key insight in the DDA algorithm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5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DDA Algorithm (</a:t>
            </a:r>
            <a:r>
              <a:rPr lang="en-IE" dirty="0" err="1"/>
              <a:t>cont</a:t>
            </a:r>
            <a:r>
              <a:rPr lang="en-IE" dirty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533400"/>
            <a:r>
              <a:rPr lang="en-IE" dirty="0"/>
              <a:t>When the slope of the line is between -1 and 1 begin at the first point in the line and, by incrementing the </a:t>
            </a:r>
            <a:r>
              <a:rPr lang="en-IE" i="1" dirty="0">
                <a:latin typeface="Times New Roman" panose="02020603050405020304" pitchFamily="18" charset="0"/>
              </a:rPr>
              <a:t>x</a:t>
            </a:r>
            <a:r>
              <a:rPr lang="en-IE" dirty="0"/>
              <a:t> coordinate by 1, calculate the corresponding </a:t>
            </a:r>
            <a:r>
              <a:rPr lang="en-IE" i="1" dirty="0">
                <a:latin typeface="Times New Roman" panose="02020603050405020304" pitchFamily="18" charset="0"/>
              </a:rPr>
              <a:t>y</a:t>
            </a:r>
            <a:r>
              <a:rPr lang="en-IE" dirty="0"/>
              <a:t> coordinates as follows</a:t>
            </a:r>
            <a:r>
              <a:rPr lang="en-IE" dirty="0" smtClean="0"/>
              <a:t>: (for </a:t>
            </a:r>
            <a:r>
              <a:rPr lang="en-IE" dirty="0" err="1" smtClean="0"/>
              <a:t>jogl</a:t>
            </a:r>
            <a:r>
              <a:rPr lang="en-IE" dirty="0" smtClean="0"/>
              <a:t> x+=.01)</a:t>
            </a:r>
            <a:endParaRPr lang="en-IE" dirty="0"/>
          </a:p>
          <a:p>
            <a:pPr defTabSz="533400"/>
            <a:endParaRPr lang="en-IE" sz="2800" dirty="0"/>
          </a:p>
          <a:p>
            <a:pPr defTabSz="533400"/>
            <a:r>
              <a:rPr lang="en-IE" dirty="0"/>
              <a:t>When the slope is outside these limits, increment the </a:t>
            </a:r>
            <a:r>
              <a:rPr lang="en-IE" i="1" dirty="0">
                <a:latin typeface="Times New Roman" panose="02020603050405020304" pitchFamily="18" charset="0"/>
              </a:rPr>
              <a:t>y</a:t>
            </a:r>
            <a:r>
              <a:rPr lang="en-IE" dirty="0"/>
              <a:t> coordinate by 1 and calculate the corresponding </a:t>
            </a:r>
            <a:r>
              <a:rPr lang="en-IE" i="1" dirty="0">
                <a:latin typeface="Times New Roman" panose="02020603050405020304" pitchFamily="18" charset="0"/>
              </a:rPr>
              <a:t>x</a:t>
            </a:r>
            <a:r>
              <a:rPr lang="en-IE" dirty="0"/>
              <a:t> coordinates as follows</a:t>
            </a:r>
            <a:r>
              <a:rPr lang="en-IE" dirty="0" smtClean="0"/>
              <a:t>:</a:t>
            </a:r>
            <a:r>
              <a:rPr lang="en-IE" dirty="0"/>
              <a:t> (for </a:t>
            </a:r>
            <a:r>
              <a:rPr lang="en-IE" dirty="0" err="1"/>
              <a:t>jogl</a:t>
            </a:r>
            <a:r>
              <a:rPr lang="en-IE" dirty="0"/>
              <a:t> </a:t>
            </a:r>
            <a:r>
              <a:rPr lang="en-IE" dirty="0" smtClean="0"/>
              <a:t>y+=.</a:t>
            </a:r>
            <a:r>
              <a:rPr lang="en-IE" dirty="0"/>
              <a:t>01)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205517"/>
              </p:ext>
            </p:extLst>
          </p:nvPr>
        </p:nvGraphicFramePr>
        <p:xfrm>
          <a:off x="5547709" y="2852112"/>
          <a:ext cx="276066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838200" imgH="228600" progId="Equation.3">
                  <p:embed/>
                </p:oleObj>
              </mc:Choice>
              <mc:Fallback>
                <p:oleObj name="Equation" r:id="rId3" imgW="838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7709" y="2852112"/>
                        <a:ext cx="2760663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476737"/>
              </p:ext>
            </p:extLst>
          </p:nvPr>
        </p:nvGraphicFramePr>
        <p:xfrm>
          <a:off x="5550884" y="5076199"/>
          <a:ext cx="276066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5" imgW="837836" imgH="393529" progId="Equation.3">
                  <p:embed/>
                </p:oleObj>
              </mc:Choice>
              <mc:Fallback>
                <p:oleObj name="Equation" r:id="rId5" imgW="83783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0884" y="5076199"/>
                        <a:ext cx="2760663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DDA Algorithm (</a:t>
            </a:r>
            <a:r>
              <a:rPr lang="en-IE" dirty="0" err="1"/>
              <a:t>cont</a:t>
            </a:r>
            <a:r>
              <a:rPr lang="en-IE" dirty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8425" y="193081"/>
            <a:ext cx="7315200" cy="5120640"/>
          </a:xfrm>
        </p:spPr>
        <p:txBody>
          <a:bodyPr/>
          <a:lstStyle/>
          <a:p>
            <a:r>
              <a:rPr lang="en-IE" dirty="0"/>
              <a:t>Again the values calculated by the equations used by the DDA algorithm must be rounded to match pixel </a:t>
            </a:r>
            <a:r>
              <a:rPr lang="en-IE" dirty="0" smtClean="0"/>
              <a:t>values (don’t round for </a:t>
            </a:r>
            <a:r>
              <a:rPr lang="en-IE" dirty="0" err="1" smtClean="0"/>
              <a:t>jogl</a:t>
            </a:r>
            <a:r>
              <a:rPr lang="en-IE" dirty="0" smtClean="0"/>
              <a:t>)</a:t>
            </a:r>
            <a:endParaRPr lang="en-US" dirty="0"/>
          </a:p>
          <a:p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3429000" y="3000733"/>
            <a:ext cx="8763000" cy="3638550"/>
            <a:chOff x="134938" y="2974975"/>
            <a:chExt cx="8763000" cy="3638550"/>
          </a:xfrm>
        </p:grpSpPr>
        <p:sp>
          <p:nvSpPr>
            <p:cNvPr id="4" name="Line 201"/>
            <p:cNvSpPr>
              <a:spLocks noChangeShapeType="1"/>
            </p:cNvSpPr>
            <p:nvPr/>
          </p:nvSpPr>
          <p:spPr bwMode="auto">
            <a:xfrm rot="5400000">
              <a:off x="7081044" y="1678781"/>
              <a:ext cx="0" cy="36337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" name="Line 93"/>
            <p:cNvSpPr>
              <a:spLocks noChangeShapeType="1"/>
            </p:cNvSpPr>
            <p:nvPr/>
          </p:nvSpPr>
          <p:spPr bwMode="auto">
            <a:xfrm>
              <a:off x="1155700" y="3054350"/>
              <a:ext cx="0" cy="3298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94"/>
            <p:cNvSpPr>
              <a:spLocks noChangeShapeType="1"/>
            </p:cNvSpPr>
            <p:nvPr/>
          </p:nvSpPr>
          <p:spPr bwMode="auto">
            <a:xfrm>
              <a:off x="1951038" y="3076575"/>
              <a:ext cx="0" cy="3297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96"/>
            <p:cNvSpPr>
              <a:spLocks noChangeShapeType="1"/>
            </p:cNvSpPr>
            <p:nvPr/>
          </p:nvSpPr>
          <p:spPr bwMode="auto">
            <a:xfrm>
              <a:off x="2746375" y="3095625"/>
              <a:ext cx="0" cy="3298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98"/>
            <p:cNvSpPr>
              <a:spLocks noChangeShapeType="1"/>
            </p:cNvSpPr>
            <p:nvPr/>
          </p:nvSpPr>
          <p:spPr bwMode="auto">
            <a:xfrm>
              <a:off x="3538538" y="3113088"/>
              <a:ext cx="0" cy="3298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99"/>
            <p:cNvSpPr>
              <a:spLocks noChangeShapeType="1"/>
            </p:cNvSpPr>
            <p:nvPr/>
          </p:nvSpPr>
          <p:spPr bwMode="auto">
            <a:xfrm rot="5400000">
              <a:off x="2453482" y="2480469"/>
              <a:ext cx="0" cy="36337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100"/>
            <p:cNvSpPr>
              <a:spLocks noChangeShapeType="1"/>
            </p:cNvSpPr>
            <p:nvPr/>
          </p:nvSpPr>
          <p:spPr bwMode="auto">
            <a:xfrm rot="5400000">
              <a:off x="2431257" y="3275806"/>
              <a:ext cx="0" cy="36337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01"/>
            <p:cNvSpPr>
              <a:spLocks noChangeShapeType="1"/>
            </p:cNvSpPr>
            <p:nvPr/>
          </p:nvSpPr>
          <p:spPr bwMode="auto">
            <a:xfrm rot="5400000">
              <a:off x="2412207" y="4067969"/>
              <a:ext cx="0" cy="36337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Oval 103"/>
            <p:cNvSpPr>
              <a:spLocks noChangeArrowheads="1"/>
            </p:cNvSpPr>
            <p:nvPr/>
          </p:nvSpPr>
          <p:spPr bwMode="auto">
            <a:xfrm>
              <a:off x="1020763" y="4176713"/>
              <a:ext cx="258762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13" name="Oval 104"/>
            <p:cNvSpPr>
              <a:spLocks noChangeArrowheads="1"/>
            </p:cNvSpPr>
            <p:nvPr/>
          </p:nvSpPr>
          <p:spPr bwMode="auto">
            <a:xfrm>
              <a:off x="3416300" y="4176713"/>
              <a:ext cx="258763" cy="25876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14" name="Oval 105"/>
            <p:cNvSpPr>
              <a:spLocks noChangeArrowheads="1"/>
            </p:cNvSpPr>
            <p:nvPr/>
          </p:nvSpPr>
          <p:spPr bwMode="auto">
            <a:xfrm>
              <a:off x="1819275" y="4176713"/>
              <a:ext cx="258763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15" name="Oval 106"/>
            <p:cNvSpPr>
              <a:spLocks noChangeArrowheads="1"/>
            </p:cNvSpPr>
            <p:nvPr/>
          </p:nvSpPr>
          <p:spPr bwMode="auto">
            <a:xfrm>
              <a:off x="2617788" y="4176713"/>
              <a:ext cx="258762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16" name="Oval 107"/>
            <p:cNvSpPr>
              <a:spLocks noChangeArrowheads="1"/>
            </p:cNvSpPr>
            <p:nvPr/>
          </p:nvSpPr>
          <p:spPr bwMode="auto">
            <a:xfrm>
              <a:off x="1023938" y="4957763"/>
              <a:ext cx="258762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17" name="Oval 108"/>
            <p:cNvSpPr>
              <a:spLocks noChangeArrowheads="1"/>
            </p:cNvSpPr>
            <p:nvPr/>
          </p:nvSpPr>
          <p:spPr bwMode="auto">
            <a:xfrm>
              <a:off x="3419475" y="4957763"/>
              <a:ext cx="258763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18" name="Oval 109"/>
            <p:cNvSpPr>
              <a:spLocks noChangeArrowheads="1"/>
            </p:cNvSpPr>
            <p:nvPr/>
          </p:nvSpPr>
          <p:spPr bwMode="auto">
            <a:xfrm>
              <a:off x="1822450" y="4957763"/>
              <a:ext cx="258763" cy="25876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19" name="Oval 110"/>
            <p:cNvSpPr>
              <a:spLocks noChangeArrowheads="1"/>
            </p:cNvSpPr>
            <p:nvPr/>
          </p:nvSpPr>
          <p:spPr bwMode="auto">
            <a:xfrm>
              <a:off x="2620963" y="4957763"/>
              <a:ext cx="258762" cy="25876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20" name="Oval 111"/>
            <p:cNvSpPr>
              <a:spLocks noChangeArrowheads="1"/>
            </p:cNvSpPr>
            <p:nvPr/>
          </p:nvSpPr>
          <p:spPr bwMode="auto">
            <a:xfrm>
              <a:off x="1022350" y="5765800"/>
              <a:ext cx="258763" cy="2587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21" name="Oval 112"/>
            <p:cNvSpPr>
              <a:spLocks noChangeArrowheads="1"/>
            </p:cNvSpPr>
            <p:nvPr/>
          </p:nvSpPr>
          <p:spPr bwMode="auto">
            <a:xfrm>
              <a:off x="3417888" y="5765800"/>
              <a:ext cx="258762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22" name="Oval 113"/>
            <p:cNvSpPr>
              <a:spLocks noChangeArrowheads="1"/>
            </p:cNvSpPr>
            <p:nvPr/>
          </p:nvSpPr>
          <p:spPr bwMode="auto">
            <a:xfrm>
              <a:off x="1820863" y="5765800"/>
              <a:ext cx="258762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23" name="Oval 114"/>
            <p:cNvSpPr>
              <a:spLocks noChangeArrowheads="1"/>
            </p:cNvSpPr>
            <p:nvPr/>
          </p:nvSpPr>
          <p:spPr bwMode="auto">
            <a:xfrm>
              <a:off x="2619375" y="5765800"/>
              <a:ext cx="258763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24" name="Line 116"/>
            <p:cNvSpPr>
              <a:spLocks noChangeShapeType="1"/>
            </p:cNvSpPr>
            <p:nvPr/>
          </p:nvSpPr>
          <p:spPr bwMode="auto">
            <a:xfrm flipV="1">
              <a:off x="411163" y="4171950"/>
              <a:ext cx="3992562" cy="1824038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Oval 117"/>
            <p:cNvSpPr>
              <a:spLocks noChangeArrowheads="1"/>
            </p:cNvSpPr>
            <p:nvPr/>
          </p:nvSpPr>
          <p:spPr bwMode="auto">
            <a:xfrm>
              <a:off x="1081088" y="5575300"/>
              <a:ext cx="136525" cy="13652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26" name="Oval 118"/>
            <p:cNvSpPr>
              <a:spLocks noChangeArrowheads="1"/>
            </p:cNvSpPr>
            <p:nvPr/>
          </p:nvSpPr>
          <p:spPr bwMode="auto">
            <a:xfrm>
              <a:off x="1892300" y="5229225"/>
              <a:ext cx="136525" cy="13652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27" name="Text Box 119"/>
            <p:cNvSpPr txBox="1">
              <a:spLocks noChangeArrowheads="1"/>
            </p:cNvSpPr>
            <p:nvPr/>
          </p:nvSpPr>
          <p:spPr bwMode="auto">
            <a:xfrm>
              <a:off x="134938" y="5146675"/>
              <a:ext cx="90328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IE" sz="2000" b="1">
                  <a:latin typeface="Times New Roman" panose="02020603050405020304" pitchFamily="18" charset="0"/>
                </a:rPr>
                <a:t>(</a:t>
              </a:r>
              <a:r>
                <a:rPr lang="en-IE" sz="2000" b="1" i="1">
                  <a:latin typeface="Times New Roman" panose="02020603050405020304" pitchFamily="18" charset="0"/>
                </a:rPr>
                <a:t>x</a:t>
              </a:r>
              <a:r>
                <a:rPr lang="en-IE" sz="2000" b="1" baseline="-25000">
                  <a:latin typeface="Times New Roman" panose="02020603050405020304" pitchFamily="18" charset="0"/>
                </a:rPr>
                <a:t>k</a:t>
              </a:r>
              <a:r>
                <a:rPr lang="en-IE" sz="2000" b="1">
                  <a:latin typeface="Times New Roman" panose="02020603050405020304" pitchFamily="18" charset="0"/>
                </a:rPr>
                <a:t>, </a:t>
              </a:r>
              <a:r>
                <a:rPr lang="en-IE" sz="2000" b="1" i="1">
                  <a:latin typeface="Times New Roman" panose="02020603050405020304" pitchFamily="18" charset="0"/>
                </a:rPr>
                <a:t>y</a:t>
              </a:r>
              <a:r>
                <a:rPr lang="en-IE" sz="2000" b="1" baseline="-25000">
                  <a:latin typeface="Times New Roman" panose="02020603050405020304" pitchFamily="18" charset="0"/>
                </a:rPr>
                <a:t>k</a:t>
              </a:r>
              <a:r>
                <a:rPr lang="en-IE" sz="2000" b="1">
                  <a:latin typeface="Times New Roman" panose="02020603050405020304" pitchFamily="18" charset="0"/>
                </a:rPr>
                <a:t>)</a:t>
              </a:r>
              <a:endParaRPr 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8" name="Line 120"/>
            <p:cNvSpPr>
              <a:spLocks noChangeShapeType="1"/>
            </p:cNvSpPr>
            <p:nvPr/>
          </p:nvSpPr>
          <p:spPr bwMode="auto">
            <a:xfrm>
              <a:off x="911225" y="5462588"/>
              <a:ext cx="168275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Text Box 121"/>
            <p:cNvSpPr txBox="1">
              <a:spLocks noChangeArrowheads="1"/>
            </p:cNvSpPr>
            <p:nvPr/>
          </p:nvSpPr>
          <p:spPr bwMode="auto">
            <a:xfrm>
              <a:off x="2274888" y="5349875"/>
              <a:ext cx="13462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IE" sz="2000" b="1">
                  <a:latin typeface="Times New Roman" panose="02020603050405020304" pitchFamily="18" charset="0"/>
                </a:rPr>
                <a:t>(</a:t>
              </a:r>
              <a:r>
                <a:rPr lang="en-IE" sz="2000" b="1" i="1">
                  <a:latin typeface="Times New Roman" panose="02020603050405020304" pitchFamily="18" charset="0"/>
                </a:rPr>
                <a:t>x</a:t>
              </a:r>
              <a:r>
                <a:rPr lang="en-IE" sz="2000" b="1" baseline="-25000">
                  <a:latin typeface="Times New Roman" panose="02020603050405020304" pitchFamily="18" charset="0"/>
                </a:rPr>
                <a:t>k</a:t>
              </a:r>
              <a:r>
                <a:rPr lang="en-IE" sz="2000" b="1">
                  <a:latin typeface="Times New Roman" panose="02020603050405020304" pitchFamily="18" charset="0"/>
                </a:rPr>
                <a:t>+1, </a:t>
              </a:r>
              <a:r>
                <a:rPr lang="en-IE" sz="2000" b="1" i="1">
                  <a:latin typeface="Times New Roman" panose="02020603050405020304" pitchFamily="18" charset="0"/>
                </a:rPr>
                <a:t>y</a:t>
              </a:r>
              <a:r>
                <a:rPr lang="en-IE" sz="2000" b="1" baseline="-25000">
                  <a:latin typeface="Times New Roman" panose="02020603050405020304" pitchFamily="18" charset="0"/>
                </a:rPr>
                <a:t>k</a:t>
              </a:r>
              <a:r>
                <a:rPr lang="en-IE" sz="2000" b="1">
                  <a:latin typeface="Times New Roman" panose="02020603050405020304" pitchFamily="18" charset="0"/>
                </a:rPr>
                <a:t>+m)</a:t>
              </a:r>
              <a:endParaRPr 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0" name="Line 122"/>
            <p:cNvSpPr>
              <a:spLocks noChangeShapeType="1"/>
            </p:cNvSpPr>
            <p:nvPr/>
          </p:nvSpPr>
          <p:spPr bwMode="auto">
            <a:xfrm flipH="1" flipV="1">
              <a:off x="2038350" y="5348288"/>
              <a:ext cx="231775" cy="1206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Text Box 123"/>
            <p:cNvSpPr txBox="1">
              <a:spLocks noChangeArrowheads="1"/>
            </p:cNvSpPr>
            <p:nvPr/>
          </p:nvSpPr>
          <p:spPr bwMode="auto">
            <a:xfrm>
              <a:off x="1430338" y="6200775"/>
              <a:ext cx="1550987" cy="412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08000"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IE" sz="2000" b="1">
                  <a:latin typeface="Times New Roman" panose="02020603050405020304" pitchFamily="18" charset="0"/>
                </a:rPr>
                <a:t>(</a:t>
              </a:r>
              <a:r>
                <a:rPr lang="en-IE" sz="2000" b="1" i="1">
                  <a:latin typeface="Times New Roman" panose="02020603050405020304" pitchFamily="18" charset="0"/>
                </a:rPr>
                <a:t>x</a:t>
              </a:r>
              <a:r>
                <a:rPr lang="en-IE" sz="2000" b="1" baseline="-25000">
                  <a:latin typeface="Times New Roman" panose="02020603050405020304" pitchFamily="18" charset="0"/>
                </a:rPr>
                <a:t>k</a:t>
              </a:r>
              <a:r>
                <a:rPr lang="en-IE" sz="2000" b="1">
                  <a:latin typeface="Times New Roman" panose="02020603050405020304" pitchFamily="18" charset="0"/>
                </a:rPr>
                <a:t>, round(</a:t>
              </a:r>
              <a:r>
                <a:rPr lang="en-IE" sz="2000" b="1" i="1">
                  <a:latin typeface="Times New Roman" panose="02020603050405020304" pitchFamily="18" charset="0"/>
                </a:rPr>
                <a:t>y</a:t>
              </a:r>
              <a:r>
                <a:rPr lang="en-IE" sz="2000" b="1" baseline="-25000">
                  <a:latin typeface="Times New Roman" panose="02020603050405020304" pitchFamily="18" charset="0"/>
                </a:rPr>
                <a:t>k</a:t>
              </a:r>
              <a:r>
                <a:rPr lang="en-IE" sz="2000" b="1">
                  <a:latin typeface="Times New Roman" panose="02020603050405020304" pitchFamily="18" charset="0"/>
                </a:rPr>
                <a:t>))</a:t>
              </a:r>
              <a:endParaRPr 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2" name="Line 124"/>
            <p:cNvSpPr>
              <a:spLocks noChangeShapeType="1"/>
            </p:cNvSpPr>
            <p:nvPr/>
          </p:nvSpPr>
          <p:spPr bwMode="auto">
            <a:xfrm flipH="1" flipV="1">
              <a:off x="1231900" y="6021388"/>
              <a:ext cx="206375" cy="266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Text Box 125"/>
            <p:cNvSpPr txBox="1">
              <a:spLocks noChangeArrowheads="1"/>
            </p:cNvSpPr>
            <p:nvPr/>
          </p:nvSpPr>
          <p:spPr bwMode="auto">
            <a:xfrm>
              <a:off x="280988" y="4530725"/>
              <a:ext cx="2178050" cy="341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36000"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IE" sz="2000" b="1">
                  <a:latin typeface="Times New Roman" panose="02020603050405020304" pitchFamily="18" charset="0"/>
                </a:rPr>
                <a:t>(</a:t>
              </a:r>
              <a:r>
                <a:rPr lang="en-IE" sz="2000" b="1" i="1">
                  <a:latin typeface="Times New Roman" panose="02020603050405020304" pitchFamily="18" charset="0"/>
                </a:rPr>
                <a:t>x</a:t>
              </a:r>
              <a:r>
                <a:rPr lang="en-IE" sz="2000" b="1" baseline="-25000">
                  <a:latin typeface="Times New Roman" panose="02020603050405020304" pitchFamily="18" charset="0"/>
                </a:rPr>
                <a:t>k</a:t>
              </a:r>
              <a:r>
                <a:rPr lang="en-IE" sz="2000" b="1">
                  <a:latin typeface="Times New Roman" panose="02020603050405020304" pitchFamily="18" charset="0"/>
                </a:rPr>
                <a:t>+1, round(</a:t>
              </a:r>
              <a:r>
                <a:rPr lang="en-IE" sz="2000" b="1" i="1">
                  <a:latin typeface="Times New Roman" panose="02020603050405020304" pitchFamily="18" charset="0"/>
                </a:rPr>
                <a:t>y</a:t>
              </a:r>
              <a:r>
                <a:rPr lang="en-IE" sz="2000" b="1" baseline="-25000">
                  <a:latin typeface="Times New Roman" panose="02020603050405020304" pitchFamily="18" charset="0"/>
                </a:rPr>
                <a:t>k</a:t>
              </a:r>
              <a:r>
                <a:rPr lang="en-IE" sz="2000" b="1">
                  <a:latin typeface="Times New Roman" panose="02020603050405020304" pitchFamily="18" charset="0"/>
                </a:rPr>
                <a:t>+m))</a:t>
              </a:r>
              <a:endParaRPr 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4" name="Line 126"/>
            <p:cNvSpPr>
              <a:spLocks noChangeShapeType="1"/>
            </p:cNvSpPr>
            <p:nvPr/>
          </p:nvSpPr>
          <p:spPr bwMode="auto">
            <a:xfrm>
              <a:off x="1768475" y="4833938"/>
              <a:ext cx="98425" cy="133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161"/>
            <p:cNvSpPr>
              <a:spLocks noChangeShapeType="1"/>
            </p:cNvSpPr>
            <p:nvPr/>
          </p:nvSpPr>
          <p:spPr bwMode="auto">
            <a:xfrm rot="5400000">
              <a:off x="2461419" y="1683544"/>
              <a:ext cx="0" cy="36337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Oval 163"/>
            <p:cNvSpPr>
              <a:spLocks noChangeArrowheads="1"/>
            </p:cNvSpPr>
            <p:nvPr/>
          </p:nvSpPr>
          <p:spPr bwMode="auto">
            <a:xfrm>
              <a:off x="1028700" y="3379788"/>
              <a:ext cx="258763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37" name="Oval 164"/>
            <p:cNvSpPr>
              <a:spLocks noChangeArrowheads="1"/>
            </p:cNvSpPr>
            <p:nvPr/>
          </p:nvSpPr>
          <p:spPr bwMode="auto">
            <a:xfrm>
              <a:off x="3424238" y="3379788"/>
              <a:ext cx="258762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38" name="Oval 165"/>
            <p:cNvSpPr>
              <a:spLocks noChangeArrowheads="1"/>
            </p:cNvSpPr>
            <p:nvPr/>
          </p:nvSpPr>
          <p:spPr bwMode="auto">
            <a:xfrm>
              <a:off x="1827213" y="3379788"/>
              <a:ext cx="258762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39" name="Oval 166"/>
            <p:cNvSpPr>
              <a:spLocks noChangeArrowheads="1"/>
            </p:cNvSpPr>
            <p:nvPr/>
          </p:nvSpPr>
          <p:spPr bwMode="auto">
            <a:xfrm>
              <a:off x="2625725" y="3379788"/>
              <a:ext cx="258763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40" name="Line 170"/>
            <p:cNvSpPr>
              <a:spLocks noChangeShapeType="1"/>
            </p:cNvSpPr>
            <p:nvPr/>
          </p:nvSpPr>
          <p:spPr bwMode="auto">
            <a:xfrm>
              <a:off x="5775325" y="3049588"/>
              <a:ext cx="0" cy="3298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Line 171"/>
            <p:cNvSpPr>
              <a:spLocks noChangeShapeType="1"/>
            </p:cNvSpPr>
            <p:nvPr/>
          </p:nvSpPr>
          <p:spPr bwMode="auto">
            <a:xfrm>
              <a:off x="6570663" y="3071813"/>
              <a:ext cx="0" cy="3297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" name="Line 172"/>
            <p:cNvSpPr>
              <a:spLocks noChangeShapeType="1"/>
            </p:cNvSpPr>
            <p:nvPr/>
          </p:nvSpPr>
          <p:spPr bwMode="auto">
            <a:xfrm>
              <a:off x="7366000" y="3090863"/>
              <a:ext cx="0" cy="3298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Line 173"/>
            <p:cNvSpPr>
              <a:spLocks noChangeShapeType="1"/>
            </p:cNvSpPr>
            <p:nvPr/>
          </p:nvSpPr>
          <p:spPr bwMode="auto">
            <a:xfrm>
              <a:off x="8158163" y="3108325"/>
              <a:ext cx="0" cy="3298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" name="Line 174"/>
            <p:cNvSpPr>
              <a:spLocks noChangeShapeType="1"/>
            </p:cNvSpPr>
            <p:nvPr/>
          </p:nvSpPr>
          <p:spPr bwMode="auto">
            <a:xfrm rot="5400000">
              <a:off x="7073107" y="2475706"/>
              <a:ext cx="0" cy="36337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" name="Line 175"/>
            <p:cNvSpPr>
              <a:spLocks noChangeShapeType="1"/>
            </p:cNvSpPr>
            <p:nvPr/>
          </p:nvSpPr>
          <p:spPr bwMode="auto">
            <a:xfrm rot="5400000">
              <a:off x="7050882" y="3271044"/>
              <a:ext cx="0" cy="36337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" name="Line 176"/>
            <p:cNvSpPr>
              <a:spLocks noChangeShapeType="1"/>
            </p:cNvSpPr>
            <p:nvPr/>
          </p:nvSpPr>
          <p:spPr bwMode="auto">
            <a:xfrm rot="5400000">
              <a:off x="7031832" y="4063206"/>
              <a:ext cx="0" cy="36337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" name="Oval 177"/>
            <p:cNvSpPr>
              <a:spLocks noChangeArrowheads="1"/>
            </p:cNvSpPr>
            <p:nvPr/>
          </p:nvSpPr>
          <p:spPr bwMode="auto">
            <a:xfrm>
              <a:off x="5640388" y="4171950"/>
              <a:ext cx="258762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48" name="Oval 178"/>
            <p:cNvSpPr>
              <a:spLocks noChangeArrowheads="1"/>
            </p:cNvSpPr>
            <p:nvPr/>
          </p:nvSpPr>
          <p:spPr bwMode="auto">
            <a:xfrm>
              <a:off x="8035925" y="4171950"/>
              <a:ext cx="258763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49" name="Oval 179"/>
            <p:cNvSpPr>
              <a:spLocks noChangeArrowheads="1"/>
            </p:cNvSpPr>
            <p:nvPr/>
          </p:nvSpPr>
          <p:spPr bwMode="auto">
            <a:xfrm>
              <a:off x="6438900" y="4171950"/>
              <a:ext cx="258763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50" name="Oval 180"/>
            <p:cNvSpPr>
              <a:spLocks noChangeArrowheads="1"/>
            </p:cNvSpPr>
            <p:nvPr/>
          </p:nvSpPr>
          <p:spPr bwMode="auto">
            <a:xfrm>
              <a:off x="7237413" y="4171950"/>
              <a:ext cx="258762" cy="2587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51" name="Oval 181"/>
            <p:cNvSpPr>
              <a:spLocks noChangeArrowheads="1"/>
            </p:cNvSpPr>
            <p:nvPr/>
          </p:nvSpPr>
          <p:spPr bwMode="auto">
            <a:xfrm>
              <a:off x="5643563" y="4953000"/>
              <a:ext cx="258762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52" name="Oval 182"/>
            <p:cNvSpPr>
              <a:spLocks noChangeArrowheads="1"/>
            </p:cNvSpPr>
            <p:nvPr/>
          </p:nvSpPr>
          <p:spPr bwMode="auto">
            <a:xfrm>
              <a:off x="8039100" y="4953000"/>
              <a:ext cx="258763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53" name="Oval 183"/>
            <p:cNvSpPr>
              <a:spLocks noChangeArrowheads="1"/>
            </p:cNvSpPr>
            <p:nvPr/>
          </p:nvSpPr>
          <p:spPr bwMode="auto">
            <a:xfrm>
              <a:off x="6442075" y="4953000"/>
              <a:ext cx="258763" cy="2587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54" name="Oval 184"/>
            <p:cNvSpPr>
              <a:spLocks noChangeArrowheads="1"/>
            </p:cNvSpPr>
            <p:nvPr/>
          </p:nvSpPr>
          <p:spPr bwMode="auto">
            <a:xfrm>
              <a:off x="7240588" y="4953000"/>
              <a:ext cx="258762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55" name="Oval 185"/>
            <p:cNvSpPr>
              <a:spLocks noChangeArrowheads="1"/>
            </p:cNvSpPr>
            <p:nvPr/>
          </p:nvSpPr>
          <p:spPr bwMode="auto">
            <a:xfrm>
              <a:off x="5641975" y="5761038"/>
              <a:ext cx="258763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56" name="Oval 186"/>
            <p:cNvSpPr>
              <a:spLocks noChangeArrowheads="1"/>
            </p:cNvSpPr>
            <p:nvPr/>
          </p:nvSpPr>
          <p:spPr bwMode="auto">
            <a:xfrm>
              <a:off x="8037513" y="5761038"/>
              <a:ext cx="258762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57" name="Oval 187"/>
            <p:cNvSpPr>
              <a:spLocks noChangeArrowheads="1"/>
            </p:cNvSpPr>
            <p:nvPr/>
          </p:nvSpPr>
          <p:spPr bwMode="auto">
            <a:xfrm>
              <a:off x="6440488" y="5761038"/>
              <a:ext cx="258762" cy="25876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58" name="Oval 188"/>
            <p:cNvSpPr>
              <a:spLocks noChangeArrowheads="1"/>
            </p:cNvSpPr>
            <p:nvPr/>
          </p:nvSpPr>
          <p:spPr bwMode="auto">
            <a:xfrm>
              <a:off x="7239000" y="5761038"/>
              <a:ext cx="258763" cy="2587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59" name="Line 189"/>
            <p:cNvSpPr>
              <a:spLocks noChangeShapeType="1"/>
            </p:cNvSpPr>
            <p:nvPr/>
          </p:nvSpPr>
          <p:spPr bwMode="auto">
            <a:xfrm flipH="1">
              <a:off x="6211888" y="2974975"/>
              <a:ext cx="1630362" cy="3227388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" name="Oval 190"/>
            <p:cNvSpPr>
              <a:spLocks noChangeArrowheads="1"/>
            </p:cNvSpPr>
            <p:nvPr/>
          </p:nvSpPr>
          <p:spPr bwMode="auto">
            <a:xfrm>
              <a:off x="6302375" y="5811838"/>
              <a:ext cx="136525" cy="13652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61" name="Oval 191"/>
            <p:cNvSpPr>
              <a:spLocks noChangeArrowheads="1"/>
            </p:cNvSpPr>
            <p:nvPr/>
          </p:nvSpPr>
          <p:spPr bwMode="auto">
            <a:xfrm>
              <a:off x="6700838" y="5022850"/>
              <a:ext cx="136525" cy="13652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62" name="Text Box 192"/>
            <p:cNvSpPr txBox="1">
              <a:spLocks noChangeArrowheads="1"/>
            </p:cNvSpPr>
            <p:nvPr/>
          </p:nvSpPr>
          <p:spPr bwMode="auto">
            <a:xfrm>
              <a:off x="5437188" y="5341938"/>
              <a:ext cx="719137" cy="32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000"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IE" sz="2000" b="1">
                  <a:latin typeface="Times New Roman" panose="02020603050405020304" pitchFamily="18" charset="0"/>
                </a:rPr>
                <a:t>(</a:t>
              </a:r>
              <a:r>
                <a:rPr lang="en-IE" sz="2000" b="1" i="1">
                  <a:latin typeface="Times New Roman" panose="02020603050405020304" pitchFamily="18" charset="0"/>
                </a:rPr>
                <a:t>x</a:t>
              </a:r>
              <a:r>
                <a:rPr lang="en-IE" sz="2000" b="1" baseline="-25000">
                  <a:latin typeface="Times New Roman" panose="02020603050405020304" pitchFamily="18" charset="0"/>
                </a:rPr>
                <a:t>k</a:t>
              </a:r>
              <a:r>
                <a:rPr lang="en-IE" sz="2000" b="1">
                  <a:latin typeface="Times New Roman" panose="02020603050405020304" pitchFamily="18" charset="0"/>
                </a:rPr>
                <a:t>, </a:t>
              </a:r>
              <a:r>
                <a:rPr lang="en-IE" sz="2000" b="1" i="1">
                  <a:latin typeface="Times New Roman" panose="02020603050405020304" pitchFamily="18" charset="0"/>
                </a:rPr>
                <a:t>y</a:t>
              </a:r>
              <a:r>
                <a:rPr lang="en-IE" sz="2000" b="1" baseline="-25000">
                  <a:latin typeface="Times New Roman" panose="02020603050405020304" pitchFamily="18" charset="0"/>
                </a:rPr>
                <a:t>k</a:t>
              </a:r>
              <a:r>
                <a:rPr lang="en-IE" sz="2000" b="1">
                  <a:latin typeface="Times New Roman" panose="02020603050405020304" pitchFamily="18" charset="0"/>
                </a:rPr>
                <a:t>)</a:t>
              </a:r>
              <a:endParaRPr 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3" name="Line 193"/>
            <p:cNvSpPr>
              <a:spLocks noChangeShapeType="1"/>
            </p:cNvSpPr>
            <p:nvPr/>
          </p:nvSpPr>
          <p:spPr bwMode="auto">
            <a:xfrm flipH="1" flipV="1">
              <a:off x="6816725" y="5149850"/>
              <a:ext cx="155575" cy="225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" name="Text Box 194"/>
            <p:cNvSpPr txBox="1">
              <a:spLocks noChangeArrowheads="1"/>
            </p:cNvSpPr>
            <p:nvPr/>
          </p:nvSpPr>
          <p:spPr bwMode="auto">
            <a:xfrm>
              <a:off x="6951663" y="5268913"/>
              <a:ext cx="1489075" cy="32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000"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IE" sz="2000" b="1">
                  <a:latin typeface="Times New Roman" panose="02020603050405020304" pitchFamily="18" charset="0"/>
                </a:rPr>
                <a:t>(</a:t>
              </a:r>
              <a:r>
                <a:rPr lang="en-IE" sz="2000" b="1" i="1">
                  <a:latin typeface="Times New Roman" panose="02020603050405020304" pitchFamily="18" charset="0"/>
                </a:rPr>
                <a:t>x</a:t>
              </a:r>
              <a:r>
                <a:rPr lang="en-IE" sz="2000" b="1" baseline="-25000">
                  <a:latin typeface="Times New Roman" panose="02020603050405020304" pitchFamily="18" charset="0"/>
                </a:rPr>
                <a:t>k</a:t>
              </a:r>
              <a:r>
                <a:rPr lang="en-IE" sz="2000" b="1">
                  <a:latin typeface="Times New Roman" panose="02020603050405020304" pitchFamily="18" charset="0"/>
                </a:rPr>
                <a:t>+ </a:t>
              </a:r>
              <a:r>
                <a:rPr lang="en-IE" sz="2000" b="1" baseline="30000">
                  <a:latin typeface="Times New Roman" panose="02020603050405020304" pitchFamily="18" charset="0"/>
                </a:rPr>
                <a:t>1</a:t>
              </a:r>
              <a:r>
                <a:rPr lang="en-IE" sz="2000" b="1">
                  <a:latin typeface="Times New Roman" panose="02020603050405020304" pitchFamily="18" charset="0"/>
                </a:rPr>
                <a:t>/</a:t>
              </a:r>
              <a:r>
                <a:rPr lang="en-IE" sz="2000" b="1" baseline="-25000">
                  <a:latin typeface="Times New Roman" panose="02020603050405020304" pitchFamily="18" charset="0"/>
                </a:rPr>
                <a:t>m</a:t>
              </a:r>
              <a:r>
                <a:rPr lang="en-IE" sz="2000" b="1">
                  <a:latin typeface="Times New Roman" panose="02020603050405020304" pitchFamily="18" charset="0"/>
                </a:rPr>
                <a:t>, </a:t>
              </a:r>
              <a:r>
                <a:rPr lang="en-IE" sz="2000" b="1" i="1">
                  <a:latin typeface="Times New Roman" panose="02020603050405020304" pitchFamily="18" charset="0"/>
                </a:rPr>
                <a:t>y</a:t>
              </a:r>
              <a:r>
                <a:rPr lang="en-IE" sz="2000" b="1" baseline="-25000">
                  <a:latin typeface="Times New Roman" panose="02020603050405020304" pitchFamily="18" charset="0"/>
                </a:rPr>
                <a:t>k</a:t>
              </a:r>
              <a:r>
                <a:rPr lang="en-IE" sz="2000" b="1">
                  <a:latin typeface="Times New Roman" panose="02020603050405020304" pitchFamily="18" charset="0"/>
                </a:rPr>
                <a:t>+1)</a:t>
              </a:r>
              <a:endParaRPr 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5" name="Line 195"/>
            <p:cNvSpPr>
              <a:spLocks noChangeShapeType="1"/>
            </p:cNvSpPr>
            <p:nvPr/>
          </p:nvSpPr>
          <p:spPr bwMode="auto">
            <a:xfrm flipH="1" flipV="1">
              <a:off x="6648450" y="6000750"/>
              <a:ext cx="98425" cy="168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" name="Line 197"/>
            <p:cNvSpPr>
              <a:spLocks noChangeShapeType="1"/>
            </p:cNvSpPr>
            <p:nvPr/>
          </p:nvSpPr>
          <p:spPr bwMode="auto">
            <a:xfrm>
              <a:off x="6153150" y="5664200"/>
              <a:ext cx="146050" cy="142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" name="Line 199"/>
            <p:cNvSpPr>
              <a:spLocks noChangeShapeType="1"/>
            </p:cNvSpPr>
            <p:nvPr/>
          </p:nvSpPr>
          <p:spPr bwMode="auto">
            <a:xfrm>
              <a:off x="6388100" y="4829175"/>
              <a:ext cx="98425" cy="133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" name="Oval 202"/>
            <p:cNvSpPr>
              <a:spLocks noChangeArrowheads="1"/>
            </p:cNvSpPr>
            <p:nvPr/>
          </p:nvSpPr>
          <p:spPr bwMode="auto">
            <a:xfrm>
              <a:off x="5648325" y="3375025"/>
              <a:ext cx="258763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69" name="Oval 203"/>
            <p:cNvSpPr>
              <a:spLocks noChangeArrowheads="1"/>
            </p:cNvSpPr>
            <p:nvPr/>
          </p:nvSpPr>
          <p:spPr bwMode="auto">
            <a:xfrm>
              <a:off x="8043863" y="3375025"/>
              <a:ext cx="258762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70" name="Oval 204"/>
            <p:cNvSpPr>
              <a:spLocks noChangeArrowheads="1"/>
            </p:cNvSpPr>
            <p:nvPr/>
          </p:nvSpPr>
          <p:spPr bwMode="auto">
            <a:xfrm>
              <a:off x="6446838" y="3375025"/>
              <a:ext cx="258762" cy="2587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71" name="Oval 205"/>
            <p:cNvSpPr>
              <a:spLocks noChangeArrowheads="1"/>
            </p:cNvSpPr>
            <p:nvPr/>
          </p:nvSpPr>
          <p:spPr bwMode="auto">
            <a:xfrm>
              <a:off x="7245350" y="3375025"/>
              <a:ext cx="258763" cy="2587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72" name="Text Box 206"/>
            <p:cNvSpPr txBox="1">
              <a:spLocks noChangeArrowheads="1"/>
            </p:cNvSpPr>
            <p:nvPr/>
          </p:nvSpPr>
          <p:spPr bwMode="auto">
            <a:xfrm>
              <a:off x="6738938" y="6081713"/>
              <a:ext cx="1550987" cy="341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36000"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IE" sz="2000" b="1">
                  <a:latin typeface="Times New Roman" panose="02020603050405020304" pitchFamily="18" charset="0"/>
                </a:rPr>
                <a:t>(round(</a:t>
              </a:r>
              <a:r>
                <a:rPr lang="en-IE" sz="2000" b="1" i="1">
                  <a:latin typeface="Times New Roman" panose="02020603050405020304" pitchFamily="18" charset="0"/>
                </a:rPr>
                <a:t>x</a:t>
              </a:r>
              <a:r>
                <a:rPr lang="en-IE" sz="2000" b="1" baseline="-25000">
                  <a:latin typeface="Times New Roman" panose="02020603050405020304" pitchFamily="18" charset="0"/>
                </a:rPr>
                <a:t>k</a:t>
              </a:r>
              <a:r>
                <a:rPr lang="en-IE" sz="2000" b="1">
                  <a:latin typeface="Times New Roman" panose="02020603050405020304" pitchFamily="18" charset="0"/>
                </a:rPr>
                <a:t>), </a:t>
              </a:r>
              <a:r>
                <a:rPr lang="en-IE" sz="2000" b="1" i="1">
                  <a:latin typeface="Times New Roman" panose="02020603050405020304" pitchFamily="18" charset="0"/>
                </a:rPr>
                <a:t>y</a:t>
              </a:r>
              <a:r>
                <a:rPr lang="en-IE" sz="2000" b="1" baseline="-25000">
                  <a:latin typeface="Times New Roman" panose="02020603050405020304" pitchFamily="18" charset="0"/>
                </a:rPr>
                <a:t>k</a:t>
              </a:r>
              <a:r>
                <a:rPr lang="en-IE" sz="2000" b="1">
                  <a:latin typeface="Times New Roman" panose="02020603050405020304" pitchFamily="18" charset="0"/>
                </a:rPr>
                <a:t>)</a:t>
              </a:r>
              <a:endParaRPr 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3" name="Text Box 207"/>
            <p:cNvSpPr txBox="1">
              <a:spLocks noChangeArrowheads="1"/>
            </p:cNvSpPr>
            <p:nvPr/>
          </p:nvSpPr>
          <p:spPr bwMode="auto">
            <a:xfrm>
              <a:off x="4548188" y="4484688"/>
              <a:ext cx="2320925" cy="32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000"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IE" sz="2000" b="1">
                  <a:latin typeface="Times New Roman" panose="02020603050405020304" pitchFamily="18" charset="0"/>
                </a:rPr>
                <a:t>(round(</a:t>
              </a:r>
              <a:r>
                <a:rPr lang="en-IE" sz="2000" b="1" i="1">
                  <a:latin typeface="Times New Roman" panose="02020603050405020304" pitchFamily="18" charset="0"/>
                </a:rPr>
                <a:t>x</a:t>
              </a:r>
              <a:r>
                <a:rPr lang="en-IE" sz="2000" b="1" baseline="-25000">
                  <a:latin typeface="Times New Roman" panose="02020603050405020304" pitchFamily="18" charset="0"/>
                </a:rPr>
                <a:t>k</a:t>
              </a:r>
              <a:r>
                <a:rPr lang="en-IE" sz="2000" b="1">
                  <a:latin typeface="Times New Roman" panose="02020603050405020304" pitchFamily="18" charset="0"/>
                </a:rPr>
                <a:t>+ </a:t>
              </a:r>
              <a:r>
                <a:rPr lang="en-IE" sz="2000" b="1" baseline="30000">
                  <a:latin typeface="Times New Roman" panose="02020603050405020304" pitchFamily="18" charset="0"/>
                </a:rPr>
                <a:t>1</a:t>
              </a:r>
              <a:r>
                <a:rPr lang="en-IE" sz="2000" b="1">
                  <a:latin typeface="Times New Roman" panose="02020603050405020304" pitchFamily="18" charset="0"/>
                </a:rPr>
                <a:t>/</a:t>
              </a:r>
              <a:r>
                <a:rPr lang="en-IE" sz="2000" b="1" baseline="-25000">
                  <a:latin typeface="Times New Roman" panose="02020603050405020304" pitchFamily="18" charset="0"/>
                </a:rPr>
                <a:t>m</a:t>
              </a:r>
              <a:r>
                <a:rPr lang="en-IE" sz="2000" b="1">
                  <a:latin typeface="Times New Roman" panose="02020603050405020304" pitchFamily="18" charset="0"/>
                </a:rPr>
                <a:t>), </a:t>
              </a:r>
              <a:r>
                <a:rPr lang="en-IE" sz="2000" b="1" i="1">
                  <a:latin typeface="Times New Roman" panose="02020603050405020304" pitchFamily="18" charset="0"/>
                </a:rPr>
                <a:t>y</a:t>
              </a:r>
              <a:r>
                <a:rPr lang="en-IE" sz="2000" b="1" baseline="-25000">
                  <a:latin typeface="Times New Roman" panose="02020603050405020304" pitchFamily="18" charset="0"/>
                </a:rPr>
                <a:t>k</a:t>
              </a:r>
              <a:r>
                <a:rPr lang="en-IE" sz="2000" b="1">
                  <a:latin typeface="Times New Roman" panose="02020603050405020304" pitchFamily="18" charset="0"/>
                </a:rPr>
                <a:t>+1)</a:t>
              </a:r>
              <a:endParaRPr lang="en-US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5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10 random lines (pair of start and end points )</a:t>
            </a:r>
          </a:p>
          <a:p>
            <a:r>
              <a:rPr lang="en-US" dirty="0" smtClean="0"/>
              <a:t>For every line sort the pair according to x values</a:t>
            </a:r>
          </a:p>
          <a:p>
            <a:r>
              <a:rPr lang="en-US" dirty="0" smtClean="0"/>
              <a:t>Determine the slope </a:t>
            </a:r>
          </a:p>
          <a:p>
            <a:r>
              <a:rPr lang="en-US" dirty="0" smtClean="0"/>
              <a:t>Implement the DDA algorithm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1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13</TotalTime>
  <Words>277</Words>
  <Application>Microsoft Office PowerPoint</Application>
  <PresentationFormat>Widescreen</PresentationFormat>
  <Paragraphs>37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Corbel</vt:lpstr>
      <vt:lpstr>Times New Roman</vt:lpstr>
      <vt:lpstr>Wingdings 2</vt:lpstr>
      <vt:lpstr>Frame</vt:lpstr>
      <vt:lpstr>Microsoft Equation 3.0</vt:lpstr>
      <vt:lpstr>Simple Line Drawing </vt:lpstr>
      <vt:lpstr>The DDA Algorithm</vt:lpstr>
      <vt:lpstr>The DDA Algorithm (cont…)</vt:lpstr>
      <vt:lpstr>The DDA Algorithm (cont…)</vt:lpstr>
      <vt:lpstr>The DDA Algorithm (cont…)</vt:lpstr>
      <vt:lpstr>Task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 Drawing </dc:title>
  <dc:creator>Nusrat Mehajabin</dc:creator>
  <cp:lastModifiedBy>Nusrat Mehajabin</cp:lastModifiedBy>
  <cp:revision>9</cp:revision>
  <dcterms:created xsi:type="dcterms:W3CDTF">2016-05-17T04:02:59Z</dcterms:created>
  <dcterms:modified xsi:type="dcterms:W3CDTF">2016-05-17T04:16:36Z</dcterms:modified>
</cp:coreProperties>
</file>