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Lato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4a627336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4a627336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13d451ba2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13d451ba2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13d451ba2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13d451ba2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13d451ba2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13d451ba2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9cba92fc5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9cba92fc5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13f4da600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13f4da600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9cba92fc57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9cba92fc57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69ed53ce81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69ed53ce81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9cba92fc5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9cba92fc5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10b54f0b6d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10b54f0b6d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13d4d3e969_0_6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13d4d3e969_0_6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13d451ba2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13d451ba2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4a62733641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4a6273364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4a62733641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4a62733641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4a62733641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4a62733641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9325" y="0"/>
            <a:ext cx="9153300" cy="52104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6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177050" y="700500"/>
            <a:ext cx="8798100" cy="41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3FB9C6"/>
                </a:solidFill>
                <a:latin typeface="Roboto"/>
                <a:ea typeface="Roboto"/>
                <a:cs typeface="Roboto"/>
                <a:sym typeface="Roboto"/>
              </a:rPr>
              <a:t>StarCraft Player Data </a:t>
            </a:r>
            <a:endParaRPr b="1" sz="2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			       (</a:t>
            </a: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Modeling and Data Viz)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3FB9C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FB9C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 amt="90000"/>
          </a:blip>
          <a:stretch>
            <a:fillRect/>
          </a:stretch>
        </p:blipFill>
        <p:spPr>
          <a:xfrm>
            <a:off x="6811400" y="149100"/>
            <a:ext cx="2163775" cy="57817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6916900" y="3415625"/>
            <a:ext cx="1927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3FB9C6"/>
                </a:solidFill>
              </a:rPr>
              <a:t>Ashraf Mogal</a:t>
            </a:r>
            <a:endParaRPr b="1" sz="1600">
              <a:solidFill>
                <a:srgbClr val="3FB9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3FB9C6"/>
                </a:solidFill>
              </a:rPr>
              <a:t>May 25th, 2023</a:t>
            </a:r>
            <a:endParaRPr b="1" sz="1600">
              <a:solidFill>
                <a:srgbClr val="3FB9C6"/>
              </a:solidFill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400" y="2467100"/>
            <a:ext cx="1780450" cy="224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/>
          <p:nvPr/>
        </p:nvSpPr>
        <p:spPr>
          <a:xfrm>
            <a:off x="-9325" y="0"/>
            <a:ext cx="9153300" cy="52104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2"/>
          <p:cNvSpPr txBox="1"/>
          <p:nvPr>
            <p:ph type="ctrTitle"/>
          </p:nvPr>
        </p:nvSpPr>
        <p:spPr>
          <a:xfrm>
            <a:off x="3796900" y="1765825"/>
            <a:ext cx="5111100" cy="194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 Building and Evaluation</a:t>
            </a:r>
            <a:endParaRPr b="1" sz="5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2" name="Google Shape;142;p22"/>
          <p:cNvPicPr preferRelativeResize="0"/>
          <p:nvPr/>
        </p:nvPicPr>
        <p:blipFill rotWithShape="1">
          <a:blip r:embed="rId3">
            <a:alphaModFix/>
          </a:blip>
          <a:srcRect b="11852" l="4339" r="4485" t="3908"/>
          <a:stretch/>
        </p:blipFill>
        <p:spPr>
          <a:xfrm>
            <a:off x="334000" y="953550"/>
            <a:ext cx="3310500" cy="3303300"/>
          </a:xfrm>
          <a:prstGeom prst="ellipse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/>
        </p:nvSpPr>
        <p:spPr>
          <a:xfrm>
            <a:off x="206850" y="187400"/>
            <a:ext cx="46278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Different models applied</a:t>
            </a:r>
            <a:endParaRPr b="1" sz="20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23"/>
          <p:cNvSpPr txBox="1"/>
          <p:nvPr/>
        </p:nvSpPr>
        <p:spPr>
          <a:xfrm>
            <a:off x="3604250" y="850175"/>
            <a:ext cx="5147100" cy="39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700"/>
              <a:buFont typeface="Roboto"/>
              <a:buChar char="●"/>
            </a:pPr>
            <a:r>
              <a:rPr lang="en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I have used the Logistic Regression model with interactions and without interactions. Since we have correlation between the variables the logistic regression with interactions had better </a:t>
            </a:r>
            <a:r>
              <a:rPr lang="en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accuracy</a:t>
            </a:r>
            <a:r>
              <a:rPr lang="en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700"/>
              <a:buFont typeface="Roboto"/>
              <a:buChar char="●"/>
            </a:pPr>
            <a:r>
              <a:rPr lang="en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I have also applied Neural Network model using hyperparameter training to </a:t>
            </a:r>
            <a:r>
              <a:rPr lang="en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choose</a:t>
            </a:r>
            <a:r>
              <a:rPr lang="en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 the best hidden layers.</a:t>
            </a:r>
            <a:endParaRPr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endParaRPr sz="17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73763"/>
              </a:buClr>
              <a:buSzPts val="1700"/>
              <a:buFont typeface="Roboto"/>
              <a:buChar char="●"/>
            </a:pPr>
            <a:r>
              <a:rPr lang="en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I have used Random Forest classification model and applied which is the best set of features that we can use for the model. </a:t>
            </a:r>
            <a:r>
              <a:rPr lang="en" sz="17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7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9" name="Google Shape;1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850" y="1737888"/>
            <a:ext cx="3299451" cy="21974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/>
        </p:nvSpPr>
        <p:spPr>
          <a:xfrm>
            <a:off x="206850" y="339800"/>
            <a:ext cx="46278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Best Model highlights</a:t>
            </a:r>
            <a:endParaRPr b="1" sz="20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24"/>
          <p:cNvSpPr txBox="1"/>
          <p:nvPr/>
        </p:nvSpPr>
        <p:spPr>
          <a:xfrm>
            <a:off x="417525" y="1012700"/>
            <a:ext cx="5427900" cy="351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Char char="●"/>
            </a:pPr>
            <a:r>
              <a:rPr lang="en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We can conclude that the </a:t>
            </a:r>
            <a:r>
              <a:rPr b="1" lang="en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Random Forest classification</a:t>
            </a:r>
            <a:r>
              <a:rPr lang="en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 model is the best as it gives us the best model evaluation metrics</a:t>
            </a:r>
            <a:endParaRPr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Roboto"/>
              <a:buChar char="●"/>
            </a:pPr>
            <a:r>
              <a:rPr b="1" lang="en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MSE</a:t>
            </a:r>
            <a:r>
              <a:rPr lang="en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: 0.84</a:t>
            </a:r>
            <a:br>
              <a:rPr lang="en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</a:br>
            <a:endParaRPr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Roboto"/>
              <a:buChar char="●"/>
            </a:pPr>
            <a:r>
              <a:rPr b="1" lang="en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MAE</a:t>
            </a:r>
            <a:r>
              <a:rPr lang="en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: 0.73</a:t>
            </a:r>
            <a:br>
              <a:rPr lang="en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</a:br>
            <a:endParaRPr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Roboto"/>
              <a:buChar char="●"/>
            </a:pPr>
            <a:r>
              <a:rPr b="1" lang="en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R2 scor</a:t>
            </a:r>
            <a:r>
              <a:rPr lang="en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e: 0.62</a:t>
            </a:r>
            <a:br>
              <a:rPr lang="en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</a:br>
            <a:endParaRPr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RF model also </a:t>
            </a:r>
            <a:r>
              <a:rPr lang="en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concluded</a:t>
            </a:r>
            <a:r>
              <a:rPr lang="en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 that the top 5 features for model </a:t>
            </a:r>
            <a:r>
              <a:rPr lang="en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building</a:t>
            </a:r>
            <a:r>
              <a:rPr lang="en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 are APM, Action Latency, Total Hours, Assign To Hotkeys and </a:t>
            </a:r>
            <a:r>
              <a:rPr lang="en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Minimap Attacks</a:t>
            </a:r>
            <a:r>
              <a:rPr lang="en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/>
          <p:nvPr/>
        </p:nvSpPr>
        <p:spPr>
          <a:xfrm>
            <a:off x="-9325" y="0"/>
            <a:ext cx="9153300" cy="52104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5"/>
          <p:cNvSpPr txBox="1"/>
          <p:nvPr>
            <p:ph type="ctrTitle"/>
          </p:nvPr>
        </p:nvSpPr>
        <p:spPr>
          <a:xfrm>
            <a:off x="3461100" y="2133800"/>
            <a:ext cx="5524800" cy="10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Strategy and </a:t>
            </a:r>
            <a:r>
              <a:rPr b="1" lang="en" sz="4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Recommendations</a:t>
            </a:r>
            <a:endParaRPr b="1" sz="4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2" name="Google Shape;1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000" y="715375"/>
            <a:ext cx="3330326" cy="3923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/>
        </p:nvSpPr>
        <p:spPr>
          <a:xfrm>
            <a:off x="206850" y="339800"/>
            <a:ext cx="46278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Guidance for Stakeholders</a:t>
            </a:r>
            <a:endParaRPr b="1" sz="20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26"/>
          <p:cNvSpPr txBox="1"/>
          <p:nvPr/>
        </p:nvSpPr>
        <p:spPr>
          <a:xfrm>
            <a:off x="112725" y="1012700"/>
            <a:ext cx="5712000" cy="358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Font typeface="Roboto"/>
              <a:buChar char="●"/>
            </a:pPr>
            <a:r>
              <a:rPr b="1" lang="en" sz="1600">
                <a:solidFill>
                  <a:srgbClr val="3FB9C6"/>
                </a:solidFill>
                <a:latin typeface="Roboto"/>
                <a:ea typeface="Roboto"/>
                <a:cs typeface="Roboto"/>
                <a:sym typeface="Roboto"/>
              </a:rPr>
              <a:t>Key Areas to Focus on: </a:t>
            </a:r>
            <a:r>
              <a:rPr lang="en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Age, APM, Action Latency, League Index</a:t>
            </a:r>
            <a:endParaRPr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3FB9C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b="1" lang="en" sz="1600">
                <a:solidFill>
                  <a:srgbClr val="3FB9C6"/>
                </a:solidFill>
                <a:latin typeface="Roboto"/>
                <a:ea typeface="Roboto"/>
                <a:cs typeface="Roboto"/>
                <a:sym typeface="Roboto"/>
              </a:rPr>
              <a:t>Maintain Focus on Existing Features: </a:t>
            </a:r>
            <a:r>
              <a:rPr lang="en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Total hours, assign to hotkey, and select by hotkey, which have shown significant correlations with the league index</a:t>
            </a:r>
            <a:r>
              <a:rPr b="1" lang="en" sz="1600">
                <a:solidFill>
                  <a:srgbClr val="3FB9C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b="1" lang="en" sz="1600">
                <a:solidFill>
                  <a:srgbClr val="3FB9C6"/>
                </a:solidFill>
                <a:latin typeface="Roboto"/>
                <a:ea typeface="Roboto"/>
                <a:cs typeface="Roboto"/>
                <a:sym typeface="Roboto"/>
              </a:rPr>
              <a:t>Explore Other Potential Features</a:t>
            </a:r>
            <a:r>
              <a:rPr lang="en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: For example, factors like game-specific strategies, in-game resources, or player feedback could be collected to gain further insights into rank determination</a:t>
            </a:r>
            <a:endParaRPr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b="1" lang="en" sz="1600">
                <a:solidFill>
                  <a:srgbClr val="3FB9C6"/>
                </a:solidFill>
                <a:latin typeface="Roboto"/>
                <a:ea typeface="Roboto"/>
                <a:cs typeface="Roboto"/>
                <a:sym typeface="Roboto"/>
              </a:rPr>
              <a:t>Regular Model Evaluation and Iteration</a:t>
            </a:r>
            <a:r>
              <a:rPr lang="en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: Continuously evaluating the model's performance and incorporating new data can ensure that the model remains up-to-date and relevant to the evolving dynamics of the game and player behaviors.</a:t>
            </a:r>
            <a:endParaRPr sz="18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9" name="Google Shape;169;p26"/>
          <p:cNvPicPr preferRelativeResize="0"/>
          <p:nvPr/>
        </p:nvPicPr>
        <p:blipFill rotWithShape="1">
          <a:blip r:embed="rId3">
            <a:alphaModFix/>
          </a:blip>
          <a:srcRect b="4589" l="0" r="0" t="5068"/>
          <a:stretch/>
        </p:blipFill>
        <p:spPr>
          <a:xfrm>
            <a:off x="5888325" y="1661200"/>
            <a:ext cx="3108048" cy="2620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/>
          <p:nvPr/>
        </p:nvSpPr>
        <p:spPr>
          <a:xfrm>
            <a:off x="-18625" y="0"/>
            <a:ext cx="9162600" cy="51435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7"/>
          <p:cNvSpPr txBox="1"/>
          <p:nvPr>
            <p:ph type="ctrTitle"/>
          </p:nvPr>
        </p:nvSpPr>
        <p:spPr>
          <a:xfrm>
            <a:off x="1924025" y="2205475"/>
            <a:ext cx="5277300" cy="10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Thank you!</a:t>
            </a:r>
            <a:endParaRPr b="1" sz="6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-9325" y="0"/>
            <a:ext cx="9153300" cy="52104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>
            <p:ph type="ctrTitle"/>
          </p:nvPr>
        </p:nvSpPr>
        <p:spPr>
          <a:xfrm>
            <a:off x="4071925" y="1765825"/>
            <a:ext cx="4836000" cy="194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Context</a:t>
            </a:r>
            <a:endParaRPr b="1" sz="6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975" y="1127475"/>
            <a:ext cx="3224000" cy="32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243750" y="1693150"/>
            <a:ext cx="8656500" cy="22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i="1" lang="en" sz="4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“Determine the </a:t>
            </a:r>
            <a:r>
              <a:rPr b="1" i="1" lang="en" sz="4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predicted rank</a:t>
            </a:r>
            <a:r>
              <a:rPr b="1" i="1" lang="en" sz="4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 for each player based on the historical information</a:t>
            </a:r>
            <a:r>
              <a:rPr b="1" i="1" lang="en" sz="4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”</a:t>
            </a:r>
            <a:endParaRPr b="1" i="1" sz="46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234800" y="317850"/>
            <a:ext cx="4370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The project goal is to…</a:t>
            </a:r>
            <a:endParaRPr b="1" sz="20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/>
          <p:nvPr/>
        </p:nvSpPr>
        <p:spPr>
          <a:xfrm>
            <a:off x="-9325" y="0"/>
            <a:ext cx="9153300" cy="52104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type="ctrTitle"/>
          </p:nvPr>
        </p:nvSpPr>
        <p:spPr>
          <a:xfrm>
            <a:off x="4071925" y="1765825"/>
            <a:ext cx="4836000" cy="194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b="1" sz="6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325" y="826175"/>
            <a:ext cx="3745201" cy="3745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17"/>
          <p:cNvGrpSpPr/>
          <p:nvPr/>
        </p:nvGrpSpPr>
        <p:grpSpPr>
          <a:xfrm>
            <a:off x="2699420" y="1617489"/>
            <a:ext cx="2421027" cy="2758886"/>
            <a:chOff x="3071457" y="2013875"/>
            <a:chExt cx="1944600" cy="1569600"/>
          </a:xfrm>
        </p:grpSpPr>
        <p:sp>
          <p:nvSpPr>
            <p:cNvPr id="84" name="Google Shape;84;p17"/>
            <p:cNvSpPr/>
            <p:nvPr/>
          </p:nvSpPr>
          <p:spPr>
            <a:xfrm flipH="1" rot="10800000">
              <a:off x="3071457" y="2013875"/>
              <a:ext cx="19446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5" name="Google Shape;85;p17"/>
            <p:cNvSpPr txBox="1"/>
            <p:nvPr/>
          </p:nvSpPr>
          <p:spPr>
            <a:xfrm>
              <a:off x="3316102" y="2256385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1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Historical Information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6" name="Google Shape;86;p17"/>
            <p:cNvSpPr txBox="1"/>
            <p:nvPr/>
          </p:nvSpPr>
          <p:spPr>
            <a:xfrm>
              <a:off x="3135796" y="2716356"/>
              <a:ext cx="17475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HoursPerWeek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TotalHours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APM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SelectByHotkeys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AssignToHotkeys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7" name="Google Shape;87;p17"/>
          <p:cNvGrpSpPr/>
          <p:nvPr/>
        </p:nvGrpSpPr>
        <p:grpSpPr>
          <a:xfrm>
            <a:off x="281365" y="1617489"/>
            <a:ext cx="2421027" cy="2758886"/>
            <a:chOff x="1126863" y="2013875"/>
            <a:chExt cx="1944600" cy="1569600"/>
          </a:xfrm>
        </p:grpSpPr>
        <p:sp>
          <p:nvSpPr>
            <p:cNvPr id="88" name="Google Shape;88;p17"/>
            <p:cNvSpPr/>
            <p:nvPr/>
          </p:nvSpPr>
          <p:spPr>
            <a:xfrm>
              <a:off x="1126863" y="2013875"/>
              <a:ext cx="19446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5BB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" name="Google Shape;89;p17"/>
            <p:cNvSpPr txBox="1"/>
            <p:nvPr/>
          </p:nvSpPr>
          <p:spPr>
            <a:xfrm>
              <a:off x="1351627" y="2256385"/>
              <a:ext cx="1451700" cy="459900"/>
            </a:xfrm>
            <a:prstGeom prst="rect">
              <a:avLst/>
            </a:prstGeom>
            <a:solidFill>
              <a:srgbClr val="5BBE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Demographic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Information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" name="Google Shape;90;p17"/>
            <p:cNvSpPr txBox="1"/>
            <p:nvPr/>
          </p:nvSpPr>
          <p:spPr>
            <a:xfrm>
              <a:off x="1351625" y="2716352"/>
              <a:ext cx="1451700" cy="512400"/>
            </a:xfrm>
            <a:prstGeom prst="rect">
              <a:avLst/>
            </a:prstGeom>
            <a:solidFill>
              <a:srgbClr val="5BBE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Age</a:t>
              </a: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1" name="Google Shape;91;p17"/>
          <p:cNvGrpSpPr/>
          <p:nvPr/>
        </p:nvGrpSpPr>
        <p:grpSpPr>
          <a:xfrm>
            <a:off x="5117334" y="1617489"/>
            <a:ext cx="3736494" cy="2758886"/>
            <a:chOff x="5015938" y="2013875"/>
            <a:chExt cx="3001200" cy="1569600"/>
          </a:xfrm>
        </p:grpSpPr>
        <p:sp>
          <p:nvSpPr>
            <p:cNvPr id="92" name="Google Shape;92;p17"/>
            <p:cNvSpPr/>
            <p:nvPr/>
          </p:nvSpPr>
          <p:spPr>
            <a:xfrm>
              <a:off x="5015938" y="2013875"/>
              <a:ext cx="30012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3" name="Google Shape;93;p17"/>
            <p:cNvSpPr txBox="1"/>
            <p:nvPr/>
          </p:nvSpPr>
          <p:spPr>
            <a:xfrm>
              <a:off x="5360226" y="2256387"/>
              <a:ext cx="24171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Outcome Variables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4" name="Google Shape;94;p17"/>
            <p:cNvSpPr txBox="1"/>
            <p:nvPr/>
          </p:nvSpPr>
          <p:spPr>
            <a:xfrm>
              <a:off x="5360220" y="2637972"/>
              <a:ext cx="2417100" cy="77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LeagueIndex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5" name="Google Shape;95;p17"/>
          <p:cNvGrpSpPr/>
          <p:nvPr/>
        </p:nvGrpSpPr>
        <p:grpSpPr>
          <a:xfrm>
            <a:off x="4955345" y="2825959"/>
            <a:ext cx="325682" cy="457695"/>
            <a:chOff x="4858109" y="2631368"/>
            <a:chExt cx="316442" cy="315000"/>
          </a:xfrm>
        </p:grpSpPr>
        <p:sp>
          <p:nvSpPr>
            <p:cNvPr id="96" name="Google Shape;96;p17"/>
            <p:cNvSpPr/>
            <p:nvPr/>
          </p:nvSpPr>
          <p:spPr>
            <a:xfrm>
              <a:off x="4859551" y="2631368"/>
              <a:ext cx="315000" cy="31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4858109" y="2739300"/>
              <a:ext cx="239100" cy="99000"/>
            </a:xfrm>
            <a:prstGeom prst="rightArrow">
              <a:avLst>
                <a:gd fmla="val 32020" name="adj1"/>
                <a:gd fmla="val 66970" name="adj2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">
                  <a:latin typeface="Roboto"/>
                  <a:ea typeface="Roboto"/>
                  <a:cs typeface="Roboto"/>
                  <a:sym typeface="Roboto"/>
                </a:rPr>
              </a:b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8" name="Google Shape;98;p17"/>
          <p:cNvGrpSpPr/>
          <p:nvPr/>
        </p:nvGrpSpPr>
        <p:grpSpPr>
          <a:xfrm>
            <a:off x="2336035" y="2825882"/>
            <a:ext cx="531129" cy="457699"/>
            <a:chOff x="3157188" y="909150"/>
            <a:chExt cx="470400" cy="470400"/>
          </a:xfrm>
        </p:grpSpPr>
        <p:sp>
          <p:nvSpPr>
            <p:cNvPr id="99" name="Google Shape;99;p17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0" name="Google Shape;100;p17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fmla="val 9900" name="adj1"/>
              </a:avLst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01" name="Google Shape;101;p17"/>
          <p:cNvSpPr txBox="1"/>
          <p:nvPr/>
        </p:nvSpPr>
        <p:spPr>
          <a:xfrm>
            <a:off x="281375" y="485575"/>
            <a:ext cx="43464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Summary of the Data Variables</a:t>
            </a:r>
            <a:endParaRPr b="1" sz="20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/>
          <p:nvPr/>
        </p:nvSpPr>
        <p:spPr>
          <a:xfrm>
            <a:off x="-9325" y="0"/>
            <a:ext cx="9153300" cy="52104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 txBox="1"/>
          <p:nvPr>
            <p:ph type="ctrTitle"/>
          </p:nvPr>
        </p:nvSpPr>
        <p:spPr>
          <a:xfrm>
            <a:off x="4071925" y="1765825"/>
            <a:ext cx="4836000" cy="194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Exploratory Data Analysis</a:t>
            </a:r>
            <a:endParaRPr b="1" sz="5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225" y="961613"/>
            <a:ext cx="3555725" cy="355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/>
          <p:nvPr/>
        </p:nvSpPr>
        <p:spPr>
          <a:xfrm>
            <a:off x="50" y="-231550"/>
            <a:ext cx="9144000" cy="7143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9"/>
          <p:cNvSpPr/>
          <p:nvPr/>
        </p:nvSpPr>
        <p:spPr>
          <a:xfrm>
            <a:off x="0" y="698925"/>
            <a:ext cx="1604700" cy="303000"/>
          </a:xfrm>
          <a:prstGeom prst="homePlate">
            <a:avLst>
              <a:gd fmla="val 50000" name="adj"/>
            </a:avLst>
          </a:prstGeom>
          <a:solidFill>
            <a:srgbClr val="3FB9C6"/>
          </a:solidFill>
          <a:ln cap="flat" cmpd="sng" w="9525">
            <a:solidFill>
              <a:srgbClr val="3FB9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Highlights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169475" y="1392175"/>
            <a:ext cx="45243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073763"/>
                </a:solidFill>
                <a:latin typeface="Lato"/>
                <a:ea typeface="Lato"/>
                <a:cs typeface="Lato"/>
                <a:sym typeface="Lato"/>
              </a:rPr>
              <a:t>We can see that most of the players are in the age group of 16-25</a:t>
            </a:r>
            <a:br>
              <a:rPr lang="en">
                <a:solidFill>
                  <a:srgbClr val="073763"/>
                </a:solidFill>
                <a:latin typeface="Lato"/>
                <a:ea typeface="Lato"/>
                <a:cs typeface="Lato"/>
                <a:sym typeface="Lato"/>
              </a:rPr>
            </a:br>
            <a:endParaRPr>
              <a:solidFill>
                <a:srgbClr val="07376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073763"/>
                </a:solidFill>
                <a:latin typeface="Lato"/>
                <a:ea typeface="Lato"/>
                <a:cs typeface="Lato"/>
                <a:sym typeface="Lato"/>
              </a:rPr>
              <a:t>Players with highest ranks are in the age group of 21-25</a:t>
            </a:r>
            <a:br>
              <a:rPr lang="en">
                <a:solidFill>
                  <a:srgbClr val="073763"/>
                </a:solidFill>
                <a:latin typeface="Lato"/>
                <a:ea typeface="Lato"/>
                <a:cs typeface="Lato"/>
                <a:sym typeface="Lato"/>
              </a:rPr>
            </a:br>
            <a:endParaRPr>
              <a:solidFill>
                <a:srgbClr val="07376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073763"/>
                </a:solidFill>
                <a:latin typeface="Lato"/>
                <a:ea typeface="Lato"/>
                <a:cs typeface="Lato"/>
                <a:sym typeface="Lato"/>
              </a:rPr>
              <a:t>Players with lowest ranks are in the age group of 36-45</a:t>
            </a:r>
            <a:endParaRPr b="1">
              <a:solidFill>
                <a:srgbClr val="07376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142925" y="78875"/>
            <a:ext cx="56274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League Index by Age Group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6750" y="1204550"/>
            <a:ext cx="4144851" cy="266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/>
          <p:nvPr/>
        </p:nvSpPr>
        <p:spPr>
          <a:xfrm>
            <a:off x="50" y="-231550"/>
            <a:ext cx="9144000" cy="7143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0"/>
          <p:cNvSpPr/>
          <p:nvPr/>
        </p:nvSpPr>
        <p:spPr>
          <a:xfrm>
            <a:off x="0" y="698925"/>
            <a:ext cx="1604700" cy="303000"/>
          </a:xfrm>
          <a:prstGeom prst="homePlate">
            <a:avLst>
              <a:gd fmla="val 50000" name="adj"/>
            </a:avLst>
          </a:prstGeom>
          <a:solidFill>
            <a:srgbClr val="3FB9C6"/>
          </a:solidFill>
          <a:ln cap="flat" cmpd="sng" w="9525">
            <a:solidFill>
              <a:srgbClr val="3FB9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Highlights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" name="Google Shape;124;p20"/>
          <p:cNvSpPr txBox="1"/>
          <p:nvPr/>
        </p:nvSpPr>
        <p:spPr>
          <a:xfrm>
            <a:off x="169475" y="1392175"/>
            <a:ext cx="45243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073763"/>
                </a:solidFill>
                <a:latin typeface="Lato"/>
                <a:ea typeface="Lato"/>
                <a:cs typeface="Lato"/>
                <a:sym typeface="Lato"/>
              </a:rPr>
              <a:t>As the APM increases the league index increases and there are very few outliers in the data</a:t>
            </a:r>
            <a:br>
              <a:rPr lang="en">
                <a:solidFill>
                  <a:srgbClr val="073763"/>
                </a:solidFill>
                <a:latin typeface="Lato"/>
                <a:ea typeface="Lato"/>
                <a:cs typeface="Lato"/>
                <a:sym typeface="Lato"/>
              </a:rPr>
            </a:br>
            <a:endParaRPr>
              <a:solidFill>
                <a:srgbClr val="07376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073763"/>
                </a:solidFill>
                <a:latin typeface="Lato"/>
                <a:ea typeface="Lato"/>
                <a:cs typeface="Lato"/>
                <a:sym typeface="Lato"/>
              </a:rPr>
              <a:t>The players with highest league index are having APM between 150-300</a:t>
            </a:r>
            <a:br>
              <a:rPr lang="en">
                <a:solidFill>
                  <a:srgbClr val="073763"/>
                </a:solidFill>
                <a:latin typeface="Lato"/>
                <a:ea typeface="Lato"/>
                <a:cs typeface="Lato"/>
                <a:sym typeface="Lato"/>
              </a:rPr>
            </a:br>
            <a:endParaRPr>
              <a:solidFill>
                <a:srgbClr val="07376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07376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>
                <a:solidFill>
                  <a:srgbClr val="073763"/>
                </a:solidFill>
                <a:latin typeface="Lato"/>
                <a:ea typeface="Lato"/>
                <a:cs typeface="Lato"/>
                <a:sym typeface="Lato"/>
              </a:rPr>
              <a:t>The players with lowest league index are having APM between 0-150</a:t>
            </a:r>
            <a:endParaRPr>
              <a:solidFill>
                <a:srgbClr val="07376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142925" y="78875"/>
            <a:ext cx="56274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APM vs League Index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6" name="Google Shape;1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6500" y="635150"/>
            <a:ext cx="4435101" cy="2907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/>
          <p:nvPr/>
        </p:nvSpPr>
        <p:spPr>
          <a:xfrm>
            <a:off x="50" y="-231550"/>
            <a:ext cx="9144000" cy="7143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1"/>
          <p:cNvSpPr/>
          <p:nvPr/>
        </p:nvSpPr>
        <p:spPr>
          <a:xfrm>
            <a:off x="0" y="698925"/>
            <a:ext cx="1604700" cy="303000"/>
          </a:xfrm>
          <a:prstGeom prst="homePlate">
            <a:avLst>
              <a:gd fmla="val 50000" name="adj"/>
            </a:avLst>
          </a:prstGeom>
          <a:solidFill>
            <a:srgbClr val="3FB9C6"/>
          </a:solidFill>
          <a:ln cap="flat" cmpd="sng" w="9525">
            <a:solidFill>
              <a:srgbClr val="3FB9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Highlights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" name="Google Shape;133;p21"/>
          <p:cNvSpPr txBox="1"/>
          <p:nvPr/>
        </p:nvSpPr>
        <p:spPr>
          <a:xfrm>
            <a:off x="169475" y="1392175"/>
            <a:ext cx="45243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073763"/>
                </a:solidFill>
                <a:latin typeface="Lato"/>
                <a:ea typeface="Lato"/>
                <a:cs typeface="Lato"/>
                <a:sym typeface="Lato"/>
              </a:rPr>
              <a:t>- There is a high positive correlation between League Index and Total Hours, APM, </a:t>
            </a:r>
            <a:r>
              <a:rPr lang="en">
                <a:solidFill>
                  <a:srgbClr val="073763"/>
                </a:solidFill>
                <a:latin typeface="Lato"/>
                <a:ea typeface="Lato"/>
                <a:cs typeface="Lato"/>
                <a:sym typeface="Lato"/>
              </a:rPr>
              <a:t>Select By Hotkeys</a:t>
            </a:r>
            <a:r>
              <a:rPr lang="en">
                <a:solidFill>
                  <a:srgbClr val="073763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">
                <a:solidFill>
                  <a:srgbClr val="073763"/>
                </a:solidFill>
                <a:latin typeface="Lato"/>
                <a:ea typeface="Lato"/>
                <a:cs typeface="Lato"/>
                <a:sym typeface="Lato"/>
              </a:rPr>
              <a:t>Assign Hotkeys</a:t>
            </a:r>
            <a:r>
              <a:rPr lang="en">
                <a:solidFill>
                  <a:srgbClr val="073763"/>
                </a:solidFill>
                <a:latin typeface="Lato"/>
                <a:ea typeface="Lato"/>
                <a:cs typeface="Lato"/>
                <a:sym typeface="Lato"/>
              </a:rPr>
              <a:t>. If a player is having high rank, they are having high APM, </a:t>
            </a:r>
            <a:r>
              <a:rPr lang="en">
                <a:solidFill>
                  <a:srgbClr val="073763"/>
                </a:solidFill>
                <a:latin typeface="Lato"/>
                <a:ea typeface="Lato"/>
                <a:cs typeface="Lato"/>
                <a:sym typeface="Lato"/>
              </a:rPr>
              <a:t>Select By Hotkeys</a:t>
            </a:r>
            <a:r>
              <a:rPr lang="en">
                <a:solidFill>
                  <a:srgbClr val="073763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">
                <a:solidFill>
                  <a:srgbClr val="073763"/>
                </a:solidFill>
                <a:latin typeface="Lato"/>
                <a:ea typeface="Lato"/>
                <a:cs typeface="Lato"/>
                <a:sym typeface="Lato"/>
              </a:rPr>
              <a:t>assign hotkeys</a:t>
            </a:r>
            <a:r>
              <a:rPr lang="en">
                <a:solidFill>
                  <a:srgbClr val="073763"/>
                </a:solidFill>
                <a:latin typeface="Lato"/>
                <a:ea typeface="Lato"/>
                <a:cs typeface="Lato"/>
                <a:sym typeface="Lato"/>
              </a:rPr>
              <a:t> or vice versa</a:t>
            </a:r>
            <a:endParaRPr>
              <a:solidFill>
                <a:srgbClr val="07376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7376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073763"/>
                </a:solidFill>
                <a:latin typeface="Lato"/>
                <a:ea typeface="Lato"/>
                <a:cs typeface="Lato"/>
                <a:sym typeface="Lato"/>
              </a:rPr>
              <a:t>The APM is also highly correlated with </a:t>
            </a:r>
            <a:r>
              <a:rPr lang="en">
                <a:solidFill>
                  <a:srgbClr val="073763"/>
                </a:solidFill>
                <a:latin typeface="Lato"/>
                <a:ea typeface="Lato"/>
                <a:cs typeface="Lato"/>
                <a:sym typeface="Lato"/>
              </a:rPr>
              <a:t>Select By Hotkeys</a:t>
            </a:r>
            <a:r>
              <a:rPr lang="en">
                <a:solidFill>
                  <a:srgbClr val="073763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">
                <a:solidFill>
                  <a:srgbClr val="073763"/>
                </a:solidFill>
                <a:latin typeface="Lato"/>
                <a:ea typeface="Lato"/>
                <a:cs typeface="Lato"/>
                <a:sym typeface="Lato"/>
              </a:rPr>
              <a:t>assign hotkeys</a:t>
            </a:r>
            <a:r>
              <a:rPr lang="en">
                <a:solidFill>
                  <a:srgbClr val="073763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>
              <a:solidFill>
                <a:srgbClr val="07376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7376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073763"/>
                </a:solidFill>
                <a:latin typeface="Lato"/>
                <a:ea typeface="Lato"/>
                <a:cs typeface="Lato"/>
                <a:sym typeface="Lato"/>
              </a:rPr>
              <a:t>We could see that the Action Latency is having a negative correlation which makes sense as latency increases the higher chances the player might lose a game.</a:t>
            </a:r>
            <a:endParaRPr>
              <a:solidFill>
                <a:srgbClr val="07376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" name="Google Shape;134;p21"/>
          <p:cNvSpPr txBox="1"/>
          <p:nvPr/>
        </p:nvSpPr>
        <p:spPr>
          <a:xfrm>
            <a:off x="142925" y="78875"/>
            <a:ext cx="56274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Correlation matrix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6175" y="635150"/>
            <a:ext cx="4145423" cy="35034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