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7" r:id="rId14"/>
    <p:sldId id="270" r:id="rId15"/>
    <p:sldId id="271" r:id="rId16"/>
    <p:sldId id="273" r:id="rId17"/>
    <p:sldId id="266" r:id="rId18"/>
    <p:sldId id="276" r:id="rId19"/>
    <p:sldId id="272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25244ad50d4208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7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2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182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5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3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9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9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6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8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7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3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671" y="1159431"/>
            <a:ext cx="7685903" cy="3857415"/>
          </a:xfrm>
        </p:spPr>
        <p:txBody>
          <a:bodyPr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Digital </a:t>
            </a:r>
            <a: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Egypt Pioneers Initiative (DEPI)</a:t>
            </a:r>
            <a:b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Oracle</a:t>
            </a:r>
            <a: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EBS ERP</a:t>
            </a:r>
            <a:endParaRPr lang="ar-EG" sz="5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369" y="5372532"/>
            <a:ext cx="7873057" cy="982318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PRESENTATION</a:t>
            </a:r>
            <a:endParaRPr lang="ar-EG" sz="2400" b="1" dirty="0"/>
          </a:p>
        </p:txBody>
      </p:sp>
      <p:pic>
        <p:nvPicPr>
          <p:cNvPr id="1026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87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975" y="1309812"/>
            <a:ext cx="6260284" cy="36699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Ab </a:t>
            </a:r>
            <a:r>
              <a:rPr lang="en-US" sz="4000" b="1" dirty="0" err="1" smtClean="0"/>
              <a:t>pharMACIES</a:t>
            </a:r>
            <a:r>
              <a:rPr lang="en-US" sz="4000" b="1" dirty="0" smtClean="0"/>
              <a:t>, MULTI ORG. STRUCTURE</a:t>
            </a:r>
            <a:endParaRPr lang="ar-EG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81" y="1425099"/>
            <a:ext cx="3498456" cy="3439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4878"/>
            <a:ext cx="9905998" cy="1478570"/>
          </a:xfrm>
        </p:spPr>
        <p:txBody>
          <a:bodyPr/>
          <a:lstStyle/>
          <a:p>
            <a:r>
              <a:rPr lang="en-US" dirty="0" smtClean="0"/>
              <a:t>PROJECT PERPOSE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2430"/>
            <a:ext cx="10423815" cy="4816699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HOW TO CONTROL AND COVER THE SUPPLY CHAIN OF A SERIES OF PHARMACIES AND MANAGING THE SEQUINCE OF WORK INSIDE THE RETAILS STORE AND MAIN WAREHOUSE ?</a:t>
            </a:r>
          </a:p>
          <a:p>
            <a:pPr marL="450850" indent="0" algn="l" rtl="0">
              <a:buNone/>
            </a:pPr>
            <a:r>
              <a:rPr lang="en-US" dirty="0" smtClean="0"/>
              <a:t>The project team assume the plan of the work to organize the business as we have , it will consists of :</a:t>
            </a:r>
          </a:p>
          <a:p>
            <a:pPr marL="793750" indent="-342900" algn="l" rtl="0"/>
            <a:r>
              <a:rPr lang="en-US" dirty="0" smtClean="0"/>
              <a:t>1 business group , 1ledger , 1legal entity , 1 operating unit .</a:t>
            </a:r>
          </a:p>
          <a:p>
            <a:pPr marL="793750" indent="-342900" algn="l" rtl="0"/>
            <a:r>
              <a:rPr lang="en-US" dirty="0" smtClean="0"/>
              <a:t>2 inventory organization ( 1 warehouse (ABW) , 1 retail (ABR)), each one will have 1 hypothetical stage </a:t>
            </a:r>
            <a:r>
              <a:rPr lang="en-US" dirty="0" err="1" smtClean="0"/>
              <a:t>subinventory</a:t>
            </a:r>
            <a:endParaRPr lang="en-US" dirty="0" smtClean="0"/>
          </a:p>
          <a:p>
            <a:pPr marL="1158875" indent="-347663" algn="l" rtl="0"/>
            <a:r>
              <a:rPr lang="en-US" dirty="0" smtClean="0"/>
              <a:t>Warehouse org. has 2 </a:t>
            </a:r>
            <a:r>
              <a:rPr lang="en-US" dirty="0" err="1" smtClean="0"/>
              <a:t>subinventory</a:t>
            </a:r>
            <a:r>
              <a:rPr lang="en-US" dirty="0" smtClean="0"/>
              <a:t> (</a:t>
            </a:r>
            <a:r>
              <a:rPr lang="en-US" dirty="0" err="1" smtClean="0"/>
              <a:t>cairo</a:t>
            </a:r>
            <a:r>
              <a:rPr lang="en-US" dirty="0" smtClean="0"/>
              <a:t> warehouse , upper warehouse).</a:t>
            </a:r>
          </a:p>
          <a:p>
            <a:pPr marL="1158875" indent="-347663" algn="l" rtl="0"/>
            <a:r>
              <a:rPr lang="en-US" dirty="0" smtClean="0"/>
              <a:t>Retail org. has 5 </a:t>
            </a:r>
            <a:r>
              <a:rPr lang="en-US" dirty="0" err="1" smtClean="0"/>
              <a:t>subinventories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asuit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dirty="0" err="1" smtClean="0"/>
              <a:t>benha</a:t>
            </a:r>
            <a:r>
              <a:rPr lang="en-US" dirty="0" smtClean="0"/>
              <a:t>, </a:t>
            </a:r>
            <a:r>
              <a:rPr lang="en-US" dirty="0" err="1" smtClean="0"/>
              <a:t>cairo</a:t>
            </a:r>
            <a:r>
              <a:rPr lang="en-US" dirty="0" smtClean="0"/>
              <a:t> ,Alexandria , </a:t>
            </a:r>
            <a:r>
              <a:rPr lang="en-US" dirty="0" err="1" smtClean="0"/>
              <a:t>mansoura</a:t>
            </a:r>
            <a:r>
              <a:rPr lang="en-US" dirty="0" smtClean="0"/>
              <a:t> ).</a:t>
            </a:r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4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04" y="1075595"/>
            <a:ext cx="10095940" cy="5639466"/>
          </a:xfrm>
        </p:spPr>
        <p:txBody>
          <a:bodyPr>
            <a:normAutofit/>
          </a:bodyPr>
          <a:lstStyle/>
          <a:p>
            <a:pPr algn="l" rtl="0">
              <a:lnSpc>
                <a:spcPct val="310000"/>
              </a:lnSpc>
            </a:pPr>
            <a:r>
              <a:rPr lang="en-US" dirty="0" smtClean="0"/>
              <a:t>BUSINESS GROUP</a:t>
            </a:r>
          </a:p>
          <a:p>
            <a:pPr algn="l" rtl="0">
              <a:lnSpc>
                <a:spcPct val="310000"/>
              </a:lnSpc>
            </a:pPr>
            <a:r>
              <a:rPr lang="en-US" dirty="0" smtClean="0"/>
              <a:t>GENERAL LEDGER</a:t>
            </a:r>
          </a:p>
          <a:p>
            <a:pPr algn="l" rtl="0">
              <a:lnSpc>
                <a:spcPct val="310000"/>
              </a:lnSpc>
            </a:pPr>
            <a:r>
              <a:rPr lang="en-US" dirty="0" smtClean="0"/>
              <a:t>LEGAL ENTITY</a:t>
            </a:r>
          </a:p>
          <a:p>
            <a:pPr algn="l" rtl="0">
              <a:lnSpc>
                <a:spcPct val="310000"/>
              </a:lnSpc>
            </a:pPr>
            <a:r>
              <a:rPr lang="en-US" dirty="0" smtClean="0"/>
              <a:t>OPERATING UNIT</a:t>
            </a:r>
            <a:endParaRPr lang="ar-EG" dirty="0"/>
          </a:p>
        </p:txBody>
      </p:sp>
      <p:sp>
        <p:nvSpPr>
          <p:cNvPr id="5" name="Rounded Rectangle 4"/>
          <p:cNvSpPr/>
          <p:nvPr/>
        </p:nvSpPr>
        <p:spPr>
          <a:xfrm>
            <a:off x="7871778" y="5166031"/>
            <a:ext cx="2251514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AB pharmacies </a:t>
            </a:r>
            <a:r>
              <a:rPr lang="en-US" sz="2000" b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ou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40889" y="3921339"/>
            <a:ext cx="2325651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VISION </a:t>
            </a:r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OPERATION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531" y="2676647"/>
            <a:ext cx="2338009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VISION OPERATION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840890" y="1431955"/>
            <a:ext cx="2362720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Vision corporation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638" y="729071"/>
            <a:ext cx="64733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MULTI –ORG. STRUCTURE :</a:t>
            </a:r>
            <a:endParaRPr lang="ar-EG" sz="3600" b="1" dirty="0"/>
          </a:p>
        </p:txBody>
      </p:sp>
      <p:pic>
        <p:nvPicPr>
          <p:cNvPr id="9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6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904" y="1075595"/>
            <a:ext cx="10095940" cy="5639466"/>
          </a:xfrm>
        </p:spPr>
        <p:txBody>
          <a:bodyPr>
            <a:normAutofit/>
          </a:bodyPr>
          <a:lstStyle/>
          <a:p>
            <a:pPr algn="l" rtl="0">
              <a:lnSpc>
                <a:spcPct val="310000"/>
              </a:lnSpc>
            </a:pPr>
            <a:r>
              <a:rPr lang="en-US" dirty="0"/>
              <a:t>OPERATING UNIT</a:t>
            </a:r>
            <a:endParaRPr lang="ar-EG" dirty="0"/>
          </a:p>
          <a:p>
            <a:pPr algn="l" rtl="0">
              <a:lnSpc>
                <a:spcPct val="310000"/>
              </a:lnSpc>
            </a:pPr>
            <a:r>
              <a:rPr lang="en-US" dirty="0" smtClean="0"/>
              <a:t>INVENTORY ORG.</a:t>
            </a:r>
          </a:p>
          <a:p>
            <a:pPr algn="l" rtl="0">
              <a:lnSpc>
                <a:spcPct val="310000"/>
              </a:lnSpc>
            </a:pPr>
            <a:r>
              <a:rPr lang="en-US" dirty="0" smtClean="0"/>
              <a:t>SUB INVENTORY </a:t>
            </a:r>
          </a:p>
          <a:p>
            <a:pPr algn="l" rtl="0">
              <a:lnSpc>
                <a:spcPct val="310000"/>
              </a:lnSpc>
            </a:pPr>
            <a:r>
              <a:rPr lang="en-US" dirty="0" smtClean="0"/>
              <a:t>LOCATORS</a:t>
            </a:r>
            <a:endParaRPr lang="ar-EG" dirty="0"/>
          </a:p>
        </p:txBody>
      </p:sp>
      <p:sp>
        <p:nvSpPr>
          <p:cNvPr id="4" name="Rounded Rectangle 3"/>
          <p:cNvSpPr/>
          <p:nvPr/>
        </p:nvSpPr>
        <p:spPr>
          <a:xfrm>
            <a:off x="6504808" y="1238089"/>
            <a:ext cx="2135422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AB PHARMACIES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30256" y="2676647"/>
            <a:ext cx="1974552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WAREHOUSE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(ABW)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500906" y="2680763"/>
            <a:ext cx="1974552" cy="864974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RETAIL</a:t>
            </a:r>
          </a:p>
          <a:p>
            <a:pPr algn="ctr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(ABR)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781590" y="3995504"/>
            <a:ext cx="1684131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 smtClean="0"/>
              <a:t>UPPER </a:t>
            </a:r>
            <a:r>
              <a:rPr lang="en-US" sz="1100" dirty="0"/>
              <a:t>CENTRAL WAREHOUSE</a:t>
            </a:r>
            <a:endParaRPr lang="ar-EG" sz="1100" dirty="0"/>
          </a:p>
          <a:p>
            <a:pPr algn="ctr"/>
            <a:r>
              <a:rPr lang="en-US" sz="1100" dirty="0" smtClean="0"/>
              <a:t>UPPER WH</a:t>
            </a:r>
            <a:endParaRPr lang="ar-EG" sz="1100" dirty="0"/>
          </a:p>
        </p:txBody>
      </p:sp>
      <p:sp>
        <p:nvSpPr>
          <p:cNvPr id="11" name="Oval 10"/>
          <p:cNvSpPr/>
          <p:nvPr/>
        </p:nvSpPr>
        <p:spPr>
          <a:xfrm>
            <a:off x="5653828" y="3978507"/>
            <a:ext cx="1666451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CAIRO CENTRAL WAREHOUSE</a:t>
            </a:r>
            <a:endParaRPr lang="ar-EG" sz="1100" dirty="0"/>
          </a:p>
          <a:p>
            <a:pPr algn="ctr"/>
            <a:r>
              <a:rPr lang="en-US" sz="1100" dirty="0" smtClean="0"/>
              <a:t>CAIRO WH</a:t>
            </a:r>
            <a:endParaRPr lang="ar-EG" sz="1100" dirty="0"/>
          </a:p>
        </p:txBody>
      </p:sp>
      <p:sp>
        <p:nvSpPr>
          <p:cNvPr id="12" name="Oval 11"/>
          <p:cNvSpPr/>
          <p:nvPr/>
        </p:nvSpPr>
        <p:spPr>
          <a:xfrm>
            <a:off x="7755935" y="3995504"/>
            <a:ext cx="1227442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BENHA</a:t>
            </a:r>
            <a:endParaRPr lang="ar-EG" dirty="0"/>
          </a:p>
        </p:txBody>
      </p:sp>
      <p:sp>
        <p:nvSpPr>
          <p:cNvPr id="13" name="Oval 12"/>
          <p:cNvSpPr/>
          <p:nvPr/>
        </p:nvSpPr>
        <p:spPr>
          <a:xfrm>
            <a:off x="8983377" y="3987266"/>
            <a:ext cx="1227444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CAIRO</a:t>
            </a:r>
            <a:endParaRPr lang="ar-EG" dirty="0"/>
          </a:p>
        </p:txBody>
      </p:sp>
      <p:sp>
        <p:nvSpPr>
          <p:cNvPr id="14" name="Oval 13"/>
          <p:cNvSpPr/>
          <p:nvPr/>
        </p:nvSpPr>
        <p:spPr>
          <a:xfrm>
            <a:off x="10210821" y="3979027"/>
            <a:ext cx="1062770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ASUIT</a:t>
            </a:r>
            <a:endParaRPr lang="ar-EG" dirty="0"/>
          </a:p>
        </p:txBody>
      </p:sp>
      <p:sp>
        <p:nvSpPr>
          <p:cNvPr id="15" name="Oval 14"/>
          <p:cNvSpPr/>
          <p:nvPr/>
        </p:nvSpPr>
        <p:spPr>
          <a:xfrm>
            <a:off x="8047988" y="4637306"/>
            <a:ext cx="1577189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ALEXANDRIA</a:t>
            </a:r>
            <a:endParaRPr lang="ar-EG" sz="1400" dirty="0"/>
          </a:p>
        </p:txBody>
      </p:sp>
      <p:sp>
        <p:nvSpPr>
          <p:cNvPr id="16" name="Oval 15"/>
          <p:cNvSpPr/>
          <p:nvPr/>
        </p:nvSpPr>
        <p:spPr>
          <a:xfrm>
            <a:off x="9580443" y="4622279"/>
            <a:ext cx="1531508" cy="755238"/>
          </a:xfrm>
          <a:prstGeom prst="ellipse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MANSOURA</a:t>
            </a:r>
            <a:endParaRPr lang="ar-E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67638" y="729071"/>
            <a:ext cx="64733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smtClean="0"/>
              <a:t>MULTI –ORG. STRUCTURE :</a:t>
            </a:r>
            <a:endParaRPr lang="ar-EG" sz="3600" b="1" dirty="0"/>
          </a:p>
        </p:txBody>
      </p:sp>
      <p:pic>
        <p:nvPicPr>
          <p:cNvPr id="18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0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7755"/>
            <a:ext cx="9905998" cy="1478570"/>
          </a:xfrm>
        </p:spPr>
        <p:txBody>
          <a:bodyPr/>
          <a:lstStyle/>
          <a:p>
            <a:r>
              <a:rPr lang="en-US" dirty="0" smtClean="0"/>
              <a:t>Business CYCLE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5851"/>
            <a:ext cx="10423816" cy="4997001"/>
          </a:xfrm>
        </p:spPr>
        <p:txBody>
          <a:bodyPr>
            <a:noAutofit/>
          </a:bodyPr>
          <a:lstStyle/>
          <a:p>
            <a:pPr algn="l" rtl="0"/>
            <a:r>
              <a:rPr lang="en-US" dirty="0" smtClean="0"/>
              <a:t>Define the items and assign it to the inventory organizations .</a:t>
            </a:r>
          </a:p>
          <a:p>
            <a:pPr algn="l" rtl="0"/>
            <a:r>
              <a:rPr lang="en-US" dirty="0" smtClean="0"/>
              <a:t>Define the locators, with a locator for expired medicine in each </a:t>
            </a:r>
            <a:r>
              <a:rPr lang="en-US" dirty="0" err="1" smtClean="0"/>
              <a:t>subinventory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Define the items in general planning to be MIN-MAX to make replenishment from inventory org (ABW) or suppliers.</a:t>
            </a:r>
          </a:p>
          <a:p>
            <a:pPr algn="l" rtl="0"/>
            <a:r>
              <a:rPr lang="en-US" dirty="0" smtClean="0"/>
              <a:t>Define the Picking rule and assign it.</a:t>
            </a:r>
          </a:p>
          <a:p>
            <a:pPr algn="l" rtl="0"/>
            <a:r>
              <a:rPr lang="en-US" dirty="0" smtClean="0"/>
              <a:t>Assign suppliers .</a:t>
            </a:r>
          </a:p>
          <a:p>
            <a:pPr algn="l" rtl="0"/>
            <a:r>
              <a:rPr lang="en-US" dirty="0" smtClean="0"/>
              <a:t>Define shipping parameters between org.</a:t>
            </a:r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3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7755"/>
            <a:ext cx="9905998" cy="1478570"/>
          </a:xfrm>
        </p:spPr>
        <p:txBody>
          <a:bodyPr/>
          <a:lstStyle/>
          <a:p>
            <a:pPr rtl="0"/>
            <a:r>
              <a:rPr lang="en-US" dirty="0" smtClean="0"/>
              <a:t>Business CYCLE 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22369"/>
            <a:ext cx="10423816" cy="5184757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800" b="1" dirty="0"/>
              <a:t>The trade movements are :</a:t>
            </a:r>
            <a:endParaRPr lang="en-US" b="1" dirty="0"/>
          </a:p>
          <a:p>
            <a:pPr marL="631825" indent="0" algn="l" rtl="0"/>
            <a:r>
              <a:rPr lang="en-US" dirty="0"/>
              <a:t>RETAILS INVENTORY ORG. :</a:t>
            </a:r>
          </a:p>
          <a:p>
            <a:pPr marL="1158875" indent="-77788" algn="l" rtl="0"/>
            <a:r>
              <a:rPr lang="en-US" dirty="0"/>
              <a:t>It will make sales directly with consumers.</a:t>
            </a:r>
          </a:p>
          <a:p>
            <a:pPr marL="1158875" indent="-77788" algn="l" rtl="0"/>
            <a:r>
              <a:rPr lang="en-US" dirty="0"/>
              <a:t>It will compensate its levels of stock through Min-Max directly from (ABW) or making </a:t>
            </a:r>
            <a:r>
              <a:rPr lang="en-US" dirty="0" smtClean="0"/>
              <a:t> internal requisitions up </a:t>
            </a:r>
            <a:r>
              <a:rPr lang="en-US" dirty="0"/>
              <a:t>to the administration.</a:t>
            </a:r>
          </a:p>
          <a:p>
            <a:pPr marL="631825" indent="0" algn="l" rtl="0"/>
            <a:r>
              <a:rPr lang="en-US" dirty="0" smtClean="0"/>
              <a:t>MAIN WAREHOUSE </a:t>
            </a:r>
            <a:r>
              <a:rPr lang="en-US" dirty="0"/>
              <a:t>INVENTORY ORG</a:t>
            </a:r>
            <a:r>
              <a:rPr lang="en-US" dirty="0" smtClean="0"/>
              <a:t>. (ABW) :</a:t>
            </a:r>
          </a:p>
          <a:p>
            <a:pPr marL="1081088" indent="0" algn="l" rtl="0"/>
            <a:r>
              <a:rPr lang="en-US" dirty="0" smtClean="0"/>
              <a:t>It will issue the items to the retails according to its location.</a:t>
            </a:r>
          </a:p>
          <a:p>
            <a:pPr marL="1081088" indent="0" algn="l" rtl="0"/>
            <a:r>
              <a:rPr lang="en-US" dirty="0" smtClean="0"/>
              <a:t>It will receipt items from the suppliers.</a:t>
            </a:r>
          </a:p>
          <a:p>
            <a:pPr marL="1081088" indent="0" algn="l" rtl="0"/>
            <a:r>
              <a:rPr lang="en-US" dirty="0" smtClean="0"/>
              <a:t> return.</a:t>
            </a:r>
          </a:p>
          <a:p>
            <a:pPr marL="1081088" indent="0" algn="l" rtl="0"/>
            <a:r>
              <a:rPr lang="en-US" dirty="0" smtClean="0"/>
              <a:t>Transfer the stock between different </a:t>
            </a:r>
            <a:r>
              <a:rPr lang="en-US" dirty="0" err="1" smtClean="0"/>
              <a:t>warhouses</a:t>
            </a:r>
            <a:r>
              <a:rPr lang="en-US" dirty="0" smtClean="0"/>
              <a:t>.</a:t>
            </a:r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3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1550"/>
            <a:ext cx="9905998" cy="1478570"/>
          </a:xfrm>
        </p:spPr>
        <p:txBody>
          <a:bodyPr/>
          <a:lstStyle/>
          <a:p>
            <a:r>
              <a:rPr lang="en-US" dirty="0" smtClean="0"/>
              <a:t>Delegation of authority: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0999"/>
            <a:ext cx="10423816" cy="4997001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dirty="0"/>
          </a:p>
          <a:p>
            <a:pPr marL="261938" indent="-261938" algn="l" rtl="0"/>
            <a:r>
              <a:rPr lang="en-US" dirty="0" smtClean="0"/>
              <a:t>Defining the approval group to control the limits of purchasing for each level.</a:t>
            </a:r>
          </a:p>
          <a:p>
            <a:pPr algn="l" rtl="0"/>
            <a:r>
              <a:rPr lang="en-US" dirty="0" smtClean="0"/>
              <a:t>Pharmacy </a:t>
            </a:r>
            <a:r>
              <a:rPr lang="en-US" dirty="0"/>
              <a:t>approval </a:t>
            </a:r>
            <a:r>
              <a:rPr lang="en-US" dirty="0" smtClean="0"/>
              <a:t>hierarchy limits :</a:t>
            </a:r>
            <a:endParaRPr lang="en-US" dirty="0"/>
          </a:p>
          <a:p>
            <a:pPr marL="900113" lvl="0" indent="-188913" algn="l" rtl="0"/>
            <a:r>
              <a:rPr lang="en-US" dirty="0"/>
              <a:t>CEO (Unlimited)</a:t>
            </a:r>
          </a:p>
          <a:p>
            <a:pPr marL="900113" lvl="0" indent="-188913" algn="l" rtl="0"/>
            <a:r>
              <a:rPr lang="en-US" dirty="0"/>
              <a:t>ABP. General Manager (20,000$)</a:t>
            </a:r>
          </a:p>
          <a:p>
            <a:pPr marL="900113" lvl="0" indent="-188913" algn="l" rtl="0"/>
            <a:r>
              <a:rPr lang="en-US" dirty="0"/>
              <a:t>ABP. Proc. Manager (10,000$)</a:t>
            </a:r>
          </a:p>
          <a:p>
            <a:pPr marL="0" indent="0" algn="l" rtl="0"/>
            <a:endParaRPr lang="en-US" dirty="0" smtClean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49583" y="899122"/>
            <a:ext cx="3257593" cy="85205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20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POSTION HIERARCHY</a:t>
            </a:r>
            <a:endParaRPr lang="ar-EG" sz="2000" b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 t="27522" r="56110" b="38982"/>
          <a:stretch/>
        </p:blipFill>
        <p:spPr>
          <a:xfrm>
            <a:off x="2432673" y="2202287"/>
            <a:ext cx="7891411" cy="3800466"/>
          </a:xfrm>
          <a:prstGeom prst="rect">
            <a:avLst/>
          </a:prstGeom>
        </p:spPr>
      </p:pic>
      <p:pic>
        <p:nvPicPr>
          <p:cNvPr id="5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650518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Business </a:t>
            </a:r>
            <a:r>
              <a:rPr lang="en-US" b="1" dirty="0" smtClean="0"/>
              <a:t>flow action</a:t>
            </a:r>
            <a:endParaRPr lang="ar-EG" b="1" dirty="0"/>
          </a:p>
        </p:txBody>
      </p:sp>
      <p:pic>
        <p:nvPicPr>
          <p:cNvPr id="3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8030" r="3770" b="9119"/>
          <a:stretch/>
        </p:blipFill>
        <p:spPr>
          <a:xfrm>
            <a:off x="3934376" y="3393664"/>
            <a:ext cx="1023696" cy="93620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254" y="5093685"/>
            <a:ext cx="1858445" cy="17551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193" y="453307"/>
            <a:ext cx="1473296" cy="13024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90" y="440582"/>
            <a:ext cx="1473296" cy="13292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61" y="2638610"/>
            <a:ext cx="1317225" cy="11827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130" y="2546666"/>
            <a:ext cx="1326951" cy="11770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b="2229"/>
          <a:stretch/>
        </p:blipFill>
        <p:spPr>
          <a:xfrm>
            <a:off x="6062046" y="453307"/>
            <a:ext cx="1509859" cy="1302408"/>
          </a:xfrm>
          <a:prstGeom prst="rect">
            <a:avLst/>
          </a:prstGeom>
        </p:spPr>
      </p:pic>
      <p:pic>
        <p:nvPicPr>
          <p:cNvPr id="18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3" t="8030" r="3770" b="9119"/>
          <a:stretch/>
        </p:blipFill>
        <p:spPr>
          <a:xfrm>
            <a:off x="7157133" y="3267994"/>
            <a:ext cx="1023696" cy="9362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0" t="3423" r="809" b="4236"/>
          <a:stretch/>
        </p:blipFill>
        <p:spPr>
          <a:xfrm>
            <a:off x="2822690" y="1813858"/>
            <a:ext cx="964229" cy="42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/>
          <p:cNvSpPr txBox="1"/>
          <p:nvPr/>
        </p:nvSpPr>
        <p:spPr>
          <a:xfrm>
            <a:off x="2522844" y="3393665"/>
            <a:ext cx="1404953" cy="27699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Warehouse upper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46382" y="3250401"/>
            <a:ext cx="1294637" cy="28652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Warehouse </a:t>
            </a:r>
            <a:r>
              <a:rPr lang="en-US" sz="1200" b="1" dirty="0" err="1" smtClean="0">
                <a:solidFill>
                  <a:schemeClr val="bg1"/>
                </a:solidFill>
              </a:rPr>
              <a:t>cairo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30322" y="4821342"/>
            <a:ext cx="902125" cy="27699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Asuit</a:t>
            </a:r>
            <a:r>
              <a:rPr lang="en-US" sz="1200" b="1" dirty="0" smtClean="0">
                <a:solidFill>
                  <a:schemeClr val="bg1"/>
                </a:solidFill>
              </a:rPr>
              <a:t> retail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53331" y="4821342"/>
            <a:ext cx="978368" cy="281788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</a:rPr>
              <a:t>Benha</a:t>
            </a:r>
            <a:r>
              <a:rPr lang="en-US" sz="1200" b="1" dirty="0" smtClean="0">
                <a:solidFill>
                  <a:schemeClr val="bg1"/>
                </a:solidFill>
              </a:rPr>
              <a:t> retail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84308" y="4808464"/>
            <a:ext cx="885880" cy="276999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cairo</a:t>
            </a:r>
            <a:r>
              <a:rPr lang="en-US" sz="1200" b="1" dirty="0" smtClean="0">
                <a:solidFill>
                  <a:schemeClr val="bg1"/>
                </a:solidFill>
              </a:rPr>
              <a:t> retail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0550" y="1495714"/>
            <a:ext cx="637323" cy="27699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err="1" smtClean="0">
                <a:solidFill>
                  <a:schemeClr val="bg1"/>
                </a:solidFill>
              </a:rPr>
              <a:t>amon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17981" y="1495714"/>
            <a:ext cx="717628" cy="27699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err="1"/>
              <a:t>hikma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8777329" y="1495713"/>
            <a:ext cx="590394" cy="27699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 err="1"/>
              <a:t>eva</a:t>
            </a:r>
            <a:endParaRPr lang="ar-EG" dirty="0"/>
          </a:p>
        </p:txBody>
      </p:sp>
      <p:sp>
        <p:nvSpPr>
          <p:cNvPr id="32" name="TextBox 31"/>
          <p:cNvSpPr txBox="1"/>
          <p:nvPr/>
        </p:nvSpPr>
        <p:spPr>
          <a:xfrm>
            <a:off x="702585" y="1283521"/>
            <a:ext cx="1143044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r>
              <a:rPr lang="en-US" dirty="0" smtClean="0"/>
              <a:t>SUPPLIERS</a:t>
            </a:r>
            <a:endParaRPr lang="ar-EG" dirty="0"/>
          </a:p>
        </p:txBody>
      </p:sp>
      <p:sp>
        <p:nvSpPr>
          <p:cNvPr id="33" name="TextBox 32"/>
          <p:cNvSpPr txBox="1"/>
          <p:nvPr/>
        </p:nvSpPr>
        <p:spPr>
          <a:xfrm>
            <a:off x="737180" y="3220296"/>
            <a:ext cx="1143044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ABW</a:t>
            </a:r>
            <a:endParaRPr lang="ar-EG" dirty="0"/>
          </a:p>
        </p:txBody>
      </p:sp>
      <p:sp>
        <p:nvSpPr>
          <p:cNvPr id="34" name="TextBox 33"/>
          <p:cNvSpPr txBox="1"/>
          <p:nvPr/>
        </p:nvSpPr>
        <p:spPr>
          <a:xfrm>
            <a:off x="702585" y="5157071"/>
            <a:ext cx="1143044" cy="369332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RETAILS</a:t>
            </a:r>
            <a:endParaRPr lang="ar-EG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35" y="5084919"/>
            <a:ext cx="1858445" cy="175511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27" y="5085463"/>
            <a:ext cx="1858445" cy="17551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4814" r="1154" b="3788"/>
          <a:stretch/>
        </p:blipFill>
        <p:spPr>
          <a:xfrm>
            <a:off x="6095846" y="1751341"/>
            <a:ext cx="972968" cy="4221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4814" r="1154" b="3788"/>
          <a:stretch/>
        </p:blipFill>
        <p:spPr>
          <a:xfrm>
            <a:off x="9367723" y="1761366"/>
            <a:ext cx="972968" cy="4221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4814" r="1154" b="3788"/>
          <a:stretch/>
        </p:blipFill>
        <p:spPr>
          <a:xfrm>
            <a:off x="2910826" y="3670664"/>
            <a:ext cx="972968" cy="4221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" t="4814" r="1154" b="3788"/>
          <a:stretch/>
        </p:blipFill>
        <p:spPr>
          <a:xfrm>
            <a:off x="9527081" y="3537115"/>
            <a:ext cx="931045" cy="42212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334645" y="5054723"/>
            <a:ext cx="777131" cy="46166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Alex. retail</a:t>
            </a:r>
            <a:endParaRPr lang="ar-EG" sz="12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334645" y="5740407"/>
            <a:ext cx="857355" cy="461665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Mansoura retail</a:t>
            </a:r>
            <a:endParaRPr lang="ar-EG" sz="1200" b="1" dirty="0">
              <a:solidFill>
                <a:schemeClr val="bg1"/>
              </a:solidFill>
            </a:endParaRPr>
          </a:p>
        </p:txBody>
      </p:sp>
      <p:pic>
        <p:nvPicPr>
          <p:cNvPr id="39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278" y="102937"/>
            <a:ext cx="1246721" cy="114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52" presetID="14" presetClass="entr" presetSubtype="1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750"/>
                            </p:stCondLst>
                            <p:childTnLst>
                              <p:par>
                                <p:cTn id="56" presetID="16" presetClass="entr" presetSubtype="2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09349 0.16921 " pathEditMode="relative" rAng="0" ptsTypes="AA">
                                      <p:cBhvr>
                                        <p:cTn id="97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11111E-6 L 0.35951 0.14097 " pathEditMode="relative" rAng="0" ptsTypes="AA">
                                      <p:cBhvr>
                                        <p:cTn id="100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0.09244 0.29931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6446 0.2879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6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3608 0.3023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47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0.09635 0.2881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18" y="1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00417 0.4034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05859 0.42291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2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-0.3026 0.42106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0" y="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671" y="1159431"/>
            <a:ext cx="7685903" cy="3857415"/>
          </a:xfrm>
        </p:spPr>
        <p:txBody>
          <a:bodyPr>
            <a:noAutofit/>
          </a:bodyPr>
          <a:lstStyle/>
          <a:p>
            <a:pPr algn="ctr" rtl="0">
              <a:lnSpc>
                <a:spcPct val="100000"/>
              </a:lnSpc>
            </a:pPr>
            <a: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Optimizing of </a:t>
            </a: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b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chain </a:t>
            </a:r>
            <a: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of Pharmacies Supply Chain Management with </a:t>
            </a: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Oracle</a:t>
            </a:r>
            <a:r>
              <a:rPr lang="en-US" sz="5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 </a:t>
            </a:r>
            <a:r>
              <a:rPr lang="en-US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EBS ERP</a:t>
            </a:r>
            <a:endParaRPr lang="ar-EG" sz="5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369" y="5372532"/>
            <a:ext cx="7873057" cy="982318"/>
          </a:xfrm>
        </p:spPr>
        <p:txBody>
          <a:bodyPr>
            <a:normAutofit/>
          </a:bodyPr>
          <a:lstStyle/>
          <a:p>
            <a:pPr algn="ctr" rtl="0"/>
            <a:r>
              <a:rPr lang="en-US" sz="3600" b="1" dirty="0" smtClean="0"/>
              <a:t>PRESENTATION</a:t>
            </a:r>
            <a:endParaRPr lang="ar-EG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26" y="1367396"/>
            <a:ext cx="3154845" cy="31015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80145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Call to Action</a:t>
            </a:r>
            <a:br>
              <a:rPr lang="en-US" b="1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54402"/>
            <a:ext cx="10368417" cy="4644798"/>
          </a:xfrm>
        </p:spPr>
        <p:txBody>
          <a:bodyPr>
            <a:normAutofit fontScale="92500" lnSpcReduction="20000"/>
          </a:bodyPr>
          <a:lstStyle/>
          <a:p>
            <a:pPr algn="l" rtl="0"/>
            <a:r>
              <a:rPr lang="en-US" b="1" dirty="0" smtClean="0"/>
              <a:t>Project </a:t>
            </a:r>
            <a:r>
              <a:rPr lang="en-US" b="1" dirty="0"/>
              <a:t>Summary:</a:t>
            </a:r>
          </a:p>
          <a:p>
            <a:pPr marL="812800" indent="-276225" algn="l" rtl="0"/>
            <a:r>
              <a:rPr lang="en-US" dirty="0"/>
              <a:t>A fully integrated pharmaceutical company with a supply chain that starts at warehouses and ends at retail pharmacies.</a:t>
            </a:r>
          </a:p>
          <a:p>
            <a:pPr marL="812800" indent="-276225" algn="l" rtl="0"/>
            <a:r>
              <a:rPr lang="en-US" dirty="0"/>
              <a:t>Oracle EBS is proposed as the core system to manage operations professionally and </a:t>
            </a:r>
            <a:r>
              <a:rPr lang="en-US" dirty="0" smtClean="0"/>
              <a:t>efficiently.</a:t>
            </a:r>
          </a:p>
          <a:p>
            <a:pPr marL="812800" indent="-276225" algn="l" rtl="0"/>
            <a:r>
              <a:rPr lang="en-US" dirty="0"/>
              <a:t>Reduction of waste, improved efficiency, and faster workflow cycles.</a:t>
            </a:r>
          </a:p>
          <a:p>
            <a:pPr marL="261938" indent="-261938" algn="l" rtl="0"/>
            <a:r>
              <a:rPr lang="en-US" b="1" dirty="0"/>
              <a:t>Call to Action:</a:t>
            </a:r>
          </a:p>
          <a:p>
            <a:pPr marL="812800" indent="-276225" algn="l" rtl="0"/>
            <a:r>
              <a:rPr lang="en-US" dirty="0"/>
              <a:t>We recommend approving the launch of the project according to the proposed timeline.</a:t>
            </a:r>
          </a:p>
          <a:p>
            <a:pPr marL="812800" indent="-276225" algn="l" rtl="0"/>
            <a:r>
              <a:rPr lang="en-US" dirty="0"/>
              <a:t>Begin allocating the necessary resources to establish the infrastructure and activate the system.</a:t>
            </a:r>
          </a:p>
          <a:p>
            <a:pPr algn="l" rtl="0"/>
            <a:endParaRPr lang="en-US" dirty="0"/>
          </a:p>
          <a:p>
            <a:pPr algn="l" rtl="0"/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4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7584" y="1674113"/>
            <a:ext cx="1081835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A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smart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investment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in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the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future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of</a:t>
            </a:r>
            <a:r>
              <a:rPr lang="en-US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harmaceuticals</a:t>
            </a: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,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backed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by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endParaRPr lang="ar-EG" altLang="ar-EG" sz="3200" b="1" cap="all" dirty="0" smtClean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a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solid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digital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foundation</a:t>
            </a:r>
            <a:endParaRPr lang="ar-EG" altLang="ar-EG" sz="3200" b="1" cap="all" dirty="0" smtClean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for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success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and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sustainability</a:t>
            </a: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Are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you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ready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to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take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the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first</a:t>
            </a:r>
            <a:r>
              <a:rPr lang="ar-EG" altLang="ar-EG" sz="3200" b="1" cap="all" dirty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ar-EG" altLang="ar-EG" sz="3200" b="1" cap="all" dirty="0" err="1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step</a:t>
            </a:r>
            <a:r>
              <a:rPr lang="ar-EG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 </a:t>
            </a:r>
            <a:r>
              <a:rPr lang="en-US" altLang="ar-EG" sz="3200" b="1" cap="all" dirty="0" smtClean="0"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?</a:t>
            </a:r>
            <a:endParaRPr lang="ar-EG" altLang="ar-EG" sz="3200" cap="all" dirty="0">
              <a:latin typeface="Andalus" panose="02020603050405020304" pitchFamily="18" charset="-78"/>
              <a:ea typeface="+mj-ea"/>
              <a:cs typeface="Andalus" panose="02020603050405020304" pitchFamily="18" charset="-78"/>
            </a:endParaRPr>
          </a:p>
        </p:txBody>
      </p:sp>
      <p:pic>
        <p:nvPicPr>
          <p:cNvPr id="3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1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189" y="1924804"/>
            <a:ext cx="10904408" cy="295510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7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87" y="766798"/>
            <a:ext cx="9905998" cy="1478570"/>
          </a:xfrm>
        </p:spPr>
        <p:txBody>
          <a:bodyPr>
            <a:normAutofit fontScale="90000"/>
          </a:bodyPr>
          <a:lstStyle/>
          <a:p>
            <a:pPr rtl="0">
              <a:lnSpc>
                <a:spcPct val="150000"/>
              </a:lnSpc>
            </a:pPr>
            <a:r>
              <a:rPr lang="en-US" b="1" dirty="0" smtClean="0"/>
              <a:t>Project </a:t>
            </a:r>
            <a:r>
              <a:rPr lang="en-US" b="1" dirty="0"/>
              <a:t>Overview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>Objective: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65873"/>
            <a:ext cx="9905999" cy="4609070"/>
          </a:xfrm>
        </p:spPr>
        <p:txBody>
          <a:bodyPr>
            <a:normAutofit fontScale="85000" lnSpcReduction="10000"/>
          </a:bodyPr>
          <a:lstStyle/>
          <a:p>
            <a:pPr marL="185738" indent="0" algn="l" rtl="0">
              <a:buNone/>
            </a:pPr>
            <a:r>
              <a:rPr lang="en-US" dirty="0" smtClean="0"/>
              <a:t>This </a:t>
            </a:r>
            <a:r>
              <a:rPr lang="en-US" dirty="0"/>
              <a:t>project aims to implement an integrated Supply Chain Management (SCM) solution using Oracle ERP for </a:t>
            </a:r>
            <a:r>
              <a:rPr lang="en-US" b="1" dirty="0"/>
              <a:t>AB Pharmacies</a:t>
            </a:r>
            <a:r>
              <a:rPr lang="en-US" dirty="0"/>
              <a:t>, a leading provider of pharmaceutical products and services. Currently, </a:t>
            </a:r>
            <a:r>
              <a:rPr lang="en-US" b="1" dirty="0"/>
              <a:t>AB Pharmacies</a:t>
            </a:r>
            <a:r>
              <a:rPr lang="en-US" dirty="0"/>
              <a:t> faces challenges in supply chain management, including:</a:t>
            </a:r>
          </a:p>
          <a:p>
            <a:pPr marL="715963" lvl="0" indent="-357188" algn="l" rtl="0"/>
            <a:r>
              <a:rPr lang="en-US" dirty="0"/>
              <a:t>Inventory stock outs and overstocking</a:t>
            </a:r>
          </a:p>
          <a:p>
            <a:pPr marL="715963" lvl="0" indent="-357188" algn="l" rtl="0"/>
            <a:r>
              <a:rPr lang="en-US" dirty="0"/>
              <a:t>Inefficient order processing</a:t>
            </a:r>
          </a:p>
          <a:p>
            <a:pPr marL="715963" lvl="0" indent="-357188" algn="l" rtl="0"/>
            <a:r>
              <a:rPr lang="en-US" dirty="0"/>
              <a:t>Lack of real-time visibility</a:t>
            </a:r>
          </a:p>
          <a:p>
            <a:pPr marL="715963" lvl="0" indent="-357188" algn="l" rtl="0"/>
            <a:r>
              <a:rPr lang="en-US" dirty="0"/>
              <a:t>Difficulty tracking expiry dates</a:t>
            </a:r>
          </a:p>
          <a:p>
            <a:pPr marL="715963" lvl="0" indent="-357188" algn="l" rtl="0"/>
            <a:r>
              <a:rPr lang="en-US" dirty="0"/>
              <a:t>Ineffective costing methods impacting financial accuracy</a:t>
            </a:r>
          </a:p>
          <a:p>
            <a:pPr marL="185738" indent="0" algn="l" rtl="0">
              <a:buNone/>
            </a:pPr>
            <a:r>
              <a:rPr lang="en-US" dirty="0"/>
              <a:t>These issues affect operational efficiency, profitability, and customer satisfaction. The proposed solution will streamline and optimize the entire supply chain from procurement to delivery using Oracle's comprehensive suite of applications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45" y="729730"/>
            <a:ext cx="9905998" cy="14785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Project Overview</a:t>
            </a:r>
            <a:r>
              <a:rPr lang="en-US" dirty="0"/>
              <a:t/>
            </a:r>
            <a:br>
              <a:rPr lang="en-US" dirty="0"/>
            </a:br>
            <a:r>
              <a:rPr lang="en-US" sz="2400" b="1" dirty="0" smtClean="0"/>
              <a:t>Scope </a:t>
            </a:r>
            <a:r>
              <a:rPr lang="en-US" sz="2400" b="1" dirty="0"/>
              <a:t>of Work: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40011"/>
            <a:ext cx="9905999" cy="3987115"/>
          </a:xfrm>
        </p:spPr>
        <p:txBody>
          <a:bodyPr>
            <a:normAutofit fontScale="92500" lnSpcReduction="10000"/>
          </a:bodyPr>
          <a:lstStyle/>
          <a:p>
            <a:pPr lvl="0" algn="l" rtl="0"/>
            <a:r>
              <a:rPr lang="en-US" dirty="0" smtClean="0"/>
              <a:t>Enhance </a:t>
            </a:r>
            <a:r>
              <a:rPr lang="en-US" dirty="0"/>
              <a:t>supply chain visibility and agility</a:t>
            </a:r>
          </a:p>
          <a:p>
            <a:pPr lvl="0" algn="l" rtl="0"/>
            <a:r>
              <a:rPr lang="en-US" dirty="0"/>
              <a:t>Improve inventory management and reduce stock outs</a:t>
            </a:r>
          </a:p>
          <a:p>
            <a:pPr lvl="0" algn="l" rtl="0"/>
            <a:r>
              <a:rPr lang="en-US" dirty="0"/>
              <a:t>Streamline procurement and order fulfillment processes</a:t>
            </a:r>
          </a:p>
          <a:p>
            <a:pPr lvl="0" algn="l" rtl="0"/>
            <a:r>
              <a:rPr lang="en-US" dirty="0"/>
              <a:t>Optimize distribution and logistics</a:t>
            </a:r>
          </a:p>
          <a:p>
            <a:pPr lvl="0" algn="l" rtl="0"/>
            <a:r>
              <a:rPr lang="en-US" dirty="0"/>
              <a:t>Increase operational efficiency and reduce costs</a:t>
            </a:r>
          </a:p>
          <a:p>
            <a:pPr lvl="0" algn="l" rtl="0"/>
            <a:r>
              <a:rPr lang="en-US" dirty="0"/>
              <a:t>Enhance customer satisfaction</a:t>
            </a:r>
          </a:p>
          <a:p>
            <a:pPr lvl="0" algn="l" rtl="0"/>
            <a:r>
              <a:rPr lang="en-US" dirty="0"/>
              <a:t>Track and manage product expiry dates</a:t>
            </a:r>
          </a:p>
          <a:p>
            <a:pPr lvl="0" algn="l" rtl="0"/>
            <a:r>
              <a:rPr lang="en-US" dirty="0"/>
              <a:t>Implement a standardized and efficient costing method for financial accuracy</a:t>
            </a:r>
          </a:p>
          <a:p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46" y="742088"/>
            <a:ext cx="9905998" cy="14785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Project Overview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Expected </a:t>
            </a:r>
            <a:r>
              <a:rPr lang="en-US" sz="2400" b="1" dirty="0"/>
              <a:t>Outcomes: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915297"/>
            <a:ext cx="9905999" cy="4856206"/>
          </a:xfrm>
        </p:spPr>
        <p:txBody>
          <a:bodyPr>
            <a:normAutofit fontScale="85000" lnSpcReduction="10000"/>
          </a:bodyPr>
          <a:lstStyle/>
          <a:p>
            <a:pPr lvl="0" algn="l" rtl="0"/>
            <a:r>
              <a:rPr lang="en-US" b="1" dirty="0" smtClean="0"/>
              <a:t>Configured </a:t>
            </a:r>
            <a:r>
              <a:rPr lang="en-US" b="1" dirty="0"/>
              <a:t>supply chain modules</a:t>
            </a:r>
            <a:endParaRPr lang="en-US" dirty="0"/>
          </a:p>
          <a:p>
            <a:pPr lvl="0" algn="l" rtl="0"/>
            <a:r>
              <a:rPr lang="en-US" b="1" dirty="0"/>
              <a:t>Business sustainability and continuity</a:t>
            </a:r>
            <a:endParaRPr lang="en-US" dirty="0"/>
          </a:p>
          <a:p>
            <a:pPr marL="185738" lvl="0" indent="-185738" algn="l" rtl="0"/>
            <a:r>
              <a:rPr lang="en-US" b="1" dirty="0"/>
              <a:t>Operational Efficiency:</a:t>
            </a:r>
            <a:r>
              <a:rPr lang="en-US" dirty="0"/>
              <a:t> </a:t>
            </a:r>
            <a:endParaRPr lang="en-US" dirty="0" smtClean="0"/>
          </a:p>
          <a:p>
            <a:pPr marL="0" lvl="0" indent="1074738" algn="l" rtl="0">
              <a:buNone/>
            </a:pPr>
            <a:r>
              <a:rPr lang="en-US" sz="2200" dirty="0" smtClean="0"/>
              <a:t>Faster </a:t>
            </a:r>
            <a:r>
              <a:rPr lang="en-US" sz="2200" dirty="0"/>
              <a:t>decision-making and reduced downtime through automation and centralized data</a:t>
            </a:r>
            <a:endParaRPr lang="en-US" dirty="0"/>
          </a:p>
          <a:p>
            <a:pPr lvl="0" algn="l" rtl="0"/>
            <a:r>
              <a:rPr lang="en-US" b="1" dirty="0"/>
              <a:t>Cost Savings</a:t>
            </a:r>
            <a:r>
              <a:rPr lang="en-US" b="1" dirty="0" smtClean="0"/>
              <a:t>:</a:t>
            </a:r>
          </a:p>
          <a:p>
            <a:pPr marL="0" lvl="0" indent="1074738" algn="l" rtl="0">
              <a:buNone/>
            </a:pPr>
            <a:r>
              <a:rPr lang="en-US" dirty="0" smtClean="0"/>
              <a:t>Optimized </a:t>
            </a:r>
            <a:r>
              <a:rPr lang="en-US" dirty="0"/>
              <a:t>resource allocation and reduced manual intervention</a:t>
            </a:r>
          </a:p>
          <a:p>
            <a:pPr lvl="0" algn="l" rtl="0"/>
            <a:r>
              <a:rPr lang="en-US" b="1" dirty="0"/>
              <a:t>Customer </a:t>
            </a:r>
            <a:r>
              <a:rPr lang="en-US" b="1" dirty="0" smtClean="0"/>
              <a:t>Satisfaction:</a:t>
            </a:r>
          </a:p>
          <a:p>
            <a:pPr marL="0" lvl="0" indent="1074738" algn="l" rtl="0">
              <a:buNone/>
            </a:pPr>
            <a:r>
              <a:rPr lang="en-US" dirty="0" smtClean="0"/>
              <a:t>Improved </a:t>
            </a:r>
            <a:r>
              <a:rPr lang="en-US" dirty="0"/>
              <a:t>transparency and service levels</a:t>
            </a:r>
          </a:p>
          <a:p>
            <a:pPr lvl="0" algn="l" rtl="0"/>
            <a:r>
              <a:rPr lang="en-US" b="1" dirty="0"/>
              <a:t>Scalability</a:t>
            </a:r>
            <a:r>
              <a:rPr lang="en-US" b="1" dirty="0" smtClean="0"/>
              <a:t>:</a:t>
            </a:r>
          </a:p>
          <a:p>
            <a:pPr marL="0" lvl="0" indent="1074738" algn="l" rtl="0">
              <a:buNone/>
            </a:pPr>
            <a:r>
              <a:rPr lang="en-US" dirty="0" smtClean="0"/>
              <a:t>ERP </a:t>
            </a:r>
            <a:r>
              <a:rPr lang="en-US" dirty="0"/>
              <a:t>will support future growth and evolving market demands</a:t>
            </a:r>
          </a:p>
          <a:p>
            <a:pPr algn="l" rtl="0"/>
            <a:endParaRPr lang="ar-EG" dirty="0"/>
          </a:p>
          <a:p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Scope </a:t>
            </a:r>
            <a:r>
              <a:rPr lang="en-US" b="1" dirty="0"/>
              <a:t>of the Project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439021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900" dirty="0" smtClean="0"/>
              <a:t>This </a:t>
            </a:r>
            <a:r>
              <a:rPr lang="en-US" sz="2900" dirty="0"/>
              <a:t>project will focus on the following key areas:</a:t>
            </a:r>
            <a:endParaRPr lang="en-US" dirty="0"/>
          </a:p>
          <a:p>
            <a:pPr marL="715963" indent="-355600" algn="l" rtl="0"/>
            <a:r>
              <a:rPr lang="en-US" b="1" dirty="0"/>
              <a:t>Inventory Management:</a:t>
            </a:r>
            <a:endParaRPr lang="en-US" dirty="0"/>
          </a:p>
          <a:p>
            <a:pPr marL="901700" indent="0" algn="l" rtl="0">
              <a:buNone/>
            </a:pPr>
            <a:r>
              <a:rPr lang="en-US" dirty="0"/>
              <a:t>Implement </a:t>
            </a:r>
            <a:r>
              <a:rPr lang="en-US" b="1" dirty="0"/>
              <a:t>Oracle Inventory Management</a:t>
            </a:r>
            <a:r>
              <a:rPr lang="en-US" dirty="0"/>
              <a:t> to:</a:t>
            </a:r>
          </a:p>
          <a:p>
            <a:pPr marL="1250950" indent="88900" algn="l" rtl="0"/>
            <a:r>
              <a:rPr lang="en-US" dirty="0"/>
              <a:t>Optimize stock levels</a:t>
            </a:r>
          </a:p>
          <a:p>
            <a:pPr marL="1250950" indent="88900" algn="l" rtl="0"/>
            <a:r>
              <a:rPr lang="en-US" dirty="0"/>
              <a:t>Track inventory movements across pharmacies and warehouses</a:t>
            </a:r>
          </a:p>
          <a:p>
            <a:pPr marL="1250950" indent="88900" algn="l" rtl="0"/>
            <a:r>
              <a:rPr lang="en-US" dirty="0"/>
              <a:t>Manage expiry dates</a:t>
            </a:r>
          </a:p>
          <a:p>
            <a:pPr marL="1250950" indent="88900" algn="l" rtl="0"/>
            <a:r>
              <a:rPr lang="en-US" dirty="0"/>
              <a:t>Minimize stock outs and </a:t>
            </a:r>
            <a:r>
              <a:rPr lang="en-US" dirty="0" smtClean="0"/>
              <a:t>overstocking</a:t>
            </a:r>
            <a:endParaRPr lang="en-US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489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Scope of the </a:t>
            </a:r>
            <a:r>
              <a:rPr lang="en-US" b="1" dirty="0" smtClean="0"/>
              <a:t>Project</a:t>
            </a:r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905"/>
            <a:ext cx="9905999" cy="3541296"/>
          </a:xfrm>
        </p:spPr>
        <p:txBody>
          <a:bodyPr>
            <a:normAutofit/>
          </a:bodyPr>
          <a:lstStyle/>
          <a:p>
            <a:pPr marL="715963" indent="-357188" algn="l" rtl="0"/>
            <a:r>
              <a:rPr lang="en-US" b="1" dirty="0" smtClean="0"/>
              <a:t>Purchasing </a:t>
            </a:r>
            <a:r>
              <a:rPr lang="en-US" b="1" dirty="0"/>
              <a:t>and Order Management:</a:t>
            </a:r>
            <a:endParaRPr lang="en-US" dirty="0"/>
          </a:p>
          <a:p>
            <a:pPr marL="1260475" indent="-358775" algn="l" rtl="0"/>
            <a:r>
              <a:rPr lang="en-US" sz="2200" dirty="0"/>
              <a:t>Deploy </a:t>
            </a:r>
            <a:r>
              <a:rPr lang="en-US" sz="2200" b="1" dirty="0"/>
              <a:t>Oracle Purchasing and Order Management</a:t>
            </a:r>
            <a:r>
              <a:rPr lang="en-US" sz="2200" dirty="0"/>
              <a:t> to:</a:t>
            </a:r>
          </a:p>
          <a:p>
            <a:pPr marL="1260475" lvl="0" indent="-358775" algn="l" rtl="0"/>
            <a:r>
              <a:rPr lang="en-US" sz="2200" dirty="0"/>
              <a:t>Automate </a:t>
            </a:r>
            <a:r>
              <a:rPr lang="en-US" sz="2200" dirty="0" smtClean="0"/>
              <a:t>procurement.</a:t>
            </a:r>
            <a:endParaRPr lang="en-US" sz="2200" dirty="0"/>
          </a:p>
          <a:p>
            <a:pPr marL="1260475" lvl="0" indent="-358775" algn="l" rtl="0"/>
            <a:r>
              <a:rPr lang="en-US" sz="2200" dirty="0"/>
              <a:t>Manage supplier </a:t>
            </a:r>
            <a:r>
              <a:rPr lang="en-US" sz="2200" dirty="0" smtClean="0"/>
              <a:t>relationships.</a:t>
            </a:r>
            <a:endParaRPr lang="en-US" sz="2200" dirty="0"/>
          </a:p>
          <a:p>
            <a:pPr marL="1260475" lvl="0" indent="-358775" algn="l" rtl="0"/>
            <a:r>
              <a:rPr lang="en-US" sz="2200" dirty="0"/>
              <a:t>Streamline order placement and </a:t>
            </a:r>
            <a:r>
              <a:rPr lang="en-US" sz="2200" dirty="0" smtClean="0"/>
              <a:t>fulfillment.</a:t>
            </a:r>
            <a:endParaRPr lang="en-US" sz="2200" dirty="0"/>
          </a:p>
          <a:p>
            <a:pPr marL="1260475" lvl="0" indent="-358775" algn="l" rtl="0"/>
            <a:r>
              <a:rPr lang="en-US" sz="2200" dirty="0"/>
              <a:t>Improve </a:t>
            </a:r>
            <a:r>
              <a:rPr lang="en-US" sz="2200" dirty="0" smtClean="0"/>
              <a:t>purchase price (cost) using average cost.</a:t>
            </a:r>
            <a:endParaRPr lang="en-US" sz="2200" dirty="0"/>
          </a:p>
          <a:p>
            <a:pPr marL="1074738" indent="-358775"/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5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959" y="1382233"/>
            <a:ext cx="9905999" cy="5216275"/>
          </a:xfrm>
        </p:spPr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sz="2600" b="1" dirty="0" smtClean="0"/>
              <a:t>Inventory Management :</a:t>
            </a:r>
            <a:endParaRPr lang="en-US" sz="2600" b="1" dirty="0"/>
          </a:p>
          <a:p>
            <a:pPr marL="0" indent="0" algn="l" rtl="0">
              <a:buNone/>
            </a:pPr>
            <a:r>
              <a:rPr lang="en-US" dirty="0" smtClean="0"/>
              <a:t>Depending on the complexity of </a:t>
            </a:r>
            <a:r>
              <a:rPr lang="en-US" b="1" dirty="0" smtClean="0"/>
              <a:t>AB Pharmacies'</a:t>
            </a:r>
            <a:r>
              <a:rPr lang="en-US" dirty="0" smtClean="0"/>
              <a:t> operations, </a:t>
            </a:r>
            <a:r>
              <a:rPr lang="en-US" b="1" dirty="0" smtClean="0"/>
              <a:t>Oracle inventory Management </a:t>
            </a:r>
            <a:r>
              <a:rPr lang="en-US" dirty="0" smtClean="0"/>
              <a:t>may be utilized to:</a:t>
            </a:r>
            <a:endParaRPr lang="en-US" dirty="0"/>
          </a:p>
          <a:p>
            <a:pPr marL="901700" lvl="0" indent="-358775" algn="l" rtl="0"/>
            <a:r>
              <a:rPr lang="en-US" dirty="0" smtClean="0"/>
              <a:t>Monitor stock levels in the real time.</a:t>
            </a:r>
          </a:p>
          <a:p>
            <a:pPr marL="901700" lvl="0" indent="-358775" algn="l" rtl="0"/>
            <a:r>
              <a:rPr lang="en-US" dirty="0" smtClean="0"/>
              <a:t>Track the batches and expiry dates accurately.</a:t>
            </a:r>
          </a:p>
          <a:p>
            <a:pPr marL="901700" lvl="0" indent="-358775" algn="l" rtl="0"/>
            <a:r>
              <a:rPr lang="en-US" dirty="0" smtClean="0"/>
              <a:t>Optimizing inventory cost and forecasting.</a:t>
            </a:r>
            <a:endParaRPr lang="en-US" dirty="0"/>
          </a:p>
          <a:p>
            <a:pPr marL="901700" lvl="0" indent="-358775" algn="l" rtl="0"/>
            <a:r>
              <a:rPr lang="en-US" dirty="0" smtClean="0"/>
              <a:t>Manage transfers between warehouses and pharmacies.</a:t>
            </a:r>
            <a:endParaRPr lang="en-US" dirty="0"/>
          </a:p>
          <a:p>
            <a:pPr marL="901700" lvl="0" indent="-358775" algn="l" rtl="0"/>
            <a:r>
              <a:rPr lang="en-US" dirty="0" smtClean="0"/>
              <a:t>Provide detailed inventory reporting.</a:t>
            </a:r>
          </a:p>
          <a:p>
            <a:pPr marL="0" indent="0" algn="l" rtl="0">
              <a:buNone/>
            </a:pPr>
            <a:r>
              <a:rPr lang="en-US" sz="2600" b="1" dirty="0" smtClean="0"/>
              <a:t>Integration:</a:t>
            </a:r>
            <a:endParaRPr lang="en-US" sz="2600" dirty="0"/>
          </a:p>
          <a:p>
            <a:pPr marL="0" indent="0" algn="l" rtl="0">
              <a:buNone/>
            </a:pPr>
            <a:r>
              <a:rPr lang="en-US" dirty="0" smtClean="0"/>
              <a:t>The </a:t>
            </a:r>
            <a:r>
              <a:rPr lang="en-US" dirty="0"/>
              <a:t>Oracle SCM solution will be integrated </a:t>
            </a:r>
            <a:r>
              <a:rPr lang="en-US" dirty="0" smtClean="0"/>
              <a:t>with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purchasing and order </a:t>
            </a:r>
            <a:r>
              <a:rPr lang="en-US" dirty="0" smtClean="0"/>
              <a:t>management.</a:t>
            </a:r>
            <a:endParaRPr lang="en-US" dirty="0"/>
          </a:p>
          <a:p>
            <a:pPr marL="901700" lvl="0" indent="-358775" algn="l" rtl="0"/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7253" y="61919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Scope of the Project</a:t>
            </a:r>
            <a:r>
              <a:rPr lang="en-US" dirty="0" smtClean="0"/>
              <a:t/>
            </a:r>
            <a:br>
              <a:rPr lang="en-US" dirty="0" smtClean="0"/>
            </a:br>
            <a:endParaRPr lang="ar-EG" dirty="0"/>
          </a:p>
        </p:txBody>
      </p:sp>
      <p:pic>
        <p:nvPicPr>
          <p:cNvPr id="5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6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776" y="371383"/>
            <a:ext cx="9905998" cy="1478570"/>
          </a:xfrm>
        </p:spPr>
        <p:txBody>
          <a:bodyPr/>
          <a:lstStyle/>
          <a:p>
            <a:r>
              <a:rPr lang="en-US" b="1" dirty="0"/>
              <a:t>Scope of the Project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840" y="1977633"/>
            <a:ext cx="9905999" cy="4225454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b="1" dirty="0"/>
              <a:t>Reporting and </a:t>
            </a:r>
            <a:r>
              <a:rPr lang="en-US" b="1" dirty="0" smtClean="0"/>
              <a:t>Analytics: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2200" dirty="0" smtClean="0"/>
              <a:t>Develop </a:t>
            </a:r>
            <a:r>
              <a:rPr lang="en-US" sz="2200" dirty="0"/>
              <a:t>custom reports and dashboards using </a:t>
            </a:r>
            <a:r>
              <a:rPr lang="en-US" sz="2200" dirty="0" smtClean="0"/>
              <a:t>for</a:t>
            </a:r>
            <a:r>
              <a:rPr lang="en-US" sz="2200" dirty="0"/>
              <a:t>:</a:t>
            </a:r>
          </a:p>
          <a:p>
            <a:pPr marL="901700" lvl="0" indent="-358775" algn="l" rtl="0"/>
            <a:r>
              <a:rPr lang="en-US" sz="2200" dirty="0"/>
              <a:t>Real-time visibility into supply chain metrics</a:t>
            </a:r>
          </a:p>
          <a:p>
            <a:pPr marL="901700" lvl="0" indent="-358775" algn="l" rtl="0"/>
            <a:r>
              <a:rPr lang="en-US" sz="2200" dirty="0"/>
              <a:t>Data-driven </a:t>
            </a:r>
            <a:r>
              <a:rPr lang="en-US" sz="2200" dirty="0" smtClean="0"/>
              <a:t>decision-making</a:t>
            </a:r>
          </a:p>
          <a:p>
            <a:pPr marL="542925" lvl="0" indent="0" algn="l" rtl="0">
              <a:buNone/>
            </a:pPr>
            <a:endParaRPr lang="en-US" sz="2200" dirty="0"/>
          </a:p>
          <a:p>
            <a:pPr marL="901700" indent="-901700" algn="l" rtl="0">
              <a:buNone/>
            </a:pPr>
            <a:r>
              <a:rPr lang="en-US" b="1" dirty="0"/>
              <a:t>Training and Change Management:</a:t>
            </a:r>
            <a:endParaRPr lang="en-US" dirty="0"/>
          </a:p>
          <a:p>
            <a:pPr marL="901700" lvl="0" indent="-358775" algn="l" rtl="0"/>
            <a:r>
              <a:rPr lang="en-US" sz="2200" dirty="0"/>
              <a:t>Provide </a:t>
            </a:r>
            <a:r>
              <a:rPr lang="en-US" sz="2200" b="1" dirty="0"/>
              <a:t>comprehensive training</a:t>
            </a:r>
            <a:r>
              <a:rPr lang="en-US" sz="2200" dirty="0"/>
              <a:t> to staff on the new Oracle system</a:t>
            </a:r>
          </a:p>
          <a:p>
            <a:pPr marL="901700" lvl="0" indent="-358775" algn="l" rtl="0"/>
            <a:r>
              <a:rPr lang="en-US" sz="2200" dirty="0"/>
              <a:t>Effectively manage the change process to ensure smooth adoption</a:t>
            </a:r>
          </a:p>
          <a:p>
            <a:pPr algn="l" rtl="0"/>
            <a:endParaRPr lang="ar-EG" dirty="0"/>
          </a:p>
          <a:p>
            <a:endParaRPr lang="ar-EG" dirty="0"/>
          </a:p>
        </p:txBody>
      </p:sp>
      <p:pic>
        <p:nvPicPr>
          <p:cNvPr id="4" name="Picture 2" descr="https://depi.gov.eg/assets/images/dep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35" y="102938"/>
            <a:ext cx="1552482" cy="142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92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3330</TotalTime>
  <Words>941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Andalus</vt:lpstr>
      <vt:lpstr>Arial</vt:lpstr>
      <vt:lpstr>Times New Roman</vt:lpstr>
      <vt:lpstr>Trebuchet MS</vt:lpstr>
      <vt:lpstr>Tw Cen MT</vt:lpstr>
      <vt:lpstr>Circuit</vt:lpstr>
      <vt:lpstr>Digital Egypt Pioneers Initiative (DEPI) Oracle EBS ERP</vt:lpstr>
      <vt:lpstr>Optimizing of   chain of Pharmacies Supply Chain Management with  Oracle EBS ERP</vt:lpstr>
      <vt:lpstr>Project Overview Objective: </vt:lpstr>
      <vt:lpstr>Project Overview Scope of Work: </vt:lpstr>
      <vt:lpstr>Project Overview  Expected Outcomes: </vt:lpstr>
      <vt:lpstr>Scope of the Project </vt:lpstr>
      <vt:lpstr>Scope of the Project </vt:lpstr>
      <vt:lpstr> </vt:lpstr>
      <vt:lpstr>Scope of the Project</vt:lpstr>
      <vt:lpstr>Ab pharMACIES, MULTI ORG. STRUCTURE</vt:lpstr>
      <vt:lpstr>PROJECT PERPOSE</vt:lpstr>
      <vt:lpstr>PowerPoint Presentation</vt:lpstr>
      <vt:lpstr>PowerPoint Presentation</vt:lpstr>
      <vt:lpstr>Business CYCLE :</vt:lpstr>
      <vt:lpstr>Business CYCLE :</vt:lpstr>
      <vt:lpstr>Delegation of authority:</vt:lpstr>
      <vt:lpstr>PowerPoint Presentation</vt:lpstr>
      <vt:lpstr>Business flow action</vt:lpstr>
      <vt:lpstr>PowerPoint Presentation</vt:lpstr>
      <vt:lpstr>Conclusion and Call to Action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of  chain of Pharmacies Supply Chain Management with Oracle EBS ERP</dc:title>
  <dc:creator>Microsoft account</dc:creator>
  <cp:lastModifiedBy>Yasser</cp:lastModifiedBy>
  <cp:revision>72</cp:revision>
  <dcterms:created xsi:type="dcterms:W3CDTF">2025-04-12T00:20:35Z</dcterms:created>
  <dcterms:modified xsi:type="dcterms:W3CDTF">2025-04-26T12:28:07Z</dcterms:modified>
</cp:coreProperties>
</file>