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30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5" r:id="rId13"/>
    <p:sldId id="310" r:id="rId14"/>
    <p:sldId id="308" r:id="rId15"/>
    <p:sldId id="315" r:id="rId16"/>
    <p:sldId id="309" r:id="rId17"/>
    <p:sldId id="311" r:id="rId18"/>
    <p:sldId id="319" r:id="rId19"/>
    <p:sldId id="306" r:id="rId20"/>
    <p:sldId id="312" r:id="rId21"/>
    <p:sldId id="313" r:id="rId22"/>
    <p:sldId id="314" r:id="rId23"/>
    <p:sldId id="307" r:id="rId24"/>
    <p:sldId id="317" r:id="rId25"/>
    <p:sldId id="316" r:id="rId26"/>
    <p:sldId id="318" r:id="rId27"/>
    <p:sldId id="29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7F00"/>
    <a:srgbClr val="FFFFFF"/>
    <a:srgbClr val="6FB9D7"/>
    <a:srgbClr val="808080"/>
    <a:srgbClr val="969696"/>
    <a:srgbClr val="333333"/>
    <a:srgbClr val="EC2C0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60"/>
  </p:normalViewPr>
  <p:slideViewPr>
    <p:cSldViewPr>
      <p:cViewPr varScale="1">
        <p:scale>
          <a:sx n="65" d="100"/>
          <a:sy n="65" d="100"/>
        </p:scale>
        <p:origin x="-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43839F-C18B-428D-95BB-3F7E1C1A45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0720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>
              <a:gd name="T0" fmla="*/ 0 w 1406"/>
              <a:gd name="T1" fmla="*/ 1678 h 1678"/>
              <a:gd name="T2" fmla="*/ 0 w 1406"/>
              <a:gd name="T3" fmla="*/ 1134 h 1678"/>
              <a:gd name="T4" fmla="*/ 1406 w 1406"/>
              <a:gd name="T5" fmla="*/ 0 h 1678"/>
              <a:gd name="T6" fmla="*/ 1406 w 1406"/>
              <a:gd name="T7" fmla="*/ 91 h 1678"/>
              <a:gd name="T8" fmla="*/ 0 w 1406"/>
              <a:gd name="T9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>
              <a:gd name="T0" fmla="*/ 0 w 1124"/>
              <a:gd name="T1" fmla="*/ 0 h 4343"/>
              <a:gd name="T2" fmla="*/ 490 w 1124"/>
              <a:gd name="T3" fmla="*/ 2 h 4343"/>
              <a:gd name="T4" fmla="*/ 1124 w 1124"/>
              <a:gd name="T5" fmla="*/ 1373 h 4343"/>
              <a:gd name="T6" fmla="*/ 1124 w 1124"/>
              <a:gd name="T7" fmla="*/ 2036 h 4343"/>
              <a:gd name="T8" fmla="*/ 889 w 1124"/>
              <a:gd name="T9" fmla="*/ 4343 h 4343"/>
              <a:gd name="T10" fmla="*/ 526 w 1124"/>
              <a:gd name="T11" fmla="*/ 4343 h 4343"/>
              <a:gd name="T12" fmla="*/ 1079 w 1124"/>
              <a:gd name="T13" fmla="*/ 2031 h 4343"/>
              <a:gd name="T14" fmla="*/ 1079 w 1124"/>
              <a:gd name="T15" fmla="*/ 1383 h 4343"/>
              <a:gd name="T16" fmla="*/ 0 w 1124"/>
              <a:gd name="T17" fmla="*/ 0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>
              <a:gd name="T0" fmla="*/ 181 w 1507"/>
              <a:gd name="T1" fmla="*/ 0 h 4334"/>
              <a:gd name="T2" fmla="*/ 1507 w 1507"/>
              <a:gd name="T3" fmla="*/ 1379 h 4334"/>
              <a:gd name="T4" fmla="*/ 1507 w 1507"/>
              <a:gd name="T5" fmla="*/ 2036 h 4334"/>
              <a:gd name="T6" fmla="*/ 727 w 1507"/>
              <a:gd name="T7" fmla="*/ 4334 h 4334"/>
              <a:gd name="T8" fmla="*/ 2 w 1507"/>
              <a:gd name="T9" fmla="*/ 4334 h 4334"/>
              <a:gd name="T10" fmla="*/ 2 w 1507"/>
              <a:gd name="T11" fmla="*/ 4162 h 4334"/>
              <a:gd name="T12" fmla="*/ 1441 w 1507"/>
              <a:gd name="T13" fmla="*/ 1936 h 4334"/>
              <a:gd name="T14" fmla="*/ 1441 w 1507"/>
              <a:gd name="T15" fmla="*/ 1447 h 4334"/>
              <a:gd name="T16" fmla="*/ 8 w 1507"/>
              <a:gd name="T17" fmla="*/ 434 h 4334"/>
              <a:gd name="T18" fmla="*/ 0 w 1507"/>
              <a:gd name="T19" fmla="*/ 6 h 4334"/>
              <a:gd name="T20" fmla="*/ 181 w 1507"/>
              <a:gd name="T21" fmla="*/ 0 h 4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>
              <a:gd name="T0" fmla="*/ 1904 w 1904"/>
              <a:gd name="T1" fmla="*/ 0 h 4354"/>
              <a:gd name="T2" fmla="*/ 1178 w 1904"/>
              <a:gd name="T3" fmla="*/ 0 h 4354"/>
              <a:gd name="T4" fmla="*/ 0 w 1904"/>
              <a:gd name="T5" fmla="*/ 1342 h 4354"/>
              <a:gd name="T6" fmla="*/ 0 w 1904"/>
              <a:gd name="T7" fmla="*/ 1950 h 4354"/>
              <a:gd name="T8" fmla="*/ 498 w 1904"/>
              <a:gd name="T9" fmla="*/ 4354 h 4354"/>
              <a:gd name="T10" fmla="*/ 1088 w 1904"/>
              <a:gd name="T11" fmla="*/ 4354 h 4354"/>
              <a:gd name="T12" fmla="*/ 44 w 1904"/>
              <a:gd name="T13" fmla="*/ 1985 h 4354"/>
              <a:gd name="T14" fmla="*/ 44 w 1904"/>
              <a:gd name="T15" fmla="*/ 1361 h 4354"/>
              <a:gd name="T16" fmla="*/ 1904 w 1904"/>
              <a:gd name="T17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>
              <a:gd name="T0" fmla="*/ 1708 w 1708"/>
              <a:gd name="T1" fmla="*/ 1 h 1189"/>
              <a:gd name="T2" fmla="*/ 1379 w 1708"/>
              <a:gd name="T3" fmla="*/ 0 h 1189"/>
              <a:gd name="T4" fmla="*/ 0 w 1708"/>
              <a:gd name="T5" fmla="*/ 1189 h 1189"/>
              <a:gd name="T6" fmla="*/ 1708 w 1708"/>
              <a:gd name="T7" fmla="*/ 1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>
              <a:gd name="T0" fmla="*/ 3665 w 3846"/>
              <a:gd name="T1" fmla="*/ 0 h 4354"/>
              <a:gd name="T2" fmla="*/ 2122 w 3846"/>
              <a:gd name="T3" fmla="*/ 0 h 4354"/>
              <a:gd name="T4" fmla="*/ 0 w 3846"/>
              <a:gd name="T5" fmla="*/ 1339 h 4354"/>
              <a:gd name="T6" fmla="*/ 0 w 3846"/>
              <a:gd name="T7" fmla="*/ 1950 h 4354"/>
              <a:gd name="T8" fmla="*/ 1215 w 3846"/>
              <a:gd name="T9" fmla="*/ 4354 h 4354"/>
              <a:gd name="T10" fmla="*/ 1941 w 3846"/>
              <a:gd name="T11" fmla="*/ 4354 h 4354"/>
              <a:gd name="T12" fmla="*/ 72 w 3846"/>
              <a:gd name="T13" fmla="*/ 1877 h 4354"/>
              <a:gd name="T14" fmla="*/ 72 w 3846"/>
              <a:gd name="T15" fmla="*/ 1361 h 4354"/>
              <a:gd name="T16" fmla="*/ 3846 w 3846"/>
              <a:gd name="T17" fmla="*/ 0 h 4354"/>
              <a:gd name="T18" fmla="*/ 2122 w 3846"/>
              <a:gd name="T19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>
              <a:gd name="T0" fmla="*/ 0 w 1415"/>
              <a:gd name="T1" fmla="*/ 0 h 3770"/>
              <a:gd name="T2" fmla="*/ 1415 w 1415"/>
              <a:gd name="T3" fmla="*/ 1197 h 3770"/>
              <a:gd name="T4" fmla="*/ 1415 w 1415"/>
              <a:gd name="T5" fmla="*/ 1862 h 3770"/>
              <a:gd name="T6" fmla="*/ 0 w 1415"/>
              <a:gd name="T7" fmla="*/ 3770 h 3770"/>
              <a:gd name="T8" fmla="*/ 0 w 1415"/>
              <a:gd name="T9" fmla="*/ 3272 h 3770"/>
              <a:gd name="T10" fmla="*/ 1376 w 1415"/>
              <a:gd name="T11" fmla="*/ 1801 h 3770"/>
              <a:gd name="T12" fmla="*/ 1376 w 1415"/>
              <a:gd name="T13" fmla="*/ 1272 h 3770"/>
              <a:gd name="T14" fmla="*/ 6 w 1415"/>
              <a:gd name="T15" fmla="*/ 962 h 3770"/>
              <a:gd name="T16" fmla="*/ 0 w 1415"/>
              <a:gd name="T17" fmla="*/ 0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>
              <a:gd name="T0" fmla="*/ 4115 w 4120"/>
              <a:gd name="T1" fmla="*/ 0 h 3915"/>
              <a:gd name="T2" fmla="*/ 4120 w 4120"/>
              <a:gd name="T3" fmla="*/ 500 h 3915"/>
              <a:gd name="T4" fmla="*/ 61 w 4120"/>
              <a:gd name="T5" fmla="*/ 1059 h 3915"/>
              <a:gd name="T6" fmla="*/ 61 w 4120"/>
              <a:gd name="T7" fmla="*/ 1466 h 3915"/>
              <a:gd name="T8" fmla="*/ 2419 w 4120"/>
              <a:gd name="T9" fmla="*/ 3915 h 3915"/>
              <a:gd name="T10" fmla="*/ 1830 w 4120"/>
              <a:gd name="T11" fmla="*/ 3915 h 3915"/>
              <a:gd name="T12" fmla="*/ 0 w 4120"/>
              <a:gd name="T13" fmla="*/ 1449 h 3915"/>
              <a:gd name="T14" fmla="*/ 0 w 4120"/>
              <a:gd name="T15" fmla="*/ 967 h 3915"/>
              <a:gd name="T16" fmla="*/ 4115 w 4120"/>
              <a:gd name="T17" fmla="*/ 0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>
              <a:gd name="T0" fmla="*/ 4131 w 4131"/>
              <a:gd name="T1" fmla="*/ 0 h 4348"/>
              <a:gd name="T2" fmla="*/ 4126 w 4131"/>
              <a:gd name="T3" fmla="*/ 494 h 4348"/>
              <a:gd name="T4" fmla="*/ 55 w 4131"/>
              <a:gd name="T5" fmla="*/ 1404 h 4348"/>
              <a:gd name="T6" fmla="*/ 55 w 4131"/>
              <a:gd name="T7" fmla="*/ 1853 h 4348"/>
              <a:gd name="T8" fmla="*/ 3156 w 4131"/>
              <a:gd name="T9" fmla="*/ 4348 h 4348"/>
              <a:gd name="T10" fmla="*/ 2067 w 4131"/>
              <a:gd name="T11" fmla="*/ 4348 h 4348"/>
              <a:gd name="T12" fmla="*/ 0 w 4131"/>
              <a:gd name="T13" fmla="*/ 1882 h 4348"/>
              <a:gd name="T14" fmla="*/ 0 w 4131"/>
              <a:gd name="T15" fmla="*/ 1355 h 4348"/>
              <a:gd name="T16" fmla="*/ 3615 w 4131"/>
              <a:gd name="T17" fmla="*/ 0 h 4348"/>
              <a:gd name="T18" fmla="*/ 4131 w 4131"/>
              <a:gd name="T19" fmla="*/ 0 h 4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>
              <a:gd name="T0" fmla="*/ 0 w 3629"/>
              <a:gd name="T1" fmla="*/ 1315 h 1315"/>
              <a:gd name="T2" fmla="*/ 2858 w 3629"/>
              <a:gd name="T3" fmla="*/ 0 h 1315"/>
              <a:gd name="T4" fmla="*/ 3629 w 3629"/>
              <a:gd name="T5" fmla="*/ 0 h 1315"/>
              <a:gd name="T6" fmla="*/ 0 w 3629"/>
              <a:gd name="T7" fmla="*/ 1315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>
              <a:gd name="T0" fmla="*/ 0 w 2132"/>
              <a:gd name="T1" fmla="*/ 0 h 2495"/>
              <a:gd name="T2" fmla="*/ 2132 w 2132"/>
              <a:gd name="T3" fmla="*/ 2495 h 2495"/>
              <a:gd name="T4" fmla="*/ 1814 w 2132"/>
              <a:gd name="T5" fmla="*/ 2495 h 2495"/>
              <a:gd name="T6" fmla="*/ 0 w 2132"/>
              <a:gd name="T7" fmla="*/ 0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>
              <a:gd name="T0" fmla="*/ 1425 w 1425"/>
              <a:gd name="T1" fmla="*/ 1206 h 1206"/>
              <a:gd name="T2" fmla="*/ 0 w 1425"/>
              <a:gd name="T3" fmla="*/ 0 h 1206"/>
              <a:gd name="T4" fmla="*/ 0 w 1425"/>
              <a:gd name="T5" fmla="*/ 186 h 1206"/>
              <a:gd name="T6" fmla="*/ 1425 w 1425"/>
              <a:gd name="T7" fmla="*/ 1206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>
              <a:gd name="T0" fmla="*/ 0 w 1466"/>
              <a:gd name="T1" fmla="*/ 2248 h 2370"/>
              <a:gd name="T2" fmla="*/ 1466 w 1466"/>
              <a:gd name="T3" fmla="*/ 0 h 2370"/>
              <a:gd name="T4" fmla="*/ 194 w 1466"/>
              <a:gd name="T5" fmla="*/ 2370 h 2370"/>
              <a:gd name="T6" fmla="*/ 4 w 1466"/>
              <a:gd name="T7" fmla="*/ 2364 h 2370"/>
              <a:gd name="T8" fmla="*/ 0 w 1466"/>
              <a:gd name="T9" fmla="*/ 2248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>
              <a:gd name="T0" fmla="*/ 6 w 1460"/>
              <a:gd name="T1" fmla="*/ 0 h 3317"/>
              <a:gd name="T2" fmla="*/ 6 w 1460"/>
              <a:gd name="T3" fmla="*/ 643 h 3317"/>
              <a:gd name="T4" fmla="*/ 1410 w 1460"/>
              <a:gd name="T5" fmla="*/ 564 h 3317"/>
              <a:gd name="T6" fmla="*/ 1410 w 1460"/>
              <a:gd name="T7" fmla="*/ 1049 h 3317"/>
              <a:gd name="T8" fmla="*/ 0 w 1460"/>
              <a:gd name="T9" fmla="*/ 2852 h 3317"/>
              <a:gd name="T10" fmla="*/ 0 w 1460"/>
              <a:gd name="T11" fmla="*/ 3317 h 3317"/>
              <a:gd name="T12" fmla="*/ 1460 w 1460"/>
              <a:gd name="T13" fmla="*/ 1062 h 3317"/>
              <a:gd name="T14" fmla="*/ 1460 w 1460"/>
              <a:gd name="T15" fmla="*/ 505 h 3317"/>
              <a:gd name="T16" fmla="*/ 6 w 1460"/>
              <a:gd name="T17" fmla="*/ 0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/>
        </p:nvGrpSpPr>
        <p:grpSpPr bwMode="auto"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108454E-FADF-4073-8616-13D42EE47D34}" type="datetime1">
              <a:rPr lang="en-US" smtClean="0"/>
              <a:pPr/>
              <a:t>11/23/2010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3276600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A119F64-F2EA-4C09-8CAA-AB44BB91A13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295C17-4BA7-492F-B364-9500AE223D87}" type="datetime1">
              <a:rPr lang="en-US" smtClean="0"/>
              <a:pPr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E3A31-6A49-47A7-AAEE-19ADAB7276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6746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2C135E-49CC-46AC-90E8-F2FBAE3800A5}" type="datetime1">
              <a:rPr lang="en-US" smtClean="0"/>
              <a:pPr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FE147-96CD-4821-AEE0-9A08ABD9EA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60888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C6D8F90F-FB3F-47E4-A82D-F863DCBEBDAC}" type="datetime1">
              <a:rPr lang="en-US" smtClean="0"/>
              <a:pPr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7BCB2BAD-2C6C-44BF-AA8E-5BFBEBE7F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43831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4289B-FCB5-4898-8A75-5DA26927DC82}" type="datetime1">
              <a:rPr lang="en-US" smtClean="0"/>
              <a:pPr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02279-1626-401E-99C2-F47751925B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810582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3A699-0A88-49AF-87D0-FC7CFEF7FE0E}" type="datetime1">
              <a:rPr lang="en-US" smtClean="0"/>
              <a:pPr/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9CD6D-A8A8-49E5-A4B8-BD1CE537B3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71323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0FF7CC-B5EC-47B4-A13B-8F289D043014}" type="datetime1">
              <a:rPr lang="en-US" smtClean="0"/>
              <a:pPr/>
              <a:t>11/23/2010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5D965-F429-45FF-89A6-630C97EB07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84769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91428-8814-4F9A-B73D-8319F3CC9416}" type="datetime1">
              <a:rPr lang="en-US" smtClean="0"/>
              <a:pPr/>
              <a:t>11/23/2010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44C79-BCDD-4E9A-A784-A6F4A3C7FD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25276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62488B-ACF9-4045-AE60-0C0F18DD6BBA}" type="datetime1">
              <a:rPr lang="en-US" smtClean="0"/>
              <a:pPr/>
              <a:t>11/23/2010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9EB8A-16E6-4A77-A908-9F4232E11C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05984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EBB59-FAD8-424E-AF74-04A45B33B66E}" type="datetime1">
              <a:rPr lang="en-US" smtClean="0"/>
              <a:pPr/>
              <a:t>11/23/2010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B5C02-6E2E-407D-884C-E9B89B7AD9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05575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FE793-2571-4C29-A7AC-C527B08E8833}" type="datetime1">
              <a:rPr lang="en-US" smtClean="0"/>
              <a:pPr/>
              <a:t>11/23/2010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7FEBA-B5AD-4EF3-9AAC-E229CB605B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6909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2A9C94-E420-412B-A4DE-A2872709D45F}" type="datetime1">
              <a:rPr lang="en-US" smtClean="0"/>
              <a:pPr/>
              <a:t>11/23/2010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7848F-1FAB-4256-90C8-0E7866AF02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67526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>
              <a:gd name="T0" fmla="*/ 312 w 696"/>
              <a:gd name="T1" fmla="*/ 0 h 4314"/>
              <a:gd name="T2" fmla="*/ 528 w 696"/>
              <a:gd name="T3" fmla="*/ 444 h 4314"/>
              <a:gd name="T4" fmla="*/ 696 w 696"/>
              <a:gd name="T5" fmla="*/ 960 h 4314"/>
              <a:gd name="T6" fmla="*/ 426 w 696"/>
              <a:gd name="T7" fmla="*/ 4314 h 4314"/>
              <a:gd name="T8" fmla="*/ 108 w 696"/>
              <a:gd name="T9" fmla="*/ 4314 h 4314"/>
              <a:gd name="T10" fmla="*/ 648 w 696"/>
              <a:gd name="T11" fmla="*/ 960 h 4314"/>
              <a:gd name="T12" fmla="*/ 456 w 696"/>
              <a:gd name="T13" fmla="*/ 432 h 4314"/>
              <a:gd name="T14" fmla="*/ 0 w 696"/>
              <a:gd name="T15" fmla="*/ 0 h 4314"/>
              <a:gd name="T16" fmla="*/ 312 w 696"/>
              <a:gd name="T1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>
              <a:gd name="T0" fmla="*/ 0 w 4752"/>
              <a:gd name="T1" fmla="*/ 0 h 4320"/>
              <a:gd name="T2" fmla="*/ 1536 w 4752"/>
              <a:gd name="T3" fmla="*/ 0 h 4320"/>
              <a:gd name="T4" fmla="*/ 4590 w 4752"/>
              <a:gd name="T5" fmla="*/ 450 h 4320"/>
              <a:gd name="T6" fmla="*/ 4752 w 4752"/>
              <a:gd name="T7" fmla="*/ 972 h 4320"/>
              <a:gd name="T8" fmla="*/ 3600 w 4752"/>
              <a:gd name="T9" fmla="*/ 4320 h 4320"/>
              <a:gd name="T10" fmla="*/ 3312 w 4752"/>
              <a:gd name="T11" fmla="*/ 4320 h 4320"/>
              <a:gd name="T12" fmla="*/ 4712 w 4752"/>
              <a:gd name="T13" fmla="*/ 994 h 4320"/>
              <a:gd name="T14" fmla="*/ 4518 w 4752"/>
              <a:gd name="T15" fmla="*/ 524 h 4320"/>
              <a:gd name="T16" fmla="*/ 0 w 4752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>
              <a:gd name="T0" fmla="*/ 384 w 1884"/>
              <a:gd name="T1" fmla="*/ 3276 h 3276"/>
              <a:gd name="T2" fmla="*/ 1884 w 1884"/>
              <a:gd name="T3" fmla="*/ 0 h 3276"/>
              <a:gd name="T4" fmla="*/ 0 w 1884"/>
              <a:gd name="T5" fmla="*/ 3276 h 3276"/>
              <a:gd name="T6" fmla="*/ 384 w 1884"/>
              <a:gd name="T7" fmla="*/ 3276 h 3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>
              <a:gd name="T0" fmla="*/ 0 w 3258"/>
              <a:gd name="T1" fmla="*/ 0 h 4320"/>
              <a:gd name="T2" fmla="*/ 3082 w 3258"/>
              <a:gd name="T3" fmla="*/ 475 h 4320"/>
              <a:gd name="T4" fmla="*/ 3210 w 3258"/>
              <a:gd name="T5" fmla="*/ 936 h 4320"/>
              <a:gd name="T6" fmla="*/ 1728 w 3258"/>
              <a:gd name="T7" fmla="*/ 4320 h 4320"/>
              <a:gd name="T8" fmla="*/ 1872 w 3258"/>
              <a:gd name="T9" fmla="*/ 4320 h 4320"/>
              <a:gd name="T10" fmla="*/ 3258 w 3258"/>
              <a:gd name="T11" fmla="*/ 912 h 4320"/>
              <a:gd name="T12" fmla="*/ 3120 w 3258"/>
              <a:gd name="T13" fmla="*/ 432 h 4320"/>
              <a:gd name="T14" fmla="*/ 1296 w 3258"/>
              <a:gd name="T15" fmla="*/ 0 h 4320"/>
              <a:gd name="T16" fmla="*/ 0 w 3258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>
              <a:gd name="T0" fmla="*/ 48 w 480"/>
              <a:gd name="T1" fmla="*/ 0 h 720"/>
              <a:gd name="T2" fmla="*/ 0 w 480"/>
              <a:gd name="T3" fmla="*/ 96 h 720"/>
              <a:gd name="T4" fmla="*/ 354 w 480"/>
              <a:gd name="T5" fmla="*/ 690 h 720"/>
              <a:gd name="T6" fmla="*/ 480 w 480"/>
              <a:gd name="T7" fmla="*/ 720 h 720"/>
              <a:gd name="T8" fmla="*/ 480 w 480"/>
              <a:gd name="T9" fmla="*/ 576 h 720"/>
              <a:gd name="T10" fmla="*/ 48 w 480"/>
              <a:gd name="T11" fmla="*/ 96 h 720"/>
              <a:gd name="T12" fmla="*/ 89 w 480"/>
              <a:gd name="T13" fmla="*/ 0 h 720"/>
              <a:gd name="T14" fmla="*/ 48 w 480"/>
              <a:gd name="T1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>
              <a:gd name="T0" fmla="*/ 336 w 336"/>
              <a:gd name="T1" fmla="*/ 336 h 336"/>
              <a:gd name="T2" fmla="*/ 0 w 336"/>
              <a:gd name="T3" fmla="*/ 0 h 336"/>
              <a:gd name="T4" fmla="*/ 336 w 336"/>
              <a:gd name="T5" fmla="*/ 240 h 336"/>
              <a:gd name="T6" fmla="*/ 336 w 336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>
                <a:gd name="T0" fmla="*/ 0 w 2058"/>
                <a:gd name="T1" fmla="*/ 0 h 4320"/>
                <a:gd name="T2" fmla="*/ 1056 w 2058"/>
                <a:gd name="T3" fmla="*/ 0 h 4320"/>
                <a:gd name="T4" fmla="*/ 1854 w 2058"/>
                <a:gd name="T5" fmla="*/ 402 h 4320"/>
                <a:gd name="T6" fmla="*/ 2058 w 2058"/>
                <a:gd name="T7" fmla="*/ 972 h 4320"/>
                <a:gd name="T8" fmla="*/ 1296 w 2058"/>
                <a:gd name="T9" fmla="*/ 4320 h 4320"/>
                <a:gd name="T10" fmla="*/ 720 w 2058"/>
                <a:gd name="T11" fmla="*/ 4320 h 4320"/>
                <a:gd name="T12" fmla="*/ 1920 w 2058"/>
                <a:gd name="T13" fmla="*/ 912 h 4320"/>
                <a:gd name="T14" fmla="*/ 1776 w 2058"/>
                <a:gd name="T15" fmla="*/ 432 h 4320"/>
                <a:gd name="T16" fmla="*/ 0 w 2058"/>
                <a:gd name="T17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>
                <a:gd name="T0" fmla="*/ 0 w 1152"/>
                <a:gd name="T1" fmla="*/ 3264 h 3264"/>
                <a:gd name="T2" fmla="*/ 1152 w 1152"/>
                <a:gd name="T3" fmla="*/ 0 h 3264"/>
                <a:gd name="T4" fmla="*/ 96 w 1152"/>
                <a:gd name="T5" fmla="*/ 3264 h 3264"/>
                <a:gd name="T6" fmla="*/ 0 w 1152"/>
                <a:gd name="T7" fmla="*/ 3264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7D644E2-2543-4ACD-AFBE-593EDF2C6F5B}" type="datetime1">
              <a:rPr lang="en-US" smtClean="0"/>
              <a:pPr/>
              <a:t>11/23/2010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A7DF11-040E-4E0A-9459-B1FE72F6A5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jpe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8.gif"/><Relationship Id="rId10" Type="http://schemas.openxmlformats.org/officeDocument/2006/relationships/image" Target="../media/image13.png"/><Relationship Id="rId4" Type="http://schemas.openxmlformats.org/officeDocument/2006/relationships/image" Target="../media/image7.gif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5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8.gif"/><Relationship Id="rId10" Type="http://schemas.openxmlformats.org/officeDocument/2006/relationships/image" Target="../media/image13.png"/><Relationship Id="rId4" Type="http://schemas.openxmlformats.org/officeDocument/2006/relationships/image" Target="../media/image7.gif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10" Type="http://schemas.openxmlformats.org/officeDocument/2006/relationships/image" Target="../media/image13.png"/><Relationship Id="rId4" Type="http://schemas.openxmlformats.org/officeDocument/2006/relationships/image" Target="../media/image7.gif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jpeg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jpeg"/><Relationship Id="rId5" Type="http://schemas.openxmlformats.org/officeDocument/2006/relationships/image" Target="../media/image67.jpeg"/><Relationship Id="rId4" Type="http://schemas.openxmlformats.org/officeDocument/2006/relationships/image" Target="../media/image6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.gif"/><Relationship Id="rId7" Type="http://schemas.openxmlformats.org/officeDocument/2006/relationships/image" Target="../media/image5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8.gif"/><Relationship Id="rId10" Type="http://schemas.openxmlformats.org/officeDocument/2006/relationships/image" Target="../media/image13.png"/><Relationship Id="rId4" Type="http://schemas.openxmlformats.org/officeDocument/2006/relationships/image" Target="../media/image7.gif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pn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12" Type="http://schemas.openxmlformats.org/officeDocument/2006/relationships/image" Target="../media/image34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9.png"/><Relationship Id="rId7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162175"/>
            <a:ext cx="7772400" cy="885825"/>
          </a:xfrm>
        </p:spPr>
        <p:txBody>
          <a:bodyPr/>
          <a:lstStyle/>
          <a:p>
            <a:r>
              <a:rPr lang="en-US" smtClean="0"/>
              <a:t>PHÁT HIỆN KHUÔN MẶT</a:t>
            </a:r>
            <a:endParaRPr lang="en-US"/>
          </a:p>
        </p:txBody>
      </p:sp>
      <p:pic>
        <p:nvPicPr>
          <p:cNvPr id="81922" name="Picture 2" descr="C:\Users\KienTran\Desktop\face_det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3167470" cy="1876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gray">
          <a:xfrm>
            <a:off x="381000" y="3048000"/>
            <a:ext cx="8382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3200" smtClean="0">
                <a:solidFill>
                  <a:srgbClr val="00B050"/>
                </a:solidFill>
                <a:latin typeface="Constantia" pitchFamily="18" charset="0"/>
              </a:rPr>
              <a:t>Nhóm trình bày:</a:t>
            </a:r>
            <a:r>
              <a:rPr lang="en-US" sz="3200" smtClean="0">
                <a:latin typeface="Constantia" pitchFamily="18" charset="0"/>
              </a:rPr>
              <a:t> Lotus</a:t>
            </a:r>
          </a:p>
          <a:p>
            <a:r>
              <a:rPr lang="en-US" sz="3200" smtClean="0">
                <a:latin typeface="Constantia" pitchFamily="18" charset="0"/>
              </a:rPr>
              <a:t>0712228 – Trần Trung Kiên</a:t>
            </a:r>
          </a:p>
          <a:p>
            <a:r>
              <a:rPr lang="en-US" sz="3200" smtClean="0">
                <a:latin typeface="Constantia" pitchFamily="18" charset="0"/>
              </a:rPr>
              <a:t>0712263 – Vạn Duy Thanh Long</a:t>
            </a:r>
            <a:endParaRPr lang="en-US" sz="3200">
              <a:latin typeface="Constantia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457200" y="5029200"/>
            <a:ext cx="8382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3200" smtClean="0">
                <a:solidFill>
                  <a:srgbClr val="00B050"/>
                </a:solidFill>
                <a:latin typeface="Constantia" pitchFamily="18" charset="0"/>
              </a:rPr>
              <a:t>GVLT:</a:t>
            </a:r>
            <a:r>
              <a:rPr lang="en-US" sz="3200" smtClean="0">
                <a:latin typeface="Constantia" pitchFamily="18" charset="0"/>
              </a:rPr>
              <a:t> TS. Lê Hoàng Thái</a:t>
            </a:r>
            <a:endParaRPr lang="en-US" sz="320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B59-FAD8-424E-AF74-04A45B33B66E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5C02-6E2E-407D-884C-E9B89B7AD9E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28600" y="962526"/>
            <a:ext cx="914400" cy="637674"/>
            <a:chOff x="1066800" y="4572000"/>
            <a:chExt cx="2291571" cy="159791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gray">
            <a:xfrm>
              <a:off x="1066800" y="5714500"/>
              <a:ext cx="2291571" cy="380833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1066800" y="4572000"/>
              <a:ext cx="2291571" cy="1597913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rgbClr val="92C331">
                    <a:gamma/>
                    <a:shade val="46275"/>
                    <a:invGamma/>
                  </a:srgbClr>
                </a:gs>
                <a:gs pos="50000">
                  <a:srgbClr val="92C331">
                    <a:alpha val="50000"/>
                  </a:srgbClr>
                </a:gs>
                <a:gs pos="100000">
                  <a:srgbClr val="92C331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white">
            <a:xfrm>
              <a:off x="1147734" y="5221004"/>
              <a:ext cx="2128114" cy="9254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kern="0" smtClean="0"/>
                <a:t>T</a:t>
              </a:r>
              <a:r>
                <a:rPr lang="en-US" kern="0" baseline="-25000" smtClean="0"/>
                <a:t>m</a:t>
              </a:r>
              <a:endParaRPr lang="en-US" kern="0" baseline="-25000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1068387" y="2058333"/>
            <a:ext cx="3884613" cy="422175"/>
            <a:chOff x="3506724" y="2590800"/>
            <a:chExt cx="3884676" cy="422175"/>
          </a:xfrm>
        </p:grpSpPr>
        <p:sp>
          <p:nvSpPr>
            <p:cNvPr id="9" name="Text Box 15"/>
            <p:cNvSpPr txBox="1">
              <a:spLocks noChangeArrowheads="1"/>
            </p:cNvSpPr>
            <p:nvPr/>
          </p:nvSpPr>
          <p:spPr bwMode="gray">
            <a:xfrm>
              <a:off x="3809942" y="2664023"/>
              <a:ext cx="350525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Arial" charset="0"/>
                </a:rPr>
                <a:t>Tập các mẫu bị phân lớp sai bởi y</a:t>
              </a:r>
              <a:r>
                <a:rPr lang="en-US" sz="1400" kern="0" baseline="-25000" smtClean="0">
                  <a:solidFill>
                    <a:sysClr val="windowText" lastClr="000000"/>
                  </a:solidFill>
                  <a:latin typeface="Arial" charset="0"/>
                </a:rPr>
                <a:t>m</a:t>
              </a:r>
              <a:endParaRPr lang="en-US" sz="1400" kern="0" baseline="-2500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3506724" y="2590800"/>
              <a:ext cx="3884676" cy="422175"/>
              <a:chOff x="3506724" y="2590800"/>
              <a:chExt cx="3884676" cy="422175"/>
            </a:xfrm>
          </p:grpSpPr>
          <p:sp>
            <p:nvSpPr>
              <p:cNvPr id="11" name="AutoShape 12"/>
              <p:cNvSpPr>
                <a:spLocks noChangeArrowheads="1"/>
              </p:cNvSpPr>
              <p:nvPr/>
            </p:nvSpPr>
            <p:spPr bwMode="gray">
              <a:xfrm>
                <a:off x="3657539" y="2590800"/>
                <a:ext cx="3733861" cy="422175"/>
              </a:xfrm>
              <a:prstGeom prst="roundRect">
                <a:avLst>
                  <a:gd name="adj" fmla="val 11505"/>
                </a:avLst>
              </a:prstGeom>
              <a:solidFill>
                <a:srgbClr val="4D4D4D">
                  <a:alpha val="5000"/>
                </a:srgbClr>
              </a:solidFill>
              <a:ln w="6350" algn="ctr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" name="AutoShape 23"/>
              <p:cNvSpPr>
                <a:spLocks noChangeArrowheads="1"/>
              </p:cNvSpPr>
              <p:nvPr/>
            </p:nvSpPr>
            <p:spPr bwMode="gray">
              <a:xfrm rot="13500000">
                <a:off x="3506727" y="2652711"/>
                <a:ext cx="298450" cy="298455"/>
              </a:xfrm>
              <a:prstGeom prst="rtTriangle">
                <a:avLst/>
              </a:prstGeom>
              <a:solidFill>
                <a:srgbClr val="E6840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1074918" y="1066800"/>
            <a:ext cx="3884613" cy="427649"/>
            <a:chOff x="3506724" y="5195889"/>
            <a:chExt cx="3884676" cy="427649"/>
          </a:xfrm>
        </p:grpSpPr>
        <p:grpSp>
          <p:nvGrpSpPr>
            <p:cNvPr id="14" name="Group 53"/>
            <p:cNvGrpSpPr>
              <a:grpSpLocks/>
            </p:cNvGrpSpPr>
            <p:nvPr/>
          </p:nvGrpSpPr>
          <p:grpSpPr bwMode="auto">
            <a:xfrm>
              <a:off x="3506724" y="5195889"/>
              <a:ext cx="3884676" cy="427649"/>
              <a:chOff x="3506724" y="5195889"/>
              <a:chExt cx="3884676" cy="427649"/>
            </a:xfrm>
          </p:grpSpPr>
          <p:sp>
            <p:nvSpPr>
              <p:cNvPr id="16" name="AutoShape 20"/>
              <p:cNvSpPr>
                <a:spLocks noChangeArrowheads="1"/>
              </p:cNvSpPr>
              <p:nvPr/>
            </p:nvSpPr>
            <p:spPr bwMode="gray">
              <a:xfrm>
                <a:off x="3657539" y="5195889"/>
                <a:ext cx="3733861" cy="427649"/>
              </a:xfrm>
              <a:prstGeom prst="roundRect">
                <a:avLst>
                  <a:gd name="adj" fmla="val 11505"/>
                </a:avLst>
              </a:prstGeom>
              <a:solidFill>
                <a:srgbClr val="4D4D4D">
                  <a:alpha val="5000"/>
                </a:srgbClr>
              </a:solidFill>
              <a:ln w="6350" algn="ctr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7" name="AutoShape 25"/>
              <p:cNvSpPr>
                <a:spLocks noChangeArrowheads="1"/>
              </p:cNvSpPr>
              <p:nvPr/>
            </p:nvSpPr>
            <p:spPr bwMode="gray">
              <a:xfrm rot="13500000">
                <a:off x="3506727" y="5278436"/>
                <a:ext cx="298450" cy="298455"/>
              </a:xfrm>
              <a:prstGeom prst="rtTriangle">
                <a:avLst/>
              </a:prstGeom>
              <a:solidFill>
                <a:srgbClr val="92C33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15" name="Text Box 21"/>
            <p:cNvSpPr txBox="1">
              <a:spLocks noChangeArrowheads="1"/>
            </p:cNvSpPr>
            <p:nvPr/>
          </p:nvSpPr>
          <p:spPr bwMode="gray">
            <a:xfrm>
              <a:off x="3809942" y="5269112"/>
              <a:ext cx="350525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en-US" sz="1400" kern="0" smtClean="0">
                  <a:latin typeface="Arial" charset="0"/>
                </a:rPr>
                <a:t>Tập các mẫu được phân lớp đúng  bởi y</a:t>
              </a:r>
              <a:r>
                <a:rPr lang="en-US" sz="1400" kern="0" baseline="-25000" smtClean="0">
                  <a:latin typeface="Arial" charset="0"/>
                </a:rPr>
                <a:t>m</a:t>
              </a:r>
              <a:endParaRPr lang="en-US" sz="1400" kern="0" baseline="-25000">
                <a:latin typeface="Arial" charset="0"/>
              </a:endParaRPr>
            </a:p>
          </p:txBody>
        </p:sp>
      </p:grpSp>
      <p:grpSp>
        <p:nvGrpSpPr>
          <p:cNvPr id="18" name="Group 48"/>
          <p:cNvGrpSpPr>
            <a:grpSpLocks/>
          </p:cNvGrpSpPr>
          <p:nvPr/>
        </p:nvGrpSpPr>
        <p:grpSpPr bwMode="auto">
          <a:xfrm>
            <a:off x="228600" y="1952594"/>
            <a:ext cx="915666" cy="638307"/>
            <a:chOff x="1066800" y="1981200"/>
            <a:chExt cx="2295525" cy="1600200"/>
          </a:xfrm>
        </p:grpSpPr>
        <p:grpSp>
          <p:nvGrpSpPr>
            <p:cNvPr id="19" name="Group 9"/>
            <p:cNvGrpSpPr>
              <a:grpSpLocks/>
            </p:cNvGrpSpPr>
            <p:nvPr/>
          </p:nvGrpSpPr>
          <p:grpSpPr bwMode="auto">
            <a:xfrm>
              <a:off x="1066800" y="1981200"/>
              <a:ext cx="2295525" cy="1600200"/>
              <a:chOff x="471" y="187"/>
              <a:chExt cx="1161" cy="1539"/>
            </a:xfrm>
          </p:grpSpPr>
          <p:sp>
            <p:nvSpPr>
              <p:cNvPr id="21" name="Oval 10"/>
              <p:cNvSpPr>
                <a:spLocks noChangeArrowheads="1"/>
              </p:cNvSpPr>
              <p:nvPr/>
            </p:nvSpPr>
            <p:spPr bwMode="gray">
              <a:xfrm>
                <a:off x="471" y="1302"/>
                <a:ext cx="1159" cy="362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2" name="AutoShape 11"/>
              <p:cNvSpPr>
                <a:spLocks noChangeArrowheads="1"/>
              </p:cNvSpPr>
              <p:nvPr/>
            </p:nvSpPr>
            <p:spPr bwMode="gray">
              <a:xfrm>
                <a:off x="473" y="187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rgbClr val="E68402">
                      <a:gamma/>
                      <a:shade val="46275"/>
                      <a:invGamma/>
                    </a:srgbClr>
                  </a:gs>
                  <a:gs pos="50000">
                    <a:srgbClr val="E68402">
                      <a:alpha val="50000"/>
                    </a:srgbClr>
                  </a:gs>
                  <a:gs pos="100000">
                    <a:srgbClr val="E6840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20" name="Text Box 14"/>
            <p:cNvSpPr txBox="1">
              <a:spLocks noChangeArrowheads="1"/>
            </p:cNvSpPr>
            <p:nvPr/>
          </p:nvSpPr>
          <p:spPr bwMode="white">
            <a:xfrm>
              <a:off x="1149351" y="2590801"/>
              <a:ext cx="2128838" cy="9258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kern="0" smtClean="0">
                  <a:latin typeface="Arial" charset="0"/>
                </a:rPr>
                <a:t>M</a:t>
              </a:r>
              <a:r>
                <a:rPr lang="en-US" kern="0" baseline="-25000" smtClean="0">
                  <a:latin typeface="Arial" charset="0"/>
                </a:rPr>
                <a:t>m</a:t>
              </a:r>
              <a:endParaRPr lang="en-US" kern="0" baseline="-25000">
                <a:latin typeface="Arial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Rectangle 22"/>
              <p:cNvSpPr/>
              <p:nvPr/>
            </p:nvSpPr>
            <p:spPr>
              <a:xfrm>
                <a:off x="4966063" y="1371600"/>
                <a:ext cx="4057970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𝐸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/2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/2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063" y="1371600"/>
                <a:ext cx="4057970" cy="7984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Rectangle 23"/>
              <p:cNvSpPr/>
              <p:nvPr/>
            </p:nvSpPr>
            <p:spPr>
              <a:xfrm>
                <a:off x="2699433" y="2933350"/>
                <a:ext cx="6324600" cy="876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i="1">
                          <a:latin typeface="Cambria Math"/>
                        </a:rPr>
                        <m:t>+(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i="1">
                          <a:latin typeface="Cambria Math"/>
                        </a:rPr>
                        <m:t>𝐼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433" y="2933350"/>
                <a:ext cx="6324600" cy="8766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utoShape 4"/>
          <p:cNvSpPr>
            <a:spLocks noChangeArrowheads="1"/>
          </p:cNvSpPr>
          <p:nvPr/>
        </p:nvSpPr>
        <p:spPr bwMode="gray">
          <a:xfrm rot="5400000">
            <a:off x="6969124" y="2204950"/>
            <a:ext cx="685801" cy="615950"/>
          </a:xfrm>
          <a:prstGeom prst="rightArrow">
            <a:avLst>
              <a:gd name="adj1" fmla="val 49380"/>
              <a:gd name="adj2" fmla="val 60486"/>
            </a:avLst>
          </a:prstGeom>
          <a:gradFill rotWithShape="1">
            <a:gsLst>
              <a:gs pos="0">
                <a:srgbClr val="595959"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Rectangle 25"/>
              <p:cNvSpPr/>
              <p:nvPr/>
            </p:nvSpPr>
            <p:spPr>
              <a:xfrm>
                <a:off x="5234823" y="2209800"/>
                <a:ext cx="2156577" cy="7352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mtClean="0">
                    <a:solidFill>
                      <a:srgbClr val="0070C0"/>
                    </a:solidFill>
                  </a:rPr>
                  <a:t>Thêm bớt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endParaRPr lang="en-US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823" y="2209800"/>
                <a:ext cx="2156577" cy="735266"/>
              </a:xfrm>
              <a:prstGeom prst="rect">
                <a:avLst/>
              </a:prstGeom>
              <a:blipFill rotWithShape="1">
                <a:blip r:embed="rId4"/>
                <a:stretch>
                  <a:fillRect l="-2542" t="-15000" b="-8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Rectangle 26"/>
              <p:cNvSpPr/>
              <p:nvPr/>
            </p:nvSpPr>
            <p:spPr>
              <a:xfrm>
                <a:off x="4572000" y="3889780"/>
                <a:ext cx="3352800" cy="880626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1600" smtClean="0"/>
                  <a:t>Minimize E theo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/>
                  <a:t>: </a:t>
                </a:r>
                <a:endParaRPr lang="en-US" sz="1600" smtClean="0"/>
              </a:p>
              <a:p>
                <a:r>
                  <a:rPr lang="en-US" sz="1600" smtClean="0"/>
                  <a:t>dẫn </a:t>
                </a:r>
                <a:r>
                  <a:rPr lang="en-US" sz="1600"/>
                  <a:t>đến minimize: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sz="16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smtClean="0"/>
                  <a:t>  (</a:t>
                </a:r>
                <a:r>
                  <a:rPr lang="en-US" sz="1600"/>
                  <a:t>1.0)</a:t>
                </a: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89780"/>
                <a:ext cx="3352800" cy="880626"/>
              </a:xfrm>
              <a:prstGeom prst="rect">
                <a:avLst/>
              </a:prstGeom>
              <a:blipFill rotWithShape="1">
                <a:blip r:embed="rId5"/>
                <a:stretch>
                  <a:fillRect l="-3328" b="-34694"/>
                </a:stretch>
              </a:blipFill>
              <a:ln w="28575">
                <a:solidFill>
                  <a:srgbClr val="0070C0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Rectangle 27"/>
              <p:cNvSpPr/>
              <p:nvPr/>
            </p:nvSpPr>
            <p:spPr>
              <a:xfrm>
                <a:off x="152400" y="3581400"/>
                <a:ext cx="2971800" cy="1961884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1600" smtClean="0"/>
                  <a:t>Minimize E theo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/>
                  <a:t>:</a:t>
                </a:r>
                <a:endParaRPr lang="en-US" sz="1600" smtClean="0"/>
              </a:p>
              <a:p>
                <a:r>
                  <a:rPr lang="en-US" sz="1600" smtClean="0"/>
                  <a:t>Lấy đạo hàm E theo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smtClean="0"/>
                  <a:t> và cho = 0, ta được: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𝑙𝑛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smtClean="0"/>
                  <a:t>  (1.2)</a:t>
                </a:r>
                <a:endParaRPr lang="en-US" sz="1600"/>
              </a:p>
              <a:p>
                <a:r>
                  <a:rPr lang="en-US" sz="1600" smtClean="0"/>
                  <a:t>Với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)≠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sz="16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smtClean="0"/>
                  <a:t>(1.1)</a:t>
                </a:r>
                <a:endParaRPr lang="en-US" sz="160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81400"/>
                <a:ext cx="2971800" cy="19618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Rectangle 28"/>
              <p:cNvSpPr/>
              <p:nvPr/>
            </p:nvSpPr>
            <p:spPr>
              <a:xfrm>
                <a:off x="3276600" y="5060204"/>
                <a:ext cx="5638800" cy="1035796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sz="1600" smtClean="0"/>
                  <a:t>Theo (1.5):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  <m:r>
                          <a:rPr lang="en-US" sz="1600" i="1">
                            <a:latin typeface="Cambria Math"/>
                          </a:rPr>
                          <m:t>+1)</m:t>
                        </m:r>
                      </m:sup>
                    </m:sSubSup>
                    <m:r>
                      <a:rPr lang="en-US" sz="16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exp</m:t>
                    </m:r>
                    <m:r>
                      <a:rPr lang="en-US" sz="1600" i="1">
                        <a:latin typeface="Cambria Math"/>
                      </a:rPr>
                      <m:t>{−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)}</m:t>
                    </m:r>
                  </m:oMath>
                </a14:m>
                <a:endParaRPr lang="en-US" sz="1600" smtClean="0"/>
              </a:p>
              <a:p>
                <a:pPr marL="285750" indent="-2857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)=1−2</m:t>
                    </m:r>
                    <m:r>
                      <a:rPr lang="en-US" sz="1600" i="1">
                        <a:latin typeface="Cambria Math"/>
                      </a:rPr>
                      <m:t>𝐼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US" sz="1600"/>
              </a:p>
              <a:p>
                <a:r>
                  <a:rPr lang="en-US" sz="160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  <m:r>
                          <a:rPr lang="en-US" sz="1600" i="1">
                            <a:latin typeface="Cambria Math"/>
                          </a:rPr>
                          <m:t>+1)</m:t>
                        </m:r>
                      </m:sup>
                    </m:sSubSup>
                    <m:r>
                      <a:rPr lang="en-US" sz="16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exp</m:t>
                    </m:r>
                    <m:r>
                      <a:rPr lang="en-US" sz="1600" i="1">
                        <a:latin typeface="Cambria Math"/>
                      </a:rPr>
                      <m:t>{−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}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exp</m:t>
                    </m:r>
                    <m:r>
                      <a:rPr lang="en-US" sz="1600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𝐼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)}</m:t>
                    </m:r>
                  </m:oMath>
                </a14:m>
                <a:r>
                  <a:rPr lang="en-US" sz="1600" smtClean="0"/>
                  <a:t>  (1.3)</a:t>
                </a:r>
                <a:endParaRPr lang="en-US" sz="160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060204"/>
                <a:ext cx="5638800" cy="10357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59038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CASCADE OF CLASSIFIER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B59-FAD8-424E-AF74-04A45B33B66E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5C02-6E2E-407D-884C-E9B89B7AD9E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35"/>
          <p:cNvGrpSpPr>
            <a:grpSpLocks/>
          </p:cNvGrpSpPr>
          <p:nvPr/>
        </p:nvGrpSpPr>
        <p:grpSpPr bwMode="auto">
          <a:xfrm>
            <a:off x="1804183" y="3584575"/>
            <a:ext cx="755650" cy="758825"/>
            <a:chOff x="4010025" y="1277941"/>
            <a:chExt cx="755650" cy="758826"/>
          </a:xfrm>
        </p:grpSpPr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8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11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13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9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0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1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2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14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15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6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7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8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2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7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 smtClean="0">
                  <a:solidFill>
                    <a:srgbClr val="003366"/>
                  </a:solidFill>
                  <a:cs typeface="Tahoma" pitchFamily="34" charset="0"/>
                </a:rPr>
                <a:t>y</a:t>
              </a:r>
              <a:r>
                <a:rPr lang="en-US" sz="2000" kern="0" baseline="-25000" smtClean="0">
                  <a:solidFill>
                    <a:srgbClr val="003366"/>
                  </a:solidFill>
                  <a:cs typeface="Tahoma" pitchFamily="34" charset="0"/>
                </a:rPr>
                <a:t>4</a:t>
              </a:r>
              <a:endParaRPr lang="en-US" sz="2000" kern="0">
                <a:solidFill>
                  <a:srgbClr val="003366"/>
                </a:solidFill>
                <a:latin typeface="Arial" charset="0"/>
                <a:cs typeface="Tahoma" pitchFamily="34" charset="0"/>
              </a:endParaRPr>
            </a:p>
          </p:txBody>
        </p:sp>
      </p:grpSp>
      <p:grpSp>
        <p:nvGrpSpPr>
          <p:cNvPr id="23" name="Group 435"/>
          <p:cNvGrpSpPr>
            <a:grpSpLocks/>
          </p:cNvGrpSpPr>
          <p:nvPr/>
        </p:nvGrpSpPr>
        <p:grpSpPr bwMode="auto">
          <a:xfrm>
            <a:off x="6096000" y="3581400"/>
            <a:ext cx="755650" cy="758825"/>
            <a:chOff x="4010025" y="1277941"/>
            <a:chExt cx="755650" cy="758826"/>
          </a:xfrm>
        </p:grpSpPr>
        <p:grpSp>
          <p:nvGrpSpPr>
            <p:cNvPr id="24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6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9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31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37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8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9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0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32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33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4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5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6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30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25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 smtClean="0">
                  <a:solidFill>
                    <a:srgbClr val="003366"/>
                  </a:solidFill>
                  <a:cs typeface="Tahoma" pitchFamily="34" charset="0"/>
                </a:rPr>
                <a:t>y</a:t>
              </a:r>
              <a:r>
                <a:rPr lang="en-US" sz="2000" kern="0" baseline="-25000" smtClean="0">
                  <a:solidFill>
                    <a:srgbClr val="003366"/>
                  </a:solidFill>
                  <a:cs typeface="Tahoma" pitchFamily="34" charset="0"/>
                </a:rPr>
                <a:t>4</a:t>
              </a:r>
              <a:endParaRPr lang="en-US" sz="2000" kern="0">
                <a:solidFill>
                  <a:srgbClr val="003366"/>
                </a:solidFill>
                <a:latin typeface="Arial" charset="0"/>
                <a:cs typeface="Tahoma" pitchFamily="34" charset="0"/>
              </a:endParaRPr>
            </a:p>
          </p:txBody>
        </p:sp>
      </p:grpSp>
      <p:grpSp>
        <p:nvGrpSpPr>
          <p:cNvPr id="41" name="Group 435"/>
          <p:cNvGrpSpPr>
            <a:grpSpLocks/>
          </p:cNvGrpSpPr>
          <p:nvPr/>
        </p:nvGrpSpPr>
        <p:grpSpPr bwMode="auto">
          <a:xfrm>
            <a:off x="4665395" y="3581400"/>
            <a:ext cx="755650" cy="758825"/>
            <a:chOff x="4010025" y="1277941"/>
            <a:chExt cx="755650" cy="758826"/>
          </a:xfrm>
        </p:grpSpPr>
        <p:grpSp>
          <p:nvGrpSpPr>
            <p:cNvPr id="42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44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47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49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55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6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7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8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0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51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2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3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4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48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43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 smtClean="0">
                  <a:solidFill>
                    <a:srgbClr val="003366"/>
                  </a:solidFill>
                  <a:cs typeface="Tahoma" pitchFamily="34" charset="0"/>
                </a:rPr>
                <a:t>y</a:t>
              </a:r>
              <a:r>
                <a:rPr lang="en-US" sz="2000" kern="0" baseline="-25000" smtClean="0">
                  <a:solidFill>
                    <a:srgbClr val="003366"/>
                  </a:solidFill>
                  <a:cs typeface="Tahoma" pitchFamily="34" charset="0"/>
                </a:rPr>
                <a:t>4</a:t>
              </a:r>
              <a:endParaRPr lang="en-US" sz="2000" kern="0">
                <a:solidFill>
                  <a:srgbClr val="003366"/>
                </a:solidFill>
                <a:latin typeface="Arial" charset="0"/>
                <a:cs typeface="Tahoma" pitchFamily="34" charset="0"/>
              </a:endParaRPr>
            </a:p>
          </p:txBody>
        </p:sp>
      </p:grpSp>
      <p:grpSp>
        <p:nvGrpSpPr>
          <p:cNvPr id="59" name="Group 435"/>
          <p:cNvGrpSpPr>
            <a:grpSpLocks/>
          </p:cNvGrpSpPr>
          <p:nvPr/>
        </p:nvGrpSpPr>
        <p:grpSpPr bwMode="auto">
          <a:xfrm>
            <a:off x="3234789" y="3581400"/>
            <a:ext cx="755650" cy="758825"/>
            <a:chOff x="4010025" y="1277941"/>
            <a:chExt cx="755650" cy="758826"/>
          </a:xfrm>
        </p:grpSpPr>
        <p:grpSp>
          <p:nvGrpSpPr>
            <p:cNvPr id="60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62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65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67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73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4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5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6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68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69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0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1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2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66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61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 smtClean="0">
                  <a:solidFill>
                    <a:srgbClr val="003366"/>
                  </a:solidFill>
                  <a:cs typeface="Tahoma" pitchFamily="34" charset="0"/>
                </a:rPr>
                <a:t>y</a:t>
              </a:r>
              <a:r>
                <a:rPr lang="en-US" sz="2000" kern="0" baseline="-25000" smtClean="0">
                  <a:solidFill>
                    <a:srgbClr val="003366"/>
                  </a:solidFill>
                  <a:cs typeface="Tahoma" pitchFamily="34" charset="0"/>
                </a:rPr>
                <a:t>4</a:t>
              </a:r>
              <a:endParaRPr lang="en-US" sz="2000" kern="0">
                <a:solidFill>
                  <a:srgbClr val="003366"/>
                </a:solidFill>
                <a:latin typeface="Arial" charset="0"/>
                <a:cs typeface="Tahoma" pitchFamily="34" charset="0"/>
              </a:endParaRPr>
            </a:p>
          </p:txBody>
        </p:sp>
      </p:grpSp>
      <p:cxnSp>
        <p:nvCxnSpPr>
          <p:cNvPr id="78" name="Straight Arrow Connector 77"/>
          <p:cNvCxnSpPr>
            <a:stCxn id="7" idx="3"/>
            <a:endCxn id="61" idx="1"/>
          </p:cNvCxnSpPr>
          <p:nvPr/>
        </p:nvCxnSpPr>
        <p:spPr>
          <a:xfrm flipV="1">
            <a:off x="2559833" y="3910013"/>
            <a:ext cx="674956" cy="317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rgbClr val="92D05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43" idx="1"/>
          </p:cNvCxnSpPr>
          <p:nvPr/>
        </p:nvCxnSpPr>
        <p:spPr>
          <a:xfrm flipV="1">
            <a:off x="3980914" y="3910013"/>
            <a:ext cx="684481" cy="209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rgbClr val="92D05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5" idx="3"/>
            <a:endCxn id="25" idx="1"/>
          </p:cNvCxnSpPr>
          <p:nvPr/>
        </p:nvCxnSpPr>
        <p:spPr>
          <a:xfrm flipV="1">
            <a:off x="5411520" y="3910013"/>
            <a:ext cx="684480" cy="209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rgbClr val="92D05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7" idx="3"/>
            <a:endCxn id="91" idx="2"/>
          </p:cNvCxnSpPr>
          <p:nvPr/>
        </p:nvCxnSpPr>
        <p:spPr>
          <a:xfrm flipV="1">
            <a:off x="6842125" y="3915287"/>
            <a:ext cx="645482" cy="1569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rgbClr val="92D05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9" name="Group 50"/>
          <p:cNvGrpSpPr>
            <a:grpSpLocks/>
          </p:cNvGrpSpPr>
          <p:nvPr/>
        </p:nvGrpSpPr>
        <p:grpSpPr bwMode="auto">
          <a:xfrm>
            <a:off x="7487607" y="3390868"/>
            <a:ext cx="1503993" cy="1104932"/>
            <a:chOff x="1066800" y="4572000"/>
            <a:chExt cx="2291571" cy="1683373"/>
          </a:xfrm>
        </p:grpSpPr>
        <p:sp>
          <p:nvSpPr>
            <p:cNvPr id="90" name="Oval 89"/>
            <p:cNvSpPr>
              <a:spLocks noChangeArrowheads="1"/>
            </p:cNvSpPr>
            <p:nvPr/>
          </p:nvSpPr>
          <p:spPr bwMode="gray">
            <a:xfrm>
              <a:off x="1066800" y="5714500"/>
              <a:ext cx="2291571" cy="380833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91" name="AutoShape 5"/>
            <p:cNvSpPr>
              <a:spLocks noChangeArrowheads="1"/>
            </p:cNvSpPr>
            <p:nvPr/>
          </p:nvSpPr>
          <p:spPr bwMode="gray">
            <a:xfrm>
              <a:off x="1066800" y="4572000"/>
              <a:ext cx="2291571" cy="1597913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rgbClr val="92C331">
                    <a:gamma/>
                    <a:shade val="46275"/>
                    <a:invGamma/>
                  </a:srgbClr>
                </a:gs>
                <a:gs pos="50000">
                  <a:srgbClr val="92C331">
                    <a:alpha val="50000"/>
                  </a:srgbClr>
                </a:gs>
                <a:gs pos="100000">
                  <a:srgbClr val="92C331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92" name="Text Box 17"/>
            <p:cNvSpPr txBox="1">
              <a:spLocks noChangeArrowheads="1"/>
            </p:cNvSpPr>
            <p:nvPr/>
          </p:nvSpPr>
          <p:spPr bwMode="white">
            <a:xfrm>
              <a:off x="1147734" y="5221004"/>
              <a:ext cx="2128115" cy="10343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kern="0" smtClean="0">
                  <a:solidFill>
                    <a:srgbClr val="000000"/>
                  </a:solidFill>
                </a:rPr>
                <a:t>FURTHER PROCESS</a:t>
              </a:r>
              <a:endParaRPr lang="en-US" sz="1600" i="1" kern="0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438400" y="34406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TRUE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35157" y="3429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TRUE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718897" y="34440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TRUE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82957" y="34440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TRUE</a:t>
            </a:r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98" name="Group 48"/>
          <p:cNvGrpSpPr>
            <a:grpSpLocks/>
          </p:cNvGrpSpPr>
          <p:nvPr/>
        </p:nvGrpSpPr>
        <p:grpSpPr bwMode="auto">
          <a:xfrm>
            <a:off x="1761914" y="4953000"/>
            <a:ext cx="5248485" cy="1676400"/>
            <a:chOff x="1066800" y="1981200"/>
            <a:chExt cx="2295525" cy="1600200"/>
          </a:xfrm>
        </p:grpSpPr>
        <p:grpSp>
          <p:nvGrpSpPr>
            <p:cNvPr id="99" name="Group 9"/>
            <p:cNvGrpSpPr>
              <a:grpSpLocks/>
            </p:cNvGrpSpPr>
            <p:nvPr/>
          </p:nvGrpSpPr>
          <p:grpSpPr bwMode="auto">
            <a:xfrm>
              <a:off x="1066800" y="1981200"/>
              <a:ext cx="2295525" cy="1600200"/>
              <a:chOff x="471" y="187"/>
              <a:chExt cx="1161" cy="1539"/>
            </a:xfrm>
          </p:grpSpPr>
          <p:sp>
            <p:nvSpPr>
              <p:cNvPr id="101" name="Oval 10"/>
              <p:cNvSpPr>
                <a:spLocks noChangeArrowheads="1"/>
              </p:cNvSpPr>
              <p:nvPr/>
            </p:nvSpPr>
            <p:spPr bwMode="gray">
              <a:xfrm>
                <a:off x="471" y="1302"/>
                <a:ext cx="1159" cy="362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2" name="AutoShape 11"/>
              <p:cNvSpPr>
                <a:spLocks noChangeArrowheads="1"/>
              </p:cNvSpPr>
              <p:nvPr/>
            </p:nvSpPr>
            <p:spPr bwMode="gray">
              <a:xfrm>
                <a:off x="473" y="187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rgbClr val="E68402">
                      <a:gamma/>
                      <a:shade val="46275"/>
                      <a:invGamma/>
                    </a:srgbClr>
                  </a:gs>
                  <a:gs pos="50000">
                    <a:srgbClr val="E68402">
                      <a:alpha val="50000"/>
                    </a:srgbClr>
                  </a:gs>
                  <a:gs pos="100000">
                    <a:srgbClr val="E6840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100" name="Text Box 14"/>
            <p:cNvSpPr txBox="1">
              <a:spLocks noChangeArrowheads="1"/>
            </p:cNvSpPr>
            <p:nvPr/>
          </p:nvSpPr>
          <p:spPr bwMode="white">
            <a:xfrm>
              <a:off x="1149351" y="2792438"/>
              <a:ext cx="2128838" cy="3525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i="1" kern="0" smtClean="0">
                  <a:latin typeface="Arial" charset="0"/>
                </a:rPr>
                <a:t>REJECT SUB-WINDOW</a:t>
              </a:r>
              <a:endParaRPr lang="en-US" i="1" kern="0" baseline="-25000">
                <a:latin typeface="Arial" charset="0"/>
              </a:endParaRPr>
            </a:p>
          </p:txBody>
        </p:sp>
      </p:grpSp>
      <p:cxnSp>
        <p:nvCxnSpPr>
          <p:cNvPr id="104" name="Straight Arrow Connector 103"/>
          <p:cNvCxnSpPr>
            <a:stCxn id="8" idx="2"/>
          </p:cNvCxnSpPr>
          <p:nvPr/>
        </p:nvCxnSpPr>
        <p:spPr>
          <a:xfrm>
            <a:off x="2193136" y="434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rgbClr val="FF7F00">
                <a:alpha val="6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2" idx="2"/>
          </p:cNvCxnSpPr>
          <p:nvPr/>
        </p:nvCxnSpPr>
        <p:spPr>
          <a:xfrm>
            <a:off x="3623742" y="4340225"/>
            <a:ext cx="20834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rgbClr val="FF7F00">
                <a:alpha val="6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4" idx="2"/>
          </p:cNvCxnSpPr>
          <p:nvPr/>
        </p:nvCxnSpPr>
        <p:spPr>
          <a:xfrm>
            <a:off x="5054348" y="4340225"/>
            <a:ext cx="9706" cy="883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rgbClr val="FF7F00">
                <a:alpha val="6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6" idx="2"/>
          </p:cNvCxnSpPr>
          <p:nvPr/>
        </p:nvCxnSpPr>
        <p:spPr>
          <a:xfrm>
            <a:off x="6484953" y="4340225"/>
            <a:ext cx="10680" cy="903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rgbClr val="FF7F00">
                <a:alpha val="6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270366" y="4548443"/>
            <a:ext cx="902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FALSE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97693" y="4548443"/>
            <a:ext cx="902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FALSE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057989" y="4548443"/>
            <a:ext cx="902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FALSE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28979" y="4548443"/>
            <a:ext cx="902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FALSE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140038" y="2514600"/>
            <a:ext cx="50989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388510" y="2121932"/>
            <a:ext cx="245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COMPLEX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6004" y="3807023"/>
            <a:ext cx="1885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</a:rPr>
              <a:t>ALL SUB-WINDOWS</a:t>
            </a:r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308128">
            <a:off x="261263" y="2273233"/>
            <a:ext cx="100680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7" name="Picture 7" descr="E:\Wallpaper\Wallpaper Mobile\View_272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711052">
            <a:off x="743948" y="1860190"/>
            <a:ext cx="1017962" cy="135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27991">
            <a:off x="1212215" y="2371405"/>
            <a:ext cx="10191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1809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9934" y="2429309"/>
            <a:ext cx="662226" cy="541822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303" y="3325299"/>
            <a:ext cx="754897" cy="1020621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79532" y="3421798"/>
            <a:ext cx="785337" cy="827624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7727" y="2204057"/>
            <a:ext cx="1414603" cy="864479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6203" y="2197482"/>
            <a:ext cx="4919009" cy="1775105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7939" y="3363799"/>
            <a:ext cx="3196138" cy="1199313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788" y="3319060"/>
            <a:ext cx="3524884" cy="1341458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2743" y="2420514"/>
            <a:ext cx="3250929" cy="1564249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8336" y="3302920"/>
            <a:ext cx="1034940" cy="75489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8677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CÀI ĐẶT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88B-ACF9-4045-AE60-0C0F18DD6BBA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EB8A-16E6-4A77-A908-9F4232E11C6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746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Cho </a:t>
            </a:r>
            <a:r>
              <a:rPr lang="en-US" sz="2400" dirty="0" err="1" smtClean="0">
                <a:sym typeface="Wingdings" pitchFamily="2" charset="2"/>
              </a:rPr>
              <a:t>biết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vị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trí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khuôn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mặt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người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Adaboost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yếu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trưng</a:t>
            </a:r>
            <a:r>
              <a:rPr lang="en-US" sz="2400" dirty="0" smtClean="0"/>
              <a:t> </a:t>
            </a:r>
            <a:r>
              <a:rPr lang="en-US" sz="2400" dirty="0" err="1" smtClean="0"/>
              <a:t>Haar</a:t>
            </a:r>
            <a:r>
              <a:rPr lang="en-US" sz="2400" dirty="0" smtClean="0"/>
              <a:t>-like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CÀI ĐẶT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88B-ACF9-4045-AE60-0C0F18DD6BBA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EB8A-16E6-4A77-A908-9F4232E11C6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746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err="1" smtClean="0"/>
              <a:t>Tiền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1154" y="2743200"/>
            <a:ext cx="3591846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Jangnar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43200"/>
            <a:ext cx="3556000" cy="2667000"/>
          </a:xfrm>
          <a:prstGeom prst="rect">
            <a:avLst/>
          </a:prstGeom>
        </p:spPr>
      </p:pic>
      <p:sp>
        <p:nvSpPr>
          <p:cNvPr id="9" name="Chevron 8"/>
          <p:cNvSpPr/>
          <p:nvPr/>
        </p:nvSpPr>
        <p:spPr>
          <a:xfrm>
            <a:off x="4267200" y="3733800"/>
            <a:ext cx="838200" cy="762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CÀI ĐẶT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88B-ACF9-4045-AE60-0C0F18DD6BBA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EB8A-16E6-4A77-A908-9F4232E11C6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Haar</a:t>
            </a:r>
            <a:r>
              <a:rPr lang="en-US" sz="2400" dirty="0" smtClean="0"/>
              <a:t> like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00354" name="Picture 2" descr="C:\Documents and Settings\HotGa\Desktop\Haar-lik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81200"/>
            <a:ext cx="5532437" cy="4378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CÀI ĐẶT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88B-ACF9-4045-AE60-0C0F18DD6BBA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EB8A-16E6-4A77-A908-9F4232E11C6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78486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train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Theo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3 </a:t>
            </a:r>
            <a:r>
              <a:rPr lang="en-US" sz="2400" dirty="0" err="1" smtClean="0"/>
              <a:t>tập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dirty="0" smtClean="0"/>
              <a:t>-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(24x24)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	</a:t>
            </a:r>
            <a:r>
              <a:rPr lang="en-US" sz="2200" dirty="0" smtClean="0"/>
              <a:t>- </a:t>
            </a:r>
            <a:r>
              <a:rPr lang="en-US" sz="2200" dirty="0" err="1" smtClean="0"/>
              <a:t>Tập</a:t>
            </a:r>
            <a:r>
              <a:rPr lang="en-US" sz="2200" dirty="0" smtClean="0"/>
              <a:t> bootstrap non-face (</a:t>
            </a:r>
            <a:r>
              <a:rPr lang="en-US" sz="2200" dirty="0" err="1" smtClean="0"/>
              <a:t>kích</a:t>
            </a:r>
            <a:r>
              <a:rPr lang="en-US" sz="2200" dirty="0" smtClean="0"/>
              <a:t> </a:t>
            </a:r>
            <a:r>
              <a:rPr lang="en-US" sz="2200" dirty="0" err="1" smtClean="0"/>
              <a:t>thước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cố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(</a:t>
            </a:r>
            <a:r>
              <a:rPr lang="en-US" sz="2400" dirty="0" err="1" smtClean="0"/>
              <a:t>số</a:t>
            </a:r>
            <a:r>
              <a:rPr lang="en-US" sz="2400" dirty="0" smtClean="0"/>
              <a:t> node)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cỡ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sổ</a:t>
            </a:r>
            <a:r>
              <a:rPr lang="en-US" sz="2400" dirty="0" smtClean="0"/>
              <a:t>, </a:t>
            </a:r>
            <a:r>
              <a:rPr lang="en-US" sz="2400" dirty="0" err="1" smtClean="0"/>
              <a:t>ta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thước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CÀI ĐẶT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88B-ACF9-4045-AE60-0C0F18DD6BBA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EB8A-16E6-4A77-A908-9F4232E11C6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7" name="Date Placeholder 1"/>
          <p:cNvSpPr txBox="1">
            <a:spLocks/>
          </p:cNvSpPr>
          <p:nvPr/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6EBB59-FAD8-424E-AF74-04A45B33B66E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11/24/2010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EB5C02-6E2E-407D-884C-E9B89B7AD9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7" name="Group 435"/>
          <p:cNvGrpSpPr>
            <a:grpSpLocks/>
          </p:cNvGrpSpPr>
          <p:nvPr/>
        </p:nvGrpSpPr>
        <p:grpSpPr bwMode="auto">
          <a:xfrm>
            <a:off x="6096000" y="3581400"/>
            <a:ext cx="755650" cy="758825"/>
            <a:chOff x="4010025" y="1277941"/>
            <a:chExt cx="755650" cy="758826"/>
          </a:xfrm>
        </p:grpSpPr>
        <p:grpSp>
          <p:nvGrpSpPr>
            <p:cNvPr id="28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30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33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58" y="2080"/>
                <a:ext cx="463" cy="126"/>
                <a:chOff x="2534" y="1082"/>
                <a:chExt cx="873" cy="250"/>
              </a:xfrm>
            </p:grpSpPr>
            <p:grpSp>
              <p:nvGrpSpPr>
                <p:cNvPr id="35" name="Group 44"/>
                <p:cNvGrpSpPr>
                  <a:grpSpLocks/>
                </p:cNvGrpSpPr>
                <p:nvPr/>
              </p:nvGrpSpPr>
              <p:grpSpPr bwMode="auto">
                <a:xfrm>
                  <a:off x="2534" y="1082"/>
                  <a:ext cx="739" cy="183"/>
                  <a:chOff x="1575" y="2594"/>
                  <a:chExt cx="1115" cy="274"/>
                </a:xfrm>
              </p:grpSpPr>
              <p:sp>
                <p:nvSpPr>
                  <p:cNvPr id="41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2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3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4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36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5" y="1147"/>
                  <a:ext cx="742" cy="185"/>
                  <a:chOff x="1581" y="2582"/>
                  <a:chExt cx="1118" cy="277"/>
                </a:xfrm>
              </p:grpSpPr>
              <p:sp>
                <p:nvSpPr>
                  <p:cNvPr id="37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8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9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0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34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29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 dirty="0" smtClean="0">
                  <a:solidFill>
                    <a:srgbClr val="003366"/>
                  </a:solidFill>
                  <a:cs typeface="Tahoma" pitchFamily="34" charset="0"/>
                </a:rPr>
                <a:t>y</a:t>
              </a:r>
              <a:r>
                <a:rPr lang="en-US" sz="2000" kern="0" baseline="-25000" dirty="0" smtClean="0">
                  <a:solidFill>
                    <a:srgbClr val="003366"/>
                  </a:solidFill>
                  <a:cs typeface="Tahoma" pitchFamily="34" charset="0"/>
                </a:rPr>
                <a:t>3</a:t>
              </a:r>
              <a:endParaRPr lang="en-US" sz="2000" kern="0" dirty="0">
                <a:solidFill>
                  <a:srgbClr val="003366"/>
                </a:solidFill>
                <a:latin typeface="Arial" charset="0"/>
                <a:cs typeface="Tahoma" pitchFamily="34" charset="0"/>
              </a:endParaRPr>
            </a:p>
          </p:txBody>
        </p:sp>
      </p:grpSp>
      <p:grpSp>
        <p:nvGrpSpPr>
          <p:cNvPr id="45" name="Group 435"/>
          <p:cNvGrpSpPr>
            <a:grpSpLocks/>
          </p:cNvGrpSpPr>
          <p:nvPr/>
        </p:nvGrpSpPr>
        <p:grpSpPr bwMode="auto">
          <a:xfrm>
            <a:off x="4665395" y="3581400"/>
            <a:ext cx="755650" cy="758825"/>
            <a:chOff x="4010025" y="1277941"/>
            <a:chExt cx="755650" cy="758826"/>
          </a:xfrm>
        </p:grpSpPr>
        <p:grpSp>
          <p:nvGrpSpPr>
            <p:cNvPr id="46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48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51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58" y="2080"/>
                <a:ext cx="463" cy="126"/>
                <a:chOff x="2534" y="1082"/>
                <a:chExt cx="873" cy="250"/>
              </a:xfrm>
            </p:grpSpPr>
            <p:grpSp>
              <p:nvGrpSpPr>
                <p:cNvPr id="53" name="Group 44"/>
                <p:cNvGrpSpPr>
                  <a:grpSpLocks/>
                </p:cNvGrpSpPr>
                <p:nvPr/>
              </p:nvGrpSpPr>
              <p:grpSpPr bwMode="auto">
                <a:xfrm>
                  <a:off x="2534" y="1082"/>
                  <a:ext cx="739" cy="183"/>
                  <a:chOff x="1575" y="2594"/>
                  <a:chExt cx="1115" cy="274"/>
                </a:xfrm>
              </p:grpSpPr>
              <p:sp>
                <p:nvSpPr>
                  <p:cNvPr id="59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60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61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62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4" name="Group 53"/>
                <p:cNvGrpSpPr>
                  <a:grpSpLocks/>
                </p:cNvGrpSpPr>
                <p:nvPr/>
              </p:nvGrpSpPr>
              <p:grpSpPr bwMode="auto">
                <a:xfrm rot="1353540">
                  <a:off x="2665" y="1147"/>
                  <a:ext cx="742" cy="185"/>
                  <a:chOff x="1581" y="2582"/>
                  <a:chExt cx="1118" cy="277"/>
                </a:xfrm>
              </p:grpSpPr>
              <p:sp>
                <p:nvSpPr>
                  <p:cNvPr id="55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6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7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8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52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47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 dirty="0" smtClean="0">
                  <a:solidFill>
                    <a:srgbClr val="003366"/>
                  </a:solidFill>
                  <a:cs typeface="Tahoma" pitchFamily="34" charset="0"/>
                </a:rPr>
                <a:t>y</a:t>
              </a:r>
              <a:r>
                <a:rPr lang="en-US" sz="2000" kern="0" baseline="-25000" dirty="0" smtClean="0">
                  <a:solidFill>
                    <a:srgbClr val="003366"/>
                  </a:solidFill>
                  <a:cs typeface="Tahoma" pitchFamily="34" charset="0"/>
                </a:rPr>
                <a:t>2</a:t>
              </a:r>
              <a:endParaRPr lang="en-US" sz="2000" kern="0" dirty="0">
                <a:solidFill>
                  <a:srgbClr val="003366"/>
                </a:solidFill>
                <a:latin typeface="Arial" charset="0"/>
                <a:cs typeface="Tahoma" pitchFamily="34" charset="0"/>
              </a:endParaRPr>
            </a:p>
          </p:txBody>
        </p:sp>
      </p:grpSp>
      <p:grpSp>
        <p:nvGrpSpPr>
          <p:cNvPr id="63" name="Group 435"/>
          <p:cNvGrpSpPr>
            <a:grpSpLocks/>
          </p:cNvGrpSpPr>
          <p:nvPr/>
        </p:nvGrpSpPr>
        <p:grpSpPr bwMode="auto">
          <a:xfrm>
            <a:off x="3234789" y="3581400"/>
            <a:ext cx="755650" cy="758825"/>
            <a:chOff x="4010025" y="1277941"/>
            <a:chExt cx="755650" cy="758826"/>
          </a:xfrm>
        </p:grpSpPr>
        <p:grpSp>
          <p:nvGrpSpPr>
            <p:cNvPr id="64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66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69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58" y="2080"/>
                <a:ext cx="463" cy="126"/>
                <a:chOff x="2534" y="1082"/>
                <a:chExt cx="873" cy="250"/>
              </a:xfrm>
            </p:grpSpPr>
            <p:grpSp>
              <p:nvGrpSpPr>
                <p:cNvPr id="71" name="Group 44"/>
                <p:cNvGrpSpPr>
                  <a:grpSpLocks/>
                </p:cNvGrpSpPr>
                <p:nvPr/>
              </p:nvGrpSpPr>
              <p:grpSpPr bwMode="auto">
                <a:xfrm>
                  <a:off x="2534" y="1082"/>
                  <a:ext cx="739" cy="183"/>
                  <a:chOff x="1575" y="2594"/>
                  <a:chExt cx="1115" cy="274"/>
                </a:xfrm>
              </p:grpSpPr>
              <p:sp>
                <p:nvSpPr>
                  <p:cNvPr id="77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8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9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80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72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5" y="1147"/>
                  <a:ext cx="742" cy="185"/>
                  <a:chOff x="1581" y="2582"/>
                  <a:chExt cx="1118" cy="277"/>
                </a:xfrm>
              </p:grpSpPr>
              <p:sp>
                <p:nvSpPr>
                  <p:cNvPr id="73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4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5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6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70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65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 dirty="0" smtClean="0">
                  <a:solidFill>
                    <a:srgbClr val="003366"/>
                  </a:solidFill>
                  <a:cs typeface="Tahoma" pitchFamily="34" charset="0"/>
                </a:rPr>
                <a:t>y</a:t>
              </a:r>
              <a:r>
                <a:rPr lang="en-US" sz="2000" kern="0" baseline="-25000" dirty="0" smtClean="0">
                  <a:solidFill>
                    <a:srgbClr val="003366"/>
                  </a:solidFill>
                  <a:cs typeface="Tahoma" pitchFamily="34" charset="0"/>
                </a:rPr>
                <a:t>1</a:t>
              </a:r>
              <a:endParaRPr lang="en-US" sz="2000" kern="0" dirty="0">
                <a:solidFill>
                  <a:srgbClr val="003366"/>
                </a:solidFill>
                <a:latin typeface="Arial" charset="0"/>
                <a:cs typeface="Tahoma" pitchFamily="34" charset="0"/>
              </a:endParaRPr>
            </a:p>
          </p:txBody>
        </p:sp>
      </p:grpSp>
      <p:cxnSp>
        <p:nvCxnSpPr>
          <p:cNvPr id="82" name="Straight Arrow Connector 81"/>
          <p:cNvCxnSpPr>
            <a:stCxn id="67" idx="3"/>
            <a:endCxn id="47" idx="1"/>
          </p:cNvCxnSpPr>
          <p:nvPr/>
        </p:nvCxnSpPr>
        <p:spPr>
          <a:xfrm flipV="1">
            <a:off x="3980914" y="3910013"/>
            <a:ext cx="684481" cy="209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rgbClr val="92D05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9" idx="3"/>
            <a:endCxn id="29" idx="1"/>
          </p:cNvCxnSpPr>
          <p:nvPr/>
        </p:nvCxnSpPr>
        <p:spPr>
          <a:xfrm flipV="1">
            <a:off x="5411520" y="3910013"/>
            <a:ext cx="684480" cy="209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rgbClr val="92D05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1" idx="3"/>
            <a:endCxn id="87" idx="2"/>
          </p:cNvCxnSpPr>
          <p:nvPr/>
        </p:nvCxnSpPr>
        <p:spPr>
          <a:xfrm flipV="1">
            <a:off x="6842125" y="3915287"/>
            <a:ext cx="645482" cy="1569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rgbClr val="92D05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Group 50"/>
          <p:cNvGrpSpPr>
            <a:grpSpLocks/>
          </p:cNvGrpSpPr>
          <p:nvPr/>
        </p:nvGrpSpPr>
        <p:grpSpPr bwMode="auto">
          <a:xfrm>
            <a:off x="7487607" y="3390868"/>
            <a:ext cx="1503993" cy="1104932"/>
            <a:chOff x="1066800" y="4572000"/>
            <a:chExt cx="2291571" cy="1683373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gray">
            <a:xfrm>
              <a:off x="1066800" y="5714500"/>
              <a:ext cx="2291571" cy="380833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87" name="AutoShape 5"/>
            <p:cNvSpPr>
              <a:spLocks noChangeArrowheads="1"/>
            </p:cNvSpPr>
            <p:nvPr/>
          </p:nvSpPr>
          <p:spPr bwMode="gray">
            <a:xfrm>
              <a:off x="1066800" y="4572000"/>
              <a:ext cx="2291571" cy="1597913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rgbClr val="92C331">
                    <a:gamma/>
                    <a:shade val="46275"/>
                    <a:invGamma/>
                  </a:srgbClr>
                </a:gs>
                <a:gs pos="50000">
                  <a:srgbClr val="92C331">
                    <a:alpha val="50000"/>
                  </a:srgbClr>
                </a:gs>
                <a:gs pos="100000">
                  <a:srgbClr val="92C331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88" name="Text Box 17"/>
            <p:cNvSpPr txBox="1">
              <a:spLocks noChangeArrowheads="1"/>
            </p:cNvSpPr>
            <p:nvPr/>
          </p:nvSpPr>
          <p:spPr bwMode="white">
            <a:xfrm>
              <a:off x="1147734" y="5221004"/>
              <a:ext cx="2128115" cy="10343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kern="0" smtClean="0">
                  <a:solidFill>
                    <a:srgbClr val="000000"/>
                  </a:solidFill>
                </a:rPr>
                <a:t>FURTHER PROCESS</a:t>
              </a:r>
              <a:endParaRPr lang="en-US" sz="1600" i="1" kern="0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835157" y="3429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TRUE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718897" y="34440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TRUE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82957" y="34440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TRUE</a:t>
            </a:r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93" name="Group 48"/>
          <p:cNvGrpSpPr>
            <a:grpSpLocks/>
          </p:cNvGrpSpPr>
          <p:nvPr/>
        </p:nvGrpSpPr>
        <p:grpSpPr bwMode="auto">
          <a:xfrm>
            <a:off x="2590800" y="4953000"/>
            <a:ext cx="5248485" cy="1676400"/>
            <a:chOff x="1066800" y="1981200"/>
            <a:chExt cx="2295525" cy="1600200"/>
          </a:xfrm>
        </p:grpSpPr>
        <p:grpSp>
          <p:nvGrpSpPr>
            <p:cNvPr id="94" name="Group 9"/>
            <p:cNvGrpSpPr>
              <a:grpSpLocks/>
            </p:cNvGrpSpPr>
            <p:nvPr/>
          </p:nvGrpSpPr>
          <p:grpSpPr bwMode="auto">
            <a:xfrm>
              <a:off x="1066800" y="1981200"/>
              <a:ext cx="2295525" cy="1600199"/>
              <a:chOff x="471" y="187"/>
              <a:chExt cx="1161" cy="1539"/>
            </a:xfrm>
          </p:grpSpPr>
          <p:sp>
            <p:nvSpPr>
              <p:cNvPr id="96" name="Oval 10"/>
              <p:cNvSpPr>
                <a:spLocks noChangeArrowheads="1"/>
              </p:cNvSpPr>
              <p:nvPr/>
            </p:nvSpPr>
            <p:spPr bwMode="gray">
              <a:xfrm>
                <a:off x="471" y="1302"/>
                <a:ext cx="1159" cy="362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7" name="AutoShape 11"/>
              <p:cNvSpPr>
                <a:spLocks noChangeArrowheads="1"/>
              </p:cNvSpPr>
              <p:nvPr/>
            </p:nvSpPr>
            <p:spPr bwMode="gray">
              <a:xfrm>
                <a:off x="473" y="187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rgbClr val="E68402">
                      <a:gamma/>
                      <a:shade val="46275"/>
                      <a:invGamma/>
                    </a:srgbClr>
                  </a:gs>
                  <a:gs pos="50000">
                    <a:srgbClr val="E68402">
                      <a:alpha val="50000"/>
                    </a:srgbClr>
                  </a:gs>
                  <a:gs pos="100000">
                    <a:srgbClr val="E6840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95" name="Text Box 14"/>
            <p:cNvSpPr txBox="1">
              <a:spLocks noChangeArrowheads="1"/>
            </p:cNvSpPr>
            <p:nvPr/>
          </p:nvSpPr>
          <p:spPr bwMode="white">
            <a:xfrm>
              <a:off x="1149351" y="2792438"/>
              <a:ext cx="2128838" cy="3525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i="1" kern="0" smtClean="0">
                  <a:latin typeface="Arial" charset="0"/>
                </a:rPr>
                <a:t>REJECT SUB-WINDOW</a:t>
              </a:r>
              <a:endParaRPr lang="en-US" i="1" kern="0" baseline="-25000">
                <a:latin typeface="Arial" charset="0"/>
              </a:endParaRPr>
            </a:p>
          </p:txBody>
        </p:sp>
      </p:grpSp>
      <p:cxnSp>
        <p:nvCxnSpPr>
          <p:cNvPr id="99" name="Straight Arrow Connector 98"/>
          <p:cNvCxnSpPr>
            <a:stCxn id="66" idx="2"/>
          </p:cNvCxnSpPr>
          <p:nvPr/>
        </p:nvCxnSpPr>
        <p:spPr>
          <a:xfrm>
            <a:off x="3623742" y="4340225"/>
            <a:ext cx="20834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rgbClr val="FF7F00">
                <a:alpha val="6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8" idx="2"/>
          </p:cNvCxnSpPr>
          <p:nvPr/>
        </p:nvCxnSpPr>
        <p:spPr>
          <a:xfrm>
            <a:off x="5054348" y="4340225"/>
            <a:ext cx="9706" cy="883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rgbClr val="FF7F00">
                <a:alpha val="6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0" idx="2"/>
          </p:cNvCxnSpPr>
          <p:nvPr/>
        </p:nvCxnSpPr>
        <p:spPr>
          <a:xfrm>
            <a:off x="6484953" y="4340225"/>
            <a:ext cx="10680" cy="903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rgbClr val="FF7F00">
                <a:alpha val="6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97693" y="4548443"/>
            <a:ext cx="902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FALSE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57989" y="4548443"/>
            <a:ext cx="902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FALSE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528979" y="4548443"/>
            <a:ext cx="902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FALSE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6004" y="3807023"/>
            <a:ext cx="1885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ALL SUB-WINDOWS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352800"/>
            <a:ext cx="162458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" name="Picture 113" descr="Jangnar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400" y="2057400"/>
            <a:ext cx="1625600" cy="1219200"/>
          </a:xfrm>
          <a:prstGeom prst="rect">
            <a:avLst/>
          </a:prstGeom>
        </p:spPr>
      </p:pic>
      <p:sp>
        <p:nvSpPr>
          <p:cNvPr id="115" name="Chevron 114"/>
          <p:cNvSpPr/>
          <p:nvPr/>
        </p:nvSpPr>
        <p:spPr>
          <a:xfrm rot="5400000">
            <a:off x="2095500" y="2933700"/>
            <a:ext cx="838200" cy="7620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103" grpId="0"/>
      <p:bldP spid="104" grpId="0"/>
      <p:bldP spid="105" grpId="0"/>
      <p:bldP spid="108" grpId="0"/>
      <p:bldP spid="1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CÀI ĐẶT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88B-ACF9-4045-AE60-0C0F18DD6BBA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EB8A-16E6-4A77-A908-9F4232E11C6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7848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Hậu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vuông</a:t>
            </a:r>
            <a:r>
              <a:rPr lang="en-US" sz="2400" dirty="0" smtClean="0"/>
              <a:t> </a:t>
            </a:r>
            <a:r>
              <a:rPr lang="en-US" sz="2400" dirty="0" err="1" smtClean="0"/>
              <a:t>chồng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60%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thước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vuông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lấy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phần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hội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của</a:t>
            </a:r>
            <a:r>
              <a:rPr lang="en-US" sz="2400" dirty="0" smtClean="0">
                <a:sym typeface="Wingdings" pitchFamily="2" charset="2"/>
              </a:rPr>
              <a:t> 2 </a:t>
            </a:r>
            <a:r>
              <a:rPr lang="en-US" sz="2400" dirty="0" err="1" smtClean="0">
                <a:sym typeface="Wingdings" pitchFamily="2" charset="2"/>
              </a:rPr>
              <a:t>hình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Hình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vuông</a:t>
            </a:r>
            <a:r>
              <a:rPr lang="en-US" sz="2400" dirty="0" smtClean="0">
                <a:sym typeface="Wingdings" pitchFamily="2" charset="2"/>
              </a:rPr>
              <a:t> con &lt;&lt; </a:t>
            </a:r>
            <a:r>
              <a:rPr lang="en-US" sz="2400" dirty="0" err="1" smtClean="0">
                <a:sym typeface="Wingdings" pitchFamily="2" charset="2"/>
              </a:rPr>
              <a:t>hình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vuông</a:t>
            </a:r>
            <a:r>
              <a:rPr lang="en-US" sz="2400" dirty="0" smtClean="0">
                <a:sym typeface="Wingdings" pitchFamily="2" charset="2"/>
              </a:rPr>
              <a:t> cha  </a:t>
            </a:r>
            <a:r>
              <a:rPr lang="en-US" sz="2400" dirty="0" err="1" smtClean="0">
                <a:sym typeface="Wingdings" pitchFamily="2" charset="2"/>
              </a:rPr>
              <a:t>bỏ</a:t>
            </a:r>
            <a:r>
              <a:rPr lang="en-US" sz="2400" dirty="0" smtClean="0">
                <a:sym typeface="Wingdings" pitchFamily="2" charset="2"/>
              </a:rPr>
              <a:t> con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371600" y="4648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4419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4419600"/>
            <a:ext cx="1371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4419600"/>
            <a:ext cx="1600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648200"/>
            <a:ext cx="990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048000" y="4953000"/>
            <a:ext cx="457200" cy="198119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9934" y="2429309"/>
            <a:ext cx="662226" cy="541822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303" y="3325299"/>
            <a:ext cx="754897" cy="1020621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79532" y="3421798"/>
            <a:ext cx="785337" cy="827624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7727" y="2204057"/>
            <a:ext cx="1414603" cy="864479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6203" y="2197482"/>
            <a:ext cx="4919009" cy="1775105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7939" y="3363799"/>
            <a:ext cx="3196138" cy="1199313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788" y="3319060"/>
            <a:ext cx="3524884" cy="1341458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2743" y="2420514"/>
            <a:ext cx="3250929" cy="1564249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8336" y="3302920"/>
            <a:ext cx="1034940" cy="75489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95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9934" y="2429309"/>
            <a:ext cx="662226" cy="541822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303" y="3325299"/>
            <a:ext cx="754897" cy="1020621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79532" y="3421798"/>
            <a:ext cx="785337" cy="827624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7727" y="2204057"/>
            <a:ext cx="1414603" cy="864479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6203" y="2197482"/>
            <a:ext cx="4919009" cy="1775105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7939" y="3363799"/>
            <a:ext cx="3196138" cy="1199313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788" y="3319060"/>
            <a:ext cx="3524884" cy="1341458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2743" y="2420514"/>
            <a:ext cx="3250929" cy="1564249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8336" y="3302920"/>
            <a:ext cx="1034940" cy="75489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3732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9778560" presetClass="entr" presetSubtype="11687296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79778560" presetClass="entr" presetSubtype="1286098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79778560" presetClass="entr" presetSubtype="1438008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79778560" presetClass="entr" presetSubtype="19339699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THÍ NGHIỆM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88B-ACF9-4045-AE60-0C0F18DD6BBA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EB8A-16E6-4A77-A908-9F4232E11C6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huấn</a:t>
            </a:r>
            <a:r>
              <a:rPr lang="en-US" sz="2400" dirty="0" smtClean="0"/>
              <a:t> </a:t>
            </a:r>
            <a:r>
              <a:rPr lang="en-US" sz="2400" dirty="0" err="1" smtClean="0"/>
              <a:t>luyện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MIT - CMU 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367367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1178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45871">
            <a:off x="5004738" y="2395607"/>
            <a:ext cx="2139115" cy="1887714"/>
          </a:xfrm>
          <a:prstGeom prst="rect">
            <a:avLst/>
          </a:prstGeom>
        </p:spPr>
      </p:pic>
      <p:pic>
        <p:nvPicPr>
          <p:cNvPr id="8" name="Picture 7" descr="104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98304">
            <a:off x="6383544" y="2281380"/>
            <a:ext cx="1066800" cy="865629"/>
          </a:xfrm>
          <a:prstGeom prst="rect">
            <a:avLst/>
          </a:prstGeom>
        </p:spPr>
      </p:pic>
      <p:pic>
        <p:nvPicPr>
          <p:cNvPr id="9" name="Picture 8" descr="141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2438400"/>
            <a:ext cx="1371600" cy="1650206"/>
          </a:xfrm>
          <a:prstGeom prst="rect">
            <a:avLst/>
          </a:prstGeom>
        </p:spPr>
      </p:pic>
      <p:pic>
        <p:nvPicPr>
          <p:cNvPr id="10" name="Picture 9" descr="766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3581400"/>
            <a:ext cx="1943101" cy="1295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5715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24x24 –   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5638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Bộ</a:t>
            </a:r>
            <a:r>
              <a:rPr lang="en-US" dirty="0" smtClean="0"/>
              <a:t> bootstrap </a:t>
            </a:r>
            <a:r>
              <a:rPr lang="en-US" dirty="0" err="1" smtClean="0"/>
              <a:t>nonface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THÍ NGHIỆM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88B-ACF9-4045-AE60-0C0F18DD6BBA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EB8A-16E6-4A77-A908-9F4232E11C6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thử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MIT - CMU </a:t>
            </a:r>
          </a:p>
        </p:txBody>
      </p:sp>
      <p:pic>
        <p:nvPicPr>
          <p:cNvPr id="13" name="Picture 12" descr="cards-perp-s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90800"/>
            <a:ext cx="1877568" cy="1871472"/>
          </a:xfrm>
          <a:prstGeom prst="rect">
            <a:avLst/>
          </a:prstGeom>
        </p:spPr>
      </p:pic>
      <p:pic>
        <p:nvPicPr>
          <p:cNvPr id="14" name="Picture 13" descr="Braz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657600"/>
            <a:ext cx="3828288" cy="2767584"/>
          </a:xfrm>
          <a:prstGeom prst="rect">
            <a:avLst/>
          </a:prstGeom>
        </p:spPr>
      </p:pic>
      <p:pic>
        <p:nvPicPr>
          <p:cNvPr id="15" name="Picture 14" descr="cast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84074">
            <a:off x="1219829" y="3973893"/>
            <a:ext cx="3072384" cy="2133600"/>
          </a:xfrm>
          <a:prstGeom prst="rect">
            <a:avLst/>
          </a:prstGeom>
        </p:spPr>
      </p:pic>
      <p:pic>
        <p:nvPicPr>
          <p:cNvPr id="16" name="Picture 15" descr="am5438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057400"/>
            <a:ext cx="1676400" cy="2279904"/>
          </a:xfrm>
          <a:prstGeom prst="rect">
            <a:avLst/>
          </a:prstGeom>
        </p:spPr>
      </p:pic>
      <p:pic>
        <p:nvPicPr>
          <p:cNvPr id="17" name="Picture 16" descr="boar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51392">
            <a:off x="4953000" y="1981200"/>
            <a:ext cx="3295404" cy="24902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THÍ NGHIỆM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88B-ACF9-4045-AE60-0C0F18DD6BBA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EB8A-16E6-4A77-A908-9F4232E11C6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22, false </a:t>
            </a:r>
            <a:r>
              <a:rPr lang="en-US" sz="2400" dirty="0" err="1" smtClean="0"/>
              <a:t>positve</a:t>
            </a:r>
            <a:r>
              <a:rPr lang="en-US" sz="2400" dirty="0" smtClean="0"/>
              <a:t> rate 0.5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khuôn</a:t>
            </a:r>
            <a:r>
              <a:rPr lang="en-US" sz="2400" dirty="0" smtClean="0"/>
              <a:t> </a:t>
            </a:r>
            <a:r>
              <a:rPr lang="en-US" sz="2400" dirty="0" err="1" smtClean="0"/>
              <a:t>mặt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: 160 - 200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000" y="3124200"/>
          <a:ext cx="6781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1130300"/>
                <a:gridCol w="1130300"/>
                <a:gridCol w="1130300"/>
                <a:gridCol w="1130300"/>
                <a:gridCol w="11303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Bộ</a:t>
                      </a:r>
                      <a:r>
                        <a:rPr lang="en-US" baseline="0" dirty="0" smtClean="0"/>
                        <a:t> test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Bộ</a:t>
                      </a:r>
                      <a:r>
                        <a:rPr lang="en-US" baseline="0" dirty="0" smtClean="0"/>
                        <a:t> test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Bộ</a:t>
                      </a:r>
                      <a:r>
                        <a:rPr lang="en-US" baseline="0" dirty="0" smtClean="0"/>
                        <a:t> test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Bộ</a:t>
                      </a:r>
                      <a:r>
                        <a:rPr lang="en-US" baseline="0" dirty="0" smtClean="0"/>
                        <a:t> test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Trung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bình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55 %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49 %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94 %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28 %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57 %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40 %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12.4 %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5800" y="4953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 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trưng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9934" y="2429309"/>
            <a:ext cx="662226" cy="541822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303" y="3325299"/>
            <a:ext cx="754897" cy="1020621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79532" y="3421798"/>
            <a:ext cx="785337" cy="827624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7727" y="2204057"/>
            <a:ext cx="1414603" cy="864479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6203" y="2197482"/>
            <a:ext cx="4919009" cy="1775105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7939" y="3363799"/>
            <a:ext cx="3196138" cy="1199313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788" y="3319060"/>
            <a:ext cx="3524884" cy="1341458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2743" y="2420514"/>
            <a:ext cx="3250929" cy="1564249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8336" y="3302920"/>
            <a:ext cx="1034940" cy="75489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985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LUẬN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88B-ACF9-4045-AE60-0C0F18DD6BBA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EB8A-16E6-4A77-A908-9F4232E11C6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90%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quay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45*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15*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86200"/>
            <a:ext cx="1524000" cy="214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886200"/>
            <a:ext cx="1752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3733800"/>
            <a:ext cx="353412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LUẬN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88B-ACF9-4045-AE60-0C0F18DD6BBA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EB8A-16E6-4A77-A908-9F4232E11C6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Ư</a:t>
            </a:r>
            <a:r>
              <a:rPr lang="en-US" dirty="0" err="1" smtClean="0"/>
              <a:t>u</a:t>
            </a:r>
            <a:r>
              <a:rPr lang="en-US" dirty="0" smtClean="0"/>
              <a:t> 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haar</a:t>
            </a:r>
            <a:r>
              <a:rPr lang="en-US" dirty="0" smtClean="0"/>
              <a:t> like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quay </a:t>
            </a:r>
            <a:r>
              <a:rPr lang="en-US" dirty="0" err="1" smtClean="0"/>
              <a:t>nghiêng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(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438400"/>
            <a:ext cx="3357562" cy="401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LUẬN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88B-ACF9-4045-AE60-0C0F18DD6BBA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EB8A-16E6-4A77-A908-9F4232E11C6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79248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dirty="0" err="1" smtClean="0"/>
              <a:t>Khuyết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feature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nghiêng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endParaRPr lang="en-US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151434"/>
            <a:ext cx="5181599" cy="335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48200" y="3787775"/>
            <a:ext cx="4110038" cy="885825"/>
          </a:xfrm>
        </p:spPr>
        <p:txBody>
          <a:bodyPr/>
          <a:lstStyle/>
          <a:p>
            <a:pPr algn="dist"/>
            <a:r>
              <a:rPr lang="en-US" sz="5500"/>
              <a:t>Thank You!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/>
              <a:t>Add Your Company Slogan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289B-FCB5-4898-8A75-5DA26927DC82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2279-1626-401E-99C2-F47751925B1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4" descr="Cov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95" t="32191" r="24193" b="31619"/>
          <a:stretch/>
        </p:blipFill>
        <p:spPr bwMode="auto">
          <a:xfrm>
            <a:off x="3074126" y="2646701"/>
            <a:ext cx="3021874" cy="160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8851" name="Group 78850"/>
          <p:cNvGrpSpPr/>
          <p:nvPr/>
        </p:nvGrpSpPr>
        <p:grpSpPr>
          <a:xfrm>
            <a:off x="1066800" y="1600200"/>
            <a:ext cx="1524000" cy="1068272"/>
            <a:chOff x="1066800" y="1600200"/>
            <a:chExt cx="1524000" cy="1068272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112800889"/>
                </p:ext>
              </p:extLst>
            </p:nvPr>
          </p:nvGraphicFramePr>
          <p:xfrm>
            <a:off x="1066800" y="1600200"/>
            <a:ext cx="1524000" cy="661988"/>
          </p:xfrm>
          <a:graphic>
            <a:graphicData uri="http://schemas.openxmlformats.org/presentationml/2006/ole">
              <p:oleObj spid="_x0000_s78893" name="Photo Editor Photo" r:id="rId4" imgW="1533739" imgH="666667" progId="">
                <p:embed/>
              </p:oleObj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219200" y="2299140"/>
              <a:ext cx="111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CƠ BẢN</a:t>
              </a:r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8852" name="Group 78851"/>
          <p:cNvGrpSpPr/>
          <p:nvPr/>
        </p:nvGrpSpPr>
        <p:grpSpPr>
          <a:xfrm>
            <a:off x="4343400" y="838200"/>
            <a:ext cx="4495800" cy="2066925"/>
            <a:chOff x="4343400" y="838200"/>
            <a:chExt cx="4495800" cy="2066925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778344545"/>
                </p:ext>
              </p:extLst>
            </p:nvPr>
          </p:nvGraphicFramePr>
          <p:xfrm>
            <a:off x="5943600" y="838200"/>
            <a:ext cx="2895600" cy="2066925"/>
          </p:xfrm>
          <a:graphic>
            <a:graphicData uri="http://schemas.openxmlformats.org/presentationml/2006/ole">
              <p:oleObj spid="_x0000_s78894" name="Photo Editor Photo" r:id="rId5" imgW="2895238" imgH="2066667" progId="">
                <p:embed/>
              </p:oleObj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4343400" y="145946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MỞ RỘNG</a:t>
              </a:r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8848" name="Group 78847"/>
          <p:cNvGrpSpPr/>
          <p:nvPr/>
        </p:nvGrpSpPr>
        <p:grpSpPr>
          <a:xfrm>
            <a:off x="3840196" y="5410200"/>
            <a:ext cx="1112804" cy="1143000"/>
            <a:chOff x="3189799" y="5543550"/>
            <a:chExt cx="1112804" cy="1143000"/>
          </a:xfrm>
        </p:grpSpPr>
        <p:sp>
          <p:nvSpPr>
            <p:cNvPr id="18" name="Rectangle 17"/>
            <p:cNvSpPr/>
            <p:nvPr/>
          </p:nvSpPr>
          <p:spPr>
            <a:xfrm>
              <a:off x="3746201" y="5543550"/>
              <a:ext cx="556402" cy="1143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89799" y="5543550"/>
              <a:ext cx="556402" cy="1143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81000" y="4629090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f(x)=Sum</a:t>
            </a:r>
            <a:r>
              <a:rPr lang="en-US" altLang="zh-CN" sz="2000" i="1" baseline="-25000">
                <a:latin typeface="Times New Roman" pitchFamily="18" charset="0"/>
              </a:rPr>
              <a:t>black rectangle</a:t>
            </a:r>
            <a:r>
              <a:rPr lang="en-US" altLang="zh-CN" sz="2000" i="1">
                <a:latin typeface="Times New Roman" pitchFamily="18" charset="0"/>
              </a:rPr>
              <a:t> (pixel gray level) – Sum</a:t>
            </a:r>
            <a:r>
              <a:rPr lang="en-US" altLang="zh-CN" sz="2000" i="1" baseline="-25000">
                <a:latin typeface="Times New Roman" pitchFamily="18" charset="0"/>
              </a:rPr>
              <a:t>white rectangle</a:t>
            </a:r>
            <a:r>
              <a:rPr lang="en-US" altLang="zh-CN" sz="2000" i="1">
                <a:latin typeface="Times New Roman" pitchFamily="18" charset="0"/>
              </a:rPr>
              <a:t> (pixel gray level)</a:t>
            </a:r>
            <a:endParaRPr lang="en-US" sz="2000"/>
          </a:p>
        </p:txBody>
      </p:sp>
      <p:sp>
        <p:nvSpPr>
          <p:cNvPr id="28" name="Rectangle 27"/>
          <p:cNvSpPr/>
          <p:nvPr/>
        </p:nvSpPr>
        <p:spPr>
          <a:xfrm>
            <a:off x="4490174" y="4629090"/>
            <a:ext cx="3352800" cy="476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4400" y="4629090"/>
            <a:ext cx="3352800" cy="476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2"/>
          </p:cNvCxnSpPr>
          <p:nvPr/>
        </p:nvCxnSpPr>
        <p:spPr>
          <a:xfrm>
            <a:off x="2590800" y="5105400"/>
            <a:ext cx="1573276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</p:cNvCxnSpPr>
          <p:nvPr/>
        </p:nvCxnSpPr>
        <p:spPr>
          <a:xfrm flipH="1">
            <a:off x="4674799" y="5105400"/>
            <a:ext cx="1491775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39513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B59-FAD8-424E-AF74-04A45B33B66E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5C02-6E2E-407D-884C-E9B89B7AD9E4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" name="Group 417"/>
          <p:cNvGrpSpPr>
            <a:grpSpLocks/>
          </p:cNvGrpSpPr>
          <p:nvPr/>
        </p:nvGrpSpPr>
        <p:grpSpPr bwMode="auto">
          <a:xfrm>
            <a:off x="3733800" y="2438400"/>
            <a:ext cx="1905000" cy="1913004"/>
            <a:chOff x="4010025" y="1277941"/>
            <a:chExt cx="755650" cy="758826"/>
          </a:xfrm>
        </p:grpSpPr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7" name="Picture 40" descr="light_shadow"/>
              <p:cNvPicPr>
                <a:picLocks noChangeAspect="1" noChangeArrowheads="1"/>
              </p:cNvPicPr>
              <p:nvPr/>
            </p:nvPicPr>
            <p:blipFill>
              <a:blip r:embed="rId3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1" descr="circuler_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sp>
            <p:nvSpPr>
              <p:cNvPr id="11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6" name="Text Box 55"/>
            <p:cNvSpPr txBox="1">
              <a:spLocks noChangeArrowheads="1"/>
            </p:cNvSpPr>
            <p:nvPr/>
          </p:nvSpPr>
          <p:spPr bwMode="gray">
            <a:xfrm>
              <a:off x="4010025" y="1498733"/>
              <a:ext cx="755650" cy="2660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b="1" kern="0" smtClea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INTERGRAL IMAGE</a:t>
              </a:r>
              <a:endParaRPr lang="en-US" sz="2000" b="1" kern="0">
                <a:solidFill>
                  <a:srgbClr val="003366"/>
                </a:solidFill>
                <a:latin typeface="Arial" charset="0"/>
                <a:cs typeface="Tahom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800" y="988594"/>
            <a:ext cx="5656533" cy="1485900"/>
            <a:chOff x="304800" y="988594"/>
            <a:chExt cx="5656533" cy="1485900"/>
          </a:xfrm>
        </p:grpSpPr>
        <p:pic>
          <p:nvPicPr>
            <p:cNvPr id="79874" name="Picture 2" descr="C:\Users\KienTran\Desktop\Arrow Hitting the Bull's-eye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88594"/>
              <a:ext cx="1485900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506267" y="1546878"/>
              <a:ext cx="4455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Tính nhanh giá trị của đặc trưng Haar-like</a:t>
              </a:r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9600" y="2797175"/>
            <a:ext cx="2438400" cy="2232025"/>
            <a:chOff x="287067" y="2797175"/>
            <a:chExt cx="2438400" cy="2232025"/>
          </a:xfrm>
        </p:grpSpPr>
        <p:grpSp>
          <p:nvGrpSpPr>
            <p:cNvPr id="25" name="Group 47"/>
            <p:cNvGrpSpPr>
              <a:grpSpLocks/>
            </p:cNvGrpSpPr>
            <p:nvPr/>
          </p:nvGrpSpPr>
          <p:grpSpPr bwMode="auto">
            <a:xfrm>
              <a:off x="305889" y="3657600"/>
              <a:ext cx="2133600" cy="1371600"/>
              <a:chOff x="3984" y="2352"/>
              <a:chExt cx="1344" cy="864"/>
            </a:xfrm>
          </p:grpSpPr>
          <p:sp>
            <p:nvSpPr>
              <p:cNvPr id="26" name="Rectangle 32"/>
              <p:cNvSpPr>
                <a:spLocks noChangeArrowheads="1"/>
              </p:cNvSpPr>
              <p:nvPr/>
            </p:nvSpPr>
            <p:spPr bwMode="auto">
              <a:xfrm>
                <a:off x="3984" y="2352"/>
                <a:ext cx="1344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4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38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i="1"/>
                  <a:t>P (x, y)</a:t>
                </a:r>
              </a:p>
            </p:txBody>
          </p:sp>
          <p:sp>
            <p:nvSpPr>
              <p:cNvPr id="28" name="Rectangle 46"/>
              <p:cNvSpPr>
                <a:spLocks noChangeArrowheads="1"/>
              </p:cNvSpPr>
              <p:nvPr/>
            </p:nvSpPr>
            <p:spPr bwMode="auto">
              <a:xfrm>
                <a:off x="3984" y="2352"/>
                <a:ext cx="91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199167645"/>
                </p:ext>
              </p:extLst>
            </p:nvPr>
          </p:nvGraphicFramePr>
          <p:xfrm>
            <a:off x="287067" y="2797175"/>
            <a:ext cx="2438400" cy="631825"/>
          </p:xfrm>
          <a:graphic>
            <a:graphicData uri="http://schemas.openxmlformats.org/presentationml/2006/ole">
              <p:oleObj spid="_x0000_s79892" name="Equation" r:id="rId6" imgW="1371600" imgH="355600" progId="Equation.3">
                <p:embed/>
              </p:oleObj>
            </a:graphicData>
          </a:graphic>
        </p:graphicFrame>
      </p:grpSp>
      <p:grpSp>
        <p:nvGrpSpPr>
          <p:cNvPr id="46" name="Group 45"/>
          <p:cNvGrpSpPr/>
          <p:nvPr/>
        </p:nvGrpSpPr>
        <p:grpSpPr>
          <a:xfrm>
            <a:off x="3581400" y="5048704"/>
            <a:ext cx="4572000" cy="1371600"/>
            <a:chOff x="3429000" y="5048704"/>
            <a:chExt cx="4572000" cy="1371600"/>
          </a:xfrm>
        </p:grpSpPr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3429000" y="5048704"/>
              <a:ext cx="2133600" cy="1371600"/>
              <a:chOff x="2160" y="1728"/>
              <a:chExt cx="1344" cy="864"/>
            </a:xfrm>
          </p:grpSpPr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2160" y="1728"/>
                <a:ext cx="1344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2496" y="2016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3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>
                <a:off x="2160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2180" y="174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/>
                  <a:t>A</a:t>
                </a:r>
              </a:p>
            </p:txBody>
          </p:sp>
          <p:sp>
            <p:nvSpPr>
              <p:cNvPr id="39" name="Rectangle 18"/>
              <p:cNvSpPr>
                <a:spLocks noChangeArrowheads="1"/>
              </p:cNvSpPr>
              <p:nvPr/>
            </p:nvSpPr>
            <p:spPr bwMode="auto">
              <a:xfrm>
                <a:off x="2640" y="174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/>
                  <a:t>B</a:t>
                </a:r>
              </a:p>
            </p:txBody>
          </p: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2174" y="2029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/>
                  <a:t>C</a:t>
                </a:r>
              </a:p>
            </p:txBody>
          </p:sp>
          <p:sp>
            <p:nvSpPr>
              <p:cNvPr id="41" name="Rectangle 20"/>
              <p:cNvSpPr>
                <a:spLocks noChangeArrowheads="1"/>
              </p:cNvSpPr>
              <p:nvPr/>
            </p:nvSpPr>
            <p:spPr bwMode="auto">
              <a:xfrm>
                <a:off x="2633" y="2022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/>
                  <a:t>D</a:t>
                </a:r>
              </a:p>
            </p:txBody>
          </p:sp>
          <p:sp>
            <p:nvSpPr>
              <p:cNvPr id="42" name="Rectangle 21"/>
              <p:cNvSpPr>
                <a:spLocks noChangeArrowheads="1"/>
              </p:cNvSpPr>
              <p:nvPr/>
            </p:nvSpPr>
            <p:spPr bwMode="auto">
              <a:xfrm>
                <a:off x="2981" y="1836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i="1"/>
                  <a:t>P</a:t>
                </a:r>
                <a:r>
                  <a:rPr lang="en-US" altLang="zh-CN" sz="1200" i="1" baseline="-25000"/>
                  <a:t>2</a:t>
                </a:r>
                <a:endParaRPr lang="en-US" altLang="zh-CN" sz="1200" i="1"/>
              </a:p>
            </p:txBody>
          </p:sp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2400" y="2242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i="1"/>
                  <a:t>P</a:t>
                </a:r>
                <a:r>
                  <a:rPr lang="en-US" altLang="zh-CN" sz="1200" i="1" baseline="-25000"/>
                  <a:t>3</a:t>
                </a:r>
                <a:endParaRPr lang="en-US" altLang="zh-CN" sz="1200" i="1"/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2976" y="2242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i="1"/>
                  <a:t>P</a:t>
                </a:r>
                <a:r>
                  <a:rPr lang="en-US" altLang="zh-CN" sz="1200" i="1" baseline="-25000"/>
                  <a:t>4</a:t>
                </a:r>
                <a:endParaRPr lang="en-US" altLang="zh-CN" sz="1200" i="1"/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2414" y="1823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i="1"/>
                  <a:t>P</a:t>
                </a:r>
                <a:r>
                  <a:rPr lang="en-US" altLang="zh-CN" sz="1200" i="1" baseline="-25000"/>
                  <a:t>1</a:t>
                </a:r>
                <a:endParaRPr lang="en-US" altLang="zh-CN" sz="1200" i="1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714797" y="5538210"/>
              <a:ext cx="2286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 = P</a:t>
              </a:r>
              <a:r>
                <a:rPr lang="en-US" baseline="-25000" smtClean="0"/>
                <a:t>1</a:t>
              </a:r>
              <a:r>
                <a:rPr lang="en-US" smtClean="0"/>
                <a:t> + P</a:t>
              </a:r>
              <a:r>
                <a:rPr lang="en-US" baseline="-25000" smtClean="0"/>
                <a:t>4</a:t>
              </a:r>
              <a:r>
                <a:rPr lang="en-US" smtClean="0"/>
                <a:t> - P</a:t>
              </a:r>
              <a:r>
                <a:rPr lang="en-US" baseline="-25000" smtClean="0"/>
                <a:t>2</a:t>
              </a:r>
              <a:r>
                <a:rPr lang="en-US" smtClean="0"/>
                <a:t> - P</a:t>
              </a:r>
              <a:r>
                <a:rPr lang="en-US" baseline="-25000" smtClean="0"/>
                <a:t>3</a:t>
              </a:r>
              <a:endParaRPr 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xmlns="" val="1584518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ÁP DỤNG ĐẶC TRƯNG HAAR-LIKE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B59-FAD8-424E-AF74-04A45B33B66E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5C02-6E2E-407D-884C-E9B89B7AD9E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2667000" y="1371600"/>
            <a:ext cx="2362200" cy="1663700"/>
            <a:chOff x="2928" y="1632"/>
            <a:chExt cx="1488" cy="1048"/>
          </a:xfrm>
        </p:grpSpPr>
        <p:graphicFrame>
          <p:nvGraphicFramePr>
            <p:cNvPr id="25" name="Object 21"/>
            <p:cNvGraphicFramePr>
              <a:graphicFrameLocks noChangeAspect="1"/>
            </p:cNvGraphicFramePr>
            <p:nvPr/>
          </p:nvGraphicFramePr>
          <p:xfrm>
            <a:off x="2928" y="1632"/>
            <a:ext cx="1488" cy="1048"/>
          </p:xfrm>
          <a:graphic>
            <a:graphicData uri="http://schemas.openxmlformats.org/presentationml/2006/ole">
              <p:oleObj spid="_x0000_s80915" name="Photo Editor Photo" r:id="rId3" imgW="3029373" imgH="2257740" progId="">
                <p:embed/>
              </p:oleObj>
            </a:graphicData>
          </a:graphic>
        </p:graphicFrame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490" y="1837"/>
              <a:ext cx="559" cy="536"/>
            </a:xfrm>
            <a:prstGeom prst="rect">
              <a:avLst/>
            </a:prstGeom>
            <a:noFill/>
            <a:ln w="1905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7" name="Group 25"/>
            <p:cNvGrpSpPr>
              <a:grpSpLocks/>
            </p:cNvGrpSpPr>
            <p:nvPr/>
          </p:nvGrpSpPr>
          <p:grpSpPr bwMode="auto">
            <a:xfrm flipV="1">
              <a:off x="3573" y="2009"/>
              <a:ext cx="384" cy="96"/>
              <a:chOff x="5088" y="1872"/>
              <a:chExt cx="384" cy="96"/>
            </a:xfrm>
          </p:grpSpPr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5088" y="1920"/>
                <a:ext cx="384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5088" y="1872"/>
                <a:ext cx="384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2" name="AutoShape 4"/>
          <p:cNvSpPr>
            <a:spLocks noChangeArrowheads="1"/>
          </p:cNvSpPr>
          <p:nvPr/>
        </p:nvSpPr>
        <p:spPr bwMode="gray">
          <a:xfrm rot="5400000">
            <a:off x="3616324" y="3082927"/>
            <a:ext cx="685801" cy="615950"/>
          </a:xfrm>
          <a:prstGeom prst="rightArrow">
            <a:avLst>
              <a:gd name="adj1" fmla="val 49380"/>
              <a:gd name="adj2" fmla="val 60486"/>
            </a:avLst>
          </a:prstGeom>
          <a:gradFill rotWithShape="1">
            <a:gsLst>
              <a:gs pos="0">
                <a:srgbClr val="595959"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600200" y="1905000"/>
            <a:ext cx="1958975" cy="461665"/>
            <a:chOff x="1600200" y="1905000"/>
            <a:chExt cx="1958975" cy="461665"/>
          </a:xfrm>
        </p:grpSpPr>
        <p:sp>
          <p:nvSpPr>
            <p:cNvPr id="33" name="TextBox 32"/>
            <p:cNvSpPr txBox="1"/>
            <p:nvPr/>
          </p:nvSpPr>
          <p:spPr>
            <a:xfrm>
              <a:off x="1600200" y="19050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x</a:t>
              </a:r>
              <a:endParaRPr lang="en-US" sz="2400"/>
            </a:p>
          </p:txBody>
        </p:sp>
        <p:cxnSp>
          <p:nvCxnSpPr>
            <p:cNvPr id="35" name="Straight Arrow Connector 34"/>
            <p:cNvCxnSpPr>
              <a:stCxn id="33" idx="3"/>
              <a:endCxn id="26" idx="1"/>
            </p:cNvCxnSpPr>
            <p:nvPr/>
          </p:nvCxnSpPr>
          <p:spPr>
            <a:xfrm flipV="1">
              <a:off x="1938754" y="2122488"/>
              <a:ext cx="1620421" cy="133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657600" y="38100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f</a:t>
            </a:r>
            <a:r>
              <a:rPr lang="en-US" sz="2400" baseline="-25000" smtClean="0"/>
              <a:t>j</a:t>
            </a:r>
            <a:r>
              <a:rPr lang="en-US" sz="2400" smtClean="0"/>
              <a:t>(x)</a:t>
            </a:r>
            <a:endParaRPr lang="en-US" sz="2400"/>
          </a:p>
        </p:txBody>
      </p:sp>
      <p:sp>
        <p:nvSpPr>
          <p:cNvPr id="37" name="Cloud 36"/>
          <p:cNvSpPr/>
          <p:nvPr/>
        </p:nvSpPr>
        <p:spPr>
          <a:xfrm>
            <a:off x="990600" y="3390902"/>
            <a:ext cx="2286000" cy="1104898"/>
          </a:xfrm>
          <a:prstGeom prst="clou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Đặc trưng Haar-like j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gray">
          <a:xfrm rot="5400000">
            <a:off x="3616323" y="4339251"/>
            <a:ext cx="685801" cy="615950"/>
          </a:xfrm>
          <a:prstGeom prst="rightArrow">
            <a:avLst>
              <a:gd name="adj1" fmla="val 49380"/>
              <a:gd name="adj2" fmla="val 60486"/>
            </a:avLst>
          </a:prstGeom>
          <a:gradFill rotWithShape="1">
            <a:gsLst>
              <a:gs pos="0">
                <a:srgbClr val="595959"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49" name="Group 54"/>
          <p:cNvGrpSpPr>
            <a:grpSpLocks/>
          </p:cNvGrpSpPr>
          <p:nvPr/>
        </p:nvGrpSpPr>
        <p:grpSpPr bwMode="auto">
          <a:xfrm>
            <a:off x="5259387" y="4953000"/>
            <a:ext cx="3579813" cy="1752600"/>
            <a:chOff x="3506724" y="1981200"/>
            <a:chExt cx="3579871" cy="1752600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0" name="Text Box 15"/>
                <p:cNvSpPr txBox="1">
                  <a:spLocks noChangeArrowheads="1"/>
                </p:cNvSpPr>
                <p:nvPr/>
              </p:nvSpPr>
              <p:spPr bwMode="gray">
                <a:xfrm>
                  <a:off x="3809942" y="2115665"/>
                  <a:ext cx="3276653" cy="161813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fontAlgn="auto">
                    <a:spcBef>
                      <a:spcPts val="30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ế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ế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𝑛𝑔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ượ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eqArr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i="1" smtClean="0">
                    <a:latin typeface="Cambria Math"/>
                  </a:endParaRPr>
                </a:p>
                <a:p>
                  <a:pPr marL="177800" indent="-177800" fontAlgn="auto">
                    <a:spcBef>
                      <a:spcPts val="300"/>
                    </a:spcBef>
                    <a:spcAft>
                      <a:spcPts val="0"/>
                    </a:spcAft>
                    <a:buFont typeface="Wingdings" pitchFamily="2" charset="2"/>
                    <a:buChar char="§"/>
                    <a:defRPr/>
                  </a:pP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𝜃</m:t>
                      </m:r>
                    </m:oMath>
                  </a14:m>
                  <a:r>
                    <a:rPr lang="en-US"/>
                    <a:t> là ngưỡng</a:t>
                  </a:r>
                  <a:endParaRPr lang="en-US" kern="0" smtClean="0">
                    <a:solidFill>
                      <a:sysClr val="windowText" lastClr="000000"/>
                    </a:solidFill>
                  </a:endParaRPr>
                </a:p>
                <a:p>
                  <a:pPr marL="177800" indent="-177800" fontAlgn="auto">
                    <a:spcBef>
                      <a:spcPts val="300"/>
                    </a:spcBef>
                    <a:spcAft>
                      <a:spcPts val="0"/>
                    </a:spcAft>
                    <a:buFont typeface="Wingdings" pitchFamily="2" charset="2"/>
                    <a:buChar char="§"/>
                    <a:defRPr/>
                  </a:pP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</m:oMath>
                  </a14:m>
                  <a:r>
                    <a:rPr lang="en-US"/>
                    <a:t/>
                  </a:r>
                  <a:r>
                    <a:rPr lang="en-US" smtClean="0"/>
                    <a:t>quyết </a:t>
                  </a:r>
                  <a:r>
                    <a:rPr lang="en-US"/>
                    <a:t>định dấu của bất phương trình</a:t>
                  </a:r>
                </a:p>
              </p:txBody>
            </p:sp>
          </mc:Choice>
          <mc:Fallback>
            <p:sp>
              <p:nvSpPr>
                <p:cNvPr id="5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809942" y="2115665"/>
                  <a:ext cx="3276653" cy="161813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04" b="-5283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1"/>
            <p:cNvGrpSpPr>
              <a:grpSpLocks/>
            </p:cNvGrpSpPr>
            <p:nvPr/>
          </p:nvGrpSpPr>
          <p:grpSpPr bwMode="auto">
            <a:xfrm>
              <a:off x="3506724" y="1981200"/>
              <a:ext cx="3579871" cy="1752600"/>
              <a:chOff x="3506724" y="1981200"/>
              <a:chExt cx="3579871" cy="1752600"/>
            </a:xfrm>
          </p:grpSpPr>
          <p:sp>
            <p:nvSpPr>
              <p:cNvPr id="52" name="AutoShape 12"/>
              <p:cNvSpPr>
                <a:spLocks noChangeArrowheads="1"/>
              </p:cNvSpPr>
              <p:nvPr/>
            </p:nvSpPr>
            <p:spPr bwMode="gray">
              <a:xfrm>
                <a:off x="3657539" y="1981200"/>
                <a:ext cx="3429056" cy="1752600"/>
              </a:xfrm>
              <a:prstGeom prst="roundRect">
                <a:avLst>
                  <a:gd name="adj" fmla="val 11505"/>
                </a:avLst>
              </a:prstGeom>
              <a:solidFill>
                <a:srgbClr val="4D4D4D">
                  <a:alpha val="5000"/>
                </a:srgbClr>
              </a:solidFill>
              <a:ln w="6350" algn="ctr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53" name="AutoShape 23"/>
              <p:cNvSpPr>
                <a:spLocks noChangeArrowheads="1"/>
              </p:cNvSpPr>
              <p:nvPr/>
            </p:nvSpPr>
            <p:spPr bwMode="gray">
              <a:xfrm rot="13500000">
                <a:off x="3506727" y="2652711"/>
                <a:ext cx="298450" cy="298455"/>
              </a:xfrm>
              <a:prstGeom prst="rtTriangle">
                <a:avLst/>
              </a:prstGeom>
              <a:solidFill>
                <a:srgbClr val="E6840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54" name="Group 48"/>
          <p:cNvGrpSpPr>
            <a:grpSpLocks/>
          </p:cNvGrpSpPr>
          <p:nvPr/>
        </p:nvGrpSpPr>
        <p:grpSpPr bwMode="auto">
          <a:xfrm>
            <a:off x="2819400" y="4953000"/>
            <a:ext cx="2295525" cy="1600200"/>
            <a:chOff x="1066800" y="1981200"/>
            <a:chExt cx="2295525" cy="1600200"/>
          </a:xfrm>
        </p:grpSpPr>
        <p:grpSp>
          <p:nvGrpSpPr>
            <p:cNvPr id="55" name="Group 9"/>
            <p:cNvGrpSpPr>
              <a:grpSpLocks/>
            </p:cNvGrpSpPr>
            <p:nvPr/>
          </p:nvGrpSpPr>
          <p:grpSpPr bwMode="auto">
            <a:xfrm>
              <a:off x="1066800" y="1981200"/>
              <a:ext cx="2295525" cy="1600200"/>
              <a:chOff x="471" y="187"/>
              <a:chExt cx="1161" cy="1539"/>
            </a:xfrm>
          </p:grpSpPr>
          <p:sp>
            <p:nvSpPr>
              <p:cNvPr id="57" name="Oval 10"/>
              <p:cNvSpPr>
                <a:spLocks noChangeArrowheads="1"/>
              </p:cNvSpPr>
              <p:nvPr/>
            </p:nvSpPr>
            <p:spPr bwMode="gray">
              <a:xfrm>
                <a:off x="471" y="1302"/>
                <a:ext cx="1159" cy="362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58" name="AutoShape 11"/>
              <p:cNvSpPr>
                <a:spLocks noChangeArrowheads="1"/>
              </p:cNvSpPr>
              <p:nvPr/>
            </p:nvSpPr>
            <p:spPr bwMode="gray">
              <a:xfrm>
                <a:off x="473" y="187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rgbClr val="E68402">
                      <a:gamma/>
                      <a:shade val="46275"/>
                      <a:invGamma/>
                    </a:srgbClr>
                  </a:gs>
                  <a:gs pos="50000">
                    <a:srgbClr val="E68402">
                      <a:alpha val="50000"/>
                    </a:srgbClr>
                  </a:gs>
                  <a:gs pos="100000">
                    <a:srgbClr val="E6840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56" name="Text Box 14"/>
            <p:cNvSpPr txBox="1">
              <a:spLocks noChangeArrowheads="1"/>
            </p:cNvSpPr>
            <p:nvPr/>
          </p:nvSpPr>
          <p:spPr bwMode="white">
            <a:xfrm>
              <a:off x="1149350" y="2590800"/>
              <a:ext cx="2128838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sz="2400" kern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charset="0"/>
                </a:rPr>
                <a:t>Bộ phân lớp yếu y</a:t>
              </a:r>
              <a:r>
                <a:rPr lang="en-US" sz="2400" kern="0" baseline="-25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charset="0"/>
                </a:rPr>
                <a:t>j</a:t>
              </a:r>
              <a:endParaRPr lang="en-US" sz="2400" kern="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13193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88B-ACF9-4045-AE60-0C0F18DD6BBA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EB8A-16E6-4A77-A908-9F4232E11C66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435"/>
          <p:cNvGrpSpPr>
            <a:grpSpLocks/>
          </p:cNvGrpSpPr>
          <p:nvPr/>
        </p:nvGrpSpPr>
        <p:grpSpPr bwMode="auto">
          <a:xfrm>
            <a:off x="7543800" y="2743200"/>
            <a:ext cx="755650" cy="758825"/>
            <a:chOff x="4010025" y="1277941"/>
            <a:chExt cx="755650" cy="758826"/>
          </a:xfrm>
        </p:grpSpPr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9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12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20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1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2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3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15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16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7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8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9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3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8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 smtClean="0">
                  <a:solidFill>
                    <a:srgbClr val="003366"/>
                  </a:solidFill>
                  <a:cs typeface="Tahoma" pitchFamily="34" charset="0"/>
                </a:rPr>
                <a:t>y</a:t>
              </a:r>
              <a:r>
                <a:rPr lang="en-US" sz="2000" kern="0" baseline="-25000" smtClean="0">
                  <a:solidFill>
                    <a:srgbClr val="003366"/>
                  </a:solidFill>
                  <a:cs typeface="Tahoma" pitchFamily="34" charset="0"/>
                </a:rPr>
                <a:t>4</a:t>
              </a:r>
              <a:endParaRPr lang="en-US" sz="2000" kern="0">
                <a:solidFill>
                  <a:srgbClr val="003366"/>
                </a:solidFill>
                <a:latin typeface="Arial" charset="0"/>
                <a:cs typeface="Tahoma" pitchFamily="34" charset="0"/>
              </a:endParaRPr>
            </a:p>
          </p:txBody>
        </p:sp>
      </p:grpSp>
      <p:grpSp>
        <p:nvGrpSpPr>
          <p:cNvPr id="24" name="Group 435"/>
          <p:cNvGrpSpPr>
            <a:grpSpLocks/>
          </p:cNvGrpSpPr>
          <p:nvPr/>
        </p:nvGrpSpPr>
        <p:grpSpPr bwMode="auto">
          <a:xfrm>
            <a:off x="6635750" y="3505200"/>
            <a:ext cx="755650" cy="758825"/>
            <a:chOff x="4010025" y="1277941"/>
            <a:chExt cx="755650" cy="758826"/>
          </a:xfrm>
        </p:grpSpPr>
        <p:grpSp>
          <p:nvGrpSpPr>
            <p:cNvPr id="25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7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30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32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38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9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0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1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33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34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5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6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7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31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26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 smtClean="0">
                  <a:solidFill>
                    <a:srgbClr val="003366"/>
                  </a:solidFill>
                  <a:cs typeface="Tahoma" pitchFamily="34" charset="0"/>
                </a:rPr>
                <a:t>y</a:t>
              </a:r>
              <a:r>
                <a:rPr lang="en-US" sz="2000" kern="0" baseline="-25000" smtClean="0">
                  <a:solidFill>
                    <a:srgbClr val="003366"/>
                  </a:solidFill>
                  <a:cs typeface="Tahoma" pitchFamily="34" charset="0"/>
                </a:rPr>
                <a:t>3</a:t>
              </a:r>
              <a:endParaRPr lang="en-US" sz="2000" kern="0">
                <a:solidFill>
                  <a:srgbClr val="003366"/>
                </a:solidFill>
                <a:latin typeface="Arial" charset="0"/>
                <a:cs typeface="Tahoma" pitchFamily="34" charset="0"/>
              </a:endParaRPr>
            </a:p>
          </p:txBody>
        </p:sp>
      </p:grpSp>
      <p:grpSp>
        <p:nvGrpSpPr>
          <p:cNvPr id="42" name="Group 435"/>
          <p:cNvGrpSpPr>
            <a:grpSpLocks/>
          </p:cNvGrpSpPr>
          <p:nvPr/>
        </p:nvGrpSpPr>
        <p:grpSpPr bwMode="auto">
          <a:xfrm>
            <a:off x="5721350" y="4267200"/>
            <a:ext cx="755650" cy="758825"/>
            <a:chOff x="4010025" y="1277941"/>
            <a:chExt cx="755650" cy="758826"/>
          </a:xfrm>
        </p:grpSpPr>
        <p:grpSp>
          <p:nvGrpSpPr>
            <p:cNvPr id="43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45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48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50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56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7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8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9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1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52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3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4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5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49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44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 smtClean="0">
                  <a:solidFill>
                    <a:srgbClr val="003366"/>
                  </a:solidFill>
                  <a:cs typeface="Tahoma" pitchFamily="34" charset="0"/>
                </a:rPr>
                <a:t>y</a:t>
              </a:r>
              <a:r>
                <a:rPr lang="en-US" sz="2000" kern="0" baseline="-25000" smtClean="0">
                  <a:solidFill>
                    <a:srgbClr val="003366"/>
                  </a:solidFill>
                  <a:cs typeface="Tahoma" pitchFamily="34" charset="0"/>
                </a:rPr>
                <a:t>2</a:t>
              </a:r>
              <a:endParaRPr lang="en-US" sz="2000" kern="0">
                <a:solidFill>
                  <a:srgbClr val="003366"/>
                </a:solidFill>
                <a:latin typeface="Arial" charset="0"/>
                <a:cs typeface="Tahoma" pitchFamily="34" charset="0"/>
              </a:endParaRPr>
            </a:p>
          </p:txBody>
        </p:sp>
      </p:grpSp>
      <p:grpSp>
        <p:nvGrpSpPr>
          <p:cNvPr id="60" name="Group 435"/>
          <p:cNvGrpSpPr>
            <a:grpSpLocks/>
          </p:cNvGrpSpPr>
          <p:nvPr/>
        </p:nvGrpSpPr>
        <p:grpSpPr bwMode="auto">
          <a:xfrm>
            <a:off x="4806950" y="5032375"/>
            <a:ext cx="755650" cy="758825"/>
            <a:chOff x="4010025" y="1277941"/>
            <a:chExt cx="755650" cy="758826"/>
          </a:xfrm>
        </p:grpSpPr>
        <p:grpSp>
          <p:nvGrpSpPr>
            <p:cNvPr id="61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63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66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74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5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6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7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69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70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1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2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3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67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62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 smtClean="0">
                  <a:solidFill>
                    <a:srgbClr val="003366"/>
                  </a:solidFill>
                  <a:cs typeface="Tahoma" pitchFamily="34" charset="0"/>
                </a:rPr>
                <a:t>y</a:t>
              </a:r>
              <a:r>
                <a:rPr lang="en-US" sz="2000" kern="0" baseline="-25000" smtClean="0">
                  <a:solidFill>
                    <a:srgbClr val="003366"/>
                  </a:solidFill>
                  <a:cs typeface="Tahoma" pitchFamily="34" charset="0"/>
                </a:rPr>
                <a:t>1</a:t>
              </a:r>
              <a:endParaRPr lang="en-US" sz="2000" kern="0" baseline="-25000">
                <a:solidFill>
                  <a:srgbClr val="003366"/>
                </a:solidFill>
                <a:cs typeface="Tahoma" pitchFamily="34" charset="0"/>
              </a:endParaRPr>
            </a:p>
          </p:txBody>
        </p:sp>
      </p:grpSp>
      <p:grpSp>
        <p:nvGrpSpPr>
          <p:cNvPr id="81" name="Group 435"/>
          <p:cNvGrpSpPr>
            <a:grpSpLocks noChangeAspect="1"/>
          </p:cNvGrpSpPr>
          <p:nvPr/>
        </p:nvGrpSpPr>
        <p:grpSpPr bwMode="auto">
          <a:xfrm>
            <a:off x="4732020" y="4876800"/>
            <a:ext cx="906780" cy="910590"/>
            <a:chOff x="4010025" y="1277941"/>
            <a:chExt cx="755650" cy="758826"/>
          </a:xfrm>
        </p:grpSpPr>
        <p:grpSp>
          <p:nvGrpSpPr>
            <p:cNvPr id="82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84" name="Picture 40" descr="light_shadow"/>
              <p:cNvPicPr>
                <a:picLocks noChangeAspect="1" noChangeArrowheads="1"/>
              </p:cNvPicPr>
              <p:nvPr/>
            </p:nvPicPr>
            <p:blipFill>
              <a:blip r:embed="rId4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5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87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89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95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6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7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8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90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91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2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3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4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88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83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3590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200" kern="0" smtClean="0">
                  <a:solidFill>
                    <a:srgbClr val="FF0000"/>
                  </a:solidFill>
                  <a:cs typeface="Tahoma" pitchFamily="34" charset="0"/>
                </a:rPr>
                <a:t>Y</a:t>
              </a:r>
              <a:r>
                <a:rPr lang="en-US" sz="2200" kern="0" baseline="-25000" smtClean="0">
                  <a:solidFill>
                    <a:srgbClr val="FF0000"/>
                  </a:solidFill>
                  <a:cs typeface="Tahoma" pitchFamily="34" charset="0"/>
                </a:rPr>
                <a:t>2</a:t>
              </a:r>
              <a:endParaRPr lang="en-US" sz="2200" kern="0" baseline="-25000">
                <a:solidFill>
                  <a:srgbClr val="FF0000"/>
                </a:solidFill>
                <a:cs typeface="Tahoma" pitchFamily="34" charset="0"/>
              </a:endParaRPr>
            </a:p>
          </p:txBody>
        </p:sp>
      </p:grpSp>
      <p:grpSp>
        <p:nvGrpSpPr>
          <p:cNvPr id="119" name="Group 435"/>
          <p:cNvGrpSpPr>
            <a:grpSpLocks noChangeAspect="1"/>
          </p:cNvGrpSpPr>
          <p:nvPr/>
        </p:nvGrpSpPr>
        <p:grpSpPr bwMode="auto">
          <a:xfrm>
            <a:off x="4630824" y="4727899"/>
            <a:ext cx="1088136" cy="1092708"/>
            <a:chOff x="4010025" y="1277941"/>
            <a:chExt cx="755650" cy="758826"/>
          </a:xfrm>
        </p:grpSpPr>
        <p:grpSp>
          <p:nvGrpSpPr>
            <p:cNvPr id="120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122" name="Picture 40" descr="light_shadow"/>
              <p:cNvPicPr>
                <a:picLocks noChangeAspect="1" noChangeArrowheads="1"/>
              </p:cNvPicPr>
              <p:nvPr/>
            </p:nvPicPr>
            <p:blipFill>
              <a:blip r:embed="rId4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125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127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33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4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5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6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128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129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0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1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2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26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121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320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kern="0" smtClean="0">
                  <a:solidFill>
                    <a:srgbClr val="FF0000"/>
                  </a:solidFill>
                  <a:cs typeface="Tahoma" pitchFamily="34" charset="0"/>
                </a:rPr>
                <a:t>Y</a:t>
              </a:r>
              <a:r>
                <a:rPr lang="en-US" sz="2400" kern="0" baseline="-25000" smtClean="0">
                  <a:solidFill>
                    <a:srgbClr val="FF0000"/>
                  </a:solidFill>
                  <a:cs typeface="Tahoma" pitchFamily="34" charset="0"/>
                </a:rPr>
                <a:t>3</a:t>
              </a:r>
              <a:endParaRPr lang="en-US" sz="2400" kern="0" baseline="-25000">
                <a:solidFill>
                  <a:srgbClr val="FF0000"/>
                </a:solidFill>
                <a:cs typeface="Tahoma" pitchFamily="34" charset="0"/>
              </a:endParaRPr>
            </a:p>
          </p:txBody>
        </p:sp>
      </p:grpSp>
      <p:grpSp>
        <p:nvGrpSpPr>
          <p:cNvPr id="137" name="Group 435"/>
          <p:cNvGrpSpPr>
            <a:grpSpLocks noChangeAspect="1"/>
          </p:cNvGrpSpPr>
          <p:nvPr/>
        </p:nvGrpSpPr>
        <p:grpSpPr bwMode="auto">
          <a:xfrm>
            <a:off x="4545882" y="4512765"/>
            <a:ext cx="1305763" cy="1311250"/>
            <a:chOff x="4010025" y="1277941"/>
            <a:chExt cx="755650" cy="758826"/>
          </a:xfrm>
        </p:grpSpPr>
        <p:grpSp>
          <p:nvGrpSpPr>
            <p:cNvPr id="138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140" name="Picture 40" descr="light_shadow"/>
              <p:cNvPicPr>
                <a:picLocks noChangeAspect="1" noChangeArrowheads="1"/>
              </p:cNvPicPr>
              <p:nvPr/>
            </p:nvPicPr>
            <p:blipFill>
              <a:blip r:embed="rId4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143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145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51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52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53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54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146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147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48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49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50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44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139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341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600" kern="0" smtClean="0">
                  <a:solidFill>
                    <a:srgbClr val="FF0000"/>
                  </a:solidFill>
                  <a:cs typeface="Tahoma" pitchFamily="34" charset="0"/>
                </a:rPr>
                <a:t>Y</a:t>
              </a:r>
              <a:r>
                <a:rPr lang="en-US" sz="2600" kern="0" baseline="-25000" smtClean="0">
                  <a:solidFill>
                    <a:srgbClr val="FF0000"/>
                  </a:solidFill>
                  <a:cs typeface="Tahoma" pitchFamily="34" charset="0"/>
                </a:rPr>
                <a:t>4</a:t>
              </a:r>
              <a:endParaRPr lang="en-US" sz="2600" kern="0" baseline="-25000">
                <a:solidFill>
                  <a:srgbClr val="FF0000"/>
                </a:solidFill>
                <a:cs typeface="Tahoma" pitchFamily="34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800584" y="509449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70C0"/>
                </a:solidFill>
              </a:rPr>
              <a:t>BOOSTING</a:t>
            </a:r>
            <a:endParaRPr lang="en-US" i="1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429000" y="3745468"/>
            <a:ext cx="284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CÁC BỘ PHÂN LỚP YẾU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970545" y="5845331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BỘ PHÂN LỚP MẠNH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50833" y="1260957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70C0"/>
                </a:solidFill>
              </a:rPr>
              <a:t>MỖI MẪU ĐƯỢC GÁN MỘT TRỌNG SỐ</a:t>
            </a:r>
            <a:endParaRPr lang="en-US" i="1">
              <a:solidFill>
                <a:srgbClr val="0070C0"/>
              </a:solidFill>
            </a:endParaRPr>
          </a:p>
        </p:txBody>
      </p:sp>
      <p:sp>
        <p:nvSpPr>
          <p:cNvPr id="160" name="Cloud 159"/>
          <p:cNvSpPr/>
          <p:nvPr/>
        </p:nvSpPr>
        <p:spPr>
          <a:xfrm>
            <a:off x="2800584" y="2147917"/>
            <a:ext cx="2286000" cy="137160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ADABOOST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1878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-0.10034 0.11134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555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-0.20034 0.2224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17" y="1111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29965 0.33357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83" y="1666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/>
      <p:bldP spid="156" grpId="1"/>
      <p:bldP spid="157" grpId="0"/>
      <p:bldP spid="1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B59-FAD8-424E-AF74-04A45B33B66E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5C02-6E2E-407D-884C-E9B89B7AD9E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4" name="Picture 6" descr="AdaBoostDemo1all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7" descr="AdaBoostDemo1plain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 descr="AdaBoostDemo1withfuncN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9" descr="AdaBoostDemo2allN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0" descr="AdaBoostDemo2withfuncN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1" descr="AdaBoostDemo2plainNe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 descr="AdaBoostDemo3allNe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3" descr="AdaBoostDemo3Fina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4" descr="AdaBoostDemo3plainNe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5" descr="AdaBoostDemo3withfuncNew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Rectangle 44"/>
              <p:cNvSpPr/>
              <p:nvPr/>
            </p:nvSpPr>
            <p:spPr>
              <a:xfrm>
                <a:off x="152400" y="506841"/>
                <a:ext cx="5181600" cy="5589159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Font typeface="+mj-lt"/>
                  <a:buAutoNum type="arabicPeriod"/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 smtClean="0">
                    <a:solidFill>
                      <a:srgbClr val="0070C0"/>
                    </a:solidFill>
                    <a:latin typeface="Courier New"/>
                    <a:ea typeface="Times New Roman"/>
                    <a:cs typeface="Times New Roman"/>
                  </a:rPr>
                  <a:t>Khởi tạo hệ số trọng cho mỗi mẫu huấn luyện: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=1/</m:t>
                    </m:r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𝑁</m:t>
                    </m:r>
                  </m:oMath>
                </a14:m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 với n = 1, 2, …, N.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Font typeface="+mj-lt"/>
                  <a:buAutoNum type="arabicPeriod"/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>
                    <a:solidFill>
                      <a:srgbClr val="0070C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For m = 1, …, M:</a:t>
                </a:r>
                <a:endParaRPr lang="en-US" sz="1600">
                  <a:effectLst/>
                  <a:latin typeface="Courier New"/>
                  <a:ea typeface="Times New Roman"/>
                  <a:cs typeface="Times New Roman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>
                    <a:solidFill>
                      <a:srgbClr val="E36C0A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(a) Xây dựng bộ phân lớp yếu y</a:t>
                </a:r>
                <a:r>
                  <a:rPr lang="en-US" sz="1600" baseline="-25000">
                    <a:solidFill>
                      <a:srgbClr val="E36C0A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m</a:t>
                </a:r>
                <a:r>
                  <a:rPr lang="en-US" sz="1600">
                    <a:solidFill>
                      <a:srgbClr val="E36C0A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:</a:t>
                </a:r>
                <a:endParaRPr lang="en-US" sz="1600">
                  <a:effectLst/>
                  <a:latin typeface="Courier New"/>
                  <a:ea typeface="Times New Roman"/>
                  <a:cs typeface="Times New Roman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+ 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Với mỗi đặc trưng j, xây dựng một bộ </a:t>
                </a: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  phân 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lớp y</a:t>
                </a:r>
                <a:r>
                  <a:rPr lang="en-US" sz="1600" baseline="-25000">
                    <a:effectLst/>
                    <a:latin typeface="Courier New"/>
                    <a:ea typeface="Times New Roman"/>
                    <a:cs typeface="Times New Roman"/>
                  </a:rPr>
                  <a:t>j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 với độ lỗi: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  <m:r>
                          <a:rPr lang="en-US" sz="1600" b="0" i="1" smtClean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𝐼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)≠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/>
                </a: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(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1.0)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với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𝐼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≠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=1</m:t>
                    </m:r>
                  </m:oMath>
                </a14:m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 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≠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 và = 0 nếu ngược lại.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+ 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Chọn bộ phân lớp y</a:t>
                </a:r>
                <a:r>
                  <a:rPr lang="en-US" sz="1600" baseline="-25000">
                    <a:effectLst/>
                    <a:latin typeface="Courier New"/>
                    <a:ea typeface="Times New Roman"/>
                    <a:cs typeface="Times New Roman"/>
                  </a:rPr>
                  <a:t>j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 với độ lỗi nhỏ nhất ta được y</a:t>
                </a:r>
                <a:r>
                  <a:rPr lang="en-US" sz="1600" baseline="-25000">
                    <a:effectLst/>
                    <a:latin typeface="Courier New"/>
                    <a:ea typeface="Times New Roman"/>
                    <a:cs typeface="Times New Roman"/>
                  </a:rPr>
                  <a:t>m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.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>
                    <a:solidFill>
                      <a:srgbClr val="E36C0A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(b) Cập nhật trọng số:</a:t>
                </a:r>
                <a:endParaRPr lang="en-US" sz="1600">
                  <a:effectLst/>
                  <a:latin typeface="Courier New"/>
                  <a:ea typeface="Times New Roman"/>
                  <a:cs typeface="Times New Roman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+ 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Tính: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𝜖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𝐼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)≠</m:t>
                            </m:r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/>
                </a: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(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1.1)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và: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𝑙𝑛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/>
                </a: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(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1.2)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+ 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Cập nhật trọng số: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+1)</m:t>
                        </m:r>
                      </m:sup>
                    </m:sSubSup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sup>
                    </m:sSubSup>
                    <m:r>
                      <m:rPr>
                        <m:sty m:val="p"/>
                      </m:rPr>
                      <a:rPr lang="en-US" sz="1600">
                        <a:effectLst/>
                        <a:latin typeface="Cambria Math"/>
                        <a:ea typeface="Times New Roman"/>
                        <a:cs typeface="Times New Roman"/>
                      </a:rPr>
                      <m:t>exp</m:t>
                    </m:r>
                    <m:r>
                      <a:rPr lang="en-US" sz="1600">
                        <a:effectLst/>
                        <a:latin typeface="Cambria Math"/>
                        <a:ea typeface="Times New Roman"/>
                        <a:cs typeface="Times New Roman"/>
                      </a:rPr>
                      <m:t>⁡</m:t>
                    </m:r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{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𝐼</m:t>
                    </m:r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)≠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)}</m:t>
                    </m:r>
                  </m:oMath>
                </a14:m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/>
                </a: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(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1.3)	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Font typeface="+mj-lt"/>
                  <a:buAutoNum type="arabicPeriod" startAt="3"/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>
                    <a:solidFill>
                      <a:srgbClr val="0070C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Bộ phân lớp mạnh cuối cùng:</a:t>
                </a:r>
                <a:endParaRPr lang="en-US" sz="1600">
                  <a:effectLst/>
                  <a:latin typeface="Courier New"/>
                  <a:ea typeface="Times New Roman"/>
                  <a:cs typeface="Times New Roman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𝑠𝑖𝑔𝑛</m:t>
                    </m:r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[</m:t>
                    </m:r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)]</m:t>
                        </m:r>
                      </m:e>
                    </m:nary>
                  </m:oMath>
                </a14:m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/>
                </a: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(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1.4)</a:t>
                </a:r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06841"/>
                <a:ext cx="5181600" cy="5589159"/>
              </a:xfrm>
              <a:prstGeom prst="rect">
                <a:avLst/>
              </a:prstGeom>
              <a:blipFill rotWithShape="1">
                <a:blip r:embed="rId12"/>
                <a:stretch>
                  <a:fillRect r="-684" b="-7521"/>
                </a:stretch>
              </a:blipFill>
              <a:ln w="28575">
                <a:solidFill>
                  <a:schemeClr val="accent6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Rectangle 50"/>
              <p:cNvSpPr/>
              <p:nvPr/>
            </p:nvSpPr>
            <p:spPr>
              <a:xfrm>
                <a:off x="5486400" y="649069"/>
                <a:ext cx="3657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mtClean="0">
                    <a:solidFill>
                      <a:schemeClr val="accent1">
                        <a:lumMod val="50000"/>
                      </a:schemeClr>
                    </a:solidFill>
                  </a:rPr>
                  <a:t>Cho tập ảnh huấn luyện (x</a:t>
                </a:r>
                <a:r>
                  <a:rPr lang="en-US" baseline="-2500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, t</a:t>
                </a:r>
                <a:r>
                  <a:rPr lang="en-US" baseline="-2500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), …, (x</a:t>
                </a:r>
                <a:r>
                  <a:rPr lang="en-US" baseline="-25000">
                    <a:solidFill>
                      <a:schemeClr val="accent1">
                        <a:lumMod val="50000"/>
                      </a:schemeClr>
                    </a:solidFill>
                  </a:rPr>
                  <a:t>n</a:t>
                </a:r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, t</a:t>
                </a:r>
                <a:r>
                  <a:rPr lang="en-US" baseline="-25000">
                    <a:solidFill>
                      <a:schemeClr val="accent1">
                        <a:lumMod val="50000"/>
                      </a:schemeClr>
                    </a:solidFill>
                  </a:rPr>
                  <a:t>n</a:t>
                </a:r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) với t</a:t>
                </a:r>
                <a:r>
                  <a:rPr lang="en-US" baseline="-25000">
                    <a:solidFill>
                      <a:schemeClr val="accent1">
                        <a:lumMod val="50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 {-1, 1}</a:t>
                </a:r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49069"/>
                <a:ext cx="3657600" cy="646331"/>
              </a:xfrm>
              <a:prstGeom prst="rect">
                <a:avLst/>
              </a:prstGeom>
              <a:blipFill rotWithShape="1">
                <a:blip r:embed="rId13"/>
                <a:stretch>
                  <a:fillRect l="-1333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>
            <a:spLocks/>
          </p:cNvSpPr>
          <p:nvPr/>
        </p:nvSpPr>
        <p:spPr bwMode="auto">
          <a:xfrm>
            <a:off x="152400" y="533400"/>
            <a:ext cx="5181600" cy="559233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53"/>
          <p:cNvSpPr>
            <a:spLocks/>
          </p:cNvSpPr>
          <p:nvPr/>
        </p:nvSpPr>
        <p:spPr bwMode="auto">
          <a:xfrm>
            <a:off x="152400" y="1295400"/>
            <a:ext cx="5181600" cy="2057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54"/>
          <p:cNvSpPr>
            <a:spLocks/>
          </p:cNvSpPr>
          <p:nvPr/>
        </p:nvSpPr>
        <p:spPr bwMode="auto">
          <a:xfrm>
            <a:off x="145869" y="3352800"/>
            <a:ext cx="5181600" cy="215958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5"/>
          <p:cNvSpPr>
            <a:spLocks/>
          </p:cNvSpPr>
          <p:nvPr/>
        </p:nvSpPr>
        <p:spPr bwMode="auto">
          <a:xfrm>
            <a:off x="178526" y="5512380"/>
            <a:ext cx="5181600" cy="58362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662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4" grpId="2" animBg="1"/>
      <p:bldP spid="54" grpId="3" animBg="1"/>
      <p:bldP spid="54" grpId="4" animBg="1"/>
      <p:bldP spid="54" grpId="5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6" grpId="0" animBg="1"/>
      <p:bldP spid="5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CHỨNG MINH THUẬT TOÁN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smtClean="0"/>
                  <a:t>Friedman (2000) đã đưa ra một cách hiểu rất đơn giản về thuật toán Adaboost.</a:t>
                </a:r>
              </a:p>
              <a:p>
                <a:r>
                  <a:rPr lang="en-US" sz="2400" smtClean="0"/>
                  <a:t>Hàm lỗi mũ: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𝐸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  <m:r>
                            <a:rPr lang="en-US" sz="2400" i="1">
                              <a:latin typeface="Cambria Math"/>
                            </a:rPr>
                            <m:t>{−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∈{−1,1}</m:t>
                    </m:r>
                  </m:oMath>
                </a14:m>
                <a:endParaRPr lang="en-US" sz="24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𝑙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smtClean="0"/>
                  <a:t/>
                </a:r>
                <a:r>
                  <a:rPr lang="en-US" sz="2400"/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)∈{−1,1}</m:t>
                    </m:r>
                  </m:oMath>
                </a14:m>
                <a:endParaRPr lang="en-US" sz="2400"/>
              </a:p>
              <a:p>
                <a:endParaRPr lang="en-US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B59-FAD8-424E-AF74-04A45B33B66E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5C02-6E2E-407D-884C-E9B89B7AD9E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57200" y="4914900"/>
            <a:ext cx="6837173" cy="1485900"/>
            <a:chOff x="457200" y="4914900"/>
            <a:chExt cx="6837173" cy="1485900"/>
          </a:xfrm>
        </p:grpSpPr>
        <p:pic>
          <p:nvPicPr>
            <p:cNvPr id="7" name="Picture 2" descr="C:\Users\KienTran\Desktop\Arrow Hitting the Bull's-eye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914900"/>
              <a:ext cx="1485900" cy="148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752600" y="5407781"/>
                  <a:ext cx="5541773" cy="5002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smtClean="0">
                      <a:solidFill>
                        <a:srgbClr val="FF0000"/>
                      </a:solidFill>
                    </a:rPr>
                    <a:t>Minimize E theo các biến: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𝒍</m:t>
                          </m:r>
                        </m:sub>
                      </m:sSub>
                    </m:oMath>
                  </a14:m>
                  <a:r>
                    <a:rPr lang="en-US" sz="2400" b="1">
                      <a:solidFill>
                        <a:srgbClr val="FF0000"/>
                      </a:solidFill>
                    </a:rPr>
                    <a:t/>
                  </a:r>
                  <a:r>
                    <a:rPr lang="en-US" sz="2400" b="1" smtClean="0">
                      <a:solidFill>
                        <a:srgbClr val="FF0000"/>
                      </a:solidFill>
                    </a:rPr>
                    <a:t>và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US" sz="2400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5407781"/>
                  <a:ext cx="5541773" cy="5002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60" t="-9756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4219691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289B-FCB5-4898-8A75-5DA26927DC82}" type="datetime1">
              <a:rPr lang="en-US" smtClean="0"/>
              <a:pPr/>
              <a:t>11/24/2010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2279-1626-401E-99C2-F47751925B1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80897" y="4365240"/>
            <a:ext cx="1152703" cy="1157546"/>
            <a:chOff x="4010026" y="1277941"/>
            <a:chExt cx="755650" cy="758826"/>
          </a:xfrm>
        </p:grpSpPr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12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15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75" y="2104"/>
                <a:ext cx="466" cy="115"/>
                <a:chOff x="2532" y="1080"/>
                <a:chExt cx="883" cy="236"/>
              </a:xfrm>
            </p:grpSpPr>
            <p:grpSp>
              <p:nvGrpSpPr>
                <p:cNvPr id="17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23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2" y="2296"/>
                    <a:ext cx="221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4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98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5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1" y="2325"/>
                    <a:ext cx="221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6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4" y="2351"/>
                    <a:ext cx="221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18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4" y="1131"/>
                  <a:ext cx="741" cy="185"/>
                  <a:chOff x="1577" y="2581"/>
                  <a:chExt cx="1118" cy="277"/>
                </a:xfrm>
              </p:grpSpPr>
              <p:sp>
                <p:nvSpPr>
                  <p:cNvPr id="19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8" y="2289"/>
                    <a:ext cx="221" cy="82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0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90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1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5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2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2" y="2344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6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" name="Text Box 55"/>
                <p:cNvSpPr txBox="1">
                  <a:spLocks noChangeArrowheads="1"/>
                </p:cNvSpPr>
                <p:nvPr/>
              </p:nvSpPr>
              <p:spPr bwMode="gray">
                <a:xfrm>
                  <a:off x="4010026" y="1406529"/>
                  <a:ext cx="755650" cy="46405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000" i="1" smtClean="0">
                    <a:solidFill>
                      <a:srgbClr val="FF0000"/>
                    </a:solidFill>
                    <a:latin typeface="Cambria Math"/>
                  </a:endParaRP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000" kern="0">
                    <a:solidFill>
                      <a:srgbClr val="FF0000"/>
                    </a:solidFill>
                    <a:latin typeface="Arial" charset="0"/>
                    <a:cs typeface="Tahoma" pitchFamily="34" charset="0"/>
                  </a:endParaRPr>
                </a:p>
              </p:txBody>
            </p:sp>
          </mc:Choice>
          <mc:Fallback>
            <p:sp>
              <p:nvSpPr>
                <p:cNvPr id="11" name="Text 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010026" y="1406529"/>
                  <a:ext cx="755650" cy="46405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5172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980897" y="2819400"/>
            <a:ext cx="1152703" cy="1157546"/>
            <a:chOff x="4010026" y="1277941"/>
            <a:chExt cx="755650" cy="758826"/>
          </a:xfrm>
        </p:grpSpPr>
        <p:grpSp>
          <p:nvGrpSpPr>
            <p:cNvPr id="28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30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33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75" y="2104"/>
                <a:ext cx="466" cy="115"/>
                <a:chOff x="2532" y="1080"/>
                <a:chExt cx="883" cy="236"/>
              </a:xfrm>
            </p:grpSpPr>
            <p:grpSp>
              <p:nvGrpSpPr>
                <p:cNvPr id="35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41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2" y="2296"/>
                    <a:ext cx="221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2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98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3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1" y="2325"/>
                    <a:ext cx="221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4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4" y="2351"/>
                    <a:ext cx="221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36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4" y="1131"/>
                  <a:ext cx="741" cy="185"/>
                  <a:chOff x="1577" y="2581"/>
                  <a:chExt cx="1118" cy="277"/>
                </a:xfrm>
              </p:grpSpPr>
              <p:sp>
                <p:nvSpPr>
                  <p:cNvPr id="37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8" y="2289"/>
                    <a:ext cx="221" cy="82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8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90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9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5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0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2" y="2344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34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9" name="Text Box 55"/>
                <p:cNvSpPr txBox="1">
                  <a:spLocks noChangeArrowheads="1"/>
                </p:cNvSpPr>
                <p:nvPr/>
              </p:nvSpPr>
              <p:spPr bwMode="gray">
                <a:xfrm>
                  <a:off x="4010026" y="1406529"/>
                  <a:ext cx="755650" cy="46405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000" i="1" smtClean="0">
                    <a:latin typeface="Cambria Math"/>
                  </a:endParaRP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000" kern="0">
                    <a:solidFill>
                      <a:srgbClr val="003366"/>
                    </a:solidFill>
                    <a:latin typeface="Arial" charset="0"/>
                    <a:cs typeface="Tahoma" pitchFamily="34" charset="0"/>
                  </a:endParaRPr>
                </a:p>
              </p:txBody>
            </p:sp>
          </mc:Choice>
          <mc:Fallback>
            <p:sp>
              <p:nvSpPr>
                <p:cNvPr id="29" name="Text 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010026" y="1406529"/>
                  <a:ext cx="755650" cy="46405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29" b="-5172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980897" y="533400"/>
            <a:ext cx="1152703" cy="1157546"/>
            <a:chOff x="4010026" y="1277941"/>
            <a:chExt cx="755650" cy="758826"/>
          </a:xfrm>
        </p:grpSpPr>
        <p:grpSp>
          <p:nvGrpSpPr>
            <p:cNvPr id="46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48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51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75" y="2104"/>
                <a:ext cx="466" cy="115"/>
                <a:chOff x="2532" y="1080"/>
                <a:chExt cx="883" cy="236"/>
              </a:xfrm>
            </p:grpSpPr>
            <p:grpSp>
              <p:nvGrpSpPr>
                <p:cNvPr id="53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59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2" y="2296"/>
                    <a:ext cx="221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60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98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61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1" y="2325"/>
                    <a:ext cx="221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62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4" y="2351"/>
                    <a:ext cx="221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4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4" y="1131"/>
                  <a:ext cx="741" cy="185"/>
                  <a:chOff x="1577" y="2581"/>
                  <a:chExt cx="1118" cy="277"/>
                </a:xfrm>
              </p:grpSpPr>
              <p:sp>
                <p:nvSpPr>
                  <p:cNvPr id="55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8" y="2289"/>
                    <a:ext cx="221" cy="82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6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90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7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5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8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2" y="2344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52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7" name="Text Box 55"/>
                <p:cNvSpPr txBox="1">
                  <a:spLocks noChangeArrowheads="1"/>
                </p:cNvSpPr>
                <p:nvPr/>
              </p:nvSpPr>
              <p:spPr bwMode="gray">
                <a:xfrm>
                  <a:off x="4010026" y="1406529"/>
                  <a:ext cx="755650" cy="46405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i="1" smtClean="0">
                    <a:latin typeface="Cambria Math"/>
                  </a:endParaRP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000" kern="0">
                    <a:solidFill>
                      <a:srgbClr val="003366"/>
                    </a:solidFill>
                    <a:latin typeface="Arial" charset="0"/>
                    <a:cs typeface="Tahoma" pitchFamily="34" charset="0"/>
                  </a:endParaRPr>
                </a:p>
              </p:txBody>
            </p:sp>
          </mc:Choice>
          <mc:Fallback>
            <p:sp>
              <p:nvSpPr>
                <p:cNvPr id="47" name="Text 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010026" y="1406529"/>
                  <a:ext cx="755650" cy="46405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5172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1104037" y="152400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/>
              <a:t>…</a:t>
            </a:r>
            <a:endParaRPr lang="en-US" sz="5400" b="1"/>
          </a:p>
        </p:txBody>
      </p:sp>
      <p:sp>
        <p:nvSpPr>
          <p:cNvPr id="63" name="Rounded Rectangle 62"/>
          <p:cNvSpPr/>
          <p:nvPr/>
        </p:nvSpPr>
        <p:spPr>
          <a:xfrm>
            <a:off x="904697" y="304800"/>
            <a:ext cx="1381303" cy="3886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23" name="Picture 3" descr="E:\Icon\IconNMCNPM\Sign 0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3773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1925" name="Cloud 81924"/>
          <p:cNvSpPr/>
          <p:nvPr/>
        </p:nvSpPr>
        <p:spPr>
          <a:xfrm>
            <a:off x="3581400" y="1985665"/>
            <a:ext cx="3124200" cy="1041219"/>
          </a:xfrm>
          <a:prstGeom prst="cloud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SEQUENTIAL MINIMIZATION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1927" name="Group 81926"/>
          <p:cNvGrpSpPr/>
          <p:nvPr/>
        </p:nvGrpSpPr>
        <p:grpSpPr>
          <a:xfrm>
            <a:off x="2743200" y="3962400"/>
            <a:ext cx="6094651" cy="1854097"/>
            <a:chOff x="2743200" y="3962400"/>
            <a:chExt cx="6094651" cy="185409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1924" name="Rectangle 81923"/>
                <p:cNvSpPr/>
                <p:nvPr/>
              </p:nvSpPr>
              <p:spPr>
                <a:xfrm>
                  <a:off x="2743200" y="3962400"/>
                  <a:ext cx="5410200" cy="18540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indent="360045" algn="just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Times New Roman"/>
                        </a:rPr>
                        <m:t>𝐸</m:t>
                      </m:r>
                      <m:r>
                        <a:rPr lang="en-US" i="1">
                          <a:latin typeface="Cambria Math"/>
                          <a:ea typeface="Times New Roman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𝑛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/>
                                  <a:ea typeface="Times New Roman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ctrlP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)}</m:t>
                          </m:r>
                        </m:e>
                      </m:nary>
                      <m:r>
                        <a:rPr lang="en-US" i="1"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𝑛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}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/>
                              <a:ea typeface="Times New Roman"/>
                            </a:rPr>
                            <m:t>exp</m:t>
                          </m:r>
                          <m:r>
                            <a:rPr lang="en-US">
                              <a:effectLst/>
                              <a:latin typeface="Cambria Math"/>
                              <a:ea typeface="Times New Roman"/>
                            </a:rPr>
                            <m:t>⁡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{−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)}</m:t>
                          </m:r>
                        </m:e>
                      </m:nary>
                      <m:r>
                        <a:rPr lang="en-US" i="1"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𝑛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)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/>
                              <a:ea typeface="Times New Roman"/>
                            </a:rPr>
                            <m:t>exp</m:t>
                          </m:r>
                          <m:r>
                            <a:rPr lang="en-US">
                              <a:effectLst/>
                              <a:latin typeface="Cambria Math"/>
                              <a:ea typeface="Times New Roman"/>
                            </a:rPr>
                            <m:t>⁡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{−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)}</m:t>
                          </m:r>
                        </m:e>
                      </m:nary>
                    </m:oMath>
                  </a14:m>
                  <a:r>
                    <a:rPr lang="en-US">
                      <a:effectLst/>
                      <a:latin typeface="Times New Roman"/>
                      <a:ea typeface="Times New Roman"/>
                    </a:rPr>
                    <a:t/>
                  </a:r>
                </a:p>
              </p:txBody>
            </p:sp>
          </mc:Choice>
          <mc:Fallback>
            <p:sp>
              <p:nvSpPr>
                <p:cNvPr id="81924" name="Rectangle 819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3962400"/>
                  <a:ext cx="5410200" cy="185409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194" t="-12829" b="-305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926" name="TextBox 81925"/>
            <p:cNvSpPr txBox="1"/>
            <p:nvPr/>
          </p:nvSpPr>
          <p:spPr>
            <a:xfrm>
              <a:off x="8178696" y="473067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(1.5)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51461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3" grpId="0" animBg="1"/>
    </p:bldLst>
  </p:timing>
</p:sld>
</file>

<file path=ppt/theme/theme1.xml><?xml version="1.0" encoding="utf-8"?>
<a:theme xmlns:a="http://schemas.openxmlformats.org/drawingml/2006/main" name="Presentation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782</TotalTime>
  <Words>621</Words>
  <Application>Microsoft Office PowerPoint</Application>
  <PresentationFormat>On-screen Show (4:3)</PresentationFormat>
  <Paragraphs>203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Presentation</vt:lpstr>
      <vt:lpstr>Photo Editor Photo</vt:lpstr>
      <vt:lpstr>Equation</vt:lpstr>
      <vt:lpstr>PHÁT HIỆN KHUÔN MẶT</vt:lpstr>
      <vt:lpstr>NỘI DUNG</vt:lpstr>
      <vt:lpstr>Slide 3</vt:lpstr>
      <vt:lpstr>Slide 4</vt:lpstr>
      <vt:lpstr>ÁP DỤNG ĐẶC TRƯNG HAAR-LIKE</vt:lpstr>
      <vt:lpstr>Slide 6</vt:lpstr>
      <vt:lpstr>Slide 7</vt:lpstr>
      <vt:lpstr>CHỨNG MINH THUẬT TOÁN</vt:lpstr>
      <vt:lpstr>Slide 9</vt:lpstr>
      <vt:lpstr>Slide 10</vt:lpstr>
      <vt:lpstr>CASCADE OF CLASSIFIER</vt:lpstr>
      <vt:lpstr>NỘI DUNG</vt:lpstr>
      <vt:lpstr>CÀI ĐẶT</vt:lpstr>
      <vt:lpstr>CÀI ĐẶT</vt:lpstr>
      <vt:lpstr>CÀI ĐẶT</vt:lpstr>
      <vt:lpstr>CÀI ĐẶT</vt:lpstr>
      <vt:lpstr>CÀI ĐẶT</vt:lpstr>
      <vt:lpstr>CÀI ĐẶT</vt:lpstr>
      <vt:lpstr>NỘI DUNG</vt:lpstr>
      <vt:lpstr>THÍ NGHIỆM</vt:lpstr>
      <vt:lpstr>THÍ NGHIỆM</vt:lpstr>
      <vt:lpstr>THÍ NGHIỆM</vt:lpstr>
      <vt:lpstr>NỘI DUNG</vt:lpstr>
      <vt:lpstr>KẾT LUẬN</vt:lpstr>
      <vt:lpstr>KẾT LUẬN</vt:lpstr>
      <vt:lpstr>KẾT LUẬN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KienTran</dc:creator>
  <cp:lastModifiedBy>HotGa</cp:lastModifiedBy>
  <cp:revision>63</cp:revision>
  <dcterms:created xsi:type="dcterms:W3CDTF">2010-11-13T14:34:52Z</dcterms:created>
  <dcterms:modified xsi:type="dcterms:W3CDTF">2010-11-23T17:21:48Z</dcterms:modified>
</cp:coreProperties>
</file>