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9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F00"/>
    <a:srgbClr val="FFFFFF"/>
    <a:srgbClr val="6FB9D7"/>
    <a:srgbClr val="808080"/>
    <a:srgbClr val="969696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3839F-C18B-428D-95BB-3F7E1C1A4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0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108454E-FADF-4073-8616-13D42EE47D34}" type="datetime1">
              <a:rPr lang="en-US" smtClean="0"/>
              <a:t>11/20/2010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7F00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119F64-F2EA-4C09-8CAA-AB44BB91A13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295C17-4BA7-492F-B364-9500AE223D87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E3A31-6A49-47A7-AAEE-19ADAB7276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2C135E-49CC-46AC-90E8-F2FBAE3800A5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FE147-96CD-4821-AEE0-9A08ABD9EA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88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6D8F90F-FB3F-47E4-A82D-F863DCBEBDAC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7BCB2BAD-2C6C-44BF-AA8E-5BFBEBE7F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31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4289B-FCB5-4898-8A75-5DA26927DC82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02279-1626-401E-99C2-F47751925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58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3A699-0A88-49AF-87D0-FC7CFEF7FE0E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9CD6D-A8A8-49E5-A4B8-BD1CE537B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23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0FF7CC-B5EC-47B4-A13B-8F289D043014}" type="datetime1">
              <a:rPr lang="en-US" smtClean="0"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D965-F429-45FF-89A6-630C97EB07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69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91428-8814-4F9A-B73D-8319F3CC9416}" type="datetime1">
              <a:rPr lang="en-US" smtClean="0"/>
              <a:t>11/20/2010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44C79-BCDD-4E9A-A784-A6F4A3C7F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76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62488B-ACF9-4045-AE60-0C0F18DD6BBA}" type="datetime1">
              <a:rPr lang="en-US" smtClean="0"/>
              <a:t>11/20/2010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EB8A-16E6-4A77-A908-9F4232E11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84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B5C02-6E2E-407D-884C-E9B89B7AD9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7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FE793-2571-4C29-A7AC-C527B08E8833}" type="datetime1">
              <a:rPr lang="en-US" smtClean="0"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7FEBA-B5AD-4EF3-9AAC-E229CB605B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09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A9C94-E420-412B-A4DE-A2872709D45F}" type="datetime1">
              <a:rPr lang="en-US" smtClean="0"/>
              <a:t>11/20/2010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7848F-1FAB-4256-90C8-0E7866AF02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26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7D644E2-2543-4ACD-AFBE-593EDF2C6F5B}" type="datetime1">
              <a:rPr lang="en-US" smtClean="0"/>
              <a:t>11/20/2010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A7DF11-040E-4E0A-9459-B1FE72F6A5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PowerTemplate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ThemaGallery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962526"/>
            <a:ext cx="914400" cy="637674"/>
            <a:chOff x="1066800" y="4572000"/>
            <a:chExt cx="2291571" cy="159791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white">
            <a:xfrm>
              <a:off x="1147734" y="5221004"/>
              <a:ext cx="2128114" cy="9254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kern="0" smtClean="0"/>
                <a:t>T</a:t>
              </a:r>
              <a:r>
                <a:rPr lang="en-US" kern="0" baseline="-25000" smtClean="0"/>
                <a:t>m</a:t>
              </a:r>
              <a:endParaRPr lang="en-US" kern="0" baseline="-25000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068387" y="2058333"/>
            <a:ext cx="3884613" cy="422175"/>
            <a:chOff x="3506724" y="2590800"/>
            <a:chExt cx="3884676" cy="422175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gray">
            <a:xfrm>
              <a:off x="3809942" y="2664023"/>
              <a:ext cx="350525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Arial" charset="0"/>
                </a:rPr>
                <a:t>Tập các mẫu bị phân lớp sai bởi y</a:t>
              </a:r>
              <a:r>
                <a:rPr lang="en-US" sz="1400" kern="0" baseline="-25000" smtClean="0">
                  <a:solidFill>
                    <a:sysClr val="windowText" lastClr="000000"/>
                  </a:solidFill>
                  <a:latin typeface="Arial" charset="0"/>
                </a:rPr>
                <a:t>m</a:t>
              </a:r>
              <a:endParaRPr lang="en-US" sz="1400" kern="0" baseline="-2500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506724" y="2590800"/>
              <a:ext cx="3884676" cy="422175"/>
              <a:chOff x="3506724" y="2590800"/>
              <a:chExt cx="3884676" cy="422175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gray">
              <a:xfrm>
                <a:off x="3657539" y="2590800"/>
                <a:ext cx="3733861" cy="422175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" name="AutoShape 23"/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074918" y="1066800"/>
            <a:ext cx="3884613" cy="427649"/>
            <a:chOff x="3506724" y="5195889"/>
            <a:chExt cx="3884676" cy="427649"/>
          </a:xfrm>
        </p:grpSpPr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506724" y="5195889"/>
              <a:ext cx="3884676" cy="427649"/>
              <a:chOff x="3506724" y="5195889"/>
              <a:chExt cx="3884676" cy="427649"/>
            </a:xfrm>
          </p:grpSpPr>
          <p:sp>
            <p:nvSpPr>
              <p:cNvPr id="16" name="AutoShape 20"/>
              <p:cNvSpPr>
                <a:spLocks noChangeArrowheads="1"/>
              </p:cNvSpPr>
              <p:nvPr/>
            </p:nvSpPr>
            <p:spPr bwMode="gray">
              <a:xfrm>
                <a:off x="3657539" y="5195889"/>
                <a:ext cx="3733861" cy="427649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" name="AutoShape 25"/>
              <p:cNvSpPr>
                <a:spLocks noChangeArrowheads="1"/>
              </p:cNvSpPr>
              <p:nvPr/>
            </p:nvSpPr>
            <p:spPr bwMode="gray">
              <a:xfrm rot="13500000">
                <a:off x="3506727" y="5278436"/>
                <a:ext cx="298450" cy="298455"/>
              </a:xfrm>
              <a:prstGeom prst="rtTriangle">
                <a:avLst/>
              </a:prstGeom>
              <a:solidFill>
                <a:srgbClr val="92C33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gray">
            <a:xfrm>
              <a:off x="3809942" y="5269112"/>
              <a:ext cx="350525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en-US" sz="1400" kern="0" smtClean="0">
                  <a:latin typeface="Arial" charset="0"/>
                </a:rPr>
                <a:t>Tập các mẫu được phân lớp đúng  bởi y</a:t>
              </a:r>
              <a:r>
                <a:rPr lang="en-US" sz="1400" kern="0" baseline="-25000" smtClean="0">
                  <a:latin typeface="Arial" charset="0"/>
                </a:rPr>
                <a:t>m</a:t>
              </a:r>
              <a:endParaRPr lang="en-US" sz="1400" kern="0" baseline="-25000">
                <a:latin typeface="Arial" charset="0"/>
              </a:endParaRPr>
            </a:p>
          </p:txBody>
        </p:sp>
      </p:grpSp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228600" y="1952594"/>
            <a:ext cx="915666" cy="638307"/>
            <a:chOff x="1066800" y="1981200"/>
            <a:chExt cx="2295525" cy="1600200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21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 Box 14"/>
            <p:cNvSpPr txBox="1">
              <a:spLocks noChangeArrowheads="1"/>
            </p:cNvSpPr>
            <p:nvPr/>
          </p:nvSpPr>
          <p:spPr bwMode="white">
            <a:xfrm>
              <a:off x="1149351" y="2590801"/>
              <a:ext cx="2128838" cy="9258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kern="0" smtClean="0">
                  <a:latin typeface="Arial" charset="0"/>
                </a:rPr>
                <a:t>M</a:t>
              </a:r>
              <a:r>
                <a:rPr lang="en-US" kern="0" baseline="-25000" smtClean="0">
                  <a:latin typeface="Arial" charset="0"/>
                </a:rPr>
                <a:t>m</a:t>
              </a:r>
              <a:endParaRPr lang="en-US" kern="0" baseline="-25000"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966063" y="1371600"/>
                <a:ext cx="4057970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𝐸</m:t>
                      </m:r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  <m:r>
                            <a:rPr lang="en-US" i="1"/>
                            <m:t>/2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𝜖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𝑇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  <m:sup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𝑚</m:t>
                              </m:r>
                              <m:r>
                                <a:rPr lang="en-US" i="1"/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  <m:r>
                            <a:rPr lang="en-US" i="1"/>
                            <m:t>/2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𝜖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𝑀</m:t>
                              </m:r>
                            </m:e>
                            <m:sub>
                              <m:r>
                                <a:rPr lang="en-US" i="1"/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  <m:sup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𝑚</m:t>
                              </m:r>
                              <m:r>
                                <a:rPr lang="en-US" i="1"/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63" y="1371600"/>
                <a:ext cx="4057970" cy="7984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2699433" y="2933350"/>
                <a:ext cx="6324600" cy="876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−</m:t>
                                  </m:r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1"/>
                        <m:t>+(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/>
                        <m:t>−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−</m:t>
                                  </m:r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/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/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i="1"/>
                        <m:t>𝐼</m:t>
                      </m:r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𝑦</m:t>
                          </m:r>
                        </m:e>
                        <m:sub>
                          <m:r>
                            <a:rPr lang="en-US" i="1"/>
                            <m:t>𝑚</m:t>
                          </m:r>
                        </m:sub>
                      </m:sSub>
                      <m:r>
                        <a:rPr lang="en-US" i="1"/>
                        <m:t>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𝑥</m:t>
                          </m:r>
                        </m:e>
                        <m:sub>
                          <m:r>
                            <a:rPr lang="en-US" i="1"/>
                            <m:t>𝑛</m:t>
                          </m:r>
                        </m:sub>
                      </m:sSub>
                      <m:r>
                        <a:rPr lang="en-US" i="1"/>
                        <m:t>)≠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𝑡</m:t>
                          </m:r>
                        </m:e>
                        <m:sub>
                          <m:r>
                            <a:rPr lang="en-US" i="1"/>
                            <m:t>𝑛</m:t>
                          </m:r>
                        </m:sub>
                      </m:sSub>
                      <m:r>
                        <a:rPr lang="en-US" i="1"/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33" y="2933350"/>
                <a:ext cx="6324600" cy="876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utoShape 4"/>
          <p:cNvSpPr>
            <a:spLocks noChangeArrowheads="1"/>
          </p:cNvSpPr>
          <p:nvPr/>
        </p:nvSpPr>
        <p:spPr bwMode="gray">
          <a:xfrm rot="5400000">
            <a:off x="6969124" y="2204950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234823" y="2209800"/>
                <a:ext cx="2156577" cy="735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rgbClr val="0070C0"/>
                    </a:solidFill>
                  </a:rPr>
                  <a:t>Thêm bớt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</a:rPr>
                          <m:t>/2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solidFill>
                              <a:srgbClr val="0070C0"/>
                            </a:solidFill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23" y="2209800"/>
                <a:ext cx="2156577" cy="735266"/>
              </a:xfrm>
              <a:prstGeom prst="rect">
                <a:avLst/>
              </a:prstGeom>
              <a:blipFill rotWithShape="1">
                <a:blip r:embed="rId4"/>
                <a:stretch>
                  <a:fillRect l="-2542" t="-15000" b="-8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572000" y="3889780"/>
                <a:ext cx="3352800" cy="103778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mtClean="0"/>
                  <a:t>Minimize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/>
                  <a:t>: </a:t>
                </a:r>
                <a:endParaRPr lang="en-US" smtClean="0"/>
              </a:p>
              <a:p>
                <a:r>
                  <a:rPr lang="en-US" smtClean="0"/>
                  <a:t>dẫn </a:t>
                </a:r>
                <a:r>
                  <a:rPr lang="en-US"/>
                  <a:t>đến minimize: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𝑛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𝑚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i="1"/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𝑡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 (</a:t>
                </a:r>
                <a:r>
                  <a:rPr lang="en-US"/>
                  <a:t>1.0)</a:t>
                </a:r>
                <a:endParaRPr lang="en-US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89780"/>
                <a:ext cx="3352800" cy="1037785"/>
              </a:xfrm>
              <a:prstGeom prst="rect">
                <a:avLst/>
              </a:prstGeom>
              <a:blipFill rotWithShape="1">
                <a:blip r:embed="rId5"/>
                <a:stretch>
                  <a:fillRect l="-4992" b="-37104"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152400" y="3581400"/>
                <a:ext cx="3048000" cy="2212209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/>
                  <a:t>Minimize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  <a:endParaRPr lang="en-US" smtClean="0"/>
              </a:p>
              <a:p>
                <a:r>
                  <a:rPr lang="en-US" smtClean="0"/>
                  <a:t>Lấy đạo hàm E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và cho = 0, ta được: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𝑙𝑛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𝜖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𝜖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  </a:t>
                </a:r>
                <a:r>
                  <a:rPr lang="en-US" smtClean="0"/>
                  <a:t>(1.2)</a:t>
                </a:r>
                <a:endParaRPr lang="en-US"/>
              </a:p>
              <a:p>
                <a:r>
                  <a:rPr lang="en-US" smtClean="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𝜖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  <m:sup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𝑚</m:t>
                                </m:r>
                                <m:r>
                                  <a:rPr lang="en-US" i="1"/>
                                  <m:t>)</m:t>
                                </m:r>
                              </m:sup>
                            </m:sSubSup>
                            <m:r>
                              <a:rPr lang="en-US" i="1"/>
                              <m:t>𝐼</m:t>
                            </m:r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𝑚</m:t>
                                </m:r>
                              </m:sub>
                            </m:sSub>
                            <m:r>
                              <a:rPr lang="en-US" i="1"/>
                              <m:t>(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  <m:r>
                              <a:rPr lang="en-US" i="1"/>
                              <m:t>)≠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𝑡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  <m:r>
                              <a:rPr lang="en-US" i="1"/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  <m:sup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𝑚</m:t>
                                </m:r>
                                <m:r>
                                  <a:rPr lang="en-US" i="1"/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mtClean="0"/>
                  <a:t>   (1.1)</a:t>
                </a:r>
                <a:endParaRPr lang="en-US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81400"/>
                <a:ext cx="3048000" cy="221220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3124200" y="5029200"/>
                <a:ext cx="5899833" cy="119757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mtClean="0"/>
                  <a:t>Theo (1.5):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  <m:sup>
                        <m:r>
                          <a:rPr lang="en-US" i="1"/>
                          <m:t>(</m:t>
                        </m:r>
                        <m:r>
                          <a:rPr lang="en-US" i="1"/>
                          <m:t>𝑚</m:t>
                        </m:r>
                        <m:r>
                          <a:rPr lang="en-US" i="1"/>
                          <m:t>+1)</m:t>
                        </m:r>
                      </m:sup>
                    </m:sSubSup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  <m:sup>
                        <m:r>
                          <a:rPr lang="en-US" i="1"/>
                          <m:t>(</m:t>
                        </m:r>
                        <m:r>
                          <a:rPr lang="en-US" i="1"/>
                          <m:t>𝑚</m:t>
                        </m:r>
                        <m:r>
                          <a:rPr lang="en-US" i="1"/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/>
                      <m:t>exp</m:t>
                    </m:r>
                    <m:r>
                      <a:rPr lang="en-US" i="1"/>
                      <m:t>{−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)}</m:t>
                    </m:r>
                  </m:oMath>
                </a14:m>
                <a:endParaRPr lang="en-US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(</m:t>
                        </m:r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)=1−2</m:t>
                    </m:r>
                    <m:r>
                      <a:rPr lang="en-US" i="1"/>
                      <m:t>𝐼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endParaRPr lang="en-US"/>
              </a:p>
              <a:p>
                <a:r>
                  <a:rPr lang="en-US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  <m:sup>
                        <m:r>
                          <a:rPr lang="en-US" i="1"/>
                          <m:t>(</m:t>
                        </m:r>
                        <m:r>
                          <a:rPr lang="en-US" i="1"/>
                          <m:t>𝑚</m:t>
                        </m:r>
                        <m:r>
                          <a:rPr lang="en-US" i="1"/>
                          <m:t>+1)</m:t>
                        </m:r>
                      </m:sup>
                    </m:sSubSup>
                    <m:r>
                      <a:rPr lang="en-US" i="1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w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  <m:sup>
                        <m:r>
                          <a:rPr lang="en-US" i="1"/>
                          <m:t>(</m:t>
                        </m:r>
                        <m:r>
                          <a:rPr lang="en-US" i="1"/>
                          <m:t>𝑚</m:t>
                        </m:r>
                        <m:r>
                          <a:rPr lang="en-US" i="1"/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/>
                      <m:t>exp</m:t>
                    </m:r>
                    <m:r>
                      <a:rPr lang="en-US" i="1"/>
                      <m:t>{−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}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r>
                      <a:rPr lang="en-US" i="1"/>
                      <m:t>{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𝛼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𝐼</m:t>
                    </m:r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r>
                      <a:rPr lang="en-US" i="1"/>
                      <m:t>(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)}</m:t>
                    </m:r>
                  </m:oMath>
                </a14:m>
                <a:r>
                  <a:rPr lang="en-US" smtClean="0"/>
                  <a:t>  </a:t>
                </a:r>
                <a:r>
                  <a:rPr lang="en-US" smtClean="0"/>
                  <a:t>(1.3)</a:t>
                </a:r>
                <a:endParaRPr lang="en-US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29200"/>
                <a:ext cx="5899833" cy="11975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38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sz="550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Add Your Company Slogan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>
                <a:solidFill>
                  <a:srgbClr val="FFFFFF"/>
                </a:solidFill>
              </a:rPr>
              <a:t>Click to add title in here    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black">
          <a:xfrm>
            <a:off x="1930400" y="1828800"/>
            <a:ext cx="510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b="1"/>
              <a:t>ThemeGallery</a:t>
            </a:r>
            <a:r>
              <a:rPr lang="en-US" sz="1400"/>
              <a:t> is a Design Digital Content &amp; Contents mall developed by Guild Design Inc.</a:t>
            </a: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610-C7EB-41DD-BC26-7F7D315D6112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2279-1626-401E-99C2-F47751925B1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289B-FCB5-4898-8A75-5DA26927DC82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2279-1626-401E-99C2-F47751925B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4" descr="Co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5" t="32191" r="24193" b="31619"/>
          <a:stretch/>
        </p:blipFill>
        <p:spPr bwMode="auto">
          <a:xfrm>
            <a:off x="3074126" y="2646701"/>
            <a:ext cx="3021874" cy="16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851" name="Group 78850"/>
          <p:cNvGrpSpPr/>
          <p:nvPr/>
        </p:nvGrpSpPr>
        <p:grpSpPr>
          <a:xfrm>
            <a:off x="1066800" y="1600200"/>
            <a:ext cx="1524000" cy="1068272"/>
            <a:chOff x="1066800" y="1600200"/>
            <a:chExt cx="1524000" cy="1068272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800889"/>
                </p:ext>
              </p:extLst>
            </p:nvPr>
          </p:nvGraphicFramePr>
          <p:xfrm>
            <a:off x="1066800" y="1600200"/>
            <a:ext cx="1524000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7" name="Photo Editor Photo" r:id="rId4" imgW="1533739" imgH="666667" progId="MSPhotoEd.3">
                    <p:embed/>
                  </p:oleObj>
                </mc:Choice>
                <mc:Fallback>
                  <p:oleObj name="Photo Editor Photo" r:id="rId4" imgW="1533739" imgH="666667" progId="MSPhotoEd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1600200"/>
                          <a:ext cx="1524000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219200" y="2299140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CƠ BẢN</a:t>
              </a:r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852" name="Group 78851"/>
          <p:cNvGrpSpPr/>
          <p:nvPr/>
        </p:nvGrpSpPr>
        <p:grpSpPr>
          <a:xfrm>
            <a:off x="4343400" y="838200"/>
            <a:ext cx="4495800" cy="2066925"/>
            <a:chOff x="4343400" y="838200"/>
            <a:chExt cx="4495800" cy="206692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344545"/>
                </p:ext>
              </p:extLst>
            </p:nvPr>
          </p:nvGraphicFramePr>
          <p:xfrm>
            <a:off x="5943600" y="838200"/>
            <a:ext cx="2895600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78" name="Photo Editor Photo" r:id="rId6" imgW="2895238" imgH="2066667" progId="MSPhotoEd.3">
                    <p:embed/>
                  </p:oleObj>
                </mc:Choice>
                <mc:Fallback>
                  <p:oleObj name="Photo Editor Photo" r:id="rId6" imgW="2895238" imgH="2066667" progId="MSPhotoEd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838200"/>
                          <a:ext cx="2895600" cy="2066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343400" y="1459468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>
                      <a:lumMod val="75000"/>
                    </a:schemeClr>
                  </a:solidFill>
                </a:rPr>
                <a:t>MỞ RỘNG</a:t>
              </a:r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8848" name="Group 78847"/>
          <p:cNvGrpSpPr/>
          <p:nvPr/>
        </p:nvGrpSpPr>
        <p:grpSpPr>
          <a:xfrm>
            <a:off x="3840196" y="5410200"/>
            <a:ext cx="1112804" cy="1143000"/>
            <a:chOff x="3189799" y="5543550"/>
            <a:chExt cx="1112804" cy="1143000"/>
          </a:xfrm>
        </p:grpSpPr>
        <p:sp>
          <p:nvSpPr>
            <p:cNvPr id="18" name="Rectangle 17"/>
            <p:cNvSpPr/>
            <p:nvPr/>
          </p:nvSpPr>
          <p:spPr>
            <a:xfrm>
              <a:off x="3746201" y="5543550"/>
              <a:ext cx="556402" cy="1143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89799" y="5543550"/>
              <a:ext cx="556402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1000" y="4629090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>
                <a:latin typeface="Times New Roman" pitchFamily="18" charset="0"/>
              </a:rPr>
              <a:t>f(x)=Sum</a:t>
            </a:r>
            <a:r>
              <a:rPr lang="en-US" altLang="zh-CN" sz="2000" i="1" baseline="-25000">
                <a:latin typeface="Times New Roman" pitchFamily="18" charset="0"/>
              </a:rPr>
              <a:t>black rectangle</a:t>
            </a:r>
            <a:r>
              <a:rPr lang="en-US" altLang="zh-CN" sz="2000" i="1">
                <a:latin typeface="Times New Roman" pitchFamily="18" charset="0"/>
              </a:rPr>
              <a:t> (pixel gray level) – Sum</a:t>
            </a:r>
            <a:r>
              <a:rPr lang="en-US" altLang="zh-CN" sz="2000" i="1" baseline="-25000">
                <a:latin typeface="Times New Roman" pitchFamily="18" charset="0"/>
              </a:rPr>
              <a:t>white rectangle</a:t>
            </a:r>
            <a:r>
              <a:rPr lang="en-US" altLang="zh-CN" sz="2000" i="1">
                <a:latin typeface="Times New Roman" pitchFamily="18" charset="0"/>
              </a:rPr>
              <a:t> (pixel gray level)</a:t>
            </a:r>
            <a:endParaRPr lang="en-US" sz="2000"/>
          </a:p>
        </p:txBody>
      </p:sp>
      <p:sp>
        <p:nvSpPr>
          <p:cNvPr id="28" name="Rectangle 27"/>
          <p:cNvSpPr/>
          <p:nvPr/>
        </p:nvSpPr>
        <p:spPr>
          <a:xfrm>
            <a:off x="4490174" y="4629090"/>
            <a:ext cx="3352800" cy="47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" y="4629090"/>
            <a:ext cx="3352800" cy="476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>
            <a:off x="2590800" y="5105400"/>
            <a:ext cx="1573276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 flipH="1">
            <a:off x="4674799" y="5105400"/>
            <a:ext cx="1491775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13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" name="Group 417"/>
          <p:cNvGrpSpPr>
            <a:grpSpLocks/>
          </p:cNvGrpSpPr>
          <p:nvPr/>
        </p:nvGrpSpPr>
        <p:grpSpPr bwMode="auto">
          <a:xfrm>
            <a:off x="3733800" y="2438400"/>
            <a:ext cx="1905000" cy="1913004"/>
            <a:chOff x="4010025" y="1277941"/>
            <a:chExt cx="755650" cy="758826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7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sp>
            <p:nvSpPr>
              <p:cNvPr id="1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" name="Text Box 55"/>
            <p:cNvSpPr txBox="1">
              <a:spLocks noChangeArrowheads="1"/>
            </p:cNvSpPr>
            <p:nvPr/>
          </p:nvSpPr>
          <p:spPr bwMode="gray">
            <a:xfrm>
              <a:off x="4010025" y="1498733"/>
              <a:ext cx="755650" cy="2660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b="1" kern="0" smtClean="0">
                  <a:solidFill>
                    <a:srgbClr val="003366"/>
                  </a:solidFill>
                  <a:latin typeface="Arial" charset="0"/>
                  <a:cs typeface="Tahoma" pitchFamily="34" charset="0"/>
                </a:rPr>
                <a:t>INTERGRAL IMAGE</a:t>
              </a:r>
              <a:endParaRPr lang="en-US" sz="2000" b="1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" y="988594"/>
            <a:ext cx="5656533" cy="1485900"/>
            <a:chOff x="304800" y="988594"/>
            <a:chExt cx="5656533" cy="1485900"/>
          </a:xfrm>
        </p:grpSpPr>
        <p:pic>
          <p:nvPicPr>
            <p:cNvPr id="79874" name="Picture 2" descr="C:\Users\KienTran\Desktop\Arrow Hitting the Bull's-eye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88594"/>
              <a:ext cx="1485900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506267" y="1546878"/>
              <a:ext cx="4455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Tính nhanh giá trị của đặc trưng Haar-like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" y="2797175"/>
            <a:ext cx="2438400" cy="2232025"/>
            <a:chOff x="287067" y="2797175"/>
            <a:chExt cx="2438400" cy="2232025"/>
          </a:xfrm>
        </p:grpSpPr>
        <p:grpSp>
          <p:nvGrpSpPr>
            <p:cNvPr id="25" name="Group 47"/>
            <p:cNvGrpSpPr>
              <a:grpSpLocks/>
            </p:cNvGrpSpPr>
            <p:nvPr/>
          </p:nvGrpSpPr>
          <p:grpSpPr bwMode="auto">
            <a:xfrm>
              <a:off x="305889" y="3657600"/>
              <a:ext cx="2133600" cy="1371600"/>
              <a:chOff x="3984" y="2352"/>
              <a:chExt cx="1344" cy="864"/>
            </a:xfrm>
          </p:grpSpPr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134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4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38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 (x, y)</a:t>
                </a:r>
              </a:p>
            </p:txBody>
          </p:sp>
          <p:sp>
            <p:nvSpPr>
              <p:cNvPr id="28" name="Rectangle 46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912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167645"/>
                </p:ext>
              </p:extLst>
            </p:nvPr>
          </p:nvGraphicFramePr>
          <p:xfrm>
            <a:off x="287067" y="2797175"/>
            <a:ext cx="24384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4" name="Equation" r:id="rId6" imgW="1371600" imgH="355600" progId="Equation.3">
                    <p:embed/>
                  </p:oleObj>
                </mc:Choice>
                <mc:Fallback>
                  <p:oleObj name="Equation" r:id="rId6" imgW="1371600" imgH="355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67" y="2797175"/>
                          <a:ext cx="24384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3581400" y="5048704"/>
            <a:ext cx="4572000" cy="1371600"/>
            <a:chOff x="3429000" y="5048704"/>
            <a:chExt cx="4572000" cy="1371600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3429000" y="5048704"/>
              <a:ext cx="2133600" cy="1371600"/>
              <a:chOff x="2160" y="1728"/>
              <a:chExt cx="1344" cy="864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160" y="1728"/>
                <a:ext cx="1344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57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2160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2180" y="17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A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2640" y="1748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B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174" y="2029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C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2633" y="202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/>
                  <a:t>D</a:t>
                </a:r>
              </a:p>
            </p:txBody>
          </p:sp>
          <p:sp>
            <p:nvSpPr>
              <p:cNvPr id="42" name="Rectangle 21"/>
              <p:cNvSpPr>
                <a:spLocks noChangeArrowheads="1"/>
              </p:cNvSpPr>
              <p:nvPr/>
            </p:nvSpPr>
            <p:spPr bwMode="auto">
              <a:xfrm>
                <a:off x="2981" y="183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2</a:t>
                </a:r>
                <a:endParaRPr lang="en-US" altLang="zh-CN" sz="1200" i="1"/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2400" y="224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3</a:t>
                </a:r>
                <a:endParaRPr lang="en-US" altLang="zh-CN" sz="1200" i="1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2976" y="224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4</a:t>
                </a:r>
                <a:endParaRPr lang="en-US" altLang="zh-CN" sz="1200" i="1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2414" y="1823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i="1"/>
                  <a:t>P</a:t>
                </a:r>
                <a:r>
                  <a:rPr lang="en-US" altLang="zh-CN" sz="1200" i="1" baseline="-25000"/>
                  <a:t>1</a:t>
                </a:r>
                <a:endParaRPr lang="en-US" altLang="zh-CN" sz="1200" i="1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714797" y="5538210"/>
              <a:ext cx="228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D = P</a:t>
              </a:r>
              <a:r>
                <a:rPr lang="en-US" baseline="-25000" smtClean="0"/>
                <a:t>1</a:t>
              </a:r>
              <a:r>
                <a:rPr lang="en-US" smtClean="0"/>
                <a:t> + P</a:t>
              </a:r>
              <a:r>
                <a:rPr lang="en-US" baseline="-25000" smtClean="0"/>
                <a:t>4</a:t>
              </a:r>
              <a:r>
                <a:rPr lang="en-US" smtClean="0"/>
                <a:t> - P</a:t>
              </a:r>
              <a:r>
                <a:rPr lang="en-US" baseline="-25000" smtClean="0"/>
                <a:t>2</a:t>
              </a:r>
              <a:r>
                <a:rPr lang="en-US" smtClean="0"/>
                <a:t> - P</a:t>
              </a:r>
              <a:r>
                <a:rPr lang="en-US" baseline="-25000" smtClean="0"/>
                <a:t>3</a:t>
              </a:r>
              <a:endParaRPr 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584518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ÁP DỤNG ĐẶC TRƯNG HAAR-LIKE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2667000" y="1371600"/>
            <a:ext cx="2362200" cy="1663700"/>
            <a:chOff x="2928" y="1632"/>
            <a:chExt cx="1488" cy="1048"/>
          </a:xfrm>
        </p:grpSpPr>
        <p:graphicFrame>
          <p:nvGraphicFramePr>
            <p:cNvPr id="25" name="Object 21"/>
            <p:cNvGraphicFramePr>
              <a:graphicFrameLocks noChangeAspect="1"/>
            </p:cNvGraphicFramePr>
            <p:nvPr/>
          </p:nvGraphicFramePr>
          <p:xfrm>
            <a:off x="2928" y="1632"/>
            <a:ext cx="1488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7" name="Photo Editor Photo" r:id="rId3" imgW="3029373" imgH="2257740" progId="MSPhotoEd.3">
                    <p:embed/>
                  </p:oleObj>
                </mc:Choice>
                <mc:Fallback>
                  <p:oleObj name="Photo Editor Photo" r:id="rId3" imgW="3029373" imgH="2257740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632"/>
                          <a:ext cx="1488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90" y="1837"/>
              <a:ext cx="559" cy="53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" name="Group 25"/>
            <p:cNvGrpSpPr>
              <a:grpSpLocks/>
            </p:cNvGrpSpPr>
            <p:nvPr/>
          </p:nvGrpSpPr>
          <p:grpSpPr bwMode="auto">
            <a:xfrm flipV="1">
              <a:off x="3573" y="2009"/>
              <a:ext cx="384" cy="96"/>
              <a:chOff x="5088" y="1872"/>
              <a:chExt cx="384" cy="96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5088" y="1920"/>
                <a:ext cx="384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384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AutoShape 4"/>
          <p:cNvSpPr>
            <a:spLocks noChangeArrowheads="1"/>
          </p:cNvSpPr>
          <p:nvPr/>
        </p:nvSpPr>
        <p:spPr bwMode="gray">
          <a:xfrm rot="5400000">
            <a:off x="3616324" y="3082927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00200" y="1905000"/>
            <a:ext cx="1958975" cy="461665"/>
            <a:chOff x="1600200" y="1905000"/>
            <a:chExt cx="1958975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1600200" y="1905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x</a:t>
              </a:r>
              <a:endParaRPr lang="en-US" sz="2400"/>
            </a:p>
          </p:txBody>
        </p:sp>
        <p:cxnSp>
          <p:nvCxnSpPr>
            <p:cNvPr id="35" name="Straight Arrow Connector 34"/>
            <p:cNvCxnSpPr>
              <a:stCxn id="33" idx="3"/>
              <a:endCxn id="26" idx="1"/>
            </p:cNvCxnSpPr>
            <p:nvPr/>
          </p:nvCxnSpPr>
          <p:spPr>
            <a:xfrm flipV="1">
              <a:off x="1938754" y="2122488"/>
              <a:ext cx="1620421" cy="13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57600" y="38100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</a:t>
            </a:r>
            <a:r>
              <a:rPr lang="en-US" sz="2400" baseline="-25000" smtClean="0"/>
              <a:t>j</a:t>
            </a:r>
            <a:r>
              <a:rPr lang="en-US" sz="2400" smtClean="0"/>
              <a:t>(x)</a:t>
            </a:r>
            <a:endParaRPr lang="en-US" sz="2400"/>
          </a:p>
        </p:txBody>
      </p:sp>
      <p:sp>
        <p:nvSpPr>
          <p:cNvPr id="37" name="Cloud 36"/>
          <p:cNvSpPr/>
          <p:nvPr/>
        </p:nvSpPr>
        <p:spPr>
          <a:xfrm>
            <a:off x="990600" y="3390902"/>
            <a:ext cx="2286000" cy="1104898"/>
          </a:xfrm>
          <a:prstGeom prst="clou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Đặc trưng Haar-like j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gray">
          <a:xfrm rot="5400000">
            <a:off x="3616323" y="4339251"/>
            <a:ext cx="685801" cy="615950"/>
          </a:xfrm>
          <a:prstGeom prst="rightArrow">
            <a:avLst>
              <a:gd name="adj1" fmla="val 49380"/>
              <a:gd name="adj2" fmla="val 60486"/>
            </a:avLst>
          </a:prstGeom>
          <a:gradFill rotWithShape="1">
            <a:gsLst>
              <a:gs pos="0">
                <a:srgbClr val="595959"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49" name="Group 54"/>
          <p:cNvGrpSpPr>
            <a:grpSpLocks/>
          </p:cNvGrpSpPr>
          <p:nvPr/>
        </p:nvGrpSpPr>
        <p:grpSpPr bwMode="auto">
          <a:xfrm>
            <a:off x="5259387" y="4953000"/>
            <a:ext cx="3579813" cy="1752600"/>
            <a:chOff x="3506724" y="1981200"/>
            <a:chExt cx="3579871" cy="17526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5"/>
                <p:cNvSpPr txBox="1">
                  <a:spLocks noChangeArrowheads="1"/>
                </p:cNvSpPr>
                <p:nvPr/>
              </p:nvSpPr>
              <p:spPr bwMode="gray">
                <a:xfrm>
                  <a:off x="3809942" y="2115665"/>
                  <a:ext cx="3276653" cy="161813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fontAlgn="auto"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𝑛𝑔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ượ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i="1" smtClean="0">
                    <a:latin typeface="Cambria Math"/>
                  </a:endParaRPr>
                </a:p>
                <a:p>
                  <a:pPr marL="177800" indent="-177800" fontAlgn="auto">
                    <a:spcBef>
                      <a:spcPts val="300"/>
                    </a:spcBef>
                    <a:spcAft>
                      <a:spcPts val="0"/>
                    </a:spcAft>
                    <a:buFont typeface="Wingdings" pitchFamily="2" charset="2"/>
                    <a:buChar char="§"/>
                    <a:defRPr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𝜃</m:t>
                      </m:r>
                    </m:oMath>
                  </a14:m>
                  <a:r>
                    <a:rPr lang="en-US"/>
                    <a:t> là ngưỡng</a:t>
                  </a:r>
                  <a:endParaRPr lang="en-US" kern="0" smtClean="0">
                    <a:solidFill>
                      <a:sysClr val="windowText" lastClr="000000"/>
                    </a:solidFill>
                  </a:endParaRPr>
                </a:p>
                <a:p>
                  <a:pPr marL="177800" indent="-177800" fontAlgn="auto">
                    <a:spcBef>
                      <a:spcPts val="300"/>
                    </a:spcBef>
                    <a:spcAft>
                      <a:spcPts val="0"/>
                    </a:spcAft>
                    <a:buFont typeface="Wingdings" pitchFamily="2" charset="2"/>
                    <a:buChar char="§"/>
                    <a:defRPr/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/>
                    <a:t> </a:t>
                  </a:r>
                  <a:r>
                    <a:rPr lang="en-US" smtClean="0"/>
                    <a:t>quyết </a:t>
                  </a:r>
                  <a:r>
                    <a:rPr lang="en-US"/>
                    <a:t>định dấu của bất phương trình</a:t>
                  </a:r>
                </a:p>
              </p:txBody>
            </p:sp>
          </mc:Choice>
          <mc:Fallback>
            <p:sp>
              <p:nvSpPr>
                <p:cNvPr id="5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809942" y="2115665"/>
                  <a:ext cx="3276653" cy="16181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04" b="-5283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1"/>
            <p:cNvGrpSpPr>
              <a:grpSpLocks/>
            </p:cNvGrpSpPr>
            <p:nvPr/>
          </p:nvGrpSpPr>
          <p:grpSpPr bwMode="auto">
            <a:xfrm>
              <a:off x="3506724" y="1981200"/>
              <a:ext cx="3579871" cy="1752600"/>
              <a:chOff x="3506724" y="1981200"/>
              <a:chExt cx="3579871" cy="1752600"/>
            </a:xfrm>
          </p:grpSpPr>
          <p:sp>
            <p:nvSpPr>
              <p:cNvPr id="52" name="AutoShape 12"/>
              <p:cNvSpPr>
                <a:spLocks noChangeArrowheads="1"/>
              </p:cNvSpPr>
              <p:nvPr/>
            </p:nvSpPr>
            <p:spPr bwMode="gray">
              <a:xfrm>
                <a:off x="3657539" y="1981200"/>
                <a:ext cx="3429056" cy="17526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3" name="AutoShape 23"/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54" name="Group 48"/>
          <p:cNvGrpSpPr>
            <a:grpSpLocks/>
          </p:cNvGrpSpPr>
          <p:nvPr/>
        </p:nvGrpSpPr>
        <p:grpSpPr bwMode="auto">
          <a:xfrm>
            <a:off x="2819400" y="4953000"/>
            <a:ext cx="2295525" cy="1600200"/>
            <a:chOff x="1066800" y="1981200"/>
            <a:chExt cx="2295525" cy="1600200"/>
          </a:xfrm>
        </p:grpSpPr>
        <p:grpSp>
          <p:nvGrpSpPr>
            <p:cNvPr id="55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57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8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56" name="Text Box 14"/>
            <p:cNvSpPr txBox="1">
              <a:spLocks noChangeArrowheads="1"/>
            </p:cNvSpPr>
            <p:nvPr/>
          </p:nvSpPr>
          <p:spPr bwMode="white">
            <a:xfrm>
              <a:off x="1149350" y="2590800"/>
              <a:ext cx="2128838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2400" kern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</a:rPr>
                <a:t>Bộ phân lớp yếu y</a:t>
              </a:r>
              <a:r>
                <a:rPr lang="en-US" sz="2400" kern="0" baseline="-25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</a:rPr>
                <a:t>j</a:t>
              </a:r>
              <a:endParaRPr lang="en-US" sz="2400" kern="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19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488B-ACF9-4045-AE60-0C0F18DD6BBA}" type="datetime1">
              <a:rPr lang="en-US" smtClean="0"/>
              <a:t>11/20/2010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EB8A-16E6-4A77-A908-9F4232E11C6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435"/>
          <p:cNvGrpSpPr>
            <a:grpSpLocks/>
          </p:cNvGrpSpPr>
          <p:nvPr/>
        </p:nvGrpSpPr>
        <p:grpSpPr bwMode="auto">
          <a:xfrm>
            <a:off x="7543800" y="2743200"/>
            <a:ext cx="755650" cy="758825"/>
            <a:chOff x="4010025" y="1277941"/>
            <a:chExt cx="755650" cy="758826"/>
          </a:xfrm>
        </p:grpSpPr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9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2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0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3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5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6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7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8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9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3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4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24" name="Group 435"/>
          <p:cNvGrpSpPr>
            <a:grpSpLocks/>
          </p:cNvGrpSpPr>
          <p:nvPr/>
        </p:nvGrpSpPr>
        <p:grpSpPr bwMode="auto">
          <a:xfrm>
            <a:off x="6635750" y="3505200"/>
            <a:ext cx="755650" cy="758825"/>
            <a:chOff x="4010025" y="1277941"/>
            <a:chExt cx="755650" cy="758826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7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0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32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38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1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3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34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5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6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7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26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3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42" name="Group 435"/>
          <p:cNvGrpSpPr>
            <a:grpSpLocks/>
          </p:cNvGrpSpPr>
          <p:nvPr/>
        </p:nvGrpSpPr>
        <p:grpSpPr bwMode="auto">
          <a:xfrm>
            <a:off x="5721350" y="4267200"/>
            <a:ext cx="755650" cy="758825"/>
            <a:chOff x="4010025" y="1277941"/>
            <a:chExt cx="755650" cy="758826"/>
          </a:xfrm>
        </p:grpSpPr>
        <p:grpSp>
          <p:nvGrpSpPr>
            <p:cNvPr id="43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5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48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50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6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9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1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52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3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4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5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49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44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2</a:t>
              </a:r>
              <a:endParaRPr lang="en-US" sz="2000" kern="0">
                <a:solidFill>
                  <a:srgbClr val="003366"/>
                </a:solidFill>
                <a:latin typeface="Arial" charset="0"/>
                <a:cs typeface="Tahoma" pitchFamily="34" charset="0"/>
              </a:endParaRPr>
            </a:p>
          </p:txBody>
        </p:sp>
      </p:grpSp>
      <p:grpSp>
        <p:nvGrpSpPr>
          <p:cNvPr id="60" name="Group 435"/>
          <p:cNvGrpSpPr>
            <a:grpSpLocks/>
          </p:cNvGrpSpPr>
          <p:nvPr/>
        </p:nvGrpSpPr>
        <p:grpSpPr bwMode="auto">
          <a:xfrm>
            <a:off x="4806950" y="5032375"/>
            <a:ext cx="755650" cy="758825"/>
            <a:chOff x="4010025" y="1277941"/>
            <a:chExt cx="755650" cy="758826"/>
          </a:xfrm>
        </p:grpSpPr>
        <p:grpSp>
          <p:nvGrpSpPr>
            <p:cNvPr id="61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63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66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74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5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6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7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69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70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1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2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73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67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62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 smtClean="0">
                  <a:solidFill>
                    <a:srgbClr val="003366"/>
                  </a:solidFill>
                  <a:cs typeface="Tahoma" pitchFamily="34" charset="0"/>
                </a:rPr>
                <a:t>y</a:t>
              </a:r>
              <a:r>
                <a:rPr lang="en-US" sz="2000" kern="0" baseline="-25000" smtClean="0">
                  <a:solidFill>
                    <a:srgbClr val="003366"/>
                  </a:solidFill>
                  <a:cs typeface="Tahoma" pitchFamily="34" charset="0"/>
                </a:rPr>
                <a:t>1</a:t>
              </a:r>
              <a:endParaRPr lang="en-US" sz="2000" kern="0" baseline="-25000">
                <a:solidFill>
                  <a:srgbClr val="003366"/>
                </a:solidFill>
                <a:cs typeface="Tahoma" pitchFamily="34" charset="0"/>
              </a:endParaRPr>
            </a:p>
          </p:txBody>
        </p:sp>
      </p:grpSp>
      <p:grpSp>
        <p:nvGrpSpPr>
          <p:cNvPr id="81" name="Group 435"/>
          <p:cNvGrpSpPr>
            <a:grpSpLocks noChangeAspect="1"/>
          </p:cNvGrpSpPr>
          <p:nvPr/>
        </p:nvGrpSpPr>
        <p:grpSpPr bwMode="auto">
          <a:xfrm>
            <a:off x="4732020" y="4876800"/>
            <a:ext cx="906780" cy="910590"/>
            <a:chOff x="4010025" y="1277941"/>
            <a:chExt cx="755650" cy="758826"/>
          </a:xfrm>
        </p:grpSpPr>
        <p:grpSp>
          <p:nvGrpSpPr>
            <p:cNvPr id="8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84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5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87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89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90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9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9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8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590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2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200" kern="0" baseline="-25000" smtClean="0">
                  <a:solidFill>
                    <a:srgbClr val="FF0000"/>
                  </a:solidFill>
                  <a:cs typeface="Tahoma" pitchFamily="34" charset="0"/>
                </a:rPr>
                <a:t>2</a:t>
              </a:r>
              <a:endParaRPr lang="en-US" sz="22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grpSp>
        <p:nvGrpSpPr>
          <p:cNvPr id="119" name="Group 435"/>
          <p:cNvGrpSpPr>
            <a:grpSpLocks noChangeAspect="1"/>
          </p:cNvGrpSpPr>
          <p:nvPr/>
        </p:nvGrpSpPr>
        <p:grpSpPr bwMode="auto">
          <a:xfrm>
            <a:off x="4630824" y="4727899"/>
            <a:ext cx="1088136" cy="1092708"/>
            <a:chOff x="4010025" y="1277941"/>
            <a:chExt cx="755650" cy="758826"/>
          </a:xfrm>
        </p:grpSpPr>
        <p:grpSp>
          <p:nvGrpSpPr>
            <p:cNvPr id="12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2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2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2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3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2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2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3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21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206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400" kern="0" baseline="-25000" smtClean="0">
                  <a:solidFill>
                    <a:srgbClr val="FF0000"/>
                  </a:solidFill>
                  <a:cs typeface="Tahoma" pitchFamily="34" charset="0"/>
                </a:rPr>
                <a:t>3</a:t>
              </a:r>
              <a:endParaRPr lang="en-US" sz="24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grpSp>
        <p:nvGrpSpPr>
          <p:cNvPr id="137" name="Group 435"/>
          <p:cNvGrpSpPr>
            <a:grpSpLocks noChangeAspect="1"/>
          </p:cNvGrpSpPr>
          <p:nvPr/>
        </p:nvGrpSpPr>
        <p:grpSpPr bwMode="auto">
          <a:xfrm>
            <a:off x="4545882" y="4512765"/>
            <a:ext cx="1305763" cy="1311250"/>
            <a:chOff x="4010025" y="1277941"/>
            <a:chExt cx="755650" cy="758826"/>
          </a:xfrm>
        </p:grpSpPr>
        <p:grpSp>
          <p:nvGrpSpPr>
            <p:cNvPr id="13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40" name="Picture 40" descr="light_shadow"/>
              <p:cNvPicPr>
                <a:picLocks noChangeAspect="1" noChangeArrowheads="1"/>
              </p:cNvPicPr>
              <p:nvPr/>
            </p:nvPicPr>
            <p:blipFill>
              <a:blip r:embed="rId4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4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61" y="2081"/>
                <a:ext cx="462" cy="125"/>
                <a:chOff x="2532" y="1080"/>
                <a:chExt cx="871" cy="248"/>
              </a:xfrm>
            </p:grpSpPr>
            <p:grpSp>
              <p:nvGrpSpPr>
                <p:cNvPr id="14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5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5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6" y="2299"/>
                    <a:ext cx="217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25"/>
                    <a:ext cx="221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2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4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62" y="1143"/>
                  <a:ext cx="741" cy="185"/>
                  <a:chOff x="1577" y="2581"/>
                  <a:chExt cx="1118" cy="277"/>
                </a:xfrm>
              </p:grpSpPr>
              <p:sp>
                <p:nvSpPr>
                  <p:cNvPr id="14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7" y="2287"/>
                    <a:ext cx="225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4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4" y="2313"/>
                    <a:ext cx="221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15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0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4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p:sp>
          <p:nvSpPr>
            <p:cNvPr id="139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341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600" kern="0" smtClean="0">
                  <a:solidFill>
                    <a:srgbClr val="FF0000"/>
                  </a:solidFill>
                  <a:cs typeface="Tahoma" pitchFamily="34" charset="0"/>
                </a:rPr>
                <a:t>Y</a:t>
              </a:r>
              <a:r>
                <a:rPr lang="en-US" sz="2600" kern="0" baseline="-25000" smtClean="0">
                  <a:solidFill>
                    <a:srgbClr val="FF0000"/>
                  </a:solidFill>
                  <a:cs typeface="Tahoma" pitchFamily="34" charset="0"/>
                </a:rPr>
                <a:t>4</a:t>
              </a:r>
              <a:endParaRPr lang="en-US" sz="2600" kern="0" baseline="-25000">
                <a:solidFill>
                  <a:srgbClr val="FF0000"/>
                </a:solidFill>
                <a:cs typeface="Tahoma" pitchFamily="34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800584" y="50944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</a:rPr>
              <a:t>BOOSTING</a:t>
            </a:r>
            <a:endParaRPr lang="en-US" i="1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429000" y="3745468"/>
            <a:ext cx="284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CÁC BỘ PHÂN LỚP YẾU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970545" y="5845331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BỘ PHÂN LỚP MẠNH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50833" y="1260957"/>
            <a:ext cx="44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70C0"/>
                </a:solidFill>
              </a:rPr>
              <a:t>MỖI MẪU ĐƯỢC GÁN MỘT TRỌNG SỐ</a:t>
            </a:r>
            <a:endParaRPr lang="en-US" i="1">
              <a:solidFill>
                <a:srgbClr val="0070C0"/>
              </a:solidFill>
            </a:endParaRPr>
          </a:p>
        </p:txBody>
      </p:sp>
      <p:sp>
        <p:nvSpPr>
          <p:cNvPr id="160" name="Cloud 159"/>
          <p:cNvSpPr/>
          <p:nvPr/>
        </p:nvSpPr>
        <p:spPr>
          <a:xfrm>
            <a:off x="2800584" y="2147917"/>
            <a:ext cx="2286000" cy="137160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ADABOOST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78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-0.10034 0.11134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55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20034 0.22245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7" y="111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29965 0.33357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3" y="166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56" grpId="1"/>
      <p:bldP spid="157" grpId="0"/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4" name="Picture 6" descr="AdaBoostDemo1all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AdaBoostDemo1plain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AdaBoostDemo1withfunc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AdaBoostDemo2all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AdaBoostDemo2withfuncN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1" descr="AdaBoostDemo2plainN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2" descr="AdaBoostDemo3allNe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3" descr="AdaBoostDemo3Fin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4" descr="AdaBoostDemo3plainN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5" descr="AdaBoostDemo3withfuncNew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03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152400" y="506841"/>
                <a:ext cx="5181600" cy="5589159"/>
              </a:xfrm>
              <a:prstGeom prst="rect">
                <a:avLst/>
              </a:prstGeom>
              <a:ln w="28575">
                <a:solidFill>
                  <a:schemeClr val="accent6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solidFill>
                      <a:srgbClr val="0070C0"/>
                    </a:solidFill>
                    <a:latin typeface="Courier New"/>
                    <a:ea typeface="Times New Roman"/>
                    <a:cs typeface="Times New Roman"/>
                  </a:rPr>
                  <a:t>Khởi tạo hệ số trọng cho mỗi mẫu huấn luyện: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=1/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𝑁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n = 1, 2, …, N.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0070C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For m = 1, …, M: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(a) Xây dựng bộ phân lớp yếu y</a:t>
                </a:r>
                <a:r>
                  <a:rPr lang="en-US" sz="1600" baseline="-250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m</a:t>
                </a: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Với mỗi đặc trưng j, xây dựng một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bộ 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  phân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lớp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j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độ lỗi: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sz="1600" b="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𝐼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1.0)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𝐼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≠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=1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và = 0 nếu ngược lại.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Chọn bộ phân lớp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j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 với độ lỗi nhỏ nhất ta được y</a:t>
                </a:r>
                <a:r>
                  <a:rPr lang="en-US" sz="1600" baseline="-25000">
                    <a:effectLst/>
                    <a:latin typeface="Courier New"/>
                    <a:ea typeface="Times New Roman"/>
                    <a:cs typeface="Times New Roman"/>
                  </a:rPr>
                  <a:t>m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E36C0A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(b) Cập nhật trọng số: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Tính: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𝜖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)≠</m:t>
                            </m:r>
                            <m:sSub>
                              <m:sSub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1.1)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và: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𝑙𝑛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 		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1.2)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+ 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Cập nhật trọng số: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+1)</m:t>
                        </m:r>
                      </m:sup>
                    </m:sSubSup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sup>
                    </m:sSubSup>
                    <m:r>
                      <m:rPr>
                        <m:sty m:val="p"/>
                      </m:rPr>
                      <a:rPr lang="en-US" sz="1600">
                        <a:effectLst/>
                        <a:latin typeface="Cambria Math"/>
                        <a:ea typeface="Times New Roman"/>
                        <a:cs typeface="Times New Roman"/>
                      </a:rPr>
                      <m:t>exp</m:t>
                    </m:r>
                    <m:r>
                      <a:rPr lang="en-US" sz="1600">
                        <a:effectLst/>
                        <a:latin typeface="Cambria Math"/>
                        <a:ea typeface="Times New Roman"/>
                        <a:cs typeface="Times New Roman"/>
                      </a:rPr>
                      <m:t>⁡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𝐼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)≠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)}</m:t>
                    </m:r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1.3)	</a:t>
                </a: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Font typeface="+mj-lt"/>
                  <a:buAutoNum type="arabicPeriod" startAt="3"/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:r>
                  <a:rPr lang="en-US" sz="1600">
                    <a:solidFill>
                      <a:srgbClr val="0070C0"/>
                    </a:solidFill>
                    <a:effectLst/>
                    <a:latin typeface="Courier New"/>
                    <a:ea typeface="Times New Roman"/>
                    <a:cs typeface="Times New Roman"/>
                  </a:rPr>
                  <a:t>Bộ phân lớp mạnh cuối cùng:</a:t>
                </a:r>
                <a:endParaRPr lang="en-US" sz="1600">
                  <a:effectLst/>
                  <a:latin typeface="Courier New"/>
                  <a:ea typeface="Times New Roman"/>
                  <a:cs typeface="Times New Roman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  <a:tabLst>
                    <a:tab pos="217170" algn="l"/>
                    <a:tab pos="470535" algn="l"/>
                    <a:tab pos="687705" algn="l"/>
                    <a:tab pos="904875" algn="l"/>
                    <a:tab pos="11582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𝑠𝑖𝑔𝑛</m:t>
                    </m:r>
                    <m:r>
                      <a:rPr lang="en-US" sz="16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𝑚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	</a:t>
                </a:r>
                <a:r>
                  <a:rPr lang="en-US" sz="1600" smtClean="0">
                    <a:effectLst/>
                    <a:latin typeface="Courier New"/>
                    <a:ea typeface="Times New Roman"/>
                    <a:cs typeface="Times New Roman"/>
                  </a:rPr>
                  <a:t>(</a:t>
                </a:r>
                <a:r>
                  <a:rPr lang="en-US" sz="1600">
                    <a:effectLst/>
                    <a:latin typeface="Courier New"/>
                    <a:ea typeface="Times New Roman"/>
                    <a:cs typeface="Times New Roman"/>
                  </a:rPr>
                  <a:t>1.4)</a:t>
                </a: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6841"/>
                <a:ext cx="5181600" cy="5589159"/>
              </a:xfrm>
              <a:prstGeom prst="rect">
                <a:avLst/>
              </a:prstGeom>
              <a:blipFill rotWithShape="1">
                <a:blip r:embed="rId12"/>
                <a:stretch>
                  <a:fillRect r="-684" b="-7521"/>
                </a:stretch>
              </a:blipFill>
              <a:ln w="28575">
                <a:solidFill>
                  <a:schemeClr val="accent6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5486400" y="649069"/>
                <a:ext cx="3657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solidFill>
                      <a:schemeClr val="accent1">
                        <a:lumMod val="50000"/>
                      </a:schemeClr>
                    </a:solidFill>
                  </a:rPr>
                  <a:t>Cho tập ảnh huấn luyện (x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,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), …, (x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,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) với t</a:t>
                </a:r>
                <a:r>
                  <a:rPr lang="en-US" baseline="-25000">
                    <a:solidFill>
                      <a:schemeClr val="accent1">
                        <a:lumMod val="50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∈</m:t>
                    </m:r>
                  </m:oMath>
                </a14:m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</a:rPr>
                  <a:t> {-1, 1}</a:t>
                </a:r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49069"/>
                <a:ext cx="36576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1333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>
            <a:spLocks/>
          </p:cNvSpPr>
          <p:nvPr/>
        </p:nvSpPr>
        <p:spPr bwMode="auto">
          <a:xfrm>
            <a:off x="152400" y="533400"/>
            <a:ext cx="5181600" cy="559233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152400" y="1295400"/>
            <a:ext cx="5181600" cy="205740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54"/>
          <p:cNvSpPr>
            <a:spLocks/>
          </p:cNvSpPr>
          <p:nvPr/>
        </p:nvSpPr>
        <p:spPr bwMode="auto">
          <a:xfrm>
            <a:off x="145869" y="3352800"/>
            <a:ext cx="5181600" cy="215958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178526" y="5512380"/>
            <a:ext cx="5181600" cy="583620"/>
          </a:xfrm>
          <a:prstGeom prst="rect">
            <a:avLst/>
          </a:prstGeom>
          <a:solidFill>
            <a:srgbClr val="0099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CHỨNG MINH THUẬT TOÁN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smtClean="0"/>
                  <a:t>Friedman (2000) đã đưa ra một cách hiểu rất đơn giản về thuật toán Adaboost.</a:t>
                </a:r>
              </a:p>
              <a:p>
                <a:r>
                  <a:rPr lang="en-US" sz="2400" smtClean="0"/>
                  <a:t>Hàm lỗi mũ: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𝐸</m:t>
                      </m:r>
                      <m:r>
                        <a:rPr lang="en-US" sz="24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=1</m:t>
                          </m:r>
                        </m:sub>
                        <m:sup>
                          <m:r>
                            <a:rPr lang="en-US" sz="2400" i="1"/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/>
                            <m:t>exp</m:t>
                          </m:r>
                          <m:r>
                            <a:rPr lang="en-US" sz="2400" i="1"/>
                            <m:t>{−</m:t>
                          </m:r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𝑡</m:t>
                              </m:r>
                            </m:e>
                            <m:sub>
                              <m:r>
                                <a:rPr lang="en-US" sz="2400" i="1"/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𝑓</m:t>
                              </m:r>
                            </m:e>
                            <m:sub>
                              <m:r>
                                <a:rPr lang="en-US" sz="2400" i="1"/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(</m:t>
                              </m:r>
                              <m:r>
                                <a:rPr lang="en-US" sz="2400" i="1"/>
                                <m:t>𝑥</m:t>
                              </m:r>
                            </m:e>
                            <m:sub>
                              <m:r>
                                <a:rPr lang="en-US" sz="2400" i="1"/>
                                <m:t>𝑛</m:t>
                              </m:r>
                            </m:sub>
                          </m:sSub>
                          <m:r>
                            <a:rPr lang="en-US" sz="2400" i="1"/>
                            <m:t>)}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𝑛</m:t>
                        </m:r>
                      </m:sub>
                    </m:sSub>
                    <m:r>
                      <a:rPr lang="en-US" sz="2400" i="1"/>
                      <m:t>∈{−1,1}</m:t>
                    </m:r>
                  </m:oMath>
                </a14:m>
                <a:endParaRPr lang="en-US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𝑓</m:t>
                        </m:r>
                      </m:e>
                      <m:sub>
                        <m:r>
                          <a:rPr lang="en-US" sz="2400" i="1"/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/>
                          <m:t>𝑥</m:t>
                        </m:r>
                      </m:e>
                    </m:d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1</m:t>
                        </m:r>
                      </m:num>
                      <m:den>
                        <m:r>
                          <a:rPr lang="en-US" sz="2400" i="1"/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/>
                        </m:ctrlPr>
                      </m:naryPr>
                      <m:sub>
                        <m:r>
                          <a:rPr lang="en-US" sz="2400" i="1"/>
                          <m:t>𝑙</m:t>
                        </m:r>
                        <m:r>
                          <a:rPr lang="en-US" sz="2400" i="1"/>
                          <m:t>=1</m:t>
                        </m:r>
                      </m:sub>
                      <m:sup>
                        <m:r>
                          <a:rPr lang="en-US" sz="2400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𝛼</m:t>
                            </m:r>
                          </m:e>
                          <m:sub>
                            <m:r>
                              <a:rPr lang="en-US" sz="2400" i="1"/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𝑦</m:t>
                            </m:r>
                          </m:e>
                          <m:sub>
                            <m:r>
                              <a:rPr lang="en-US" sz="2400" i="1"/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/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smtClean="0"/>
                  <a:t> </a:t>
                </a:r>
                <a:r>
                  <a:rPr lang="en-US" sz="240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𝑦</m:t>
                        </m:r>
                      </m:e>
                      <m:sub>
                        <m:r>
                          <a:rPr lang="en-US" sz="2400" i="1"/>
                          <m:t>𝑙</m:t>
                        </m:r>
                      </m:sub>
                    </m:sSub>
                    <m:r>
                      <a:rPr lang="en-US" sz="2400" i="1"/>
                      <m:t>(</m:t>
                    </m:r>
                    <m:r>
                      <a:rPr lang="en-US" sz="2400" i="1"/>
                      <m:t>𝑥</m:t>
                    </m:r>
                    <m:r>
                      <a:rPr lang="en-US" sz="2400" i="1"/>
                      <m:t>)∈{−1,1}</m:t>
                    </m:r>
                  </m:oMath>
                </a14:m>
                <a:endParaRPr lang="en-US" sz="2400"/>
              </a:p>
              <a:p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BB59-FAD8-424E-AF74-04A45B33B66E}" type="datetime1">
              <a:rPr lang="en-US" smtClean="0"/>
              <a:t>11/20/2010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5C02-6E2E-407D-884C-E9B89B7AD9E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4914900"/>
            <a:ext cx="6837173" cy="1485900"/>
            <a:chOff x="457200" y="4914900"/>
            <a:chExt cx="6837173" cy="1485900"/>
          </a:xfrm>
        </p:grpSpPr>
        <p:pic>
          <p:nvPicPr>
            <p:cNvPr id="7" name="Picture 2" descr="C:\Users\KienTran\Desktop\Arrow Hitting the Bull's-ey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14900"/>
              <a:ext cx="1485900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52600" y="5407781"/>
                  <a:ext cx="5541773" cy="500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smtClean="0">
                      <a:solidFill>
                        <a:srgbClr val="FF0000"/>
                      </a:solidFill>
                    </a:rPr>
                    <a:t>Minimize E theo các biến: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  <m:t>𝒍</m:t>
                          </m:r>
                        </m:sub>
                      </m:sSub>
                    </m:oMath>
                  </a14:m>
                  <a:r>
                    <a:rPr lang="en-US" sz="2400" b="1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400" b="1" smtClean="0">
                      <a:solidFill>
                        <a:srgbClr val="FF0000"/>
                      </a:solidFill>
                    </a:rPr>
                    <a:t>và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</a:rPr>
                            <m:t>𝒍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</a:rPr>
                        <m:t>𝒙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a14:m>
                  <a:endParaRPr lang="en-US" sz="24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407781"/>
                  <a:ext cx="5541773" cy="5002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760" t="-9756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691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289B-FCB5-4898-8A75-5DA26927DC82}" type="datetime1">
              <a:rPr lang="en-US" smtClean="0"/>
              <a:t>11/20/2010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2279-1626-401E-99C2-F47751925B1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80897" y="4365240"/>
            <a:ext cx="1152703" cy="1157546"/>
            <a:chOff x="4010026" y="1277941"/>
            <a:chExt cx="755650" cy="758826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1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1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1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2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solidFill>
                      <a:srgbClr val="FF0000"/>
                    </a:solidFill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FF0000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11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980897" y="2819400"/>
            <a:ext cx="1152703" cy="1157546"/>
            <a:chOff x="4010026" y="1277941"/>
            <a:chExt cx="755650" cy="758826"/>
          </a:xfrm>
        </p:grpSpPr>
        <p:grpSp>
          <p:nvGrpSpPr>
            <p:cNvPr id="2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0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3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3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3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3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3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4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003366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29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29"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980897" y="533400"/>
            <a:ext cx="1152703" cy="1157546"/>
            <a:chOff x="4010026" y="1277941"/>
            <a:chExt cx="755650" cy="758826"/>
          </a:xfrm>
        </p:grpSpPr>
        <p:grpSp>
          <p:nvGrpSpPr>
            <p:cNvPr id="4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48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  <p:grpSp>
            <p:nvGrpSpPr>
              <p:cNvPr id="5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75" y="2104"/>
                <a:ext cx="466" cy="115"/>
                <a:chOff x="2532" y="1080"/>
                <a:chExt cx="883" cy="236"/>
              </a:xfrm>
            </p:grpSpPr>
            <p:grpSp>
              <p:nvGrpSpPr>
                <p:cNvPr id="53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5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2" y="2296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1" y="2325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6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51"/>
                    <a:ext cx="221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4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4" y="1131"/>
                  <a:ext cx="741" cy="185"/>
                  <a:chOff x="1577" y="2581"/>
                  <a:chExt cx="1118" cy="277"/>
                </a:xfrm>
              </p:grpSpPr>
              <p:sp>
                <p:nvSpPr>
                  <p:cNvPr id="5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8" y="2289"/>
                    <a:ext cx="221" cy="82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90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5"/>
                    <a:ext cx="225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  <p:sp>
                <p:nvSpPr>
                  <p:cNvPr id="5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2" y="2344"/>
                    <a:ext cx="221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latin typeface="Arial" charset="0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Tahoma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 Box 55"/>
                <p:cNvSpPr txBox="1">
                  <a:spLocks noChangeArrowheads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smtClean="0">
                    <a:latin typeface="Cambria Math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000" kern="0">
                    <a:solidFill>
                      <a:srgbClr val="003366"/>
                    </a:solidFill>
                    <a:latin typeface="Arial" charset="0"/>
                    <a:cs typeface="Tahoma" pitchFamily="34" charset="0"/>
                  </a:endParaRPr>
                </a:p>
              </p:txBody>
            </p:sp>
          </mc:Choice>
          <mc:Fallback>
            <p:sp>
              <p:nvSpPr>
                <p:cNvPr id="47" name="Text 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010026" y="1406529"/>
                  <a:ext cx="755650" cy="46405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172"/>
                  </a:stretch>
                </a:blip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1104037" y="152400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/>
              <a:t>…</a:t>
            </a:r>
            <a:endParaRPr lang="en-US" sz="5400" b="1"/>
          </a:p>
        </p:txBody>
      </p:sp>
      <p:sp>
        <p:nvSpPr>
          <p:cNvPr id="63" name="Rounded Rectangle 62"/>
          <p:cNvSpPr/>
          <p:nvPr/>
        </p:nvSpPr>
        <p:spPr>
          <a:xfrm>
            <a:off x="904697" y="304800"/>
            <a:ext cx="1381303" cy="3886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3" name="Picture 3" descr="E:\Icon\IconNMCNPM\Sign 0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377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5" name="Cloud 81924"/>
          <p:cNvSpPr/>
          <p:nvPr/>
        </p:nvSpPr>
        <p:spPr>
          <a:xfrm>
            <a:off x="3581400" y="1985665"/>
            <a:ext cx="3124200" cy="1041219"/>
          </a:xfrm>
          <a:prstGeom prst="cloud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SEQUENTIAL MINIMIZATION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927" name="Group 81926"/>
          <p:cNvGrpSpPr/>
          <p:nvPr/>
        </p:nvGrpSpPr>
        <p:grpSpPr>
          <a:xfrm>
            <a:off x="2743200" y="3962400"/>
            <a:ext cx="6094651" cy="1854097"/>
            <a:chOff x="2743200" y="3962400"/>
            <a:chExt cx="6094651" cy="18540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24" name="Rectangle 81923"/>
                <p:cNvSpPr/>
                <p:nvPr/>
              </p:nvSpPr>
              <p:spPr>
                <a:xfrm>
                  <a:off x="2743200" y="3962400"/>
                  <a:ext cx="5410200" cy="18540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indent="360045" algn="just">
                    <a:lnSpc>
                      <a:spcPct val="15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Times New Roman"/>
                        </a:rPr>
                        <m:t>𝐸</m:t>
                      </m:r>
                      <m:r>
                        <a:rPr lang="en-US" i="1"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Times New Roman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  <m:r>
                        <a:rPr lang="en-US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}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exp</m:t>
                          </m:r>
                          <m: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{−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  <m:r>
                        <a:rPr lang="en-US" i="1"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exp</m:t>
                          </m:r>
                          <m:r>
                            <a:rPr lang="en-US">
                              <a:effectLst/>
                              <a:latin typeface="Cambria Math"/>
                              <a:ea typeface="Times New Roman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{−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</a:rPr>
                            <m:t>)}</m:t>
                          </m:r>
                        </m:e>
                      </m:nary>
                    </m:oMath>
                  </a14:m>
                  <a:r>
                    <a:rPr lang="en-US">
                      <a:effectLst/>
                      <a:latin typeface="Times New Roman"/>
                      <a:ea typeface="Times New Roman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81924" name="Rectangle 819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962400"/>
                  <a:ext cx="5410200" cy="185409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194" t="-12829" b="-30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26" name="TextBox 81925"/>
            <p:cNvSpPr txBox="1"/>
            <p:nvPr/>
          </p:nvSpPr>
          <p:spPr>
            <a:xfrm>
              <a:off x="8178696" y="473067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(1.5)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6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532</TotalTime>
  <Words>1074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Presentation</vt:lpstr>
      <vt:lpstr>Microsoft Photo Editor 3.0 Photo</vt:lpstr>
      <vt:lpstr>Microsoft Equation 3.0</vt:lpstr>
      <vt:lpstr>PowerTemplate</vt:lpstr>
      <vt:lpstr>Contents</vt:lpstr>
      <vt:lpstr>PowerPoint Presentation</vt:lpstr>
      <vt:lpstr>PowerPoint Presentation</vt:lpstr>
      <vt:lpstr>ÁP DỤNG ĐẶC TRƯNG HAAR-LIKE</vt:lpstr>
      <vt:lpstr>PowerPoint Presentation</vt:lpstr>
      <vt:lpstr>PowerPoint Presentation</vt:lpstr>
      <vt:lpstr>CHỨNG MINH THUẬT TOÁN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KienTran</dc:creator>
  <cp:lastModifiedBy>KienTran</cp:lastModifiedBy>
  <cp:revision>36</cp:revision>
  <dcterms:created xsi:type="dcterms:W3CDTF">2010-11-13T14:34:52Z</dcterms:created>
  <dcterms:modified xsi:type="dcterms:W3CDTF">2010-11-20T17:11:27Z</dcterms:modified>
</cp:coreProperties>
</file>