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61" r:id="rId7"/>
    <p:sldId id="262" r:id="rId8"/>
    <p:sldId id="258"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491743-9A39-4600-868D-C3724BB24788}" type="datetimeFigureOut">
              <a:rPr lang="en-IN" smtClean="0"/>
              <a:t>15-07-2024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96225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65312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851310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871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307449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91743-9A39-4600-868D-C3724BB24788}"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64483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91743-9A39-4600-868D-C3724BB24788}"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47928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333176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234837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91743-9A39-4600-868D-C3724BB24788}"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12361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91743-9A39-4600-868D-C3724BB24788}"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94208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50527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91743-9A39-4600-868D-C3724BB24788}"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339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91743-9A39-4600-868D-C3724BB24788}"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22689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91743-9A39-4600-868D-C3724BB24788}"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08375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44191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91743-9A39-4600-868D-C3724BB24788}"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B44BB-4F03-4D50-8241-9C88C2FC5D2F}" type="slidenum">
              <a:rPr lang="en-IN" smtClean="0"/>
              <a:t>‹#›</a:t>
            </a:fld>
            <a:endParaRPr lang="en-IN"/>
          </a:p>
        </p:txBody>
      </p:sp>
    </p:spTree>
    <p:extLst>
      <p:ext uri="{BB962C8B-B14F-4D97-AF65-F5344CB8AC3E}">
        <p14:creationId xmlns:p14="http://schemas.microsoft.com/office/powerpoint/2010/main" val="13680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491743-9A39-4600-868D-C3724BB24788}" type="datetimeFigureOut">
              <a:rPr lang="en-IN" smtClean="0"/>
              <a:t>15-07-2024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BB44BB-4F03-4D50-8241-9C88C2FC5D2F}" type="slidenum">
              <a:rPr lang="en-IN" smtClean="0"/>
              <a:t>‹#›</a:t>
            </a:fld>
            <a:endParaRPr lang="en-IN"/>
          </a:p>
        </p:txBody>
      </p:sp>
    </p:spTree>
    <p:extLst>
      <p:ext uri="{BB962C8B-B14F-4D97-AF65-F5344CB8AC3E}">
        <p14:creationId xmlns:p14="http://schemas.microsoft.com/office/powerpoint/2010/main" val="563028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raf08shaik@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D2CD22-ED80-AB21-A951-A5BF5C14D401}"/>
              </a:ext>
            </a:extLst>
          </p:cNvPr>
          <p:cNvSpPr>
            <a:spLocks noGrp="1"/>
          </p:cNvSpPr>
          <p:nvPr>
            <p:ph type="subTitle" idx="1"/>
          </p:nvPr>
        </p:nvSpPr>
        <p:spPr>
          <a:xfrm>
            <a:off x="4366127" y="0"/>
            <a:ext cx="8791575" cy="1655762"/>
          </a:xfrm>
        </p:spPr>
        <p:txBody>
          <a:bodyPr>
            <a:normAutofit/>
          </a:bodyPr>
          <a:lstStyle/>
          <a:p>
            <a:r>
              <a:rPr lang="en-US" sz="4400" dirty="0"/>
              <a:t>Final project</a:t>
            </a:r>
            <a:endParaRPr lang="en-IN" sz="4400" dirty="0"/>
          </a:p>
        </p:txBody>
      </p:sp>
      <p:sp>
        <p:nvSpPr>
          <p:cNvPr id="5" name="Title 4">
            <a:extLst>
              <a:ext uri="{FF2B5EF4-FFF2-40B4-BE49-F238E27FC236}">
                <a16:creationId xmlns:a16="http://schemas.microsoft.com/office/drawing/2014/main" id="{9DBC1CE7-AB55-3502-04C8-EA34DE4F16DE}"/>
              </a:ext>
            </a:extLst>
          </p:cNvPr>
          <p:cNvSpPr>
            <a:spLocks noGrp="1"/>
          </p:cNvSpPr>
          <p:nvPr>
            <p:ph type="ctrTitle"/>
          </p:nvPr>
        </p:nvSpPr>
        <p:spPr>
          <a:xfrm>
            <a:off x="2132083" y="357372"/>
            <a:ext cx="9923322" cy="5432080"/>
          </a:xfrm>
        </p:spPr>
        <p:txBody>
          <a:bodyPr vert="horz">
            <a:normAutofit fontScale="90000"/>
          </a:bodyPr>
          <a:lstStyle/>
          <a:p>
            <a:r>
              <a:rPr lang="en-IN" dirty="0"/>
              <a:t>Name – </a:t>
            </a:r>
            <a:r>
              <a:rPr lang="en-IN" dirty="0" err="1"/>
              <a:t>shaik</a:t>
            </a:r>
            <a:r>
              <a:rPr lang="en-IN" dirty="0"/>
              <a:t> Ashraf  </a:t>
            </a:r>
            <a:r>
              <a:rPr lang="en-IN" dirty="0">
                <a:hlinkClick r:id="rId2"/>
              </a:rPr>
              <a:t>ashraf08shaik@gmail.com</a:t>
            </a:r>
            <a:br>
              <a:rPr lang="en-IN" dirty="0"/>
            </a:br>
            <a:r>
              <a:rPr lang="en-IN" dirty="0"/>
              <a:t>college – </a:t>
            </a:r>
            <a:r>
              <a:rPr lang="en-IN" dirty="0" err="1"/>
              <a:t>bramaramba</a:t>
            </a:r>
            <a:r>
              <a:rPr lang="en-IN" dirty="0"/>
              <a:t> </a:t>
            </a:r>
            <a:r>
              <a:rPr lang="en-IN" dirty="0" err="1"/>
              <a:t>mallikarjuna</a:t>
            </a:r>
            <a:r>
              <a:rPr lang="en-IN" dirty="0"/>
              <a:t> </a:t>
            </a:r>
            <a:br>
              <a:rPr lang="en-IN" dirty="0"/>
            </a:br>
            <a:r>
              <a:rPr lang="en-IN" dirty="0"/>
              <a:t>college State – Andhra Pradesh </a:t>
            </a:r>
            <a:br>
              <a:rPr lang="en-IN" dirty="0"/>
            </a:br>
            <a:r>
              <a:rPr lang="en-IN" dirty="0"/>
              <a:t>internship domain and internship</a:t>
            </a:r>
            <a:br>
              <a:rPr lang="en-IN" dirty="0"/>
            </a:br>
            <a:r>
              <a:rPr lang="en-IN" dirty="0"/>
              <a:t>.            Start and end date </a:t>
            </a:r>
            <a:br>
              <a:rPr lang="en-IN" dirty="0"/>
            </a:br>
            <a:r>
              <a:rPr lang="en-IN" dirty="0"/>
              <a:t>  </a:t>
            </a:r>
            <a:r>
              <a:rPr lang="en-IN" dirty="0">
                <a:solidFill>
                  <a:schemeClr val="bg1"/>
                </a:solidFill>
              </a:rPr>
              <a:t>Cybersecurity using kali </a:t>
            </a:r>
            <a:r>
              <a:rPr lang="en-IN" dirty="0" err="1">
                <a:solidFill>
                  <a:schemeClr val="bg1"/>
                </a:solidFill>
              </a:rPr>
              <a:t>linux</a:t>
            </a:r>
            <a:br>
              <a:rPr lang="en-IN" dirty="0">
                <a:solidFill>
                  <a:schemeClr val="bg1"/>
                </a:solidFill>
              </a:rPr>
            </a:br>
            <a:r>
              <a:rPr lang="en-IN" dirty="0">
                <a:solidFill>
                  <a:schemeClr val="bg1"/>
                </a:solidFill>
              </a:rPr>
              <a:t>3june 2024 to 15 July 2024</a:t>
            </a:r>
            <a:endParaRPr lang="en-US" dirty="0"/>
          </a:p>
        </p:txBody>
      </p:sp>
    </p:spTree>
    <p:extLst>
      <p:ext uri="{BB962C8B-B14F-4D97-AF65-F5344CB8AC3E}">
        <p14:creationId xmlns:p14="http://schemas.microsoft.com/office/powerpoint/2010/main" val="344650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4074-139B-34E7-13FC-42039AB1CA1C}"/>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0A2EC890-D20B-D29B-3AE8-C7C4D819A8EC}"/>
              </a:ext>
            </a:extLst>
          </p:cNvPr>
          <p:cNvSpPr>
            <a:spLocks noGrp="1"/>
          </p:cNvSpPr>
          <p:nvPr>
            <p:ph idx="1"/>
          </p:nvPr>
        </p:nvSpPr>
        <p:spPr/>
        <p:txBody>
          <a:bodyPr>
            <a:normAutofit fontScale="25000" lnSpcReduction="20000"/>
          </a:bodyPr>
          <a:lstStyle/>
          <a:p>
            <a:pPr marL="12700">
              <a:spcBef>
                <a:spcPts val="100"/>
              </a:spcBef>
            </a:pPr>
            <a:r>
              <a:rPr lang="en-US" sz="9600" b="1" dirty="0">
                <a:latin typeface="Rozha One" panose="020B0604020202020204" charset="0"/>
                <a:cs typeface="Rozha One" panose="020B0604020202020204" charset="0"/>
              </a:rPr>
              <a:t>Architecture Overview:</a:t>
            </a:r>
          </a:p>
          <a:p>
            <a:pPr>
              <a:lnSpc>
                <a:spcPct val="150000"/>
              </a:lnSpc>
            </a:pPr>
            <a:r>
              <a:rPr lang="en-US" sz="9600" b="1" dirty="0">
                <a:latin typeface="Rozha One" panose="020B0604020202020204" charset="0"/>
                <a:cs typeface="Rozha One" panose="020B0604020202020204" charset="0"/>
              </a:rPr>
              <a:t>Modular </a:t>
            </a:r>
            <a:r>
              <a:rPr lang="en-US" sz="9600" b="1" dirty="0" err="1">
                <a:latin typeface="Rozha One" panose="020B0604020202020204" charset="0"/>
                <a:cs typeface="Rozha One" panose="020B0604020202020204" charset="0"/>
              </a:rPr>
              <a:t>Design:</a:t>
            </a:r>
            <a:r>
              <a:rPr lang="en-US" sz="9600" dirty="0" err="1">
                <a:latin typeface="Rozha One" panose="020B0604020202020204" charset="0"/>
                <a:cs typeface="Rozha One" panose="020B0604020202020204" charset="0"/>
              </a:rPr>
              <a:t>The</a:t>
            </a:r>
            <a:r>
              <a:rPr lang="en-US" sz="9600" dirty="0">
                <a:latin typeface="Rozha One" panose="020B0604020202020204" charset="0"/>
                <a:cs typeface="Rozha One" panose="020B0604020202020204" charset="0"/>
              </a:rPr>
              <a:t> keylogger code is structured into modular functions for better readability and maintenance.</a:t>
            </a:r>
          </a:p>
          <a:p>
            <a:pPr>
              <a:lnSpc>
                <a:spcPct val="150000"/>
              </a:lnSpc>
            </a:pPr>
            <a:r>
              <a:rPr lang="en-US" sz="9600" b="1" dirty="0">
                <a:latin typeface="Rozha One" panose="020B0604020202020204" charset="0"/>
                <a:cs typeface="Rozha One" panose="020B0604020202020204" charset="0"/>
              </a:rPr>
              <a:t>Event </a:t>
            </a:r>
            <a:r>
              <a:rPr lang="en-US" sz="9600" b="1" dirty="0" err="1">
                <a:latin typeface="Rozha One" panose="020B0604020202020204" charset="0"/>
                <a:cs typeface="Rozha One" panose="020B0604020202020204" charset="0"/>
              </a:rPr>
              <a:t>Handling:</a:t>
            </a:r>
            <a:r>
              <a:rPr lang="en-US" sz="9600" dirty="0" err="1">
                <a:latin typeface="Rozha One" panose="020B0604020202020204" charset="0"/>
                <a:cs typeface="Rozha One" panose="020B0604020202020204" charset="0"/>
              </a:rPr>
              <a:t>Utilizes</a:t>
            </a:r>
            <a:r>
              <a:rPr lang="en-US" sz="9600" dirty="0">
                <a:latin typeface="Rozha One" panose="020B0604020202020204" charset="0"/>
                <a:cs typeface="Rozha One" panose="020B0604020202020204" charset="0"/>
              </a:rPr>
              <a:t> the </a:t>
            </a:r>
            <a:r>
              <a:rPr lang="en-US" sz="9600" dirty="0" err="1">
                <a:latin typeface="Rozha One" panose="020B0604020202020204" charset="0"/>
                <a:cs typeface="Rozha One" panose="020B0604020202020204" charset="0"/>
              </a:rPr>
              <a:t>pynput</a:t>
            </a:r>
            <a:r>
              <a:rPr lang="en-US" sz="9600" dirty="0">
                <a:latin typeface="Rozha One" panose="020B0604020202020204" charset="0"/>
                <a:cs typeface="Rozha One" panose="020B0604020202020204" charset="0"/>
              </a:rPr>
              <a:t> library to capture and </a:t>
            </a:r>
            <a:r>
              <a:rPr lang="en-US" sz="9600" dirty="0" err="1">
                <a:latin typeface="Rozha One" panose="020B0604020202020204" charset="0"/>
                <a:cs typeface="Rozha One" panose="020B0604020202020204" charset="0"/>
              </a:rPr>
              <a:t>handlekeyboardevents</a:t>
            </a:r>
            <a:endParaRPr lang="en-US" sz="9600" dirty="0">
              <a:latin typeface="Rozha One" panose="020B0604020202020204" charset="0"/>
              <a:cs typeface="Rozha One" panose="020B0604020202020204" charset="0"/>
            </a:endParaRPr>
          </a:p>
          <a:p>
            <a:pPr>
              <a:lnSpc>
                <a:spcPct val="150000"/>
              </a:lnSpc>
            </a:pPr>
            <a:r>
              <a:rPr lang="en-US" sz="9600" b="1" dirty="0">
                <a:latin typeface="Rozha One" panose="020B0604020202020204" charset="0"/>
                <a:cs typeface="Rozha One" panose="020B0604020202020204" charset="0"/>
              </a:rPr>
              <a:t>Data </a:t>
            </a:r>
            <a:r>
              <a:rPr lang="en-US" sz="9600" b="1" dirty="0" err="1">
                <a:latin typeface="Rozha One" panose="020B0604020202020204" charset="0"/>
                <a:cs typeface="Rozha One" panose="020B0604020202020204" charset="0"/>
              </a:rPr>
              <a:t>Logging:</a:t>
            </a:r>
            <a:r>
              <a:rPr lang="en-US" sz="9600" dirty="0" err="1">
                <a:latin typeface="Rozha One" panose="020B0604020202020204" charset="0"/>
                <a:cs typeface="Rozha One" panose="020B0604020202020204" charset="0"/>
              </a:rPr>
              <a:t>Implements</a:t>
            </a:r>
            <a:r>
              <a:rPr lang="en-US" sz="9600" dirty="0">
                <a:latin typeface="Rozha One" panose="020B0604020202020204" charset="0"/>
                <a:cs typeface="Rozha One" panose="020B0604020202020204" charset="0"/>
              </a:rPr>
              <a:t> functions to log captured data into text </a:t>
            </a:r>
            <a:r>
              <a:rPr lang="en-US" sz="9600" dirty="0" err="1">
                <a:latin typeface="Rozha One" panose="020B0604020202020204" charset="0"/>
                <a:cs typeface="Rozha One" panose="020B0604020202020204" charset="0"/>
              </a:rPr>
              <a:t>andJSON</a:t>
            </a:r>
            <a:r>
              <a:rPr lang="en-US" sz="9600" dirty="0">
                <a:latin typeface="Rozha One" panose="020B0604020202020204" charset="0"/>
                <a:cs typeface="Rozha One" panose="020B0604020202020204" charset="0"/>
              </a:rPr>
              <a:t> files</a:t>
            </a:r>
          </a:p>
          <a:p>
            <a:endParaRPr lang="en-IN" sz="11200" dirty="0"/>
          </a:p>
        </p:txBody>
      </p:sp>
    </p:spTree>
    <p:extLst>
      <p:ext uri="{BB962C8B-B14F-4D97-AF65-F5344CB8AC3E}">
        <p14:creationId xmlns:p14="http://schemas.microsoft.com/office/powerpoint/2010/main" val="154961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43A0-FB4A-B92D-66B2-B203972AD6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2E937-7573-A7A2-4F37-AB873C18C65C}"/>
              </a:ext>
            </a:extLst>
          </p:cNvPr>
          <p:cNvSpPr>
            <a:spLocks noGrp="1"/>
          </p:cNvSpPr>
          <p:nvPr>
            <p:ph idx="1"/>
          </p:nvPr>
        </p:nvSpPr>
        <p:spPr>
          <a:xfrm>
            <a:off x="1141412" y="618518"/>
            <a:ext cx="9905999" cy="5172683"/>
          </a:xfrm>
        </p:spPr>
        <p:txBody>
          <a:bodyPr>
            <a:normAutofit fontScale="40000" lnSpcReduction="20000"/>
          </a:bodyPr>
          <a:lstStyle/>
          <a:p>
            <a:r>
              <a:rPr lang="en-US" sz="4400" dirty="0">
                <a:latin typeface="Rozha One" panose="020B0604020202020204" charset="0"/>
                <a:cs typeface="Rozha One" panose="020B0604020202020204" charset="0"/>
              </a:rPr>
              <a:t>.</a:t>
            </a:r>
            <a:r>
              <a:rPr lang="en-US" sz="4400"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sz="4400" b="1" dirty="0">
                <a:latin typeface="Rozha One" panose="020B0604020202020204" charset="0"/>
                <a:cs typeface="Rozha One" panose="020B0604020202020204" charset="0"/>
              </a:rPr>
              <a:t>Key Press Handling: Function: </a:t>
            </a:r>
            <a:r>
              <a:rPr lang="en-US" sz="4400" i="1" dirty="0" err="1">
                <a:latin typeface="Rozha One" panose="020B0604020202020204" charset="0"/>
                <a:cs typeface="Rozha One" panose="020B0604020202020204" charset="0"/>
              </a:rPr>
              <a:t>on_press</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Captures and logs the pressed keys.</a:t>
            </a:r>
          </a:p>
          <a:p>
            <a:r>
              <a:rPr lang="en-US" sz="4400" b="1" dirty="0">
                <a:latin typeface="Rozha One" panose="020B0604020202020204" charset="0"/>
                <a:cs typeface="Rozha One" panose="020B0604020202020204" charset="0"/>
              </a:rPr>
              <a:t>	Details: </a:t>
            </a:r>
            <a:r>
              <a:rPr lang="en-US" sz="4400" dirty="0">
                <a:latin typeface="Rozha One" panose="020B0604020202020204" charset="0"/>
                <a:cs typeface="Rozha One" panose="020B0604020202020204" charset="0"/>
              </a:rPr>
              <a:t>Appends key press events to a list and updates the JSON log file.</a:t>
            </a:r>
          </a:p>
          <a:p>
            <a:r>
              <a:rPr lang="en-US" sz="4400" dirty="0">
                <a:latin typeface="Rozha One" panose="020B0604020202020204" charset="0"/>
                <a:cs typeface="Rozha One" panose="020B0604020202020204" charset="0"/>
              </a:rPr>
              <a:t>        </a:t>
            </a:r>
            <a:r>
              <a:rPr lang="en-US" sz="4400" b="1" dirty="0">
                <a:latin typeface="Rozha One" panose="020B0604020202020204" charset="0"/>
                <a:cs typeface="Rozha One" panose="020B0604020202020204" charset="0"/>
              </a:rPr>
              <a:t>Key Release Handling: Function: </a:t>
            </a:r>
            <a:r>
              <a:rPr lang="en-US" sz="4400" i="1" dirty="0" err="1">
                <a:latin typeface="Rozha One" panose="020B0604020202020204" charset="0"/>
                <a:cs typeface="Rozha One" panose="020B0604020202020204" charset="0"/>
              </a:rPr>
              <a:t>on_release</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Captures and logs the released keys.</a:t>
            </a:r>
          </a:p>
          <a:p>
            <a:r>
              <a:rPr lang="en-US" sz="4400" dirty="0">
                <a:latin typeface="Rozha One" panose="020B0604020202020204" charset="0"/>
                <a:cs typeface="Rozha One" panose="020B0604020202020204" charset="0"/>
              </a:rPr>
              <a:t>	</a:t>
            </a:r>
            <a:r>
              <a:rPr lang="en-US" sz="4400" b="1" dirty="0">
                <a:latin typeface="Rozha One" panose="020B0604020202020204" charset="0"/>
                <a:cs typeface="Rozha One" panose="020B0604020202020204" charset="0"/>
              </a:rPr>
              <a:t>Details: </a:t>
            </a:r>
            <a:r>
              <a:rPr lang="en-US" sz="4400"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sz="4400" b="1" dirty="0">
                <a:latin typeface="Rozha One" panose="020B0604020202020204" charset="0"/>
                <a:cs typeface="Rozha One" panose="020B0604020202020204" charset="0"/>
              </a:rPr>
              <a:t>Logging Functions: Text Logging: </a:t>
            </a:r>
            <a:r>
              <a:rPr lang="en-US" sz="4400" i="1" dirty="0" err="1">
                <a:latin typeface="Rozha One" panose="020B0604020202020204" charset="0"/>
                <a:cs typeface="Rozha One" panose="020B0604020202020204" charset="0"/>
              </a:rPr>
              <a:t>generate_text_log</a:t>
            </a:r>
            <a:r>
              <a:rPr lang="en-US" sz="4400" i="1" dirty="0">
                <a:latin typeface="Rozha One" panose="020B0604020202020204" charset="0"/>
                <a:cs typeface="Rozha One" panose="020B0604020202020204" charset="0"/>
              </a:rPr>
              <a:t>(key)</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sz="4400" b="1" dirty="0">
                <a:latin typeface="Rozha One" panose="020B0604020202020204" charset="0"/>
                <a:cs typeface="Rozha One" panose="020B0604020202020204" charset="0"/>
              </a:rPr>
              <a:t>JSON Logging</a:t>
            </a:r>
            <a:r>
              <a:rPr lang="en-US" sz="4400" dirty="0">
                <a:latin typeface="Rozha One" panose="020B0604020202020204" charset="0"/>
                <a:cs typeface="Rozha One" panose="020B0604020202020204" charset="0"/>
              </a:rPr>
              <a:t>: </a:t>
            </a:r>
            <a:r>
              <a:rPr lang="en-US" sz="4400" i="1" dirty="0" err="1">
                <a:latin typeface="Rozha One" panose="020B0604020202020204" charset="0"/>
                <a:cs typeface="Rozha One" panose="020B0604020202020204" charset="0"/>
              </a:rPr>
              <a:t>generate_json_file</a:t>
            </a:r>
            <a:r>
              <a:rPr lang="en-US" sz="4400" i="1" dirty="0">
                <a:latin typeface="Rozha One" panose="020B0604020202020204" charset="0"/>
                <a:cs typeface="Rozha One" panose="020B0604020202020204" charset="0"/>
              </a:rPr>
              <a:t>(</a:t>
            </a:r>
            <a:r>
              <a:rPr lang="en-US" sz="4400" i="1" dirty="0" err="1">
                <a:latin typeface="Rozha One" panose="020B0604020202020204" charset="0"/>
                <a:cs typeface="Rozha One" panose="020B0604020202020204" charset="0"/>
              </a:rPr>
              <a:t>keys_used</a:t>
            </a:r>
            <a:r>
              <a:rPr lang="en-US" sz="4400" i="1" dirty="0">
                <a:latin typeface="Rozha One" panose="020B0604020202020204" charset="0"/>
                <a:cs typeface="Rozha One" panose="020B0604020202020204" charset="0"/>
              </a:rPr>
              <a:t>)</a:t>
            </a:r>
          </a:p>
          <a:p>
            <a:r>
              <a:rPr lang="en-US" sz="4400" b="1" dirty="0">
                <a:latin typeface="Rozha One" panose="020B0604020202020204" charset="0"/>
                <a:cs typeface="Rozha One" panose="020B0604020202020204" charset="0"/>
              </a:rPr>
              <a:t>	Description: </a:t>
            </a:r>
            <a:r>
              <a:rPr lang="en-US" sz="4400" dirty="0">
                <a:latin typeface="Rozha One" panose="020B0604020202020204" charset="0"/>
                <a:cs typeface="Rozha One" panose="020B0604020202020204" charset="0"/>
              </a:rPr>
              <a:t>Dumps the list of key events to </a:t>
            </a:r>
            <a:r>
              <a:rPr lang="en-US" sz="4400" dirty="0" err="1">
                <a:latin typeface="Rozha One" panose="020B0604020202020204" charset="0"/>
                <a:cs typeface="Rozha One" panose="020B0604020202020204" charset="0"/>
              </a:rPr>
              <a:t>key_log.json</a:t>
            </a:r>
            <a:r>
              <a:rPr lang="en-US" sz="4400" dirty="0">
                <a:latin typeface="Rozha One" panose="020B0604020202020204" charset="0"/>
                <a:cs typeface="Rozha One" panose="020B0604020202020204" charset="0"/>
              </a:rPr>
              <a:t>.</a:t>
            </a:r>
            <a:endParaRPr lang="en-IN" sz="4400" dirty="0">
              <a:latin typeface="Rozha One" panose="020B0604020202020204" charset="0"/>
              <a:cs typeface="Rozha One" panose="020B0604020202020204" charset="0"/>
            </a:endParaRPr>
          </a:p>
          <a:p>
            <a:endParaRPr lang="en-IN" dirty="0"/>
          </a:p>
        </p:txBody>
      </p:sp>
    </p:spTree>
    <p:extLst>
      <p:ext uri="{BB962C8B-B14F-4D97-AF65-F5344CB8AC3E}">
        <p14:creationId xmlns:p14="http://schemas.microsoft.com/office/powerpoint/2010/main" val="13177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0C9AB9-67CD-103E-2152-F47BF66FC8DD}"/>
              </a:ext>
            </a:extLst>
          </p:cNvPr>
          <p:cNvPicPr>
            <a:picLocks noChangeAspect="1"/>
          </p:cNvPicPr>
          <p:nvPr/>
        </p:nvPicPr>
        <p:blipFill>
          <a:blip r:embed="rId2"/>
          <a:stretch>
            <a:fillRect/>
          </a:stretch>
        </p:blipFill>
        <p:spPr>
          <a:xfrm>
            <a:off x="680694" y="1389876"/>
            <a:ext cx="10827434" cy="859611"/>
          </a:xfrm>
          <a:prstGeom prst="rect">
            <a:avLst/>
          </a:prstGeom>
        </p:spPr>
      </p:pic>
      <p:sp>
        <p:nvSpPr>
          <p:cNvPr id="2" name="Title 1">
            <a:extLst>
              <a:ext uri="{FF2B5EF4-FFF2-40B4-BE49-F238E27FC236}">
                <a16:creationId xmlns:a16="http://schemas.microsoft.com/office/drawing/2014/main" id="{CD18EB78-EEF5-9B59-F6E5-3AE2FC8E5A03}"/>
              </a:ext>
            </a:extLst>
          </p:cNvPr>
          <p:cNvSpPr>
            <a:spLocks noGrp="1"/>
          </p:cNvSpPr>
          <p:nvPr>
            <p:ph type="title"/>
          </p:nvPr>
        </p:nvSpPr>
        <p:spPr>
          <a:xfrm>
            <a:off x="998909" y="188712"/>
            <a:ext cx="9905998" cy="147857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2B59E3E9-5F6D-5392-D258-BC04B31DC6A0}"/>
              </a:ext>
            </a:extLst>
          </p:cNvPr>
          <p:cNvSpPr>
            <a:spLocks noGrp="1"/>
          </p:cNvSpPr>
          <p:nvPr>
            <p:ph idx="1"/>
          </p:nvPr>
        </p:nvSpPr>
        <p:spPr/>
        <p:txBody>
          <a:bodyPr>
            <a:normAutofit lnSpcReduction="10000"/>
          </a:bodyPr>
          <a:lstStyle/>
          <a:p>
            <a:r>
              <a:rPr lang="en-US" altLang="en-US" sz="2400" b="0" dirty="0">
                <a:latin typeface="Rozha One" panose="020B0604020202020204" charset="0"/>
                <a:cs typeface="Rozha One" panose="020B0604020202020204" charset="0"/>
              </a:rPr>
              <a:t>Real-time keylogging with start and stop functionality controlled via a simple GUI.</a:t>
            </a:r>
            <a:br>
              <a:rPr lang="en-US" altLang="en-US" sz="2400" b="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The keylogger project demonstrated the capability to effectively capture and log keystrokes in real-time.</a:t>
            </a:r>
            <a:br>
              <a:rPr lang="en-US" sz="240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The GUI provided a user-friendly way to control the keylogger, making it accessible and easy to use.</a:t>
            </a:r>
            <a:br>
              <a:rPr lang="en-US" sz="2400" dirty="0">
                <a:latin typeface="Rozha One" panose="020B0604020202020204" charset="0"/>
                <a:cs typeface="Rozha One" panose="020B0604020202020204" charset="0"/>
              </a:rPr>
            </a:br>
            <a:r>
              <a:rPr lang="en-US" sz="2400" dirty="0">
                <a:latin typeface="Rozha One" panose="020B0604020202020204" charset="0"/>
                <a:cs typeface="Rozha One" panose="020B0604020202020204" charset="0"/>
              </a:rPr>
              <a:t>Emphasized the ethical use of keyloggers and the importance of implementing security measures to protect against malicious use</a:t>
            </a:r>
            <a:endParaRPr lang="en-IN" dirty="0"/>
          </a:p>
        </p:txBody>
      </p:sp>
    </p:spTree>
    <p:extLst>
      <p:ext uri="{BB962C8B-B14F-4D97-AF65-F5344CB8AC3E}">
        <p14:creationId xmlns:p14="http://schemas.microsoft.com/office/powerpoint/2010/main" val="399389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7747-83C7-D447-6A15-08F3E6F1C34F}"/>
              </a:ext>
            </a:extLst>
          </p:cNvPr>
          <p:cNvSpPr>
            <a:spLocks noGrp="1"/>
          </p:cNvSpPr>
          <p:nvPr>
            <p:ph type="title"/>
          </p:nvPr>
        </p:nvSpPr>
        <p:spPr>
          <a:xfrm>
            <a:off x="1248291" y="2249487"/>
            <a:ext cx="9905998" cy="1478570"/>
          </a:xfrm>
        </p:spPr>
        <p:txBody>
          <a:bodyPr>
            <a:normAutofit/>
          </a:bodyPr>
          <a:lstStyle/>
          <a:p>
            <a:r>
              <a:rPr lang="en-IN" sz="3200"/>
              <a:t>https://github.com/ashrafshaik7/keylogger.git</a:t>
            </a:r>
            <a:endParaRPr lang="en-IN" sz="3200" dirty="0"/>
          </a:p>
        </p:txBody>
      </p:sp>
      <p:sp>
        <p:nvSpPr>
          <p:cNvPr id="3" name="Content Placeholder 2">
            <a:extLst>
              <a:ext uri="{FF2B5EF4-FFF2-40B4-BE49-F238E27FC236}">
                <a16:creationId xmlns:a16="http://schemas.microsoft.com/office/drawing/2014/main" id="{CC93B91F-0101-1003-9F20-0444A4046F3D}"/>
              </a:ext>
            </a:extLst>
          </p:cNvPr>
          <p:cNvSpPr>
            <a:spLocks noGrp="1"/>
          </p:cNvSpPr>
          <p:nvPr>
            <p:ph idx="1"/>
          </p:nvPr>
        </p:nvSpPr>
        <p:spPr/>
        <p:txBody>
          <a:bodyPr/>
          <a:lstStyle/>
          <a:p>
            <a:pPr marL="0" indent="0">
              <a:buNone/>
            </a:pPr>
            <a:br>
              <a:rPr lang="en-US" dirty="0"/>
            </a:br>
            <a:endParaRPr lang="en-IN" dirty="0"/>
          </a:p>
        </p:txBody>
      </p:sp>
    </p:spTree>
    <p:extLst>
      <p:ext uri="{BB962C8B-B14F-4D97-AF65-F5344CB8AC3E}">
        <p14:creationId xmlns:p14="http://schemas.microsoft.com/office/powerpoint/2010/main" val="15830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B7D78B-618C-A95C-75DB-408110373826}"/>
              </a:ext>
            </a:extLst>
          </p:cNvPr>
          <p:cNvSpPr>
            <a:spLocks noGrp="1"/>
          </p:cNvSpPr>
          <p:nvPr>
            <p:ph type="title"/>
          </p:nvPr>
        </p:nvSpPr>
        <p:spPr/>
        <p:txBody>
          <a:bodyPr/>
          <a:lstStyle/>
          <a:p>
            <a:r>
              <a:rPr lang="en-US" sz="3600" b="1" strike="noStrike" spc="-83" dirty="0">
                <a:solidFill>
                  <a:schemeClr val="tx2">
                    <a:lumMod val="60000"/>
                    <a:lumOff val="40000"/>
                  </a:schemeClr>
                </a:solidFill>
                <a:latin typeface="Trebuchet MS"/>
              </a:rPr>
              <a:t>PROJECT </a:t>
            </a:r>
            <a:r>
              <a:rPr lang="en-US" sz="3600" b="1" strike="noStrike" spc="24" dirty="0">
                <a:solidFill>
                  <a:schemeClr val="tx2">
                    <a:lumMod val="60000"/>
                    <a:lumOff val="40000"/>
                  </a:schemeClr>
                </a:solidFill>
                <a:latin typeface="Trebuchet MS"/>
              </a:rPr>
              <a:t>TITLE:</a:t>
            </a:r>
            <a:br>
              <a:rPr lang="en-US" dirty="0"/>
            </a:br>
            <a:br>
              <a:rPr lang="en-US" dirty="0"/>
            </a:br>
            <a:br>
              <a:rPr lang="en-US" dirty="0"/>
            </a:br>
            <a:r>
              <a:rPr lang="en-US" sz="3600" b="1" strike="noStrike" spc="24" dirty="0">
                <a:solidFill>
                  <a:srgbClr val="00888A"/>
                </a:solidFill>
                <a:latin typeface="Trebuchet MS"/>
              </a:rPr>
              <a:t> 		  </a:t>
            </a:r>
            <a:r>
              <a:rPr lang="en-US" sz="3600" b="1" strike="noStrike" spc="24" dirty="0">
                <a:solidFill>
                  <a:srgbClr val="1C3687"/>
                </a:solidFill>
                <a:latin typeface="Trebuchet MS"/>
              </a:rPr>
              <a:t> </a:t>
            </a:r>
            <a:r>
              <a:rPr lang="en-US" sz="3600" b="1" strike="noStrike" spc="24" dirty="0">
                <a:solidFill>
                  <a:schemeClr val="bg2">
                    <a:lumMod val="75000"/>
                  </a:schemeClr>
                </a:solidFill>
                <a:latin typeface="Trebuchet MS"/>
              </a:rPr>
              <a:t>KEYLOGGER AND SECURITY</a:t>
            </a:r>
            <a:endParaRPr lang="en-IN" dirty="0">
              <a:solidFill>
                <a:schemeClr val="bg2">
                  <a:lumMod val="75000"/>
                </a:schemeClr>
              </a:solidFill>
            </a:endParaRPr>
          </a:p>
        </p:txBody>
      </p:sp>
      <p:sp>
        <p:nvSpPr>
          <p:cNvPr id="5" name="Text Placeholder 4">
            <a:extLst>
              <a:ext uri="{FF2B5EF4-FFF2-40B4-BE49-F238E27FC236}">
                <a16:creationId xmlns:a16="http://schemas.microsoft.com/office/drawing/2014/main" id="{13E4F2AB-F0DB-57DE-51BD-15E0AF206C2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3873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a:xfrm>
            <a:off x="1141413" y="262258"/>
            <a:ext cx="9905998" cy="1478570"/>
          </a:xfrm>
        </p:spPr>
        <p:txBody>
          <a:bodyPr>
            <a:normAutofit/>
          </a:bodyPr>
          <a:lstStyle/>
          <a:p>
            <a:r>
              <a:rPr lang="en-US" sz="4000" dirty="0"/>
              <a:t>agenda</a:t>
            </a:r>
            <a:endParaRPr lang="en-IN" sz="4000" dirty="0"/>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1357803"/>
            <a:ext cx="9905999" cy="3541714"/>
          </a:xfrm>
        </p:spPr>
        <p:txBody>
          <a:bodyPr>
            <a:noAutofit/>
          </a:bodyPr>
          <a:lstStyle/>
          <a:p>
            <a:r>
              <a:rPr lang="en-US" altLang="en-US" dirty="0">
                <a:latin typeface="Rozha One" panose="020B0604020202020204" charset="0"/>
                <a:cs typeface="Rozha One" panose="020B0604020202020204" charset="0"/>
              </a:rPr>
              <a:t>Introduction</a:t>
            </a:r>
          </a:p>
          <a:p>
            <a:r>
              <a:rPr lang="en-US" altLang="en-US" dirty="0">
                <a:latin typeface="Rozha One" panose="020B0604020202020204" charset="0"/>
                <a:cs typeface="Rozha One" panose="020B0604020202020204" charset="0"/>
              </a:rPr>
              <a:t>Problem Statement</a:t>
            </a:r>
          </a:p>
          <a:p>
            <a:r>
              <a:rPr lang="en-US" altLang="en-US" dirty="0">
                <a:latin typeface="Rozha One" panose="020B0604020202020204" charset="0"/>
                <a:cs typeface="Rozha One" panose="020B0604020202020204" charset="0"/>
              </a:rPr>
              <a:t>Project Overview</a:t>
            </a:r>
          </a:p>
          <a:p>
            <a:r>
              <a:rPr lang="en-US" altLang="en-US" dirty="0">
                <a:latin typeface="Rozha One" panose="020B0604020202020204" charset="0"/>
                <a:cs typeface="Rozha One" panose="020B0604020202020204" charset="0"/>
              </a:rPr>
              <a:t>End Users</a:t>
            </a:r>
          </a:p>
          <a:p>
            <a:r>
              <a:rPr lang="en-US" altLang="en-US" dirty="0">
                <a:latin typeface="Rozha One" panose="020B0604020202020204" charset="0"/>
                <a:cs typeface="Rozha One" panose="020B0604020202020204" charset="0"/>
              </a:rPr>
              <a:t>Solution and Value Proposition</a:t>
            </a:r>
          </a:p>
          <a:p>
            <a:r>
              <a:rPr lang="en-US" altLang="en-US" dirty="0">
                <a:latin typeface="Rozha One" panose="020B0604020202020204" charset="0"/>
                <a:cs typeface="Rozha One" panose="020B0604020202020204" charset="0"/>
              </a:rPr>
              <a:t>The "Wow" Factor in Our Solution</a:t>
            </a:r>
          </a:p>
          <a:p>
            <a:r>
              <a:rPr lang="en-US" altLang="en-US" dirty="0">
                <a:latin typeface="Rozha One" panose="020B0604020202020204" charset="0"/>
                <a:cs typeface="Rozha One" panose="020B0604020202020204" charset="0"/>
              </a:rPr>
              <a:t>Modelling</a:t>
            </a:r>
          </a:p>
          <a:p>
            <a:r>
              <a:rPr lang="en-US" altLang="en-US" dirty="0">
                <a:latin typeface="Rozha One" panose="020B0604020202020204" charset="0"/>
                <a:cs typeface="Rozha One" panose="020B0604020202020204" charset="0"/>
              </a:rPr>
              <a:t>Results</a:t>
            </a:r>
          </a:p>
          <a:p>
            <a:r>
              <a:rPr lang="en-US" altLang="en-US" dirty="0">
                <a:latin typeface="Rozha One" panose="020B0604020202020204" charset="0"/>
                <a:cs typeface="Rozha One" panose="020B0604020202020204" charset="0"/>
              </a:rPr>
              <a:t>Conclusion and Q&amp;A</a:t>
            </a:r>
            <a:r>
              <a:rPr lang="en-US" altLang="en-US" dirty="0">
                <a:solidFill>
                  <a:schemeClr val="tx2">
                    <a:lumMod val="10000"/>
                  </a:schemeClr>
                </a:solidFill>
                <a:latin typeface="Rozha One" panose="020B0604020202020204" charset="0"/>
                <a:cs typeface="Rozha One" panose="020B0604020202020204" charset="0"/>
              </a:rPr>
              <a:t> </a:t>
            </a:r>
            <a:br>
              <a:rPr lang="en-US" altLang="en-US" dirty="0">
                <a:latin typeface="Rozha One" panose="020B0604020202020204" charset="0"/>
                <a:cs typeface="Rozha One" panose="020B0604020202020204" charset="0"/>
              </a:rPr>
            </a:br>
            <a:endParaRPr lang="en-IN" dirty="0"/>
          </a:p>
        </p:txBody>
      </p:sp>
    </p:spTree>
    <p:extLst>
      <p:ext uri="{BB962C8B-B14F-4D97-AF65-F5344CB8AC3E}">
        <p14:creationId xmlns:p14="http://schemas.microsoft.com/office/powerpoint/2010/main" val="385368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143A53-422D-9E34-5AF1-AC685730D70D}"/>
              </a:ext>
            </a:extLst>
          </p:cNvPr>
          <p:cNvSpPr>
            <a:spLocks noGrp="1"/>
          </p:cNvSpPr>
          <p:nvPr>
            <p:ph type="title"/>
          </p:nvPr>
        </p:nvSpPr>
        <p:spPr/>
        <p:txBody>
          <a:bodyPr>
            <a:normAutofit/>
          </a:bodyPr>
          <a:lstStyle/>
          <a:p>
            <a:r>
              <a:rPr lang="en-US" sz="4000" dirty="0"/>
              <a:t>Software keyloggers</a:t>
            </a:r>
            <a:br>
              <a:rPr lang="en-US" dirty="0"/>
            </a:br>
            <a:endParaRPr lang="en-IN" dirty="0"/>
          </a:p>
        </p:txBody>
      </p:sp>
      <p:sp>
        <p:nvSpPr>
          <p:cNvPr id="5" name="Content Placeholder 4">
            <a:extLst>
              <a:ext uri="{FF2B5EF4-FFF2-40B4-BE49-F238E27FC236}">
                <a16:creationId xmlns:a16="http://schemas.microsoft.com/office/drawing/2014/main" id="{B0E2150E-E035-8056-C9E5-C25E4D24B7AA}"/>
              </a:ext>
            </a:extLst>
          </p:cNvPr>
          <p:cNvSpPr>
            <a:spLocks noGrp="1"/>
          </p:cNvSpPr>
          <p:nvPr>
            <p:ph idx="1"/>
          </p:nvPr>
        </p:nvSpPr>
        <p:spPr>
          <a:xfrm>
            <a:off x="1141412" y="1658142"/>
            <a:ext cx="9905999" cy="4581339"/>
          </a:xfrm>
        </p:spPr>
        <p:txBody>
          <a:bodyPr>
            <a:normAutofit fontScale="92500" lnSpcReduction="20000"/>
          </a:bodyPr>
          <a:lstStyle/>
          <a:p>
            <a:pPr marL="0" indent="0">
              <a:buNone/>
            </a:pPr>
            <a:endParaRPr lang="en-US" sz="2400" b="0" strike="noStrike" spc="-1" dirty="0">
              <a:latin typeface="Optima"/>
              <a:ea typeface="Optima"/>
            </a:endParaRPr>
          </a:p>
          <a:p>
            <a:pPr marL="0" indent="0">
              <a:buNone/>
            </a:pPr>
            <a:r>
              <a:rPr lang="en-US" sz="3000" b="0" strike="noStrike" spc="-1" dirty="0">
                <a:latin typeface="Optima"/>
                <a:ea typeface="Optima"/>
              </a:rPr>
              <a:t>are installed on a computer without the user's knowledge.</a:t>
            </a:r>
            <a:br>
              <a:rPr lang="en-US" sz="3000" dirty="0"/>
            </a:br>
            <a:r>
              <a:rPr lang="en-US" sz="3000" b="0" strike="noStrike" spc="-1" dirty="0">
                <a:latin typeface="Optima"/>
                <a:ea typeface="Optima"/>
              </a:rPr>
              <a:t>Hardware keyloggers are physical devices inserted between the keyboard and the computer.</a:t>
            </a:r>
            <a:br>
              <a:rPr lang="en-US" sz="3000" dirty="0"/>
            </a:br>
            <a:r>
              <a:rPr lang="en-US" sz="3000" b="0" strike="noStrike" spc="-1" dirty="0">
                <a:latin typeface="Optima"/>
                <a:ea typeface="Optima"/>
              </a:rPr>
              <a:t>Wireless keyloggers can capture keystrokes transmitted over Wi-Fi or Bluetooth connections.</a:t>
            </a:r>
            <a:br>
              <a:rPr lang="en-US" sz="3000" dirty="0"/>
            </a:br>
            <a:r>
              <a:rPr lang="en-US" sz="3000" b="0" strike="noStrike" spc="-1" dirty="0">
                <a:latin typeface="Optima"/>
                <a:ea typeface="Optima"/>
              </a:rPr>
              <a:t>Some keyloggers can send the recorded data to a remote server for monitoring</a:t>
            </a:r>
            <a:r>
              <a:rPr lang="en-US" sz="2400" b="0" strike="noStrike" spc="-1" dirty="0">
                <a:latin typeface="Optima"/>
                <a:ea typeface="Optima"/>
              </a:rPr>
              <a:t>.</a:t>
            </a:r>
            <a:br>
              <a:rPr lang="en-US" dirty="0"/>
            </a:br>
            <a:br>
              <a:rPr lang="en-US" dirty="0"/>
            </a:br>
            <a:br>
              <a:rPr lang="en-US" dirty="0"/>
            </a:br>
            <a:endParaRPr lang="en-IN" dirty="0"/>
          </a:p>
        </p:txBody>
      </p:sp>
    </p:spTree>
    <p:extLst>
      <p:ext uri="{BB962C8B-B14F-4D97-AF65-F5344CB8AC3E}">
        <p14:creationId xmlns:p14="http://schemas.microsoft.com/office/powerpoint/2010/main" val="394231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977AE5C9-93A3-3006-C175-6AFA98BDB42B}"/>
              </a:ext>
            </a:extLst>
          </p:cNvPr>
          <p:cNvSpPr txBox="1"/>
          <p:nvPr/>
        </p:nvSpPr>
        <p:spPr>
          <a:xfrm>
            <a:off x="1141412" y="954042"/>
            <a:ext cx="8596354" cy="5201424"/>
          </a:xfrm>
          <a:prstGeom prst="rect">
            <a:avLst/>
          </a:prstGeom>
          <a:noFill/>
        </p:spPr>
        <p:txBody>
          <a:bodyPr wrap="square">
            <a:spAutoFit/>
          </a:bodyPr>
          <a:lstStyle/>
          <a:p>
            <a:r>
              <a:rPr lang="en-US" sz="4000" spc="5"/>
              <a:t>PROJECT </a:t>
            </a:r>
            <a:r>
              <a:rPr lang="en-US" sz="4000" spc="-20"/>
              <a:t>OVERVIEW</a:t>
            </a:r>
            <a:br>
              <a:rPr lang="en-US" sz="3600" spc="-20" dirty="0"/>
            </a:br>
            <a:br>
              <a:rPr lang="en-US" sz="3600" spc="-20" dirty="0"/>
            </a:br>
            <a:r>
              <a:rPr lang="en-US" sz="32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US" sz="3200" dirty="0">
                <a:latin typeface="Rozha One" panose="020B0604020202020204" charset="0"/>
                <a:cs typeface="Rozha One" panose="020B0604020202020204" charset="0"/>
              </a:rPr>
            </a:br>
            <a:endParaRPr lang="en-IN" sz="3200" dirty="0"/>
          </a:p>
        </p:txBody>
      </p:sp>
    </p:spTree>
    <p:extLst>
      <p:ext uri="{BB962C8B-B14F-4D97-AF65-F5344CB8AC3E}">
        <p14:creationId xmlns:p14="http://schemas.microsoft.com/office/powerpoint/2010/main" val="35821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1045029"/>
            <a:ext cx="9905999" cy="4746172"/>
          </a:xfrm>
        </p:spPr>
        <p:txBody>
          <a:bodyPr>
            <a:normAutofit/>
          </a:bodyPr>
          <a:lstStyle/>
          <a:p>
            <a:pPr marL="0" indent="0">
              <a:buNone/>
            </a:pPr>
            <a:r>
              <a:rPr lang="en-US" sz="2800" b="1" strike="noStrike" spc="4" dirty="0">
                <a:latin typeface="Trebuchet MS"/>
              </a:rPr>
              <a:t>ADVANTAGES OF KEYLOGGER</a:t>
            </a:r>
            <a:br>
              <a:rPr lang="en-US" dirty="0"/>
            </a:br>
            <a:br>
              <a:rPr lang="en-US" dirty="0"/>
            </a:br>
            <a:r>
              <a:rPr lang="en-US" sz="3200" b="1" strike="noStrike" spc="-18" dirty="0">
                <a:solidFill>
                  <a:srgbClr val="000000"/>
                </a:solidFill>
                <a:latin typeface="Trebuchet MS"/>
              </a:rPr>
              <a:t> </a:t>
            </a:r>
            <a:r>
              <a:rPr lang="en-US" sz="2400" b="1" strike="noStrike" spc="-18" dirty="0">
                <a:solidFill>
                  <a:srgbClr val="000000"/>
                </a:solidFill>
                <a:latin typeface="Trebuchet MS"/>
              </a:rPr>
              <a:t> </a:t>
            </a:r>
            <a:r>
              <a:rPr lang="en-US" sz="2400" b="0" strike="noStrike" spc="-18" dirty="0">
                <a:latin typeface="Trebuchet MS"/>
              </a:rPr>
              <a:t>1.Security Monitoring: They can be used to monitor and audit user  </a:t>
            </a:r>
            <a:br>
              <a:rPr lang="en-US" dirty="0"/>
            </a:br>
            <a:r>
              <a:rPr lang="en-US" sz="2400" b="0" strike="noStrike" spc="-18" dirty="0">
                <a:latin typeface="Trebuchet MS"/>
              </a:rPr>
              <a:t>     activity , helping detect unauthorized access or malicious behavior.</a:t>
            </a:r>
            <a:br>
              <a:rPr lang="en-US" dirty="0"/>
            </a:br>
            <a:r>
              <a:rPr lang="en-US" sz="2400" b="0" strike="noStrike" spc="-18" dirty="0">
                <a:latin typeface="Trebuchet MS"/>
              </a:rPr>
              <a:t>  2.Forensic Analysis: Keyloggers assist in forensic investigations by</a:t>
            </a:r>
            <a:br>
              <a:rPr lang="en-US" dirty="0"/>
            </a:br>
            <a:r>
              <a:rPr lang="en-US" sz="2400" b="0" strike="noStrike" spc="-18" dirty="0">
                <a:latin typeface="Trebuchet MS"/>
              </a:rPr>
              <a:t>     providing detailed record of user actions and interactions.</a:t>
            </a:r>
            <a:br>
              <a:rPr lang="en-US" dirty="0"/>
            </a:br>
            <a:r>
              <a:rPr lang="en-US" sz="2400" b="0" strike="noStrike" spc="-18" dirty="0">
                <a:latin typeface="Trebuchet MS"/>
              </a:rPr>
              <a:t>  3.Behavioral Analysis: They enable the study of user behavior and   </a:t>
            </a:r>
            <a:br>
              <a:rPr lang="en-US" dirty="0"/>
            </a:br>
            <a:r>
              <a:rPr lang="en-US" sz="2400" b="0" strike="noStrike" spc="-18" dirty="0">
                <a:latin typeface="Trebuchet MS"/>
              </a:rPr>
              <a:t>     interaction patterns, useful for understanding usage trends or  </a:t>
            </a:r>
            <a:br>
              <a:rPr lang="en-US" dirty="0"/>
            </a:br>
            <a:r>
              <a:rPr lang="en-US" sz="2400" b="0" strike="noStrike" spc="-18" dirty="0">
                <a:latin typeface="Trebuchet MS"/>
              </a:rPr>
              <a:t>     identifying anomalies.</a:t>
            </a:r>
            <a:br>
              <a:rPr lang="en-US" dirty="0"/>
            </a:br>
            <a:endParaRPr lang="en-IN" dirty="0"/>
          </a:p>
        </p:txBody>
      </p:sp>
    </p:spTree>
    <p:extLst>
      <p:ext uri="{BB962C8B-B14F-4D97-AF65-F5344CB8AC3E}">
        <p14:creationId xmlns:p14="http://schemas.microsoft.com/office/powerpoint/2010/main" val="337130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2D6A0C-D03D-3F1B-441E-EA49A22716DA}"/>
              </a:ext>
            </a:extLst>
          </p:cNvPr>
          <p:cNvSpPr>
            <a:spLocks noGrp="1"/>
          </p:cNvSpPr>
          <p:nvPr>
            <p:ph idx="1"/>
          </p:nvPr>
        </p:nvSpPr>
        <p:spPr>
          <a:xfrm>
            <a:off x="1141412" y="842658"/>
            <a:ext cx="9905999" cy="5172683"/>
          </a:xfrm>
        </p:spPr>
        <p:txBody>
          <a:bodyPr>
            <a:normAutofit fontScale="62500" lnSpcReduction="20000"/>
          </a:bodyPr>
          <a:lstStyle/>
          <a:p>
            <a:pPr marL="0" indent="0">
              <a:buNone/>
            </a:pPr>
            <a:r>
              <a:rPr lang="en-US" sz="6400" b="1" strike="noStrike" spc="24" dirty="0">
                <a:solidFill>
                  <a:schemeClr val="tx1">
                    <a:lumMod val="95000"/>
                  </a:schemeClr>
                </a:solidFill>
                <a:latin typeface="Trebuchet MS"/>
                <a:ea typeface="Noto Sans CJK SC"/>
              </a:rPr>
              <a:t>W</a:t>
            </a:r>
            <a:r>
              <a:rPr lang="en-US" sz="6400" b="1" strike="noStrike" spc="-18" dirty="0">
                <a:solidFill>
                  <a:schemeClr val="tx1">
                    <a:lumMod val="95000"/>
                  </a:schemeClr>
                </a:solidFill>
                <a:latin typeface="Trebuchet MS"/>
                <a:ea typeface="Noto Sans CJK SC"/>
              </a:rPr>
              <a:t>H</a:t>
            </a:r>
            <a:r>
              <a:rPr lang="en-US" sz="6400" b="1" strike="noStrike" spc="18" dirty="0">
                <a:solidFill>
                  <a:schemeClr val="tx1">
                    <a:lumMod val="95000"/>
                  </a:schemeClr>
                </a:solidFill>
                <a:latin typeface="Trebuchet MS"/>
                <a:ea typeface="Noto Sans CJK SC"/>
              </a:rPr>
              <a:t>O</a:t>
            </a:r>
            <a:r>
              <a:rPr lang="en-US" sz="6400" b="1" strike="noStrike" spc="-233" dirty="0">
                <a:solidFill>
                  <a:schemeClr val="tx1">
                    <a:lumMod val="95000"/>
                  </a:schemeClr>
                </a:solidFill>
                <a:latin typeface="Trebuchet MS"/>
                <a:ea typeface="Noto Sans CJK SC"/>
              </a:rPr>
              <a:t> </a:t>
            </a:r>
            <a:r>
              <a:rPr lang="en-US" sz="6400" b="1" strike="noStrike" spc="-9" dirty="0">
                <a:solidFill>
                  <a:schemeClr val="tx1">
                    <a:lumMod val="95000"/>
                  </a:schemeClr>
                </a:solidFill>
                <a:latin typeface="Trebuchet MS"/>
                <a:ea typeface="Noto Sans CJK SC"/>
              </a:rPr>
              <a:t>AR</a:t>
            </a:r>
            <a:r>
              <a:rPr lang="en-US" sz="6400" b="1" strike="noStrike" spc="12" dirty="0">
                <a:solidFill>
                  <a:schemeClr val="tx1">
                    <a:lumMod val="95000"/>
                  </a:schemeClr>
                </a:solidFill>
                <a:latin typeface="Trebuchet MS"/>
                <a:ea typeface="Noto Sans CJK SC"/>
              </a:rPr>
              <a:t>E</a:t>
            </a:r>
            <a:r>
              <a:rPr lang="en-US" sz="6400" b="1" strike="noStrike" spc="-32" dirty="0">
                <a:solidFill>
                  <a:schemeClr val="tx1">
                    <a:lumMod val="95000"/>
                  </a:schemeClr>
                </a:solidFill>
                <a:latin typeface="Trebuchet MS"/>
                <a:ea typeface="Noto Sans CJK SC"/>
              </a:rPr>
              <a:t> </a:t>
            </a:r>
            <a:r>
              <a:rPr lang="en-US" sz="6400" b="1" strike="noStrike" spc="-9" dirty="0">
                <a:solidFill>
                  <a:schemeClr val="tx1">
                    <a:lumMod val="95000"/>
                  </a:schemeClr>
                </a:solidFill>
                <a:latin typeface="Trebuchet MS"/>
                <a:ea typeface="Noto Sans CJK SC"/>
              </a:rPr>
              <a:t>T</a:t>
            </a:r>
            <a:r>
              <a:rPr lang="en-US" sz="6400" b="1" strike="noStrike" spc="-12" dirty="0">
                <a:solidFill>
                  <a:schemeClr val="tx1">
                    <a:lumMod val="95000"/>
                  </a:schemeClr>
                </a:solidFill>
                <a:latin typeface="Trebuchet MS"/>
                <a:ea typeface="Noto Sans CJK SC"/>
              </a:rPr>
              <a:t>H</a:t>
            </a:r>
            <a:r>
              <a:rPr lang="en-US" sz="6400" b="1" strike="noStrike" spc="12" dirty="0">
                <a:solidFill>
                  <a:schemeClr val="tx1">
                    <a:lumMod val="95000"/>
                  </a:schemeClr>
                </a:solidFill>
                <a:latin typeface="Trebuchet MS"/>
                <a:ea typeface="Noto Sans CJK SC"/>
              </a:rPr>
              <a:t>E</a:t>
            </a:r>
            <a:r>
              <a:rPr lang="en-US" sz="6400" b="1" strike="noStrike" spc="-32" dirty="0">
                <a:solidFill>
                  <a:schemeClr val="tx1">
                    <a:lumMod val="95000"/>
                  </a:schemeClr>
                </a:solidFill>
                <a:latin typeface="Trebuchet MS"/>
                <a:ea typeface="Noto Sans CJK SC"/>
              </a:rPr>
              <a:t> </a:t>
            </a:r>
            <a:r>
              <a:rPr lang="en-US" sz="6400" b="1" strike="noStrike" spc="-18" dirty="0">
                <a:solidFill>
                  <a:schemeClr val="tx1">
                    <a:lumMod val="95000"/>
                  </a:schemeClr>
                </a:solidFill>
                <a:latin typeface="Trebuchet MS"/>
                <a:ea typeface="Noto Sans CJK SC"/>
              </a:rPr>
              <a:t>E</a:t>
            </a:r>
            <a:r>
              <a:rPr lang="en-US" sz="6400" b="1" strike="noStrike" spc="29" dirty="0">
                <a:solidFill>
                  <a:schemeClr val="tx1">
                    <a:lumMod val="95000"/>
                  </a:schemeClr>
                </a:solidFill>
                <a:latin typeface="Trebuchet MS"/>
                <a:ea typeface="Noto Sans CJK SC"/>
              </a:rPr>
              <a:t>N</a:t>
            </a:r>
            <a:r>
              <a:rPr lang="en-US" sz="6400" b="1" strike="noStrike" spc="12" dirty="0">
                <a:solidFill>
                  <a:schemeClr val="tx1">
                    <a:lumMod val="95000"/>
                  </a:schemeClr>
                </a:solidFill>
                <a:latin typeface="Trebuchet MS"/>
                <a:ea typeface="Noto Sans CJK SC"/>
              </a:rPr>
              <a:t>D</a:t>
            </a:r>
            <a:r>
              <a:rPr lang="en-US" sz="6400" b="1" strike="noStrike" spc="-43" dirty="0">
                <a:solidFill>
                  <a:schemeClr val="tx1">
                    <a:lumMod val="95000"/>
                  </a:schemeClr>
                </a:solidFill>
                <a:latin typeface="Trebuchet MS"/>
                <a:ea typeface="Noto Sans CJK SC"/>
              </a:rPr>
              <a:t> </a:t>
            </a:r>
            <a:r>
              <a:rPr lang="en-US" sz="6400" b="1" strike="noStrike" spc="-1" dirty="0">
                <a:solidFill>
                  <a:schemeClr val="tx1">
                    <a:lumMod val="95000"/>
                  </a:schemeClr>
                </a:solidFill>
                <a:latin typeface="Trebuchet MS"/>
                <a:ea typeface="Noto Sans CJK SC"/>
              </a:rPr>
              <a:t>U</a:t>
            </a:r>
            <a:r>
              <a:rPr lang="en-US" sz="6400" b="1" strike="noStrike" spc="9" dirty="0">
                <a:solidFill>
                  <a:schemeClr val="tx1">
                    <a:lumMod val="95000"/>
                  </a:schemeClr>
                </a:solidFill>
                <a:latin typeface="Trebuchet MS"/>
                <a:ea typeface="Noto Sans CJK SC"/>
              </a:rPr>
              <a:t>S</a:t>
            </a:r>
            <a:r>
              <a:rPr lang="en-US" sz="6400" b="1" strike="noStrike" spc="-24" dirty="0">
                <a:solidFill>
                  <a:schemeClr val="tx1">
                    <a:lumMod val="95000"/>
                  </a:schemeClr>
                </a:solidFill>
                <a:latin typeface="Trebuchet MS"/>
                <a:ea typeface="Noto Sans CJK SC"/>
              </a:rPr>
              <a:t>E</a:t>
            </a:r>
            <a:r>
              <a:rPr lang="en-US" sz="6400" b="1" strike="noStrike" spc="-9" dirty="0">
                <a:solidFill>
                  <a:schemeClr val="tx1">
                    <a:lumMod val="95000"/>
                  </a:schemeClr>
                </a:solidFill>
                <a:latin typeface="Trebuchet MS"/>
                <a:ea typeface="Noto Sans CJK SC"/>
              </a:rPr>
              <a:t>R</a:t>
            </a:r>
            <a:r>
              <a:rPr lang="en-US" sz="6400" b="1" strike="noStrike" spc="4" dirty="0">
                <a:solidFill>
                  <a:schemeClr val="tx1">
                    <a:lumMod val="95000"/>
                  </a:schemeClr>
                </a:solidFill>
                <a:latin typeface="Trebuchet MS"/>
                <a:ea typeface="Noto Sans CJK SC"/>
              </a:rPr>
              <a:t>S?</a:t>
            </a:r>
            <a:br>
              <a:rPr lang="en-US" sz="6400" dirty="0">
                <a:solidFill>
                  <a:schemeClr val="tx1">
                    <a:lumMod val="95000"/>
                  </a:schemeClr>
                </a:solidFill>
              </a:rPr>
            </a:br>
            <a:br>
              <a:rPr lang="en-US" sz="5100" dirty="0"/>
            </a:br>
            <a:endParaRPr lang="en-US" sz="5100" dirty="0"/>
          </a:p>
          <a:p>
            <a:r>
              <a:rPr lang="en-US" sz="3400" b="0" strike="noStrike" spc="4" dirty="0">
                <a:latin typeface="Trebuchet MS"/>
                <a:ea typeface="Noto Sans CJK SC"/>
              </a:rPr>
              <a:t>Security Professionals: Cybersecurity experts and forensic analysts use keyloggers as tools for penetration testing, vulnerability assessments, digital forensics investigations, and incident response.</a:t>
            </a:r>
            <a:br>
              <a:rPr lang="en-US" sz="3400" dirty="0"/>
            </a:br>
            <a:r>
              <a:rPr lang="en-US" sz="3400" b="0" strike="noStrike" spc="4" dirty="0">
                <a:latin typeface="Trebuchet MS"/>
                <a:ea typeface="Noto Sans CJK SC"/>
              </a:rPr>
              <a:t>Government and Military: Keyloggers may be employed by government agencies and military organizations for cybersecurity purposes, intelligence gathering, protecting classified information, or monitoring potential threats.</a:t>
            </a:r>
            <a:br>
              <a:rPr lang="en-US" sz="3400" dirty="0"/>
            </a:br>
            <a:r>
              <a:rPr lang="en-US" sz="3400" b="1" strike="noStrike" spc="-1" dirty="0">
                <a:latin typeface="Inter"/>
              </a:rPr>
              <a:t>Cybercriminals:</a:t>
            </a:r>
            <a:r>
              <a:rPr lang="en-US" sz="3400" b="0" strike="noStrike" spc="-1" dirty="0">
                <a:latin typeface="Inter"/>
              </a:rPr>
              <a:t> Malicious individuals use keyloggers to steal sensitive information such as passwords, credit card numbers, and personal data for illegal activities like identity theft, financial fraud, and espionage.</a:t>
            </a:r>
            <a:br>
              <a:rPr lang="en-US" sz="3400" dirty="0"/>
            </a:br>
            <a:br>
              <a:rPr lang="en-US" dirty="0"/>
            </a:br>
            <a:endParaRPr lang="en-IN" dirty="0"/>
          </a:p>
        </p:txBody>
      </p:sp>
    </p:spTree>
    <p:extLst>
      <p:ext uri="{BB962C8B-B14F-4D97-AF65-F5344CB8AC3E}">
        <p14:creationId xmlns:p14="http://schemas.microsoft.com/office/powerpoint/2010/main" val="73561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5F3F-6794-4A29-24D2-2FFF50D4A7D9}"/>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19FB6B4A-2EDC-F0CA-2568-5D3C775EFA99}"/>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6A192E1D-D381-F696-3C78-0C8D2EBB2BA6}"/>
              </a:ext>
            </a:extLst>
          </p:cNvPr>
          <p:cNvSpPr txBox="1"/>
          <p:nvPr/>
        </p:nvSpPr>
        <p:spPr>
          <a:xfrm>
            <a:off x="1141411" y="1066799"/>
            <a:ext cx="9905997" cy="4216539"/>
          </a:xfrm>
          <a:prstGeom prst="rect">
            <a:avLst/>
          </a:prstGeom>
          <a:noFill/>
        </p:spPr>
        <p:txBody>
          <a:bodyPr wrap="square">
            <a:spAutoFit/>
          </a:bodyPr>
          <a:lstStyle/>
          <a:p>
            <a:r>
              <a:rPr lang="en-US" sz="3600" spc="-40" dirty="0"/>
              <a:t>Y</a:t>
            </a: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1800" dirty="0"/>
            </a:br>
            <a:br>
              <a:rPr lang="en-US" sz="2000" dirty="0"/>
            </a:br>
            <a:r>
              <a:rPr lang="en-US" sz="2000" dirty="0"/>
              <a:t>         </a:t>
            </a:r>
          </a:p>
          <a:p>
            <a:r>
              <a:rPr lang="en-US" sz="2000" dirty="0"/>
              <a:t> </a:t>
            </a:r>
            <a:r>
              <a:rPr lang="en-US" sz="32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lang="en-IN" sz="3200" dirty="0"/>
          </a:p>
        </p:txBody>
      </p:sp>
    </p:spTree>
    <p:extLst>
      <p:ext uri="{BB962C8B-B14F-4D97-AF65-F5344CB8AC3E}">
        <p14:creationId xmlns:p14="http://schemas.microsoft.com/office/powerpoint/2010/main" val="15616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B83-625D-96EF-4F2C-46524D22EFE8}"/>
              </a:ext>
            </a:extLst>
          </p:cNvPr>
          <p:cNvSpPr>
            <a:spLocks noGrp="1"/>
          </p:cNvSpPr>
          <p:nvPr>
            <p:ph type="title"/>
          </p:nvPr>
        </p:nvSpPr>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YOUR</a:t>
            </a:r>
            <a:r>
              <a:rPr lang="en-US" sz="3600" spc="-10" dirty="0"/>
              <a:t> </a:t>
            </a:r>
            <a:r>
              <a:rPr lang="en-US" sz="3600" spc="20" dirty="0"/>
              <a:t>SOLUTION</a:t>
            </a:r>
            <a:endParaRPr lang="en-IN" dirty="0"/>
          </a:p>
        </p:txBody>
      </p:sp>
      <p:sp>
        <p:nvSpPr>
          <p:cNvPr id="3" name="Content Placeholder 2">
            <a:extLst>
              <a:ext uri="{FF2B5EF4-FFF2-40B4-BE49-F238E27FC236}">
                <a16:creationId xmlns:a16="http://schemas.microsoft.com/office/drawing/2014/main" id="{83B70C79-8305-1353-5FA8-2BF7DAACEB3F}"/>
              </a:ext>
            </a:extLst>
          </p:cNvPr>
          <p:cNvSpPr>
            <a:spLocks noGrp="1"/>
          </p:cNvSpPr>
          <p:nvPr>
            <p:ph idx="1"/>
          </p:nvPr>
        </p:nvSpPr>
        <p:spPr/>
        <p:txBody>
          <a:bodyPr>
            <a:normAutofit fontScale="92500" lnSpcReduction="10000"/>
          </a:bodyPr>
          <a:lstStyle/>
          <a:p>
            <a:pPr marL="0" indent="0">
              <a:buNone/>
            </a:pPr>
            <a:r>
              <a:rPr lang="en-US" altLang="en-US" sz="2800" dirty="0">
                <a:latin typeface="Rozha One" panose="020B0604020202020204" charset="0"/>
                <a:cs typeface="Rozha One" panose="020B0604020202020204" charset="0"/>
              </a:rPr>
              <a:t>Effortless Transformation: </a:t>
            </a:r>
            <a:r>
              <a:rPr lang="en-US" altLang="en-US" sz="2400" dirty="0">
                <a:latin typeface="Rozha One" panose="020B0604020202020204" charset="0"/>
                <a:cs typeface="Rozha One" panose="020B0604020202020204" charset="0"/>
              </a:rPr>
              <a:t>Seamlessly convert your keystrokes into captivating presentations.</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Cutting-Edge Analysis Tools: </a:t>
            </a:r>
            <a:r>
              <a:rPr lang="en-US" altLang="en-US" sz="2400" dirty="0">
                <a:latin typeface="Rozha One" panose="020B0604020202020204" charset="0"/>
                <a:cs typeface="Rozha One" panose="020B0604020202020204" charset="0"/>
              </a:rPr>
              <a:t>Utilize advanced algorithms to extract valuable insights from your typing activities.</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Seamless Integration:</a:t>
            </a:r>
            <a:r>
              <a:rPr lang="en-US" altLang="en-US" sz="2400" dirty="0">
                <a:latin typeface="Rozha One" panose="020B0604020202020204" charset="0"/>
                <a:cs typeface="Rozha One" panose="020B0604020202020204" charset="0"/>
              </a:rPr>
              <a:t> Directly import analyzed data into PowerPoint for streamlined presentation creation.</a:t>
            </a:r>
            <a:br>
              <a:rPr lang="en-US" altLang="en-US" sz="2400" dirty="0">
                <a:latin typeface="Rozha One" panose="020B0604020202020204" charset="0"/>
                <a:cs typeface="Rozha One" panose="020B0604020202020204" charset="0"/>
              </a:rPr>
            </a:br>
            <a:r>
              <a:rPr lang="en-US" altLang="en-US" sz="2800" dirty="0">
                <a:latin typeface="Rozha One" panose="020B0604020202020204" charset="0"/>
                <a:cs typeface="Rozha One" panose="020B0604020202020204" charset="0"/>
              </a:rPr>
              <a:t>Boost Productivity: </a:t>
            </a:r>
            <a:r>
              <a:rPr lang="en-US" altLang="en-US" sz="2400" dirty="0">
                <a:latin typeface="Rozha One" panose="020B0604020202020204" charset="0"/>
                <a:cs typeface="Rozha One" panose="020B0604020202020204" charset="0"/>
              </a:rPr>
              <a:t>Say goodbye to tedious data collection and hello to efficient workflow optimization</a:t>
            </a:r>
            <a:endParaRPr lang="en-IN" dirty="0"/>
          </a:p>
        </p:txBody>
      </p:sp>
    </p:spTree>
    <p:extLst>
      <p:ext uri="{BB962C8B-B14F-4D97-AF65-F5344CB8AC3E}">
        <p14:creationId xmlns:p14="http://schemas.microsoft.com/office/powerpoint/2010/main" val="3955154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26</TotalTime>
  <Words>736</Words>
  <Application>Microsoft Office PowerPoint</Application>
  <PresentationFormat>Widescreen</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Name – shaik Ashraf  ashraf08shaik@gmail.com college – bramaramba mallikarjuna  college State – Andhra Pradesh  internship domain and internship .            Start and end date    Cybersecurity using kali linux 3june 2024 to 15 July 2024</vt:lpstr>
      <vt:lpstr>PROJECT TITLE:         KEYLOGGER AND SECURITY</vt:lpstr>
      <vt:lpstr>agenda</vt:lpstr>
      <vt:lpstr>Software keyloggers </vt:lpstr>
      <vt:lpstr>PowerPoint Presentation</vt:lpstr>
      <vt:lpstr>PowerPoint Presentation</vt:lpstr>
      <vt:lpstr>PowerPoint Presentation</vt:lpstr>
      <vt:lpstr>PowerPoint Presentation</vt:lpstr>
      <vt:lpstr>THE WOW IN YOUR SOLUTION</vt:lpstr>
      <vt:lpstr>modelling</vt:lpstr>
      <vt:lpstr>PowerPoint Presentation</vt:lpstr>
      <vt:lpstr>result</vt:lpstr>
      <vt:lpstr>https://github.com/ashrafshaik7/keylogger.git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ashraf</dc:title>
  <dc:creator>LIKHITH</dc:creator>
  <cp:lastModifiedBy>Ashraf shaik</cp:lastModifiedBy>
  <cp:revision>5</cp:revision>
  <dcterms:created xsi:type="dcterms:W3CDTF">2024-07-06T14:16:45Z</dcterms:created>
  <dcterms:modified xsi:type="dcterms:W3CDTF">2024-07-14T19:23:39Z</dcterms:modified>
</cp:coreProperties>
</file>