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1"/>
  </p:notesMasterIdLst>
  <p:sldIdLst>
    <p:sldId id="263" r:id="rId2"/>
    <p:sldId id="264" r:id="rId3"/>
    <p:sldId id="266" r:id="rId4"/>
    <p:sldId id="269" r:id="rId5"/>
    <p:sldId id="271" r:id="rId6"/>
    <p:sldId id="272" r:id="rId7"/>
    <p:sldId id="274" r:id="rId8"/>
    <p:sldId id="276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CF6B-3A46-4AE2-9561-40334C3878D3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F70C-2610-417A-B3D4-863AD1EF30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662-5D65-4B86-A296-6E0A777B0D73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7C2-7E37-47D9-B7B6-F2E19007D35E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2F86-3247-4E7A-A9A1-E5327D64F8B6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CCC4-3D42-4FFB-8D76-3BE198096C39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46B-ABEF-426E-98A1-8ACFCF48E1E3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233E886-1C1A-4448-9C92-D98A1EDC260D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2F8-395C-41E4-B7A7-B9D3167BD39C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1299-5A32-4A5F-B870-7D4CF555332D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E794-7518-4523-9D08-FC0C57441621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3CD9-7631-4C2C-993B-969C0F306D7D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7D5786-B35B-462A-B383-BF88E989ADCE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32FFCE6-3559-45B7-95B0-19E64E0EC6C3}" type="datetime1">
              <a:rPr lang="en-US" smtClean="0"/>
              <a:pPr/>
              <a:t>6/29/2010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ICDL Coruseware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a Personal Computer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ICDL </a:t>
            </a:r>
            <a:r>
              <a:rPr lang="en-GB" dirty="0" smtClean="0"/>
              <a:t>Courseware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3391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Parts </a:t>
            </a:r>
            <a:r>
              <a:rPr lang="en-US" dirty="0"/>
              <a:t>of a Personal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a ‘System Unit’?</a:t>
            </a:r>
          </a:p>
          <a:p>
            <a:r>
              <a:rPr lang="en-US" dirty="0"/>
              <a:t>What is a System (Mother) Board?</a:t>
            </a:r>
          </a:p>
          <a:p>
            <a:r>
              <a:rPr lang="en-US" dirty="0"/>
              <a:t>What is a CPU?</a:t>
            </a:r>
          </a:p>
          <a:p>
            <a:r>
              <a:rPr lang="en-US" dirty="0"/>
              <a:t>What types of memory do you know about?</a:t>
            </a:r>
          </a:p>
          <a:p>
            <a:r>
              <a:rPr lang="en-US" dirty="0"/>
              <a:t>What are input devices?</a:t>
            </a:r>
          </a:p>
          <a:p>
            <a:r>
              <a:rPr lang="en-US" dirty="0"/>
              <a:t>What are output devices?</a:t>
            </a:r>
          </a:p>
          <a:p>
            <a:r>
              <a:rPr lang="en-US" dirty="0"/>
              <a:t>What is a peripheral device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222" name="Picture 6" descr="j02415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5505450"/>
            <a:ext cx="1079500" cy="1025525"/>
          </a:xfrm>
          <a:prstGeom prst="rect">
            <a:avLst/>
          </a:prstGeom>
          <a:noFill/>
        </p:spPr>
      </p:pic>
      <p:pic>
        <p:nvPicPr>
          <p:cNvPr id="9223" name="Picture 7" descr="j0287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149725"/>
            <a:ext cx="1870075" cy="2028825"/>
          </a:xfrm>
          <a:prstGeom prst="rect">
            <a:avLst/>
          </a:prstGeom>
          <a:noFill/>
        </p:spPr>
      </p:pic>
      <p:pic>
        <p:nvPicPr>
          <p:cNvPr id="9226" name="Picture 10" descr="j028577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2060575"/>
            <a:ext cx="1825625" cy="1127125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2600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higher the MHz speed, the faster the computer</a:t>
            </a:r>
          </a:p>
          <a:p>
            <a:r>
              <a:rPr lang="en-US" dirty="0"/>
              <a:t>As a rule the more memory you have, the faster the PC will appear to operate</a:t>
            </a:r>
          </a:p>
          <a:p>
            <a:r>
              <a:rPr lang="en-US" dirty="0"/>
              <a:t>The more programs which are running at the same time, the slower each one will run</a:t>
            </a:r>
          </a:p>
        </p:txBody>
      </p:sp>
      <p:pic>
        <p:nvPicPr>
          <p:cNvPr id="11268" name="Picture 4" descr="j0150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929198"/>
            <a:ext cx="1508126" cy="1129781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of the CPU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2239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most important components in your computer</a:t>
            </a:r>
          </a:p>
          <a:p>
            <a:r>
              <a:rPr lang="en-US" dirty="0"/>
              <a:t>Performs all the calculations within the computer</a:t>
            </a:r>
          </a:p>
          <a:p>
            <a:r>
              <a:rPr lang="en-US" dirty="0"/>
              <a:t>CPU speed measured in </a:t>
            </a:r>
            <a:r>
              <a:rPr lang="en-US" dirty="0" smtClean="0"/>
              <a:t>GHz</a:t>
            </a:r>
            <a:endParaRPr lang="en-US" dirty="0"/>
          </a:p>
        </p:txBody>
      </p:sp>
      <p:pic>
        <p:nvPicPr>
          <p:cNvPr id="14340" name="Picture 4" descr="j02415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4508500"/>
            <a:ext cx="1825625" cy="173355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ICDL Courseware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5686425" cy="4114800"/>
          </a:xfrm>
        </p:spPr>
        <p:txBody>
          <a:bodyPr/>
          <a:lstStyle/>
          <a:p>
            <a:r>
              <a:rPr lang="en-US" sz="1600" dirty="0"/>
              <a:t>RAM</a:t>
            </a:r>
          </a:p>
          <a:p>
            <a:pPr lvl="1"/>
            <a:r>
              <a:rPr lang="en-US" sz="1800" dirty="0"/>
              <a:t>Random Access Memory</a:t>
            </a:r>
          </a:p>
          <a:p>
            <a:pPr lvl="1"/>
            <a:r>
              <a:rPr lang="en-US" sz="1800" dirty="0"/>
              <a:t>The main working memory of the computer</a:t>
            </a:r>
          </a:p>
          <a:p>
            <a:pPr lvl="1"/>
            <a:r>
              <a:rPr lang="en-US" sz="1800" dirty="0"/>
              <a:t>Measured in </a:t>
            </a:r>
            <a:r>
              <a:rPr lang="en-US" sz="1800" dirty="0" smtClean="0"/>
              <a:t>GB, </a:t>
            </a:r>
            <a:r>
              <a:rPr lang="en-US" sz="1800" dirty="0"/>
              <a:t>i.e. </a:t>
            </a:r>
            <a:r>
              <a:rPr lang="en-US" sz="1800" dirty="0" smtClean="0"/>
              <a:t>4 GB </a:t>
            </a: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  <a:p>
            <a:r>
              <a:rPr lang="en-US" sz="1600" dirty="0"/>
              <a:t>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Contents are ‘hard wired’ and cannot be altered</a:t>
            </a:r>
          </a:p>
          <a:p>
            <a:pPr lvl="1"/>
            <a:r>
              <a:rPr lang="en-US" sz="1800" dirty="0"/>
              <a:t>Often contains software used to get the hardware to talk to the operating system</a:t>
            </a:r>
          </a:p>
        </p:txBody>
      </p:sp>
      <p:pic>
        <p:nvPicPr>
          <p:cNvPr id="16388" name="Picture 4" descr="j02415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2852738"/>
            <a:ext cx="1792287" cy="163195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Memory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2133600"/>
            <a:ext cx="6046787" cy="3968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Bit: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All computers work on a binary numbering system, i.e. they process data in one's or zero's. This 1 or 0 level of storage is called a bit. 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Byte: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byte consists of eight bits.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Kilobyte: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kilobyte (KB) consists of 1024 bytes, approx 1,000 bytes.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Megabyte: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megabyte (MB) consists of 1024 kilobytes approx 1,000,000 bytes.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Gigabyte: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gigabyte (GB) consists of 1024 megabytes approx 1,000,000,000 bytes.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Terabyte: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terabyte (TB) consists of approx 1,000,000,000,000 bytes.</a:t>
            </a:r>
          </a:p>
        </p:txBody>
      </p:sp>
      <p:pic>
        <p:nvPicPr>
          <p:cNvPr id="17413" name="Picture 5" descr="j0282748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3716338"/>
            <a:ext cx="1728788" cy="172878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Devices 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devices allow you to enter data into a computer</a:t>
            </a:r>
          </a:p>
        </p:txBody>
      </p:sp>
      <p:pic>
        <p:nvPicPr>
          <p:cNvPr id="19464" name="Picture 8" descr="j02344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4797425"/>
            <a:ext cx="2033587" cy="1798638"/>
          </a:xfrm>
          <a:prstGeom prst="rect">
            <a:avLst/>
          </a:prstGeom>
          <a:noFill/>
        </p:spPr>
      </p:pic>
      <p:pic>
        <p:nvPicPr>
          <p:cNvPr id="19465" name="Picture 9" descr="j02344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888" y="4221163"/>
            <a:ext cx="2227262" cy="2070100"/>
          </a:xfrm>
          <a:prstGeom prst="rect">
            <a:avLst/>
          </a:prstGeom>
          <a:noFill/>
        </p:spPr>
      </p:pic>
      <p:pic>
        <p:nvPicPr>
          <p:cNvPr id="19466" name="Picture 10" descr="j023444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924175"/>
            <a:ext cx="1643062" cy="2749550"/>
          </a:xfrm>
          <a:prstGeom prst="rect">
            <a:avLst/>
          </a:prstGeom>
          <a:noFill/>
        </p:spPr>
      </p:pic>
      <p:pic>
        <p:nvPicPr>
          <p:cNvPr id="19467" name="Picture 11" descr="j023445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938" y="2708275"/>
            <a:ext cx="2503487" cy="1971675"/>
          </a:xfrm>
          <a:prstGeom prst="rect">
            <a:avLst/>
          </a:prstGeom>
          <a:noFill/>
        </p:spPr>
      </p:pic>
      <p:pic>
        <p:nvPicPr>
          <p:cNvPr id="19468" name="Picture 12" descr="j023784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9925" y="2420938"/>
            <a:ext cx="1835150" cy="1982787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Devices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2708275"/>
            <a:ext cx="7772400" cy="1016000"/>
          </a:xfrm>
        </p:spPr>
        <p:txBody>
          <a:bodyPr>
            <a:normAutofit/>
          </a:bodyPr>
          <a:lstStyle/>
          <a:p>
            <a:r>
              <a:rPr lang="en-US" dirty="0"/>
              <a:t>Allows the computer to output data to you</a:t>
            </a:r>
          </a:p>
        </p:txBody>
      </p:sp>
      <p:pic>
        <p:nvPicPr>
          <p:cNvPr id="21508" name="Picture 4" descr="j02378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716338"/>
            <a:ext cx="2235200" cy="2087562"/>
          </a:xfrm>
          <a:prstGeom prst="rect">
            <a:avLst/>
          </a:prstGeom>
          <a:noFill/>
        </p:spPr>
      </p:pic>
      <p:pic>
        <p:nvPicPr>
          <p:cNvPr id="21509" name="Picture 5" descr="j02382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644900"/>
            <a:ext cx="1949450" cy="1724025"/>
          </a:xfrm>
          <a:prstGeom prst="rect">
            <a:avLst/>
          </a:prstGeom>
          <a:noFill/>
        </p:spPr>
      </p:pic>
      <p:pic>
        <p:nvPicPr>
          <p:cNvPr id="21510" name="Picture 6" descr="j02857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4005263"/>
            <a:ext cx="1825625" cy="1511300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</a:t>
            </a:r>
            <a:r>
              <a:rPr lang="en-US" dirty="0"/>
              <a:t>a Disk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3032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disk needs to be formatted so that the operating system can store data on it</a:t>
            </a:r>
          </a:p>
          <a:p>
            <a:r>
              <a:rPr lang="en-US" dirty="0"/>
              <a:t>Diskettes are supplied pre-formatted when you buy them</a:t>
            </a:r>
          </a:p>
          <a:p>
            <a:endParaRPr lang="en-US" dirty="0"/>
          </a:p>
          <a:p>
            <a:r>
              <a:rPr lang="en-US" dirty="0"/>
              <a:t>BEWARE: Re-formatting a disk will destroy any data contained on that disk</a:t>
            </a:r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5229225"/>
            <a:ext cx="1803400" cy="10541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ICDL Coruseware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</TotalTime>
  <Words>360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Components of a Personal Computer</vt:lpstr>
      <vt:lpstr>Parts of a Personal Computer</vt:lpstr>
      <vt:lpstr>Computer Performance</vt:lpstr>
      <vt:lpstr>Functions of the CPU</vt:lpstr>
      <vt:lpstr>Computer Memory</vt:lpstr>
      <vt:lpstr>Computer Memory Size</vt:lpstr>
      <vt:lpstr>Input Devices </vt:lpstr>
      <vt:lpstr>Output Devices</vt:lpstr>
      <vt:lpstr>Formatting a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13</cp:revision>
  <dcterms:created xsi:type="dcterms:W3CDTF">2007-04-24T01:52:46Z</dcterms:created>
  <dcterms:modified xsi:type="dcterms:W3CDTF">2010-06-29T04:36:11Z</dcterms:modified>
</cp:coreProperties>
</file>