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257" r:id="rId3"/>
    <p:sldId id="259" r:id="rId4"/>
    <p:sldId id="331" r:id="rId5"/>
    <p:sldId id="280" r:id="rId6"/>
    <p:sldId id="332" r:id="rId7"/>
    <p:sldId id="3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006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7670-F05B-DECA-1D52-A1C4FCEAF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45E1E-B3D0-0C9A-1375-9C6D9B6B2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69A21-2A6C-F12D-012D-32419949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BDFA-80F1-4F89-BC37-7CDF59CF6A6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0C95-8147-2FA2-B178-16BE11E8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060D-1529-D669-5DB4-A14D1DAE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78B5-82B0-4A85-BB04-7CE3EC63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816-2065-CC60-CC12-EBCFDCC0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D153F-66A3-C6B8-5661-B8B12CF0D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E6AA-22E0-DA63-0439-A7F8CD49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BDFA-80F1-4F89-BC37-7CDF59CF6A6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E0C78-7071-0CE0-4BDD-D8A6A60C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B9C8-386E-644B-1297-438189E1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78B5-82B0-4A85-BB04-7CE3EC63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7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2A5FA-C722-BCC9-29E0-5B0EF69AB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B98E9-B9BE-E04E-33C5-3123F8CBE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F872-5AD7-D808-A707-12463087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BDFA-80F1-4F89-BC37-7CDF59CF6A6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75E2-2515-9CB3-C9FB-A59FEFBA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9919-C425-28D5-E993-35E44C6F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78B5-82B0-4A85-BB04-7CE3EC63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B98D-B9C9-DE01-2923-0E047939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C769-6A56-3630-1A73-612226F6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0746-22D1-B4D3-61C3-522794D7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BDFA-80F1-4F89-BC37-7CDF59CF6A6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0BF7-FD40-3DC5-1AD0-F0CC91EC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7D70-29BE-E20C-FB23-6452FB46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78B5-82B0-4A85-BB04-7CE3EC63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A19C-B7C9-728D-399F-F9C9E7B4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91FA0-C365-BF97-D3AF-C538D6D4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1C167-0C85-FABA-B935-CC701B98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BDFA-80F1-4F89-BC37-7CDF59CF6A6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6637E-A71B-8294-52D5-167571AC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5598-F70F-6A79-7061-899B94DC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78B5-82B0-4A85-BB04-7CE3EC63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2AFA-B13D-2E64-274E-7E048FEE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A18A-B87B-8490-A6BB-23BC5F0E2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CA677-5416-430D-68E0-39267E21B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C0646-562A-5DA8-125D-4B85674A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BDFA-80F1-4F89-BC37-7CDF59CF6A6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5F012-C445-F2ED-B1B2-81C73BF6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332F3-229D-3677-CAFB-A2DF8A06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78B5-82B0-4A85-BB04-7CE3EC63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7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C663-C33B-F2FE-1DF6-5E7E2A35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294C0-3ACC-7857-D959-BC42AD0F4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8A145-839A-52EE-FFB2-5A75B475D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505AA-6956-46A5-E24C-CD136AA36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8C532-A013-1E5D-295A-B60607617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3B242-E6C7-12BF-538F-EA58692D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BDFA-80F1-4F89-BC37-7CDF59CF6A6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7A7B1-B52D-FA14-0A65-411115D9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47B6E-AAA2-17C8-FEEB-6D25166C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78B5-82B0-4A85-BB04-7CE3EC63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6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2000-6BAB-1444-30DD-031F5696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90C79-0B85-437F-2C8D-1521AF8D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BDFA-80F1-4F89-BC37-7CDF59CF6A6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65F57-AEB9-4296-08B4-B96A6A1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7B0B8-9F6C-525B-7CA9-BA1C0760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78B5-82B0-4A85-BB04-7CE3EC63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223F3-64DE-FFCA-F53F-093ACAE8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BDFA-80F1-4F89-BC37-7CDF59CF6A6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924D3-8220-8E9F-2D43-B4333E1D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93DAB-4C48-882A-B224-B2C2485C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78B5-82B0-4A85-BB04-7CE3EC63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CF2A-4D23-4E99-397E-3BDC5FC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9F8C5-FC72-EF36-B9E5-8D86F4B5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2345-A893-386F-C289-764110A19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35E29-D69D-1B9B-461A-CCB671D8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BDFA-80F1-4F89-BC37-7CDF59CF6A6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33A37-FE18-D6E0-7101-1EB5C007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DC6C9-9465-0A8C-0C5D-02128AC1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78B5-82B0-4A85-BB04-7CE3EC63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3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5FD8-8088-A85F-CACF-F31F9109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1B3DC-4DF9-BFEB-14BF-CCEA8C564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49390-CB67-61E0-CC8C-E4306BC99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CAF17-C056-E14A-8FF5-905980F4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BDFA-80F1-4F89-BC37-7CDF59CF6A6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A92CA-6E78-D031-D6BA-BB3385CB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BD772-F8FF-A0B9-BB45-C793541F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78B5-82B0-4A85-BB04-7CE3EC63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F1530-2709-4C2A-BEA9-0CF0C7BE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4A00D-CF06-1F84-85BD-423206F8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F164-2810-8D4F-7F1C-D225FF99F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BDFA-80F1-4F89-BC37-7CDF59CF6A6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E8B6A-4763-C44B-A765-FD0ED1FC5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49236-F343-5637-1441-35EC32CE6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078B5-82B0-4A85-BB04-7CE3EC63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4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A1D04D-7B69-ACF8-1F08-E3BFB57F15EC}"/>
              </a:ext>
            </a:extLst>
          </p:cNvPr>
          <p:cNvSpPr txBox="1"/>
          <p:nvPr/>
        </p:nvSpPr>
        <p:spPr>
          <a:xfrm>
            <a:off x="2262929" y="60960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712719-F96E-46BC-90E2-5D43C16551EF}"/>
              </a:ext>
            </a:extLst>
          </p:cNvPr>
          <p:cNvGrpSpPr/>
          <p:nvPr/>
        </p:nvGrpSpPr>
        <p:grpSpPr>
          <a:xfrm>
            <a:off x="4191001" y="4495800"/>
            <a:ext cx="4140553" cy="451824"/>
            <a:chOff x="4679586" y="878988"/>
            <a:chExt cx="1745757" cy="190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5D666D0-C94B-8623-7237-1637CFD9224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F8EA19B-37DB-C164-3A43-3990199818D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3286CD-57E1-4DA2-1C28-9625CDC2A3A2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E32E00-AC31-D811-D2CB-A3327EDB0374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474367-A8D9-AD24-ED1E-1D0E8956E92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D64CEF0-FF54-387E-845E-C988C8F15C1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284F6C-A5A6-B531-3561-17DBB333773F}"/>
              </a:ext>
            </a:extLst>
          </p:cNvPr>
          <p:cNvSpPr txBox="1"/>
          <p:nvPr/>
        </p:nvSpPr>
        <p:spPr>
          <a:xfrm>
            <a:off x="2456543" y="2469899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TO MY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4FC2A-D217-9453-6441-E26A0F0A72E7}"/>
              </a:ext>
            </a:extLst>
          </p:cNvPr>
          <p:cNvSpPr txBox="1"/>
          <p:nvPr/>
        </p:nvSpPr>
        <p:spPr>
          <a:xfrm>
            <a:off x="1488141" y="3310884"/>
            <a:ext cx="8884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TOPIC: FINANCIAL PERFORMANCE ANALYSIS OF SONALI BANK LIMITED (2019-2021)</a:t>
            </a:r>
            <a:endParaRPr lang="en-US" sz="4000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0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FFF8AF-0B70-1688-F4ED-B6D3B37A9EE4}"/>
              </a:ext>
            </a:extLst>
          </p:cNvPr>
          <p:cNvSpPr txBox="1"/>
          <p:nvPr/>
        </p:nvSpPr>
        <p:spPr>
          <a:xfrm>
            <a:off x="3196404" y="3537230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MD. ASHRAFUL ISLAM SARON </a:t>
            </a:r>
          </a:p>
          <a:p>
            <a:pPr algn="ctr"/>
            <a:r>
              <a:rPr lang="en-US" sz="3200" b="1" dirty="0"/>
              <a:t>ID :01-030-16</a:t>
            </a:r>
          </a:p>
        </p:txBody>
      </p:sp>
      <p:sp>
        <p:nvSpPr>
          <p:cNvPr id="3" name="Oval 2" descr="Male profile with solid fill">
            <a:extLst>
              <a:ext uri="{FF2B5EF4-FFF2-40B4-BE49-F238E27FC236}">
                <a16:creationId xmlns:a16="http://schemas.microsoft.com/office/drawing/2014/main" id="{7DC521A3-0224-B293-CEE8-6B47F64C56BD}"/>
              </a:ext>
            </a:extLst>
          </p:cNvPr>
          <p:cNvSpPr/>
          <p:nvPr/>
        </p:nvSpPr>
        <p:spPr>
          <a:xfrm>
            <a:off x="5291904" y="1488141"/>
            <a:ext cx="1905000" cy="183263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95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2047507" y="3623253"/>
            <a:ext cx="3769422" cy="4194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ED2619-FB4E-4744-80CA-850CE814B9A0}"/>
              </a:ext>
            </a:extLst>
          </p:cNvPr>
          <p:cNvGrpSpPr/>
          <p:nvPr/>
        </p:nvGrpSpPr>
        <p:grpSpPr>
          <a:xfrm>
            <a:off x="1866701" y="3559655"/>
            <a:ext cx="211094" cy="211094"/>
            <a:chOff x="1677812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857015-8C14-4834-ADF5-3ED0356AF43F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5997735" y="3623253"/>
            <a:ext cx="3799710" cy="1166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8D0B34-5E7E-4FDF-8157-D26FC3520F7A}"/>
              </a:ext>
            </a:extLst>
          </p:cNvPr>
          <p:cNvGrpSpPr/>
          <p:nvPr/>
        </p:nvGrpSpPr>
        <p:grpSpPr>
          <a:xfrm>
            <a:off x="9767157" y="3529367"/>
            <a:ext cx="211094" cy="211094"/>
            <a:chOff x="5973250" y="4248152"/>
            <a:chExt cx="211094" cy="21109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E48926-6034-40AD-A6FD-1659F27E8AC6}"/>
              </a:ext>
            </a:extLst>
          </p:cNvPr>
          <p:cNvGrpSpPr/>
          <p:nvPr/>
        </p:nvGrpSpPr>
        <p:grpSpPr>
          <a:xfrm>
            <a:off x="560985" y="3944117"/>
            <a:ext cx="2784090" cy="1976476"/>
            <a:chOff x="1289180" y="4514052"/>
            <a:chExt cx="2784090" cy="19764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3C90B0-AD49-4825-8095-D028BACA7B0D}"/>
                </a:ext>
              </a:extLst>
            </p:cNvPr>
            <p:cNvSpPr txBox="1"/>
            <p:nvPr/>
          </p:nvSpPr>
          <p:spPr>
            <a:xfrm>
              <a:off x="1438412" y="4514052"/>
              <a:ext cx="2289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>
                  <a:solidFill>
                    <a:srgbClr val="FF0066"/>
                  </a:solidFill>
                  <a:latin typeface="Tw Cen MT" panose="020B0602020104020603" pitchFamily="34" charset="0"/>
                </a:rPr>
                <a:t>Liquidity Ratios:</a:t>
              </a:r>
            </a:p>
            <a:p>
              <a:pPr algn="ctr"/>
              <a:r>
                <a:rPr lang="en-US" b="1" dirty="0">
                  <a:solidFill>
                    <a:srgbClr val="FF0066"/>
                  </a:solidFill>
                  <a:latin typeface="Tw Cen MT" panose="020B0602020104020603" pitchFamily="34" charset="0"/>
                </a:rPr>
                <a:t>   Current Ratio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D7D831-9319-4165-817A-77DBCE8A2742}"/>
                </a:ext>
              </a:extLst>
            </p:cNvPr>
            <p:cNvSpPr txBox="1"/>
            <p:nvPr/>
          </p:nvSpPr>
          <p:spPr>
            <a:xfrm>
              <a:off x="1289180" y="5167089"/>
              <a:ext cx="27840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2021: 1.46, 2020: 1.86, 2019: 1.83.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   - Indicates insufficient asset coverage for short-term liabilities.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792260-8341-4EBD-95F3-CE36AD2DA103}"/>
              </a:ext>
            </a:extLst>
          </p:cNvPr>
          <p:cNvGrpSpPr/>
          <p:nvPr/>
        </p:nvGrpSpPr>
        <p:grpSpPr>
          <a:xfrm>
            <a:off x="5016337" y="3997442"/>
            <a:ext cx="2289049" cy="1120365"/>
            <a:chOff x="1747131" y="4672172"/>
            <a:chExt cx="2289049" cy="112036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EF1565-F241-42AF-950B-AA899A547509}"/>
                </a:ext>
              </a:extLst>
            </p:cNvPr>
            <p:cNvSpPr txBox="1"/>
            <p:nvPr/>
          </p:nvSpPr>
          <p:spPr>
            <a:xfrm>
              <a:off x="1747131" y="4672172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Debt Ratio: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12FB83-5D6E-49D2-891A-FB25DCB108FE}"/>
                </a:ext>
              </a:extLst>
            </p:cNvPr>
            <p:cNvSpPr txBox="1"/>
            <p:nvPr/>
          </p:nvSpPr>
          <p:spPr>
            <a:xfrm>
              <a:off x="1901927" y="5207762"/>
              <a:ext cx="1849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2021: 0.945 (high financial risk).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4783446" y="3709155"/>
            <a:ext cx="299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2CBBE"/>
                </a:solidFill>
                <a:latin typeface="Tw Cen MT" panose="020B0602020104020603" pitchFamily="34" charset="0"/>
              </a:rPr>
              <a:t>Leverage Ratios: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F0CC1C-E69D-42DB-B5AA-EE426836F1EA}"/>
              </a:ext>
            </a:extLst>
          </p:cNvPr>
          <p:cNvGrpSpPr/>
          <p:nvPr/>
        </p:nvGrpSpPr>
        <p:grpSpPr>
          <a:xfrm>
            <a:off x="8603747" y="4160304"/>
            <a:ext cx="2289049" cy="1348875"/>
            <a:chOff x="1514240" y="4816886"/>
            <a:chExt cx="2289049" cy="134887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17FFC2-1730-4238-B844-307EB2647E2C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C13C20-5621-4641-AAF9-BE817266C6B4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Increasing to 16.83 in 2021, showing high reliance on debt.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7176C20-781A-4B3A-B456-7D1FB4467DF2}"/>
              </a:ext>
            </a:extLst>
          </p:cNvPr>
          <p:cNvSpPr txBox="1"/>
          <p:nvPr/>
        </p:nvSpPr>
        <p:spPr>
          <a:xfrm>
            <a:off x="8603748" y="3682507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EC630"/>
                </a:solidFill>
                <a:latin typeface="Tw Cen MT" panose="020B0602020104020603" pitchFamily="34" charset="0"/>
              </a:rPr>
              <a:t>Debt to Equity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084E9-5DAF-4B12-A774-003E52126BE5}"/>
              </a:ext>
            </a:extLst>
          </p:cNvPr>
          <p:cNvGrpSpPr/>
          <p:nvPr/>
        </p:nvGrpSpPr>
        <p:grpSpPr>
          <a:xfrm>
            <a:off x="1334407" y="1842082"/>
            <a:ext cx="1275682" cy="1275682"/>
            <a:chOff x="3063120" y="1755914"/>
            <a:chExt cx="1275682" cy="1275682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CCEC14-30D1-46A8-A873-1969A9A8F9FA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91A0C4-16D9-4262-BC92-0E8535F56EB2}"/>
              </a:ext>
            </a:extLst>
          </p:cNvPr>
          <p:cNvGrpSpPr/>
          <p:nvPr/>
        </p:nvGrpSpPr>
        <p:grpSpPr>
          <a:xfrm>
            <a:off x="9159604" y="1849424"/>
            <a:ext cx="1275682" cy="1275682"/>
            <a:chOff x="7353181" y="1755914"/>
            <a:chExt cx="1275682" cy="1275682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3013F73C-52D7-40FA-AE5E-6E4F53D400F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B5C085C-26ED-4457-A4BB-7BBE95D872F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7C4E964-A5F3-4163-83E1-B0DF4D48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32A8871-88C2-6214-2BCA-E6C9ECB06169}"/>
              </a:ext>
            </a:extLst>
          </p:cNvPr>
          <p:cNvSpPr txBox="1"/>
          <p:nvPr/>
        </p:nvSpPr>
        <p:spPr>
          <a:xfrm>
            <a:off x="3745124" y="195703"/>
            <a:ext cx="437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Key Financial Ratios (Liquidity &amp; Leverage)</a:t>
            </a:r>
          </a:p>
        </p:txBody>
      </p:sp>
    </p:spTree>
    <p:extLst>
      <p:ext uri="{BB962C8B-B14F-4D97-AF65-F5344CB8AC3E}">
        <p14:creationId xmlns:p14="http://schemas.microsoft.com/office/powerpoint/2010/main" val="31893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2047507" y="3623253"/>
            <a:ext cx="3769422" cy="4194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ED2619-FB4E-4744-80CA-850CE814B9A0}"/>
              </a:ext>
            </a:extLst>
          </p:cNvPr>
          <p:cNvGrpSpPr/>
          <p:nvPr/>
        </p:nvGrpSpPr>
        <p:grpSpPr>
          <a:xfrm>
            <a:off x="1866701" y="3559655"/>
            <a:ext cx="211094" cy="211094"/>
            <a:chOff x="1677812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857015-8C14-4834-ADF5-3ED0356AF43F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5997735" y="3623253"/>
            <a:ext cx="3799710" cy="1166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8D0B34-5E7E-4FDF-8157-D26FC3520F7A}"/>
              </a:ext>
            </a:extLst>
          </p:cNvPr>
          <p:cNvGrpSpPr/>
          <p:nvPr/>
        </p:nvGrpSpPr>
        <p:grpSpPr>
          <a:xfrm>
            <a:off x="9767157" y="3529367"/>
            <a:ext cx="211094" cy="211094"/>
            <a:chOff x="5973250" y="4248152"/>
            <a:chExt cx="211094" cy="21109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E48926-6034-40AD-A6FD-1659F27E8AC6}"/>
              </a:ext>
            </a:extLst>
          </p:cNvPr>
          <p:cNvGrpSpPr/>
          <p:nvPr/>
        </p:nvGrpSpPr>
        <p:grpSpPr>
          <a:xfrm>
            <a:off x="560985" y="3944117"/>
            <a:ext cx="2784090" cy="1730255"/>
            <a:chOff x="1289180" y="4514052"/>
            <a:chExt cx="2784090" cy="173025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3C90B0-AD49-4825-8095-D028BACA7B0D}"/>
                </a:ext>
              </a:extLst>
            </p:cNvPr>
            <p:cNvSpPr txBox="1"/>
            <p:nvPr/>
          </p:nvSpPr>
          <p:spPr>
            <a:xfrm>
              <a:off x="1438412" y="4514052"/>
              <a:ext cx="2289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u="none" strike="noStrike" dirty="0">
                  <a:solidFill>
                    <a:srgbClr val="FF0066"/>
                  </a:solidFill>
                  <a:effectLst/>
                  <a:latin typeface="Placeholder Font"/>
                </a:rPr>
                <a:t>Profitability Ratios:</a:t>
              </a:r>
              <a:r>
                <a:rPr lang="en-US" b="0" i="0" dirty="0">
                  <a:solidFill>
                    <a:srgbClr val="FF0066"/>
                  </a:solidFill>
                  <a:effectLst/>
                  <a:latin typeface="Placeholder Font"/>
                </a:rPr>
                <a:t> </a:t>
              </a:r>
              <a:r>
                <a:rPr lang="en-US" b="1" i="0" u="none" strike="noStrike" dirty="0">
                  <a:solidFill>
                    <a:srgbClr val="FF0066"/>
                  </a:solidFill>
                  <a:effectLst/>
                  <a:latin typeface="Placeholder Font"/>
                </a:rPr>
                <a:t>Net Profit Margin:</a:t>
              </a:r>
              <a:endParaRPr lang="en-US" b="1" dirty="0">
                <a:solidFill>
                  <a:srgbClr val="FF006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D7D831-9319-4165-817A-77DBCE8A2742}"/>
                </a:ext>
              </a:extLst>
            </p:cNvPr>
            <p:cNvSpPr txBox="1"/>
            <p:nvPr/>
          </p:nvSpPr>
          <p:spPr>
            <a:xfrm>
              <a:off x="1289180" y="5167089"/>
              <a:ext cx="27840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2021: 2.13%, 2019: 9.35% (sharp decline).</a:t>
              </a:r>
            </a:p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 ROA:</a:t>
              </a:r>
            </a:p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2021: 0.14%, 2019: 0.68%.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792260-8341-4EBD-95F3-CE36AD2DA103}"/>
              </a:ext>
            </a:extLst>
          </p:cNvPr>
          <p:cNvGrpSpPr/>
          <p:nvPr/>
        </p:nvGrpSpPr>
        <p:grpSpPr>
          <a:xfrm>
            <a:off x="5026835" y="4072629"/>
            <a:ext cx="2289049" cy="1120365"/>
            <a:chOff x="1747131" y="4672172"/>
            <a:chExt cx="2289049" cy="112036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EF1565-F241-42AF-950B-AA899A547509}"/>
                </a:ext>
              </a:extLst>
            </p:cNvPr>
            <p:cNvSpPr txBox="1"/>
            <p:nvPr/>
          </p:nvSpPr>
          <p:spPr>
            <a:xfrm>
              <a:off x="1747131" y="4672172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: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12FB83-5D6E-49D2-891A-FB25DCB108FE}"/>
                </a:ext>
              </a:extLst>
            </p:cNvPr>
            <p:cNvSpPr txBox="1"/>
            <p:nvPr/>
          </p:nvSpPr>
          <p:spPr>
            <a:xfrm>
              <a:off x="1901927" y="5207762"/>
              <a:ext cx="1849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Turnover:* Declined to 0.06 in 2021.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4640379" y="3745498"/>
            <a:ext cx="29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2CBBE"/>
                </a:solidFill>
                <a:latin typeface="Tw Cen MT" panose="020B0602020104020603" pitchFamily="34" charset="0"/>
              </a:rPr>
              <a:t>Activity Ratios:*</a:t>
            </a:r>
          </a:p>
          <a:p>
            <a:pPr algn="ctr"/>
            <a:r>
              <a:rPr lang="en-US" sz="2000" b="1" dirty="0">
                <a:solidFill>
                  <a:srgbClr val="52CBBE"/>
                </a:solidFill>
                <a:latin typeface="Tw Cen MT" panose="020B0602020104020603" pitchFamily="34" charset="0"/>
              </a:rPr>
              <a:t>  - *Total Asset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F0CC1C-E69D-42DB-B5AA-EE426836F1EA}"/>
              </a:ext>
            </a:extLst>
          </p:cNvPr>
          <p:cNvGrpSpPr/>
          <p:nvPr/>
        </p:nvGrpSpPr>
        <p:grpSpPr>
          <a:xfrm>
            <a:off x="8603747" y="4160304"/>
            <a:ext cx="2289049" cy="1102654"/>
            <a:chOff x="1514240" y="4816886"/>
            <a:chExt cx="2289049" cy="110265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17FFC2-1730-4238-B844-307EB2647E2C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C13C20-5621-4641-AAF9-BE817266C6B4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EPS:* 2021: 3.95 TK, down from 19.40 TK in 2019.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7176C20-781A-4B3A-B456-7D1FB4467DF2}"/>
              </a:ext>
            </a:extLst>
          </p:cNvPr>
          <p:cNvSpPr txBox="1"/>
          <p:nvPr/>
        </p:nvSpPr>
        <p:spPr>
          <a:xfrm>
            <a:off x="8603748" y="3682507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EC630"/>
                </a:solidFill>
                <a:latin typeface="Tw Cen MT" panose="020B0602020104020603" pitchFamily="34" charset="0"/>
              </a:rPr>
              <a:t>Market Ratios: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084E9-5DAF-4B12-A774-003E52126BE5}"/>
              </a:ext>
            </a:extLst>
          </p:cNvPr>
          <p:cNvGrpSpPr/>
          <p:nvPr/>
        </p:nvGrpSpPr>
        <p:grpSpPr>
          <a:xfrm>
            <a:off x="1334407" y="1842082"/>
            <a:ext cx="1275682" cy="1275682"/>
            <a:chOff x="3063120" y="1755914"/>
            <a:chExt cx="1275682" cy="1275682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CCEC14-30D1-46A8-A873-1969A9A8F9FA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91A0C4-16D9-4262-BC92-0E8535F56EB2}"/>
              </a:ext>
            </a:extLst>
          </p:cNvPr>
          <p:cNvGrpSpPr/>
          <p:nvPr/>
        </p:nvGrpSpPr>
        <p:grpSpPr>
          <a:xfrm>
            <a:off x="9159604" y="1849424"/>
            <a:ext cx="1275682" cy="1275682"/>
            <a:chOff x="7353181" y="1755914"/>
            <a:chExt cx="1275682" cy="1275682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3013F73C-52D7-40FA-AE5E-6E4F53D400F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B5C085C-26ED-4457-A4BB-7BBE95D872F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7C4E964-A5F3-4163-83E1-B0DF4D48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32A8871-88C2-6214-2BCA-E6C9ECB06169}"/>
              </a:ext>
            </a:extLst>
          </p:cNvPr>
          <p:cNvSpPr txBox="1"/>
          <p:nvPr/>
        </p:nvSpPr>
        <p:spPr>
          <a:xfrm>
            <a:off x="3745124" y="195703"/>
            <a:ext cx="4858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w Cen MT" panose="020B0602020104020603" pitchFamily="34" charset="0"/>
              </a:rPr>
              <a:t>Profitability, Activity &amp; Market Ratios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3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219989C-6534-4081-88F9-01A1845F375C}"/>
              </a:ext>
            </a:extLst>
          </p:cNvPr>
          <p:cNvGrpSpPr/>
          <p:nvPr/>
        </p:nvGrpSpPr>
        <p:grpSpPr>
          <a:xfrm>
            <a:off x="8590079" y="2182683"/>
            <a:ext cx="1805441" cy="1894017"/>
            <a:chOff x="8985148" y="2182683"/>
            <a:chExt cx="1805441" cy="1894017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6176773" y="2182683"/>
            <a:ext cx="1805441" cy="1894017"/>
            <a:chOff x="6381342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3768796" y="2182683"/>
            <a:ext cx="1805441" cy="1894017"/>
            <a:chOff x="3884465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1411619" y="2182683"/>
            <a:ext cx="1805441" cy="1894017"/>
            <a:chOff x="1387588" y="2182683"/>
            <a:chExt cx="1805441" cy="1894017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3848717" y="319327"/>
            <a:ext cx="435670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w Cen MT" panose="020B0602020104020603" pitchFamily="34" charset="0"/>
              </a:rPr>
              <a:t>SWOT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5" y="1359293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1518549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3875726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6283703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6C7CC-77EF-41CA-B323-66B868940684}"/>
              </a:ext>
            </a:extLst>
          </p:cNvPr>
          <p:cNvSpPr/>
          <p:nvPr/>
        </p:nvSpPr>
        <p:spPr>
          <a:xfrm flipV="1">
            <a:off x="8697009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1506724" y="3579514"/>
            <a:ext cx="1631037" cy="2308324"/>
            <a:chOff x="1449394" y="2351300"/>
            <a:chExt cx="1631037" cy="230832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49394" y="2351300"/>
              <a:ext cx="159158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STRENGTHS:</a:t>
              </a:r>
            </a:p>
            <a:p>
              <a:pPr algn="ctr"/>
              <a:r>
                <a:rPr lang="en-US" dirty="0">
                  <a:latin typeface="Tw Cen MT" panose="020B0602020104020603" pitchFamily="34" charset="0"/>
                </a:rPr>
                <a:t>Strong reputation and large network.</a:t>
              </a:r>
            </a:p>
            <a:p>
              <a:pPr algn="ctr"/>
              <a:r>
                <a:rPr lang="en-US" dirty="0">
                  <a:latin typeface="Tw Cen MT" panose="020B0602020104020603" pitchFamily="34" charset="0"/>
                </a:rPr>
                <a:t>  - Diversified services (retail, corporate banking, etc.).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3824640" y="1832876"/>
            <a:ext cx="1615659" cy="3154137"/>
            <a:chOff x="3944217" y="2178547"/>
            <a:chExt cx="1615659" cy="315413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3944217" y="4009245"/>
              <a:ext cx="15915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0" u="none" strike="noStrike" dirty="0">
                  <a:solidFill>
                    <a:srgbClr val="33CCCC"/>
                  </a:solidFill>
                  <a:effectLst/>
                  <a:latin typeface="Tw Cen MT" panose="020B0602020104020603" pitchFamily="34" charset="0"/>
                </a:rPr>
                <a:t>WEAKNESSES:</a:t>
              </a:r>
              <a:r>
                <a:rPr lang="en-US" sz="1600" b="0" i="0" dirty="0">
                  <a:solidFill>
                    <a:srgbClr val="33CCCC"/>
                  </a:solidFill>
                  <a:effectLst/>
                  <a:latin typeface="Tw Cen MT" panose="020B0602020104020603" pitchFamily="34" charset="0"/>
                </a:rPr>
                <a:t> </a:t>
              </a:r>
              <a:r>
                <a:rPr lang="en-US" sz="1600" b="0" i="0" dirty="0">
                  <a:effectLst/>
                  <a:latin typeface="Tw Cen MT" panose="020B0602020104020603" pitchFamily="34" charset="0"/>
                </a:rPr>
                <a:t>Low profitability, high non-performing loan ratio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968294" y="217854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1746BE-76D9-44D6-8ED0-355F952A375E}"/>
              </a:ext>
            </a:extLst>
          </p:cNvPr>
          <p:cNvGrpSpPr/>
          <p:nvPr/>
        </p:nvGrpSpPr>
        <p:grpSpPr>
          <a:xfrm>
            <a:off x="6316635" y="3620715"/>
            <a:ext cx="1624513" cy="1754326"/>
            <a:chOff x="6455341" y="3345937"/>
            <a:chExt cx="1624513" cy="175432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5E69A-BADF-47FA-97F2-BF77348F278C}"/>
                </a:ext>
              </a:extLst>
            </p:cNvPr>
            <p:cNvSpPr txBox="1"/>
            <p:nvPr/>
          </p:nvSpPr>
          <p:spPr>
            <a:xfrm>
              <a:off x="6455341" y="3345937"/>
              <a:ext cx="159158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50" b="1" i="0" u="none" strike="noStrike" dirty="0">
                  <a:solidFill>
                    <a:schemeClr val="accent4"/>
                  </a:solidFill>
                  <a:effectLst/>
                  <a:latin typeface="Tw Cen MT" panose="020B0602020104020603" pitchFamily="34" charset="0"/>
                </a:rPr>
                <a:t>OPPORTUNITIES</a:t>
              </a:r>
              <a:r>
                <a:rPr lang="en-US" sz="1600" b="1" i="0" u="none" strike="noStrike" dirty="0">
                  <a:solidFill>
                    <a:schemeClr val="accent4"/>
                  </a:solidFill>
                  <a:effectLst/>
                  <a:latin typeface="Tw Cen MT" panose="020B0602020104020603" pitchFamily="34" charset="0"/>
                </a:rPr>
                <a:t>:</a:t>
              </a:r>
              <a:r>
                <a:rPr lang="en-US" sz="1600" b="1" i="0" u="none" strike="noStrike" dirty="0">
                  <a:effectLst/>
                  <a:latin typeface="Tw Cen MT" panose="020B0602020104020603" pitchFamily="34" charset="0"/>
                </a:rPr>
                <a:t> </a:t>
              </a:r>
              <a:r>
                <a:rPr lang="en-US" b="0" i="0" dirty="0">
                  <a:effectLst/>
                  <a:latin typeface="Tw Cen MT" panose="020B0602020104020603" pitchFamily="34" charset="0"/>
                </a:rPr>
                <a:t>Growing demand for banking services in Bangladesh.</a:t>
              </a:r>
              <a:endParaRPr lang="en-US" b="1" dirty="0">
                <a:latin typeface="Tw Cen MT" panose="020B06020201040206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CFAA18-F935-43EC-B7D9-4E19F5F3709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AB50F2-56A8-4020-BA7E-223D0388029E}"/>
              </a:ext>
            </a:extLst>
          </p:cNvPr>
          <p:cNvGrpSpPr/>
          <p:nvPr/>
        </p:nvGrpSpPr>
        <p:grpSpPr>
          <a:xfrm>
            <a:off x="8692173" y="3529665"/>
            <a:ext cx="1591582" cy="1938993"/>
            <a:chOff x="9087242" y="3529665"/>
            <a:chExt cx="1591582" cy="193899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DFCA09-96C1-48B9-A4BF-FC3BC14E65FF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Tw Cen MT" panose="020B0602020104020603" pitchFamily="34" charset="0"/>
                </a:rPr>
                <a:t>THREATS:</a:t>
              </a:r>
            </a:p>
            <a:p>
              <a:pPr algn="ctr"/>
              <a:r>
                <a:rPr lang="en-US" sz="2000" b="1" dirty="0">
                  <a:latin typeface="Tw Cen MT" panose="020B0602020104020603" pitchFamily="34" charset="0"/>
                </a:rPr>
                <a:t>  </a:t>
              </a:r>
              <a:r>
                <a:rPr lang="en-US" sz="2000" dirty="0">
                  <a:latin typeface="Tw Cen MT" panose="020B0602020104020603" pitchFamily="34" charset="0"/>
                </a:rPr>
                <a:t>Intense competition, economic instability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ABEF2-EA94-4E61-B642-F3A2B133F939}"/>
                </a:ext>
              </a:extLst>
            </p:cNvPr>
            <p:cNvSpPr txBox="1"/>
            <p:nvPr/>
          </p:nvSpPr>
          <p:spPr>
            <a:xfrm>
              <a:off x="9087242" y="3529665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0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25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6" grpId="0" animBg="1"/>
      <p:bldP spid="20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46C31-9771-DA17-BAC9-03E7B052BD11}"/>
              </a:ext>
            </a:extLst>
          </p:cNvPr>
          <p:cNvSpPr txBox="1"/>
          <p:nvPr/>
        </p:nvSpPr>
        <p:spPr>
          <a:xfrm>
            <a:off x="1021976" y="2061882"/>
            <a:ext cx="8130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Tw Cen MT" panose="020B0602020104020603" pitchFamily="34" charset="0"/>
              </a:rPr>
              <a:t>FINDINGS:</a:t>
            </a:r>
          </a:p>
          <a:p>
            <a:endParaRPr lang="en-US" sz="2400" dirty="0">
              <a:latin typeface="Tw Cen MT" panose="020B06020201040206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w Cen MT" panose="020B0602020104020603" pitchFamily="34" charset="0"/>
              </a:rPr>
              <a:t>Declining profitability and efficiency in asset utilization.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w Cen MT" panose="020B0602020104020603" pitchFamily="34" charset="0"/>
              </a:rPr>
              <a:t>High leverage leading to increased financial risk.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E3B21-BC62-CB42-99C8-541DFA751D1A}"/>
              </a:ext>
            </a:extLst>
          </p:cNvPr>
          <p:cNvSpPr txBox="1"/>
          <p:nvPr/>
        </p:nvSpPr>
        <p:spPr>
          <a:xfrm>
            <a:off x="2841812" y="438381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w Cen MT" panose="020B0602020104020603" pitchFamily="34" charset="0"/>
              </a:rPr>
              <a:t>KEY FINDINGS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w Cen MT" panose="020B0602020104020603" pitchFamily="34" charset="0"/>
              </a:rPr>
              <a:t>&amp;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w Cen MT" panose="020B0602020104020603" pitchFamily="34" charset="0"/>
              </a:rPr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7DDC5-99F2-A319-C126-6AFBAA5C7148}"/>
              </a:ext>
            </a:extLst>
          </p:cNvPr>
          <p:cNvSpPr txBox="1"/>
          <p:nvPr/>
        </p:nvSpPr>
        <p:spPr>
          <a:xfrm>
            <a:off x="1353671" y="464418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FF0066"/>
                </a:solidFill>
                <a:effectLst/>
                <a:latin typeface="Placeholder Font"/>
              </a:rPr>
              <a:t>RECOMMENDATIONS:</a:t>
            </a:r>
            <a:r>
              <a:rPr lang="en-US" sz="2400" b="0" i="0" dirty="0">
                <a:solidFill>
                  <a:srgbClr val="FF0066"/>
                </a:solidFill>
                <a:effectLst/>
                <a:latin typeface="Placeholder Font"/>
              </a:rPr>
              <a:t> </a:t>
            </a:r>
          </a:p>
          <a:p>
            <a:endParaRPr lang="en-US" b="0" i="0" dirty="0">
              <a:solidFill>
                <a:srgbClr val="FF0066"/>
              </a:solidFill>
              <a:effectLst/>
              <a:latin typeface="Placeholder 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Placeholder Font"/>
              </a:rPr>
              <a:t>Focus on reducing non-performing loans.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Placeholder Font"/>
              </a:rPr>
              <a:t> Improve asset utilization and invest in technology.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Placeholder Font"/>
              </a:rPr>
              <a:t> Balance debt reliance with profitability efforts.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5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5">
            <a:extLst>
              <a:ext uri="{FF2B5EF4-FFF2-40B4-BE49-F238E27FC236}">
                <a16:creationId xmlns:a16="http://schemas.microsoft.com/office/drawing/2014/main" id="{62053FA5-E334-91D1-C530-68BD975C16DF}"/>
              </a:ext>
            </a:extLst>
          </p:cNvPr>
          <p:cNvSpPr/>
          <p:nvPr/>
        </p:nvSpPr>
        <p:spPr>
          <a:xfrm>
            <a:off x="4146812" y="5578768"/>
            <a:ext cx="3898376" cy="1294864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922D8FF6-BB68-1F47-0083-A4DE9A176B7E}"/>
              </a:ext>
            </a:extLst>
          </p:cNvPr>
          <p:cNvSpPr/>
          <p:nvPr/>
        </p:nvSpPr>
        <p:spPr>
          <a:xfrm>
            <a:off x="4146812" y="0"/>
            <a:ext cx="3898376" cy="1294864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2E7DC9-5CDF-128B-3B97-24AF3A27CFC1}"/>
              </a:ext>
            </a:extLst>
          </p:cNvPr>
          <p:cNvGrpSpPr/>
          <p:nvPr/>
        </p:nvGrpSpPr>
        <p:grpSpPr>
          <a:xfrm>
            <a:off x="3912871" y="2477359"/>
            <a:ext cx="4371400" cy="1258646"/>
            <a:chOff x="3543490" y="2436876"/>
            <a:chExt cx="5105400" cy="1323975"/>
          </a:xfrm>
        </p:grpSpPr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7C68EF79-D5D8-80DB-076F-25F41D03CCF4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C9B95E-5242-BAED-D662-B51C9E2E9CDD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13" name="Freeform: Shape 8">
                <a:extLst>
                  <a:ext uri="{FF2B5EF4-FFF2-40B4-BE49-F238E27FC236}">
                    <a16:creationId xmlns:a16="http://schemas.microsoft.com/office/drawing/2014/main" id="{2F6D0973-105D-D32A-F80E-07241C433443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" name="Freeform: Shape 9">
                <a:extLst>
                  <a:ext uri="{FF2B5EF4-FFF2-40B4-BE49-F238E27FC236}">
                    <a16:creationId xmlns:a16="http://schemas.microsoft.com/office/drawing/2014/main" id="{E90A04A0-4A18-B15B-9BDB-A75CC5EFB8A2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169F56-6BD7-43AE-5AD0-547AA721A18A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7D46C7D-D86E-CDF9-C94F-AEFC7F8AACE6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0C7EE7A-CC93-397C-EFAE-21690716A9AB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22814D-9DFC-D3DA-E3A5-9C55A57E5228}"/>
                </a:ext>
              </a:extLst>
            </p:cNvPr>
            <p:cNvSpPr txBox="1"/>
            <p:nvPr/>
          </p:nvSpPr>
          <p:spPr>
            <a:xfrm>
              <a:off x="4703163" y="2739015"/>
              <a:ext cx="2780911" cy="744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prstClr val="white"/>
                  </a:solidFill>
                  <a:latin typeface="Calibri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4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Placeholder Font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 bi</dc:creator>
  <cp:lastModifiedBy>Ro bi</cp:lastModifiedBy>
  <cp:revision>1</cp:revision>
  <dcterms:created xsi:type="dcterms:W3CDTF">2024-10-09T11:31:38Z</dcterms:created>
  <dcterms:modified xsi:type="dcterms:W3CDTF">2024-10-09T12:53:17Z</dcterms:modified>
</cp:coreProperties>
</file>