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8"/>
  </p:notesMasterIdLst>
  <p:sldIdLst>
    <p:sldId id="256" r:id="rId2"/>
    <p:sldId id="295" r:id="rId3"/>
    <p:sldId id="299" r:id="rId4"/>
    <p:sldId id="257" r:id="rId5"/>
    <p:sldId id="298" r:id="rId6"/>
    <p:sldId id="258" r:id="rId7"/>
    <p:sldId id="297" r:id="rId8"/>
    <p:sldId id="300" r:id="rId9"/>
    <p:sldId id="292" r:id="rId10"/>
    <p:sldId id="293" r:id="rId11"/>
    <p:sldId id="294" r:id="rId12"/>
    <p:sldId id="301" r:id="rId13"/>
    <p:sldId id="269" r:id="rId14"/>
    <p:sldId id="291" r:id="rId15"/>
    <p:sldId id="259" r:id="rId16"/>
    <p:sldId id="260" r:id="rId17"/>
    <p:sldId id="261" r:id="rId18"/>
    <p:sldId id="262" r:id="rId19"/>
    <p:sldId id="263" r:id="rId20"/>
    <p:sldId id="264" r:id="rId21"/>
    <p:sldId id="296" r:id="rId22"/>
    <p:sldId id="265" r:id="rId23"/>
    <p:sldId id="266" r:id="rId24"/>
    <p:sldId id="267" r:id="rId25"/>
    <p:sldId id="268"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Lst>
  <p:sldSz cx="9144000" cy="5143500" type="screen16x9"/>
  <p:notesSz cx="6858000" cy="9144000"/>
  <p:embeddedFontLst>
    <p:embeddedFont>
      <p:font typeface="Lato" panose="020F0502020204030203" pitchFamily="34" charset="0"/>
      <p:regular r:id="rId49"/>
      <p:bold r:id="rId50"/>
      <p:italic r:id="rId51"/>
      <p:boldItalic r:id="rId52"/>
    </p:embeddedFont>
    <p:embeddedFont>
      <p:font typeface="Raleway" pitchFamily="2" charset="0"/>
      <p:regular r:id="rId53"/>
      <p:bold r:id="rId54"/>
      <p:italic r:id="rId55"/>
      <p:boldItalic r:id="rId56"/>
    </p:embeddedFont>
    <p:embeddedFont>
      <p:font typeface="Roboto Slab" pitchFamily="2" charset="0"/>
      <p:regular r:id="rId57"/>
      <p:bold r:id="rId58"/>
    </p:embeddedFont>
    <p:embeddedFont>
      <p:font typeface="Segoe UI" panose="020B0502040204020203" pitchFamily="3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71" autoAdjust="0"/>
  </p:normalViewPr>
  <p:slideViewPr>
    <p:cSldViewPr snapToGrid="0">
      <p:cViewPr varScale="1">
        <p:scale>
          <a:sx n="131" d="100"/>
          <a:sy n="131" d="100"/>
        </p:scale>
        <p:origin x="104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ca39cdd89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ca39cdd8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8462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ca39cdd89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ca39cdd8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ca39cdd89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ca39cdd8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ca39cdd89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ca39cdd8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ca39cdd89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ca39cdd89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ca39cdd8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fca39cdd8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ca39cdd8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ca39cdd8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fca39cdd89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fca39cdd8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fca39cdd89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fca39cdd8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8be0c4e7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8be0c4e7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fca39cdd8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fca39cdd8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ca39cdd8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fca39cdd8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fca39cdd89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fca39cdd89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fca39cdd89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fca39cdd89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fccfadd9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fccfadd9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fccfadd90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fccfadd90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fccfadd90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fccfadd90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ccfadd90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ccfadd90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fca39cdd89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fca39cdd89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fccfadd90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fccfadd90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ca39cdd8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ca39cdd8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fccfadd90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fccfadd906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fccfadd906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fccfadd906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fccfadd90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fccfadd90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fccfadd90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fccfadd90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fccfadd906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fccfadd906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f8be0c4e78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f8be0c4e78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f8be0c4e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f8be0c4e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ca39cdd89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ca39cdd89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ca39cdd8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ca39cdd8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ca39cdd8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ca39cdd8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ca39cdd8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fca39cdd8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ca39cdd8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ca39cdd8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8be0c4e78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f8be0c4e78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github.co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git-scm.com/book/en/v2/Getting-Started-Installing-Git"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atlassian.com/devops/what-is-devops" TargetMode="Externa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Gothamv/MuskCult"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nu.org/software/rc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7950" y="1098278"/>
            <a:ext cx="7688100" cy="12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400" dirty="0"/>
              <a:t>Git and GitHub</a:t>
            </a:r>
            <a:endParaRPr sz="5400" dirty="0"/>
          </a:p>
        </p:txBody>
      </p:sp>
      <p:sp>
        <p:nvSpPr>
          <p:cNvPr id="87" name="Google Shape;87;p13"/>
          <p:cNvSpPr txBox="1">
            <a:spLocks noGrp="1"/>
          </p:cNvSpPr>
          <p:nvPr>
            <p:ph type="subTitle" idx="1"/>
          </p:nvPr>
        </p:nvSpPr>
        <p:spPr>
          <a:xfrm>
            <a:off x="4184751" y="2030550"/>
            <a:ext cx="3099423"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dirty="0"/>
              <a:t>Mohammad Ashraful Huq</a:t>
            </a:r>
            <a:endParaRPr sz="1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AA9E8-C9A2-1087-3CB4-3381CDBEE8B1}"/>
              </a:ext>
            </a:extLst>
          </p:cNvPr>
          <p:cNvSpPr>
            <a:spLocks noGrp="1"/>
          </p:cNvSpPr>
          <p:nvPr>
            <p:ph type="title"/>
          </p:nvPr>
        </p:nvSpPr>
        <p:spPr>
          <a:xfrm>
            <a:off x="729450" y="446279"/>
            <a:ext cx="7688700" cy="713607"/>
          </a:xfrm>
        </p:spPr>
        <p:txBody>
          <a:bodyPr>
            <a:normAutofit fontScale="90000"/>
          </a:bodyPr>
          <a:lstStyle/>
          <a:p>
            <a:r>
              <a:rPr lang="en-US" sz="3600" dirty="0"/>
              <a:t>Centralized Version Control Systems</a:t>
            </a:r>
            <a:br>
              <a:rPr lang="en-US" b="1" i="0" dirty="0">
                <a:solidFill>
                  <a:srgbClr val="4E443C"/>
                </a:solidFill>
                <a:effectLst/>
                <a:latin typeface="Roboto Slab" pitchFamily="2" charset="0"/>
              </a:rPr>
            </a:br>
            <a:endParaRPr lang="en-US" dirty="0"/>
          </a:p>
        </p:txBody>
      </p:sp>
      <p:sp>
        <p:nvSpPr>
          <p:cNvPr id="3" name="Text Placeholder 2">
            <a:extLst>
              <a:ext uri="{FF2B5EF4-FFF2-40B4-BE49-F238E27FC236}">
                <a16:creationId xmlns:a16="http://schemas.microsoft.com/office/drawing/2014/main" id="{CE9BF71C-13A2-7F23-C703-648F5E573583}"/>
              </a:ext>
            </a:extLst>
          </p:cNvPr>
          <p:cNvSpPr>
            <a:spLocks noGrp="1"/>
          </p:cNvSpPr>
          <p:nvPr>
            <p:ph type="body" idx="1"/>
          </p:nvPr>
        </p:nvSpPr>
        <p:spPr>
          <a:xfrm>
            <a:off x="729450" y="1288869"/>
            <a:ext cx="3654771" cy="3724002"/>
          </a:xfrm>
        </p:spPr>
        <p:txBody>
          <a:bodyPr>
            <a:normAutofit fontScale="92500" lnSpcReduction="20000"/>
          </a:bodyPr>
          <a:lstStyle/>
          <a:p>
            <a:pPr algn="just">
              <a:lnSpc>
                <a:spcPct val="95000"/>
              </a:lnSpc>
            </a:pPr>
            <a:r>
              <a:rPr lang="en-US" sz="1500" dirty="0">
                <a:solidFill>
                  <a:schemeClr val="dk2"/>
                </a:solidFill>
              </a:rPr>
              <a:t>The next major issue that people encounter is that they need to </a:t>
            </a:r>
            <a:r>
              <a:rPr lang="en-US" sz="1500" b="1" dirty="0">
                <a:solidFill>
                  <a:schemeClr val="dk2"/>
                </a:solidFill>
              </a:rPr>
              <a:t>collaborate with developers</a:t>
            </a:r>
            <a:r>
              <a:rPr lang="en-US" sz="1500" dirty="0">
                <a:solidFill>
                  <a:schemeClr val="dk2"/>
                </a:solidFill>
              </a:rPr>
              <a:t> on other systems. To deal with this problem, </a:t>
            </a:r>
            <a:r>
              <a:rPr lang="en-US" sz="1500" b="1" dirty="0">
                <a:solidFill>
                  <a:schemeClr val="dk2"/>
                </a:solidFill>
              </a:rPr>
              <a:t>Centralized Version Control Systems</a:t>
            </a:r>
            <a:r>
              <a:rPr lang="en-US" sz="1500" dirty="0">
                <a:solidFill>
                  <a:schemeClr val="dk2"/>
                </a:solidFill>
              </a:rPr>
              <a:t> (</a:t>
            </a:r>
            <a:r>
              <a:rPr lang="en-US" sz="1500" b="1" dirty="0">
                <a:solidFill>
                  <a:schemeClr val="dk2"/>
                </a:solidFill>
              </a:rPr>
              <a:t>CVCSs</a:t>
            </a:r>
            <a:r>
              <a:rPr lang="en-US" sz="1500" dirty="0">
                <a:solidFill>
                  <a:schemeClr val="dk2"/>
                </a:solidFill>
              </a:rPr>
              <a:t>) were developed. </a:t>
            </a:r>
          </a:p>
          <a:p>
            <a:pPr algn="just">
              <a:lnSpc>
                <a:spcPct val="95000"/>
              </a:lnSpc>
            </a:pPr>
            <a:endParaRPr lang="en-US" sz="1500" dirty="0">
              <a:solidFill>
                <a:schemeClr val="dk2"/>
              </a:solidFill>
            </a:endParaRPr>
          </a:p>
          <a:p>
            <a:pPr algn="just">
              <a:lnSpc>
                <a:spcPct val="95000"/>
              </a:lnSpc>
            </a:pPr>
            <a:r>
              <a:rPr lang="en-US" sz="1500" dirty="0">
                <a:solidFill>
                  <a:schemeClr val="dk2"/>
                </a:solidFill>
              </a:rPr>
              <a:t>These systems (such as </a:t>
            </a:r>
            <a:r>
              <a:rPr lang="en-US" sz="1500" b="1" dirty="0">
                <a:solidFill>
                  <a:schemeClr val="dk2"/>
                </a:solidFill>
              </a:rPr>
              <a:t>CVS</a:t>
            </a:r>
            <a:r>
              <a:rPr lang="en-US" sz="1500" dirty="0">
                <a:solidFill>
                  <a:schemeClr val="dk2"/>
                </a:solidFill>
              </a:rPr>
              <a:t>, </a:t>
            </a:r>
            <a:r>
              <a:rPr lang="en-US" sz="1500" b="1" dirty="0">
                <a:solidFill>
                  <a:schemeClr val="dk2"/>
                </a:solidFill>
              </a:rPr>
              <a:t>Subversion</a:t>
            </a:r>
            <a:r>
              <a:rPr lang="en-US" sz="1500" dirty="0">
                <a:solidFill>
                  <a:schemeClr val="dk2"/>
                </a:solidFill>
              </a:rPr>
              <a:t>, and </a:t>
            </a:r>
            <a:r>
              <a:rPr lang="en-US" sz="1500" b="1" dirty="0">
                <a:solidFill>
                  <a:schemeClr val="dk2"/>
                </a:solidFill>
              </a:rPr>
              <a:t>Perforce</a:t>
            </a:r>
            <a:r>
              <a:rPr lang="en-US" sz="1500" dirty="0">
                <a:solidFill>
                  <a:schemeClr val="dk2"/>
                </a:solidFill>
              </a:rPr>
              <a:t>) have a single server that contains all the versioned files, and a number of clients that check out files from that central place. For many years, this has been the standard for version control.</a:t>
            </a:r>
          </a:p>
          <a:p>
            <a:pPr algn="just">
              <a:lnSpc>
                <a:spcPct val="95000"/>
              </a:lnSpc>
            </a:pPr>
            <a:endParaRPr lang="en-US" sz="1500" dirty="0">
              <a:solidFill>
                <a:schemeClr val="dk2"/>
              </a:solidFill>
            </a:endParaRPr>
          </a:p>
          <a:p>
            <a:pPr algn="just">
              <a:lnSpc>
                <a:spcPct val="95000"/>
              </a:lnSpc>
            </a:pPr>
            <a:r>
              <a:rPr lang="en-US" sz="1500" dirty="0">
                <a:solidFill>
                  <a:schemeClr val="dk2"/>
                </a:solidFill>
              </a:rPr>
              <a:t>The </a:t>
            </a:r>
            <a:r>
              <a:rPr lang="en-US" sz="1500" b="1" dirty="0">
                <a:solidFill>
                  <a:schemeClr val="dk2"/>
                </a:solidFill>
              </a:rPr>
              <a:t>single point of failure</a:t>
            </a:r>
            <a:r>
              <a:rPr lang="en-US" sz="1500" dirty="0">
                <a:solidFill>
                  <a:schemeClr val="dk2"/>
                </a:solidFill>
              </a:rPr>
              <a:t> that the centralized server represents. If that server goes down, then during that time nobody can collaborate at all or save versioned changes to anything they’re working on.</a:t>
            </a:r>
          </a:p>
          <a:p>
            <a:pPr algn="just"/>
            <a:endParaRPr lang="en-US" dirty="0"/>
          </a:p>
        </p:txBody>
      </p:sp>
      <p:pic>
        <p:nvPicPr>
          <p:cNvPr id="5" name="Picture 4">
            <a:extLst>
              <a:ext uri="{FF2B5EF4-FFF2-40B4-BE49-F238E27FC236}">
                <a16:creationId xmlns:a16="http://schemas.microsoft.com/office/drawing/2014/main" id="{E1C4A2C0-7ECE-0DC2-FB8C-75044DF1D17A}"/>
              </a:ext>
            </a:extLst>
          </p:cNvPr>
          <p:cNvPicPr>
            <a:picLocks noChangeAspect="1"/>
          </p:cNvPicPr>
          <p:nvPr/>
        </p:nvPicPr>
        <p:blipFill>
          <a:blip r:embed="rId2"/>
          <a:stretch>
            <a:fillRect/>
          </a:stretch>
        </p:blipFill>
        <p:spPr>
          <a:xfrm>
            <a:off x="5061858" y="1690565"/>
            <a:ext cx="3739843" cy="3006656"/>
          </a:xfrm>
          <a:prstGeom prst="rect">
            <a:avLst/>
          </a:prstGeom>
        </p:spPr>
      </p:pic>
    </p:spTree>
    <p:extLst>
      <p:ext uri="{BB962C8B-B14F-4D97-AF65-F5344CB8AC3E}">
        <p14:creationId xmlns:p14="http://schemas.microsoft.com/office/powerpoint/2010/main" val="2077100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4494-5C4D-1B3B-8D46-351D3DF75D24}"/>
              </a:ext>
            </a:extLst>
          </p:cNvPr>
          <p:cNvSpPr>
            <a:spLocks noGrp="1"/>
          </p:cNvSpPr>
          <p:nvPr>
            <p:ph type="title"/>
          </p:nvPr>
        </p:nvSpPr>
        <p:spPr>
          <a:xfrm>
            <a:off x="729450" y="535925"/>
            <a:ext cx="7688700" cy="535200"/>
          </a:xfrm>
        </p:spPr>
        <p:txBody>
          <a:bodyPr>
            <a:normAutofit fontScale="90000"/>
          </a:bodyPr>
          <a:lstStyle/>
          <a:p>
            <a:r>
              <a:rPr lang="en-US" sz="3600" dirty="0"/>
              <a:t>Distributed Version Control Systems</a:t>
            </a:r>
            <a:br>
              <a:rPr lang="en-US" b="1" i="0" dirty="0">
                <a:solidFill>
                  <a:srgbClr val="4E443C"/>
                </a:solidFill>
                <a:effectLst/>
                <a:latin typeface="Roboto Slab" pitchFamily="2" charset="0"/>
              </a:rPr>
            </a:br>
            <a:endParaRPr lang="en-US" dirty="0"/>
          </a:p>
        </p:txBody>
      </p:sp>
      <p:sp>
        <p:nvSpPr>
          <p:cNvPr id="3" name="Text Placeholder 2">
            <a:extLst>
              <a:ext uri="{FF2B5EF4-FFF2-40B4-BE49-F238E27FC236}">
                <a16:creationId xmlns:a16="http://schemas.microsoft.com/office/drawing/2014/main" id="{8133321B-7E52-7A80-48EB-9D81E9E5D38D}"/>
              </a:ext>
            </a:extLst>
          </p:cNvPr>
          <p:cNvSpPr>
            <a:spLocks noGrp="1"/>
          </p:cNvSpPr>
          <p:nvPr>
            <p:ph type="body" idx="1"/>
          </p:nvPr>
        </p:nvSpPr>
        <p:spPr>
          <a:xfrm>
            <a:off x="811093" y="1327761"/>
            <a:ext cx="3989507" cy="3668782"/>
          </a:xfrm>
        </p:spPr>
        <p:txBody>
          <a:bodyPr>
            <a:normAutofit/>
          </a:bodyPr>
          <a:lstStyle/>
          <a:p>
            <a:pPr algn="just"/>
            <a:r>
              <a:rPr lang="en-US" sz="1500" dirty="0">
                <a:solidFill>
                  <a:schemeClr val="dk2"/>
                </a:solidFill>
              </a:rPr>
              <a:t>In </a:t>
            </a:r>
            <a:r>
              <a:rPr lang="en-US" sz="1500" b="1" dirty="0">
                <a:solidFill>
                  <a:schemeClr val="dk2"/>
                </a:solidFill>
              </a:rPr>
              <a:t>Distributed Version Control Systems</a:t>
            </a:r>
            <a:r>
              <a:rPr lang="en-US" sz="1500" dirty="0">
                <a:solidFill>
                  <a:schemeClr val="dk2"/>
                </a:solidFill>
              </a:rPr>
              <a:t> (</a:t>
            </a:r>
            <a:r>
              <a:rPr lang="en-US" sz="1500" b="1" dirty="0">
                <a:solidFill>
                  <a:schemeClr val="dk2"/>
                </a:solidFill>
              </a:rPr>
              <a:t>DVCSs</a:t>
            </a:r>
            <a:r>
              <a:rPr lang="en-US" sz="1500" dirty="0">
                <a:solidFill>
                  <a:schemeClr val="dk2"/>
                </a:solidFill>
              </a:rPr>
              <a:t>) such as (</a:t>
            </a:r>
            <a:r>
              <a:rPr lang="en-US" sz="1500" b="1" dirty="0">
                <a:solidFill>
                  <a:schemeClr val="dk2"/>
                </a:solidFill>
              </a:rPr>
              <a:t>Git</a:t>
            </a:r>
            <a:r>
              <a:rPr lang="en-US" sz="1500" dirty="0">
                <a:solidFill>
                  <a:schemeClr val="dk2"/>
                </a:solidFill>
              </a:rPr>
              <a:t>, </a:t>
            </a:r>
            <a:r>
              <a:rPr lang="en-US" sz="1500" b="1" dirty="0">
                <a:solidFill>
                  <a:schemeClr val="dk2"/>
                </a:solidFill>
              </a:rPr>
              <a:t>Mercurial</a:t>
            </a:r>
            <a:r>
              <a:rPr lang="en-US" sz="1500" dirty="0">
                <a:solidFill>
                  <a:schemeClr val="dk2"/>
                </a:solidFill>
              </a:rPr>
              <a:t> or </a:t>
            </a:r>
            <a:r>
              <a:rPr lang="en-US" sz="1500" b="1" dirty="0" err="1">
                <a:solidFill>
                  <a:schemeClr val="dk2"/>
                </a:solidFill>
              </a:rPr>
              <a:t>Darcs</a:t>
            </a:r>
            <a:r>
              <a:rPr lang="en-US" sz="1500" dirty="0">
                <a:solidFill>
                  <a:schemeClr val="dk2"/>
                </a:solidFill>
              </a:rPr>
              <a:t>), clients don’t just check out the latest snapshot of the files; rather, they fully mirror the </a:t>
            </a:r>
            <a:r>
              <a:rPr lang="en-US" sz="1500" b="1" dirty="0">
                <a:solidFill>
                  <a:schemeClr val="dk2"/>
                </a:solidFill>
              </a:rPr>
              <a:t>repository</a:t>
            </a:r>
            <a:r>
              <a:rPr lang="en-US" sz="1500" dirty="0">
                <a:solidFill>
                  <a:schemeClr val="dk2"/>
                </a:solidFill>
              </a:rPr>
              <a:t>, including its full history. </a:t>
            </a:r>
          </a:p>
          <a:p>
            <a:pPr algn="just"/>
            <a:endParaRPr lang="en-US" sz="1500" dirty="0">
              <a:solidFill>
                <a:schemeClr val="dk2"/>
              </a:solidFill>
            </a:endParaRPr>
          </a:p>
          <a:p>
            <a:pPr algn="just"/>
            <a:r>
              <a:rPr lang="en-US" sz="1500" dirty="0">
                <a:solidFill>
                  <a:schemeClr val="dk2"/>
                </a:solidFill>
              </a:rPr>
              <a:t>Thus, if any server dies, and these systems were collaborating via that server, any of the client repositories can be copied back up to the server to restore it. </a:t>
            </a:r>
            <a:r>
              <a:rPr lang="en-US" sz="1500" u="sng" dirty="0">
                <a:solidFill>
                  <a:schemeClr val="dk2"/>
                </a:solidFill>
              </a:rPr>
              <a:t>Every clone is really a full backup of all the data</a:t>
            </a:r>
            <a:r>
              <a:rPr lang="en-US" sz="1500" dirty="0">
                <a:solidFill>
                  <a:schemeClr val="dk2"/>
                </a:solidFill>
              </a:rPr>
              <a:t>.</a:t>
            </a:r>
          </a:p>
          <a:p>
            <a:pPr algn="just"/>
            <a:endParaRPr lang="en-US" dirty="0"/>
          </a:p>
        </p:txBody>
      </p:sp>
      <p:pic>
        <p:nvPicPr>
          <p:cNvPr id="5" name="Picture 4">
            <a:extLst>
              <a:ext uri="{FF2B5EF4-FFF2-40B4-BE49-F238E27FC236}">
                <a16:creationId xmlns:a16="http://schemas.microsoft.com/office/drawing/2014/main" id="{6DD33F8F-FFA1-B7ED-EE2B-B748A9526009}"/>
              </a:ext>
            </a:extLst>
          </p:cNvPr>
          <p:cNvPicPr>
            <a:picLocks noChangeAspect="1"/>
          </p:cNvPicPr>
          <p:nvPr/>
        </p:nvPicPr>
        <p:blipFill>
          <a:blip r:embed="rId2"/>
          <a:stretch>
            <a:fillRect/>
          </a:stretch>
        </p:blipFill>
        <p:spPr>
          <a:xfrm>
            <a:off x="5029200" y="1327761"/>
            <a:ext cx="3388950" cy="3398581"/>
          </a:xfrm>
          <a:prstGeom prst="rect">
            <a:avLst/>
          </a:prstGeom>
        </p:spPr>
      </p:pic>
    </p:spTree>
    <p:extLst>
      <p:ext uri="{BB962C8B-B14F-4D97-AF65-F5344CB8AC3E}">
        <p14:creationId xmlns:p14="http://schemas.microsoft.com/office/powerpoint/2010/main" val="3773267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9FA9-F10F-A05E-A801-C0A3F19E270F}"/>
              </a:ext>
            </a:extLst>
          </p:cNvPr>
          <p:cNvSpPr>
            <a:spLocks noGrp="1"/>
          </p:cNvSpPr>
          <p:nvPr>
            <p:ph type="title"/>
          </p:nvPr>
        </p:nvSpPr>
        <p:spPr>
          <a:xfrm>
            <a:off x="729450" y="505097"/>
            <a:ext cx="7688700" cy="660776"/>
          </a:xfrm>
        </p:spPr>
        <p:txBody>
          <a:bodyPr>
            <a:normAutofit fontScale="90000"/>
          </a:bodyPr>
          <a:lstStyle/>
          <a:p>
            <a:r>
              <a:rPr lang="en-US" sz="3200" dirty="0"/>
              <a:t>DVCSs VS CVCSs -</a:t>
            </a:r>
            <a:r>
              <a:rPr lang="en-US" sz="2000" dirty="0"/>
              <a:t>network latency overhead</a:t>
            </a:r>
            <a:endParaRPr lang="en-US" sz="3200" dirty="0"/>
          </a:p>
        </p:txBody>
      </p:sp>
      <p:sp>
        <p:nvSpPr>
          <p:cNvPr id="3" name="Text Placeholder 2">
            <a:extLst>
              <a:ext uri="{FF2B5EF4-FFF2-40B4-BE49-F238E27FC236}">
                <a16:creationId xmlns:a16="http://schemas.microsoft.com/office/drawing/2014/main" id="{3E24C282-EA2B-38D5-6346-BBB234E8F416}"/>
              </a:ext>
            </a:extLst>
          </p:cNvPr>
          <p:cNvSpPr>
            <a:spLocks noGrp="1"/>
          </p:cNvSpPr>
          <p:nvPr>
            <p:ph type="body" idx="1"/>
          </p:nvPr>
        </p:nvSpPr>
        <p:spPr>
          <a:xfrm>
            <a:off x="729450" y="1262743"/>
            <a:ext cx="7688700" cy="3753393"/>
          </a:xfrm>
        </p:spPr>
        <p:txBody>
          <a:bodyPr/>
          <a:lstStyle/>
          <a:p>
            <a:pPr algn="just"/>
            <a:r>
              <a:rPr lang="en-US" sz="1500" dirty="0">
                <a:solidFill>
                  <a:schemeClr val="dk2"/>
                </a:solidFill>
              </a:rPr>
              <a:t>In a CVCS, many </a:t>
            </a:r>
            <a:r>
              <a:rPr lang="en-US" sz="1500" b="1" dirty="0">
                <a:solidFill>
                  <a:schemeClr val="dk2"/>
                </a:solidFill>
              </a:rPr>
              <a:t>operations involve network communication</a:t>
            </a:r>
            <a:r>
              <a:rPr lang="en-US" sz="1500" dirty="0">
                <a:solidFill>
                  <a:schemeClr val="dk2"/>
                </a:solidFill>
              </a:rPr>
              <a:t>, and this can introduce delays due to the time it takes to send and receive data over a network. These operations might include checking out code, committing changes, merging branches, and more. In CVCS, network latency overhead can be a common issue, leading to slower interactions with the central server.</a:t>
            </a:r>
          </a:p>
          <a:p>
            <a:pPr algn="just"/>
            <a:endParaRPr lang="en-US" sz="1500" dirty="0">
              <a:solidFill>
                <a:schemeClr val="dk2"/>
              </a:solidFill>
            </a:endParaRPr>
          </a:p>
          <a:p>
            <a:pPr algn="just"/>
            <a:r>
              <a:rPr lang="en-US" sz="1500" dirty="0">
                <a:solidFill>
                  <a:schemeClr val="dk2"/>
                </a:solidFill>
              </a:rPr>
              <a:t>When we compare Git to CVCS in this aspect, Git seems remarkably faster because Git is a distributed version control system, and it minimizes the need for frequent network communication. </a:t>
            </a:r>
          </a:p>
          <a:p>
            <a:pPr algn="just"/>
            <a:endParaRPr lang="en-US" sz="1500" dirty="0">
              <a:solidFill>
                <a:schemeClr val="dk2"/>
              </a:solidFill>
            </a:endParaRPr>
          </a:p>
          <a:p>
            <a:pPr algn="just"/>
            <a:r>
              <a:rPr lang="en-US" sz="1500" dirty="0">
                <a:solidFill>
                  <a:schemeClr val="dk2"/>
                </a:solidFill>
              </a:rPr>
              <a:t>In Git, most operations are local, meaning they are executed on your local machine without the need for constant interaction with a central server.</a:t>
            </a:r>
          </a:p>
        </p:txBody>
      </p:sp>
    </p:spTree>
    <p:extLst>
      <p:ext uri="{BB962C8B-B14F-4D97-AF65-F5344CB8AC3E}">
        <p14:creationId xmlns:p14="http://schemas.microsoft.com/office/powerpoint/2010/main" val="165856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 and GitHub</a:t>
            </a:r>
            <a:endParaRPr sz="3200" dirty="0"/>
          </a:p>
        </p:txBody>
      </p:sp>
      <p:sp>
        <p:nvSpPr>
          <p:cNvPr id="166" name="Google Shape;166;p26"/>
          <p:cNvSpPr txBox="1">
            <a:spLocks noGrp="1"/>
          </p:cNvSpPr>
          <p:nvPr>
            <p:ph type="body" idx="1"/>
          </p:nvPr>
        </p:nvSpPr>
        <p:spPr>
          <a:xfrm>
            <a:off x="818606" y="1326050"/>
            <a:ext cx="7599544" cy="3465900"/>
          </a:xfrm>
          <a:prstGeom prst="rect">
            <a:avLst/>
          </a:prstGeom>
        </p:spPr>
        <p:txBody>
          <a:bodyPr spcFirstLastPara="1" wrap="square" lIns="91425" tIns="91425" rIns="91425" bIns="91425" anchor="t" anchorCtr="0">
            <a:normAutofit/>
          </a:bodyPr>
          <a:lstStyle/>
          <a:p>
            <a:pPr marL="0" lvl="0" indent="0" algn="just" rtl="0">
              <a:spcBef>
                <a:spcPts val="1000"/>
              </a:spcBef>
              <a:spcAft>
                <a:spcPts val="0"/>
              </a:spcAft>
              <a:buNone/>
            </a:pPr>
            <a:r>
              <a:rPr lang="en" sz="1800" b="1" dirty="0">
                <a:solidFill>
                  <a:schemeClr val="dk2"/>
                </a:solidFill>
              </a:rPr>
              <a:t>But What Is GitHub?</a:t>
            </a:r>
            <a:endParaRPr sz="1800" b="1" dirty="0">
              <a:solidFill>
                <a:schemeClr val="dk2"/>
              </a:solidFill>
            </a:endParaRPr>
          </a:p>
          <a:p>
            <a:pPr marL="0" lvl="0" indent="0" algn="just" rtl="0">
              <a:spcBef>
                <a:spcPts val="1000"/>
              </a:spcBef>
              <a:spcAft>
                <a:spcPts val="0"/>
              </a:spcAft>
              <a:buNone/>
            </a:pPr>
            <a:r>
              <a:rPr lang="en" sz="1800" b="1" dirty="0">
                <a:solidFill>
                  <a:schemeClr val="dk2"/>
                </a:solidFill>
              </a:rPr>
              <a:t>Git is a tool</a:t>
            </a:r>
            <a:r>
              <a:rPr lang="en" sz="1800" dirty="0">
                <a:solidFill>
                  <a:schemeClr val="dk2"/>
                </a:solidFill>
              </a:rPr>
              <a:t>. GitHub is the name of the software and the company that uses git (a tool) to give us many valuable services. </a:t>
            </a:r>
            <a:endParaRPr sz="1800" dirty="0">
              <a:solidFill>
                <a:schemeClr val="dk2"/>
              </a:solidFill>
            </a:endParaRPr>
          </a:p>
          <a:p>
            <a:pPr marL="0" lvl="0" indent="0" algn="just" rtl="0">
              <a:spcBef>
                <a:spcPts val="1000"/>
              </a:spcBef>
              <a:spcAft>
                <a:spcPts val="0"/>
              </a:spcAft>
              <a:buNone/>
            </a:pPr>
            <a:r>
              <a:rPr lang="en" sz="1800" dirty="0">
                <a:solidFill>
                  <a:schemeClr val="dk2"/>
                </a:solidFill>
              </a:rPr>
              <a:t>There are many git based online platforms / services. For example: </a:t>
            </a:r>
            <a:r>
              <a:rPr lang="en" sz="1800" b="1" dirty="0">
                <a:solidFill>
                  <a:schemeClr val="dk2"/>
                </a:solidFill>
              </a:rPr>
              <a:t>GitLab</a:t>
            </a:r>
            <a:r>
              <a:rPr lang="en" sz="1800" dirty="0">
                <a:solidFill>
                  <a:schemeClr val="dk2"/>
                </a:solidFill>
              </a:rPr>
              <a:t>, </a:t>
            </a:r>
            <a:r>
              <a:rPr lang="en" sz="1800" b="1" dirty="0">
                <a:solidFill>
                  <a:schemeClr val="dk2"/>
                </a:solidFill>
              </a:rPr>
              <a:t>BitBucket</a:t>
            </a:r>
            <a:r>
              <a:rPr lang="en" sz="1800" dirty="0">
                <a:solidFill>
                  <a:schemeClr val="dk2"/>
                </a:solidFill>
              </a:rPr>
              <a:t> etc. </a:t>
            </a:r>
            <a:endParaRPr sz="1800" dirty="0">
              <a:solidFill>
                <a:schemeClr val="dk2"/>
              </a:solidFill>
            </a:endParaRPr>
          </a:p>
          <a:p>
            <a:pPr marL="0" lvl="0" indent="0" algn="just" rtl="0">
              <a:spcBef>
                <a:spcPts val="1000"/>
              </a:spcBef>
              <a:spcAft>
                <a:spcPts val="1000"/>
              </a:spcAft>
              <a:buNone/>
            </a:pPr>
            <a:r>
              <a:rPr lang="en" sz="1800" b="1" dirty="0">
                <a:solidFill>
                  <a:schemeClr val="dk2"/>
                </a:solidFill>
              </a:rPr>
              <a:t>GitHub </a:t>
            </a:r>
            <a:r>
              <a:rPr lang="en" sz="1800" dirty="0">
                <a:solidFill>
                  <a:schemeClr val="dk2"/>
                </a:solidFill>
              </a:rPr>
              <a:t>is probably the most popular one. So this is what we will explore in this class. </a:t>
            </a:r>
            <a:endParaRPr sz="1800" dirty="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184F-C4F7-7434-8265-85A9C6DE85C1}"/>
              </a:ext>
            </a:extLst>
          </p:cNvPr>
          <p:cNvSpPr>
            <a:spLocks noGrp="1"/>
          </p:cNvSpPr>
          <p:nvPr>
            <p:ph type="title"/>
          </p:nvPr>
        </p:nvSpPr>
        <p:spPr>
          <a:xfrm>
            <a:off x="729450" y="632850"/>
            <a:ext cx="7688700" cy="535200"/>
          </a:xfrm>
        </p:spPr>
        <p:txBody>
          <a:bodyPr>
            <a:noAutofit/>
          </a:bodyPr>
          <a:lstStyle/>
          <a:p>
            <a:r>
              <a:rPr lang="en" sz="3200" dirty="0"/>
              <a:t>Git and GitHub</a:t>
            </a:r>
            <a:endParaRPr lang="en-US" sz="2800" dirty="0"/>
          </a:p>
        </p:txBody>
      </p:sp>
      <p:sp>
        <p:nvSpPr>
          <p:cNvPr id="3" name="Text Placeholder 2">
            <a:extLst>
              <a:ext uri="{FF2B5EF4-FFF2-40B4-BE49-F238E27FC236}">
                <a16:creationId xmlns:a16="http://schemas.microsoft.com/office/drawing/2014/main" id="{45999A63-70D5-8BBF-C500-828F08FF8409}"/>
              </a:ext>
            </a:extLst>
          </p:cNvPr>
          <p:cNvSpPr>
            <a:spLocks noGrp="1"/>
          </p:cNvSpPr>
          <p:nvPr>
            <p:ph type="body" idx="1"/>
          </p:nvPr>
        </p:nvSpPr>
        <p:spPr>
          <a:xfrm>
            <a:off x="729450" y="1441199"/>
            <a:ext cx="7688700" cy="3139509"/>
          </a:xfrm>
        </p:spPr>
        <p:txBody>
          <a:bodyPr/>
          <a:lstStyle/>
          <a:p>
            <a:pPr marL="0" lvl="0" indent="0" algn="just" rtl="0">
              <a:spcBef>
                <a:spcPts val="1000"/>
              </a:spcBef>
              <a:spcAft>
                <a:spcPts val="0"/>
              </a:spcAft>
              <a:buNone/>
            </a:pPr>
            <a:r>
              <a:rPr lang="en-US" sz="1800" b="1" dirty="0">
                <a:solidFill>
                  <a:schemeClr val="dk2"/>
                </a:solidFill>
              </a:rPr>
              <a:t>What is Git?</a:t>
            </a:r>
          </a:p>
          <a:p>
            <a:pPr marL="457200" lvl="0" indent="-342900" algn="just" rtl="0">
              <a:spcBef>
                <a:spcPts val="1000"/>
              </a:spcBef>
              <a:spcAft>
                <a:spcPts val="0"/>
              </a:spcAft>
              <a:buClr>
                <a:schemeClr val="dk2"/>
              </a:buClr>
              <a:buSzPts val="1800"/>
              <a:buChar char="●"/>
            </a:pPr>
            <a:r>
              <a:rPr lang="en-US" sz="1600" dirty="0">
                <a:solidFill>
                  <a:schemeClr val="dk2"/>
                </a:solidFill>
              </a:rPr>
              <a:t>Git is a version-control system for tracking changes in computer files and coordinating work on those files among multiple people. </a:t>
            </a:r>
          </a:p>
          <a:p>
            <a:pPr marL="457200" lvl="0" indent="-342900" algn="just" rtl="0">
              <a:spcBef>
                <a:spcPts val="1000"/>
              </a:spcBef>
              <a:spcAft>
                <a:spcPts val="0"/>
              </a:spcAft>
              <a:buClr>
                <a:schemeClr val="dk2"/>
              </a:buClr>
              <a:buSzPts val="1800"/>
              <a:buChar char="●"/>
            </a:pPr>
            <a:r>
              <a:rPr lang="en-US" sz="1600" u="sng" dirty="0">
                <a:solidFill>
                  <a:schemeClr val="dk2"/>
                </a:solidFill>
              </a:rPr>
              <a:t>Git is a Distributed Version Control System</a:t>
            </a:r>
            <a:r>
              <a:rPr lang="en-US" sz="1600" dirty="0">
                <a:solidFill>
                  <a:schemeClr val="dk2"/>
                </a:solidFill>
              </a:rPr>
              <a:t>. Which means Git does not necessarily rely on a central server to store all the versions of a project’s files. </a:t>
            </a:r>
          </a:p>
          <a:p>
            <a:endParaRPr lang="en-US" dirty="0"/>
          </a:p>
        </p:txBody>
      </p:sp>
    </p:spTree>
    <p:extLst>
      <p:ext uri="{BB962C8B-B14F-4D97-AF65-F5344CB8AC3E}">
        <p14:creationId xmlns:p14="http://schemas.microsoft.com/office/powerpoint/2010/main" val="2940323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 and GitHub</a:t>
            </a:r>
            <a:endParaRPr sz="3200" dirty="0"/>
          </a:p>
        </p:txBody>
      </p:sp>
      <p:sp>
        <p:nvSpPr>
          <p:cNvPr id="105" name="Google Shape;105;p16"/>
          <p:cNvSpPr txBox="1">
            <a:spLocks noGrp="1"/>
          </p:cNvSpPr>
          <p:nvPr>
            <p:ph type="body" idx="1"/>
          </p:nvPr>
        </p:nvSpPr>
        <p:spPr>
          <a:xfrm>
            <a:off x="729450" y="1366871"/>
            <a:ext cx="7688700" cy="34659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Clr>
                <a:schemeClr val="dk2"/>
              </a:buClr>
              <a:buSzPts val="1800"/>
              <a:buChar char="●"/>
            </a:pPr>
            <a:r>
              <a:rPr lang="en" sz="1700" dirty="0">
                <a:solidFill>
                  <a:schemeClr val="dk2"/>
                </a:solidFill>
              </a:rPr>
              <a:t>Instead, every user “clones” a copy of a repository (a collection of files) and has the full history of the project on their own hard drive. </a:t>
            </a:r>
            <a:endParaRPr sz="1700" dirty="0">
              <a:solidFill>
                <a:schemeClr val="dk2"/>
              </a:solidFill>
            </a:endParaRPr>
          </a:p>
          <a:p>
            <a:pPr marL="457200" lvl="0" indent="-342900" algn="just" rtl="0">
              <a:spcBef>
                <a:spcPts val="1000"/>
              </a:spcBef>
              <a:spcAft>
                <a:spcPts val="0"/>
              </a:spcAft>
              <a:buClr>
                <a:schemeClr val="dk2"/>
              </a:buClr>
              <a:buSzPts val="1800"/>
              <a:buChar char="●"/>
            </a:pPr>
            <a:r>
              <a:rPr lang="en" sz="1700" dirty="0">
                <a:solidFill>
                  <a:schemeClr val="dk2"/>
                </a:solidFill>
              </a:rPr>
              <a:t>This clone has all of the metadata of the original while the original itself is stored on a </a:t>
            </a:r>
            <a:r>
              <a:rPr lang="en" sz="1700" b="1" dirty="0">
                <a:solidFill>
                  <a:schemeClr val="dk2"/>
                </a:solidFill>
              </a:rPr>
              <a:t>self-hosted server </a:t>
            </a:r>
            <a:r>
              <a:rPr lang="en" sz="1700" dirty="0">
                <a:solidFill>
                  <a:schemeClr val="dk2"/>
                </a:solidFill>
              </a:rPr>
              <a:t>or </a:t>
            </a:r>
            <a:r>
              <a:rPr lang="en" sz="1700" u="sng" dirty="0">
                <a:solidFill>
                  <a:schemeClr val="dk2"/>
                </a:solidFill>
              </a:rPr>
              <a:t>a third-party hosting service like </a:t>
            </a:r>
            <a:r>
              <a:rPr lang="en" sz="1700" b="1" u="sng" dirty="0">
                <a:solidFill>
                  <a:schemeClr val="dk2"/>
                </a:solidFill>
              </a:rPr>
              <a:t>GitHub</a:t>
            </a:r>
            <a:r>
              <a:rPr lang="en" sz="1700" dirty="0">
                <a:solidFill>
                  <a:schemeClr val="dk2"/>
                </a:solidFill>
              </a:rPr>
              <a:t>.</a:t>
            </a:r>
            <a:endParaRPr sz="1700" dirty="0">
              <a:solidFill>
                <a:schemeClr val="dk2"/>
              </a:solidFill>
            </a:endParaRPr>
          </a:p>
          <a:p>
            <a:pPr marL="457200" lvl="0" indent="-342900" algn="just" rtl="0">
              <a:spcBef>
                <a:spcPts val="1000"/>
              </a:spcBef>
              <a:spcAft>
                <a:spcPts val="0"/>
              </a:spcAft>
              <a:buClr>
                <a:schemeClr val="dk2"/>
              </a:buClr>
              <a:buSzPts val="1800"/>
              <a:buChar char="●"/>
            </a:pPr>
            <a:r>
              <a:rPr lang="en" sz="1700" dirty="0">
                <a:solidFill>
                  <a:schemeClr val="dk2"/>
                </a:solidFill>
              </a:rPr>
              <a:t>Git helps you keep track of the changes you make to your code. It is basically the </a:t>
            </a:r>
            <a:r>
              <a:rPr lang="en" sz="1700" b="1" u="sng" dirty="0">
                <a:solidFill>
                  <a:schemeClr val="dk2"/>
                </a:solidFill>
              </a:rPr>
              <a:t>history tab for your code editor</a:t>
            </a:r>
            <a:r>
              <a:rPr lang="en" sz="1700" u="sng" dirty="0">
                <a:solidFill>
                  <a:schemeClr val="dk2"/>
                </a:solidFill>
              </a:rPr>
              <a:t>.</a:t>
            </a:r>
            <a:endParaRPr sz="1700" u="sng" dirty="0">
              <a:solidFill>
                <a:schemeClr val="dk2"/>
              </a:solidFill>
            </a:endParaRPr>
          </a:p>
          <a:p>
            <a:pPr marL="457200" lvl="0" indent="-342900" algn="just" rtl="0">
              <a:spcBef>
                <a:spcPts val="1000"/>
              </a:spcBef>
              <a:spcAft>
                <a:spcPts val="1000"/>
              </a:spcAft>
              <a:buClr>
                <a:schemeClr val="dk2"/>
              </a:buClr>
              <a:buSzPts val="1800"/>
              <a:buChar char="●"/>
            </a:pPr>
            <a:r>
              <a:rPr lang="en" sz="1700" dirty="0">
                <a:solidFill>
                  <a:schemeClr val="dk2"/>
                </a:solidFill>
              </a:rPr>
              <a:t>If at any point while coding you hit a fatal error and don’t know what’s causing it you can always revert back to the stable state. </a:t>
            </a:r>
            <a:endParaRPr sz="1700" dirty="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 and GitHub</a:t>
            </a:r>
            <a:endParaRPr sz="3200" dirty="0"/>
          </a:p>
        </p:txBody>
      </p:sp>
      <p:sp>
        <p:nvSpPr>
          <p:cNvPr id="111" name="Google Shape;111;p17"/>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1000"/>
              </a:spcAft>
              <a:buClr>
                <a:schemeClr val="dk2"/>
              </a:buClr>
              <a:buSzPts val="1800"/>
              <a:buChar char="●"/>
            </a:pPr>
            <a:r>
              <a:rPr lang="en" sz="1600" dirty="0">
                <a:solidFill>
                  <a:schemeClr val="dk2"/>
                </a:solidFill>
              </a:rPr>
              <a:t>So it is very helpful for debugging. Or you can simply see what changes you made to your code over time.</a:t>
            </a:r>
            <a:endParaRPr sz="1600" dirty="0">
              <a:solidFill>
                <a:schemeClr val="dk2"/>
              </a:solidFill>
            </a:endParaRPr>
          </a:p>
        </p:txBody>
      </p:sp>
      <p:pic>
        <p:nvPicPr>
          <p:cNvPr id="112" name="Google Shape;112;p17"/>
          <p:cNvPicPr preferRelativeResize="0"/>
          <p:nvPr/>
        </p:nvPicPr>
        <p:blipFill>
          <a:blip r:embed="rId3">
            <a:alphaModFix/>
          </a:blip>
          <a:stretch>
            <a:fillRect/>
          </a:stretch>
        </p:blipFill>
        <p:spPr>
          <a:xfrm>
            <a:off x="1433639" y="2359477"/>
            <a:ext cx="6534150" cy="278402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 and GitHub</a:t>
            </a:r>
            <a:endParaRPr sz="3200" dirty="0"/>
          </a:p>
        </p:txBody>
      </p:sp>
      <p:sp>
        <p:nvSpPr>
          <p:cNvPr id="118" name="Google Shape;118;p18"/>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chemeClr val="dk2"/>
              </a:buClr>
              <a:buSzPts val="1800"/>
              <a:buChar char="●"/>
            </a:pPr>
            <a:r>
              <a:rPr lang="en" sz="1700" dirty="0">
                <a:solidFill>
                  <a:schemeClr val="dk2"/>
                </a:solidFill>
              </a:rPr>
              <a:t>In the example in the previous slide, all three cards represent different versions of the same file. </a:t>
            </a:r>
            <a:endParaRPr sz="1700" dirty="0">
              <a:solidFill>
                <a:schemeClr val="dk2"/>
              </a:solidFill>
            </a:endParaRPr>
          </a:p>
          <a:p>
            <a:pPr marL="457200" lvl="0" indent="-342900" algn="just" rtl="0">
              <a:spcBef>
                <a:spcPts val="1000"/>
              </a:spcBef>
              <a:spcAft>
                <a:spcPts val="0"/>
              </a:spcAft>
              <a:buClr>
                <a:schemeClr val="dk2"/>
              </a:buClr>
              <a:buSzPts val="1800"/>
              <a:buChar char="●"/>
            </a:pPr>
            <a:r>
              <a:rPr lang="en" sz="1700" dirty="0">
                <a:solidFill>
                  <a:schemeClr val="dk2"/>
                </a:solidFill>
              </a:rPr>
              <a:t>We can select which version of the file we want to use at any point in time. So, we can jump to and fro to any version of the file in the git time continuum.</a:t>
            </a:r>
            <a:endParaRPr sz="1700" dirty="0">
              <a:solidFill>
                <a:schemeClr val="dk2"/>
              </a:solidFill>
            </a:endParaRPr>
          </a:p>
          <a:p>
            <a:pPr marL="457200" lvl="0" indent="-342900" algn="just" rtl="0">
              <a:spcBef>
                <a:spcPts val="1000"/>
              </a:spcBef>
              <a:spcAft>
                <a:spcPts val="0"/>
              </a:spcAft>
              <a:buClr>
                <a:schemeClr val="dk2"/>
              </a:buClr>
              <a:buSzPts val="1800"/>
              <a:buChar char="●"/>
            </a:pPr>
            <a:r>
              <a:rPr lang="en" sz="1700" dirty="0">
                <a:solidFill>
                  <a:schemeClr val="dk2"/>
                </a:solidFill>
              </a:rPr>
              <a:t>Git also helps you </a:t>
            </a:r>
            <a:r>
              <a:rPr lang="en" sz="1700" b="1" dirty="0">
                <a:solidFill>
                  <a:schemeClr val="dk2"/>
                </a:solidFill>
              </a:rPr>
              <a:t>synchronise code between multiple people</a:t>
            </a:r>
            <a:r>
              <a:rPr lang="en" sz="1700" dirty="0">
                <a:solidFill>
                  <a:schemeClr val="dk2"/>
                </a:solidFill>
              </a:rPr>
              <a:t>. </a:t>
            </a:r>
            <a:endParaRPr sz="1700" dirty="0">
              <a:solidFill>
                <a:schemeClr val="dk2"/>
              </a:solidFill>
            </a:endParaRPr>
          </a:p>
          <a:p>
            <a:pPr marL="457200" lvl="0" indent="-342900" algn="just" rtl="0">
              <a:spcBef>
                <a:spcPts val="1000"/>
              </a:spcBef>
              <a:spcAft>
                <a:spcPts val="1000"/>
              </a:spcAft>
              <a:buClr>
                <a:schemeClr val="dk2"/>
              </a:buClr>
              <a:buSzPts val="1800"/>
              <a:buChar char="●"/>
            </a:pPr>
            <a:r>
              <a:rPr lang="en" sz="1700" dirty="0">
                <a:solidFill>
                  <a:schemeClr val="dk2"/>
                </a:solidFill>
              </a:rPr>
              <a:t>So, imagine you and your friend are collaborating on a project. You both are working on the same project files…..</a:t>
            </a:r>
            <a:endParaRPr sz="1700" dirty="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 and GitHub</a:t>
            </a:r>
            <a:endParaRPr sz="3200" dirty="0"/>
          </a:p>
        </p:txBody>
      </p:sp>
      <p:sp>
        <p:nvSpPr>
          <p:cNvPr id="124" name="Google Shape;124;p19"/>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chemeClr val="dk2"/>
              </a:buClr>
              <a:buSzPts val="1800"/>
              <a:buChar char="●"/>
            </a:pPr>
            <a:r>
              <a:rPr lang="en" sz="1700" dirty="0">
                <a:solidFill>
                  <a:schemeClr val="dk2"/>
                </a:solidFill>
              </a:rPr>
              <a:t>Now Git takes those changes you and your friend made independently and merges them into a single “</a:t>
            </a:r>
            <a:r>
              <a:rPr lang="en" sz="1700" b="1" dirty="0">
                <a:solidFill>
                  <a:schemeClr val="dk2"/>
                </a:solidFill>
              </a:rPr>
              <a:t>Master</a:t>
            </a:r>
            <a:r>
              <a:rPr lang="en" sz="1700" dirty="0">
                <a:solidFill>
                  <a:schemeClr val="dk2"/>
                </a:solidFill>
              </a:rPr>
              <a:t>” repository. </a:t>
            </a:r>
            <a:endParaRPr sz="1700" dirty="0">
              <a:solidFill>
                <a:schemeClr val="dk2"/>
              </a:solidFill>
            </a:endParaRPr>
          </a:p>
          <a:p>
            <a:pPr marL="457200" lvl="0" indent="-342900" algn="just" rtl="0">
              <a:spcBef>
                <a:spcPts val="1000"/>
              </a:spcBef>
              <a:spcAft>
                <a:spcPts val="0"/>
              </a:spcAft>
              <a:buClr>
                <a:schemeClr val="dk2"/>
              </a:buClr>
              <a:buSzPts val="1800"/>
              <a:buChar char="●"/>
            </a:pPr>
            <a:r>
              <a:rPr lang="en" sz="1700" dirty="0">
                <a:solidFill>
                  <a:schemeClr val="dk2"/>
                </a:solidFill>
              </a:rPr>
              <a:t>So by using Git you can ensure you both are working on the most recent version of the repository. </a:t>
            </a:r>
            <a:endParaRPr sz="1700" dirty="0">
              <a:solidFill>
                <a:schemeClr val="dk2"/>
              </a:solidFill>
            </a:endParaRPr>
          </a:p>
          <a:p>
            <a:pPr marL="457200" lvl="0" indent="-342900" algn="just" rtl="0">
              <a:spcBef>
                <a:spcPts val="1000"/>
              </a:spcBef>
              <a:spcAft>
                <a:spcPts val="0"/>
              </a:spcAft>
              <a:buClr>
                <a:schemeClr val="dk2"/>
              </a:buClr>
              <a:buSzPts val="1800"/>
              <a:buChar char="●"/>
            </a:pPr>
            <a:r>
              <a:rPr lang="en" sz="1700" dirty="0">
                <a:solidFill>
                  <a:schemeClr val="dk2"/>
                </a:solidFill>
              </a:rPr>
              <a:t>So, you don’t have to worry about mailing your files to each other and working with a ridiculous number of copies of the original file. </a:t>
            </a:r>
            <a:endParaRPr sz="1700" dirty="0">
              <a:solidFill>
                <a:schemeClr val="dk2"/>
              </a:solidFill>
            </a:endParaRPr>
          </a:p>
          <a:p>
            <a:pPr marL="457200" lvl="0" indent="-342900" algn="just" rtl="0">
              <a:spcBef>
                <a:spcPts val="1000"/>
              </a:spcBef>
              <a:spcAft>
                <a:spcPts val="1000"/>
              </a:spcAft>
              <a:buClr>
                <a:schemeClr val="dk2"/>
              </a:buClr>
              <a:buSzPts val="1800"/>
              <a:buChar char="●"/>
            </a:pPr>
            <a:r>
              <a:rPr lang="en" sz="1700" dirty="0">
                <a:solidFill>
                  <a:schemeClr val="dk2"/>
                </a:solidFill>
              </a:rPr>
              <a:t>And collaborating long-distance becomes easy.</a:t>
            </a:r>
            <a:endParaRPr sz="1700" dirty="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ctrTitle"/>
          </p:nvPr>
        </p:nvSpPr>
        <p:spPr>
          <a:xfrm>
            <a:off x="727950" y="1322050"/>
            <a:ext cx="7688100" cy="1053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000" dirty="0"/>
              <a:t>Git Workflow</a:t>
            </a:r>
            <a:endParaRPr sz="5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0C8FD-62E2-A842-96CC-C7C7D0C689A8}"/>
              </a:ext>
            </a:extLst>
          </p:cNvPr>
          <p:cNvSpPr>
            <a:spLocks noGrp="1"/>
          </p:cNvSpPr>
          <p:nvPr>
            <p:ph type="title"/>
          </p:nvPr>
        </p:nvSpPr>
        <p:spPr>
          <a:xfrm>
            <a:off x="727650" y="552294"/>
            <a:ext cx="7688700" cy="734101"/>
          </a:xfrm>
        </p:spPr>
        <p:txBody>
          <a:bodyPr>
            <a:normAutofit/>
          </a:bodyPr>
          <a:lstStyle/>
          <a:p>
            <a:r>
              <a:rPr lang="en-US" sz="3200" dirty="0"/>
              <a:t>Agenda</a:t>
            </a:r>
          </a:p>
        </p:txBody>
      </p:sp>
      <p:sp>
        <p:nvSpPr>
          <p:cNvPr id="3" name="Text Placeholder 2">
            <a:extLst>
              <a:ext uri="{FF2B5EF4-FFF2-40B4-BE49-F238E27FC236}">
                <a16:creationId xmlns:a16="http://schemas.microsoft.com/office/drawing/2014/main" id="{FB4021CF-3E29-366D-B579-62F10BA5A9A7}"/>
              </a:ext>
            </a:extLst>
          </p:cNvPr>
          <p:cNvSpPr>
            <a:spLocks noGrp="1"/>
          </p:cNvSpPr>
          <p:nvPr>
            <p:ph type="body" idx="1"/>
          </p:nvPr>
        </p:nvSpPr>
        <p:spPr>
          <a:xfrm>
            <a:off x="973290" y="1364772"/>
            <a:ext cx="7688700" cy="2261100"/>
          </a:xfrm>
        </p:spPr>
        <p:txBody>
          <a:bodyPr/>
          <a:lstStyle/>
          <a:p>
            <a:pPr>
              <a:lnSpc>
                <a:spcPct val="150000"/>
              </a:lnSpc>
              <a:buFont typeface="Wingdings" panose="05000000000000000000" pitchFamily="2" charset="2"/>
              <a:buChar char="Ø"/>
            </a:pPr>
            <a:r>
              <a:rPr lang="en-US" sz="1800" b="1" dirty="0">
                <a:solidFill>
                  <a:schemeClr val="dk2"/>
                </a:solidFill>
              </a:rPr>
              <a:t>Version Control-What &amp; why?</a:t>
            </a:r>
          </a:p>
          <a:p>
            <a:pPr>
              <a:lnSpc>
                <a:spcPct val="150000"/>
              </a:lnSpc>
              <a:buFont typeface="Wingdings" panose="05000000000000000000" pitchFamily="2" charset="2"/>
              <a:buChar char="Ø"/>
            </a:pPr>
            <a:r>
              <a:rPr lang="en-US" sz="1800" b="1" dirty="0">
                <a:solidFill>
                  <a:schemeClr val="dk2"/>
                </a:solidFill>
              </a:rPr>
              <a:t>Version Control Tools</a:t>
            </a:r>
          </a:p>
          <a:p>
            <a:pPr>
              <a:lnSpc>
                <a:spcPct val="150000"/>
              </a:lnSpc>
              <a:buFont typeface="Wingdings" panose="05000000000000000000" pitchFamily="2" charset="2"/>
              <a:buChar char="Ø"/>
            </a:pPr>
            <a:r>
              <a:rPr lang="en-US" sz="1800" b="1" dirty="0">
                <a:solidFill>
                  <a:schemeClr val="dk2"/>
                </a:solidFill>
              </a:rPr>
              <a:t>Git &amp; GitHub</a:t>
            </a:r>
          </a:p>
          <a:p>
            <a:pPr>
              <a:lnSpc>
                <a:spcPct val="150000"/>
              </a:lnSpc>
              <a:buFont typeface="Wingdings" panose="05000000000000000000" pitchFamily="2" charset="2"/>
              <a:buChar char="Ø"/>
            </a:pPr>
            <a:r>
              <a:rPr lang="en-US" sz="1800" b="1" dirty="0">
                <a:solidFill>
                  <a:schemeClr val="dk2"/>
                </a:solidFill>
              </a:rPr>
              <a:t>Git Features</a:t>
            </a:r>
          </a:p>
          <a:p>
            <a:pPr>
              <a:lnSpc>
                <a:spcPct val="150000"/>
              </a:lnSpc>
              <a:buFont typeface="Wingdings" panose="05000000000000000000" pitchFamily="2" charset="2"/>
              <a:buChar char="Ø"/>
            </a:pPr>
            <a:r>
              <a:rPr lang="en-US" sz="1800" b="1" dirty="0">
                <a:solidFill>
                  <a:schemeClr val="dk2"/>
                </a:solidFill>
              </a:rPr>
              <a:t>Git Operations &amp; Commands</a:t>
            </a:r>
          </a:p>
        </p:txBody>
      </p:sp>
    </p:spTree>
    <p:extLst>
      <p:ext uri="{BB962C8B-B14F-4D97-AF65-F5344CB8AC3E}">
        <p14:creationId xmlns:p14="http://schemas.microsoft.com/office/powerpoint/2010/main" val="3829243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 and GitHub</a:t>
            </a:r>
            <a:endParaRPr sz="3200" dirty="0"/>
          </a:p>
        </p:txBody>
      </p:sp>
      <p:sp>
        <p:nvSpPr>
          <p:cNvPr id="135" name="Google Shape;135;p21"/>
          <p:cNvSpPr txBox="1">
            <a:spLocks noGrp="1"/>
          </p:cNvSpPr>
          <p:nvPr>
            <p:ph type="body" idx="1"/>
          </p:nvPr>
        </p:nvSpPr>
        <p:spPr>
          <a:xfrm>
            <a:off x="729450" y="1326050"/>
            <a:ext cx="4756950" cy="3611710"/>
          </a:xfrm>
          <a:prstGeom prst="rect">
            <a:avLst/>
          </a:prstGeom>
        </p:spPr>
        <p:txBody>
          <a:bodyPr spcFirstLastPara="1" wrap="square" lIns="91425" tIns="91425" rIns="91425" bIns="91425" anchor="t" anchorCtr="0">
            <a:normAutofit fontScale="92500" lnSpcReduction="10000"/>
          </a:bodyPr>
          <a:lstStyle/>
          <a:p>
            <a:pPr marL="0" lvl="0" indent="0" algn="just" rtl="0">
              <a:spcBef>
                <a:spcPts val="1000"/>
              </a:spcBef>
              <a:spcAft>
                <a:spcPts val="0"/>
              </a:spcAft>
              <a:buNone/>
            </a:pPr>
            <a:r>
              <a:rPr lang="en" sz="1800" b="1" dirty="0">
                <a:solidFill>
                  <a:schemeClr val="dk2"/>
                </a:solidFill>
              </a:rPr>
              <a:t>What is a Repository?</a:t>
            </a:r>
            <a:endParaRPr sz="1800" b="1" dirty="0">
              <a:solidFill>
                <a:schemeClr val="dk2"/>
              </a:solidFill>
            </a:endParaRPr>
          </a:p>
          <a:p>
            <a:pPr marL="0" lvl="0" indent="457200" algn="just" rtl="0">
              <a:spcBef>
                <a:spcPts val="1000"/>
              </a:spcBef>
              <a:spcAft>
                <a:spcPts val="0"/>
              </a:spcAft>
              <a:buNone/>
            </a:pPr>
            <a:r>
              <a:rPr lang="en" sz="1800" dirty="0">
                <a:solidFill>
                  <a:schemeClr val="dk2"/>
                </a:solidFill>
              </a:rPr>
              <a:t>A repository a.k.a. repo is nothing but a collection of source code.</a:t>
            </a:r>
            <a:endParaRPr sz="1800" dirty="0">
              <a:solidFill>
                <a:schemeClr val="dk2"/>
              </a:solidFill>
            </a:endParaRPr>
          </a:p>
          <a:p>
            <a:pPr marL="0" lvl="0" indent="0" algn="just" rtl="0">
              <a:spcBef>
                <a:spcPts val="1000"/>
              </a:spcBef>
              <a:spcAft>
                <a:spcPts val="0"/>
              </a:spcAft>
              <a:buNone/>
            </a:pPr>
            <a:r>
              <a:rPr lang="en" sz="1800" b="1" dirty="0">
                <a:solidFill>
                  <a:schemeClr val="dk2"/>
                </a:solidFill>
              </a:rPr>
              <a:t>There are four fundamental elements in the Git Workflow.</a:t>
            </a:r>
            <a:endParaRPr sz="1800" b="1" dirty="0">
              <a:solidFill>
                <a:schemeClr val="dk2"/>
              </a:solidFill>
            </a:endParaRPr>
          </a:p>
          <a:p>
            <a:pPr marL="1257300" lvl="1" indent="-342900" algn="just">
              <a:spcBef>
                <a:spcPts val="1000"/>
              </a:spcBef>
              <a:buFont typeface="+mj-lt"/>
              <a:buAutoNum type="arabicPeriod"/>
            </a:pPr>
            <a:r>
              <a:rPr lang="en" sz="1800" dirty="0">
                <a:solidFill>
                  <a:schemeClr val="dk2"/>
                </a:solidFill>
              </a:rPr>
              <a:t>Working Directory, </a:t>
            </a:r>
          </a:p>
          <a:p>
            <a:pPr marL="1257300" lvl="1" indent="-342900" algn="just">
              <a:spcBef>
                <a:spcPts val="1000"/>
              </a:spcBef>
              <a:buFont typeface="+mj-lt"/>
              <a:buAutoNum type="arabicPeriod"/>
            </a:pPr>
            <a:r>
              <a:rPr lang="en" sz="1800" dirty="0">
                <a:solidFill>
                  <a:schemeClr val="dk2"/>
                </a:solidFill>
              </a:rPr>
              <a:t>Staging Area, </a:t>
            </a:r>
          </a:p>
          <a:p>
            <a:pPr marL="1257300" lvl="1" indent="-342900" algn="just">
              <a:spcBef>
                <a:spcPts val="1000"/>
              </a:spcBef>
              <a:buFont typeface="+mj-lt"/>
              <a:buAutoNum type="arabicPeriod"/>
            </a:pPr>
            <a:r>
              <a:rPr lang="en" sz="1800" dirty="0">
                <a:solidFill>
                  <a:schemeClr val="dk2"/>
                </a:solidFill>
              </a:rPr>
              <a:t>Local Repository, and </a:t>
            </a:r>
          </a:p>
          <a:p>
            <a:pPr marL="1257300" lvl="1" indent="-342900" algn="just">
              <a:spcBef>
                <a:spcPts val="1000"/>
              </a:spcBef>
              <a:buFont typeface="+mj-lt"/>
              <a:buAutoNum type="arabicPeriod"/>
            </a:pPr>
            <a:r>
              <a:rPr lang="en" sz="1800" dirty="0">
                <a:solidFill>
                  <a:schemeClr val="dk2"/>
                </a:solidFill>
              </a:rPr>
              <a:t>Remote Repository.</a:t>
            </a:r>
            <a:endParaRPr sz="1800" dirty="0">
              <a:solidFill>
                <a:schemeClr val="dk2"/>
              </a:solidFill>
            </a:endParaRPr>
          </a:p>
          <a:p>
            <a:pPr marL="0" lvl="0" indent="0" algn="just" rtl="0">
              <a:spcBef>
                <a:spcPts val="1000"/>
              </a:spcBef>
              <a:spcAft>
                <a:spcPts val="1000"/>
              </a:spcAft>
              <a:buNone/>
            </a:pPr>
            <a:endParaRPr sz="1800" dirty="0">
              <a:solidFill>
                <a:schemeClr val="dk2"/>
              </a:solidFill>
            </a:endParaRPr>
          </a:p>
        </p:txBody>
      </p:sp>
      <p:pic>
        <p:nvPicPr>
          <p:cNvPr id="2052" name="Picture 4">
            <a:extLst>
              <a:ext uri="{FF2B5EF4-FFF2-40B4-BE49-F238E27FC236}">
                <a16:creationId xmlns:a16="http://schemas.microsoft.com/office/drawing/2014/main" id="{B3EB6A80-BD91-DA34-0B92-97BEA8FB5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582014"/>
            <a:ext cx="3422469" cy="3537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C85B821-F276-B809-CFCC-77B708AC7A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 y="1314994"/>
            <a:ext cx="8159931" cy="370114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40;p22">
            <a:extLst>
              <a:ext uri="{FF2B5EF4-FFF2-40B4-BE49-F238E27FC236}">
                <a16:creationId xmlns:a16="http://schemas.microsoft.com/office/drawing/2014/main" id="{FBA05774-4FBE-9066-7435-350E3F9D3B2D}"/>
              </a:ext>
            </a:extLst>
          </p:cNvPr>
          <p:cNvSpPr txBox="1">
            <a:spLocks noGrp="1"/>
          </p:cNvSpPr>
          <p:nvPr>
            <p:ph type="title"/>
          </p:nvPr>
        </p:nvSpPr>
        <p:spPr>
          <a:xfrm>
            <a:off x="60573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 and GitHub</a:t>
            </a:r>
            <a:endParaRPr sz="3200" dirty="0"/>
          </a:p>
        </p:txBody>
      </p:sp>
    </p:spTree>
    <p:extLst>
      <p:ext uri="{BB962C8B-B14F-4D97-AF65-F5344CB8AC3E}">
        <p14:creationId xmlns:p14="http://schemas.microsoft.com/office/powerpoint/2010/main" val="4163840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76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 and GitHub</a:t>
            </a:r>
            <a:endParaRPr sz="3200" dirty="0"/>
          </a:p>
        </p:txBody>
      </p:sp>
      <p:pic>
        <p:nvPicPr>
          <p:cNvPr id="142" name="Google Shape;142;p22"/>
          <p:cNvPicPr preferRelativeResize="0"/>
          <p:nvPr/>
        </p:nvPicPr>
        <p:blipFill>
          <a:blip r:embed="rId3">
            <a:alphaModFix/>
          </a:blip>
          <a:stretch>
            <a:fillRect/>
          </a:stretch>
        </p:blipFill>
        <p:spPr>
          <a:xfrm>
            <a:off x="1178463" y="1326052"/>
            <a:ext cx="6787075" cy="3663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 and GitHub</a:t>
            </a:r>
            <a:endParaRPr sz="3200" dirty="0"/>
          </a:p>
        </p:txBody>
      </p:sp>
      <p:sp>
        <p:nvSpPr>
          <p:cNvPr id="148" name="Google Shape;148;p23"/>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a:bodyPr>
          <a:lstStyle/>
          <a:p>
            <a:pPr marL="0" lvl="0" indent="0" algn="just" rtl="0">
              <a:spcBef>
                <a:spcPts val="1000"/>
              </a:spcBef>
              <a:spcAft>
                <a:spcPts val="0"/>
              </a:spcAft>
              <a:buNone/>
            </a:pPr>
            <a:r>
              <a:rPr lang="en" sz="1800">
                <a:solidFill>
                  <a:schemeClr val="dk2"/>
                </a:solidFill>
              </a:rPr>
              <a:t>If you consider a file in your Working Directory, it can be in three possible states -</a:t>
            </a:r>
            <a:endParaRPr sz="1800">
              <a:solidFill>
                <a:schemeClr val="dk2"/>
              </a:solidFill>
            </a:endParaRPr>
          </a:p>
          <a:p>
            <a:pPr marL="457200" lvl="0" indent="-342900" algn="just" rtl="0">
              <a:spcBef>
                <a:spcPts val="1000"/>
              </a:spcBef>
              <a:spcAft>
                <a:spcPts val="0"/>
              </a:spcAft>
              <a:buClr>
                <a:schemeClr val="dk2"/>
              </a:buClr>
              <a:buSzPts val="1800"/>
              <a:buAutoNum type="arabicPeriod"/>
            </a:pPr>
            <a:r>
              <a:rPr lang="en" sz="1800" b="1">
                <a:solidFill>
                  <a:schemeClr val="dk2"/>
                </a:solidFill>
              </a:rPr>
              <a:t>It can be staged.</a:t>
            </a:r>
            <a:r>
              <a:rPr lang="en" sz="1800">
                <a:solidFill>
                  <a:schemeClr val="dk2"/>
                </a:solidFill>
              </a:rPr>
              <a:t> This means the files with the updated changes are marked to be committed to the local repository but not yet committed.</a:t>
            </a:r>
            <a:endParaRPr sz="1800">
              <a:solidFill>
                <a:schemeClr val="dk2"/>
              </a:solidFill>
            </a:endParaRPr>
          </a:p>
          <a:p>
            <a:pPr marL="457200" lvl="0" indent="-342900" algn="just" rtl="0">
              <a:spcBef>
                <a:spcPts val="0"/>
              </a:spcBef>
              <a:spcAft>
                <a:spcPts val="0"/>
              </a:spcAft>
              <a:buClr>
                <a:schemeClr val="dk2"/>
              </a:buClr>
              <a:buSzPts val="1800"/>
              <a:buAutoNum type="arabicPeriod"/>
            </a:pPr>
            <a:r>
              <a:rPr lang="en" sz="1800" b="1">
                <a:solidFill>
                  <a:schemeClr val="dk2"/>
                </a:solidFill>
              </a:rPr>
              <a:t>It can be modified.</a:t>
            </a:r>
            <a:r>
              <a:rPr lang="en" sz="1800">
                <a:solidFill>
                  <a:schemeClr val="dk2"/>
                </a:solidFill>
              </a:rPr>
              <a:t> This means the files with the updated changes are not yet stored in the local repository.</a:t>
            </a:r>
            <a:endParaRPr sz="1800">
              <a:solidFill>
                <a:schemeClr val="dk2"/>
              </a:solidFill>
            </a:endParaRPr>
          </a:p>
          <a:p>
            <a:pPr marL="457200" lvl="0" indent="-342900" algn="just" rtl="0">
              <a:spcBef>
                <a:spcPts val="0"/>
              </a:spcBef>
              <a:spcAft>
                <a:spcPts val="0"/>
              </a:spcAft>
              <a:buClr>
                <a:schemeClr val="dk2"/>
              </a:buClr>
              <a:buSzPts val="1800"/>
              <a:buAutoNum type="arabicPeriod"/>
            </a:pPr>
            <a:r>
              <a:rPr lang="en" sz="1800" b="1">
                <a:solidFill>
                  <a:schemeClr val="dk2"/>
                </a:solidFill>
              </a:rPr>
              <a:t>It can be committed.</a:t>
            </a:r>
            <a:r>
              <a:rPr lang="en" sz="1800">
                <a:solidFill>
                  <a:schemeClr val="dk2"/>
                </a:solidFill>
              </a:rPr>
              <a:t> This means that the changes you made to your file are safely stored in the local repository.</a:t>
            </a:r>
            <a:endParaRPr sz="1800">
              <a:solidFill>
                <a:schemeClr val="dk2"/>
              </a:solidFill>
            </a:endParaRPr>
          </a:p>
          <a:p>
            <a:pPr marL="0" lvl="0" indent="0" algn="just" rtl="0">
              <a:spcBef>
                <a:spcPts val="1000"/>
              </a:spcBef>
              <a:spcAft>
                <a:spcPts val="1000"/>
              </a:spcAft>
              <a:buNone/>
            </a:pPr>
            <a:endParaRPr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 and GitHub</a:t>
            </a:r>
            <a:endParaRPr sz="3200" dirty="0"/>
          </a:p>
        </p:txBody>
      </p:sp>
      <p:sp>
        <p:nvSpPr>
          <p:cNvPr id="154" name="Google Shape;154;p24"/>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lnSpcReduction="10000"/>
          </a:bodyPr>
          <a:lstStyle/>
          <a:p>
            <a:pPr marL="0" lvl="0" indent="0" algn="just" rtl="0">
              <a:spcBef>
                <a:spcPts val="1000"/>
              </a:spcBef>
              <a:spcAft>
                <a:spcPts val="0"/>
              </a:spcAft>
              <a:buNone/>
            </a:pPr>
            <a:r>
              <a:rPr lang="en" sz="1800" b="1" dirty="0">
                <a:solidFill>
                  <a:schemeClr val="dk2"/>
                </a:solidFill>
              </a:rPr>
              <a:t>Some further explanations</a:t>
            </a:r>
            <a:r>
              <a:rPr lang="en" sz="1800" dirty="0">
                <a:solidFill>
                  <a:schemeClr val="dk2"/>
                </a:solidFill>
              </a:rPr>
              <a:t>  - </a:t>
            </a:r>
            <a:endParaRPr sz="1800" dirty="0">
              <a:solidFill>
                <a:schemeClr val="dk2"/>
              </a:solidFill>
            </a:endParaRPr>
          </a:p>
          <a:p>
            <a:pPr marL="0" lvl="0" indent="0" algn="just" rtl="0">
              <a:spcBef>
                <a:spcPts val="1000"/>
              </a:spcBef>
              <a:spcAft>
                <a:spcPts val="0"/>
              </a:spcAft>
              <a:buNone/>
            </a:pPr>
            <a:r>
              <a:rPr lang="en" sz="1800" b="1" i="1" dirty="0">
                <a:solidFill>
                  <a:schemeClr val="dk2"/>
                </a:solidFill>
              </a:rPr>
              <a:t>git add</a:t>
            </a:r>
            <a:r>
              <a:rPr lang="en" sz="1800" b="1" dirty="0">
                <a:solidFill>
                  <a:schemeClr val="dk2"/>
                </a:solidFill>
              </a:rPr>
              <a:t> .</a:t>
            </a:r>
            <a:r>
              <a:rPr lang="en" sz="1800" dirty="0">
                <a:solidFill>
                  <a:schemeClr val="dk2"/>
                </a:solidFill>
              </a:rPr>
              <a:t> is a command used to add a file that is in the working directory to the staging area.</a:t>
            </a:r>
            <a:endParaRPr sz="1800" dirty="0">
              <a:solidFill>
                <a:schemeClr val="dk2"/>
              </a:solidFill>
            </a:endParaRPr>
          </a:p>
          <a:p>
            <a:pPr marL="0" lvl="0" indent="0" algn="just" rtl="0">
              <a:spcBef>
                <a:spcPts val="1000"/>
              </a:spcBef>
              <a:spcAft>
                <a:spcPts val="0"/>
              </a:spcAft>
              <a:buNone/>
            </a:pPr>
            <a:r>
              <a:rPr lang="en" sz="1800" b="1" i="1" dirty="0">
                <a:solidFill>
                  <a:schemeClr val="dk2"/>
                </a:solidFill>
              </a:rPr>
              <a:t>git commit</a:t>
            </a:r>
            <a:r>
              <a:rPr lang="en" sz="1800" dirty="0">
                <a:solidFill>
                  <a:schemeClr val="dk2"/>
                </a:solidFill>
              </a:rPr>
              <a:t> is a command used to add all files that are staged to the local repository.</a:t>
            </a:r>
            <a:endParaRPr sz="1800" dirty="0">
              <a:solidFill>
                <a:schemeClr val="dk2"/>
              </a:solidFill>
            </a:endParaRPr>
          </a:p>
          <a:p>
            <a:pPr marL="0" lvl="0" indent="0" algn="just" rtl="0">
              <a:spcBef>
                <a:spcPts val="1000"/>
              </a:spcBef>
              <a:spcAft>
                <a:spcPts val="1000"/>
              </a:spcAft>
              <a:buNone/>
            </a:pPr>
            <a:r>
              <a:rPr lang="en" sz="1800" b="1" i="1" dirty="0">
                <a:solidFill>
                  <a:schemeClr val="dk2"/>
                </a:solidFill>
              </a:rPr>
              <a:t>git push</a:t>
            </a:r>
            <a:r>
              <a:rPr lang="en" sz="1800" dirty="0">
                <a:solidFill>
                  <a:schemeClr val="dk2"/>
                </a:solidFill>
              </a:rPr>
              <a:t> is a command used to add all committed files in the local repository to the remote repository. So in the remote repository, all files and changes will be visible to anyone with access to the remote repository.</a:t>
            </a:r>
            <a:endParaRPr sz="1800" dirty="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 and GitHub</a:t>
            </a:r>
            <a:endParaRPr sz="3200" dirty="0"/>
          </a:p>
        </p:txBody>
      </p:sp>
      <p:sp>
        <p:nvSpPr>
          <p:cNvPr id="160" name="Google Shape;160;p25"/>
          <p:cNvSpPr txBox="1">
            <a:spLocks noGrp="1"/>
          </p:cNvSpPr>
          <p:nvPr>
            <p:ph type="body" idx="1"/>
          </p:nvPr>
        </p:nvSpPr>
        <p:spPr>
          <a:xfrm>
            <a:off x="729450" y="1204130"/>
            <a:ext cx="7688700" cy="3465900"/>
          </a:xfrm>
          <a:prstGeom prst="rect">
            <a:avLst/>
          </a:prstGeom>
        </p:spPr>
        <p:txBody>
          <a:bodyPr spcFirstLastPara="1" wrap="square" lIns="91425" tIns="91425" rIns="91425" bIns="91425" anchor="t" anchorCtr="0">
            <a:normAutofit lnSpcReduction="10000"/>
          </a:bodyPr>
          <a:lstStyle/>
          <a:p>
            <a:pPr marL="0" lvl="0" indent="0" algn="just" rtl="0">
              <a:spcBef>
                <a:spcPts val="1000"/>
              </a:spcBef>
              <a:spcAft>
                <a:spcPts val="0"/>
              </a:spcAft>
              <a:buNone/>
            </a:pPr>
            <a:r>
              <a:rPr lang="en" sz="1800" b="1" i="1" dirty="0">
                <a:solidFill>
                  <a:schemeClr val="dk2"/>
                </a:solidFill>
              </a:rPr>
              <a:t>git fetch</a:t>
            </a:r>
            <a:r>
              <a:rPr lang="en" sz="1800" dirty="0">
                <a:solidFill>
                  <a:schemeClr val="dk2"/>
                </a:solidFill>
              </a:rPr>
              <a:t> is a command used </a:t>
            </a:r>
            <a:r>
              <a:rPr lang="en" sz="1800" u="sng" dirty="0">
                <a:solidFill>
                  <a:schemeClr val="dk2"/>
                </a:solidFill>
              </a:rPr>
              <a:t>to get files from the remote repository to the local repository but not into the working directory</a:t>
            </a:r>
            <a:r>
              <a:rPr lang="en" sz="1800" dirty="0">
                <a:solidFill>
                  <a:schemeClr val="dk2"/>
                </a:solidFill>
              </a:rPr>
              <a:t>.</a:t>
            </a:r>
            <a:endParaRPr sz="1800" dirty="0">
              <a:solidFill>
                <a:schemeClr val="dk2"/>
              </a:solidFill>
            </a:endParaRPr>
          </a:p>
          <a:p>
            <a:pPr marL="0" lvl="0" indent="0" algn="just" rtl="0">
              <a:spcBef>
                <a:spcPts val="1000"/>
              </a:spcBef>
              <a:spcAft>
                <a:spcPts val="0"/>
              </a:spcAft>
              <a:buNone/>
            </a:pPr>
            <a:r>
              <a:rPr lang="en" sz="1800" b="1" i="1" dirty="0">
                <a:solidFill>
                  <a:schemeClr val="dk2"/>
                </a:solidFill>
              </a:rPr>
              <a:t>git merge</a:t>
            </a:r>
            <a:r>
              <a:rPr lang="en" sz="1800" dirty="0">
                <a:solidFill>
                  <a:schemeClr val="dk2"/>
                </a:solidFill>
              </a:rPr>
              <a:t> is a command used </a:t>
            </a:r>
            <a:r>
              <a:rPr lang="en" sz="1800" u="sng" dirty="0">
                <a:solidFill>
                  <a:schemeClr val="dk2"/>
                </a:solidFill>
              </a:rPr>
              <a:t>to get the files from the local repository into the working directory</a:t>
            </a:r>
            <a:r>
              <a:rPr lang="en" sz="1800" dirty="0">
                <a:solidFill>
                  <a:schemeClr val="dk2"/>
                </a:solidFill>
              </a:rPr>
              <a:t>.</a:t>
            </a:r>
            <a:endParaRPr sz="1800" dirty="0">
              <a:solidFill>
                <a:schemeClr val="dk2"/>
              </a:solidFill>
            </a:endParaRPr>
          </a:p>
          <a:p>
            <a:pPr marL="0" lvl="0" indent="0" algn="just" rtl="0">
              <a:spcBef>
                <a:spcPts val="1000"/>
              </a:spcBef>
              <a:spcAft>
                <a:spcPts val="0"/>
              </a:spcAft>
              <a:buNone/>
            </a:pPr>
            <a:r>
              <a:rPr lang="en" sz="1800" b="1" i="1" dirty="0">
                <a:solidFill>
                  <a:schemeClr val="dk2"/>
                </a:solidFill>
              </a:rPr>
              <a:t>git pull</a:t>
            </a:r>
            <a:r>
              <a:rPr lang="en" sz="1800" dirty="0">
                <a:solidFill>
                  <a:schemeClr val="dk2"/>
                </a:solidFill>
              </a:rPr>
              <a:t> is a command used </a:t>
            </a:r>
            <a:r>
              <a:rPr lang="en" sz="1800" u="sng" dirty="0">
                <a:solidFill>
                  <a:schemeClr val="dk2"/>
                </a:solidFill>
              </a:rPr>
              <a:t>to get files from the remote repository directly into the working directory</a:t>
            </a:r>
            <a:r>
              <a:rPr lang="en" sz="1800" dirty="0">
                <a:solidFill>
                  <a:schemeClr val="dk2"/>
                </a:solidFill>
              </a:rPr>
              <a:t>. It is equivalent to a git fetch and a git merge .</a:t>
            </a:r>
            <a:endParaRPr sz="1800" dirty="0">
              <a:solidFill>
                <a:schemeClr val="dk2"/>
              </a:solidFill>
            </a:endParaRPr>
          </a:p>
          <a:p>
            <a:pPr marL="0" lvl="0" indent="0" algn="just" rtl="0">
              <a:spcBef>
                <a:spcPts val="1000"/>
              </a:spcBef>
              <a:spcAft>
                <a:spcPts val="1000"/>
              </a:spcAft>
              <a:buNone/>
            </a:pPr>
            <a:r>
              <a:rPr lang="en" sz="1800" dirty="0">
                <a:solidFill>
                  <a:schemeClr val="dk2"/>
                </a:solidFill>
              </a:rPr>
              <a:t>Now that we know what Git is and its basic terminologies, let’s see how we can place a file under git. We’re going to do it the right way and the difficult way. Without any GUI (</a:t>
            </a:r>
            <a:r>
              <a:rPr lang="en" sz="1800" b="1" dirty="0">
                <a:solidFill>
                  <a:schemeClr val="dk2"/>
                </a:solidFill>
              </a:rPr>
              <a:t>Graphical User Interface</a:t>
            </a:r>
            <a:r>
              <a:rPr lang="en" sz="1800" dirty="0">
                <a:solidFill>
                  <a:schemeClr val="dk2"/>
                </a:solidFill>
              </a:rPr>
              <a:t>) applications.</a:t>
            </a:r>
            <a:endParaRPr sz="1800" dirty="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ctrTitle"/>
          </p:nvPr>
        </p:nvSpPr>
        <p:spPr>
          <a:xfrm>
            <a:off x="727950" y="1346543"/>
            <a:ext cx="7688100" cy="1053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000" dirty="0"/>
              <a:t>Getting Started</a:t>
            </a:r>
            <a:endParaRPr sz="5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GitHub</a:t>
            </a:r>
            <a:endParaRPr sz="3200" dirty="0"/>
          </a:p>
        </p:txBody>
      </p:sp>
      <p:sp>
        <p:nvSpPr>
          <p:cNvPr id="177" name="Google Shape;177;p28"/>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lnSpcReduction="10000"/>
          </a:bodyPr>
          <a:lstStyle/>
          <a:p>
            <a:pPr marL="457200" lvl="0" indent="-342900" algn="just" rtl="0">
              <a:spcBef>
                <a:spcPts val="1000"/>
              </a:spcBef>
              <a:spcAft>
                <a:spcPts val="0"/>
              </a:spcAft>
              <a:buClr>
                <a:schemeClr val="dk2"/>
              </a:buClr>
              <a:buSzPts val="1800"/>
              <a:buChar char="●"/>
            </a:pPr>
            <a:r>
              <a:rPr lang="en" sz="1800" dirty="0">
                <a:solidFill>
                  <a:schemeClr val="dk2"/>
                </a:solidFill>
              </a:rPr>
              <a:t>Go to </a:t>
            </a:r>
            <a:r>
              <a:rPr lang="en" sz="1800" u="sng" dirty="0">
                <a:solidFill>
                  <a:schemeClr val="hlink"/>
                </a:solidFill>
                <a:hlinkClick r:id="rId3"/>
              </a:rPr>
              <a:t>github.com</a:t>
            </a:r>
            <a:r>
              <a:rPr lang="en" sz="1800" dirty="0">
                <a:solidFill>
                  <a:schemeClr val="dk2"/>
                </a:solidFill>
              </a:rPr>
              <a:t> and make a free account. </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Take some time to explore the website.</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Create your first </a:t>
            </a:r>
            <a:r>
              <a:rPr lang="en" sz="1800" b="1" dirty="0">
                <a:solidFill>
                  <a:schemeClr val="dk2"/>
                </a:solidFill>
              </a:rPr>
              <a:t>repository</a:t>
            </a:r>
            <a:r>
              <a:rPr lang="en" sz="1800" dirty="0">
                <a:solidFill>
                  <a:schemeClr val="dk2"/>
                </a:solidFill>
              </a:rPr>
              <a:t>. Name it anything you like. </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Once done, you will see the list of instructions to connect this repository to your code in your computer. </a:t>
            </a:r>
            <a:r>
              <a:rPr lang="en" sz="1800" b="1" dirty="0">
                <a:solidFill>
                  <a:schemeClr val="dk2"/>
                </a:solidFill>
              </a:rPr>
              <a:t>Ignore </a:t>
            </a:r>
            <a:r>
              <a:rPr lang="en" sz="1800" dirty="0">
                <a:solidFill>
                  <a:schemeClr val="dk2"/>
                </a:solidFill>
              </a:rPr>
              <a:t>it for now. </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Create a folder names gitHello (or anything).</a:t>
            </a:r>
            <a:endParaRPr sz="1800" dirty="0">
              <a:solidFill>
                <a:schemeClr val="dk2"/>
              </a:solidFill>
            </a:endParaRPr>
          </a:p>
          <a:p>
            <a:pPr marL="457200" lvl="0" indent="-342900" algn="just" rtl="0">
              <a:spcBef>
                <a:spcPts val="1000"/>
              </a:spcBef>
              <a:spcAft>
                <a:spcPts val="1000"/>
              </a:spcAft>
              <a:buClr>
                <a:schemeClr val="dk2"/>
              </a:buClr>
              <a:buSzPts val="1800"/>
              <a:buChar char="●"/>
            </a:pPr>
            <a:r>
              <a:rPr lang="en" sz="1800" dirty="0">
                <a:solidFill>
                  <a:schemeClr val="dk2"/>
                </a:solidFill>
              </a:rPr>
              <a:t>In it, dump some of your codes. Or create a bunch of text files and place them in the folder. </a:t>
            </a:r>
            <a:endParaRPr sz="1800" dirty="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GitHub</a:t>
            </a:r>
            <a:endParaRPr sz="3200" dirty="0"/>
          </a:p>
        </p:txBody>
      </p:sp>
      <p:sp>
        <p:nvSpPr>
          <p:cNvPr id="183" name="Google Shape;183;p29"/>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chemeClr val="dk2"/>
              </a:buClr>
              <a:buSzPts val="1800"/>
              <a:buChar char="●"/>
            </a:pPr>
            <a:r>
              <a:rPr lang="en" sz="1800" dirty="0">
                <a:solidFill>
                  <a:schemeClr val="dk2"/>
                </a:solidFill>
              </a:rPr>
              <a:t>Download git in your machine from </a:t>
            </a:r>
            <a:r>
              <a:rPr lang="en" sz="1800" u="sng" dirty="0">
                <a:solidFill>
                  <a:schemeClr val="hlink"/>
                </a:solidFill>
                <a:hlinkClick r:id="rId3"/>
              </a:rPr>
              <a:t>here</a:t>
            </a:r>
            <a:r>
              <a:rPr lang="en" sz="1800" dirty="0">
                <a:solidFill>
                  <a:schemeClr val="dk2"/>
                </a:solidFill>
              </a:rPr>
              <a:t>. </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Install git by following the installer. Go with the default options. </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When done, a restart may be required.</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Now, you can test installation by right clicking in a folder -</a:t>
            </a:r>
            <a:endParaRPr sz="1800" dirty="0">
              <a:solidFill>
                <a:schemeClr val="dk2"/>
              </a:solidFill>
            </a:endParaRPr>
          </a:p>
          <a:p>
            <a:pPr marL="457200" lvl="0" indent="-342900" algn="just" rtl="0">
              <a:spcBef>
                <a:spcPts val="1000"/>
              </a:spcBef>
              <a:spcAft>
                <a:spcPts val="1000"/>
              </a:spcAft>
              <a:buClr>
                <a:schemeClr val="dk2"/>
              </a:buClr>
              <a:buSzPts val="1800"/>
              <a:buChar char="●"/>
            </a:pPr>
            <a:r>
              <a:rPr lang="en" sz="1800" b="1" dirty="0">
                <a:solidFill>
                  <a:schemeClr val="dk2"/>
                </a:solidFill>
              </a:rPr>
              <a:t>Command type:</a:t>
            </a:r>
          </a:p>
          <a:p>
            <a:pPr marL="114300" lvl="0" indent="0" algn="just" rtl="0">
              <a:spcBef>
                <a:spcPts val="1000"/>
              </a:spcBef>
              <a:spcAft>
                <a:spcPts val="1000"/>
              </a:spcAft>
              <a:buClr>
                <a:schemeClr val="dk2"/>
              </a:buClr>
              <a:buSzPts val="1800"/>
              <a:buNone/>
            </a:pPr>
            <a:r>
              <a:rPr lang="en" sz="1800" b="1" dirty="0">
                <a:solidFill>
                  <a:schemeClr val="dk2"/>
                </a:solidFill>
              </a:rPr>
              <a:t>		git --version </a:t>
            </a:r>
            <a:endParaRPr sz="1800" b="1" dirty="0">
              <a:solidFill>
                <a:schemeClr val="dk2"/>
              </a:solidFill>
            </a:endParaRPr>
          </a:p>
        </p:txBody>
      </p:sp>
      <p:pic>
        <p:nvPicPr>
          <p:cNvPr id="184" name="Google Shape;184;p29"/>
          <p:cNvPicPr preferRelativeResize="0"/>
          <p:nvPr/>
        </p:nvPicPr>
        <p:blipFill>
          <a:blip r:embed="rId4">
            <a:alphaModFix/>
          </a:blip>
          <a:stretch>
            <a:fillRect/>
          </a:stretch>
        </p:blipFill>
        <p:spPr>
          <a:xfrm>
            <a:off x="6998075" y="2442200"/>
            <a:ext cx="2019300" cy="2609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GitHub</a:t>
            </a:r>
            <a:endParaRPr sz="3200" dirty="0"/>
          </a:p>
        </p:txBody>
      </p:sp>
      <p:sp>
        <p:nvSpPr>
          <p:cNvPr id="190" name="Google Shape;190;p30"/>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chemeClr val="dk2"/>
              </a:buClr>
              <a:buSzPts val="1800"/>
              <a:buChar char="●"/>
            </a:pPr>
            <a:r>
              <a:rPr lang="en" sz="1800" u="sng" dirty="0">
                <a:solidFill>
                  <a:schemeClr val="dk2"/>
                </a:solidFill>
              </a:rPr>
              <a:t>Now we need to connect this with your github account</a:t>
            </a:r>
            <a:r>
              <a:rPr lang="en" sz="1800" dirty="0">
                <a:solidFill>
                  <a:schemeClr val="dk2"/>
                </a:solidFill>
              </a:rPr>
              <a:t>. </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For that, open git bash and type these commands -</a:t>
            </a:r>
            <a:endParaRPr sz="1800" dirty="0">
              <a:solidFill>
                <a:schemeClr val="dk2"/>
              </a:solidFill>
            </a:endParaRPr>
          </a:p>
          <a:p>
            <a:pPr marL="914400" lvl="1" indent="-342900" algn="just" rtl="0">
              <a:spcBef>
                <a:spcPts val="1000"/>
              </a:spcBef>
              <a:spcAft>
                <a:spcPts val="0"/>
              </a:spcAft>
              <a:buClr>
                <a:schemeClr val="dk2"/>
              </a:buClr>
              <a:buSzPts val="1800"/>
              <a:buChar char="○"/>
            </a:pPr>
            <a:r>
              <a:rPr lang="en" sz="1800" b="1" dirty="0">
                <a:solidFill>
                  <a:schemeClr val="dk2"/>
                </a:solidFill>
              </a:rPr>
              <a:t>git config --global user.name</a:t>
            </a:r>
            <a:r>
              <a:rPr lang="en" sz="1800" dirty="0">
                <a:solidFill>
                  <a:schemeClr val="dk2"/>
                </a:solidFill>
              </a:rPr>
              <a:t> "YourName"</a:t>
            </a:r>
            <a:endParaRPr sz="1800" dirty="0">
              <a:solidFill>
                <a:schemeClr val="dk2"/>
              </a:solidFill>
            </a:endParaRPr>
          </a:p>
          <a:p>
            <a:pPr marL="914400" lvl="1" indent="-342900" algn="just" rtl="0">
              <a:spcBef>
                <a:spcPts val="1000"/>
              </a:spcBef>
              <a:spcAft>
                <a:spcPts val="0"/>
              </a:spcAft>
              <a:buClr>
                <a:schemeClr val="dk2"/>
              </a:buClr>
              <a:buSzPts val="1800"/>
              <a:buChar char="○"/>
            </a:pPr>
            <a:r>
              <a:rPr lang="en" sz="1800" b="1" dirty="0">
                <a:solidFill>
                  <a:schemeClr val="dk2"/>
                </a:solidFill>
              </a:rPr>
              <a:t>git config --global user.email</a:t>
            </a:r>
            <a:r>
              <a:rPr lang="en" sz="1800" dirty="0">
                <a:solidFill>
                  <a:schemeClr val="dk2"/>
                </a:solidFill>
              </a:rPr>
              <a:t> "TestEmail@mail.com"</a:t>
            </a:r>
            <a:endParaRPr sz="1800" dirty="0">
              <a:solidFill>
                <a:schemeClr val="dk2"/>
              </a:solidFill>
            </a:endParaRPr>
          </a:p>
          <a:p>
            <a:pPr marL="914400" lvl="1" indent="-342900" algn="just" rtl="0">
              <a:spcBef>
                <a:spcPts val="1000"/>
              </a:spcBef>
              <a:spcAft>
                <a:spcPts val="1000"/>
              </a:spcAft>
              <a:buClr>
                <a:schemeClr val="dk2"/>
              </a:buClr>
              <a:buSzPts val="1800"/>
              <a:buChar char="○"/>
            </a:pPr>
            <a:r>
              <a:rPr lang="en" sz="1800" b="1" dirty="0">
                <a:solidFill>
                  <a:schemeClr val="dk2"/>
                </a:solidFill>
              </a:rPr>
              <a:t>git config --global --list </a:t>
            </a:r>
            <a:r>
              <a:rPr lang="en" sz="1800" dirty="0">
                <a:solidFill>
                  <a:schemeClr val="dk2"/>
                </a:solidFill>
              </a:rPr>
              <a:t>(To check the info you just provided)</a:t>
            </a:r>
            <a:endParaRPr sz="1800" dirty="0">
              <a:solidFill>
                <a:schemeClr val="dk2"/>
              </a:solidFill>
            </a:endParaRPr>
          </a:p>
        </p:txBody>
      </p:sp>
      <p:sp>
        <p:nvSpPr>
          <p:cNvPr id="2" name="TextBox 1">
            <a:extLst>
              <a:ext uri="{FF2B5EF4-FFF2-40B4-BE49-F238E27FC236}">
                <a16:creationId xmlns:a16="http://schemas.microsoft.com/office/drawing/2014/main" id="{6F0ADCDC-6EBC-9EB2-D57E-6E598FC603F5}"/>
              </a:ext>
            </a:extLst>
          </p:cNvPr>
          <p:cNvSpPr txBox="1"/>
          <p:nvPr/>
        </p:nvSpPr>
        <p:spPr>
          <a:xfrm>
            <a:off x="1193074" y="3944983"/>
            <a:ext cx="5521234" cy="307777"/>
          </a:xfrm>
          <a:prstGeom prst="rect">
            <a:avLst/>
          </a:prstGeom>
          <a:noFill/>
        </p:spPr>
        <p:txBody>
          <a:bodyPr wrap="square" rtlCol="0">
            <a:spAutoFit/>
          </a:bodyPr>
          <a:lstStyle/>
          <a:p>
            <a:r>
              <a:rPr lang="en-US" b="1" dirty="0"/>
              <a:t>Git connect with your local device (pc).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tlassian DevOps infinity wheel">
            <a:extLst>
              <a:ext uri="{FF2B5EF4-FFF2-40B4-BE49-F238E27FC236}">
                <a16:creationId xmlns:a16="http://schemas.microsoft.com/office/drawing/2014/main" id="{734CB5C1-7239-9E09-BFA1-3DFC297427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4663"/>
            <a:ext cx="9144000" cy="368985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92;p14">
            <a:extLst>
              <a:ext uri="{FF2B5EF4-FFF2-40B4-BE49-F238E27FC236}">
                <a16:creationId xmlns:a16="http://schemas.microsoft.com/office/drawing/2014/main" id="{8FCE2C68-00B1-6A1A-6134-83BC8B5F0DF6}"/>
              </a:ext>
            </a:extLst>
          </p:cNvPr>
          <p:cNvSpPr txBox="1">
            <a:spLocks noGrp="1"/>
          </p:cNvSpPr>
          <p:nvPr>
            <p:ph type="title"/>
          </p:nvPr>
        </p:nvSpPr>
        <p:spPr>
          <a:xfrm>
            <a:off x="415942" y="527740"/>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800" u="sng" kern="0" spc="25" dirty="0">
                <a:solidFill>
                  <a:srgbClr val="0052CC"/>
                </a:solidFill>
                <a:effectLst/>
                <a:latin typeface="Segoe UI" panose="020B0502040204020203" pitchFamily="34" charset="0"/>
                <a:ea typeface="Times New Roman" panose="02020603050405020304" pitchFamily="18" charset="0"/>
                <a:cs typeface="Times New Roman" panose="02020603050405020304" pitchFamily="18" charset="0"/>
                <a:hlinkClick r:id="rId3"/>
              </a:rPr>
              <a:t>DevOps</a:t>
            </a:r>
            <a:r>
              <a:rPr lang="en-US" sz="2800" u="sng" kern="0" spc="25" dirty="0">
                <a:solidFill>
                  <a:srgbClr val="0052CC"/>
                </a:solidFill>
                <a:effectLst/>
                <a:latin typeface="Segoe UI" panose="020B0502040204020203" pitchFamily="34" charset="0"/>
                <a:ea typeface="Times New Roman" panose="02020603050405020304" pitchFamily="18" charset="0"/>
                <a:cs typeface="Times New Roman" panose="02020603050405020304" pitchFamily="18" charset="0"/>
              </a:rPr>
              <a:t> (Development and Operations)</a:t>
            </a:r>
            <a:endParaRPr sz="4400" dirty="0"/>
          </a:p>
        </p:txBody>
      </p:sp>
    </p:spTree>
    <p:extLst>
      <p:ext uri="{BB962C8B-B14F-4D97-AF65-F5344CB8AC3E}">
        <p14:creationId xmlns:p14="http://schemas.microsoft.com/office/powerpoint/2010/main" val="3314140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GitHub</a:t>
            </a:r>
            <a:endParaRPr sz="3200" dirty="0"/>
          </a:p>
        </p:txBody>
      </p:sp>
      <p:sp>
        <p:nvSpPr>
          <p:cNvPr id="196" name="Google Shape;196;p31"/>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chemeClr val="dk2"/>
              </a:buClr>
              <a:buSzPts val="1800"/>
              <a:buChar char="●"/>
            </a:pPr>
            <a:r>
              <a:rPr lang="en" sz="1800" dirty="0">
                <a:solidFill>
                  <a:schemeClr val="dk2"/>
                </a:solidFill>
              </a:rPr>
              <a:t>Now you would be prompted to enter your </a:t>
            </a:r>
            <a:r>
              <a:rPr lang="en" sz="1800" b="1" dirty="0">
                <a:solidFill>
                  <a:schemeClr val="dk2"/>
                </a:solidFill>
              </a:rPr>
              <a:t>credentials </a:t>
            </a:r>
            <a:r>
              <a:rPr lang="en" sz="1800" dirty="0">
                <a:solidFill>
                  <a:schemeClr val="dk2"/>
                </a:solidFill>
              </a:rPr>
              <a:t>every time you push or pull, so we use this command -</a:t>
            </a:r>
            <a:endParaRPr sz="1800" dirty="0">
              <a:solidFill>
                <a:schemeClr val="dk2"/>
              </a:solidFill>
            </a:endParaRPr>
          </a:p>
          <a:p>
            <a:pPr marL="914400" lvl="1" indent="-342900" algn="just" rtl="0">
              <a:spcBef>
                <a:spcPts val="1000"/>
              </a:spcBef>
              <a:spcAft>
                <a:spcPts val="0"/>
              </a:spcAft>
              <a:buClr>
                <a:schemeClr val="dk2"/>
              </a:buClr>
              <a:buSzPts val="1800"/>
              <a:buChar char="○"/>
            </a:pPr>
            <a:r>
              <a:rPr lang="en" sz="1800" dirty="0">
                <a:solidFill>
                  <a:srgbClr val="FF0000"/>
                </a:solidFill>
              </a:rPr>
              <a:t>git config --global credential.helper "cache --timeout=14400"</a:t>
            </a:r>
            <a:endParaRPr sz="1800" dirty="0">
              <a:solidFill>
                <a:srgbClr val="FF0000"/>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This caches your password for the duration of this class (4 hours).  </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But you can’t store it for ever since the password is stored in plain text which is not secure. </a:t>
            </a:r>
            <a:endParaRPr sz="1800" dirty="0">
              <a:solidFill>
                <a:schemeClr val="dk2"/>
              </a:solidFill>
            </a:endParaRPr>
          </a:p>
          <a:p>
            <a:pPr marL="457200" lvl="0" indent="-342900" algn="just" rtl="0">
              <a:spcBef>
                <a:spcPts val="1000"/>
              </a:spcBef>
              <a:spcAft>
                <a:spcPts val="1000"/>
              </a:spcAft>
              <a:buClr>
                <a:schemeClr val="dk2"/>
              </a:buClr>
              <a:buSzPts val="1800"/>
              <a:buChar char="●"/>
            </a:pPr>
            <a:r>
              <a:rPr lang="en" sz="1800" dirty="0">
                <a:solidFill>
                  <a:schemeClr val="dk2"/>
                </a:solidFill>
              </a:rPr>
              <a:t>The perfect solution is to set up SSH keys, which we will do later. </a:t>
            </a:r>
            <a:endParaRPr sz="1800" dirty="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ctrTitle"/>
          </p:nvPr>
        </p:nvSpPr>
        <p:spPr>
          <a:xfrm>
            <a:off x="638143" y="1264900"/>
            <a:ext cx="7688100" cy="1053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000" dirty="0"/>
              <a:t>Next steps...</a:t>
            </a:r>
            <a:endParaRPr sz="5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GitHub</a:t>
            </a:r>
            <a:endParaRPr sz="3200" dirty="0"/>
          </a:p>
        </p:txBody>
      </p:sp>
      <p:sp>
        <p:nvSpPr>
          <p:cNvPr id="207" name="Google Shape;207;p33"/>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chemeClr val="dk2"/>
              </a:buClr>
              <a:buSzPts val="1800"/>
              <a:buChar char="●"/>
            </a:pPr>
            <a:r>
              <a:rPr lang="en" sz="1800" dirty="0">
                <a:solidFill>
                  <a:schemeClr val="dk2"/>
                </a:solidFill>
              </a:rPr>
              <a:t>Navigate to gitHello folder and right click anywhere. Select git bash here. </a:t>
            </a:r>
            <a:endParaRPr sz="1800" dirty="0">
              <a:solidFill>
                <a:schemeClr val="dk2"/>
              </a:solidFill>
            </a:endParaRPr>
          </a:p>
          <a:p>
            <a:pPr marL="457200" lvl="0" indent="-342900" algn="just" rtl="0">
              <a:spcBef>
                <a:spcPts val="1000"/>
              </a:spcBef>
              <a:spcAft>
                <a:spcPts val="1000"/>
              </a:spcAft>
              <a:buClr>
                <a:schemeClr val="dk2"/>
              </a:buClr>
              <a:buSzPts val="1800"/>
              <a:buChar char="●"/>
            </a:pPr>
            <a:r>
              <a:rPr lang="en" sz="1800" dirty="0">
                <a:solidFill>
                  <a:schemeClr val="dk2"/>
                </a:solidFill>
              </a:rPr>
              <a:t>Try this - $ </a:t>
            </a:r>
            <a:r>
              <a:rPr lang="en" sz="1800" b="1" dirty="0">
                <a:solidFill>
                  <a:schemeClr val="dk2"/>
                </a:solidFill>
              </a:rPr>
              <a:t>git init </a:t>
            </a:r>
            <a:r>
              <a:rPr lang="en" sz="1800" dirty="0">
                <a:solidFill>
                  <a:schemeClr val="dk2"/>
                </a:solidFill>
              </a:rPr>
              <a:t> </a:t>
            </a:r>
            <a:endParaRPr sz="1800" dirty="0">
              <a:solidFill>
                <a:schemeClr val="dk2"/>
              </a:solidFill>
            </a:endParaRPr>
          </a:p>
        </p:txBody>
      </p:sp>
      <p:pic>
        <p:nvPicPr>
          <p:cNvPr id="208" name="Google Shape;208;p33"/>
          <p:cNvPicPr preferRelativeResize="0"/>
          <p:nvPr/>
        </p:nvPicPr>
        <p:blipFill>
          <a:blip r:embed="rId3">
            <a:alphaModFix/>
          </a:blip>
          <a:stretch>
            <a:fillRect/>
          </a:stretch>
        </p:blipFill>
        <p:spPr>
          <a:xfrm>
            <a:off x="1287351" y="2757274"/>
            <a:ext cx="7127199" cy="20346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GitHub</a:t>
            </a:r>
            <a:endParaRPr sz="3200" dirty="0"/>
          </a:p>
        </p:txBody>
      </p:sp>
      <p:sp>
        <p:nvSpPr>
          <p:cNvPr id="214" name="Google Shape;214;p34"/>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chemeClr val="dk2"/>
              </a:buClr>
              <a:buSzPts val="1800"/>
              <a:buChar char="●"/>
            </a:pPr>
            <a:r>
              <a:rPr lang="en" sz="1800" dirty="0">
                <a:solidFill>
                  <a:schemeClr val="dk2"/>
                </a:solidFill>
              </a:rPr>
              <a:t>Let’s see what files are staged -</a:t>
            </a:r>
            <a:endParaRPr sz="1800" dirty="0">
              <a:solidFill>
                <a:schemeClr val="dk2"/>
              </a:solidFill>
            </a:endParaRPr>
          </a:p>
          <a:p>
            <a:pPr marL="914400" lvl="1" indent="-342900" algn="just" rtl="0">
              <a:spcBef>
                <a:spcPts val="1000"/>
              </a:spcBef>
              <a:spcAft>
                <a:spcPts val="0"/>
              </a:spcAft>
              <a:buClr>
                <a:schemeClr val="dk2"/>
              </a:buClr>
              <a:buSzPts val="1800"/>
              <a:buChar char="○"/>
            </a:pPr>
            <a:r>
              <a:rPr lang="en" sz="1800" b="1" dirty="0">
                <a:solidFill>
                  <a:schemeClr val="dk2"/>
                </a:solidFill>
              </a:rPr>
              <a:t>git status</a:t>
            </a:r>
            <a:r>
              <a:rPr lang="en" sz="1800" dirty="0">
                <a:solidFill>
                  <a:schemeClr val="dk2"/>
                </a:solidFill>
              </a:rPr>
              <a:t>          (# Lists all new or modified files to be committed)</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Commit changes to your git repo -</a:t>
            </a:r>
            <a:endParaRPr sz="1800" dirty="0">
              <a:solidFill>
                <a:schemeClr val="dk2"/>
              </a:solidFill>
            </a:endParaRPr>
          </a:p>
          <a:p>
            <a:pPr marL="914400" lvl="1" indent="-342900" algn="just" rtl="0">
              <a:spcBef>
                <a:spcPts val="1000"/>
              </a:spcBef>
              <a:spcAft>
                <a:spcPts val="0"/>
              </a:spcAft>
              <a:buClr>
                <a:schemeClr val="dk2"/>
              </a:buClr>
              <a:buSzPts val="1800"/>
              <a:buChar char="○"/>
            </a:pPr>
            <a:r>
              <a:rPr lang="en" sz="1800" b="1" dirty="0">
                <a:solidFill>
                  <a:schemeClr val="dk2"/>
                </a:solidFill>
              </a:rPr>
              <a:t>git commit -m "First commit"</a:t>
            </a:r>
            <a:endParaRPr sz="1800" b="1" dirty="0">
              <a:solidFill>
                <a:schemeClr val="dk2"/>
              </a:solidFill>
            </a:endParaRPr>
          </a:p>
          <a:p>
            <a:pPr marL="914400" lvl="1" indent="-342900" algn="just" rtl="0">
              <a:spcBef>
                <a:spcPts val="1000"/>
              </a:spcBef>
              <a:spcAft>
                <a:spcPts val="0"/>
              </a:spcAft>
              <a:buClr>
                <a:schemeClr val="dk2"/>
              </a:buClr>
              <a:buSzPts val="1800"/>
              <a:buChar char="○"/>
            </a:pPr>
            <a:r>
              <a:rPr lang="en" sz="1800" dirty="0">
                <a:solidFill>
                  <a:schemeClr val="dk2"/>
                </a:solidFill>
              </a:rPr>
              <a:t># The message in the " " is given so that the other users can read the message and see what changes you made</a:t>
            </a:r>
            <a:endParaRPr sz="1800" dirty="0">
              <a:solidFill>
                <a:schemeClr val="dk2"/>
              </a:solidFill>
            </a:endParaRPr>
          </a:p>
          <a:p>
            <a:pPr marL="457200" lvl="0" indent="-342900" algn="just" rtl="0">
              <a:spcBef>
                <a:spcPts val="1000"/>
              </a:spcBef>
              <a:spcAft>
                <a:spcPts val="1000"/>
              </a:spcAft>
              <a:buClr>
                <a:schemeClr val="dk2"/>
              </a:buClr>
              <a:buSzPts val="1800"/>
              <a:buChar char="●"/>
            </a:pPr>
            <a:r>
              <a:rPr lang="en" sz="1800" u="sng" dirty="0">
                <a:solidFill>
                  <a:schemeClr val="dk2"/>
                </a:solidFill>
              </a:rPr>
              <a:t>Now files are in the local repository (head)</a:t>
            </a:r>
            <a:endParaRPr sz="1800" u="sng" dirty="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GitHub</a:t>
            </a:r>
            <a:endParaRPr sz="3200" dirty="0"/>
          </a:p>
        </p:txBody>
      </p:sp>
      <p:sp>
        <p:nvSpPr>
          <p:cNvPr id="220" name="Google Shape;220;p35"/>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fontScale="92500" lnSpcReduction="20000"/>
          </a:bodyPr>
          <a:lstStyle/>
          <a:p>
            <a:pPr marL="457200" lvl="0" indent="-342900" algn="just" rtl="0">
              <a:spcBef>
                <a:spcPts val="1000"/>
              </a:spcBef>
              <a:spcAft>
                <a:spcPts val="0"/>
              </a:spcAft>
              <a:buClr>
                <a:schemeClr val="dk2"/>
              </a:buClr>
              <a:buSzPts val="1800"/>
              <a:buChar char="●"/>
            </a:pPr>
            <a:r>
              <a:rPr lang="en" sz="1800" dirty="0">
                <a:solidFill>
                  <a:schemeClr val="dk2"/>
                </a:solidFill>
              </a:rPr>
              <a:t>Now each time you make changes in your files and save it, it won’t be automatically updated on GitHub. </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All the changes we made in the file are updated in the local repository. Now to update the changes to the master:</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Add the origin, i.e., where to put the code -</a:t>
            </a:r>
            <a:endParaRPr sz="1800" dirty="0">
              <a:solidFill>
                <a:schemeClr val="dk2"/>
              </a:solidFill>
            </a:endParaRPr>
          </a:p>
          <a:p>
            <a:pPr marL="914400" lvl="1" indent="-342900" algn="just" rtl="0">
              <a:spcBef>
                <a:spcPts val="1000"/>
              </a:spcBef>
              <a:spcAft>
                <a:spcPts val="0"/>
              </a:spcAft>
              <a:buClr>
                <a:schemeClr val="dk2"/>
              </a:buClr>
              <a:buSzPts val="1800"/>
              <a:buChar char="○"/>
            </a:pPr>
            <a:r>
              <a:rPr lang="en" sz="1800" b="1" dirty="0">
                <a:solidFill>
                  <a:schemeClr val="dk2"/>
                </a:solidFill>
              </a:rPr>
              <a:t>git remote add origin</a:t>
            </a:r>
            <a:r>
              <a:rPr lang="en" sz="1800" dirty="0">
                <a:solidFill>
                  <a:schemeClr val="dk2"/>
                </a:solidFill>
              </a:rPr>
              <a:t> </a:t>
            </a:r>
            <a:r>
              <a:rPr lang="en" sz="1800" dirty="0">
                <a:solidFill>
                  <a:srgbClr val="FF0000"/>
                </a:solidFill>
              </a:rPr>
              <a:t>remote_repository_URL (only needed for the first time) </a:t>
            </a:r>
            <a:endParaRPr sz="1800" dirty="0">
              <a:solidFill>
                <a:srgbClr val="FF0000"/>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Then upload it to the origin</a:t>
            </a:r>
            <a:endParaRPr sz="1800" dirty="0">
              <a:solidFill>
                <a:schemeClr val="dk2"/>
              </a:solidFill>
            </a:endParaRPr>
          </a:p>
          <a:p>
            <a:pPr marL="914400" lvl="1" indent="-342900" algn="just" rtl="0">
              <a:spcBef>
                <a:spcPts val="1000"/>
              </a:spcBef>
              <a:spcAft>
                <a:spcPts val="1000"/>
              </a:spcAft>
              <a:buClr>
                <a:schemeClr val="dk2"/>
              </a:buClr>
              <a:buSzPts val="1800"/>
              <a:buChar char="○"/>
            </a:pPr>
            <a:r>
              <a:rPr lang="en" sz="1800" dirty="0">
                <a:solidFill>
                  <a:schemeClr val="dk2"/>
                </a:solidFill>
              </a:rPr>
              <a:t>$ </a:t>
            </a:r>
            <a:r>
              <a:rPr lang="en" sz="1800" b="1" dirty="0">
                <a:solidFill>
                  <a:schemeClr val="dk2"/>
                </a:solidFill>
              </a:rPr>
              <a:t>git push -u origin master </a:t>
            </a:r>
            <a:r>
              <a:rPr lang="en" sz="1800" dirty="0">
                <a:solidFill>
                  <a:schemeClr val="dk2"/>
                </a:solidFill>
              </a:rPr>
              <a:t>		# pushes changes to origin</a:t>
            </a:r>
          </a:p>
          <a:p>
            <a:pPr marL="914400" lvl="1" indent="-342900" algn="just" rtl="0">
              <a:spcBef>
                <a:spcPts val="1000"/>
              </a:spcBef>
              <a:spcAft>
                <a:spcPts val="1000"/>
              </a:spcAft>
              <a:buClr>
                <a:schemeClr val="dk2"/>
              </a:buClr>
              <a:buSzPts val="1800"/>
              <a:buChar char="○"/>
            </a:pPr>
            <a:endParaRPr sz="1800" dirty="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GitHub</a:t>
            </a:r>
            <a:endParaRPr sz="3200" dirty="0"/>
          </a:p>
        </p:txBody>
      </p:sp>
      <p:sp>
        <p:nvSpPr>
          <p:cNvPr id="226" name="Google Shape;226;p36"/>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chemeClr val="dk2"/>
              </a:buClr>
              <a:buSzPts val="1800"/>
              <a:buChar char="●"/>
            </a:pPr>
            <a:r>
              <a:rPr lang="en" sz="1800" dirty="0">
                <a:solidFill>
                  <a:schemeClr val="dk2"/>
                </a:solidFill>
              </a:rPr>
              <a:t>Now check out your repository in github website. You will find your code there.</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Once you start making changes on your files and you save them, the file won’t match the last version that was committed to git. To see the changes you just made:</a:t>
            </a:r>
            <a:endParaRPr sz="1800" dirty="0">
              <a:solidFill>
                <a:schemeClr val="dk2"/>
              </a:solidFill>
            </a:endParaRPr>
          </a:p>
          <a:p>
            <a:pPr marL="914400" lvl="1" indent="-342900" algn="just" rtl="0">
              <a:spcBef>
                <a:spcPts val="1000"/>
              </a:spcBef>
              <a:spcAft>
                <a:spcPts val="1000"/>
              </a:spcAft>
              <a:buClr>
                <a:schemeClr val="dk2"/>
              </a:buClr>
              <a:buSzPts val="1800"/>
              <a:buChar char="○"/>
            </a:pPr>
            <a:r>
              <a:rPr lang="en" sz="1800" b="1" dirty="0">
                <a:solidFill>
                  <a:schemeClr val="dk2"/>
                </a:solidFill>
              </a:rPr>
              <a:t>git diff</a:t>
            </a:r>
            <a:r>
              <a:rPr lang="en" sz="1800" dirty="0">
                <a:solidFill>
                  <a:schemeClr val="dk2"/>
                </a:solidFill>
              </a:rPr>
              <a:t> # To show the files changes not yet staged</a:t>
            </a:r>
            <a:endParaRPr sz="1800" dirty="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7"/>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GitHub</a:t>
            </a:r>
            <a:endParaRPr sz="3200" dirty="0"/>
          </a:p>
        </p:txBody>
      </p:sp>
      <p:sp>
        <p:nvSpPr>
          <p:cNvPr id="232" name="Google Shape;232;p37"/>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chemeClr val="dk2"/>
              </a:buClr>
              <a:buSzPts val="1800"/>
              <a:buChar char="●"/>
            </a:pPr>
            <a:r>
              <a:rPr lang="en" sz="1800" dirty="0">
                <a:solidFill>
                  <a:schemeClr val="dk2"/>
                </a:solidFill>
              </a:rPr>
              <a:t>You can use the git log command to see the history of commits you made to your files:	       </a:t>
            </a:r>
            <a:r>
              <a:rPr lang="en" sz="1500" b="1" dirty="0">
                <a:solidFill>
                  <a:srgbClr val="292929"/>
                </a:solidFill>
                <a:highlight>
                  <a:srgbClr val="F2F2F2"/>
                </a:highlight>
                <a:latin typeface="Courier New"/>
                <a:ea typeface="Courier New"/>
                <a:cs typeface="Courier New"/>
                <a:sym typeface="Courier New"/>
              </a:rPr>
              <a:t>git log</a:t>
            </a:r>
          </a:p>
          <a:p>
            <a:pPr marL="457200" lvl="0" indent="-342900" algn="just" rtl="0">
              <a:spcBef>
                <a:spcPts val="1000"/>
              </a:spcBef>
              <a:spcAft>
                <a:spcPts val="0"/>
              </a:spcAft>
              <a:buClr>
                <a:schemeClr val="dk2"/>
              </a:buClr>
              <a:buSzPts val="1800"/>
              <a:buChar char="●"/>
            </a:pPr>
            <a:r>
              <a:rPr lang="en-US" sz="1800" dirty="0">
                <a:solidFill>
                  <a:schemeClr val="dk2"/>
                </a:solidFill>
              </a:rPr>
              <a:t>You can download updated content from the origin</a:t>
            </a:r>
          </a:p>
          <a:p>
            <a:pPr marL="914400" lvl="1" indent="-342900" algn="just" rtl="0">
              <a:spcBef>
                <a:spcPts val="1000"/>
              </a:spcBef>
              <a:spcAft>
                <a:spcPts val="1000"/>
              </a:spcAft>
              <a:buClr>
                <a:schemeClr val="dk2"/>
              </a:buClr>
              <a:buSzPts val="1800"/>
              <a:buChar char="○"/>
            </a:pPr>
            <a:r>
              <a:rPr lang="en-US" sz="1800" dirty="0">
                <a:solidFill>
                  <a:schemeClr val="dk2"/>
                </a:solidFill>
              </a:rPr>
              <a:t>$ git pull origin master # pull changes to origin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8"/>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GitHub</a:t>
            </a:r>
            <a:endParaRPr sz="3200" dirty="0"/>
          </a:p>
        </p:txBody>
      </p:sp>
      <p:sp>
        <p:nvSpPr>
          <p:cNvPr id="239" name="Google Shape;239;p38"/>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fontScale="92500" lnSpcReduction="10000"/>
          </a:bodyPr>
          <a:lstStyle/>
          <a:p>
            <a:pPr marL="457200" lvl="0" indent="-342900" algn="just" rtl="0">
              <a:spcBef>
                <a:spcPts val="1000"/>
              </a:spcBef>
              <a:spcAft>
                <a:spcPts val="0"/>
              </a:spcAft>
              <a:buClr>
                <a:schemeClr val="dk2"/>
              </a:buClr>
              <a:buSzPts val="1800"/>
              <a:buChar char="●"/>
            </a:pPr>
            <a:r>
              <a:rPr lang="en" sz="2100">
                <a:solidFill>
                  <a:schemeClr val="dk2"/>
                </a:solidFill>
              </a:rPr>
              <a:t>Each time you make changes that you want to be reflected on GitHub, the following are the most common flow of commands:</a:t>
            </a:r>
            <a:endParaRPr sz="2100">
              <a:solidFill>
                <a:schemeClr val="dk2"/>
              </a:solidFill>
            </a:endParaRPr>
          </a:p>
          <a:p>
            <a:pPr marL="0" lvl="0" indent="0" algn="just" rtl="0">
              <a:spcBef>
                <a:spcPts val="1000"/>
              </a:spcBef>
              <a:spcAft>
                <a:spcPts val="0"/>
              </a:spcAft>
              <a:buNone/>
            </a:pPr>
            <a:endParaRPr sz="2100">
              <a:solidFill>
                <a:schemeClr val="dk2"/>
              </a:solidFill>
            </a:endParaRPr>
          </a:p>
          <a:p>
            <a:pPr marL="0" lvl="0" indent="0" algn="just" rtl="0">
              <a:spcBef>
                <a:spcPts val="1000"/>
              </a:spcBef>
              <a:spcAft>
                <a:spcPts val="0"/>
              </a:spcAft>
              <a:buNone/>
            </a:pPr>
            <a:endParaRPr sz="2100">
              <a:solidFill>
                <a:schemeClr val="dk2"/>
              </a:solidFill>
            </a:endParaRPr>
          </a:p>
          <a:p>
            <a:pPr marL="0" lvl="0" indent="0" algn="just" rtl="0">
              <a:spcBef>
                <a:spcPts val="1000"/>
              </a:spcBef>
              <a:spcAft>
                <a:spcPts val="0"/>
              </a:spcAft>
              <a:buNone/>
            </a:pPr>
            <a:endParaRPr sz="2100">
              <a:solidFill>
                <a:schemeClr val="dk2"/>
              </a:solidFill>
            </a:endParaRPr>
          </a:p>
          <a:p>
            <a:pPr marL="457200" lvl="0" indent="-361950" algn="just" rtl="0">
              <a:spcBef>
                <a:spcPts val="1000"/>
              </a:spcBef>
              <a:spcAft>
                <a:spcPts val="0"/>
              </a:spcAft>
              <a:buClr>
                <a:schemeClr val="dk2"/>
              </a:buClr>
              <a:buSzPts val="2100"/>
              <a:buChar char="●"/>
            </a:pPr>
            <a:r>
              <a:rPr lang="en" sz="2100">
                <a:solidFill>
                  <a:schemeClr val="dk2"/>
                </a:solidFill>
              </a:rPr>
              <a:t>Now if we go and see our repo, we can identify whether the commit was successful by looking at the commit message for each file.</a:t>
            </a:r>
            <a:endParaRPr sz="2100">
              <a:solidFill>
                <a:schemeClr val="dk2"/>
              </a:solidFill>
            </a:endParaRPr>
          </a:p>
        </p:txBody>
      </p:sp>
      <p:pic>
        <p:nvPicPr>
          <p:cNvPr id="240" name="Google Shape;240;p38"/>
          <p:cNvPicPr preferRelativeResize="0"/>
          <p:nvPr/>
        </p:nvPicPr>
        <p:blipFill>
          <a:blip r:embed="rId3">
            <a:alphaModFix/>
          </a:blip>
          <a:stretch>
            <a:fillRect/>
          </a:stretch>
        </p:blipFill>
        <p:spPr>
          <a:xfrm>
            <a:off x="1294228" y="2370222"/>
            <a:ext cx="7123924" cy="118029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ctrTitle"/>
          </p:nvPr>
        </p:nvSpPr>
        <p:spPr>
          <a:xfrm>
            <a:off x="727950" y="1289392"/>
            <a:ext cx="7688100" cy="1053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000" dirty="0"/>
              <a:t>Working on other repos</a:t>
            </a:r>
            <a:endParaRPr sz="5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GitHub</a:t>
            </a:r>
            <a:endParaRPr sz="3200" dirty="0"/>
          </a:p>
        </p:txBody>
      </p:sp>
      <p:sp>
        <p:nvSpPr>
          <p:cNvPr id="251" name="Google Shape;251;p40"/>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fontScale="92500" lnSpcReduction="10000"/>
          </a:bodyPr>
          <a:lstStyle/>
          <a:p>
            <a:pPr marL="0" lvl="0" indent="0" algn="just" rtl="0">
              <a:spcBef>
                <a:spcPts val="1000"/>
              </a:spcBef>
              <a:spcAft>
                <a:spcPts val="0"/>
              </a:spcAft>
              <a:buNone/>
            </a:pPr>
            <a:r>
              <a:rPr lang="en" sz="2200" dirty="0">
                <a:solidFill>
                  <a:schemeClr val="dk2"/>
                </a:solidFill>
              </a:rPr>
              <a:t>Cloning a Git Repo:</a:t>
            </a:r>
            <a:endParaRPr sz="22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Locate to the directory you want to clone the repo. Copy the link of the repository you want and enter the following:</a:t>
            </a:r>
            <a:endParaRPr sz="1800" dirty="0">
              <a:solidFill>
                <a:schemeClr val="dk2"/>
              </a:solidFill>
            </a:endParaRPr>
          </a:p>
          <a:p>
            <a:pPr marL="914400" lvl="1" indent="-342900" algn="just" rtl="0">
              <a:spcBef>
                <a:spcPts val="1000"/>
              </a:spcBef>
              <a:spcAft>
                <a:spcPts val="0"/>
              </a:spcAft>
              <a:buClr>
                <a:schemeClr val="dk2"/>
              </a:buClr>
              <a:buSzPts val="1800"/>
              <a:buChar char="○"/>
            </a:pPr>
            <a:r>
              <a:rPr lang="en" sz="1800" dirty="0">
                <a:solidFill>
                  <a:schemeClr val="dk2"/>
                </a:solidFill>
              </a:rPr>
              <a:t>git clone remote_repository_URL</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Try it with </a:t>
            </a:r>
            <a:r>
              <a:rPr lang="en" sz="1800" u="sng" dirty="0">
                <a:solidFill>
                  <a:schemeClr val="hlink"/>
                </a:solidFill>
                <a:hlinkClick r:id="rId3"/>
              </a:rPr>
              <a:t>this repo</a:t>
            </a:r>
            <a:r>
              <a:rPr lang="en" sz="1800" dirty="0">
                <a:solidFill>
                  <a:schemeClr val="dk2"/>
                </a:solidFill>
              </a:rPr>
              <a:t> (or any other repo).</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Now you can work on the files you want and commit to changes locally. </a:t>
            </a:r>
            <a:endParaRPr sz="1800" dirty="0">
              <a:solidFill>
                <a:schemeClr val="dk2"/>
              </a:solidFill>
            </a:endParaRPr>
          </a:p>
          <a:p>
            <a:pPr marL="457200" lvl="0" indent="-342900" algn="just" rtl="0">
              <a:spcBef>
                <a:spcPts val="1000"/>
              </a:spcBef>
              <a:spcAft>
                <a:spcPts val="1000"/>
              </a:spcAft>
              <a:buClr>
                <a:schemeClr val="dk2"/>
              </a:buClr>
              <a:buSzPts val="1800"/>
              <a:buChar char="●"/>
            </a:pPr>
            <a:r>
              <a:rPr lang="en" sz="1800" dirty="0">
                <a:solidFill>
                  <a:schemeClr val="dk2"/>
                </a:solidFill>
              </a:rPr>
              <a:t>If you want to push changes to that repository you either have to be added as a collaborator, which we will discuss later.</a:t>
            </a:r>
            <a:endParaRPr sz="1800" dirty="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 and GitHub</a:t>
            </a:r>
            <a:endParaRPr sz="3200" dirty="0"/>
          </a:p>
        </p:txBody>
      </p:sp>
      <p:sp>
        <p:nvSpPr>
          <p:cNvPr id="93" name="Google Shape;93;p14"/>
          <p:cNvSpPr txBox="1">
            <a:spLocks noGrp="1"/>
          </p:cNvSpPr>
          <p:nvPr>
            <p:ph type="body" idx="1"/>
          </p:nvPr>
        </p:nvSpPr>
        <p:spPr>
          <a:xfrm>
            <a:off x="827314" y="1326050"/>
            <a:ext cx="7590836" cy="34659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r>
              <a:rPr lang="en" sz="1800" b="1" dirty="0">
                <a:solidFill>
                  <a:schemeClr val="dk2"/>
                </a:solidFill>
              </a:rPr>
              <a:t>What is Version Control?</a:t>
            </a:r>
            <a:endParaRPr sz="1800" b="1" dirty="0">
              <a:solidFill>
                <a:schemeClr val="dk2"/>
              </a:solidFill>
            </a:endParaRPr>
          </a:p>
          <a:p>
            <a:pPr marL="457200" lvl="0" indent="-342900" algn="just" rtl="0">
              <a:spcBef>
                <a:spcPts val="1200"/>
              </a:spcBef>
              <a:spcAft>
                <a:spcPts val="0"/>
              </a:spcAft>
              <a:buClr>
                <a:schemeClr val="dk2"/>
              </a:buClr>
              <a:buSzPts val="1800"/>
              <a:buChar char="●"/>
            </a:pPr>
            <a:r>
              <a:rPr lang="en" sz="1800" b="1" u="sng" dirty="0">
                <a:solidFill>
                  <a:schemeClr val="dk2"/>
                </a:solidFill>
              </a:rPr>
              <a:t>Version control, </a:t>
            </a:r>
            <a:r>
              <a:rPr lang="en-US" sz="1800" u="sng" dirty="0">
                <a:solidFill>
                  <a:schemeClr val="dk2"/>
                </a:solidFill>
              </a:rPr>
              <a:t>also known as source control</a:t>
            </a:r>
            <a:r>
              <a:rPr lang="en-US" sz="1800" dirty="0">
                <a:solidFill>
                  <a:schemeClr val="dk2"/>
                </a:solidFill>
              </a:rPr>
              <a:t>, </a:t>
            </a:r>
            <a:r>
              <a:rPr lang="en" sz="1800" dirty="0">
                <a:solidFill>
                  <a:schemeClr val="dk2"/>
                </a:solidFill>
              </a:rPr>
              <a:t>is a </a:t>
            </a:r>
            <a:r>
              <a:rPr lang="en" sz="1800" b="1" dirty="0">
                <a:solidFill>
                  <a:schemeClr val="dk2"/>
                </a:solidFill>
              </a:rPr>
              <a:t>system</a:t>
            </a:r>
            <a:r>
              <a:rPr lang="en" sz="1800" dirty="0">
                <a:solidFill>
                  <a:schemeClr val="dk2"/>
                </a:solidFill>
              </a:rPr>
              <a:t> that records changes to a file or set of files over time so that you can recall specific versions later. </a:t>
            </a:r>
            <a:endParaRPr sz="1800" dirty="0">
              <a:solidFill>
                <a:schemeClr val="dk2"/>
              </a:solidFill>
            </a:endParaRPr>
          </a:p>
          <a:p>
            <a:pPr marL="457200" lvl="0" indent="-342900" algn="just" rtl="0">
              <a:spcBef>
                <a:spcPts val="1000"/>
              </a:spcBef>
              <a:spcAft>
                <a:spcPts val="0"/>
              </a:spcAft>
              <a:buClr>
                <a:schemeClr val="dk2"/>
              </a:buClr>
              <a:buSzPts val="1800"/>
              <a:buChar char="●"/>
            </a:pPr>
            <a:r>
              <a:rPr lang="en" sz="1800" dirty="0">
                <a:solidFill>
                  <a:schemeClr val="dk2"/>
                </a:solidFill>
              </a:rPr>
              <a:t>So ideally, we can place any file in the computer on version control.</a:t>
            </a:r>
            <a:endParaRPr sz="1800" dirty="0">
              <a:solidFill>
                <a:schemeClr val="dk2"/>
              </a:solidFill>
            </a:endParaRPr>
          </a:p>
          <a:p>
            <a:pPr marL="0" lvl="0" indent="0" algn="just" rtl="0">
              <a:spcBef>
                <a:spcPts val="1000"/>
              </a:spcBef>
              <a:spcAft>
                <a:spcPts val="0"/>
              </a:spcAft>
              <a:buNone/>
            </a:pPr>
            <a:r>
              <a:rPr lang="en" sz="1800" b="1" dirty="0">
                <a:solidFill>
                  <a:schemeClr val="dk2"/>
                </a:solidFill>
              </a:rPr>
              <a:t>The reason</a:t>
            </a:r>
            <a:r>
              <a:rPr lang="en" sz="1800" dirty="0">
                <a:solidFill>
                  <a:schemeClr val="dk2"/>
                </a:solidFill>
              </a:rPr>
              <a:t>:</a:t>
            </a:r>
            <a:endParaRPr sz="1800" dirty="0">
              <a:solidFill>
                <a:schemeClr val="dk2"/>
              </a:solidFill>
            </a:endParaRPr>
          </a:p>
          <a:p>
            <a:pPr marL="0" lvl="0" indent="0" algn="just" rtl="0">
              <a:spcBef>
                <a:spcPts val="1000"/>
              </a:spcBef>
              <a:spcAft>
                <a:spcPts val="1000"/>
              </a:spcAft>
              <a:buNone/>
            </a:pPr>
            <a:r>
              <a:rPr lang="en" sz="1800" u="sng" dirty="0">
                <a:solidFill>
                  <a:schemeClr val="dk2"/>
                </a:solidFill>
              </a:rPr>
              <a:t>A Version Control System (</a:t>
            </a:r>
            <a:r>
              <a:rPr lang="en" sz="1800" b="1" u="sng" dirty="0">
                <a:solidFill>
                  <a:schemeClr val="dk2"/>
                </a:solidFill>
              </a:rPr>
              <a:t>VCS</a:t>
            </a:r>
            <a:r>
              <a:rPr lang="en" sz="1800" u="sng" dirty="0">
                <a:solidFill>
                  <a:schemeClr val="dk2"/>
                </a:solidFill>
              </a:rPr>
              <a:t>) allows you to revert files back to a previous state, revert the entire project back to a previous state, review changes made over time, see who last modified something that might be causing a problem, who introduced an issue and when, and more</a:t>
            </a:r>
            <a:r>
              <a:rPr lang="en" sz="1800" dirty="0">
                <a:solidFill>
                  <a:schemeClr val="dk2"/>
                </a:solidFill>
              </a:rPr>
              <a:t>. </a:t>
            </a:r>
            <a:endParaRPr sz="1800" dirty="0">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1"/>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GitHub</a:t>
            </a:r>
            <a:endParaRPr sz="3200" dirty="0"/>
          </a:p>
        </p:txBody>
      </p:sp>
      <p:sp>
        <p:nvSpPr>
          <p:cNvPr id="257" name="Google Shape;257;p41"/>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a:bodyPr>
          <a:lstStyle/>
          <a:p>
            <a:pPr marL="0" lvl="0" indent="0" algn="just" rtl="0">
              <a:spcAft>
                <a:spcPts val="0"/>
              </a:spcAft>
              <a:buNone/>
            </a:pPr>
            <a:r>
              <a:rPr lang="en" sz="2000" b="1" dirty="0">
                <a:solidFill>
                  <a:schemeClr val="dk2"/>
                </a:solidFill>
              </a:rPr>
              <a:t>Fixing mistakes and backtracking</a:t>
            </a:r>
            <a:endParaRPr sz="2000" b="1" dirty="0">
              <a:solidFill>
                <a:schemeClr val="dk2"/>
              </a:solidFill>
            </a:endParaRPr>
          </a:p>
          <a:p>
            <a:pPr marL="0" lvl="0" indent="0" algn="just" rtl="0">
              <a:spcBef>
                <a:spcPts val="1000"/>
              </a:spcBef>
              <a:spcAft>
                <a:spcPts val="1000"/>
              </a:spcAft>
              <a:buNone/>
            </a:pPr>
            <a:endParaRPr sz="1800" dirty="0">
              <a:solidFill>
                <a:schemeClr val="dk2"/>
              </a:solidFill>
            </a:endParaRPr>
          </a:p>
        </p:txBody>
      </p:sp>
      <p:pic>
        <p:nvPicPr>
          <p:cNvPr id="258" name="Google Shape;258;p41"/>
          <p:cNvPicPr preferRelativeResize="0"/>
          <p:nvPr/>
        </p:nvPicPr>
        <p:blipFill>
          <a:blip r:embed="rId3">
            <a:alphaModFix/>
          </a:blip>
          <a:stretch>
            <a:fillRect/>
          </a:stretch>
        </p:blipFill>
        <p:spPr>
          <a:xfrm>
            <a:off x="725851" y="1866900"/>
            <a:ext cx="7854814" cy="301534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2"/>
          <p:cNvSpPr txBox="1">
            <a:spLocks noGrp="1"/>
          </p:cNvSpPr>
          <p:nvPr>
            <p:ph type="title"/>
          </p:nvPr>
        </p:nvSpPr>
        <p:spPr>
          <a:xfrm>
            <a:off x="727650" y="602070"/>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GitHub</a:t>
            </a:r>
            <a:endParaRPr sz="3200" dirty="0"/>
          </a:p>
        </p:txBody>
      </p:sp>
      <p:sp>
        <p:nvSpPr>
          <p:cNvPr id="264" name="Google Shape;264;p42"/>
          <p:cNvSpPr txBox="1">
            <a:spLocks noGrp="1"/>
          </p:cNvSpPr>
          <p:nvPr>
            <p:ph type="body" idx="1"/>
          </p:nvPr>
        </p:nvSpPr>
        <p:spPr>
          <a:xfrm>
            <a:off x="727650" y="1110375"/>
            <a:ext cx="7688700" cy="571468"/>
          </a:xfrm>
          <a:prstGeom prst="rect">
            <a:avLst/>
          </a:prstGeom>
        </p:spPr>
        <p:txBody>
          <a:bodyPr spcFirstLastPara="1" wrap="square" lIns="91425" tIns="91425" rIns="91425" bIns="91425" anchor="t" anchorCtr="0">
            <a:normAutofit fontScale="85000" lnSpcReduction="20000"/>
          </a:bodyPr>
          <a:lstStyle/>
          <a:p>
            <a:pPr marL="0" lvl="0" indent="0" algn="just" rtl="0">
              <a:spcBef>
                <a:spcPts val="1000"/>
              </a:spcBef>
              <a:spcAft>
                <a:spcPts val="0"/>
              </a:spcAft>
              <a:buNone/>
            </a:pPr>
            <a:r>
              <a:rPr lang="en" sz="2000" b="1" dirty="0">
                <a:solidFill>
                  <a:schemeClr val="dk2"/>
                </a:solidFill>
              </a:rPr>
              <a:t>Fixing mistakes and backtracking</a:t>
            </a:r>
            <a:endParaRPr sz="2000" b="1" dirty="0">
              <a:solidFill>
                <a:schemeClr val="dk2"/>
              </a:solidFill>
            </a:endParaRPr>
          </a:p>
          <a:p>
            <a:pPr marL="0" lvl="0" indent="0" algn="just" rtl="0">
              <a:spcBef>
                <a:spcPts val="1000"/>
              </a:spcBef>
              <a:spcAft>
                <a:spcPts val="1000"/>
              </a:spcAft>
              <a:buNone/>
            </a:pPr>
            <a:endParaRPr sz="1800" dirty="0">
              <a:solidFill>
                <a:schemeClr val="dk2"/>
              </a:solidFill>
            </a:endParaRPr>
          </a:p>
        </p:txBody>
      </p:sp>
      <p:pic>
        <p:nvPicPr>
          <p:cNvPr id="265" name="Google Shape;265;p42"/>
          <p:cNvPicPr preferRelativeResize="0"/>
          <p:nvPr/>
        </p:nvPicPr>
        <p:blipFill>
          <a:blip r:embed="rId3">
            <a:alphaModFix/>
          </a:blip>
          <a:stretch>
            <a:fillRect/>
          </a:stretch>
        </p:blipFill>
        <p:spPr>
          <a:xfrm>
            <a:off x="727650" y="1591295"/>
            <a:ext cx="8059299" cy="33813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3"/>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GitHub</a:t>
            </a:r>
            <a:endParaRPr sz="3200" dirty="0"/>
          </a:p>
        </p:txBody>
      </p:sp>
      <p:sp>
        <p:nvSpPr>
          <p:cNvPr id="271" name="Google Shape;271;p43"/>
          <p:cNvSpPr txBox="1">
            <a:spLocks noGrp="1"/>
          </p:cNvSpPr>
          <p:nvPr>
            <p:ph type="body" idx="1"/>
          </p:nvPr>
        </p:nvSpPr>
        <p:spPr>
          <a:xfrm>
            <a:off x="729450" y="1326050"/>
            <a:ext cx="7688700" cy="34659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chemeClr val="dk2"/>
              </a:buClr>
              <a:buSzPts val="1800"/>
              <a:buChar char="●"/>
            </a:pPr>
            <a:r>
              <a:rPr lang="en" sz="1800">
                <a:solidFill>
                  <a:schemeClr val="dk2"/>
                </a:solidFill>
              </a:rPr>
              <a:t>One more thing is the .gitignore file. </a:t>
            </a:r>
            <a:endParaRPr sz="1800">
              <a:solidFill>
                <a:schemeClr val="dk2"/>
              </a:solidFill>
            </a:endParaRPr>
          </a:p>
          <a:p>
            <a:pPr marL="457200" lvl="0" indent="-342900" algn="just" rtl="0">
              <a:spcBef>
                <a:spcPts val="1000"/>
              </a:spcBef>
              <a:spcAft>
                <a:spcPts val="0"/>
              </a:spcAft>
              <a:buClr>
                <a:schemeClr val="dk2"/>
              </a:buClr>
              <a:buSzPts val="1800"/>
              <a:buChar char="●"/>
            </a:pPr>
            <a:r>
              <a:rPr lang="en" sz="1800">
                <a:solidFill>
                  <a:schemeClr val="dk2"/>
                </a:solidFill>
              </a:rPr>
              <a:t>.gitignore tells git which files (or patterns) it should ignore. </a:t>
            </a:r>
            <a:endParaRPr sz="1800">
              <a:solidFill>
                <a:schemeClr val="dk2"/>
              </a:solidFill>
            </a:endParaRPr>
          </a:p>
          <a:p>
            <a:pPr marL="457200" lvl="0" indent="-342900" algn="just" rtl="0">
              <a:spcBef>
                <a:spcPts val="1000"/>
              </a:spcBef>
              <a:spcAft>
                <a:spcPts val="0"/>
              </a:spcAft>
              <a:buClr>
                <a:schemeClr val="dk2"/>
              </a:buClr>
              <a:buSzPts val="1800"/>
              <a:buChar char="●"/>
            </a:pPr>
            <a:r>
              <a:rPr lang="en" sz="1800">
                <a:solidFill>
                  <a:schemeClr val="dk2"/>
                </a:solidFill>
              </a:rPr>
              <a:t>It's usually used to avoid committing transient files from your working directory that aren't useful to other collaborators, such as compilation products, temporary files IDEs create, etc.</a:t>
            </a:r>
            <a:endParaRPr sz="1800">
              <a:solidFill>
                <a:schemeClr val="dk2"/>
              </a:solidFill>
            </a:endParaRPr>
          </a:p>
          <a:p>
            <a:pPr marL="457200" lvl="0" indent="-342900" algn="just" rtl="0">
              <a:spcBef>
                <a:spcPts val="1000"/>
              </a:spcBef>
              <a:spcAft>
                <a:spcPts val="1000"/>
              </a:spcAft>
              <a:buClr>
                <a:schemeClr val="dk2"/>
              </a:buClr>
              <a:buSzPts val="1800"/>
              <a:buChar char="●"/>
            </a:pPr>
            <a:r>
              <a:rPr lang="en" sz="1800">
                <a:solidFill>
                  <a:schemeClr val="dk2"/>
                </a:solidFill>
              </a:rPr>
              <a:t>A sample gitignore file may look like this - </a:t>
            </a:r>
            <a:endParaRPr sz="1800">
              <a:solidFill>
                <a:schemeClr val="dk2"/>
              </a:solidFill>
            </a:endParaRPr>
          </a:p>
        </p:txBody>
      </p:sp>
      <p:pic>
        <p:nvPicPr>
          <p:cNvPr id="272" name="Google Shape;272;p43"/>
          <p:cNvPicPr preferRelativeResize="0"/>
          <p:nvPr/>
        </p:nvPicPr>
        <p:blipFill>
          <a:blip r:embed="rId3">
            <a:alphaModFix/>
          </a:blip>
          <a:stretch>
            <a:fillRect/>
          </a:stretch>
        </p:blipFill>
        <p:spPr>
          <a:xfrm>
            <a:off x="1323532" y="3822350"/>
            <a:ext cx="1770600" cy="11852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GitHub</a:t>
            </a:r>
            <a:endParaRPr sz="3200" dirty="0"/>
          </a:p>
        </p:txBody>
      </p:sp>
      <p:sp>
        <p:nvSpPr>
          <p:cNvPr id="278" name="Google Shape;278;p44"/>
          <p:cNvSpPr txBox="1">
            <a:spLocks noGrp="1"/>
          </p:cNvSpPr>
          <p:nvPr>
            <p:ph type="body" idx="1"/>
          </p:nvPr>
        </p:nvSpPr>
        <p:spPr>
          <a:xfrm>
            <a:off x="729450" y="1326050"/>
            <a:ext cx="5679900" cy="3465900"/>
          </a:xfrm>
          <a:prstGeom prst="rect">
            <a:avLst/>
          </a:prstGeom>
        </p:spPr>
        <p:txBody>
          <a:bodyPr spcFirstLastPara="1" wrap="square" lIns="91425" tIns="91425" rIns="91425" bIns="91425" anchor="t" anchorCtr="0">
            <a:normAutofit/>
          </a:bodyPr>
          <a:lstStyle/>
          <a:p>
            <a:pPr marL="0" lvl="0" indent="0" algn="just" rtl="0">
              <a:spcBef>
                <a:spcPts val="1000"/>
              </a:spcBef>
              <a:spcAft>
                <a:spcPts val="0"/>
              </a:spcAft>
              <a:buNone/>
            </a:pPr>
            <a:r>
              <a:rPr lang="en" sz="1800" dirty="0">
                <a:solidFill>
                  <a:schemeClr val="dk2"/>
                </a:solidFill>
              </a:rPr>
              <a:t>Ignore all files that - </a:t>
            </a:r>
            <a:endParaRPr sz="1800" dirty="0">
              <a:solidFill>
                <a:schemeClr val="dk2"/>
              </a:solidFill>
            </a:endParaRPr>
          </a:p>
          <a:p>
            <a:pPr marL="457200" lvl="0" indent="-342900" algn="just" rtl="0">
              <a:spcBef>
                <a:spcPts val="1000"/>
              </a:spcBef>
              <a:spcAft>
                <a:spcPts val="0"/>
              </a:spcAft>
              <a:buClr>
                <a:schemeClr val="dk2"/>
              </a:buClr>
              <a:buSzPts val="1800"/>
              <a:buAutoNum type="arabicPeriod"/>
            </a:pPr>
            <a:r>
              <a:rPr lang="en" sz="1800" dirty="0">
                <a:solidFill>
                  <a:schemeClr val="dk2"/>
                </a:solidFill>
              </a:rPr>
              <a:t>Have any name with extension </a:t>
            </a:r>
            <a:r>
              <a:rPr lang="en" sz="1800" i="1" dirty="0">
                <a:solidFill>
                  <a:schemeClr val="dk2"/>
                </a:solidFill>
              </a:rPr>
              <a:t>.cmake</a:t>
            </a:r>
            <a:endParaRPr sz="1800" i="1" dirty="0">
              <a:solidFill>
                <a:schemeClr val="dk2"/>
              </a:solidFill>
            </a:endParaRPr>
          </a:p>
          <a:p>
            <a:pPr marL="457200" lvl="0" indent="-342900" algn="just" rtl="0">
              <a:spcBef>
                <a:spcPts val="0"/>
              </a:spcBef>
              <a:spcAft>
                <a:spcPts val="0"/>
              </a:spcAft>
              <a:buClr>
                <a:schemeClr val="dk2"/>
              </a:buClr>
              <a:buSzPts val="1800"/>
              <a:buAutoNum type="arabicPeriod"/>
            </a:pPr>
            <a:r>
              <a:rPr lang="en" sz="1800" dirty="0">
                <a:solidFill>
                  <a:schemeClr val="dk2"/>
                </a:solidFill>
              </a:rPr>
              <a:t>Have any name with extension </a:t>
            </a:r>
            <a:r>
              <a:rPr lang="en" sz="1800" i="1" dirty="0">
                <a:solidFill>
                  <a:schemeClr val="dk2"/>
                </a:solidFill>
              </a:rPr>
              <a:t>.DS_Store</a:t>
            </a:r>
            <a:endParaRPr sz="1800" i="1" dirty="0">
              <a:solidFill>
                <a:schemeClr val="dk2"/>
              </a:solidFill>
            </a:endParaRPr>
          </a:p>
          <a:p>
            <a:pPr marL="457200" lvl="0" indent="-342900" algn="just" rtl="0">
              <a:spcBef>
                <a:spcPts val="0"/>
              </a:spcBef>
              <a:spcAft>
                <a:spcPts val="0"/>
              </a:spcAft>
              <a:buClr>
                <a:schemeClr val="dk2"/>
              </a:buClr>
              <a:buSzPts val="1800"/>
              <a:buAutoNum type="arabicPeriod"/>
            </a:pPr>
            <a:r>
              <a:rPr lang="en" sz="1800" dirty="0">
                <a:solidFill>
                  <a:schemeClr val="dk2"/>
                </a:solidFill>
              </a:rPr>
              <a:t>Is exactly name </a:t>
            </a:r>
            <a:r>
              <a:rPr lang="en" sz="1800" i="1" dirty="0">
                <a:solidFill>
                  <a:schemeClr val="dk2"/>
                </a:solidFill>
              </a:rPr>
              <a:t>.user</a:t>
            </a:r>
            <a:endParaRPr sz="1800" i="1" dirty="0">
              <a:solidFill>
                <a:schemeClr val="dk2"/>
              </a:solidFill>
            </a:endParaRPr>
          </a:p>
          <a:p>
            <a:pPr marL="457200" lvl="0" indent="-342900" algn="just" rtl="0">
              <a:spcBef>
                <a:spcPts val="0"/>
              </a:spcBef>
              <a:spcAft>
                <a:spcPts val="0"/>
              </a:spcAft>
              <a:buClr>
                <a:schemeClr val="dk2"/>
              </a:buClr>
              <a:buSzPts val="1800"/>
              <a:buAutoNum type="arabicPeriod"/>
            </a:pPr>
            <a:r>
              <a:rPr lang="en" sz="1800" dirty="0">
                <a:solidFill>
                  <a:schemeClr val="dk2"/>
                </a:solidFill>
              </a:rPr>
              <a:t>Is exactly named </a:t>
            </a:r>
            <a:r>
              <a:rPr lang="en" sz="1800" i="1" dirty="0">
                <a:solidFill>
                  <a:schemeClr val="dk2"/>
                </a:solidFill>
              </a:rPr>
              <a:t>build</a:t>
            </a:r>
            <a:endParaRPr sz="1800" i="1" dirty="0">
              <a:solidFill>
                <a:schemeClr val="dk2"/>
              </a:solidFill>
            </a:endParaRPr>
          </a:p>
          <a:p>
            <a:pPr marL="0" lvl="0" indent="0" algn="just" rtl="0">
              <a:spcBef>
                <a:spcPts val="1000"/>
              </a:spcBef>
              <a:spcAft>
                <a:spcPts val="0"/>
              </a:spcAft>
              <a:buNone/>
            </a:pPr>
            <a:r>
              <a:rPr lang="en" sz="1800" dirty="0">
                <a:solidFill>
                  <a:schemeClr val="dk2"/>
                </a:solidFill>
              </a:rPr>
              <a:t>To exclude directories, we write -</a:t>
            </a:r>
            <a:endParaRPr sz="1800" dirty="0">
              <a:solidFill>
                <a:schemeClr val="dk2"/>
              </a:solidFill>
            </a:endParaRPr>
          </a:p>
          <a:p>
            <a:pPr marL="0" lvl="0" indent="457200" algn="just" rtl="0">
              <a:spcBef>
                <a:spcPts val="1000"/>
              </a:spcBef>
              <a:spcAft>
                <a:spcPts val="0"/>
              </a:spcAft>
              <a:buNone/>
            </a:pPr>
            <a:r>
              <a:rPr lang="en" sz="1800" dirty="0">
                <a:solidFill>
                  <a:schemeClr val="dk2"/>
                </a:solidFill>
              </a:rPr>
              <a:t>/folderName/</a:t>
            </a:r>
            <a:endParaRPr sz="1800" dirty="0">
              <a:solidFill>
                <a:schemeClr val="dk2"/>
              </a:solidFill>
            </a:endParaRPr>
          </a:p>
          <a:p>
            <a:pPr marL="0" lvl="0" indent="0" algn="just" rtl="0">
              <a:spcBef>
                <a:spcPts val="1000"/>
              </a:spcBef>
              <a:spcAft>
                <a:spcPts val="1000"/>
              </a:spcAft>
              <a:buNone/>
            </a:pPr>
            <a:endParaRPr sz="1800" dirty="0">
              <a:solidFill>
                <a:schemeClr val="dk2"/>
              </a:solidFill>
            </a:endParaRPr>
          </a:p>
        </p:txBody>
      </p:sp>
      <p:pic>
        <p:nvPicPr>
          <p:cNvPr id="279" name="Google Shape;279;p44"/>
          <p:cNvPicPr preferRelativeResize="0"/>
          <p:nvPr/>
        </p:nvPicPr>
        <p:blipFill>
          <a:blip r:embed="rId3">
            <a:alphaModFix/>
          </a:blip>
          <a:stretch>
            <a:fillRect/>
          </a:stretch>
        </p:blipFill>
        <p:spPr>
          <a:xfrm>
            <a:off x="6838732" y="2407007"/>
            <a:ext cx="1770600" cy="11852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5"/>
          <p:cNvSpPr txBox="1">
            <a:spLocks noGrp="1"/>
          </p:cNvSpPr>
          <p:nvPr>
            <p:ph type="ctrTitle"/>
          </p:nvPr>
        </p:nvSpPr>
        <p:spPr>
          <a:xfrm>
            <a:off x="597322" y="1375390"/>
            <a:ext cx="7688100" cy="1053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000" dirty="0"/>
              <a:t>Classwork</a:t>
            </a:r>
            <a:endParaRPr sz="5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Classwork</a:t>
            </a:r>
            <a:endParaRPr sz="3200" dirty="0"/>
          </a:p>
        </p:txBody>
      </p:sp>
      <p:sp>
        <p:nvSpPr>
          <p:cNvPr id="290" name="Google Shape;290;p46"/>
          <p:cNvSpPr txBox="1">
            <a:spLocks noGrp="1"/>
          </p:cNvSpPr>
          <p:nvPr>
            <p:ph type="body" idx="1"/>
          </p:nvPr>
        </p:nvSpPr>
        <p:spPr>
          <a:xfrm>
            <a:off x="729450" y="1326050"/>
            <a:ext cx="7688700" cy="3506100"/>
          </a:xfrm>
          <a:prstGeom prst="rect">
            <a:avLst/>
          </a:prstGeom>
        </p:spPr>
        <p:txBody>
          <a:bodyPr spcFirstLastPara="1" wrap="square" lIns="91425" tIns="91425" rIns="91425" bIns="91425" anchor="t" anchorCtr="0">
            <a:normAutofit/>
          </a:bodyPr>
          <a:lstStyle/>
          <a:p>
            <a:pPr marL="0" lvl="0" indent="0" algn="just" rtl="0">
              <a:spcBef>
                <a:spcPts val="1000"/>
              </a:spcBef>
              <a:spcAft>
                <a:spcPts val="0"/>
              </a:spcAft>
              <a:buNone/>
            </a:pPr>
            <a:r>
              <a:rPr lang="en" sz="1800" dirty="0">
                <a:solidFill>
                  <a:schemeClr val="dk2"/>
                </a:solidFill>
              </a:rPr>
              <a:t>Add all you Assignments/projects to github. Make sure to add meaningful readme files to them. </a:t>
            </a:r>
            <a:endParaRPr sz="1800" dirty="0">
              <a:solidFill>
                <a:schemeClr val="dk2"/>
              </a:solidFill>
            </a:endParaRPr>
          </a:p>
          <a:p>
            <a:pPr marL="0" lvl="0" indent="0" algn="just" rtl="0">
              <a:spcBef>
                <a:spcPts val="1000"/>
              </a:spcBef>
              <a:spcAft>
                <a:spcPts val="0"/>
              </a:spcAft>
              <a:buNone/>
            </a:pPr>
            <a:r>
              <a:rPr lang="en" sz="1800" dirty="0">
                <a:solidFill>
                  <a:schemeClr val="dk2"/>
                </a:solidFill>
              </a:rPr>
              <a:t>Do that by adding readme.md files to your projects. </a:t>
            </a:r>
            <a:endParaRPr sz="1800" dirty="0">
              <a:solidFill>
                <a:schemeClr val="dk2"/>
              </a:solidFill>
            </a:endParaRPr>
          </a:p>
          <a:p>
            <a:pPr marL="0" lvl="0" indent="0" algn="just" rtl="0">
              <a:spcBef>
                <a:spcPts val="1000"/>
              </a:spcBef>
              <a:spcAft>
                <a:spcPts val="0"/>
              </a:spcAft>
              <a:buNone/>
            </a:pPr>
            <a:r>
              <a:rPr lang="en" sz="1800" dirty="0">
                <a:solidFill>
                  <a:schemeClr val="dk2"/>
                </a:solidFill>
              </a:rPr>
              <a:t>In addition, give meaningful names to your repositories too. </a:t>
            </a:r>
            <a:endParaRPr sz="1800" dirty="0">
              <a:solidFill>
                <a:schemeClr val="dk2"/>
              </a:solidFill>
            </a:endParaRPr>
          </a:p>
          <a:p>
            <a:pPr marL="0" lvl="0" indent="0" algn="just" rtl="0">
              <a:spcBef>
                <a:spcPts val="1000"/>
              </a:spcBef>
              <a:spcAft>
                <a:spcPts val="0"/>
              </a:spcAft>
              <a:buNone/>
            </a:pPr>
            <a:endParaRPr sz="1800" dirty="0">
              <a:solidFill>
                <a:schemeClr val="dk2"/>
              </a:solidFill>
            </a:endParaRPr>
          </a:p>
          <a:p>
            <a:pPr marL="0" lvl="0" indent="0" algn="just" rtl="0">
              <a:spcBef>
                <a:spcPts val="1000"/>
              </a:spcBef>
              <a:spcAft>
                <a:spcPts val="1000"/>
              </a:spcAft>
              <a:buNone/>
            </a:pPr>
            <a:endParaRPr sz="1800" dirty="0">
              <a:solidFill>
                <a:schemeClr val="dk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7"/>
          <p:cNvSpPr txBox="1">
            <a:spLocks noGrp="1"/>
          </p:cNvSpPr>
          <p:nvPr>
            <p:ph type="ctrTitle"/>
          </p:nvPr>
        </p:nvSpPr>
        <p:spPr>
          <a:xfrm>
            <a:off x="727950" y="1340555"/>
            <a:ext cx="7688100" cy="217770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6600" dirty="0"/>
              <a:t>Thank you!</a:t>
            </a:r>
            <a:endParaRPr sz="6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C420A-37CC-E646-4DBF-33A935E3CB19}"/>
              </a:ext>
            </a:extLst>
          </p:cNvPr>
          <p:cNvSpPr>
            <a:spLocks noGrp="1"/>
          </p:cNvSpPr>
          <p:nvPr>
            <p:ph type="title"/>
          </p:nvPr>
        </p:nvSpPr>
        <p:spPr>
          <a:xfrm>
            <a:off x="727650" y="452846"/>
            <a:ext cx="7688700" cy="844731"/>
          </a:xfrm>
        </p:spPr>
        <p:txBody>
          <a:bodyPr>
            <a:normAutofit/>
          </a:bodyPr>
          <a:lstStyle/>
          <a:p>
            <a:r>
              <a:rPr lang="en" sz="3200" dirty="0"/>
              <a:t>Git and GitHub</a:t>
            </a:r>
            <a:endParaRPr lang="en-US" sz="2800" dirty="0"/>
          </a:p>
        </p:txBody>
      </p:sp>
      <p:sp>
        <p:nvSpPr>
          <p:cNvPr id="3" name="Text Placeholder 2">
            <a:extLst>
              <a:ext uri="{FF2B5EF4-FFF2-40B4-BE49-F238E27FC236}">
                <a16:creationId xmlns:a16="http://schemas.microsoft.com/office/drawing/2014/main" id="{1C32C112-816B-A62F-0BBC-76237594331A}"/>
              </a:ext>
            </a:extLst>
          </p:cNvPr>
          <p:cNvSpPr>
            <a:spLocks noGrp="1"/>
          </p:cNvSpPr>
          <p:nvPr>
            <p:ph type="body" idx="1"/>
          </p:nvPr>
        </p:nvSpPr>
        <p:spPr>
          <a:xfrm>
            <a:off x="727650" y="1491745"/>
            <a:ext cx="7688700" cy="3498266"/>
          </a:xfrm>
        </p:spPr>
        <p:txBody>
          <a:bodyPr>
            <a:normAutofit/>
          </a:bodyPr>
          <a:lstStyle/>
          <a:p>
            <a:pPr algn="just"/>
            <a:r>
              <a:rPr lang="en-US" sz="1800" dirty="0">
                <a:solidFill>
                  <a:schemeClr val="dk2"/>
                </a:solidFill>
              </a:rPr>
              <a:t>Version control systems are </a:t>
            </a:r>
            <a:r>
              <a:rPr lang="en-US" sz="1800" b="1" dirty="0">
                <a:solidFill>
                  <a:schemeClr val="dk2"/>
                </a:solidFill>
              </a:rPr>
              <a:t>software tools</a:t>
            </a:r>
            <a:r>
              <a:rPr lang="en-US" sz="1800" dirty="0">
                <a:solidFill>
                  <a:schemeClr val="dk2"/>
                </a:solidFill>
              </a:rPr>
              <a:t> that help software teams manage changes to </a:t>
            </a:r>
            <a:r>
              <a:rPr lang="en-US" sz="1800" b="1" u="sng" dirty="0">
                <a:solidFill>
                  <a:schemeClr val="dk2"/>
                </a:solidFill>
              </a:rPr>
              <a:t>source code </a:t>
            </a:r>
            <a:r>
              <a:rPr lang="en-US" sz="1800" u="sng" dirty="0">
                <a:solidFill>
                  <a:schemeClr val="dk2"/>
                </a:solidFill>
              </a:rPr>
              <a:t>over time</a:t>
            </a:r>
            <a:r>
              <a:rPr lang="en-US" sz="1800" dirty="0">
                <a:solidFill>
                  <a:schemeClr val="dk2"/>
                </a:solidFill>
              </a:rPr>
              <a:t>.</a:t>
            </a:r>
          </a:p>
          <a:p>
            <a:pPr algn="just"/>
            <a:endParaRPr lang="en-US" sz="1800" dirty="0">
              <a:solidFill>
                <a:schemeClr val="dk2"/>
              </a:solidFill>
            </a:endParaRPr>
          </a:p>
          <a:p>
            <a:pPr algn="just"/>
            <a:r>
              <a:rPr lang="en-US" sz="1800" dirty="0">
                <a:solidFill>
                  <a:schemeClr val="dk2"/>
                </a:solidFill>
              </a:rPr>
              <a:t>As development environments have accelerated, version control systems help software teams work </a:t>
            </a:r>
            <a:r>
              <a:rPr lang="en-US" sz="1800" b="1" dirty="0">
                <a:solidFill>
                  <a:schemeClr val="dk2"/>
                </a:solidFill>
              </a:rPr>
              <a:t>faster and smarter</a:t>
            </a:r>
            <a:r>
              <a:rPr lang="en-US" sz="1800" dirty="0">
                <a:solidFill>
                  <a:schemeClr val="dk2"/>
                </a:solidFill>
              </a:rPr>
              <a:t>. </a:t>
            </a:r>
          </a:p>
          <a:p>
            <a:pPr algn="just"/>
            <a:endParaRPr lang="en-US" sz="1800" dirty="0">
              <a:solidFill>
                <a:schemeClr val="dk2"/>
              </a:solidFill>
            </a:endParaRPr>
          </a:p>
          <a:p>
            <a:pPr algn="just"/>
            <a:r>
              <a:rPr lang="en-US" sz="1800" dirty="0">
                <a:solidFill>
                  <a:schemeClr val="dk2"/>
                </a:solidFill>
              </a:rPr>
              <a:t>Version control software keeps track of every modification to the code in a special kind of database. If a mistake is made, developers can turn back the clock and compare earlier versions of the code to help fix the mistake while minimizing disruption to all team members.</a:t>
            </a:r>
          </a:p>
          <a:p>
            <a:pPr algn="just"/>
            <a:endParaRPr lang="en-US" dirty="0"/>
          </a:p>
        </p:txBody>
      </p:sp>
    </p:spTree>
    <p:extLst>
      <p:ext uri="{BB962C8B-B14F-4D97-AF65-F5344CB8AC3E}">
        <p14:creationId xmlns:p14="http://schemas.microsoft.com/office/powerpoint/2010/main" val="2887709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dirty="0"/>
              <a:t>Git and GitHub</a:t>
            </a:r>
            <a:endParaRPr sz="3200" dirty="0"/>
          </a:p>
        </p:txBody>
      </p:sp>
      <p:sp>
        <p:nvSpPr>
          <p:cNvPr id="99" name="Google Shape;99;p15"/>
          <p:cNvSpPr txBox="1">
            <a:spLocks noGrp="1"/>
          </p:cNvSpPr>
          <p:nvPr>
            <p:ph type="body" idx="1"/>
          </p:nvPr>
        </p:nvSpPr>
        <p:spPr>
          <a:xfrm>
            <a:off x="729450" y="1326050"/>
            <a:ext cx="7688700" cy="3698796"/>
          </a:xfrm>
          <a:prstGeom prst="rect">
            <a:avLst/>
          </a:prstGeom>
        </p:spPr>
        <p:txBody>
          <a:bodyPr spcFirstLastPara="1" wrap="square" lIns="91425" tIns="91425" rIns="91425" bIns="91425" anchor="t" anchorCtr="0">
            <a:normAutofit fontScale="92500" lnSpcReduction="10000"/>
          </a:bodyPr>
          <a:lstStyle/>
          <a:p>
            <a:pPr marL="285750" indent="-285750" algn="just"/>
            <a:r>
              <a:rPr lang="en" sz="1800" dirty="0">
                <a:solidFill>
                  <a:schemeClr val="dk2"/>
                </a:solidFill>
              </a:rPr>
              <a:t>Using a VCS means that if something goes wrong, like you lose files, for example, you can generally recover easily. </a:t>
            </a:r>
          </a:p>
          <a:p>
            <a:pPr marL="285750" indent="-285750" algn="just"/>
            <a:endParaRPr lang="en" sz="1800" dirty="0">
              <a:solidFill>
                <a:schemeClr val="dk2"/>
              </a:solidFill>
            </a:endParaRPr>
          </a:p>
          <a:p>
            <a:pPr marL="285750" indent="-285750" algn="just"/>
            <a:r>
              <a:rPr lang="en-US" sz="1800" dirty="0">
                <a:solidFill>
                  <a:schemeClr val="dk2"/>
                </a:solidFill>
              </a:rPr>
              <a:t>Many people’s </a:t>
            </a:r>
            <a:r>
              <a:rPr lang="en-US" sz="1800" b="1" dirty="0">
                <a:solidFill>
                  <a:schemeClr val="dk2"/>
                </a:solidFill>
              </a:rPr>
              <a:t>version-control method </a:t>
            </a:r>
            <a:r>
              <a:rPr lang="en-US" sz="1800" dirty="0">
                <a:solidFill>
                  <a:schemeClr val="dk2"/>
                </a:solidFill>
              </a:rPr>
              <a:t>of choice is to copy files into another directory (perhaps a time-stamped directory, if they’re clever), it is also incredibly error prone.</a:t>
            </a:r>
          </a:p>
          <a:p>
            <a:pPr marL="285750" indent="-285750" algn="just"/>
            <a:endParaRPr lang="en-US" sz="1800" dirty="0">
              <a:solidFill>
                <a:schemeClr val="dk2"/>
              </a:solidFill>
            </a:endParaRPr>
          </a:p>
          <a:p>
            <a:pPr marL="285750" indent="-285750" algn="just"/>
            <a:r>
              <a:rPr lang="en-US" sz="1800" dirty="0">
                <a:solidFill>
                  <a:schemeClr val="dk2"/>
                </a:solidFill>
              </a:rPr>
              <a:t>Software teams that do not use any form of version control often run into problems like not knowing which changes that have been made are available to users or the creation of incompatible changes between two unrelated pieces of work that must then be painstakingly untangled and reworked.</a:t>
            </a:r>
          </a:p>
          <a:p>
            <a:pPr marL="285750" indent="-285750" algn="just"/>
            <a:endParaRPr lang="en-US" sz="1800" dirty="0">
              <a:solidFill>
                <a:schemeClr val="dk2"/>
              </a:solidFill>
            </a:endParaRPr>
          </a:p>
          <a:p>
            <a:pPr marL="285750" indent="-285750" algn="just"/>
            <a:endParaRPr lang="en-US" sz="1800" dirty="0">
              <a:solidFill>
                <a:schemeClr val="dk2"/>
              </a:solidFill>
            </a:endParaRPr>
          </a:p>
          <a:p>
            <a:pPr marL="146050" indent="0" algn="l">
              <a:buNone/>
            </a:pPr>
            <a:endParaRPr lang="en-US" sz="2400" b="1" i="0" dirty="0">
              <a:solidFill>
                <a:srgbClr val="4E443C"/>
              </a:solidFill>
              <a:effectLst/>
              <a:latin typeface="Roboto Slab" pitchFamily="2" charset="0"/>
            </a:endParaRPr>
          </a:p>
          <a:p>
            <a:pPr marL="0" lvl="0" indent="0" algn="just" rtl="0">
              <a:spcBef>
                <a:spcPts val="0"/>
              </a:spcBef>
              <a:spcAft>
                <a:spcPts val="0"/>
              </a:spcAft>
              <a:buNone/>
            </a:pPr>
            <a:endParaRPr sz="1800" dirty="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03F1-E8C9-97CA-F99A-850BED99FB8A}"/>
              </a:ext>
            </a:extLst>
          </p:cNvPr>
          <p:cNvSpPr>
            <a:spLocks noGrp="1"/>
          </p:cNvSpPr>
          <p:nvPr>
            <p:ph type="title"/>
          </p:nvPr>
        </p:nvSpPr>
        <p:spPr>
          <a:xfrm>
            <a:off x="727650" y="526169"/>
            <a:ext cx="7688700" cy="980413"/>
          </a:xfrm>
        </p:spPr>
        <p:txBody>
          <a:bodyPr>
            <a:normAutofit/>
          </a:bodyPr>
          <a:lstStyle/>
          <a:p>
            <a:r>
              <a:rPr lang="en-US" sz="3200" dirty="0"/>
              <a:t>Advantages of VCS: </a:t>
            </a:r>
          </a:p>
        </p:txBody>
      </p:sp>
      <p:sp>
        <p:nvSpPr>
          <p:cNvPr id="3" name="Text Placeholder 2">
            <a:extLst>
              <a:ext uri="{FF2B5EF4-FFF2-40B4-BE49-F238E27FC236}">
                <a16:creationId xmlns:a16="http://schemas.microsoft.com/office/drawing/2014/main" id="{1C0DE14B-59A1-3B16-B2FB-6509AAF6F2EA}"/>
              </a:ext>
            </a:extLst>
          </p:cNvPr>
          <p:cNvSpPr>
            <a:spLocks noGrp="1"/>
          </p:cNvSpPr>
          <p:nvPr>
            <p:ph type="body" idx="1"/>
          </p:nvPr>
        </p:nvSpPr>
        <p:spPr>
          <a:xfrm>
            <a:off x="827314" y="1441199"/>
            <a:ext cx="7589036" cy="2599577"/>
          </a:xfrm>
        </p:spPr>
        <p:txBody>
          <a:bodyPr>
            <a:normAutofit/>
          </a:bodyPr>
          <a:lstStyle/>
          <a:p>
            <a:pPr>
              <a:lnSpc>
                <a:spcPct val="150000"/>
              </a:lnSpc>
              <a:buFont typeface="Wingdings" panose="05000000000000000000" pitchFamily="2" charset="2"/>
              <a:buChar char="Ø"/>
            </a:pPr>
            <a:r>
              <a:rPr lang="en-US" sz="1600" b="1" dirty="0">
                <a:solidFill>
                  <a:schemeClr val="dk2"/>
                </a:solidFill>
              </a:rPr>
              <a:t>Enforce discipline;</a:t>
            </a:r>
          </a:p>
          <a:p>
            <a:pPr>
              <a:lnSpc>
                <a:spcPct val="150000"/>
              </a:lnSpc>
              <a:buFont typeface="Wingdings" panose="05000000000000000000" pitchFamily="2" charset="2"/>
              <a:buChar char="Ø"/>
            </a:pPr>
            <a:r>
              <a:rPr lang="en-US" sz="1600" b="1" dirty="0">
                <a:solidFill>
                  <a:schemeClr val="dk2"/>
                </a:solidFill>
              </a:rPr>
              <a:t>Archive version; </a:t>
            </a:r>
          </a:p>
          <a:p>
            <a:pPr>
              <a:lnSpc>
                <a:spcPct val="150000"/>
              </a:lnSpc>
              <a:buFont typeface="Wingdings" panose="05000000000000000000" pitchFamily="2" charset="2"/>
              <a:buChar char="Ø"/>
            </a:pPr>
            <a:r>
              <a:rPr lang="en-US" sz="1600" b="1" dirty="0">
                <a:solidFill>
                  <a:schemeClr val="dk2"/>
                </a:solidFill>
              </a:rPr>
              <a:t>Recover from accidental deletions or edits;</a:t>
            </a:r>
          </a:p>
          <a:p>
            <a:pPr>
              <a:lnSpc>
                <a:spcPct val="150000"/>
              </a:lnSpc>
              <a:buFont typeface="Wingdings" panose="05000000000000000000" pitchFamily="2" charset="2"/>
              <a:buChar char="Ø"/>
            </a:pPr>
            <a:r>
              <a:rPr lang="en-US" sz="1600" b="1" dirty="0">
                <a:solidFill>
                  <a:schemeClr val="dk2"/>
                </a:solidFill>
              </a:rPr>
              <a:t>Enable collaboration;</a:t>
            </a:r>
          </a:p>
          <a:p>
            <a:pPr>
              <a:lnSpc>
                <a:spcPct val="150000"/>
              </a:lnSpc>
              <a:buFont typeface="Wingdings" panose="05000000000000000000" pitchFamily="2" charset="2"/>
              <a:buChar char="Ø"/>
            </a:pPr>
            <a:r>
              <a:rPr lang="en-US" sz="1600" b="1" dirty="0">
                <a:solidFill>
                  <a:schemeClr val="dk2"/>
                </a:solidFill>
              </a:rPr>
              <a:t>Maintain historical information;</a:t>
            </a:r>
          </a:p>
          <a:p>
            <a:pPr>
              <a:lnSpc>
                <a:spcPct val="150000"/>
              </a:lnSpc>
              <a:buFont typeface="Wingdings" panose="05000000000000000000" pitchFamily="2" charset="2"/>
              <a:buChar char="Ø"/>
            </a:pPr>
            <a:r>
              <a:rPr lang="en-US" sz="1600" b="1" dirty="0">
                <a:solidFill>
                  <a:schemeClr val="dk2"/>
                </a:solidFill>
              </a:rPr>
              <a:t>Conserve disk space.</a:t>
            </a:r>
          </a:p>
        </p:txBody>
      </p:sp>
    </p:spTree>
    <p:extLst>
      <p:ext uri="{BB962C8B-B14F-4D97-AF65-F5344CB8AC3E}">
        <p14:creationId xmlns:p14="http://schemas.microsoft.com/office/powerpoint/2010/main" val="1874416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850301-2CED-9F95-BCF3-68FD4E943BE5}"/>
              </a:ext>
            </a:extLst>
          </p:cNvPr>
          <p:cNvSpPr>
            <a:spLocks noGrp="1"/>
          </p:cNvSpPr>
          <p:nvPr>
            <p:ph type="body" idx="1"/>
          </p:nvPr>
        </p:nvSpPr>
        <p:spPr>
          <a:xfrm>
            <a:off x="729450" y="1547653"/>
            <a:ext cx="7688700" cy="2261100"/>
          </a:xfrm>
        </p:spPr>
        <p:txBody>
          <a:bodyPr>
            <a:normAutofit/>
          </a:bodyPr>
          <a:lstStyle/>
          <a:p>
            <a:endParaRPr lang="en-US" sz="1800" dirty="0">
              <a:solidFill>
                <a:srgbClr val="091E42"/>
              </a:solidFill>
              <a:latin typeface="Segoe UI" panose="020B0502040204020203" pitchFamily="34" charset="0"/>
            </a:endParaRPr>
          </a:p>
          <a:p>
            <a:pPr marL="285750" indent="-285750" algn="just"/>
            <a:r>
              <a:rPr lang="en-US" sz="2400" b="1" dirty="0">
                <a:solidFill>
                  <a:schemeClr val="dk2"/>
                </a:solidFill>
              </a:rPr>
              <a:t>VCS Types-</a:t>
            </a:r>
          </a:p>
          <a:p>
            <a:pPr marL="739775" indent="0" algn="just">
              <a:buFont typeface="Wingdings" panose="05000000000000000000" pitchFamily="2" charset="2"/>
              <a:buChar char="q"/>
            </a:pPr>
            <a:r>
              <a:rPr lang="en-US" sz="1800" b="1" dirty="0">
                <a:solidFill>
                  <a:schemeClr val="dk2"/>
                </a:solidFill>
              </a:rPr>
              <a:t>	  </a:t>
            </a:r>
            <a:r>
              <a:rPr lang="en-US" sz="1600" b="1" dirty="0">
                <a:solidFill>
                  <a:schemeClr val="dk2"/>
                </a:solidFill>
              </a:rPr>
              <a:t>Centralized Control System</a:t>
            </a:r>
            <a:r>
              <a:rPr lang="en-US" sz="1800" dirty="0">
                <a:solidFill>
                  <a:schemeClr val="dk2"/>
                </a:solidFill>
              </a:rPr>
              <a:t> and </a:t>
            </a:r>
          </a:p>
          <a:p>
            <a:pPr marL="739775" indent="0" algn="just">
              <a:buFont typeface="Wingdings" panose="05000000000000000000" pitchFamily="2" charset="2"/>
              <a:buChar char="q"/>
            </a:pPr>
            <a:r>
              <a:rPr lang="en-US" sz="1800" dirty="0">
                <a:solidFill>
                  <a:schemeClr val="dk2"/>
                </a:solidFill>
              </a:rPr>
              <a:t>	  </a:t>
            </a:r>
            <a:r>
              <a:rPr lang="en-US" sz="1600" b="1" dirty="0">
                <a:solidFill>
                  <a:schemeClr val="dk2"/>
                </a:solidFill>
              </a:rPr>
              <a:t>Distributed Control System</a:t>
            </a:r>
            <a:endParaRPr lang="en" sz="1800" b="1" dirty="0">
              <a:solidFill>
                <a:schemeClr val="dk2"/>
              </a:solidFill>
            </a:endParaRPr>
          </a:p>
          <a:p>
            <a:endParaRPr lang="en-US" dirty="0"/>
          </a:p>
        </p:txBody>
      </p:sp>
      <p:sp>
        <p:nvSpPr>
          <p:cNvPr id="4" name="Google Shape;98;p15">
            <a:extLst>
              <a:ext uri="{FF2B5EF4-FFF2-40B4-BE49-F238E27FC236}">
                <a16:creationId xmlns:a16="http://schemas.microsoft.com/office/drawing/2014/main" id="{A6D2552B-3280-89FC-E973-0D9C6C1726B7}"/>
              </a:ext>
            </a:extLst>
          </p:cNvPr>
          <p:cNvSpPr txBox="1">
            <a:spLocks/>
          </p:cNvSpPr>
          <p:nvPr/>
        </p:nvSpPr>
        <p:spPr>
          <a:xfrm>
            <a:off x="729450" y="562575"/>
            <a:ext cx="7688700" cy="54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buSzPts val="990"/>
            </a:pPr>
            <a:r>
              <a:rPr lang="en-US" sz="3200"/>
              <a:t>Git and GitHub</a:t>
            </a:r>
            <a:endParaRPr lang="en-US" sz="3200" dirty="0"/>
          </a:p>
        </p:txBody>
      </p:sp>
    </p:spTree>
    <p:extLst>
      <p:ext uri="{BB962C8B-B14F-4D97-AF65-F5344CB8AC3E}">
        <p14:creationId xmlns:p14="http://schemas.microsoft.com/office/powerpoint/2010/main" val="1013643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A03DE-005E-C4B3-7BAB-B78BCC9D8BE4}"/>
              </a:ext>
            </a:extLst>
          </p:cNvPr>
          <p:cNvSpPr>
            <a:spLocks noGrp="1"/>
          </p:cNvSpPr>
          <p:nvPr>
            <p:ph type="title"/>
          </p:nvPr>
        </p:nvSpPr>
        <p:spPr>
          <a:xfrm>
            <a:off x="794764" y="513806"/>
            <a:ext cx="7688700" cy="654244"/>
          </a:xfrm>
        </p:spPr>
        <p:txBody>
          <a:bodyPr>
            <a:normAutofit fontScale="90000"/>
          </a:bodyPr>
          <a:lstStyle/>
          <a:p>
            <a:r>
              <a:rPr lang="en-US" sz="3600" dirty="0"/>
              <a:t>Local Version Control Systems</a:t>
            </a:r>
            <a:br>
              <a:rPr lang="en-US" sz="2800" b="1" i="0" dirty="0">
                <a:solidFill>
                  <a:srgbClr val="4E443C"/>
                </a:solidFill>
                <a:effectLst/>
                <a:latin typeface="Roboto Slab" pitchFamily="2" charset="0"/>
              </a:rPr>
            </a:br>
            <a:endParaRPr lang="en-US" dirty="0"/>
          </a:p>
        </p:txBody>
      </p:sp>
      <p:sp>
        <p:nvSpPr>
          <p:cNvPr id="3" name="Text Placeholder 2">
            <a:extLst>
              <a:ext uri="{FF2B5EF4-FFF2-40B4-BE49-F238E27FC236}">
                <a16:creationId xmlns:a16="http://schemas.microsoft.com/office/drawing/2014/main" id="{C4848108-EB87-33E3-018A-E30ED5652017}"/>
              </a:ext>
            </a:extLst>
          </p:cNvPr>
          <p:cNvSpPr>
            <a:spLocks noGrp="1"/>
          </p:cNvSpPr>
          <p:nvPr>
            <p:ph type="body" idx="1"/>
          </p:nvPr>
        </p:nvSpPr>
        <p:spPr>
          <a:xfrm>
            <a:off x="794764" y="1690563"/>
            <a:ext cx="3777236" cy="3452937"/>
          </a:xfrm>
        </p:spPr>
        <p:txBody>
          <a:bodyPr>
            <a:normAutofit fontScale="85000" lnSpcReduction="20000"/>
          </a:bodyPr>
          <a:lstStyle/>
          <a:p>
            <a:pPr algn="just"/>
            <a:r>
              <a:rPr lang="en-US" sz="1800" dirty="0">
                <a:solidFill>
                  <a:schemeClr val="dk2"/>
                </a:solidFill>
              </a:rPr>
              <a:t>It is easy to forget which directory you’re in and accidentally write to the wrong file or copy over files you don’t mean to.</a:t>
            </a:r>
          </a:p>
          <a:p>
            <a:pPr algn="just"/>
            <a:endParaRPr lang="en-US" sz="1800" dirty="0">
              <a:solidFill>
                <a:schemeClr val="dk2"/>
              </a:solidFill>
            </a:endParaRPr>
          </a:p>
          <a:p>
            <a:pPr algn="just"/>
            <a:r>
              <a:rPr lang="en-US" sz="1800" dirty="0">
                <a:solidFill>
                  <a:schemeClr val="dk2"/>
                </a:solidFill>
              </a:rPr>
              <a:t>To deal with this issue, programmers long ago developed local VCSs that had a simple database that kept all the changes to files under revision control.</a:t>
            </a:r>
          </a:p>
          <a:p>
            <a:pPr algn="just"/>
            <a:endParaRPr lang="en-US" sz="1800" dirty="0">
              <a:solidFill>
                <a:schemeClr val="dk2"/>
              </a:solidFill>
            </a:endParaRPr>
          </a:p>
          <a:p>
            <a:pPr algn="just"/>
            <a:r>
              <a:rPr lang="en-US" sz="1800" dirty="0">
                <a:solidFill>
                  <a:schemeClr val="dk2"/>
                </a:solidFill>
                <a:hlinkClick r:id="rId2"/>
              </a:rPr>
              <a:t>RCS</a:t>
            </a:r>
            <a:r>
              <a:rPr lang="en-US" sz="1800" dirty="0">
                <a:solidFill>
                  <a:schemeClr val="dk2"/>
                </a:solidFill>
              </a:rPr>
              <a:t> (Revision Control System)-One</a:t>
            </a:r>
            <a:r>
              <a:rPr lang="en-US" sz="1400" dirty="0">
                <a:solidFill>
                  <a:schemeClr val="dk2"/>
                </a:solidFill>
              </a:rPr>
              <a:t> </a:t>
            </a:r>
            <a:r>
              <a:rPr lang="en-US" sz="1800" dirty="0">
                <a:solidFill>
                  <a:schemeClr val="dk2"/>
                </a:solidFill>
              </a:rPr>
              <a:t>of the most popular VCS tools , which is still distributed with many computers today.</a:t>
            </a:r>
          </a:p>
        </p:txBody>
      </p:sp>
      <p:pic>
        <p:nvPicPr>
          <p:cNvPr id="5" name="Picture 4">
            <a:extLst>
              <a:ext uri="{FF2B5EF4-FFF2-40B4-BE49-F238E27FC236}">
                <a16:creationId xmlns:a16="http://schemas.microsoft.com/office/drawing/2014/main" id="{6F9506DF-6FDD-08F9-3B24-1249B83EFA61}"/>
              </a:ext>
            </a:extLst>
          </p:cNvPr>
          <p:cNvPicPr>
            <a:picLocks noChangeAspect="1"/>
          </p:cNvPicPr>
          <p:nvPr/>
        </p:nvPicPr>
        <p:blipFill>
          <a:blip r:embed="rId3"/>
          <a:stretch>
            <a:fillRect/>
          </a:stretch>
        </p:blipFill>
        <p:spPr>
          <a:xfrm>
            <a:off x="4740828" y="1690563"/>
            <a:ext cx="3608408" cy="3058106"/>
          </a:xfrm>
          <a:prstGeom prst="rect">
            <a:avLst/>
          </a:prstGeom>
        </p:spPr>
      </p:pic>
    </p:spTree>
    <p:extLst>
      <p:ext uri="{BB962C8B-B14F-4D97-AF65-F5344CB8AC3E}">
        <p14:creationId xmlns:p14="http://schemas.microsoft.com/office/powerpoint/2010/main" val="21123385"/>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11390</TotalTime>
  <Words>2524</Words>
  <Application>Microsoft Office PowerPoint</Application>
  <PresentationFormat>On-screen Show (16:9)</PresentationFormat>
  <Paragraphs>206</Paragraphs>
  <Slides>46</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Roboto Slab</vt:lpstr>
      <vt:lpstr>Raleway</vt:lpstr>
      <vt:lpstr>Arial</vt:lpstr>
      <vt:lpstr>Segoe UI</vt:lpstr>
      <vt:lpstr>Wingdings</vt:lpstr>
      <vt:lpstr>Courier New</vt:lpstr>
      <vt:lpstr>Lato</vt:lpstr>
      <vt:lpstr>Streamline</vt:lpstr>
      <vt:lpstr>Git and GitHub</vt:lpstr>
      <vt:lpstr>Agenda</vt:lpstr>
      <vt:lpstr>DevOps (Development and Operations)</vt:lpstr>
      <vt:lpstr>Git and GitHub</vt:lpstr>
      <vt:lpstr>Git and GitHub</vt:lpstr>
      <vt:lpstr>Git and GitHub</vt:lpstr>
      <vt:lpstr>Advantages of VCS: </vt:lpstr>
      <vt:lpstr>PowerPoint Presentation</vt:lpstr>
      <vt:lpstr>Local Version Control Systems </vt:lpstr>
      <vt:lpstr>Centralized Version Control Systems </vt:lpstr>
      <vt:lpstr>Distributed Version Control Systems </vt:lpstr>
      <vt:lpstr>DVCSs VS CVCSs -network latency overhead</vt:lpstr>
      <vt:lpstr>Git and GitHub</vt:lpstr>
      <vt:lpstr>Git and GitHub</vt:lpstr>
      <vt:lpstr>Git and GitHub</vt:lpstr>
      <vt:lpstr>Git and GitHub</vt:lpstr>
      <vt:lpstr>Git and GitHub</vt:lpstr>
      <vt:lpstr>Git and GitHub</vt:lpstr>
      <vt:lpstr>Git Workflow</vt:lpstr>
      <vt:lpstr>Git and GitHub</vt:lpstr>
      <vt:lpstr>Git and GitHub</vt:lpstr>
      <vt:lpstr>Git and GitHub</vt:lpstr>
      <vt:lpstr>Git and GitHub</vt:lpstr>
      <vt:lpstr>Git and GitHub</vt:lpstr>
      <vt:lpstr>Git and GitHub</vt:lpstr>
      <vt:lpstr>Getting Started</vt:lpstr>
      <vt:lpstr>GitHub</vt:lpstr>
      <vt:lpstr>GitHub</vt:lpstr>
      <vt:lpstr>GitHub</vt:lpstr>
      <vt:lpstr>GitHub</vt:lpstr>
      <vt:lpstr>Next steps...</vt:lpstr>
      <vt:lpstr>GitHub</vt:lpstr>
      <vt:lpstr>GitHub</vt:lpstr>
      <vt:lpstr>GitHub</vt:lpstr>
      <vt:lpstr>GitHub</vt:lpstr>
      <vt:lpstr>GitHub</vt:lpstr>
      <vt:lpstr>GitHub</vt:lpstr>
      <vt:lpstr>Working on other repos</vt:lpstr>
      <vt:lpstr>GitHub</vt:lpstr>
      <vt:lpstr>GitHub</vt:lpstr>
      <vt:lpstr>GitHub</vt:lpstr>
      <vt:lpstr>GitHub</vt:lpstr>
      <vt:lpstr>GitHub</vt:lpstr>
      <vt:lpstr>Classwork</vt:lpstr>
      <vt:lpstr>Classwork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AshrafulHuq, Mohammad</dc:creator>
  <cp:lastModifiedBy>AshrafulHuq, Mohammad</cp:lastModifiedBy>
  <cp:revision>71</cp:revision>
  <dcterms:modified xsi:type="dcterms:W3CDTF">2024-10-28T18:17:27Z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5e3ec-2057-4a1c-aac9-900f17f24dd1_Enabled">
    <vt:lpwstr>true</vt:lpwstr>
  </property>
  <property fmtid="{D5CDD505-2E9C-101B-9397-08002B2CF9AE}" pid="3" name="MSIP_Label_ba65e3ec-2057-4a1c-aac9-900f17f24dd1_SetDate">
    <vt:lpwstr>2024-10-28T18:17:06Z</vt:lpwstr>
  </property>
  <property fmtid="{D5CDD505-2E9C-101B-9397-08002B2CF9AE}" pid="4" name="MSIP_Label_ba65e3ec-2057-4a1c-aac9-900f17f24dd1_Method">
    <vt:lpwstr>Standard</vt:lpwstr>
  </property>
  <property fmtid="{D5CDD505-2E9C-101B-9397-08002B2CF9AE}" pid="5" name="MSIP_Label_ba65e3ec-2057-4a1c-aac9-900f17f24dd1_Name">
    <vt:lpwstr>defa4170-0d19-0005-0004-bc88714345d2</vt:lpwstr>
  </property>
  <property fmtid="{D5CDD505-2E9C-101B-9397-08002B2CF9AE}" pid="6" name="MSIP_Label_ba65e3ec-2057-4a1c-aac9-900f17f24dd1_SiteId">
    <vt:lpwstr>61f86c18-3283-4e11-ac6e-accd12e10ed4</vt:lpwstr>
  </property>
  <property fmtid="{D5CDD505-2E9C-101B-9397-08002B2CF9AE}" pid="7" name="MSIP_Label_ba65e3ec-2057-4a1c-aac9-900f17f24dd1_ActionId">
    <vt:lpwstr>ca1a740e-6e2c-4192-99e1-935316f786af</vt:lpwstr>
  </property>
  <property fmtid="{D5CDD505-2E9C-101B-9397-08002B2CF9AE}" pid="8" name="MSIP_Label_ba65e3ec-2057-4a1c-aac9-900f17f24dd1_ContentBits">
    <vt:lpwstr>0</vt:lpwstr>
  </property>
</Properties>
</file>